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315" r:id="rId9"/>
    <p:sldId id="31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65"/>
      <p:bold r:id="rId66"/>
    </p:embeddedFont>
    <p:embeddedFont>
      <p:font typeface="Arimo" panose="020B0604020202020204" charset="0"/>
      <p:regular r:id="rId67"/>
      <p:bold r:id="rId68"/>
      <p:italic r:id="rId69"/>
      <p:boldItalic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Tahoma" panose="020B0604030504040204" pitchFamily="34" charset="0"/>
      <p:regular r:id="rId75"/>
      <p:bold r:id="rId76"/>
    </p:embeddedFont>
    <p:embeddedFont>
      <p:font typeface="Verdana" panose="020B0604030504040204" pitchFamily="3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iP/pJCLa0h7SXfppARgHki0lD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4E8BA8-6CE1-4CE7-B57C-73D58961EE15}">
  <a:tblStyle styleId="{904E8BA8-6CE1-4CE7-B57C-73D58961E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56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customschemas.google.com/relationships/presentationmetadata" Target="metadata"/><Relationship Id="rId86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2.fntdata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Lê Hoàng" userId="82a5d6dfff4b7f07" providerId="LiveId" clId="{AA8545B2-8B37-43B8-8575-599D30E74DF2}"/>
    <pc:docChg chg="addSld">
      <pc:chgData name="Vũ Lê Hoàng" userId="82a5d6dfff4b7f07" providerId="LiveId" clId="{AA8545B2-8B37-43B8-8575-599D30E74DF2}" dt="2022-06-23T16:10:29.430" v="1" actId="680"/>
      <pc:docMkLst>
        <pc:docMk/>
      </pc:docMkLst>
      <pc:sldChg chg="new">
        <pc:chgData name="Vũ Lê Hoàng" userId="82a5d6dfff4b7f07" providerId="LiveId" clId="{AA8545B2-8B37-43B8-8575-599D30E74DF2}" dt="2022-06-23T16:10:29.397" v="0" actId="680"/>
        <pc:sldMkLst>
          <pc:docMk/>
          <pc:sldMk cId="4224468188" sldId="315"/>
        </pc:sldMkLst>
      </pc:sldChg>
      <pc:sldChg chg="new">
        <pc:chgData name="Vũ Lê Hoàng" userId="82a5d6dfff4b7f07" providerId="LiveId" clId="{AA8545B2-8B37-43B8-8575-599D30E74DF2}" dt="2022-06-23T16:10:29.430" v="1" actId="680"/>
        <pc:sldMkLst>
          <pc:docMk/>
          <pc:sldMk cId="4185835394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69" name="Google Shape;3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80" name="Google Shape;3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95" name="Google Shape;3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429" name="Google Shape;4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443" name="Google Shape;4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457" name="Google Shape;4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468" name="Google Shape;4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482" name="Google Shape;4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502" name="Google Shape;5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523" name="Google Shape;5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541" name="Google Shape;5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553" name="Google Shape;5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570" name="Google Shape;57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587" name="Google Shape;5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604" name="Google Shape;6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621" name="Google Shape;6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637" name="Google Shape;6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650" name="Google Shape;6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661" name="Google Shape;66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672" name="Google Shape;6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683" name="Google Shape;6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695" name="Google Shape;6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707" name="Google Shape;7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719" name="Google Shape;7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731" name="Google Shape;7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741" name="Google Shape;7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51" name="Google Shape;7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761" name="Google Shape;7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775" name="Google Shape;77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786" name="Google Shape;78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797" name="Google Shape;7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Google Shape;7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808" name="Google Shape;8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819" name="Google Shape;81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830" name="Google Shape;8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841" name="Google Shape;84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2" name="Google Shape;84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852" name="Google Shape;85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3" name="Google Shape;85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  <p:sp>
        <p:nvSpPr>
          <p:cNvPr id="865" name="Google Shape;86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Google Shape;86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  <p:sp>
        <p:nvSpPr>
          <p:cNvPr id="878" name="Google Shape;8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9" name="Google Shape;8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ctrTitle"/>
          </p:nvPr>
        </p:nvSpPr>
        <p:spPr>
          <a:xfrm>
            <a:off x="1828800" y="1524000"/>
            <a:ext cx="6096000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subTitle" idx="1"/>
          </p:nvPr>
        </p:nvSpPr>
        <p:spPr>
          <a:xfrm>
            <a:off x="1911350" y="4076700"/>
            <a:ext cx="586105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1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body" idx="2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7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3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7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8200" y="25146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3"/>
          </p:nvPr>
        </p:nvSpPr>
        <p:spPr>
          <a:xfrm>
            <a:off x="4648200" y="43815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6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>
            <a:spLocks noGrp="1"/>
          </p:cNvSpPr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body" idx="1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1"/>
          </p:nvPr>
        </p:nvSpPr>
        <p:spPr>
          <a:xfrm rot="5400000">
            <a:off x="2781300" y="419100"/>
            <a:ext cx="35814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chuhoa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/Demohtml/showexampcode2w.asp?tmp=../demohtml/khoangtrang.htm" TargetMode="External"/><Relationship Id="rId4" Type="http://schemas.openxmlformats.org/officeDocument/2006/relationships/hyperlink" Target="http://localhost/Demohtml/showexampcode2w.asp?tmp=../demohtml/chuthuong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heading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paragraph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emohtml/showexampcode2w.asp?tmp=../demohtml/hr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0" y="381000"/>
            <a:ext cx="9144000" cy="2438400"/>
          </a:xfrm>
          <a:prstGeom prst="rect">
            <a:avLst/>
          </a:prstGeom>
          <a:solidFill>
            <a:srgbClr val="FF66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0" y="676275"/>
            <a:ext cx="9144000" cy="18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 TRÌNH WEBSITE</a:t>
            </a:r>
            <a:endParaRPr sz="4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CHƯƠNG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700"/>
              <a:buFont typeface="Arial"/>
              <a:buNone/>
            </a:pPr>
            <a:r>
              <a:rPr lang="en-US" sz="47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2362200" y="3505200"/>
            <a:ext cx="4495800" cy="685800"/>
          </a:xfrm>
          <a:prstGeom prst="rect">
            <a:avLst/>
          </a:prstGeom>
          <a:solidFill>
            <a:srgbClr val="FFFF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HTML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362200" y="4191000"/>
            <a:ext cx="4495800" cy="685800"/>
          </a:xfrm>
          <a:prstGeom prst="rect">
            <a:avLst/>
          </a:prstGeom>
          <a:solidFill>
            <a:srgbClr val="FFFF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TAG CƠ BẢN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228600" y="838200"/>
            <a:ext cx="8766175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500" b="1" i="0" u="sng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Courier New"/>
              <a:buNone/>
            </a:pPr>
            <a:r>
              <a:rPr lang="en-US" sz="2500" b="0" i="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&lt;b&gt; Dòng chữ này được in đậm &lt;/b&gt;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rgbClr val="1E3AF8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7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viết Tag</a:t>
            </a:r>
            <a:r>
              <a:rPr lang="en-US" sz="31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228600" marR="0" lvl="0" indent="-22860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1E3AF8"/>
              </a:buClr>
              <a:buSzPts val="2700"/>
              <a:buFont typeface="Arial"/>
              <a:buNone/>
            </a:pPr>
            <a:r>
              <a:rPr lang="en-US" sz="27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&lt;Tag mở&gt; </a:t>
            </a:r>
            <a:r>
              <a:rPr lang="en-US" sz="27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</a:t>
            </a:r>
            <a:r>
              <a:rPr lang="en-US" sz="27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&lt;/Tag đóng&gt;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🡪Tên </a:t>
            </a:r>
            <a:r>
              <a:rPr lang="en-US" sz="27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luôn mang tính gợi nhớ</a:t>
            </a:r>
            <a:endParaRPr/>
          </a:p>
          <a:p>
            <a:pPr marL="457200" marR="0" lvl="1" indent="-227011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9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Bold, </a:t>
            </a: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Italic, </a:t>
            </a: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Paragraph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🡪Đôi khi không cần </a:t>
            </a:r>
            <a:r>
              <a:rPr lang="en-US" sz="27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đóng </a:t>
            </a:r>
            <a:r>
              <a:rPr lang="en-US" sz="21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&lt;br&gt;, &lt;hr&gt;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Tag đi kèm thuộc tính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7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Cú pháp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28600" marR="0" lvl="0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&lt;TAG  Tên_thuộc_tính=‘giá_trị’  ……..&gt; Dữ liệu &lt;/TAG&gt;</a:t>
            </a:r>
            <a:endParaRPr/>
          </a:p>
          <a:p>
            <a:pPr marL="457200" marR="0" lvl="1" indent="-22701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457200" marR="0" lvl="1" indent="-22701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&lt;div &gt;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CNTT 1</a:t>
            </a: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457200" marR="0" lvl="1" indent="-22701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lang="en-US"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id="txtDiv"</a:t>
            </a: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style="color:#0000CC"</a:t>
            </a: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CNTT 2</a:t>
            </a:r>
            <a:r>
              <a:rPr lang="en-US" sz="24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</a:t>
            </a:r>
            <a:endParaRPr/>
          </a:p>
        </p:txBody>
      </p:sp>
      <p:graphicFrame>
        <p:nvGraphicFramePr>
          <p:cNvPr id="241" name="Google Shape;241;p9"/>
          <p:cNvGraphicFramePr/>
          <p:nvPr/>
        </p:nvGraphicFramePr>
        <p:xfrm>
          <a:off x="228600" y="990600"/>
          <a:ext cx="8686800" cy="155416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Mã HTML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Hiển thị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 Đây là một dòng được in Đậm&lt;/b&gt;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&lt;h3&gt; Mức chữ ở tiêu đề 3 &lt;/h3&gt;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Đây là một dòng được in Đậm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chữ ở tiêu đề 3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2" name="Google Shape;242;p9"/>
          <p:cNvGraphicFramePr/>
          <p:nvPr/>
        </p:nvGraphicFramePr>
        <p:xfrm>
          <a:off x="304800" y="2819400"/>
          <a:ext cx="8458175" cy="1920885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46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Mã HTML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Hiển thị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&lt;font FACE=‘Arial’ Size=‘3’&gt;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Hello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&lt;/font&gt;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Hello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3" name="Google Shape;243;p9"/>
          <p:cNvSpPr txBox="1"/>
          <p:nvPr/>
        </p:nvSpPr>
        <p:spPr>
          <a:xfrm>
            <a:off x="152400" y="5029200"/>
            <a:ext cx="899160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1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Lưu ý :</a:t>
            </a:r>
            <a:endParaRPr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Giá trị Thuộc tính của Thẻ nên đặt trong dấu nháy đơn/ nháy kép</a:t>
            </a:r>
            <a:endParaRPr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Không phân biệt chữ </a:t>
            </a:r>
            <a:r>
              <a:rPr lang="en-US" sz="20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HOA</a:t>
            </a:r>
            <a:r>
              <a:rPr lang="en-US" sz="2000" b="0" i="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và </a:t>
            </a:r>
            <a:r>
              <a:rPr lang="en-US" sz="20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thường</a:t>
            </a:r>
            <a:endParaRPr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Bỏ qua các </a:t>
            </a:r>
            <a:r>
              <a:rPr lang="en-US" sz="20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khoảng trắng thừa và các dấu ngắt dòng, xuống dòng</a:t>
            </a:r>
            <a:r>
              <a:rPr lang="en-US" sz="2000" b="1" i="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 – Thuộc tính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228600" y="838200"/>
            <a:ext cx="8766175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thẻ có thể có các thuộc tính nhằm bổ sung tác dụng cho thẻ.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Viết thẻ có thuộc tính: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&lt;Tên_thẻ 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Tên_TT1=“Giá_trị1”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Tên_TT2=“Giá_trị2”…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Bổ sung màu nền xanh, chữ đỏ cho trang Web.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bgcolor=“</a:t>
            </a:r>
            <a:r>
              <a:rPr lang="en-US" sz="2400" b="0" i="1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text=“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Nội dung &lt;/body&gt;</a:t>
            </a:r>
            <a:endParaRPr/>
          </a:p>
          <a:p>
            <a:pPr marL="228600" marR="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align=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“center”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Nội dung văn bản cần căn giữa &lt;/p&gt;</a:t>
            </a: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800" b="1" i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Chú ý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Có thể thay đổi thứ tự, số lượng các thuộc tính mà không gây ra lỗi cú pháp.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Sự hỗ trợ các thẻ, thuộc tính ở mỗi trình duyệt là khác nhau. Chỉ giống nhau ở các thẻ, thuộc tính cơ bản.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/>
        </p:nvSpPr>
        <p:spPr>
          <a:xfrm>
            <a:off x="0" y="2085975"/>
            <a:ext cx="9144000" cy="1876425"/>
          </a:xfrm>
          <a:prstGeom prst="rect">
            <a:avLst/>
          </a:prstGeom>
          <a:solidFill>
            <a:srgbClr val="0080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0" y="2590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CÁC THẺ (TAG) CƠ BẢN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60325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Khối, chuỗi văn bản: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152400" y="17526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thẻ định dạng khối văn bản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Tiêu đề (Heading) 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&lt;h1&gt;, &lt;h2&gt;, &lt;h3&gt;,…</a:t>
            </a:r>
            <a:endParaRPr sz="2900" b="1" i="0" u="none" strike="noStrike" cap="none">
              <a:solidFill>
                <a:srgbClr val="1E3A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Đoạn văn bản (Paragraph):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Danh sách (List Items):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&lt;li&gt;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Đường kẻ ngang (Horizontal Rules):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endParaRPr/>
          </a:p>
          <a:p>
            <a:pPr marL="457200" marR="0" lvl="1" indent="-49212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thẻ định dạng chuỗi văn bản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 chữ 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&lt;em&gt;, &lt;i&gt;, &lt;b&gt; và &lt;font&gt;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siêu liên kết 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/>
          </a:p>
          <a:p>
            <a:pPr marL="457200" marR="0" lvl="1" indent="-227012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Xuống dòng : </a:t>
            </a:r>
            <a:r>
              <a:rPr lang="en-US" sz="2600" b="1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Heading: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685800" y="1447800"/>
            <a:ext cx="777557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HEADING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&lt;TITLE&gt;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</a:t>
            </a: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H1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&lt;H2&gt;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H2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H3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H4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&lt;H5&gt;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H5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H6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Paragraph: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228600" y="1524000"/>
            <a:ext cx="8689975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PARAGRAPH</a:t>
            </a: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&lt;P&gt;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sz="31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HTML</a:t>
            </a: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 bgcolor=‘lavender’&gt;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&lt;h3&gt;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HTML document</a:t>
            </a: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This is going to be real fun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&lt;h2&gt;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another heading</a:t>
            </a: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&lt;p align=‘center’&gt;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paragraph element</a:t>
            </a: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marL="228600" marR="0" lvl="0" indent="-228600" algn="l" rtl="0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Paragraph (t):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457200" y="1447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HORIZONTAL RULES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…&gt; 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các thuộc tính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682625" marR="0" lvl="2" indent="-223837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Canh hàng đường kẻ ngang so với trang web</a:t>
            </a:r>
            <a:endParaRPr/>
          </a:p>
          <a:p>
            <a:pPr marL="682625" marR="0" lvl="2" indent="-223837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Chiều dài đường kẻ ngang</a:t>
            </a:r>
            <a:endParaRPr/>
          </a:p>
          <a:p>
            <a:pPr marL="682625" marR="0" lvl="2" indent="-223837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Bề rộng của đường kẻ ngang</a:t>
            </a:r>
            <a:endParaRPr/>
          </a:p>
          <a:p>
            <a:pPr marL="682625" marR="0" lvl="2" indent="-223837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noshade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Không có bóng</a:t>
            </a:r>
            <a:endParaRPr/>
          </a:p>
          <a:p>
            <a:pPr marL="682625" marR="0" lvl="2" indent="-223837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noshade size=‘5’ align=‘center’ width=‘40%’&gt;&lt;/HR&gt;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lang="en-US" sz="26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size=’15’ align=‘right’ width=‘80%’&gt;&lt;/HR&gt;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60325" y="873125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Định dạng chữ: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609600" y="1905000"/>
            <a:ext cx="7775575" cy="389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bold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strong 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&lt;big&gt;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big 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&lt;/big&gt;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emphasized 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-US" sz="3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italic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&lt;small&gt;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small</a:t>
            </a:r>
            <a:r>
              <a:rPr lang="en-US" sz="3000" b="0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&lt;/small&gt;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contains a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&lt;/sub&gt;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contains x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&lt;sup&gt;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&lt;/sup&gt;</a:t>
            </a:r>
            <a:r>
              <a:rPr lang="en-US" sz="3000" b="0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 x 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60325" y="873125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Định dạng chữ (t):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685800" y="1790700"/>
            <a:ext cx="77755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&lt;DFN&gt;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&lt;/DFN&gt;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&lt;/CODE&gt;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&lt;KBD&gt;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&lt;/KBD&gt;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&lt;VAR&gt;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&lt;/VAR&gt;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&lt;CITE&gt;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&lt;/CITE&gt;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&lt;BLINK&gt;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&lt;/BLINK&gt;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&lt;/DEL&gt;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&lt;INS&gt;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lang="en-US" sz="3000" b="1" i="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&lt;/INS&gt;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0" y="2085975"/>
            <a:ext cx="9144000" cy="1647825"/>
          </a:xfrm>
          <a:prstGeom prst="rect">
            <a:avLst/>
          </a:prstGeom>
          <a:solidFill>
            <a:srgbClr val="FF66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0" y="22955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TỔNG QUAN VỀ HTML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DOCUMENT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lang="en-US" sz="3200" b="1" i="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Special characters:</a:t>
            </a:r>
            <a:r>
              <a:rPr lang="en-US" sz="3200" b="1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39" name="Google Shape;339;p1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1517650"/>
            <a:ext cx="8742362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 txBox="1"/>
          <p:nvPr/>
        </p:nvSpPr>
        <p:spPr>
          <a:xfrm>
            <a:off x="914400" y="4560887"/>
            <a:ext cx="71104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 is : 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206375" y="5653087"/>
            <a:ext cx="8937625" cy="366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&amp;lt;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hoa tu nhien</a:t>
            </a:r>
            <a:r>
              <a:rPr lang="en-US" sz="18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&amp;gt;</a:t>
            </a: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&amp;nbsp;&amp;nbsp;&amp;nbsp;&amp;nbsp;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&amp;quot;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hoc tu nhien</a:t>
            </a:r>
            <a:r>
              <a:rPr lang="en-US" sz="18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&amp;quot;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3459162" y="4640262"/>
            <a:ext cx="5180012" cy="366712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&lt;Khoa hoa tu nhien&gt;      "Khoa hoc tu nhien"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HÌNH ẢNH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454025" y="1223962"/>
            <a:ext cx="8232775" cy="44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lang="en-US" sz="3200" b="0" i="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Không có thẻ đóng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thuộc tính của tag &lt;img&gt;:</a:t>
            </a:r>
            <a:endParaRPr/>
          </a:p>
          <a:p>
            <a:pPr marL="457200" marR="0" lvl="1" indent="-2270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8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Đường dẫn đến file hình ảnh</a:t>
            </a:r>
            <a:endParaRPr/>
          </a:p>
          <a:p>
            <a:pPr marL="457200" marR="0" lvl="1" indent="-2270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n-US" sz="28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Chú thích cho hình ảnh</a:t>
            </a:r>
            <a:endParaRPr/>
          </a:p>
          <a:p>
            <a:pPr marL="457200" marR="0" lvl="1" indent="-2270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Top, Bottom, Middle</a:t>
            </a:r>
            <a:endParaRPr/>
          </a:p>
          <a:p>
            <a:pPr marL="457200" marR="0" lvl="1" indent="-2270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28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Độ dày nét viền quanh ảnh (default=0)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 ảnh nền cho trang web</a:t>
            </a:r>
            <a:endParaRPr/>
          </a:p>
          <a:p>
            <a:pPr marL="457200" marR="0" lvl="1" indent="-2270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thẻ </a:t>
            </a:r>
            <a:r>
              <a:rPr lang="en-US" sz="28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&lt;body </a:t>
            </a:r>
            <a:r>
              <a:rPr lang="en-US" sz="2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Background=‘Image Path’</a:t>
            </a:r>
            <a:r>
              <a:rPr lang="en-US" sz="28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SOUND TAG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304800" y="4876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&lt;BGSOUND  src=‘anh\nhacnen.mp3’  LOOP=‘1’&gt;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304800" y="1143000"/>
            <a:ext cx="8610600" cy="117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		</a:t>
            </a:r>
            <a:r>
              <a:rPr lang="en-US" sz="36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&lt;Bgsound&gt;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990600" y="3702050"/>
            <a:ext cx="72390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Loop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=“number of loop”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if loop=“-1”: loop forever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447800" y="3092450"/>
            <a:ext cx="5808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Src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=“address of sound file”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304800" y="2438400"/>
            <a:ext cx="8001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Property: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graphicFrame>
        <p:nvGraphicFramePr>
          <p:cNvPr id="376" name="Google Shape;376;p21"/>
          <p:cNvGraphicFramePr/>
          <p:nvPr/>
        </p:nvGraphicFramePr>
        <p:xfrm>
          <a:off x="228600" y="830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39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danh sách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Thẻ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Phần tử trong 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có thứ tự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&lt;OL&gt;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&lt;Li&gt;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không có thứ tự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&lt;UL&gt;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&lt;Li&gt;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tự định nghĩa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&lt;DL&gt;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&lt;Dt&gt;, &lt;Di&gt;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3048000"/>
            <a:ext cx="757555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3810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&lt;OL&gt;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&lt;LI&gt;Tiêu đề phần tử thứ nhất&lt;/LI&gt;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&lt;LI&gt;Tiêu đề phần tử thứ hai&lt;/LI&gt;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...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&lt;/OL&gt;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04800" y="914400"/>
            <a:ext cx="3911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sách có thứ tự</a:t>
            </a:r>
            <a:r>
              <a:rPr lang="en-US" sz="28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533400" y="3886200"/>
            <a:ext cx="5410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1066800" y="5114925"/>
            <a:ext cx="5715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=“Kiểu danh sách”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1066800" y="4495800"/>
            <a:ext cx="6858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=“Giá trị bắt đầu”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1784350" y="5724525"/>
            <a:ext cx="5454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lang="en-US" sz="2800" b="0" i="1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Kiểu danh sách gồm: 1, a, A, i, 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3">
            <a:alphaModFix/>
          </a:blip>
          <a:srcRect t="16785"/>
          <a:stretch/>
        </p:blipFill>
        <p:spPr>
          <a:xfrm>
            <a:off x="3175" y="762000"/>
            <a:ext cx="6092825" cy="59134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4">
            <a:alphaModFix/>
          </a:blip>
          <a:srcRect t="15063"/>
          <a:stretch/>
        </p:blipFill>
        <p:spPr>
          <a:xfrm>
            <a:off x="6415088" y="838200"/>
            <a:ext cx="2652712" cy="5715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04" name="Google Shape;404;p23"/>
          <p:cNvSpPr txBox="1"/>
          <p:nvPr/>
        </p:nvSpPr>
        <p:spPr>
          <a:xfrm>
            <a:off x="533400" y="2057400"/>
            <a:ext cx="1668462" cy="942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6723062" y="1876425"/>
            <a:ext cx="1125537" cy="790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465137" y="3200400"/>
            <a:ext cx="1973262" cy="906462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6799262" y="3276600"/>
            <a:ext cx="1125537" cy="790575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533400" y="4343400"/>
            <a:ext cx="1828800" cy="990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799262" y="4724400"/>
            <a:ext cx="1125537" cy="7905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19" name="Google Shape;419;p24"/>
          <p:cNvPicPr preferRelativeResize="0"/>
          <p:nvPr/>
        </p:nvPicPr>
        <p:blipFill rotWithShape="1">
          <a:blip r:embed="rId3">
            <a:alphaModFix/>
          </a:blip>
          <a:srcRect t="15923" b="5975"/>
          <a:stretch/>
        </p:blipFill>
        <p:spPr>
          <a:xfrm>
            <a:off x="0" y="914400"/>
            <a:ext cx="4670425" cy="563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20" name="Google Shape;420;p24"/>
          <p:cNvPicPr preferRelativeResize="0"/>
          <p:nvPr/>
        </p:nvPicPr>
        <p:blipFill rotWithShape="1">
          <a:blip r:embed="rId4">
            <a:alphaModFix/>
          </a:blip>
          <a:srcRect t="12579"/>
          <a:stretch/>
        </p:blipFill>
        <p:spPr>
          <a:xfrm>
            <a:off x="4810125" y="1254125"/>
            <a:ext cx="4257675" cy="49387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21" name="Google Shape;421;p24"/>
          <p:cNvSpPr txBox="1"/>
          <p:nvPr/>
        </p:nvSpPr>
        <p:spPr>
          <a:xfrm>
            <a:off x="381000" y="1752600"/>
            <a:ext cx="1666875" cy="7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5029200" y="1933575"/>
            <a:ext cx="1123950" cy="790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381000" y="2681287"/>
            <a:ext cx="3505200" cy="1052512"/>
          </a:xfrm>
          <a:prstGeom prst="rect">
            <a:avLst/>
          </a:prstGeom>
          <a:solidFill>
            <a:srgbClr val="CCFFCC">
              <a:alpha val="37647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5029200" y="3070225"/>
            <a:ext cx="2149475" cy="1025525"/>
          </a:xfrm>
          <a:prstGeom prst="rect">
            <a:avLst/>
          </a:prstGeom>
          <a:solidFill>
            <a:srgbClr val="CCFFCC">
              <a:alpha val="37647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381000" y="4114800"/>
            <a:ext cx="3386137" cy="1828800"/>
          </a:xfrm>
          <a:prstGeom prst="rect">
            <a:avLst/>
          </a:prstGeom>
          <a:solidFill>
            <a:srgbClr val="CCECFF">
              <a:alpha val="2549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5029200" y="4479925"/>
            <a:ext cx="2854325" cy="1074737"/>
          </a:xfrm>
          <a:prstGeom prst="rect">
            <a:avLst/>
          </a:prstGeom>
          <a:solidFill>
            <a:srgbClr val="CCECFF">
              <a:alpha val="2549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3810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&lt;UL&gt;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&lt;LI&gt;Tiêu đề phần tử thứ nhất&lt;/LI&gt;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&lt;LI&gt;Tiêu đề phần tử thứ hai&lt;/LI&gt;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...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&lt;/UL&gt;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304800" y="914400"/>
            <a:ext cx="5130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sách không có thứ tự:</a:t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533400" y="3886200"/>
            <a:ext cx="5410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</p:txBody>
      </p:sp>
      <p:sp>
        <p:nvSpPr>
          <p:cNvPr id="439" name="Google Shape;439;p25"/>
          <p:cNvSpPr txBox="1"/>
          <p:nvPr/>
        </p:nvSpPr>
        <p:spPr>
          <a:xfrm>
            <a:off x="533400" y="4495800"/>
            <a:ext cx="4876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Type=“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kiểu liệt kê</a:t>
            </a: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1524000" y="5181600"/>
            <a:ext cx="56388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lang="en-US" sz="2800" b="0" i="1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Kiểu liệt kê: square, </a:t>
            </a:r>
            <a:r>
              <a:rPr lang="en-US" sz="2800" b="0" i="1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circle,...</a:t>
            </a:r>
            <a:endParaRPr sz="2800" b="0" i="1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1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50" name="Google Shape;450;p26"/>
          <p:cNvPicPr preferRelativeResize="0"/>
          <p:nvPr/>
        </p:nvPicPr>
        <p:blipFill rotWithShape="1">
          <a:blip r:embed="rId3">
            <a:alphaModFix/>
          </a:blip>
          <a:srcRect t="19203"/>
          <a:stretch/>
        </p:blipFill>
        <p:spPr>
          <a:xfrm>
            <a:off x="31750" y="914400"/>
            <a:ext cx="4981575" cy="5715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51" name="Google Shape;451;p26"/>
          <p:cNvPicPr preferRelativeResize="0"/>
          <p:nvPr/>
        </p:nvPicPr>
        <p:blipFill rotWithShape="1">
          <a:blip r:embed="rId4">
            <a:alphaModFix/>
          </a:blip>
          <a:srcRect t="14936"/>
          <a:stretch/>
        </p:blipFill>
        <p:spPr>
          <a:xfrm>
            <a:off x="5788025" y="863600"/>
            <a:ext cx="2898775" cy="5842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52" name="Google Shape;452;p26"/>
          <p:cNvSpPr/>
          <p:nvPr/>
        </p:nvSpPr>
        <p:spPr>
          <a:xfrm>
            <a:off x="838200" y="2057400"/>
            <a:ext cx="1219200" cy="304800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804862" y="3200400"/>
            <a:ext cx="1557337" cy="304800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838200" y="4276725"/>
            <a:ext cx="1371600" cy="371475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DANH SÁCH TỰ ĐỊNH NGHĨA</a:t>
            </a:r>
            <a:endParaRPr/>
          </a:p>
        </p:txBody>
      </p:sp>
      <p:pic>
        <p:nvPicPr>
          <p:cNvPr id="464" name="Google Shape;464;p27"/>
          <p:cNvPicPr preferRelativeResize="0"/>
          <p:nvPr/>
        </p:nvPicPr>
        <p:blipFill rotWithShape="1">
          <a:blip r:embed="rId3">
            <a:alphaModFix/>
          </a:blip>
          <a:srcRect t="26164"/>
          <a:stretch/>
        </p:blipFill>
        <p:spPr>
          <a:xfrm>
            <a:off x="44450" y="1060450"/>
            <a:ext cx="5746750" cy="4578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65" name="Google Shape;465;p27"/>
          <p:cNvPicPr preferRelativeResize="0"/>
          <p:nvPr/>
        </p:nvPicPr>
        <p:blipFill rotWithShape="1">
          <a:blip r:embed="rId4">
            <a:alphaModFix/>
          </a:blip>
          <a:srcRect t="23970"/>
          <a:stretch/>
        </p:blipFill>
        <p:spPr>
          <a:xfrm>
            <a:off x="4419600" y="1911350"/>
            <a:ext cx="4648200" cy="4108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Char char="•"/>
            </a:pPr>
            <a:r>
              <a:rPr lang="en-US" sz="3600" b="1" i="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3200" b="0" i="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(HyperText Markup Language) - Ngôn ngữ đánh dấu siêu văn bản.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Là một ngôn ngữ dùng để xây dựng một trang Web.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HTML là do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Berner Lee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phát minh và được tổ chức W3C đưa thành chuẩn năm 1994.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Siêu văn bản được thể hiện:</a:t>
            </a:r>
            <a:endParaRPr/>
          </a:p>
          <a:p>
            <a:pPr marL="457200" marR="0" lvl="1" indent="-227012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trang Web không theo thứ tự hay thứ bậc thông tin.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7012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Siêu văn bản tạo cho bạn khả năng di chuyển ngay tới thông tin được liên kết theo thứ tự ngẫu nhiên.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&lt;a&gt; (anchor)</a:t>
            </a: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228600" y="779462"/>
            <a:ext cx="8763000" cy="40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Cú pháp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href="URL“ target=‘……’&gt; 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content</a:t>
            </a: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lang="en-US" sz="18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Thuộc tính target của tag &lt;a&gt;: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frame có tên NAME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sổ mới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sổ cha của nó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chính cửa sổ hiện hành</a:t>
            </a:r>
            <a:endParaRPr/>
          </a:p>
          <a:p>
            <a:pPr marL="457200" marR="0" lvl="1" indent="-227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_top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số cao nhất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476" name="Google Shape;4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4125"/>
            <a:ext cx="5181600" cy="1565275"/>
          </a:xfrm>
          <a:prstGeom prst="rect">
            <a:avLst/>
          </a:prstGeom>
          <a:noFill/>
          <a:ln>
            <a:noFill/>
          </a:ln>
          <a:effectLst>
            <a:outerShdw blurRad="635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4021138"/>
            <a:ext cx="3886200" cy="27606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78" name="Google Shape;478;p28"/>
          <p:cNvSpPr txBox="1"/>
          <p:nvPr/>
        </p:nvSpPr>
        <p:spPr>
          <a:xfrm>
            <a:off x="1600200" y="5715000"/>
            <a:ext cx="1684337" cy="219075"/>
          </a:xfrm>
          <a:prstGeom prst="rect">
            <a:avLst/>
          </a:prstGeom>
          <a:solidFill>
            <a:srgbClr val="FFFF00">
              <a:alpha val="34509"/>
            </a:srgbClr>
          </a:solidFill>
          <a:ln w="9525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3509962" y="5661025"/>
            <a:ext cx="1214437" cy="282575"/>
          </a:xfrm>
          <a:prstGeom prst="rect">
            <a:avLst/>
          </a:prstGeom>
          <a:solidFill>
            <a:srgbClr val="99FF99">
              <a:alpha val="34509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ngoại</a:t>
            </a:r>
            <a:endParaRPr/>
          </a:p>
        </p:txBody>
      </p:sp>
      <p:grpSp>
        <p:nvGrpSpPr>
          <p:cNvPr id="489" name="Google Shape;489;p29"/>
          <p:cNvGrpSpPr/>
          <p:nvPr/>
        </p:nvGrpSpPr>
        <p:grpSpPr>
          <a:xfrm>
            <a:off x="1371600" y="3008312"/>
            <a:ext cx="2590800" cy="3521075"/>
            <a:chOff x="768" y="1824"/>
            <a:chExt cx="1632" cy="2218"/>
          </a:xfrm>
        </p:grpSpPr>
        <p:sp>
          <p:nvSpPr>
            <p:cNvPr id="490" name="Google Shape;490;p29"/>
            <p:cNvSpPr txBox="1"/>
            <p:nvPr/>
          </p:nvSpPr>
          <p:spPr>
            <a:xfrm>
              <a:off x="768" y="1824"/>
              <a:ext cx="1632" cy="1632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ahoma"/>
                <a:buNone/>
              </a:pPr>
              <a:r>
                <a:rPr lang="en-US" sz="2200" b="0" i="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Bài học 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816" y="3504"/>
              <a:ext cx="1488" cy="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Trang hiện tại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baihoc1.htm</a:t>
              </a: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>
            <a:off x="5943600" y="2170112"/>
            <a:ext cx="2590800" cy="3825875"/>
            <a:chOff x="3648" y="1824"/>
            <a:chExt cx="1632" cy="2410"/>
          </a:xfrm>
        </p:grpSpPr>
        <p:sp>
          <p:nvSpPr>
            <p:cNvPr id="493" name="Google Shape;493;p29"/>
            <p:cNvSpPr txBox="1"/>
            <p:nvPr/>
          </p:nvSpPr>
          <p:spPr>
            <a:xfrm>
              <a:off x="3648" y="1824"/>
              <a:ext cx="1632" cy="1632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3696" y="3504"/>
              <a:ext cx="1488" cy="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Trang có địa chỉ xác định từ URL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baihoc2.htm</a:t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3657600" y="3008312"/>
            <a:ext cx="2292350" cy="1600200"/>
            <a:chOff x="2208" y="1824"/>
            <a:chExt cx="1444" cy="1008"/>
          </a:xfrm>
        </p:grpSpPr>
        <p:sp>
          <p:nvSpPr>
            <p:cNvPr id="496" name="Google Shape;496;p29"/>
            <p:cNvSpPr/>
            <p:nvPr/>
          </p:nvSpPr>
          <p:spPr>
            <a:xfrm rot="10800000" flipH="1">
              <a:off x="2975" y="1824"/>
              <a:ext cx="677" cy="622"/>
            </a:xfrm>
            <a:custGeom>
              <a:avLst/>
              <a:gdLst/>
              <a:ahLst/>
              <a:cxnLst/>
              <a:rect l="l" t="t" r="r" b="b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21751" y="21599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 rot="10800000" flipH="1">
              <a:off x="2208" y="2400"/>
              <a:ext cx="768" cy="432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2880" y="2160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  <p:sp>
        <p:nvSpPr>
          <p:cNvPr id="499" name="Google Shape;499;p29"/>
          <p:cNvSpPr txBox="1"/>
          <p:nvPr/>
        </p:nvSpPr>
        <p:spPr>
          <a:xfrm>
            <a:off x="152400" y="1182687"/>
            <a:ext cx="6240462" cy="417512"/>
          </a:xfrm>
          <a:prstGeom prst="rect">
            <a:avLst/>
          </a:prstGeom>
          <a:solidFill>
            <a:srgbClr val="FFCC99">
              <a:alpha val="39607"/>
            </a:srgbClr>
          </a:solidFill>
          <a:ln w="9525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marR="0" lvl="1" indent="-2270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=“URL”&gt;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đại diện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nội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76200" y="990600"/>
            <a:ext cx="6096000" cy="1143000"/>
          </a:xfrm>
          <a:prstGeom prst="rect">
            <a:avLst/>
          </a:prstGeom>
          <a:solidFill>
            <a:srgbClr val="FFCC99">
              <a:alpha val="29803"/>
            </a:srgbClr>
          </a:solidFill>
          <a:ln w="9525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marR="0" lvl="1" indent="-2270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=“TenViTri"&gt;</a:t>
            </a:r>
            <a:r>
              <a:rPr lang="en-US" sz="2000" b="1" i="0" u="none" strike="noStrike" cap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 tri bat dau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  <a:p>
            <a:pPr marL="457200" marR="0" lvl="1" indent="-227011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TenViTri"&gt;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đại diện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990600" y="3092450"/>
            <a:ext cx="3048000" cy="2895600"/>
            <a:chOff x="384" y="2112"/>
            <a:chExt cx="1920" cy="1824"/>
          </a:xfrm>
        </p:grpSpPr>
        <p:sp>
          <p:nvSpPr>
            <p:cNvPr id="511" name="Google Shape;511;p30"/>
            <p:cNvSpPr txBox="1"/>
            <p:nvPr/>
          </p:nvSpPr>
          <p:spPr>
            <a:xfrm>
              <a:off x="960" y="2112"/>
              <a:ext cx="1344" cy="1824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Text đại diện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Vi tri bat dau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.…abcdefgh…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...01234567…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</p:txBody>
        </p:sp>
        <p:sp>
          <p:nvSpPr>
            <p:cNvPr id="512" name="Google Shape;512;p30"/>
            <p:cNvSpPr txBox="1"/>
            <p:nvPr/>
          </p:nvSpPr>
          <p:spPr>
            <a:xfrm>
              <a:off x="384" y="2256"/>
              <a:ext cx="528" cy="1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Nội dung trang khi chưa liên kết</a:t>
              </a:r>
              <a:endParaRPr/>
            </a:p>
          </p:txBody>
        </p:sp>
      </p:grpSp>
      <p:grpSp>
        <p:nvGrpSpPr>
          <p:cNvPr id="513" name="Google Shape;513;p30"/>
          <p:cNvGrpSpPr/>
          <p:nvPr/>
        </p:nvGrpSpPr>
        <p:grpSpPr>
          <a:xfrm>
            <a:off x="5689600" y="3041650"/>
            <a:ext cx="3200400" cy="2895600"/>
            <a:chOff x="3600" y="1680"/>
            <a:chExt cx="2016" cy="1824"/>
          </a:xfrm>
        </p:grpSpPr>
        <p:sp>
          <p:nvSpPr>
            <p:cNvPr id="514" name="Google Shape;514;p30"/>
            <p:cNvSpPr txBox="1"/>
            <p:nvPr/>
          </p:nvSpPr>
          <p:spPr>
            <a:xfrm>
              <a:off x="3600" y="1680"/>
              <a:ext cx="1344" cy="1824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Text đại diện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Vi tri bat dau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.…abcdefgh…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...01234567…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</p:txBody>
        </p:sp>
        <p:sp>
          <p:nvSpPr>
            <p:cNvPr id="515" name="Google Shape;515;p30"/>
            <p:cNvSpPr txBox="1"/>
            <p:nvPr/>
          </p:nvSpPr>
          <p:spPr>
            <a:xfrm>
              <a:off x="5088" y="1872"/>
              <a:ext cx="528" cy="1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Nội dung trang khi  bấm liên kết</a:t>
              </a:r>
              <a:endParaRPr/>
            </a:p>
          </p:txBody>
        </p:sp>
      </p:grpSp>
      <p:sp>
        <p:nvSpPr>
          <p:cNvPr id="516" name="Google Shape;516;p30"/>
          <p:cNvSpPr txBox="1"/>
          <p:nvPr/>
        </p:nvSpPr>
        <p:spPr>
          <a:xfrm>
            <a:off x="1828800" y="3016250"/>
            <a:ext cx="2286000" cy="160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613400" y="2989262"/>
            <a:ext cx="2286000" cy="160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30"/>
          <p:cNvGrpSpPr/>
          <p:nvPr/>
        </p:nvGrpSpPr>
        <p:grpSpPr>
          <a:xfrm>
            <a:off x="3810000" y="3092450"/>
            <a:ext cx="1703387" cy="1006475"/>
            <a:chOff x="2400" y="1728"/>
            <a:chExt cx="1073" cy="634"/>
          </a:xfrm>
        </p:grpSpPr>
        <p:sp>
          <p:nvSpPr>
            <p:cNvPr id="519" name="Google Shape;519;p30"/>
            <p:cNvSpPr/>
            <p:nvPr/>
          </p:nvSpPr>
          <p:spPr>
            <a:xfrm rot="10800000" flipH="1">
              <a:off x="2400" y="1728"/>
              <a:ext cx="1073" cy="526"/>
            </a:xfrm>
            <a:custGeom>
              <a:avLst/>
              <a:gdLst/>
              <a:ahLst/>
              <a:cxnLst/>
              <a:rect l="l" t="t" r="r" b="b"/>
              <a:pathLst>
                <a:path w="34465" h="21600" fill="none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34465" h="21600" extrusionOk="0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34465" y="17344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 txBox="1"/>
            <p:nvPr/>
          </p:nvSpPr>
          <p:spPr>
            <a:xfrm>
              <a:off x="2688" y="1920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528" name="Google Shape;528;p3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1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Email</a:t>
            </a:r>
            <a:endParaRPr/>
          </a:p>
        </p:txBody>
      </p:sp>
      <p:grpSp>
        <p:nvGrpSpPr>
          <p:cNvPr id="530" name="Google Shape;530;p31"/>
          <p:cNvGrpSpPr/>
          <p:nvPr/>
        </p:nvGrpSpPr>
        <p:grpSpPr>
          <a:xfrm>
            <a:off x="3962400" y="990600"/>
            <a:ext cx="5068887" cy="3444875"/>
            <a:chOff x="4205623" y="1589518"/>
            <a:chExt cx="4728312" cy="2834202"/>
          </a:xfrm>
        </p:grpSpPr>
        <p:pic>
          <p:nvPicPr>
            <p:cNvPr id="531" name="Google Shape;531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05623" y="1589518"/>
              <a:ext cx="4728312" cy="283420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sp>
          <p:nvSpPr>
            <p:cNvPr id="532" name="Google Shape;532;p31"/>
            <p:cNvSpPr txBox="1"/>
            <p:nvPr/>
          </p:nvSpPr>
          <p:spPr>
            <a:xfrm>
              <a:off x="5128054" y="3534032"/>
              <a:ext cx="30123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MICROSOFT OUTLOOK 2007</a:t>
              </a:r>
              <a:endParaRPr/>
            </a:p>
          </p:txBody>
        </p:sp>
      </p:grpSp>
      <p:sp>
        <p:nvSpPr>
          <p:cNvPr id="533" name="Google Shape;533;p31"/>
          <p:cNvSpPr txBox="1"/>
          <p:nvPr/>
        </p:nvSpPr>
        <p:spPr>
          <a:xfrm>
            <a:off x="533400" y="2706687"/>
            <a:ext cx="2590800" cy="2590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lang="en-US" sz="2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Liên hệ Admin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</p:txBody>
      </p:sp>
      <p:grpSp>
        <p:nvGrpSpPr>
          <p:cNvPr id="534" name="Google Shape;534;p31"/>
          <p:cNvGrpSpPr/>
          <p:nvPr/>
        </p:nvGrpSpPr>
        <p:grpSpPr>
          <a:xfrm>
            <a:off x="2757487" y="2438400"/>
            <a:ext cx="2424112" cy="1868487"/>
            <a:chOff x="2208" y="1824"/>
            <a:chExt cx="1444" cy="1008"/>
          </a:xfrm>
        </p:grpSpPr>
        <p:sp>
          <p:nvSpPr>
            <p:cNvPr id="535" name="Google Shape;535;p31"/>
            <p:cNvSpPr/>
            <p:nvPr/>
          </p:nvSpPr>
          <p:spPr>
            <a:xfrm rot="10800000" flipH="1">
              <a:off x="2975" y="1824"/>
              <a:ext cx="677" cy="622"/>
            </a:xfrm>
            <a:custGeom>
              <a:avLst/>
              <a:gdLst/>
              <a:ahLst/>
              <a:cxnLst/>
              <a:rect l="l" t="t" r="r" b="b"/>
              <a:pathLst>
                <a:path w="21751" h="21600" fill="none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w="21751" h="21600" extrusionOk="0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21751" y="21599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 rot="10800000" flipH="1">
              <a:off x="2208" y="2400"/>
              <a:ext cx="768" cy="432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1"/>
            <p:cNvSpPr txBox="1"/>
            <p:nvPr/>
          </p:nvSpPr>
          <p:spPr>
            <a:xfrm>
              <a:off x="2335" y="2129"/>
              <a:ext cx="720" cy="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  <p:sp>
        <p:nvSpPr>
          <p:cNvPr id="538" name="Google Shape;538;p31"/>
          <p:cNvSpPr txBox="1"/>
          <p:nvPr/>
        </p:nvSpPr>
        <p:spPr>
          <a:xfrm>
            <a:off x="257175" y="5762625"/>
            <a:ext cx="8582025" cy="333375"/>
          </a:xfrm>
          <a:prstGeom prst="rect">
            <a:avLst/>
          </a:prstGeom>
          <a:solidFill>
            <a:srgbClr val="FFCC99">
              <a:alpha val="52549"/>
            </a:srgbClr>
          </a:solidFill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marR="0" lvl="1" indent="-2270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mailto:emailAddress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-US" sz="20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Liên hệ Admin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Phân loại địa chỉ URL</a:t>
            </a:r>
            <a:endParaRPr/>
          </a:p>
        </p:txBody>
      </p:sp>
      <p:sp>
        <p:nvSpPr>
          <p:cNvPr id="547" name="Google Shape;547;p32"/>
          <p:cNvSpPr txBox="1"/>
          <p:nvPr/>
        </p:nvSpPr>
        <p:spPr>
          <a:xfrm>
            <a:off x="228600" y="1828800"/>
            <a:ext cx="8686800" cy="183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URL phân làm 2 loại :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tuyệt đối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vị trí tuyệt đối so với Mạng Internet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tương đối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vị trí tương đối so với trang web hiện hành đang chứ liên kết.</a:t>
            </a:r>
            <a:endParaRPr/>
          </a:p>
        </p:txBody>
      </p:sp>
      <p:sp>
        <p:nvSpPr>
          <p:cNvPr id="548" name="Google Shape;548;p32"/>
          <p:cNvSpPr txBox="1"/>
          <p:nvPr/>
        </p:nvSpPr>
        <p:spPr>
          <a:xfrm>
            <a:off x="152400" y="990600"/>
            <a:ext cx="8839200" cy="528637"/>
          </a:xfrm>
          <a:prstGeom prst="rect">
            <a:avLst/>
          </a:prstGeom>
          <a:solidFill>
            <a:srgbClr val="FFCC99">
              <a:alpha val="39607"/>
            </a:srgbClr>
          </a:solidFill>
          <a:ln w="9525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“ target=‘……’&gt;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content </a:t>
            </a:r>
            <a:r>
              <a:rPr lang="en-US" sz="2400" b="1" i="0" u="none" strike="noStrike" cap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 </a:t>
            </a:r>
            <a:endParaRPr/>
          </a:p>
        </p:txBody>
      </p:sp>
      <p:pic>
        <p:nvPicPr>
          <p:cNvPr id="549" name="Google Shape;54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75" y="4565650"/>
            <a:ext cx="8504237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2"/>
          <p:cNvSpPr txBox="1"/>
          <p:nvPr/>
        </p:nvSpPr>
        <p:spPr>
          <a:xfrm>
            <a:off x="312737" y="3962400"/>
            <a:ext cx="64420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Pts val="2800"/>
              <a:buFont typeface="Noto Sans Symbols"/>
              <a:buChar char="▪"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ký hiệu đường dẫn đặc biệt: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559" name="Google Shape;559;p33"/>
          <p:cNvSpPr txBox="1"/>
          <p:nvPr/>
        </p:nvSpPr>
        <p:spPr>
          <a:xfrm>
            <a:off x="4200525" y="3505200"/>
            <a:ext cx="47609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1/file B.htm</a:t>
            </a:r>
            <a:endParaRPr/>
          </a:p>
        </p:txBody>
      </p:sp>
      <p:sp>
        <p:nvSpPr>
          <p:cNvPr id="560" name="Google Shape;560;p33"/>
          <p:cNvSpPr txBox="1"/>
          <p:nvPr/>
        </p:nvSpPr>
        <p:spPr>
          <a:xfrm>
            <a:off x="3667125" y="3124200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61" name="Google Shape;561;p33"/>
          <p:cNvSpPr txBox="1"/>
          <p:nvPr/>
        </p:nvSpPr>
        <p:spPr>
          <a:xfrm>
            <a:off x="4200525" y="41148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1/file B.htm</a:t>
            </a:r>
            <a:endParaRPr/>
          </a:p>
        </p:txBody>
      </p:sp>
      <p:sp>
        <p:nvSpPr>
          <p:cNvPr id="562" name="Google Shape;562;p33"/>
          <p:cNvSpPr txBox="1"/>
          <p:nvPr/>
        </p:nvSpPr>
        <p:spPr>
          <a:xfrm>
            <a:off x="4200525" y="54864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1/file B.htm</a:t>
            </a:r>
            <a:endParaRPr/>
          </a:p>
        </p:txBody>
      </p:sp>
      <p:sp>
        <p:nvSpPr>
          <p:cNvPr id="563" name="Google Shape;563;p33"/>
          <p:cNvSpPr txBox="1"/>
          <p:nvPr/>
        </p:nvSpPr>
        <p:spPr>
          <a:xfrm>
            <a:off x="4200525" y="48006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./Thu muc 1/file B.htm</a:t>
            </a:r>
            <a:endParaRPr/>
          </a:p>
        </p:txBody>
      </p:sp>
      <p:pic>
        <p:nvPicPr>
          <p:cNvPr id="564" name="Google Shape;5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00200"/>
            <a:ext cx="3465512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3"/>
          <p:cNvSpPr txBox="1"/>
          <p:nvPr/>
        </p:nvSpPr>
        <p:spPr>
          <a:xfrm>
            <a:off x="1600200" y="15240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2438400" y="2057400"/>
            <a:ext cx="609600" cy="990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3"/>
          <p:cNvSpPr txBox="1"/>
          <p:nvPr/>
        </p:nvSpPr>
        <p:spPr>
          <a:xfrm>
            <a:off x="38100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A có link đến file B, vậy trong file A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B&lt;/a&gt;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576" name="Google Shape;57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4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B có link đến file C, vậy trong file B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C&lt;/a&gt;</a:t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4121150" y="3517900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1_1/file C.htm</a:t>
            </a:r>
            <a:endParaRPr/>
          </a:p>
        </p:txBody>
      </p:sp>
      <p:sp>
        <p:nvSpPr>
          <p:cNvPr id="579" name="Google Shape;579;p34"/>
          <p:cNvSpPr txBox="1"/>
          <p:nvPr/>
        </p:nvSpPr>
        <p:spPr>
          <a:xfrm>
            <a:off x="3587750" y="3136900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4121150" y="45085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1_1/file C.htm</a:t>
            </a:r>
            <a:endParaRPr/>
          </a:p>
        </p:txBody>
      </p:sp>
      <p:sp>
        <p:nvSpPr>
          <p:cNvPr id="581" name="Google Shape;581;p34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4121150" y="56515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1_1/file C.htm</a:t>
            </a:r>
            <a:endParaRPr/>
          </a:p>
        </p:txBody>
      </p:sp>
      <p:sp>
        <p:nvSpPr>
          <p:cNvPr id="583" name="Google Shape;583;p34"/>
          <p:cNvSpPr txBox="1"/>
          <p:nvPr/>
        </p:nvSpPr>
        <p:spPr>
          <a:xfrm>
            <a:off x="4121150" y="51181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./Thu muc 1_1/file C.htm</a:t>
            </a:r>
            <a:endParaRPr/>
          </a:p>
        </p:txBody>
      </p:sp>
      <p:sp>
        <p:nvSpPr>
          <p:cNvPr id="584" name="Google Shape;584;p34"/>
          <p:cNvSpPr/>
          <p:nvPr/>
        </p:nvSpPr>
        <p:spPr>
          <a:xfrm>
            <a:off x="2438400" y="2590800"/>
            <a:ext cx="609600" cy="990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593" name="Google Shape;59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5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 có link đến file D, vậy trong file D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D&lt;/a&gt;</a:t>
            </a:r>
            <a:endParaRPr/>
          </a:p>
        </p:txBody>
      </p:sp>
      <p:sp>
        <p:nvSpPr>
          <p:cNvPr id="595" name="Google Shape;595;p35"/>
          <p:cNvSpPr txBox="1"/>
          <p:nvPr/>
        </p:nvSpPr>
        <p:spPr>
          <a:xfrm>
            <a:off x="3817937" y="3519487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1_2/file D.htm</a:t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3284537" y="313848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3817937" y="4510087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1_2/file D.htm</a:t>
            </a:r>
            <a:endParaRPr/>
          </a:p>
        </p:txBody>
      </p:sp>
      <p:sp>
        <p:nvSpPr>
          <p:cNvPr id="598" name="Google Shape;598;p35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3817937" y="5653087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../Thu muc 1_2/file D.htm</a:t>
            </a:r>
            <a:endParaRPr/>
          </a:p>
        </p:txBody>
      </p:sp>
      <p:sp>
        <p:nvSpPr>
          <p:cNvPr id="600" name="Google Shape;600;p35"/>
          <p:cNvSpPr txBox="1"/>
          <p:nvPr/>
        </p:nvSpPr>
        <p:spPr>
          <a:xfrm>
            <a:off x="3817937" y="5119687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./../Thu muc 1_2/file D.htm</a:t>
            </a: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2514600" y="3276600"/>
            <a:ext cx="609600" cy="990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10" name="Google Shape;6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6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D có link đến file F, vậy trong file F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F&lt;/a&gt;</a:t>
            </a:r>
            <a:endParaRPr/>
          </a:p>
        </p:txBody>
      </p:sp>
      <p:sp>
        <p:nvSpPr>
          <p:cNvPr id="612" name="Google Shape;612;p36"/>
          <p:cNvSpPr txBox="1"/>
          <p:nvPr/>
        </p:nvSpPr>
        <p:spPr>
          <a:xfrm>
            <a:off x="3738562" y="3648075"/>
            <a:ext cx="5791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2/file F.htm</a:t>
            </a:r>
            <a:endParaRPr/>
          </a:p>
        </p:txBody>
      </p:sp>
      <p:sp>
        <p:nvSpPr>
          <p:cNvPr id="613" name="Google Shape;613;p36"/>
          <p:cNvSpPr txBox="1"/>
          <p:nvPr/>
        </p:nvSpPr>
        <p:spPr>
          <a:xfrm>
            <a:off x="3205162" y="326707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3814762" y="4257675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2/file F.htm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16" name="Google Shape;616;p36"/>
          <p:cNvSpPr txBox="1"/>
          <p:nvPr/>
        </p:nvSpPr>
        <p:spPr>
          <a:xfrm>
            <a:off x="3738562" y="5553075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../../Thu muc 2/file F.htm</a:t>
            </a:r>
            <a:endParaRPr/>
          </a:p>
        </p:txBody>
      </p:sp>
      <p:sp>
        <p:nvSpPr>
          <p:cNvPr id="617" name="Google Shape;617;p36"/>
          <p:cNvSpPr txBox="1"/>
          <p:nvPr/>
        </p:nvSpPr>
        <p:spPr>
          <a:xfrm>
            <a:off x="3814762" y="4867275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./../../Thu muc 2/file F.htm</a:t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381000" y="4038600"/>
            <a:ext cx="762000" cy="2057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27" name="Google Shape;6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7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 có link đến file E, vậy trong file F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E&lt;/a&gt;</a:t>
            </a:r>
            <a:endParaRPr/>
          </a:p>
        </p:txBody>
      </p:sp>
      <p:sp>
        <p:nvSpPr>
          <p:cNvPr id="629" name="Google Shape;629;p37"/>
          <p:cNvSpPr txBox="1"/>
          <p:nvPr/>
        </p:nvSpPr>
        <p:spPr>
          <a:xfrm>
            <a:off x="3787775" y="3533775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 Thu muc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1_2/Thu muc 1_2_1/file E.htm</a:t>
            </a:r>
            <a:endParaRPr/>
          </a:p>
        </p:txBody>
      </p:sp>
      <p:sp>
        <p:nvSpPr>
          <p:cNvPr id="630" name="Google Shape;630;p37"/>
          <p:cNvSpPr txBox="1"/>
          <p:nvPr/>
        </p:nvSpPr>
        <p:spPr>
          <a:xfrm>
            <a:off x="3254375" y="315277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31" name="Google Shape;631;p37"/>
          <p:cNvSpPr txBox="1"/>
          <p:nvPr/>
        </p:nvSpPr>
        <p:spPr>
          <a:xfrm>
            <a:off x="3863975" y="4524375"/>
            <a:ext cx="58674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1_2/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Thu muc 1_2_1/file E.htm</a:t>
            </a:r>
            <a:endParaRPr/>
          </a:p>
        </p:txBody>
      </p:sp>
      <p:sp>
        <p:nvSpPr>
          <p:cNvPr id="632" name="Google Shape;632;p37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33" name="Google Shape;633;p37"/>
          <p:cNvSpPr txBox="1"/>
          <p:nvPr/>
        </p:nvSpPr>
        <p:spPr>
          <a:xfrm>
            <a:off x="3787775" y="5576887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../Thu muc 1 /Thu muc 1_2/Thu muc1_2_1/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0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E.htm</a:t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 rot="-8160000">
            <a:off x="2397125" y="4757737"/>
            <a:ext cx="396875" cy="1447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457200" y="990600"/>
            <a:ext cx="8153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Char char="•"/>
            </a:pPr>
            <a:r>
              <a:rPr lang="en-US" sz="3600" b="1" i="0" u="sng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Đặc điểm</a:t>
            </a:r>
            <a:r>
              <a:rPr lang="en-US" sz="3600" b="0" i="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7012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sử dụng các thẻ (tags) để </a:t>
            </a: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dữ liệu.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7012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không phân biệt chữ hoa, chữ thường.</a:t>
            </a:r>
            <a:endParaRPr/>
          </a:p>
          <a:p>
            <a:pPr marL="457200" marR="0" lvl="1" indent="-227012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Các trình duyệt thường không báo lỗi cú pháp HTML. Nếu viết sai cú pháp chỉ dẫn đến kết quả hiển thị không đúng với dự định.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lang="en-US" sz="36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43" name="Google Shape;64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8"/>
          <p:cNvSpPr txBox="1"/>
          <p:nvPr/>
        </p:nvSpPr>
        <p:spPr>
          <a:xfrm>
            <a:off x="3048000" y="1676400"/>
            <a:ext cx="52578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 có link đến file A ở vị trí xác định, vậy trong file A có HTML element: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name=“positionB”&gt;&lt;/a&gt;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A tai vi tri B&lt;/a&gt;</a:t>
            </a:r>
            <a:endParaRPr/>
          </a:p>
        </p:txBody>
      </p:sp>
      <p:sp>
        <p:nvSpPr>
          <p:cNvPr id="645" name="Google Shape;645;p38"/>
          <p:cNvSpPr txBox="1"/>
          <p:nvPr/>
        </p:nvSpPr>
        <p:spPr>
          <a:xfrm>
            <a:off x="3048000" y="4800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46" name="Google Shape;646;p38"/>
          <p:cNvSpPr txBox="1"/>
          <p:nvPr/>
        </p:nvSpPr>
        <p:spPr>
          <a:xfrm>
            <a:off x="12192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47" name="Google Shape;647;p38"/>
          <p:cNvSpPr txBox="1"/>
          <p:nvPr/>
        </p:nvSpPr>
        <p:spPr>
          <a:xfrm>
            <a:off x="4114800" y="4800600"/>
            <a:ext cx="464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../../../file A.htm#positionB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sp>
        <p:nvSpPr>
          <p:cNvPr id="657" name="Google Shape;657;p39"/>
          <p:cNvSpPr txBox="1"/>
          <p:nvPr/>
        </p:nvSpPr>
        <p:spPr>
          <a:xfrm>
            <a:off x="762000" y="2819400"/>
            <a:ext cx="7499350" cy="40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32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&lt;Caption&gt; Tiêu đề bảng&lt;/Caption&gt;</a:t>
            </a:r>
            <a:endParaRPr sz="32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2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&lt;Td&gt;nội dung dữ liệu&lt;/Td&gt;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2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&lt;/Table&gt;</a:t>
            </a:r>
            <a:endParaRPr/>
          </a:p>
        </p:txBody>
      </p:sp>
      <p:sp>
        <p:nvSpPr>
          <p:cNvPr id="658" name="Google Shape;658;p39"/>
          <p:cNvSpPr txBox="1"/>
          <p:nvPr/>
        </p:nvSpPr>
        <p:spPr>
          <a:xfrm>
            <a:off x="685800" y="685800"/>
            <a:ext cx="6858000" cy="207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bảng: &lt;Table&gt;...&lt;/Table&gt;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 đề bảng:&lt;Caption&gt;...&lt;/Caption&gt;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dòng: &lt;Tr&gt;...&lt;/Tr&gt;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cột: &lt;Td&gt;...&lt;/Td&gt;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666" name="Google Shape;666;p4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3">
            <a:alphaModFix/>
          </a:blip>
          <a:srcRect l="28812" t="25706" r="4237"/>
          <a:stretch/>
        </p:blipFill>
        <p:spPr>
          <a:xfrm>
            <a:off x="381000" y="1562100"/>
            <a:ext cx="76962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0"/>
          <p:cNvSpPr txBox="1"/>
          <p:nvPr/>
        </p:nvSpPr>
        <p:spPr>
          <a:xfrm>
            <a:off x="123825" y="852487"/>
            <a:ext cx="11715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677" name="Google Shape;677;p4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1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graphicFrame>
        <p:nvGraphicFramePr>
          <p:cNvPr id="679" name="Google Shape;679;p41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50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Thuộc tính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Ý nghĩa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Border=“số”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Kích thước viền cho bảng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Width/height=“số”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 rộng/ dài cho bảng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Cellspacing=“số”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Khoảng cách 2 ô liên tiếp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Cellpadding=“số”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Khoảng cách từ góc ô đến ND của ô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Bgcolor=“màu”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Màu nền cho bảng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Background=“địa chỉ file ảnh”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ảnh làm nền cho bảng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0" name="Google Shape;680;p41"/>
          <p:cNvSpPr txBox="1"/>
          <p:nvPr/>
        </p:nvSpPr>
        <p:spPr>
          <a:xfrm>
            <a:off x="381000" y="685800"/>
            <a:ext cx="74993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Tahoma"/>
              <a:buNone/>
            </a:pPr>
            <a:r>
              <a:rPr lang="en-US" sz="2800" b="1" i="1" u="sng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Thuộc tính cho bảng: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688" name="Google Shape;688;p4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3">
            <a:alphaModFix/>
          </a:blip>
          <a:srcRect l="21665" t="4246" r="28333" b="54126"/>
          <a:stretch/>
        </p:blipFill>
        <p:spPr>
          <a:xfrm>
            <a:off x="533400" y="1447800"/>
            <a:ext cx="80772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/>
        </p:nvSpPr>
        <p:spPr>
          <a:xfrm>
            <a:off x="123825" y="852487"/>
            <a:ext cx="8883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ô có độ rộng bằng bao nhiêu cột dùng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</a:t>
            </a:r>
            <a:endParaRPr/>
          </a:p>
        </p:txBody>
      </p:sp>
      <p:pic>
        <p:nvPicPr>
          <p:cNvPr id="692" name="Google Shape;692;p42"/>
          <p:cNvPicPr preferRelativeResize="0"/>
          <p:nvPr/>
        </p:nvPicPr>
        <p:blipFill rotWithShape="1">
          <a:blip r:embed="rId3">
            <a:alphaModFix/>
          </a:blip>
          <a:srcRect l="75000" t="4246" r="1666" b="82835"/>
          <a:stretch/>
        </p:blipFill>
        <p:spPr>
          <a:xfrm>
            <a:off x="2514600" y="5486400"/>
            <a:ext cx="3962400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700" name="Google Shape;700;p4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702" name="Google Shape;702;p43"/>
          <p:cNvPicPr preferRelativeResize="0"/>
          <p:nvPr/>
        </p:nvPicPr>
        <p:blipFill rotWithShape="1">
          <a:blip r:embed="rId3">
            <a:alphaModFix/>
          </a:blip>
          <a:srcRect l="21665" t="50177" r="27499"/>
          <a:stretch/>
        </p:blipFill>
        <p:spPr>
          <a:xfrm>
            <a:off x="228600" y="1393825"/>
            <a:ext cx="7239000" cy="411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3"/>
          <p:cNvSpPr txBox="1"/>
          <p:nvPr/>
        </p:nvSpPr>
        <p:spPr>
          <a:xfrm>
            <a:off x="0" y="852487"/>
            <a:ext cx="91392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ô có độ cao bằng bao nhiêu dòng dùng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</a:t>
            </a:r>
            <a:endParaRPr/>
          </a:p>
        </p:txBody>
      </p:sp>
      <p:pic>
        <p:nvPicPr>
          <p:cNvPr id="704" name="Google Shape;704;p43"/>
          <p:cNvPicPr preferRelativeResize="0"/>
          <p:nvPr/>
        </p:nvPicPr>
        <p:blipFill rotWithShape="1">
          <a:blip r:embed="rId3">
            <a:alphaModFix/>
          </a:blip>
          <a:srcRect l="75833" t="50178" r="1665" b="30142"/>
          <a:stretch/>
        </p:blipFill>
        <p:spPr>
          <a:xfrm>
            <a:off x="4267200" y="4999037"/>
            <a:ext cx="3657600" cy="18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712" name="Google Shape;712;p4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714" name="Google Shape;714;p44"/>
          <p:cNvPicPr preferRelativeResize="0"/>
          <p:nvPr/>
        </p:nvPicPr>
        <p:blipFill rotWithShape="1">
          <a:blip r:embed="rId3">
            <a:alphaModFix/>
          </a:blip>
          <a:srcRect l="22431" t="6165" r="30848" b="52997"/>
          <a:stretch/>
        </p:blipFill>
        <p:spPr>
          <a:xfrm>
            <a:off x="152400" y="1600200"/>
            <a:ext cx="7315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4"/>
          <p:cNvSpPr txBox="1"/>
          <p:nvPr/>
        </p:nvSpPr>
        <p:spPr>
          <a:xfrm>
            <a:off x="0" y="852487"/>
            <a:ext cx="8424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ảnh nền cho thẻ &lt;table&gt; dùng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pic>
        <p:nvPicPr>
          <p:cNvPr id="716" name="Google Shape;716;p44"/>
          <p:cNvPicPr preferRelativeResize="0"/>
          <p:nvPr/>
        </p:nvPicPr>
        <p:blipFill rotWithShape="1">
          <a:blip r:embed="rId3">
            <a:alphaModFix/>
          </a:blip>
          <a:srcRect l="79273" t="6111" r="6709" b="77091"/>
          <a:stretch/>
        </p:blipFill>
        <p:spPr>
          <a:xfrm>
            <a:off x="4724400" y="4459287"/>
            <a:ext cx="3429000" cy="23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724" name="Google Shape;724;p4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sp>
        <p:nvSpPr>
          <p:cNvPr id="726" name="Google Shape;726;p45"/>
          <p:cNvSpPr txBox="1"/>
          <p:nvPr/>
        </p:nvSpPr>
        <p:spPr>
          <a:xfrm>
            <a:off x="33337" y="852487"/>
            <a:ext cx="73898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ảnh nền cho thẻ &lt;td&gt; dùng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</a:t>
            </a:r>
            <a:endParaRPr/>
          </a:p>
        </p:txBody>
      </p:sp>
      <p:pic>
        <p:nvPicPr>
          <p:cNvPr id="727" name="Google Shape;727;p45"/>
          <p:cNvPicPr preferRelativeResize="0"/>
          <p:nvPr/>
        </p:nvPicPr>
        <p:blipFill rotWithShape="1">
          <a:blip r:embed="rId3">
            <a:alphaModFix/>
          </a:blip>
          <a:srcRect l="22012" t="52548" r="29350" b="2206"/>
          <a:stretch/>
        </p:blipFill>
        <p:spPr>
          <a:xfrm>
            <a:off x="76200" y="1447800"/>
            <a:ext cx="7010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5"/>
          <p:cNvPicPr preferRelativeResize="0"/>
          <p:nvPr/>
        </p:nvPicPr>
        <p:blipFill rotWithShape="1">
          <a:blip r:embed="rId3">
            <a:alphaModFix/>
          </a:blip>
          <a:srcRect l="79873" t="52631" r="5870" b="30142"/>
          <a:stretch/>
        </p:blipFill>
        <p:spPr>
          <a:xfrm>
            <a:off x="4343400" y="4294187"/>
            <a:ext cx="3581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736" name="Google Shape;736;p4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38" name="Google Shape;73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38200"/>
            <a:ext cx="8229600" cy="534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746" name="Google Shape;746;p4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48" name="Google Shape;7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14400"/>
            <a:ext cx="7924800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TRÌNH DUYỆT, TRÌNH SOẠN THẢO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228600" y="960437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duyệt web (Browser)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873625" y="960437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soạn thảo (Editor)</a:t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1014412" y="1828800"/>
            <a:ext cx="2336800" cy="2224087"/>
            <a:chOff x="1137762" y="2261285"/>
            <a:chExt cx="2337038" cy="2224217"/>
          </a:xfrm>
        </p:grpSpPr>
        <p:pic>
          <p:nvPicPr>
            <p:cNvPr id="150" name="Google Shape;15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7762" y="2261285"/>
              <a:ext cx="2337038" cy="22242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pic>
          <p:nvPicPr>
            <p:cNvPr id="151" name="Google Shape;15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71193" y="2755027"/>
              <a:ext cx="1379679" cy="149551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</p:grpSp>
      <p:pic>
        <p:nvPicPr>
          <p:cNvPr id="152" name="Google Shape;15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88" y="4419600"/>
            <a:ext cx="2925762" cy="2260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grpSp>
        <p:nvGrpSpPr>
          <p:cNvPr id="153" name="Google Shape;153;p5"/>
          <p:cNvGrpSpPr/>
          <p:nvPr/>
        </p:nvGrpSpPr>
        <p:grpSpPr>
          <a:xfrm>
            <a:off x="4724400" y="3810000"/>
            <a:ext cx="4329112" cy="2884487"/>
            <a:chOff x="4435878" y="4659138"/>
            <a:chExt cx="3720244" cy="2198862"/>
          </a:xfrm>
        </p:grpSpPr>
        <p:pic>
          <p:nvPicPr>
            <p:cNvPr id="154" name="Google Shape;154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435878" y="4659138"/>
              <a:ext cx="2497898" cy="219886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pic>
          <p:nvPicPr>
            <p:cNvPr id="155" name="Google Shape;155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936526" y="4903590"/>
              <a:ext cx="2219596" cy="19544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sp>
          <p:nvSpPr>
            <p:cNvPr id="156" name="Google Shape;156;p5"/>
            <p:cNvSpPr txBox="1"/>
            <p:nvPr/>
          </p:nvSpPr>
          <p:spPr>
            <a:xfrm>
              <a:off x="4996248" y="5612426"/>
              <a:ext cx="29106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373737"/>
                  </a:solidFill>
                  <a:latin typeface="Arial"/>
                  <a:ea typeface="Arial"/>
                  <a:cs typeface="Arial"/>
                  <a:sym typeface="Arial"/>
                </a:rPr>
                <a:t>Visual Studio .NET</a:t>
              </a:r>
              <a:endParaRPr/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5562600" y="1600200"/>
            <a:ext cx="2438400" cy="1981200"/>
            <a:chOff x="4287792" y="2211858"/>
            <a:chExt cx="2520593" cy="2174790"/>
          </a:xfrm>
        </p:grpSpPr>
        <p:pic>
          <p:nvPicPr>
            <p:cNvPr id="158" name="Google Shape;158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287792" y="2647513"/>
              <a:ext cx="2520593" cy="173913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sp>
          <p:nvSpPr>
            <p:cNvPr id="159" name="Google Shape;159;p5"/>
            <p:cNvSpPr txBox="1"/>
            <p:nvPr/>
          </p:nvSpPr>
          <p:spPr>
            <a:xfrm>
              <a:off x="4843848" y="2211858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9494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949494"/>
                  </a:solidFill>
                  <a:latin typeface="Arial"/>
                  <a:ea typeface="Arial"/>
                  <a:cs typeface="Arial"/>
                  <a:sym typeface="Arial"/>
                </a:rPr>
                <a:t>Notepad</a:t>
              </a: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2133600" y="2286000"/>
            <a:ext cx="5994399" cy="4419600"/>
            <a:chOff x="5597355" y="4634808"/>
            <a:chExt cx="2998097" cy="2223192"/>
          </a:xfrm>
        </p:grpSpPr>
        <p:pic>
          <p:nvPicPr>
            <p:cNvPr id="161" name="Google Shape;161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97355" y="4634808"/>
              <a:ext cx="2458980" cy="222319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pic>
          <p:nvPicPr>
            <p:cNvPr id="162" name="Google Shape;162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62262" y="5516419"/>
              <a:ext cx="1533190" cy="723496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56" name="Google Shape;756;p4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58" name="Google Shape;75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50" y="762000"/>
            <a:ext cx="8070850" cy="5984875"/>
          </a:xfrm>
          <a:prstGeom prst="rect">
            <a:avLst/>
          </a:prstGeom>
          <a:gradFill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 scaled="0"/>
          </a:gradFill>
          <a:ln>
            <a:noFill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766" name="Google Shape;766;p4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9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CHÈN VÀO WEBSITE</a:t>
            </a:r>
            <a:endParaRPr/>
          </a:p>
        </p:txBody>
      </p:sp>
      <p:sp>
        <p:nvSpPr>
          <p:cNvPr id="768" name="Google Shape;768;p49"/>
          <p:cNvSpPr txBox="1"/>
          <p:nvPr/>
        </p:nvSpPr>
        <p:spPr>
          <a:xfrm>
            <a:off x="152400" y="838200"/>
            <a:ext cx="89154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Form (Biểu mẫu) dùng để tạo một trang web tương tác.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Form dùng để tập hợp các kiểu dữ liệu từ trang web để gởi đến web server thông qua các trường nhập liệu, nút điều khiển..</a:t>
            </a:r>
            <a:endParaRPr/>
          </a:p>
        </p:txBody>
      </p:sp>
      <p:sp>
        <p:nvSpPr>
          <p:cNvPr id="769" name="Google Shape;769;p49"/>
          <p:cNvSpPr txBox="1"/>
          <p:nvPr/>
        </p:nvSpPr>
        <p:spPr>
          <a:xfrm>
            <a:off x="2286000" y="2133600"/>
            <a:ext cx="45720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&lt;FORM&gt; </a:t>
            </a:r>
            <a:endParaRPr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thành phần của Form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&lt;/FORM&gt;</a:t>
            </a:r>
            <a:endParaRPr/>
          </a:p>
        </p:txBody>
      </p:sp>
      <p:sp>
        <p:nvSpPr>
          <p:cNvPr id="770" name="Google Shape;770;p49"/>
          <p:cNvSpPr txBox="1"/>
          <p:nvPr/>
        </p:nvSpPr>
        <p:spPr>
          <a:xfrm>
            <a:off x="304800" y="2133600"/>
            <a:ext cx="15446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1" i="1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Cú pháp:</a:t>
            </a:r>
            <a:endParaRPr/>
          </a:p>
        </p:txBody>
      </p:sp>
      <p:graphicFrame>
        <p:nvGraphicFramePr>
          <p:cNvPr id="771" name="Google Shape;771;p49"/>
          <p:cNvGraphicFramePr/>
          <p:nvPr/>
        </p:nvGraphicFramePr>
        <p:xfrm>
          <a:off x="1524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27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Thuộc tính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Ý nghĩa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Name=“Tên_form”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Đặt tên cho Form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Method=“Get/Post”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Xác định phương thức gửi dữ liệu.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 Get: Nhận DL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 Post: Gửi dữ liệu đến form khác.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Action=“địa chỉ”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Khi form nhận được lệnh gửi DL, nó sẽ gửi đến địa chỉ này.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2" name="Google Shape;772;p49"/>
          <p:cNvSpPr txBox="1"/>
          <p:nvPr/>
        </p:nvSpPr>
        <p:spPr>
          <a:xfrm>
            <a:off x="381000" y="383063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1800" b="1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780" name="Google Shape;780;p5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782" name="Google Shape;782;p50"/>
          <p:cNvSpPr txBox="1"/>
          <p:nvPr/>
        </p:nvSpPr>
        <p:spPr>
          <a:xfrm>
            <a:off x="3810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để nhập các văn bản ngắn (trên 1 dòng) hoặc mật khẩu.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24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“Text”: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Nhập văn bản thường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lang="en-US" sz="24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“Password”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Nhập mật khẩu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mặc định”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=“Độ dài lớn nhất”</a:t>
            </a:r>
            <a:endParaRPr/>
          </a:p>
        </p:txBody>
      </p:sp>
      <p:sp>
        <p:nvSpPr>
          <p:cNvPr id="783" name="Google Shape;783;p50"/>
          <p:cNvSpPr txBox="1"/>
          <p:nvPr/>
        </p:nvSpPr>
        <p:spPr>
          <a:xfrm>
            <a:off x="228600" y="838200"/>
            <a:ext cx="7172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800" b="1" i="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một dòng: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791" name="Google Shape;791;p5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1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pic>
        <p:nvPicPr>
          <p:cNvPr id="793" name="Google Shape;793;p51"/>
          <p:cNvPicPr preferRelativeResize="0"/>
          <p:nvPr/>
        </p:nvPicPr>
        <p:blipFill rotWithShape="1">
          <a:blip r:embed="rId3">
            <a:alphaModFix/>
          </a:blip>
          <a:srcRect l="4060" r="7408"/>
          <a:stretch/>
        </p:blipFill>
        <p:spPr>
          <a:xfrm>
            <a:off x="152400" y="1905000"/>
            <a:ext cx="8763000" cy="3665537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1"/>
          <p:cNvSpPr txBox="1"/>
          <p:nvPr/>
        </p:nvSpPr>
        <p:spPr>
          <a:xfrm>
            <a:off x="239712" y="990600"/>
            <a:ext cx="12128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802" name="Google Shape;802;p5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2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pic>
        <p:nvPicPr>
          <p:cNvPr id="804" name="Google Shape;804;p52"/>
          <p:cNvPicPr preferRelativeResize="0"/>
          <p:nvPr/>
        </p:nvPicPr>
        <p:blipFill rotWithShape="1">
          <a:blip r:embed="rId3">
            <a:alphaModFix/>
          </a:blip>
          <a:srcRect r="2780"/>
          <a:stretch/>
        </p:blipFill>
        <p:spPr>
          <a:xfrm>
            <a:off x="152400" y="1493838"/>
            <a:ext cx="7994650" cy="5364162"/>
          </a:xfrm>
          <a:prstGeom prst="rect">
            <a:avLst/>
          </a:prstGeom>
          <a:gradFill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 scaled="0"/>
          </a:gradFill>
          <a:ln>
            <a:noFill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</p:pic>
      <p:sp>
        <p:nvSpPr>
          <p:cNvPr id="805" name="Google Shape;805;p52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nhiều dòng: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813" name="Google Shape;813;p5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3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15" name="Google Shape;815;p53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nhiều dòng:</a:t>
            </a:r>
            <a:endParaRPr/>
          </a:p>
        </p:txBody>
      </p:sp>
      <p:sp>
        <p:nvSpPr>
          <p:cNvPr id="816" name="Google Shape;816;p53"/>
          <p:cNvSpPr txBox="1"/>
          <p:nvPr/>
        </p:nvSpPr>
        <p:spPr>
          <a:xfrm>
            <a:off x="2286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nhập văn bản dài trên nhiều dòng.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	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&lt;Textarea&gt;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Nội dung mặc định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&lt;/Textarea&gt;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 Đối tượng”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Rows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=“Số dòng”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(Tính theo số dòng văn bản)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=“Số cột” 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(Tính theo số ký tự chuẩn trên dòng)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824" name="Google Shape;824;p5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26" name="Google Shape;826;p54"/>
          <p:cNvSpPr txBox="1"/>
          <p:nvPr/>
        </p:nvSpPr>
        <p:spPr>
          <a:xfrm>
            <a:off x="228600" y="15240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chọn nhiều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lựa chọn trong một nhóm lựa chọn được đưa ra bằng cách đánh dấu (“tích”).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lựa chọn cần 1 thẻ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24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“Checkbox”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” 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(Là giá trị chương trình sẽ nhận được nếu NSD chọn ô này)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Checked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Nếu có thì nút này mặc định được chọn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228600" y="9144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Checkbox: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835" name="Google Shape;835;p5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5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37" name="Google Shape;837;p55"/>
          <p:cNvSpPr txBox="1"/>
          <p:nvPr/>
        </p:nvSpPr>
        <p:spPr>
          <a:xfrm>
            <a:off x="76200" y="12192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chọn một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lựa chọn trong một nhóm lựa chọn được đưa ra.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lựa chọn cần 1 thẻ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 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Các đối tượng cùng tên thì thuộc cùng nhóm.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24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“Radio”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”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(Là giá trị chương trình sẽ nhận được nếu NSD chọn ô này)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Checked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Nếu có thì nút này mặc định được chọn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8" name="Google Shape;838;p55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Hộp Option Button: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846" name="Google Shape;846;p5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48" name="Google Shape;848;p56"/>
          <p:cNvSpPr txBox="1"/>
          <p:nvPr/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Trên web có 3 loại nút: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Submit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Tự động ra lệnh gửi dữ liệu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Đưa mọi dữ liệu về trạng thái mặc định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Người lập trình tự xử lý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nút lệnh cần 1 thẻ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 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lang="en-US" sz="24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“Submit/Reset/Button”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=“Tiêu đề nút”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381000" y="8382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Nút lệnh:</a:t>
            </a: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857" name="Google Shape;857;p5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&lt;SELECT&gt;</a:t>
            </a:r>
            <a:endParaRPr/>
          </a:p>
        </p:txBody>
      </p:sp>
      <p:sp>
        <p:nvSpPr>
          <p:cNvPr id="859" name="Google Shape;859;p57"/>
          <p:cNvSpPr txBox="1"/>
          <p:nvPr/>
        </p:nvSpPr>
        <p:spPr>
          <a:xfrm>
            <a:off x="152400" y="1295400"/>
            <a:ext cx="891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một danh sách có nhiều phần tử. Tại một thời điểm chỉ có 1 phần tử được chọn.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&lt;Select  </a:t>
            </a:r>
            <a:r>
              <a:rPr lang="en-US" sz="2300" b="1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Name=“tên đối tượng”</a:t>
            </a:r>
            <a:r>
              <a:rPr lang="en-US" sz="23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3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3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lang="en-US" sz="23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lang="en-US" sz="2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nhất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3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3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lang="en-US" sz="23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lang="en-US" sz="2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hai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...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&lt;/Select&gt;</a:t>
            </a:r>
            <a:endParaRPr/>
          </a:p>
        </p:txBody>
      </p:sp>
      <p:sp>
        <p:nvSpPr>
          <p:cNvPr id="860" name="Google Shape;860;p57"/>
          <p:cNvSpPr txBox="1"/>
          <p:nvPr/>
        </p:nvSpPr>
        <p:spPr>
          <a:xfrm>
            <a:off x="152400" y="7620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Combobox</a:t>
            </a:r>
            <a:r>
              <a:rPr lang="en-US" sz="2800" b="0" i="0" u="sng">
                <a:solidFill>
                  <a:srgbClr val="C3D6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861" name="Google Shape;861;p57"/>
          <p:cNvSpPr txBox="1"/>
          <p:nvPr/>
        </p:nvSpPr>
        <p:spPr>
          <a:xfrm>
            <a:off x="0" y="5638800"/>
            <a:ext cx="91440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2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Selected</a:t>
            </a:r>
            <a:r>
              <a:rPr lang="en-US" sz="24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có thì phần tử này mặc định được chọn</a:t>
            </a:r>
            <a:r>
              <a:rPr lang="en-US" sz="24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4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trị”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Giá trị chương trình nhận được nếu phần tử được chọn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862" name="Google Shape;862;p57"/>
          <p:cNvSpPr txBox="1"/>
          <p:nvPr/>
        </p:nvSpPr>
        <p:spPr>
          <a:xfrm>
            <a:off x="152400" y="5072062"/>
            <a:ext cx="45720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lang="en-US" sz="2400" b="1" i="1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Thuộc tính của thẻ Option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CẤU TRÚC 1 TÀI LIỆU HTML</a:t>
            </a:r>
            <a:endParaRPr/>
          </a:p>
        </p:txBody>
      </p:sp>
      <p:grpSp>
        <p:nvGrpSpPr>
          <p:cNvPr id="172" name="Google Shape;172;p6"/>
          <p:cNvGrpSpPr/>
          <p:nvPr/>
        </p:nvGrpSpPr>
        <p:grpSpPr>
          <a:xfrm>
            <a:off x="525462" y="1571625"/>
            <a:ext cx="1684337" cy="4524375"/>
            <a:chOff x="528" y="1248"/>
            <a:chExt cx="960" cy="2670"/>
          </a:xfrm>
        </p:grpSpPr>
        <p:sp>
          <p:nvSpPr>
            <p:cNvPr id="173" name="Google Shape;173;p6"/>
            <p:cNvSpPr txBox="1"/>
            <p:nvPr/>
          </p:nvSpPr>
          <p:spPr>
            <a:xfrm>
              <a:off x="528" y="1248"/>
              <a:ext cx="816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&lt;html&gt;</a:t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528" y="3648"/>
              <a:ext cx="960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&lt;/html&gt;</a:t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685800" y="3563937"/>
            <a:ext cx="1589087" cy="1874837"/>
            <a:chOff x="768" y="2400"/>
            <a:chExt cx="912" cy="1181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768" y="2400"/>
              <a:ext cx="816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FF"/>
                </a:buClr>
                <a:buSzPts val="2200"/>
                <a:buFont typeface="Tahoma"/>
                <a:buNone/>
              </a:pPr>
              <a:r>
                <a:rPr lang="en-US" sz="2200" b="1" i="0" u="none">
                  <a:solidFill>
                    <a:srgbClr val="FF99FF"/>
                  </a:solidFill>
                  <a:latin typeface="Tahoma"/>
                  <a:ea typeface="Tahoma"/>
                  <a:cs typeface="Tahoma"/>
                  <a:sym typeface="Tahoma"/>
                </a:rPr>
                <a:t>&lt;body&gt;</a:t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768" y="3312"/>
              <a:ext cx="912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FF"/>
                </a:buClr>
                <a:buSzPts val="2200"/>
                <a:buFont typeface="Tahoma"/>
                <a:buNone/>
              </a:pPr>
              <a:r>
                <a:rPr lang="en-US" sz="2200" b="1" i="0" u="none">
                  <a:solidFill>
                    <a:srgbClr val="FF99FF"/>
                  </a:solidFill>
                  <a:latin typeface="Tahoma"/>
                  <a:ea typeface="Tahoma"/>
                  <a:cs typeface="Tahoma"/>
                  <a:sym typeface="Tahoma"/>
                </a:rPr>
                <a:t>&lt;/body&gt;</a:t>
              </a: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609600" y="2192337"/>
            <a:ext cx="1665287" cy="1265237"/>
            <a:chOff x="720" y="1536"/>
            <a:chExt cx="960" cy="797"/>
          </a:xfrm>
        </p:grpSpPr>
        <p:sp>
          <p:nvSpPr>
            <p:cNvPr id="179" name="Google Shape;179;p6"/>
            <p:cNvSpPr txBox="1"/>
            <p:nvPr/>
          </p:nvSpPr>
          <p:spPr>
            <a:xfrm>
              <a:off x="768" y="1536"/>
              <a:ext cx="816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DBD9"/>
                </a:buClr>
                <a:buSzPts val="2200"/>
                <a:buFont typeface="Tahoma"/>
                <a:buNone/>
              </a:pPr>
              <a:r>
                <a:rPr lang="en-US" sz="2200" b="1" i="0" u="none">
                  <a:solidFill>
                    <a:srgbClr val="6CDBD9"/>
                  </a:solidFill>
                  <a:latin typeface="Tahoma"/>
                  <a:ea typeface="Tahoma"/>
                  <a:cs typeface="Tahoma"/>
                  <a:sym typeface="Tahoma"/>
                </a:rPr>
                <a:t>&lt;head&gt;</a:t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720" y="2064"/>
              <a:ext cx="96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DBD9"/>
                </a:buClr>
                <a:buSzPts val="2200"/>
                <a:buFont typeface="Tahoma"/>
                <a:buNone/>
              </a:pPr>
              <a:r>
                <a:rPr lang="en-US" sz="2200" b="1" i="0" u="none">
                  <a:solidFill>
                    <a:srgbClr val="6CDBD9"/>
                  </a:solidFill>
                  <a:latin typeface="Tahoma"/>
                  <a:ea typeface="Tahoma"/>
                  <a:cs typeface="Tahoma"/>
                  <a:sym typeface="Tahoma"/>
                </a:rPr>
                <a:t>&lt;/head&gt;</a:t>
              </a:r>
              <a:endParaRPr/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2274887" y="1922462"/>
            <a:ext cx="6476999" cy="4021137"/>
            <a:chOff x="1584" y="1392"/>
            <a:chExt cx="4080" cy="2400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4560" y="2016"/>
              <a:ext cx="1104" cy="640"/>
            </a:xfrm>
            <a:prstGeom prst="rect">
              <a:avLst/>
            </a:prstGeom>
            <a:gradFill>
              <a:gsLst>
                <a:gs pos="0">
                  <a:srgbClr val="838383"/>
                </a:gs>
                <a:gs pos="80000">
                  <a:srgbClr val="ACACAC"/>
                </a:gs>
                <a:gs pos="100000">
                  <a:srgbClr val="ADADAD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Bắt đầu và Kết thúc của trang HTML</a:t>
              </a:r>
              <a:endParaRPr/>
            </a:p>
          </p:txBody>
        </p:sp>
        <p:cxnSp>
          <p:nvCxnSpPr>
            <p:cNvPr id="183" name="Google Shape;183;p6"/>
            <p:cNvCxnSpPr/>
            <p:nvPr/>
          </p:nvCxnSpPr>
          <p:spPr>
            <a:xfrm rot="10800000">
              <a:off x="1632" y="3792"/>
              <a:ext cx="3504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84" name="Google Shape;184;p6"/>
            <p:cNvCxnSpPr/>
            <p:nvPr/>
          </p:nvCxnSpPr>
          <p:spPr>
            <a:xfrm rot="10800000">
              <a:off x="1584" y="1392"/>
              <a:ext cx="3504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5088" y="1392"/>
              <a:ext cx="0" cy="62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6"/>
            <p:cNvCxnSpPr/>
            <p:nvPr/>
          </p:nvCxnSpPr>
          <p:spPr>
            <a:xfrm rot="10800000">
              <a:off x="5136" y="2688"/>
              <a:ext cx="0" cy="110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87" name="Google Shape;187;p6"/>
          <p:cNvGrpSpPr/>
          <p:nvPr/>
        </p:nvGrpSpPr>
        <p:grpSpPr>
          <a:xfrm>
            <a:off x="2579687" y="2344737"/>
            <a:ext cx="4038600" cy="990600"/>
            <a:chOff x="1680" y="1632"/>
            <a:chExt cx="2544" cy="624"/>
          </a:xfrm>
        </p:grpSpPr>
        <p:sp>
          <p:nvSpPr>
            <p:cNvPr id="188" name="Google Shape;188;p6"/>
            <p:cNvSpPr txBox="1"/>
            <p:nvPr/>
          </p:nvSpPr>
          <p:spPr>
            <a:xfrm>
              <a:off x="3168" y="1728"/>
              <a:ext cx="1056" cy="448"/>
            </a:xfrm>
            <a:prstGeom prst="rect">
              <a:avLst/>
            </a:prstGeom>
            <a:gradFill>
              <a:gsLst>
                <a:gs pos="0">
                  <a:srgbClr val="838383"/>
                </a:gs>
                <a:gs pos="80000">
                  <a:srgbClr val="ACACAC"/>
                </a:gs>
                <a:gs pos="100000">
                  <a:srgbClr val="ADADAD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Phần đầu trang HTML</a:t>
              </a:r>
              <a:endParaRPr/>
            </a:p>
          </p:txBody>
        </p:sp>
        <p:cxnSp>
          <p:nvCxnSpPr>
            <p:cNvPr id="189" name="Google Shape;189;p6"/>
            <p:cNvCxnSpPr/>
            <p:nvPr/>
          </p:nvCxnSpPr>
          <p:spPr>
            <a:xfrm rot="10800000">
              <a:off x="1680" y="1632"/>
              <a:ext cx="2016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1680" y="2256"/>
              <a:ext cx="2016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>
              <a:off x="3696" y="1632"/>
              <a:ext cx="0" cy="9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696" y="2208"/>
              <a:ext cx="0" cy="4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6"/>
          <p:cNvGrpSpPr/>
          <p:nvPr/>
        </p:nvGrpSpPr>
        <p:grpSpPr>
          <a:xfrm>
            <a:off x="2427287" y="3716337"/>
            <a:ext cx="4267389" cy="1600200"/>
            <a:chOff x="2427514" y="3715657"/>
            <a:chExt cx="4267200" cy="1600200"/>
          </a:xfrm>
        </p:grpSpPr>
        <p:grpSp>
          <p:nvGrpSpPr>
            <p:cNvPr id="194" name="Google Shape;194;p6"/>
            <p:cNvGrpSpPr/>
            <p:nvPr/>
          </p:nvGrpSpPr>
          <p:grpSpPr>
            <a:xfrm>
              <a:off x="2427514" y="3715657"/>
              <a:ext cx="4267200" cy="1600200"/>
              <a:chOff x="2427514" y="3715657"/>
              <a:chExt cx="4267200" cy="1600200"/>
            </a:xfrm>
          </p:grpSpPr>
          <p:sp>
            <p:nvSpPr>
              <p:cNvPr id="195" name="Google Shape;195;p6"/>
              <p:cNvSpPr txBox="1"/>
              <p:nvPr/>
            </p:nvSpPr>
            <p:spPr>
              <a:xfrm>
                <a:off x="4865914" y="4096657"/>
                <a:ext cx="1828800" cy="711200"/>
              </a:xfrm>
              <a:prstGeom prst="rect">
                <a:avLst/>
              </a:prstGeom>
              <a:gradFill>
                <a:gsLst>
                  <a:gs pos="0">
                    <a:srgbClr val="838383"/>
                  </a:gs>
                  <a:gs pos="80000">
                    <a:srgbClr val="ACACAC"/>
                  </a:gs>
                  <a:gs pos="100000">
                    <a:srgbClr val="ADADAD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Tahoma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Nội dung trang HTML</a:t>
                </a:r>
                <a:endParaRPr/>
              </a:p>
            </p:txBody>
          </p:sp>
          <p:cxnSp>
            <p:nvCxnSpPr>
              <p:cNvPr id="196" name="Google Shape;196;p6"/>
              <p:cNvCxnSpPr/>
              <p:nvPr/>
            </p:nvCxnSpPr>
            <p:spPr>
              <a:xfrm rot="10800000">
                <a:off x="2427514" y="3715657"/>
                <a:ext cx="320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10800000">
                <a:off x="2427514" y="5315857"/>
                <a:ext cx="320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cxnSp>
          <p:nvCxnSpPr>
            <p:cNvPr id="198" name="Google Shape;198;p6"/>
            <p:cNvCxnSpPr/>
            <p:nvPr/>
          </p:nvCxnSpPr>
          <p:spPr>
            <a:xfrm>
              <a:off x="5627914" y="3715657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5627914" y="4858657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0" name="Google Shape;200;p6"/>
          <p:cNvSpPr txBox="1"/>
          <p:nvPr/>
        </p:nvSpPr>
        <p:spPr>
          <a:xfrm>
            <a:off x="1208087" y="2633662"/>
            <a:ext cx="33639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1E3AF8"/>
                </a:solidFill>
                <a:latin typeface="Tahoma"/>
                <a:ea typeface="Tahoma"/>
                <a:cs typeface="Tahoma"/>
                <a:sym typeface="Tahoma"/>
              </a:rPr>
              <a:t>&lt;title&gt;</a:t>
            </a:r>
            <a:r>
              <a:rPr lang="en-US" sz="2000" b="1" i="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Tiêu đề</a:t>
            </a: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>
                <a:solidFill>
                  <a:srgbClr val="1E3AF8"/>
                </a:solidFill>
                <a:latin typeface="Tahoma"/>
                <a:ea typeface="Tahoma"/>
                <a:cs typeface="Tahoma"/>
                <a:sym typeface="Tahoma"/>
              </a:rPr>
              <a:t>&lt;/title&gt;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1752600" y="4005262"/>
            <a:ext cx="1600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Nội dung 1 Nội dung 2 Nội dung 3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  <p:sp>
        <p:nvSpPr>
          <p:cNvPr id="870" name="Google Shape;870;p5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8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&lt;SELECT&gt;</a:t>
            </a:r>
            <a:endParaRPr/>
          </a:p>
        </p:txBody>
      </p:sp>
      <p:sp>
        <p:nvSpPr>
          <p:cNvPr id="872" name="Google Shape;872;p58"/>
          <p:cNvSpPr txBox="1"/>
          <p:nvPr/>
        </p:nvSpPr>
        <p:spPr>
          <a:xfrm>
            <a:off x="152400" y="1371600"/>
            <a:ext cx="891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nhìn thấy nhiều phần tử cùng lúc, có thể lựa chọn nhiều phần tử.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&lt;Select 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Name=“tên đối tượng”  size=“Số dòng”  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4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nhất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 sz="24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hai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...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&lt;/Select&gt;</a:t>
            </a:r>
            <a:endParaRPr/>
          </a:p>
        </p:txBody>
      </p:sp>
      <p:sp>
        <p:nvSpPr>
          <p:cNvPr id="873" name="Google Shape;873;p58"/>
          <p:cNvSpPr txBox="1"/>
          <p:nvPr/>
        </p:nvSpPr>
        <p:spPr>
          <a:xfrm>
            <a:off x="152400" y="7620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lang="en-US" sz="2800" b="1" i="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Listbox:</a:t>
            </a:r>
            <a:r>
              <a:rPr lang="en-US" sz="2800" b="0" i="0" u="none">
                <a:solidFill>
                  <a:srgbClr val="C3D6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74" name="Google Shape;874;p58"/>
          <p:cNvSpPr txBox="1"/>
          <p:nvPr/>
        </p:nvSpPr>
        <p:spPr>
          <a:xfrm>
            <a:off x="-76200" y="5715000"/>
            <a:ext cx="92202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460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300"/>
              <a:buFont typeface="Noto Sans Symbols"/>
              <a:buChar char="❖"/>
            </a:pPr>
            <a:r>
              <a:rPr lang="en-US" sz="23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3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Selected</a:t>
            </a:r>
            <a:r>
              <a:rPr lang="en-US" sz="23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lang="en-US" sz="23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có thì phần tử này mặc định được chọn</a:t>
            </a:r>
            <a:r>
              <a:rPr lang="en-US" sz="23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460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300"/>
              <a:buFont typeface="Noto Sans Symbols"/>
              <a:buChar char="❖"/>
            </a:pPr>
            <a:r>
              <a:rPr lang="en-US" sz="23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3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300" b="0" i="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3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trị”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(Giá trị chương trình nhận được nếu phần tử được chọn)</a:t>
            </a:r>
            <a:endParaRPr/>
          </a:p>
        </p:txBody>
      </p:sp>
      <p:sp>
        <p:nvSpPr>
          <p:cNvPr id="875" name="Google Shape;875;p58"/>
          <p:cNvSpPr txBox="1"/>
          <p:nvPr/>
        </p:nvSpPr>
        <p:spPr>
          <a:xfrm>
            <a:off x="76200" y="5226050"/>
            <a:ext cx="4572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lang="en-US" sz="2000" b="1" i="1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Thuộc tính của thẻ Option: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9"/>
          <p:cNvSpPr txBox="1"/>
          <p:nvPr/>
        </p:nvSpPr>
        <p:spPr>
          <a:xfrm>
            <a:off x="0" y="2085975"/>
            <a:ext cx="9144000" cy="2438400"/>
          </a:xfrm>
          <a:prstGeom prst="rect">
            <a:avLst/>
          </a:prstGeom>
          <a:solidFill>
            <a:srgbClr val="CC99FF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9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9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9"/>
          <p:cNvSpPr txBox="1"/>
          <p:nvPr/>
        </p:nvSpPr>
        <p:spPr>
          <a:xfrm>
            <a:off x="0" y="2638425"/>
            <a:ext cx="9144000" cy="124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HẾT</a:t>
            </a:r>
            <a:endParaRPr sz="2000" b="1" i="0" u="none">
              <a:solidFill>
                <a:srgbClr val="0033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CHƯƠNG 1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54ADB-BDE4-4F26-7BA3-31A8C3167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9C069-F87B-A193-0C47-E8105F183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 – VÍ DỤ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685800" y="1408112"/>
            <a:ext cx="7696200" cy="476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marR="0" lvl="1" indent="-2270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&lt;HEAD&gt;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&lt;TITLE&gt;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HTML</a:t>
            </a: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&lt;/TITLE&gt;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&lt;/HEAD&gt;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&lt;BODY BGCOLOR = lavender&gt;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&lt;H3&gt;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HTML document</a:t>
            </a: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&lt;/BODY&gt;</a:t>
            </a:r>
            <a:endParaRPr/>
          </a:p>
          <a:p>
            <a:pPr marL="457200" marR="0" lvl="1" indent="-227011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928687" y="1447800"/>
            <a:ext cx="1638300" cy="479425"/>
          </a:xfrm>
          <a:prstGeom prst="rect">
            <a:avLst/>
          </a:prstGeom>
          <a:solidFill>
            <a:srgbClr val="FF3300">
              <a:alpha val="4745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928687" y="5029200"/>
            <a:ext cx="1638300" cy="479425"/>
          </a:xfrm>
          <a:prstGeom prst="rect">
            <a:avLst/>
          </a:prstGeom>
          <a:solidFill>
            <a:srgbClr val="FF3300">
              <a:alpha val="4745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131887" y="1981200"/>
            <a:ext cx="1638300" cy="479425"/>
          </a:xfrm>
          <a:prstGeom prst="rect">
            <a:avLst/>
          </a:prstGeom>
          <a:solidFill>
            <a:srgbClr val="0066FF">
              <a:alpha val="47058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131887" y="3025775"/>
            <a:ext cx="1638300" cy="479425"/>
          </a:xfrm>
          <a:prstGeom prst="rect">
            <a:avLst/>
          </a:prstGeom>
          <a:solidFill>
            <a:srgbClr val="0066FF">
              <a:alpha val="47058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131887" y="3581400"/>
            <a:ext cx="1638300" cy="479425"/>
          </a:xfrm>
          <a:prstGeom prst="rect">
            <a:avLst/>
          </a:prstGeom>
          <a:solidFill>
            <a:srgbClr val="0000FF">
              <a:alpha val="47058"/>
            </a:srgbClr>
          </a:solidFill>
          <a:ln w="9525" cap="flat" cmpd="sng">
            <a:solidFill>
              <a:srgbClr val="6A6A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131887" y="4495800"/>
            <a:ext cx="1638300" cy="479425"/>
          </a:xfrm>
          <a:prstGeom prst="rect">
            <a:avLst/>
          </a:prstGeom>
          <a:solidFill>
            <a:srgbClr val="0000FF">
              <a:alpha val="47058"/>
            </a:srgbClr>
          </a:solidFill>
          <a:ln w="9525" cap="flat" cmpd="sng">
            <a:solidFill>
              <a:srgbClr val="6A6A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684337" y="2514600"/>
            <a:ext cx="1373187" cy="479425"/>
          </a:xfrm>
          <a:prstGeom prst="rect">
            <a:avLst/>
          </a:prstGeom>
          <a:solidFill>
            <a:srgbClr val="009900">
              <a:alpha val="47058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5865812" y="2438400"/>
            <a:ext cx="1449387" cy="479425"/>
          </a:xfrm>
          <a:prstGeom prst="rect">
            <a:avLst/>
          </a:prstGeom>
          <a:solidFill>
            <a:srgbClr val="009900">
              <a:alpha val="47058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684337" y="4038600"/>
            <a:ext cx="865187" cy="476250"/>
          </a:xfrm>
          <a:prstGeom prst="rect">
            <a:avLst/>
          </a:prstGeom>
          <a:solidFill>
            <a:srgbClr val="33CC33">
              <a:alpha val="47058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6296025" y="4038600"/>
            <a:ext cx="866775" cy="476250"/>
          </a:xfrm>
          <a:prstGeom prst="rect">
            <a:avLst/>
          </a:prstGeom>
          <a:solidFill>
            <a:srgbClr val="33CC33">
              <a:alpha val="47058"/>
            </a:srgbClr>
          </a:solidFill>
          <a:ln w="952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3816</Words>
  <Application>Microsoft Office PowerPoint</Application>
  <PresentationFormat>On-screen Show (4:3)</PresentationFormat>
  <Paragraphs>671</Paragraphs>
  <Slides>61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Tahoma</vt:lpstr>
      <vt:lpstr>Arial</vt:lpstr>
      <vt:lpstr>Courier New</vt:lpstr>
      <vt:lpstr>Arial Black</vt:lpstr>
      <vt:lpstr>Arimo</vt:lpstr>
      <vt:lpstr>Calibri</vt:lpstr>
      <vt:lpstr>Noto Sans Symbols</vt:lpstr>
      <vt:lpstr>Times New Roman</vt:lpstr>
      <vt:lpstr>Verdana</vt:lpstr>
      <vt:lpstr>1_Money</vt:lpstr>
      <vt:lpstr>Money</vt:lpstr>
      <vt:lpstr>PowerPoint Presentation</vt:lpstr>
      <vt:lpstr>PowerPoint Presentation</vt:lpstr>
      <vt:lpstr>GIỚI THIỆU CHUNG</vt:lpstr>
      <vt:lpstr>GIỚI THIỆU CHUNG</vt:lpstr>
      <vt:lpstr>TRÌNH DUYỆT, TRÌNH SOẠN THẢO</vt:lpstr>
      <vt:lpstr>CẤU TRÚC 1 TÀI LIỆU HTML</vt:lpstr>
      <vt:lpstr>PowerPoint Presentation</vt:lpstr>
      <vt:lpstr>PowerPoint Presentation</vt:lpstr>
      <vt:lpstr>THẺ (TAG) HTML – VÍ DỤ</vt:lpstr>
      <vt:lpstr>THẺ (TAG) HTML</vt:lpstr>
      <vt:lpstr>THẺ (TAG) HTML</vt:lpstr>
      <vt:lpstr>THẺ (TAG) HTML – Thuộc tính</vt:lpstr>
      <vt:lpstr>PowerPoint Presentation</vt:lpstr>
      <vt:lpstr>CÁC TAG XỬ LÝ VĂN BẢN</vt:lpstr>
      <vt:lpstr>CÁC TAG XỬ LÝ VĂN BẢN</vt:lpstr>
      <vt:lpstr>CÁC TAG XỬ LÝ VĂN BẢN</vt:lpstr>
      <vt:lpstr>CÁC TAG XỬ LÝ VĂN BẢN</vt:lpstr>
      <vt:lpstr>CÁC TAG XỬ LÝ VĂN BẢN</vt:lpstr>
      <vt:lpstr>CÁC TAG XỬ LÝ VĂN BẢN</vt:lpstr>
      <vt:lpstr>TAG DOCUMENT</vt:lpstr>
      <vt:lpstr>TAG HÌNH ẢNH</vt:lpstr>
      <vt:lpstr>SOUND TAG</vt:lpstr>
      <vt:lpstr>CÁC TAG DANH SÁCH</vt:lpstr>
      <vt:lpstr>CÁC TAG DANH SÁCH</vt:lpstr>
      <vt:lpstr>CÁC TAG DANH SÁCH – Ví dụ</vt:lpstr>
      <vt:lpstr>CÁC TAG DANH SÁCH – Ví dụ</vt:lpstr>
      <vt:lpstr>CÁC TAG DANH SÁCH</vt:lpstr>
      <vt:lpstr>CÁC TAG DANH SÁCH – Ví dụ</vt:lpstr>
      <vt:lpstr>DANH SÁCH TỰ ĐỊNH NGHĨA</vt:lpstr>
      <vt:lpstr>TAG LIÊN KẾT TRANG - Thẻ &lt;a&gt; (anchor)</vt:lpstr>
      <vt:lpstr>TAG LIÊN KẾT TRANG – Liên kết ngoại</vt:lpstr>
      <vt:lpstr>TAG LIÊN KẾT TRANG - Liên kết nội</vt:lpstr>
      <vt:lpstr>TAG LIÊN KẾT TRANG - Liên kết Email</vt:lpstr>
      <vt:lpstr>TAG LIÊN KẾT TRANG–Phân loại địa chỉ URL</vt:lpstr>
      <vt:lpstr>TAG LIÊN KẾT TRANG – Ví dụ</vt:lpstr>
      <vt:lpstr>TAG LIÊN KẾT TRANG – Ví dụ</vt:lpstr>
      <vt:lpstr>TAG LIÊN KẾT TRANG – Ví dụ</vt:lpstr>
      <vt:lpstr>TAG LIÊN KẾT TRANG – Ví dụ</vt:lpstr>
      <vt:lpstr>TAG LIÊN KẾT TRANG – Ví dụ</vt:lpstr>
      <vt:lpstr>TAG LIÊN KẾT TRANG – Ví dụ</vt:lpstr>
      <vt:lpstr>TAG KẺ BẢNG - TABLE</vt:lpstr>
      <vt:lpstr>TAG KẺ BẢNG - TABLE</vt:lpstr>
      <vt:lpstr>TAG KẺ BẢNG - TABLE</vt:lpstr>
      <vt:lpstr>TAG KẺ BẢNG - TABLE</vt:lpstr>
      <vt:lpstr>TAG KẺ BẢNG - TABLE</vt:lpstr>
      <vt:lpstr>TAG KẺ BẢNG - TABLE</vt:lpstr>
      <vt:lpstr>TAG KẺ BẢNG - TABLE</vt:lpstr>
      <vt:lpstr>FORM - GIỚI THIỆU</vt:lpstr>
      <vt:lpstr>FORM - GIỚI THIỆU</vt:lpstr>
      <vt:lpstr>FORM - GIỚI THIỆU</vt:lpstr>
      <vt:lpstr>FORM - CHÈN VÀO WEBSITE</vt:lpstr>
      <vt:lpstr>FORM - THẺ &lt;INPUT&gt;</vt:lpstr>
      <vt:lpstr>FORM - THẺ &lt;INPUT&gt;</vt:lpstr>
      <vt:lpstr>FORM - THẺ &lt;INPUT&gt;</vt:lpstr>
      <vt:lpstr>FORM - THẺ &lt;INPUT&gt;</vt:lpstr>
      <vt:lpstr>FORM - THẺ &lt;INPUT&gt;</vt:lpstr>
      <vt:lpstr>FORM - THẺ &lt;INPUT&gt;</vt:lpstr>
      <vt:lpstr>FORM - THẺ &lt;INPUT&gt;</vt:lpstr>
      <vt:lpstr>FORM - THẺ &lt;SELECT&gt;</vt:lpstr>
      <vt:lpstr>FORM - THẺ &lt;SELECT&gt;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Tan Dung</dc:creator>
  <cp:lastModifiedBy>Vũ Lê Hoàng</cp:lastModifiedBy>
  <cp:revision>1</cp:revision>
  <dcterms:created xsi:type="dcterms:W3CDTF">2009-01-18T09:24:30Z</dcterms:created>
  <dcterms:modified xsi:type="dcterms:W3CDTF">2022-06-23T16:10:41Z</dcterms:modified>
</cp:coreProperties>
</file>