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Lst>
  <p:sldSz cy="6858000" cx="9144000"/>
  <p:notesSz cx="6858000" cy="9144000"/>
  <p:embeddedFontLst>
    <p:embeddedFont>
      <p:font typeface="Tahoma"/>
      <p:regular r:id="rId71"/>
      <p:bold r:id="rId72"/>
    </p:embeddedFont>
    <p:embeddedFont>
      <p:font typeface="Arial Black"/>
      <p:regular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74" roundtripDataSignature="AMtx7mg3CmBgh1i/HtdOGA+RRU0KK8pK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7A4145-F35E-44AE-BBC1-5275B90A96BD}">
  <a:tblStyle styleId="{7A7A4145-F35E-44AE-BBC1-5275B90A96B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ArialBlack-regular.fntdata"/><Relationship Id="rId72" Type="http://schemas.openxmlformats.org/officeDocument/2006/relationships/font" Target="fonts/Tahoma-bold.fntdata"/><Relationship Id="rId31" Type="http://schemas.openxmlformats.org/officeDocument/2006/relationships/slide" Target="slides/slide24.xml"/><Relationship Id="rId30" Type="http://schemas.openxmlformats.org/officeDocument/2006/relationships/slide" Target="slides/slide23.xml"/><Relationship Id="rId74" Type="http://customschemas.google.com/relationships/presentationmetadata" Target="metadata"/><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Tahoma-regular.fntdata"/><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12" name="Google Shape;11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12" name="Google Shape;21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1" name="Google Shape;22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25" name="Google Shape;12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33" name="Google Shape;33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42" name="Google Shape;34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58" name="Google Shape;35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71" name="Google Shape;37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84" name="Google Shape;38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98" name="Google Shape;39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9" name="Google Shape;39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12" name="Google Shape;41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3" name="Google Shape;41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26" name="Google Shape;42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40" name="Google Shape;44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34" name="Google Shape;1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54" name="Google Shape;45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5" name="Google Shape;45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68" name="Google Shape;46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9" name="Google Shape;46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83" name="Google Shape;48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 name="Google Shape;48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97" name="Google Shape;49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8" name="Google Shape;49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10" name="Google Shape;51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1" name="Google Shape;51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23" name="Google Shape;52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38" name="Google Shape;53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9" name="Google Shape;53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51" name="Google Shape;55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2" name="Google Shape;55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64" name="Google Shape;56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5" name="Google Shape;565;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78" name="Google Shape;57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9" name="Google Shape;57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44" name="Google Shape;14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92" name="Google Shape;59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3" name="Google Shape;593;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06" name="Google Shape;60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7" name="Google Shape;60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19" name="Google Shape;61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0" name="Google Shape;62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36" name="Google Shape;63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50" name="Google Shape;65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1" name="Google Shape;651;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66" name="Google Shape;66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7" name="Google Shape;667;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80" name="Google Shape;68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1" name="Google Shape;681;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94" name="Google Shape;69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5" name="Google Shape;69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11" name="Google Shape;71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2" name="Google Shape;71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26" name="Google Shape;72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7" name="Google Shape;727;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54" name="Google Shape;15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44" name="Google Shape;74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5" name="Google Shape;745;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 name="Google Shape;746;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62" name="Google Shape;76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3" name="Google Shape;763;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80" name="Google Shape;78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1" name="Google Shape;781;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97" name="Google Shape;79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8" name="Google Shape;798;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9" name="Google Shape;799;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15" name="Google Shape;81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6" name="Google Shape;816;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5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29" name="Google Shape;82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0" name="Google Shape;830;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p5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42" name="Google Shape;84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3" name="Google Shape;843;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5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56" name="Google Shape;85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7" name="Google Shape;857;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p5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69" name="Google Shape;86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0" name="Google Shape;870;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5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86" name="Google Shape;88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7" name="Google Shape;887;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8" name="Google Shape;888;p5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0" name="Google Shape;17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99" name="Google Shape;89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0" name="Google Shape;900;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1" name="Google Shape;901;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6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13" name="Google Shape;91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4" name="Google Shape;914;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5" name="Google Shape;915;p6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28" name="Google Shape;92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9" name="Google Shape;929;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0" name="Google Shape;930;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6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43" name="Google Shape;94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4" name="Google Shape;944;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9" name="Google Shape;17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94" name="Google Shape;19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3" name="Google Shape;20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5"/>
          <p:cNvSpPr txBox="1"/>
          <p:nvPr>
            <p:ph type="ctrTitle"/>
          </p:nvPr>
        </p:nvSpPr>
        <p:spPr>
          <a:xfrm>
            <a:off x="1828800" y="1524000"/>
            <a:ext cx="6096000" cy="1879600"/>
          </a:xfrm>
          <a:prstGeom prst="rect">
            <a:avLst/>
          </a:prstGeom>
          <a:noFill/>
          <a:ln>
            <a:noFill/>
          </a:ln>
        </p:spPr>
        <p:txBody>
          <a:bodyPr anchorCtr="0" anchor="b" bIns="45700" lIns="91425" spcFirstLastPara="1" rIns="91425" wrap="square" tIns="45700">
            <a:noAutofit/>
          </a:bodyPr>
          <a:lstStyle>
            <a:lvl1pPr lvl="0" algn="ctr">
              <a:lnSpc>
                <a:spcPct val="95000"/>
              </a:lnSpc>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65"/>
          <p:cNvSpPr txBox="1"/>
          <p:nvPr>
            <p:ph idx="1" type="subTitle"/>
          </p:nvPr>
        </p:nvSpPr>
        <p:spPr>
          <a:xfrm>
            <a:off x="1911350" y="4076700"/>
            <a:ext cx="5861050" cy="12573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18" name="Google Shape;18;p6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sp>
        <p:nvSpPr>
          <p:cNvPr id="78" name="Google Shape;78;p7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7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80" name="Google Shape;80;p7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81" name="Google Shape;81;p7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76"/>
          <p:cNvSpPr txBox="1"/>
          <p:nvPr>
            <p:ph type="title"/>
          </p:nvPr>
        </p:nvSpPr>
        <p:spPr>
          <a:xfrm>
            <a:off x="685800" y="533400"/>
            <a:ext cx="7772400" cy="106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7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7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7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9" name="Shape 89"/>
        <p:cNvGrpSpPr/>
        <p:nvPr/>
      </p:nvGrpSpPr>
      <p:grpSpPr>
        <a:xfrm>
          <a:off x="0" y="0"/>
          <a:ext cx="0" cy="0"/>
          <a:chOff x="0" y="0"/>
          <a:chExt cx="0" cy="0"/>
        </a:xfrm>
      </p:grpSpPr>
      <p:sp>
        <p:nvSpPr>
          <p:cNvPr id="90" name="Google Shape;90;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1" name="Google Shape;91;p7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92" name="Google Shape;92;p7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93" name="Google Shape;93;p7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94" name="Google Shape;94;p7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95" name="Google Shape;95;p7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7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7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7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0" name="Google Shape;100;p7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101" name="Google Shape;101;p7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7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7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4" name="Shape 104"/>
        <p:cNvGrpSpPr/>
        <p:nvPr/>
      </p:nvGrpSpPr>
      <p:grpSpPr>
        <a:xfrm>
          <a:off x="0" y="0"/>
          <a:ext cx="0" cy="0"/>
          <a:chOff x="0" y="0"/>
          <a:chExt cx="0" cy="0"/>
        </a:xfrm>
      </p:grpSpPr>
      <p:sp>
        <p:nvSpPr>
          <p:cNvPr id="105" name="Google Shape;105;p79"/>
          <p:cNvSpPr txBox="1"/>
          <p:nvPr>
            <p:ph type="title"/>
          </p:nvPr>
        </p:nvSpPr>
        <p:spPr>
          <a:xfrm>
            <a:off x="685800" y="533400"/>
            <a:ext cx="7772400" cy="106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6" name="Google Shape;106;p79"/>
          <p:cNvSpPr txBox="1"/>
          <p:nvPr>
            <p:ph idx="1" type="body"/>
          </p:nvPr>
        </p:nvSpPr>
        <p:spPr>
          <a:xfrm>
            <a:off x="685800" y="2514600"/>
            <a:ext cx="7772400" cy="3581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7" name="Google Shape;107;p7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7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7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7" name="Shape 27"/>
        <p:cNvGrpSpPr/>
        <p:nvPr/>
      </p:nvGrpSpPr>
      <p:grpSpPr>
        <a:xfrm>
          <a:off x="0" y="0"/>
          <a:ext cx="0" cy="0"/>
          <a:chOff x="0" y="0"/>
          <a:chExt cx="0" cy="0"/>
        </a:xfrm>
      </p:grpSpPr>
      <p:sp>
        <p:nvSpPr>
          <p:cNvPr id="28" name="Google Shape;28;p67"/>
          <p:cNvSpPr txBox="1"/>
          <p:nvPr>
            <p:ph type="title"/>
          </p:nvPr>
        </p:nvSpPr>
        <p:spPr>
          <a:xfrm>
            <a:off x="685800" y="533400"/>
            <a:ext cx="7772400" cy="106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67"/>
          <p:cNvSpPr txBox="1"/>
          <p:nvPr>
            <p:ph idx="1" type="body"/>
          </p:nvPr>
        </p:nvSpPr>
        <p:spPr>
          <a:xfrm>
            <a:off x="685800" y="2514600"/>
            <a:ext cx="3810000" cy="3581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67"/>
          <p:cNvSpPr txBox="1"/>
          <p:nvPr>
            <p:ph idx="2" type="body"/>
          </p:nvPr>
        </p:nvSpPr>
        <p:spPr>
          <a:xfrm>
            <a:off x="4648200" y="2514600"/>
            <a:ext cx="3810000" cy="1714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67"/>
          <p:cNvSpPr txBox="1"/>
          <p:nvPr>
            <p:ph idx="3" type="body"/>
          </p:nvPr>
        </p:nvSpPr>
        <p:spPr>
          <a:xfrm>
            <a:off x="4648200" y="4381500"/>
            <a:ext cx="3810000" cy="1714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6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6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9"/>
          <p:cNvSpPr txBox="1"/>
          <p:nvPr>
            <p:ph type="title"/>
          </p:nvPr>
        </p:nvSpPr>
        <p:spPr>
          <a:xfrm>
            <a:off x="685800" y="533400"/>
            <a:ext cx="7772400" cy="106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9"/>
          <p:cNvSpPr txBox="1"/>
          <p:nvPr>
            <p:ph idx="1" type="body"/>
          </p:nvPr>
        </p:nvSpPr>
        <p:spPr>
          <a:xfrm>
            <a:off x="685800" y="2514600"/>
            <a:ext cx="3810000" cy="3581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2" name="Google Shape;42;p69"/>
          <p:cNvSpPr txBox="1"/>
          <p:nvPr>
            <p:ph idx="2" type="body"/>
          </p:nvPr>
        </p:nvSpPr>
        <p:spPr>
          <a:xfrm>
            <a:off x="4648200" y="2514600"/>
            <a:ext cx="3810000" cy="3581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3" name="Google Shape;43;p6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46" name="Shape 46"/>
        <p:cNvGrpSpPr/>
        <p:nvPr/>
      </p:nvGrpSpPr>
      <p:grpSpPr>
        <a:xfrm>
          <a:off x="0" y="0"/>
          <a:ext cx="0" cy="0"/>
          <a:chOff x="0" y="0"/>
          <a:chExt cx="0" cy="0"/>
        </a:xfrm>
      </p:grpSpPr>
      <p:sp>
        <p:nvSpPr>
          <p:cNvPr id="47" name="Google Shape;47;p70"/>
          <p:cNvSpPr txBox="1"/>
          <p:nvPr>
            <p:ph idx="1" type="body"/>
          </p:nvPr>
        </p:nvSpPr>
        <p:spPr>
          <a:xfrm>
            <a:off x="685800" y="533400"/>
            <a:ext cx="7772400" cy="5562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7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51" name="Shape 51"/>
        <p:cNvGrpSpPr/>
        <p:nvPr/>
      </p:nvGrpSpPr>
      <p:grpSpPr>
        <a:xfrm>
          <a:off x="0" y="0"/>
          <a:ext cx="0" cy="0"/>
          <a:chOff x="0" y="0"/>
          <a:chExt cx="0" cy="0"/>
        </a:xfrm>
      </p:grpSpPr>
      <p:sp>
        <p:nvSpPr>
          <p:cNvPr id="52" name="Google Shape;52;p71"/>
          <p:cNvSpPr txBox="1"/>
          <p:nvPr>
            <p:ph type="title"/>
          </p:nvPr>
        </p:nvSpPr>
        <p:spPr>
          <a:xfrm>
            <a:off x="685800" y="533400"/>
            <a:ext cx="7772400" cy="106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71"/>
          <p:cNvSpPr txBox="1"/>
          <p:nvPr>
            <p:ph idx="1" type="body"/>
          </p:nvPr>
        </p:nvSpPr>
        <p:spPr>
          <a:xfrm>
            <a:off x="685800" y="2514600"/>
            <a:ext cx="3810000" cy="3581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71"/>
          <p:cNvSpPr txBox="1"/>
          <p:nvPr>
            <p:ph idx="2" type="body"/>
          </p:nvPr>
        </p:nvSpPr>
        <p:spPr>
          <a:xfrm>
            <a:off x="4648200" y="2514600"/>
            <a:ext cx="3810000" cy="3581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7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8" name="Shape 58"/>
        <p:cNvGrpSpPr/>
        <p:nvPr/>
      </p:nvGrpSpPr>
      <p:grpSpPr>
        <a:xfrm>
          <a:off x="0" y="0"/>
          <a:ext cx="0" cy="0"/>
          <a:chOff x="0" y="0"/>
          <a:chExt cx="0" cy="0"/>
        </a:xfrm>
      </p:grpSpPr>
      <p:sp>
        <p:nvSpPr>
          <p:cNvPr id="59" name="Google Shape;59;p72"/>
          <p:cNvSpPr txBox="1"/>
          <p:nvPr>
            <p:ph type="title"/>
          </p:nvPr>
        </p:nvSpPr>
        <p:spPr>
          <a:xfrm rot="5400000">
            <a:off x="4705350" y="2343150"/>
            <a:ext cx="55626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72"/>
          <p:cNvSpPr txBox="1"/>
          <p:nvPr>
            <p:ph idx="1" type="body"/>
          </p:nvPr>
        </p:nvSpPr>
        <p:spPr>
          <a:xfrm rot="5400000">
            <a:off x="742950" y="476250"/>
            <a:ext cx="55626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 name="Google Shape;61;p7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4" name="Shape 64"/>
        <p:cNvGrpSpPr/>
        <p:nvPr/>
      </p:nvGrpSpPr>
      <p:grpSpPr>
        <a:xfrm>
          <a:off x="0" y="0"/>
          <a:ext cx="0" cy="0"/>
          <a:chOff x="0" y="0"/>
          <a:chExt cx="0" cy="0"/>
        </a:xfrm>
      </p:grpSpPr>
      <p:sp>
        <p:nvSpPr>
          <p:cNvPr id="65" name="Google Shape;65;p73"/>
          <p:cNvSpPr txBox="1"/>
          <p:nvPr>
            <p:ph type="title"/>
          </p:nvPr>
        </p:nvSpPr>
        <p:spPr>
          <a:xfrm>
            <a:off x="685800" y="533400"/>
            <a:ext cx="7772400" cy="106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73"/>
          <p:cNvSpPr txBox="1"/>
          <p:nvPr>
            <p:ph idx="1" type="body"/>
          </p:nvPr>
        </p:nvSpPr>
        <p:spPr>
          <a:xfrm rot="5400000">
            <a:off x="2781300" y="419100"/>
            <a:ext cx="35814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7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7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7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7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74"/>
          <p:cNvSpPr/>
          <p:nvPr>
            <p:ph idx="2" type="pic"/>
          </p:nvPr>
        </p:nvSpPr>
        <p:spPr>
          <a:xfrm>
            <a:off x="1792288" y="612775"/>
            <a:ext cx="5486400" cy="4114800"/>
          </a:xfrm>
          <a:prstGeom prst="rect">
            <a:avLst/>
          </a:prstGeom>
          <a:noFill/>
          <a:ln>
            <a:noFill/>
          </a:ln>
        </p:spPr>
      </p:sp>
      <p:sp>
        <p:nvSpPr>
          <p:cNvPr id="73" name="Google Shape;73;p7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74" name="Google Shape;74;p7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7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3.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4"/>
          <p:cNvSpPr txBox="1"/>
          <p:nvPr>
            <p:ph type="title"/>
          </p:nvPr>
        </p:nvSpPr>
        <p:spPr>
          <a:xfrm>
            <a:off x="685800" y="533400"/>
            <a:ext cx="7772400" cy="1066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1" name="Google Shape;11;p64"/>
          <p:cNvSpPr txBox="1"/>
          <p:nvPr>
            <p:ph idx="1" type="body"/>
          </p:nvPr>
        </p:nvSpPr>
        <p:spPr>
          <a:xfrm>
            <a:off x="685800" y="2514600"/>
            <a:ext cx="7772400" cy="3581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6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 name="Google Shape;13;p6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 name="Google Shape;14;p6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 name="Shape 21"/>
        <p:cNvGrpSpPr/>
        <p:nvPr/>
      </p:nvGrpSpPr>
      <p:grpSpPr>
        <a:xfrm>
          <a:off x="0" y="0"/>
          <a:ext cx="0" cy="0"/>
          <a:chOff x="0" y="0"/>
          <a:chExt cx="0" cy="0"/>
        </a:xfrm>
      </p:grpSpPr>
      <p:sp>
        <p:nvSpPr>
          <p:cNvPr id="22" name="Google Shape;22;p66"/>
          <p:cNvSpPr txBox="1"/>
          <p:nvPr>
            <p:ph type="title"/>
          </p:nvPr>
        </p:nvSpPr>
        <p:spPr>
          <a:xfrm>
            <a:off x="685800" y="533400"/>
            <a:ext cx="7772400" cy="1066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3" name="Google Shape;23;p66"/>
          <p:cNvSpPr txBox="1"/>
          <p:nvPr>
            <p:ph idx="1" type="body"/>
          </p:nvPr>
        </p:nvSpPr>
        <p:spPr>
          <a:xfrm>
            <a:off x="685800" y="2514600"/>
            <a:ext cx="7772400" cy="3581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 name="Google Shape;24;p6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25" name="Google Shape;25;p6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26" name="Google Shape;26;p6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 Id="rId4"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 Id="rId4" Type="http://schemas.openxmlformats.org/officeDocument/2006/relationships/image" Target="../media/image15.png"/><Relationship Id="rId5" Type="http://schemas.openxmlformats.org/officeDocument/2006/relationships/image" Target="../media/image1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1"/>
          <p:cNvSpPr txBox="1"/>
          <p:nvPr/>
        </p:nvSpPr>
        <p:spPr>
          <a:xfrm>
            <a:off x="0" y="381000"/>
            <a:ext cx="9144000" cy="2438400"/>
          </a:xfrm>
          <a:prstGeom prst="rect">
            <a:avLst/>
          </a:prstGeom>
          <a:solidFill>
            <a:srgbClr val="FF66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6" name="Google Shape;116;p1"/>
          <p:cNvSpPr txBox="1"/>
          <p:nvPr/>
        </p:nvSpPr>
        <p:spPr>
          <a:xfrm>
            <a:off x="3870325" y="171926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7" name="Google Shape;117;p1"/>
          <p:cNvSpPr txBox="1"/>
          <p:nvPr/>
        </p:nvSpPr>
        <p:spPr>
          <a:xfrm>
            <a:off x="898525" y="301466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8" name="Google Shape;118;p1"/>
          <p:cNvSpPr txBox="1"/>
          <p:nvPr/>
        </p:nvSpPr>
        <p:spPr>
          <a:xfrm>
            <a:off x="0" y="676275"/>
            <a:ext cx="9144000" cy="175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sng">
                <a:solidFill>
                  <a:schemeClr val="dk1"/>
                </a:solidFill>
                <a:latin typeface="Arial"/>
                <a:ea typeface="Arial"/>
                <a:cs typeface="Arial"/>
                <a:sym typeface="Arial"/>
              </a:rPr>
              <a:t>THIẾT KẾ WEBSITE</a:t>
            </a:r>
            <a:endParaRPr b="1" i="0" sz="4000" u="sng">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9900"/>
              </a:buClr>
              <a:buSzPts val="3200"/>
              <a:buFont typeface="Arial"/>
              <a:buNone/>
            </a:pPr>
            <a:r>
              <a:rPr b="1" i="0" lang="en-US" sz="3200" u="none">
                <a:solidFill>
                  <a:srgbClr val="009900"/>
                </a:solidFill>
                <a:latin typeface="Arial"/>
                <a:ea typeface="Arial"/>
                <a:cs typeface="Arial"/>
                <a:sym typeface="Arial"/>
              </a:rPr>
              <a:t>CHƯƠNG 4</a:t>
            </a:r>
            <a:endParaRPr/>
          </a:p>
          <a:p>
            <a:pPr indent="0" lvl="0" marL="0" marR="0" rtl="0" algn="ctr">
              <a:lnSpc>
                <a:spcPct val="100000"/>
              </a:lnSpc>
              <a:spcBef>
                <a:spcPts val="0"/>
              </a:spcBef>
              <a:spcAft>
                <a:spcPts val="0"/>
              </a:spcAft>
              <a:buClr>
                <a:srgbClr val="990000"/>
              </a:buClr>
              <a:buSzPts val="5700"/>
              <a:buFont typeface="Arial"/>
              <a:buNone/>
            </a:pPr>
            <a:r>
              <a:rPr b="1" i="0" lang="en-US" sz="5700" u="none">
                <a:solidFill>
                  <a:srgbClr val="990000"/>
                </a:solidFill>
                <a:latin typeface="Arial"/>
                <a:ea typeface="Arial"/>
                <a:cs typeface="Arial"/>
                <a:sym typeface="Arial"/>
              </a:rPr>
              <a:t>CSS</a:t>
            </a:r>
            <a:endParaRPr/>
          </a:p>
        </p:txBody>
      </p:sp>
      <p:sp>
        <p:nvSpPr>
          <p:cNvPr id="119" name="Google Shape;119;p1"/>
          <p:cNvSpPr txBox="1"/>
          <p:nvPr/>
        </p:nvSpPr>
        <p:spPr>
          <a:xfrm>
            <a:off x="1066800" y="3048000"/>
            <a:ext cx="7010400" cy="685800"/>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2400"/>
              <a:buFont typeface="Times New Roman"/>
              <a:buNone/>
            </a:pPr>
            <a:r>
              <a:rPr b="1" i="0" lang="en-US" sz="2400" u="none">
                <a:solidFill>
                  <a:srgbClr val="660033"/>
                </a:solidFill>
                <a:latin typeface="Times New Roman"/>
                <a:ea typeface="Times New Roman"/>
                <a:cs typeface="Times New Roman"/>
                <a:sym typeface="Times New Roman"/>
              </a:rPr>
              <a:t>GIỚI THIỆU CSS</a:t>
            </a:r>
            <a:endParaRPr/>
          </a:p>
        </p:txBody>
      </p:sp>
      <p:sp>
        <p:nvSpPr>
          <p:cNvPr id="120" name="Google Shape;120;p1"/>
          <p:cNvSpPr txBox="1"/>
          <p:nvPr/>
        </p:nvSpPr>
        <p:spPr>
          <a:xfrm>
            <a:off x="1066800" y="3733800"/>
            <a:ext cx="7010400" cy="685800"/>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2400"/>
              <a:buFont typeface="Times New Roman"/>
              <a:buNone/>
            </a:pPr>
            <a:r>
              <a:rPr b="1" i="0" lang="en-US" sz="2400" u="none">
                <a:solidFill>
                  <a:srgbClr val="660033"/>
                </a:solidFill>
                <a:latin typeface="Times New Roman"/>
                <a:ea typeface="Times New Roman"/>
                <a:cs typeface="Times New Roman"/>
                <a:sym typeface="Times New Roman"/>
              </a:rPr>
              <a:t>CÚ PHÁP XÂY DỰNG</a:t>
            </a:r>
            <a:endParaRPr/>
          </a:p>
        </p:txBody>
      </p:sp>
      <p:sp>
        <p:nvSpPr>
          <p:cNvPr id="121" name="Google Shape;121;p1"/>
          <p:cNvSpPr txBox="1"/>
          <p:nvPr/>
        </p:nvSpPr>
        <p:spPr>
          <a:xfrm>
            <a:off x="1066800" y="4419600"/>
            <a:ext cx="7010400" cy="685800"/>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2400"/>
              <a:buFont typeface="Times New Roman"/>
              <a:buNone/>
            </a:pPr>
            <a:r>
              <a:rPr b="1" i="0" lang="en-US" sz="2400" u="none">
                <a:solidFill>
                  <a:srgbClr val="660033"/>
                </a:solidFill>
                <a:latin typeface="Times New Roman"/>
                <a:ea typeface="Times New Roman"/>
                <a:cs typeface="Times New Roman"/>
                <a:sym typeface="Times New Roman"/>
              </a:rPr>
              <a:t>SỬ DỤNG CSS TRONG HTML</a:t>
            </a:r>
            <a:endParaRPr/>
          </a:p>
        </p:txBody>
      </p:sp>
      <p:sp>
        <p:nvSpPr>
          <p:cNvPr id="122" name="Google Shape;122;p1"/>
          <p:cNvSpPr txBox="1"/>
          <p:nvPr/>
        </p:nvSpPr>
        <p:spPr>
          <a:xfrm>
            <a:off x="1066800" y="5105400"/>
            <a:ext cx="7010400" cy="685800"/>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2400"/>
              <a:buFont typeface="Times New Roman"/>
              <a:buNone/>
            </a:pPr>
            <a:r>
              <a:rPr b="1" i="0" lang="en-US" sz="2400" u="none">
                <a:solidFill>
                  <a:srgbClr val="660033"/>
                </a:solidFill>
                <a:latin typeface="Times New Roman"/>
                <a:ea typeface="Times New Roman"/>
                <a:cs typeface="Times New Roman"/>
                <a:sym typeface="Times New Roman"/>
              </a:rPr>
              <a:t>MỘT SỐ THUỘC TÍNH THƯỜNG DÙNG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10"/>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7" name="Google Shape;217;p10"/>
          <p:cNvSpPr txBox="1"/>
          <p:nvPr>
            <p:ph idx="4294967295" type="title"/>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990000"/>
              </a:buClr>
              <a:buSzPts val="3200"/>
              <a:buFont typeface="Arial"/>
              <a:buNone/>
            </a:pPr>
            <a:r>
              <a:rPr b="1" i="0" lang="en-US" sz="3200" u="none" cap="none" strike="noStrike">
                <a:solidFill>
                  <a:srgbClr val="990000"/>
                </a:solidFill>
                <a:latin typeface="Arial"/>
                <a:ea typeface="Arial"/>
                <a:cs typeface="Arial"/>
                <a:sym typeface="Arial"/>
              </a:rPr>
              <a:t>ĐỊNH NGHĨA CSS – Một số quy ước</a:t>
            </a:r>
            <a:endParaRPr/>
          </a:p>
        </p:txBody>
      </p:sp>
      <p:sp>
        <p:nvSpPr>
          <p:cNvPr id="218" name="Google Shape;218;p10"/>
          <p:cNvSpPr txBox="1"/>
          <p:nvPr/>
        </p:nvSpPr>
        <p:spPr>
          <a:xfrm>
            <a:off x="228600" y="1219200"/>
            <a:ext cx="8686800" cy="5029200"/>
          </a:xfrm>
          <a:prstGeom prst="rect">
            <a:avLst/>
          </a:prstGeom>
          <a:noFill/>
          <a:ln>
            <a:noFill/>
          </a:ln>
        </p:spPr>
        <p:txBody>
          <a:bodyPr anchorCtr="0" anchor="t" bIns="45700" lIns="91400" spcFirstLastPara="1" rIns="91400" wrap="square" tIns="45700">
            <a:noAutofit/>
          </a:bodyPr>
          <a:lstStyle/>
          <a:p>
            <a:pPr indent="-228600" lvl="0" marL="228600" marR="0" rtl="0" algn="l">
              <a:lnSpc>
                <a:spcPct val="100000"/>
              </a:lnSpc>
              <a:spcBef>
                <a:spcPts val="0"/>
              </a:spcBef>
              <a:spcAft>
                <a:spcPts val="0"/>
              </a:spcAft>
              <a:buClr>
                <a:srgbClr val="0000CC"/>
              </a:buClr>
              <a:buSzPts val="2800"/>
              <a:buFont typeface="Arial"/>
              <a:buNone/>
            </a:pPr>
            <a:r>
              <a:rPr b="1" i="0" lang="en-US" sz="2800" u="none">
                <a:solidFill>
                  <a:srgbClr val="0000CC"/>
                </a:solidFill>
                <a:latin typeface="Arial"/>
                <a:ea typeface="Arial"/>
                <a:cs typeface="Arial"/>
                <a:sym typeface="Arial"/>
              </a:rPr>
              <a:t>* </a:t>
            </a:r>
            <a:r>
              <a:rPr b="1" i="0" lang="en-US" sz="2800" u="none">
                <a:solidFill>
                  <a:srgbClr val="0000CC"/>
                </a:solidFill>
                <a:latin typeface="Tahoma"/>
                <a:ea typeface="Tahoma"/>
                <a:cs typeface="Tahoma"/>
                <a:sym typeface="Tahoma"/>
              </a:rPr>
              <a:t>Các đối tượng có cùng một số thuộc tính, có thể cùng khai báo chung.</a:t>
            </a:r>
            <a:endParaRPr/>
          </a:p>
          <a:p>
            <a:pPr indent="-228600" lvl="0" marL="228600" marR="0" rtl="0" algn="l">
              <a:lnSpc>
                <a:spcPct val="90000"/>
              </a:lnSpc>
              <a:spcBef>
                <a:spcPts val="560"/>
              </a:spcBef>
              <a:spcAft>
                <a:spcPts val="0"/>
              </a:spcAft>
              <a:buClr>
                <a:srgbClr val="FF0000"/>
              </a:buClr>
              <a:buSzPts val="2800"/>
              <a:buFont typeface="Tahoma"/>
              <a:buNone/>
            </a:pPr>
            <a:r>
              <a:rPr b="0" i="1" lang="en-US" sz="2800" u="none">
                <a:solidFill>
                  <a:srgbClr val="FF0000"/>
                </a:solidFill>
                <a:latin typeface="Tahoma"/>
                <a:ea typeface="Tahoma"/>
                <a:cs typeface="Tahoma"/>
                <a:sym typeface="Tahoma"/>
              </a:rPr>
              <a:t> </a:t>
            </a:r>
            <a:r>
              <a:rPr b="0" i="1" lang="en-US" sz="2400" u="sng">
                <a:solidFill>
                  <a:srgbClr val="FF0000"/>
                </a:solidFill>
                <a:latin typeface="Tahoma"/>
                <a:ea typeface="Tahoma"/>
                <a:cs typeface="Tahoma"/>
                <a:sym typeface="Tahoma"/>
              </a:rPr>
              <a:t>Ví dụ</a:t>
            </a:r>
            <a:r>
              <a:rPr b="0" i="1" lang="en-US" sz="2400" u="none">
                <a:solidFill>
                  <a:srgbClr val="FF0000"/>
                </a:solidFill>
                <a:latin typeface="Tahoma"/>
                <a:ea typeface="Tahoma"/>
                <a:cs typeface="Tahoma"/>
                <a:sym typeface="Tahoma"/>
              </a:rPr>
              <a:t>:</a:t>
            </a:r>
            <a:r>
              <a:rPr b="1" i="1" lang="en-US" sz="2800" u="none">
                <a:solidFill>
                  <a:srgbClr val="FF0000"/>
                </a:solidFill>
                <a:latin typeface="Tahoma"/>
                <a:ea typeface="Tahoma"/>
                <a:cs typeface="Tahoma"/>
                <a:sym typeface="Tahoma"/>
              </a:rPr>
              <a:t> </a:t>
            </a:r>
            <a:endParaRPr/>
          </a:p>
          <a:p>
            <a:pPr indent="-228600" lvl="0" marL="228600" marR="0" rtl="0" algn="l">
              <a:lnSpc>
                <a:spcPct val="90000"/>
              </a:lnSpc>
              <a:spcBef>
                <a:spcPts val="320"/>
              </a:spcBef>
              <a:spcAft>
                <a:spcPts val="0"/>
              </a:spcAft>
              <a:buClr>
                <a:srgbClr val="FF0000"/>
              </a:buClr>
              <a:buSzPts val="1600"/>
              <a:buFont typeface="Tahoma"/>
              <a:buNone/>
            </a:pPr>
            <a:r>
              <a:rPr b="0" i="1" lang="en-US" sz="1600" u="none">
                <a:solidFill>
                  <a:srgbClr val="FF0000"/>
                </a:solidFill>
                <a:latin typeface="Tahoma"/>
                <a:ea typeface="Tahoma"/>
                <a:cs typeface="Tahoma"/>
                <a:sym typeface="Tahoma"/>
              </a:rPr>
              <a:t>     </a:t>
            </a:r>
            <a:endParaRPr/>
          </a:p>
          <a:p>
            <a:pPr indent="-228600" lvl="0" marL="228600" marR="0" rtl="0" algn="l">
              <a:lnSpc>
                <a:spcPct val="130000"/>
              </a:lnSpc>
              <a:spcBef>
                <a:spcPts val="300"/>
              </a:spcBef>
              <a:spcAft>
                <a:spcPts val="0"/>
              </a:spcAft>
              <a:buClr>
                <a:srgbClr val="FF0000"/>
              </a:buClr>
              <a:buSzPts val="2400"/>
              <a:buFont typeface="Tahoma"/>
              <a:buNone/>
            </a:pPr>
            <a:r>
              <a:rPr b="0" i="1" lang="en-US" sz="2400" u="none">
                <a:solidFill>
                  <a:srgbClr val="FF0000"/>
                </a:solidFill>
                <a:latin typeface="Tahoma"/>
                <a:ea typeface="Tahoma"/>
                <a:cs typeface="Tahoma"/>
                <a:sym typeface="Tahoma"/>
              </a:rPr>
              <a:t>   	  </a:t>
            </a:r>
            <a:r>
              <a:rPr b="1" i="0" lang="en-US" sz="2800" u="none">
                <a:solidFill>
                  <a:schemeClr val="dk1"/>
                </a:solidFill>
                <a:latin typeface="Tahoma"/>
                <a:ea typeface="Tahoma"/>
                <a:cs typeface="Tahoma"/>
                <a:sym typeface="Tahoma"/>
              </a:rPr>
              <a:t>h1</a:t>
            </a:r>
            <a:r>
              <a:rPr b="1" i="0" lang="en-US" sz="2800" u="none">
                <a:solidFill>
                  <a:srgbClr val="FF0000"/>
                </a:solidFill>
                <a:latin typeface="Tahoma"/>
                <a:ea typeface="Tahoma"/>
                <a:cs typeface="Tahoma"/>
                <a:sym typeface="Tahoma"/>
              </a:rPr>
              <a:t> </a:t>
            </a:r>
            <a:r>
              <a:rPr b="1" i="0" lang="en-US" sz="2800" u="none">
                <a:solidFill>
                  <a:schemeClr val="dk1"/>
                </a:solidFill>
                <a:latin typeface="Tahoma"/>
                <a:ea typeface="Tahoma"/>
                <a:cs typeface="Tahoma"/>
                <a:sym typeface="Tahoma"/>
              </a:rPr>
              <a:t>{</a:t>
            </a:r>
            <a:r>
              <a:rPr b="1" i="0" lang="en-US" sz="2800" u="none">
                <a:solidFill>
                  <a:srgbClr val="FF0000"/>
                </a:solidFill>
                <a:latin typeface="Tahoma"/>
                <a:ea typeface="Tahoma"/>
                <a:cs typeface="Tahoma"/>
                <a:sym typeface="Tahoma"/>
              </a:rPr>
              <a:t> </a:t>
            </a:r>
            <a:r>
              <a:rPr b="1" i="0" lang="en-US" sz="2800" u="none">
                <a:solidFill>
                  <a:srgbClr val="00B0F0"/>
                </a:solidFill>
                <a:latin typeface="Tahoma"/>
                <a:ea typeface="Tahoma"/>
                <a:cs typeface="Tahoma"/>
                <a:sym typeface="Tahoma"/>
              </a:rPr>
              <a:t>color</a:t>
            </a:r>
            <a:r>
              <a:rPr b="1" i="0" lang="en-US" sz="2800" u="none">
                <a:solidFill>
                  <a:srgbClr val="FF0000"/>
                </a:solidFill>
                <a:latin typeface="Tahoma"/>
                <a:ea typeface="Tahoma"/>
                <a:cs typeface="Tahoma"/>
                <a:sym typeface="Tahoma"/>
              </a:rPr>
              <a:t>:red; </a:t>
            </a:r>
            <a:r>
              <a:rPr b="1" i="0" lang="en-US" sz="2800" u="none">
                <a:solidFill>
                  <a:srgbClr val="00B0F0"/>
                </a:solidFill>
                <a:latin typeface="Tahoma"/>
                <a:ea typeface="Tahoma"/>
                <a:cs typeface="Tahoma"/>
                <a:sym typeface="Tahoma"/>
              </a:rPr>
              <a:t>Font-size</a:t>
            </a:r>
            <a:r>
              <a:rPr b="1" i="0" lang="en-US" sz="2800" u="none">
                <a:solidFill>
                  <a:schemeClr val="dk1"/>
                </a:solidFill>
                <a:latin typeface="Tahoma"/>
                <a:ea typeface="Tahoma"/>
                <a:cs typeface="Tahoma"/>
                <a:sym typeface="Tahoma"/>
              </a:rPr>
              <a:t>: </a:t>
            </a:r>
            <a:r>
              <a:rPr b="1" i="0" lang="en-US" sz="2800" u="none">
                <a:solidFill>
                  <a:srgbClr val="FF0000"/>
                </a:solidFill>
                <a:latin typeface="Tahoma"/>
                <a:ea typeface="Tahoma"/>
                <a:cs typeface="Tahoma"/>
                <a:sym typeface="Tahoma"/>
              </a:rPr>
              <a:t>26px </a:t>
            </a:r>
            <a:r>
              <a:rPr b="1" i="0" lang="en-US" sz="2800" u="none">
                <a:solidFill>
                  <a:schemeClr val="dk1"/>
                </a:solidFill>
                <a:latin typeface="Tahoma"/>
                <a:ea typeface="Tahoma"/>
                <a:cs typeface="Tahoma"/>
                <a:sym typeface="Tahoma"/>
              </a:rPr>
              <a:t>}</a:t>
            </a:r>
            <a:r>
              <a:rPr b="1" i="0" lang="en-US" sz="2800" u="none">
                <a:solidFill>
                  <a:srgbClr val="FF0000"/>
                </a:solidFill>
                <a:latin typeface="Tahoma"/>
                <a:ea typeface="Tahoma"/>
                <a:cs typeface="Tahoma"/>
                <a:sym typeface="Tahoma"/>
              </a:rPr>
              <a:t> </a:t>
            </a:r>
            <a:endParaRPr/>
          </a:p>
          <a:p>
            <a:pPr indent="-285750" lvl="1" marL="742950" marR="0" rtl="0" algn="l">
              <a:lnSpc>
                <a:spcPct val="130000"/>
              </a:lnSpc>
              <a:spcBef>
                <a:spcPts val="300"/>
              </a:spcBef>
              <a:spcAft>
                <a:spcPts val="0"/>
              </a:spcAft>
              <a:buClr>
                <a:srgbClr val="FF0000"/>
              </a:buClr>
              <a:buSzPts val="2800"/>
              <a:buFont typeface="Tahoma"/>
              <a:buNone/>
            </a:pPr>
            <a:r>
              <a:rPr b="1" i="0" lang="en-US" sz="2800" u="none" cap="none" strike="noStrike">
                <a:solidFill>
                  <a:srgbClr val="FF0000"/>
                </a:solidFill>
                <a:latin typeface="Tahoma"/>
                <a:ea typeface="Tahoma"/>
                <a:cs typeface="Tahoma"/>
                <a:sym typeface="Tahoma"/>
              </a:rPr>
              <a:t>		</a:t>
            </a:r>
            <a:r>
              <a:rPr b="1" i="0" lang="en-US" sz="2800" u="none" cap="none" strike="noStrike">
                <a:solidFill>
                  <a:schemeClr val="dk1"/>
                </a:solidFill>
                <a:latin typeface="Tahoma"/>
                <a:ea typeface="Tahoma"/>
                <a:cs typeface="Tahoma"/>
                <a:sym typeface="Tahoma"/>
              </a:rPr>
              <a:t>  h2 {</a:t>
            </a:r>
            <a:r>
              <a:rPr b="1" i="0" lang="en-US" sz="2800" u="none" cap="none" strike="noStrike">
                <a:solidFill>
                  <a:srgbClr val="FF0000"/>
                </a:solidFill>
                <a:latin typeface="Tahoma"/>
                <a:ea typeface="Tahoma"/>
                <a:cs typeface="Tahoma"/>
                <a:sym typeface="Tahoma"/>
              </a:rPr>
              <a:t> </a:t>
            </a:r>
            <a:r>
              <a:rPr b="1" i="0" lang="en-US" sz="2800" u="none" cap="none" strike="noStrike">
                <a:solidFill>
                  <a:srgbClr val="00B0F0"/>
                </a:solidFill>
                <a:latin typeface="Tahoma"/>
                <a:ea typeface="Tahoma"/>
                <a:cs typeface="Tahoma"/>
                <a:sym typeface="Tahoma"/>
              </a:rPr>
              <a:t>color</a:t>
            </a:r>
            <a:r>
              <a:rPr b="1" i="0" lang="en-US" sz="2800" u="none" cap="none" strike="noStrike">
                <a:solidFill>
                  <a:srgbClr val="FF0000"/>
                </a:solidFill>
                <a:latin typeface="Tahoma"/>
                <a:ea typeface="Tahoma"/>
                <a:cs typeface="Tahoma"/>
                <a:sym typeface="Tahoma"/>
              </a:rPr>
              <a:t>:red; </a:t>
            </a:r>
            <a:r>
              <a:rPr b="1" i="0" lang="en-US" sz="2800" u="none" cap="none" strike="noStrike">
                <a:solidFill>
                  <a:srgbClr val="00B0F0"/>
                </a:solidFill>
                <a:latin typeface="Tahoma"/>
                <a:ea typeface="Tahoma"/>
                <a:cs typeface="Tahoma"/>
                <a:sym typeface="Tahoma"/>
              </a:rPr>
              <a:t>Font-size</a:t>
            </a:r>
            <a:r>
              <a:rPr b="1" i="0" lang="en-US" sz="2800" u="none" cap="none" strike="noStrike">
                <a:solidFill>
                  <a:schemeClr val="dk1"/>
                </a:solidFill>
                <a:latin typeface="Tahoma"/>
                <a:ea typeface="Tahoma"/>
                <a:cs typeface="Tahoma"/>
                <a:sym typeface="Tahoma"/>
              </a:rPr>
              <a:t>: </a:t>
            </a:r>
            <a:r>
              <a:rPr b="1" i="0" lang="en-US" sz="2800" u="none" cap="none" strike="noStrike">
                <a:solidFill>
                  <a:srgbClr val="FF0000"/>
                </a:solidFill>
                <a:latin typeface="Tahoma"/>
                <a:ea typeface="Tahoma"/>
                <a:cs typeface="Tahoma"/>
                <a:sym typeface="Tahoma"/>
              </a:rPr>
              <a:t>26px</a:t>
            </a:r>
            <a:r>
              <a:rPr b="1" i="0" lang="en-US" sz="2800" u="none" cap="none" strike="noStrike">
                <a:solidFill>
                  <a:schemeClr val="dk1"/>
                </a:solidFill>
                <a:latin typeface="Tahoma"/>
                <a:ea typeface="Tahoma"/>
                <a:cs typeface="Tahoma"/>
                <a:sym typeface="Tahoma"/>
              </a:rPr>
              <a:t>}</a:t>
            </a:r>
            <a:r>
              <a:rPr b="1" i="0" lang="en-US" sz="2800" u="none" cap="none" strike="noStrike">
                <a:solidFill>
                  <a:srgbClr val="FF0000"/>
                </a:solidFill>
                <a:latin typeface="Tahoma"/>
                <a:ea typeface="Tahoma"/>
                <a:cs typeface="Tahoma"/>
                <a:sym typeface="Tahoma"/>
              </a:rPr>
              <a:t> </a:t>
            </a:r>
            <a:endParaRPr/>
          </a:p>
          <a:p>
            <a:pPr indent="-285750" lvl="1" marL="742950" marR="0" rtl="0" algn="l">
              <a:lnSpc>
                <a:spcPct val="130000"/>
              </a:lnSpc>
              <a:spcBef>
                <a:spcPts val="300"/>
              </a:spcBef>
              <a:spcAft>
                <a:spcPts val="0"/>
              </a:spcAft>
              <a:buClr>
                <a:srgbClr val="FF0000"/>
              </a:buClr>
              <a:buSzPts val="2800"/>
              <a:buFont typeface="Tahoma"/>
              <a:buNone/>
            </a:pPr>
            <a:r>
              <a:rPr b="1" i="0" lang="en-US" sz="2800" u="none" cap="none" strike="noStrike">
                <a:solidFill>
                  <a:srgbClr val="FF0000"/>
                </a:solidFill>
                <a:latin typeface="Tahoma"/>
                <a:ea typeface="Tahoma"/>
                <a:cs typeface="Tahoma"/>
                <a:sym typeface="Tahoma"/>
              </a:rPr>
              <a:t>	   </a:t>
            </a:r>
            <a:r>
              <a:rPr b="1" i="0" lang="en-US" sz="2800" u="none" cap="none" strike="noStrike">
                <a:solidFill>
                  <a:schemeClr val="dk1"/>
                </a:solidFill>
                <a:latin typeface="Tahoma"/>
                <a:ea typeface="Tahoma"/>
                <a:cs typeface="Tahoma"/>
                <a:sym typeface="Tahoma"/>
              </a:rPr>
              <a:t> h3 {</a:t>
            </a:r>
            <a:r>
              <a:rPr b="1" i="0" lang="en-US" sz="2800" u="none" cap="none" strike="noStrike">
                <a:solidFill>
                  <a:srgbClr val="FF0000"/>
                </a:solidFill>
                <a:latin typeface="Tahoma"/>
                <a:ea typeface="Tahoma"/>
                <a:cs typeface="Tahoma"/>
                <a:sym typeface="Tahoma"/>
              </a:rPr>
              <a:t> </a:t>
            </a:r>
            <a:r>
              <a:rPr b="1" i="0" lang="en-US" sz="2800" u="none" cap="none" strike="noStrike">
                <a:solidFill>
                  <a:srgbClr val="00B0F0"/>
                </a:solidFill>
                <a:latin typeface="Tahoma"/>
                <a:ea typeface="Tahoma"/>
                <a:cs typeface="Tahoma"/>
                <a:sym typeface="Tahoma"/>
              </a:rPr>
              <a:t>color</a:t>
            </a:r>
            <a:r>
              <a:rPr b="1" i="0" lang="en-US" sz="2800" u="none" cap="none" strike="noStrike">
                <a:solidFill>
                  <a:srgbClr val="FF0000"/>
                </a:solidFill>
                <a:latin typeface="Tahoma"/>
                <a:ea typeface="Tahoma"/>
                <a:cs typeface="Tahoma"/>
                <a:sym typeface="Tahoma"/>
              </a:rPr>
              <a:t>:red; </a:t>
            </a:r>
            <a:r>
              <a:rPr b="1" i="0" lang="en-US" sz="2800" u="none" cap="none" strike="noStrike">
                <a:solidFill>
                  <a:srgbClr val="00B0F0"/>
                </a:solidFill>
                <a:latin typeface="Tahoma"/>
                <a:ea typeface="Tahoma"/>
                <a:cs typeface="Tahoma"/>
                <a:sym typeface="Tahoma"/>
              </a:rPr>
              <a:t>Font-size</a:t>
            </a:r>
            <a:r>
              <a:rPr b="1" i="0" lang="en-US" sz="2800" u="none" cap="none" strike="noStrike">
                <a:solidFill>
                  <a:schemeClr val="dk1"/>
                </a:solidFill>
                <a:latin typeface="Tahoma"/>
                <a:ea typeface="Tahoma"/>
                <a:cs typeface="Tahoma"/>
                <a:sym typeface="Tahoma"/>
              </a:rPr>
              <a:t>: </a:t>
            </a:r>
            <a:r>
              <a:rPr b="1" i="0" lang="en-US" sz="2800" u="none" cap="none" strike="noStrike">
                <a:solidFill>
                  <a:srgbClr val="FF0000"/>
                </a:solidFill>
                <a:latin typeface="Tahoma"/>
                <a:ea typeface="Tahoma"/>
                <a:cs typeface="Tahoma"/>
                <a:sym typeface="Tahoma"/>
              </a:rPr>
              <a:t>26px</a:t>
            </a:r>
            <a:r>
              <a:rPr b="1" i="0" lang="en-US" sz="2800" u="none" cap="none" strike="noStrike">
                <a:solidFill>
                  <a:schemeClr val="dk1"/>
                </a:solidFill>
                <a:latin typeface="Tahoma"/>
                <a:ea typeface="Tahoma"/>
                <a:cs typeface="Tahoma"/>
                <a:sym typeface="Tahoma"/>
              </a:rPr>
              <a:t>}</a:t>
            </a:r>
            <a:r>
              <a:rPr b="0" i="0" lang="en-US" sz="2400" u="none" cap="none" strike="noStrike">
                <a:solidFill>
                  <a:srgbClr val="FF0000"/>
                </a:solidFill>
                <a:latin typeface="Tahoma"/>
                <a:ea typeface="Tahoma"/>
                <a:cs typeface="Tahoma"/>
                <a:sym typeface="Tahoma"/>
              </a:rPr>
              <a:t> </a:t>
            </a:r>
            <a:endParaRPr/>
          </a:p>
          <a:p>
            <a:pPr indent="-285750" lvl="1" marL="742950" marR="0" rtl="0" algn="l">
              <a:lnSpc>
                <a:spcPct val="130000"/>
              </a:lnSpc>
              <a:spcBef>
                <a:spcPts val="30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Rút gọn thành:</a:t>
            </a:r>
            <a:endParaRPr/>
          </a:p>
          <a:p>
            <a:pPr indent="-285750" lvl="1" marL="742950" marR="0" rtl="0" algn="l">
              <a:lnSpc>
                <a:spcPct val="130000"/>
              </a:lnSpc>
              <a:spcBef>
                <a:spcPts val="300"/>
              </a:spcBef>
              <a:spcAft>
                <a:spcPts val="0"/>
              </a:spcAft>
              <a:buClr>
                <a:srgbClr val="FF0000"/>
              </a:buClr>
              <a:buSzPts val="2000"/>
              <a:buFont typeface="Tahoma"/>
              <a:buNone/>
            </a:pPr>
            <a:r>
              <a:rPr b="0" i="0" lang="en-US" sz="2000" u="none" cap="none" strike="noStrike">
                <a:solidFill>
                  <a:srgbClr val="FF0000"/>
                </a:solidFill>
                <a:latin typeface="Tahoma"/>
                <a:ea typeface="Tahoma"/>
                <a:cs typeface="Tahoma"/>
                <a:sym typeface="Tahoma"/>
              </a:rPr>
              <a:t>	</a:t>
            </a:r>
            <a:r>
              <a:rPr b="0" i="0" lang="en-US" sz="2400" u="none" cap="none" strike="noStrike">
                <a:solidFill>
                  <a:schemeClr val="dk1"/>
                </a:solidFill>
                <a:latin typeface="Tahoma"/>
                <a:ea typeface="Tahoma"/>
                <a:cs typeface="Tahoma"/>
                <a:sym typeface="Tahoma"/>
              </a:rPr>
              <a:t>    </a:t>
            </a:r>
            <a:r>
              <a:rPr b="1" i="0" lang="en-US" sz="2800" u="none" cap="none" strike="noStrike">
                <a:solidFill>
                  <a:schemeClr val="dk1"/>
                </a:solidFill>
                <a:latin typeface="Tahoma"/>
                <a:ea typeface="Tahoma"/>
                <a:cs typeface="Tahoma"/>
                <a:sym typeface="Tahoma"/>
              </a:rPr>
              <a:t>h1, h2, h3 { </a:t>
            </a:r>
            <a:r>
              <a:rPr b="1" i="0" lang="en-US" sz="2800" u="none" cap="none" strike="noStrike">
                <a:solidFill>
                  <a:srgbClr val="00B0F0"/>
                </a:solidFill>
                <a:latin typeface="Tahoma"/>
                <a:ea typeface="Tahoma"/>
                <a:cs typeface="Tahoma"/>
                <a:sym typeface="Tahoma"/>
              </a:rPr>
              <a:t>color</a:t>
            </a:r>
            <a:r>
              <a:rPr b="1" i="0" lang="en-US" sz="2800" u="none" cap="none" strike="noStrike">
                <a:solidFill>
                  <a:srgbClr val="FF0000"/>
                </a:solidFill>
                <a:latin typeface="Tahoma"/>
                <a:ea typeface="Tahoma"/>
                <a:cs typeface="Tahoma"/>
                <a:sym typeface="Tahoma"/>
              </a:rPr>
              <a:t>:red; </a:t>
            </a:r>
            <a:r>
              <a:rPr b="1" i="0" lang="en-US" sz="2800" u="none" cap="none" strike="noStrike">
                <a:solidFill>
                  <a:srgbClr val="00B0F0"/>
                </a:solidFill>
                <a:latin typeface="Tahoma"/>
                <a:ea typeface="Tahoma"/>
                <a:cs typeface="Tahoma"/>
                <a:sym typeface="Tahoma"/>
              </a:rPr>
              <a:t>Font-size</a:t>
            </a:r>
            <a:r>
              <a:rPr b="1" i="0" lang="en-US" sz="2800" u="none" cap="none" strike="noStrike">
                <a:solidFill>
                  <a:schemeClr val="dk1"/>
                </a:solidFill>
                <a:latin typeface="Tahoma"/>
                <a:ea typeface="Tahoma"/>
                <a:cs typeface="Tahoma"/>
                <a:sym typeface="Tahoma"/>
              </a:rPr>
              <a:t>: </a:t>
            </a:r>
            <a:r>
              <a:rPr b="1" i="0" lang="en-US" sz="2800" u="none" cap="none" strike="noStrike">
                <a:solidFill>
                  <a:srgbClr val="FF0000"/>
                </a:solidFill>
                <a:latin typeface="Tahoma"/>
                <a:ea typeface="Tahoma"/>
                <a:cs typeface="Tahoma"/>
                <a:sym typeface="Tahoma"/>
              </a:rPr>
              <a:t>26px </a:t>
            </a:r>
            <a:r>
              <a:rPr b="1" i="0" lang="en-US" sz="2800" u="none" cap="none" strike="noStrike">
                <a:solidFill>
                  <a:schemeClr val="dk1"/>
                </a:solidFill>
                <a:latin typeface="Tahoma"/>
                <a:ea typeface="Tahoma"/>
                <a:cs typeface="Tahoma"/>
                <a:sym typeface="Tahoma"/>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11"/>
          <p:cNvSpPr txBox="1"/>
          <p:nvPr/>
        </p:nvSpPr>
        <p:spPr>
          <a:xfrm>
            <a:off x="0" y="2085975"/>
            <a:ext cx="9144000" cy="2438400"/>
          </a:xfrm>
          <a:prstGeom prst="rect">
            <a:avLst/>
          </a:prstGeom>
          <a:solidFill>
            <a:srgbClr val="0000FF">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5" name="Google Shape;225;p11"/>
          <p:cNvSpPr txBox="1"/>
          <p:nvPr/>
        </p:nvSpPr>
        <p:spPr>
          <a:xfrm>
            <a:off x="3870325" y="171926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6" name="Google Shape;226;p11"/>
          <p:cNvSpPr txBox="1"/>
          <p:nvPr/>
        </p:nvSpPr>
        <p:spPr>
          <a:xfrm>
            <a:off x="898525" y="301466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7" name="Google Shape;227;p11"/>
          <p:cNvSpPr txBox="1"/>
          <p:nvPr/>
        </p:nvSpPr>
        <p:spPr>
          <a:xfrm>
            <a:off x="0" y="2590800"/>
            <a:ext cx="9144000" cy="14319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660033"/>
              </a:buClr>
              <a:buSzPts val="4400"/>
              <a:buFont typeface="Arial"/>
              <a:buNone/>
            </a:pPr>
            <a:r>
              <a:rPr b="1" i="0" lang="en-US" sz="4400" u="none">
                <a:solidFill>
                  <a:srgbClr val="660033"/>
                </a:solidFill>
                <a:latin typeface="Arial"/>
                <a:ea typeface="Arial"/>
                <a:cs typeface="Arial"/>
                <a:sym typeface="Arial"/>
              </a:rPr>
              <a:t>SỬ DỤNG, PHÂN LOẠI CSS TRONG HTML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1" name="Shape 231"/>
        <p:cNvGrpSpPr/>
        <p:nvPr/>
      </p:nvGrpSpPr>
      <p:grpSpPr>
        <a:xfrm>
          <a:off x="0" y="0"/>
          <a:ext cx="0" cy="0"/>
          <a:chOff x="0" y="0"/>
          <a:chExt cx="0" cy="0"/>
        </a:xfrm>
      </p:grpSpPr>
      <p:sp>
        <p:nvSpPr>
          <p:cNvPr id="232" name="Google Shape;232;p1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33" name="Google Shape;233;p12"/>
          <p:cNvSpPr txBox="1"/>
          <p:nvPr/>
        </p:nvSpPr>
        <p:spPr>
          <a:xfrm>
            <a:off x="0" y="120650"/>
            <a:ext cx="9144000" cy="565150"/>
          </a:xfrm>
          <a:prstGeom prst="rect">
            <a:avLst/>
          </a:prstGeom>
          <a:solidFill>
            <a:srgbClr val="0000FF">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34" name="Google Shape;234;p12"/>
          <p:cNvSpPr txBox="1"/>
          <p:nvPr>
            <p:ph idx="4294967295" type="title"/>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cap="none" strike="noStrike">
                <a:solidFill>
                  <a:srgbClr val="660033"/>
                </a:solidFill>
                <a:latin typeface="Arial"/>
                <a:ea typeface="Arial"/>
                <a:cs typeface="Arial"/>
                <a:sym typeface="Arial"/>
              </a:rPr>
              <a:t>SỬ DỤNG, PHÂN LOẠI CSS</a:t>
            </a:r>
            <a:endParaRPr/>
          </a:p>
        </p:txBody>
      </p:sp>
      <p:sp>
        <p:nvSpPr>
          <p:cNvPr id="235" name="Google Shape;235;p12"/>
          <p:cNvSpPr txBox="1"/>
          <p:nvPr/>
        </p:nvSpPr>
        <p:spPr>
          <a:xfrm>
            <a:off x="685800" y="1776412"/>
            <a:ext cx="7775575" cy="3902075"/>
          </a:xfrm>
          <a:prstGeom prst="rect">
            <a:avLst/>
          </a:prstGeom>
          <a:noFill/>
          <a:ln>
            <a:noFill/>
          </a:ln>
        </p:spPr>
        <p:txBody>
          <a:bodyPr anchorCtr="0" anchor="t" bIns="45700" lIns="91400" spcFirstLastPara="1" rIns="91400" wrap="square" tIns="45700">
            <a:noAutofit/>
          </a:bodyPr>
          <a:lstStyle/>
          <a:p>
            <a:pPr indent="-228600" lvl="0" marL="228600" marR="0" rtl="0" algn="l">
              <a:lnSpc>
                <a:spcPct val="100000"/>
              </a:lnSpc>
              <a:spcBef>
                <a:spcPts val="0"/>
              </a:spcBef>
              <a:spcAft>
                <a:spcPts val="0"/>
              </a:spcAft>
              <a:buClr>
                <a:schemeClr val="dk1"/>
              </a:buClr>
              <a:buSzPts val="3600"/>
              <a:buFont typeface="Arial"/>
              <a:buChar char="•"/>
            </a:pPr>
            <a:r>
              <a:rPr b="1" i="0" lang="en-US" sz="3600" u="none">
                <a:solidFill>
                  <a:schemeClr val="dk1"/>
                </a:solidFill>
                <a:latin typeface="Arial"/>
                <a:ea typeface="Arial"/>
                <a:cs typeface="Arial"/>
                <a:sym typeface="Arial"/>
              </a:rPr>
              <a:t>Gồm 3 loại CSS:</a:t>
            </a:r>
            <a:endParaRPr/>
          </a:p>
          <a:p>
            <a:pPr indent="-227012" lvl="1" marL="457200" marR="0" rtl="0" algn="l">
              <a:lnSpc>
                <a:spcPct val="100000"/>
              </a:lnSpc>
              <a:spcBef>
                <a:spcPts val="560"/>
              </a:spcBef>
              <a:spcAft>
                <a:spcPts val="0"/>
              </a:spcAft>
              <a:buClr>
                <a:srgbClr val="FF9933"/>
              </a:buClr>
              <a:buSzPts val="2800"/>
              <a:buFont typeface="Arial"/>
              <a:buChar char="–"/>
            </a:pPr>
            <a:r>
              <a:rPr b="1" i="0" lang="en-US" sz="2800" u="none" cap="none" strike="noStrike">
                <a:solidFill>
                  <a:srgbClr val="FF9933"/>
                </a:solidFill>
                <a:latin typeface="Arial"/>
                <a:ea typeface="Arial"/>
                <a:cs typeface="Arial"/>
                <a:sym typeface="Arial"/>
              </a:rPr>
              <a:t>Inline Style Sheet</a:t>
            </a:r>
            <a:r>
              <a:rPr b="0" i="0" lang="en-US" sz="2800" u="none" cap="none" strike="noStrike">
                <a:solidFill>
                  <a:srgbClr val="FF9933"/>
                </a:solidFill>
                <a:latin typeface="Arial"/>
                <a:ea typeface="Arial"/>
                <a:cs typeface="Arial"/>
                <a:sym typeface="Arial"/>
              </a:rPr>
              <a:t> </a:t>
            </a:r>
            <a:endParaRPr/>
          </a:p>
          <a:p>
            <a:pPr indent="-227011" lvl="1" marL="45720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 Nhúng CSS vào tag HTML</a:t>
            </a:r>
            <a:endParaRPr/>
          </a:p>
          <a:p>
            <a:pPr indent="-227012" lvl="1" marL="457200" marR="0" rtl="0" algn="l">
              <a:lnSpc>
                <a:spcPct val="100000"/>
              </a:lnSpc>
              <a:spcBef>
                <a:spcPts val="560"/>
              </a:spcBef>
              <a:spcAft>
                <a:spcPts val="0"/>
              </a:spcAft>
              <a:buClr>
                <a:srgbClr val="FF9933"/>
              </a:buClr>
              <a:buSzPts val="2800"/>
              <a:buFont typeface="Arial"/>
              <a:buChar char="–"/>
            </a:pPr>
            <a:r>
              <a:rPr b="1" i="0" lang="en-US" sz="2800" u="none" cap="none" strike="noStrike">
                <a:solidFill>
                  <a:srgbClr val="FF9933"/>
                </a:solidFill>
                <a:latin typeface="Arial"/>
                <a:ea typeface="Arial"/>
                <a:cs typeface="Arial"/>
                <a:sym typeface="Arial"/>
              </a:rPr>
              <a:t>Embedding Style Sheet</a:t>
            </a:r>
            <a:endParaRPr/>
          </a:p>
          <a:p>
            <a:pPr indent="-227011" lvl="1" marL="45720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 Nhúng CSS vào trang web</a:t>
            </a:r>
            <a:endParaRPr/>
          </a:p>
          <a:p>
            <a:pPr indent="-227012" lvl="1" marL="457200" marR="0" rtl="0" algn="l">
              <a:lnSpc>
                <a:spcPct val="100000"/>
              </a:lnSpc>
              <a:spcBef>
                <a:spcPts val="560"/>
              </a:spcBef>
              <a:spcAft>
                <a:spcPts val="0"/>
              </a:spcAft>
              <a:buClr>
                <a:srgbClr val="FF9933"/>
              </a:buClr>
              <a:buSzPts val="2800"/>
              <a:buFont typeface="Arial"/>
              <a:buChar char="–"/>
            </a:pPr>
            <a:r>
              <a:rPr b="1" i="0" lang="en-US" sz="2800" u="none" cap="none" strike="noStrike">
                <a:solidFill>
                  <a:srgbClr val="FF9933"/>
                </a:solidFill>
                <a:latin typeface="Arial"/>
                <a:ea typeface="Arial"/>
                <a:cs typeface="Arial"/>
                <a:sym typeface="Arial"/>
              </a:rPr>
              <a:t>External Style Sheet</a:t>
            </a:r>
            <a:endParaRPr/>
          </a:p>
          <a:p>
            <a:pPr indent="-227011" lvl="1" marL="45720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 Liên kết CSS với trang web)</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1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41" name="Google Shape;241;p13"/>
          <p:cNvSpPr txBox="1"/>
          <p:nvPr/>
        </p:nvSpPr>
        <p:spPr>
          <a:xfrm>
            <a:off x="0" y="120650"/>
            <a:ext cx="9144000" cy="565150"/>
          </a:xfrm>
          <a:prstGeom prst="rect">
            <a:avLst/>
          </a:prstGeom>
          <a:solidFill>
            <a:srgbClr val="0000FF">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42" name="Google Shape;242;p13"/>
          <p:cNvSpPr txBox="1"/>
          <p:nvPr>
            <p:ph idx="4294967295" type="title"/>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cap="none" strike="noStrike">
                <a:solidFill>
                  <a:srgbClr val="660033"/>
                </a:solidFill>
                <a:latin typeface="Arial"/>
                <a:ea typeface="Arial"/>
                <a:cs typeface="Arial"/>
                <a:sym typeface="Arial"/>
              </a:rPr>
              <a:t>PHÂN LOẠI CSS – Inline Style Sheet</a:t>
            </a:r>
            <a:endParaRPr/>
          </a:p>
        </p:txBody>
      </p:sp>
      <p:sp>
        <p:nvSpPr>
          <p:cNvPr id="243" name="Google Shape;243;p13"/>
          <p:cNvSpPr txBox="1"/>
          <p:nvPr/>
        </p:nvSpPr>
        <p:spPr>
          <a:xfrm>
            <a:off x="152400" y="914400"/>
            <a:ext cx="8839200" cy="2743200"/>
          </a:xfrm>
          <a:prstGeom prst="rect">
            <a:avLst/>
          </a:prstGeom>
          <a:noFill/>
          <a:ln>
            <a:noFill/>
          </a:ln>
        </p:spPr>
        <p:txBody>
          <a:bodyPr anchorCtr="0" anchor="t" bIns="45700" lIns="91400" spcFirstLastPara="1" rIns="91400" wrap="square" tIns="45700">
            <a:noAutofit/>
          </a:bodyPr>
          <a:lstStyle/>
          <a:p>
            <a:pPr indent="-228600" lvl="0" marL="2286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Định nghĩa style trong thuộc tính style của từng </a:t>
            </a:r>
            <a:r>
              <a:rPr b="0" i="0" lang="en-US" sz="2400" u="none">
                <a:solidFill>
                  <a:srgbClr val="1E3AF8"/>
                </a:solidFill>
                <a:latin typeface="Arial"/>
                <a:ea typeface="Arial"/>
                <a:cs typeface="Arial"/>
                <a:sym typeface="Arial"/>
              </a:rPr>
              <a:t>tag HTML</a:t>
            </a:r>
            <a:r>
              <a:rPr b="0" i="0" lang="en-US" sz="2400" u="none">
                <a:solidFill>
                  <a:schemeClr val="dk1"/>
                </a:solidFill>
                <a:latin typeface="Arial"/>
                <a:ea typeface="Arial"/>
                <a:cs typeface="Arial"/>
                <a:sym typeface="Arial"/>
              </a:rPr>
              <a:t>.</a:t>
            </a:r>
            <a:endParaRPr/>
          </a:p>
          <a:p>
            <a:pPr indent="-228600" lvl="0" marL="2286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Theo cú pháp </a:t>
            </a:r>
            <a:r>
              <a:rPr b="0" i="0" lang="en-US" sz="2400" u="none">
                <a:solidFill>
                  <a:srgbClr val="FF0000"/>
                </a:solidFill>
                <a:latin typeface="Arial"/>
                <a:ea typeface="Arial"/>
                <a:cs typeface="Arial"/>
                <a:sym typeface="Arial"/>
              </a:rPr>
              <a:t>kiểu 1</a:t>
            </a:r>
            <a:r>
              <a:rPr b="0" i="0" lang="en-US" sz="2400" u="none">
                <a:solidFill>
                  <a:schemeClr val="dk1"/>
                </a:solidFill>
                <a:latin typeface="Arial"/>
                <a:ea typeface="Arial"/>
                <a:cs typeface="Arial"/>
                <a:sym typeface="Arial"/>
              </a:rPr>
              <a:t>.</a:t>
            </a:r>
            <a:endParaRPr/>
          </a:p>
          <a:p>
            <a:pPr indent="-228600" lvl="0" marL="228600" marR="0" rtl="0" algn="l">
              <a:lnSpc>
                <a:spcPct val="100000"/>
              </a:lnSpc>
              <a:spcBef>
                <a:spcPts val="36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&lt;tag </a:t>
            </a:r>
            <a:r>
              <a:rPr b="1" i="0" lang="en-US" sz="1800" u="none">
                <a:solidFill>
                  <a:srgbClr val="1E3AF8"/>
                </a:solidFill>
                <a:latin typeface="Courier New"/>
                <a:ea typeface="Courier New"/>
                <a:cs typeface="Courier New"/>
                <a:sym typeface="Courier New"/>
              </a:rPr>
              <a:t>style</a:t>
            </a:r>
            <a:r>
              <a:rPr b="1" i="0" lang="en-US" sz="1800" u="none">
                <a:solidFill>
                  <a:schemeClr val="dk1"/>
                </a:solidFill>
                <a:latin typeface="Courier New"/>
                <a:ea typeface="Courier New"/>
                <a:cs typeface="Courier New"/>
                <a:sym typeface="Courier New"/>
              </a:rPr>
              <a:t> = </a:t>
            </a:r>
            <a:r>
              <a:rPr b="1" i="0" lang="en-US" sz="1800" u="none">
                <a:solidFill>
                  <a:srgbClr val="071AD7"/>
                </a:solidFill>
                <a:latin typeface="Courier New"/>
                <a:ea typeface="Courier New"/>
                <a:cs typeface="Courier New"/>
                <a:sym typeface="Courier New"/>
              </a:rPr>
              <a:t>“property1:value1;…propertyN:valueN;”</a:t>
            </a:r>
            <a:r>
              <a:rPr b="1" i="0" lang="en-US" sz="1800" u="none">
                <a:solidFill>
                  <a:schemeClr val="dk1"/>
                </a:solidFill>
                <a:latin typeface="Courier New"/>
                <a:ea typeface="Courier New"/>
                <a:cs typeface="Courier New"/>
                <a:sym typeface="Courier New"/>
              </a:rPr>
              <a:t>&gt; …. &lt;/tag&gt;</a:t>
            </a:r>
            <a:endParaRPr b="1" i="0" sz="1800" u="none">
              <a:solidFill>
                <a:schemeClr val="dk1"/>
              </a:solidFill>
              <a:latin typeface="Arial"/>
              <a:ea typeface="Arial"/>
              <a:cs typeface="Arial"/>
              <a:sym typeface="Arial"/>
            </a:endParaRPr>
          </a:p>
          <a:p>
            <a:pPr indent="-228600" lvl="0" marL="2286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Không sử dụng lại được.</a:t>
            </a:r>
            <a:endParaRPr/>
          </a:p>
          <a:p>
            <a:pPr indent="-228600" lvl="0" marL="228600" marR="0" rtl="0" algn="l">
              <a:lnSpc>
                <a:spcPct val="140000"/>
              </a:lnSpc>
              <a:spcBef>
                <a:spcPts val="480"/>
              </a:spcBef>
              <a:spcAft>
                <a:spcPts val="0"/>
              </a:spcAft>
              <a:buClr>
                <a:srgbClr val="0000CC"/>
              </a:buClr>
              <a:buSzPts val="2400"/>
              <a:buFont typeface="Arial"/>
              <a:buChar char="•"/>
            </a:pPr>
            <a:r>
              <a:rPr b="1" i="0" lang="en-US" sz="2400" u="sng">
                <a:solidFill>
                  <a:srgbClr val="0000CC"/>
                </a:solidFill>
                <a:latin typeface="Arial"/>
                <a:ea typeface="Arial"/>
                <a:cs typeface="Arial"/>
                <a:sym typeface="Arial"/>
              </a:rPr>
              <a:t>Ví dụ</a:t>
            </a:r>
            <a:r>
              <a:rPr b="0" i="0" lang="en-US" sz="2400" u="none">
                <a:solidFill>
                  <a:schemeClr val="dk1"/>
                </a:solidFill>
                <a:latin typeface="Arial"/>
                <a:ea typeface="Arial"/>
                <a:cs typeface="Arial"/>
                <a:sym typeface="Arial"/>
              </a:rPr>
              <a:t>:</a:t>
            </a:r>
            <a:endParaRPr/>
          </a:p>
          <a:p>
            <a:pPr indent="-228600" lvl="0" marL="228600" marR="0" rtl="0" algn="ctr">
              <a:lnSpc>
                <a:spcPct val="140000"/>
              </a:lnSpc>
              <a:spcBef>
                <a:spcPts val="48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&lt;H1 STYLE="color: yellow"&gt;This is yellow&lt;/H1&gt;</a:t>
            </a:r>
            <a:endParaRPr/>
          </a:p>
        </p:txBody>
      </p:sp>
      <p:pic>
        <p:nvPicPr>
          <p:cNvPr id="244" name="Google Shape;244;p13"/>
          <p:cNvPicPr preferRelativeResize="0"/>
          <p:nvPr/>
        </p:nvPicPr>
        <p:blipFill rotWithShape="1">
          <a:blip r:embed="rId4">
            <a:alphaModFix/>
          </a:blip>
          <a:srcRect b="0" l="0" r="0" t="0"/>
          <a:stretch/>
        </p:blipFill>
        <p:spPr>
          <a:xfrm>
            <a:off x="5048073" y="3595865"/>
            <a:ext cx="3373437" cy="260985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5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5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500"/>
                                        <p:tgtEl>
                                          <p:spTgt spid="2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animEffect filter="fade" transition="in">
                                      <p:cBhvr>
                                        <p:cTn dur="500"/>
                                        <p:tgtEl>
                                          <p:spTgt spid="2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animEffect filter="fade" transition="in">
                                      <p:cBhvr>
                                        <p:cTn dur="500"/>
                                        <p:tgtEl>
                                          <p:spTgt spid="2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5" st="5"/>
                                            </p:txEl>
                                          </p:spTgt>
                                        </p:tgtEl>
                                        <p:attrNameLst>
                                          <p:attrName>style.visibility</p:attrName>
                                        </p:attrNameLst>
                                      </p:cBhvr>
                                      <p:to>
                                        <p:strVal val="visible"/>
                                      </p:to>
                                    </p:set>
                                    <p:animEffect filter="fade" transition="in">
                                      <p:cBhvr>
                                        <p:cTn dur="500"/>
                                        <p:tgtEl>
                                          <p:spTgt spid="24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1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50" name="Google Shape;250;p14"/>
          <p:cNvSpPr txBox="1"/>
          <p:nvPr/>
        </p:nvSpPr>
        <p:spPr>
          <a:xfrm>
            <a:off x="0" y="120650"/>
            <a:ext cx="9144000" cy="565150"/>
          </a:xfrm>
          <a:prstGeom prst="rect">
            <a:avLst/>
          </a:prstGeom>
          <a:solidFill>
            <a:srgbClr val="0000FF">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1" name="Google Shape;251;p14"/>
          <p:cNvSpPr txBox="1"/>
          <p:nvPr>
            <p:ph idx="4294967295" type="title"/>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cap="none" strike="noStrike">
                <a:solidFill>
                  <a:srgbClr val="660033"/>
                </a:solidFill>
                <a:latin typeface="Arial"/>
                <a:ea typeface="Arial"/>
                <a:cs typeface="Arial"/>
                <a:sym typeface="Arial"/>
              </a:rPr>
              <a:t>PHÂN LOẠI CSS – </a:t>
            </a:r>
            <a:r>
              <a:rPr b="1" i="0" lang="en-US" sz="2800" u="none" cap="none" strike="noStrike">
                <a:solidFill>
                  <a:srgbClr val="660033"/>
                </a:solidFill>
                <a:latin typeface="Arial"/>
                <a:ea typeface="Arial"/>
                <a:cs typeface="Arial"/>
                <a:sym typeface="Arial"/>
              </a:rPr>
              <a:t>Embeding Style Sheet</a:t>
            </a:r>
            <a:endParaRPr/>
          </a:p>
        </p:txBody>
      </p:sp>
      <p:sp>
        <p:nvSpPr>
          <p:cNvPr id="252" name="Google Shape;252;p14"/>
          <p:cNvSpPr txBox="1"/>
          <p:nvPr/>
        </p:nvSpPr>
        <p:spPr>
          <a:xfrm>
            <a:off x="282575" y="762000"/>
            <a:ext cx="8632825" cy="6248400"/>
          </a:xfrm>
          <a:prstGeom prst="rect">
            <a:avLst/>
          </a:prstGeom>
          <a:noFill/>
          <a:ln>
            <a:noFill/>
          </a:ln>
        </p:spPr>
        <p:txBody>
          <a:bodyPr anchorCtr="0" anchor="t" bIns="45700" lIns="91400" spcFirstLastPara="1" rIns="91400" wrap="square" tIns="45700">
            <a:normAutofit/>
          </a:bodyPr>
          <a:lstStyle/>
          <a:p>
            <a:pPr indent="-228600" lvl="0" marL="2286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Còn gọi là </a:t>
            </a:r>
            <a:r>
              <a:rPr b="0" i="0" lang="en-US" sz="2400" u="none">
                <a:solidFill>
                  <a:srgbClr val="FF0000"/>
                </a:solidFill>
                <a:latin typeface="Arial"/>
                <a:ea typeface="Arial"/>
                <a:cs typeface="Arial"/>
                <a:sym typeface="Arial"/>
              </a:rPr>
              <a:t>Internal Style Sheet /</a:t>
            </a:r>
            <a:r>
              <a:rPr b="0" i="0" lang="en-US" sz="2400" u="none">
                <a:solidFill>
                  <a:schemeClr val="dk1"/>
                </a:solidFill>
                <a:latin typeface="Arial"/>
                <a:ea typeface="Arial"/>
                <a:cs typeface="Arial"/>
                <a:sym typeface="Arial"/>
              </a:rPr>
              <a:t> </a:t>
            </a:r>
            <a:r>
              <a:rPr b="0" i="0" lang="en-US" sz="2400" u="none">
                <a:solidFill>
                  <a:srgbClr val="FF0000"/>
                </a:solidFill>
                <a:latin typeface="Arial"/>
                <a:ea typeface="Arial"/>
                <a:cs typeface="Arial"/>
                <a:sym typeface="Arial"/>
              </a:rPr>
              <a:t>Document-Wide Style Sheet</a:t>
            </a:r>
            <a:endParaRPr/>
          </a:p>
          <a:p>
            <a:pPr indent="-228600" lvl="0" marL="2286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Mọi định nghĩa style được đặt trong tag </a:t>
            </a:r>
            <a:r>
              <a:rPr b="0" i="0" lang="en-US" sz="2400" u="none">
                <a:solidFill>
                  <a:srgbClr val="1E3AF8"/>
                </a:solidFill>
                <a:latin typeface="Arial"/>
                <a:ea typeface="Arial"/>
                <a:cs typeface="Arial"/>
                <a:sym typeface="Arial"/>
              </a:rPr>
              <a:t>&lt;style&gt;</a:t>
            </a:r>
            <a:r>
              <a:rPr b="0" i="0" lang="en-US" sz="2400" u="none">
                <a:solidFill>
                  <a:schemeClr val="dk1"/>
                </a:solidFill>
                <a:latin typeface="Arial"/>
                <a:ea typeface="Arial"/>
                <a:cs typeface="Arial"/>
                <a:sym typeface="Arial"/>
              </a:rPr>
              <a:t> của trang HTML.</a:t>
            </a:r>
            <a:endParaRPr/>
          </a:p>
          <a:p>
            <a:pPr indent="-228600" lvl="0" marL="2286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Định nghĩa style theo cú pháp </a:t>
            </a:r>
            <a:r>
              <a:rPr b="0" i="0" lang="en-US" sz="2400" u="none">
                <a:solidFill>
                  <a:srgbClr val="FF0000"/>
                </a:solidFill>
                <a:latin typeface="Arial"/>
                <a:ea typeface="Arial"/>
                <a:cs typeface="Arial"/>
                <a:sym typeface="Arial"/>
              </a:rPr>
              <a:t>kiểu 2</a:t>
            </a:r>
            <a:r>
              <a:rPr b="0" i="0" lang="en-US" sz="2400" u="none">
                <a:solidFill>
                  <a:schemeClr val="dk1"/>
                </a:solidFill>
                <a:latin typeface="Arial"/>
                <a:ea typeface="Arial"/>
                <a:cs typeface="Arial"/>
                <a:sym typeface="Arial"/>
              </a:rPr>
              <a:t>.</a:t>
            </a:r>
            <a:endParaRPr/>
          </a:p>
          <a:p>
            <a:pPr indent="-228600" lvl="0" marL="2286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Trang HTML có nội dung như sau:</a:t>
            </a:r>
            <a:endParaRPr/>
          </a:p>
          <a:p>
            <a:pPr indent="-228600" lvl="0" marL="228600" marR="0" rtl="0" algn="l">
              <a:lnSpc>
                <a:spcPct val="100000"/>
              </a:lnSpc>
              <a:spcBef>
                <a:spcPts val="480"/>
              </a:spcBef>
              <a:spcAft>
                <a:spcPts val="0"/>
              </a:spcAft>
              <a:buClr>
                <a:srgbClr val="1E3AF8"/>
              </a:buClr>
              <a:buSzPts val="2400"/>
              <a:buFont typeface="Arial"/>
              <a:buNone/>
            </a:pPr>
            <a:r>
              <a:rPr b="0" i="0" lang="en-US" sz="2400" u="none">
                <a:solidFill>
                  <a:srgbClr val="1E3AF8"/>
                </a:solidFill>
                <a:latin typeface="Arial"/>
                <a:ea typeface="Arial"/>
                <a:cs typeface="Arial"/>
                <a:sym typeface="Arial"/>
              </a:rPr>
              <a:t>		&lt;head&gt;</a:t>
            </a:r>
            <a:endParaRPr/>
          </a:p>
          <a:p>
            <a:pPr indent="-228600" lvl="0" marL="228600" marR="0" rtl="0" algn="l">
              <a:lnSpc>
                <a:spcPct val="100000"/>
              </a:lnSpc>
              <a:spcBef>
                <a:spcPts val="480"/>
              </a:spcBef>
              <a:spcAft>
                <a:spcPts val="0"/>
              </a:spcAft>
              <a:buClr>
                <a:srgbClr val="1E3AF8"/>
              </a:buClr>
              <a:buSzPts val="2400"/>
              <a:buFont typeface="Arial"/>
              <a:buNone/>
            </a:pPr>
            <a:r>
              <a:rPr b="0" i="0" lang="en-US" sz="2400" u="none">
                <a:solidFill>
                  <a:srgbClr val="1E3AF8"/>
                </a:solidFill>
                <a:latin typeface="Arial"/>
                <a:ea typeface="Arial"/>
                <a:cs typeface="Arial"/>
                <a:sym typeface="Arial"/>
              </a:rPr>
              <a:t>			</a:t>
            </a:r>
            <a:r>
              <a:rPr b="0" i="0" lang="en-US" sz="2400" u="none">
                <a:solidFill>
                  <a:srgbClr val="FF0000"/>
                </a:solidFill>
                <a:latin typeface="Arial"/>
                <a:ea typeface="Arial"/>
                <a:cs typeface="Arial"/>
                <a:sym typeface="Arial"/>
              </a:rPr>
              <a:t>&lt;style </a:t>
            </a:r>
            <a:r>
              <a:rPr b="0" i="0" lang="en-US" sz="2400" u="none">
                <a:solidFill>
                  <a:srgbClr val="1E3AF8"/>
                </a:solidFill>
                <a:latin typeface="Arial"/>
                <a:ea typeface="Arial"/>
                <a:cs typeface="Arial"/>
                <a:sym typeface="Arial"/>
              </a:rPr>
              <a:t>type=“text/css” &gt;</a:t>
            </a:r>
            <a:endParaRPr/>
          </a:p>
          <a:p>
            <a:pPr indent="-228600" lvl="0" marL="228600" marR="0" rtl="0" algn="l">
              <a:lnSpc>
                <a:spcPct val="100000"/>
              </a:lnSpc>
              <a:spcBef>
                <a:spcPts val="480"/>
              </a:spcBef>
              <a:spcAft>
                <a:spcPts val="0"/>
              </a:spcAft>
              <a:buClr>
                <a:srgbClr val="1E3AF8"/>
              </a:buClr>
              <a:buSzPts val="2400"/>
              <a:buFont typeface="Arial"/>
              <a:buNone/>
            </a:pPr>
            <a:r>
              <a:rPr b="0" i="1" lang="en-US" sz="2400" u="none">
                <a:solidFill>
                  <a:srgbClr val="1E3AF8"/>
                </a:solidFill>
                <a:latin typeface="Arial"/>
                <a:ea typeface="Arial"/>
                <a:cs typeface="Arial"/>
                <a:sym typeface="Arial"/>
              </a:rPr>
              <a:t>				</a:t>
            </a:r>
            <a:r>
              <a:rPr b="0" i="0" lang="en-US" sz="1600" u="none">
                <a:solidFill>
                  <a:srgbClr val="1E3AF8"/>
                </a:solidFill>
                <a:latin typeface="Courier New"/>
                <a:ea typeface="Courier New"/>
                <a:cs typeface="Courier New"/>
                <a:sym typeface="Courier New"/>
              </a:rPr>
              <a:t> &lt;!--</a:t>
            </a:r>
            <a:endParaRPr/>
          </a:p>
          <a:p>
            <a:pPr indent="-228600" lvl="0" marL="228600" marR="0" rtl="0" algn="l">
              <a:lnSpc>
                <a:spcPct val="100000"/>
              </a:lnSpc>
              <a:spcBef>
                <a:spcPts val="600"/>
              </a:spcBef>
              <a:spcAft>
                <a:spcPts val="0"/>
              </a:spcAft>
              <a:buClr>
                <a:srgbClr val="1E3AF8"/>
              </a:buClr>
              <a:buSzPts val="1600"/>
              <a:buFont typeface="Courier New"/>
              <a:buNone/>
            </a:pPr>
            <a:r>
              <a:rPr b="0" i="0" lang="en-US" sz="1600" u="none">
                <a:solidFill>
                  <a:srgbClr val="1E3AF8"/>
                </a:solidFill>
                <a:latin typeface="Courier New"/>
                <a:ea typeface="Courier New"/>
                <a:cs typeface="Courier New"/>
                <a:sym typeface="Courier New"/>
              </a:rPr>
              <a:t>				 </a:t>
            </a:r>
            <a:r>
              <a:rPr b="1" i="0" lang="en-US" sz="1600" u="none">
                <a:solidFill>
                  <a:srgbClr val="1E3AF8"/>
                </a:solidFill>
                <a:latin typeface="Courier New"/>
                <a:ea typeface="Courier New"/>
                <a:cs typeface="Courier New"/>
                <a:sym typeface="Courier New"/>
              </a:rPr>
              <a:t>SelectorName</a:t>
            </a:r>
            <a:r>
              <a:rPr b="1" i="0" lang="en-US" sz="1600" u="none">
                <a:solidFill>
                  <a:srgbClr val="000000"/>
                </a:solidFill>
                <a:latin typeface="Courier New"/>
                <a:ea typeface="Courier New"/>
                <a:cs typeface="Courier New"/>
                <a:sym typeface="Courier New"/>
              </a:rPr>
              <a:t> </a:t>
            </a:r>
            <a:r>
              <a:rPr b="0" i="0" lang="en-US" sz="1600" u="none">
                <a:solidFill>
                  <a:srgbClr val="071AD7"/>
                </a:solidFill>
                <a:latin typeface="Courier New"/>
                <a:ea typeface="Courier New"/>
                <a:cs typeface="Courier New"/>
                <a:sym typeface="Courier New"/>
              </a:rPr>
              <a:t>{</a:t>
            </a:r>
            <a:br>
              <a:rPr b="0" i="0" lang="en-US" sz="1600" u="none">
                <a:solidFill>
                  <a:srgbClr val="071AD7"/>
                </a:solidFill>
                <a:latin typeface="Courier New"/>
                <a:ea typeface="Courier New"/>
                <a:cs typeface="Courier New"/>
                <a:sym typeface="Courier New"/>
              </a:rPr>
            </a:br>
            <a:r>
              <a:rPr b="0" i="0" lang="en-US" sz="1600" u="none">
                <a:solidFill>
                  <a:srgbClr val="071AD7"/>
                </a:solidFill>
                <a:latin typeface="Courier New"/>
                <a:ea typeface="Courier New"/>
                <a:cs typeface="Courier New"/>
                <a:sym typeface="Courier New"/>
              </a:rPr>
              <a:t>				property1:value1;</a:t>
            </a:r>
            <a:br>
              <a:rPr b="0" i="0" lang="en-US" sz="1600" u="none">
                <a:solidFill>
                  <a:srgbClr val="071AD7"/>
                </a:solidFill>
                <a:latin typeface="Courier New"/>
                <a:ea typeface="Courier New"/>
                <a:cs typeface="Courier New"/>
                <a:sym typeface="Courier New"/>
              </a:rPr>
            </a:br>
            <a:r>
              <a:rPr b="0" i="0" lang="en-US" sz="1600" u="none">
                <a:solidFill>
                  <a:srgbClr val="071AD7"/>
                </a:solidFill>
                <a:latin typeface="Courier New"/>
                <a:ea typeface="Courier New"/>
                <a:cs typeface="Courier New"/>
                <a:sym typeface="Courier New"/>
              </a:rPr>
              <a:t>				property2:value2;</a:t>
            </a:r>
            <a:br>
              <a:rPr b="0" i="0" lang="en-US" sz="1600" u="none">
                <a:solidFill>
                  <a:srgbClr val="071AD7"/>
                </a:solidFill>
                <a:latin typeface="Courier New"/>
                <a:ea typeface="Courier New"/>
                <a:cs typeface="Courier New"/>
                <a:sym typeface="Courier New"/>
              </a:rPr>
            </a:br>
            <a:r>
              <a:rPr b="0" i="0" lang="en-US" sz="1600" u="none">
                <a:solidFill>
                  <a:srgbClr val="071AD7"/>
                </a:solidFill>
                <a:latin typeface="Courier New"/>
                <a:ea typeface="Courier New"/>
                <a:cs typeface="Courier New"/>
                <a:sym typeface="Courier New"/>
              </a:rPr>
              <a:t>				………</a:t>
            </a:r>
            <a:br>
              <a:rPr b="0" i="0" lang="en-US" sz="1600" u="none">
                <a:solidFill>
                  <a:srgbClr val="071AD7"/>
                </a:solidFill>
                <a:latin typeface="Courier New"/>
                <a:ea typeface="Courier New"/>
                <a:cs typeface="Courier New"/>
                <a:sym typeface="Courier New"/>
              </a:rPr>
            </a:br>
            <a:r>
              <a:rPr b="0" i="0" lang="en-US" sz="1600" u="none">
                <a:solidFill>
                  <a:srgbClr val="071AD7"/>
                </a:solidFill>
                <a:latin typeface="Courier New"/>
                <a:ea typeface="Courier New"/>
                <a:cs typeface="Courier New"/>
                <a:sym typeface="Courier New"/>
              </a:rPr>
              <a:t>				propertyN:valueN;}</a:t>
            </a:r>
            <a:endParaRPr/>
          </a:p>
          <a:p>
            <a:pPr indent="-228600" lvl="0" marL="228600" marR="0" rtl="0" algn="l">
              <a:lnSpc>
                <a:spcPct val="100000"/>
              </a:lnSpc>
              <a:spcBef>
                <a:spcPts val="920"/>
              </a:spcBef>
              <a:spcAft>
                <a:spcPts val="0"/>
              </a:spcAft>
              <a:buClr>
                <a:srgbClr val="1E3AF8"/>
              </a:buClr>
              <a:buSzPts val="1600"/>
              <a:buFont typeface="Courier New"/>
              <a:buNone/>
            </a:pPr>
            <a:r>
              <a:rPr b="0" i="0" lang="en-US" sz="1600" u="none">
                <a:solidFill>
                  <a:srgbClr val="1E3AF8"/>
                </a:solidFill>
                <a:latin typeface="Courier New"/>
                <a:ea typeface="Courier New"/>
                <a:cs typeface="Courier New"/>
                <a:sym typeface="Courier New"/>
              </a:rPr>
              <a:t>				  --&gt; 	</a:t>
            </a:r>
            <a:endParaRPr/>
          </a:p>
          <a:p>
            <a:pPr indent="-228600" lvl="0" marL="228600" marR="0" rtl="0" algn="l">
              <a:lnSpc>
                <a:spcPct val="100000"/>
              </a:lnSpc>
              <a:spcBef>
                <a:spcPts val="480"/>
              </a:spcBef>
              <a:spcAft>
                <a:spcPts val="0"/>
              </a:spcAft>
              <a:buClr>
                <a:srgbClr val="1E3AF8"/>
              </a:buClr>
              <a:buSzPts val="2400"/>
              <a:buFont typeface="Arial"/>
              <a:buNone/>
            </a:pPr>
            <a:r>
              <a:rPr b="0" i="0" lang="en-US" sz="2400" u="none">
                <a:solidFill>
                  <a:srgbClr val="1E3AF8"/>
                </a:solidFill>
                <a:latin typeface="Arial"/>
                <a:ea typeface="Arial"/>
                <a:cs typeface="Arial"/>
                <a:sym typeface="Arial"/>
              </a:rPr>
              <a:t>			</a:t>
            </a:r>
            <a:r>
              <a:rPr b="0" i="0" lang="en-US" sz="2400" u="none">
                <a:solidFill>
                  <a:srgbClr val="FF0000"/>
                </a:solidFill>
                <a:latin typeface="Arial"/>
                <a:ea typeface="Arial"/>
                <a:cs typeface="Arial"/>
                <a:sym typeface="Arial"/>
              </a:rPr>
              <a:t>&lt;/style&gt;</a:t>
            </a:r>
            <a:endParaRPr/>
          </a:p>
          <a:p>
            <a:pPr indent="-228600" lvl="0" marL="228600" marR="0" rtl="0" algn="l">
              <a:lnSpc>
                <a:spcPct val="100000"/>
              </a:lnSpc>
              <a:spcBef>
                <a:spcPts val="480"/>
              </a:spcBef>
              <a:spcAft>
                <a:spcPts val="0"/>
              </a:spcAft>
              <a:buClr>
                <a:srgbClr val="1E3AF8"/>
              </a:buClr>
              <a:buSzPts val="2400"/>
              <a:buFont typeface="Arial"/>
              <a:buNone/>
            </a:pPr>
            <a:r>
              <a:rPr b="0" i="0" lang="en-US" sz="2400" u="none">
                <a:solidFill>
                  <a:srgbClr val="1E3AF8"/>
                </a:solidFill>
                <a:latin typeface="Arial"/>
                <a:ea typeface="Arial"/>
                <a:cs typeface="Arial"/>
                <a:sym typeface="Arial"/>
              </a:rPr>
              <a:t>		&lt;/head&gt;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1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58" name="Google Shape;258;p15"/>
          <p:cNvSpPr txBox="1"/>
          <p:nvPr/>
        </p:nvSpPr>
        <p:spPr>
          <a:xfrm>
            <a:off x="0" y="120650"/>
            <a:ext cx="9144000" cy="565150"/>
          </a:xfrm>
          <a:prstGeom prst="rect">
            <a:avLst/>
          </a:prstGeom>
          <a:solidFill>
            <a:srgbClr val="0000FF">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9" name="Google Shape;259;p15"/>
          <p:cNvSpPr txBox="1"/>
          <p:nvPr>
            <p:ph idx="4294967295" type="title"/>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cap="none" strike="noStrike">
                <a:solidFill>
                  <a:srgbClr val="660033"/>
                </a:solidFill>
                <a:latin typeface="Arial"/>
                <a:ea typeface="Arial"/>
                <a:cs typeface="Arial"/>
                <a:sym typeface="Arial"/>
              </a:rPr>
              <a:t>PHÂN LOẠI CSS – </a:t>
            </a:r>
            <a:r>
              <a:rPr b="1" i="0" lang="en-US" sz="2800" u="none" cap="none" strike="noStrike">
                <a:solidFill>
                  <a:srgbClr val="660033"/>
                </a:solidFill>
                <a:latin typeface="Arial"/>
                <a:ea typeface="Arial"/>
                <a:cs typeface="Arial"/>
                <a:sym typeface="Arial"/>
              </a:rPr>
              <a:t>Ví dụ Embeding Style Sheet</a:t>
            </a:r>
            <a:endParaRPr/>
          </a:p>
        </p:txBody>
      </p:sp>
      <p:sp>
        <p:nvSpPr>
          <p:cNvPr id="260" name="Google Shape;260;p15"/>
          <p:cNvSpPr txBox="1"/>
          <p:nvPr>
            <p:ph idx="4294967295" type="body"/>
          </p:nvPr>
        </p:nvSpPr>
        <p:spPr>
          <a:xfrm>
            <a:off x="685799" y="1591733"/>
            <a:ext cx="5037668" cy="4752623"/>
          </a:xfrm>
          <a:prstGeom prst="rect">
            <a:avLst/>
          </a:prstGeom>
          <a:noFill/>
          <a:ln>
            <a:noFill/>
          </a:ln>
        </p:spPr>
        <p:txBody>
          <a:bodyPr anchorCtr="0" anchor="t" bIns="45700" lIns="91400" spcFirstLastPara="1" rIns="91400" wrap="square" tIns="45700">
            <a:normAutofit fontScale="92500" lnSpcReduction="10000"/>
          </a:bodyPr>
          <a:lstStyle/>
          <a:p>
            <a:pPr indent="-228600" lvl="0" marL="228600" marR="0" rtl="0" algn="l">
              <a:lnSpc>
                <a:spcPct val="80000"/>
              </a:lnSpc>
              <a:spcBef>
                <a:spcPts val="0"/>
              </a:spcBef>
              <a:spcAft>
                <a:spcPts val="0"/>
              </a:spcAft>
              <a:buClr>
                <a:srgbClr val="6CA6B8"/>
              </a:buClr>
              <a:buSzPct val="100000"/>
              <a:buFont typeface="Noto Sans Symbols"/>
              <a:buNone/>
            </a:pPr>
            <a:r>
              <a:rPr b="0" i="0" lang="en-US" sz="1800" u="none" cap="none" strike="noStrike">
                <a:solidFill>
                  <a:schemeClr val="dk1"/>
                </a:solidFill>
                <a:latin typeface="Courier New"/>
                <a:ea typeface="Courier New"/>
                <a:cs typeface="Courier New"/>
                <a:sym typeface="Courier New"/>
              </a:rPr>
              <a:t>&lt;HTML&gt; </a:t>
            </a:r>
            <a:endParaRPr/>
          </a:p>
          <a:p>
            <a:pPr indent="-228600" lvl="0" marL="228600" marR="0" rtl="0" algn="l">
              <a:lnSpc>
                <a:spcPct val="80000"/>
              </a:lnSpc>
              <a:spcBef>
                <a:spcPts val="833"/>
              </a:spcBef>
              <a:spcAft>
                <a:spcPts val="0"/>
              </a:spcAft>
              <a:buClr>
                <a:srgbClr val="6CA6B8"/>
              </a:buClr>
              <a:buSzPct val="100000"/>
              <a:buFont typeface="Noto Sans Symbols"/>
              <a:buNone/>
            </a:pPr>
            <a:r>
              <a:rPr b="0" i="0" lang="en-US" sz="1800" u="none" cap="none" strike="noStrike">
                <a:solidFill>
                  <a:srgbClr val="3333FF"/>
                </a:solidFill>
                <a:latin typeface="Courier New"/>
                <a:ea typeface="Courier New"/>
                <a:cs typeface="Courier New"/>
                <a:sym typeface="Courier New"/>
              </a:rPr>
              <a:t>&lt;HEAD&gt;</a:t>
            </a:r>
            <a:endParaRPr/>
          </a:p>
          <a:p>
            <a:pPr indent="-223837" lvl="2" marL="682625" marR="0" rtl="0" algn="l">
              <a:lnSpc>
                <a:spcPct val="80000"/>
              </a:lnSpc>
              <a:spcBef>
                <a:spcPts val="509"/>
              </a:spcBef>
              <a:spcAft>
                <a:spcPts val="0"/>
              </a:spcAft>
              <a:buClr>
                <a:srgbClr val="6CA6B8"/>
              </a:buClr>
              <a:buSzPct val="100000"/>
              <a:buFont typeface="Courier New"/>
              <a:buNone/>
            </a:pPr>
            <a:r>
              <a:rPr b="0" i="0" lang="en-US" sz="1400" u="none" cap="none" strike="noStrike">
                <a:solidFill>
                  <a:schemeClr val="dk1"/>
                </a:solidFill>
                <a:latin typeface="Courier New"/>
                <a:ea typeface="Courier New"/>
                <a:cs typeface="Courier New"/>
                <a:sym typeface="Courier New"/>
              </a:rPr>
              <a:t>	&lt;TITLE&gt;</a:t>
            </a:r>
            <a:endParaRPr/>
          </a:p>
          <a:p>
            <a:pPr indent="-223837" lvl="2" marL="682625" marR="0" rtl="0" algn="l">
              <a:lnSpc>
                <a:spcPct val="80000"/>
              </a:lnSpc>
              <a:spcBef>
                <a:spcPts val="259"/>
              </a:spcBef>
              <a:spcAft>
                <a:spcPts val="0"/>
              </a:spcAft>
              <a:buClr>
                <a:srgbClr val="6CA6B8"/>
              </a:buClr>
              <a:buSzPct val="100000"/>
              <a:buFont typeface="Courier New"/>
              <a:buNone/>
            </a:pPr>
            <a:r>
              <a:rPr b="0" i="0" lang="en-US" sz="1400" u="none" cap="none" strike="noStrike">
                <a:solidFill>
                  <a:schemeClr val="dk1"/>
                </a:solidFill>
                <a:latin typeface="Courier New"/>
                <a:ea typeface="Courier New"/>
                <a:cs typeface="Courier New"/>
                <a:sym typeface="Courier New"/>
              </a:rPr>
              <a:t>		Embedded Style Sheet</a:t>
            </a:r>
            <a:endParaRPr/>
          </a:p>
          <a:p>
            <a:pPr indent="-223837" lvl="2" marL="682625" marR="0" rtl="0" algn="l">
              <a:lnSpc>
                <a:spcPct val="80000"/>
              </a:lnSpc>
              <a:spcBef>
                <a:spcPts val="259"/>
              </a:spcBef>
              <a:spcAft>
                <a:spcPts val="0"/>
              </a:spcAft>
              <a:buClr>
                <a:srgbClr val="6CA6B8"/>
              </a:buClr>
              <a:buSzPct val="100000"/>
              <a:buFont typeface="Courier New"/>
              <a:buNone/>
            </a:pPr>
            <a:r>
              <a:rPr b="0" i="0" lang="en-US" sz="1400" u="none" cap="none" strike="noStrike">
                <a:solidFill>
                  <a:schemeClr val="dk1"/>
                </a:solidFill>
                <a:latin typeface="Courier New"/>
                <a:ea typeface="Courier New"/>
                <a:cs typeface="Courier New"/>
                <a:sym typeface="Courier New"/>
              </a:rPr>
              <a:t>	&lt;/TITLE&gt;</a:t>
            </a:r>
            <a:endParaRPr/>
          </a:p>
          <a:p>
            <a:pPr indent="-223837" lvl="2" marL="682625" marR="0" rtl="0" algn="l">
              <a:lnSpc>
                <a:spcPct val="80000"/>
              </a:lnSpc>
              <a:spcBef>
                <a:spcPts val="259"/>
              </a:spcBef>
              <a:spcAft>
                <a:spcPts val="0"/>
              </a:spcAft>
              <a:buClr>
                <a:srgbClr val="6CA6B8"/>
              </a:buClr>
              <a:buSzPct val="100000"/>
              <a:buFont typeface="Arial"/>
              <a:buNone/>
            </a:pPr>
            <a:r>
              <a:t/>
            </a:r>
            <a:endParaRPr b="0" i="0" sz="1400" u="none" cap="none" strike="noStrike">
              <a:solidFill>
                <a:schemeClr val="dk1"/>
              </a:solidFill>
              <a:latin typeface="Courier New"/>
              <a:ea typeface="Courier New"/>
              <a:cs typeface="Courier New"/>
              <a:sym typeface="Courier New"/>
            </a:endParaRPr>
          </a:p>
          <a:p>
            <a:pPr indent="-223837" lvl="2" marL="682625" marR="0" rtl="0" algn="l">
              <a:lnSpc>
                <a:spcPct val="80000"/>
              </a:lnSpc>
              <a:spcBef>
                <a:spcPts val="259"/>
              </a:spcBef>
              <a:spcAft>
                <a:spcPts val="0"/>
              </a:spcAft>
              <a:buClr>
                <a:srgbClr val="6CA6B8"/>
              </a:buClr>
              <a:buSzPct val="100000"/>
              <a:buFont typeface="Courier New"/>
              <a:buNone/>
            </a:pPr>
            <a:r>
              <a:rPr b="0" i="0" lang="en-US" sz="1400" u="none" cap="none" strike="noStrike">
                <a:solidFill>
                  <a:schemeClr val="dk1"/>
                </a:solidFill>
                <a:latin typeface="Courier New"/>
                <a:ea typeface="Courier New"/>
                <a:cs typeface="Courier New"/>
                <a:sym typeface="Courier New"/>
              </a:rPr>
              <a:t>	</a:t>
            </a:r>
            <a:r>
              <a:rPr b="0" i="0" lang="en-US" sz="1400" u="none" cap="none" strike="noStrike">
                <a:solidFill>
                  <a:srgbClr val="FF9933"/>
                </a:solidFill>
                <a:latin typeface="Courier New"/>
                <a:ea typeface="Courier New"/>
                <a:cs typeface="Courier New"/>
                <a:sym typeface="Courier New"/>
              </a:rPr>
              <a:t>&lt;STYLE</a:t>
            </a:r>
            <a:r>
              <a:rPr b="0" i="0" lang="en-US" sz="1400" u="none" cap="none" strike="noStrike">
                <a:solidFill>
                  <a:srgbClr val="3333FF"/>
                </a:solidFill>
                <a:latin typeface="Courier New"/>
                <a:ea typeface="Courier New"/>
                <a:cs typeface="Courier New"/>
                <a:sym typeface="Courier New"/>
              </a:rPr>
              <a:t> TYPE="text/css"&gt;</a:t>
            </a:r>
            <a:endParaRPr/>
          </a:p>
          <a:p>
            <a:pPr indent="-228600" lvl="4" marL="1143000" marR="0" rtl="0" algn="l">
              <a:lnSpc>
                <a:spcPct val="80000"/>
              </a:lnSpc>
              <a:spcBef>
                <a:spcPts val="259"/>
              </a:spcBef>
              <a:spcAft>
                <a:spcPts val="0"/>
              </a:spcAft>
              <a:buClr>
                <a:srgbClr val="6CA6B8"/>
              </a:buClr>
              <a:buSzPct val="100000"/>
              <a:buFont typeface="Arial"/>
              <a:buNone/>
            </a:pPr>
            <a:r>
              <a:rPr b="1" i="0" lang="en-US" sz="1400" u="none" cap="none" strike="noStrike">
                <a:solidFill>
                  <a:srgbClr val="3333FF"/>
                </a:solidFill>
                <a:latin typeface="Courier New"/>
                <a:ea typeface="Courier New"/>
                <a:cs typeface="Courier New"/>
                <a:sym typeface="Courier New"/>
              </a:rPr>
              <a:t>	&lt;!--</a:t>
            </a:r>
            <a:endParaRPr/>
          </a:p>
          <a:p>
            <a:pPr indent="-228600" lvl="5" marL="1600200" marR="0" rtl="0" algn="l">
              <a:lnSpc>
                <a:spcPct val="80000"/>
              </a:lnSpc>
              <a:spcBef>
                <a:spcPts val="222"/>
              </a:spcBef>
              <a:spcAft>
                <a:spcPts val="0"/>
              </a:spcAft>
              <a:buClr>
                <a:srgbClr val="6CA6B8"/>
              </a:buClr>
              <a:buSzPct val="100000"/>
              <a:buFont typeface="Arial"/>
              <a:buNone/>
            </a:pPr>
            <a:r>
              <a:rPr b="1" i="0" lang="en-US" sz="1200" u="none" cap="none" strike="noStrike">
                <a:solidFill>
                  <a:srgbClr val="3333FF"/>
                </a:solidFill>
                <a:latin typeface="Courier New"/>
                <a:ea typeface="Courier New"/>
                <a:cs typeface="Courier New"/>
                <a:sym typeface="Courier New"/>
              </a:rPr>
              <a:t>	</a:t>
            </a:r>
            <a:r>
              <a:rPr b="1" i="0" lang="en-US" sz="1200" u="none" cap="none" strike="noStrike">
                <a:solidFill>
                  <a:srgbClr val="CC6600"/>
                </a:solidFill>
                <a:latin typeface="Courier New"/>
                <a:ea typeface="Courier New"/>
                <a:cs typeface="Courier New"/>
                <a:sym typeface="Courier New"/>
              </a:rPr>
              <a:t>P</a:t>
            </a:r>
            <a:r>
              <a:rPr b="1" i="0" lang="en-US" sz="1200" u="none" cap="none" strike="noStrike">
                <a:solidFill>
                  <a:srgbClr val="3333FF"/>
                </a:solidFill>
                <a:latin typeface="Courier New"/>
                <a:ea typeface="Courier New"/>
                <a:cs typeface="Courier New"/>
                <a:sym typeface="Courier New"/>
              </a:rPr>
              <a:t> {color: red;</a:t>
            </a:r>
            <a:endParaRPr/>
          </a:p>
          <a:p>
            <a:pPr indent="-228600" lvl="5" marL="1600200" marR="0" rtl="0" algn="l">
              <a:lnSpc>
                <a:spcPct val="80000"/>
              </a:lnSpc>
              <a:spcBef>
                <a:spcPts val="222"/>
              </a:spcBef>
              <a:spcAft>
                <a:spcPts val="0"/>
              </a:spcAft>
              <a:buClr>
                <a:srgbClr val="6CA6B8"/>
              </a:buClr>
              <a:buSzPct val="100000"/>
              <a:buFont typeface="Arial"/>
              <a:buNone/>
            </a:pPr>
            <a:r>
              <a:rPr b="1" i="0" lang="en-US" sz="1200" u="none" cap="none" strike="noStrike">
                <a:solidFill>
                  <a:srgbClr val="3333FF"/>
                </a:solidFill>
                <a:latin typeface="Courier New"/>
                <a:ea typeface="Courier New"/>
                <a:cs typeface="Courier New"/>
                <a:sym typeface="Courier New"/>
              </a:rPr>
              <a:t>		font-size: 12pt;</a:t>
            </a:r>
            <a:endParaRPr/>
          </a:p>
          <a:p>
            <a:pPr indent="-228600" lvl="5" marL="1600200" marR="0" rtl="0" algn="l">
              <a:lnSpc>
                <a:spcPct val="80000"/>
              </a:lnSpc>
              <a:spcBef>
                <a:spcPts val="222"/>
              </a:spcBef>
              <a:spcAft>
                <a:spcPts val="0"/>
              </a:spcAft>
              <a:buClr>
                <a:srgbClr val="6CA6B8"/>
              </a:buClr>
              <a:buSzPct val="100000"/>
              <a:buFont typeface="Arial"/>
              <a:buNone/>
            </a:pPr>
            <a:r>
              <a:rPr b="1" i="0" lang="en-US" sz="1200" u="none" cap="none" strike="noStrike">
                <a:solidFill>
                  <a:srgbClr val="3333FF"/>
                </a:solidFill>
                <a:latin typeface="Courier New"/>
                <a:ea typeface="Courier New"/>
                <a:cs typeface="Courier New"/>
                <a:sym typeface="Courier New"/>
              </a:rPr>
              <a:t>		font-family: Arial;}</a:t>
            </a:r>
            <a:endParaRPr/>
          </a:p>
          <a:p>
            <a:pPr indent="-228600" lvl="5" marL="1600200" marR="0" rtl="0" algn="l">
              <a:lnSpc>
                <a:spcPct val="80000"/>
              </a:lnSpc>
              <a:spcBef>
                <a:spcPts val="222"/>
              </a:spcBef>
              <a:spcAft>
                <a:spcPts val="0"/>
              </a:spcAft>
              <a:buClr>
                <a:srgbClr val="6CA6B8"/>
              </a:buClr>
              <a:buSzPct val="100000"/>
              <a:buFont typeface="Arial"/>
              <a:buNone/>
            </a:pPr>
            <a:r>
              <a:rPr b="1" i="0" lang="en-US" sz="1200" u="none" cap="none" strike="noStrike">
                <a:solidFill>
                  <a:srgbClr val="3333FF"/>
                </a:solidFill>
                <a:latin typeface="Courier New"/>
                <a:ea typeface="Courier New"/>
                <a:cs typeface="Courier New"/>
                <a:sym typeface="Courier New"/>
              </a:rPr>
              <a:t>	</a:t>
            </a:r>
            <a:r>
              <a:rPr b="1" i="0" lang="en-US" sz="1200" u="none" cap="none" strike="noStrike">
                <a:solidFill>
                  <a:srgbClr val="CC6600"/>
                </a:solidFill>
                <a:latin typeface="Courier New"/>
                <a:ea typeface="Courier New"/>
                <a:cs typeface="Courier New"/>
                <a:sym typeface="Courier New"/>
              </a:rPr>
              <a:t>H2</a:t>
            </a:r>
            <a:r>
              <a:rPr b="1" i="0" lang="en-US" sz="1200" u="none" cap="none" strike="noStrike">
                <a:solidFill>
                  <a:srgbClr val="3333FF"/>
                </a:solidFill>
                <a:latin typeface="Courier New"/>
                <a:ea typeface="Courier New"/>
                <a:cs typeface="Courier New"/>
                <a:sym typeface="Courier New"/>
              </a:rPr>
              <a:t> {color: green;}</a:t>
            </a:r>
            <a:endParaRPr/>
          </a:p>
          <a:p>
            <a:pPr indent="-228600" lvl="4" marL="1143000" marR="0" rtl="0" algn="l">
              <a:lnSpc>
                <a:spcPct val="80000"/>
              </a:lnSpc>
              <a:spcBef>
                <a:spcPts val="259"/>
              </a:spcBef>
              <a:spcAft>
                <a:spcPts val="0"/>
              </a:spcAft>
              <a:buClr>
                <a:srgbClr val="6CA6B8"/>
              </a:buClr>
              <a:buSzPct val="100000"/>
              <a:buFont typeface="Arial"/>
              <a:buNone/>
            </a:pPr>
            <a:r>
              <a:rPr b="1" i="0" lang="en-US" sz="1400" u="none" cap="none" strike="noStrike">
                <a:solidFill>
                  <a:srgbClr val="3333FF"/>
                </a:solidFill>
                <a:latin typeface="Courier New"/>
                <a:ea typeface="Courier New"/>
                <a:cs typeface="Courier New"/>
                <a:sym typeface="Courier New"/>
              </a:rPr>
              <a:t>	--&gt;</a:t>
            </a:r>
            <a:endParaRPr/>
          </a:p>
          <a:p>
            <a:pPr indent="-223837" lvl="2" marL="682625" marR="0" rtl="0" algn="l">
              <a:lnSpc>
                <a:spcPct val="80000"/>
              </a:lnSpc>
              <a:spcBef>
                <a:spcPts val="259"/>
              </a:spcBef>
              <a:spcAft>
                <a:spcPts val="0"/>
              </a:spcAft>
              <a:buClr>
                <a:srgbClr val="6CA6B8"/>
              </a:buClr>
              <a:buSzPct val="100000"/>
              <a:buFont typeface="Courier New"/>
              <a:buNone/>
            </a:pPr>
            <a:r>
              <a:rPr b="0" i="0" lang="en-US" sz="1400" u="none" cap="none" strike="noStrike">
                <a:solidFill>
                  <a:srgbClr val="3333FF"/>
                </a:solidFill>
                <a:latin typeface="Courier New"/>
                <a:ea typeface="Courier New"/>
                <a:cs typeface="Courier New"/>
                <a:sym typeface="Courier New"/>
              </a:rPr>
              <a:t>	</a:t>
            </a:r>
            <a:r>
              <a:rPr b="0" i="0" lang="en-US" sz="1400" u="none" cap="none" strike="noStrike">
                <a:solidFill>
                  <a:srgbClr val="FF9933"/>
                </a:solidFill>
                <a:latin typeface="Courier New"/>
                <a:ea typeface="Courier New"/>
                <a:cs typeface="Courier New"/>
                <a:sym typeface="Courier New"/>
              </a:rPr>
              <a:t>&lt;/STYLE&gt;</a:t>
            </a:r>
            <a:endParaRPr/>
          </a:p>
          <a:p>
            <a:pPr indent="-228600" lvl="0" marL="228600" marR="0" rtl="0" algn="l">
              <a:lnSpc>
                <a:spcPct val="80000"/>
              </a:lnSpc>
              <a:spcBef>
                <a:spcPts val="583"/>
              </a:spcBef>
              <a:spcAft>
                <a:spcPts val="0"/>
              </a:spcAft>
              <a:buClr>
                <a:srgbClr val="6CA6B8"/>
              </a:buClr>
              <a:buSzPct val="100000"/>
              <a:buFont typeface="Noto Sans Symbols"/>
              <a:buNone/>
            </a:pPr>
            <a:r>
              <a:rPr b="0" i="0" lang="en-US" sz="1800" u="none" cap="none" strike="noStrike">
                <a:solidFill>
                  <a:srgbClr val="3333FF"/>
                </a:solidFill>
                <a:latin typeface="Courier New"/>
                <a:ea typeface="Courier New"/>
                <a:cs typeface="Courier New"/>
                <a:sym typeface="Courier New"/>
              </a:rPr>
              <a:t>&lt;/HEAD&gt;</a:t>
            </a:r>
            <a:endParaRPr/>
          </a:p>
          <a:p>
            <a:pPr indent="-228600" lvl="0" marL="228600" marR="0" rtl="0" algn="l">
              <a:lnSpc>
                <a:spcPct val="80000"/>
              </a:lnSpc>
              <a:spcBef>
                <a:spcPts val="850"/>
              </a:spcBef>
              <a:spcAft>
                <a:spcPts val="0"/>
              </a:spcAft>
              <a:buClr>
                <a:srgbClr val="6CA6B8"/>
              </a:buClr>
              <a:buSzPct val="100000"/>
              <a:buFont typeface="Noto Sans Symbols"/>
              <a:buNone/>
            </a:pPr>
            <a:r>
              <a:rPr b="0" i="0" lang="en-US" sz="1800" u="none" cap="none" strike="noStrike">
                <a:solidFill>
                  <a:schemeClr val="dk1"/>
                </a:solidFill>
                <a:latin typeface="Courier New"/>
                <a:ea typeface="Courier New"/>
                <a:cs typeface="Courier New"/>
                <a:sym typeface="Courier New"/>
              </a:rPr>
              <a:t>&lt;BODY BGCOLOR="#FFFFFF"&gt;</a:t>
            </a:r>
            <a:endParaRPr/>
          </a:p>
          <a:p>
            <a:pPr indent="-228600" lvl="3" marL="912813" marR="0" rtl="0" algn="l">
              <a:lnSpc>
                <a:spcPct val="80000"/>
              </a:lnSpc>
              <a:spcBef>
                <a:spcPts val="1200"/>
              </a:spcBef>
              <a:spcAft>
                <a:spcPts val="0"/>
              </a:spcAft>
              <a:buClr>
                <a:srgbClr val="6CA6B8"/>
              </a:buClr>
              <a:buSzPct val="100000"/>
              <a:buFont typeface="Arial"/>
              <a:buNone/>
            </a:pPr>
            <a:r>
              <a:rPr b="0" i="0" lang="en-US" sz="1400" u="none" cap="none" strike="noStrike">
                <a:solidFill>
                  <a:srgbClr val="CC6600"/>
                </a:solidFill>
                <a:latin typeface="Courier New"/>
                <a:ea typeface="Courier New"/>
                <a:cs typeface="Courier New"/>
                <a:sym typeface="Courier New"/>
              </a:rPr>
              <a:t>&lt;H2&gt;</a:t>
            </a:r>
            <a:r>
              <a:rPr b="0" i="0" lang="en-US" sz="1400" u="none" cap="none" strike="noStrike">
                <a:solidFill>
                  <a:schemeClr val="dk1"/>
                </a:solidFill>
                <a:latin typeface="Courier New"/>
                <a:ea typeface="Courier New"/>
                <a:cs typeface="Courier New"/>
                <a:sym typeface="Courier New"/>
              </a:rPr>
              <a:t>This is green</a:t>
            </a:r>
            <a:r>
              <a:rPr b="0" i="0" lang="en-US" sz="1400" u="none" cap="none" strike="noStrike">
                <a:solidFill>
                  <a:srgbClr val="CC6600"/>
                </a:solidFill>
                <a:latin typeface="Courier New"/>
                <a:ea typeface="Courier New"/>
                <a:cs typeface="Courier New"/>
                <a:sym typeface="Courier New"/>
              </a:rPr>
              <a:t>&lt;/H2&gt;</a:t>
            </a:r>
            <a:endParaRPr/>
          </a:p>
          <a:p>
            <a:pPr indent="-228600" lvl="3" marL="912813" marR="0" rtl="0" algn="l">
              <a:lnSpc>
                <a:spcPct val="80000"/>
              </a:lnSpc>
              <a:spcBef>
                <a:spcPts val="1200"/>
              </a:spcBef>
              <a:spcAft>
                <a:spcPts val="0"/>
              </a:spcAft>
              <a:buClr>
                <a:srgbClr val="6CA6B8"/>
              </a:buClr>
              <a:buSzPct val="100000"/>
              <a:buFont typeface="Arial"/>
              <a:buNone/>
            </a:pPr>
            <a:r>
              <a:rPr b="0" i="0" lang="en-US" sz="1400" u="none" cap="none" strike="noStrike">
                <a:solidFill>
                  <a:srgbClr val="CC6600"/>
                </a:solidFill>
                <a:latin typeface="Courier New"/>
                <a:ea typeface="Courier New"/>
                <a:cs typeface="Courier New"/>
                <a:sym typeface="Courier New"/>
              </a:rPr>
              <a:t>&lt;P&gt;</a:t>
            </a:r>
            <a:r>
              <a:rPr b="0" i="0" lang="en-US" sz="1400" u="none" cap="none" strike="noStrike">
                <a:solidFill>
                  <a:schemeClr val="dk1"/>
                </a:solidFill>
                <a:latin typeface="Courier New"/>
                <a:ea typeface="Courier New"/>
                <a:cs typeface="Courier New"/>
                <a:sym typeface="Courier New"/>
              </a:rPr>
              <a:t>This is red, 12 pt. and Garamond</a:t>
            </a:r>
            <a:r>
              <a:rPr b="0" i="0" lang="en-US" sz="1400" u="none" cap="none" strike="noStrike">
                <a:solidFill>
                  <a:srgbClr val="CC6600"/>
                </a:solidFill>
                <a:latin typeface="Courier New"/>
                <a:ea typeface="Courier New"/>
                <a:cs typeface="Courier New"/>
                <a:sym typeface="Courier New"/>
              </a:rPr>
              <a:t>.&lt;/P&gt;</a:t>
            </a:r>
            <a:endParaRPr/>
          </a:p>
          <a:p>
            <a:pPr indent="-228600" lvl="0" marL="228600" marR="0" rtl="0" algn="l">
              <a:lnSpc>
                <a:spcPct val="80000"/>
              </a:lnSpc>
              <a:spcBef>
                <a:spcPts val="1200"/>
              </a:spcBef>
              <a:spcAft>
                <a:spcPts val="0"/>
              </a:spcAft>
              <a:buClr>
                <a:srgbClr val="6CA6B8"/>
              </a:buClr>
              <a:buSzPct val="100000"/>
              <a:buFont typeface="Noto Sans Symbols"/>
              <a:buNone/>
            </a:pPr>
            <a:r>
              <a:rPr b="0" i="0" lang="en-US" sz="1800" u="none" cap="none" strike="noStrike">
                <a:solidFill>
                  <a:schemeClr val="dk1"/>
                </a:solidFill>
                <a:latin typeface="Courier New"/>
                <a:ea typeface="Courier New"/>
                <a:cs typeface="Courier New"/>
                <a:sym typeface="Courier New"/>
              </a:rPr>
              <a:t>&lt;/BODY&gt;</a:t>
            </a:r>
            <a:endParaRPr/>
          </a:p>
          <a:p>
            <a:pPr indent="-228600" lvl="0" marL="228600" marR="0" rtl="0" algn="l">
              <a:lnSpc>
                <a:spcPct val="80000"/>
              </a:lnSpc>
              <a:spcBef>
                <a:spcPts val="1200"/>
              </a:spcBef>
              <a:spcAft>
                <a:spcPts val="0"/>
              </a:spcAft>
              <a:buClr>
                <a:srgbClr val="6CA6B8"/>
              </a:buClr>
              <a:buSzPct val="100000"/>
              <a:buFont typeface="Noto Sans Symbols"/>
              <a:buNone/>
            </a:pPr>
            <a:r>
              <a:rPr b="0" i="0" lang="en-US" sz="1800" u="none" cap="none" strike="noStrike">
                <a:solidFill>
                  <a:schemeClr val="dk1"/>
                </a:solidFill>
                <a:latin typeface="Courier New"/>
                <a:ea typeface="Courier New"/>
                <a:cs typeface="Courier New"/>
                <a:sym typeface="Courier New"/>
              </a:rPr>
              <a:t>&lt;/HTML&gt;</a:t>
            </a:r>
            <a:endParaRPr/>
          </a:p>
        </p:txBody>
      </p:sp>
      <p:pic>
        <p:nvPicPr>
          <p:cNvPr id="261" name="Google Shape;261;p15"/>
          <p:cNvPicPr preferRelativeResize="0"/>
          <p:nvPr/>
        </p:nvPicPr>
        <p:blipFill rotWithShape="1">
          <a:blip r:embed="rId4">
            <a:alphaModFix/>
          </a:blip>
          <a:srcRect b="0" l="0" r="0" t="0"/>
          <a:stretch/>
        </p:blipFill>
        <p:spPr>
          <a:xfrm>
            <a:off x="5145642" y="1572479"/>
            <a:ext cx="3429000" cy="322580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
        <p:nvSpPr>
          <p:cNvPr id="262" name="Google Shape;262;p15"/>
          <p:cNvSpPr txBox="1"/>
          <p:nvPr/>
        </p:nvSpPr>
        <p:spPr>
          <a:xfrm>
            <a:off x="1143000" y="4691062"/>
            <a:ext cx="2627312" cy="236537"/>
          </a:xfrm>
          <a:prstGeom prst="rect">
            <a:avLst/>
          </a:prstGeom>
          <a:solidFill>
            <a:srgbClr val="FF0066">
              <a:alpha val="19607"/>
            </a:srgbClr>
          </a:solidFill>
          <a:ln cap="flat" cmpd="sng" w="9525">
            <a:solidFill>
              <a:srgbClr val="FF0000"/>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3" name="Google Shape;263;p15"/>
          <p:cNvSpPr txBox="1"/>
          <p:nvPr/>
        </p:nvSpPr>
        <p:spPr>
          <a:xfrm>
            <a:off x="2085975" y="3505200"/>
            <a:ext cx="1960562" cy="214312"/>
          </a:xfrm>
          <a:prstGeom prst="rect">
            <a:avLst/>
          </a:prstGeom>
          <a:solidFill>
            <a:srgbClr val="FF0066">
              <a:alpha val="19607"/>
            </a:srgbClr>
          </a:solidFill>
          <a:ln cap="flat" cmpd="sng" w="9525">
            <a:solidFill>
              <a:srgbClr val="FF0000"/>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4" name="Google Shape;264;p15"/>
          <p:cNvSpPr txBox="1"/>
          <p:nvPr/>
        </p:nvSpPr>
        <p:spPr>
          <a:xfrm>
            <a:off x="5272087" y="2362200"/>
            <a:ext cx="1738312" cy="381000"/>
          </a:xfrm>
          <a:prstGeom prst="rect">
            <a:avLst/>
          </a:prstGeom>
          <a:noFill/>
          <a:ln cap="flat" cmpd="sng" w="9525">
            <a:solidFill>
              <a:srgbClr val="FF0000"/>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1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70" name="Google Shape;270;p16"/>
          <p:cNvSpPr txBox="1"/>
          <p:nvPr/>
        </p:nvSpPr>
        <p:spPr>
          <a:xfrm>
            <a:off x="0" y="120650"/>
            <a:ext cx="9144000" cy="565150"/>
          </a:xfrm>
          <a:prstGeom prst="rect">
            <a:avLst/>
          </a:prstGeom>
          <a:solidFill>
            <a:srgbClr val="0000FF">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1" name="Google Shape;271;p16"/>
          <p:cNvSpPr txBox="1"/>
          <p:nvPr>
            <p:ph idx="4294967295" type="title"/>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cap="none" strike="noStrike">
                <a:solidFill>
                  <a:srgbClr val="660033"/>
                </a:solidFill>
                <a:latin typeface="Arial"/>
                <a:ea typeface="Arial"/>
                <a:cs typeface="Arial"/>
                <a:sym typeface="Arial"/>
              </a:rPr>
              <a:t>PHÂN LOẠI CSS – </a:t>
            </a:r>
            <a:r>
              <a:rPr b="1" i="0" lang="en-US" sz="2800" u="none" cap="none" strike="noStrike">
                <a:solidFill>
                  <a:srgbClr val="660033"/>
                </a:solidFill>
                <a:latin typeface="Arial"/>
                <a:ea typeface="Arial"/>
                <a:cs typeface="Arial"/>
                <a:sym typeface="Arial"/>
              </a:rPr>
              <a:t>External Style Sheet</a:t>
            </a:r>
            <a:endParaRPr/>
          </a:p>
        </p:txBody>
      </p:sp>
      <p:sp>
        <p:nvSpPr>
          <p:cNvPr id="272" name="Google Shape;272;p16"/>
          <p:cNvSpPr txBox="1"/>
          <p:nvPr/>
        </p:nvSpPr>
        <p:spPr>
          <a:xfrm>
            <a:off x="685800" y="914400"/>
            <a:ext cx="7775575" cy="5791200"/>
          </a:xfrm>
          <a:prstGeom prst="rect">
            <a:avLst/>
          </a:prstGeom>
          <a:noFill/>
          <a:ln>
            <a:noFill/>
          </a:ln>
        </p:spPr>
        <p:txBody>
          <a:bodyPr anchorCtr="0" anchor="t" bIns="45700" lIns="91400" spcFirstLastPara="1" rIns="91400" wrap="square" tIns="45700">
            <a:normAutofit/>
          </a:bodyPr>
          <a:lstStyle/>
          <a:p>
            <a:pPr indent="-228600" lvl="0" marL="2286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Mọi style đều lưu trong file có phần mở rộng là </a:t>
            </a:r>
            <a:r>
              <a:rPr b="0" i="0" lang="en-US" sz="2400" u="none">
                <a:solidFill>
                  <a:srgbClr val="FF0000"/>
                </a:solidFill>
                <a:latin typeface="Arial"/>
                <a:ea typeface="Arial"/>
                <a:cs typeface="Arial"/>
                <a:sym typeface="Arial"/>
              </a:rPr>
              <a:t>*.CSS</a:t>
            </a:r>
            <a:r>
              <a:rPr b="0" i="0" lang="en-US" sz="2400" u="none">
                <a:solidFill>
                  <a:schemeClr val="dk1"/>
                </a:solidFill>
                <a:latin typeface="Arial"/>
                <a:ea typeface="Arial"/>
                <a:cs typeface="Arial"/>
                <a:sym typeface="Arial"/>
              </a:rPr>
              <a:t>.</a:t>
            </a:r>
            <a:endParaRPr/>
          </a:p>
          <a:p>
            <a:pPr indent="-228600" lvl="0" marL="2286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File CSS: lưu trữ nhiều style theo cú pháp </a:t>
            </a:r>
            <a:r>
              <a:rPr b="0" i="0" lang="en-US" sz="2400" u="none">
                <a:solidFill>
                  <a:srgbClr val="FF0000"/>
                </a:solidFill>
                <a:latin typeface="Arial"/>
                <a:ea typeface="Arial"/>
                <a:cs typeface="Arial"/>
                <a:sym typeface="Arial"/>
              </a:rPr>
              <a:t>kiểu 2</a:t>
            </a:r>
            <a:r>
              <a:rPr b="0" i="0" lang="en-US" sz="2400" u="none">
                <a:solidFill>
                  <a:schemeClr val="dk1"/>
                </a:solidFill>
                <a:latin typeface="Arial"/>
                <a:ea typeface="Arial"/>
                <a:cs typeface="Arial"/>
                <a:sym typeface="Arial"/>
              </a:rPr>
              <a:t>.</a:t>
            </a:r>
            <a:endParaRPr/>
          </a:p>
          <a:p>
            <a:pPr indent="-228600" lvl="0" marL="2286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Trong file HTML: liên kết bằng tag </a:t>
            </a:r>
            <a:r>
              <a:rPr b="0" i="0" lang="en-US" sz="2400" u="none">
                <a:solidFill>
                  <a:srgbClr val="1E3AF8"/>
                </a:solidFill>
                <a:latin typeface="Arial"/>
                <a:ea typeface="Arial"/>
                <a:cs typeface="Arial"/>
                <a:sym typeface="Arial"/>
              </a:rPr>
              <a:t>link</a:t>
            </a:r>
            <a:r>
              <a:rPr b="0" i="0" lang="en-US" sz="2400" u="none">
                <a:solidFill>
                  <a:schemeClr val="dk1"/>
                </a:solidFill>
                <a:latin typeface="Arial"/>
                <a:ea typeface="Arial"/>
                <a:cs typeface="Arial"/>
                <a:sym typeface="Arial"/>
              </a:rPr>
              <a:t>. </a:t>
            </a:r>
            <a:r>
              <a:rPr b="0" i="0" lang="en-US" sz="2400" u="sng">
                <a:solidFill>
                  <a:schemeClr val="dk1"/>
                </a:solidFill>
                <a:latin typeface="Arial"/>
                <a:ea typeface="Arial"/>
                <a:cs typeface="Arial"/>
                <a:sym typeface="Arial"/>
              </a:rPr>
              <a:t>Cú pháp</a:t>
            </a:r>
            <a:r>
              <a:rPr b="0" i="0" lang="en-US" sz="2400" u="none">
                <a:solidFill>
                  <a:schemeClr val="dk1"/>
                </a:solidFill>
                <a:latin typeface="Arial"/>
                <a:ea typeface="Arial"/>
                <a:cs typeface="Arial"/>
                <a:sym typeface="Arial"/>
              </a:rPr>
              <a:t>:</a:t>
            </a:r>
            <a:endParaRPr/>
          </a:p>
          <a:p>
            <a:pPr indent="-228600" lvl="0" marL="228600" marR="0" rtl="0" algn="l">
              <a:lnSpc>
                <a:spcPct val="100000"/>
              </a:lnSpc>
              <a:spcBef>
                <a:spcPts val="420"/>
              </a:spcBef>
              <a:spcAft>
                <a:spcPts val="0"/>
              </a:spcAft>
              <a:buClr>
                <a:srgbClr val="1E3AF8"/>
              </a:buClr>
              <a:buSzPts val="2100"/>
              <a:buFont typeface="Arial"/>
              <a:buNone/>
            </a:pPr>
            <a:r>
              <a:rPr b="1" i="0" lang="en-US" sz="2100" u="none">
                <a:solidFill>
                  <a:srgbClr val="1E3AF8"/>
                </a:solidFill>
                <a:latin typeface="Arial"/>
                <a:ea typeface="Arial"/>
                <a:cs typeface="Arial"/>
                <a:sym typeface="Arial"/>
              </a:rPr>
              <a:t>&lt;head&gt;</a:t>
            </a:r>
            <a:endParaRPr/>
          </a:p>
          <a:p>
            <a:pPr indent="-228600" lvl="0" marL="228600" marR="0" rtl="0" algn="l">
              <a:lnSpc>
                <a:spcPct val="100000"/>
              </a:lnSpc>
              <a:spcBef>
                <a:spcPts val="420"/>
              </a:spcBef>
              <a:spcAft>
                <a:spcPts val="0"/>
              </a:spcAft>
              <a:buClr>
                <a:srgbClr val="1E3AF8"/>
              </a:buClr>
              <a:buSzPts val="2100"/>
              <a:buFont typeface="Arial"/>
              <a:buNone/>
            </a:pPr>
            <a:r>
              <a:rPr b="1" i="0" lang="en-US" sz="2100" u="none">
                <a:solidFill>
                  <a:srgbClr val="1E3AF8"/>
                </a:solidFill>
                <a:latin typeface="Arial"/>
                <a:ea typeface="Arial"/>
                <a:cs typeface="Arial"/>
                <a:sym typeface="Arial"/>
              </a:rPr>
              <a:t>	</a:t>
            </a:r>
            <a:r>
              <a:rPr b="1" i="0" lang="en-US" sz="2100" u="none">
                <a:solidFill>
                  <a:srgbClr val="FF0000"/>
                </a:solidFill>
                <a:latin typeface="Arial"/>
                <a:ea typeface="Arial"/>
                <a:cs typeface="Arial"/>
                <a:sym typeface="Arial"/>
              </a:rPr>
              <a:t>&lt;link </a:t>
            </a:r>
            <a:r>
              <a:rPr b="1" i="0" lang="en-US" sz="2100" u="none">
                <a:solidFill>
                  <a:srgbClr val="1E3AF8"/>
                </a:solidFill>
                <a:latin typeface="Arial"/>
                <a:ea typeface="Arial"/>
                <a:cs typeface="Arial"/>
                <a:sym typeface="Arial"/>
              </a:rPr>
              <a:t>rel=“stylesheet” href=</a:t>
            </a:r>
            <a:r>
              <a:rPr b="1" i="0" lang="en-US" sz="2100" u="none">
                <a:solidFill>
                  <a:schemeClr val="dk1"/>
                </a:solidFill>
                <a:latin typeface="Arial"/>
                <a:ea typeface="Arial"/>
                <a:cs typeface="Arial"/>
                <a:sym typeface="Arial"/>
              </a:rPr>
              <a:t>“</a:t>
            </a:r>
            <a:r>
              <a:rPr b="1" i="0" lang="en-US" sz="2100" u="none">
                <a:solidFill>
                  <a:srgbClr val="FF0000"/>
                </a:solidFill>
                <a:latin typeface="Arial"/>
                <a:ea typeface="Arial"/>
                <a:cs typeface="Arial"/>
                <a:sym typeface="Arial"/>
              </a:rPr>
              <a:t>URL</a:t>
            </a:r>
            <a:r>
              <a:rPr b="1" i="0" lang="en-US" sz="2100" u="none">
                <a:solidFill>
                  <a:schemeClr val="dk1"/>
                </a:solidFill>
                <a:latin typeface="Arial"/>
                <a:ea typeface="Arial"/>
                <a:cs typeface="Arial"/>
                <a:sym typeface="Arial"/>
              </a:rPr>
              <a:t>” </a:t>
            </a:r>
            <a:r>
              <a:rPr b="1" i="0" lang="en-US" sz="2100" u="none">
                <a:solidFill>
                  <a:srgbClr val="1E3AF8"/>
                </a:solidFill>
                <a:latin typeface="Arial"/>
                <a:ea typeface="Arial"/>
                <a:cs typeface="Arial"/>
                <a:sym typeface="Arial"/>
              </a:rPr>
              <a:t>type="text/css"&gt;</a:t>
            </a:r>
            <a:endParaRPr/>
          </a:p>
          <a:p>
            <a:pPr indent="-228600" lvl="0" marL="228600" marR="0" rtl="0" algn="l">
              <a:lnSpc>
                <a:spcPct val="100000"/>
              </a:lnSpc>
              <a:spcBef>
                <a:spcPts val="420"/>
              </a:spcBef>
              <a:spcAft>
                <a:spcPts val="0"/>
              </a:spcAft>
              <a:buClr>
                <a:srgbClr val="1E3AF8"/>
              </a:buClr>
              <a:buSzPts val="2100"/>
              <a:buFont typeface="Arial"/>
              <a:buNone/>
            </a:pPr>
            <a:r>
              <a:rPr b="1" i="0" lang="en-US" sz="2100" u="none">
                <a:solidFill>
                  <a:srgbClr val="1E3AF8"/>
                </a:solidFill>
                <a:latin typeface="Arial"/>
                <a:ea typeface="Arial"/>
                <a:cs typeface="Arial"/>
                <a:sym typeface="Arial"/>
              </a:rPr>
              <a:t>&lt;/head&gt;</a:t>
            </a:r>
            <a:endParaRPr/>
          </a:p>
          <a:p>
            <a:pPr indent="-228600" lvl="0" marL="228600" marR="0" rtl="0" algn="l">
              <a:lnSpc>
                <a:spcPct val="100000"/>
              </a:lnSpc>
              <a:spcBef>
                <a:spcPts val="380"/>
              </a:spcBef>
              <a:spcAft>
                <a:spcPts val="0"/>
              </a:spcAft>
              <a:buClr>
                <a:schemeClr val="dk1"/>
              </a:buClr>
              <a:buSzPts val="1900"/>
              <a:buFont typeface="Arial"/>
              <a:buNone/>
            </a:pPr>
            <a:r>
              <a:t/>
            </a:r>
            <a:endParaRPr b="0" i="0" sz="1900" u="none">
              <a:solidFill>
                <a:schemeClr val="dk1"/>
              </a:solidFill>
              <a:latin typeface="Arial"/>
              <a:ea typeface="Arial"/>
              <a:cs typeface="Arial"/>
              <a:sym typeface="Arial"/>
            </a:endParaRPr>
          </a:p>
          <a:p>
            <a:pPr indent="-228600" lvl="0" marL="2286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Trang HTML : Liên kết bằng tag </a:t>
            </a:r>
            <a:r>
              <a:rPr b="0" i="0" lang="en-US" sz="2400" u="none">
                <a:solidFill>
                  <a:srgbClr val="1E3AF8"/>
                </a:solidFill>
                <a:latin typeface="Arial"/>
                <a:ea typeface="Arial"/>
                <a:cs typeface="Arial"/>
                <a:sym typeface="Arial"/>
              </a:rPr>
              <a:t>style</a:t>
            </a:r>
            <a:r>
              <a:rPr b="0" i="0" lang="en-US" sz="2400" u="none">
                <a:solidFill>
                  <a:schemeClr val="dk1"/>
                </a:solidFill>
                <a:latin typeface="Arial"/>
                <a:ea typeface="Arial"/>
                <a:cs typeface="Arial"/>
                <a:sym typeface="Arial"/>
              </a:rPr>
              <a:t> với </a:t>
            </a:r>
            <a:r>
              <a:rPr b="0" i="0" lang="en-US" sz="2400" u="none">
                <a:solidFill>
                  <a:srgbClr val="1E3AF8"/>
                </a:solidFill>
                <a:latin typeface="Arial"/>
                <a:ea typeface="Arial"/>
                <a:cs typeface="Arial"/>
                <a:sym typeface="Arial"/>
              </a:rPr>
              <a:t>@import url</a:t>
            </a:r>
            <a:r>
              <a:rPr b="0" i="0" lang="en-US" sz="2400" u="none">
                <a:solidFill>
                  <a:schemeClr val="dk1"/>
                </a:solidFill>
                <a:latin typeface="Arial"/>
                <a:ea typeface="Arial"/>
                <a:cs typeface="Arial"/>
                <a:sym typeface="Arial"/>
              </a:rPr>
              <a:t>. </a:t>
            </a:r>
            <a:r>
              <a:rPr b="0" i="0" lang="en-US" sz="2400" u="sng">
                <a:solidFill>
                  <a:schemeClr val="dk1"/>
                </a:solidFill>
                <a:latin typeface="Arial"/>
                <a:ea typeface="Arial"/>
                <a:cs typeface="Arial"/>
                <a:sym typeface="Arial"/>
              </a:rPr>
              <a:t>Cú pháp</a:t>
            </a:r>
            <a:r>
              <a:rPr b="0" i="0" lang="en-US" sz="2400" u="none">
                <a:solidFill>
                  <a:schemeClr val="dk1"/>
                </a:solidFill>
                <a:latin typeface="Arial"/>
                <a:ea typeface="Arial"/>
                <a:cs typeface="Arial"/>
                <a:sym typeface="Arial"/>
              </a:rPr>
              <a:t>:</a:t>
            </a:r>
            <a:endParaRPr/>
          </a:p>
          <a:p>
            <a:pPr indent="-228600" lvl="0" marL="228600" marR="0" rtl="0" algn="l">
              <a:lnSpc>
                <a:spcPct val="100000"/>
              </a:lnSpc>
              <a:spcBef>
                <a:spcPts val="420"/>
              </a:spcBef>
              <a:spcAft>
                <a:spcPts val="0"/>
              </a:spcAft>
              <a:buClr>
                <a:srgbClr val="1E3AF8"/>
              </a:buClr>
              <a:buSzPts val="2100"/>
              <a:buFont typeface="Arial"/>
              <a:buNone/>
            </a:pPr>
            <a:r>
              <a:rPr b="1" i="0" lang="en-US" sz="2100" u="none">
                <a:solidFill>
                  <a:srgbClr val="1E3AF8"/>
                </a:solidFill>
                <a:latin typeface="Arial"/>
                <a:ea typeface="Arial"/>
                <a:cs typeface="Arial"/>
                <a:sym typeface="Arial"/>
              </a:rPr>
              <a:t>&lt;head&gt;</a:t>
            </a:r>
            <a:endParaRPr/>
          </a:p>
          <a:p>
            <a:pPr indent="-228600" lvl="0" marL="228600" marR="0" rtl="0" algn="l">
              <a:lnSpc>
                <a:spcPct val="100000"/>
              </a:lnSpc>
              <a:spcBef>
                <a:spcPts val="420"/>
              </a:spcBef>
              <a:spcAft>
                <a:spcPts val="0"/>
              </a:spcAft>
              <a:buClr>
                <a:srgbClr val="1E3AF8"/>
              </a:buClr>
              <a:buSzPts val="2100"/>
              <a:buFont typeface="Arial"/>
              <a:buNone/>
            </a:pPr>
            <a:r>
              <a:rPr b="1" i="0" lang="en-US" sz="2100" u="none">
                <a:solidFill>
                  <a:srgbClr val="1E3AF8"/>
                </a:solidFill>
                <a:latin typeface="Arial"/>
                <a:ea typeface="Arial"/>
                <a:cs typeface="Arial"/>
                <a:sym typeface="Arial"/>
              </a:rPr>
              <a:t>	</a:t>
            </a:r>
            <a:r>
              <a:rPr b="1" i="0" lang="en-US" sz="2100" u="none">
                <a:solidFill>
                  <a:srgbClr val="FF0000"/>
                </a:solidFill>
                <a:latin typeface="Arial"/>
                <a:ea typeface="Arial"/>
                <a:cs typeface="Arial"/>
                <a:sym typeface="Arial"/>
              </a:rPr>
              <a:t>&lt;style </a:t>
            </a:r>
            <a:r>
              <a:rPr b="1" i="0" lang="en-US" sz="2100" u="none">
                <a:solidFill>
                  <a:srgbClr val="1E3AF8"/>
                </a:solidFill>
                <a:latin typeface="Arial"/>
                <a:ea typeface="Arial"/>
                <a:cs typeface="Arial"/>
                <a:sym typeface="Arial"/>
              </a:rPr>
              <a:t>type=“text/css”  media="all | print | screen" &gt;</a:t>
            </a:r>
            <a:endParaRPr/>
          </a:p>
          <a:p>
            <a:pPr indent="-228600" lvl="0" marL="228600" marR="0" rtl="0" algn="l">
              <a:lnSpc>
                <a:spcPct val="100000"/>
              </a:lnSpc>
              <a:spcBef>
                <a:spcPts val="420"/>
              </a:spcBef>
              <a:spcAft>
                <a:spcPts val="0"/>
              </a:spcAft>
              <a:buClr>
                <a:srgbClr val="1E3AF8"/>
              </a:buClr>
              <a:buSzPts val="2100"/>
              <a:buFont typeface="Arial"/>
              <a:buNone/>
            </a:pPr>
            <a:r>
              <a:rPr b="1" i="0" lang="en-US" sz="2100" u="none">
                <a:solidFill>
                  <a:srgbClr val="1E3AF8"/>
                </a:solidFill>
                <a:latin typeface="Arial"/>
                <a:ea typeface="Arial"/>
                <a:cs typeface="Arial"/>
                <a:sym typeface="Arial"/>
              </a:rPr>
              <a:t>		@import url(</a:t>
            </a:r>
            <a:r>
              <a:rPr b="1" i="0" lang="en-US" sz="2100" u="none">
                <a:solidFill>
                  <a:srgbClr val="FF0000"/>
                </a:solidFill>
                <a:latin typeface="Arial"/>
                <a:ea typeface="Arial"/>
                <a:cs typeface="Arial"/>
                <a:sym typeface="Arial"/>
              </a:rPr>
              <a:t>URL</a:t>
            </a:r>
            <a:r>
              <a:rPr b="1" i="0" lang="en-US" sz="2100" u="none">
                <a:solidFill>
                  <a:srgbClr val="1E3AF8"/>
                </a:solidFill>
                <a:latin typeface="Arial"/>
                <a:ea typeface="Arial"/>
                <a:cs typeface="Arial"/>
                <a:sym typeface="Arial"/>
              </a:rPr>
              <a:t>);</a:t>
            </a:r>
            <a:endParaRPr/>
          </a:p>
          <a:p>
            <a:pPr indent="-228600" lvl="0" marL="228600" marR="0" rtl="0" algn="l">
              <a:lnSpc>
                <a:spcPct val="100000"/>
              </a:lnSpc>
              <a:spcBef>
                <a:spcPts val="420"/>
              </a:spcBef>
              <a:spcAft>
                <a:spcPts val="0"/>
              </a:spcAft>
              <a:buClr>
                <a:srgbClr val="1E3AF8"/>
              </a:buClr>
              <a:buSzPts val="2100"/>
              <a:buFont typeface="Arial"/>
              <a:buNone/>
            </a:pPr>
            <a:r>
              <a:rPr b="1" i="0" lang="en-US" sz="2100" u="none">
                <a:solidFill>
                  <a:srgbClr val="1E3AF8"/>
                </a:solidFill>
                <a:latin typeface="Arial"/>
                <a:ea typeface="Arial"/>
                <a:cs typeface="Arial"/>
                <a:sym typeface="Arial"/>
              </a:rPr>
              <a:t>	</a:t>
            </a:r>
            <a:r>
              <a:rPr b="1" i="0" lang="en-US" sz="2100" u="none">
                <a:solidFill>
                  <a:srgbClr val="FF0000"/>
                </a:solidFill>
                <a:latin typeface="Arial"/>
                <a:ea typeface="Arial"/>
                <a:cs typeface="Arial"/>
                <a:sym typeface="Arial"/>
              </a:rPr>
              <a:t>&lt;/style&gt;</a:t>
            </a:r>
            <a:endParaRPr/>
          </a:p>
          <a:p>
            <a:pPr indent="-228600" lvl="0" marL="228600" marR="0" rtl="0" algn="l">
              <a:lnSpc>
                <a:spcPct val="100000"/>
              </a:lnSpc>
              <a:spcBef>
                <a:spcPts val="420"/>
              </a:spcBef>
              <a:spcAft>
                <a:spcPts val="0"/>
              </a:spcAft>
              <a:buClr>
                <a:srgbClr val="1E3AF8"/>
              </a:buClr>
              <a:buSzPts val="2100"/>
              <a:buFont typeface="Arial"/>
              <a:buNone/>
            </a:pPr>
            <a:r>
              <a:rPr b="1" i="0" lang="en-US" sz="2100" u="none">
                <a:solidFill>
                  <a:srgbClr val="1E3AF8"/>
                </a:solidFill>
                <a:latin typeface="Arial"/>
                <a:ea typeface="Arial"/>
                <a:cs typeface="Arial"/>
                <a:sym typeface="Arial"/>
              </a:rPr>
              <a:t>&lt;/head&gt;</a:t>
            </a:r>
            <a:endParaRPr/>
          </a:p>
        </p:txBody>
      </p:sp>
      <p:sp>
        <p:nvSpPr>
          <p:cNvPr id="273" name="Google Shape;273;p16"/>
          <p:cNvSpPr txBox="1"/>
          <p:nvPr/>
        </p:nvSpPr>
        <p:spPr>
          <a:xfrm>
            <a:off x="558800" y="2286000"/>
            <a:ext cx="6985000" cy="1143000"/>
          </a:xfrm>
          <a:prstGeom prst="rect">
            <a:avLst/>
          </a:prstGeom>
          <a:solidFill>
            <a:srgbClr val="FFFFCC">
              <a:alpha val="19607"/>
            </a:srgbClr>
          </a:solidFill>
          <a:ln cap="flat" cmpd="sng" w="9525">
            <a:solidFill>
              <a:srgbClr val="FFC000"/>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4" name="Google Shape;274;p16"/>
          <p:cNvSpPr txBox="1"/>
          <p:nvPr/>
        </p:nvSpPr>
        <p:spPr>
          <a:xfrm>
            <a:off x="558800" y="4605337"/>
            <a:ext cx="7061200" cy="1795462"/>
          </a:xfrm>
          <a:prstGeom prst="rect">
            <a:avLst/>
          </a:prstGeom>
          <a:solidFill>
            <a:srgbClr val="FFFFCC">
              <a:alpha val="19607"/>
            </a:srgbClr>
          </a:solidFill>
          <a:ln cap="flat" cmpd="sng" w="9525">
            <a:solidFill>
              <a:srgbClr val="FFC000"/>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p1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80" name="Google Shape;280;p17"/>
          <p:cNvSpPr txBox="1"/>
          <p:nvPr/>
        </p:nvSpPr>
        <p:spPr>
          <a:xfrm>
            <a:off x="0" y="120650"/>
            <a:ext cx="9144000" cy="565150"/>
          </a:xfrm>
          <a:prstGeom prst="rect">
            <a:avLst/>
          </a:prstGeom>
          <a:solidFill>
            <a:srgbClr val="0000FF">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1" name="Google Shape;281;p17"/>
          <p:cNvSpPr txBox="1"/>
          <p:nvPr>
            <p:ph idx="4294967295" type="title"/>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cap="none" strike="noStrike">
                <a:solidFill>
                  <a:srgbClr val="660033"/>
                </a:solidFill>
                <a:latin typeface="Arial"/>
                <a:ea typeface="Arial"/>
                <a:cs typeface="Arial"/>
                <a:sym typeface="Arial"/>
              </a:rPr>
              <a:t>PHÂN LOẠI CSS – </a:t>
            </a:r>
            <a:r>
              <a:rPr b="1" i="0" lang="en-US" sz="2800" u="none" cap="none" strike="noStrike">
                <a:solidFill>
                  <a:srgbClr val="660033"/>
                </a:solidFill>
                <a:latin typeface="Arial"/>
                <a:ea typeface="Arial"/>
                <a:cs typeface="Arial"/>
                <a:sym typeface="Arial"/>
              </a:rPr>
              <a:t>Ví dụ External Style Sheet</a:t>
            </a:r>
            <a:endParaRPr/>
          </a:p>
        </p:txBody>
      </p:sp>
      <p:sp>
        <p:nvSpPr>
          <p:cNvPr id="282" name="Google Shape;282;p17"/>
          <p:cNvSpPr txBox="1"/>
          <p:nvPr/>
        </p:nvSpPr>
        <p:spPr>
          <a:xfrm>
            <a:off x="76200" y="838200"/>
            <a:ext cx="3810000" cy="3902075"/>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Trong tập tin </a:t>
            </a:r>
            <a:r>
              <a:rPr b="1" i="0" lang="en-US" sz="2000" u="none">
                <a:solidFill>
                  <a:schemeClr val="dk1"/>
                </a:solidFill>
                <a:latin typeface="Arial"/>
                <a:ea typeface="Arial"/>
                <a:cs typeface="Arial"/>
                <a:sym typeface="Arial"/>
              </a:rPr>
              <a:t>MyStyle.CSS</a:t>
            </a:r>
            <a:endParaRPr/>
          </a:p>
          <a:p>
            <a:pPr indent="-228600" lvl="0" marL="228600" marR="0" rtl="0" algn="l">
              <a:lnSpc>
                <a:spcPct val="80000"/>
              </a:lnSpc>
              <a:spcBef>
                <a:spcPts val="930"/>
              </a:spcBef>
              <a:spcAft>
                <a:spcPts val="0"/>
              </a:spcAft>
              <a:buClr>
                <a:srgbClr val="FF0000"/>
              </a:buClr>
              <a:buSzPts val="1800"/>
              <a:buFont typeface="Courier New"/>
              <a:buNone/>
            </a:pPr>
            <a:r>
              <a:rPr b="0" i="0" lang="en-US" sz="1800" u="none">
                <a:solidFill>
                  <a:srgbClr val="FF0000"/>
                </a:solidFill>
                <a:latin typeface="Courier New"/>
                <a:ea typeface="Courier New"/>
                <a:cs typeface="Courier New"/>
                <a:sym typeface="Courier New"/>
              </a:rPr>
              <a:t>H2 </a:t>
            </a:r>
            <a:endParaRPr/>
          </a:p>
          <a:p>
            <a:pPr indent="-228600" lvl="0" marL="228600" marR="0" rtl="0" algn="l">
              <a:lnSpc>
                <a:spcPct val="80000"/>
              </a:lnSpc>
              <a:spcBef>
                <a:spcPts val="900"/>
              </a:spcBef>
              <a:spcAft>
                <a:spcPts val="0"/>
              </a:spcAft>
              <a:buClr>
                <a:srgbClr val="3333FF"/>
              </a:buClr>
              <a:buSzPts val="1800"/>
              <a:buFont typeface="Courier New"/>
              <a:buNone/>
            </a:pPr>
            <a:r>
              <a:rPr b="0" i="0" lang="en-US" sz="1800" u="none">
                <a:solidFill>
                  <a:srgbClr val="3333FF"/>
                </a:solidFill>
                <a:latin typeface="Courier New"/>
                <a:ea typeface="Courier New"/>
                <a:cs typeface="Courier New"/>
                <a:sym typeface="Courier New"/>
              </a:rPr>
              <a:t>{</a:t>
            </a:r>
            <a:endParaRPr/>
          </a:p>
          <a:p>
            <a:pPr indent="-228600" lvl="0" marL="228600" marR="0" rtl="0" algn="l">
              <a:lnSpc>
                <a:spcPct val="80000"/>
              </a:lnSpc>
              <a:spcBef>
                <a:spcPts val="900"/>
              </a:spcBef>
              <a:spcAft>
                <a:spcPts val="0"/>
              </a:spcAft>
              <a:buClr>
                <a:srgbClr val="3333FF"/>
              </a:buClr>
              <a:buSzPts val="1800"/>
              <a:buFont typeface="Courier New"/>
              <a:buNone/>
            </a:pPr>
            <a:r>
              <a:rPr b="0" i="0" lang="en-US" sz="1800" u="none">
                <a:solidFill>
                  <a:srgbClr val="3333FF"/>
                </a:solidFill>
                <a:latin typeface="Courier New"/>
                <a:ea typeface="Courier New"/>
                <a:cs typeface="Courier New"/>
                <a:sym typeface="Courier New"/>
              </a:rPr>
              <a:t>    FONT-WEIGHT: bold;</a:t>
            </a:r>
            <a:endParaRPr/>
          </a:p>
          <a:p>
            <a:pPr indent="-228600" lvl="0" marL="228600" marR="0" rtl="0" algn="l">
              <a:lnSpc>
                <a:spcPct val="80000"/>
              </a:lnSpc>
              <a:spcBef>
                <a:spcPts val="900"/>
              </a:spcBef>
              <a:spcAft>
                <a:spcPts val="0"/>
              </a:spcAft>
              <a:buClr>
                <a:srgbClr val="3333FF"/>
              </a:buClr>
              <a:buSzPts val="1800"/>
              <a:buFont typeface="Courier New"/>
              <a:buNone/>
            </a:pPr>
            <a:r>
              <a:rPr b="0" i="0" lang="en-US" sz="1800" u="none">
                <a:solidFill>
                  <a:srgbClr val="3333FF"/>
                </a:solidFill>
                <a:latin typeface="Courier New"/>
                <a:ea typeface="Courier New"/>
                <a:cs typeface="Courier New"/>
                <a:sym typeface="Courier New"/>
              </a:rPr>
              <a:t>    FONT-SIZE: 16pt;</a:t>
            </a:r>
            <a:endParaRPr/>
          </a:p>
          <a:p>
            <a:pPr indent="-228600" lvl="0" marL="228600" marR="0" rtl="0" algn="l">
              <a:lnSpc>
                <a:spcPct val="80000"/>
              </a:lnSpc>
              <a:spcBef>
                <a:spcPts val="900"/>
              </a:spcBef>
              <a:spcAft>
                <a:spcPts val="0"/>
              </a:spcAft>
              <a:buClr>
                <a:srgbClr val="FF0000"/>
              </a:buClr>
              <a:buSzPts val="1800"/>
              <a:buFont typeface="Courier New"/>
              <a:buNone/>
            </a:pPr>
            <a:r>
              <a:rPr b="0" i="0" lang="en-US" sz="1800" u="none">
                <a:solidFill>
                  <a:srgbClr val="FF0000"/>
                </a:solidFill>
                <a:latin typeface="Courier New"/>
                <a:ea typeface="Courier New"/>
                <a:cs typeface="Courier New"/>
                <a:sym typeface="Courier New"/>
              </a:rPr>
              <a:t>    COLOR: white;</a:t>
            </a:r>
            <a:endParaRPr/>
          </a:p>
          <a:p>
            <a:pPr indent="-228600" lvl="0" marL="228600" marR="0" rtl="0" algn="l">
              <a:lnSpc>
                <a:spcPct val="80000"/>
              </a:lnSpc>
              <a:spcBef>
                <a:spcPts val="900"/>
              </a:spcBef>
              <a:spcAft>
                <a:spcPts val="0"/>
              </a:spcAft>
              <a:buClr>
                <a:srgbClr val="FF0000"/>
              </a:buClr>
              <a:buSzPts val="1800"/>
              <a:buFont typeface="Courier New"/>
              <a:buNone/>
            </a:pPr>
            <a:r>
              <a:rPr b="0" i="0" lang="en-US" sz="1800" u="none">
                <a:solidFill>
                  <a:srgbClr val="FF0000"/>
                </a:solidFill>
                <a:latin typeface="Courier New"/>
                <a:ea typeface="Courier New"/>
                <a:cs typeface="Courier New"/>
                <a:sym typeface="Courier New"/>
              </a:rPr>
              <a:t>    FONT-STYLE: italic;</a:t>
            </a:r>
            <a:endParaRPr/>
          </a:p>
          <a:p>
            <a:pPr indent="-228600" lvl="0" marL="228600" marR="0" rtl="0" algn="l">
              <a:lnSpc>
                <a:spcPct val="80000"/>
              </a:lnSpc>
              <a:spcBef>
                <a:spcPts val="900"/>
              </a:spcBef>
              <a:spcAft>
                <a:spcPts val="0"/>
              </a:spcAft>
              <a:buClr>
                <a:srgbClr val="3333FF"/>
              </a:buClr>
              <a:buSzPts val="1800"/>
              <a:buFont typeface="Courier New"/>
              <a:buNone/>
            </a:pPr>
            <a:r>
              <a:rPr b="0" i="0" lang="en-US" sz="1800" u="none">
                <a:solidFill>
                  <a:srgbClr val="3333FF"/>
                </a:solidFill>
                <a:latin typeface="Courier New"/>
                <a:ea typeface="Courier New"/>
                <a:cs typeface="Courier New"/>
                <a:sym typeface="Courier New"/>
              </a:rPr>
              <a:t>    FONT-FAMILY: Arial;</a:t>
            </a:r>
            <a:endParaRPr/>
          </a:p>
          <a:p>
            <a:pPr indent="-228600" lvl="0" marL="228600" marR="0" rtl="0" algn="l">
              <a:lnSpc>
                <a:spcPct val="80000"/>
              </a:lnSpc>
              <a:spcBef>
                <a:spcPts val="900"/>
              </a:spcBef>
              <a:spcAft>
                <a:spcPts val="0"/>
              </a:spcAft>
              <a:buClr>
                <a:srgbClr val="FF0000"/>
              </a:buClr>
              <a:buSzPts val="1800"/>
              <a:buFont typeface="Courier New"/>
              <a:buNone/>
            </a:pPr>
            <a:r>
              <a:rPr b="0" i="0" lang="en-US" sz="1800" u="none">
                <a:solidFill>
                  <a:srgbClr val="FF0000"/>
                </a:solidFill>
                <a:latin typeface="Courier New"/>
                <a:ea typeface="Courier New"/>
                <a:cs typeface="Courier New"/>
                <a:sym typeface="Courier New"/>
              </a:rPr>
              <a:t>    BACKGROUND-COLOR: red;</a:t>
            </a:r>
            <a:endParaRPr/>
          </a:p>
          <a:p>
            <a:pPr indent="-228600" lvl="0" marL="228600" marR="0" rtl="0" algn="l">
              <a:lnSpc>
                <a:spcPct val="80000"/>
              </a:lnSpc>
              <a:spcBef>
                <a:spcPts val="900"/>
              </a:spcBef>
              <a:spcAft>
                <a:spcPts val="0"/>
              </a:spcAft>
              <a:buClr>
                <a:srgbClr val="3333FF"/>
              </a:buClr>
              <a:buSzPts val="1800"/>
              <a:buFont typeface="Courier New"/>
              <a:buNone/>
            </a:pPr>
            <a:r>
              <a:rPr b="0" i="0" lang="en-US" sz="1800" u="none">
                <a:solidFill>
                  <a:srgbClr val="3333FF"/>
                </a:solidFill>
                <a:latin typeface="Courier New"/>
                <a:ea typeface="Courier New"/>
                <a:cs typeface="Courier New"/>
                <a:sym typeface="Courier New"/>
              </a:rPr>
              <a:t>    font-color: white</a:t>
            </a:r>
            <a:endParaRPr/>
          </a:p>
          <a:p>
            <a:pPr indent="-228600" lvl="0" marL="228600" marR="0" rtl="0" algn="l">
              <a:lnSpc>
                <a:spcPct val="80000"/>
              </a:lnSpc>
              <a:spcBef>
                <a:spcPts val="900"/>
              </a:spcBef>
              <a:spcAft>
                <a:spcPts val="0"/>
              </a:spcAft>
              <a:buClr>
                <a:srgbClr val="3333FF"/>
              </a:buClr>
              <a:buSzPts val="1800"/>
              <a:buFont typeface="Courier New"/>
              <a:buNone/>
            </a:pPr>
            <a:r>
              <a:rPr b="0" i="0" lang="en-US" sz="1800" u="none">
                <a:solidFill>
                  <a:srgbClr val="3333FF"/>
                </a:solidFill>
                <a:latin typeface="Courier New"/>
                <a:ea typeface="Courier New"/>
                <a:cs typeface="Courier New"/>
                <a:sym typeface="Courier New"/>
              </a:rPr>
              <a:t>}</a:t>
            </a:r>
            <a:endParaRPr/>
          </a:p>
        </p:txBody>
      </p:sp>
      <p:sp>
        <p:nvSpPr>
          <p:cNvPr id="283" name="Google Shape;283;p17"/>
          <p:cNvSpPr txBox="1"/>
          <p:nvPr/>
        </p:nvSpPr>
        <p:spPr>
          <a:xfrm>
            <a:off x="4724400" y="838200"/>
            <a:ext cx="4191000" cy="3810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Trong trang Web : </a:t>
            </a:r>
            <a:r>
              <a:rPr b="1" i="0" lang="en-US" sz="2000" u="none">
                <a:solidFill>
                  <a:schemeClr val="dk1"/>
                </a:solidFill>
                <a:latin typeface="Arial"/>
                <a:ea typeface="Arial"/>
                <a:cs typeface="Arial"/>
                <a:sym typeface="Arial"/>
              </a:rPr>
              <a:t>demo.htm</a:t>
            </a:r>
            <a:endParaRPr/>
          </a:p>
          <a:p>
            <a:pPr indent="-228600" lvl="0" marL="228600" marR="0" rtl="0" algn="l">
              <a:lnSpc>
                <a:spcPct val="80000"/>
              </a:lnSpc>
              <a:spcBef>
                <a:spcPts val="93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&lt;html&gt;</a:t>
            </a:r>
            <a:endParaRPr/>
          </a:p>
          <a:p>
            <a:pPr indent="-228600" lvl="0" marL="228600" marR="0" rtl="0" algn="l">
              <a:lnSpc>
                <a:spcPct val="80000"/>
              </a:lnSpc>
              <a:spcBef>
                <a:spcPts val="900"/>
              </a:spcBef>
              <a:spcAft>
                <a:spcPts val="0"/>
              </a:spcAft>
              <a:buClr>
                <a:srgbClr val="3333FF"/>
              </a:buClr>
              <a:buSzPts val="1800"/>
              <a:buFont typeface="Courier New"/>
              <a:buNone/>
            </a:pPr>
            <a:r>
              <a:rPr b="0" i="0" lang="en-US" sz="1800" u="none">
                <a:solidFill>
                  <a:srgbClr val="3333FF"/>
                </a:solidFill>
                <a:latin typeface="Courier New"/>
                <a:ea typeface="Courier New"/>
                <a:cs typeface="Courier New"/>
                <a:sym typeface="Courier New"/>
              </a:rPr>
              <a:t>&lt;head&gt;</a:t>
            </a:r>
            <a:endParaRPr/>
          </a:p>
          <a:p>
            <a:pPr indent="-228600" lvl="0" marL="22860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&lt;title&gt;Cass………&lt;/title&gt;</a:t>
            </a:r>
            <a:endParaRPr/>
          </a:p>
          <a:p>
            <a:pPr indent="-228600" lvl="0" marL="22860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1" i="0" lang="en-US" sz="1800" u="none">
                <a:solidFill>
                  <a:srgbClr val="3333FF"/>
                </a:solidFill>
                <a:latin typeface="Courier New"/>
                <a:ea typeface="Courier New"/>
                <a:cs typeface="Courier New"/>
                <a:sym typeface="Courier New"/>
              </a:rPr>
              <a:t>&lt;link </a:t>
            </a:r>
            <a:r>
              <a:rPr b="1" i="0" lang="en-US" sz="1800" u="none">
                <a:solidFill>
                  <a:srgbClr val="FF9933"/>
                </a:solidFill>
                <a:latin typeface="Courier New"/>
                <a:ea typeface="Courier New"/>
                <a:cs typeface="Courier New"/>
                <a:sym typeface="Courier New"/>
              </a:rPr>
              <a:t>HREF="MyStyle.css"</a:t>
            </a:r>
            <a:r>
              <a:rPr b="1" i="0" lang="en-US" sz="1800" u="none">
                <a:solidFill>
                  <a:srgbClr val="3333FF"/>
                </a:solidFill>
                <a:latin typeface="Courier New"/>
                <a:ea typeface="Courier New"/>
                <a:cs typeface="Courier New"/>
                <a:sym typeface="Courier New"/>
              </a:rPr>
              <a:t> REL="stylesheet" &gt;</a:t>
            </a:r>
            <a:endParaRPr/>
          </a:p>
          <a:p>
            <a:pPr indent="-228600" lvl="0" marL="228600" marR="0" rtl="0" algn="l">
              <a:lnSpc>
                <a:spcPct val="80000"/>
              </a:lnSpc>
              <a:spcBef>
                <a:spcPts val="900"/>
              </a:spcBef>
              <a:spcAft>
                <a:spcPts val="0"/>
              </a:spcAft>
              <a:buClr>
                <a:srgbClr val="3333FF"/>
              </a:buClr>
              <a:buSzPts val="1800"/>
              <a:buFont typeface="Courier New"/>
              <a:buNone/>
            </a:pPr>
            <a:r>
              <a:rPr b="0" i="0" lang="en-US" sz="1800" u="none">
                <a:solidFill>
                  <a:srgbClr val="3333FF"/>
                </a:solidFill>
                <a:latin typeface="Courier New"/>
                <a:ea typeface="Courier New"/>
                <a:cs typeface="Courier New"/>
                <a:sym typeface="Courier New"/>
              </a:rPr>
              <a:t>&lt;/head&gt;</a:t>
            </a:r>
            <a:endParaRPr/>
          </a:p>
          <a:p>
            <a:pPr indent="-228600" lvl="0" marL="22860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&lt;body&gt;</a:t>
            </a:r>
            <a:endParaRPr/>
          </a:p>
          <a:p>
            <a:pPr indent="-228600" lvl="0" marL="228600" marR="0" rtl="0" algn="l">
              <a:lnSpc>
                <a:spcPct val="80000"/>
              </a:lnSpc>
              <a:spcBef>
                <a:spcPts val="90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&lt;h2&gt;This is an H2 &lt;/h2&gt;</a:t>
            </a:r>
            <a:endParaRPr/>
          </a:p>
          <a:p>
            <a:pPr indent="-228600" lvl="0" marL="22860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&lt;/body&gt;</a:t>
            </a:r>
            <a:endParaRPr/>
          </a:p>
          <a:p>
            <a:pPr indent="-228600" lvl="0" marL="228600" marR="0" rtl="0" algn="l">
              <a:lnSpc>
                <a:spcPct val="8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&lt;/html&gt;</a:t>
            </a:r>
            <a:endParaRPr/>
          </a:p>
        </p:txBody>
      </p:sp>
      <p:pic>
        <p:nvPicPr>
          <p:cNvPr id="284" name="Google Shape;284;p17"/>
          <p:cNvPicPr preferRelativeResize="0"/>
          <p:nvPr/>
        </p:nvPicPr>
        <p:blipFill rotWithShape="1">
          <a:blip r:embed="rId4">
            <a:alphaModFix/>
          </a:blip>
          <a:srcRect b="0" l="0" r="0" t="0"/>
          <a:stretch/>
        </p:blipFill>
        <p:spPr>
          <a:xfrm>
            <a:off x="1828800" y="4419600"/>
            <a:ext cx="2833687" cy="2400300"/>
          </a:xfrm>
          <a:prstGeom prst="rect">
            <a:avLst/>
          </a:prstGeom>
          <a:noFill/>
          <a:ln>
            <a:noFill/>
          </a:ln>
          <a:effectLst>
            <a:outerShdw blurRad="63500"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500"/>
                                        <p:tgtEl>
                                          <p:spTgt spid="28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1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90" name="Google Shape;290;p18"/>
          <p:cNvSpPr txBox="1"/>
          <p:nvPr/>
        </p:nvSpPr>
        <p:spPr>
          <a:xfrm>
            <a:off x="0" y="120650"/>
            <a:ext cx="9144000" cy="565150"/>
          </a:xfrm>
          <a:prstGeom prst="rect">
            <a:avLst/>
          </a:prstGeom>
          <a:solidFill>
            <a:srgbClr val="0000FF">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1" name="Google Shape;291;p18"/>
          <p:cNvSpPr txBox="1"/>
          <p:nvPr>
            <p:ph idx="4294967295" type="title"/>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cap="none" strike="noStrike">
                <a:solidFill>
                  <a:srgbClr val="660033"/>
                </a:solidFill>
                <a:latin typeface="Arial"/>
                <a:ea typeface="Arial"/>
                <a:cs typeface="Arial"/>
                <a:sym typeface="Arial"/>
              </a:rPr>
              <a:t>SO SÁNH, ĐÁNH GIÁ</a:t>
            </a:r>
            <a:endParaRPr/>
          </a:p>
        </p:txBody>
      </p:sp>
      <p:graphicFrame>
        <p:nvGraphicFramePr>
          <p:cNvPr id="292" name="Google Shape;292;p18"/>
          <p:cNvGraphicFramePr/>
          <p:nvPr/>
        </p:nvGraphicFramePr>
        <p:xfrm>
          <a:off x="228600" y="931862"/>
          <a:ext cx="3000000" cy="3000000"/>
        </p:xfrm>
        <a:graphic>
          <a:graphicData uri="http://schemas.openxmlformats.org/drawingml/2006/table">
            <a:tbl>
              <a:tblPr>
                <a:noFill/>
                <a:tableStyleId>{7A7A4145-F35E-44AE-BBC1-5275B90A96BD}</a:tableStyleId>
              </a:tblPr>
              <a:tblGrid>
                <a:gridCol w="1366825"/>
                <a:gridCol w="2427275"/>
                <a:gridCol w="2427275"/>
                <a:gridCol w="2427275"/>
              </a:tblGrid>
              <a:tr h="5794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600"/>
                        <a:buFont typeface="Arial"/>
                        <a:buNone/>
                      </a:pPr>
                      <a:r>
                        <a:rPr b="1" i="0" lang="en-US" sz="1600" u="none">
                          <a:solidFill>
                            <a:srgbClr val="FFFFFF"/>
                          </a:solidFill>
                          <a:latin typeface="Arial"/>
                          <a:ea typeface="Arial"/>
                          <a:cs typeface="Arial"/>
                          <a:sym typeface="Arial"/>
                        </a:rPr>
                        <a:t>Inline Style Sheet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600"/>
                        <a:buFont typeface="Arial"/>
                        <a:buNone/>
                      </a:pPr>
                      <a:r>
                        <a:rPr b="1" i="0" lang="en-US" sz="1600" u="none">
                          <a:solidFill>
                            <a:srgbClr val="FFFFFF"/>
                          </a:solidFill>
                          <a:latin typeface="Arial"/>
                          <a:ea typeface="Arial"/>
                          <a:cs typeface="Arial"/>
                          <a:sym typeface="Arial"/>
                        </a:rPr>
                        <a:t>Embedding Style Sheet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600"/>
                        <a:buFont typeface="Arial"/>
                        <a:buNone/>
                      </a:pPr>
                      <a:r>
                        <a:rPr b="1" i="0" lang="en-US" sz="1600" u="none">
                          <a:solidFill>
                            <a:srgbClr val="FFFFFF"/>
                          </a:solidFill>
                          <a:latin typeface="Arial"/>
                          <a:ea typeface="Arial"/>
                          <a:cs typeface="Arial"/>
                          <a:sym typeface="Arial"/>
                        </a:rPr>
                        <a:t>External Style Sheet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69875">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Khai báo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6DAFD"/>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Kiểu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6DAFD"/>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Kiểu 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6DAFD"/>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Kiểu 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6DAFD"/>
                    </a:solidFill>
                  </a:tcPr>
                </a:tc>
              </a:tr>
              <a:tr h="1801800">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Cú pháp</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DFE"/>
                    </a:solidFill>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&lt;p </a:t>
                      </a:r>
                      <a:r>
                        <a:rPr b="0" i="0" lang="en-US" sz="1600" u="none">
                          <a:solidFill>
                            <a:srgbClr val="FF0000"/>
                          </a:solidFill>
                          <a:latin typeface="Arial"/>
                          <a:ea typeface="Arial"/>
                          <a:cs typeface="Arial"/>
                          <a:sym typeface="Arial"/>
                        </a:rPr>
                        <a:t>style=“</a:t>
                      </a:r>
                      <a:r>
                        <a:rPr b="0" i="0" lang="en-US" sz="1600" u="none">
                          <a:solidFill>
                            <a:srgbClr val="1E3AF8"/>
                          </a:solidFill>
                          <a:latin typeface="Arial"/>
                          <a:ea typeface="Arial"/>
                          <a:cs typeface="Arial"/>
                          <a:sym typeface="Arial"/>
                        </a:rPr>
                        <a:t>color:red;</a:t>
                      </a:r>
                      <a:r>
                        <a:rPr b="0" i="0" lang="en-US" sz="1600" u="none">
                          <a:solidFill>
                            <a:srgbClr val="FF0000"/>
                          </a:solidFill>
                          <a:latin typeface="Arial"/>
                          <a:ea typeface="Arial"/>
                          <a:cs typeface="Arial"/>
                          <a:sym typeface="Arial"/>
                        </a:rPr>
                        <a:t>”</a:t>
                      </a:r>
                      <a:r>
                        <a:rPr b="0" i="0" lang="en-US" sz="1600" u="none">
                          <a:solidFill>
                            <a:schemeClr val="dk1"/>
                          </a:solidFill>
                          <a:latin typeface="Arial"/>
                          <a:ea typeface="Arial"/>
                          <a:cs typeface="Arial"/>
                          <a:sym typeface="Arial"/>
                        </a:rPr>
                        <a:t>&gt;</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 </a:t>
                      </a:r>
                      <a:r>
                        <a:rPr b="0" i="0" lang="en-US" sz="1600" u="none">
                          <a:solidFill>
                            <a:srgbClr val="FF0000"/>
                          </a:solidFill>
                          <a:latin typeface="Arial"/>
                          <a:ea typeface="Arial"/>
                          <a:cs typeface="Arial"/>
                          <a:sym typeface="Arial"/>
                        </a:rPr>
                        <a:t>   </a:t>
                      </a:r>
                      <a:r>
                        <a:rPr b="0" i="0" lang="en-US" sz="1600" u="none">
                          <a:solidFill>
                            <a:schemeClr val="dk1"/>
                          </a:solidFill>
                          <a:latin typeface="Arial"/>
                          <a:ea typeface="Arial"/>
                          <a:cs typeface="Arial"/>
                          <a:sym typeface="Arial"/>
                        </a:rPr>
                        <a:t>Test</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&lt;/p&gt;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DFE"/>
                    </a:solidFill>
                  </a:tcPr>
                </a:tc>
                <a:tc>
                  <a:txBody>
                    <a:bodyPr/>
                    <a:lstStyle/>
                    <a:p>
                      <a:pPr indent="0" lvl="0" marL="0" marR="0" rtl="0" algn="l">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&lt;style type=“text/css”&gt;</a:t>
                      </a:r>
                      <a:br>
                        <a:rPr b="0" i="0" lang="en-US" sz="1600" u="none">
                          <a:solidFill>
                            <a:srgbClr val="FF0000"/>
                          </a:solidFill>
                          <a:latin typeface="Arial"/>
                          <a:ea typeface="Arial"/>
                          <a:cs typeface="Arial"/>
                          <a:sym typeface="Arial"/>
                        </a:rPr>
                      </a:br>
                      <a:r>
                        <a:rPr b="0" i="0" lang="en-US" sz="1600" u="none">
                          <a:solidFill>
                            <a:srgbClr val="1E3AF8"/>
                          </a:solidFill>
                          <a:latin typeface="Arial"/>
                          <a:ea typeface="Arial"/>
                          <a:cs typeface="Arial"/>
                          <a:sym typeface="Arial"/>
                        </a:rPr>
                        <a:t>       .TieuDe1{color: red;}</a:t>
                      </a:r>
                      <a:br>
                        <a:rPr b="0" i="0" lang="en-US" sz="1600" u="none">
                          <a:solidFill>
                            <a:srgbClr val="1E3AF8"/>
                          </a:solidFill>
                          <a:latin typeface="Arial"/>
                          <a:ea typeface="Arial"/>
                          <a:cs typeface="Arial"/>
                          <a:sym typeface="Arial"/>
                        </a:rPr>
                      </a:br>
                      <a:r>
                        <a:rPr b="0" i="0" lang="en-US" sz="1600" u="none">
                          <a:solidFill>
                            <a:srgbClr val="FF0000"/>
                          </a:solidFill>
                          <a:latin typeface="Arial"/>
                          <a:ea typeface="Arial"/>
                          <a:cs typeface="Arial"/>
                          <a:sym typeface="Arial"/>
                        </a:rPr>
                        <a:t>&lt;/style&gt;</a:t>
                      </a:r>
                      <a:endParaRPr/>
                    </a:p>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&lt;p class=“TieuDe1”&gt;</a:t>
                      </a:r>
                      <a:endParaRPr/>
                    </a:p>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      Test</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&lt;/p&gt;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DFE"/>
                    </a:solidFill>
                  </a:tcPr>
                </a:tc>
                <a:tc>
                  <a:txBody>
                    <a:bodyPr/>
                    <a:lstStyle/>
                    <a:p>
                      <a:pPr indent="0" lvl="0" marL="0" marR="0" rtl="0" algn="l">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&lt;link rel=“stylesheet “ href=“</a:t>
                      </a:r>
                      <a:r>
                        <a:rPr b="0" i="0" lang="en-US" sz="1600" u="none">
                          <a:solidFill>
                            <a:srgbClr val="1E3AF8"/>
                          </a:solidFill>
                          <a:latin typeface="Arial"/>
                          <a:ea typeface="Arial"/>
                          <a:cs typeface="Arial"/>
                          <a:sym typeface="Arial"/>
                        </a:rPr>
                        <a:t>main.css</a:t>
                      </a:r>
                      <a:r>
                        <a:rPr b="0" i="0" lang="en-US" sz="1600" u="none">
                          <a:solidFill>
                            <a:srgbClr val="FF0000"/>
                          </a:solidFill>
                          <a:latin typeface="Arial"/>
                          <a:ea typeface="Arial"/>
                          <a:cs typeface="Arial"/>
                          <a:sym typeface="Arial"/>
                        </a:rPr>
                        <a:t>” /&gt;</a:t>
                      </a:r>
                      <a:endParaRPr b="0" i="0" sz="1800" u="none">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&lt;p class=“TieuDe1”&gt;</a:t>
                      </a:r>
                      <a:endParaRPr/>
                    </a:p>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      Test</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&lt;/p&gt;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DFE"/>
                    </a:solidFill>
                  </a:tcPr>
                </a:tc>
              </a:tr>
              <a:tr h="1312850">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Ưu điểm</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6DAFD"/>
                    </a:solidFill>
                  </a:tcPr>
                </a:tc>
                <a:tc>
                  <a:txBody>
                    <a:bodyPr/>
                    <a:lstStyle/>
                    <a:p>
                      <a:pPr indent="-101600" lvl="0" marL="0" marR="0" rtl="0" algn="l">
                        <a:lnSpc>
                          <a:spcPct val="100000"/>
                        </a:lnSpc>
                        <a:spcBef>
                          <a:spcPts val="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 Dễ dàng quản lý Style theo từng tag của tài liệu web. </a:t>
                      </a:r>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 Có độ ưu tiên cao nhất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6DAFD"/>
                    </a:solidFill>
                  </a:tcPr>
                </a:tc>
                <a:tc>
                  <a:txBody>
                    <a:bodyPr/>
                    <a:lstStyle/>
                    <a:p>
                      <a:pPr indent="-101600" lvl="0" marL="0" marR="0" rtl="0" algn="l">
                        <a:lnSpc>
                          <a:spcPct val="100000"/>
                        </a:lnSpc>
                        <a:spcBef>
                          <a:spcPts val="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 Dễ dàng quản lý Style theo từng tài liệu web. </a:t>
                      </a:r>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 Không cần tải thêm các trang thông tin khác cho style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6DAFD"/>
                    </a:solidFill>
                  </a:tcPr>
                </a:tc>
                <a:tc>
                  <a:txBody>
                    <a:bodyPr/>
                    <a:lstStyle/>
                    <a:p>
                      <a:pPr indent="-101600" lvl="0" marL="0" marR="0" rtl="0" algn="l">
                        <a:lnSpc>
                          <a:spcPct val="100000"/>
                        </a:lnSpc>
                        <a:spcBef>
                          <a:spcPts val="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 Có thể thiết lập Style cho nhiều tài liệu web.</a:t>
                      </a:r>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 Thông tin các Style được trình duyệt cache lại</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6DAFD"/>
                    </a:solidFill>
                  </a:tcPr>
                </a:tc>
              </a:tr>
              <a:tr h="1557325">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Khuyết điểm</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DFE"/>
                    </a:solidFill>
                  </a:tcPr>
                </a:tc>
                <a:tc>
                  <a:txBody>
                    <a:bodyPr/>
                    <a:lstStyle/>
                    <a:p>
                      <a:pPr indent="-101600" lvl="0" marL="0" marR="0" rtl="0" algn="l">
                        <a:lnSpc>
                          <a:spcPct val="100000"/>
                        </a:lnSpc>
                        <a:spcBef>
                          <a:spcPts val="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 Cần phải Khai báo lại thông tin style trong từng tài liệu Web và các tài liệu khác một cách thủ công.</a:t>
                      </a:r>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 Khó cập nhật style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DFE"/>
                    </a:solidFill>
                  </a:tcPr>
                </a:tc>
                <a:tc>
                  <a:txBody>
                    <a:bodyPr/>
                    <a:lstStyle/>
                    <a:p>
                      <a:pPr indent="-101600" lvl="0" marL="0" marR="0" rtl="0" algn="l">
                        <a:lnSpc>
                          <a:spcPct val="100000"/>
                        </a:lnSpc>
                        <a:spcBef>
                          <a:spcPts val="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 Cần phải khai báo lại thông tin style cho các tài liệu khác trong mỗi lần sử dụng</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DFE"/>
                    </a:solidFill>
                  </a:tcPr>
                </a:tc>
                <a:tc>
                  <a:txBody>
                    <a:bodyPr/>
                    <a:lstStyle/>
                    <a:p>
                      <a:pPr indent="-101600" lvl="0" marL="0" marR="0" rtl="0" algn="l">
                        <a:lnSpc>
                          <a:spcPct val="100000"/>
                        </a:lnSpc>
                        <a:spcBef>
                          <a:spcPts val="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 Tốn thời gian download file *.css và làm chậm quá trình biên dịch web ở trình duyệt trong lần đầu sử dụng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DFE"/>
                    </a:solidFill>
                  </a:tcPr>
                </a:tc>
              </a:tr>
            </a:tbl>
          </a:graphicData>
        </a:graphic>
      </p:graphicFrame>
      <p:sp>
        <p:nvSpPr>
          <p:cNvPr id="293" name="Google Shape;293;p18"/>
          <p:cNvSpPr txBox="1"/>
          <p:nvPr/>
        </p:nvSpPr>
        <p:spPr>
          <a:xfrm>
            <a:off x="1611312" y="3733800"/>
            <a:ext cx="2509837" cy="1219200"/>
          </a:xfrm>
          <a:prstGeom prst="rect">
            <a:avLst/>
          </a:prstGeom>
          <a:solidFill>
            <a:schemeClr val="lt1"/>
          </a:solid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4" name="Google Shape;294;p18"/>
          <p:cNvSpPr txBox="1"/>
          <p:nvPr/>
        </p:nvSpPr>
        <p:spPr>
          <a:xfrm>
            <a:off x="4033837" y="3733800"/>
            <a:ext cx="2508250" cy="1219200"/>
          </a:xfrm>
          <a:prstGeom prst="rect">
            <a:avLst/>
          </a:prstGeom>
          <a:solidFill>
            <a:schemeClr val="lt1"/>
          </a:solid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5" name="Google Shape;295;p18"/>
          <p:cNvSpPr txBox="1"/>
          <p:nvPr/>
        </p:nvSpPr>
        <p:spPr>
          <a:xfrm>
            <a:off x="6456362" y="3733800"/>
            <a:ext cx="2508250" cy="1219200"/>
          </a:xfrm>
          <a:prstGeom prst="rect">
            <a:avLst/>
          </a:prstGeom>
          <a:solidFill>
            <a:schemeClr val="lt1"/>
          </a:solid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6" name="Google Shape;296;p18"/>
          <p:cNvSpPr txBox="1"/>
          <p:nvPr/>
        </p:nvSpPr>
        <p:spPr>
          <a:xfrm>
            <a:off x="1600200" y="5086350"/>
            <a:ext cx="2508250" cy="1466850"/>
          </a:xfrm>
          <a:prstGeom prst="rect">
            <a:avLst/>
          </a:prstGeom>
          <a:solidFill>
            <a:schemeClr val="lt1"/>
          </a:solid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7" name="Google Shape;297;p18"/>
          <p:cNvSpPr txBox="1"/>
          <p:nvPr/>
        </p:nvSpPr>
        <p:spPr>
          <a:xfrm>
            <a:off x="4021137" y="5029200"/>
            <a:ext cx="2508250" cy="1524000"/>
          </a:xfrm>
          <a:prstGeom prst="rect">
            <a:avLst/>
          </a:prstGeom>
          <a:solidFill>
            <a:schemeClr val="lt1"/>
          </a:solid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8" name="Google Shape;298;p18"/>
          <p:cNvSpPr txBox="1"/>
          <p:nvPr/>
        </p:nvSpPr>
        <p:spPr>
          <a:xfrm>
            <a:off x="6443662" y="5029200"/>
            <a:ext cx="2508250" cy="1600200"/>
          </a:xfrm>
          <a:prstGeom prst="rect">
            <a:avLst/>
          </a:prstGeom>
          <a:solidFill>
            <a:schemeClr val="lt1"/>
          </a:solid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93"/>
                                        </p:tgtEl>
                                      </p:cBhvr>
                                    </p:animEffect>
                                    <p:set>
                                      <p:cBhvr>
                                        <p:cTn dur="1" fill="hold">
                                          <p:stCondLst>
                                            <p:cond delay="500"/>
                                          </p:stCondLst>
                                        </p:cTn>
                                        <p:tgtEl>
                                          <p:spTgt spid="293"/>
                                        </p:tgtEl>
                                        <p:attrNameLst>
                                          <p:attrName>style.visibility</p:attrName>
                                        </p:attrNameLst>
                                      </p:cBhvr>
                                      <p:to>
                                        <p:strVal val="hidden"/>
                                      </p:to>
                                    </p:se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294"/>
                                        </p:tgtEl>
                                      </p:cBhvr>
                                    </p:animEffect>
                                    <p:set>
                                      <p:cBhvr>
                                        <p:cTn dur="1" fill="hold">
                                          <p:stCondLst>
                                            <p:cond delay="500"/>
                                          </p:stCondLst>
                                        </p:cTn>
                                        <p:tgtEl>
                                          <p:spTgt spid="294"/>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500"/>
                                        <p:tgtEl>
                                          <p:spTgt spid="295"/>
                                        </p:tgtEl>
                                      </p:cBhvr>
                                    </p:animEffect>
                                    <p:set>
                                      <p:cBhvr>
                                        <p:cTn dur="1" fill="hold">
                                          <p:stCondLst>
                                            <p:cond delay="500"/>
                                          </p:stCondLst>
                                        </p:cTn>
                                        <p:tgtEl>
                                          <p:spTgt spid="2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96"/>
                                        </p:tgtEl>
                                      </p:cBhvr>
                                    </p:animEffect>
                                    <p:set>
                                      <p:cBhvr>
                                        <p:cTn dur="1" fill="hold">
                                          <p:stCondLst>
                                            <p:cond delay="500"/>
                                          </p:stCondLst>
                                        </p:cTn>
                                        <p:tgtEl>
                                          <p:spTgt spid="296"/>
                                        </p:tgtEl>
                                        <p:attrNameLst>
                                          <p:attrName>style.visibility</p:attrName>
                                        </p:attrNameLst>
                                      </p:cBhvr>
                                      <p:to>
                                        <p:strVal val="hidden"/>
                                      </p:to>
                                    </p:se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297"/>
                                        </p:tgtEl>
                                      </p:cBhvr>
                                    </p:animEffect>
                                    <p:set>
                                      <p:cBhvr>
                                        <p:cTn dur="1" fill="hold">
                                          <p:stCondLst>
                                            <p:cond delay="500"/>
                                          </p:stCondLst>
                                        </p:cTn>
                                        <p:tgtEl>
                                          <p:spTgt spid="297"/>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500"/>
                                        <p:tgtEl>
                                          <p:spTgt spid="298"/>
                                        </p:tgtEl>
                                      </p:cBhvr>
                                    </p:animEffect>
                                    <p:set>
                                      <p:cBhvr>
                                        <p:cTn dur="1" fill="hold">
                                          <p:stCondLst>
                                            <p:cond delay="500"/>
                                          </p:stCondLst>
                                        </p:cTn>
                                        <p:tgtEl>
                                          <p:spTgt spid="29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1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04" name="Google Shape;304;p19"/>
          <p:cNvSpPr txBox="1"/>
          <p:nvPr/>
        </p:nvSpPr>
        <p:spPr>
          <a:xfrm>
            <a:off x="0" y="120650"/>
            <a:ext cx="9144000" cy="565150"/>
          </a:xfrm>
          <a:prstGeom prst="rect">
            <a:avLst/>
          </a:prstGeom>
          <a:solidFill>
            <a:srgbClr val="0000FF">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5" name="Google Shape;305;p19"/>
          <p:cNvSpPr txBox="1"/>
          <p:nvPr>
            <p:ph idx="4294967295" type="title"/>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cap="none" strike="noStrike">
                <a:solidFill>
                  <a:srgbClr val="660033"/>
                </a:solidFill>
                <a:latin typeface="Arial"/>
                <a:ea typeface="Arial"/>
                <a:cs typeface="Arial"/>
                <a:sym typeface="Arial"/>
              </a:rPr>
              <a:t>ĐỘ ƯU TIÊN</a:t>
            </a:r>
            <a:endParaRPr/>
          </a:p>
        </p:txBody>
      </p:sp>
      <p:sp>
        <p:nvSpPr>
          <p:cNvPr id="306" name="Google Shape;306;p19"/>
          <p:cNvSpPr txBox="1"/>
          <p:nvPr/>
        </p:nvSpPr>
        <p:spPr>
          <a:xfrm>
            <a:off x="530225" y="1371600"/>
            <a:ext cx="8156575" cy="3902075"/>
          </a:xfrm>
          <a:prstGeom prst="rect">
            <a:avLst/>
          </a:prstGeom>
          <a:noFill/>
          <a:ln>
            <a:noFill/>
          </a:ln>
        </p:spPr>
        <p:txBody>
          <a:bodyPr anchorCtr="0" anchor="t" bIns="45700" lIns="91400" spcFirstLastPara="1" rIns="91400" wrap="square" tIns="45700">
            <a:noAutofit/>
          </a:bodyPr>
          <a:lstStyle/>
          <a:p>
            <a:pPr indent="-228600" lvl="0" marL="2286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Thứ tự ưu tiên áp dụng định dạng khi sử dụng các loại CSS (độ ưu tiên giảm dần) :</a:t>
            </a:r>
            <a:endParaRPr/>
          </a:p>
          <a:p>
            <a:pPr indent="-457200" lvl="1" marL="685800" marR="0" rtl="0" algn="l">
              <a:lnSpc>
                <a:spcPct val="100000"/>
              </a:lnSpc>
              <a:spcBef>
                <a:spcPts val="560"/>
              </a:spcBef>
              <a:spcAft>
                <a:spcPts val="0"/>
              </a:spcAft>
              <a:buClr>
                <a:srgbClr val="0000CC"/>
              </a:buClr>
              <a:buSzPts val="2800"/>
              <a:buFont typeface="Arial"/>
              <a:buAutoNum type="arabicPeriod"/>
            </a:pPr>
            <a:r>
              <a:rPr b="1" i="0" lang="en-US" sz="2800" u="none" cap="none" strike="noStrike">
                <a:solidFill>
                  <a:srgbClr val="0000CC"/>
                </a:solidFill>
                <a:latin typeface="Arial"/>
                <a:ea typeface="Arial"/>
                <a:cs typeface="Arial"/>
                <a:sym typeface="Arial"/>
              </a:rPr>
              <a:t>CSS nội tuyến</a:t>
            </a:r>
            <a:r>
              <a:rPr b="0" i="0" lang="en-US" sz="2800" u="none" cap="none" strike="noStrike">
                <a:solidFill>
                  <a:srgbClr val="0000CC"/>
                </a:solidFill>
                <a:latin typeface="Arial"/>
                <a:ea typeface="Arial"/>
                <a:cs typeface="Arial"/>
                <a:sym typeface="Arial"/>
              </a:rPr>
              <a:t> (Inline Style Sheet)</a:t>
            </a:r>
            <a:endParaRPr/>
          </a:p>
          <a:p>
            <a:pPr indent="-457200" lvl="1" marL="685800" marR="0" rtl="0" algn="l">
              <a:lnSpc>
                <a:spcPct val="100000"/>
              </a:lnSpc>
              <a:spcBef>
                <a:spcPts val="560"/>
              </a:spcBef>
              <a:spcAft>
                <a:spcPts val="0"/>
              </a:spcAft>
              <a:buClr>
                <a:srgbClr val="0000CC"/>
              </a:buClr>
              <a:buSzPts val="2800"/>
              <a:buFont typeface="Arial"/>
              <a:buAutoNum type="arabicPeriod"/>
            </a:pPr>
            <a:r>
              <a:rPr b="1" i="0" lang="en-US" sz="2800" u="none" cap="none" strike="noStrike">
                <a:solidFill>
                  <a:srgbClr val="0000CC"/>
                </a:solidFill>
                <a:latin typeface="Arial"/>
                <a:ea typeface="Arial"/>
                <a:cs typeface="Arial"/>
                <a:sym typeface="Arial"/>
              </a:rPr>
              <a:t>CSS bên trong</a:t>
            </a:r>
            <a:r>
              <a:rPr b="0" i="0" lang="en-US" sz="2800" u="none" cap="none" strike="noStrike">
                <a:solidFill>
                  <a:srgbClr val="0000CC"/>
                </a:solidFill>
                <a:latin typeface="Arial"/>
                <a:ea typeface="Arial"/>
                <a:cs typeface="Arial"/>
                <a:sym typeface="Arial"/>
              </a:rPr>
              <a:t> (Embedding Style Sheet)</a:t>
            </a:r>
            <a:endParaRPr/>
          </a:p>
          <a:p>
            <a:pPr indent="-457200" lvl="1" marL="685800" marR="0" rtl="0" algn="l">
              <a:lnSpc>
                <a:spcPct val="100000"/>
              </a:lnSpc>
              <a:spcBef>
                <a:spcPts val="560"/>
              </a:spcBef>
              <a:spcAft>
                <a:spcPts val="0"/>
              </a:spcAft>
              <a:buClr>
                <a:srgbClr val="0000CC"/>
              </a:buClr>
              <a:buSzPts val="2800"/>
              <a:buFont typeface="Arial"/>
              <a:buAutoNum type="arabicPeriod"/>
            </a:pPr>
            <a:r>
              <a:rPr b="1" i="0" lang="en-US" sz="2800" u="none" cap="none" strike="noStrike">
                <a:solidFill>
                  <a:srgbClr val="0000CC"/>
                </a:solidFill>
                <a:latin typeface="Arial"/>
                <a:ea typeface="Arial"/>
                <a:cs typeface="Arial"/>
                <a:sym typeface="Arial"/>
              </a:rPr>
              <a:t>CSS bên ngoài</a:t>
            </a:r>
            <a:r>
              <a:rPr b="0" i="0" lang="en-US" sz="2800" u="none" cap="none" strike="noStrike">
                <a:solidFill>
                  <a:srgbClr val="0000CC"/>
                </a:solidFill>
                <a:latin typeface="Arial"/>
                <a:ea typeface="Arial"/>
                <a:cs typeface="Arial"/>
                <a:sym typeface="Arial"/>
              </a:rPr>
              <a:t> (External Style Sheet)</a:t>
            </a:r>
            <a:endParaRPr/>
          </a:p>
          <a:p>
            <a:pPr indent="-457200" lvl="1" marL="685800" marR="0" rtl="0" algn="l">
              <a:lnSpc>
                <a:spcPct val="100000"/>
              </a:lnSpc>
              <a:spcBef>
                <a:spcPts val="560"/>
              </a:spcBef>
              <a:spcAft>
                <a:spcPts val="0"/>
              </a:spcAft>
              <a:buClr>
                <a:srgbClr val="0000CC"/>
              </a:buClr>
              <a:buSzPts val="2800"/>
              <a:buFont typeface="Arial"/>
              <a:buAutoNum type="arabicPeriod"/>
            </a:pPr>
            <a:r>
              <a:rPr b="1" i="0" lang="en-US" sz="2800" u="none" cap="none" strike="noStrike">
                <a:solidFill>
                  <a:srgbClr val="0000CC"/>
                </a:solidFill>
                <a:latin typeface="Arial"/>
                <a:ea typeface="Arial"/>
                <a:cs typeface="Arial"/>
                <a:sym typeface="Arial"/>
              </a:rPr>
              <a:t>CSS mặc định</a:t>
            </a:r>
            <a:r>
              <a:rPr b="0" i="0" lang="en-US" sz="2800" u="none" cap="none" strike="noStrike">
                <a:solidFill>
                  <a:srgbClr val="0000CC"/>
                </a:solidFill>
                <a:latin typeface="Arial"/>
                <a:ea typeface="Arial"/>
                <a:cs typeface="Arial"/>
                <a:sym typeface="Arial"/>
              </a:rPr>
              <a:t> (Browser Default)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
          <p:cNvSpPr txBox="1"/>
          <p:nvPr/>
        </p:nvSpPr>
        <p:spPr>
          <a:xfrm>
            <a:off x="0" y="2085975"/>
            <a:ext cx="9144000" cy="1800225"/>
          </a:xfrm>
          <a:prstGeom prst="rect">
            <a:avLst/>
          </a:prstGeom>
          <a:solidFill>
            <a:srgbClr val="FF66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9" name="Google Shape;129;p2"/>
          <p:cNvSpPr txBox="1"/>
          <p:nvPr/>
        </p:nvSpPr>
        <p:spPr>
          <a:xfrm>
            <a:off x="3870325" y="171926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0" name="Google Shape;130;p2"/>
          <p:cNvSpPr txBox="1"/>
          <p:nvPr/>
        </p:nvSpPr>
        <p:spPr>
          <a:xfrm>
            <a:off x="898525" y="301466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1" name="Google Shape;131;p2"/>
          <p:cNvSpPr txBox="1"/>
          <p:nvPr/>
        </p:nvSpPr>
        <p:spPr>
          <a:xfrm>
            <a:off x="0" y="2590800"/>
            <a:ext cx="9144000" cy="762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660033"/>
              </a:buClr>
              <a:buSzPts val="4400"/>
              <a:buFont typeface="Arial"/>
              <a:buNone/>
            </a:pPr>
            <a:r>
              <a:rPr b="1" i="0" lang="en-US" sz="4400" u="none">
                <a:solidFill>
                  <a:srgbClr val="660033"/>
                </a:solidFill>
                <a:latin typeface="Arial"/>
                <a:ea typeface="Arial"/>
                <a:cs typeface="Arial"/>
                <a:sym typeface="Arial"/>
              </a:rPr>
              <a:t>GIỚI THIỆU CSS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0" name="Shape 310"/>
        <p:cNvGrpSpPr/>
        <p:nvPr/>
      </p:nvGrpSpPr>
      <p:grpSpPr>
        <a:xfrm>
          <a:off x="0" y="0"/>
          <a:ext cx="0" cy="0"/>
          <a:chOff x="0" y="0"/>
          <a:chExt cx="0" cy="0"/>
        </a:xfrm>
      </p:grpSpPr>
      <p:sp>
        <p:nvSpPr>
          <p:cNvPr id="311" name="Google Shape;311;p2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12" name="Google Shape;312;p20"/>
          <p:cNvSpPr txBox="1"/>
          <p:nvPr/>
        </p:nvSpPr>
        <p:spPr>
          <a:xfrm>
            <a:off x="0" y="120650"/>
            <a:ext cx="9144000" cy="565150"/>
          </a:xfrm>
          <a:prstGeom prst="rect">
            <a:avLst/>
          </a:prstGeom>
          <a:solidFill>
            <a:srgbClr val="0000FF">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3" name="Google Shape;313;p20"/>
          <p:cNvSpPr txBox="1"/>
          <p:nvPr>
            <p:ph idx="4294967295" type="title"/>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cap="none" strike="noStrike">
                <a:solidFill>
                  <a:srgbClr val="660033"/>
                </a:solidFill>
                <a:latin typeface="Arial"/>
                <a:ea typeface="Arial"/>
                <a:cs typeface="Arial"/>
                <a:sym typeface="Arial"/>
              </a:rPr>
              <a:t>PHÂN LOẠI CSS</a:t>
            </a:r>
            <a:endParaRPr/>
          </a:p>
        </p:txBody>
      </p:sp>
      <p:pic>
        <p:nvPicPr>
          <p:cNvPr id="314" name="Google Shape;314;p20"/>
          <p:cNvPicPr preferRelativeResize="0"/>
          <p:nvPr/>
        </p:nvPicPr>
        <p:blipFill rotWithShape="1">
          <a:blip r:embed="rId4">
            <a:alphaModFix/>
          </a:blip>
          <a:srcRect b="0" l="0" r="0" t="0"/>
          <a:stretch/>
        </p:blipFill>
        <p:spPr>
          <a:xfrm>
            <a:off x="-26987" y="1739900"/>
            <a:ext cx="5988050" cy="5118100"/>
          </a:xfrm>
          <a:prstGeom prst="rect">
            <a:avLst/>
          </a:prstGeom>
          <a:noFill/>
          <a:ln>
            <a:noFill/>
          </a:ln>
          <a:effectLst>
            <a:outerShdw blurRad="63500" dir="2700000" dist="139700">
              <a:srgbClr val="333333">
                <a:alpha val="64705"/>
              </a:srgbClr>
            </a:outerShdw>
          </a:effectLst>
        </p:spPr>
      </p:pic>
      <p:pic>
        <p:nvPicPr>
          <p:cNvPr id="315" name="Google Shape;315;p20"/>
          <p:cNvPicPr preferRelativeResize="0"/>
          <p:nvPr/>
        </p:nvPicPr>
        <p:blipFill rotWithShape="1">
          <a:blip r:embed="rId5">
            <a:alphaModFix/>
          </a:blip>
          <a:srcRect b="0" l="0" r="0" t="0"/>
          <a:stretch/>
        </p:blipFill>
        <p:spPr>
          <a:xfrm>
            <a:off x="1381125" y="608012"/>
            <a:ext cx="2212975" cy="1300162"/>
          </a:xfrm>
          <a:prstGeom prst="rect">
            <a:avLst/>
          </a:prstGeom>
          <a:noFill/>
          <a:ln>
            <a:noFill/>
          </a:ln>
          <a:effectLst>
            <a:outerShdw blurRad="63500" dir="2700000" dist="139700">
              <a:srgbClr val="333333">
                <a:alpha val="64705"/>
              </a:srgbClr>
            </a:outerShdw>
          </a:effectLst>
        </p:spPr>
      </p:pic>
      <p:pic>
        <p:nvPicPr>
          <p:cNvPr id="316" name="Google Shape;316;p20"/>
          <p:cNvPicPr preferRelativeResize="0"/>
          <p:nvPr/>
        </p:nvPicPr>
        <p:blipFill rotWithShape="1">
          <a:blip r:embed="rId6">
            <a:alphaModFix/>
          </a:blip>
          <a:srcRect b="0" l="0" r="0" t="0"/>
          <a:stretch/>
        </p:blipFill>
        <p:spPr>
          <a:xfrm>
            <a:off x="4822825" y="1084262"/>
            <a:ext cx="4321175" cy="3487737"/>
          </a:xfrm>
          <a:prstGeom prst="rect">
            <a:avLst/>
          </a:prstGeom>
          <a:noFill/>
          <a:ln>
            <a:noFill/>
          </a:ln>
        </p:spPr>
      </p:pic>
      <p:sp>
        <p:nvSpPr>
          <p:cNvPr id="317" name="Google Shape;317;p20"/>
          <p:cNvSpPr/>
          <p:nvPr/>
        </p:nvSpPr>
        <p:spPr>
          <a:xfrm>
            <a:off x="1685925" y="711200"/>
            <a:ext cx="1592262" cy="450850"/>
          </a:xfrm>
          <a:prstGeom prst="ellipse">
            <a:avLst/>
          </a:prstGeom>
          <a:solidFill>
            <a:srgbClr val="3399FF">
              <a:alpha val="27450"/>
            </a:srgbClr>
          </a:solidFill>
          <a:ln cap="flat" cmpd="sng" w="9525">
            <a:solidFill>
              <a:srgbClr val="1E3AF8"/>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8" name="Google Shape;318;p20"/>
          <p:cNvSpPr/>
          <p:nvPr/>
        </p:nvSpPr>
        <p:spPr>
          <a:xfrm>
            <a:off x="1674812" y="1309687"/>
            <a:ext cx="1592262" cy="450850"/>
          </a:xfrm>
          <a:prstGeom prst="ellipse">
            <a:avLst/>
          </a:prstGeom>
          <a:solidFill>
            <a:srgbClr val="3399FF">
              <a:alpha val="27450"/>
            </a:srgbClr>
          </a:solidFill>
          <a:ln cap="flat" cmpd="sng" w="9525">
            <a:solidFill>
              <a:srgbClr val="1E3AF8"/>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9" name="Google Shape;319;p20"/>
          <p:cNvSpPr/>
          <p:nvPr/>
        </p:nvSpPr>
        <p:spPr>
          <a:xfrm>
            <a:off x="884237" y="2619375"/>
            <a:ext cx="1592262" cy="450850"/>
          </a:xfrm>
          <a:prstGeom prst="ellipse">
            <a:avLst/>
          </a:prstGeom>
          <a:solidFill>
            <a:srgbClr val="CCFFCC">
              <a:alpha val="32549"/>
            </a:srgbClr>
          </a:solidFill>
          <a:ln cap="flat" cmpd="sng" w="9525">
            <a:solidFill>
              <a:srgbClr val="00B05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0" name="Google Shape;320;p20"/>
          <p:cNvSpPr/>
          <p:nvPr/>
        </p:nvSpPr>
        <p:spPr>
          <a:xfrm>
            <a:off x="884237" y="3116262"/>
            <a:ext cx="1592262" cy="450850"/>
          </a:xfrm>
          <a:prstGeom prst="ellipse">
            <a:avLst/>
          </a:prstGeom>
          <a:solidFill>
            <a:srgbClr val="CCFFCC">
              <a:alpha val="32549"/>
            </a:srgbClr>
          </a:solidFill>
          <a:ln cap="flat" cmpd="sng" w="9525">
            <a:solidFill>
              <a:srgbClr val="00B05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1" name="Google Shape;321;p20"/>
          <p:cNvSpPr txBox="1"/>
          <p:nvPr/>
        </p:nvSpPr>
        <p:spPr>
          <a:xfrm>
            <a:off x="914400" y="4189412"/>
            <a:ext cx="3608387" cy="481012"/>
          </a:xfrm>
          <a:prstGeom prst="rect">
            <a:avLst/>
          </a:prstGeom>
          <a:solidFill>
            <a:srgbClr val="FFFFCC">
              <a:alpha val="36470"/>
            </a:srgbClr>
          </a:solidFill>
          <a:ln cap="flat" cmpd="sng" w="9525">
            <a:solidFill>
              <a:srgbClr val="FFC000"/>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2" name="Google Shape;322;p20"/>
          <p:cNvSpPr txBox="1"/>
          <p:nvPr/>
        </p:nvSpPr>
        <p:spPr>
          <a:xfrm>
            <a:off x="4892675" y="2001837"/>
            <a:ext cx="1878012" cy="692150"/>
          </a:xfrm>
          <a:prstGeom prst="rect">
            <a:avLst/>
          </a:prstGeom>
          <a:solidFill>
            <a:srgbClr val="FFFFCC">
              <a:alpha val="36470"/>
            </a:srgbClr>
          </a:solidFill>
          <a:ln cap="flat" cmpd="sng" w="9525">
            <a:solidFill>
              <a:srgbClr val="FFC000"/>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3" name="Google Shape;323;p20"/>
          <p:cNvSpPr txBox="1"/>
          <p:nvPr/>
        </p:nvSpPr>
        <p:spPr>
          <a:xfrm>
            <a:off x="914400" y="5535612"/>
            <a:ext cx="4683125" cy="482600"/>
          </a:xfrm>
          <a:prstGeom prst="rect">
            <a:avLst/>
          </a:prstGeom>
          <a:solidFill>
            <a:srgbClr val="FF0066">
              <a:alpha val="14509"/>
            </a:srgbClr>
          </a:solidFill>
          <a:ln cap="flat" cmpd="sng" w="9525">
            <a:solidFill>
              <a:srgbClr val="FF0066"/>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4" name="Google Shape;324;p20"/>
          <p:cNvSpPr txBox="1"/>
          <p:nvPr/>
        </p:nvSpPr>
        <p:spPr>
          <a:xfrm>
            <a:off x="4879975" y="3416300"/>
            <a:ext cx="2654300" cy="211137"/>
          </a:xfrm>
          <a:prstGeom prst="rect">
            <a:avLst/>
          </a:prstGeom>
          <a:solidFill>
            <a:srgbClr val="FF0066">
              <a:alpha val="14509"/>
            </a:srgbClr>
          </a:solidFill>
          <a:ln cap="flat" cmpd="sng" w="9525">
            <a:solidFill>
              <a:srgbClr val="FF0066"/>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5" name="Google Shape;325;p20"/>
          <p:cNvSpPr txBox="1"/>
          <p:nvPr/>
        </p:nvSpPr>
        <p:spPr>
          <a:xfrm>
            <a:off x="4879975" y="3630612"/>
            <a:ext cx="2654300" cy="192087"/>
          </a:xfrm>
          <a:prstGeom prst="rect">
            <a:avLst/>
          </a:prstGeom>
          <a:solidFill>
            <a:srgbClr val="33CC33">
              <a:alpha val="19607"/>
            </a:srgbClr>
          </a:solidFill>
          <a:ln cap="flat" cmpd="sng" w="9525">
            <a:solidFill>
              <a:srgbClr val="33CC33"/>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6" name="Google Shape;326;p20"/>
          <p:cNvSpPr txBox="1"/>
          <p:nvPr/>
        </p:nvSpPr>
        <p:spPr>
          <a:xfrm>
            <a:off x="4879975" y="3819525"/>
            <a:ext cx="2654300" cy="192087"/>
          </a:xfrm>
          <a:prstGeom prst="rect">
            <a:avLst/>
          </a:prstGeom>
          <a:solidFill>
            <a:srgbClr val="FFFFCC">
              <a:alpha val="36470"/>
            </a:srgbClr>
          </a:solidFill>
          <a:ln cap="flat" cmpd="sng" w="9525">
            <a:solidFill>
              <a:srgbClr val="FFC000"/>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7" name="Google Shape;327;p20"/>
          <p:cNvSpPr txBox="1"/>
          <p:nvPr/>
        </p:nvSpPr>
        <p:spPr>
          <a:xfrm>
            <a:off x="914400" y="6142037"/>
            <a:ext cx="4683125" cy="161925"/>
          </a:xfrm>
          <a:prstGeom prst="rect">
            <a:avLst/>
          </a:prstGeom>
          <a:solidFill>
            <a:srgbClr val="33CC33">
              <a:alpha val="19607"/>
            </a:srgbClr>
          </a:solidFill>
          <a:ln cap="flat" cmpd="sng" w="9525">
            <a:solidFill>
              <a:srgbClr val="33CC33"/>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8" name="Google Shape;328;p20"/>
          <p:cNvSpPr txBox="1"/>
          <p:nvPr/>
        </p:nvSpPr>
        <p:spPr>
          <a:xfrm>
            <a:off x="914400" y="6305550"/>
            <a:ext cx="4683125" cy="160337"/>
          </a:xfrm>
          <a:prstGeom prst="rect">
            <a:avLst/>
          </a:prstGeom>
          <a:solidFill>
            <a:srgbClr val="FFFFCC">
              <a:alpha val="36470"/>
            </a:srgbClr>
          </a:solidFill>
          <a:ln cap="flat" cmpd="sng" w="9525">
            <a:solidFill>
              <a:srgbClr val="FFC000"/>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9" name="Google Shape;329;p20"/>
          <p:cNvSpPr txBox="1"/>
          <p:nvPr/>
        </p:nvSpPr>
        <p:spPr>
          <a:xfrm>
            <a:off x="5745162" y="3062287"/>
            <a:ext cx="1046162" cy="190500"/>
          </a:xfrm>
          <a:prstGeom prst="rect">
            <a:avLst/>
          </a:prstGeom>
          <a:solidFill>
            <a:srgbClr val="33CC33">
              <a:alpha val="19607"/>
            </a:srgbClr>
          </a:solidFill>
          <a:ln cap="flat" cmpd="sng" w="9525">
            <a:solidFill>
              <a:srgbClr val="33CC33"/>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0" name="Google Shape;330;p20"/>
          <p:cNvSpPr txBox="1"/>
          <p:nvPr/>
        </p:nvSpPr>
        <p:spPr>
          <a:xfrm>
            <a:off x="4903787" y="3062287"/>
            <a:ext cx="787400" cy="190500"/>
          </a:xfrm>
          <a:prstGeom prst="rect">
            <a:avLst/>
          </a:prstGeom>
          <a:solidFill>
            <a:srgbClr val="FFFFCC">
              <a:alpha val="19607"/>
            </a:srgbClr>
          </a:solidFill>
          <a:ln cap="flat" cmpd="sng" w="9525">
            <a:solidFill>
              <a:srgbClr val="FFC000"/>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2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2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1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1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2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2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2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2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p21"/>
          <p:cNvSpPr txBox="1"/>
          <p:nvPr/>
        </p:nvSpPr>
        <p:spPr>
          <a:xfrm>
            <a:off x="0" y="2085975"/>
            <a:ext cx="9144000" cy="1724025"/>
          </a:xfrm>
          <a:prstGeom prst="rect">
            <a:avLst/>
          </a:prstGeom>
          <a:solidFill>
            <a:srgbClr val="0080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7" name="Google Shape;337;p21"/>
          <p:cNvSpPr txBox="1"/>
          <p:nvPr/>
        </p:nvSpPr>
        <p:spPr>
          <a:xfrm>
            <a:off x="3870325" y="171926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8" name="Google Shape;338;p21"/>
          <p:cNvSpPr txBox="1"/>
          <p:nvPr/>
        </p:nvSpPr>
        <p:spPr>
          <a:xfrm>
            <a:off x="898525" y="301466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9" name="Google Shape;339;p21"/>
          <p:cNvSpPr txBox="1"/>
          <p:nvPr/>
        </p:nvSpPr>
        <p:spPr>
          <a:xfrm>
            <a:off x="0" y="2559050"/>
            <a:ext cx="914400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MỘT SỐ THUỘC TÍNH THƯỜNG DÙNG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Google Shape;346;p2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47" name="Google Shape;347;p22"/>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8" name="Google Shape;348;p22"/>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9" name="Google Shape;349;p22"/>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KIỂU NỀN</a:t>
            </a:r>
            <a:endParaRPr/>
          </a:p>
        </p:txBody>
      </p:sp>
      <p:sp>
        <p:nvSpPr>
          <p:cNvPr id="350" name="Google Shape;350;p22"/>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1" name="Google Shape;351;p22"/>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2" name="Google Shape;352;p22"/>
          <p:cNvSpPr txBox="1"/>
          <p:nvPr/>
        </p:nvSpPr>
        <p:spPr>
          <a:xfrm>
            <a:off x="152400" y="762000"/>
            <a:ext cx="8718550" cy="2514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Tahoma"/>
              <a:buNone/>
            </a:pPr>
            <a:r>
              <a:rPr b="1" i="0" lang="en-US" sz="2800" u="sng">
                <a:solidFill>
                  <a:srgbClr val="0000FF"/>
                </a:solidFill>
                <a:latin typeface="Tahoma"/>
                <a:ea typeface="Tahoma"/>
                <a:cs typeface="Tahoma"/>
                <a:sym typeface="Tahoma"/>
              </a:rPr>
              <a:t>a. Màu nền:</a:t>
            </a:r>
            <a:endParaRPr/>
          </a:p>
          <a:p>
            <a:pPr indent="-342900" lvl="0" marL="342900" marR="0" rtl="0" algn="l">
              <a:lnSpc>
                <a:spcPct val="150000"/>
              </a:lnSpc>
              <a:spcBef>
                <a:spcPts val="600"/>
              </a:spcBef>
              <a:spcAft>
                <a:spcPts val="0"/>
              </a:spcAft>
              <a:buClr>
                <a:schemeClr val="dk1"/>
              </a:buClr>
              <a:buSzPts val="2400"/>
              <a:buFont typeface="Tahoma"/>
              <a:buChar char="-"/>
            </a:pPr>
            <a:r>
              <a:rPr b="1" i="1" lang="en-US" sz="2400" u="sng">
                <a:solidFill>
                  <a:schemeClr val="dk1"/>
                </a:solidFill>
                <a:latin typeface="Tahoma"/>
                <a:ea typeface="Tahoma"/>
                <a:cs typeface="Tahoma"/>
                <a:sym typeface="Tahoma"/>
              </a:rPr>
              <a:t>Thuộc tính</a:t>
            </a:r>
            <a:r>
              <a:rPr b="1" i="0" lang="en-US" sz="2400" u="none">
                <a:solidFill>
                  <a:schemeClr val="dk1"/>
                </a:solidFill>
                <a:latin typeface="Tahoma"/>
                <a:ea typeface="Tahoma"/>
                <a:cs typeface="Tahoma"/>
                <a:sym typeface="Tahoma"/>
              </a:rPr>
              <a:t>: </a:t>
            </a:r>
            <a:r>
              <a:rPr b="1" i="0" lang="en-US" sz="2400" u="none">
                <a:solidFill>
                  <a:srgbClr val="FF0000"/>
                </a:solidFill>
                <a:latin typeface="Tahoma"/>
                <a:ea typeface="Tahoma"/>
                <a:cs typeface="Tahoma"/>
                <a:sym typeface="Tahoma"/>
              </a:rPr>
              <a:t>Background-color </a:t>
            </a:r>
            <a:endParaRPr/>
          </a:p>
          <a:p>
            <a:pPr indent="-342900" lvl="0" marL="342900" marR="0" rtl="0" algn="l">
              <a:lnSpc>
                <a:spcPct val="150000"/>
              </a:lnSpc>
              <a:spcBef>
                <a:spcPts val="600"/>
              </a:spcBef>
              <a:spcAft>
                <a:spcPts val="0"/>
              </a:spcAft>
              <a:buClr>
                <a:schemeClr val="dk1"/>
              </a:buClr>
              <a:buSzPts val="2400"/>
              <a:buFont typeface="Tahoma"/>
              <a:buChar char="-"/>
            </a:pPr>
            <a:r>
              <a:rPr b="1" i="1" lang="en-US" sz="2400" u="sng">
                <a:solidFill>
                  <a:schemeClr val="dk1"/>
                </a:solidFill>
                <a:latin typeface="Tahoma"/>
                <a:ea typeface="Tahoma"/>
                <a:cs typeface="Tahoma"/>
                <a:sym typeface="Tahoma"/>
              </a:rPr>
              <a:t>Giá trị:</a:t>
            </a:r>
            <a:r>
              <a:rPr b="1" i="1" lang="en-US" sz="2400" u="none">
                <a:solidFill>
                  <a:schemeClr val="dk1"/>
                </a:solidFill>
                <a:latin typeface="Tahoma"/>
                <a:ea typeface="Tahoma"/>
                <a:cs typeface="Tahoma"/>
                <a:sym typeface="Tahoma"/>
              </a:rPr>
              <a:t> </a:t>
            </a:r>
            <a:r>
              <a:rPr b="1" i="0" lang="en-US" sz="2400" u="none">
                <a:solidFill>
                  <a:schemeClr val="dk1"/>
                </a:solidFill>
                <a:latin typeface="Tahoma"/>
                <a:ea typeface="Tahoma"/>
                <a:cs typeface="Tahoma"/>
                <a:sym typeface="Tahoma"/>
              </a:rPr>
              <a:t>Tên màu (hoặc giá trị màu) </a:t>
            </a:r>
            <a:endParaRPr/>
          </a:p>
          <a:p>
            <a:pPr indent="-342900" lvl="0" marL="342900" marR="0" rtl="0" algn="l">
              <a:lnSpc>
                <a:spcPct val="150000"/>
              </a:lnSpc>
              <a:spcBef>
                <a:spcPts val="60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Giá trị </a:t>
            </a:r>
            <a:r>
              <a:rPr b="0" i="1" lang="en-US" sz="2400" u="none">
                <a:solidFill>
                  <a:srgbClr val="FF0000"/>
                </a:solidFill>
                <a:latin typeface="Tahoma"/>
                <a:ea typeface="Tahoma"/>
                <a:cs typeface="Tahoma"/>
                <a:sym typeface="Tahoma"/>
              </a:rPr>
              <a:t>Transparent </a:t>
            </a:r>
            <a:r>
              <a:rPr b="1" i="0" lang="en-US" sz="2400" u="none">
                <a:solidFill>
                  <a:schemeClr val="dk1"/>
                </a:solidFill>
                <a:latin typeface="Tahoma"/>
                <a:ea typeface="Tahoma"/>
                <a:cs typeface="Tahoma"/>
                <a:sym typeface="Tahoma"/>
              </a:rPr>
              <a:t>: Tạo màu trong suốt</a:t>
            </a:r>
            <a:endParaRPr/>
          </a:p>
        </p:txBody>
      </p:sp>
      <p:sp>
        <p:nvSpPr>
          <p:cNvPr id="353" name="Google Shape;353;p22"/>
          <p:cNvSpPr txBox="1"/>
          <p:nvPr/>
        </p:nvSpPr>
        <p:spPr>
          <a:xfrm>
            <a:off x="1905000" y="3581400"/>
            <a:ext cx="7086600" cy="1524000"/>
          </a:xfrm>
          <a:prstGeom prst="rect">
            <a:avLst/>
          </a:prstGeom>
          <a:solidFill>
            <a:srgbClr val="99CCFF"/>
          </a:solid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  </a:t>
            </a:r>
            <a:r>
              <a:rPr b="0" i="0" lang="en-US" sz="2800" u="none">
                <a:solidFill>
                  <a:srgbClr val="FF0000"/>
                </a:solidFill>
                <a:latin typeface="Tahoma"/>
                <a:ea typeface="Tahoma"/>
                <a:cs typeface="Tahoma"/>
                <a:sym typeface="Tahoma"/>
              </a:rPr>
              <a:t>Tạo màu nền cho trang web là màu xanh</a:t>
            </a:r>
            <a:endParaRPr/>
          </a:p>
          <a:p>
            <a:pPr indent="-514350" lvl="0" marL="514350" marR="0" rtl="0" algn="l">
              <a:lnSpc>
                <a:spcPct val="100000"/>
              </a:lnSpc>
              <a:spcBef>
                <a:spcPts val="600"/>
              </a:spcBef>
              <a:spcAft>
                <a:spcPts val="0"/>
              </a:spcAft>
              <a:buClr>
                <a:srgbClr val="FF0000"/>
              </a:buClr>
              <a:buSzPts val="2800"/>
              <a:buFont typeface="Tahoma"/>
              <a:buNone/>
            </a:pPr>
            <a:r>
              <a:rPr b="0" i="0" lang="en-US" sz="2800" u="none">
                <a:solidFill>
                  <a:srgbClr val="FF0000"/>
                </a:solidFill>
                <a:latin typeface="Tahoma"/>
                <a:ea typeface="Tahoma"/>
                <a:cs typeface="Tahoma"/>
                <a:sym typeface="Tahoma"/>
              </a:rPr>
              <a:t>  Màu nền cho đoạn văn là màu vàng</a:t>
            </a:r>
            <a:endParaRPr/>
          </a:p>
          <a:p>
            <a:pPr indent="-514350" lvl="0" marL="514350" marR="0" rtl="0" algn="l">
              <a:lnSpc>
                <a:spcPct val="100000"/>
              </a:lnSpc>
              <a:spcBef>
                <a:spcPts val="600"/>
              </a:spcBef>
              <a:spcAft>
                <a:spcPts val="0"/>
              </a:spcAft>
              <a:buClr>
                <a:srgbClr val="FF0000"/>
              </a:buClr>
              <a:buSzPts val="2800"/>
              <a:buFont typeface="Tahoma"/>
              <a:buNone/>
            </a:pPr>
            <a:r>
              <a:rPr b="0" i="0" lang="en-US" sz="2800" u="none">
                <a:solidFill>
                  <a:srgbClr val="FF0000"/>
                </a:solidFill>
                <a:latin typeface="Tahoma"/>
                <a:ea typeface="Tahoma"/>
                <a:cs typeface="Tahoma"/>
                <a:sym typeface="Tahoma"/>
              </a:rPr>
              <a:t>  Màu nền cho thẻ input là màu đỏ</a:t>
            </a:r>
            <a:endParaRPr/>
          </a:p>
        </p:txBody>
      </p:sp>
      <p:sp>
        <p:nvSpPr>
          <p:cNvPr id="354" name="Google Shape;354;p22"/>
          <p:cNvSpPr txBox="1"/>
          <p:nvPr/>
        </p:nvSpPr>
        <p:spPr>
          <a:xfrm>
            <a:off x="303212" y="3276600"/>
            <a:ext cx="122078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B166E"/>
              </a:buClr>
              <a:buSzPts val="2800"/>
              <a:buFont typeface="Tahoma"/>
              <a:buNone/>
            </a:pPr>
            <a:r>
              <a:rPr b="0" i="1" lang="en-US" sz="2800" u="sng">
                <a:solidFill>
                  <a:srgbClr val="2B166E"/>
                </a:solidFill>
                <a:latin typeface="Tahoma"/>
                <a:ea typeface="Tahoma"/>
                <a:cs typeface="Tahoma"/>
                <a:sym typeface="Tahoma"/>
              </a:rPr>
              <a:t>Ví dụ</a:t>
            </a:r>
            <a:r>
              <a:rPr b="0" i="0" lang="en-US" sz="2800" u="none">
                <a:solidFill>
                  <a:srgbClr val="2B166E"/>
                </a:solidFill>
                <a:latin typeface="Tahoma"/>
                <a:ea typeface="Tahoma"/>
                <a:cs typeface="Tahoma"/>
                <a:sym typeface="Tahoma"/>
              </a:rPr>
              <a:t>: </a:t>
            </a:r>
            <a:endParaRPr/>
          </a:p>
        </p:txBody>
      </p:sp>
      <p:sp>
        <p:nvSpPr>
          <p:cNvPr id="355" name="Google Shape;355;p22"/>
          <p:cNvSpPr txBox="1"/>
          <p:nvPr/>
        </p:nvSpPr>
        <p:spPr>
          <a:xfrm>
            <a:off x="1905000" y="5181600"/>
            <a:ext cx="7086600" cy="1524000"/>
          </a:xfrm>
          <a:prstGeom prst="rect">
            <a:avLst/>
          </a:prstGeom>
          <a:solidFill>
            <a:srgbClr val="FF99FF"/>
          </a:solid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 </a:t>
            </a:r>
            <a:r>
              <a:rPr b="0" i="0" lang="en-US" sz="2800" u="none">
                <a:solidFill>
                  <a:schemeClr val="dk1"/>
                </a:solidFill>
                <a:latin typeface="Tahoma"/>
                <a:ea typeface="Tahoma"/>
                <a:cs typeface="Tahoma"/>
                <a:sym typeface="Tahoma"/>
              </a:rPr>
              <a:t> </a:t>
            </a:r>
            <a:r>
              <a:rPr b="1" i="0" lang="en-US" sz="2800" u="none">
                <a:solidFill>
                  <a:srgbClr val="002060"/>
                </a:solidFill>
                <a:latin typeface="Tahoma"/>
                <a:ea typeface="Tahoma"/>
                <a:cs typeface="Tahoma"/>
                <a:sym typeface="Tahoma"/>
              </a:rPr>
              <a:t>Body </a:t>
            </a:r>
            <a:r>
              <a:rPr b="0" i="0" lang="en-US" sz="2800" u="none">
                <a:solidFill>
                  <a:srgbClr val="002060"/>
                </a:solidFill>
                <a:latin typeface="Tahoma"/>
                <a:ea typeface="Tahoma"/>
                <a:cs typeface="Tahoma"/>
                <a:sym typeface="Tahoma"/>
              </a:rPr>
              <a:t> {Background-color : Green}</a:t>
            </a:r>
            <a:endParaRPr/>
          </a:p>
          <a:p>
            <a:pPr indent="-514350" lvl="0" marL="514350" marR="0" rtl="0" algn="l">
              <a:lnSpc>
                <a:spcPct val="100000"/>
              </a:lnSpc>
              <a:spcBef>
                <a:spcPts val="600"/>
              </a:spcBef>
              <a:spcAft>
                <a:spcPts val="0"/>
              </a:spcAft>
              <a:buClr>
                <a:srgbClr val="002060"/>
              </a:buClr>
              <a:buSzPts val="2800"/>
              <a:buFont typeface="Tahoma"/>
              <a:buNone/>
            </a:pPr>
            <a:r>
              <a:rPr b="0" i="0" lang="en-US" sz="2800" u="none">
                <a:solidFill>
                  <a:srgbClr val="002060"/>
                </a:solidFill>
                <a:latin typeface="Tahoma"/>
                <a:ea typeface="Tahoma"/>
                <a:cs typeface="Tahoma"/>
                <a:sym typeface="Tahoma"/>
              </a:rPr>
              <a:t>  </a:t>
            </a:r>
            <a:r>
              <a:rPr b="1" i="0" lang="en-US" sz="2800" u="none">
                <a:solidFill>
                  <a:srgbClr val="002060"/>
                </a:solidFill>
                <a:latin typeface="Tahoma"/>
                <a:ea typeface="Tahoma"/>
                <a:cs typeface="Tahoma"/>
                <a:sym typeface="Tahoma"/>
              </a:rPr>
              <a:t>P</a:t>
            </a:r>
            <a:r>
              <a:rPr b="0" i="0" lang="en-US" sz="2800" u="none">
                <a:solidFill>
                  <a:srgbClr val="002060"/>
                </a:solidFill>
                <a:latin typeface="Tahoma"/>
                <a:ea typeface="Tahoma"/>
                <a:cs typeface="Tahoma"/>
                <a:sym typeface="Tahoma"/>
              </a:rPr>
              <a:t>        {Background-color : Yellow}</a:t>
            </a:r>
            <a:endParaRPr/>
          </a:p>
          <a:p>
            <a:pPr indent="-514350" lvl="0" marL="514350" marR="0" rtl="0" algn="l">
              <a:lnSpc>
                <a:spcPct val="100000"/>
              </a:lnSpc>
              <a:spcBef>
                <a:spcPts val="600"/>
              </a:spcBef>
              <a:spcAft>
                <a:spcPts val="0"/>
              </a:spcAft>
              <a:buClr>
                <a:srgbClr val="002060"/>
              </a:buClr>
              <a:buSzPts val="2800"/>
              <a:buFont typeface="Tahoma"/>
              <a:buNone/>
            </a:pPr>
            <a:r>
              <a:rPr b="0" i="0" lang="en-US" sz="2800" u="none">
                <a:solidFill>
                  <a:srgbClr val="002060"/>
                </a:solidFill>
                <a:latin typeface="Tahoma"/>
                <a:ea typeface="Tahoma"/>
                <a:cs typeface="Tahoma"/>
                <a:sym typeface="Tahoma"/>
              </a:rPr>
              <a:t>  </a:t>
            </a:r>
            <a:r>
              <a:rPr b="1" i="0" lang="en-US" sz="2800" u="none">
                <a:solidFill>
                  <a:srgbClr val="002060"/>
                </a:solidFill>
                <a:latin typeface="Tahoma"/>
                <a:ea typeface="Tahoma"/>
                <a:cs typeface="Tahoma"/>
                <a:sym typeface="Tahoma"/>
              </a:rPr>
              <a:t>Input</a:t>
            </a:r>
            <a:r>
              <a:rPr b="0" i="0" lang="en-US" sz="2800" u="none">
                <a:solidFill>
                  <a:srgbClr val="002060"/>
                </a:solidFill>
                <a:latin typeface="Tahoma"/>
                <a:ea typeface="Tahoma"/>
                <a:cs typeface="Tahoma"/>
                <a:sym typeface="Tahoma"/>
              </a:rPr>
              <a:t> {Background-color :  Red}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animEffect filter="fade" transition="in">
                                      <p:cBhvr>
                                        <p:cTn dur="500"/>
                                        <p:tgtEl>
                                          <p:spTgt spid="3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animEffect filter="fade" transition="in">
                                      <p:cBhvr>
                                        <p:cTn dur="500"/>
                                        <p:tgtEl>
                                          <p:spTgt spid="3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animEffect filter="fade" transition="in">
                                      <p:cBhvr>
                                        <p:cTn dur="500"/>
                                        <p:tgtEl>
                                          <p:spTgt spid="3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3" st="3"/>
                                            </p:txEl>
                                          </p:spTgt>
                                        </p:tgtEl>
                                        <p:attrNameLst>
                                          <p:attrName>style.visibility</p:attrName>
                                        </p:attrNameLst>
                                      </p:cBhvr>
                                      <p:to>
                                        <p:strVal val="visible"/>
                                      </p:to>
                                    </p:set>
                                    <p:animEffect filter="fade" transition="in">
                                      <p:cBhvr>
                                        <p:cTn dur="500"/>
                                        <p:tgtEl>
                                          <p:spTgt spid="352">
                                            <p:txEl>
                                              <p:pRg end="3" st="3"/>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2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animEffect filter="fade" transition="in">
                                      <p:cBhvr>
                                        <p:cTn dur="2000"/>
                                        <p:tgtEl>
                                          <p:spTgt spid="35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animEffect filter="fade" transition="in">
                                      <p:cBhvr>
                                        <p:cTn dur="2000"/>
                                        <p:tgtEl>
                                          <p:spTgt spid="35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animEffect filter="fade" transition="in">
                                      <p:cBhvr>
                                        <p:cTn dur="2000"/>
                                        <p:tgtEl>
                                          <p:spTgt spid="3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animEffect filter="fade" transition="in">
                                      <p:cBhvr>
                                        <p:cTn dur="500"/>
                                        <p:tgtEl>
                                          <p:spTgt spid="3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animEffect filter="fade" transition="in">
                                      <p:cBhvr>
                                        <p:cTn dur="500"/>
                                        <p:tgtEl>
                                          <p:spTgt spid="3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animEffect filter="fade" transition="in">
                                      <p:cBhvr>
                                        <p:cTn dur="500"/>
                                        <p:tgtEl>
                                          <p:spTgt spid="3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Effect filter="fade" transition="in">
                                      <p:cBhvr>
                                        <p:cTn dur="500"/>
                                        <p:tgtEl>
                                          <p:spTgt spid="35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animEffect filter="fade" transition="in">
                                      <p:cBhvr>
                                        <p:cTn dur="500"/>
                                        <p:tgtEl>
                                          <p:spTgt spid="35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animEffect filter="fade" transition="in">
                                      <p:cBhvr>
                                        <p:cTn dur="500"/>
                                        <p:tgtEl>
                                          <p:spTgt spid="35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2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63" name="Google Shape;363;p23"/>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4" name="Google Shape;364;p23"/>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5" name="Google Shape;365;p23"/>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KIỂU NỀN</a:t>
            </a:r>
            <a:endParaRPr/>
          </a:p>
        </p:txBody>
      </p:sp>
      <p:sp>
        <p:nvSpPr>
          <p:cNvPr id="366" name="Google Shape;366;p23"/>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7" name="Google Shape;367;p23"/>
          <p:cNvSpPr txBox="1"/>
          <p:nvPr/>
        </p:nvSpPr>
        <p:spPr>
          <a:xfrm>
            <a:off x="152400" y="914400"/>
            <a:ext cx="871855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Tahoma"/>
              <a:buNone/>
            </a:pPr>
            <a:r>
              <a:rPr b="1" i="0" lang="en-US" sz="2800" u="sng">
                <a:solidFill>
                  <a:srgbClr val="0000FF"/>
                </a:solidFill>
                <a:latin typeface="Tahoma"/>
                <a:ea typeface="Tahoma"/>
                <a:cs typeface="Tahoma"/>
                <a:sym typeface="Tahoma"/>
              </a:rPr>
              <a:t>b. Ảnh nền:</a:t>
            </a:r>
            <a:endParaRPr/>
          </a:p>
        </p:txBody>
      </p:sp>
      <p:sp>
        <p:nvSpPr>
          <p:cNvPr id="368" name="Google Shape;368;p23"/>
          <p:cNvSpPr txBox="1"/>
          <p:nvPr/>
        </p:nvSpPr>
        <p:spPr>
          <a:xfrm>
            <a:off x="152400" y="1676400"/>
            <a:ext cx="8782050" cy="3657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Char char="•"/>
            </a:pPr>
            <a:r>
              <a:rPr b="1" i="1" lang="en-US" sz="2400" u="sng">
                <a:solidFill>
                  <a:schemeClr val="dk1"/>
                </a:solidFill>
                <a:latin typeface="Tahoma"/>
                <a:ea typeface="Tahoma"/>
                <a:cs typeface="Tahoma"/>
                <a:sym typeface="Tahoma"/>
              </a:rPr>
              <a:t>Thuộc tính</a:t>
            </a:r>
            <a:r>
              <a:rPr b="1" i="1" lang="en-US" sz="2400" u="none">
                <a:solidFill>
                  <a:schemeClr val="dk1"/>
                </a:solidFill>
                <a:latin typeface="Tahoma"/>
                <a:ea typeface="Tahoma"/>
                <a:cs typeface="Tahoma"/>
                <a:sym typeface="Tahoma"/>
              </a:rPr>
              <a:t>: </a:t>
            </a:r>
            <a:r>
              <a:rPr b="0" i="0" lang="en-US" sz="2400" u="none">
                <a:solidFill>
                  <a:srgbClr val="FF0000"/>
                </a:solidFill>
                <a:latin typeface="Tahoma"/>
                <a:ea typeface="Tahoma"/>
                <a:cs typeface="Tahoma"/>
                <a:sym typeface="Tahoma"/>
              </a:rPr>
              <a:t>Background-image </a:t>
            </a:r>
            <a:endParaRPr/>
          </a:p>
          <a:p>
            <a:pPr indent="-342900" lvl="0" marL="342900" marR="0" rtl="0" algn="l">
              <a:lnSpc>
                <a:spcPct val="100000"/>
              </a:lnSpc>
              <a:spcBef>
                <a:spcPts val="1080"/>
              </a:spcBef>
              <a:spcAft>
                <a:spcPts val="0"/>
              </a:spcAft>
              <a:buClr>
                <a:schemeClr val="dk1"/>
              </a:buClr>
              <a:buSzPts val="2400"/>
              <a:buFont typeface="Tahoma"/>
              <a:buChar char="•"/>
            </a:pPr>
            <a:r>
              <a:rPr b="1" i="1" lang="en-US" sz="2400" u="sng">
                <a:solidFill>
                  <a:schemeClr val="dk1"/>
                </a:solidFill>
                <a:latin typeface="Tahoma"/>
                <a:ea typeface="Tahoma"/>
                <a:cs typeface="Tahoma"/>
                <a:sym typeface="Tahoma"/>
              </a:rPr>
              <a:t>Cú pháp: </a:t>
            </a:r>
            <a:endParaRPr/>
          </a:p>
          <a:p>
            <a:pPr indent="-342900" lvl="0" marL="342900" marR="0" rtl="0" algn="l">
              <a:lnSpc>
                <a:spcPct val="100000"/>
              </a:lnSpc>
              <a:spcBef>
                <a:spcPts val="10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a:t>
            </a:r>
            <a:r>
              <a:rPr b="0" i="0" lang="en-US" sz="2100" u="none">
                <a:solidFill>
                  <a:srgbClr val="008000"/>
                </a:solidFill>
                <a:latin typeface="Tahoma"/>
                <a:ea typeface="Tahoma"/>
                <a:cs typeface="Tahoma"/>
                <a:sym typeface="Tahoma"/>
              </a:rPr>
              <a:t>Selector</a:t>
            </a:r>
            <a:r>
              <a:rPr b="0" i="0" lang="en-US" sz="2100" u="none">
                <a:solidFill>
                  <a:schemeClr val="dk1"/>
                </a:solidFill>
                <a:latin typeface="Tahoma"/>
                <a:ea typeface="Tahoma"/>
                <a:cs typeface="Tahoma"/>
                <a:sym typeface="Tahoma"/>
              </a:rPr>
              <a:t> {</a:t>
            </a:r>
            <a:r>
              <a:rPr b="0" i="0" lang="en-US" sz="2100" u="none">
                <a:solidFill>
                  <a:srgbClr val="FF0000"/>
                </a:solidFill>
                <a:latin typeface="Tahoma"/>
                <a:ea typeface="Tahoma"/>
                <a:cs typeface="Tahoma"/>
                <a:sym typeface="Tahoma"/>
              </a:rPr>
              <a:t>Background-image </a:t>
            </a:r>
            <a:r>
              <a:rPr b="0" i="0" lang="en-US" sz="2100" u="none">
                <a:solidFill>
                  <a:schemeClr val="dk1"/>
                </a:solidFill>
                <a:latin typeface="Tahoma"/>
                <a:ea typeface="Tahoma"/>
                <a:cs typeface="Tahoma"/>
                <a:sym typeface="Tahoma"/>
              </a:rPr>
              <a:t>: </a:t>
            </a:r>
            <a:r>
              <a:rPr b="0" i="0" lang="en-US" sz="2100" u="none">
                <a:solidFill>
                  <a:srgbClr val="008000"/>
                </a:solidFill>
                <a:latin typeface="Tahoma"/>
                <a:ea typeface="Tahoma"/>
                <a:cs typeface="Tahoma"/>
                <a:sym typeface="Tahoma"/>
              </a:rPr>
              <a:t>Url(địa chỉ ảnh)</a:t>
            </a:r>
            <a:r>
              <a:rPr b="0" i="0" lang="en-US" sz="2100" u="none">
                <a:solidFill>
                  <a:schemeClr val="dk1"/>
                </a:solidFill>
                <a:latin typeface="Tahoma"/>
                <a:ea typeface="Tahoma"/>
                <a:cs typeface="Tahoma"/>
                <a:sym typeface="Tahoma"/>
              </a:rPr>
              <a:t>}</a:t>
            </a:r>
            <a:endParaRPr/>
          </a:p>
          <a:p>
            <a:pPr indent="-342900" lvl="0" marL="342900" marR="0" rtl="0" algn="l">
              <a:lnSpc>
                <a:spcPct val="100000"/>
              </a:lnSpc>
              <a:spcBef>
                <a:spcPts val="1080"/>
              </a:spcBef>
              <a:spcAft>
                <a:spcPts val="0"/>
              </a:spcAft>
              <a:buClr>
                <a:schemeClr val="dk1"/>
              </a:buClr>
              <a:buSzPts val="2400"/>
              <a:buFont typeface="Tahoma"/>
              <a:buChar char="•"/>
            </a:pPr>
            <a:r>
              <a:rPr b="1" i="1" lang="en-US" sz="2400" u="sng">
                <a:solidFill>
                  <a:schemeClr val="dk1"/>
                </a:solidFill>
                <a:latin typeface="Tahoma"/>
                <a:ea typeface="Tahoma"/>
                <a:cs typeface="Tahoma"/>
                <a:sym typeface="Tahoma"/>
              </a:rPr>
              <a:t>Ví dụ:</a:t>
            </a:r>
            <a:endParaRPr/>
          </a:p>
          <a:p>
            <a:pPr indent="-342900" lvl="0" marL="342900" marR="0" rtl="0" algn="l">
              <a:lnSpc>
                <a:spcPct val="100000"/>
              </a:lnSpc>
              <a:spcBef>
                <a:spcPts val="10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Body { Background-image:Url(anh\banner.jpg) } </a:t>
            </a:r>
            <a:endParaRPr/>
          </a:p>
          <a:p>
            <a:pPr indent="-342900" lvl="0" marL="342900" marR="0" rtl="0" algn="l">
              <a:lnSpc>
                <a:spcPct val="100000"/>
              </a:lnSpc>
              <a:spcBef>
                <a:spcPts val="10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Table { Background-image:Url(anh\a1.jpg) </a:t>
            </a:r>
            <a:endParaRPr/>
          </a:p>
          <a:p>
            <a:pPr indent="-342900" lvl="0" marL="342900" marR="0" rtl="0" algn="l">
              <a:lnSpc>
                <a:spcPct val="100000"/>
              </a:lnSpc>
              <a:spcBef>
                <a:spcPts val="10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P { Background-image:Url(anh\a2.jpg)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0" st="0"/>
                                            </p:txEl>
                                          </p:spTgt>
                                        </p:tgtEl>
                                        <p:attrNameLst>
                                          <p:attrName>style.visibility</p:attrName>
                                        </p:attrNameLst>
                                      </p:cBhvr>
                                      <p:to>
                                        <p:strVal val="visible"/>
                                      </p:to>
                                    </p:set>
                                    <p:animEffect filter="fade" transition="in">
                                      <p:cBhvr>
                                        <p:cTn dur="500"/>
                                        <p:tgtEl>
                                          <p:spTgt spid="3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animEffect filter="fade" transition="in">
                                      <p:cBhvr>
                                        <p:cTn dur="1000"/>
                                        <p:tgtEl>
                                          <p:spTgt spid="3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1" st="1"/>
                                            </p:txEl>
                                          </p:spTgt>
                                        </p:tgtEl>
                                        <p:attrNameLst>
                                          <p:attrName>style.visibility</p:attrName>
                                        </p:attrNameLst>
                                      </p:cBhvr>
                                      <p:to>
                                        <p:strVal val="visible"/>
                                      </p:to>
                                    </p:set>
                                    <p:animEffect filter="fade" transition="in">
                                      <p:cBhvr>
                                        <p:cTn dur="1000"/>
                                        <p:tgtEl>
                                          <p:spTgt spid="3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2" st="2"/>
                                            </p:txEl>
                                          </p:spTgt>
                                        </p:tgtEl>
                                        <p:attrNameLst>
                                          <p:attrName>style.visibility</p:attrName>
                                        </p:attrNameLst>
                                      </p:cBhvr>
                                      <p:to>
                                        <p:strVal val="visible"/>
                                      </p:to>
                                    </p:set>
                                    <p:animEffect filter="fade" transition="in">
                                      <p:cBhvr>
                                        <p:cTn dur="1000"/>
                                        <p:tgtEl>
                                          <p:spTgt spid="3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3" st="3"/>
                                            </p:txEl>
                                          </p:spTgt>
                                        </p:tgtEl>
                                        <p:attrNameLst>
                                          <p:attrName>style.visibility</p:attrName>
                                        </p:attrNameLst>
                                      </p:cBhvr>
                                      <p:to>
                                        <p:strVal val="visible"/>
                                      </p:to>
                                    </p:set>
                                    <p:animEffect filter="fade" transition="in">
                                      <p:cBhvr>
                                        <p:cTn dur="1000"/>
                                        <p:tgtEl>
                                          <p:spTgt spid="3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4" st="4"/>
                                            </p:txEl>
                                          </p:spTgt>
                                        </p:tgtEl>
                                        <p:attrNameLst>
                                          <p:attrName>style.visibility</p:attrName>
                                        </p:attrNameLst>
                                      </p:cBhvr>
                                      <p:to>
                                        <p:strVal val="visible"/>
                                      </p:to>
                                    </p:set>
                                    <p:animEffect filter="fade" transition="in">
                                      <p:cBhvr>
                                        <p:cTn dur="1000"/>
                                        <p:tgtEl>
                                          <p:spTgt spid="3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5" st="5"/>
                                            </p:txEl>
                                          </p:spTgt>
                                        </p:tgtEl>
                                        <p:attrNameLst>
                                          <p:attrName>style.visibility</p:attrName>
                                        </p:attrNameLst>
                                      </p:cBhvr>
                                      <p:to>
                                        <p:strVal val="visible"/>
                                      </p:to>
                                    </p:set>
                                    <p:animEffect filter="fade" transition="in">
                                      <p:cBhvr>
                                        <p:cTn dur="1000"/>
                                        <p:tgtEl>
                                          <p:spTgt spid="3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6" st="6"/>
                                            </p:txEl>
                                          </p:spTgt>
                                        </p:tgtEl>
                                        <p:attrNameLst>
                                          <p:attrName>style.visibility</p:attrName>
                                        </p:attrNameLst>
                                      </p:cBhvr>
                                      <p:to>
                                        <p:strVal val="visible"/>
                                      </p:to>
                                    </p:set>
                                    <p:animEffect filter="fade" transition="in">
                                      <p:cBhvr>
                                        <p:cTn dur="1000"/>
                                        <p:tgtEl>
                                          <p:spTgt spid="36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4" name="Shape 374"/>
        <p:cNvGrpSpPr/>
        <p:nvPr/>
      </p:nvGrpSpPr>
      <p:grpSpPr>
        <a:xfrm>
          <a:off x="0" y="0"/>
          <a:ext cx="0" cy="0"/>
          <a:chOff x="0" y="0"/>
          <a:chExt cx="0" cy="0"/>
        </a:xfrm>
      </p:grpSpPr>
      <p:sp>
        <p:nvSpPr>
          <p:cNvPr id="375" name="Google Shape;375;p2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76" name="Google Shape;376;p24"/>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7" name="Google Shape;377;p24"/>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8" name="Google Shape;378;p24"/>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KIỂU NỀN</a:t>
            </a:r>
            <a:endParaRPr/>
          </a:p>
        </p:txBody>
      </p:sp>
      <p:sp>
        <p:nvSpPr>
          <p:cNvPr id="379" name="Google Shape;379;p24"/>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0" name="Google Shape;380;p24"/>
          <p:cNvSpPr txBox="1"/>
          <p:nvPr/>
        </p:nvSpPr>
        <p:spPr>
          <a:xfrm>
            <a:off x="152400" y="914400"/>
            <a:ext cx="871855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Tahoma"/>
              <a:buNone/>
            </a:pPr>
            <a:r>
              <a:rPr b="1" i="0" lang="en-US" sz="2800" u="sng">
                <a:solidFill>
                  <a:srgbClr val="0000FF"/>
                </a:solidFill>
                <a:latin typeface="Tahoma"/>
                <a:ea typeface="Tahoma"/>
                <a:cs typeface="Tahoma"/>
                <a:sym typeface="Tahoma"/>
              </a:rPr>
              <a:t>c. Lặp lại ảnh nền:</a:t>
            </a:r>
            <a:endParaRPr/>
          </a:p>
        </p:txBody>
      </p:sp>
      <p:sp>
        <p:nvSpPr>
          <p:cNvPr id="381" name="Google Shape;381;p24"/>
          <p:cNvSpPr txBox="1"/>
          <p:nvPr/>
        </p:nvSpPr>
        <p:spPr>
          <a:xfrm>
            <a:off x="304800" y="1676400"/>
            <a:ext cx="83820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Char char="•"/>
            </a:pPr>
            <a:r>
              <a:rPr b="1" i="1" lang="en-US" sz="2800" u="sng">
                <a:solidFill>
                  <a:schemeClr val="dk1"/>
                </a:solidFill>
                <a:latin typeface="Tahoma"/>
                <a:ea typeface="Tahoma"/>
                <a:cs typeface="Tahoma"/>
                <a:sym typeface="Tahoma"/>
              </a:rPr>
              <a:t>Thuộc tính</a:t>
            </a:r>
            <a:r>
              <a:rPr b="1" i="0" lang="en-US" sz="2800" u="none">
                <a:solidFill>
                  <a:schemeClr val="dk1"/>
                </a:solidFill>
                <a:latin typeface="Tahoma"/>
                <a:ea typeface="Tahoma"/>
                <a:cs typeface="Tahoma"/>
                <a:sym typeface="Tahoma"/>
              </a:rPr>
              <a:t>: </a:t>
            </a:r>
            <a:r>
              <a:rPr b="0" i="0" lang="en-US" sz="2800" u="none">
                <a:solidFill>
                  <a:srgbClr val="FF0000"/>
                </a:solidFill>
                <a:latin typeface="Tahoma"/>
                <a:ea typeface="Tahoma"/>
                <a:cs typeface="Tahoma"/>
                <a:sym typeface="Tahoma"/>
              </a:rPr>
              <a:t>Background-repeat </a:t>
            </a:r>
            <a:endParaRPr/>
          </a:p>
          <a:p>
            <a:pPr indent="-342900" lvl="0" marL="342900" marR="0" rtl="0" algn="l">
              <a:lnSpc>
                <a:spcPct val="100000"/>
              </a:lnSpc>
              <a:spcBef>
                <a:spcPts val="560"/>
              </a:spcBef>
              <a:spcAft>
                <a:spcPts val="0"/>
              </a:spcAft>
              <a:buClr>
                <a:schemeClr val="dk1"/>
              </a:buClr>
              <a:buSzPts val="2800"/>
              <a:buFont typeface="Tahoma"/>
              <a:buChar char="•"/>
            </a:pPr>
            <a:r>
              <a:rPr b="1" i="1" lang="en-US" sz="2800" u="sng">
                <a:solidFill>
                  <a:schemeClr val="dk1"/>
                </a:solidFill>
                <a:latin typeface="Tahoma"/>
                <a:ea typeface="Tahoma"/>
                <a:cs typeface="Tahoma"/>
                <a:sym typeface="Tahoma"/>
              </a:rPr>
              <a:t>Giá trị</a:t>
            </a:r>
            <a:r>
              <a:rPr b="1" i="0" lang="en-US" sz="2800" u="none">
                <a:solidFill>
                  <a:schemeClr val="dk1"/>
                </a:solidFill>
                <a:latin typeface="Tahoma"/>
                <a:ea typeface="Tahoma"/>
                <a:cs typeface="Tahoma"/>
                <a:sym typeface="Tahoma"/>
              </a:rPr>
              <a:t>: </a:t>
            </a:r>
            <a:endParaRPr/>
          </a:p>
          <a:p>
            <a:pPr indent="-228600" lvl="2" marL="1143000" marR="0" rtl="0" algn="l">
              <a:lnSpc>
                <a:spcPct val="100000"/>
              </a:lnSpc>
              <a:spcBef>
                <a:spcPts val="48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 </a:t>
            </a:r>
            <a:r>
              <a:rPr b="1" i="0" lang="en-US" sz="2400" u="none" cap="none" strike="noStrike">
                <a:solidFill>
                  <a:srgbClr val="008000"/>
                </a:solidFill>
                <a:latin typeface="Tahoma"/>
                <a:ea typeface="Tahoma"/>
                <a:cs typeface="Tahoma"/>
                <a:sym typeface="Tahoma"/>
              </a:rPr>
              <a:t>Repeat-x</a:t>
            </a:r>
            <a:r>
              <a:rPr b="0" i="0" lang="en-US" sz="2400" u="none" cap="none" strike="noStrike">
                <a:solidFill>
                  <a:schemeClr val="dk1"/>
                </a:solidFill>
                <a:latin typeface="Tahoma"/>
                <a:ea typeface="Tahoma"/>
                <a:cs typeface="Tahoma"/>
                <a:sym typeface="Tahoma"/>
              </a:rPr>
              <a:t>: Lặp lại ảnh theo phương ngang. </a:t>
            </a:r>
            <a:endParaRPr/>
          </a:p>
          <a:p>
            <a:pPr indent="-228600" lvl="2" marL="1143000" marR="0" rtl="0" algn="l">
              <a:lnSpc>
                <a:spcPct val="100000"/>
              </a:lnSpc>
              <a:spcBef>
                <a:spcPts val="48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 </a:t>
            </a:r>
            <a:r>
              <a:rPr b="1" i="0" lang="en-US" sz="2400" u="none" cap="none" strike="noStrike">
                <a:solidFill>
                  <a:srgbClr val="008000"/>
                </a:solidFill>
                <a:latin typeface="Tahoma"/>
                <a:ea typeface="Tahoma"/>
                <a:cs typeface="Tahoma"/>
                <a:sym typeface="Tahoma"/>
              </a:rPr>
              <a:t>Repeat-y</a:t>
            </a:r>
            <a:r>
              <a:rPr b="0" i="0" lang="en-US" sz="2400" u="none" cap="none" strike="noStrike">
                <a:solidFill>
                  <a:schemeClr val="dk1"/>
                </a:solidFill>
                <a:latin typeface="Tahoma"/>
                <a:ea typeface="Tahoma"/>
                <a:cs typeface="Tahoma"/>
                <a:sym typeface="Tahoma"/>
              </a:rPr>
              <a:t>: Lặp lại ảnh theo phương dọc. </a:t>
            </a:r>
            <a:endParaRPr/>
          </a:p>
          <a:p>
            <a:pPr indent="-228600" lvl="2" marL="1143000" marR="0" rtl="0" algn="l">
              <a:lnSpc>
                <a:spcPct val="100000"/>
              </a:lnSpc>
              <a:spcBef>
                <a:spcPts val="48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 </a:t>
            </a:r>
            <a:r>
              <a:rPr b="1" i="0" lang="en-US" sz="2400" u="none" cap="none" strike="noStrike">
                <a:solidFill>
                  <a:srgbClr val="008000"/>
                </a:solidFill>
                <a:latin typeface="Tahoma"/>
                <a:ea typeface="Tahoma"/>
                <a:cs typeface="Tahoma"/>
                <a:sym typeface="Tahoma"/>
              </a:rPr>
              <a:t>Repeat</a:t>
            </a:r>
            <a:r>
              <a:rPr b="0" i="0" lang="en-US" sz="2400" u="none" cap="none" strike="noStrike">
                <a:solidFill>
                  <a:schemeClr val="dk1"/>
                </a:solidFill>
                <a:latin typeface="Tahoma"/>
                <a:ea typeface="Tahoma"/>
                <a:cs typeface="Tahoma"/>
                <a:sym typeface="Tahoma"/>
              </a:rPr>
              <a:t>: Lặp cả 2 phương (</a:t>
            </a:r>
            <a:r>
              <a:rPr b="0" i="1" lang="en-US" sz="2400" u="none" cap="none" strike="noStrike">
                <a:solidFill>
                  <a:schemeClr val="dk1"/>
                </a:solidFill>
                <a:latin typeface="Tahoma"/>
                <a:ea typeface="Tahoma"/>
                <a:cs typeface="Tahoma"/>
                <a:sym typeface="Tahoma"/>
              </a:rPr>
              <a:t>Mặc định</a:t>
            </a:r>
            <a:r>
              <a:rPr b="0" i="0" lang="en-US" sz="2400" u="none" cap="none" strike="noStrike">
                <a:solidFill>
                  <a:schemeClr val="dk1"/>
                </a:solidFill>
                <a:latin typeface="Tahoma"/>
                <a:ea typeface="Tahoma"/>
                <a:cs typeface="Tahoma"/>
                <a:sym typeface="Tahoma"/>
              </a:rPr>
              <a:t>). </a:t>
            </a:r>
            <a:endParaRPr/>
          </a:p>
          <a:p>
            <a:pPr indent="-228600" lvl="2" marL="1143000" marR="0" rtl="0" algn="l">
              <a:lnSpc>
                <a:spcPct val="100000"/>
              </a:lnSpc>
              <a:spcBef>
                <a:spcPts val="48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 </a:t>
            </a:r>
            <a:r>
              <a:rPr b="1" i="0" lang="en-US" sz="2400" u="none" cap="none" strike="noStrike">
                <a:solidFill>
                  <a:srgbClr val="008000"/>
                </a:solidFill>
                <a:latin typeface="Tahoma"/>
                <a:ea typeface="Tahoma"/>
                <a:cs typeface="Tahoma"/>
                <a:sym typeface="Tahoma"/>
              </a:rPr>
              <a:t>No-repeat</a:t>
            </a:r>
            <a:r>
              <a:rPr b="0" i="0" lang="en-US" sz="2400" u="none" cap="none" strike="noStrike">
                <a:solidFill>
                  <a:schemeClr val="dk1"/>
                </a:solidFill>
                <a:latin typeface="Tahoma"/>
                <a:ea typeface="Tahoma"/>
                <a:cs typeface="Tahoma"/>
                <a:sym typeface="Tahoma"/>
              </a:rPr>
              <a:t>: Không lặp lại ảnh</a:t>
            </a:r>
            <a:endParaRPr/>
          </a:p>
          <a:p>
            <a:pPr indent="-342900" lvl="0" marL="342900" marR="0" rtl="0" algn="l">
              <a:lnSpc>
                <a:spcPct val="100000"/>
              </a:lnSpc>
              <a:spcBef>
                <a:spcPts val="560"/>
              </a:spcBef>
              <a:spcAft>
                <a:spcPts val="0"/>
              </a:spcAft>
              <a:buClr>
                <a:schemeClr val="dk1"/>
              </a:buClr>
              <a:buSzPts val="2800"/>
              <a:buFont typeface="Tahoma"/>
              <a:buChar char="•"/>
            </a:pPr>
            <a:r>
              <a:rPr b="1" i="1" lang="en-US" sz="2800" u="sng">
                <a:solidFill>
                  <a:schemeClr val="dk1"/>
                </a:solidFill>
                <a:latin typeface="Tahoma"/>
                <a:ea typeface="Tahoma"/>
                <a:cs typeface="Tahoma"/>
                <a:sym typeface="Tahoma"/>
              </a:rPr>
              <a:t>Ví dụ:</a:t>
            </a:r>
            <a:endParaRPr/>
          </a:p>
          <a:p>
            <a:pPr indent="-342900" lvl="0" marL="342900" marR="0" rtl="0" algn="l">
              <a:lnSpc>
                <a:spcPct val="100000"/>
              </a:lnSpc>
              <a:spcBef>
                <a:spcPts val="11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			P {</a:t>
            </a:r>
            <a:r>
              <a:rPr b="1" i="0" lang="en-US" sz="2800" u="none">
                <a:solidFill>
                  <a:srgbClr val="008000"/>
                </a:solidFill>
                <a:latin typeface="Tahoma"/>
                <a:ea typeface="Tahoma"/>
                <a:cs typeface="Tahoma"/>
                <a:sym typeface="Tahoma"/>
              </a:rPr>
              <a:t>Background-image</a:t>
            </a:r>
            <a:r>
              <a:rPr b="1" i="0" lang="en-US" sz="2800" u="none">
                <a:solidFill>
                  <a:schemeClr val="dk1"/>
                </a:solidFill>
                <a:latin typeface="Tahoma"/>
                <a:ea typeface="Tahoma"/>
                <a:cs typeface="Tahoma"/>
                <a:sym typeface="Tahoma"/>
              </a:rPr>
              <a:t>:</a:t>
            </a:r>
            <a:r>
              <a:rPr b="1" i="0" lang="en-US" sz="2800" u="none">
                <a:solidFill>
                  <a:srgbClr val="FF0000"/>
                </a:solidFill>
                <a:latin typeface="Tahoma"/>
                <a:ea typeface="Tahoma"/>
                <a:cs typeface="Tahoma"/>
                <a:sym typeface="Tahoma"/>
              </a:rPr>
              <a:t>url(a2.jpg)</a:t>
            </a:r>
            <a:r>
              <a:rPr b="1" i="0" lang="en-US" sz="2800" u="none">
                <a:solidFill>
                  <a:schemeClr val="dk1"/>
                </a:solidFill>
                <a:latin typeface="Tahoma"/>
                <a:ea typeface="Tahoma"/>
                <a:cs typeface="Tahoma"/>
                <a:sym typeface="Tahoma"/>
              </a:rPr>
              <a:t>; </a:t>
            </a:r>
            <a:endParaRPr/>
          </a:p>
          <a:p>
            <a:pPr indent="-342900" lvl="0" marL="342900" marR="0" rtl="0" algn="l">
              <a:lnSpc>
                <a:spcPct val="10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			    </a:t>
            </a:r>
            <a:r>
              <a:rPr b="1" i="0" lang="en-US" sz="2800" u="none">
                <a:solidFill>
                  <a:srgbClr val="008000"/>
                </a:solidFill>
                <a:latin typeface="Tahoma"/>
                <a:ea typeface="Tahoma"/>
                <a:cs typeface="Tahoma"/>
                <a:sym typeface="Tahoma"/>
              </a:rPr>
              <a:t>Background-repeat</a:t>
            </a:r>
            <a:r>
              <a:rPr b="1" i="0" lang="en-US" sz="2800" u="none">
                <a:solidFill>
                  <a:schemeClr val="dk1"/>
                </a:solidFill>
                <a:latin typeface="Tahoma"/>
                <a:ea typeface="Tahoma"/>
                <a:cs typeface="Tahoma"/>
                <a:sym typeface="Tahoma"/>
              </a:rPr>
              <a:t>:</a:t>
            </a:r>
            <a:r>
              <a:rPr b="1" i="0" lang="en-US" sz="2800" u="none">
                <a:solidFill>
                  <a:srgbClr val="FF0000"/>
                </a:solidFill>
                <a:latin typeface="Tahoma"/>
                <a:ea typeface="Tahoma"/>
                <a:cs typeface="Tahoma"/>
                <a:sym typeface="Tahoma"/>
              </a:rPr>
              <a:t>no-repeat</a:t>
            </a:r>
            <a:r>
              <a:rPr b="1" i="0" lang="en-US" sz="2800" u="none">
                <a:solidFill>
                  <a:schemeClr val="dk1"/>
                </a:solidFill>
                <a:latin typeface="Tahoma"/>
                <a:ea typeface="Tahoma"/>
                <a:cs typeface="Tahoma"/>
                <a:sym typeface="Tahoma"/>
              </a:rPr>
              <a:t>; } </a:t>
            </a:r>
            <a:endParaRPr/>
          </a:p>
          <a:p>
            <a:pPr indent="-342900" lvl="0" marL="342900" marR="0" rtl="0" algn="l">
              <a:lnSpc>
                <a:spcPct val="10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animEffect filter="fade" transition="in">
                                      <p:cBhvr>
                                        <p:cTn dur="500"/>
                                        <p:tgtEl>
                                          <p:spTgt spid="3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animEffect filter="fade" transition="in">
                                      <p:cBhvr>
                                        <p:cTn dur="500"/>
                                        <p:tgtEl>
                                          <p:spTgt spid="3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animEffect filter="fade" transition="in">
                                      <p:cBhvr>
                                        <p:cTn dur="500"/>
                                        <p:tgtEl>
                                          <p:spTgt spid="3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animEffect filter="fade" transition="in">
                                      <p:cBhvr>
                                        <p:cTn dur="500"/>
                                        <p:tgtEl>
                                          <p:spTgt spid="3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3" st="3"/>
                                            </p:txEl>
                                          </p:spTgt>
                                        </p:tgtEl>
                                        <p:attrNameLst>
                                          <p:attrName>style.visibility</p:attrName>
                                        </p:attrNameLst>
                                      </p:cBhvr>
                                      <p:to>
                                        <p:strVal val="visible"/>
                                      </p:to>
                                    </p:set>
                                    <p:animEffect filter="fade" transition="in">
                                      <p:cBhvr>
                                        <p:cTn dur="500"/>
                                        <p:tgtEl>
                                          <p:spTgt spid="3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4" st="4"/>
                                            </p:txEl>
                                          </p:spTgt>
                                        </p:tgtEl>
                                        <p:attrNameLst>
                                          <p:attrName>style.visibility</p:attrName>
                                        </p:attrNameLst>
                                      </p:cBhvr>
                                      <p:to>
                                        <p:strVal val="visible"/>
                                      </p:to>
                                    </p:set>
                                    <p:animEffect filter="fade" transition="in">
                                      <p:cBhvr>
                                        <p:cTn dur="500"/>
                                        <p:tgtEl>
                                          <p:spTgt spid="3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5" st="5"/>
                                            </p:txEl>
                                          </p:spTgt>
                                        </p:tgtEl>
                                        <p:attrNameLst>
                                          <p:attrName>style.visibility</p:attrName>
                                        </p:attrNameLst>
                                      </p:cBhvr>
                                      <p:to>
                                        <p:strVal val="visible"/>
                                      </p:to>
                                    </p:set>
                                    <p:animEffect filter="fade" transition="in">
                                      <p:cBhvr>
                                        <p:cTn dur="500"/>
                                        <p:tgtEl>
                                          <p:spTgt spid="3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6" st="6"/>
                                            </p:txEl>
                                          </p:spTgt>
                                        </p:tgtEl>
                                        <p:attrNameLst>
                                          <p:attrName>style.visibility</p:attrName>
                                        </p:attrNameLst>
                                      </p:cBhvr>
                                      <p:to>
                                        <p:strVal val="visible"/>
                                      </p:to>
                                    </p:set>
                                    <p:animEffect filter="fade" transition="in">
                                      <p:cBhvr>
                                        <p:cTn dur="500"/>
                                        <p:tgtEl>
                                          <p:spTgt spid="3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7" st="7"/>
                                            </p:txEl>
                                          </p:spTgt>
                                        </p:tgtEl>
                                        <p:attrNameLst>
                                          <p:attrName>style.visibility</p:attrName>
                                        </p:attrNameLst>
                                      </p:cBhvr>
                                      <p:to>
                                        <p:strVal val="visible"/>
                                      </p:to>
                                    </p:set>
                                    <p:animEffect filter="fade" transition="in">
                                      <p:cBhvr>
                                        <p:cTn dur="500"/>
                                        <p:tgtEl>
                                          <p:spTgt spid="38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8" st="8"/>
                                            </p:txEl>
                                          </p:spTgt>
                                        </p:tgtEl>
                                        <p:attrNameLst>
                                          <p:attrName>style.visibility</p:attrName>
                                        </p:attrNameLst>
                                      </p:cBhvr>
                                      <p:to>
                                        <p:strVal val="visible"/>
                                      </p:to>
                                    </p:set>
                                    <p:animEffect filter="fade" transition="in">
                                      <p:cBhvr>
                                        <p:cTn dur="500"/>
                                        <p:tgtEl>
                                          <p:spTgt spid="38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9" st="9"/>
                                            </p:txEl>
                                          </p:spTgt>
                                        </p:tgtEl>
                                        <p:attrNameLst>
                                          <p:attrName>style.visibility</p:attrName>
                                        </p:attrNameLst>
                                      </p:cBhvr>
                                      <p:to>
                                        <p:strVal val="visible"/>
                                      </p:to>
                                    </p:set>
                                    <p:animEffect filter="fade" transition="in">
                                      <p:cBhvr>
                                        <p:cTn dur="500"/>
                                        <p:tgtEl>
                                          <p:spTgt spid="38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7" name="Shape 387"/>
        <p:cNvGrpSpPr/>
        <p:nvPr/>
      </p:nvGrpSpPr>
      <p:grpSpPr>
        <a:xfrm>
          <a:off x="0" y="0"/>
          <a:ext cx="0" cy="0"/>
          <a:chOff x="0" y="0"/>
          <a:chExt cx="0" cy="0"/>
        </a:xfrm>
      </p:grpSpPr>
      <p:sp>
        <p:nvSpPr>
          <p:cNvPr id="388" name="Google Shape;388;p2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89" name="Google Shape;389;p25"/>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0" name="Google Shape;390;p25"/>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1" name="Google Shape;391;p25"/>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KIỂU NỀN</a:t>
            </a:r>
            <a:endParaRPr/>
          </a:p>
        </p:txBody>
      </p:sp>
      <p:sp>
        <p:nvSpPr>
          <p:cNvPr id="392" name="Google Shape;392;p25"/>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3" name="Google Shape;393;p25"/>
          <p:cNvSpPr txBox="1"/>
          <p:nvPr/>
        </p:nvSpPr>
        <p:spPr>
          <a:xfrm>
            <a:off x="152400" y="838200"/>
            <a:ext cx="871855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Tahoma"/>
              <a:buNone/>
            </a:pPr>
            <a:r>
              <a:rPr b="1" i="0" lang="en-US" sz="2800" u="sng">
                <a:solidFill>
                  <a:srgbClr val="0000FF"/>
                </a:solidFill>
                <a:latin typeface="Tahoma"/>
                <a:ea typeface="Tahoma"/>
                <a:cs typeface="Tahoma"/>
                <a:sym typeface="Tahoma"/>
              </a:rPr>
              <a:t>d. Định vị ảnh nền:</a:t>
            </a:r>
            <a:endParaRPr/>
          </a:p>
        </p:txBody>
      </p:sp>
      <p:sp>
        <p:nvSpPr>
          <p:cNvPr id="394" name="Google Shape;394;p25"/>
          <p:cNvSpPr txBox="1"/>
          <p:nvPr/>
        </p:nvSpPr>
        <p:spPr>
          <a:xfrm>
            <a:off x="152400" y="1524000"/>
            <a:ext cx="8915400" cy="114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400"/>
              <a:buFont typeface="Tahoma"/>
              <a:buChar char="•"/>
            </a:pPr>
            <a:r>
              <a:rPr b="1" i="1" lang="en-US" sz="2400" u="sng">
                <a:solidFill>
                  <a:schemeClr val="dk1"/>
                </a:solidFill>
                <a:latin typeface="Tahoma"/>
                <a:ea typeface="Tahoma"/>
                <a:cs typeface="Tahoma"/>
                <a:sym typeface="Tahoma"/>
              </a:rPr>
              <a:t>Thuộc tính</a:t>
            </a:r>
            <a:r>
              <a:rPr b="1" i="0" lang="en-US" sz="2400" u="none">
                <a:solidFill>
                  <a:schemeClr val="dk1"/>
                </a:solidFill>
                <a:latin typeface="Tahoma"/>
                <a:ea typeface="Tahoma"/>
                <a:cs typeface="Tahoma"/>
                <a:sym typeface="Tahoma"/>
              </a:rPr>
              <a:t>: </a:t>
            </a:r>
            <a:r>
              <a:rPr b="1" i="0" lang="en-US" sz="2400" u="none">
                <a:solidFill>
                  <a:srgbClr val="FF0000"/>
                </a:solidFill>
                <a:latin typeface="Tahoma"/>
                <a:ea typeface="Tahoma"/>
                <a:cs typeface="Tahoma"/>
                <a:sym typeface="Tahoma"/>
              </a:rPr>
              <a:t>Background-position</a:t>
            </a:r>
            <a:endParaRPr/>
          </a:p>
          <a:p>
            <a:pPr indent="-342900" lvl="0" marL="342900" marR="0" rtl="0" algn="l">
              <a:lnSpc>
                <a:spcPct val="150000"/>
              </a:lnSpc>
              <a:spcBef>
                <a:spcPts val="0"/>
              </a:spcBef>
              <a:spcAft>
                <a:spcPts val="0"/>
              </a:spcAft>
              <a:buClr>
                <a:schemeClr val="dk1"/>
              </a:buClr>
              <a:buSzPts val="2400"/>
              <a:buFont typeface="Tahoma"/>
              <a:buChar char="•"/>
            </a:pPr>
            <a:r>
              <a:rPr b="1" i="1" lang="en-US" sz="2400" u="sng">
                <a:solidFill>
                  <a:schemeClr val="dk1"/>
                </a:solidFill>
                <a:latin typeface="Tahoma"/>
                <a:ea typeface="Tahoma"/>
                <a:cs typeface="Tahoma"/>
                <a:sym typeface="Tahoma"/>
              </a:rPr>
              <a:t>Giá trị</a:t>
            </a:r>
            <a:r>
              <a:rPr b="1" i="0" lang="en-US" sz="2400" u="none">
                <a:solidFill>
                  <a:schemeClr val="dk1"/>
                </a:solidFill>
                <a:latin typeface="Tahoma"/>
                <a:ea typeface="Tahoma"/>
                <a:cs typeface="Tahoma"/>
                <a:sym typeface="Tahoma"/>
              </a:rPr>
              <a:t>: </a:t>
            </a:r>
            <a:r>
              <a:rPr b="0" i="0" lang="en-US" sz="2600" u="none">
                <a:solidFill>
                  <a:schemeClr val="dk1"/>
                </a:solidFill>
                <a:latin typeface="Tahoma"/>
                <a:ea typeface="Tahoma"/>
                <a:cs typeface="Tahoma"/>
                <a:sym typeface="Tahoma"/>
              </a:rPr>
              <a:t>Dùng cặp giá trị để biểu diễn tọa độ đặt ảnh nền.</a:t>
            </a:r>
            <a:endParaRPr/>
          </a:p>
        </p:txBody>
      </p:sp>
      <p:pic>
        <p:nvPicPr>
          <p:cNvPr id="395" name="Google Shape;395;p25"/>
          <p:cNvPicPr preferRelativeResize="0"/>
          <p:nvPr/>
        </p:nvPicPr>
        <p:blipFill rotWithShape="1">
          <a:blip r:embed="rId4">
            <a:alphaModFix/>
          </a:blip>
          <a:srcRect b="37599" l="13070" r="11252" t="33670"/>
          <a:stretch/>
        </p:blipFill>
        <p:spPr>
          <a:xfrm>
            <a:off x="76200" y="3106737"/>
            <a:ext cx="8915400" cy="32940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animEffect filter="fade" transition="in">
                                      <p:cBhvr>
                                        <p:cTn dur="500"/>
                                        <p:tgtEl>
                                          <p:spTgt spid="3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animEffect filter="fade" transition="in">
                                      <p:cBhvr>
                                        <p:cTn dur="500"/>
                                        <p:tgtEl>
                                          <p:spTgt spid="3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1" st="1"/>
                                            </p:txEl>
                                          </p:spTgt>
                                        </p:tgtEl>
                                        <p:attrNameLst>
                                          <p:attrName>style.visibility</p:attrName>
                                        </p:attrNameLst>
                                      </p:cBhvr>
                                      <p:to>
                                        <p:strVal val="visible"/>
                                      </p:to>
                                    </p:set>
                                    <p:animEffect filter="fade" transition="in">
                                      <p:cBhvr>
                                        <p:cTn dur="500"/>
                                        <p:tgtEl>
                                          <p:spTgt spid="3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1" name="Shape 401"/>
        <p:cNvGrpSpPr/>
        <p:nvPr/>
      </p:nvGrpSpPr>
      <p:grpSpPr>
        <a:xfrm>
          <a:off x="0" y="0"/>
          <a:ext cx="0" cy="0"/>
          <a:chOff x="0" y="0"/>
          <a:chExt cx="0" cy="0"/>
        </a:xfrm>
      </p:grpSpPr>
      <p:sp>
        <p:nvSpPr>
          <p:cNvPr id="402" name="Google Shape;402;p2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03" name="Google Shape;403;p26"/>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4" name="Google Shape;404;p26"/>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5" name="Google Shape;405;p26"/>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KIỂU NỀN</a:t>
            </a:r>
            <a:endParaRPr/>
          </a:p>
        </p:txBody>
      </p:sp>
      <p:sp>
        <p:nvSpPr>
          <p:cNvPr id="406" name="Google Shape;406;p26"/>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7" name="Google Shape;407;p26"/>
          <p:cNvSpPr txBox="1"/>
          <p:nvPr/>
        </p:nvSpPr>
        <p:spPr>
          <a:xfrm>
            <a:off x="152400" y="762000"/>
            <a:ext cx="871855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Tahoma"/>
              <a:buNone/>
            </a:pPr>
            <a:r>
              <a:rPr b="1" i="0" lang="en-US" sz="2800" u="sng">
                <a:solidFill>
                  <a:srgbClr val="0000FF"/>
                </a:solidFill>
                <a:latin typeface="Tahoma"/>
                <a:ea typeface="Tahoma"/>
                <a:cs typeface="Tahoma"/>
                <a:sym typeface="Tahoma"/>
              </a:rPr>
              <a:t>d. Định vị ảnh nền:</a:t>
            </a:r>
            <a:endParaRPr/>
          </a:p>
        </p:txBody>
      </p:sp>
      <p:graphicFrame>
        <p:nvGraphicFramePr>
          <p:cNvPr id="408" name="Google Shape;408;p26"/>
          <p:cNvGraphicFramePr/>
          <p:nvPr/>
        </p:nvGraphicFramePr>
        <p:xfrm>
          <a:off x="76200" y="1362075"/>
          <a:ext cx="3000000" cy="3000000"/>
        </p:xfrm>
        <a:graphic>
          <a:graphicData uri="http://schemas.openxmlformats.org/drawingml/2006/table">
            <a:tbl>
              <a:tblPr>
                <a:noFill/>
                <a:tableStyleId>{7A7A4145-F35E-44AE-BBC1-5275B90A96BD}</a:tableStyleId>
              </a:tblPr>
              <a:tblGrid>
                <a:gridCol w="8686800"/>
              </a:tblGrid>
              <a:tr h="609600">
                <a:tc>
                  <a:txBody>
                    <a:bodyPr/>
                    <a:lstStyle/>
                    <a:p>
                      <a:pPr indent="15240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Top center</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6725">
                <a:tc>
                  <a:txBody>
                    <a:bodyPr/>
                    <a:lstStyle/>
                    <a:p>
                      <a:pPr indent="15240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Top right</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6725">
                <a:tc>
                  <a:txBody>
                    <a:bodyPr/>
                    <a:lstStyle/>
                    <a:p>
                      <a:pPr indent="15240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Center left</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6725">
                <a:tc>
                  <a:txBody>
                    <a:bodyPr/>
                    <a:lstStyle/>
                    <a:p>
                      <a:pPr indent="15240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Center center</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6725">
                <a:tc>
                  <a:txBody>
                    <a:bodyPr/>
                    <a:lstStyle/>
                    <a:p>
                      <a:pPr indent="15240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Center right</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6725">
                <a:tc>
                  <a:txBody>
                    <a:bodyPr/>
                    <a:lstStyle/>
                    <a:p>
                      <a:pPr indent="15240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Bottom left</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6725">
                <a:tc>
                  <a:txBody>
                    <a:bodyPr/>
                    <a:lstStyle/>
                    <a:p>
                      <a:pPr indent="15240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Bottom center</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6725">
                <a:tc>
                  <a:txBody>
                    <a:bodyPr/>
                    <a:lstStyle/>
                    <a:p>
                      <a:pPr indent="15240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Bottom right</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6725">
                <a:tc>
                  <a:txBody>
                    <a:bodyPr/>
                    <a:lstStyle/>
                    <a:p>
                      <a:pPr indent="15240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x% y% : Cách mép lề trái x%, cách lề trên y%</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6725">
                <a:tc>
                  <a:txBody>
                    <a:bodyPr/>
                    <a:lstStyle/>
                    <a:p>
                      <a:pPr indent="15240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x y</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09" name="Google Shape;409;p26"/>
          <p:cNvSpPr txBox="1"/>
          <p:nvPr/>
        </p:nvSpPr>
        <p:spPr>
          <a:xfrm>
            <a:off x="2514600" y="1371600"/>
            <a:ext cx="6553200" cy="3444875"/>
          </a:xfrm>
          <a:prstGeom prst="rect">
            <a:avLst/>
          </a:prstGeom>
          <a:solidFill>
            <a:schemeClr val="lt1"/>
          </a:solidFill>
          <a:ln cap="flat" cmpd="sng" w="254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B166E"/>
              </a:buClr>
              <a:buSzPts val="2600"/>
              <a:buFont typeface="Tahoma"/>
              <a:buNone/>
            </a:pPr>
            <a:r>
              <a:rPr b="0" i="1" lang="en-US" sz="2600" u="sng">
                <a:solidFill>
                  <a:srgbClr val="2B166E"/>
                </a:solidFill>
                <a:latin typeface="Tahoma"/>
                <a:ea typeface="Tahoma"/>
                <a:cs typeface="Tahoma"/>
                <a:sym typeface="Tahoma"/>
              </a:rPr>
              <a:t>Ví dụ</a:t>
            </a:r>
            <a:r>
              <a:rPr b="0" i="1" lang="en-US" sz="2600" u="none">
                <a:solidFill>
                  <a:srgbClr val="2B166E"/>
                </a:solidFill>
                <a:latin typeface="Tahoma"/>
                <a:ea typeface="Tahoma"/>
                <a:cs typeface="Tahoma"/>
                <a:sym typeface="Tahoma"/>
              </a:rPr>
              <a:t>: Đặt ảnh nền chính giữa bảng biểu</a:t>
            </a:r>
            <a:endParaRPr/>
          </a:p>
          <a:p>
            <a:pPr indent="0" lvl="0" marL="0" marR="0" rtl="0" algn="l">
              <a:lnSpc>
                <a:spcPct val="100000"/>
              </a:lnSpc>
              <a:spcBef>
                <a:spcPts val="600"/>
              </a:spcBef>
              <a:spcAft>
                <a:spcPts val="0"/>
              </a:spcAft>
              <a:buClr>
                <a:schemeClr val="dk1"/>
              </a:buClr>
              <a:buSzPts val="2600"/>
              <a:buFont typeface="Arial"/>
              <a:buNone/>
            </a:pPr>
            <a:r>
              <a:t/>
            </a:r>
            <a:endParaRPr b="0" i="1" sz="2600" u="none">
              <a:solidFill>
                <a:srgbClr val="2B166E"/>
              </a:solidFill>
              <a:latin typeface="Tahoma"/>
              <a:ea typeface="Tahoma"/>
              <a:cs typeface="Tahoma"/>
              <a:sym typeface="Tahoma"/>
            </a:endParaRPr>
          </a:p>
          <a:p>
            <a:pPr indent="0" lvl="0" marL="0" marR="0" rtl="0" algn="l">
              <a:lnSpc>
                <a:spcPct val="100000"/>
              </a:lnSpc>
              <a:spcBef>
                <a:spcPts val="600"/>
              </a:spcBef>
              <a:spcAft>
                <a:spcPts val="0"/>
              </a:spcAft>
              <a:buClr>
                <a:srgbClr val="2B166E"/>
              </a:buClr>
              <a:buSzPts val="2600"/>
              <a:buFont typeface="Tahoma"/>
              <a:buNone/>
            </a:pPr>
            <a:r>
              <a:rPr b="0" i="0" lang="en-US" sz="2600" u="none">
                <a:solidFill>
                  <a:srgbClr val="2B166E"/>
                </a:solidFill>
                <a:latin typeface="Tahoma"/>
                <a:ea typeface="Tahoma"/>
                <a:cs typeface="Tahoma"/>
                <a:sym typeface="Tahoma"/>
              </a:rPr>
              <a:t>Table { </a:t>
            </a:r>
            <a:r>
              <a:rPr b="0" i="0" lang="en-US" sz="2600" u="none">
                <a:solidFill>
                  <a:srgbClr val="008000"/>
                </a:solidFill>
                <a:latin typeface="Tahoma"/>
                <a:ea typeface="Tahoma"/>
                <a:cs typeface="Tahoma"/>
                <a:sym typeface="Tahoma"/>
              </a:rPr>
              <a:t>Background-image</a:t>
            </a:r>
            <a:r>
              <a:rPr b="0" i="0" lang="en-US" sz="2600" u="none">
                <a:solidFill>
                  <a:srgbClr val="2B166E"/>
                </a:solidFill>
                <a:latin typeface="Tahoma"/>
                <a:ea typeface="Tahoma"/>
                <a:cs typeface="Tahoma"/>
                <a:sym typeface="Tahoma"/>
              </a:rPr>
              <a:t>:</a:t>
            </a:r>
            <a:r>
              <a:rPr b="0" i="0" lang="en-US" sz="2600" u="none">
                <a:solidFill>
                  <a:srgbClr val="FF0000"/>
                </a:solidFill>
                <a:latin typeface="Tahoma"/>
                <a:ea typeface="Tahoma"/>
                <a:cs typeface="Tahoma"/>
                <a:sym typeface="Tahoma"/>
              </a:rPr>
              <a:t>url(a2.jpg)</a:t>
            </a:r>
            <a:r>
              <a:rPr b="0" i="0" lang="en-US" sz="2600" u="none">
                <a:solidFill>
                  <a:srgbClr val="2B166E"/>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2600"/>
              <a:buFont typeface="Arial"/>
              <a:buNone/>
            </a:pPr>
            <a:r>
              <a:t/>
            </a:r>
            <a:endParaRPr b="0" i="0" sz="2600" u="none">
              <a:solidFill>
                <a:srgbClr val="2B166E"/>
              </a:solidFill>
              <a:latin typeface="Tahoma"/>
              <a:ea typeface="Tahoma"/>
              <a:cs typeface="Tahoma"/>
              <a:sym typeface="Tahoma"/>
            </a:endParaRPr>
          </a:p>
          <a:p>
            <a:pPr indent="0" lvl="0" marL="0" marR="0" rtl="0" algn="l">
              <a:lnSpc>
                <a:spcPct val="100000"/>
              </a:lnSpc>
              <a:spcBef>
                <a:spcPts val="0"/>
              </a:spcBef>
              <a:spcAft>
                <a:spcPts val="0"/>
              </a:spcAft>
              <a:buClr>
                <a:srgbClr val="2B166E"/>
              </a:buClr>
              <a:buSzPts val="2600"/>
              <a:buFont typeface="Tahoma"/>
              <a:buNone/>
            </a:pPr>
            <a:r>
              <a:rPr b="0" i="0" lang="en-US" sz="2600" u="none">
                <a:solidFill>
                  <a:srgbClr val="2B166E"/>
                </a:solidFill>
                <a:latin typeface="Tahoma"/>
                <a:ea typeface="Tahoma"/>
                <a:cs typeface="Tahoma"/>
                <a:sym typeface="Tahoma"/>
              </a:rPr>
              <a:t>	</a:t>
            </a:r>
            <a:r>
              <a:rPr b="0" i="0" lang="en-US" sz="2600" u="none">
                <a:solidFill>
                  <a:srgbClr val="008000"/>
                </a:solidFill>
                <a:latin typeface="Tahoma"/>
                <a:ea typeface="Tahoma"/>
                <a:cs typeface="Tahoma"/>
                <a:sym typeface="Tahoma"/>
              </a:rPr>
              <a:t>Background-repeat</a:t>
            </a:r>
            <a:r>
              <a:rPr b="0" i="0" lang="en-US" sz="2600" u="none">
                <a:solidFill>
                  <a:srgbClr val="2B166E"/>
                </a:solidFill>
                <a:latin typeface="Tahoma"/>
                <a:ea typeface="Tahoma"/>
                <a:cs typeface="Tahoma"/>
                <a:sym typeface="Tahoma"/>
              </a:rPr>
              <a:t>:</a:t>
            </a:r>
            <a:r>
              <a:rPr b="0" i="0" lang="en-US" sz="2600" u="none">
                <a:solidFill>
                  <a:srgbClr val="FF0000"/>
                </a:solidFill>
                <a:latin typeface="Tahoma"/>
                <a:ea typeface="Tahoma"/>
                <a:cs typeface="Tahoma"/>
                <a:sym typeface="Tahoma"/>
              </a:rPr>
              <a:t>no-repeat</a:t>
            </a:r>
            <a:r>
              <a:rPr b="0" i="0" lang="en-US" sz="2600" u="none">
                <a:solidFill>
                  <a:srgbClr val="2B166E"/>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2600"/>
              <a:buFont typeface="Arial"/>
              <a:buNone/>
            </a:pPr>
            <a:r>
              <a:t/>
            </a:r>
            <a:endParaRPr b="0" i="0" sz="2600" u="none">
              <a:solidFill>
                <a:srgbClr val="2B166E"/>
              </a:solidFill>
              <a:latin typeface="Tahoma"/>
              <a:ea typeface="Tahoma"/>
              <a:cs typeface="Tahoma"/>
              <a:sym typeface="Tahoma"/>
            </a:endParaRPr>
          </a:p>
          <a:p>
            <a:pPr indent="0" lvl="0" marL="0" marR="0" rtl="0" algn="l">
              <a:lnSpc>
                <a:spcPct val="100000"/>
              </a:lnSpc>
              <a:spcBef>
                <a:spcPts val="0"/>
              </a:spcBef>
              <a:spcAft>
                <a:spcPts val="0"/>
              </a:spcAft>
              <a:buClr>
                <a:srgbClr val="FF0000"/>
              </a:buClr>
              <a:buSzPts val="2600"/>
              <a:buFont typeface="Tahoma"/>
              <a:buNone/>
            </a:pPr>
            <a:r>
              <a:rPr b="0" i="0" lang="en-US" sz="2600" u="none">
                <a:solidFill>
                  <a:srgbClr val="FF0000"/>
                </a:solidFill>
                <a:latin typeface="Tahoma"/>
                <a:ea typeface="Tahoma"/>
                <a:cs typeface="Tahoma"/>
                <a:sym typeface="Tahoma"/>
              </a:rPr>
              <a:t>	Background-position: </a:t>
            </a:r>
            <a:r>
              <a:rPr b="0" i="0" lang="en-US" sz="2600" u="none">
                <a:solidFill>
                  <a:srgbClr val="2B166E"/>
                </a:solidFill>
                <a:latin typeface="Tahoma"/>
                <a:ea typeface="Tahoma"/>
                <a:cs typeface="Tahoma"/>
                <a:sym typeface="Tahoma"/>
              </a:rPr>
              <a:t>Center center;</a:t>
            </a:r>
            <a:endParaRPr/>
          </a:p>
          <a:p>
            <a:pPr indent="0" lvl="0" marL="0" marR="0" rtl="0" algn="l">
              <a:lnSpc>
                <a:spcPct val="100000"/>
              </a:lnSpc>
              <a:spcBef>
                <a:spcPts val="0"/>
              </a:spcBef>
              <a:spcAft>
                <a:spcPts val="0"/>
              </a:spcAft>
              <a:buClr>
                <a:srgbClr val="2B166E"/>
              </a:buClr>
              <a:buSzPts val="2600"/>
              <a:buFont typeface="Tahoma"/>
              <a:buNone/>
            </a:pPr>
            <a:r>
              <a:rPr b="0" i="0" lang="en-US" sz="2600" u="none">
                <a:solidFill>
                  <a:srgbClr val="2B166E"/>
                </a:solidFill>
                <a:latin typeface="Tahoma"/>
                <a:ea typeface="Tahoma"/>
                <a:cs typeface="Tahoma"/>
                <a:sym typeface="Tahoma"/>
              </a:rPr>
              <a:t>	}</a:t>
            </a:r>
            <a:r>
              <a:rPr b="0" i="0" lang="en-US" sz="2000" u="none">
                <a:solidFill>
                  <a:srgbClr val="2B166E"/>
                </a:solidFill>
                <a:latin typeface="Tahoma"/>
                <a:ea typeface="Tahoma"/>
                <a:cs typeface="Tahoma"/>
                <a:sym typeface="Tahom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animEffect filter="fade" transition="in">
                                      <p:cBhvr>
                                        <p:cTn dur="500"/>
                                        <p:tgtEl>
                                          <p:spTgt spid="4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animEffect filter="fade" transition="in">
                                      <p:cBhvr>
                                        <p:cTn dur="500"/>
                                        <p:tgtEl>
                                          <p:spTgt spid="4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2" st="2"/>
                                            </p:txEl>
                                          </p:spTgt>
                                        </p:tgtEl>
                                        <p:attrNameLst>
                                          <p:attrName>style.visibility</p:attrName>
                                        </p:attrNameLst>
                                      </p:cBhvr>
                                      <p:to>
                                        <p:strVal val="visible"/>
                                      </p:to>
                                    </p:set>
                                    <p:animEffect filter="fade" transition="in">
                                      <p:cBhvr>
                                        <p:cTn dur="500"/>
                                        <p:tgtEl>
                                          <p:spTgt spid="4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3" st="3"/>
                                            </p:txEl>
                                          </p:spTgt>
                                        </p:tgtEl>
                                        <p:attrNameLst>
                                          <p:attrName>style.visibility</p:attrName>
                                        </p:attrNameLst>
                                      </p:cBhvr>
                                      <p:to>
                                        <p:strVal val="visible"/>
                                      </p:to>
                                    </p:set>
                                    <p:animEffect filter="fade" transition="in">
                                      <p:cBhvr>
                                        <p:cTn dur="500"/>
                                        <p:tgtEl>
                                          <p:spTgt spid="4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4" st="4"/>
                                            </p:txEl>
                                          </p:spTgt>
                                        </p:tgtEl>
                                        <p:attrNameLst>
                                          <p:attrName>style.visibility</p:attrName>
                                        </p:attrNameLst>
                                      </p:cBhvr>
                                      <p:to>
                                        <p:strVal val="visible"/>
                                      </p:to>
                                    </p:set>
                                    <p:animEffect filter="fade" transition="in">
                                      <p:cBhvr>
                                        <p:cTn dur="500"/>
                                        <p:tgtEl>
                                          <p:spTgt spid="4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5" st="5"/>
                                            </p:txEl>
                                          </p:spTgt>
                                        </p:tgtEl>
                                        <p:attrNameLst>
                                          <p:attrName>style.visibility</p:attrName>
                                        </p:attrNameLst>
                                      </p:cBhvr>
                                      <p:to>
                                        <p:strVal val="visible"/>
                                      </p:to>
                                    </p:set>
                                    <p:animEffect filter="fade" transition="in">
                                      <p:cBhvr>
                                        <p:cTn dur="500"/>
                                        <p:tgtEl>
                                          <p:spTgt spid="4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6" st="6"/>
                                            </p:txEl>
                                          </p:spTgt>
                                        </p:tgtEl>
                                        <p:attrNameLst>
                                          <p:attrName>style.visibility</p:attrName>
                                        </p:attrNameLst>
                                      </p:cBhvr>
                                      <p:to>
                                        <p:strVal val="visible"/>
                                      </p:to>
                                    </p:set>
                                    <p:animEffect filter="fade" transition="in">
                                      <p:cBhvr>
                                        <p:cTn dur="500"/>
                                        <p:tgtEl>
                                          <p:spTgt spid="4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7" st="7"/>
                                            </p:txEl>
                                          </p:spTgt>
                                        </p:tgtEl>
                                        <p:attrNameLst>
                                          <p:attrName>style.visibility</p:attrName>
                                        </p:attrNameLst>
                                      </p:cBhvr>
                                      <p:to>
                                        <p:strVal val="visible"/>
                                      </p:to>
                                    </p:set>
                                    <p:animEffect filter="fade" transition="in">
                                      <p:cBhvr>
                                        <p:cTn dur="500"/>
                                        <p:tgtEl>
                                          <p:spTgt spid="40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5" name="Shape 415"/>
        <p:cNvGrpSpPr/>
        <p:nvPr/>
      </p:nvGrpSpPr>
      <p:grpSpPr>
        <a:xfrm>
          <a:off x="0" y="0"/>
          <a:ext cx="0" cy="0"/>
          <a:chOff x="0" y="0"/>
          <a:chExt cx="0" cy="0"/>
        </a:xfrm>
      </p:grpSpPr>
      <p:sp>
        <p:nvSpPr>
          <p:cNvPr id="416" name="Google Shape;416;p2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17" name="Google Shape;417;p27"/>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8" name="Google Shape;418;p27"/>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9" name="Google Shape;419;p27"/>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KIỂU NỀN</a:t>
            </a:r>
            <a:endParaRPr/>
          </a:p>
        </p:txBody>
      </p:sp>
      <p:sp>
        <p:nvSpPr>
          <p:cNvPr id="420" name="Google Shape;420;p27"/>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1" name="Google Shape;421;p27"/>
          <p:cNvSpPr txBox="1"/>
          <p:nvPr/>
        </p:nvSpPr>
        <p:spPr>
          <a:xfrm>
            <a:off x="152400" y="762000"/>
            <a:ext cx="871855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Tahoma"/>
              <a:buNone/>
            </a:pPr>
            <a:r>
              <a:rPr b="1" i="0" lang="en-US" sz="2800" u="sng">
                <a:solidFill>
                  <a:srgbClr val="0000FF"/>
                </a:solidFill>
                <a:latin typeface="Tahoma"/>
                <a:ea typeface="Tahoma"/>
                <a:cs typeface="Tahoma"/>
                <a:sym typeface="Tahoma"/>
              </a:rPr>
              <a:t>e. Khóa ảnh nền:</a:t>
            </a:r>
            <a:endParaRPr/>
          </a:p>
        </p:txBody>
      </p:sp>
      <p:sp>
        <p:nvSpPr>
          <p:cNvPr id="422" name="Google Shape;422;p27"/>
          <p:cNvSpPr txBox="1"/>
          <p:nvPr/>
        </p:nvSpPr>
        <p:spPr>
          <a:xfrm>
            <a:off x="228600" y="1295400"/>
            <a:ext cx="8705850" cy="2362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Tahoma"/>
              <a:buChar char="•"/>
            </a:pPr>
            <a:r>
              <a:rPr b="1" i="1" lang="en-US" sz="2000" u="sng">
                <a:solidFill>
                  <a:schemeClr val="dk1"/>
                </a:solidFill>
                <a:latin typeface="Tahoma"/>
                <a:ea typeface="Tahoma"/>
                <a:cs typeface="Tahoma"/>
                <a:sym typeface="Tahoma"/>
              </a:rPr>
              <a:t>Thuộc tính</a:t>
            </a:r>
            <a:r>
              <a:rPr b="1" i="0" lang="en-US" sz="2000" u="none">
                <a:solidFill>
                  <a:schemeClr val="dk1"/>
                </a:solidFill>
                <a:latin typeface="Tahoma"/>
                <a:ea typeface="Tahoma"/>
                <a:cs typeface="Tahoma"/>
                <a:sym typeface="Tahoma"/>
              </a:rPr>
              <a:t>: </a:t>
            </a:r>
            <a:r>
              <a:rPr b="0" i="0" lang="en-US" sz="2000" u="none">
                <a:solidFill>
                  <a:srgbClr val="FF0000"/>
                </a:solidFill>
                <a:latin typeface="Tahoma"/>
                <a:ea typeface="Tahoma"/>
                <a:cs typeface="Tahoma"/>
                <a:sym typeface="Tahoma"/>
              </a:rPr>
              <a:t>Background-attachment</a:t>
            </a:r>
            <a:endParaRPr/>
          </a:p>
          <a:p>
            <a:pPr indent="-342900" lvl="0" marL="342900" marR="0" rtl="0" algn="just">
              <a:lnSpc>
                <a:spcPct val="150000"/>
              </a:lnSpc>
              <a:spcBef>
                <a:spcPts val="0"/>
              </a:spcBef>
              <a:spcAft>
                <a:spcPts val="0"/>
              </a:spcAft>
              <a:buClr>
                <a:schemeClr val="dk1"/>
              </a:buClr>
              <a:buSzPts val="2000"/>
              <a:buFont typeface="Tahoma"/>
              <a:buChar char="•"/>
            </a:pPr>
            <a:r>
              <a:rPr b="1" i="1" lang="en-US" sz="2000" u="sng">
                <a:solidFill>
                  <a:schemeClr val="dk1"/>
                </a:solidFill>
                <a:latin typeface="Tahoma"/>
                <a:ea typeface="Tahoma"/>
                <a:cs typeface="Tahoma"/>
                <a:sym typeface="Tahoma"/>
              </a:rPr>
              <a:t>Giá trị</a:t>
            </a:r>
            <a:r>
              <a:rPr b="1" i="1" lang="en-US" sz="2000" u="none">
                <a:solidFill>
                  <a:schemeClr val="dk1"/>
                </a:solidFill>
                <a:latin typeface="Tahoma"/>
                <a:ea typeface="Tahoma"/>
                <a:cs typeface="Tahoma"/>
                <a:sym typeface="Tahoma"/>
              </a:rPr>
              <a:t>:</a:t>
            </a:r>
            <a:r>
              <a:rPr b="1" i="0" lang="en-US" sz="2000" u="none">
                <a:solidFill>
                  <a:schemeClr val="dk1"/>
                </a:solidFill>
                <a:latin typeface="Tahoma"/>
                <a:ea typeface="Tahoma"/>
                <a:cs typeface="Tahoma"/>
                <a:sym typeface="Tahoma"/>
              </a:rPr>
              <a:t> </a:t>
            </a:r>
            <a:endParaRPr/>
          </a:p>
          <a:p>
            <a:pPr indent="-342900" lvl="0" marL="342900" marR="0" rtl="0" algn="just">
              <a:lnSpc>
                <a:spcPct val="15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 </a:t>
            </a:r>
            <a:r>
              <a:rPr b="0" i="1" lang="en-US" sz="2000" u="none">
                <a:solidFill>
                  <a:srgbClr val="008000"/>
                </a:solidFill>
                <a:latin typeface="Tahoma"/>
                <a:ea typeface="Tahoma"/>
                <a:cs typeface="Tahoma"/>
                <a:sym typeface="Tahoma"/>
              </a:rPr>
              <a:t>Scroll:</a:t>
            </a:r>
            <a:r>
              <a:rPr b="1" i="0" lang="en-US" sz="2000" u="none">
                <a:solidFill>
                  <a:schemeClr val="dk1"/>
                </a:solidFill>
                <a:latin typeface="Tahoma"/>
                <a:ea typeface="Tahoma"/>
                <a:cs typeface="Tahoma"/>
                <a:sym typeface="Tahoma"/>
              </a:rPr>
              <a:t> Ảnh nền sẽ cuộn cùng nội dung trang web (mặc định).     </a:t>
            </a:r>
            <a:endParaRPr/>
          </a:p>
          <a:p>
            <a:pPr indent="-342900" lvl="0" marL="342900" marR="0" rtl="0" algn="just">
              <a:lnSpc>
                <a:spcPct val="15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 </a:t>
            </a:r>
            <a:r>
              <a:rPr b="0" i="1" lang="en-US" sz="2000" u="none">
                <a:solidFill>
                  <a:srgbClr val="008000"/>
                </a:solidFill>
                <a:latin typeface="Tahoma"/>
                <a:ea typeface="Tahoma"/>
                <a:cs typeface="Tahoma"/>
                <a:sym typeface="Tahoma"/>
              </a:rPr>
              <a:t>Fixed: </a:t>
            </a:r>
            <a:r>
              <a:rPr b="1" i="0" lang="en-US" sz="2000" u="none">
                <a:solidFill>
                  <a:schemeClr val="dk1"/>
                </a:solidFill>
                <a:latin typeface="Tahoma"/>
                <a:ea typeface="Tahoma"/>
                <a:cs typeface="Tahoma"/>
                <a:sym typeface="Tahoma"/>
              </a:rPr>
              <a:t>Cố định ảnh nền so với nội dung trang web. Ảnh nền sẽ đứng yên khi bạn đang cuộn trang web. </a:t>
            </a:r>
            <a:endParaRPr/>
          </a:p>
        </p:txBody>
      </p:sp>
      <p:sp>
        <p:nvSpPr>
          <p:cNvPr id="423" name="Google Shape;423;p27"/>
          <p:cNvSpPr txBox="1"/>
          <p:nvPr/>
        </p:nvSpPr>
        <p:spPr>
          <a:xfrm>
            <a:off x="304800" y="3810000"/>
            <a:ext cx="8229600" cy="2887662"/>
          </a:xfrm>
          <a:prstGeom prst="rect">
            <a:avLst/>
          </a:prstGeom>
          <a:solidFill>
            <a:schemeClr val="lt1"/>
          </a:solidFill>
          <a:ln cap="flat" cmpd="sng" w="254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2B166E"/>
              </a:buClr>
              <a:buSzPts val="2400"/>
              <a:buFont typeface="Tahoma"/>
              <a:buNone/>
            </a:pPr>
            <a:r>
              <a:rPr b="0" i="1" lang="en-US" sz="2400" u="sng">
                <a:solidFill>
                  <a:srgbClr val="2B166E"/>
                </a:solidFill>
                <a:latin typeface="Tahoma"/>
                <a:ea typeface="Tahoma"/>
                <a:cs typeface="Tahoma"/>
                <a:sym typeface="Tahoma"/>
              </a:rPr>
              <a:t>Ví dụ</a:t>
            </a:r>
            <a:r>
              <a:rPr b="0" i="1" lang="en-US" sz="2400" u="none">
                <a:solidFill>
                  <a:srgbClr val="2B166E"/>
                </a:solidFill>
                <a:latin typeface="Tahoma"/>
                <a:ea typeface="Tahoma"/>
                <a:cs typeface="Tahoma"/>
                <a:sym typeface="Tahoma"/>
              </a:rPr>
              <a:t>: </a:t>
            </a:r>
            <a:r>
              <a:rPr b="0" i="0" lang="en-US" sz="2400" u="none">
                <a:solidFill>
                  <a:srgbClr val="2B166E"/>
                </a:solidFill>
                <a:latin typeface="Tahoma"/>
                <a:ea typeface="Tahoma"/>
                <a:cs typeface="Tahoma"/>
                <a:sym typeface="Tahoma"/>
              </a:rPr>
              <a:t>Đặt 1 ảnh nền vào giữa trang web và cố định vị trí.</a:t>
            </a:r>
            <a:endParaRPr/>
          </a:p>
          <a:p>
            <a:pPr indent="0" lvl="0" marL="0" marR="0" rtl="0" algn="l">
              <a:lnSpc>
                <a:spcPct val="100000"/>
              </a:lnSpc>
              <a:spcBef>
                <a:spcPts val="0"/>
              </a:spcBef>
              <a:spcAft>
                <a:spcPts val="0"/>
              </a:spcAft>
              <a:buClr>
                <a:schemeClr val="dk1"/>
              </a:buClr>
              <a:buSzPts val="1000"/>
              <a:buFont typeface="Arial"/>
              <a:buNone/>
            </a:pPr>
            <a:r>
              <a:t/>
            </a:r>
            <a:endParaRPr b="0" i="1" sz="1000" u="none">
              <a:solidFill>
                <a:srgbClr val="2B166E"/>
              </a:solidFill>
              <a:latin typeface="Tahoma"/>
              <a:ea typeface="Tahoma"/>
              <a:cs typeface="Tahoma"/>
              <a:sym typeface="Tahoma"/>
            </a:endParaRPr>
          </a:p>
          <a:p>
            <a:pPr indent="0" lvl="0" marL="0" marR="0" rtl="0" algn="l">
              <a:lnSpc>
                <a:spcPct val="100000"/>
              </a:lnSpc>
              <a:spcBef>
                <a:spcPts val="600"/>
              </a:spcBef>
              <a:spcAft>
                <a:spcPts val="0"/>
              </a:spcAft>
              <a:buClr>
                <a:srgbClr val="2B166E"/>
              </a:buClr>
              <a:buSzPts val="2000"/>
              <a:buFont typeface="Tahoma"/>
              <a:buNone/>
            </a:pPr>
            <a:r>
              <a:rPr b="0" i="0" lang="en-US" sz="2000" u="none">
                <a:solidFill>
                  <a:srgbClr val="2B166E"/>
                </a:solidFill>
                <a:latin typeface="Tahoma"/>
                <a:ea typeface="Tahoma"/>
                <a:cs typeface="Tahoma"/>
                <a:sym typeface="Tahoma"/>
              </a:rPr>
              <a:t>	</a:t>
            </a:r>
            <a:r>
              <a:rPr b="0" i="0" lang="en-US" sz="2600" u="none">
                <a:solidFill>
                  <a:srgbClr val="2B166E"/>
                </a:solidFill>
                <a:latin typeface="Tahoma"/>
                <a:ea typeface="Tahoma"/>
                <a:cs typeface="Tahoma"/>
                <a:sym typeface="Tahoma"/>
              </a:rPr>
              <a:t>Body { </a:t>
            </a:r>
            <a:r>
              <a:rPr b="0" i="0" lang="en-US" sz="2600" u="none">
                <a:solidFill>
                  <a:srgbClr val="008000"/>
                </a:solidFill>
                <a:latin typeface="Tahoma"/>
                <a:ea typeface="Tahoma"/>
                <a:cs typeface="Tahoma"/>
                <a:sym typeface="Tahoma"/>
              </a:rPr>
              <a:t>Background-image</a:t>
            </a:r>
            <a:r>
              <a:rPr b="0" i="0" lang="en-US" sz="2600" u="none">
                <a:solidFill>
                  <a:srgbClr val="2B166E"/>
                </a:solidFill>
                <a:latin typeface="Tahoma"/>
                <a:ea typeface="Tahoma"/>
                <a:cs typeface="Tahoma"/>
                <a:sym typeface="Tahoma"/>
              </a:rPr>
              <a:t>:</a:t>
            </a:r>
            <a:r>
              <a:rPr b="0" i="0" lang="en-US" sz="2600" u="none">
                <a:solidFill>
                  <a:srgbClr val="FF0000"/>
                </a:solidFill>
                <a:latin typeface="Tahoma"/>
                <a:ea typeface="Tahoma"/>
                <a:cs typeface="Tahoma"/>
                <a:sym typeface="Tahoma"/>
              </a:rPr>
              <a:t>url(a2.jpg)</a:t>
            </a:r>
            <a:r>
              <a:rPr b="0" i="0" lang="en-US" sz="2600" u="none">
                <a:solidFill>
                  <a:srgbClr val="2B166E"/>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500"/>
              <a:buFont typeface="Arial"/>
              <a:buNone/>
            </a:pPr>
            <a:r>
              <a:t/>
            </a:r>
            <a:endParaRPr b="0" i="0" sz="500" u="none">
              <a:solidFill>
                <a:srgbClr val="2B166E"/>
              </a:solidFill>
              <a:latin typeface="Tahoma"/>
              <a:ea typeface="Tahoma"/>
              <a:cs typeface="Tahoma"/>
              <a:sym typeface="Tahoma"/>
            </a:endParaRPr>
          </a:p>
          <a:p>
            <a:pPr indent="0" lvl="0" marL="0" marR="0" rtl="0" algn="l">
              <a:lnSpc>
                <a:spcPct val="100000"/>
              </a:lnSpc>
              <a:spcBef>
                <a:spcPts val="0"/>
              </a:spcBef>
              <a:spcAft>
                <a:spcPts val="0"/>
              </a:spcAft>
              <a:buClr>
                <a:srgbClr val="2B166E"/>
              </a:buClr>
              <a:buSzPts val="2600"/>
              <a:buFont typeface="Tahoma"/>
              <a:buNone/>
            </a:pPr>
            <a:r>
              <a:rPr b="0" i="0" lang="en-US" sz="2600" u="none">
                <a:solidFill>
                  <a:srgbClr val="2B166E"/>
                </a:solidFill>
                <a:latin typeface="Tahoma"/>
                <a:ea typeface="Tahoma"/>
                <a:cs typeface="Tahoma"/>
                <a:sym typeface="Tahoma"/>
              </a:rPr>
              <a:t>	           </a:t>
            </a:r>
            <a:r>
              <a:rPr b="0" i="0" lang="en-US" sz="2600" u="none">
                <a:solidFill>
                  <a:srgbClr val="008000"/>
                </a:solidFill>
                <a:latin typeface="Tahoma"/>
                <a:ea typeface="Tahoma"/>
                <a:cs typeface="Tahoma"/>
                <a:sym typeface="Tahoma"/>
              </a:rPr>
              <a:t>Background-repeat</a:t>
            </a:r>
            <a:r>
              <a:rPr b="0" i="0" lang="en-US" sz="2600" u="none">
                <a:solidFill>
                  <a:srgbClr val="2B166E"/>
                </a:solidFill>
                <a:latin typeface="Tahoma"/>
                <a:ea typeface="Tahoma"/>
                <a:cs typeface="Tahoma"/>
                <a:sym typeface="Tahoma"/>
              </a:rPr>
              <a:t>:</a:t>
            </a:r>
            <a:r>
              <a:rPr b="0" i="0" lang="en-US" sz="2600" u="none">
                <a:solidFill>
                  <a:srgbClr val="FF0000"/>
                </a:solidFill>
                <a:latin typeface="Tahoma"/>
                <a:ea typeface="Tahoma"/>
                <a:cs typeface="Tahoma"/>
                <a:sym typeface="Tahoma"/>
              </a:rPr>
              <a:t>no-repeat</a:t>
            </a:r>
            <a:r>
              <a:rPr b="0" i="0" lang="en-US" sz="2600" u="none">
                <a:solidFill>
                  <a:srgbClr val="2B166E"/>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500"/>
              <a:buFont typeface="Arial"/>
              <a:buNone/>
            </a:pPr>
            <a:r>
              <a:t/>
            </a:r>
            <a:endParaRPr b="0" i="0" sz="500" u="none">
              <a:solidFill>
                <a:srgbClr val="2B166E"/>
              </a:solidFill>
              <a:latin typeface="Tahoma"/>
              <a:ea typeface="Tahoma"/>
              <a:cs typeface="Tahoma"/>
              <a:sym typeface="Tahoma"/>
            </a:endParaRPr>
          </a:p>
          <a:p>
            <a:pPr indent="0" lvl="0" marL="0" marR="0" rtl="0" algn="l">
              <a:lnSpc>
                <a:spcPct val="100000"/>
              </a:lnSpc>
              <a:spcBef>
                <a:spcPts val="0"/>
              </a:spcBef>
              <a:spcAft>
                <a:spcPts val="0"/>
              </a:spcAft>
              <a:buClr>
                <a:srgbClr val="FF0000"/>
              </a:buClr>
              <a:buSzPts val="2600"/>
              <a:buFont typeface="Tahoma"/>
              <a:buNone/>
            </a:pPr>
            <a:r>
              <a:rPr b="0" i="0" lang="en-US" sz="2600" u="none">
                <a:solidFill>
                  <a:srgbClr val="FF0000"/>
                </a:solidFill>
                <a:latin typeface="Tahoma"/>
                <a:ea typeface="Tahoma"/>
                <a:cs typeface="Tahoma"/>
                <a:sym typeface="Tahoma"/>
              </a:rPr>
              <a:t>		  Background-position: </a:t>
            </a:r>
            <a:r>
              <a:rPr b="0" i="0" lang="en-US" sz="2600" u="none">
                <a:solidFill>
                  <a:srgbClr val="2B166E"/>
                </a:solidFill>
                <a:latin typeface="Tahoma"/>
                <a:ea typeface="Tahoma"/>
                <a:cs typeface="Tahoma"/>
                <a:sym typeface="Tahoma"/>
              </a:rPr>
              <a:t>Center center;</a:t>
            </a:r>
            <a:endParaRPr/>
          </a:p>
          <a:p>
            <a:pPr indent="0" lvl="0" marL="0" marR="0" rtl="0" algn="l">
              <a:lnSpc>
                <a:spcPct val="100000"/>
              </a:lnSpc>
              <a:spcBef>
                <a:spcPts val="0"/>
              </a:spcBef>
              <a:spcAft>
                <a:spcPts val="0"/>
              </a:spcAft>
              <a:buClr>
                <a:schemeClr val="dk1"/>
              </a:buClr>
              <a:buSzPts val="500"/>
              <a:buFont typeface="Arial"/>
              <a:buNone/>
            </a:pPr>
            <a:r>
              <a:t/>
            </a:r>
            <a:endParaRPr b="0" i="0" sz="500" u="none">
              <a:solidFill>
                <a:srgbClr val="2B166E"/>
              </a:solidFill>
              <a:latin typeface="Tahoma"/>
              <a:ea typeface="Tahoma"/>
              <a:cs typeface="Tahoma"/>
              <a:sym typeface="Tahoma"/>
            </a:endParaRPr>
          </a:p>
          <a:p>
            <a:pPr indent="0" lvl="0" marL="0" marR="0" rtl="0" algn="l">
              <a:lnSpc>
                <a:spcPct val="100000"/>
              </a:lnSpc>
              <a:spcBef>
                <a:spcPts val="0"/>
              </a:spcBef>
              <a:spcAft>
                <a:spcPts val="0"/>
              </a:spcAft>
              <a:buClr>
                <a:srgbClr val="2B166E"/>
              </a:buClr>
              <a:buSzPts val="2600"/>
              <a:buFont typeface="Tahoma"/>
              <a:buNone/>
            </a:pPr>
            <a:r>
              <a:rPr b="0" i="0" lang="en-US" sz="2600" u="none">
                <a:solidFill>
                  <a:srgbClr val="2B166E"/>
                </a:solidFill>
                <a:latin typeface="Tahoma"/>
                <a:ea typeface="Tahoma"/>
                <a:cs typeface="Tahoma"/>
                <a:sym typeface="Tahoma"/>
              </a:rPr>
              <a:t>		  </a:t>
            </a:r>
            <a:r>
              <a:rPr b="0" i="0" lang="en-US" sz="2600" u="none">
                <a:solidFill>
                  <a:srgbClr val="FF0000"/>
                </a:solidFill>
                <a:latin typeface="Tahoma"/>
                <a:ea typeface="Tahoma"/>
                <a:cs typeface="Tahoma"/>
                <a:sym typeface="Tahoma"/>
              </a:rPr>
              <a:t>Background-attachment: </a:t>
            </a:r>
            <a:r>
              <a:rPr b="0" i="0" lang="en-US" sz="2600" u="none">
                <a:solidFill>
                  <a:srgbClr val="008000"/>
                </a:solidFill>
                <a:latin typeface="Tahoma"/>
                <a:ea typeface="Tahoma"/>
                <a:cs typeface="Tahoma"/>
                <a:sym typeface="Tahoma"/>
              </a:rPr>
              <a:t>Fixed</a:t>
            </a:r>
            <a:r>
              <a:rPr b="0" i="0" lang="en-US" sz="2600" u="none">
                <a:solidFill>
                  <a:srgbClr val="FF0000"/>
                </a:solidFill>
                <a:latin typeface="Tahoma"/>
                <a:ea typeface="Tahoma"/>
                <a:cs typeface="Tahoma"/>
                <a:sym typeface="Tahoma"/>
              </a:rPr>
              <a:t>; </a:t>
            </a:r>
            <a:endParaRPr b="0" i="0" sz="2600" u="none">
              <a:solidFill>
                <a:srgbClr val="2B166E"/>
              </a:solidFill>
              <a:latin typeface="Tahoma"/>
              <a:ea typeface="Tahoma"/>
              <a:cs typeface="Tahoma"/>
              <a:sym typeface="Tahoma"/>
            </a:endParaRPr>
          </a:p>
          <a:p>
            <a:pPr indent="0" lvl="0" marL="0" marR="0" rtl="0" algn="l">
              <a:lnSpc>
                <a:spcPct val="100000"/>
              </a:lnSpc>
              <a:spcBef>
                <a:spcPts val="0"/>
              </a:spcBef>
              <a:spcAft>
                <a:spcPts val="0"/>
              </a:spcAft>
              <a:buClr>
                <a:srgbClr val="2B166E"/>
              </a:buClr>
              <a:buSzPts val="2600"/>
              <a:buFont typeface="Tahoma"/>
              <a:buNone/>
            </a:pPr>
            <a:r>
              <a:rPr b="0" i="0" lang="en-US" sz="2600" u="none">
                <a:solidFill>
                  <a:srgbClr val="2B166E"/>
                </a:solidFill>
                <a:latin typeface="Tahoma"/>
                <a:ea typeface="Tahoma"/>
                <a:cs typeface="Tahoma"/>
                <a:sym typeface="Tahoma"/>
              </a:rPr>
              <a:t>                 }</a:t>
            </a:r>
            <a:r>
              <a:rPr b="0" i="0" lang="en-US" sz="2000" u="none">
                <a:solidFill>
                  <a:srgbClr val="2B166E"/>
                </a:solidFill>
                <a:latin typeface="Tahoma"/>
                <a:ea typeface="Tahoma"/>
                <a:cs typeface="Tahoma"/>
                <a:sym typeface="Tahom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xEl>
                                              <p:pRg end="0" st="0"/>
                                            </p:txEl>
                                          </p:spTgt>
                                        </p:tgtEl>
                                        <p:attrNameLst>
                                          <p:attrName>style.visibility</p:attrName>
                                        </p:attrNameLst>
                                      </p:cBhvr>
                                      <p:to>
                                        <p:strVal val="visible"/>
                                      </p:to>
                                    </p:set>
                                    <p:animEffect filter="fade" transition="in">
                                      <p:cBhvr>
                                        <p:cTn dur="500"/>
                                        <p:tgtEl>
                                          <p:spTgt spid="4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xEl>
                                              <p:pRg end="1" st="1"/>
                                            </p:txEl>
                                          </p:spTgt>
                                        </p:tgtEl>
                                        <p:attrNameLst>
                                          <p:attrName>style.visibility</p:attrName>
                                        </p:attrNameLst>
                                      </p:cBhvr>
                                      <p:to>
                                        <p:strVal val="visible"/>
                                      </p:to>
                                    </p:set>
                                    <p:animEffect filter="fade" transition="in">
                                      <p:cBhvr>
                                        <p:cTn dur="500"/>
                                        <p:tgtEl>
                                          <p:spTgt spid="4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xEl>
                                              <p:pRg end="2" st="2"/>
                                            </p:txEl>
                                          </p:spTgt>
                                        </p:tgtEl>
                                        <p:attrNameLst>
                                          <p:attrName>style.visibility</p:attrName>
                                        </p:attrNameLst>
                                      </p:cBhvr>
                                      <p:to>
                                        <p:strVal val="visible"/>
                                      </p:to>
                                    </p:set>
                                    <p:animEffect filter="fade" transition="in">
                                      <p:cBhvr>
                                        <p:cTn dur="500"/>
                                        <p:tgtEl>
                                          <p:spTgt spid="4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xEl>
                                              <p:pRg end="3" st="3"/>
                                            </p:txEl>
                                          </p:spTgt>
                                        </p:tgtEl>
                                        <p:attrNameLst>
                                          <p:attrName>style.visibility</p:attrName>
                                        </p:attrNameLst>
                                      </p:cBhvr>
                                      <p:to>
                                        <p:strVal val="visible"/>
                                      </p:to>
                                    </p:set>
                                    <p:animEffect filter="fade" transition="in">
                                      <p:cBhvr>
                                        <p:cTn dur="500"/>
                                        <p:tgtEl>
                                          <p:spTgt spid="4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animEffect filter="fade" transition="in">
                                      <p:cBhvr>
                                        <p:cTn dur="500"/>
                                        <p:tgtEl>
                                          <p:spTgt spid="4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animEffect filter="fade" transition="in">
                                      <p:cBhvr>
                                        <p:cTn dur="500"/>
                                        <p:tgtEl>
                                          <p:spTgt spid="4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animEffect filter="fade" transition="in">
                                      <p:cBhvr>
                                        <p:cTn dur="500"/>
                                        <p:tgtEl>
                                          <p:spTgt spid="4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3" st="3"/>
                                            </p:txEl>
                                          </p:spTgt>
                                        </p:tgtEl>
                                        <p:attrNameLst>
                                          <p:attrName>style.visibility</p:attrName>
                                        </p:attrNameLst>
                                      </p:cBhvr>
                                      <p:to>
                                        <p:strVal val="visible"/>
                                      </p:to>
                                    </p:set>
                                    <p:animEffect filter="fade" transition="in">
                                      <p:cBhvr>
                                        <p:cTn dur="500"/>
                                        <p:tgtEl>
                                          <p:spTgt spid="4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4" st="4"/>
                                            </p:txEl>
                                          </p:spTgt>
                                        </p:tgtEl>
                                        <p:attrNameLst>
                                          <p:attrName>style.visibility</p:attrName>
                                        </p:attrNameLst>
                                      </p:cBhvr>
                                      <p:to>
                                        <p:strVal val="visible"/>
                                      </p:to>
                                    </p:set>
                                    <p:animEffect filter="fade" transition="in">
                                      <p:cBhvr>
                                        <p:cTn dur="500"/>
                                        <p:tgtEl>
                                          <p:spTgt spid="4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5" st="5"/>
                                            </p:txEl>
                                          </p:spTgt>
                                        </p:tgtEl>
                                        <p:attrNameLst>
                                          <p:attrName>style.visibility</p:attrName>
                                        </p:attrNameLst>
                                      </p:cBhvr>
                                      <p:to>
                                        <p:strVal val="visible"/>
                                      </p:to>
                                    </p:set>
                                    <p:animEffect filter="fade" transition="in">
                                      <p:cBhvr>
                                        <p:cTn dur="500"/>
                                        <p:tgtEl>
                                          <p:spTgt spid="4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6" st="6"/>
                                            </p:txEl>
                                          </p:spTgt>
                                        </p:tgtEl>
                                        <p:attrNameLst>
                                          <p:attrName>style.visibility</p:attrName>
                                        </p:attrNameLst>
                                      </p:cBhvr>
                                      <p:to>
                                        <p:strVal val="visible"/>
                                      </p:to>
                                    </p:set>
                                    <p:animEffect filter="fade" transition="in">
                                      <p:cBhvr>
                                        <p:cTn dur="500"/>
                                        <p:tgtEl>
                                          <p:spTgt spid="4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7" st="7"/>
                                            </p:txEl>
                                          </p:spTgt>
                                        </p:tgtEl>
                                        <p:attrNameLst>
                                          <p:attrName>style.visibility</p:attrName>
                                        </p:attrNameLst>
                                      </p:cBhvr>
                                      <p:to>
                                        <p:strVal val="visible"/>
                                      </p:to>
                                    </p:set>
                                    <p:animEffect filter="fade" transition="in">
                                      <p:cBhvr>
                                        <p:cTn dur="500"/>
                                        <p:tgtEl>
                                          <p:spTgt spid="4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8" st="8"/>
                                            </p:txEl>
                                          </p:spTgt>
                                        </p:tgtEl>
                                        <p:attrNameLst>
                                          <p:attrName>style.visibility</p:attrName>
                                        </p:attrNameLst>
                                      </p:cBhvr>
                                      <p:to>
                                        <p:strVal val="visible"/>
                                      </p:to>
                                    </p:set>
                                    <p:animEffect filter="fade" transition="in">
                                      <p:cBhvr>
                                        <p:cTn dur="500"/>
                                        <p:tgtEl>
                                          <p:spTgt spid="4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9" st="9"/>
                                            </p:txEl>
                                          </p:spTgt>
                                        </p:tgtEl>
                                        <p:attrNameLst>
                                          <p:attrName>style.visibility</p:attrName>
                                        </p:attrNameLst>
                                      </p:cBhvr>
                                      <p:to>
                                        <p:strVal val="visible"/>
                                      </p:to>
                                    </p:set>
                                    <p:animEffect filter="fade" transition="in">
                                      <p:cBhvr>
                                        <p:cTn dur="500"/>
                                        <p:tgtEl>
                                          <p:spTgt spid="42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9" name="Shape 429"/>
        <p:cNvGrpSpPr/>
        <p:nvPr/>
      </p:nvGrpSpPr>
      <p:grpSpPr>
        <a:xfrm>
          <a:off x="0" y="0"/>
          <a:ext cx="0" cy="0"/>
          <a:chOff x="0" y="0"/>
          <a:chExt cx="0" cy="0"/>
        </a:xfrm>
      </p:grpSpPr>
      <p:sp>
        <p:nvSpPr>
          <p:cNvPr id="430" name="Google Shape;430;p2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31" name="Google Shape;431;p28"/>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2" name="Google Shape;432;p28"/>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3" name="Google Shape;433;p28"/>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KIỂU NỀN</a:t>
            </a:r>
            <a:endParaRPr/>
          </a:p>
        </p:txBody>
      </p:sp>
      <p:sp>
        <p:nvSpPr>
          <p:cNvPr id="434" name="Google Shape;434;p28"/>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5" name="Google Shape;435;p28"/>
          <p:cNvSpPr txBox="1"/>
          <p:nvPr/>
        </p:nvSpPr>
        <p:spPr>
          <a:xfrm>
            <a:off x="152400" y="762000"/>
            <a:ext cx="871855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Tahoma"/>
              <a:buNone/>
            </a:pPr>
            <a:r>
              <a:rPr b="1" i="0" lang="en-US" sz="2800" u="sng">
                <a:solidFill>
                  <a:srgbClr val="0000FF"/>
                </a:solidFill>
                <a:latin typeface="Tahoma"/>
                <a:ea typeface="Tahoma"/>
                <a:cs typeface="Tahoma"/>
                <a:sym typeface="Tahoma"/>
              </a:rPr>
              <a:t>f. Thuộc tính Background rút gọn:</a:t>
            </a:r>
            <a:endParaRPr/>
          </a:p>
        </p:txBody>
      </p:sp>
      <p:sp>
        <p:nvSpPr>
          <p:cNvPr id="436" name="Google Shape;436;p28"/>
          <p:cNvSpPr txBox="1"/>
          <p:nvPr/>
        </p:nvSpPr>
        <p:spPr>
          <a:xfrm>
            <a:off x="133350" y="1524000"/>
            <a:ext cx="8477250" cy="2590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ahoma"/>
              <a:buChar char="•"/>
            </a:pPr>
            <a:r>
              <a:rPr b="1" i="1" lang="en-US" sz="2400" u="sng">
                <a:solidFill>
                  <a:schemeClr val="dk1"/>
                </a:solidFill>
                <a:latin typeface="Tahoma"/>
                <a:ea typeface="Tahoma"/>
                <a:cs typeface="Tahoma"/>
                <a:sym typeface="Tahoma"/>
              </a:rPr>
              <a:t>Cú pháp:</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a:t>
            </a:r>
            <a:r>
              <a:rPr b="1" i="0" lang="en-US" sz="2400" u="none">
                <a:solidFill>
                  <a:srgbClr val="FF0000"/>
                </a:solidFill>
                <a:latin typeface="Tahoma"/>
                <a:ea typeface="Tahoma"/>
                <a:cs typeface="Tahoma"/>
                <a:sym typeface="Tahoma"/>
              </a:rPr>
              <a:t>Background</a:t>
            </a:r>
            <a:r>
              <a:rPr b="1" i="0" lang="en-US" sz="2400" u="none">
                <a:solidFill>
                  <a:schemeClr val="dk1"/>
                </a:solidFill>
                <a:latin typeface="Tahoma"/>
                <a:ea typeface="Tahoma"/>
                <a:cs typeface="Tahoma"/>
                <a:sym typeface="Tahoma"/>
              </a:rPr>
              <a:t>: </a:t>
            </a:r>
            <a:r>
              <a:rPr b="1" i="0" lang="en-US" sz="2400" u="none">
                <a:solidFill>
                  <a:srgbClr val="008000"/>
                </a:solidFill>
                <a:latin typeface="Tahoma"/>
                <a:ea typeface="Tahoma"/>
                <a:cs typeface="Tahoma"/>
                <a:sym typeface="Tahoma"/>
              </a:rPr>
              <a:t>&lt;Background-color&gt;</a:t>
            </a:r>
            <a:r>
              <a:rPr b="1" i="0" lang="en-US" sz="2400" u="none">
                <a:solidFill>
                  <a:schemeClr val="dk1"/>
                </a:solidFill>
                <a:latin typeface="Tahoma"/>
                <a:ea typeface="Tahoma"/>
                <a:cs typeface="Tahoma"/>
                <a:sym typeface="Tahoma"/>
              </a:rPr>
              <a:t> </a:t>
            </a:r>
            <a:endParaRPr/>
          </a:p>
          <a:p>
            <a:pPr indent="-342900" lvl="0" marL="342900" marR="0" rtl="0" algn="l">
              <a:lnSpc>
                <a:spcPct val="90000"/>
              </a:lnSpc>
              <a:spcBef>
                <a:spcPts val="480"/>
              </a:spcBef>
              <a:spcAft>
                <a:spcPts val="0"/>
              </a:spcAft>
              <a:buClr>
                <a:srgbClr val="FFC000"/>
              </a:buClr>
              <a:buSzPts val="2400"/>
              <a:buFont typeface="Tahoma"/>
              <a:buNone/>
            </a:pPr>
            <a:r>
              <a:rPr b="1" i="0" lang="en-US" sz="2400" u="none">
                <a:solidFill>
                  <a:srgbClr val="FFC000"/>
                </a:solidFill>
                <a:latin typeface="Tahoma"/>
                <a:ea typeface="Tahoma"/>
                <a:cs typeface="Tahoma"/>
                <a:sym typeface="Tahoma"/>
              </a:rPr>
              <a:t>              	             &lt;Background-image&gt; </a:t>
            </a:r>
            <a:endParaRPr b="1" i="0" sz="2400" u="none">
              <a:solidFill>
                <a:schemeClr val="dk1"/>
              </a:solidFill>
              <a:latin typeface="Tahoma"/>
              <a:ea typeface="Tahoma"/>
              <a:cs typeface="Tahoma"/>
              <a:sym typeface="Tahoma"/>
            </a:endParaRPr>
          </a:p>
          <a:p>
            <a:pPr indent="-342900" lvl="0" marL="342900" marR="0" rtl="0" algn="l">
              <a:lnSpc>
                <a:spcPct val="90000"/>
              </a:lnSpc>
              <a:spcBef>
                <a:spcPts val="480"/>
              </a:spcBef>
              <a:spcAft>
                <a:spcPts val="0"/>
              </a:spcAft>
              <a:buClr>
                <a:srgbClr val="FF0000"/>
              </a:buClr>
              <a:buSzPts val="2400"/>
              <a:buFont typeface="Tahoma"/>
              <a:buNone/>
            </a:pPr>
            <a:r>
              <a:rPr b="1" i="0" lang="en-US" sz="2400" u="none">
                <a:solidFill>
                  <a:srgbClr val="FF0000"/>
                </a:solidFill>
                <a:latin typeface="Tahoma"/>
                <a:ea typeface="Tahoma"/>
                <a:cs typeface="Tahoma"/>
                <a:sym typeface="Tahoma"/>
              </a:rPr>
              <a:t>             		    &lt;Background-repeat&gt;</a:t>
            </a:r>
            <a:r>
              <a:rPr b="1" i="0" lang="en-US" sz="2400" u="none">
                <a:solidFill>
                  <a:schemeClr val="dk1"/>
                </a:solidFill>
                <a:latin typeface="Tahoma"/>
                <a:ea typeface="Tahoma"/>
                <a:cs typeface="Tahoma"/>
                <a:sym typeface="Tahoma"/>
              </a:rPr>
              <a:t> </a:t>
            </a:r>
            <a:endParaRPr/>
          </a:p>
          <a:p>
            <a:pPr indent="-342900" lvl="0" marL="342900" marR="0" rtl="0" algn="l">
              <a:lnSpc>
                <a:spcPct val="90000"/>
              </a:lnSpc>
              <a:spcBef>
                <a:spcPts val="480"/>
              </a:spcBef>
              <a:spcAft>
                <a:spcPts val="0"/>
              </a:spcAft>
              <a:buClr>
                <a:srgbClr val="FF0000"/>
              </a:buClr>
              <a:buSzPts val="2400"/>
              <a:buFont typeface="Tahoma"/>
              <a:buNone/>
            </a:pPr>
            <a:r>
              <a:rPr b="1" i="0" lang="en-US" sz="2400" u="none">
                <a:solidFill>
                  <a:srgbClr val="FF0000"/>
                </a:solidFill>
                <a:latin typeface="Tahoma"/>
                <a:ea typeface="Tahoma"/>
                <a:cs typeface="Tahoma"/>
                <a:sym typeface="Tahoma"/>
              </a:rPr>
              <a:t>             		</a:t>
            </a:r>
            <a:r>
              <a:rPr b="1" i="0" lang="en-US" sz="2400" u="none">
                <a:solidFill>
                  <a:srgbClr val="FFC000"/>
                </a:solidFill>
                <a:latin typeface="Tahoma"/>
                <a:ea typeface="Tahoma"/>
                <a:cs typeface="Tahoma"/>
                <a:sym typeface="Tahoma"/>
              </a:rPr>
              <a:t>    &lt;Background-attachment&gt; </a:t>
            </a:r>
            <a:endParaRPr/>
          </a:p>
          <a:p>
            <a:pPr indent="-342900" lvl="0" marL="342900" marR="0" rtl="0" algn="l">
              <a:lnSpc>
                <a:spcPct val="90000"/>
              </a:lnSpc>
              <a:spcBef>
                <a:spcPts val="480"/>
              </a:spcBef>
              <a:spcAft>
                <a:spcPts val="0"/>
              </a:spcAft>
              <a:buClr>
                <a:srgbClr val="008000"/>
              </a:buClr>
              <a:buSzPts val="2400"/>
              <a:buFont typeface="Tahoma"/>
              <a:buNone/>
            </a:pPr>
            <a:r>
              <a:rPr b="1" i="0" lang="en-US" sz="2400" u="none">
                <a:solidFill>
                  <a:srgbClr val="008000"/>
                </a:solidFill>
                <a:latin typeface="Tahoma"/>
                <a:ea typeface="Tahoma"/>
                <a:cs typeface="Tahoma"/>
                <a:sym typeface="Tahoma"/>
              </a:rPr>
              <a:t>				    &lt;Background-position&gt;</a:t>
            </a:r>
            <a:endParaRPr/>
          </a:p>
        </p:txBody>
      </p:sp>
      <p:sp>
        <p:nvSpPr>
          <p:cNvPr id="437" name="Google Shape;437;p28"/>
          <p:cNvSpPr txBox="1"/>
          <p:nvPr/>
        </p:nvSpPr>
        <p:spPr>
          <a:xfrm>
            <a:off x="152400" y="4114800"/>
            <a:ext cx="8915400" cy="243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None/>
            </a:pPr>
            <a:r>
              <a:t/>
            </a:r>
            <a:endParaRPr b="1" i="0" sz="2400" u="none">
              <a:solidFill>
                <a:schemeClr val="dk1"/>
              </a:solidFill>
              <a:latin typeface="Tahoma"/>
              <a:ea typeface="Tahoma"/>
              <a:cs typeface="Tahoma"/>
              <a:sym typeface="Tahoma"/>
            </a:endParaRPr>
          </a:p>
          <a:p>
            <a:pPr indent="-342900" lvl="0" marL="342900" marR="0" rtl="0" algn="l">
              <a:lnSpc>
                <a:spcPct val="90000"/>
              </a:lnSpc>
              <a:spcBef>
                <a:spcPts val="480"/>
              </a:spcBef>
              <a:spcAft>
                <a:spcPts val="0"/>
              </a:spcAft>
              <a:buClr>
                <a:schemeClr val="dk1"/>
              </a:buClr>
              <a:buSzPts val="2400"/>
              <a:buFont typeface="Tahoma"/>
              <a:buNone/>
            </a:pPr>
            <a:r>
              <a:rPr b="1" i="1" lang="en-US" sz="2400" u="none">
                <a:solidFill>
                  <a:schemeClr val="dk1"/>
                </a:solidFill>
                <a:latin typeface="Tahoma"/>
                <a:ea typeface="Tahoma"/>
                <a:cs typeface="Tahoma"/>
                <a:sym typeface="Tahoma"/>
              </a:rPr>
              <a:t>  </a:t>
            </a:r>
            <a:r>
              <a:rPr b="1" i="1" lang="en-US" sz="2400" u="sng">
                <a:solidFill>
                  <a:schemeClr val="dk1"/>
                </a:solidFill>
                <a:latin typeface="Tahoma"/>
                <a:ea typeface="Tahoma"/>
                <a:cs typeface="Tahoma"/>
                <a:sym typeface="Tahoma"/>
              </a:rPr>
              <a:t>Ví dụ:</a:t>
            </a:r>
            <a:r>
              <a:rPr b="1" i="1" lang="en-US" sz="2400" u="none">
                <a:solidFill>
                  <a:schemeClr val="dk1"/>
                </a:solidFill>
                <a:latin typeface="Tahoma"/>
                <a:ea typeface="Tahoma"/>
                <a:cs typeface="Tahoma"/>
                <a:sym typeface="Tahoma"/>
              </a:rPr>
              <a:t>  </a:t>
            </a:r>
            <a:r>
              <a:rPr b="1" i="0" lang="en-US" sz="2300" u="none">
                <a:solidFill>
                  <a:schemeClr val="dk1"/>
                </a:solidFill>
                <a:latin typeface="Tahoma"/>
                <a:ea typeface="Tahoma"/>
                <a:cs typeface="Tahoma"/>
                <a:sym typeface="Tahoma"/>
              </a:rPr>
              <a:t>Đặt 1 ảnh nền vào giữa trang web và cố định vị trí.</a:t>
            </a:r>
            <a:endParaRPr/>
          </a:p>
          <a:p>
            <a:pPr indent="-342900" lvl="0" marL="342900" marR="0" rtl="0" algn="l">
              <a:lnSpc>
                <a:spcPct val="90000"/>
              </a:lnSpc>
              <a:spcBef>
                <a:spcPts val="460"/>
              </a:spcBef>
              <a:spcAft>
                <a:spcPts val="0"/>
              </a:spcAft>
              <a:buClr>
                <a:schemeClr val="dk1"/>
              </a:buClr>
              <a:buSzPts val="2300"/>
              <a:buFont typeface="Arial"/>
              <a:buNone/>
            </a:pPr>
            <a:r>
              <a:t/>
            </a:r>
            <a:endParaRPr b="1" i="0" sz="2300" u="none">
              <a:solidFill>
                <a:schemeClr val="dk1"/>
              </a:solidFill>
              <a:latin typeface="Tahoma"/>
              <a:ea typeface="Tahoma"/>
              <a:cs typeface="Tahoma"/>
              <a:sym typeface="Tahoma"/>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Body { </a:t>
            </a:r>
            <a:r>
              <a:rPr b="0" i="0" lang="en-US" sz="2400" u="none">
                <a:solidFill>
                  <a:srgbClr val="008000"/>
                </a:solidFill>
                <a:latin typeface="Tahoma"/>
                <a:ea typeface="Tahoma"/>
                <a:cs typeface="Tahoma"/>
                <a:sym typeface="Tahoma"/>
              </a:rPr>
              <a:t>Background: </a:t>
            </a:r>
            <a:r>
              <a:rPr b="0" i="1" lang="en-US" sz="2400" u="none">
                <a:solidFill>
                  <a:srgbClr val="FF0000"/>
                </a:solidFill>
                <a:latin typeface="Tahoma"/>
                <a:ea typeface="Tahoma"/>
                <a:cs typeface="Tahoma"/>
                <a:sym typeface="Tahoma"/>
              </a:rPr>
              <a:t>Transparent   URL(a1.jpg )</a:t>
            </a:r>
            <a:endParaRPr/>
          </a:p>
          <a:p>
            <a:pPr indent="-342900" lvl="0" marL="342900" marR="0" rtl="0" algn="l">
              <a:lnSpc>
                <a:spcPct val="90000"/>
              </a:lnSpc>
              <a:spcBef>
                <a:spcPts val="480"/>
              </a:spcBef>
              <a:spcAft>
                <a:spcPts val="0"/>
              </a:spcAft>
              <a:buClr>
                <a:srgbClr val="FF0000"/>
              </a:buClr>
              <a:buSzPts val="2400"/>
              <a:buFont typeface="Tahoma"/>
              <a:buNone/>
            </a:pPr>
            <a:r>
              <a:rPr b="0" i="1" lang="en-US" sz="2400" u="none">
                <a:solidFill>
                  <a:srgbClr val="FF0000"/>
                </a:solidFill>
                <a:latin typeface="Tahoma"/>
                <a:ea typeface="Tahoma"/>
                <a:cs typeface="Tahoma"/>
                <a:sym typeface="Tahoma"/>
              </a:rPr>
              <a:t>               </a:t>
            </a:r>
            <a:r>
              <a:rPr b="0" i="0" lang="en-US" sz="2400" u="none">
                <a:solidFill>
                  <a:srgbClr val="008000"/>
                </a:solidFill>
                <a:latin typeface="Tahoma"/>
                <a:ea typeface="Tahoma"/>
                <a:cs typeface="Tahoma"/>
                <a:sym typeface="Tahoma"/>
              </a:rPr>
              <a:t>No-repeat</a:t>
            </a:r>
            <a:r>
              <a:rPr b="0" i="1" lang="en-US" sz="2400" u="none">
                <a:solidFill>
                  <a:srgbClr val="FF0000"/>
                </a:solidFill>
                <a:latin typeface="Tahoma"/>
                <a:ea typeface="Tahoma"/>
                <a:cs typeface="Tahoma"/>
                <a:sym typeface="Tahoma"/>
              </a:rPr>
              <a:t>  </a:t>
            </a:r>
            <a:r>
              <a:rPr b="0" i="1" lang="en-US" sz="2400" u="none">
                <a:solidFill>
                  <a:srgbClr val="008000"/>
                </a:solidFill>
                <a:latin typeface="Tahoma"/>
                <a:ea typeface="Tahoma"/>
                <a:cs typeface="Tahoma"/>
                <a:sym typeface="Tahoma"/>
              </a:rPr>
              <a:t>Fixed</a:t>
            </a:r>
            <a:r>
              <a:rPr b="0" i="1" lang="en-US" sz="2400" u="none">
                <a:solidFill>
                  <a:srgbClr val="FF0000"/>
                </a:solidFill>
                <a:latin typeface="Tahoma"/>
                <a:ea typeface="Tahoma"/>
                <a:cs typeface="Tahoma"/>
                <a:sym typeface="Tahoma"/>
              </a:rPr>
              <a:t>  Center  Center}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animEffect filter="fade" transition="in">
                                      <p:cBhvr>
                                        <p:cTn dur="500"/>
                                        <p:tgtEl>
                                          <p:spTgt spid="4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1" st="1"/>
                                            </p:txEl>
                                          </p:spTgt>
                                        </p:tgtEl>
                                        <p:attrNameLst>
                                          <p:attrName>style.visibility</p:attrName>
                                        </p:attrNameLst>
                                      </p:cBhvr>
                                      <p:to>
                                        <p:strVal val="visible"/>
                                      </p:to>
                                    </p:set>
                                    <p:animEffect filter="fade" transition="in">
                                      <p:cBhvr>
                                        <p:cTn dur="500"/>
                                        <p:tgtEl>
                                          <p:spTgt spid="4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2" st="2"/>
                                            </p:txEl>
                                          </p:spTgt>
                                        </p:tgtEl>
                                        <p:attrNameLst>
                                          <p:attrName>style.visibility</p:attrName>
                                        </p:attrNameLst>
                                      </p:cBhvr>
                                      <p:to>
                                        <p:strVal val="visible"/>
                                      </p:to>
                                    </p:set>
                                    <p:animEffect filter="fade" transition="in">
                                      <p:cBhvr>
                                        <p:cTn dur="500"/>
                                        <p:tgtEl>
                                          <p:spTgt spid="4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3" st="3"/>
                                            </p:txEl>
                                          </p:spTgt>
                                        </p:tgtEl>
                                        <p:attrNameLst>
                                          <p:attrName>style.visibility</p:attrName>
                                        </p:attrNameLst>
                                      </p:cBhvr>
                                      <p:to>
                                        <p:strVal val="visible"/>
                                      </p:to>
                                    </p:set>
                                    <p:animEffect filter="fade" transition="in">
                                      <p:cBhvr>
                                        <p:cTn dur="500"/>
                                        <p:tgtEl>
                                          <p:spTgt spid="4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4" st="4"/>
                                            </p:txEl>
                                          </p:spTgt>
                                        </p:tgtEl>
                                        <p:attrNameLst>
                                          <p:attrName>style.visibility</p:attrName>
                                        </p:attrNameLst>
                                      </p:cBhvr>
                                      <p:to>
                                        <p:strVal val="visible"/>
                                      </p:to>
                                    </p:set>
                                    <p:animEffect filter="fade" transition="in">
                                      <p:cBhvr>
                                        <p:cTn dur="500"/>
                                        <p:tgtEl>
                                          <p:spTgt spid="4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5" st="5"/>
                                            </p:txEl>
                                          </p:spTgt>
                                        </p:tgtEl>
                                        <p:attrNameLst>
                                          <p:attrName>style.visibility</p:attrName>
                                        </p:attrNameLst>
                                      </p:cBhvr>
                                      <p:to>
                                        <p:strVal val="visible"/>
                                      </p:to>
                                    </p:set>
                                    <p:animEffect filter="fade" transition="in">
                                      <p:cBhvr>
                                        <p:cTn dur="500"/>
                                        <p:tgtEl>
                                          <p:spTgt spid="43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3" name="Shape 443"/>
        <p:cNvGrpSpPr/>
        <p:nvPr/>
      </p:nvGrpSpPr>
      <p:grpSpPr>
        <a:xfrm>
          <a:off x="0" y="0"/>
          <a:ext cx="0" cy="0"/>
          <a:chOff x="0" y="0"/>
          <a:chExt cx="0" cy="0"/>
        </a:xfrm>
      </p:grpSpPr>
      <p:sp>
        <p:nvSpPr>
          <p:cNvPr id="444" name="Google Shape;444;p2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45" name="Google Shape;445;p29"/>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6" name="Google Shape;446;p29"/>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7" name="Google Shape;447;p29"/>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KIỂU FONT</a:t>
            </a:r>
            <a:endParaRPr/>
          </a:p>
        </p:txBody>
      </p:sp>
      <p:sp>
        <p:nvSpPr>
          <p:cNvPr id="448" name="Google Shape;448;p29"/>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9" name="Google Shape;449;p29"/>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0" name="Google Shape;450;p29"/>
          <p:cNvSpPr txBox="1"/>
          <p:nvPr/>
        </p:nvSpPr>
        <p:spPr>
          <a:xfrm>
            <a:off x="76200" y="762000"/>
            <a:ext cx="8991600" cy="45720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rgbClr val="0000CC"/>
              </a:buClr>
              <a:buSzPts val="2800"/>
              <a:buFont typeface="Tahoma"/>
              <a:buNone/>
            </a:pPr>
            <a:r>
              <a:rPr b="1" i="0" lang="en-US" sz="2800" u="sng">
                <a:solidFill>
                  <a:srgbClr val="0000CC"/>
                </a:solidFill>
                <a:latin typeface="Tahoma"/>
                <a:ea typeface="Tahoma"/>
                <a:cs typeface="Tahoma"/>
                <a:sym typeface="Tahoma"/>
              </a:rPr>
              <a:t>a.Thuộc tính font-family:</a:t>
            </a:r>
            <a:r>
              <a:rPr b="0" i="1" lang="en-US" sz="2800" u="none">
                <a:solidFill>
                  <a:srgbClr val="C00000"/>
                </a:solidFill>
                <a:latin typeface="Tahoma"/>
                <a:ea typeface="Tahoma"/>
                <a:cs typeface="Tahoma"/>
                <a:sym typeface="Tahoma"/>
              </a:rPr>
              <a:t> </a:t>
            </a:r>
            <a:endParaRPr b="0" i="1" sz="1200" u="none">
              <a:solidFill>
                <a:schemeClr val="dk1"/>
              </a:solidFill>
              <a:latin typeface="Tahoma"/>
              <a:ea typeface="Tahoma"/>
              <a:cs typeface="Tahoma"/>
              <a:sym typeface="Tahoma"/>
            </a:endParaRPr>
          </a:p>
          <a:p>
            <a:pPr indent="-514350" lvl="0" marL="514350" marR="0" rtl="0" algn="just">
              <a:lnSpc>
                <a:spcPct val="130000"/>
              </a:lnSpc>
              <a:spcBef>
                <a:spcPts val="0"/>
              </a:spcBef>
              <a:spcAft>
                <a:spcPts val="0"/>
              </a:spcAft>
              <a:buClr>
                <a:schemeClr val="dk1"/>
              </a:buClr>
              <a:buSzPts val="2800"/>
              <a:buFont typeface="Noto Sans Symbols"/>
              <a:buChar char="▪"/>
            </a:pPr>
            <a:r>
              <a:rPr b="1" i="0" lang="en-US" sz="2800" u="none">
                <a:solidFill>
                  <a:schemeClr val="dk1"/>
                </a:solidFill>
                <a:latin typeface="Tahoma"/>
                <a:ea typeface="Tahoma"/>
                <a:cs typeface="Tahoma"/>
                <a:sym typeface="Tahoma"/>
              </a:rPr>
              <a:t>Font-family: </a:t>
            </a:r>
            <a:r>
              <a:rPr b="0" i="0" lang="en-US" sz="2800" u="none">
                <a:solidFill>
                  <a:schemeClr val="dk1"/>
                </a:solidFill>
                <a:latin typeface="Tahoma"/>
                <a:ea typeface="Tahoma"/>
                <a:cs typeface="Tahoma"/>
                <a:sym typeface="Tahoma"/>
              </a:rPr>
              <a:t>Xác định danh sách ưu tiên các font sẽ được dùng để hiển thị trên web.</a:t>
            </a:r>
            <a:r>
              <a:rPr b="1" i="0" lang="en-US" sz="2800" u="none">
                <a:solidFill>
                  <a:schemeClr val="dk1"/>
                </a:solidFill>
                <a:latin typeface="Tahoma"/>
                <a:ea typeface="Tahoma"/>
                <a:cs typeface="Tahoma"/>
                <a:sym typeface="Tahoma"/>
              </a:rPr>
              <a:t> </a:t>
            </a:r>
            <a:endParaRPr b="1" i="0" sz="1100" u="none">
              <a:solidFill>
                <a:schemeClr val="dk1"/>
              </a:solidFill>
              <a:latin typeface="Tahoma"/>
              <a:ea typeface="Tahoma"/>
              <a:cs typeface="Tahoma"/>
              <a:sym typeface="Tahoma"/>
            </a:endParaRPr>
          </a:p>
          <a:p>
            <a:pPr indent="-514350" lvl="0" marL="514350" marR="0" rtl="0" algn="just">
              <a:lnSpc>
                <a:spcPct val="130000"/>
              </a:lnSpc>
              <a:spcBef>
                <a:spcPts val="0"/>
              </a:spcBef>
              <a:spcAft>
                <a:spcPts val="0"/>
              </a:spcAft>
              <a:buClr>
                <a:schemeClr val="dk1"/>
              </a:buClr>
              <a:buSzPts val="2800"/>
              <a:buFont typeface="Noto Sans Symbols"/>
              <a:buChar char="▪"/>
            </a:pPr>
            <a:r>
              <a:rPr b="0" i="0" lang="en-US" sz="2800" u="none">
                <a:solidFill>
                  <a:schemeClr val="dk1"/>
                </a:solidFill>
                <a:latin typeface="Tahoma"/>
                <a:ea typeface="Tahoma"/>
                <a:cs typeface="Tahoma"/>
                <a:sym typeface="Tahoma"/>
              </a:rPr>
              <a:t>Có hai loại tên font được dùng để chỉ định trong font-family:</a:t>
            </a:r>
            <a:r>
              <a:rPr b="1" i="0" lang="en-US" sz="2800" u="none">
                <a:solidFill>
                  <a:schemeClr val="dk1"/>
                </a:solidFill>
                <a:latin typeface="Tahoma"/>
                <a:ea typeface="Tahoma"/>
                <a:cs typeface="Tahoma"/>
                <a:sym typeface="Tahoma"/>
              </a:rPr>
              <a:t> </a:t>
            </a:r>
            <a:endParaRPr/>
          </a:p>
          <a:p>
            <a:pPr indent="-285750" lvl="1" marL="742950" marR="0" rtl="0" algn="just">
              <a:lnSpc>
                <a:spcPct val="13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	</a:t>
            </a:r>
            <a:r>
              <a:rPr b="0" i="1" lang="en-US" sz="2400" u="none" cap="none" strike="noStrike">
                <a:solidFill>
                  <a:srgbClr val="FF0000"/>
                </a:solidFill>
                <a:latin typeface="Tahoma"/>
                <a:ea typeface="Tahoma"/>
                <a:cs typeface="Tahoma"/>
                <a:sym typeface="Tahoma"/>
              </a:rPr>
              <a:t>Family-names:  </a:t>
            </a:r>
            <a:r>
              <a:rPr b="0" i="0" lang="en-US" sz="2400" u="none" cap="none" strike="noStrike">
                <a:solidFill>
                  <a:schemeClr val="dk1"/>
                </a:solidFill>
                <a:latin typeface="Tahoma"/>
                <a:ea typeface="Tahoma"/>
                <a:cs typeface="Tahoma"/>
                <a:sym typeface="Tahoma"/>
              </a:rPr>
              <a:t>Tên cụ thể của một font như </a:t>
            </a:r>
            <a:endParaRPr/>
          </a:p>
          <a:p>
            <a:pPr indent="-285750" lvl="1" marL="742950" marR="0" rtl="0" algn="just">
              <a:lnSpc>
                <a:spcPct val="130000"/>
              </a:lnSpc>
              <a:spcBef>
                <a:spcPts val="0"/>
              </a:spcBef>
              <a:spcAft>
                <a:spcPts val="0"/>
              </a:spcAft>
              <a:buClr>
                <a:srgbClr val="008000"/>
              </a:buClr>
              <a:buSzPts val="2400"/>
              <a:buFont typeface="Tahoma"/>
              <a:buNone/>
            </a:pPr>
            <a:r>
              <a:rPr b="0" i="0" lang="en-US" sz="2400" u="none" cap="none" strike="noStrike">
                <a:solidFill>
                  <a:srgbClr val="008000"/>
                </a:solidFill>
                <a:latin typeface="Tahoma"/>
                <a:ea typeface="Tahoma"/>
                <a:cs typeface="Tahoma"/>
                <a:sym typeface="Tahoma"/>
              </a:rPr>
              <a:t>                         </a:t>
            </a:r>
            <a:r>
              <a:rPr b="0" i="1" lang="en-US" sz="2400" u="none" cap="none" strike="noStrike">
                <a:solidFill>
                  <a:srgbClr val="008000"/>
                </a:solidFill>
                <a:latin typeface="Tahoma"/>
                <a:ea typeface="Tahoma"/>
                <a:cs typeface="Tahoma"/>
                <a:sym typeface="Tahoma"/>
              </a:rPr>
              <a:t> Arial, Verdana, Tohama,… </a:t>
            </a:r>
            <a:endParaRPr/>
          </a:p>
          <a:p>
            <a:pPr indent="-285750" lvl="1" marL="742950" marR="0" rtl="0" algn="l">
              <a:lnSpc>
                <a:spcPct val="13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	</a:t>
            </a:r>
            <a:r>
              <a:rPr b="0" i="1" lang="en-US" sz="2400" u="none" cap="none" strike="noStrike">
                <a:solidFill>
                  <a:srgbClr val="FF0000"/>
                </a:solidFill>
                <a:latin typeface="Tahoma"/>
                <a:ea typeface="Tahoma"/>
                <a:cs typeface="Tahoma"/>
                <a:sym typeface="Tahoma"/>
              </a:rPr>
              <a:t>Generic families:</a:t>
            </a:r>
            <a:r>
              <a:rPr b="0" i="0" lang="en-US" sz="2400" u="none" cap="none" strike="noStrike">
                <a:solidFill>
                  <a:schemeClr val="dk1"/>
                </a:solidFill>
                <a:latin typeface="Tahoma"/>
                <a:ea typeface="Tahoma"/>
                <a:cs typeface="Tahoma"/>
                <a:sym typeface="Tahoma"/>
              </a:rPr>
              <a:t> Tên của một họ gồm nhiều font</a:t>
            </a:r>
            <a:endParaRPr/>
          </a:p>
          <a:p>
            <a:pPr indent="-285750" lvl="1" marL="742950" marR="0" rtl="0" algn="l">
              <a:lnSpc>
                <a:spcPct val="13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                           như: </a:t>
            </a:r>
            <a:r>
              <a:rPr b="0" i="1" lang="en-US" sz="2400" u="none" cap="none" strike="noStrike">
                <a:solidFill>
                  <a:srgbClr val="008000"/>
                </a:solidFill>
                <a:latin typeface="Tahoma"/>
                <a:ea typeface="Tahoma"/>
                <a:cs typeface="Tahoma"/>
                <a:sym typeface="Tahoma"/>
              </a:rPr>
              <a:t>sans-serif, serif,…</a:t>
            </a:r>
            <a:endParaRPr/>
          </a:p>
        </p:txBody>
      </p:sp>
      <p:sp>
        <p:nvSpPr>
          <p:cNvPr id="451" name="Google Shape;451;p29"/>
          <p:cNvSpPr txBox="1"/>
          <p:nvPr/>
        </p:nvSpPr>
        <p:spPr>
          <a:xfrm>
            <a:off x="152400" y="5257800"/>
            <a:ext cx="8915400" cy="144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CC"/>
              </a:buClr>
              <a:buSzPts val="2400"/>
              <a:buFont typeface="Tahoma"/>
              <a:buNone/>
            </a:pPr>
            <a:r>
              <a:rPr b="1" i="0" lang="en-US" sz="2400" u="sng">
                <a:solidFill>
                  <a:srgbClr val="0000CC"/>
                </a:solidFill>
                <a:latin typeface="Tahoma"/>
                <a:ea typeface="Tahoma"/>
                <a:cs typeface="Tahoma"/>
                <a:sym typeface="Tahoma"/>
              </a:rPr>
              <a:t>Ví dụ:</a:t>
            </a:r>
            <a:endParaRPr/>
          </a:p>
          <a:p>
            <a:pPr indent="-342900" lvl="0" marL="342900" marR="0" rtl="0" algn="l">
              <a:lnSpc>
                <a:spcPct val="100000"/>
              </a:lnSpc>
              <a:spcBef>
                <a:spcPts val="40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Body { </a:t>
            </a:r>
            <a:r>
              <a:rPr b="1" i="0" lang="en-US" sz="2000" u="none">
                <a:solidFill>
                  <a:srgbClr val="FF0000"/>
                </a:solidFill>
                <a:latin typeface="Tahoma"/>
                <a:ea typeface="Tahoma"/>
                <a:cs typeface="Tahoma"/>
                <a:sym typeface="Tahoma"/>
              </a:rPr>
              <a:t>Font-family</a:t>
            </a:r>
            <a:r>
              <a:rPr b="1" i="0" lang="en-US" sz="2000" u="none">
                <a:solidFill>
                  <a:schemeClr val="dk1"/>
                </a:solidFill>
                <a:latin typeface="Tahoma"/>
                <a:ea typeface="Tahoma"/>
                <a:cs typeface="Tahoma"/>
                <a:sym typeface="Tahoma"/>
              </a:rPr>
              <a:t>: </a:t>
            </a:r>
            <a:r>
              <a:rPr b="1" i="0" lang="en-US" sz="2000" u="none">
                <a:solidFill>
                  <a:srgbClr val="008000"/>
                </a:solidFill>
                <a:latin typeface="Tahoma"/>
                <a:ea typeface="Tahoma"/>
                <a:cs typeface="Tahoma"/>
                <a:sym typeface="Tahoma"/>
              </a:rPr>
              <a:t>”Times New Roman”</a:t>
            </a:r>
            <a:r>
              <a:rPr b="1" i="0" lang="en-US" sz="2000" u="none">
                <a:solidFill>
                  <a:schemeClr val="dk1"/>
                </a:solidFill>
                <a:latin typeface="Tahoma"/>
                <a:ea typeface="Tahoma"/>
                <a:cs typeface="Tahoma"/>
                <a:sym typeface="Tahoma"/>
              </a:rPr>
              <a:t>, </a:t>
            </a:r>
            <a:r>
              <a:rPr b="1" i="0" lang="en-US" sz="2000" u="none">
                <a:solidFill>
                  <a:srgbClr val="C00000"/>
                </a:solidFill>
                <a:latin typeface="Tahoma"/>
                <a:ea typeface="Tahoma"/>
                <a:cs typeface="Tahoma"/>
                <a:sym typeface="Tahoma"/>
              </a:rPr>
              <a:t>Tohama</a:t>
            </a:r>
            <a:r>
              <a:rPr b="1" i="0" lang="en-US" sz="2000" u="none">
                <a:solidFill>
                  <a:schemeClr val="dk1"/>
                </a:solidFill>
                <a:latin typeface="Tahoma"/>
                <a:ea typeface="Tahoma"/>
                <a:cs typeface="Tahoma"/>
                <a:sym typeface="Tahoma"/>
              </a:rPr>
              <a:t>,</a:t>
            </a:r>
            <a:r>
              <a:rPr b="1" i="0" lang="en-US" sz="2000" u="none">
                <a:solidFill>
                  <a:srgbClr val="FF0000"/>
                </a:solidFill>
                <a:latin typeface="Tahoma"/>
                <a:ea typeface="Tahoma"/>
                <a:cs typeface="Tahoma"/>
                <a:sym typeface="Tahoma"/>
              </a:rPr>
              <a:t> sans-serif </a:t>
            </a:r>
            <a:r>
              <a:rPr b="1" i="0" lang="en-US" sz="2000" u="none">
                <a:solidFill>
                  <a:schemeClr val="dk1"/>
                </a:solidFill>
                <a:latin typeface="Tahoma"/>
                <a:ea typeface="Tahoma"/>
                <a:cs typeface="Tahoma"/>
                <a:sym typeface="Tahoma"/>
              </a:rPr>
              <a:t>} </a:t>
            </a:r>
            <a:endParaRPr/>
          </a:p>
          <a:p>
            <a:pPr indent="-342900" lvl="0" marL="342900" marR="0" rtl="0" algn="l">
              <a:lnSpc>
                <a:spcPct val="100000"/>
              </a:lnSpc>
              <a:spcBef>
                <a:spcPts val="240"/>
              </a:spcBef>
              <a:spcAft>
                <a:spcPts val="0"/>
              </a:spcAft>
              <a:buClr>
                <a:schemeClr val="dk1"/>
              </a:buClr>
              <a:buSzPts val="1200"/>
              <a:buFont typeface="Arial"/>
              <a:buNone/>
            </a:pPr>
            <a:r>
              <a:t/>
            </a:r>
            <a:endParaRPr b="1" i="0" sz="1200" u="none">
              <a:solidFill>
                <a:schemeClr val="dk1"/>
              </a:solidFill>
              <a:latin typeface="Tahoma"/>
              <a:ea typeface="Tahoma"/>
              <a:cs typeface="Tahoma"/>
              <a:sym typeface="Tahoma"/>
            </a:endParaRPr>
          </a:p>
          <a:p>
            <a:pPr indent="-342900" lvl="0" marL="342900" marR="0" rtl="0" algn="l">
              <a:lnSpc>
                <a:spcPct val="100000"/>
              </a:lnSpc>
              <a:spcBef>
                <a:spcPts val="40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H1, H2 { </a:t>
            </a:r>
            <a:r>
              <a:rPr b="1" i="0" lang="en-US" sz="2000" u="none">
                <a:solidFill>
                  <a:srgbClr val="FF0000"/>
                </a:solidFill>
                <a:latin typeface="Tahoma"/>
                <a:ea typeface="Tahoma"/>
                <a:cs typeface="Tahoma"/>
                <a:sym typeface="Tahoma"/>
              </a:rPr>
              <a:t>Font-family</a:t>
            </a:r>
            <a:r>
              <a:rPr b="1" i="0" lang="en-US" sz="2000" u="none">
                <a:solidFill>
                  <a:schemeClr val="dk1"/>
                </a:solidFill>
                <a:latin typeface="Tahoma"/>
                <a:ea typeface="Tahoma"/>
                <a:cs typeface="Tahoma"/>
                <a:sym typeface="Tahoma"/>
              </a:rPr>
              <a:t> : </a:t>
            </a:r>
            <a:r>
              <a:rPr b="1" i="0" lang="en-US" sz="2000" u="none">
                <a:solidFill>
                  <a:srgbClr val="666699"/>
                </a:solidFill>
                <a:latin typeface="Tahoma"/>
                <a:ea typeface="Tahoma"/>
                <a:cs typeface="Tahoma"/>
                <a:sym typeface="Tahoma"/>
              </a:rPr>
              <a:t>Arial</a:t>
            </a:r>
            <a:r>
              <a:rPr b="1" i="0" lang="en-US" sz="2000" u="none">
                <a:solidFill>
                  <a:schemeClr val="dk1"/>
                </a:solidFill>
                <a:latin typeface="Tahoma"/>
                <a:ea typeface="Tahoma"/>
                <a:cs typeface="Tahoma"/>
                <a:sym typeface="Tahoma"/>
              </a:rPr>
              <a:t>, </a:t>
            </a:r>
            <a:r>
              <a:rPr b="1" i="0" lang="en-US" sz="2000" u="none">
                <a:solidFill>
                  <a:srgbClr val="008000"/>
                </a:solidFill>
                <a:latin typeface="Tahoma"/>
                <a:ea typeface="Tahoma"/>
                <a:cs typeface="Tahoma"/>
                <a:sym typeface="Tahoma"/>
              </a:rPr>
              <a:t>Verdana</a:t>
            </a:r>
            <a:r>
              <a:rPr b="1" i="0" lang="en-US" sz="2000" u="none">
                <a:solidFill>
                  <a:schemeClr val="dk1"/>
                </a:solidFill>
                <a:latin typeface="Tahoma"/>
                <a:ea typeface="Tahoma"/>
                <a:cs typeface="Tahoma"/>
                <a:sym typeface="Tahoma"/>
              </a:rPr>
              <a:t>, </a:t>
            </a:r>
            <a:r>
              <a:rPr b="1" i="0" lang="en-US" sz="2000" u="none">
                <a:solidFill>
                  <a:srgbClr val="FF0000"/>
                </a:solidFill>
                <a:latin typeface="Tahoma"/>
                <a:ea typeface="Tahoma"/>
                <a:cs typeface="Tahoma"/>
                <a:sym typeface="Tahoma"/>
              </a:rPr>
              <a:t>Serif</a:t>
            </a:r>
            <a:r>
              <a:rPr b="1" i="0" lang="en-US" sz="2000" u="none">
                <a:solidFill>
                  <a:schemeClr val="dk1"/>
                </a:solidFill>
                <a:latin typeface="Tahoma"/>
                <a:ea typeface="Tahoma"/>
                <a:cs typeface="Tahoma"/>
                <a:sym typeface="Tahoma"/>
              </a:rPr>
              <a:t> }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xEl>
                                              <p:pRg end="0" st="0"/>
                                            </p:txEl>
                                          </p:spTgt>
                                        </p:tgtEl>
                                        <p:attrNameLst>
                                          <p:attrName>style.visibility</p:attrName>
                                        </p:attrNameLst>
                                      </p:cBhvr>
                                      <p:to>
                                        <p:strVal val="visible"/>
                                      </p:to>
                                    </p:set>
                                    <p:animEffect filter="fade" transition="in">
                                      <p:cBhvr>
                                        <p:cTn dur="500"/>
                                        <p:tgtEl>
                                          <p:spTgt spid="4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xEl>
                                              <p:pRg end="1" st="1"/>
                                            </p:txEl>
                                          </p:spTgt>
                                        </p:tgtEl>
                                        <p:attrNameLst>
                                          <p:attrName>style.visibility</p:attrName>
                                        </p:attrNameLst>
                                      </p:cBhvr>
                                      <p:to>
                                        <p:strVal val="visible"/>
                                      </p:to>
                                    </p:set>
                                    <p:animEffect filter="fade" transition="in">
                                      <p:cBhvr>
                                        <p:cTn dur="500"/>
                                        <p:tgtEl>
                                          <p:spTgt spid="4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xEl>
                                              <p:pRg end="2" st="2"/>
                                            </p:txEl>
                                          </p:spTgt>
                                        </p:tgtEl>
                                        <p:attrNameLst>
                                          <p:attrName>style.visibility</p:attrName>
                                        </p:attrNameLst>
                                      </p:cBhvr>
                                      <p:to>
                                        <p:strVal val="visible"/>
                                      </p:to>
                                    </p:set>
                                    <p:animEffect filter="fade" transition="in">
                                      <p:cBhvr>
                                        <p:cTn dur="500"/>
                                        <p:tgtEl>
                                          <p:spTgt spid="4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xEl>
                                              <p:pRg end="3" st="3"/>
                                            </p:txEl>
                                          </p:spTgt>
                                        </p:tgtEl>
                                        <p:attrNameLst>
                                          <p:attrName>style.visibility</p:attrName>
                                        </p:attrNameLst>
                                      </p:cBhvr>
                                      <p:to>
                                        <p:strVal val="visible"/>
                                      </p:to>
                                    </p:set>
                                    <p:animEffect filter="fade" transition="in">
                                      <p:cBhvr>
                                        <p:cTn dur="500"/>
                                        <p:tgtEl>
                                          <p:spTgt spid="45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39" name="Google Shape;139;p3"/>
          <p:cNvSpPr txBox="1"/>
          <p:nvPr/>
        </p:nvSpPr>
        <p:spPr>
          <a:xfrm>
            <a:off x="0" y="120650"/>
            <a:ext cx="9144000" cy="565150"/>
          </a:xfrm>
          <a:prstGeom prst="rect">
            <a:avLst/>
          </a:prstGeom>
          <a:solidFill>
            <a:srgbClr val="FF66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0" name="Google Shape;140;p3"/>
          <p:cNvSpPr txBox="1"/>
          <p:nvPr>
            <p:ph type="title"/>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90000"/>
              </a:buClr>
              <a:buSzPts val="3200"/>
              <a:buFont typeface="Arial"/>
              <a:buNone/>
            </a:pPr>
            <a:r>
              <a:rPr b="1" i="0" lang="en-US" sz="3200" u="none">
                <a:solidFill>
                  <a:srgbClr val="990000"/>
                </a:solidFill>
                <a:latin typeface="Arial"/>
                <a:ea typeface="Arial"/>
                <a:cs typeface="Arial"/>
                <a:sym typeface="Arial"/>
              </a:rPr>
              <a:t>GIỚI THIỆU VỀ CSS</a:t>
            </a:r>
            <a:endParaRPr/>
          </a:p>
        </p:txBody>
      </p:sp>
      <p:sp>
        <p:nvSpPr>
          <p:cNvPr id="141" name="Google Shape;141;p3"/>
          <p:cNvSpPr txBox="1"/>
          <p:nvPr/>
        </p:nvSpPr>
        <p:spPr>
          <a:xfrm>
            <a:off x="381000" y="974725"/>
            <a:ext cx="8305800" cy="5426075"/>
          </a:xfrm>
          <a:prstGeom prst="rect">
            <a:avLst/>
          </a:prstGeom>
          <a:noFill/>
          <a:ln>
            <a:noFill/>
          </a:ln>
        </p:spPr>
        <p:txBody>
          <a:bodyPr anchorCtr="0" anchor="t" bIns="45700" lIns="91400" spcFirstLastPara="1" rIns="91400" wrap="square" tIns="45700">
            <a:noAutofit/>
          </a:bodyPr>
          <a:lstStyle/>
          <a:p>
            <a:pPr indent="-228600" lvl="0" marL="228600" marR="0" rtl="0" algn="just">
              <a:lnSpc>
                <a:spcPct val="100000"/>
              </a:lnSpc>
              <a:spcBef>
                <a:spcPts val="0"/>
              </a:spcBef>
              <a:spcAft>
                <a:spcPts val="0"/>
              </a:spcAft>
              <a:buClr>
                <a:srgbClr val="0000CC"/>
              </a:buClr>
              <a:buSzPts val="2800"/>
              <a:buFont typeface="Times New Roman"/>
              <a:buChar char="•"/>
            </a:pPr>
            <a:r>
              <a:rPr b="1" i="0" lang="en-US" sz="2800" u="none">
                <a:solidFill>
                  <a:srgbClr val="0000CC"/>
                </a:solidFill>
                <a:latin typeface="Times New Roman"/>
                <a:ea typeface="Times New Roman"/>
                <a:cs typeface="Times New Roman"/>
                <a:sym typeface="Times New Roman"/>
              </a:rPr>
              <a:t>CSS</a:t>
            </a:r>
            <a:r>
              <a:rPr b="0" i="0" lang="en-US" sz="2800" u="none">
                <a:solidFill>
                  <a:schemeClr val="dk1"/>
                </a:solidFill>
                <a:latin typeface="Times New Roman"/>
                <a:ea typeface="Times New Roman"/>
                <a:cs typeface="Times New Roman"/>
                <a:sym typeface="Times New Roman"/>
              </a:rPr>
              <a:t> - Cascading Style Sheets, </a:t>
            </a:r>
            <a:r>
              <a:rPr b="0" i="0" lang="en-US" sz="2800" u="none">
                <a:solidFill>
                  <a:schemeClr val="dk1"/>
                </a:solidFill>
                <a:latin typeface="Arial"/>
                <a:ea typeface="Arial"/>
                <a:cs typeface="Arial"/>
                <a:sym typeface="Arial"/>
              </a:rPr>
              <a:t>là một ngôn ngữ quy định cách trình bày cho các tài liệu viết bằng HTML.</a:t>
            </a:r>
            <a:endParaRPr b="0" i="0" sz="2800" u="none">
              <a:solidFill>
                <a:schemeClr val="dk1"/>
              </a:solidFill>
              <a:latin typeface="Arial"/>
              <a:ea typeface="Arial"/>
              <a:cs typeface="Arial"/>
              <a:sym typeface="Arial"/>
            </a:endParaRPr>
          </a:p>
          <a:p>
            <a:pPr indent="-228600" lvl="0" marL="228600" marR="0" rtl="0" algn="just">
              <a:lnSpc>
                <a:spcPct val="105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Dùng để mô tả cách hiển thị các thành phần trên trang WEB.</a:t>
            </a:r>
            <a:endParaRPr/>
          </a:p>
          <a:p>
            <a:pPr indent="-228600" lvl="0" marL="228600" marR="0" rtl="0" algn="just">
              <a:lnSpc>
                <a:spcPct val="105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Sử dụng tương tự như dạng TEMPLATE.</a:t>
            </a:r>
            <a:endParaRPr/>
          </a:p>
          <a:p>
            <a:pPr indent="-228600" lvl="0" marL="228600" marR="0" rtl="0" algn="just">
              <a:lnSpc>
                <a:spcPct val="105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Có thể sử dụng lại cho các trang web khác</a:t>
            </a:r>
            <a:endParaRPr/>
          </a:p>
          <a:p>
            <a:pPr indent="-228600" lvl="0" marL="228600" marR="0" rtl="0" algn="just">
              <a:lnSpc>
                <a:spcPct val="105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Có thể thay đổi thuộc tính từng trang hoặc cả site nhanh chóng (cascading)</a:t>
            </a:r>
            <a:endParaRPr/>
          </a:p>
          <a:p>
            <a:pPr indent="-228600" lvl="0" marL="228600" marR="0" rtl="0" algn="just">
              <a:lnSpc>
                <a:spcPct val="105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Hỗ trợ bởi tất cả các trình duyệt.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5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5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5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5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5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500"/>
                                        <p:tgtEl>
                                          <p:spTgt spid="14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7" name="Shape 457"/>
        <p:cNvGrpSpPr/>
        <p:nvPr/>
      </p:nvGrpSpPr>
      <p:grpSpPr>
        <a:xfrm>
          <a:off x="0" y="0"/>
          <a:ext cx="0" cy="0"/>
          <a:chOff x="0" y="0"/>
          <a:chExt cx="0" cy="0"/>
        </a:xfrm>
      </p:grpSpPr>
      <p:sp>
        <p:nvSpPr>
          <p:cNvPr id="458" name="Google Shape;458;p3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59" name="Google Shape;459;p30"/>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0" name="Google Shape;460;p30"/>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1" name="Google Shape;461;p30"/>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KIỂU FONT</a:t>
            </a:r>
            <a:endParaRPr/>
          </a:p>
        </p:txBody>
      </p:sp>
      <p:sp>
        <p:nvSpPr>
          <p:cNvPr id="462" name="Google Shape;462;p30"/>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3" name="Google Shape;463;p30"/>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4" name="Google Shape;464;p30"/>
          <p:cNvSpPr txBox="1"/>
          <p:nvPr/>
        </p:nvSpPr>
        <p:spPr>
          <a:xfrm>
            <a:off x="76200" y="762000"/>
            <a:ext cx="8991600" cy="609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rgbClr val="0000CC"/>
              </a:buClr>
              <a:buSzPts val="2800"/>
              <a:buFont typeface="Tahoma"/>
              <a:buNone/>
            </a:pPr>
            <a:r>
              <a:rPr b="1" i="0" lang="en-US" sz="2800" u="sng">
                <a:solidFill>
                  <a:srgbClr val="0000CC"/>
                </a:solidFill>
                <a:latin typeface="Tahoma"/>
                <a:ea typeface="Tahoma"/>
                <a:cs typeface="Tahoma"/>
                <a:sym typeface="Tahoma"/>
              </a:rPr>
              <a:t>b.Thuộc tính font khác:</a:t>
            </a:r>
            <a:r>
              <a:rPr b="0" i="1" lang="en-US" sz="2800" u="none">
                <a:solidFill>
                  <a:srgbClr val="C00000"/>
                </a:solidFill>
                <a:latin typeface="Tahoma"/>
                <a:ea typeface="Tahoma"/>
                <a:cs typeface="Tahoma"/>
                <a:sym typeface="Tahoma"/>
              </a:rPr>
              <a:t> </a:t>
            </a:r>
            <a:endParaRPr/>
          </a:p>
        </p:txBody>
      </p:sp>
      <p:graphicFrame>
        <p:nvGraphicFramePr>
          <p:cNvPr id="465" name="Google Shape;465;p30"/>
          <p:cNvGraphicFramePr/>
          <p:nvPr/>
        </p:nvGraphicFramePr>
        <p:xfrm>
          <a:off x="200025" y="1347787"/>
          <a:ext cx="3000000" cy="3000000"/>
        </p:xfrm>
        <a:graphic>
          <a:graphicData uri="http://schemas.openxmlformats.org/drawingml/2006/table">
            <a:tbl>
              <a:tblPr>
                <a:noFill/>
                <a:tableStyleId>{7A7A4145-F35E-44AE-BBC1-5275B90A96BD}</a:tableStyleId>
              </a:tblPr>
              <a:tblGrid>
                <a:gridCol w="2009775"/>
                <a:gridCol w="2524125"/>
                <a:gridCol w="4257675"/>
              </a:tblGrid>
              <a:tr h="409575">
                <a:tc>
                  <a:txBody>
                    <a:bodyPr/>
                    <a:lstStyle/>
                    <a:p>
                      <a:pPr indent="0" lvl="0" marL="0" marR="0" rtl="0" algn="ctr">
                        <a:lnSpc>
                          <a:spcPct val="115000"/>
                        </a:lnSpc>
                        <a:spcBef>
                          <a:spcPts val="0"/>
                        </a:spcBef>
                        <a:spcAft>
                          <a:spcPts val="0"/>
                        </a:spcAft>
                        <a:buClr>
                          <a:srgbClr val="008000"/>
                        </a:buClr>
                        <a:buSzPts val="2200"/>
                        <a:buFont typeface="Tahoma"/>
                        <a:buNone/>
                      </a:pPr>
                      <a:r>
                        <a:rPr b="0" i="0" lang="en-US" sz="2200" u="none">
                          <a:solidFill>
                            <a:srgbClr val="008000"/>
                          </a:solidFill>
                          <a:latin typeface="Tahoma"/>
                          <a:ea typeface="Tahoma"/>
                          <a:cs typeface="Tahoma"/>
                          <a:sym typeface="Tahoma"/>
                        </a:rPr>
                        <a:t>Thuộc tính</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c>
                  <a:txBody>
                    <a:bodyPr/>
                    <a:lstStyle/>
                    <a:p>
                      <a:pPr indent="0" lvl="0" marL="0" marR="0" rtl="0" algn="ctr">
                        <a:lnSpc>
                          <a:spcPct val="115000"/>
                        </a:lnSpc>
                        <a:spcBef>
                          <a:spcPts val="0"/>
                        </a:spcBef>
                        <a:spcAft>
                          <a:spcPts val="0"/>
                        </a:spcAft>
                        <a:buClr>
                          <a:srgbClr val="008000"/>
                        </a:buClr>
                        <a:buSzPts val="2200"/>
                        <a:buFont typeface="Tahoma"/>
                        <a:buNone/>
                      </a:pPr>
                      <a:r>
                        <a:rPr b="0" i="0" lang="en-US" sz="2200" u="none">
                          <a:solidFill>
                            <a:srgbClr val="008000"/>
                          </a:solidFill>
                          <a:latin typeface="Tahoma"/>
                          <a:ea typeface="Tahoma"/>
                          <a:cs typeface="Tahoma"/>
                          <a:sym typeface="Tahoma"/>
                        </a:rPr>
                        <a:t>Ý nghĩa</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c>
                  <a:txBody>
                    <a:bodyPr/>
                    <a:lstStyle/>
                    <a:p>
                      <a:pPr indent="0" lvl="0" marL="0" marR="0" rtl="0" algn="ctr">
                        <a:lnSpc>
                          <a:spcPct val="115000"/>
                        </a:lnSpc>
                        <a:spcBef>
                          <a:spcPts val="0"/>
                        </a:spcBef>
                        <a:spcAft>
                          <a:spcPts val="0"/>
                        </a:spcAft>
                        <a:buClr>
                          <a:srgbClr val="008000"/>
                        </a:buClr>
                        <a:buSzPts val="2200"/>
                        <a:buFont typeface="Tahoma"/>
                        <a:buNone/>
                      </a:pPr>
                      <a:r>
                        <a:rPr b="0" i="0" lang="en-US" sz="2200" u="none">
                          <a:solidFill>
                            <a:srgbClr val="008000"/>
                          </a:solidFill>
                          <a:latin typeface="Tahoma"/>
                          <a:ea typeface="Tahoma"/>
                          <a:cs typeface="Tahoma"/>
                          <a:sym typeface="Tahoma"/>
                        </a:rPr>
                        <a:t>Giá trị</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r>
              <a:tr h="1390650">
                <a:tc>
                  <a:txBody>
                    <a:bodyPr/>
                    <a:lstStyle/>
                    <a:p>
                      <a:pPr indent="0" lvl="0" marL="0" marR="0" rtl="0" algn="l">
                        <a:lnSpc>
                          <a:spcPct val="115000"/>
                        </a:lnSpc>
                        <a:spcBef>
                          <a:spcPts val="0"/>
                        </a:spcBef>
                        <a:spcAft>
                          <a:spcPts val="0"/>
                        </a:spcAft>
                        <a:buClr>
                          <a:srgbClr val="FF0000"/>
                        </a:buClr>
                        <a:buSzPts val="2200"/>
                        <a:buFont typeface="Tahoma"/>
                        <a:buNone/>
                      </a:pPr>
                      <a:r>
                        <a:rPr b="1" i="0" lang="en-US" sz="2200" u="none">
                          <a:solidFill>
                            <a:srgbClr val="FF0000"/>
                          </a:solidFill>
                          <a:latin typeface="Tahoma"/>
                          <a:ea typeface="Tahoma"/>
                          <a:cs typeface="Tahoma"/>
                          <a:sym typeface="Tahoma"/>
                        </a:rPr>
                        <a:t>Font-style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Kiểu chữ nghiêng, xiên, hay bình thường</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 </a:t>
                      </a:r>
                      <a:r>
                        <a:rPr b="0" i="1" lang="en-US" sz="2200" u="none">
                          <a:solidFill>
                            <a:srgbClr val="FF0000"/>
                          </a:solidFill>
                          <a:latin typeface="Arial"/>
                          <a:ea typeface="Arial"/>
                          <a:cs typeface="Arial"/>
                          <a:sym typeface="Arial"/>
                        </a:rPr>
                        <a:t>Oblique</a:t>
                      </a:r>
                      <a:r>
                        <a:rPr b="1" i="0" lang="en-US" sz="2200" u="none">
                          <a:solidFill>
                            <a:schemeClr val="dk1"/>
                          </a:solidFill>
                          <a:latin typeface="Arial"/>
                          <a:ea typeface="Arial"/>
                          <a:cs typeface="Arial"/>
                          <a:sym typeface="Arial"/>
                        </a:rPr>
                        <a:t>: Chữ xiên</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 </a:t>
                      </a:r>
                      <a:r>
                        <a:rPr b="0" i="1" lang="en-US" sz="2200" u="none">
                          <a:solidFill>
                            <a:srgbClr val="FF0000"/>
                          </a:solidFill>
                          <a:latin typeface="Arial"/>
                          <a:ea typeface="Arial"/>
                          <a:cs typeface="Arial"/>
                          <a:sym typeface="Arial"/>
                        </a:rPr>
                        <a:t>Italic</a:t>
                      </a:r>
                      <a:r>
                        <a:rPr b="1" i="0" lang="en-US" sz="2200" u="none">
                          <a:solidFill>
                            <a:schemeClr val="dk1"/>
                          </a:solidFill>
                          <a:latin typeface="Arial"/>
                          <a:ea typeface="Arial"/>
                          <a:cs typeface="Arial"/>
                          <a:sym typeface="Arial"/>
                        </a:rPr>
                        <a:t>: Chữ in nghiêng</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 </a:t>
                      </a:r>
                      <a:r>
                        <a:rPr b="0" i="1" lang="en-US" sz="2200" u="none">
                          <a:solidFill>
                            <a:srgbClr val="FF0000"/>
                          </a:solidFill>
                          <a:latin typeface="Arial"/>
                          <a:ea typeface="Arial"/>
                          <a:cs typeface="Arial"/>
                          <a:sym typeface="Arial"/>
                        </a:rPr>
                        <a:t>Normal</a:t>
                      </a:r>
                      <a:r>
                        <a:rPr b="1" i="0" lang="en-US" sz="2200" u="none">
                          <a:solidFill>
                            <a:schemeClr val="dk1"/>
                          </a:solidFill>
                          <a:latin typeface="Arial"/>
                          <a:ea typeface="Arial"/>
                          <a:cs typeface="Arial"/>
                          <a:sym typeface="Arial"/>
                        </a:rPr>
                        <a:t>: Chữ bình thường</a:t>
                      </a:r>
                      <a:endParaRPr b="0" i="0" sz="2200" u="none">
                        <a:solidFill>
                          <a:schemeClr val="dk1"/>
                        </a:solidFill>
                        <a:latin typeface="Arial"/>
                        <a:ea typeface="Arial"/>
                        <a:cs typeface="Arial"/>
                        <a:sym typeface="Arial"/>
                      </a:endParaRPr>
                    </a:p>
                    <a:p>
                      <a:pPr indent="0" lvl="0" marL="0" marR="0" rtl="0" algn="l">
                        <a:spcBef>
                          <a:spcPts val="0"/>
                        </a:spcBef>
                        <a:spcAft>
                          <a:spcPts val="0"/>
                        </a:spcAft>
                        <a:buNone/>
                      </a:pPr>
                      <a:r>
                        <a:t/>
                      </a:r>
                      <a:endParaRPr b="0" i="0" sz="2200" u="non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55675">
                <a:tc>
                  <a:txBody>
                    <a:bodyPr/>
                    <a:lstStyle/>
                    <a:p>
                      <a:pPr indent="0" lvl="0" marL="0" marR="0" rtl="0" algn="ctr">
                        <a:lnSpc>
                          <a:spcPct val="115000"/>
                        </a:lnSpc>
                        <a:spcBef>
                          <a:spcPts val="0"/>
                        </a:spcBef>
                        <a:spcAft>
                          <a:spcPts val="0"/>
                        </a:spcAft>
                        <a:buClr>
                          <a:srgbClr val="FF0000"/>
                        </a:buClr>
                        <a:buSzPts val="2200"/>
                        <a:buFont typeface="Tahoma"/>
                        <a:buNone/>
                      </a:pPr>
                      <a:r>
                        <a:rPr b="1" i="0" lang="en-US" sz="2200" u="none">
                          <a:solidFill>
                            <a:srgbClr val="FF0000"/>
                          </a:solidFill>
                          <a:latin typeface="Tahoma"/>
                          <a:ea typeface="Tahoma"/>
                          <a:cs typeface="Tahoma"/>
                          <a:sym typeface="Tahoma"/>
                        </a:rPr>
                        <a:t>Font-weight</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Chữ in đậm, thường</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 </a:t>
                      </a:r>
                      <a:r>
                        <a:rPr b="0" i="1" lang="en-US" sz="2200" u="none">
                          <a:solidFill>
                            <a:srgbClr val="FF0000"/>
                          </a:solidFill>
                          <a:latin typeface="Arial"/>
                          <a:ea typeface="Arial"/>
                          <a:cs typeface="Arial"/>
                          <a:sym typeface="Arial"/>
                        </a:rPr>
                        <a:t>Bold</a:t>
                      </a:r>
                      <a:r>
                        <a:rPr b="1" i="0" lang="en-US" sz="2200" u="none">
                          <a:solidFill>
                            <a:schemeClr val="dk1"/>
                          </a:solidFill>
                          <a:latin typeface="Arial"/>
                          <a:ea typeface="Arial"/>
                          <a:cs typeface="Arial"/>
                          <a:sym typeface="Arial"/>
                        </a:rPr>
                        <a:t>: chữ đậm</a:t>
                      </a:r>
                      <a:endParaRPr/>
                    </a:p>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 </a:t>
                      </a:r>
                      <a:r>
                        <a:rPr b="0" i="1" lang="en-US" sz="2200" u="none">
                          <a:solidFill>
                            <a:srgbClr val="FF0000"/>
                          </a:solidFill>
                          <a:latin typeface="Arial"/>
                          <a:ea typeface="Arial"/>
                          <a:cs typeface="Arial"/>
                          <a:sym typeface="Arial"/>
                        </a:rPr>
                        <a:t>Normal</a:t>
                      </a:r>
                      <a:r>
                        <a:rPr b="1" i="0" lang="en-US" sz="2200" u="none">
                          <a:solidFill>
                            <a:schemeClr val="dk1"/>
                          </a:solidFill>
                          <a:latin typeface="Arial"/>
                          <a:ea typeface="Arial"/>
                          <a:cs typeface="Arial"/>
                          <a:sym typeface="Arial"/>
                        </a:rPr>
                        <a:t>: Chữ bình thường</a:t>
                      </a:r>
                      <a:endParaRPr/>
                    </a:p>
                    <a:p>
                      <a:pPr indent="0" lvl="0" marL="0" marR="0" rtl="0" algn="l">
                        <a:spcBef>
                          <a:spcPts val="0"/>
                        </a:spcBef>
                        <a:spcAft>
                          <a:spcPts val="0"/>
                        </a:spcAft>
                        <a:buNone/>
                      </a:pPr>
                      <a:r>
                        <a:t/>
                      </a:r>
                      <a:endParaRPr b="1" i="0" sz="2200" u="non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0650">
                <a:tc>
                  <a:txBody>
                    <a:bodyPr/>
                    <a:lstStyle/>
                    <a:p>
                      <a:pPr indent="0" lvl="0" marL="0" marR="0" rtl="0" algn="l">
                        <a:lnSpc>
                          <a:spcPct val="115000"/>
                        </a:lnSpc>
                        <a:spcBef>
                          <a:spcPts val="0"/>
                        </a:spcBef>
                        <a:spcAft>
                          <a:spcPts val="0"/>
                        </a:spcAft>
                        <a:buClr>
                          <a:srgbClr val="FF0000"/>
                        </a:buClr>
                        <a:buSzPts val="2200"/>
                        <a:buFont typeface="Tahoma"/>
                        <a:buNone/>
                      </a:pPr>
                      <a:r>
                        <a:rPr b="1" i="0" lang="en-US" sz="2200" u="none">
                          <a:solidFill>
                            <a:srgbClr val="FF0000"/>
                          </a:solidFill>
                          <a:latin typeface="Tahoma"/>
                          <a:ea typeface="Tahoma"/>
                          <a:cs typeface="Tahoma"/>
                          <a:sym typeface="Tahoma"/>
                        </a:rPr>
                        <a:t>Font-variant</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Chữ hoa, thường</a:t>
                      </a:r>
                      <a:endParaRPr/>
                    </a:p>
                  </a:txBody>
                  <a:tcPr marT="0" marB="0" marR="114300" marL="114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 </a:t>
                      </a:r>
                      <a:r>
                        <a:rPr b="0" i="1" lang="en-US" sz="2200" u="none">
                          <a:solidFill>
                            <a:srgbClr val="FF0000"/>
                          </a:solidFill>
                          <a:latin typeface="Arial"/>
                          <a:ea typeface="Arial"/>
                          <a:cs typeface="Arial"/>
                          <a:sym typeface="Arial"/>
                        </a:rPr>
                        <a:t>Small-caps</a:t>
                      </a:r>
                      <a:r>
                        <a:rPr b="1" i="0" lang="en-US" sz="2200" u="none">
                          <a:solidFill>
                            <a:schemeClr val="dk1"/>
                          </a:solidFill>
                          <a:latin typeface="Arial"/>
                          <a:ea typeface="Arial"/>
                          <a:cs typeface="Arial"/>
                          <a:sym typeface="Arial"/>
                        </a:rPr>
                        <a:t>: Chữ hoa, cỡ chữ nhỏ hơn chữ chuẩn.</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 </a:t>
                      </a:r>
                      <a:r>
                        <a:rPr b="0" i="1" lang="en-US" sz="2200" u="none">
                          <a:solidFill>
                            <a:srgbClr val="FF0000"/>
                          </a:solidFill>
                          <a:latin typeface="Arial"/>
                          <a:ea typeface="Arial"/>
                          <a:cs typeface="Arial"/>
                          <a:sym typeface="Arial"/>
                        </a:rPr>
                        <a:t>Normal</a:t>
                      </a:r>
                      <a:r>
                        <a:rPr b="1" i="0" lang="en-US" sz="2200" u="none">
                          <a:solidFill>
                            <a:schemeClr val="dk1"/>
                          </a:solidFill>
                          <a:latin typeface="Arial"/>
                          <a:ea typeface="Arial"/>
                          <a:cs typeface="Arial"/>
                          <a:sym typeface="Arial"/>
                        </a:rPr>
                        <a:t>: Chữ bình thường</a:t>
                      </a:r>
                      <a:endParaRPr/>
                    </a:p>
                    <a:p>
                      <a:pPr indent="0" lvl="0" marL="0" marR="0" rtl="0" algn="l">
                        <a:spcBef>
                          <a:spcPts val="0"/>
                        </a:spcBef>
                        <a:spcAft>
                          <a:spcPts val="0"/>
                        </a:spcAft>
                        <a:buNone/>
                      </a:pPr>
                      <a:r>
                        <a:t/>
                      </a:r>
                      <a:endParaRPr b="1" i="0" sz="2200" u="non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5625">
                <a:tc>
                  <a:txBody>
                    <a:bodyPr/>
                    <a:lstStyle/>
                    <a:p>
                      <a:pPr indent="0" lvl="0" marL="0" marR="0" rtl="0" algn="l">
                        <a:lnSpc>
                          <a:spcPct val="115000"/>
                        </a:lnSpc>
                        <a:spcBef>
                          <a:spcPts val="0"/>
                        </a:spcBef>
                        <a:spcAft>
                          <a:spcPts val="0"/>
                        </a:spcAft>
                        <a:buClr>
                          <a:srgbClr val="FF0000"/>
                        </a:buClr>
                        <a:buSzPts val="2200"/>
                        <a:buFont typeface="Tahoma"/>
                        <a:buNone/>
                      </a:pPr>
                      <a:r>
                        <a:rPr b="1" i="0" lang="en-US" sz="2200" u="none">
                          <a:solidFill>
                            <a:srgbClr val="FF0000"/>
                          </a:solidFill>
                          <a:latin typeface="Tahoma"/>
                          <a:ea typeface="Tahoma"/>
                          <a:cs typeface="Tahoma"/>
                          <a:sym typeface="Tahoma"/>
                        </a:rPr>
                        <a:t>Font-size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Cỡ chữ</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Kích cỡ chữ</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5625">
                <a:tc>
                  <a:txBody>
                    <a:bodyPr/>
                    <a:lstStyle/>
                    <a:p>
                      <a:pPr indent="0" lvl="0" marL="0" marR="0" rtl="0" algn="l">
                        <a:lnSpc>
                          <a:spcPct val="115000"/>
                        </a:lnSpc>
                        <a:spcBef>
                          <a:spcPts val="0"/>
                        </a:spcBef>
                        <a:spcAft>
                          <a:spcPts val="0"/>
                        </a:spcAft>
                        <a:buClr>
                          <a:srgbClr val="FF0000"/>
                        </a:buClr>
                        <a:buSzPts val="2200"/>
                        <a:buFont typeface="Tahoma"/>
                        <a:buNone/>
                      </a:pPr>
                      <a:r>
                        <a:rPr b="1" i="0" lang="en-US" sz="2200" u="none">
                          <a:solidFill>
                            <a:srgbClr val="FF0000"/>
                          </a:solidFill>
                          <a:latin typeface="Tahoma"/>
                          <a:ea typeface="Tahoma"/>
                          <a:cs typeface="Tahoma"/>
                          <a:sym typeface="Tahoma"/>
                        </a:rPr>
                        <a:t>Color</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Màu chữ</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Tên màu hoặc mã màu</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1" name="Shape 471"/>
        <p:cNvGrpSpPr/>
        <p:nvPr/>
      </p:nvGrpSpPr>
      <p:grpSpPr>
        <a:xfrm>
          <a:off x="0" y="0"/>
          <a:ext cx="0" cy="0"/>
          <a:chOff x="0" y="0"/>
          <a:chExt cx="0" cy="0"/>
        </a:xfrm>
      </p:grpSpPr>
      <p:sp>
        <p:nvSpPr>
          <p:cNvPr id="472" name="Google Shape;472;p3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73" name="Google Shape;473;p31"/>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4" name="Google Shape;474;p31"/>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5" name="Google Shape;475;p31"/>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KIỂU FONT</a:t>
            </a:r>
            <a:endParaRPr/>
          </a:p>
        </p:txBody>
      </p:sp>
      <p:sp>
        <p:nvSpPr>
          <p:cNvPr id="476" name="Google Shape;476;p31"/>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7" name="Google Shape;477;p31"/>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8" name="Google Shape;478;p31"/>
          <p:cNvSpPr txBox="1"/>
          <p:nvPr/>
        </p:nvSpPr>
        <p:spPr>
          <a:xfrm>
            <a:off x="76200" y="762000"/>
            <a:ext cx="8991600" cy="609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rgbClr val="0000CC"/>
              </a:buClr>
              <a:buSzPts val="2800"/>
              <a:buFont typeface="Tahoma"/>
              <a:buNone/>
            </a:pPr>
            <a:r>
              <a:rPr b="1" i="0" lang="en-US" sz="2800" u="sng">
                <a:solidFill>
                  <a:srgbClr val="0000CC"/>
                </a:solidFill>
                <a:latin typeface="Tahoma"/>
                <a:ea typeface="Tahoma"/>
                <a:cs typeface="Tahoma"/>
                <a:sym typeface="Tahoma"/>
              </a:rPr>
              <a:t>Ví dụ:</a:t>
            </a:r>
            <a:r>
              <a:rPr b="0" i="1" lang="en-US" sz="2800" u="none">
                <a:solidFill>
                  <a:srgbClr val="C00000"/>
                </a:solidFill>
                <a:latin typeface="Tahoma"/>
                <a:ea typeface="Tahoma"/>
                <a:cs typeface="Tahoma"/>
                <a:sym typeface="Tahoma"/>
              </a:rPr>
              <a:t> </a:t>
            </a:r>
            <a:endParaRPr/>
          </a:p>
        </p:txBody>
      </p:sp>
      <p:sp>
        <p:nvSpPr>
          <p:cNvPr id="479" name="Google Shape;479;p31"/>
          <p:cNvSpPr txBox="1"/>
          <p:nvPr/>
        </p:nvSpPr>
        <p:spPr>
          <a:xfrm>
            <a:off x="76200" y="1371600"/>
            <a:ext cx="8991600" cy="1981200"/>
          </a:xfrm>
          <a:prstGeom prst="rect">
            <a:avLst/>
          </a:prstGeom>
          <a:noFill/>
          <a:ln cap="flat" cmpd="sng" w="9525">
            <a:solidFill>
              <a:srgbClr val="201053"/>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Định dạng cho đoạn văn: </a:t>
            </a:r>
            <a:r>
              <a:rPr b="1" i="0" lang="en-US" sz="2400" u="none">
                <a:solidFill>
                  <a:srgbClr val="FF0000"/>
                </a:solidFill>
                <a:latin typeface="Tahoma"/>
                <a:ea typeface="Tahoma"/>
                <a:cs typeface="Tahoma"/>
                <a:sym typeface="Tahoma"/>
              </a:rPr>
              <a:t>Font chữ là Tohamo, Cỡ chữ 26px, đậm, nghiêng, màu đỏ.</a:t>
            </a:r>
            <a:endParaRPr/>
          </a:p>
          <a:p>
            <a:pPr indent="-342900" lvl="0" marL="342900" marR="0" rtl="0" algn="l">
              <a:lnSpc>
                <a:spcPct val="130000"/>
              </a:lnSpc>
              <a:spcBef>
                <a:spcPts val="600"/>
              </a:spcBef>
              <a:spcAft>
                <a:spcPts val="0"/>
              </a:spcAft>
              <a:buClr>
                <a:schemeClr val="dk1"/>
              </a:buClr>
              <a:buSzPts val="900"/>
              <a:buFont typeface="Arial"/>
              <a:buNone/>
            </a:pPr>
            <a:r>
              <a:t/>
            </a:r>
            <a:endParaRPr b="1" i="0" sz="900" u="none">
              <a:solidFill>
                <a:schemeClr val="dk1"/>
              </a:solidFill>
              <a:latin typeface="Tahoma"/>
              <a:ea typeface="Tahoma"/>
              <a:cs typeface="Tahoma"/>
              <a:sym typeface="Tahoma"/>
            </a:endParaRPr>
          </a:p>
          <a:p>
            <a:pPr indent="-342900" lvl="0" marL="342900" marR="0" rtl="0" algn="l">
              <a:lnSpc>
                <a:spcPct val="130000"/>
              </a:lnSpc>
              <a:spcBef>
                <a:spcPts val="60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Định dạng cho tiêu đề H2: </a:t>
            </a:r>
            <a:r>
              <a:rPr b="1" i="0" lang="en-US" sz="2400" u="none">
                <a:solidFill>
                  <a:srgbClr val="FF0000"/>
                </a:solidFill>
                <a:latin typeface="Tahoma"/>
                <a:ea typeface="Tahoma"/>
                <a:cs typeface="Tahoma"/>
                <a:sym typeface="Tahoma"/>
              </a:rPr>
              <a:t>Chữ nghiêng,in hoa,màu xanh.</a:t>
            </a:r>
            <a:endParaRPr/>
          </a:p>
        </p:txBody>
      </p:sp>
      <p:sp>
        <p:nvSpPr>
          <p:cNvPr id="480" name="Google Shape;480;p31"/>
          <p:cNvSpPr txBox="1"/>
          <p:nvPr/>
        </p:nvSpPr>
        <p:spPr>
          <a:xfrm>
            <a:off x="152400" y="3962400"/>
            <a:ext cx="8839200" cy="2286000"/>
          </a:xfrm>
          <a:prstGeom prst="rect">
            <a:avLst/>
          </a:prstGeom>
          <a:solidFill>
            <a:srgbClr val="FFFF00"/>
          </a:solid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P{</a:t>
            </a:r>
            <a:r>
              <a:rPr b="0" i="0" lang="en-US" sz="2400" u="none">
                <a:solidFill>
                  <a:srgbClr val="FF0000"/>
                </a:solidFill>
                <a:latin typeface="Tahoma"/>
                <a:ea typeface="Tahoma"/>
                <a:cs typeface="Tahoma"/>
                <a:sym typeface="Tahoma"/>
              </a:rPr>
              <a:t>Font-family:Tahoma; </a:t>
            </a:r>
            <a:r>
              <a:rPr b="0" i="0" lang="en-US" sz="2400" u="none">
                <a:solidFill>
                  <a:srgbClr val="008000"/>
                </a:solidFill>
                <a:latin typeface="Tahoma"/>
                <a:ea typeface="Tahoma"/>
                <a:cs typeface="Tahoma"/>
                <a:sym typeface="Tahoma"/>
              </a:rPr>
              <a:t>font-size:26px; font-weight:bold;</a:t>
            </a:r>
            <a:r>
              <a:rPr b="0" i="0" lang="en-US" sz="2400" u="none">
                <a:solidFill>
                  <a:schemeClr val="dk1"/>
                </a:solidFill>
                <a:latin typeface="Tahoma"/>
                <a:ea typeface="Tahoma"/>
                <a:cs typeface="Tahoma"/>
                <a:sym typeface="Tahoma"/>
              </a:rPr>
              <a:t> </a:t>
            </a:r>
            <a:endParaRPr/>
          </a:p>
          <a:p>
            <a:pPr indent="-342900" lvl="0" marL="342900" marR="0" rtl="0" algn="l">
              <a:lnSpc>
                <a:spcPct val="130000"/>
              </a:lnSpc>
              <a:spcBef>
                <a:spcPts val="600"/>
              </a:spcBef>
              <a:spcAft>
                <a:spcPts val="0"/>
              </a:spcAft>
              <a:buClr>
                <a:srgbClr val="FF0000"/>
              </a:buClr>
              <a:buSzPts val="2400"/>
              <a:buFont typeface="Tahoma"/>
              <a:buNone/>
            </a:pPr>
            <a:r>
              <a:rPr b="0" i="0" lang="en-US" sz="2400" u="none">
                <a:solidFill>
                  <a:srgbClr val="FF0000"/>
                </a:solidFill>
                <a:latin typeface="Tahoma"/>
                <a:ea typeface="Tahoma"/>
                <a:cs typeface="Tahoma"/>
                <a:sym typeface="Tahoma"/>
              </a:rPr>
              <a:t>      font-style:italic; color:Red</a:t>
            </a:r>
            <a:r>
              <a:rPr b="0" i="0" lang="en-US" sz="2400" u="none">
                <a:solidFill>
                  <a:schemeClr val="dk1"/>
                </a:solidFill>
                <a:latin typeface="Tahoma"/>
                <a:ea typeface="Tahoma"/>
                <a:cs typeface="Tahoma"/>
                <a:sym typeface="Tahoma"/>
              </a:rPr>
              <a:t>}</a:t>
            </a:r>
            <a:endParaRPr/>
          </a:p>
          <a:p>
            <a:pPr indent="-342900" lvl="0" marL="342900" marR="0" rtl="0" algn="l">
              <a:lnSpc>
                <a:spcPct val="130000"/>
              </a:lnSpc>
              <a:spcBef>
                <a:spcPts val="600"/>
              </a:spcBef>
              <a:spcAft>
                <a:spcPts val="0"/>
              </a:spcAft>
              <a:buClr>
                <a:schemeClr val="dk1"/>
              </a:buClr>
              <a:buSzPts val="1000"/>
              <a:buFont typeface="Arial"/>
              <a:buNone/>
            </a:pPr>
            <a:r>
              <a:t/>
            </a:r>
            <a:endParaRPr b="0" i="0" sz="1000" u="none">
              <a:solidFill>
                <a:schemeClr val="dk1"/>
              </a:solidFill>
              <a:latin typeface="Tahoma"/>
              <a:ea typeface="Tahoma"/>
              <a:cs typeface="Tahoma"/>
              <a:sym typeface="Tahoma"/>
            </a:endParaRPr>
          </a:p>
          <a:p>
            <a:pPr indent="-342900" lvl="0" marL="342900" marR="0" rtl="0" algn="l">
              <a:lnSpc>
                <a:spcPct val="130000"/>
              </a:lnSpc>
              <a:spcBef>
                <a:spcPts val="600"/>
              </a:spcBef>
              <a:spcAft>
                <a:spcPts val="0"/>
              </a:spcAft>
              <a:buClr>
                <a:srgbClr val="FF0000"/>
              </a:buClr>
              <a:buSzPts val="2400"/>
              <a:buFont typeface="Tahoma"/>
              <a:buNone/>
            </a:pPr>
            <a:r>
              <a:rPr b="0" i="0" lang="en-US" sz="2400" u="none">
                <a:solidFill>
                  <a:srgbClr val="FF0000"/>
                </a:solidFill>
                <a:latin typeface="Tahoma"/>
                <a:ea typeface="Tahoma"/>
                <a:cs typeface="Tahoma"/>
                <a:sym typeface="Tahoma"/>
              </a:rPr>
              <a:t>   </a:t>
            </a:r>
            <a:r>
              <a:rPr b="0" i="0" lang="en-US" sz="2400" u="none">
                <a:solidFill>
                  <a:srgbClr val="002060"/>
                </a:solidFill>
                <a:latin typeface="Tahoma"/>
                <a:ea typeface="Tahoma"/>
                <a:cs typeface="Tahoma"/>
                <a:sym typeface="Tahoma"/>
              </a:rPr>
              <a:t>H2{</a:t>
            </a:r>
            <a:r>
              <a:rPr b="0" i="0" lang="en-US" sz="2400" u="none">
                <a:solidFill>
                  <a:srgbClr val="008000"/>
                </a:solidFill>
                <a:latin typeface="Tahoma"/>
                <a:ea typeface="Tahoma"/>
                <a:cs typeface="Tahoma"/>
                <a:sym typeface="Tahoma"/>
              </a:rPr>
              <a:t>Font-variant:small-caps;</a:t>
            </a:r>
            <a:r>
              <a:rPr b="0" i="0" lang="en-US" sz="2400" u="none">
                <a:solidFill>
                  <a:srgbClr val="002060"/>
                </a:solidFill>
                <a:latin typeface="Tahoma"/>
                <a:ea typeface="Tahoma"/>
                <a:cs typeface="Tahoma"/>
                <a:sym typeface="Tahoma"/>
              </a:rPr>
              <a:t> </a:t>
            </a:r>
            <a:r>
              <a:rPr b="0" i="0" lang="en-US" sz="2400" u="none">
                <a:solidFill>
                  <a:srgbClr val="FF0000"/>
                </a:solidFill>
                <a:latin typeface="Tahoma"/>
                <a:ea typeface="Tahoma"/>
                <a:cs typeface="Tahoma"/>
                <a:sym typeface="Tahoma"/>
              </a:rPr>
              <a:t>font-style:italic; </a:t>
            </a:r>
            <a:r>
              <a:rPr b="0" i="0" lang="en-US" sz="2400" u="none">
                <a:solidFill>
                  <a:srgbClr val="008000"/>
                </a:solidFill>
                <a:latin typeface="Tahoma"/>
                <a:ea typeface="Tahoma"/>
                <a:cs typeface="Tahoma"/>
                <a:sym typeface="Tahoma"/>
              </a:rPr>
              <a:t>color:green</a:t>
            </a:r>
            <a:r>
              <a:rPr b="0" i="0" lang="en-US" sz="2400" u="none">
                <a:solidFill>
                  <a:srgbClr val="002060"/>
                </a:solidFill>
                <a:latin typeface="Tahoma"/>
                <a:ea typeface="Tahoma"/>
                <a:cs typeface="Tahoma"/>
                <a:sym typeface="Tahoma"/>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500"/>
                                        <p:tgtEl>
                                          <p:spTgt spid="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animEffect filter="fade" transition="in">
                                      <p:cBhvr>
                                        <p:cTn dur="500"/>
                                        <p:tgtEl>
                                          <p:spTgt spid="4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xEl>
                                              <p:pRg end="1" st="1"/>
                                            </p:txEl>
                                          </p:spTgt>
                                        </p:tgtEl>
                                        <p:attrNameLst>
                                          <p:attrName>style.visibility</p:attrName>
                                        </p:attrNameLst>
                                      </p:cBhvr>
                                      <p:to>
                                        <p:strVal val="visible"/>
                                      </p:to>
                                    </p:set>
                                    <p:animEffect filter="fade" transition="in">
                                      <p:cBhvr>
                                        <p:cTn dur="500"/>
                                        <p:tgtEl>
                                          <p:spTgt spid="4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xEl>
                                              <p:pRg end="2" st="2"/>
                                            </p:txEl>
                                          </p:spTgt>
                                        </p:tgtEl>
                                        <p:attrNameLst>
                                          <p:attrName>style.visibility</p:attrName>
                                        </p:attrNameLst>
                                      </p:cBhvr>
                                      <p:to>
                                        <p:strVal val="visible"/>
                                      </p:to>
                                    </p:set>
                                    <p:animEffect filter="fade" transition="in">
                                      <p:cBhvr>
                                        <p:cTn dur="500"/>
                                        <p:tgtEl>
                                          <p:spTgt spid="4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6" name="Shape 486"/>
        <p:cNvGrpSpPr/>
        <p:nvPr/>
      </p:nvGrpSpPr>
      <p:grpSpPr>
        <a:xfrm>
          <a:off x="0" y="0"/>
          <a:ext cx="0" cy="0"/>
          <a:chOff x="0" y="0"/>
          <a:chExt cx="0" cy="0"/>
        </a:xfrm>
      </p:grpSpPr>
      <p:sp>
        <p:nvSpPr>
          <p:cNvPr id="487" name="Google Shape;487;p3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88" name="Google Shape;488;p32"/>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9" name="Google Shape;489;p32"/>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0" name="Google Shape;490;p32"/>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KIỂU FONT</a:t>
            </a:r>
            <a:endParaRPr/>
          </a:p>
        </p:txBody>
      </p:sp>
      <p:sp>
        <p:nvSpPr>
          <p:cNvPr id="491" name="Google Shape;491;p32"/>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2" name="Google Shape;492;p32"/>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3" name="Google Shape;493;p32"/>
          <p:cNvSpPr txBox="1"/>
          <p:nvPr/>
        </p:nvSpPr>
        <p:spPr>
          <a:xfrm>
            <a:off x="76200" y="762000"/>
            <a:ext cx="8991600" cy="609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rgbClr val="0000CC"/>
              </a:buClr>
              <a:buSzPts val="2800"/>
              <a:buFont typeface="Tahoma"/>
              <a:buNone/>
            </a:pPr>
            <a:r>
              <a:rPr b="1" i="0" lang="en-US" sz="2800" u="sng">
                <a:solidFill>
                  <a:srgbClr val="0000CC"/>
                </a:solidFill>
                <a:latin typeface="Tahoma"/>
                <a:ea typeface="Tahoma"/>
                <a:cs typeface="Tahoma"/>
                <a:sym typeface="Tahoma"/>
              </a:rPr>
              <a:t>c.Thuộc tính font:</a:t>
            </a:r>
            <a:r>
              <a:rPr b="0" i="1" lang="en-US" sz="2800" u="none">
                <a:solidFill>
                  <a:srgbClr val="C00000"/>
                </a:solidFill>
                <a:latin typeface="Tahoma"/>
                <a:ea typeface="Tahoma"/>
                <a:cs typeface="Tahoma"/>
                <a:sym typeface="Tahoma"/>
              </a:rPr>
              <a:t> </a:t>
            </a:r>
            <a:endParaRPr/>
          </a:p>
        </p:txBody>
      </p:sp>
      <p:sp>
        <p:nvSpPr>
          <p:cNvPr id="494" name="Google Shape;494;p32"/>
          <p:cNvSpPr txBox="1"/>
          <p:nvPr/>
        </p:nvSpPr>
        <p:spPr>
          <a:xfrm>
            <a:off x="228600" y="1600200"/>
            <a:ext cx="86868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0000"/>
              </a:buClr>
              <a:buSzPts val="3000"/>
              <a:buFont typeface="Tahoma"/>
              <a:buNone/>
            </a:pPr>
            <a:r>
              <a:rPr b="0" i="0" lang="en-US" sz="3000" u="none">
                <a:solidFill>
                  <a:srgbClr val="FF0000"/>
                </a:solidFill>
                <a:latin typeface="Tahoma"/>
                <a:ea typeface="Tahoma"/>
                <a:cs typeface="Tahoma"/>
                <a:sym typeface="Tahoma"/>
              </a:rPr>
              <a:t>Font:  </a:t>
            </a:r>
            <a:r>
              <a:rPr b="0" i="0" lang="en-US" sz="3000" u="none">
                <a:solidFill>
                  <a:srgbClr val="008000"/>
                </a:solidFill>
                <a:latin typeface="Tahoma"/>
                <a:ea typeface="Tahoma"/>
                <a:cs typeface="Tahoma"/>
                <a:sym typeface="Tahoma"/>
              </a:rPr>
              <a:t>&lt;font-style&gt;      </a:t>
            </a:r>
            <a:r>
              <a:rPr b="0" i="0" lang="en-US" sz="3000" u="none">
                <a:solidFill>
                  <a:srgbClr val="FF0000"/>
                </a:solidFill>
                <a:latin typeface="Tahoma"/>
                <a:ea typeface="Tahoma"/>
                <a:cs typeface="Tahoma"/>
                <a:sym typeface="Tahoma"/>
              </a:rPr>
              <a:t>&lt;font-variant&gt;   </a:t>
            </a:r>
            <a:endParaRPr/>
          </a:p>
          <a:p>
            <a:pPr indent="-342900" lvl="0" marL="342900" marR="0" rtl="0" algn="l">
              <a:lnSpc>
                <a:spcPct val="90000"/>
              </a:lnSpc>
              <a:spcBef>
                <a:spcPts val="600"/>
              </a:spcBef>
              <a:spcAft>
                <a:spcPts val="0"/>
              </a:spcAft>
              <a:buClr>
                <a:schemeClr val="dk1"/>
              </a:buClr>
              <a:buSzPts val="3000"/>
              <a:buFont typeface="Tahoma"/>
              <a:buNone/>
            </a:pPr>
            <a:r>
              <a:rPr b="0" i="0" lang="en-US" sz="3000" u="none">
                <a:solidFill>
                  <a:schemeClr val="dk1"/>
                </a:solidFill>
                <a:latin typeface="Tahoma"/>
                <a:ea typeface="Tahoma"/>
                <a:cs typeface="Tahoma"/>
                <a:sym typeface="Tahoma"/>
              </a:rPr>
              <a:t>           </a:t>
            </a:r>
            <a:r>
              <a:rPr b="0" i="0" lang="en-US" sz="3000" u="none">
                <a:solidFill>
                  <a:srgbClr val="CD2205"/>
                </a:solidFill>
                <a:latin typeface="Tahoma"/>
                <a:ea typeface="Tahoma"/>
                <a:cs typeface="Tahoma"/>
                <a:sym typeface="Tahoma"/>
              </a:rPr>
              <a:t>&lt;font-weight&gt;   </a:t>
            </a:r>
            <a:r>
              <a:rPr b="0" i="0" lang="en-US" sz="3000" u="none">
                <a:solidFill>
                  <a:schemeClr val="dk1"/>
                </a:solidFill>
                <a:latin typeface="Tahoma"/>
                <a:ea typeface="Tahoma"/>
                <a:cs typeface="Tahoma"/>
                <a:sym typeface="Tahoma"/>
              </a:rPr>
              <a:t>&lt;font-size&gt;  </a:t>
            </a:r>
            <a:endParaRPr/>
          </a:p>
          <a:p>
            <a:pPr indent="-342900" lvl="0" marL="342900" marR="0" rtl="0" algn="l">
              <a:lnSpc>
                <a:spcPct val="90000"/>
              </a:lnSpc>
              <a:spcBef>
                <a:spcPts val="600"/>
              </a:spcBef>
              <a:spcAft>
                <a:spcPts val="0"/>
              </a:spcAft>
              <a:buClr>
                <a:srgbClr val="008000"/>
              </a:buClr>
              <a:buSzPts val="3000"/>
              <a:buFont typeface="Tahoma"/>
              <a:buNone/>
            </a:pPr>
            <a:r>
              <a:rPr b="0" i="0" lang="en-US" sz="3000" u="none">
                <a:solidFill>
                  <a:srgbClr val="008000"/>
                </a:solidFill>
                <a:latin typeface="Tahoma"/>
                <a:ea typeface="Tahoma"/>
                <a:cs typeface="Tahoma"/>
                <a:sym typeface="Tahoma"/>
              </a:rPr>
              <a:t>           &lt;font-family&gt;</a:t>
            </a:r>
            <a:endParaRPr/>
          </a:p>
          <a:p>
            <a:pPr indent="-342900" lvl="0" marL="342900" marR="0" rtl="0" algn="l">
              <a:lnSpc>
                <a:spcPct val="90000"/>
              </a:lnSpc>
              <a:spcBef>
                <a:spcPts val="560"/>
              </a:spcBef>
              <a:spcAft>
                <a:spcPts val="0"/>
              </a:spcAft>
              <a:buClr>
                <a:schemeClr val="dk1"/>
              </a:buClr>
              <a:buSzPts val="2800"/>
              <a:buFont typeface="Arial"/>
              <a:buNone/>
            </a:pPr>
            <a:r>
              <a:t/>
            </a:r>
            <a:endParaRPr b="0" i="0" sz="2800" u="none">
              <a:solidFill>
                <a:srgbClr val="FF0000"/>
              </a:solidFill>
              <a:latin typeface="Tahoma"/>
              <a:ea typeface="Tahoma"/>
              <a:cs typeface="Tahoma"/>
              <a:sym typeface="Tahoma"/>
            </a:endParaRPr>
          </a:p>
          <a:p>
            <a:pPr indent="-342900" lvl="0" marL="342900" marR="0" rtl="0" algn="just">
              <a:lnSpc>
                <a:spcPct val="90000"/>
              </a:lnSpc>
              <a:spcBef>
                <a:spcPts val="560"/>
              </a:spcBef>
              <a:spcAft>
                <a:spcPts val="0"/>
              </a:spcAft>
              <a:buClr>
                <a:schemeClr val="dk1"/>
              </a:buClr>
              <a:buSzPts val="2800"/>
              <a:buFont typeface="Tahoma"/>
              <a:buChar char="•"/>
            </a:pPr>
            <a:r>
              <a:rPr b="1" i="1" lang="en-US" sz="2800" u="sng">
                <a:solidFill>
                  <a:schemeClr val="dk1"/>
                </a:solidFill>
                <a:latin typeface="Tahoma"/>
                <a:ea typeface="Tahoma"/>
                <a:cs typeface="Tahoma"/>
                <a:sym typeface="Tahoma"/>
              </a:rPr>
              <a:t>Ví dụ</a:t>
            </a:r>
            <a:r>
              <a:rPr b="1" i="1" lang="en-US" sz="2800" u="none">
                <a:solidFill>
                  <a:schemeClr val="dk1"/>
                </a:solidFill>
                <a:latin typeface="Tahoma"/>
                <a:ea typeface="Tahoma"/>
                <a:cs typeface="Tahoma"/>
                <a:sym typeface="Tahoma"/>
              </a:rPr>
              <a:t>: </a:t>
            </a:r>
            <a:r>
              <a:rPr b="0" i="0" lang="en-US" sz="2600" u="none">
                <a:solidFill>
                  <a:schemeClr val="dk1"/>
                </a:solidFill>
                <a:latin typeface="Tahoma"/>
                <a:ea typeface="Tahoma"/>
                <a:cs typeface="Tahoma"/>
                <a:sym typeface="Tahoma"/>
              </a:rPr>
              <a:t>Định dạng tiêu đề H1, chữ đậm, nghiêng,in hoa, cỡ chữ 35px; font chữ arial,  verdana, sans-serif;</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a:t>
            </a:r>
            <a:endParaRPr b="1" i="0" sz="2800" u="none">
              <a:solidFill>
                <a:schemeClr val="dk1"/>
              </a:solidFill>
              <a:latin typeface="Tahoma"/>
              <a:ea typeface="Tahoma"/>
              <a:cs typeface="Tahoma"/>
              <a:sym typeface="Tahoma"/>
            </a:endParaRPr>
          </a:p>
          <a:p>
            <a:pPr indent="-342900" lvl="0" marL="342900" marR="0" rtl="0" algn="l">
              <a:lnSpc>
                <a:spcPct val="9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	H1 {Font: </a:t>
            </a:r>
            <a:r>
              <a:rPr b="1" i="0" lang="en-US" sz="2800" u="none">
                <a:solidFill>
                  <a:srgbClr val="FF0000"/>
                </a:solidFill>
                <a:latin typeface="Tahoma"/>
                <a:ea typeface="Tahoma"/>
                <a:cs typeface="Tahoma"/>
                <a:sym typeface="Tahoma"/>
              </a:rPr>
              <a:t>italic</a:t>
            </a:r>
            <a:r>
              <a:rPr b="1" i="0" lang="en-US" sz="2800" u="none">
                <a:solidFill>
                  <a:schemeClr val="dk1"/>
                </a:solidFill>
                <a:latin typeface="Tahoma"/>
                <a:ea typeface="Tahoma"/>
                <a:cs typeface="Tahoma"/>
                <a:sym typeface="Tahoma"/>
              </a:rPr>
              <a:t> </a:t>
            </a:r>
            <a:r>
              <a:rPr b="1" i="0" lang="en-US" sz="2800" u="none">
                <a:solidFill>
                  <a:srgbClr val="4A772B"/>
                </a:solidFill>
                <a:latin typeface="Tahoma"/>
                <a:ea typeface="Tahoma"/>
                <a:cs typeface="Tahoma"/>
                <a:sym typeface="Tahoma"/>
              </a:rPr>
              <a:t>small-caps</a:t>
            </a:r>
            <a:r>
              <a:rPr b="1" i="0" lang="en-US" sz="2800" u="none">
                <a:solidFill>
                  <a:schemeClr val="dk1"/>
                </a:solidFill>
                <a:latin typeface="Tahoma"/>
                <a:ea typeface="Tahoma"/>
                <a:cs typeface="Tahoma"/>
                <a:sym typeface="Tahoma"/>
              </a:rPr>
              <a:t> </a:t>
            </a:r>
            <a:r>
              <a:rPr b="1" i="0" lang="en-US" sz="2800" u="none">
                <a:solidFill>
                  <a:srgbClr val="C00000"/>
                </a:solidFill>
                <a:latin typeface="Tahoma"/>
                <a:ea typeface="Tahoma"/>
                <a:cs typeface="Tahoma"/>
                <a:sym typeface="Tahoma"/>
              </a:rPr>
              <a:t>bold</a:t>
            </a:r>
            <a:r>
              <a:rPr b="1" i="0" lang="en-US" sz="2800" u="none">
                <a:solidFill>
                  <a:schemeClr val="dk1"/>
                </a:solidFill>
                <a:latin typeface="Tahoma"/>
                <a:ea typeface="Tahoma"/>
                <a:cs typeface="Tahoma"/>
                <a:sym typeface="Tahoma"/>
              </a:rPr>
              <a:t> </a:t>
            </a:r>
            <a:r>
              <a:rPr b="1" i="0" lang="en-US" sz="2800" u="none">
                <a:solidFill>
                  <a:srgbClr val="00B050"/>
                </a:solidFill>
                <a:latin typeface="Tahoma"/>
                <a:ea typeface="Tahoma"/>
                <a:cs typeface="Tahoma"/>
                <a:sym typeface="Tahoma"/>
              </a:rPr>
              <a:t>35px </a:t>
            </a:r>
            <a:endParaRPr/>
          </a:p>
          <a:p>
            <a:pPr indent="-342900" lvl="0" marL="342900" marR="0" rtl="0" algn="l">
              <a:lnSpc>
                <a:spcPct val="90000"/>
              </a:lnSpc>
              <a:spcBef>
                <a:spcPts val="560"/>
              </a:spcBef>
              <a:spcAft>
                <a:spcPts val="0"/>
              </a:spcAft>
              <a:buClr>
                <a:srgbClr val="00B050"/>
              </a:buClr>
              <a:buSzPts val="2800"/>
              <a:buFont typeface="Tahoma"/>
              <a:buNone/>
            </a:pPr>
            <a:r>
              <a:rPr b="1" i="0" lang="en-US" sz="2800" u="none">
                <a:solidFill>
                  <a:srgbClr val="00B050"/>
                </a:solidFill>
                <a:latin typeface="Tahoma"/>
                <a:ea typeface="Tahoma"/>
                <a:cs typeface="Tahoma"/>
                <a:sym typeface="Tahoma"/>
              </a:rPr>
              <a:t>                  </a:t>
            </a:r>
            <a:r>
              <a:rPr b="1" i="0" lang="en-US" sz="2800" u="none">
                <a:solidFill>
                  <a:srgbClr val="CD2205"/>
                </a:solidFill>
                <a:latin typeface="Tahoma"/>
                <a:ea typeface="Tahoma"/>
                <a:cs typeface="Tahoma"/>
                <a:sym typeface="Tahoma"/>
              </a:rPr>
              <a:t>arial,verdana,sans-serif; </a:t>
            </a:r>
            <a:r>
              <a:rPr b="1" i="0" lang="en-US" sz="2800" u="none">
                <a:solidFill>
                  <a:schemeClr val="dk1"/>
                </a:solidFill>
                <a:latin typeface="Tahoma"/>
                <a:ea typeface="Tahoma"/>
                <a:cs typeface="Tahoma"/>
                <a:sym typeface="Tahoma"/>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0" st="0"/>
                                            </p:txEl>
                                          </p:spTgt>
                                        </p:tgtEl>
                                        <p:attrNameLst>
                                          <p:attrName>style.visibility</p:attrName>
                                        </p:attrNameLst>
                                      </p:cBhvr>
                                      <p:to>
                                        <p:strVal val="visible"/>
                                      </p:to>
                                    </p:set>
                                    <p:animEffect filter="fade" transition="in">
                                      <p:cBhvr>
                                        <p:cTn dur="500"/>
                                        <p:tgtEl>
                                          <p:spTgt spid="4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1" st="1"/>
                                            </p:txEl>
                                          </p:spTgt>
                                        </p:tgtEl>
                                        <p:attrNameLst>
                                          <p:attrName>style.visibility</p:attrName>
                                        </p:attrNameLst>
                                      </p:cBhvr>
                                      <p:to>
                                        <p:strVal val="visible"/>
                                      </p:to>
                                    </p:set>
                                    <p:animEffect filter="fade" transition="in">
                                      <p:cBhvr>
                                        <p:cTn dur="500"/>
                                        <p:tgtEl>
                                          <p:spTgt spid="4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2" st="2"/>
                                            </p:txEl>
                                          </p:spTgt>
                                        </p:tgtEl>
                                        <p:attrNameLst>
                                          <p:attrName>style.visibility</p:attrName>
                                        </p:attrNameLst>
                                      </p:cBhvr>
                                      <p:to>
                                        <p:strVal val="visible"/>
                                      </p:to>
                                    </p:set>
                                    <p:animEffect filter="fade" transition="in">
                                      <p:cBhvr>
                                        <p:cTn dur="500"/>
                                        <p:tgtEl>
                                          <p:spTgt spid="4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3" st="3"/>
                                            </p:txEl>
                                          </p:spTgt>
                                        </p:tgtEl>
                                        <p:attrNameLst>
                                          <p:attrName>style.visibility</p:attrName>
                                        </p:attrNameLst>
                                      </p:cBhvr>
                                      <p:to>
                                        <p:strVal val="visible"/>
                                      </p:to>
                                    </p:set>
                                    <p:animEffect filter="fade" transition="in">
                                      <p:cBhvr>
                                        <p:cTn dur="500"/>
                                        <p:tgtEl>
                                          <p:spTgt spid="4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4" st="4"/>
                                            </p:txEl>
                                          </p:spTgt>
                                        </p:tgtEl>
                                        <p:attrNameLst>
                                          <p:attrName>style.visibility</p:attrName>
                                        </p:attrNameLst>
                                      </p:cBhvr>
                                      <p:to>
                                        <p:strVal val="visible"/>
                                      </p:to>
                                    </p:set>
                                    <p:animEffect filter="fade" transition="in">
                                      <p:cBhvr>
                                        <p:cTn dur="500"/>
                                        <p:tgtEl>
                                          <p:spTgt spid="4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5" st="5"/>
                                            </p:txEl>
                                          </p:spTgt>
                                        </p:tgtEl>
                                        <p:attrNameLst>
                                          <p:attrName>style.visibility</p:attrName>
                                        </p:attrNameLst>
                                      </p:cBhvr>
                                      <p:to>
                                        <p:strVal val="visible"/>
                                      </p:to>
                                    </p:set>
                                    <p:animEffect filter="fade" transition="in">
                                      <p:cBhvr>
                                        <p:cTn dur="500"/>
                                        <p:tgtEl>
                                          <p:spTgt spid="4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6" st="6"/>
                                            </p:txEl>
                                          </p:spTgt>
                                        </p:tgtEl>
                                        <p:attrNameLst>
                                          <p:attrName>style.visibility</p:attrName>
                                        </p:attrNameLst>
                                      </p:cBhvr>
                                      <p:to>
                                        <p:strVal val="visible"/>
                                      </p:to>
                                    </p:set>
                                    <p:animEffect filter="fade" transition="in">
                                      <p:cBhvr>
                                        <p:cTn dur="500"/>
                                        <p:tgtEl>
                                          <p:spTgt spid="4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7" st="7"/>
                                            </p:txEl>
                                          </p:spTgt>
                                        </p:tgtEl>
                                        <p:attrNameLst>
                                          <p:attrName>style.visibility</p:attrName>
                                        </p:attrNameLst>
                                      </p:cBhvr>
                                      <p:to>
                                        <p:strVal val="visible"/>
                                      </p:to>
                                    </p:set>
                                    <p:animEffect filter="fade" transition="in">
                                      <p:cBhvr>
                                        <p:cTn dur="500"/>
                                        <p:tgtEl>
                                          <p:spTgt spid="49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0" name="Shape 500"/>
        <p:cNvGrpSpPr/>
        <p:nvPr/>
      </p:nvGrpSpPr>
      <p:grpSpPr>
        <a:xfrm>
          <a:off x="0" y="0"/>
          <a:ext cx="0" cy="0"/>
          <a:chOff x="0" y="0"/>
          <a:chExt cx="0" cy="0"/>
        </a:xfrm>
      </p:grpSpPr>
      <p:sp>
        <p:nvSpPr>
          <p:cNvPr id="501" name="Google Shape;501;p3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02" name="Google Shape;502;p33"/>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3" name="Google Shape;503;p33"/>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4" name="Google Shape;504;p33"/>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KIỂU CHỮ</a:t>
            </a:r>
            <a:endParaRPr/>
          </a:p>
        </p:txBody>
      </p:sp>
      <p:sp>
        <p:nvSpPr>
          <p:cNvPr id="505" name="Google Shape;505;p33"/>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6" name="Google Shape;506;p33"/>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aphicFrame>
        <p:nvGraphicFramePr>
          <p:cNvPr id="507" name="Google Shape;507;p33"/>
          <p:cNvGraphicFramePr/>
          <p:nvPr/>
        </p:nvGraphicFramePr>
        <p:xfrm>
          <a:off x="228600" y="1087437"/>
          <a:ext cx="3000000" cy="3000000"/>
        </p:xfrm>
        <a:graphic>
          <a:graphicData uri="http://schemas.openxmlformats.org/drawingml/2006/table">
            <a:tbl>
              <a:tblPr>
                <a:noFill/>
                <a:tableStyleId>{7A7A4145-F35E-44AE-BBC1-5275B90A96BD}</a:tableStyleId>
              </a:tblPr>
              <a:tblGrid>
                <a:gridCol w="2182800"/>
                <a:gridCol w="3852850"/>
                <a:gridCol w="2574925"/>
              </a:tblGrid>
              <a:tr h="457200">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Thuộc tính</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Ý nghĩa</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Giá trị</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r>
              <a:tr h="1190625">
                <a:tc>
                  <a:txBody>
                    <a:bodyPr/>
                    <a:lstStyle/>
                    <a:p>
                      <a:pPr indent="0" lvl="0" marL="0" marR="0" rtl="0" algn="l">
                        <a:lnSpc>
                          <a:spcPct val="100000"/>
                        </a:lnSpc>
                        <a:spcBef>
                          <a:spcPts val="0"/>
                        </a:spcBef>
                        <a:spcAft>
                          <a:spcPts val="0"/>
                        </a:spcAft>
                        <a:buClr>
                          <a:schemeClr val="dk1"/>
                        </a:buClr>
                        <a:buSzPts val="2600"/>
                        <a:buFont typeface="Arial"/>
                        <a:buNone/>
                      </a:pPr>
                      <a:r>
                        <a:t/>
                      </a:r>
                      <a:endParaRPr b="0" i="0" sz="2600" u="none">
                        <a:solidFill>
                          <a:srgbClr val="FF0000"/>
                        </a:solidFill>
                        <a:latin typeface="Tahoma"/>
                        <a:ea typeface="Tahoma"/>
                        <a:cs typeface="Tahoma"/>
                        <a:sym typeface="Tahoma"/>
                      </a:endParaRPr>
                    </a:p>
                    <a:p>
                      <a:pPr indent="0" lvl="0" marL="0" marR="0" rtl="0" algn="l">
                        <a:lnSpc>
                          <a:spcPct val="100000"/>
                        </a:lnSpc>
                        <a:spcBef>
                          <a:spcPts val="0"/>
                        </a:spcBef>
                        <a:spcAft>
                          <a:spcPts val="0"/>
                        </a:spcAft>
                        <a:buClr>
                          <a:srgbClr val="FF0000"/>
                        </a:buClr>
                        <a:buSzPts val="2600"/>
                        <a:buFont typeface="Tahoma"/>
                        <a:buNone/>
                      </a:pPr>
                      <a:r>
                        <a:rPr b="0" i="0" lang="en-US" sz="2600" u="none">
                          <a:solidFill>
                            <a:srgbClr val="FF0000"/>
                          </a:solidFill>
                          <a:latin typeface="Tahoma"/>
                          <a:ea typeface="Tahoma"/>
                          <a:cs typeface="Tahoma"/>
                          <a:sym typeface="Tahoma"/>
                        </a:rPr>
                        <a:t>Text-indent</a:t>
                      </a:r>
                      <a:endParaRPr/>
                    </a:p>
                    <a:p>
                      <a:pPr indent="0" lvl="0" marL="0" marR="0" rtl="0" algn="l">
                        <a:lnSpc>
                          <a:spcPct val="100000"/>
                        </a:lnSpc>
                        <a:spcBef>
                          <a:spcPts val="0"/>
                        </a:spcBef>
                        <a:spcAft>
                          <a:spcPts val="0"/>
                        </a:spcAft>
                        <a:buClr>
                          <a:srgbClr val="FF0000"/>
                        </a:buClr>
                        <a:buSzPts val="2600"/>
                        <a:buFont typeface="Tahoma"/>
                        <a:buNone/>
                      </a:pPr>
                      <a:r>
                        <a:rPr b="0" i="0" lang="en-US" sz="2600" u="none">
                          <a:solidFill>
                            <a:srgbClr val="FF0000"/>
                          </a:solidFill>
                          <a:latin typeface="Tahoma"/>
                          <a:ea typeface="Tahoma"/>
                          <a:cs typeface="Tahoma"/>
                          <a:sym typeface="Tahoma"/>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600"/>
                        <a:buFont typeface="Tahoma"/>
                        <a:buNone/>
                      </a:pPr>
                      <a:r>
                        <a:rPr b="1" i="0" lang="en-US" sz="2600" u="none">
                          <a:solidFill>
                            <a:schemeClr val="dk1"/>
                          </a:solidFill>
                          <a:latin typeface="Tahoma"/>
                          <a:ea typeface="Tahoma"/>
                          <a:cs typeface="Tahoma"/>
                          <a:sym typeface="Tahoma"/>
                        </a:rPr>
                        <a:t>Thiết  lập  khoảng  thụt  đầu dòng</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600"/>
                        <a:buFont typeface="Arial"/>
                        <a:buNone/>
                      </a:pPr>
                      <a:r>
                        <a:t/>
                      </a:r>
                      <a:endParaRPr b="1" i="0" sz="2600" u="none">
                        <a:solidFill>
                          <a:schemeClr val="dk1"/>
                        </a:solidFill>
                        <a:latin typeface="Tahoma"/>
                        <a:ea typeface="Tahoma"/>
                        <a:cs typeface="Tahoma"/>
                        <a:sym typeface="Tahoma"/>
                      </a:endParaRPr>
                    </a:p>
                    <a:p>
                      <a:pPr indent="0" lvl="0" marL="0" marR="0" rtl="0" algn="l">
                        <a:lnSpc>
                          <a:spcPct val="115000"/>
                        </a:lnSpc>
                        <a:spcBef>
                          <a:spcPts val="0"/>
                        </a:spcBef>
                        <a:spcAft>
                          <a:spcPts val="0"/>
                        </a:spcAft>
                        <a:buClr>
                          <a:schemeClr val="dk1"/>
                        </a:buClr>
                        <a:buSzPts val="2600"/>
                        <a:buFont typeface="Tahoma"/>
                        <a:buNone/>
                      </a:pPr>
                      <a:r>
                        <a:rPr b="1" i="0" lang="en-US" sz="2600" u="none">
                          <a:solidFill>
                            <a:schemeClr val="dk1"/>
                          </a:solidFill>
                          <a:latin typeface="Tahoma"/>
                          <a:ea typeface="Tahoma"/>
                          <a:cs typeface="Tahoma"/>
                          <a:sym typeface="Tahoma"/>
                        </a:rPr>
                        <a:t>Khoảng cách</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63750">
                <a:tc>
                  <a:txBody>
                    <a:bodyPr/>
                    <a:lstStyle/>
                    <a:p>
                      <a:pPr indent="0" lvl="0" marL="0" marR="0" rtl="0" algn="l">
                        <a:lnSpc>
                          <a:spcPct val="100000"/>
                        </a:lnSpc>
                        <a:spcBef>
                          <a:spcPts val="0"/>
                        </a:spcBef>
                        <a:spcAft>
                          <a:spcPts val="0"/>
                        </a:spcAft>
                        <a:buClr>
                          <a:srgbClr val="FF0000"/>
                        </a:buClr>
                        <a:buSzPts val="2600"/>
                        <a:buFont typeface="Tahoma"/>
                        <a:buNone/>
                      </a:pPr>
                      <a:r>
                        <a:rPr b="0" i="0" lang="en-US" sz="2600" u="none">
                          <a:solidFill>
                            <a:srgbClr val="FF0000"/>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2600"/>
                        <a:buFont typeface="Arial"/>
                        <a:buNone/>
                      </a:pPr>
                      <a:r>
                        <a:t/>
                      </a:r>
                      <a:endParaRPr b="0" i="0" sz="2600" u="none">
                        <a:solidFill>
                          <a:srgbClr val="FF0000"/>
                        </a:solidFill>
                        <a:latin typeface="Tahoma"/>
                        <a:ea typeface="Tahoma"/>
                        <a:cs typeface="Tahoma"/>
                        <a:sym typeface="Tahoma"/>
                      </a:endParaRPr>
                    </a:p>
                    <a:p>
                      <a:pPr indent="0" lvl="0" marL="0" marR="0" rtl="0" algn="l">
                        <a:lnSpc>
                          <a:spcPct val="100000"/>
                        </a:lnSpc>
                        <a:spcBef>
                          <a:spcPts val="0"/>
                        </a:spcBef>
                        <a:spcAft>
                          <a:spcPts val="0"/>
                        </a:spcAft>
                        <a:buClr>
                          <a:srgbClr val="FF0000"/>
                        </a:buClr>
                        <a:buSzPts val="2600"/>
                        <a:buFont typeface="Tahoma"/>
                        <a:buNone/>
                      </a:pPr>
                      <a:r>
                        <a:rPr b="0" i="0" lang="en-US" sz="2600" u="none">
                          <a:solidFill>
                            <a:srgbClr val="FF0000"/>
                          </a:solidFill>
                          <a:latin typeface="Tahoma"/>
                          <a:ea typeface="Tahoma"/>
                          <a:cs typeface="Tahoma"/>
                          <a:sym typeface="Tahoma"/>
                        </a:rPr>
                        <a:t>Text-align</a:t>
                      </a:r>
                      <a:endParaRPr/>
                    </a:p>
                    <a:p>
                      <a:pPr indent="0" lvl="0" marL="0" marR="0" rtl="0" algn="l">
                        <a:lnSpc>
                          <a:spcPct val="100000"/>
                        </a:lnSpc>
                        <a:spcBef>
                          <a:spcPts val="0"/>
                        </a:spcBef>
                        <a:spcAft>
                          <a:spcPts val="0"/>
                        </a:spcAft>
                        <a:buClr>
                          <a:srgbClr val="FF0000"/>
                        </a:buClr>
                        <a:buSzPts val="2600"/>
                        <a:buFont typeface="Tahoma"/>
                        <a:buNone/>
                      </a:pPr>
                      <a:r>
                        <a:rPr b="0" i="0" lang="en-US" sz="2600" u="none">
                          <a:solidFill>
                            <a:srgbClr val="FF0000"/>
                          </a:solidFill>
                          <a:latin typeface="Tahoma"/>
                          <a:ea typeface="Tahoma"/>
                          <a:cs typeface="Tahoma"/>
                          <a:sym typeface="Tahoma"/>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Clr>
                          <a:schemeClr val="dk1"/>
                        </a:buClr>
                        <a:buSzPts val="4400"/>
                        <a:buFont typeface="Arial"/>
                        <a:buNone/>
                      </a:pPr>
                      <a:r>
                        <a:t/>
                      </a:r>
                      <a:endParaRPr b="1" i="0" sz="4400" u="none">
                        <a:solidFill>
                          <a:schemeClr val="dk1"/>
                        </a:solidFill>
                        <a:latin typeface="Tahoma"/>
                        <a:ea typeface="Tahoma"/>
                        <a:cs typeface="Tahoma"/>
                        <a:sym typeface="Tahoma"/>
                      </a:endParaRPr>
                    </a:p>
                    <a:p>
                      <a:pPr indent="0" lvl="0" marL="0" marR="0" rtl="0" algn="l">
                        <a:lnSpc>
                          <a:spcPct val="115000"/>
                        </a:lnSpc>
                        <a:spcBef>
                          <a:spcPts val="0"/>
                        </a:spcBef>
                        <a:spcAft>
                          <a:spcPts val="0"/>
                        </a:spcAft>
                        <a:buClr>
                          <a:schemeClr val="dk1"/>
                        </a:buClr>
                        <a:buSzPts val="2600"/>
                        <a:buFont typeface="Tahoma"/>
                        <a:buNone/>
                      </a:pPr>
                      <a:r>
                        <a:rPr b="1" i="0" lang="en-US" sz="2600" u="none">
                          <a:solidFill>
                            <a:schemeClr val="dk1"/>
                          </a:solidFill>
                          <a:latin typeface="Tahoma"/>
                          <a:ea typeface="Tahoma"/>
                          <a:cs typeface="Tahoma"/>
                          <a:sym typeface="Tahoma"/>
                        </a:rPr>
                        <a:t>Thiết  lập  chế  độ  canh  văn bản.</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lnSpc>
                          <a:spcPct val="130000"/>
                        </a:lnSpc>
                        <a:spcBef>
                          <a:spcPts val="0"/>
                        </a:spcBef>
                        <a:spcAft>
                          <a:spcPts val="0"/>
                        </a:spcAft>
                        <a:buClr>
                          <a:schemeClr val="dk1"/>
                        </a:buClr>
                        <a:buSzPts val="2600"/>
                        <a:buFont typeface="Tahoma"/>
                        <a:buNone/>
                      </a:pPr>
                      <a:r>
                        <a:rPr b="1" i="0" lang="en-US" sz="2600" u="none">
                          <a:solidFill>
                            <a:schemeClr val="dk1"/>
                          </a:solidFill>
                          <a:latin typeface="Tahoma"/>
                          <a:ea typeface="Tahoma"/>
                          <a:cs typeface="Tahoma"/>
                          <a:sym typeface="Tahoma"/>
                        </a:rPr>
                        <a:t>- </a:t>
                      </a:r>
                      <a:r>
                        <a:rPr b="0" i="0" lang="en-US" sz="2600" u="none">
                          <a:solidFill>
                            <a:srgbClr val="FF0000"/>
                          </a:solidFill>
                          <a:latin typeface="Tahoma"/>
                          <a:ea typeface="Tahoma"/>
                          <a:cs typeface="Tahoma"/>
                          <a:sym typeface="Tahoma"/>
                        </a:rPr>
                        <a:t>Left</a:t>
                      </a:r>
                      <a:endParaRPr/>
                    </a:p>
                    <a:p>
                      <a:pPr indent="0" lvl="0" marL="0" marR="0" rtl="0" algn="l">
                        <a:lnSpc>
                          <a:spcPct val="130000"/>
                        </a:lnSpc>
                        <a:spcBef>
                          <a:spcPts val="0"/>
                        </a:spcBef>
                        <a:spcAft>
                          <a:spcPts val="0"/>
                        </a:spcAft>
                        <a:buClr>
                          <a:schemeClr val="dk1"/>
                        </a:buClr>
                        <a:buSzPts val="2600"/>
                        <a:buFont typeface="Tahoma"/>
                        <a:buNone/>
                      </a:pPr>
                      <a:r>
                        <a:rPr b="1" i="0" lang="en-US" sz="2600" u="none">
                          <a:solidFill>
                            <a:schemeClr val="dk1"/>
                          </a:solidFill>
                          <a:latin typeface="Tahoma"/>
                          <a:ea typeface="Tahoma"/>
                          <a:cs typeface="Tahoma"/>
                          <a:sym typeface="Tahoma"/>
                        </a:rPr>
                        <a:t>- </a:t>
                      </a:r>
                      <a:r>
                        <a:rPr b="0" i="0" lang="en-US" sz="2600" u="none">
                          <a:solidFill>
                            <a:srgbClr val="FF0000"/>
                          </a:solidFill>
                          <a:latin typeface="Tahoma"/>
                          <a:ea typeface="Tahoma"/>
                          <a:cs typeface="Tahoma"/>
                          <a:sym typeface="Tahoma"/>
                        </a:rPr>
                        <a:t>Right</a:t>
                      </a:r>
                      <a:endParaRPr/>
                    </a:p>
                    <a:p>
                      <a:pPr indent="0" lvl="0" marL="0" marR="0" rtl="0" algn="l">
                        <a:lnSpc>
                          <a:spcPct val="130000"/>
                        </a:lnSpc>
                        <a:spcBef>
                          <a:spcPts val="0"/>
                        </a:spcBef>
                        <a:spcAft>
                          <a:spcPts val="0"/>
                        </a:spcAft>
                        <a:buClr>
                          <a:schemeClr val="dk1"/>
                        </a:buClr>
                        <a:buSzPts val="2600"/>
                        <a:buFont typeface="Tahoma"/>
                        <a:buNone/>
                      </a:pPr>
                      <a:r>
                        <a:rPr b="1" i="0" lang="en-US" sz="2600" u="none">
                          <a:solidFill>
                            <a:schemeClr val="dk1"/>
                          </a:solidFill>
                          <a:latin typeface="Tahoma"/>
                          <a:ea typeface="Tahoma"/>
                          <a:cs typeface="Tahoma"/>
                          <a:sym typeface="Tahoma"/>
                        </a:rPr>
                        <a:t>- </a:t>
                      </a:r>
                      <a:r>
                        <a:rPr b="0" i="0" lang="en-US" sz="2600" u="none">
                          <a:solidFill>
                            <a:srgbClr val="FF0000"/>
                          </a:solidFill>
                          <a:latin typeface="Tahoma"/>
                          <a:ea typeface="Tahoma"/>
                          <a:cs typeface="Tahoma"/>
                          <a:sym typeface="Tahoma"/>
                        </a:rPr>
                        <a:t>Center</a:t>
                      </a:r>
                      <a:endParaRPr/>
                    </a:p>
                    <a:p>
                      <a:pPr indent="0" lvl="0" marL="0" marR="0" rtl="0" algn="l">
                        <a:lnSpc>
                          <a:spcPct val="130000"/>
                        </a:lnSpc>
                        <a:spcBef>
                          <a:spcPts val="0"/>
                        </a:spcBef>
                        <a:spcAft>
                          <a:spcPts val="0"/>
                        </a:spcAft>
                        <a:buClr>
                          <a:schemeClr val="dk1"/>
                        </a:buClr>
                        <a:buSzPts val="2600"/>
                        <a:buFont typeface="Tahoma"/>
                        <a:buNone/>
                      </a:pPr>
                      <a:r>
                        <a:rPr b="1" i="0" lang="en-US" sz="2600" u="none">
                          <a:solidFill>
                            <a:schemeClr val="dk1"/>
                          </a:solidFill>
                          <a:latin typeface="Tahoma"/>
                          <a:ea typeface="Tahoma"/>
                          <a:cs typeface="Tahoma"/>
                          <a:sym typeface="Tahoma"/>
                        </a:rPr>
                        <a:t>- </a:t>
                      </a:r>
                      <a:r>
                        <a:rPr b="0" i="0" lang="en-US" sz="2600" u="none">
                          <a:solidFill>
                            <a:srgbClr val="FF0000"/>
                          </a:solidFill>
                          <a:latin typeface="Tahoma"/>
                          <a:ea typeface="Tahoma"/>
                          <a:cs typeface="Tahoma"/>
                          <a:sym typeface="Tahoma"/>
                        </a:rPr>
                        <a:t>Justify</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1677975">
                <a:tc>
                  <a:txBody>
                    <a:bodyPr/>
                    <a:lstStyle/>
                    <a:p>
                      <a:pPr indent="0" lvl="0" marL="0" marR="0" rtl="0" algn="l">
                        <a:lnSpc>
                          <a:spcPct val="100000"/>
                        </a:lnSpc>
                        <a:spcBef>
                          <a:spcPts val="0"/>
                        </a:spcBef>
                        <a:spcAft>
                          <a:spcPts val="0"/>
                        </a:spcAft>
                        <a:buClr>
                          <a:schemeClr val="dk1"/>
                        </a:buClr>
                        <a:buSzPts val="3200"/>
                        <a:buFont typeface="Arial"/>
                        <a:buNone/>
                      </a:pPr>
                      <a:r>
                        <a:t/>
                      </a:r>
                      <a:endParaRPr b="0" i="0" sz="3200" u="none">
                        <a:solidFill>
                          <a:srgbClr val="FF0000"/>
                        </a:solidFill>
                        <a:latin typeface="Tahoma"/>
                        <a:ea typeface="Tahoma"/>
                        <a:cs typeface="Tahoma"/>
                        <a:sym typeface="Tahoma"/>
                      </a:endParaRPr>
                    </a:p>
                    <a:p>
                      <a:pPr indent="0" lvl="0" marL="0" marR="0" rtl="0" algn="l">
                        <a:lnSpc>
                          <a:spcPct val="100000"/>
                        </a:lnSpc>
                        <a:spcBef>
                          <a:spcPts val="0"/>
                        </a:spcBef>
                        <a:spcAft>
                          <a:spcPts val="0"/>
                        </a:spcAft>
                        <a:buClr>
                          <a:srgbClr val="FF0000"/>
                        </a:buClr>
                        <a:buSzPts val="2600"/>
                        <a:buFont typeface="Tahoma"/>
                        <a:buNone/>
                      </a:pPr>
                      <a:r>
                        <a:rPr b="0" i="0" lang="en-US" sz="2600" u="none">
                          <a:solidFill>
                            <a:srgbClr val="FF0000"/>
                          </a:solidFill>
                          <a:latin typeface="Tahoma"/>
                          <a:ea typeface="Tahoma"/>
                          <a:cs typeface="Tahoma"/>
                          <a:sym typeface="Tahoma"/>
                        </a:rPr>
                        <a:t>Letter-spacing</a:t>
                      </a:r>
                      <a:endParaRPr/>
                    </a:p>
                    <a:p>
                      <a:pPr indent="0" lvl="0" marL="0" marR="0" rtl="0" algn="l">
                        <a:lnSpc>
                          <a:spcPct val="100000"/>
                        </a:lnSpc>
                        <a:spcBef>
                          <a:spcPts val="0"/>
                        </a:spcBef>
                        <a:spcAft>
                          <a:spcPts val="0"/>
                        </a:spcAft>
                        <a:buClr>
                          <a:srgbClr val="FF0000"/>
                        </a:buClr>
                        <a:buSzPts val="2600"/>
                        <a:buFont typeface="Tahoma"/>
                        <a:buNone/>
                      </a:pPr>
                      <a:r>
                        <a:rPr b="0" i="0" lang="en-US" sz="2600" u="none">
                          <a:solidFill>
                            <a:srgbClr val="FF0000"/>
                          </a:solidFill>
                          <a:latin typeface="Tahoma"/>
                          <a:ea typeface="Tahoma"/>
                          <a:cs typeface="Tahoma"/>
                          <a:sym typeface="Tahoma"/>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000"/>
                        <a:buFont typeface="Arial"/>
                        <a:buNone/>
                      </a:pPr>
                      <a:r>
                        <a:t/>
                      </a:r>
                      <a:endParaRPr b="1" i="0" sz="2000" u="none">
                        <a:solidFill>
                          <a:schemeClr val="dk1"/>
                        </a:solidFill>
                        <a:latin typeface="Tahoma"/>
                        <a:ea typeface="Tahoma"/>
                        <a:cs typeface="Tahoma"/>
                        <a:sym typeface="Tahoma"/>
                      </a:endParaRPr>
                    </a:p>
                    <a:p>
                      <a:pPr indent="0" lvl="0" marL="0" marR="0" rtl="0" algn="l">
                        <a:lnSpc>
                          <a:spcPct val="115000"/>
                        </a:lnSpc>
                        <a:spcBef>
                          <a:spcPts val="0"/>
                        </a:spcBef>
                        <a:spcAft>
                          <a:spcPts val="0"/>
                        </a:spcAft>
                        <a:buClr>
                          <a:schemeClr val="dk1"/>
                        </a:buClr>
                        <a:buSzPts val="2600"/>
                        <a:buFont typeface="Tahoma"/>
                        <a:buNone/>
                      </a:pPr>
                      <a:r>
                        <a:rPr b="1" i="0" lang="en-US" sz="2600" u="none">
                          <a:solidFill>
                            <a:schemeClr val="dk1"/>
                          </a:solidFill>
                          <a:latin typeface="Tahoma"/>
                          <a:ea typeface="Tahoma"/>
                          <a:cs typeface="Tahoma"/>
                          <a:sym typeface="Tahoma"/>
                        </a:rPr>
                        <a:t>Thiết  lập  khoảng  cách  giữa các ký tự</a:t>
                      </a:r>
                      <a:endParaRPr/>
                    </a:p>
                  </a:txBody>
                  <a:tcPr marT="0" marB="0" marR="114300" marL="114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600"/>
                        <a:buFont typeface="Arial"/>
                        <a:buNone/>
                      </a:pPr>
                      <a:r>
                        <a:t/>
                      </a:r>
                      <a:endParaRPr b="1" i="0" sz="2600" u="none">
                        <a:solidFill>
                          <a:schemeClr val="dk1"/>
                        </a:solidFill>
                        <a:latin typeface="Tahoma"/>
                        <a:ea typeface="Tahoma"/>
                        <a:cs typeface="Tahoma"/>
                        <a:sym typeface="Tahoma"/>
                      </a:endParaRPr>
                    </a:p>
                    <a:p>
                      <a:pPr indent="0" lvl="0" marL="0" marR="0" rtl="0" algn="l">
                        <a:lnSpc>
                          <a:spcPct val="115000"/>
                        </a:lnSpc>
                        <a:spcBef>
                          <a:spcPts val="0"/>
                        </a:spcBef>
                        <a:spcAft>
                          <a:spcPts val="0"/>
                        </a:spcAft>
                        <a:buClr>
                          <a:schemeClr val="dk1"/>
                        </a:buClr>
                        <a:buSzPts val="2600"/>
                        <a:buFont typeface="Tahoma"/>
                        <a:buNone/>
                      </a:pPr>
                      <a:r>
                        <a:rPr b="1" i="0" lang="en-US" sz="2600" u="none">
                          <a:solidFill>
                            <a:schemeClr val="dk1"/>
                          </a:solidFill>
                          <a:latin typeface="Tahoma"/>
                          <a:ea typeface="Tahoma"/>
                          <a:cs typeface="Tahoma"/>
                          <a:sym typeface="Tahoma"/>
                        </a:rPr>
                        <a:t>Khoảng cách</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3" name="Shape 513"/>
        <p:cNvGrpSpPr/>
        <p:nvPr/>
      </p:nvGrpSpPr>
      <p:grpSpPr>
        <a:xfrm>
          <a:off x="0" y="0"/>
          <a:ext cx="0" cy="0"/>
          <a:chOff x="0" y="0"/>
          <a:chExt cx="0" cy="0"/>
        </a:xfrm>
      </p:grpSpPr>
      <p:sp>
        <p:nvSpPr>
          <p:cNvPr id="514" name="Google Shape;514;p3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15" name="Google Shape;515;p34"/>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6" name="Google Shape;516;p34"/>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7" name="Google Shape;517;p34"/>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KIỂU CHỮ</a:t>
            </a:r>
            <a:endParaRPr/>
          </a:p>
        </p:txBody>
      </p:sp>
      <p:sp>
        <p:nvSpPr>
          <p:cNvPr id="518" name="Google Shape;518;p34"/>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9" name="Google Shape;519;p34"/>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aphicFrame>
        <p:nvGraphicFramePr>
          <p:cNvPr id="520" name="Google Shape;520;p34"/>
          <p:cNvGraphicFramePr/>
          <p:nvPr/>
        </p:nvGraphicFramePr>
        <p:xfrm>
          <a:off x="76200" y="771525"/>
          <a:ext cx="3000000" cy="3000000"/>
        </p:xfrm>
        <a:graphic>
          <a:graphicData uri="http://schemas.openxmlformats.org/drawingml/2006/table">
            <a:tbl>
              <a:tblPr>
                <a:noFill/>
                <a:tableStyleId>{7A7A4145-F35E-44AE-BBC1-5275B90A96BD}</a:tableStyleId>
              </a:tblPr>
              <a:tblGrid>
                <a:gridCol w="2382825"/>
                <a:gridCol w="1924050"/>
                <a:gridCol w="4379900"/>
              </a:tblGrid>
              <a:tr h="457200">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Thuộc tính</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Ý nghĩa</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Giá trị</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r>
              <a:tr h="2314575">
                <a:tc>
                  <a:txBody>
                    <a:bodyPr/>
                    <a:lstStyle/>
                    <a:p>
                      <a:pPr indent="0" lvl="0" marL="0" marR="0" rtl="0" algn="l">
                        <a:lnSpc>
                          <a:spcPct val="100000"/>
                        </a:lnSpc>
                        <a:spcBef>
                          <a:spcPts val="0"/>
                        </a:spcBef>
                        <a:spcAft>
                          <a:spcPts val="0"/>
                        </a:spcAft>
                        <a:buClr>
                          <a:srgbClr val="FF0000"/>
                        </a:buClr>
                        <a:buSzPts val="2200"/>
                        <a:buFont typeface="Tahoma"/>
                        <a:buNone/>
                      </a:pPr>
                      <a:r>
                        <a:rPr b="1" i="0" lang="en-US" sz="2200" u="none">
                          <a:solidFill>
                            <a:srgbClr val="FF0000"/>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2200"/>
                        <a:buFont typeface="Arial"/>
                        <a:buNone/>
                      </a:pPr>
                      <a:r>
                        <a:t/>
                      </a:r>
                      <a:endParaRPr b="1" i="0" sz="2200" u="none">
                        <a:solidFill>
                          <a:srgbClr val="FF0000"/>
                        </a:solidFill>
                        <a:latin typeface="Tahoma"/>
                        <a:ea typeface="Tahoma"/>
                        <a:cs typeface="Tahoma"/>
                        <a:sym typeface="Tahoma"/>
                      </a:endParaRPr>
                    </a:p>
                    <a:p>
                      <a:pPr indent="0" lvl="0" marL="0" marR="0" rtl="0" algn="l">
                        <a:lnSpc>
                          <a:spcPct val="100000"/>
                        </a:lnSpc>
                        <a:spcBef>
                          <a:spcPts val="0"/>
                        </a:spcBef>
                        <a:spcAft>
                          <a:spcPts val="0"/>
                        </a:spcAft>
                        <a:buClr>
                          <a:srgbClr val="FF0000"/>
                        </a:buClr>
                        <a:buSzPts val="2000"/>
                        <a:buFont typeface="Tahoma"/>
                        <a:buNone/>
                      </a:pPr>
                      <a:r>
                        <a:rPr b="1" i="0" lang="en-US" sz="2000" u="none">
                          <a:solidFill>
                            <a:srgbClr val="FF0000"/>
                          </a:solidFill>
                          <a:latin typeface="Tahoma"/>
                          <a:ea typeface="Tahoma"/>
                          <a:cs typeface="Tahoma"/>
                          <a:sym typeface="Tahoma"/>
                        </a:rPr>
                        <a:t>Text-decoration</a:t>
                      </a:r>
                      <a:endParaRPr/>
                    </a:p>
                    <a:p>
                      <a:pPr indent="0" lvl="0" marL="0" marR="0" rtl="0" algn="l">
                        <a:lnSpc>
                          <a:spcPct val="100000"/>
                        </a:lnSpc>
                        <a:spcBef>
                          <a:spcPts val="0"/>
                        </a:spcBef>
                        <a:spcAft>
                          <a:spcPts val="0"/>
                        </a:spcAft>
                        <a:buClr>
                          <a:srgbClr val="FF0000"/>
                        </a:buClr>
                        <a:buSzPts val="2200"/>
                        <a:buFont typeface="Tahoma"/>
                        <a:buNone/>
                      </a:pPr>
                      <a:r>
                        <a:rPr b="1" i="0" lang="en-US" sz="2200" u="none">
                          <a:solidFill>
                            <a:srgbClr val="FF0000"/>
                          </a:solidFill>
                          <a:latin typeface="Tahoma"/>
                          <a:ea typeface="Tahoma"/>
                          <a:cs typeface="Tahoma"/>
                          <a:sym typeface="Tahoma"/>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Arial"/>
                        <a:buNone/>
                      </a:pPr>
                      <a:r>
                        <a:t/>
                      </a:r>
                      <a:endParaRPr b="1" i="0" sz="2200" u="none">
                        <a:solidFill>
                          <a:schemeClr val="dk1"/>
                        </a:solidFill>
                        <a:latin typeface="Tahoma"/>
                        <a:ea typeface="Tahoma"/>
                        <a:cs typeface="Tahoma"/>
                        <a:sym typeface="Tahoma"/>
                      </a:endParaRPr>
                    </a:p>
                    <a:p>
                      <a:pPr indent="0" lvl="0" marL="0" marR="0" rtl="0" algn="l">
                        <a:lnSpc>
                          <a:spcPct val="115000"/>
                        </a:lnSpc>
                        <a:spcBef>
                          <a:spcPts val="0"/>
                        </a:spcBef>
                        <a:spcAft>
                          <a:spcPts val="0"/>
                        </a:spcAft>
                        <a:buClr>
                          <a:schemeClr val="dk1"/>
                        </a:buClr>
                        <a:buSzPts val="2200"/>
                        <a:buFont typeface="Arial"/>
                        <a:buNone/>
                      </a:pPr>
                      <a:r>
                        <a:t/>
                      </a:r>
                      <a:endParaRPr b="1" i="0" sz="2200" u="none">
                        <a:solidFill>
                          <a:schemeClr val="dk1"/>
                        </a:solidFill>
                        <a:latin typeface="Tahoma"/>
                        <a:ea typeface="Tahoma"/>
                        <a:cs typeface="Tahoma"/>
                        <a:sym typeface="Tahoma"/>
                      </a:endParaRPr>
                    </a:p>
                    <a:p>
                      <a:pPr indent="0" lvl="0" marL="0" marR="0" rtl="0" algn="l">
                        <a:lnSpc>
                          <a:spcPct val="115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Thêm  hiệu  ứng  đặc  biệt  cho văn bản</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30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 </a:t>
                      </a:r>
                      <a:r>
                        <a:rPr b="0" i="1" lang="en-US" sz="2200" u="none">
                          <a:solidFill>
                            <a:srgbClr val="FF0000"/>
                          </a:solidFill>
                          <a:latin typeface="Tahoma"/>
                          <a:ea typeface="Tahoma"/>
                          <a:cs typeface="Tahoma"/>
                          <a:sym typeface="Tahoma"/>
                        </a:rPr>
                        <a:t>None</a:t>
                      </a:r>
                      <a:r>
                        <a:rPr b="1" i="0" lang="en-US" sz="2200" u="none">
                          <a:solidFill>
                            <a:schemeClr val="dk1"/>
                          </a:solidFill>
                          <a:latin typeface="Tahoma"/>
                          <a:ea typeface="Tahoma"/>
                          <a:cs typeface="Tahoma"/>
                          <a:sym typeface="Tahoma"/>
                        </a:rPr>
                        <a:t>: Chữ bình thường</a:t>
                      </a:r>
                      <a:endParaRPr b="0" i="0" sz="2200" u="none">
                        <a:solidFill>
                          <a:schemeClr val="dk1"/>
                        </a:solidFill>
                        <a:latin typeface="Tahoma"/>
                        <a:ea typeface="Tahoma"/>
                        <a:cs typeface="Tahoma"/>
                        <a:sym typeface="Tahoma"/>
                      </a:endParaRPr>
                    </a:p>
                    <a:p>
                      <a:pPr indent="0" lvl="0" marL="0" marR="0" rtl="0" algn="l">
                        <a:lnSpc>
                          <a:spcPct val="130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 </a:t>
                      </a:r>
                      <a:r>
                        <a:rPr b="0" i="1" lang="en-US" sz="2200" u="none">
                          <a:solidFill>
                            <a:srgbClr val="FF0000"/>
                          </a:solidFill>
                          <a:latin typeface="Tahoma"/>
                          <a:ea typeface="Tahoma"/>
                          <a:cs typeface="Tahoma"/>
                          <a:sym typeface="Tahoma"/>
                        </a:rPr>
                        <a:t>Underline</a:t>
                      </a:r>
                      <a:r>
                        <a:rPr b="1" i="0" lang="en-US" sz="2200" u="none">
                          <a:solidFill>
                            <a:schemeClr val="dk1"/>
                          </a:solidFill>
                          <a:latin typeface="Tahoma"/>
                          <a:ea typeface="Tahoma"/>
                          <a:cs typeface="Tahoma"/>
                          <a:sym typeface="Tahoma"/>
                        </a:rPr>
                        <a:t>: Chữ gạch chân</a:t>
                      </a:r>
                      <a:endParaRPr b="0" i="0" sz="2200" u="none">
                        <a:solidFill>
                          <a:schemeClr val="dk1"/>
                        </a:solidFill>
                        <a:latin typeface="Tahoma"/>
                        <a:ea typeface="Tahoma"/>
                        <a:cs typeface="Tahoma"/>
                        <a:sym typeface="Tahoma"/>
                      </a:endParaRPr>
                    </a:p>
                    <a:p>
                      <a:pPr indent="0" lvl="0" marL="0" marR="0" rtl="0" algn="l">
                        <a:lnSpc>
                          <a:spcPct val="130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 </a:t>
                      </a:r>
                      <a:r>
                        <a:rPr b="0" i="1" lang="en-US" sz="2200" u="none">
                          <a:solidFill>
                            <a:srgbClr val="FF0000"/>
                          </a:solidFill>
                          <a:latin typeface="Tahoma"/>
                          <a:ea typeface="Tahoma"/>
                          <a:cs typeface="Tahoma"/>
                          <a:sym typeface="Tahoma"/>
                        </a:rPr>
                        <a:t>Overline</a:t>
                      </a:r>
                      <a:r>
                        <a:rPr b="1" i="0" lang="en-US" sz="2200" u="none">
                          <a:solidFill>
                            <a:schemeClr val="dk1"/>
                          </a:solidFill>
                          <a:latin typeface="Tahoma"/>
                          <a:ea typeface="Tahoma"/>
                          <a:cs typeface="Tahoma"/>
                          <a:sym typeface="Tahoma"/>
                        </a:rPr>
                        <a:t>: Chữ gạch đầu</a:t>
                      </a:r>
                      <a:endParaRPr b="0" i="0" sz="2200" u="none">
                        <a:solidFill>
                          <a:schemeClr val="dk1"/>
                        </a:solidFill>
                        <a:latin typeface="Tahoma"/>
                        <a:ea typeface="Tahoma"/>
                        <a:cs typeface="Tahoma"/>
                        <a:sym typeface="Tahoma"/>
                      </a:endParaRPr>
                    </a:p>
                    <a:p>
                      <a:pPr indent="0" lvl="0" marL="0" marR="0" rtl="0" algn="l">
                        <a:lnSpc>
                          <a:spcPct val="130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 </a:t>
                      </a:r>
                      <a:r>
                        <a:rPr b="0" i="1" lang="en-US" sz="2200" u="none">
                          <a:solidFill>
                            <a:srgbClr val="FF0000"/>
                          </a:solidFill>
                          <a:latin typeface="Tahoma"/>
                          <a:ea typeface="Tahoma"/>
                          <a:cs typeface="Tahoma"/>
                          <a:sym typeface="Tahoma"/>
                        </a:rPr>
                        <a:t>Line-through</a:t>
                      </a:r>
                      <a:r>
                        <a:rPr b="1" i="0" lang="en-US" sz="2200" u="none">
                          <a:solidFill>
                            <a:schemeClr val="dk1"/>
                          </a:solidFill>
                          <a:latin typeface="Tahoma"/>
                          <a:ea typeface="Tahoma"/>
                          <a:cs typeface="Tahoma"/>
                          <a:sym typeface="Tahoma"/>
                        </a:rPr>
                        <a:t>: Chữ gạch xiên</a:t>
                      </a:r>
                      <a:endParaRPr b="0" i="0" sz="2200" u="none">
                        <a:solidFill>
                          <a:schemeClr val="dk1"/>
                        </a:solidFill>
                        <a:latin typeface="Tahoma"/>
                        <a:ea typeface="Tahoma"/>
                        <a:cs typeface="Tahoma"/>
                        <a:sym typeface="Tahoma"/>
                      </a:endParaRPr>
                    </a:p>
                    <a:p>
                      <a:pPr indent="0" lvl="0" marL="0" marR="0" rtl="0" algn="l">
                        <a:lnSpc>
                          <a:spcPct val="130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 </a:t>
                      </a:r>
                      <a:r>
                        <a:rPr b="0" i="1" lang="en-US" sz="2200" u="none">
                          <a:solidFill>
                            <a:srgbClr val="FF0000"/>
                          </a:solidFill>
                          <a:latin typeface="Tahoma"/>
                          <a:ea typeface="Tahoma"/>
                          <a:cs typeface="Tahoma"/>
                          <a:sym typeface="Tahoma"/>
                        </a:rPr>
                        <a:t>Blink</a:t>
                      </a:r>
                      <a:r>
                        <a:rPr b="1" i="0" lang="en-US" sz="2200" u="none">
                          <a:solidFill>
                            <a:schemeClr val="dk1"/>
                          </a:solidFill>
                          <a:latin typeface="Tahoma"/>
                          <a:ea typeface="Tahoma"/>
                          <a:cs typeface="Tahoma"/>
                          <a:sym typeface="Tahoma"/>
                        </a:rPr>
                        <a:t>: Chữ nhấp nháy</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14575">
                <a:tc>
                  <a:txBody>
                    <a:bodyPr/>
                    <a:lstStyle/>
                    <a:p>
                      <a:pPr indent="0" lvl="0" marL="0" marR="0" rtl="0" algn="l">
                        <a:lnSpc>
                          <a:spcPct val="100000"/>
                        </a:lnSpc>
                        <a:spcBef>
                          <a:spcPts val="0"/>
                        </a:spcBef>
                        <a:spcAft>
                          <a:spcPts val="0"/>
                        </a:spcAft>
                        <a:buClr>
                          <a:srgbClr val="FF0000"/>
                        </a:buClr>
                        <a:buSzPts val="2200"/>
                        <a:buFont typeface="Tahoma"/>
                        <a:buNone/>
                      </a:pPr>
                      <a:r>
                        <a:rPr b="1" i="0" lang="en-US" sz="2200" u="none">
                          <a:solidFill>
                            <a:srgbClr val="FF0000"/>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2200"/>
                        <a:buFont typeface="Arial"/>
                        <a:buNone/>
                      </a:pPr>
                      <a:r>
                        <a:t/>
                      </a:r>
                      <a:endParaRPr b="1" i="0" sz="2200" u="none">
                        <a:solidFill>
                          <a:srgbClr val="FF0000"/>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200"/>
                        <a:buFont typeface="Arial"/>
                        <a:buNone/>
                      </a:pPr>
                      <a:r>
                        <a:t/>
                      </a:r>
                      <a:endParaRPr b="1" i="0" sz="2200" u="none">
                        <a:solidFill>
                          <a:srgbClr val="FF0000"/>
                        </a:solidFill>
                        <a:latin typeface="Tahoma"/>
                        <a:ea typeface="Tahoma"/>
                        <a:cs typeface="Tahoma"/>
                        <a:sym typeface="Tahoma"/>
                      </a:endParaRPr>
                    </a:p>
                    <a:p>
                      <a:pPr indent="0" lvl="0" marL="0" marR="0" rtl="0" algn="l">
                        <a:lnSpc>
                          <a:spcPct val="100000"/>
                        </a:lnSpc>
                        <a:spcBef>
                          <a:spcPts val="0"/>
                        </a:spcBef>
                        <a:spcAft>
                          <a:spcPts val="0"/>
                        </a:spcAft>
                        <a:buClr>
                          <a:srgbClr val="FF0000"/>
                        </a:buClr>
                        <a:buSzPts val="2200"/>
                        <a:buFont typeface="Tahoma"/>
                        <a:buNone/>
                      </a:pPr>
                      <a:r>
                        <a:rPr b="1" i="0" lang="en-US" sz="2200" u="none">
                          <a:solidFill>
                            <a:srgbClr val="FF0000"/>
                          </a:solidFill>
                          <a:latin typeface="Tahoma"/>
                          <a:ea typeface="Tahoma"/>
                          <a:cs typeface="Tahoma"/>
                          <a:sym typeface="Tahoma"/>
                        </a:rPr>
                        <a:t>Text-transform</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Clr>
                          <a:schemeClr val="dk1"/>
                        </a:buClr>
                        <a:buSzPts val="2200"/>
                        <a:buFont typeface="Arial"/>
                        <a:buNone/>
                      </a:pPr>
                      <a:r>
                        <a:t/>
                      </a:r>
                      <a:endParaRPr b="1" i="0" sz="2200" u="none">
                        <a:solidFill>
                          <a:schemeClr val="dk1"/>
                        </a:solidFill>
                        <a:latin typeface="Tahoma"/>
                        <a:ea typeface="Tahoma"/>
                        <a:cs typeface="Tahoma"/>
                        <a:sym typeface="Tahoma"/>
                      </a:endParaRPr>
                    </a:p>
                    <a:p>
                      <a:pPr indent="0" lvl="0" marL="0" marR="0" rtl="0" algn="l">
                        <a:lnSpc>
                          <a:spcPct val="115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Quy định chữ in hoa hay in thường cho văn bản.</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lnSpc>
                          <a:spcPct val="130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 </a:t>
                      </a:r>
                      <a:r>
                        <a:rPr b="0" i="1" lang="en-US" sz="2200" u="none">
                          <a:solidFill>
                            <a:srgbClr val="FF0000"/>
                          </a:solidFill>
                          <a:latin typeface="Tahoma"/>
                          <a:ea typeface="Tahoma"/>
                          <a:cs typeface="Tahoma"/>
                          <a:sym typeface="Tahoma"/>
                        </a:rPr>
                        <a:t>Uppercase</a:t>
                      </a:r>
                      <a:r>
                        <a:rPr b="1" i="0" lang="en-US" sz="2200" u="none">
                          <a:solidFill>
                            <a:schemeClr val="dk1"/>
                          </a:solidFill>
                          <a:latin typeface="Tahoma"/>
                          <a:ea typeface="Tahoma"/>
                          <a:cs typeface="Tahoma"/>
                          <a:sym typeface="Tahoma"/>
                        </a:rPr>
                        <a:t>: Chữ in hoa</a:t>
                      </a:r>
                      <a:endParaRPr b="0" i="0" sz="2200" u="none">
                        <a:solidFill>
                          <a:schemeClr val="dk1"/>
                        </a:solidFill>
                        <a:latin typeface="Tahoma"/>
                        <a:ea typeface="Tahoma"/>
                        <a:cs typeface="Tahoma"/>
                        <a:sym typeface="Tahoma"/>
                      </a:endParaRPr>
                    </a:p>
                    <a:p>
                      <a:pPr indent="0" lvl="0" marL="0" marR="0" rtl="0" algn="l">
                        <a:lnSpc>
                          <a:spcPct val="130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 </a:t>
                      </a:r>
                      <a:r>
                        <a:rPr b="0" i="1" lang="en-US" sz="2200" u="none">
                          <a:solidFill>
                            <a:srgbClr val="FF0000"/>
                          </a:solidFill>
                          <a:latin typeface="Tahoma"/>
                          <a:ea typeface="Tahoma"/>
                          <a:cs typeface="Tahoma"/>
                          <a:sym typeface="Tahoma"/>
                        </a:rPr>
                        <a:t>Lowercase</a:t>
                      </a:r>
                      <a:r>
                        <a:rPr b="1" i="0" lang="en-US" sz="2200" u="none">
                          <a:solidFill>
                            <a:schemeClr val="dk1"/>
                          </a:solidFill>
                          <a:latin typeface="Tahoma"/>
                          <a:ea typeface="Tahoma"/>
                          <a:cs typeface="Tahoma"/>
                          <a:sym typeface="Tahoma"/>
                        </a:rPr>
                        <a:t>: Chữ thường</a:t>
                      </a:r>
                      <a:endParaRPr b="0" i="0" sz="2200" u="none">
                        <a:solidFill>
                          <a:schemeClr val="dk1"/>
                        </a:solidFill>
                        <a:latin typeface="Tahoma"/>
                        <a:ea typeface="Tahoma"/>
                        <a:cs typeface="Tahoma"/>
                        <a:sym typeface="Tahoma"/>
                      </a:endParaRPr>
                    </a:p>
                    <a:p>
                      <a:pPr indent="0" lvl="0" marL="0" marR="0" rtl="0" algn="l">
                        <a:lnSpc>
                          <a:spcPct val="130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 </a:t>
                      </a:r>
                      <a:r>
                        <a:rPr b="0" i="1" lang="en-US" sz="2200" u="none">
                          <a:solidFill>
                            <a:srgbClr val="FF0000"/>
                          </a:solidFill>
                          <a:latin typeface="Tahoma"/>
                          <a:ea typeface="Tahoma"/>
                          <a:cs typeface="Tahoma"/>
                          <a:sym typeface="Tahoma"/>
                        </a:rPr>
                        <a:t>Capitalize</a:t>
                      </a:r>
                      <a:r>
                        <a:rPr b="1" i="0" lang="en-US" sz="2200" u="none">
                          <a:solidFill>
                            <a:schemeClr val="dk1"/>
                          </a:solidFill>
                          <a:latin typeface="Tahoma"/>
                          <a:ea typeface="Tahoma"/>
                          <a:cs typeface="Tahoma"/>
                          <a:sym typeface="Tahoma"/>
                        </a:rPr>
                        <a:t>: In hoa tại mỗi ký tự đầu tiên trong 1 từ</a:t>
                      </a:r>
                      <a:endParaRPr b="0" i="0" sz="2200" u="none">
                        <a:solidFill>
                          <a:schemeClr val="dk1"/>
                        </a:solidFill>
                        <a:latin typeface="Tahoma"/>
                        <a:ea typeface="Tahoma"/>
                        <a:cs typeface="Tahoma"/>
                        <a:sym typeface="Tahoma"/>
                      </a:endParaRPr>
                    </a:p>
                    <a:p>
                      <a:pPr indent="0" lvl="0" marL="0" marR="0" rtl="0" algn="l">
                        <a:spcBef>
                          <a:spcPts val="0"/>
                        </a:spcBef>
                        <a:spcAft>
                          <a:spcPts val="0"/>
                        </a:spcAft>
                        <a:buNone/>
                      </a:pPr>
                      <a:r>
                        <a:t/>
                      </a:r>
                      <a:endParaRPr b="0" i="0" sz="2200" u="none">
                        <a:solidFill>
                          <a:schemeClr val="dk1"/>
                        </a:solidFill>
                        <a:latin typeface="Tahoma"/>
                        <a:ea typeface="Tahoma"/>
                        <a:cs typeface="Tahoma"/>
                        <a:sym typeface="Tahoma"/>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1000125">
                <a:tc>
                  <a:txBody>
                    <a:bodyPr/>
                    <a:lstStyle/>
                    <a:p>
                      <a:pPr indent="0" lvl="0" marL="0" marR="0" rtl="0" algn="l">
                        <a:lnSpc>
                          <a:spcPct val="100000"/>
                        </a:lnSpc>
                        <a:spcBef>
                          <a:spcPts val="0"/>
                        </a:spcBef>
                        <a:spcAft>
                          <a:spcPts val="0"/>
                        </a:spcAft>
                        <a:buClr>
                          <a:schemeClr val="dk1"/>
                        </a:buClr>
                        <a:buSzPts val="2200"/>
                        <a:buFont typeface="Arial"/>
                        <a:buNone/>
                      </a:pPr>
                      <a:r>
                        <a:t/>
                      </a:r>
                      <a:endParaRPr b="1" i="0" sz="2200" u="none">
                        <a:solidFill>
                          <a:srgbClr val="FF0000"/>
                        </a:solidFill>
                        <a:latin typeface="Tahoma"/>
                        <a:ea typeface="Tahoma"/>
                        <a:cs typeface="Tahoma"/>
                        <a:sym typeface="Tahoma"/>
                      </a:endParaRPr>
                    </a:p>
                    <a:p>
                      <a:pPr indent="0" lvl="0" marL="0" marR="0" rtl="0" algn="l">
                        <a:lnSpc>
                          <a:spcPct val="100000"/>
                        </a:lnSpc>
                        <a:spcBef>
                          <a:spcPts val="0"/>
                        </a:spcBef>
                        <a:spcAft>
                          <a:spcPts val="0"/>
                        </a:spcAft>
                        <a:buClr>
                          <a:srgbClr val="FF0000"/>
                        </a:buClr>
                        <a:buSzPts val="2200"/>
                        <a:buFont typeface="Tahoma"/>
                        <a:buNone/>
                      </a:pPr>
                      <a:r>
                        <a:rPr b="1" i="0" lang="en-US" sz="2200" u="none">
                          <a:solidFill>
                            <a:srgbClr val="FF0000"/>
                          </a:solidFill>
                          <a:latin typeface="Tahoma"/>
                          <a:ea typeface="Tahoma"/>
                          <a:cs typeface="Tahoma"/>
                          <a:sym typeface="Tahoma"/>
                        </a:rPr>
                        <a:t>Line-height</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Chiều cao 1 dòng</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Chiều cao</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6" name="Shape 526"/>
        <p:cNvGrpSpPr/>
        <p:nvPr/>
      </p:nvGrpSpPr>
      <p:grpSpPr>
        <a:xfrm>
          <a:off x="0" y="0"/>
          <a:ext cx="0" cy="0"/>
          <a:chOff x="0" y="0"/>
          <a:chExt cx="0" cy="0"/>
        </a:xfrm>
      </p:grpSpPr>
      <p:sp>
        <p:nvSpPr>
          <p:cNvPr id="527" name="Google Shape;527;p3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28" name="Google Shape;528;p35"/>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9" name="Google Shape;529;p35"/>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0" name="Google Shape;530;p35"/>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KIỂU CHỮ</a:t>
            </a:r>
            <a:endParaRPr/>
          </a:p>
        </p:txBody>
      </p:sp>
      <p:sp>
        <p:nvSpPr>
          <p:cNvPr id="531" name="Google Shape;531;p35"/>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2" name="Google Shape;532;p35"/>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3" name="Google Shape;533;p35"/>
          <p:cNvSpPr txBox="1"/>
          <p:nvPr/>
        </p:nvSpPr>
        <p:spPr>
          <a:xfrm>
            <a:off x="152400" y="1295400"/>
            <a:ext cx="8915400" cy="2209800"/>
          </a:xfrm>
          <a:prstGeom prst="rect">
            <a:avLst/>
          </a:prstGeom>
          <a:noFill/>
          <a:ln cap="flat" cmpd="sng" w="9525">
            <a:solidFill>
              <a:srgbClr val="008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Định dạng cho đoạn văn: </a:t>
            </a:r>
            <a:r>
              <a:rPr b="1" i="0" lang="en-US" sz="2400" u="none">
                <a:solidFill>
                  <a:srgbClr val="FF0000"/>
                </a:solidFill>
                <a:latin typeface="Tahoma"/>
                <a:ea typeface="Tahoma"/>
                <a:cs typeface="Tahoma"/>
                <a:sym typeface="Tahoma"/>
              </a:rPr>
              <a:t>Căn văn bản đều 2 bên, thụt lề 2cm, khoảng cách giữa các dòng là 1cm, cỡ chữ 22px.</a:t>
            </a:r>
            <a:endParaRPr/>
          </a:p>
          <a:p>
            <a:pPr indent="-342900" lvl="0" marL="342900" marR="0" rtl="0" algn="l">
              <a:lnSpc>
                <a:spcPct val="130000"/>
              </a:lnSpc>
              <a:spcBef>
                <a:spcPts val="600"/>
              </a:spcBef>
              <a:spcAft>
                <a:spcPts val="0"/>
              </a:spcAft>
              <a:buClr>
                <a:schemeClr val="dk1"/>
              </a:buClr>
              <a:buSzPts val="100"/>
              <a:buFont typeface="Arial"/>
              <a:buNone/>
            </a:pPr>
            <a:r>
              <a:t/>
            </a:r>
            <a:endParaRPr b="1" i="0" sz="100" u="none">
              <a:solidFill>
                <a:schemeClr val="dk1"/>
              </a:solidFill>
              <a:latin typeface="Tahoma"/>
              <a:ea typeface="Tahoma"/>
              <a:cs typeface="Tahoma"/>
              <a:sym typeface="Tahoma"/>
            </a:endParaRPr>
          </a:p>
          <a:p>
            <a:pPr indent="-342900" lvl="0" marL="342900" marR="0" rtl="0" algn="l">
              <a:lnSpc>
                <a:spcPct val="130000"/>
              </a:lnSpc>
              <a:spcBef>
                <a:spcPts val="30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Định dạng cho tiêu đề H3: </a:t>
            </a:r>
            <a:r>
              <a:rPr b="1" i="0" lang="en-US" sz="2400" u="none">
                <a:solidFill>
                  <a:srgbClr val="FF0000"/>
                </a:solidFill>
                <a:latin typeface="Tahoma"/>
                <a:ea typeface="Tahoma"/>
                <a:cs typeface="Tahoma"/>
                <a:sym typeface="Tahoma"/>
              </a:rPr>
              <a:t>Chữ in hoa, gạch chân, khoảng cách giữa các ký tự là 8px.</a:t>
            </a:r>
            <a:endParaRPr/>
          </a:p>
        </p:txBody>
      </p:sp>
      <p:sp>
        <p:nvSpPr>
          <p:cNvPr id="534" name="Google Shape;534;p35"/>
          <p:cNvSpPr txBox="1"/>
          <p:nvPr/>
        </p:nvSpPr>
        <p:spPr>
          <a:xfrm>
            <a:off x="152400" y="3657600"/>
            <a:ext cx="8915400" cy="2971800"/>
          </a:xfrm>
          <a:prstGeom prst="rect">
            <a:avLst/>
          </a:prstGeom>
          <a:solidFill>
            <a:srgbClr val="92D050"/>
          </a:solidFill>
          <a:ln cap="flat" cmpd="sng" w="9525">
            <a:solidFill>
              <a:srgbClr val="FA4F32"/>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chemeClr val="dk1"/>
              </a:buClr>
              <a:buSzPts val="1000"/>
              <a:buFont typeface="Arial"/>
              <a:buNone/>
            </a:pPr>
            <a:r>
              <a:t/>
            </a:r>
            <a:endParaRPr b="0" i="0" sz="1000" u="none">
              <a:solidFill>
                <a:schemeClr val="dk1"/>
              </a:solidFill>
              <a:latin typeface="Tahoma"/>
              <a:ea typeface="Tahoma"/>
              <a:cs typeface="Tahoma"/>
              <a:sym typeface="Tahoma"/>
            </a:endParaRPr>
          </a:p>
          <a:p>
            <a:pPr indent="-342900" lvl="0" marL="342900" marR="0" rtl="0" algn="l">
              <a:lnSpc>
                <a:spcPct val="130000"/>
              </a:lnSpc>
              <a:spcBef>
                <a:spcPts val="30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P{ </a:t>
            </a:r>
            <a:r>
              <a:rPr b="0" i="0" lang="en-US" sz="2400" u="none">
                <a:solidFill>
                  <a:srgbClr val="FF0000"/>
                </a:solidFill>
                <a:latin typeface="Tahoma"/>
                <a:ea typeface="Tahoma"/>
                <a:cs typeface="Tahoma"/>
                <a:sym typeface="Tahoma"/>
              </a:rPr>
              <a:t>Text-align:justify; </a:t>
            </a:r>
            <a:r>
              <a:rPr b="0" i="0" lang="en-US" sz="2400" u="none">
                <a:solidFill>
                  <a:srgbClr val="008000"/>
                </a:solidFill>
                <a:latin typeface="Tahoma"/>
                <a:ea typeface="Tahoma"/>
                <a:cs typeface="Tahoma"/>
                <a:sym typeface="Tahoma"/>
              </a:rPr>
              <a:t>Text-indent:2cm;</a:t>
            </a:r>
            <a:r>
              <a:rPr b="0" i="0" lang="en-US" sz="2400" u="none">
                <a:solidFill>
                  <a:srgbClr val="FF0000"/>
                </a:solidFill>
                <a:latin typeface="Tahoma"/>
                <a:ea typeface="Tahoma"/>
                <a:cs typeface="Tahoma"/>
                <a:sym typeface="Tahoma"/>
              </a:rPr>
              <a:t> Line-height:1cm; </a:t>
            </a:r>
            <a:endParaRPr/>
          </a:p>
          <a:p>
            <a:pPr indent="-342900" lvl="0" marL="342900" marR="0" rtl="0" algn="l">
              <a:lnSpc>
                <a:spcPct val="130000"/>
              </a:lnSpc>
              <a:spcBef>
                <a:spcPts val="300"/>
              </a:spcBef>
              <a:spcAft>
                <a:spcPts val="0"/>
              </a:spcAft>
              <a:buClr>
                <a:srgbClr val="FF0000"/>
              </a:buClr>
              <a:buSzPts val="2400"/>
              <a:buFont typeface="Tahoma"/>
              <a:buNone/>
            </a:pPr>
            <a:r>
              <a:rPr b="0" i="0" lang="en-US" sz="2400" u="none">
                <a:solidFill>
                  <a:srgbClr val="FF0000"/>
                </a:solidFill>
                <a:latin typeface="Tahoma"/>
                <a:ea typeface="Tahoma"/>
                <a:cs typeface="Tahoma"/>
                <a:sym typeface="Tahoma"/>
              </a:rPr>
              <a:t>         </a:t>
            </a:r>
            <a:r>
              <a:rPr b="0" i="0" lang="en-US" sz="2400" u="none">
                <a:solidFill>
                  <a:srgbClr val="0070C0"/>
                </a:solidFill>
                <a:latin typeface="Tahoma"/>
                <a:ea typeface="Tahoma"/>
                <a:cs typeface="Tahoma"/>
                <a:sym typeface="Tahoma"/>
              </a:rPr>
              <a:t>Font-size:22px</a:t>
            </a:r>
            <a:r>
              <a:rPr b="0" i="0" lang="en-US" sz="2400" u="none">
                <a:solidFill>
                  <a:schemeClr val="dk1"/>
                </a:solidFill>
                <a:latin typeface="Tahoma"/>
                <a:ea typeface="Tahoma"/>
                <a:cs typeface="Tahoma"/>
                <a:sym typeface="Tahoma"/>
              </a:rPr>
              <a:t>}</a:t>
            </a:r>
            <a:endParaRPr/>
          </a:p>
          <a:p>
            <a:pPr indent="-342900" lvl="0" marL="342900" marR="0" rtl="0" algn="l">
              <a:lnSpc>
                <a:spcPct val="130000"/>
              </a:lnSpc>
              <a:spcBef>
                <a:spcPts val="600"/>
              </a:spcBef>
              <a:spcAft>
                <a:spcPts val="0"/>
              </a:spcAft>
              <a:buClr>
                <a:schemeClr val="dk1"/>
              </a:buClr>
              <a:buSzPts val="1000"/>
              <a:buFont typeface="Arial"/>
              <a:buNone/>
            </a:pPr>
            <a:r>
              <a:t/>
            </a:r>
            <a:endParaRPr b="0" i="0" sz="1000" u="none">
              <a:solidFill>
                <a:schemeClr val="dk1"/>
              </a:solidFill>
              <a:latin typeface="Tahoma"/>
              <a:ea typeface="Tahoma"/>
              <a:cs typeface="Tahoma"/>
              <a:sym typeface="Tahoma"/>
            </a:endParaRPr>
          </a:p>
          <a:p>
            <a:pPr indent="-342900" lvl="0" marL="342900" marR="0" rtl="0" algn="l">
              <a:lnSpc>
                <a:spcPct val="130000"/>
              </a:lnSpc>
              <a:spcBef>
                <a:spcPts val="300"/>
              </a:spcBef>
              <a:spcAft>
                <a:spcPts val="0"/>
              </a:spcAft>
              <a:buClr>
                <a:srgbClr val="FF0000"/>
              </a:buClr>
              <a:buSzPts val="2400"/>
              <a:buFont typeface="Tahoma"/>
              <a:buNone/>
            </a:pPr>
            <a:r>
              <a:rPr b="0" i="0" lang="en-US" sz="2400" u="none">
                <a:solidFill>
                  <a:srgbClr val="FF0000"/>
                </a:solidFill>
                <a:latin typeface="Tahoma"/>
                <a:ea typeface="Tahoma"/>
                <a:cs typeface="Tahoma"/>
                <a:sym typeface="Tahoma"/>
              </a:rPr>
              <a:t>   </a:t>
            </a:r>
            <a:r>
              <a:rPr b="0" i="0" lang="en-US" sz="2400" u="none">
                <a:solidFill>
                  <a:srgbClr val="002060"/>
                </a:solidFill>
                <a:latin typeface="Tahoma"/>
                <a:ea typeface="Tahoma"/>
                <a:cs typeface="Tahoma"/>
                <a:sym typeface="Tahoma"/>
              </a:rPr>
              <a:t>H3{ </a:t>
            </a:r>
            <a:r>
              <a:rPr b="0" i="0" lang="en-US" sz="2400" u="none">
                <a:solidFill>
                  <a:srgbClr val="008000"/>
                </a:solidFill>
                <a:latin typeface="Tahoma"/>
                <a:ea typeface="Tahoma"/>
                <a:cs typeface="Tahoma"/>
                <a:sym typeface="Tahoma"/>
              </a:rPr>
              <a:t>Text-transform:uppercase; </a:t>
            </a:r>
            <a:r>
              <a:rPr b="0" i="0" lang="en-US" sz="2400" u="none">
                <a:solidFill>
                  <a:srgbClr val="FF0000"/>
                </a:solidFill>
                <a:latin typeface="Tahoma"/>
                <a:ea typeface="Tahoma"/>
                <a:cs typeface="Tahoma"/>
                <a:sym typeface="Tahoma"/>
              </a:rPr>
              <a:t>Text-decoration:underline; </a:t>
            </a:r>
            <a:endParaRPr/>
          </a:p>
          <a:p>
            <a:pPr indent="-342900" lvl="0" marL="342900" marR="0" rtl="0" algn="l">
              <a:lnSpc>
                <a:spcPct val="130000"/>
              </a:lnSpc>
              <a:spcBef>
                <a:spcPts val="300"/>
              </a:spcBef>
              <a:spcAft>
                <a:spcPts val="0"/>
              </a:spcAft>
              <a:buClr>
                <a:srgbClr val="008000"/>
              </a:buClr>
              <a:buSzPts val="2400"/>
              <a:buFont typeface="Tahoma"/>
              <a:buNone/>
            </a:pPr>
            <a:r>
              <a:rPr b="0" i="0" lang="en-US" sz="2400" u="none">
                <a:solidFill>
                  <a:srgbClr val="008000"/>
                </a:solidFill>
                <a:latin typeface="Tahoma"/>
                <a:ea typeface="Tahoma"/>
                <a:cs typeface="Tahoma"/>
                <a:sym typeface="Tahoma"/>
              </a:rPr>
              <a:t>          </a:t>
            </a:r>
            <a:r>
              <a:rPr b="0" i="0" lang="en-US" sz="2400" u="none">
                <a:solidFill>
                  <a:srgbClr val="0070C0"/>
                </a:solidFill>
                <a:latin typeface="Tahoma"/>
                <a:ea typeface="Tahoma"/>
                <a:cs typeface="Tahoma"/>
                <a:sym typeface="Tahoma"/>
              </a:rPr>
              <a:t>Letter-spacing:8px</a:t>
            </a:r>
            <a:r>
              <a:rPr b="0" i="0" lang="en-US" sz="2400" u="none">
                <a:solidFill>
                  <a:srgbClr val="002060"/>
                </a:solidFill>
                <a:latin typeface="Tahoma"/>
                <a:ea typeface="Tahoma"/>
                <a:cs typeface="Tahoma"/>
                <a:sym typeface="Tahoma"/>
              </a:rPr>
              <a:t>}</a:t>
            </a:r>
            <a:endParaRPr/>
          </a:p>
        </p:txBody>
      </p:sp>
      <p:sp>
        <p:nvSpPr>
          <p:cNvPr id="535" name="Google Shape;535;p35"/>
          <p:cNvSpPr txBox="1"/>
          <p:nvPr/>
        </p:nvSpPr>
        <p:spPr>
          <a:xfrm>
            <a:off x="76200" y="762000"/>
            <a:ext cx="8991600" cy="609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rgbClr val="0000CC"/>
              </a:buClr>
              <a:buSzPts val="2800"/>
              <a:buFont typeface="Tahoma"/>
              <a:buNone/>
            </a:pPr>
            <a:r>
              <a:rPr b="1" i="0" lang="en-US" sz="2800" u="sng">
                <a:solidFill>
                  <a:srgbClr val="0000CC"/>
                </a:solidFill>
                <a:latin typeface="Tahoma"/>
                <a:ea typeface="Tahoma"/>
                <a:cs typeface="Tahoma"/>
                <a:sym typeface="Tahoma"/>
              </a:rPr>
              <a:t>Ví dụ:</a:t>
            </a:r>
            <a:r>
              <a:rPr b="0" i="1" lang="en-US" sz="2800" u="none">
                <a:solidFill>
                  <a:srgbClr val="C00000"/>
                </a:solidFill>
                <a:latin typeface="Tahoma"/>
                <a:ea typeface="Tahoma"/>
                <a:cs typeface="Tahoma"/>
                <a:sym typeface="Tahom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0" st="0"/>
                                            </p:txEl>
                                          </p:spTgt>
                                        </p:tgtEl>
                                        <p:attrNameLst>
                                          <p:attrName>style.visibility</p:attrName>
                                        </p:attrNameLst>
                                      </p:cBhvr>
                                      <p:to>
                                        <p:strVal val="visible"/>
                                      </p:to>
                                    </p:set>
                                    <p:animEffect filter="fade" transition="in">
                                      <p:cBhvr>
                                        <p:cTn dur="500"/>
                                        <p:tgtEl>
                                          <p:spTgt spid="5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1" st="1"/>
                                            </p:txEl>
                                          </p:spTgt>
                                        </p:tgtEl>
                                        <p:attrNameLst>
                                          <p:attrName>style.visibility</p:attrName>
                                        </p:attrNameLst>
                                      </p:cBhvr>
                                      <p:to>
                                        <p:strVal val="visible"/>
                                      </p:to>
                                    </p:set>
                                    <p:animEffect filter="fade" transition="in">
                                      <p:cBhvr>
                                        <p:cTn dur="500"/>
                                        <p:tgtEl>
                                          <p:spTgt spid="5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2" st="2"/>
                                            </p:txEl>
                                          </p:spTgt>
                                        </p:tgtEl>
                                        <p:attrNameLst>
                                          <p:attrName>style.visibility</p:attrName>
                                        </p:attrNameLst>
                                      </p:cBhvr>
                                      <p:to>
                                        <p:strVal val="visible"/>
                                      </p:to>
                                    </p:set>
                                    <p:animEffect filter="fade" transition="in">
                                      <p:cBhvr>
                                        <p:cTn dur="500"/>
                                        <p:tgtEl>
                                          <p:spTgt spid="5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1" name="Shape 541"/>
        <p:cNvGrpSpPr/>
        <p:nvPr/>
      </p:nvGrpSpPr>
      <p:grpSpPr>
        <a:xfrm>
          <a:off x="0" y="0"/>
          <a:ext cx="0" cy="0"/>
          <a:chOff x="0" y="0"/>
          <a:chExt cx="0" cy="0"/>
        </a:xfrm>
      </p:grpSpPr>
      <p:sp>
        <p:nvSpPr>
          <p:cNvPr id="542" name="Google Shape;542;p3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43" name="Google Shape;543;p36"/>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4" name="Google Shape;544;p36"/>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5" name="Google Shape;545;p36"/>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BORDER</a:t>
            </a:r>
            <a:endParaRPr/>
          </a:p>
        </p:txBody>
      </p:sp>
      <p:sp>
        <p:nvSpPr>
          <p:cNvPr id="546" name="Google Shape;546;p36"/>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7" name="Google Shape;547;p36"/>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aphicFrame>
        <p:nvGraphicFramePr>
          <p:cNvPr id="548" name="Google Shape;548;p36"/>
          <p:cNvGraphicFramePr/>
          <p:nvPr/>
        </p:nvGraphicFramePr>
        <p:xfrm>
          <a:off x="228600" y="1189037"/>
          <a:ext cx="3000000" cy="3000000"/>
        </p:xfrm>
        <a:graphic>
          <a:graphicData uri="http://schemas.openxmlformats.org/drawingml/2006/table">
            <a:tbl>
              <a:tblPr>
                <a:noFill/>
                <a:tableStyleId>{7A7A4145-F35E-44AE-BBC1-5275B90A96BD}</a:tableStyleId>
              </a:tblPr>
              <a:tblGrid>
                <a:gridCol w="2590800"/>
                <a:gridCol w="3444875"/>
                <a:gridCol w="2574925"/>
              </a:tblGrid>
              <a:tr h="457200">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Thuộc tính</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Ý nghĩa</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Giá trị</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r>
              <a:tr h="2455850">
                <a:tc>
                  <a:txBody>
                    <a:bodyPr/>
                    <a:lstStyle/>
                    <a:p>
                      <a:pPr indent="0" lvl="0" marL="0" marR="0" rtl="0" algn="l">
                        <a:lnSpc>
                          <a:spcPct val="100000"/>
                        </a:lnSpc>
                        <a:spcBef>
                          <a:spcPts val="0"/>
                        </a:spcBef>
                        <a:spcAft>
                          <a:spcPts val="0"/>
                        </a:spcAft>
                        <a:buClr>
                          <a:schemeClr val="dk1"/>
                        </a:buClr>
                        <a:buSzPts val="2600"/>
                        <a:buFont typeface="Arial"/>
                        <a:buNone/>
                      </a:pPr>
                      <a:r>
                        <a:t/>
                      </a:r>
                      <a:endParaRPr b="1" i="0" sz="2600" u="none">
                        <a:solidFill>
                          <a:srgbClr val="FF0000"/>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600"/>
                        <a:buFont typeface="Arial"/>
                        <a:buNone/>
                      </a:pPr>
                      <a:r>
                        <a:t/>
                      </a:r>
                      <a:endParaRPr b="1" i="0" sz="2600" u="none">
                        <a:solidFill>
                          <a:srgbClr val="FF0000"/>
                        </a:solidFill>
                        <a:latin typeface="Tahoma"/>
                        <a:ea typeface="Tahoma"/>
                        <a:cs typeface="Tahoma"/>
                        <a:sym typeface="Tahoma"/>
                      </a:endParaRPr>
                    </a:p>
                    <a:p>
                      <a:pPr indent="0" lvl="0" marL="0" marR="0" rtl="0" algn="l">
                        <a:lnSpc>
                          <a:spcPct val="100000"/>
                        </a:lnSpc>
                        <a:spcBef>
                          <a:spcPts val="0"/>
                        </a:spcBef>
                        <a:spcAft>
                          <a:spcPts val="0"/>
                        </a:spcAft>
                        <a:buClr>
                          <a:srgbClr val="FF0000"/>
                        </a:buClr>
                        <a:buSzPts val="2600"/>
                        <a:buFont typeface="Tahoma"/>
                        <a:buNone/>
                      </a:pPr>
                      <a:r>
                        <a:rPr b="1" i="0" lang="en-US" sz="2600" u="none">
                          <a:solidFill>
                            <a:srgbClr val="FF0000"/>
                          </a:solidFill>
                          <a:latin typeface="Tahoma"/>
                          <a:ea typeface="Tahoma"/>
                          <a:cs typeface="Tahoma"/>
                          <a:sym typeface="Tahoma"/>
                        </a:rPr>
                        <a:t> Border-width</a:t>
                      </a:r>
                      <a:endParaRPr/>
                    </a:p>
                    <a:p>
                      <a:pPr indent="0" lvl="0" marL="0" marR="0" rtl="0" algn="l">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b="1" i="0" sz="2600" u="non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600"/>
                        <a:buFont typeface="Arial"/>
                        <a:buNone/>
                      </a:pPr>
                      <a:r>
                        <a:t/>
                      </a:r>
                      <a:endParaRPr b="1" i="0" sz="2600" u="non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Thiết lập độ rộng đường viền</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600"/>
                        <a:buFont typeface="Arial"/>
                        <a:buNone/>
                      </a:pPr>
                      <a:r>
                        <a:t/>
                      </a:r>
                      <a:endParaRPr b="1" i="0" sz="1600" u="none">
                        <a:solidFill>
                          <a:schemeClr val="dk1"/>
                        </a:solidFill>
                        <a:latin typeface="Tahoma"/>
                        <a:ea typeface="Tahoma"/>
                        <a:cs typeface="Tahoma"/>
                        <a:sym typeface="Tahoma"/>
                      </a:endParaRPr>
                    </a:p>
                    <a:p>
                      <a:pPr indent="0" lvl="0" marL="0" marR="0" rtl="0" algn="l">
                        <a:lnSpc>
                          <a:spcPct val="100000"/>
                        </a:lnSpc>
                        <a:spcBef>
                          <a:spcPts val="300"/>
                        </a:spcBef>
                        <a:spcAft>
                          <a:spcPts val="0"/>
                        </a:spcAft>
                        <a:buClr>
                          <a:schemeClr val="dk1"/>
                        </a:buClr>
                        <a:buSzPts val="2600"/>
                        <a:buFont typeface="Tahoma"/>
                        <a:buNone/>
                      </a:pPr>
                      <a:r>
                        <a:rPr b="1" i="0" lang="en-US" sz="2600" u="none">
                          <a:solidFill>
                            <a:schemeClr val="dk1"/>
                          </a:solidFill>
                          <a:latin typeface="Tahoma"/>
                          <a:ea typeface="Tahoma"/>
                          <a:cs typeface="Tahoma"/>
                          <a:sym typeface="Tahoma"/>
                        </a:rPr>
                        <a:t>- </a:t>
                      </a:r>
                      <a:r>
                        <a:rPr b="0" i="0" lang="en-US" sz="2600" u="none">
                          <a:solidFill>
                            <a:srgbClr val="FF0000"/>
                          </a:solidFill>
                          <a:latin typeface="Arial"/>
                          <a:ea typeface="Arial"/>
                          <a:cs typeface="Arial"/>
                          <a:sym typeface="Arial"/>
                        </a:rPr>
                        <a:t>Thin</a:t>
                      </a:r>
                      <a:r>
                        <a:rPr b="1" i="0" lang="en-US" sz="2600" u="none">
                          <a:solidFill>
                            <a:schemeClr val="dk1"/>
                          </a:solidFill>
                          <a:latin typeface="Arial"/>
                          <a:ea typeface="Arial"/>
                          <a:cs typeface="Arial"/>
                          <a:sym typeface="Arial"/>
                        </a:rPr>
                        <a:t>: Mảnh</a:t>
                      </a:r>
                      <a:endParaRPr b="0" i="0" sz="2600" u="none">
                        <a:solidFill>
                          <a:schemeClr val="dk1"/>
                        </a:solidFill>
                        <a:latin typeface="Arial"/>
                        <a:ea typeface="Arial"/>
                        <a:cs typeface="Arial"/>
                        <a:sym typeface="Arial"/>
                      </a:endParaRPr>
                    </a:p>
                    <a:p>
                      <a:pPr indent="0" lvl="0" marL="0" marR="0" rtl="0" algn="l">
                        <a:lnSpc>
                          <a:spcPct val="100000"/>
                        </a:lnSpc>
                        <a:spcBef>
                          <a:spcPts val="300"/>
                        </a:spcBef>
                        <a:spcAft>
                          <a:spcPts val="0"/>
                        </a:spcAft>
                        <a:buClr>
                          <a:schemeClr val="dk1"/>
                        </a:buClr>
                        <a:buSzPts val="2600"/>
                        <a:buFont typeface="Tahoma"/>
                        <a:buNone/>
                      </a:pPr>
                      <a:r>
                        <a:rPr b="1" i="0" lang="en-US" sz="2600" u="none">
                          <a:solidFill>
                            <a:schemeClr val="dk1"/>
                          </a:solidFill>
                          <a:latin typeface="Tahoma"/>
                          <a:ea typeface="Tahoma"/>
                          <a:cs typeface="Tahoma"/>
                          <a:sym typeface="Tahoma"/>
                        </a:rPr>
                        <a:t>- </a:t>
                      </a:r>
                      <a:r>
                        <a:rPr b="0" i="0" lang="en-US" sz="2600" u="none">
                          <a:solidFill>
                            <a:srgbClr val="FF0000"/>
                          </a:solidFill>
                          <a:latin typeface="Arial"/>
                          <a:ea typeface="Arial"/>
                          <a:cs typeface="Arial"/>
                          <a:sym typeface="Arial"/>
                        </a:rPr>
                        <a:t>Medium</a:t>
                      </a:r>
                      <a:r>
                        <a:rPr b="1" i="0" lang="en-US" sz="2600" u="none">
                          <a:solidFill>
                            <a:schemeClr val="dk1"/>
                          </a:solidFill>
                          <a:latin typeface="Arial"/>
                          <a:ea typeface="Arial"/>
                          <a:cs typeface="Arial"/>
                          <a:sym typeface="Arial"/>
                        </a:rPr>
                        <a:t>: Vừa</a:t>
                      </a:r>
                      <a:endParaRPr b="0" i="0" sz="2600" u="none">
                        <a:solidFill>
                          <a:schemeClr val="dk1"/>
                        </a:solidFill>
                        <a:latin typeface="Arial"/>
                        <a:ea typeface="Arial"/>
                        <a:cs typeface="Arial"/>
                        <a:sym typeface="Arial"/>
                      </a:endParaRPr>
                    </a:p>
                    <a:p>
                      <a:pPr indent="0" lvl="0" marL="0" marR="0" rtl="0" algn="l">
                        <a:lnSpc>
                          <a:spcPct val="100000"/>
                        </a:lnSpc>
                        <a:spcBef>
                          <a:spcPts val="300"/>
                        </a:spcBef>
                        <a:spcAft>
                          <a:spcPts val="0"/>
                        </a:spcAft>
                        <a:buClr>
                          <a:schemeClr val="dk1"/>
                        </a:buClr>
                        <a:buSzPts val="2600"/>
                        <a:buFont typeface="Tahoma"/>
                        <a:buNone/>
                      </a:pPr>
                      <a:r>
                        <a:rPr b="1" i="0" lang="en-US" sz="2600" u="none">
                          <a:solidFill>
                            <a:schemeClr val="dk1"/>
                          </a:solidFill>
                          <a:latin typeface="Tahoma"/>
                          <a:ea typeface="Tahoma"/>
                          <a:cs typeface="Tahoma"/>
                          <a:sym typeface="Tahoma"/>
                        </a:rPr>
                        <a:t>- </a:t>
                      </a:r>
                      <a:r>
                        <a:rPr b="0" i="0" lang="en-US" sz="2600" u="none">
                          <a:solidFill>
                            <a:srgbClr val="FF0000"/>
                          </a:solidFill>
                          <a:latin typeface="Arial"/>
                          <a:ea typeface="Arial"/>
                          <a:cs typeface="Arial"/>
                          <a:sym typeface="Arial"/>
                        </a:rPr>
                        <a:t>Thick</a:t>
                      </a:r>
                      <a:r>
                        <a:rPr b="1" i="0" lang="en-US" sz="2600" u="none">
                          <a:solidFill>
                            <a:schemeClr val="dk1"/>
                          </a:solidFill>
                          <a:latin typeface="Arial"/>
                          <a:ea typeface="Arial"/>
                          <a:cs typeface="Arial"/>
                          <a:sym typeface="Arial"/>
                        </a:rPr>
                        <a:t>: Dày</a:t>
                      </a:r>
                      <a:endParaRPr/>
                    </a:p>
                    <a:p>
                      <a:pPr indent="-165100" lvl="0" marL="0" marR="0" rtl="0" algn="l">
                        <a:lnSpc>
                          <a:spcPct val="100000"/>
                        </a:lnSpc>
                        <a:spcBef>
                          <a:spcPts val="300"/>
                        </a:spcBef>
                        <a:spcAft>
                          <a:spcPts val="0"/>
                        </a:spcAft>
                        <a:buClr>
                          <a:schemeClr val="dk1"/>
                        </a:buClr>
                        <a:buSzPts val="2600"/>
                        <a:buFont typeface="Arial"/>
                        <a:buChar char="-"/>
                      </a:pPr>
                      <a:r>
                        <a:rPr b="1" i="0" lang="en-US" sz="2600" u="none">
                          <a:solidFill>
                            <a:schemeClr val="dk1"/>
                          </a:solidFill>
                          <a:latin typeface="Arial"/>
                          <a:ea typeface="Arial"/>
                          <a:cs typeface="Arial"/>
                          <a:sym typeface="Arial"/>
                        </a:rPr>
                        <a:t> Độ dày</a:t>
                      </a:r>
                      <a:endParaRPr/>
                    </a:p>
                    <a:p>
                      <a:pPr indent="0" lvl="0" marL="0" marR="0" rtl="0" algn="l">
                        <a:spcBef>
                          <a:spcPts val="0"/>
                        </a:spcBef>
                        <a:spcAft>
                          <a:spcPts val="0"/>
                        </a:spcAft>
                        <a:buNone/>
                      </a:pPr>
                      <a:r>
                        <a:t/>
                      </a:r>
                      <a:endParaRPr b="1" i="0" sz="2600" u="non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17700">
                <a:tc>
                  <a:txBody>
                    <a:bodyPr/>
                    <a:lstStyle/>
                    <a:p>
                      <a:pPr indent="0" lvl="0" marL="0" marR="0" rtl="0" algn="l">
                        <a:lnSpc>
                          <a:spcPct val="100000"/>
                        </a:lnSpc>
                        <a:spcBef>
                          <a:spcPts val="0"/>
                        </a:spcBef>
                        <a:spcAft>
                          <a:spcPts val="0"/>
                        </a:spcAft>
                        <a:buClr>
                          <a:srgbClr val="FF0000"/>
                        </a:buClr>
                        <a:buSzPts val="2600"/>
                        <a:buFont typeface="Tahoma"/>
                        <a:buNone/>
                      </a:pPr>
                      <a:r>
                        <a:rPr b="1" i="0" lang="en-US" sz="2600" u="none">
                          <a:solidFill>
                            <a:srgbClr val="FF0000"/>
                          </a:solidFill>
                          <a:latin typeface="Tahoma"/>
                          <a:ea typeface="Tahoma"/>
                          <a:cs typeface="Tahoma"/>
                          <a:sym typeface="Tahoma"/>
                        </a:rPr>
                        <a:t> </a:t>
                      </a:r>
                      <a:endParaRPr/>
                    </a:p>
                    <a:p>
                      <a:pPr indent="0" lvl="0" marL="0" marR="0" rtl="0" algn="l">
                        <a:lnSpc>
                          <a:spcPct val="100000"/>
                        </a:lnSpc>
                        <a:spcBef>
                          <a:spcPts val="0"/>
                        </a:spcBef>
                        <a:spcAft>
                          <a:spcPts val="0"/>
                        </a:spcAft>
                        <a:buClr>
                          <a:srgbClr val="FF0000"/>
                        </a:buClr>
                        <a:buSzPts val="2600"/>
                        <a:buFont typeface="Tahoma"/>
                        <a:buNone/>
                      </a:pPr>
                      <a:r>
                        <a:rPr b="1" i="0" lang="en-US" sz="2600" u="none">
                          <a:solidFill>
                            <a:srgbClr val="FF0000"/>
                          </a:solidFill>
                          <a:latin typeface="Tahoma"/>
                          <a:ea typeface="Tahoma"/>
                          <a:cs typeface="Tahoma"/>
                          <a:sym typeface="Tahoma"/>
                        </a:rPr>
                        <a:t>Border-color</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Clr>
                          <a:schemeClr val="dk1"/>
                        </a:buClr>
                        <a:buSzPts val="2600"/>
                        <a:buFont typeface="Arial"/>
                        <a:buNone/>
                      </a:pPr>
                      <a:r>
                        <a:t/>
                      </a:r>
                      <a:endParaRPr b="1" i="0" sz="2600" u="none">
                        <a:solidFill>
                          <a:schemeClr val="dk1"/>
                        </a:solidFill>
                        <a:latin typeface="Tahoma"/>
                        <a:ea typeface="Tahoma"/>
                        <a:cs typeface="Tahoma"/>
                        <a:sym typeface="Tahoma"/>
                      </a:endParaRPr>
                    </a:p>
                    <a:p>
                      <a:pPr indent="0" lvl="0" marL="0" marR="0" rtl="0" algn="l">
                        <a:lnSpc>
                          <a:spcPct val="115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Thiết  lập  màu  cho  đường viền</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lnSpc>
                          <a:spcPct val="130000"/>
                        </a:lnSpc>
                        <a:spcBef>
                          <a:spcPts val="0"/>
                        </a:spcBef>
                        <a:spcAft>
                          <a:spcPts val="0"/>
                        </a:spcAft>
                        <a:buClr>
                          <a:schemeClr val="dk1"/>
                        </a:buClr>
                        <a:buSzPts val="2600"/>
                        <a:buFont typeface="Arial"/>
                        <a:buNone/>
                      </a:pPr>
                      <a:r>
                        <a:t/>
                      </a:r>
                      <a:endParaRPr b="1" i="0" sz="2600" u="none">
                        <a:solidFill>
                          <a:schemeClr val="dk1"/>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Tên màu hoặc mã màu</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4" name="Shape 554"/>
        <p:cNvGrpSpPr/>
        <p:nvPr/>
      </p:nvGrpSpPr>
      <p:grpSpPr>
        <a:xfrm>
          <a:off x="0" y="0"/>
          <a:ext cx="0" cy="0"/>
          <a:chOff x="0" y="0"/>
          <a:chExt cx="0" cy="0"/>
        </a:xfrm>
      </p:grpSpPr>
      <p:sp>
        <p:nvSpPr>
          <p:cNvPr id="555" name="Google Shape;555;p3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56" name="Google Shape;556;p37"/>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7" name="Google Shape;557;p37"/>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8" name="Google Shape;558;p37"/>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BORDER</a:t>
            </a:r>
            <a:endParaRPr/>
          </a:p>
        </p:txBody>
      </p:sp>
      <p:sp>
        <p:nvSpPr>
          <p:cNvPr id="559" name="Google Shape;559;p37"/>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0" name="Google Shape;560;p37"/>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aphicFrame>
        <p:nvGraphicFramePr>
          <p:cNvPr id="561" name="Google Shape;561;p37"/>
          <p:cNvGraphicFramePr/>
          <p:nvPr/>
        </p:nvGraphicFramePr>
        <p:xfrm>
          <a:off x="228600" y="858837"/>
          <a:ext cx="3000000" cy="3000000"/>
        </p:xfrm>
        <a:graphic>
          <a:graphicData uri="http://schemas.openxmlformats.org/drawingml/2006/table">
            <a:tbl>
              <a:tblPr>
                <a:noFill/>
                <a:tableStyleId>{7A7A4145-F35E-44AE-BBC1-5275B90A96BD}</a:tableStyleId>
              </a:tblPr>
              <a:tblGrid>
                <a:gridCol w="2182800"/>
                <a:gridCol w="1931975"/>
                <a:gridCol w="4495800"/>
              </a:tblGrid>
              <a:tr h="428625">
                <a:tc>
                  <a:txBody>
                    <a:bodyPr/>
                    <a:lstStyle/>
                    <a:p>
                      <a:pPr indent="0" lvl="0" marL="0" marR="0" rtl="0" algn="ctr">
                        <a:lnSpc>
                          <a:spcPct val="115000"/>
                        </a:lnSpc>
                        <a:spcBef>
                          <a:spcPts val="0"/>
                        </a:spcBef>
                        <a:spcAft>
                          <a:spcPts val="0"/>
                        </a:spcAft>
                        <a:buClr>
                          <a:srgbClr val="008000"/>
                        </a:buClr>
                        <a:buSzPts val="2200"/>
                        <a:buFont typeface="Tahoma"/>
                        <a:buNone/>
                      </a:pPr>
                      <a:r>
                        <a:rPr b="1" i="0" lang="en-US" sz="2200" u="none">
                          <a:solidFill>
                            <a:srgbClr val="008000"/>
                          </a:solidFill>
                          <a:latin typeface="Tahoma"/>
                          <a:ea typeface="Tahoma"/>
                          <a:cs typeface="Tahoma"/>
                          <a:sym typeface="Tahoma"/>
                        </a:rPr>
                        <a:t>Thuộc tính</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c>
                  <a:txBody>
                    <a:bodyPr/>
                    <a:lstStyle/>
                    <a:p>
                      <a:pPr indent="0" lvl="0" marL="0" marR="0" rtl="0" algn="ctr">
                        <a:lnSpc>
                          <a:spcPct val="115000"/>
                        </a:lnSpc>
                        <a:spcBef>
                          <a:spcPts val="0"/>
                        </a:spcBef>
                        <a:spcAft>
                          <a:spcPts val="0"/>
                        </a:spcAft>
                        <a:buClr>
                          <a:srgbClr val="008000"/>
                        </a:buClr>
                        <a:buSzPts val="2200"/>
                        <a:buFont typeface="Tahoma"/>
                        <a:buNone/>
                      </a:pPr>
                      <a:r>
                        <a:rPr b="1" i="0" lang="en-US" sz="2200" u="none">
                          <a:solidFill>
                            <a:srgbClr val="008000"/>
                          </a:solidFill>
                          <a:latin typeface="Tahoma"/>
                          <a:ea typeface="Tahoma"/>
                          <a:cs typeface="Tahoma"/>
                          <a:sym typeface="Tahoma"/>
                        </a:rPr>
                        <a:t>Ý nghĩa</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c>
                  <a:txBody>
                    <a:bodyPr/>
                    <a:lstStyle/>
                    <a:p>
                      <a:pPr indent="0" lvl="0" marL="0" marR="0" rtl="0" algn="ctr">
                        <a:lnSpc>
                          <a:spcPct val="115000"/>
                        </a:lnSpc>
                        <a:spcBef>
                          <a:spcPts val="0"/>
                        </a:spcBef>
                        <a:spcAft>
                          <a:spcPts val="0"/>
                        </a:spcAft>
                        <a:buClr>
                          <a:srgbClr val="008000"/>
                        </a:buClr>
                        <a:buSzPts val="2200"/>
                        <a:buFont typeface="Tahoma"/>
                        <a:buNone/>
                      </a:pPr>
                      <a:r>
                        <a:rPr b="1" i="0" lang="en-US" sz="2200" u="none">
                          <a:solidFill>
                            <a:srgbClr val="008000"/>
                          </a:solidFill>
                          <a:latin typeface="Tahoma"/>
                          <a:ea typeface="Tahoma"/>
                          <a:cs typeface="Tahoma"/>
                          <a:sym typeface="Tahoma"/>
                        </a:rPr>
                        <a:t>Giá trị</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r>
              <a:tr h="5418125">
                <a:tc>
                  <a:txBody>
                    <a:bodyPr/>
                    <a:lstStyle/>
                    <a:p>
                      <a:pPr indent="0" lvl="0" marL="0" marR="0" rtl="0" algn="l">
                        <a:lnSpc>
                          <a:spcPct val="100000"/>
                        </a:lnSpc>
                        <a:spcBef>
                          <a:spcPts val="0"/>
                        </a:spcBef>
                        <a:spcAft>
                          <a:spcPts val="0"/>
                        </a:spcAft>
                        <a:buClr>
                          <a:srgbClr val="FF0000"/>
                        </a:buClr>
                        <a:buSzPts val="2200"/>
                        <a:buFont typeface="Tahoma"/>
                        <a:buNone/>
                      </a:pPr>
                      <a:r>
                        <a:rPr b="0" i="0" lang="en-US" sz="2200" u="none">
                          <a:solidFill>
                            <a:srgbClr val="FF0000"/>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rgbClr val="FF0000"/>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rgbClr val="FF0000"/>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rgbClr val="FF0000"/>
                        </a:solidFill>
                        <a:latin typeface="Tahoma"/>
                        <a:ea typeface="Tahoma"/>
                        <a:cs typeface="Tahoma"/>
                        <a:sym typeface="Tahoma"/>
                      </a:endParaRPr>
                    </a:p>
                    <a:p>
                      <a:pPr indent="0" lvl="0" marL="0" marR="0" rtl="0" algn="l">
                        <a:lnSpc>
                          <a:spcPct val="100000"/>
                        </a:lnSpc>
                        <a:spcBef>
                          <a:spcPts val="0"/>
                        </a:spcBef>
                        <a:spcAft>
                          <a:spcPts val="0"/>
                        </a:spcAft>
                        <a:buClr>
                          <a:srgbClr val="FF0000"/>
                        </a:buClr>
                        <a:buSzPts val="2200"/>
                        <a:buFont typeface="Tahoma"/>
                        <a:buNone/>
                      </a:pPr>
                      <a:r>
                        <a:rPr b="1" i="0" lang="en-US" sz="2200" u="none">
                          <a:solidFill>
                            <a:srgbClr val="FF0000"/>
                          </a:solidFill>
                          <a:latin typeface="Tahoma"/>
                          <a:ea typeface="Tahoma"/>
                          <a:cs typeface="Tahoma"/>
                          <a:sym typeface="Tahoma"/>
                        </a:rPr>
                        <a:t>Border-style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Arial"/>
                        <a:buNone/>
                      </a:pPr>
                      <a:r>
                        <a:t/>
                      </a:r>
                      <a:endParaRPr b="1" i="0" sz="2200" u="none">
                        <a:solidFill>
                          <a:schemeClr val="dk1"/>
                        </a:solidFill>
                        <a:latin typeface="Tahoma"/>
                        <a:ea typeface="Tahoma"/>
                        <a:cs typeface="Tahoma"/>
                        <a:sym typeface="Tahoma"/>
                      </a:endParaRPr>
                    </a:p>
                    <a:p>
                      <a:pPr indent="0" lvl="0" marL="0" marR="0" rtl="0" algn="l">
                        <a:lnSpc>
                          <a:spcPct val="115000"/>
                        </a:lnSpc>
                        <a:spcBef>
                          <a:spcPts val="0"/>
                        </a:spcBef>
                        <a:spcAft>
                          <a:spcPts val="0"/>
                        </a:spcAft>
                        <a:buClr>
                          <a:schemeClr val="dk1"/>
                        </a:buClr>
                        <a:buSzPts val="2200"/>
                        <a:buFont typeface="Arial"/>
                        <a:buNone/>
                      </a:pPr>
                      <a:r>
                        <a:t/>
                      </a:r>
                      <a:endParaRPr b="1" i="0" sz="2200" u="non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2200"/>
                        <a:buFont typeface="Arial"/>
                        <a:buNone/>
                      </a:pPr>
                      <a:r>
                        <a:t/>
                      </a:r>
                      <a:endParaRPr b="1" i="0" sz="2200" u="non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Thiết lập kiểu đường viền</a:t>
                      </a:r>
                      <a:endParaRPr/>
                    </a:p>
                  </a:txBody>
                  <a:tcPr marT="0" marB="0" marR="114300" marL="114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39700" lvl="0" marL="0" marR="0" rtl="0" algn="l">
                        <a:lnSpc>
                          <a:spcPct val="150000"/>
                        </a:lnSpc>
                        <a:spcBef>
                          <a:spcPts val="0"/>
                        </a:spcBef>
                        <a:spcAft>
                          <a:spcPts val="0"/>
                        </a:spcAft>
                        <a:buClr>
                          <a:schemeClr val="dk1"/>
                        </a:buClr>
                        <a:buSzPts val="2200"/>
                        <a:buFont typeface="Arial"/>
                        <a:buChar char="-"/>
                      </a:pPr>
                      <a:r>
                        <a:rPr b="1" i="0" lang="en-US" sz="2200" u="none">
                          <a:solidFill>
                            <a:schemeClr val="dk1"/>
                          </a:solidFill>
                          <a:latin typeface="Arial"/>
                          <a:ea typeface="Arial"/>
                          <a:cs typeface="Arial"/>
                          <a:sym typeface="Arial"/>
                        </a:rPr>
                        <a:t> </a:t>
                      </a:r>
                      <a:r>
                        <a:rPr b="0" i="0" lang="en-US" sz="2200" u="none">
                          <a:solidFill>
                            <a:srgbClr val="008000"/>
                          </a:solidFill>
                          <a:latin typeface="Arial"/>
                          <a:ea typeface="Arial"/>
                          <a:cs typeface="Arial"/>
                          <a:sym typeface="Arial"/>
                        </a:rPr>
                        <a:t>Hidden</a:t>
                      </a:r>
                      <a:r>
                        <a:rPr b="1" i="0" lang="en-US" sz="2200" u="none">
                          <a:solidFill>
                            <a:srgbClr val="008000"/>
                          </a:solidFill>
                          <a:latin typeface="Arial"/>
                          <a:ea typeface="Arial"/>
                          <a:cs typeface="Arial"/>
                          <a:sym typeface="Arial"/>
                        </a:rPr>
                        <a:t>: </a:t>
                      </a:r>
                      <a:r>
                        <a:rPr b="1" i="0" lang="en-US" sz="2200" u="none">
                          <a:solidFill>
                            <a:srgbClr val="002060"/>
                          </a:solidFill>
                          <a:latin typeface="Arial"/>
                          <a:ea typeface="Arial"/>
                          <a:cs typeface="Arial"/>
                          <a:sym typeface="Arial"/>
                        </a:rPr>
                        <a:t>Ẩn đường viền</a:t>
                      </a:r>
                      <a:endParaRPr/>
                    </a:p>
                    <a:p>
                      <a:pPr indent="-139700" lvl="0" marL="0" marR="0" rtl="0" algn="l">
                        <a:lnSpc>
                          <a:spcPct val="150000"/>
                        </a:lnSpc>
                        <a:spcBef>
                          <a:spcPts val="0"/>
                        </a:spcBef>
                        <a:spcAft>
                          <a:spcPts val="0"/>
                        </a:spcAft>
                        <a:buClr>
                          <a:srgbClr val="008000"/>
                        </a:buClr>
                        <a:buSzPts val="2200"/>
                        <a:buFont typeface="Arial"/>
                        <a:buChar char="-"/>
                      </a:pPr>
                      <a:r>
                        <a:rPr b="1" i="0" lang="en-US" sz="2200" u="none">
                          <a:solidFill>
                            <a:srgbClr val="008000"/>
                          </a:solidFill>
                          <a:latin typeface="Arial"/>
                          <a:ea typeface="Arial"/>
                          <a:cs typeface="Arial"/>
                          <a:sym typeface="Arial"/>
                        </a:rPr>
                        <a:t> </a:t>
                      </a:r>
                      <a:r>
                        <a:rPr b="0" i="0" lang="en-US" sz="2200" u="none">
                          <a:solidFill>
                            <a:srgbClr val="008000"/>
                          </a:solidFill>
                          <a:latin typeface="Arial"/>
                          <a:ea typeface="Arial"/>
                          <a:cs typeface="Arial"/>
                          <a:sym typeface="Arial"/>
                        </a:rPr>
                        <a:t>None</a:t>
                      </a:r>
                      <a:r>
                        <a:rPr b="1" i="0" lang="en-US" sz="2200" u="none">
                          <a:solidFill>
                            <a:srgbClr val="008000"/>
                          </a:solidFill>
                          <a:latin typeface="Arial"/>
                          <a:ea typeface="Arial"/>
                          <a:cs typeface="Arial"/>
                          <a:sym typeface="Arial"/>
                        </a:rPr>
                        <a:t>: </a:t>
                      </a:r>
                      <a:r>
                        <a:rPr b="1" i="0" lang="en-US" sz="2200" u="none">
                          <a:solidFill>
                            <a:srgbClr val="002060"/>
                          </a:solidFill>
                          <a:latin typeface="Arial"/>
                          <a:ea typeface="Arial"/>
                          <a:cs typeface="Arial"/>
                          <a:sym typeface="Arial"/>
                        </a:rPr>
                        <a:t>Không viền</a:t>
                      </a:r>
                      <a:endParaRPr/>
                    </a:p>
                    <a:p>
                      <a:pPr indent="-139700" lvl="0" marL="0" marR="0" rtl="0" algn="l">
                        <a:lnSpc>
                          <a:spcPct val="150000"/>
                        </a:lnSpc>
                        <a:spcBef>
                          <a:spcPts val="0"/>
                        </a:spcBef>
                        <a:spcAft>
                          <a:spcPts val="0"/>
                        </a:spcAft>
                        <a:buClr>
                          <a:srgbClr val="008000"/>
                        </a:buClr>
                        <a:buSzPts val="2200"/>
                        <a:buFont typeface="Arial"/>
                        <a:buChar char="-"/>
                      </a:pPr>
                      <a:r>
                        <a:rPr b="1" i="0" lang="en-US" sz="2200" u="none">
                          <a:solidFill>
                            <a:srgbClr val="008000"/>
                          </a:solidFill>
                          <a:latin typeface="Arial"/>
                          <a:ea typeface="Arial"/>
                          <a:cs typeface="Arial"/>
                          <a:sym typeface="Arial"/>
                        </a:rPr>
                        <a:t> </a:t>
                      </a:r>
                      <a:r>
                        <a:rPr b="0" i="0" lang="en-US" sz="2200" u="none">
                          <a:solidFill>
                            <a:srgbClr val="008000"/>
                          </a:solidFill>
                          <a:latin typeface="Arial"/>
                          <a:ea typeface="Arial"/>
                          <a:cs typeface="Arial"/>
                          <a:sym typeface="Arial"/>
                        </a:rPr>
                        <a:t>Dotted </a:t>
                      </a:r>
                      <a:endParaRPr/>
                    </a:p>
                    <a:p>
                      <a:pPr indent="-139700" lvl="0" marL="0" marR="0" rtl="0" algn="l">
                        <a:lnSpc>
                          <a:spcPct val="150000"/>
                        </a:lnSpc>
                        <a:spcBef>
                          <a:spcPts val="0"/>
                        </a:spcBef>
                        <a:spcAft>
                          <a:spcPts val="0"/>
                        </a:spcAft>
                        <a:buClr>
                          <a:srgbClr val="008000"/>
                        </a:buClr>
                        <a:buSzPts val="2200"/>
                        <a:buFont typeface="Arial"/>
                        <a:buChar char="-"/>
                      </a:pPr>
                      <a:r>
                        <a:rPr b="0" i="0" lang="en-US" sz="2200" u="none">
                          <a:solidFill>
                            <a:srgbClr val="008000"/>
                          </a:solidFill>
                          <a:latin typeface="Arial"/>
                          <a:ea typeface="Arial"/>
                          <a:cs typeface="Arial"/>
                          <a:sym typeface="Arial"/>
                        </a:rPr>
                        <a:t> Dashed </a:t>
                      </a:r>
                      <a:endParaRPr/>
                    </a:p>
                    <a:p>
                      <a:pPr indent="-139700" lvl="0" marL="0" marR="0" rtl="0" algn="l">
                        <a:lnSpc>
                          <a:spcPct val="150000"/>
                        </a:lnSpc>
                        <a:spcBef>
                          <a:spcPts val="0"/>
                        </a:spcBef>
                        <a:spcAft>
                          <a:spcPts val="0"/>
                        </a:spcAft>
                        <a:buClr>
                          <a:srgbClr val="008000"/>
                        </a:buClr>
                        <a:buSzPts val="2200"/>
                        <a:buFont typeface="Arial"/>
                        <a:buChar char="-"/>
                      </a:pPr>
                      <a:r>
                        <a:rPr b="0" i="0" lang="en-US" sz="2200" u="none">
                          <a:solidFill>
                            <a:srgbClr val="008000"/>
                          </a:solidFill>
                          <a:latin typeface="Arial"/>
                          <a:ea typeface="Arial"/>
                          <a:cs typeface="Arial"/>
                          <a:sym typeface="Arial"/>
                        </a:rPr>
                        <a:t> Solid</a:t>
                      </a:r>
                      <a:endParaRPr/>
                    </a:p>
                    <a:p>
                      <a:pPr indent="-139700" lvl="0" marL="0" marR="0" rtl="0" algn="l">
                        <a:lnSpc>
                          <a:spcPct val="150000"/>
                        </a:lnSpc>
                        <a:spcBef>
                          <a:spcPts val="0"/>
                        </a:spcBef>
                        <a:spcAft>
                          <a:spcPts val="0"/>
                        </a:spcAft>
                        <a:buClr>
                          <a:srgbClr val="008000"/>
                        </a:buClr>
                        <a:buSzPts val="2200"/>
                        <a:buFont typeface="Arial"/>
                        <a:buChar char="-"/>
                      </a:pPr>
                      <a:r>
                        <a:rPr b="0" i="0" lang="en-US" sz="2200" u="none">
                          <a:solidFill>
                            <a:srgbClr val="008000"/>
                          </a:solidFill>
                          <a:latin typeface="Arial"/>
                          <a:ea typeface="Arial"/>
                          <a:cs typeface="Arial"/>
                          <a:sym typeface="Arial"/>
                        </a:rPr>
                        <a:t> Double </a:t>
                      </a:r>
                      <a:endParaRPr/>
                    </a:p>
                    <a:p>
                      <a:pPr indent="-139700" lvl="0" marL="0" marR="0" rtl="0" algn="l">
                        <a:lnSpc>
                          <a:spcPct val="150000"/>
                        </a:lnSpc>
                        <a:spcBef>
                          <a:spcPts val="0"/>
                        </a:spcBef>
                        <a:spcAft>
                          <a:spcPts val="0"/>
                        </a:spcAft>
                        <a:buClr>
                          <a:srgbClr val="008000"/>
                        </a:buClr>
                        <a:buSzPts val="2200"/>
                        <a:buFont typeface="Arial"/>
                        <a:buChar char="-"/>
                      </a:pPr>
                      <a:r>
                        <a:rPr b="0" i="0" lang="en-US" sz="2200" u="none">
                          <a:solidFill>
                            <a:srgbClr val="008000"/>
                          </a:solidFill>
                          <a:latin typeface="Arial"/>
                          <a:ea typeface="Arial"/>
                          <a:cs typeface="Arial"/>
                          <a:sym typeface="Arial"/>
                        </a:rPr>
                        <a:t> Groove </a:t>
                      </a:r>
                      <a:endParaRPr/>
                    </a:p>
                    <a:p>
                      <a:pPr indent="-139700" lvl="0" marL="0" marR="0" rtl="0" algn="l">
                        <a:lnSpc>
                          <a:spcPct val="150000"/>
                        </a:lnSpc>
                        <a:spcBef>
                          <a:spcPts val="0"/>
                        </a:spcBef>
                        <a:spcAft>
                          <a:spcPts val="0"/>
                        </a:spcAft>
                        <a:buClr>
                          <a:srgbClr val="008000"/>
                        </a:buClr>
                        <a:buSzPts val="2200"/>
                        <a:buFont typeface="Arial"/>
                        <a:buChar char="-"/>
                      </a:pPr>
                      <a:r>
                        <a:rPr b="0" i="0" lang="en-US" sz="2200" u="none">
                          <a:solidFill>
                            <a:srgbClr val="008000"/>
                          </a:solidFill>
                          <a:latin typeface="Arial"/>
                          <a:ea typeface="Arial"/>
                          <a:cs typeface="Arial"/>
                          <a:sym typeface="Arial"/>
                        </a:rPr>
                        <a:t> Ridge </a:t>
                      </a:r>
                      <a:endParaRPr/>
                    </a:p>
                    <a:p>
                      <a:pPr indent="-139700" lvl="0" marL="0" marR="0" rtl="0" algn="l">
                        <a:lnSpc>
                          <a:spcPct val="150000"/>
                        </a:lnSpc>
                        <a:spcBef>
                          <a:spcPts val="0"/>
                        </a:spcBef>
                        <a:spcAft>
                          <a:spcPts val="0"/>
                        </a:spcAft>
                        <a:buClr>
                          <a:srgbClr val="008000"/>
                        </a:buClr>
                        <a:buSzPts val="2200"/>
                        <a:buFont typeface="Arial"/>
                        <a:buChar char="-"/>
                      </a:pPr>
                      <a:r>
                        <a:rPr b="0" i="0" lang="en-US" sz="2200" u="none">
                          <a:solidFill>
                            <a:srgbClr val="008000"/>
                          </a:solidFill>
                          <a:latin typeface="Arial"/>
                          <a:ea typeface="Arial"/>
                          <a:cs typeface="Arial"/>
                          <a:sym typeface="Arial"/>
                        </a:rPr>
                        <a:t> Inset </a:t>
                      </a:r>
                      <a:endParaRPr/>
                    </a:p>
                    <a:p>
                      <a:pPr indent="-139700" lvl="0" marL="0" marR="0" rtl="0" algn="l">
                        <a:lnSpc>
                          <a:spcPct val="150000"/>
                        </a:lnSpc>
                        <a:spcBef>
                          <a:spcPts val="0"/>
                        </a:spcBef>
                        <a:spcAft>
                          <a:spcPts val="0"/>
                        </a:spcAft>
                        <a:buClr>
                          <a:srgbClr val="008000"/>
                        </a:buClr>
                        <a:buSzPts val="2200"/>
                        <a:buFont typeface="Arial"/>
                        <a:buChar char="-"/>
                      </a:pPr>
                      <a:r>
                        <a:rPr b="0" i="0" lang="en-US" sz="2200" u="none">
                          <a:solidFill>
                            <a:srgbClr val="008000"/>
                          </a:solidFill>
                          <a:latin typeface="Arial"/>
                          <a:ea typeface="Arial"/>
                          <a:cs typeface="Arial"/>
                          <a:sym typeface="Arial"/>
                        </a:rPr>
                        <a:t> Outset</a:t>
                      </a:r>
                      <a:endParaRPr/>
                    </a:p>
                    <a:p>
                      <a:pPr indent="0" lvl="0" marL="0" marR="0" rtl="0" algn="l">
                        <a:spcBef>
                          <a:spcPts val="0"/>
                        </a:spcBef>
                        <a:spcAft>
                          <a:spcPts val="0"/>
                        </a:spcAft>
                        <a:buNone/>
                      </a:pPr>
                      <a:r>
                        <a:t/>
                      </a:r>
                      <a:endParaRPr b="0" i="0" sz="2200" u="none">
                        <a:solidFill>
                          <a:srgbClr val="00800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7" name="Shape 567"/>
        <p:cNvGrpSpPr/>
        <p:nvPr/>
      </p:nvGrpSpPr>
      <p:grpSpPr>
        <a:xfrm>
          <a:off x="0" y="0"/>
          <a:ext cx="0" cy="0"/>
          <a:chOff x="0" y="0"/>
          <a:chExt cx="0" cy="0"/>
        </a:xfrm>
      </p:grpSpPr>
      <p:sp>
        <p:nvSpPr>
          <p:cNvPr id="568" name="Google Shape;568;p3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69" name="Google Shape;569;p38"/>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0" name="Google Shape;570;p38"/>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1" name="Google Shape;571;p38"/>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BORDER</a:t>
            </a:r>
            <a:endParaRPr/>
          </a:p>
        </p:txBody>
      </p:sp>
      <p:sp>
        <p:nvSpPr>
          <p:cNvPr id="572" name="Google Shape;572;p38"/>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3" name="Google Shape;573;p38"/>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aphicFrame>
        <p:nvGraphicFramePr>
          <p:cNvPr id="574" name="Google Shape;574;p38"/>
          <p:cNvGraphicFramePr/>
          <p:nvPr/>
        </p:nvGraphicFramePr>
        <p:xfrm>
          <a:off x="304800" y="685800"/>
          <a:ext cx="3000000" cy="3000000"/>
        </p:xfrm>
        <a:graphic>
          <a:graphicData uri="http://schemas.openxmlformats.org/drawingml/2006/table">
            <a:tbl>
              <a:tblPr>
                <a:noFill/>
                <a:tableStyleId>{7A7A4145-F35E-44AE-BBC1-5275B90A96BD}</a:tableStyleId>
              </a:tblPr>
              <a:tblGrid>
                <a:gridCol w="3298825"/>
                <a:gridCol w="5100625"/>
              </a:tblGrid>
              <a:tr h="533400">
                <a:tc>
                  <a:txBody>
                    <a:bodyPr/>
                    <a:lstStyle/>
                    <a:p>
                      <a:pPr indent="0" lvl="0" marL="0" marR="0" rtl="0" algn="ctr">
                        <a:lnSpc>
                          <a:spcPct val="115000"/>
                        </a:lnSpc>
                        <a:spcBef>
                          <a:spcPts val="0"/>
                        </a:spcBef>
                        <a:spcAft>
                          <a:spcPts val="0"/>
                        </a:spcAft>
                        <a:buClr>
                          <a:srgbClr val="008000"/>
                        </a:buClr>
                        <a:buSzPts val="2000"/>
                        <a:buFont typeface="Tahoma"/>
                        <a:buNone/>
                      </a:pPr>
                      <a:r>
                        <a:rPr b="1" i="0" lang="en-US" sz="2000" u="none">
                          <a:solidFill>
                            <a:srgbClr val="008000"/>
                          </a:solidFill>
                          <a:latin typeface="Tahoma"/>
                          <a:ea typeface="Tahoma"/>
                          <a:cs typeface="Tahoma"/>
                          <a:sym typeface="Tahoma"/>
                        </a:rPr>
                        <a:t>Thuộc tính</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marR="0" rtl="0" algn="ctr">
                        <a:lnSpc>
                          <a:spcPct val="115000"/>
                        </a:lnSpc>
                        <a:spcBef>
                          <a:spcPts val="0"/>
                        </a:spcBef>
                        <a:spcAft>
                          <a:spcPts val="0"/>
                        </a:spcAft>
                        <a:buClr>
                          <a:srgbClr val="008000"/>
                        </a:buClr>
                        <a:buSzPts val="2000"/>
                        <a:buFont typeface="Tahoma"/>
                        <a:buNone/>
                      </a:pPr>
                      <a:r>
                        <a:rPr b="1" i="0" lang="en-US" sz="2000" u="none">
                          <a:solidFill>
                            <a:srgbClr val="008000"/>
                          </a:solidFill>
                          <a:latin typeface="Tahoma"/>
                          <a:ea typeface="Tahoma"/>
                          <a:cs typeface="Tahoma"/>
                          <a:sym typeface="Tahoma"/>
                        </a:rPr>
                        <a:t>Ý nghĩa</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r>
              <a:tr h="608000">
                <a:tc>
                  <a:txBody>
                    <a:bodyPr/>
                    <a:lstStyle/>
                    <a:p>
                      <a:pPr indent="0" lvl="1" marL="45720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Border-top-width</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1" marL="45720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Thiết  lập  độ  rộng  viền  phía trên</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8325">
                <a:tc>
                  <a:txBody>
                    <a:bodyPr/>
                    <a:lstStyle/>
                    <a:p>
                      <a:pPr indent="0" lvl="1" marL="45720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Border-top-color</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99FF"/>
                    </a:solidFill>
                  </a:tcPr>
                </a:tc>
                <a:tc>
                  <a:txBody>
                    <a:bodyPr/>
                    <a:lstStyle/>
                    <a:p>
                      <a:pPr indent="0" lvl="1" marL="45720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Thiết lập màu viền phía trên</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99FF"/>
                    </a:solidFill>
                  </a:tcPr>
                </a:tc>
              </a:tr>
              <a:tr h="642925">
                <a:tc>
                  <a:txBody>
                    <a:bodyPr/>
                    <a:lstStyle/>
                    <a:p>
                      <a:pPr indent="0" lvl="1" marL="45720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Border-top-style</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1" marL="45720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Thiết lập kiểu viền phía trên</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5000">
                <a:tc>
                  <a:txBody>
                    <a:bodyPr/>
                    <a:lstStyle/>
                    <a:p>
                      <a:pPr indent="0" lvl="1" marL="45720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Border-right-width</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99FF"/>
                    </a:solidFill>
                  </a:tcPr>
                </a:tc>
                <a:tc>
                  <a:txBody>
                    <a:bodyPr/>
                    <a:lstStyle/>
                    <a:p>
                      <a:pPr indent="0" lvl="1" marL="45720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Thiết lập độ rộng viền phải</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99FF"/>
                    </a:solidFill>
                  </a:tcPr>
                </a:tc>
              </a:tr>
              <a:tr h="609600">
                <a:tc>
                  <a:txBody>
                    <a:bodyPr/>
                    <a:lstStyle/>
                    <a:p>
                      <a:pPr indent="0" lvl="1" marL="45720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Border-right-color</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1" marL="45720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Thiết lập màu viền phải</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9900">
                <a:tc>
                  <a:txBody>
                    <a:bodyPr/>
                    <a:lstStyle/>
                    <a:p>
                      <a:pPr indent="0" lvl="1" marL="45720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Border-right-style</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99FF"/>
                    </a:solidFill>
                  </a:tcPr>
                </a:tc>
                <a:tc>
                  <a:txBody>
                    <a:bodyPr/>
                    <a:lstStyle/>
                    <a:p>
                      <a:pPr indent="0" lvl="1" marL="45720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Thiết lập kiểu viền phải</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99FF"/>
                    </a:solidFill>
                  </a:tcPr>
                </a:tc>
              </a:tr>
            </a:tbl>
          </a:graphicData>
        </a:graphic>
      </p:graphicFrame>
      <p:graphicFrame>
        <p:nvGraphicFramePr>
          <p:cNvPr id="575" name="Google Shape;575;p38"/>
          <p:cNvGraphicFramePr/>
          <p:nvPr/>
        </p:nvGraphicFramePr>
        <p:xfrm>
          <a:off x="304800" y="3962400"/>
          <a:ext cx="3000000" cy="3000000"/>
        </p:xfrm>
        <a:graphic>
          <a:graphicData uri="http://schemas.openxmlformats.org/drawingml/2006/table">
            <a:tbl>
              <a:tblPr>
                <a:noFill/>
                <a:tableStyleId>{7A7A4145-F35E-44AE-BBC1-5275B90A96BD}</a:tableStyleId>
              </a:tblPr>
              <a:tblGrid>
                <a:gridCol w="3276600"/>
                <a:gridCol w="5105400"/>
              </a:tblGrid>
              <a:tr h="327025">
                <a:tc>
                  <a:txBody>
                    <a:bodyPr/>
                    <a:lstStyle/>
                    <a:p>
                      <a:pPr indent="0" lvl="1" marL="45720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Border-bottom-width</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FFFF"/>
                    </a:solidFill>
                  </a:tcPr>
                </a:tc>
                <a:tc>
                  <a:txBody>
                    <a:bodyPr/>
                    <a:lstStyle/>
                    <a:p>
                      <a:pPr indent="0" lvl="1" marL="45720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Thiết  lập  độ  rộng  viền  bên dưới</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FFFF"/>
                    </a:solidFill>
                  </a:tcPr>
                </a:tc>
              </a:tr>
              <a:tr h="512750">
                <a:tc>
                  <a:txBody>
                    <a:bodyPr/>
                    <a:lstStyle/>
                    <a:p>
                      <a:pPr indent="0" lvl="1" marL="45720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Border-bottom-color</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1" marL="45720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Thiết lập màu viền bên dưới</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4825">
                <a:tc>
                  <a:txBody>
                    <a:bodyPr/>
                    <a:lstStyle/>
                    <a:p>
                      <a:pPr indent="0" lvl="1" marL="45720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Border-bottom-style</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FFFF"/>
                    </a:solidFill>
                  </a:tcPr>
                </a:tc>
                <a:tc>
                  <a:txBody>
                    <a:bodyPr/>
                    <a:lstStyle/>
                    <a:p>
                      <a:pPr indent="0" lvl="1" marL="45720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Thiết lập kiểu viền bên dưới</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FFFF"/>
                    </a:solidFill>
                  </a:tcPr>
                </a:tc>
              </a:tr>
              <a:tr h="530225">
                <a:tc>
                  <a:txBody>
                    <a:bodyPr/>
                    <a:lstStyle/>
                    <a:p>
                      <a:pPr indent="0" lvl="1" marL="45720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Border-left-width</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1" marL="45720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Thiết lập độ rộng viền trái</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3225">
                <a:tc>
                  <a:txBody>
                    <a:bodyPr/>
                    <a:lstStyle/>
                    <a:p>
                      <a:pPr indent="0" lvl="1" marL="45720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Border-left-color</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FFFF"/>
                    </a:solidFill>
                  </a:tcPr>
                </a:tc>
                <a:tc>
                  <a:txBody>
                    <a:bodyPr/>
                    <a:lstStyle/>
                    <a:p>
                      <a:pPr indent="0" lvl="1" marL="45720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Thiết lập màu viền trái</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FFFF"/>
                    </a:solidFill>
                  </a:tcPr>
                </a:tc>
              </a:tr>
              <a:tr h="517525">
                <a:tc>
                  <a:txBody>
                    <a:bodyPr/>
                    <a:lstStyle/>
                    <a:p>
                      <a:pPr indent="0" lvl="1" marL="45720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Border-left-style</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1" marL="45720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Thiết lập kiểu viền trái</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1" name="Shape 581"/>
        <p:cNvGrpSpPr/>
        <p:nvPr/>
      </p:nvGrpSpPr>
      <p:grpSpPr>
        <a:xfrm>
          <a:off x="0" y="0"/>
          <a:ext cx="0" cy="0"/>
          <a:chOff x="0" y="0"/>
          <a:chExt cx="0" cy="0"/>
        </a:xfrm>
      </p:grpSpPr>
      <p:sp>
        <p:nvSpPr>
          <p:cNvPr id="582" name="Google Shape;582;p3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83" name="Google Shape;583;p39"/>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4" name="Google Shape;584;p39"/>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BORDER</a:t>
            </a:r>
            <a:endParaRPr/>
          </a:p>
        </p:txBody>
      </p:sp>
      <p:sp>
        <p:nvSpPr>
          <p:cNvPr id="585" name="Google Shape;585;p39"/>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6" name="Google Shape;586;p39"/>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7" name="Google Shape;587;p39"/>
          <p:cNvSpPr txBox="1"/>
          <p:nvPr/>
        </p:nvSpPr>
        <p:spPr>
          <a:xfrm>
            <a:off x="152400" y="1447800"/>
            <a:ext cx="8839200" cy="2133600"/>
          </a:xfrm>
          <a:prstGeom prst="rect">
            <a:avLst/>
          </a:prstGeom>
          <a:noFill/>
          <a:ln cap="flat" cmpd="sng" w="9525">
            <a:solidFill>
              <a:srgbClr val="201053"/>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Định dạng viền cho đoạn văn: </a:t>
            </a:r>
            <a:r>
              <a:rPr b="1" i="0" lang="en-US" sz="2000" u="none">
                <a:solidFill>
                  <a:srgbClr val="FF0000"/>
                </a:solidFill>
                <a:latin typeface="Tahoma"/>
                <a:ea typeface="Tahoma"/>
                <a:cs typeface="Tahoma"/>
                <a:sym typeface="Tahoma"/>
              </a:rPr>
              <a:t>Kiểu viền Dotted, độ dày đường viền là 7px; màu đường viền là màu tím.</a:t>
            </a:r>
            <a:endParaRPr/>
          </a:p>
          <a:p>
            <a:pPr indent="-342900" lvl="0" marL="342900" marR="0" rtl="0" algn="l">
              <a:lnSpc>
                <a:spcPct val="130000"/>
              </a:lnSpc>
              <a:spcBef>
                <a:spcPts val="600"/>
              </a:spcBef>
              <a:spcAft>
                <a:spcPts val="0"/>
              </a:spcAft>
              <a:buClr>
                <a:schemeClr val="dk1"/>
              </a:buClr>
              <a:buSzPts val="800"/>
              <a:buFont typeface="Arial"/>
              <a:buNone/>
            </a:pPr>
            <a:r>
              <a:t/>
            </a:r>
            <a:endParaRPr b="1" i="0" sz="800" u="none">
              <a:solidFill>
                <a:schemeClr val="dk1"/>
              </a:solidFill>
              <a:latin typeface="Tahoma"/>
              <a:ea typeface="Tahoma"/>
              <a:cs typeface="Tahoma"/>
              <a:sym typeface="Tahoma"/>
            </a:endParaRPr>
          </a:p>
          <a:p>
            <a:pPr indent="-342900" lvl="0" marL="342900" marR="0" rtl="0" algn="l">
              <a:lnSpc>
                <a:spcPct val="130000"/>
              </a:lnSpc>
              <a:spcBef>
                <a:spcPts val="60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Tạo đường viền dưới cho các ô trong bảng: </a:t>
            </a:r>
            <a:r>
              <a:rPr b="1" i="0" lang="en-US" sz="2000" u="none">
                <a:solidFill>
                  <a:srgbClr val="008000"/>
                </a:solidFill>
                <a:latin typeface="Tahoma"/>
                <a:ea typeface="Tahoma"/>
                <a:cs typeface="Tahoma"/>
                <a:sym typeface="Tahoma"/>
              </a:rPr>
              <a:t>Kiểu viền Dashed, màu xanh, độ dày 5px.</a:t>
            </a:r>
            <a:endParaRPr/>
          </a:p>
        </p:txBody>
      </p:sp>
      <p:sp>
        <p:nvSpPr>
          <p:cNvPr id="588" name="Google Shape;588;p39"/>
          <p:cNvSpPr txBox="1"/>
          <p:nvPr/>
        </p:nvSpPr>
        <p:spPr>
          <a:xfrm>
            <a:off x="152400" y="3810000"/>
            <a:ext cx="8839200" cy="2895600"/>
          </a:xfrm>
          <a:prstGeom prst="rect">
            <a:avLst/>
          </a:prstGeom>
          <a:solidFill>
            <a:srgbClr val="B1DBF4"/>
          </a:solidFill>
          <a:ln cap="flat" cmpd="sng" w="38100">
            <a:solidFill>
              <a:srgbClr val="92D050"/>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rgbClr val="160B37"/>
              </a:buClr>
              <a:buSzPts val="2400"/>
              <a:buFont typeface="Tahoma"/>
              <a:buNone/>
            </a:pPr>
            <a:r>
              <a:rPr b="0" i="0" lang="en-US" sz="2400" u="none">
                <a:solidFill>
                  <a:srgbClr val="160B37"/>
                </a:solidFill>
                <a:latin typeface="Tahoma"/>
                <a:ea typeface="Tahoma"/>
                <a:cs typeface="Tahoma"/>
                <a:sym typeface="Tahoma"/>
              </a:rPr>
              <a:t>    </a:t>
            </a:r>
            <a:r>
              <a:rPr b="1" i="0" lang="en-US" sz="2400" u="none">
                <a:solidFill>
                  <a:srgbClr val="160B37"/>
                </a:solidFill>
                <a:latin typeface="Tahoma"/>
                <a:ea typeface="Tahoma"/>
                <a:cs typeface="Tahoma"/>
                <a:sym typeface="Tahoma"/>
              </a:rPr>
              <a:t>P{ </a:t>
            </a:r>
            <a:r>
              <a:rPr b="0" i="0" lang="en-US" sz="2400" u="none">
                <a:solidFill>
                  <a:srgbClr val="160B37"/>
                </a:solidFill>
                <a:latin typeface="Tahoma"/>
                <a:ea typeface="Tahoma"/>
                <a:cs typeface="Tahoma"/>
                <a:sym typeface="Tahoma"/>
              </a:rPr>
              <a:t>Border-width:7px; </a:t>
            </a:r>
            <a:r>
              <a:rPr b="0" i="0" lang="en-US" sz="2400" u="none">
                <a:solidFill>
                  <a:srgbClr val="FA4F32"/>
                </a:solidFill>
                <a:latin typeface="Tahoma"/>
                <a:ea typeface="Tahoma"/>
                <a:cs typeface="Tahoma"/>
                <a:sym typeface="Tahoma"/>
              </a:rPr>
              <a:t>border-color:#990066;</a:t>
            </a:r>
            <a:r>
              <a:rPr b="0" i="0" lang="en-US" sz="2400" u="none">
                <a:solidFill>
                  <a:srgbClr val="160B37"/>
                </a:solidFill>
                <a:latin typeface="Tahoma"/>
                <a:ea typeface="Tahoma"/>
                <a:cs typeface="Tahoma"/>
                <a:sym typeface="Tahoma"/>
              </a:rPr>
              <a:t> border-style:dotted </a:t>
            </a:r>
            <a:r>
              <a:rPr b="1" i="0" lang="en-US" sz="2400" u="none">
                <a:solidFill>
                  <a:srgbClr val="160B37"/>
                </a:solidFill>
                <a:latin typeface="Tahoma"/>
                <a:ea typeface="Tahoma"/>
                <a:cs typeface="Tahoma"/>
                <a:sym typeface="Tahoma"/>
              </a:rPr>
              <a:t>}</a:t>
            </a:r>
            <a:endParaRPr/>
          </a:p>
          <a:p>
            <a:pPr indent="-342900" lvl="0" marL="342900" marR="0" rtl="0" algn="l">
              <a:lnSpc>
                <a:spcPct val="130000"/>
              </a:lnSpc>
              <a:spcBef>
                <a:spcPts val="600"/>
              </a:spcBef>
              <a:spcAft>
                <a:spcPts val="0"/>
              </a:spcAft>
              <a:buClr>
                <a:schemeClr val="dk1"/>
              </a:buClr>
              <a:buSzPts val="1000"/>
              <a:buFont typeface="Arial"/>
              <a:buNone/>
            </a:pPr>
            <a:r>
              <a:t/>
            </a:r>
            <a:endParaRPr b="0" i="0" sz="1000" u="none">
              <a:solidFill>
                <a:srgbClr val="FFFFFF"/>
              </a:solidFill>
              <a:latin typeface="Tahoma"/>
              <a:ea typeface="Tahoma"/>
              <a:cs typeface="Tahoma"/>
              <a:sym typeface="Tahoma"/>
            </a:endParaRPr>
          </a:p>
          <a:p>
            <a:pPr indent="-342900" lvl="0" marL="342900" marR="0" rtl="0" algn="l">
              <a:lnSpc>
                <a:spcPct val="130000"/>
              </a:lnSpc>
              <a:spcBef>
                <a:spcPts val="600"/>
              </a:spcBef>
              <a:spcAft>
                <a:spcPts val="0"/>
              </a:spcAft>
              <a:buClr>
                <a:srgbClr val="FF0000"/>
              </a:buClr>
              <a:buSzPts val="2400"/>
              <a:buFont typeface="Tahoma"/>
              <a:buNone/>
            </a:pPr>
            <a:r>
              <a:rPr b="0" i="0" lang="en-US" sz="2400" u="none">
                <a:solidFill>
                  <a:srgbClr val="FF0000"/>
                </a:solidFill>
                <a:latin typeface="Tahoma"/>
                <a:ea typeface="Tahoma"/>
                <a:cs typeface="Tahoma"/>
                <a:sym typeface="Tahoma"/>
              </a:rPr>
              <a:t>   </a:t>
            </a:r>
            <a:r>
              <a:rPr b="1" i="0" lang="en-US" sz="2400" u="none">
                <a:solidFill>
                  <a:srgbClr val="002060"/>
                </a:solidFill>
                <a:latin typeface="Tahoma"/>
                <a:ea typeface="Tahoma"/>
                <a:cs typeface="Tahoma"/>
                <a:sym typeface="Tahoma"/>
              </a:rPr>
              <a:t>Td{</a:t>
            </a:r>
            <a:r>
              <a:rPr b="0" i="0" lang="en-US" sz="2400" u="none">
                <a:solidFill>
                  <a:srgbClr val="008000"/>
                </a:solidFill>
                <a:latin typeface="Tahoma"/>
                <a:ea typeface="Tahoma"/>
                <a:cs typeface="Tahoma"/>
                <a:sym typeface="Tahoma"/>
              </a:rPr>
              <a:t>border-bottom-width:5px; </a:t>
            </a:r>
            <a:r>
              <a:rPr b="0" i="0" lang="en-US" sz="2400" u="none">
                <a:solidFill>
                  <a:srgbClr val="C00000"/>
                </a:solidFill>
                <a:latin typeface="Tahoma"/>
                <a:ea typeface="Tahoma"/>
                <a:cs typeface="Tahoma"/>
                <a:sym typeface="Tahoma"/>
              </a:rPr>
              <a:t>border-bottom-color:#0033FF;</a:t>
            </a:r>
            <a:r>
              <a:rPr b="0" i="0" lang="en-US" sz="2400" u="none">
                <a:solidFill>
                  <a:srgbClr val="008000"/>
                </a:solidFill>
                <a:latin typeface="Tahoma"/>
                <a:ea typeface="Tahoma"/>
                <a:cs typeface="Tahoma"/>
                <a:sym typeface="Tahoma"/>
              </a:rPr>
              <a:t> </a:t>
            </a:r>
            <a:r>
              <a:rPr b="0" i="0" lang="en-US" sz="2400" u="none">
                <a:solidFill>
                  <a:srgbClr val="002060"/>
                </a:solidFill>
                <a:latin typeface="Tahoma"/>
                <a:ea typeface="Tahoma"/>
                <a:cs typeface="Tahoma"/>
                <a:sym typeface="Tahoma"/>
              </a:rPr>
              <a:t>border-bottom-style:dashed</a:t>
            </a:r>
            <a:r>
              <a:rPr b="1" i="0" lang="en-US" sz="2400" u="none">
                <a:solidFill>
                  <a:srgbClr val="002060"/>
                </a:solidFill>
                <a:latin typeface="Tahoma"/>
                <a:ea typeface="Tahoma"/>
                <a:cs typeface="Tahoma"/>
                <a:sym typeface="Tahoma"/>
              </a:rPr>
              <a:t>}</a:t>
            </a:r>
            <a:endParaRPr/>
          </a:p>
        </p:txBody>
      </p:sp>
      <p:sp>
        <p:nvSpPr>
          <p:cNvPr id="589" name="Google Shape;589;p39"/>
          <p:cNvSpPr txBox="1"/>
          <p:nvPr/>
        </p:nvSpPr>
        <p:spPr>
          <a:xfrm>
            <a:off x="76200" y="762000"/>
            <a:ext cx="8991600" cy="609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rgbClr val="0000CC"/>
              </a:buClr>
              <a:buSzPts val="2800"/>
              <a:buFont typeface="Tahoma"/>
              <a:buNone/>
            </a:pPr>
            <a:r>
              <a:rPr b="1" i="0" lang="en-US" sz="2800" u="sng">
                <a:solidFill>
                  <a:srgbClr val="0000CC"/>
                </a:solidFill>
                <a:latin typeface="Tahoma"/>
                <a:ea typeface="Tahoma"/>
                <a:cs typeface="Tahoma"/>
                <a:sym typeface="Tahoma"/>
              </a:rPr>
              <a:t>Ví dụ:</a:t>
            </a:r>
            <a:r>
              <a:rPr b="0" i="1" lang="en-US" sz="2800" u="none">
                <a:solidFill>
                  <a:srgbClr val="C00000"/>
                </a:solidFill>
                <a:latin typeface="Tahoma"/>
                <a:ea typeface="Tahoma"/>
                <a:cs typeface="Tahoma"/>
                <a:sym typeface="Tahom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0" st="0"/>
                                            </p:txEl>
                                          </p:spTgt>
                                        </p:tgtEl>
                                        <p:attrNameLst>
                                          <p:attrName>style.visibility</p:attrName>
                                        </p:attrNameLst>
                                      </p:cBhvr>
                                      <p:to>
                                        <p:strVal val="visible"/>
                                      </p:to>
                                    </p:set>
                                    <p:animEffect filter="fade" transition="in">
                                      <p:cBhvr>
                                        <p:cTn dur="500"/>
                                        <p:tgtEl>
                                          <p:spTgt spid="5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1" st="1"/>
                                            </p:txEl>
                                          </p:spTgt>
                                        </p:tgtEl>
                                        <p:attrNameLst>
                                          <p:attrName>style.visibility</p:attrName>
                                        </p:attrNameLst>
                                      </p:cBhvr>
                                      <p:to>
                                        <p:strVal val="visible"/>
                                      </p:to>
                                    </p:set>
                                    <p:animEffect filter="fade" transition="in">
                                      <p:cBhvr>
                                        <p:cTn dur="500"/>
                                        <p:tgtEl>
                                          <p:spTgt spid="5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2" st="2"/>
                                            </p:txEl>
                                          </p:spTgt>
                                        </p:tgtEl>
                                        <p:attrNameLst>
                                          <p:attrName>style.visibility</p:attrName>
                                        </p:attrNameLst>
                                      </p:cBhvr>
                                      <p:to>
                                        <p:strVal val="visible"/>
                                      </p:to>
                                    </p:set>
                                    <p:animEffect filter="fade" transition="in">
                                      <p:cBhvr>
                                        <p:cTn dur="500"/>
                                        <p:tgtEl>
                                          <p:spTgt spid="5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xEl>
                                              <p:pRg end="0" st="0"/>
                                            </p:txEl>
                                          </p:spTgt>
                                        </p:tgtEl>
                                        <p:attrNameLst>
                                          <p:attrName>style.visibility</p:attrName>
                                        </p:attrNameLst>
                                      </p:cBhvr>
                                      <p:to>
                                        <p:strVal val="visible"/>
                                      </p:to>
                                    </p:set>
                                    <p:animEffect filter="fade" transition="in">
                                      <p:cBhvr>
                                        <p:cTn dur="500"/>
                                        <p:tgtEl>
                                          <p:spTgt spid="5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xEl>
                                              <p:pRg end="1" st="1"/>
                                            </p:txEl>
                                          </p:spTgt>
                                        </p:tgtEl>
                                        <p:attrNameLst>
                                          <p:attrName>style.visibility</p:attrName>
                                        </p:attrNameLst>
                                      </p:cBhvr>
                                      <p:to>
                                        <p:strVal val="visible"/>
                                      </p:to>
                                    </p:set>
                                    <p:animEffect filter="fade" transition="in">
                                      <p:cBhvr>
                                        <p:cTn dur="500"/>
                                        <p:tgtEl>
                                          <p:spTgt spid="5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xEl>
                                              <p:pRg end="2" st="2"/>
                                            </p:txEl>
                                          </p:spTgt>
                                        </p:tgtEl>
                                        <p:attrNameLst>
                                          <p:attrName>style.visibility</p:attrName>
                                        </p:attrNameLst>
                                      </p:cBhvr>
                                      <p:to>
                                        <p:strVal val="visible"/>
                                      </p:to>
                                    </p:set>
                                    <p:animEffect filter="fade" transition="in">
                                      <p:cBhvr>
                                        <p:cTn dur="500"/>
                                        <p:tgtEl>
                                          <p:spTgt spid="58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49" name="Google Shape;149;p4"/>
          <p:cNvSpPr txBox="1"/>
          <p:nvPr/>
        </p:nvSpPr>
        <p:spPr>
          <a:xfrm>
            <a:off x="0" y="120650"/>
            <a:ext cx="9144000" cy="565150"/>
          </a:xfrm>
          <a:prstGeom prst="rect">
            <a:avLst/>
          </a:prstGeom>
          <a:solidFill>
            <a:srgbClr val="FF66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0" name="Google Shape;150;p4"/>
          <p:cNvSpPr txBox="1"/>
          <p:nvPr>
            <p:ph idx="4294967295" type="title"/>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990000"/>
              </a:buClr>
              <a:buSzPts val="3200"/>
              <a:buFont typeface="Arial"/>
              <a:buNone/>
            </a:pPr>
            <a:r>
              <a:rPr b="1" i="0" lang="en-US" sz="3200" u="none" cap="none" strike="noStrike">
                <a:solidFill>
                  <a:srgbClr val="990000"/>
                </a:solidFill>
                <a:latin typeface="Arial"/>
                <a:ea typeface="Arial"/>
                <a:cs typeface="Arial"/>
                <a:sym typeface="Arial"/>
              </a:rPr>
              <a:t>GIỚI THIỆU VỀ CSS</a:t>
            </a:r>
            <a:endParaRPr/>
          </a:p>
        </p:txBody>
      </p:sp>
      <p:pic>
        <p:nvPicPr>
          <p:cNvPr id="151" name="Google Shape;151;p4"/>
          <p:cNvPicPr preferRelativeResize="0"/>
          <p:nvPr/>
        </p:nvPicPr>
        <p:blipFill rotWithShape="1">
          <a:blip r:embed="rId4">
            <a:alphaModFix/>
          </a:blip>
          <a:srcRect b="0" l="13237" r="12606" t="14285"/>
          <a:stretch/>
        </p:blipFill>
        <p:spPr>
          <a:xfrm>
            <a:off x="76200" y="701675"/>
            <a:ext cx="8001000" cy="6080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5" name="Shape 595"/>
        <p:cNvGrpSpPr/>
        <p:nvPr/>
      </p:nvGrpSpPr>
      <p:grpSpPr>
        <a:xfrm>
          <a:off x="0" y="0"/>
          <a:ext cx="0" cy="0"/>
          <a:chOff x="0" y="0"/>
          <a:chExt cx="0" cy="0"/>
        </a:xfrm>
      </p:grpSpPr>
      <p:sp>
        <p:nvSpPr>
          <p:cNvPr id="596" name="Google Shape;596;p4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97" name="Google Shape;597;p40"/>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8" name="Google Shape;598;p40"/>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9" name="Google Shape;599;p40"/>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BORDER</a:t>
            </a:r>
            <a:endParaRPr/>
          </a:p>
        </p:txBody>
      </p:sp>
      <p:sp>
        <p:nvSpPr>
          <p:cNvPr id="600" name="Google Shape;600;p40"/>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1" name="Google Shape;601;p40"/>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2" name="Google Shape;602;p40"/>
          <p:cNvSpPr txBox="1"/>
          <p:nvPr/>
        </p:nvSpPr>
        <p:spPr>
          <a:xfrm>
            <a:off x="228600" y="1828800"/>
            <a:ext cx="8763000" cy="2743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Tahoma"/>
              <a:buNone/>
            </a:pPr>
            <a:r>
              <a:rPr b="0" i="0" lang="en-US" sz="3600" u="none">
                <a:solidFill>
                  <a:schemeClr val="dk1"/>
                </a:solidFill>
                <a:latin typeface="Tahoma"/>
                <a:ea typeface="Tahoma"/>
                <a:cs typeface="Tahoma"/>
                <a:sym typeface="Tahoma"/>
              </a:rPr>
              <a:t>	Border: </a:t>
            </a:r>
            <a:r>
              <a:rPr b="0" i="0" lang="en-US" sz="3600" u="none">
                <a:solidFill>
                  <a:srgbClr val="008000"/>
                </a:solidFill>
                <a:latin typeface="Tahoma"/>
                <a:ea typeface="Tahoma"/>
                <a:cs typeface="Tahoma"/>
                <a:sym typeface="Tahoma"/>
              </a:rPr>
              <a:t>&lt;border-width&gt;</a:t>
            </a:r>
            <a:r>
              <a:rPr b="0" i="0" lang="en-US" sz="3600" u="none">
                <a:solidFill>
                  <a:schemeClr val="dk1"/>
                </a:solidFill>
                <a:latin typeface="Tahoma"/>
                <a:ea typeface="Tahoma"/>
                <a:cs typeface="Tahoma"/>
                <a:sym typeface="Tahoma"/>
              </a:rPr>
              <a:t> </a:t>
            </a:r>
            <a:r>
              <a:rPr b="0" i="0" lang="en-US" sz="3600" u="none">
                <a:solidFill>
                  <a:srgbClr val="C00000"/>
                </a:solidFill>
                <a:latin typeface="Tahoma"/>
                <a:ea typeface="Tahoma"/>
                <a:cs typeface="Tahoma"/>
                <a:sym typeface="Tahoma"/>
              </a:rPr>
              <a:t>&lt;border-color&gt;</a:t>
            </a:r>
            <a:r>
              <a:rPr b="0" i="0" lang="en-US" sz="3600" u="none">
                <a:solidFill>
                  <a:schemeClr val="dk1"/>
                </a:solidFill>
                <a:latin typeface="Tahoma"/>
                <a:ea typeface="Tahoma"/>
                <a:cs typeface="Tahoma"/>
                <a:sym typeface="Tahoma"/>
              </a:rPr>
              <a:t> </a:t>
            </a:r>
            <a:endParaRPr/>
          </a:p>
          <a:p>
            <a:pPr indent="-342900" lvl="0" marL="342900" marR="0" rtl="0" algn="l">
              <a:lnSpc>
                <a:spcPct val="100000"/>
              </a:lnSpc>
              <a:spcBef>
                <a:spcPts val="720"/>
              </a:spcBef>
              <a:spcAft>
                <a:spcPts val="0"/>
              </a:spcAft>
              <a:buClr>
                <a:schemeClr val="dk1"/>
              </a:buClr>
              <a:buSzPts val="3600"/>
              <a:buFont typeface="Tahoma"/>
              <a:buNone/>
            </a:pPr>
            <a:r>
              <a:rPr b="0" i="0" lang="en-US" sz="3600" u="none">
                <a:solidFill>
                  <a:schemeClr val="dk1"/>
                </a:solidFill>
                <a:latin typeface="Tahoma"/>
                <a:ea typeface="Tahoma"/>
                <a:cs typeface="Tahoma"/>
                <a:sym typeface="Tahoma"/>
              </a:rPr>
              <a:t>                </a:t>
            </a:r>
            <a:r>
              <a:rPr b="0" i="0" lang="en-US" sz="3600" u="none">
                <a:solidFill>
                  <a:srgbClr val="00B0F0"/>
                </a:solidFill>
                <a:latin typeface="Tahoma"/>
                <a:ea typeface="Tahoma"/>
                <a:cs typeface="Tahoma"/>
                <a:sym typeface="Tahoma"/>
              </a:rPr>
              <a:t> &lt;border-style&gt;</a:t>
            </a:r>
            <a:endParaRPr/>
          </a:p>
          <a:p>
            <a:pPr indent="-342900" lvl="0" marL="342900" marR="0" rtl="0" algn="l">
              <a:lnSpc>
                <a:spcPct val="100000"/>
              </a:lnSpc>
              <a:spcBef>
                <a:spcPts val="560"/>
              </a:spcBef>
              <a:spcAft>
                <a:spcPts val="0"/>
              </a:spcAft>
              <a:buClr>
                <a:schemeClr val="dk1"/>
              </a:buClr>
              <a:buSzPts val="2800"/>
              <a:buFont typeface="Arial"/>
              <a:buNone/>
            </a:pPr>
            <a:r>
              <a:t/>
            </a:r>
            <a:endParaRPr b="1" i="1" sz="2800" u="sng">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chemeClr val="dk1"/>
              </a:buClr>
              <a:buSzPts val="2800"/>
              <a:buFont typeface="Tahoma"/>
              <a:buNone/>
            </a:pPr>
            <a:r>
              <a:rPr b="1" i="1" lang="en-US" sz="2800" u="sng">
                <a:solidFill>
                  <a:schemeClr val="dk1"/>
                </a:solidFill>
                <a:latin typeface="Tahoma"/>
                <a:ea typeface="Tahoma"/>
                <a:cs typeface="Tahoma"/>
                <a:sym typeface="Tahoma"/>
              </a:rPr>
              <a:t>Ví dụ:</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P </a:t>
            </a:r>
            <a:r>
              <a:rPr b="1" i="0" lang="en-US" sz="2800" u="none">
                <a:solidFill>
                  <a:schemeClr val="dk1"/>
                </a:solidFill>
                <a:latin typeface="Tahoma"/>
                <a:ea typeface="Tahoma"/>
                <a:cs typeface="Tahoma"/>
                <a:sym typeface="Tahoma"/>
              </a:rPr>
              <a:t>{ Border: </a:t>
            </a:r>
            <a:r>
              <a:rPr b="1" i="0" lang="en-US" sz="2800" u="none">
                <a:solidFill>
                  <a:srgbClr val="00B0F0"/>
                </a:solidFill>
                <a:latin typeface="Tahoma"/>
                <a:ea typeface="Tahoma"/>
                <a:cs typeface="Tahoma"/>
                <a:sym typeface="Tahoma"/>
              </a:rPr>
              <a:t>7px</a:t>
            </a:r>
            <a:r>
              <a:rPr b="1" i="0" lang="en-US" sz="2800" u="none">
                <a:solidFill>
                  <a:schemeClr val="dk1"/>
                </a:solidFill>
                <a:latin typeface="Tahoma"/>
                <a:ea typeface="Tahoma"/>
                <a:cs typeface="Tahoma"/>
                <a:sym typeface="Tahoma"/>
              </a:rPr>
              <a:t>  </a:t>
            </a:r>
            <a:r>
              <a:rPr b="1" i="0" lang="en-US" sz="2800" u="none">
                <a:solidFill>
                  <a:srgbClr val="FF0000"/>
                </a:solidFill>
                <a:latin typeface="Tahoma"/>
                <a:ea typeface="Tahoma"/>
                <a:cs typeface="Tahoma"/>
                <a:sym typeface="Tahoma"/>
              </a:rPr>
              <a:t>#990033  </a:t>
            </a:r>
            <a:r>
              <a:rPr b="1" i="0" lang="en-US" sz="2800" u="none">
                <a:solidFill>
                  <a:srgbClr val="00B0F0"/>
                </a:solidFill>
                <a:latin typeface="Tahoma"/>
                <a:ea typeface="Tahoma"/>
                <a:cs typeface="Tahoma"/>
                <a:sym typeface="Tahoma"/>
              </a:rPr>
              <a:t>Dotted</a:t>
            </a:r>
            <a:r>
              <a:rPr b="1" i="0" lang="en-US" sz="2800" u="none">
                <a:solidFill>
                  <a:srgbClr val="FF0000"/>
                </a:solidFill>
                <a:latin typeface="Tahoma"/>
                <a:ea typeface="Tahoma"/>
                <a:cs typeface="Tahoma"/>
                <a:sym typeface="Tahoma"/>
              </a:rPr>
              <a:t> </a:t>
            </a:r>
            <a:r>
              <a:rPr b="1" i="0" lang="en-US" sz="2800" u="none">
                <a:solidFill>
                  <a:schemeClr val="dk1"/>
                </a:solidFill>
                <a:latin typeface="Tahoma"/>
                <a:ea typeface="Tahoma"/>
                <a:cs typeface="Tahoma"/>
                <a:sym typeface="Tahoma"/>
              </a:rPr>
              <a:t>}</a:t>
            </a:r>
            <a:endParaRPr/>
          </a:p>
        </p:txBody>
      </p:sp>
      <p:sp>
        <p:nvSpPr>
          <p:cNvPr id="603" name="Google Shape;603;p40"/>
          <p:cNvSpPr txBox="1"/>
          <p:nvPr/>
        </p:nvSpPr>
        <p:spPr>
          <a:xfrm>
            <a:off x="76200" y="762000"/>
            <a:ext cx="8991600" cy="609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rgbClr val="0000CC"/>
              </a:buClr>
              <a:buSzPts val="2800"/>
              <a:buFont typeface="Tahoma"/>
              <a:buNone/>
            </a:pPr>
            <a:r>
              <a:rPr b="1" i="0" lang="en-US" sz="2800" u="sng">
                <a:solidFill>
                  <a:srgbClr val="0000CC"/>
                </a:solidFill>
                <a:latin typeface="Tahoma"/>
                <a:ea typeface="Tahoma"/>
                <a:cs typeface="Tahoma"/>
                <a:sym typeface="Tahoma"/>
              </a:rPr>
              <a:t>Thuộc tính Border rút gọn:</a:t>
            </a:r>
            <a:r>
              <a:rPr b="0" i="1" lang="en-US" sz="2800" u="none">
                <a:solidFill>
                  <a:srgbClr val="C00000"/>
                </a:solidFill>
                <a:latin typeface="Tahoma"/>
                <a:ea typeface="Tahoma"/>
                <a:cs typeface="Tahoma"/>
                <a:sym typeface="Tahom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xEl>
                                              <p:pRg end="0" st="0"/>
                                            </p:txEl>
                                          </p:spTgt>
                                        </p:tgtEl>
                                        <p:attrNameLst>
                                          <p:attrName>style.visibility</p:attrName>
                                        </p:attrNameLst>
                                      </p:cBhvr>
                                      <p:to>
                                        <p:strVal val="visible"/>
                                      </p:to>
                                    </p:set>
                                    <p:animEffect filter="fade" transition="in">
                                      <p:cBhvr>
                                        <p:cTn dur="500"/>
                                        <p:tgtEl>
                                          <p:spTgt spid="6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xEl>
                                              <p:pRg end="1" st="1"/>
                                            </p:txEl>
                                          </p:spTgt>
                                        </p:tgtEl>
                                        <p:attrNameLst>
                                          <p:attrName>style.visibility</p:attrName>
                                        </p:attrNameLst>
                                      </p:cBhvr>
                                      <p:to>
                                        <p:strVal val="visible"/>
                                      </p:to>
                                    </p:set>
                                    <p:animEffect filter="fade" transition="in">
                                      <p:cBhvr>
                                        <p:cTn dur="500"/>
                                        <p:tgtEl>
                                          <p:spTgt spid="6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xEl>
                                              <p:pRg end="2" st="2"/>
                                            </p:txEl>
                                          </p:spTgt>
                                        </p:tgtEl>
                                        <p:attrNameLst>
                                          <p:attrName>style.visibility</p:attrName>
                                        </p:attrNameLst>
                                      </p:cBhvr>
                                      <p:to>
                                        <p:strVal val="visible"/>
                                      </p:to>
                                    </p:set>
                                    <p:animEffect filter="fade" transition="in">
                                      <p:cBhvr>
                                        <p:cTn dur="500"/>
                                        <p:tgtEl>
                                          <p:spTgt spid="6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xEl>
                                              <p:pRg end="3" st="3"/>
                                            </p:txEl>
                                          </p:spTgt>
                                        </p:tgtEl>
                                        <p:attrNameLst>
                                          <p:attrName>style.visibility</p:attrName>
                                        </p:attrNameLst>
                                      </p:cBhvr>
                                      <p:to>
                                        <p:strVal val="visible"/>
                                      </p:to>
                                    </p:set>
                                    <p:animEffect filter="fade" transition="in">
                                      <p:cBhvr>
                                        <p:cTn dur="500"/>
                                        <p:tgtEl>
                                          <p:spTgt spid="6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xEl>
                                              <p:pRg end="4" st="4"/>
                                            </p:txEl>
                                          </p:spTgt>
                                        </p:tgtEl>
                                        <p:attrNameLst>
                                          <p:attrName>style.visibility</p:attrName>
                                        </p:attrNameLst>
                                      </p:cBhvr>
                                      <p:to>
                                        <p:strVal val="visible"/>
                                      </p:to>
                                    </p:set>
                                    <p:animEffect filter="fade" transition="in">
                                      <p:cBhvr>
                                        <p:cTn dur="500"/>
                                        <p:tgtEl>
                                          <p:spTgt spid="60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9" name="Shape 609"/>
        <p:cNvGrpSpPr/>
        <p:nvPr/>
      </p:nvGrpSpPr>
      <p:grpSpPr>
        <a:xfrm>
          <a:off x="0" y="0"/>
          <a:ext cx="0" cy="0"/>
          <a:chOff x="0" y="0"/>
          <a:chExt cx="0" cy="0"/>
        </a:xfrm>
      </p:grpSpPr>
      <p:sp>
        <p:nvSpPr>
          <p:cNvPr id="610" name="Google Shape;610;p4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11" name="Google Shape;611;p41"/>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2" name="Google Shape;612;p41"/>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3" name="Google Shape;613;p41"/>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MARGIN</a:t>
            </a:r>
            <a:endParaRPr/>
          </a:p>
        </p:txBody>
      </p:sp>
      <p:sp>
        <p:nvSpPr>
          <p:cNvPr id="614" name="Google Shape;614;p41"/>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5" name="Google Shape;615;p41"/>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aphicFrame>
        <p:nvGraphicFramePr>
          <p:cNvPr id="616" name="Google Shape;616;p41"/>
          <p:cNvGraphicFramePr/>
          <p:nvPr/>
        </p:nvGraphicFramePr>
        <p:xfrm>
          <a:off x="762000" y="963612"/>
          <a:ext cx="3000000" cy="3000000"/>
        </p:xfrm>
        <a:graphic>
          <a:graphicData uri="http://schemas.openxmlformats.org/drawingml/2006/table">
            <a:tbl>
              <a:tblPr>
                <a:noFill/>
                <a:tableStyleId>{7A7A4145-F35E-44AE-BBC1-5275B90A96BD}</a:tableStyleId>
              </a:tblPr>
              <a:tblGrid>
                <a:gridCol w="2744775"/>
                <a:gridCol w="2076450"/>
                <a:gridCol w="2994025"/>
              </a:tblGrid>
              <a:tr h="517525">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Thuộc tính</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Ý nghĩa</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Giá trị</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r>
              <a:tr h="1004875">
                <a:tc>
                  <a:txBody>
                    <a:bodyPr/>
                    <a:lstStyle/>
                    <a:p>
                      <a:pPr indent="0" lvl="1" marL="457200" marR="0" rtl="0" algn="l">
                        <a:lnSpc>
                          <a:spcPct val="100000"/>
                        </a:lnSpc>
                        <a:spcBef>
                          <a:spcPts val="0"/>
                        </a:spcBef>
                        <a:spcAft>
                          <a:spcPts val="0"/>
                        </a:spcAft>
                        <a:buClr>
                          <a:schemeClr val="dk1"/>
                        </a:buClr>
                        <a:buSzPts val="2200"/>
                        <a:buFont typeface="Arial"/>
                        <a:buNone/>
                      </a:pPr>
                      <a:r>
                        <a:t/>
                      </a:r>
                      <a:endParaRPr b="1" i="0" sz="2200" u="none" cap="none" strike="noStrike">
                        <a:solidFill>
                          <a:schemeClr val="dk1"/>
                        </a:solidFill>
                        <a:latin typeface="Tahoma"/>
                        <a:ea typeface="Tahoma"/>
                        <a:cs typeface="Tahoma"/>
                        <a:sym typeface="Tahoma"/>
                      </a:endParaRPr>
                    </a:p>
                    <a:p>
                      <a:pPr indent="0" lvl="1" marL="457200" marR="0" rtl="0" algn="l">
                        <a:lnSpc>
                          <a:spcPct val="100000"/>
                        </a:lnSpc>
                        <a:spcBef>
                          <a:spcPts val="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Margin-top</a:t>
                      </a:r>
                      <a:endParaRPr/>
                    </a:p>
                    <a:p>
                      <a:pPr indent="0" lvl="0" marL="0" marR="0" rtl="0" algn="l">
                        <a:spcBef>
                          <a:spcPts val="0"/>
                        </a:spcBef>
                        <a:spcAft>
                          <a:spcPts val="0"/>
                        </a:spcAft>
                        <a:buNone/>
                      </a:pPr>
                      <a:r>
                        <a:t/>
                      </a:r>
                      <a:endParaRPr b="1" i="0" sz="2200" u="none" cap="none" strike="noStrike">
                        <a:solidFill>
                          <a:schemeClr val="dk1"/>
                        </a:solidFill>
                        <a:latin typeface="Tahoma"/>
                        <a:ea typeface="Tahoma"/>
                        <a:cs typeface="Tahoma"/>
                        <a:sym typeface="Tahoma"/>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1" marL="457200" marR="0" rtl="0" algn="l">
                        <a:lnSpc>
                          <a:spcPct val="100000"/>
                        </a:lnSpc>
                        <a:spcBef>
                          <a:spcPts val="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Mép lề trên</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4">
                  <a:txBody>
                    <a:bodyPr/>
                    <a:lstStyle/>
                    <a:p>
                      <a:pPr indent="0" lvl="1" marL="457200" marR="0" rtl="0" algn="l">
                        <a:lnSpc>
                          <a:spcPct val="150000"/>
                        </a:lnSpc>
                        <a:spcBef>
                          <a:spcPts val="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&lt;Độ dài&gt;</a:t>
                      </a:r>
                      <a:endParaRPr/>
                    </a:p>
                    <a:p>
                      <a:pPr indent="0" lvl="1" marL="457200" marR="0" rtl="0" algn="l">
                        <a:lnSpc>
                          <a:spcPct val="150000"/>
                        </a:lnSpc>
                        <a:spcBef>
                          <a:spcPts val="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&lt;%&gt;</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4875">
                <a:tc>
                  <a:txBody>
                    <a:bodyPr/>
                    <a:lstStyle/>
                    <a:p>
                      <a:pPr indent="0" lvl="1" marL="457200" marR="0" rtl="0" algn="l">
                        <a:lnSpc>
                          <a:spcPct val="100000"/>
                        </a:lnSpc>
                        <a:spcBef>
                          <a:spcPts val="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 </a:t>
                      </a:r>
                      <a:endParaRPr/>
                    </a:p>
                    <a:p>
                      <a:pPr indent="0" lvl="1" marL="457200" marR="0" rtl="0" algn="l">
                        <a:lnSpc>
                          <a:spcPct val="100000"/>
                        </a:lnSpc>
                        <a:spcBef>
                          <a:spcPts val="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Margin-right</a:t>
                      </a:r>
                      <a:endParaRPr/>
                    </a:p>
                    <a:p>
                      <a:pPr indent="0" lvl="1" marL="457200" marR="0" rtl="0" algn="l">
                        <a:lnSpc>
                          <a:spcPct val="100000"/>
                        </a:lnSpc>
                        <a:spcBef>
                          <a:spcPts val="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 </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99FF"/>
                    </a:solidFill>
                  </a:tcPr>
                </a:tc>
                <a:tc>
                  <a:txBody>
                    <a:bodyPr/>
                    <a:lstStyle/>
                    <a:p>
                      <a:pPr indent="0" lvl="1" marL="457200" marR="0" rtl="0" algn="l">
                        <a:lnSpc>
                          <a:spcPct val="100000"/>
                        </a:lnSpc>
                        <a:spcBef>
                          <a:spcPts val="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Mép lề phải</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99FF"/>
                    </a:solidFill>
                  </a:tcPr>
                </a:tc>
                <a:tc vMerge="1"/>
              </a:tr>
              <a:tr h="1004875">
                <a:tc>
                  <a:txBody>
                    <a:bodyPr/>
                    <a:lstStyle/>
                    <a:p>
                      <a:pPr indent="0" lvl="1" marL="457200" marR="0" rtl="0" algn="l">
                        <a:lnSpc>
                          <a:spcPct val="100000"/>
                        </a:lnSpc>
                        <a:spcBef>
                          <a:spcPts val="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 </a:t>
                      </a:r>
                      <a:endParaRPr/>
                    </a:p>
                    <a:p>
                      <a:pPr indent="0" lvl="1" marL="457200" marR="0" rtl="0" algn="l">
                        <a:lnSpc>
                          <a:spcPct val="100000"/>
                        </a:lnSpc>
                        <a:spcBef>
                          <a:spcPts val="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Margin-bottom</a:t>
                      </a:r>
                      <a:endParaRPr/>
                    </a:p>
                    <a:p>
                      <a:pPr indent="0" lvl="1" marL="457200" marR="0" rtl="0" algn="l">
                        <a:lnSpc>
                          <a:spcPct val="100000"/>
                        </a:lnSpc>
                        <a:spcBef>
                          <a:spcPts val="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 </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1" marL="457200" marR="0" rtl="0" algn="l">
                        <a:lnSpc>
                          <a:spcPct val="100000"/>
                        </a:lnSpc>
                        <a:spcBef>
                          <a:spcPts val="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Mép lề dưới</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1063625">
                <a:tc>
                  <a:txBody>
                    <a:bodyPr/>
                    <a:lstStyle/>
                    <a:p>
                      <a:pPr indent="0" lvl="1" marL="457200" marR="0" rtl="0" algn="l">
                        <a:lnSpc>
                          <a:spcPct val="100000"/>
                        </a:lnSpc>
                        <a:spcBef>
                          <a:spcPts val="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 </a:t>
                      </a:r>
                      <a:endParaRPr/>
                    </a:p>
                    <a:p>
                      <a:pPr indent="0" lvl="1" marL="457200" marR="0" rtl="0" algn="l">
                        <a:lnSpc>
                          <a:spcPct val="100000"/>
                        </a:lnSpc>
                        <a:spcBef>
                          <a:spcPts val="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Margin-left</a:t>
                      </a:r>
                      <a:endParaRPr/>
                    </a:p>
                    <a:p>
                      <a:pPr indent="0" lvl="0" marL="0" marR="0" rtl="0" algn="l">
                        <a:spcBef>
                          <a:spcPts val="0"/>
                        </a:spcBef>
                        <a:spcAft>
                          <a:spcPts val="0"/>
                        </a:spcAft>
                        <a:buNone/>
                      </a:pPr>
                      <a:r>
                        <a:t/>
                      </a:r>
                      <a:endParaRPr b="1" i="0" sz="2200" u="none" cap="none" strike="noStrike">
                        <a:solidFill>
                          <a:schemeClr val="dk1"/>
                        </a:solidFill>
                        <a:latin typeface="Tahoma"/>
                        <a:ea typeface="Tahoma"/>
                        <a:cs typeface="Tahoma"/>
                        <a:sym typeface="Tahoma"/>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99FF"/>
                    </a:solidFill>
                  </a:tcPr>
                </a:tc>
                <a:tc>
                  <a:txBody>
                    <a:bodyPr/>
                    <a:lstStyle/>
                    <a:p>
                      <a:pPr indent="0" lvl="1" marL="457200" marR="0" rtl="0" algn="l">
                        <a:lnSpc>
                          <a:spcPct val="100000"/>
                        </a:lnSpc>
                        <a:spcBef>
                          <a:spcPts val="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Mép lề trái</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99FF"/>
                    </a:solidFill>
                  </a:tcPr>
                </a:tc>
                <a:tc vMerge="1"/>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2" name="Shape 622"/>
        <p:cNvGrpSpPr/>
        <p:nvPr/>
      </p:nvGrpSpPr>
      <p:grpSpPr>
        <a:xfrm>
          <a:off x="0" y="0"/>
          <a:ext cx="0" cy="0"/>
          <a:chOff x="0" y="0"/>
          <a:chExt cx="0" cy="0"/>
        </a:xfrm>
      </p:grpSpPr>
      <p:sp>
        <p:nvSpPr>
          <p:cNvPr id="623" name="Google Shape;623;p4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24" name="Google Shape;624;p42"/>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25" name="Google Shape;625;p42"/>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26" name="Google Shape;626;p42"/>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MARGIN</a:t>
            </a:r>
            <a:endParaRPr/>
          </a:p>
        </p:txBody>
      </p:sp>
      <p:sp>
        <p:nvSpPr>
          <p:cNvPr id="627" name="Google Shape;627;p42"/>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28" name="Google Shape;628;p42"/>
          <p:cNvSpPr txBox="1"/>
          <p:nvPr/>
        </p:nvSpPr>
        <p:spPr>
          <a:xfrm>
            <a:off x="152400" y="1371600"/>
            <a:ext cx="8839200" cy="838200"/>
          </a:xfrm>
          <a:prstGeom prst="rect">
            <a:avLst/>
          </a:prstGeom>
          <a:noFill/>
          <a:ln cap="flat" cmpd="sng" w="9525">
            <a:solidFill>
              <a:srgbClr val="201053"/>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Định dạng mép lề cho đoạn văn: Lề trái: 200px; </a:t>
            </a:r>
            <a:r>
              <a:rPr b="1" i="0" lang="en-US" sz="2000" u="none">
                <a:solidFill>
                  <a:srgbClr val="008000"/>
                </a:solidFill>
                <a:latin typeface="Tahoma"/>
                <a:ea typeface="Tahoma"/>
                <a:cs typeface="Tahoma"/>
                <a:sym typeface="Tahoma"/>
              </a:rPr>
              <a:t>Lề phải 30%;</a:t>
            </a:r>
            <a:r>
              <a:rPr b="1" i="0" lang="en-US" sz="2000" u="none">
                <a:solidFill>
                  <a:schemeClr val="dk1"/>
                </a:solidFill>
                <a:latin typeface="Tahoma"/>
                <a:ea typeface="Tahoma"/>
                <a:cs typeface="Tahoma"/>
                <a:sym typeface="Tahoma"/>
              </a:rPr>
              <a:t> </a:t>
            </a:r>
            <a:r>
              <a:rPr b="1" i="0" lang="en-US" sz="2000" u="none">
                <a:solidFill>
                  <a:srgbClr val="008000"/>
                </a:solidFill>
                <a:latin typeface="Tahoma"/>
                <a:ea typeface="Tahoma"/>
                <a:cs typeface="Tahoma"/>
                <a:sym typeface="Tahoma"/>
              </a:rPr>
              <a:t>Lề trên 300px; </a:t>
            </a:r>
            <a:r>
              <a:rPr b="1" i="0" lang="en-US" sz="2000" u="none">
                <a:solidFill>
                  <a:schemeClr val="dk1"/>
                </a:solidFill>
                <a:latin typeface="Tahoma"/>
                <a:ea typeface="Tahoma"/>
                <a:cs typeface="Tahoma"/>
                <a:sym typeface="Tahoma"/>
              </a:rPr>
              <a:t>Lề dưới: 40px;</a:t>
            </a:r>
            <a:endParaRPr/>
          </a:p>
        </p:txBody>
      </p:sp>
      <p:sp>
        <p:nvSpPr>
          <p:cNvPr id="629" name="Google Shape;629;p42"/>
          <p:cNvSpPr txBox="1"/>
          <p:nvPr/>
        </p:nvSpPr>
        <p:spPr>
          <a:xfrm>
            <a:off x="152400" y="2362200"/>
            <a:ext cx="8839200" cy="1066800"/>
          </a:xfrm>
          <a:prstGeom prst="rect">
            <a:avLst/>
          </a:prstGeom>
          <a:solidFill>
            <a:srgbClr val="FFC000"/>
          </a:solidFill>
          <a:ln cap="flat" cmpd="sng" w="38100">
            <a:solidFill>
              <a:srgbClr val="92D050"/>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rgbClr val="160B37"/>
              </a:buClr>
              <a:buSzPts val="2400"/>
              <a:buFont typeface="Tahoma"/>
              <a:buNone/>
            </a:pPr>
            <a:r>
              <a:rPr b="0" i="0" lang="en-US" sz="2400" u="none">
                <a:solidFill>
                  <a:srgbClr val="160B37"/>
                </a:solidFill>
                <a:latin typeface="Tahoma"/>
                <a:ea typeface="Tahoma"/>
                <a:cs typeface="Tahoma"/>
                <a:sym typeface="Tahoma"/>
              </a:rPr>
              <a:t>    </a:t>
            </a:r>
            <a:r>
              <a:rPr b="1" i="0" lang="en-US" sz="2400" u="none">
                <a:solidFill>
                  <a:srgbClr val="160B37"/>
                </a:solidFill>
                <a:latin typeface="Tahoma"/>
                <a:ea typeface="Tahoma"/>
                <a:cs typeface="Tahoma"/>
                <a:sym typeface="Tahoma"/>
              </a:rPr>
              <a:t>P{ </a:t>
            </a:r>
            <a:r>
              <a:rPr b="0" i="0" lang="en-US" sz="2400" u="none">
                <a:solidFill>
                  <a:srgbClr val="160B37"/>
                </a:solidFill>
                <a:latin typeface="Tahoma"/>
                <a:ea typeface="Tahoma"/>
                <a:cs typeface="Tahoma"/>
                <a:sym typeface="Tahoma"/>
              </a:rPr>
              <a:t>margin-left:200px; margin-right:30%; margin-top:300px; margin-bottom:40px; </a:t>
            </a:r>
            <a:r>
              <a:rPr b="1" i="0" lang="en-US" sz="2400" u="none">
                <a:solidFill>
                  <a:srgbClr val="160B37"/>
                </a:solidFill>
                <a:latin typeface="Tahoma"/>
                <a:ea typeface="Tahoma"/>
                <a:cs typeface="Tahoma"/>
                <a:sym typeface="Tahoma"/>
              </a:rPr>
              <a:t>}</a:t>
            </a:r>
            <a:endParaRPr/>
          </a:p>
          <a:p>
            <a:pPr indent="-342900" lvl="0" marL="342900" marR="0" rtl="0" algn="l">
              <a:lnSpc>
                <a:spcPct val="130000"/>
              </a:lnSpc>
              <a:spcBef>
                <a:spcPts val="600"/>
              </a:spcBef>
              <a:spcAft>
                <a:spcPts val="0"/>
              </a:spcAft>
              <a:buClr>
                <a:schemeClr val="dk1"/>
              </a:buClr>
              <a:buSzPts val="1000"/>
              <a:buFont typeface="Arial"/>
              <a:buNone/>
            </a:pPr>
            <a:r>
              <a:t/>
            </a:r>
            <a:endParaRPr b="0" i="0" sz="1000" u="none">
              <a:solidFill>
                <a:srgbClr val="160B37"/>
              </a:solidFill>
              <a:latin typeface="Tahoma"/>
              <a:ea typeface="Tahoma"/>
              <a:cs typeface="Tahoma"/>
              <a:sym typeface="Tahoma"/>
            </a:endParaRPr>
          </a:p>
          <a:p>
            <a:pPr indent="-342900" lvl="0" marL="342900" marR="0" rtl="0" algn="l">
              <a:lnSpc>
                <a:spcPct val="130000"/>
              </a:lnSpc>
              <a:spcBef>
                <a:spcPts val="600"/>
              </a:spcBef>
              <a:spcAft>
                <a:spcPts val="0"/>
              </a:spcAft>
              <a:buClr>
                <a:srgbClr val="160B37"/>
              </a:buClr>
              <a:buSzPts val="2400"/>
              <a:buFont typeface="Tahoma"/>
              <a:buNone/>
            </a:pPr>
            <a:r>
              <a:rPr b="0" i="0" lang="en-US" sz="2400" u="none">
                <a:solidFill>
                  <a:srgbClr val="160B37"/>
                </a:solidFill>
                <a:latin typeface="Tahoma"/>
                <a:ea typeface="Tahoma"/>
                <a:cs typeface="Tahoma"/>
                <a:sym typeface="Tahoma"/>
              </a:rPr>
              <a:t>   </a:t>
            </a:r>
            <a:endParaRPr/>
          </a:p>
        </p:txBody>
      </p:sp>
      <p:sp>
        <p:nvSpPr>
          <p:cNvPr id="630" name="Google Shape;630;p42"/>
          <p:cNvSpPr txBox="1"/>
          <p:nvPr/>
        </p:nvSpPr>
        <p:spPr>
          <a:xfrm>
            <a:off x="76200" y="762000"/>
            <a:ext cx="8991600" cy="609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rgbClr val="0000CC"/>
              </a:buClr>
              <a:buSzPts val="2800"/>
              <a:buFont typeface="Tahoma"/>
              <a:buNone/>
            </a:pPr>
            <a:r>
              <a:rPr b="1" i="0" lang="en-US" sz="2800" u="sng">
                <a:solidFill>
                  <a:srgbClr val="0000CC"/>
                </a:solidFill>
                <a:latin typeface="Tahoma"/>
                <a:ea typeface="Tahoma"/>
                <a:cs typeface="Tahoma"/>
                <a:sym typeface="Tahoma"/>
              </a:rPr>
              <a:t>Ví dụ:</a:t>
            </a:r>
            <a:r>
              <a:rPr b="0" i="1" lang="en-US" sz="2800" u="none">
                <a:solidFill>
                  <a:srgbClr val="C00000"/>
                </a:solidFill>
                <a:latin typeface="Tahoma"/>
                <a:ea typeface="Tahoma"/>
                <a:cs typeface="Tahoma"/>
                <a:sym typeface="Tahoma"/>
              </a:rPr>
              <a:t> </a:t>
            </a:r>
            <a:endParaRPr/>
          </a:p>
        </p:txBody>
      </p:sp>
      <p:sp>
        <p:nvSpPr>
          <p:cNvPr id="631" name="Google Shape;631;p42"/>
          <p:cNvSpPr txBox="1"/>
          <p:nvPr/>
        </p:nvSpPr>
        <p:spPr>
          <a:xfrm>
            <a:off x="76200" y="3810000"/>
            <a:ext cx="8991600" cy="609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rgbClr val="0000CC"/>
              </a:buClr>
              <a:buSzPts val="2800"/>
              <a:buFont typeface="Tahoma"/>
              <a:buNone/>
            </a:pPr>
            <a:r>
              <a:rPr b="1" i="0" lang="en-US" sz="2800" u="sng">
                <a:solidFill>
                  <a:srgbClr val="0000CC"/>
                </a:solidFill>
                <a:latin typeface="Tahoma"/>
                <a:ea typeface="Tahoma"/>
                <a:cs typeface="Tahoma"/>
                <a:sym typeface="Tahoma"/>
              </a:rPr>
              <a:t>Thuộc tính Margin rút gọn:</a:t>
            </a:r>
            <a:r>
              <a:rPr b="0" i="1" lang="en-US" sz="2800" u="none">
                <a:solidFill>
                  <a:srgbClr val="C00000"/>
                </a:solidFill>
                <a:latin typeface="Tahoma"/>
                <a:ea typeface="Tahoma"/>
                <a:cs typeface="Tahoma"/>
                <a:sym typeface="Tahoma"/>
              </a:rPr>
              <a:t> </a:t>
            </a:r>
            <a:endParaRPr/>
          </a:p>
        </p:txBody>
      </p:sp>
      <p:sp>
        <p:nvSpPr>
          <p:cNvPr id="632" name="Google Shape;632;p42"/>
          <p:cNvSpPr txBox="1"/>
          <p:nvPr/>
        </p:nvSpPr>
        <p:spPr>
          <a:xfrm>
            <a:off x="685800" y="4413250"/>
            <a:ext cx="8001000" cy="1225550"/>
          </a:xfrm>
          <a:prstGeom prst="rect">
            <a:avLst/>
          </a:prstGeom>
          <a:solidFill>
            <a:srgbClr val="FBEADB"/>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Margin: </a:t>
            </a:r>
            <a:r>
              <a:rPr b="1" i="0" lang="en-US" sz="2400" u="none">
                <a:solidFill>
                  <a:srgbClr val="008000"/>
                </a:solidFill>
                <a:latin typeface="Tahoma"/>
                <a:ea typeface="Tahoma"/>
                <a:cs typeface="Tahoma"/>
                <a:sym typeface="Tahoma"/>
              </a:rPr>
              <a:t>&lt;margin-top&gt;</a:t>
            </a:r>
            <a:r>
              <a:rPr b="1" i="0" lang="en-US" sz="2400" u="none">
                <a:solidFill>
                  <a:schemeClr val="dk1"/>
                </a:solidFill>
                <a:latin typeface="Tahoma"/>
                <a:ea typeface="Tahoma"/>
                <a:cs typeface="Tahoma"/>
                <a:sym typeface="Tahoma"/>
              </a:rPr>
              <a:t> </a:t>
            </a:r>
            <a:r>
              <a:rPr b="1" i="0" lang="en-US" sz="2400" u="none">
                <a:solidFill>
                  <a:srgbClr val="C00000"/>
                </a:solidFill>
                <a:latin typeface="Tahoma"/>
                <a:ea typeface="Tahoma"/>
                <a:cs typeface="Tahoma"/>
                <a:sym typeface="Tahoma"/>
              </a:rPr>
              <a:t> &lt;margin-right&gt;</a:t>
            </a:r>
            <a:endParaRPr/>
          </a:p>
          <a:p>
            <a:pPr indent="0" lvl="0" marL="0" marR="0" rtl="0" algn="l">
              <a:lnSpc>
                <a:spcPct val="15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a:t>
            </a:r>
            <a:r>
              <a:rPr b="1" i="0" lang="en-US" sz="2400" u="none">
                <a:solidFill>
                  <a:srgbClr val="C00000"/>
                </a:solidFill>
                <a:latin typeface="Tahoma"/>
                <a:ea typeface="Tahoma"/>
                <a:cs typeface="Tahoma"/>
                <a:sym typeface="Tahoma"/>
              </a:rPr>
              <a:t> &lt;margin-bottom&gt; </a:t>
            </a:r>
            <a:r>
              <a:rPr b="1" i="0" lang="en-US" sz="2400" u="none">
                <a:solidFill>
                  <a:srgbClr val="008000"/>
                </a:solidFill>
                <a:latin typeface="Tahoma"/>
                <a:ea typeface="Tahoma"/>
                <a:cs typeface="Tahoma"/>
                <a:sym typeface="Tahoma"/>
              </a:rPr>
              <a:t>&lt;margin-left&gt;</a:t>
            </a:r>
            <a:r>
              <a:rPr b="1" i="0" lang="en-US" sz="2400" u="none">
                <a:solidFill>
                  <a:schemeClr val="dk1"/>
                </a:solidFill>
                <a:latin typeface="Tahoma"/>
                <a:ea typeface="Tahoma"/>
                <a:cs typeface="Tahoma"/>
                <a:sym typeface="Tahoma"/>
              </a:rPr>
              <a:t> </a:t>
            </a:r>
            <a:endParaRPr/>
          </a:p>
        </p:txBody>
      </p:sp>
      <p:sp>
        <p:nvSpPr>
          <p:cNvPr id="633" name="Google Shape;633;p42"/>
          <p:cNvSpPr txBox="1"/>
          <p:nvPr/>
        </p:nvSpPr>
        <p:spPr>
          <a:xfrm>
            <a:off x="152400" y="5638800"/>
            <a:ext cx="8839200" cy="1143000"/>
          </a:xfrm>
          <a:prstGeom prst="rect">
            <a:avLst/>
          </a:prstGeom>
          <a:solidFill>
            <a:schemeClr val="lt1"/>
          </a:solidFill>
          <a:ln>
            <a:noFill/>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rgbClr val="FF0000"/>
              </a:buClr>
              <a:buSzPts val="2400"/>
              <a:buFont typeface="Tahoma"/>
              <a:buNone/>
            </a:pPr>
            <a:r>
              <a:rPr b="0" i="1" lang="en-US" sz="2400" u="sng">
                <a:solidFill>
                  <a:srgbClr val="FF0000"/>
                </a:solidFill>
                <a:latin typeface="Tahoma"/>
                <a:ea typeface="Tahoma"/>
                <a:cs typeface="Tahoma"/>
                <a:sym typeface="Tahoma"/>
              </a:rPr>
              <a:t>Ví dụ:</a:t>
            </a:r>
            <a:r>
              <a:rPr b="0" i="0" lang="en-US" sz="2400" u="none">
                <a:solidFill>
                  <a:srgbClr val="FF0000"/>
                </a:solidFill>
                <a:latin typeface="Tahoma"/>
                <a:ea typeface="Tahoma"/>
                <a:cs typeface="Tahoma"/>
                <a:sym typeface="Tahoma"/>
              </a:rPr>
              <a:t>    </a:t>
            </a:r>
            <a:endParaRPr/>
          </a:p>
          <a:p>
            <a:pPr indent="-342900" lvl="0" marL="342900" marR="0" rtl="0" algn="l">
              <a:lnSpc>
                <a:spcPct val="130000"/>
              </a:lnSpc>
              <a:spcBef>
                <a:spcPts val="600"/>
              </a:spcBef>
              <a:spcAft>
                <a:spcPts val="0"/>
              </a:spcAft>
              <a:buClr>
                <a:srgbClr val="160B37"/>
              </a:buClr>
              <a:buSzPts val="2400"/>
              <a:buFont typeface="Tahoma"/>
              <a:buNone/>
            </a:pPr>
            <a:r>
              <a:rPr b="1" i="0" lang="en-US" sz="2400" u="none">
                <a:solidFill>
                  <a:srgbClr val="160B37"/>
                </a:solidFill>
                <a:latin typeface="Tahoma"/>
                <a:ea typeface="Tahoma"/>
                <a:cs typeface="Tahoma"/>
                <a:sym typeface="Tahoma"/>
              </a:rPr>
              <a:t>		P{ </a:t>
            </a:r>
            <a:r>
              <a:rPr b="0" i="0" lang="en-US" sz="2400" u="none">
                <a:solidFill>
                  <a:srgbClr val="160B37"/>
                </a:solidFill>
                <a:latin typeface="Tahoma"/>
                <a:ea typeface="Tahoma"/>
                <a:cs typeface="Tahoma"/>
                <a:sym typeface="Tahoma"/>
              </a:rPr>
              <a:t>Margin: </a:t>
            </a:r>
            <a:r>
              <a:rPr b="0" i="0" lang="en-US" sz="2400" u="none">
                <a:solidFill>
                  <a:srgbClr val="FF0000"/>
                </a:solidFill>
                <a:latin typeface="Tahoma"/>
                <a:ea typeface="Tahoma"/>
                <a:cs typeface="Tahoma"/>
                <a:sym typeface="Tahoma"/>
              </a:rPr>
              <a:t>300px</a:t>
            </a:r>
            <a:r>
              <a:rPr b="0" i="0" lang="en-US" sz="2400" u="none">
                <a:solidFill>
                  <a:srgbClr val="160B37"/>
                </a:solidFill>
                <a:latin typeface="Tahoma"/>
                <a:ea typeface="Tahoma"/>
                <a:cs typeface="Tahoma"/>
                <a:sym typeface="Tahoma"/>
              </a:rPr>
              <a:t>  </a:t>
            </a:r>
            <a:r>
              <a:rPr b="0" i="0" lang="en-US" sz="2400" u="none">
                <a:solidFill>
                  <a:srgbClr val="00B050"/>
                </a:solidFill>
                <a:latin typeface="Tahoma"/>
                <a:ea typeface="Tahoma"/>
                <a:cs typeface="Tahoma"/>
                <a:sym typeface="Tahoma"/>
              </a:rPr>
              <a:t>30% </a:t>
            </a:r>
            <a:r>
              <a:rPr b="0" i="0" lang="en-US" sz="2400" u="none">
                <a:solidFill>
                  <a:srgbClr val="160B37"/>
                </a:solidFill>
                <a:latin typeface="Tahoma"/>
                <a:ea typeface="Tahoma"/>
                <a:cs typeface="Tahoma"/>
                <a:sym typeface="Tahoma"/>
              </a:rPr>
              <a:t> </a:t>
            </a:r>
            <a:r>
              <a:rPr b="0" i="0" lang="en-US" sz="2400" u="none">
                <a:solidFill>
                  <a:srgbClr val="FF0000"/>
                </a:solidFill>
                <a:latin typeface="Tahoma"/>
                <a:ea typeface="Tahoma"/>
                <a:cs typeface="Tahoma"/>
                <a:sym typeface="Tahoma"/>
              </a:rPr>
              <a:t>40px </a:t>
            </a:r>
            <a:r>
              <a:rPr b="0" i="0" lang="en-US" sz="2400" u="none">
                <a:solidFill>
                  <a:srgbClr val="160B37"/>
                </a:solidFill>
                <a:latin typeface="Tahoma"/>
                <a:ea typeface="Tahoma"/>
                <a:cs typeface="Tahoma"/>
                <a:sym typeface="Tahoma"/>
              </a:rPr>
              <a:t> </a:t>
            </a:r>
            <a:r>
              <a:rPr b="0" i="0" lang="en-US" sz="2400" u="none">
                <a:solidFill>
                  <a:srgbClr val="00B050"/>
                </a:solidFill>
                <a:latin typeface="Tahoma"/>
                <a:ea typeface="Tahoma"/>
                <a:cs typeface="Tahoma"/>
                <a:sym typeface="Tahoma"/>
              </a:rPr>
              <a:t>200px;</a:t>
            </a:r>
            <a:r>
              <a:rPr b="0" i="0" lang="en-US" sz="2400" u="none">
                <a:solidFill>
                  <a:srgbClr val="160B37"/>
                </a:solidFill>
                <a:latin typeface="Tahoma"/>
                <a:ea typeface="Tahoma"/>
                <a:cs typeface="Tahoma"/>
                <a:sym typeface="Tahoma"/>
              </a:rPr>
              <a:t> </a:t>
            </a:r>
            <a:r>
              <a:rPr b="1" i="0" lang="en-US" sz="2400" u="none">
                <a:solidFill>
                  <a:srgbClr val="160B37"/>
                </a:solidFill>
                <a:latin typeface="Tahoma"/>
                <a:ea typeface="Tahoma"/>
                <a:cs typeface="Tahoma"/>
                <a:sym typeface="Tahoma"/>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0" st="0"/>
                                            </p:txEl>
                                          </p:spTgt>
                                        </p:tgtEl>
                                        <p:attrNameLst>
                                          <p:attrName>style.visibility</p:attrName>
                                        </p:attrNameLst>
                                      </p:cBhvr>
                                      <p:to>
                                        <p:strVal val="visible"/>
                                      </p:to>
                                    </p:set>
                                    <p:animEffect filter="fade" transition="in">
                                      <p:cBhvr>
                                        <p:cTn dur="500"/>
                                        <p:tgtEl>
                                          <p:spTgt spid="6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500"/>
                                        <p:tgtEl>
                                          <p:spTgt spid="629"/>
                                        </p:tgtEl>
                                      </p:cBhvr>
                                    </p:animEffect>
                                  </p:childTnLst>
                                </p:cTn>
                              </p:par>
                              <p:par>
                                <p:cTn fill="hold" nodeType="withEffect" presetClass="entr" presetID="10" presetSubtype="0">
                                  <p:stCondLst>
                                    <p:cond delay="0"/>
                                  </p:stCondLst>
                                  <p:childTnLst>
                                    <p:set>
                                      <p:cBhvr>
                                        <p:cTn dur="1" fill="hold">
                                          <p:stCondLst>
                                            <p:cond delay="0"/>
                                          </p:stCondLst>
                                        </p:cTn>
                                        <p:tgtEl>
                                          <p:spTgt spid="629">
                                            <p:txEl>
                                              <p:pRg end="0" st="0"/>
                                            </p:txEl>
                                          </p:spTgt>
                                        </p:tgtEl>
                                        <p:attrNameLst>
                                          <p:attrName>style.visibility</p:attrName>
                                        </p:attrNameLst>
                                      </p:cBhvr>
                                      <p:to>
                                        <p:strVal val="visible"/>
                                      </p:to>
                                    </p:set>
                                    <p:animEffect filter="fade" transition="in">
                                      <p:cBhvr>
                                        <p:cTn dur="500"/>
                                        <p:tgtEl>
                                          <p:spTgt spid="62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29">
                                            <p:txEl>
                                              <p:pRg end="1" st="1"/>
                                            </p:txEl>
                                          </p:spTgt>
                                        </p:tgtEl>
                                        <p:attrNameLst>
                                          <p:attrName>style.visibility</p:attrName>
                                        </p:attrNameLst>
                                      </p:cBhvr>
                                      <p:to>
                                        <p:strVal val="visible"/>
                                      </p:to>
                                    </p:set>
                                    <p:animEffect filter="fade" transition="in">
                                      <p:cBhvr>
                                        <p:cTn dur="500"/>
                                        <p:tgtEl>
                                          <p:spTgt spid="62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29">
                                            <p:txEl>
                                              <p:pRg end="2" st="2"/>
                                            </p:txEl>
                                          </p:spTgt>
                                        </p:tgtEl>
                                        <p:attrNameLst>
                                          <p:attrName>style.visibility</p:attrName>
                                        </p:attrNameLst>
                                      </p:cBhvr>
                                      <p:to>
                                        <p:strVal val="visible"/>
                                      </p:to>
                                    </p:set>
                                    <p:animEffect filter="fade" transition="in">
                                      <p:cBhvr>
                                        <p:cTn dur="500"/>
                                        <p:tgtEl>
                                          <p:spTgt spid="6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xEl>
                                              <p:pRg end="0" st="0"/>
                                            </p:txEl>
                                          </p:spTgt>
                                        </p:tgtEl>
                                        <p:attrNameLst>
                                          <p:attrName>style.visibility</p:attrName>
                                        </p:attrNameLst>
                                      </p:cBhvr>
                                      <p:to>
                                        <p:strVal val="visible"/>
                                      </p:to>
                                    </p:set>
                                    <p:animEffect filter="fade" transition="in">
                                      <p:cBhvr>
                                        <p:cTn dur="1000"/>
                                        <p:tgtEl>
                                          <p:spTgt spid="6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2000"/>
                                        <p:tgtEl>
                                          <p:spTgt spid="6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000"/>
                                        <p:tgtEl>
                                          <p:spTgt spid="6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9" name="Shape 639"/>
        <p:cNvGrpSpPr/>
        <p:nvPr/>
      </p:nvGrpSpPr>
      <p:grpSpPr>
        <a:xfrm>
          <a:off x="0" y="0"/>
          <a:ext cx="0" cy="0"/>
          <a:chOff x="0" y="0"/>
          <a:chExt cx="0" cy="0"/>
        </a:xfrm>
      </p:grpSpPr>
      <p:sp>
        <p:nvSpPr>
          <p:cNvPr id="640" name="Google Shape;640;p4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41" name="Google Shape;641;p43"/>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42" name="Google Shape;642;p43"/>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43" name="Google Shape;643;p43"/>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PADDING</a:t>
            </a:r>
            <a:endParaRPr/>
          </a:p>
        </p:txBody>
      </p:sp>
      <p:sp>
        <p:nvSpPr>
          <p:cNvPr id="644" name="Google Shape;644;p43"/>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45" name="Google Shape;645;p43"/>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aphicFrame>
        <p:nvGraphicFramePr>
          <p:cNvPr id="646" name="Google Shape;646;p43"/>
          <p:cNvGraphicFramePr/>
          <p:nvPr/>
        </p:nvGraphicFramePr>
        <p:xfrm>
          <a:off x="457200" y="1049337"/>
          <a:ext cx="3000000" cy="3000000"/>
        </p:xfrm>
        <a:graphic>
          <a:graphicData uri="http://schemas.openxmlformats.org/drawingml/2006/table">
            <a:tbl>
              <a:tblPr>
                <a:noFill/>
                <a:tableStyleId>{7A7A4145-F35E-44AE-BBC1-5275B90A96BD}</a:tableStyleId>
              </a:tblPr>
              <a:tblGrid>
                <a:gridCol w="3200400"/>
                <a:gridCol w="3048000"/>
                <a:gridCol w="2057400"/>
              </a:tblGrid>
              <a:tr h="457200">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Thuộc tính</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Ý nghĩa</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Giá trị</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r>
              <a:tr h="1066800">
                <a:tc>
                  <a:txBody>
                    <a:bodyPr/>
                    <a:lstStyle/>
                    <a:p>
                      <a:pPr indent="0" lvl="1" marL="0" marR="0" rtl="0" algn="l">
                        <a:lnSpc>
                          <a:spcPct val="100000"/>
                        </a:lnSpc>
                        <a:spcBef>
                          <a:spcPts val="0"/>
                        </a:spcBef>
                        <a:spcAft>
                          <a:spcPts val="0"/>
                        </a:spcAft>
                        <a:buClr>
                          <a:schemeClr val="dk1"/>
                        </a:buClr>
                        <a:buSzPts val="2200"/>
                        <a:buFont typeface="Arial"/>
                        <a:buNone/>
                      </a:pPr>
                      <a:r>
                        <a:t/>
                      </a:r>
                      <a:endParaRPr b="1" i="0" sz="2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600"/>
                        <a:buFont typeface="Tahoma"/>
                        <a:buNone/>
                      </a:pPr>
                      <a:r>
                        <a:rPr b="1" i="0" lang="en-US" sz="2600" u="none">
                          <a:solidFill>
                            <a:schemeClr val="dk1"/>
                          </a:solidFill>
                          <a:latin typeface="Tahoma"/>
                          <a:ea typeface="Tahoma"/>
                          <a:cs typeface="Tahoma"/>
                          <a:sym typeface="Tahoma"/>
                        </a:rPr>
                        <a:t>Padding - left</a:t>
                      </a:r>
                      <a:endParaRPr/>
                    </a:p>
                    <a:p>
                      <a:pPr indent="0" lvl="0" marL="0" marR="0" rtl="0" algn="l">
                        <a:spcBef>
                          <a:spcPts val="0"/>
                        </a:spcBef>
                        <a:spcAft>
                          <a:spcPts val="0"/>
                        </a:spcAft>
                        <a:buNone/>
                      </a:pPr>
                      <a:r>
                        <a:t/>
                      </a:r>
                      <a:endParaRPr b="1" i="0" sz="2600" u="none">
                        <a:solidFill>
                          <a:schemeClr val="dk1"/>
                        </a:solidFill>
                        <a:latin typeface="Tahoma"/>
                        <a:ea typeface="Tahoma"/>
                        <a:cs typeface="Tahoma"/>
                        <a:sym typeface="Tahoma"/>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4">
                  <a:txBody>
                    <a:bodyPr/>
                    <a:lstStyle/>
                    <a:p>
                      <a:pPr indent="0" lvl="1" marL="457200" marR="0" rtl="0" algn="l">
                        <a:lnSpc>
                          <a:spcPct val="100000"/>
                        </a:lnSpc>
                        <a:spcBef>
                          <a:spcPts val="0"/>
                        </a:spcBef>
                        <a:spcAft>
                          <a:spcPts val="0"/>
                        </a:spcAft>
                        <a:buClr>
                          <a:schemeClr val="dk1"/>
                        </a:buClr>
                        <a:buSzPts val="2200"/>
                        <a:buFont typeface="Verdana"/>
                        <a:buNone/>
                      </a:pPr>
                      <a:r>
                        <a:rPr b="0" i="0" lang="en-US" sz="2200" u="none" cap="none" strike="noStrike">
                          <a:solidFill>
                            <a:schemeClr val="dk1"/>
                          </a:solidFill>
                          <a:latin typeface="Verdana"/>
                          <a:ea typeface="Verdana"/>
                          <a:cs typeface="Verdana"/>
                          <a:sym typeface="Verdana"/>
                        </a:rPr>
                        <a:t>Khoảng cách giữa  phần  nội  dung  và  viền  của  một  đối  tượng.</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4">
                  <a:txBody>
                    <a:bodyPr/>
                    <a:lstStyle/>
                    <a:p>
                      <a:pPr indent="0" lvl="1" marL="457200" marR="0" rtl="0" algn="ctr">
                        <a:lnSpc>
                          <a:spcPct val="150000"/>
                        </a:lnSpc>
                        <a:spcBef>
                          <a:spcPts val="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&lt;Độ dài&gt;</a:t>
                      </a:r>
                      <a:endParaRPr/>
                    </a:p>
                    <a:p>
                      <a:pPr indent="0" lvl="1" marL="457200" marR="0" rtl="0" algn="ctr">
                        <a:lnSpc>
                          <a:spcPct val="150000"/>
                        </a:lnSpc>
                        <a:spcBef>
                          <a:spcPts val="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&lt;%&gt;</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19150">
                <a:tc>
                  <a:txBody>
                    <a:bodyPr/>
                    <a:lstStyle/>
                    <a:p>
                      <a:pPr indent="0" lvl="0" marL="0" marR="0" rtl="0" algn="l">
                        <a:lnSpc>
                          <a:spcPct val="100000"/>
                        </a:lnSpc>
                        <a:spcBef>
                          <a:spcPts val="0"/>
                        </a:spcBef>
                        <a:spcAft>
                          <a:spcPts val="0"/>
                        </a:spcAft>
                        <a:buClr>
                          <a:schemeClr val="dk1"/>
                        </a:buClr>
                        <a:buSzPts val="2600"/>
                        <a:buFont typeface="Tahoma"/>
                        <a:buNone/>
                      </a:pPr>
                      <a:r>
                        <a:rPr b="1" i="0" lang="en-US" sz="2600" u="none">
                          <a:solidFill>
                            <a:schemeClr val="dk1"/>
                          </a:solidFill>
                          <a:latin typeface="Tahoma"/>
                          <a:ea typeface="Tahoma"/>
                          <a:cs typeface="Tahoma"/>
                          <a:sym typeface="Tahoma"/>
                        </a:rPr>
                        <a:t>Padding - bottom</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99FF"/>
                    </a:solidFill>
                  </a:tcPr>
                </a:tc>
                <a:tc vMerge="1"/>
                <a:tc vMerge="1"/>
              </a:tr>
              <a:tr h="819150">
                <a:tc>
                  <a:txBody>
                    <a:bodyPr/>
                    <a:lstStyle/>
                    <a:p>
                      <a:pPr indent="0" lvl="0" marL="0" marR="0" rtl="0" algn="l">
                        <a:lnSpc>
                          <a:spcPct val="100000"/>
                        </a:lnSpc>
                        <a:spcBef>
                          <a:spcPts val="0"/>
                        </a:spcBef>
                        <a:spcAft>
                          <a:spcPts val="0"/>
                        </a:spcAft>
                        <a:buClr>
                          <a:schemeClr val="dk1"/>
                        </a:buClr>
                        <a:buSzPts val="2600"/>
                        <a:buFont typeface="Tahoma"/>
                        <a:buNone/>
                      </a:pPr>
                      <a:r>
                        <a:rPr b="1" i="0" lang="en-US" sz="2600" u="none">
                          <a:solidFill>
                            <a:schemeClr val="dk1"/>
                          </a:solidFill>
                          <a:latin typeface="Tahoma"/>
                          <a:ea typeface="Tahoma"/>
                          <a:cs typeface="Tahoma"/>
                          <a:sym typeface="Tahoma"/>
                        </a:rPr>
                        <a:t>Padding - right</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vMerge="1"/>
              </a:tr>
              <a:tr h="893750">
                <a:tc>
                  <a:txBody>
                    <a:bodyPr/>
                    <a:lstStyle/>
                    <a:p>
                      <a:pPr indent="0" lvl="0" marL="0" marR="0" rtl="0" algn="l">
                        <a:lnSpc>
                          <a:spcPct val="100000"/>
                        </a:lnSpc>
                        <a:spcBef>
                          <a:spcPts val="0"/>
                        </a:spcBef>
                        <a:spcAft>
                          <a:spcPts val="0"/>
                        </a:spcAft>
                        <a:buClr>
                          <a:schemeClr val="dk1"/>
                        </a:buClr>
                        <a:buSzPts val="2600"/>
                        <a:buFont typeface="Tahoma"/>
                        <a:buNone/>
                      </a:pPr>
                      <a:r>
                        <a:rPr b="1" i="0" lang="en-US" sz="2600" u="none">
                          <a:solidFill>
                            <a:schemeClr val="dk1"/>
                          </a:solidFill>
                          <a:latin typeface="Tahoma"/>
                          <a:ea typeface="Tahoma"/>
                          <a:cs typeface="Tahoma"/>
                          <a:sym typeface="Tahoma"/>
                        </a:rPr>
                        <a:t>Padding - top</a:t>
                      </a:r>
                      <a:endParaRPr/>
                    </a:p>
                  </a:txBody>
                  <a:tcPr marT="0" marB="0" marR="43925" marL="439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99FF"/>
                    </a:solidFill>
                  </a:tcPr>
                </a:tc>
                <a:tc vMerge="1"/>
                <a:tc vMerge="1"/>
              </a:tr>
            </a:tbl>
          </a:graphicData>
        </a:graphic>
      </p:graphicFrame>
      <p:sp>
        <p:nvSpPr>
          <p:cNvPr id="647" name="Google Shape;647;p43"/>
          <p:cNvSpPr txBox="1"/>
          <p:nvPr/>
        </p:nvSpPr>
        <p:spPr>
          <a:xfrm>
            <a:off x="76200" y="5486400"/>
            <a:ext cx="8991600" cy="1196975"/>
          </a:xfrm>
          <a:prstGeom prst="rect">
            <a:avLst/>
          </a:prstGeom>
          <a:solidFill>
            <a:srgbClr val="FA4F32"/>
          </a:solidFill>
          <a:ln cap="flat" cmpd="sng" w="9525">
            <a:solidFill>
              <a:srgbClr val="00206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lt1"/>
              </a:buClr>
              <a:buSzPts val="2400"/>
              <a:buFont typeface="Tahoma"/>
              <a:buNone/>
            </a:pPr>
            <a:r>
              <a:rPr b="1" i="0" lang="en-US" sz="2400" u="none">
                <a:solidFill>
                  <a:schemeClr val="lt1"/>
                </a:solidFill>
                <a:latin typeface="Tahoma"/>
                <a:ea typeface="Tahoma"/>
                <a:cs typeface="Tahoma"/>
                <a:sym typeface="Tahoma"/>
              </a:rPr>
              <a:t>Padding: &lt;padding-top&gt;   &lt;padding-right&gt;  </a:t>
            </a:r>
            <a:endParaRPr/>
          </a:p>
          <a:p>
            <a:pPr indent="0" lvl="0" marL="0" marR="0" rtl="0" algn="l">
              <a:lnSpc>
                <a:spcPct val="150000"/>
              </a:lnSpc>
              <a:spcBef>
                <a:spcPts val="0"/>
              </a:spcBef>
              <a:spcAft>
                <a:spcPts val="0"/>
              </a:spcAft>
              <a:buClr>
                <a:schemeClr val="lt1"/>
              </a:buClr>
              <a:buSzPts val="2400"/>
              <a:buFont typeface="Tahoma"/>
              <a:buNone/>
            </a:pPr>
            <a:r>
              <a:rPr b="1" i="0" lang="en-US" sz="2400" u="none">
                <a:solidFill>
                  <a:schemeClr val="lt1"/>
                </a:solidFill>
                <a:latin typeface="Tahoma"/>
                <a:ea typeface="Tahoma"/>
                <a:cs typeface="Tahoma"/>
                <a:sym typeface="Tahoma"/>
              </a:rPr>
              <a:t>                &lt;padding-bottom&gt;   &lt;padding-left&gt;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500"/>
                                        <p:tgtEl>
                                          <p:spTgt spid="6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3" name="Shape 653"/>
        <p:cNvGrpSpPr/>
        <p:nvPr/>
      </p:nvGrpSpPr>
      <p:grpSpPr>
        <a:xfrm>
          <a:off x="0" y="0"/>
          <a:ext cx="0" cy="0"/>
          <a:chOff x="0" y="0"/>
          <a:chExt cx="0" cy="0"/>
        </a:xfrm>
      </p:grpSpPr>
      <p:sp>
        <p:nvSpPr>
          <p:cNvPr id="654" name="Google Shape;654;p4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55" name="Google Shape;655;p44"/>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56" name="Google Shape;656;p44"/>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57" name="Google Shape;657;p44"/>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WIDTH / HEIGHT</a:t>
            </a:r>
            <a:endParaRPr/>
          </a:p>
        </p:txBody>
      </p:sp>
      <p:sp>
        <p:nvSpPr>
          <p:cNvPr id="658" name="Google Shape;658;p44"/>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59" name="Google Shape;659;p44"/>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aphicFrame>
        <p:nvGraphicFramePr>
          <p:cNvPr id="660" name="Google Shape;660;p44"/>
          <p:cNvGraphicFramePr/>
          <p:nvPr/>
        </p:nvGraphicFramePr>
        <p:xfrm>
          <a:off x="204787" y="762000"/>
          <a:ext cx="3000000" cy="3000000"/>
        </p:xfrm>
        <a:graphic>
          <a:graphicData uri="http://schemas.openxmlformats.org/drawingml/2006/table">
            <a:tbl>
              <a:tblPr>
                <a:noFill/>
                <a:tableStyleId>{7A7A4145-F35E-44AE-BBC1-5275B90A96BD}</a:tableStyleId>
              </a:tblPr>
              <a:tblGrid>
                <a:gridCol w="2282825"/>
                <a:gridCol w="4675175"/>
                <a:gridCol w="1752600"/>
              </a:tblGrid>
              <a:tr h="457200">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Thuộc tính</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Ý nghĩa</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c>
                  <a:txBody>
                    <a:bodyPr/>
                    <a:lstStyle/>
                    <a:p>
                      <a:pPr indent="0" lvl="0" marL="0" marR="0" rtl="0" algn="ctr">
                        <a:lnSpc>
                          <a:spcPct val="115000"/>
                        </a:lnSpc>
                        <a:spcBef>
                          <a:spcPts val="0"/>
                        </a:spcBef>
                        <a:spcAft>
                          <a:spcPts val="0"/>
                        </a:spcAft>
                        <a:buClr>
                          <a:srgbClr val="008000"/>
                        </a:buClr>
                        <a:buSzPts val="2600"/>
                        <a:buFont typeface="Tahoma"/>
                        <a:buNone/>
                      </a:pPr>
                      <a:r>
                        <a:rPr b="1" i="0" lang="en-US" sz="2600" u="none">
                          <a:solidFill>
                            <a:srgbClr val="008000"/>
                          </a:solidFill>
                          <a:latin typeface="Tahoma"/>
                          <a:ea typeface="Tahoma"/>
                          <a:cs typeface="Tahoma"/>
                          <a:sym typeface="Tahoma"/>
                        </a:rPr>
                        <a:t>Giá trị</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r>
              <a:tr h="568325">
                <a:tc>
                  <a:txBody>
                    <a:bodyPr/>
                    <a:lstStyle/>
                    <a:p>
                      <a:pPr indent="0" lvl="1" marL="457200" marR="0" rtl="0" algn="l">
                        <a:lnSpc>
                          <a:spcPct val="100000"/>
                        </a:lnSpc>
                        <a:spcBef>
                          <a:spcPts val="0"/>
                        </a:spcBef>
                        <a:spcAft>
                          <a:spcPts val="0"/>
                        </a:spcAft>
                        <a:buClr>
                          <a:srgbClr val="FF0000"/>
                        </a:buClr>
                        <a:buSzPts val="2000"/>
                        <a:buFont typeface="Tahoma"/>
                        <a:buNone/>
                      </a:pPr>
                      <a:r>
                        <a:rPr b="1" i="0" lang="en-US" sz="2000" u="none" cap="none" strike="noStrike">
                          <a:solidFill>
                            <a:srgbClr val="FF0000"/>
                          </a:solidFill>
                          <a:latin typeface="Tahoma"/>
                          <a:ea typeface="Tahoma"/>
                          <a:cs typeface="Tahoma"/>
                          <a:sym typeface="Tahoma"/>
                        </a:rPr>
                        <a:t>Width</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Quy định độ rộng cho đối tượng</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rowSpan="6">
                  <a:txBody>
                    <a:bodyPr/>
                    <a:lstStyle/>
                    <a:p>
                      <a:pPr indent="0" lvl="0" marL="0" marR="0" rtl="0" algn="ctr">
                        <a:lnSpc>
                          <a:spcPct val="115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 </a:t>
                      </a:r>
                      <a:endParaRPr/>
                    </a:p>
                    <a:p>
                      <a:pPr indent="0" lvl="0" marL="0" marR="0" rtl="0" algn="ctr">
                        <a:lnSpc>
                          <a:spcPct val="115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Auto</a:t>
                      </a:r>
                      <a:endParaRPr/>
                    </a:p>
                    <a:p>
                      <a:pPr indent="0" lvl="0" marL="0" marR="0" rtl="0" algn="ctr">
                        <a:lnSpc>
                          <a:spcPct val="115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&lt;Lenght&gt;</a:t>
                      </a:r>
                      <a:endParaRPr/>
                    </a:p>
                    <a:p>
                      <a:pPr indent="0" lvl="0" marL="0" marR="0" rtl="0" algn="ctr">
                        <a:lnSpc>
                          <a:spcPct val="115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&lt;%&gt;</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7350">
                <a:tc>
                  <a:txBody>
                    <a:bodyPr/>
                    <a:lstStyle/>
                    <a:p>
                      <a:pPr indent="0" lvl="1" marL="457200" marR="0" rtl="0" algn="l">
                        <a:lnSpc>
                          <a:spcPct val="100000"/>
                        </a:lnSpc>
                        <a:spcBef>
                          <a:spcPts val="0"/>
                        </a:spcBef>
                        <a:spcAft>
                          <a:spcPts val="0"/>
                        </a:spcAft>
                        <a:buClr>
                          <a:srgbClr val="FF0000"/>
                        </a:buClr>
                        <a:buSzPts val="2000"/>
                        <a:buFont typeface="Tahoma"/>
                        <a:buNone/>
                      </a:pPr>
                      <a:r>
                        <a:rPr b="1" i="0" lang="en-US" sz="2000" u="none" cap="none" strike="noStrike">
                          <a:solidFill>
                            <a:srgbClr val="FF0000"/>
                          </a:solidFill>
                          <a:latin typeface="Tahoma"/>
                          <a:ea typeface="Tahoma"/>
                          <a:cs typeface="Tahoma"/>
                          <a:sym typeface="Tahoma"/>
                        </a:rPr>
                        <a:t>Max-width</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Độ rộng tối đa</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vMerge="1"/>
              </a:tr>
              <a:tr h="392100">
                <a:tc>
                  <a:txBody>
                    <a:bodyPr/>
                    <a:lstStyle/>
                    <a:p>
                      <a:pPr indent="0" lvl="1" marL="457200" marR="0" rtl="0" algn="l">
                        <a:lnSpc>
                          <a:spcPct val="100000"/>
                        </a:lnSpc>
                        <a:spcBef>
                          <a:spcPts val="0"/>
                        </a:spcBef>
                        <a:spcAft>
                          <a:spcPts val="0"/>
                        </a:spcAft>
                        <a:buClr>
                          <a:srgbClr val="FF0000"/>
                        </a:buClr>
                        <a:buSzPts val="2000"/>
                        <a:buFont typeface="Tahoma"/>
                        <a:buNone/>
                      </a:pPr>
                      <a:r>
                        <a:rPr b="1" i="0" lang="en-US" sz="2000" u="none" cap="none" strike="noStrike">
                          <a:solidFill>
                            <a:srgbClr val="FF0000"/>
                          </a:solidFill>
                          <a:latin typeface="Tahoma"/>
                          <a:ea typeface="Tahoma"/>
                          <a:cs typeface="Tahoma"/>
                          <a:sym typeface="Tahoma"/>
                        </a:rPr>
                        <a:t>Min-width</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Độ rộng tối thiểu</a:t>
                      </a:r>
                      <a:endParaRPr/>
                    </a:p>
                  </a:txBody>
                  <a:tcPr marT="0" marB="0" marR="114300" marL="1143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vMerge="1"/>
              </a:tr>
              <a:tr h="457200">
                <a:tc>
                  <a:txBody>
                    <a:bodyPr/>
                    <a:lstStyle/>
                    <a:p>
                      <a:pPr indent="0" lvl="1" marL="457200" marR="0" rtl="0" algn="l">
                        <a:lnSpc>
                          <a:spcPct val="100000"/>
                        </a:lnSpc>
                        <a:spcBef>
                          <a:spcPts val="0"/>
                        </a:spcBef>
                        <a:spcAft>
                          <a:spcPts val="0"/>
                        </a:spcAft>
                        <a:buClr>
                          <a:schemeClr val="dk1"/>
                        </a:buClr>
                        <a:buSzPts val="1000"/>
                        <a:buFont typeface="Arial"/>
                        <a:buNone/>
                      </a:pPr>
                      <a:r>
                        <a:t/>
                      </a:r>
                      <a:endParaRPr b="1" i="0" sz="1000" u="none" cap="none" strike="noStrike">
                        <a:solidFill>
                          <a:srgbClr val="160B37"/>
                        </a:solidFill>
                        <a:latin typeface="Tahoma"/>
                        <a:ea typeface="Tahoma"/>
                        <a:cs typeface="Tahoma"/>
                        <a:sym typeface="Tahoma"/>
                      </a:endParaRPr>
                    </a:p>
                    <a:p>
                      <a:pPr indent="0" lvl="1" marL="457200" marR="0" rtl="0" algn="l">
                        <a:lnSpc>
                          <a:spcPct val="100000"/>
                        </a:lnSpc>
                        <a:spcBef>
                          <a:spcPts val="0"/>
                        </a:spcBef>
                        <a:spcAft>
                          <a:spcPts val="0"/>
                        </a:spcAft>
                        <a:buClr>
                          <a:srgbClr val="160B37"/>
                        </a:buClr>
                        <a:buSzPts val="2000"/>
                        <a:buFont typeface="Tahoma"/>
                        <a:buNone/>
                      </a:pPr>
                      <a:r>
                        <a:rPr b="1" i="0" lang="en-US" sz="2000" u="none" cap="none" strike="noStrike">
                          <a:solidFill>
                            <a:srgbClr val="160B37"/>
                          </a:solidFill>
                          <a:latin typeface="Tahoma"/>
                          <a:ea typeface="Tahoma"/>
                          <a:cs typeface="Tahoma"/>
                          <a:sym typeface="Tahoma"/>
                        </a:rPr>
                        <a:t>Height</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c>
                  <a:txBody>
                    <a:bodyPr/>
                    <a:lstStyle/>
                    <a:p>
                      <a:pPr indent="0" lvl="0" marL="0" marR="0" rtl="0" algn="l">
                        <a:lnSpc>
                          <a:spcPct val="115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Quy định chiều cao</a:t>
                      </a:r>
                      <a:endParaRPr/>
                    </a:p>
                  </a:txBody>
                  <a:tcPr marT="0" marB="0" marR="114300" marL="1143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c vMerge="1"/>
              </a:tr>
              <a:tr h="461950">
                <a:tc>
                  <a:txBody>
                    <a:bodyPr/>
                    <a:lstStyle/>
                    <a:p>
                      <a:pPr indent="0" lvl="1" marL="457200" marR="0" rtl="0" algn="l">
                        <a:lnSpc>
                          <a:spcPct val="100000"/>
                        </a:lnSpc>
                        <a:spcBef>
                          <a:spcPts val="0"/>
                        </a:spcBef>
                        <a:spcAft>
                          <a:spcPts val="0"/>
                        </a:spcAft>
                        <a:buClr>
                          <a:schemeClr val="dk1"/>
                        </a:buClr>
                        <a:buSzPts val="1000"/>
                        <a:buFont typeface="Arial"/>
                        <a:buNone/>
                      </a:pPr>
                      <a:r>
                        <a:t/>
                      </a:r>
                      <a:endParaRPr b="1" i="0" sz="1000" u="none" cap="none" strike="noStrike">
                        <a:solidFill>
                          <a:srgbClr val="160B37"/>
                        </a:solidFill>
                        <a:latin typeface="Tahoma"/>
                        <a:ea typeface="Tahoma"/>
                        <a:cs typeface="Tahoma"/>
                        <a:sym typeface="Tahoma"/>
                      </a:endParaRPr>
                    </a:p>
                    <a:p>
                      <a:pPr indent="0" lvl="1" marL="457200" marR="0" rtl="0" algn="l">
                        <a:lnSpc>
                          <a:spcPct val="100000"/>
                        </a:lnSpc>
                        <a:spcBef>
                          <a:spcPts val="0"/>
                        </a:spcBef>
                        <a:spcAft>
                          <a:spcPts val="0"/>
                        </a:spcAft>
                        <a:buClr>
                          <a:srgbClr val="160B37"/>
                        </a:buClr>
                        <a:buSzPts val="2000"/>
                        <a:buFont typeface="Tahoma"/>
                        <a:buNone/>
                      </a:pPr>
                      <a:r>
                        <a:rPr b="1" i="0" lang="en-US" sz="2000" u="none" cap="none" strike="noStrike">
                          <a:solidFill>
                            <a:srgbClr val="160B37"/>
                          </a:solidFill>
                          <a:latin typeface="Tahoma"/>
                          <a:ea typeface="Tahoma"/>
                          <a:cs typeface="Tahoma"/>
                          <a:sym typeface="Tahoma"/>
                        </a:rPr>
                        <a:t>Max-height</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c>
                  <a:txBody>
                    <a:bodyPr/>
                    <a:lstStyle/>
                    <a:p>
                      <a:pPr indent="0" lvl="0" marL="0" marR="0" rtl="0" algn="l">
                        <a:lnSpc>
                          <a:spcPct val="115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Chiều cao tối đa</a:t>
                      </a:r>
                      <a:endParaRPr/>
                    </a:p>
                  </a:txBody>
                  <a:tcPr marT="0" marB="0" marR="114300" marL="1143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c vMerge="1"/>
              </a:tr>
              <a:tr h="673100">
                <a:tc>
                  <a:txBody>
                    <a:bodyPr/>
                    <a:lstStyle/>
                    <a:p>
                      <a:pPr indent="0" lvl="1" marL="457200" marR="0" rtl="0" algn="l">
                        <a:lnSpc>
                          <a:spcPct val="100000"/>
                        </a:lnSpc>
                        <a:spcBef>
                          <a:spcPts val="0"/>
                        </a:spcBef>
                        <a:spcAft>
                          <a:spcPts val="0"/>
                        </a:spcAft>
                        <a:buClr>
                          <a:srgbClr val="160B37"/>
                        </a:buClr>
                        <a:buSzPts val="2000"/>
                        <a:buFont typeface="Tahoma"/>
                        <a:buNone/>
                      </a:pPr>
                      <a:r>
                        <a:rPr b="1" i="0" lang="en-US" sz="2000" u="none" cap="none" strike="noStrike">
                          <a:solidFill>
                            <a:srgbClr val="160B37"/>
                          </a:solidFill>
                          <a:latin typeface="Tahoma"/>
                          <a:ea typeface="Tahoma"/>
                          <a:cs typeface="Tahoma"/>
                          <a:sym typeface="Tahoma"/>
                        </a:rPr>
                        <a:t>Min-height</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c>
                  <a:txBody>
                    <a:bodyPr/>
                    <a:lstStyle/>
                    <a:p>
                      <a:pPr indent="0" lvl="0" marL="0" marR="0" rtl="0" algn="l">
                        <a:lnSpc>
                          <a:spcPct val="115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Chiều cao tối thiểu</a:t>
                      </a:r>
                      <a:endParaRPr/>
                    </a:p>
                  </a:txBody>
                  <a:tcPr marT="0" marB="0" marR="114300" marL="1143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c vMerge="1"/>
              </a:tr>
            </a:tbl>
          </a:graphicData>
        </a:graphic>
      </p:graphicFrame>
      <p:sp>
        <p:nvSpPr>
          <p:cNvPr id="661" name="Google Shape;661;p44"/>
          <p:cNvSpPr txBox="1"/>
          <p:nvPr/>
        </p:nvSpPr>
        <p:spPr>
          <a:xfrm>
            <a:off x="152400" y="4648200"/>
            <a:ext cx="8839200" cy="990600"/>
          </a:xfrm>
          <a:prstGeom prst="rect">
            <a:avLst/>
          </a:prstGeom>
          <a:noFill/>
          <a:ln cap="flat" cmpd="sng" w="9525">
            <a:solidFill>
              <a:srgbClr val="201053"/>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Định dạng cho bức ảnh hiển thị rộng: 300px; cao 200px</a:t>
            </a:r>
            <a:endParaRPr/>
          </a:p>
          <a:p>
            <a:pPr indent="-342900" lvl="0" marL="342900" marR="0" rtl="0" algn="l">
              <a:lnSpc>
                <a:spcPct val="130000"/>
              </a:lnSpc>
              <a:spcBef>
                <a:spcPts val="60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Định dạng cho đoạn văn rộng 50%;  cao 400px; </a:t>
            </a:r>
            <a:endParaRPr/>
          </a:p>
        </p:txBody>
      </p:sp>
      <p:sp>
        <p:nvSpPr>
          <p:cNvPr id="662" name="Google Shape;662;p44"/>
          <p:cNvSpPr txBox="1"/>
          <p:nvPr/>
        </p:nvSpPr>
        <p:spPr>
          <a:xfrm>
            <a:off x="152400" y="5638800"/>
            <a:ext cx="8839200" cy="1143000"/>
          </a:xfrm>
          <a:prstGeom prst="rect">
            <a:avLst/>
          </a:prstGeom>
          <a:solidFill>
            <a:srgbClr val="FFFFCC"/>
          </a:solidFill>
          <a:ln cap="flat" cmpd="sng" w="38100">
            <a:solidFill>
              <a:srgbClr val="92D050"/>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rgbClr val="160B37"/>
              </a:buClr>
              <a:buSzPts val="2400"/>
              <a:buFont typeface="Tahoma"/>
              <a:buNone/>
            </a:pPr>
            <a:r>
              <a:rPr b="0" i="0" lang="en-US" sz="2400" u="none">
                <a:solidFill>
                  <a:srgbClr val="160B37"/>
                </a:solidFill>
                <a:latin typeface="Tahoma"/>
                <a:ea typeface="Tahoma"/>
                <a:cs typeface="Tahoma"/>
                <a:sym typeface="Tahoma"/>
              </a:rPr>
              <a:t>    </a:t>
            </a:r>
            <a:r>
              <a:rPr b="1" i="0" lang="en-US" sz="2400" u="none">
                <a:solidFill>
                  <a:srgbClr val="160B37"/>
                </a:solidFill>
                <a:latin typeface="Tahoma"/>
                <a:ea typeface="Tahoma"/>
                <a:cs typeface="Tahoma"/>
                <a:sym typeface="Tahoma"/>
              </a:rPr>
              <a:t>P { </a:t>
            </a:r>
            <a:r>
              <a:rPr b="0" i="0" lang="en-US" sz="2400" u="none">
                <a:solidFill>
                  <a:srgbClr val="160B37"/>
                </a:solidFill>
                <a:latin typeface="Tahoma"/>
                <a:ea typeface="Tahoma"/>
                <a:cs typeface="Tahoma"/>
                <a:sym typeface="Tahoma"/>
              </a:rPr>
              <a:t>Width:50%; Height: 400px;</a:t>
            </a:r>
            <a:r>
              <a:rPr b="1" i="0" lang="en-US" sz="2400" u="none">
                <a:solidFill>
                  <a:srgbClr val="160B37"/>
                </a:solidFill>
                <a:latin typeface="Tahoma"/>
                <a:ea typeface="Tahoma"/>
                <a:cs typeface="Tahoma"/>
                <a:sym typeface="Tahoma"/>
              </a:rPr>
              <a:t>}</a:t>
            </a:r>
            <a:endParaRPr/>
          </a:p>
          <a:p>
            <a:pPr indent="-342900" lvl="0" marL="342900" marR="0" rtl="0" algn="l">
              <a:lnSpc>
                <a:spcPct val="130000"/>
              </a:lnSpc>
              <a:spcBef>
                <a:spcPts val="600"/>
              </a:spcBef>
              <a:spcAft>
                <a:spcPts val="0"/>
              </a:spcAft>
              <a:buClr>
                <a:srgbClr val="160B37"/>
              </a:buClr>
              <a:buSzPts val="2400"/>
              <a:buFont typeface="Tahoma"/>
              <a:buNone/>
            </a:pPr>
            <a:r>
              <a:rPr b="1" i="0" lang="en-US" sz="2400" u="none">
                <a:solidFill>
                  <a:srgbClr val="160B37"/>
                </a:solidFill>
                <a:latin typeface="Tahoma"/>
                <a:ea typeface="Tahoma"/>
                <a:cs typeface="Tahoma"/>
                <a:sym typeface="Tahoma"/>
              </a:rPr>
              <a:t>   </a:t>
            </a:r>
            <a:r>
              <a:rPr b="1" i="0" lang="en-US" sz="2400" u="none">
                <a:solidFill>
                  <a:srgbClr val="C00000"/>
                </a:solidFill>
                <a:latin typeface="Tahoma"/>
                <a:ea typeface="Tahoma"/>
                <a:cs typeface="Tahoma"/>
                <a:sym typeface="Tahoma"/>
              </a:rPr>
              <a:t>  Img {</a:t>
            </a:r>
            <a:r>
              <a:rPr b="0" i="0" lang="en-US" sz="2400" u="none">
                <a:solidFill>
                  <a:srgbClr val="C00000"/>
                </a:solidFill>
                <a:latin typeface="Tahoma"/>
                <a:ea typeface="Tahoma"/>
                <a:cs typeface="Tahoma"/>
                <a:sym typeface="Tahoma"/>
              </a:rPr>
              <a:t>width: 300px; Height: 200px</a:t>
            </a:r>
            <a:r>
              <a:rPr b="1" i="0" lang="en-US" sz="2400" u="none">
                <a:solidFill>
                  <a:srgbClr val="C00000"/>
                </a:solidFill>
                <a:latin typeface="Tahoma"/>
                <a:ea typeface="Tahoma"/>
                <a:cs typeface="Tahoma"/>
                <a:sym typeface="Tahoma"/>
              </a:rPr>
              <a:t>}</a:t>
            </a:r>
            <a:endParaRPr/>
          </a:p>
        </p:txBody>
      </p:sp>
      <p:sp>
        <p:nvSpPr>
          <p:cNvPr id="663" name="Google Shape;663;p44"/>
          <p:cNvSpPr txBox="1"/>
          <p:nvPr/>
        </p:nvSpPr>
        <p:spPr>
          <a:xfrm>
            <a:off x="76200" y="4191000"/>
            <a:ext cx="8991600" cy="609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rgbClr val="0000CC"/>
              </a:buClr>
              <a:buSzPts val="2400"/>
              <a:buFont typeface="Tahoma"/>
              <a:buNone/>
            </a:pPr>
            <a:r>
              <a:rPr b="1" i="0" lang="en-US" sz="2400" u="sng">
                <a:solidFill>
                  <a:srgbClr val="0000CC"/>
                </a:solidFill>
                <a:latin typeface="Tahoma"/>
                <a:ea typeface="Tahoma"/>
                <a:cs typeface="Tahoma"/>
                <a:sym typeface="Tahoma"/>
              </a:rPr>
              <a:t>Ví dụ:</a:t>
            </a:r>
            <a:r>
              <a:rPr b="0" i="1" lang="en-US" sz="2800" u="none">
                <a:solidFill>
                  <a:srgbClr val="C00000"/>
                </a:solidFill>
                <a:latin typeface="Tahoma"/>
                <a:ea typeface="Tahoma"/>
                <a:cs typeface="Tahoma"/>
                <a:sym typeface="Tahom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xEl>
                                              <p:pRg end="0" st="0"/>
                                            </p:txEl>
                                          </p:spTgt>
                                        </p:tgtEl>
                                        <p:attrNameLst>
                                          <p:attrName>style.visibility</p:attrName>
                                        </p:attrNameLst>
                                      </p:cBhvr>
                                      <p:to>
                                        <p:strVal val="visible"/>
                                      </p:to>
                                    </p:set>
                                    <p:animEffect filter="fade" transition="in">
                                      <p:cBhvr>
                                        <p:cTn dur="500"/>
                                        <p:tgtEl>
                                          <p:spTgt spid="6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0" st="0"/>
                                            </p:txEl>
                                          </p:spTgt>
                                        </p:tgtEl>
                                        <p:attrNameLst>
                                          <p:attrName>style.visibility</p:attrName>
                                        </p:attrNameLst>
                                      </p:cBhvr>
                                      <p:to>
                                        <p:strVal val="visible"/>
                                      </p:to>
                                    </p:set>
                                    <p:animEffect filter="fade" transition="in">
                                      <p:cBhvr>
                                        <p:cTn dur="500"/>
                                        <p:tgtEl>
                                          <p:spTgt spid="6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1" st="1"/>
                                            </p:txEl>
                                          </p:spTgt>
                                        </p:tgtEl>
                                        <p:attrNameLst>
                                          <p:attrName>style.visibility</p:attrName>
                                        </p:attrNameLst>
                                      </p:cBhvr>
                                      <p:to>
                                        <p:strVal val="visible"/>
                                      </p:to>
                                    </p:set>
                                    <p:animEffect filter="fade" transition="in">
                                      <p:cBhvr>
                                        <p:cTn dur="500"/>
                                        <p:tgtEl>
                                          <p:spTgt spid="6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500"/>
                                        <p:tgtEl>
                                          <p:spTgt spid="6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9" name="Shape 669"/>
        <p:cNvGrpSpPr/>
        <p:nvPr/>
      </p:nvGrpSpPr>
      <p:grpSpPr>
        <a:xfrm>
          <a:off x="0" y="0"/>
          <a:ext cx="0" cy="0"/>
          <a:chOff x="0" y="0"/>
          <a:chExt cx="0" cy="0"/>
        </a:xfrm>
      </p:grpSpPr>
      <p:sp>
        <p:nvSpPr>
          <p:cNvPr id="670" name="Google Shape;670;p4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71" name="Google Shape;671;p45"/>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72" name="Google Shape;672;p45"/>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73" name="Google Shape;673;p45"/>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CSS LINK</a:t>
            </a:r>
            <a:endParaRPr/>
          </a:p>
        </p:txBody>
      </p:sp>
      <p:sp>
        <p:nvSpPr>
          <p:cNvPr id="674" name="Google Shape;674;p45"/>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75" name="Google Shape;675;p45"/>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76" name="Google Shape;676;p45"/>
          <p:cNvSpPr txBox="1"/>
          <p:nvPr/>
        </p:nvSpPr>
        <p:spPr>
          <a:xfrm>
            <a:off x="0" y="838200"/>
            <a:ext cx="9144000" cy="608012"/>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chemeClr val="dk1"/>
              </a:buClr>
              <a:buSzPts val="2600"/>
              <a:buFont typeface="Arial"/>
              <a:buNone/>
            </a:pPr>
            <a:r>
              <a:rPr b="0" i="0" lang="en-US" sz="2600" u="none">
                <a:solidFill>
                  <a:schemeClr val="dk1"/>
                </a:solidFill>
                <a:latin typeface="Arial"/>
                <a:ea typeface="Arial"/>
                <a:cs typeface="Arial"/>
                <a:sym typeface="Arial"/>
              </a:rPr>
              <a:t>Xác định các hiệu ứng định dạng cho một đối tượng liên kết.</a:t>
            </a:r>
            <a:endParaRPr/>
          </a:p>
        </p:txBody>
      </p:sp>
      <p:graphicFrame>
        <p:nvGraphicFramePr>
          <p:cNvPr id="677" name="Google Shape;677;p45"/>
          <p:cNvGraphicFramePr/>
          <p:nvPr/>
        </p:nvGraphicFramePr>
        <p:xfrm>
          <a:off x="282575" y="1981200"/>
          <a:ext cx="3000000" cy="3000000"/>
        </p:xfrm>
        <a:graphic>
          <a:graphicData uri="http://schemas.openxmlformats.org/drawingml/2006/table">
            <a:tbl>
              <a:tblPr>
                <a:noFill/>
                <a:tableStyleId>{7A7A4145-F35E-44AE-BBC1-5275B90A96BD}</a:tableStyleId>
              </a:tblPr>
              <a:tblGrid>
                <a:gridCol w="2079625"/>
                <a:gridCol w="6477000"/>
              </a:tblGrid>
              <a:tr h="584200">
                <a:tc>
                  <a:txBody>
                    <a:bodyPr/>
                    <a:lstStyle/>
                    <a:p>
                      <a:pPr indent="0" lvl="0" marL="0" marR="0" rtl="0" algn="ctr">
                        <a:lnSpc>
                          <a:spcPct val="115000"/>
                        </a:lnSpc>
                        <a:spcBef>
                          <a:spcPts val="0"/>
                        </a:spcBef>
                        <a:spcAft>
                          <a:spcPts val="0"/>
                        </a:spcAft>
                        <a:buClr>
                          <a:srgbClr val="008000"/>
                        </a:buClr>
                        <a:buSzPts val="2800"/>
                        <a:buFont typeface="Tahoma"/>
                        <a:buNone/>
                      </a:pPr>
                      <a:r>
                        <a:rPr b="1" i="0" lang="en-US" sz="2800" u="none">
                          <a:solidFill>
                            <a:srgbClr val="008000"/>
                          </a:solidFill>
                          <a:latin typeface="Tahoma"/>
                          <a:ea typeface="Tahoma"/>
                          <a:cs typeface="Tahoma"/>
                          <a:sym typeface="Tahoma"/>
                        </a:rPr>
                        <a:t>Thuộc tính</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c>
                  <a:txBody>
                    <a:bodyPr/>
                    <a:lstStyle/>
                    <a:p>
                      <a:pPr indent="0" lvl="0" marL="0" marR="0" rtl="0" algn="ctr">
                        <a:lnSpc>
                          <a:spcPct val="115000"/>
                        </a:lnSpc>
                        <a:spcBef>
                          <a:spcPts val="0"/>
                        </a:spcBef>
                        <a:spcAft>
                          <a:spcPts val="0"/>
                        </a:spcAft>
                        <a:buClr>
                          <a:srgbClr val="008000"/>
                        </a:buClr>
                        <a:buSzPts val="2800"/>
                        <a:buFont typeface="Tahoma"/>
                        <a:buNone/>
                      </a:pPr>
                      <a:r>
                        <a:rPr b="1" i="0" lang="en-US" sz="2800" u="none">
                          <a:solidFill>
                            <a:srgbClr val="008000"/>
                          </a:solidFill>
                          <a:latin typeface="Tahoma"/>
                          <a:ea typeface="Tahoma"/>
                          <a:cs typeface="Tahoma"/>
                          <a:sym typeface="Tahoma"/>
                        </a:rPr>
                        <a:t>Ý nghĩa</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r>
              <a:tr h="622300">
                <a:tc>
                  <a:txBody>
                    <a:bodyPr/>
                    <a:lstStyle/>
                    <a:p>
                      <a:pPr indent="0" lvl="0" marL="0" marR="0" rtl="0" algn="l">
                        <a:lnSpc>
                          <a:spcPct val="100000"/>
                        </a:lnSpc>
                        <a:spcBef>
                          <a:spcPts val="0"/>
                        </a:spcBef>
                        <a:spcAft>
                          <a:spcPts val="0"/>
                        </a:spcAft>
                        <a:buClr>
                          <a:srgbClr val="FF0000"/>
                        </a:buClr>
                        <a:buSzPts val="2800"/>
                        <a:buFont typeface="Tahoma"/>
                        <a:buNone/>
                      </a:pPr>
                      <a:r>
                        <a:rPr b="1" i="0" lang="en-US" sz="2800" u="none">
                          <a:solidFill>
                            <a:srgbClr val="FF0000"/>
                          </a:solidFill>
                          <a:latin typeface="Tahoma"/>
                          <a:ea typeface="Tahoma"/>
                          <a:cs typeface="Tahoma"/>
                          <a:sym typeface="Tahoma"/>
                        </a:rPr>
                        <a:t> </a:t>
                      </a:r>
                      <a:r>
                        <a:rPr b="0" i="0" lang="en-US" sz="2800" u="none">
                          <a:solidFill>
                            <a:srgbClr val="FF0000"/>
                          </a:solidFill>
                          <a:latin typeface="Tahoma"/>
                          <a:ea typeface="Tahoma"/>
                          <a:cs typeface="Tahoma"/>
                          <a:sym typeface="Tahoma"/>
                        </a:rPr>
                        <a:t>a:link</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Liên kết chưa thăm</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7050">
                <a:tc>
                  <a:txBody>
                    <a:bodyPr/>
                    <a:lstStyle/>
                    <a:p>
                      <a:pPr indent="0" lvl="0" marL="0" marR="0" rtl="0" algn="l">
                        <a:lnSpc>
                          <a:spcPct val="100000"/>
                        </a:lnSpc>
                        <a:spcBef>
                          <a:spcPts val="0"/>
                        </a:spcBef>
                        <a:spcAft>
                          <a:spcPts val="0"/>
                        </a:spcAft>
                        <a:buClr>
                          <a:srgbClr val="FF0000"/>
                        </a:buClr>
                        <a:buSzPts val="2800"/>
                        <a:buFont typeface="Tahoma"/>
                        <a:buNone/>
                      </a:pPr>
                      <a:r>
                        <a:rPr b="0" i="0" lang="en-US" sz="2800" u="none">
                          <a:solidFill>
                            <a:srgbClr val="FF0000"/>
                          </a:solidFill>
                          <a:latin typeface="Tahoma"/>
                          <a:ea typeface="Tahoma"/>
                          <a:cs typeface="Tahoma"/>
                          <a:sym typeface="Tahoma"/>
                        </a:rPr>
                        <a:t> a:hover</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Rê chuột lên liên kết</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666750">
                <a:tc>
                  <a:txBody>
                    <a:bodyPr/>
                    <a:lstStyle/>
                    <a:p>
                      <a:pPr indent="0" lvl="0" marL="0" marR="0" rtl="0" algn="l">
                        <a:lnSpc>
                          <a:spcPct val="100000"/>
                        </a:lnSpc>
                        <a:spcBef>
                          <a:spcPts val="0"/>
                        </a:spcBef>
                        <a:spcAft>
                          <a:spcPts val="0"/>
                        </a:spcAft>
                        <a:buClr>
                          <a:srgbClr val="FF0000"/>
                        </a:buClr>
                        <a:buSzPts val="2800"/>
                        <a:buFont typeface="Tahoma"/>
                        <a:buNone/>
                      </a:pPr>
                      <a:r>
                        <a:rPr b="0" i="0" lang="en-US" sz="2800" u="none">
                          <a:solidFill>
                            <a:srgbClr val="FF0000"/>
                          </a:solidFill>
                          <a:latin typeface="Tahoma"/>
                          <a:ea typeface="Tahoma"/>
                          <a:cs typeface="Tahoma"/>
                          <a:sym typeface="Tahoma"/>
                        </a:rPr>
                        <a:t> a:visited</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Khi liên kết được thăm</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81075">
                <a:tc>
                  <a:txBody>
                    <a:bodyPr/>
                    <a:lstStyle/>
                    <a:p>
                      <a:pPr indent="0" lvl="0" marL="0" marR="0" rtl="0" algn="l">
                        <a:lnSpc>
                          <a:spcPct val="100000"/>
                        </a:lnSpc>
                        <a:spcBef>
                          <a:spcPts val="0"/>
                        </a:spcBef>
                        <a:spcAft>
                          <a:spcPts val="0"/>
                        </a:spcAft>
                        <a:buClr>
                          <a:srgbClr val="FF0000"/>
                        </a:buClr>
                        <a:buSzPts val="2800"/>
                        <a:buFont typeface="Tahoma"/>
                        <a:buNone/>
                      </a:pPr>
                      <a:r>
                        <a:rPr b="0" i="0" lang="en-US" sz="2800" u="none">
                          <a:solidFill>
                            <a:srgbClr val="FF0000"/>
                          </a:solidFill>
                          <a:latin typeface="Tahoma"/>
                          <a:ea typeface="Tahoma"/>
                          <a:cs typeface="Tahoma"/>
                          <a:sym typeface="Tahoma"/>
                        </a:rPr>
                        <a:t>a:active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Khi liên kết đang được kích hoạt – đang giữ nhấn chuột.</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3" name="Shape 683"/>
        <p:cNvGrpSpPr/>
        <p:nvPr/>
      </p:nvGrpSpPr>
      <p:grpSpPr>
        <a:xfrm>
          <a:off x="0" y="0"/>
          <a:ext cx="0" cy="0"/>
          <a:chOff x="0" y="0"/>
          <a:chExt cx="0" cy="0"/>
        </a:xfrm>
      </p:grpSpPr>
      <p:sp>
        <p:nvSpPr>
          <p:cNvPr id="684" name="Google Shape;684;p4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85" name="Google Shape;685;p46"/>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86" name="Google Shape;686;p46"/>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CSS LINK</a:t>
            </a:r>
            <a:endParaRPr/>
          </a:p>
        </p:txBody>
      </p:sp>
      <p:sp>
        <p:nvSpPr>
          <p:cNvPr id="687" name="Google Shape;687;p46"/>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88" name="Google Shape;688;p46"/>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89" name="Google Shape;689;p46"/>
          <p:cNvSpPr txBox="1"/>
          <p:nvPr/>
        </p:nvSpPr>
        <p:spPr>
          <a:xfrm>
            <a:off x="1143000" y="1371600"/>
            <a:ext cx="7772400" cy="31242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marR="0" rtl="0" algn="l">
              <a:lnSpc>
                <a:spcPct val="130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Định dạng cho liên kết như sau:</a:t>
            </a:r>
            <a:endParaRPr/>
          </a:p>
          <a:p>
            <a:pPr indent="-342900" lvl="0" marL="342900" marR="0" rtl="0" algn="l">
              <a:lnSpc>
                <a:spcPct val="130000"/>
              </a:lnSpc>
              <a:spcBef>
                <a:spcPts val="60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   - Liên kết chưa thăm:  Màu chữ màu đỏ, cỡ chữ 22.</a:t>
            </a:r>
            <a:endParaRPr/>
          </a:p>
          <a:p>
            <a:pPr indent="-342900" lvl="0" marL="342900" marR="0" rtl="0" algn="l">
              <a:lnSpc>
                <a:spcPct val="130000"/>
              </a:lnSpc>
              <a:spcBef>
                <a:spcPts val="60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   - Khi đưa chuột vào liên kết: Màu nền vàng, chữ gạch chân.</a:t>
            </a:r>
            <a:endParaRPr/>
          </a:p>
          <a:p>
            <a:pPr indent="-342900" lvl="0" marL="342900" marR="0" rtl="0" algn="l">
              <a:lnSpc>
                <a:spcPct val="130000"/>
              </a:lnSpc>
              <a:spcBef>
                <a:spcPts val="600"/>
              </a:spcBef>
              <a:spcAft>
                <a:spcPts val="0"/>
              </a:spcAft>
              <a:buClr>
                <a:srgbClr val="002060"/>
              </a:buClr>
              <a:buSzPts val="2200"/>
              <a:buFont typeface="Tahoma"/>
              <a:buNone/>
            </a:pPr>
            <a:r>
              <a:rPr b="0" i="0" lang="en-US" sz="2200" u="none">
                <a:solidFill>
                  <a:srgbClr val="002060"/>
                </a:solidFill>
                <a:latin typeface="Tahoma"/>
                <a:ea typeface="Tahoma"/>
                <a:cs typeface="Tahoma"/>
                <a:sym typeface="Tahoma"/>
              </a:rPr>
              <a:t>   - Khi liên kết đã thăm: Màu chữ xanh.</a:t>
            </a:r>
            <a:endParaRPr/>
          </a:p>
          <a:p>
            <a:pPr indent="-342900" lvl="0" marL="342900" marR="0" rtl="0" algn="l">
              <a:lnSpc>
                <a:spcPct val="130000"/>
              </a:lnSpc>
              <a:spcBef>
                <a:spcPts val="600"/>
              </a:spcBef>
              <a:spcAft>
                <a:spcPts val="0"/>
              </a:spcAft>
              <a:buClr>
                <a:srgbClr val="002060"/>
              </a:buClr>
              <a:buSzPts val="2200"/>
              <a:buFont typeface="Tahoma"/>
              <a:buNone/>
            </a:pPr>
            <a:r>
              <a:rPr b="0" i="0" lang="en-US" sz="2200" u="none">
                <a:solidFill>
                  <a:srgbClr val="002060"/>
                </a:solidFill>
                <a:latin typeface="Tahoma"/>
                <a:ea typeface="Tahoma"/>
                <a:cs typeface="Tahoma"/>
                <a:sym typeface="Tahoma"/>
              </a:rPr>
              <a:t>   - Khi đang giữ và nhấn chuột vào liên kết: Màu nền xanh.</a:t>
            </a:r>
            <a:endParaRPr/>
          </a:p>
        </p:txBody>
      </p:sp>
      <p:sp>
        <p:nvSpPr>
          <p:cNvPr id="690" name="Google Shape;690;p46"/>
          <p:cNvSpPr txBox="1"/>
          <p:nvPr/>
        </p:nvSpPr>
        <p:spPr>
          <a:xfrm>
            <a:off x="304800" y="4724400"/>
            <a:ext cx="8686800" cy="2057400"/>
          </a:xfrm>
          <a:prstGeom prst="rect">
            <a:avLst/>
          </a:prstGeom>
          <a:solidFill>
            <a:srgbClr val="FFFFCC"/>
          </a:solidFill>
          <a:ln cap="flat" cmpd="sng" w="38100">
            <a:solidFill>
              <a:srgbClr val="92D050"/>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a:t>
            </a:r>
            <a:r>
              <a:rPr b="1" i="0" lang="en-US" sz="2000" u="none">
                <a:solidFill>
                  <a:srgbClr val="000000"/>
                </a:solidFill>
                <a:latin typeface="Tahoma"/>
                <a:ea typeface="Tahoma"/>
                <a:cs typeface="Tahoma"/>
                <a:sym typeface="Tahoma"/>
              </a:rPr>
              <a:t>a:link{ color:Red; font-size:24px; text-decoration:none} </a:t>
            </a:r>
            <a:endParaRPr/>
          </a:p>
          <a:p>
            <a:pPr indent="-342900" lvl="0" marL="342900" marR="0" rtl="0" algn="l">
              <a:lnSpc>
                <a:spcPct val="130000"/>
              </a:lnSpc>
              <a:spcBef>
                <a:spcPts val="600"/>
              </a:spcBef>
              <a:spcAft>
                <a:spcPts val="0"/>
              </a:spcAft>
              <a:buClr>
                <a:srgbClr val="000000"/>
              </a:buClr>
              <a:buSzPts val="2000"/>
              <a:buFont typeface="Tahoma"/>
              <a:buNone/>
            </a:pPr>
            <a:r>
              <a:rPr b="1" i="0" lang="en-US" sz="2000" u="none">
                <a:solidFill>
                  <a:srgbClr val="000000"/>
                </a:solidFill>
                <a:latin typeface="Tahoma"/>
                <a:ea typeface="Tahoma"/>
                <a:cs typeface="Tahoma"/>
                <a:sym typeface="Tahoma"/>
              </a:rPr>
              <a:t>	a:hover{background-color:yellow; text-decoration:underline ;}</a:t>
            </a:r>
            <a:endParaRPr/>
          </a:p>
          <a:p>
            <a:pPr indent="-342900" lvl="0" marL="342900" marR="0" rtl="0" algn="l">
              <a:lnSpc>
                <a:spcPct val="130000"/>
              </a:lnSpc>
              <a:spcBef>
                <a:spcPts val="600"/>
              </a:spcBef>
              <a:spcAft>
                <a:spcPts val="0"/>
              </a:spcAft>
              <a:buClr>
                <a:srgbClr val="000000"/>
              </a:buClr>
              <a:buSzPts val="2000"/>
              <a:buFont typeface="Tahoma"/>
              <a:buNone/>
            </a:pPr>
            <a:r>
              <a:rPr b="1" i="0" lang="en-US" sz="2000" u="none">
                <a:solidFill>
                  <a:srgbClr val="000000"/>
                </a:solidFill>
                <a:latin typeface="Tahoma"/>
                <a:ea typeface="Tahoma"/>
                <a:cs typeface="Tahoma"/>
                <a:sym typeface="Tahoma"/>
              </a:rPr>
              <a:t>	a:visited{ color:Blue} </a:t>
            </a:r>
            <a:endParaRPr/>
          </a:p>
          <a:p>
            <a:pPr indent="-342900" lvl="0" marL="342900" marR="0" rtl="0" algn="l">
              <a:lnSpc>
                <a:spcPct val="130000"/>
              </a:lnSpc>
              <a:spcBef>
                <a:spcPts val="600"/>
              </a:spcBef>
              <a:spcAft>
                <a:spcPts val="0"/>
              </a:spcAft>
              <a:buClr>
                <a:srgbClr val="000000"/>
              </a:buClr>
              <a:buSzPts val="2000"/>
              <a:buFont typeface="Tahoma"/>
              <a:buNone/>
            </a:pPr>
            <a:r>
              <a:rPr b="1" i="0" lang="en-US" sz="2000" u="none">
                <a:solidFill>
                  <a:srgbClr val="000000"/>
                </a:solidFill>
                <a:latin typeface="Tahoma"/>
                <a:ea typeface="Tahoma"/>
                <a:cs typeface="Tahoma"/>
                <a:sym typeface="Tahoma"/>
              </a:rPr>
              <a:t>	a:active{ background-color:Green}</a:t>
            </a:r>
            <a:endParaRPr/>
          </a:p>
        </p:txBody>
      </p:sp>
      <p:sp>
        <p:nvSpPr>
          <p:cNvPr id="691" name="Google Shape;691;p46"/>
          <p:cNvSpPr txBox="1"/>
          <p:nvPr/>
        </p:nvSpPr>
        <p:spPr>
          <a:xfrm>
            <a:off x="76200" y="762000"/>
            <a:ext cx="8991600" cy="609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rgbClr val="0000CC"/>
              </a:buClr>
              <a:buSzPts val="2400"/>
              <a:buFont typeface="Tahoma"/>
              <a:buNone/>
            </a:pPr>
            <a:r>
              <a:rPr b="1" i="0" lang="en-US" sz="2400" u="sng">
                <a:solidFill>
                  <a:srgbClr val="0000CC"/>
                </a:solidFill>
                <a:latin typeface="Tahoma"/>
                <a:ea typeface="Tahoma"/>
                <a:cs typeface="Tahoma"/>
                <a:sym typeface="Tahoma"/>
              </a:rPr>
              <a:t>Ví dụ:</a:t>
            </a:r>
            <a:r>
              <a:rPr b="0" i="1" lang="en-US" sz="2800" u="none">
                <a:solidFill>
                  <a:srgbClr val="C00000"/>
                </a:solidFill>
                <a:latin typeface="Tahoma"/>
                <a:ea typeface="Tahoma"/>
                <a:cs typeface="Tahoma"/>
                <a:sym typeface="Tahom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9">
                                            <p:txEl>
                                              <p:pRg end="0" st="0"/>
                                            </p:txEl>
                                          </p:spTgt>
                                        </p:tgtEl>
                                        <p:attrNameLst>
                                          <p:attrName>style.visibility</p:attrName>
                                        </p:attrNameLst>
                                      </p:cBhvr>
                                      <p:to>
                                        <p:strVal val="visible"/>
                                      </p:to>
                                    </p:set>
                                    <p:animEffect filter="fade" transition="in">
                                      <p:cBhvr>
                                        <p:cTn dur="500"/>
                                        <p:tgtEl>
                                          <p:spTgt spid="6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9">
                                            <p:txEl>
                                              <p:pRg end="1" st="1"/>
                                            </p:txEl>
                                          </p:spTgt>
                                        </p:tgtEl>
                                        <p:attrNameLst>
                                          <p:attrName>style.visibility</p:attrName>
                                        </p:attrNameLst>
                                      </p:cBhvr>
                                      <p:to>
                                        <p:strVal val="visible"/>
                                      </p:to>
                                    </p:set>
                                    <p:animEffect filter="fade" transition="in">
                                      <p:cBhvr>
                                        <p:cTn dur="500"/>
                                        <p:tgtEl>
                                          <p:spTgt spid="6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9">
                                            <p:txEl>
                                              <p:pRg end="2" st="2"/>
                                            </p:txEl>
                                          </p:spTgt>
                                        </p:tgtEl>
                                        <p:attrNameLst>
                                          <p:attrName>style.visibility</p:attrName>
                                        </p:attrNameLst>
                                      </p:cBhvr>
                                      <p:to>
                                        <p:strVal val="visible"/>
                                      </p:to>
                                    </p:set>
                                    <p:animEffect filter="fade" transition="in">
                                      <p:cBhvr>
                                        <p:cTn dur="500"/>
                                        <p:tgtEl>
                                          <p:spTgt spid="6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9">
                                            <p:txEl>
                                              <p:pRg end="3" st="3"/>
                                            </p:txEl>
                                          </p:spTgt>
                                        </p:tgtEl>
                                        <p:attrNameLst>
                                          <p:attrName>style.visibility</p:attrName>
                                        </p:attrNameLst>
                                      </p:cBhvr>
                                      <p:to>
                                        <p:strVal val="visible"/>
                                      </p:to>
                                    </p:set>
                                    <p:animEffect filter="fade" transition="in">
                                      <p:cBhvr>
                                        <p:cTn dur="500"/>
                                        <p:tgtEl>
                                          <p:spTgt spid="6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9">
                                            <p:txEl>
                                              <p:pRg end="4" st="4"/>
                                            </p:txEl>
                                          </p:spTgt>
                                        </p:tgtEl>
                                        <p:attrNameLst>
                                          <p:attrName>style.visibility</p:attrName>
                                        </p:attrNameLst>
                                      </p:cBhvr>
                                      <p:to>
                                        <p:strVal val="visible"/>
                                      </p:to>
                                    </p:set>
                                    <p:animEffect filter="fade" transition="in">
                                      <p:cBhvr>
                                        <p:cTn dur="500"/>
                                        <p:tgtEl>
                                          <p:spTgt spid="6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7" name="Shape 697"/>
        <p:cNvGrpSpPr/>
        <p:nvPr/>
      </p:nvGrpSpPr>
      <p:grpSpPr>
        <a:xfrm>
          <a:off x="0" y="0"/>
          <a:ext cx="0" cy="0"/>
          <a:chOff x="0" y="0"/>
          <a:chExt cx="0" cy="0"/>
        </a:xfrm>
      </p:grpSpPr>
      <p:sp>
        <p:nvSpPr>
          <p:cNvPr id="698" name="Google Shape;698;p4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99" name="Google Shape;699;p47"/>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00" name="Google Shape;700;p47"/>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ID VÀ CLASS</a:t>
            </a:r>
            <a:endParaRPr/>
          </a:p>
        </p:txBody>
      </p:sp>
      <p:sp>
        <p:nvSpPr>
          <p:cNvPr id="701" name="Google Shape;701;p47"/>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02" name="Google Shape;702;p47"/>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03" name="Google Shape;703;p47"/>
          <p:cNvSpPr txBox="1"/>
          <p:nvPr/>
        </p:nvSpPr>
        <p:spPr>
          <a:xfrm>
            <a:off x="228600" y="776287"/>
            <a:ext cx="267335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800"/>
              <a:buFont typeface="Arial"/>
              <a:buNone/>
            </a:pPr>
            <a:r>
              <a:rPr b="1" i="0" lang="en-US" sz="2800" u="sng">
                <a:solidFill>
                  <a:srgbClr val="0000CC"/>
                </a:solidFill>
                <a:latin typeface="Arial"/>
                <a:ea typeface="Arial"/>
                <a:cs typeface="Arial"/>
                <a:sym typeface="Arial"/>
              </a:rPr>
              <a:t>a. Class (Lớp):</a:t>
            </a:r>
            <a:endParaRPr/>
          </a:p>
        </p:txBody>
      </p:sp>
      <p:sp>
        <p:nvSpPr>
          <p:cNvPr id="704" name="Google Shape;704;p47"/>
          <p:cNvSpPr txBox="1"/>
          <p:nvPr/>
        </p:nvSpPr>
        <p:spPr>
          <a:xfrm>
            <a:off x="228600" y="1295400"/>
            <a:ext cx="8686800" cy="2314575"/>
          </a:xfrm>
          <a:prstGeom prst="rect">
            <a:avLst/>
          </a:prstGeom>
          <a:noFill/>
          <a:ln>
            <a:noFill/>
          </a:ln>
        </p:spPr>
        <p:txBody>
          <a:bodyPr anchorCtr="0" anchor="t" bIns="45700" lIns="91425" spcFirstLastPara="1" rIns="91425" wrap="square" tIns="45700">
            <a:spAutoFit/>
          </a:bodyPr>
          <a:lstStyle/>
          <a:p>
            <a:pPr indent="0" lvl="0" marL="0" marR="0" rtl="0" algn="just">
              <a:lnSpc>
                <a:spcPct val="13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Lớp là một dạng Selector đặc biệt, là tập hợp nhiều định nghĩa CSS mà không gán cho bất kỳ thẻ nào, khi dùng mới tác động lên thẻ HTML nào gọi đến nó.</a:t>
            </a:r>
            <a:endParaRPr/>
          </a:p>
        </p:txBody>
      </p:sp>
      <p:sp>
        <p:nvSpPr>
          <p:cNvPr id="705" name="Google Shape;705;p47"/>
          <p:cNvSpPr txBox="1"/>
          <p:nvPr/>
        </p:nvSpPr>
        <p:spPr>
          <a:xfrm>
            <a:off x="914400" y="4252912"/>
            <a:ext cx="80772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&lt;Tên_thẻ  </a:t>
            </a:r>
            <a:r>
              <a:rPr b="1" i="0" lang="en-US" sz="2800" u="none">
                <a:solidFill>
                  <a:srgbClr val="FF0000"/>
                </a:solidFill>
                <a:latin typeface="Tahoma"/>
                <a:ea typeface="Tahoma"/>
                <a:cs typeface="Tahoma"/>
                <a:sym typeface="Tahoma"/>
              </a:rPr>
              <a:t>Class=“Tên lớp”</a:t>
            </a:r>
            <a:r>
              <a:rPr b="1" i="0" lang="en-US" sz="2800" u="none">
                <a:solidFill>
                  <a:schemeClr val="dk1"/>
                </a:solidFill>
                <a:latin typeface="Tahoma"/>
                <a:ea typeface="Tahoma"/>
                <a:cs typeface="Tahoma"/>
                <a:sym typeface="Tahoma"/>
              </a:rPr>
              <a:t>&gt;...&lt;/Tên_thẻ&gt;</a:t>
            </a:r>
            <a:endParaRPr/>
          </a:p>
        </p:txBody>
      </p:sp>
      <p:sp>
        <p:nvSpPr>
          <p:cNvPr id="706" name="Google Shape;706;p47"/>
          <p:cNvSpPr txBox="1"/>
          <p:nvPr/>
        </p:nvSpPr>
        <p:spPr>
          <a:xfrm>
            <a:off x="274637" y="3657600"/>
            <a:ext cx="26035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1" lang="en-US" sz="2800" u="sng">
                <a:solidFill>
                  <a:schemeClr val="dk1"/>
                </a:solidFill>
                <a:latin typeface="Tahoma"/>
                <a:ea typeface="Tahoma"/>
                <a:cs typeface="Tahoma"/>
                <a:sym typeface="Tahoma"/>
              </a:rPr>
              <a:t>Cách gọi lớp</a:t>
            </a:r>
            <a:r>
              <a:rPr b="1" i="1" lang="en-US" sz="2800" u="none">
                <a:solidFill>
                  <a:schemeClr val="dk1"/>
                </a:solidFill>
                <a:latin typeface="Tahoma"/>
                <a:ea typeface="Tahoma"/>
                <a:cs typeface="Tahoma"/>
                <a:sym typeface="Tahoma"/>
              </a:rPr>
              <a:t>:</a:t>
            </a:r>
            <a:r>
              <a:rPr b="0" i="1" lang="en-US" sz="2800" u="none">
                <a:solidFill>
                  <a:schemeClr val="dk1"/>
                </a:solidFill>
                <a:latin typeface="Tahoma"/>
                <a:ea typeface="Tahoma"/>
                <a:cs typeface="Tahoma"/>
                <a:sym typeface="Tahoma"/>
              </a:rPr>
              <a:t> </a:t>
            </a:r>
            <a:endParaRPr/>
          </a:p>
        </p:txBody>
      </p:sp>
      <p:sp>
        <p:nvSpPr>
          <p:cNvPr id="707" name="Google Shape;707;p47"/>
          <p:cNvSpPr txBox="1"/>
          <p:nvPr/>
        </p:nvSpPr>
        <p:spPr>
          <a:xfrm>
            <a:off x="228600" y="5119687"/>
            <a:ext cx="242093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800"/>
              <a:buFont typeface="Arial"/>
              <a:buNone/>
            </a:pPr>
            <a:r>
              <a:rPr b="1" i="1" lang="en-US" sz="2800" u="sng">
                <a:solidFill>
                  <a:srgbClr val="0000CC"/>
                </a:solidFill>
                <a:latin typeface="Arial"/>
                <a:ea typeface="Arial"/>
                <a:cs typeface="Arial"/>
                <a:sym typeface="Arial"/>
              </a:rPr>
              <a:t>Các kiểu lớp</a:t>
            </a:r>
            <a:r>
              <a:rPr b="1" i="0" lang="en-US" sz="2800" u="sng">
                <a:solidFill>
                  <a:srgbClr val="0000CC"/>
                </a:solidFill>
                <a:latin typeface="Arial"/>
                <a:ea typeface="Arial"/>
                <a:cs typeface="Arial"/>
                <a:sym typeface="Arial"/>
              </a:rPr>
              <a:t>:</a:t>
            </a:r>
            <a:endParaRPr/>
          </a:p>
        </p:txBody>
      </p:sp>
      <p:sp>
        <p:nvSpPr>
          <p:cNvPr id="708" name="Google Shape;708;p47"/>
          <p:cNvSpPr txBox="1"/>
          <p:nvPr/>
        </p:nvSpPr>
        <p:spPr>
          <a:xfrm>
            <a:off x="457200" y="5578475"/>
            <a:ext cx="7467600" cy="1203325"/>
          </a:xfrm>
          <a:prstGeom prst="rect">
            <a:avLst/>
          </a:prstGeom>
          <a:noFill/>
          <a:ln>
            <a:noFill/>
          </a:ln>
        </p:spPr>
        <p:txBody>
          <a:bodyPr anchorCtr="0" anchor="t" bIns="45700" lIns="91425" spcFirstLastPara="1" rIns="91425" wrap="square" tIns="45700">
            <a:spAutoFit/>
          </a:bodyPr>
          <a:lstStyle/>
          <a:p>
            <a:pPr indent="-177800" lvl="0" marL="0" marR="0" rtl="0" algn="just">
              <a:lnSpc>
                <a:spcPct val="13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 Lớp phổ dụng.</a:t>
            </a:r>
            <a:endParaRPr/>
          </a:p>
          <a:p>
            <a:pPr indent="-177800" lvl="0" marL="0" marR="0" rtl="0" algn="just">
              <a:lnSpc>
                <a:spcPct val="13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 Lớp chung.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500"/>
                                        <p:tgtEl>
                                          <p:spTgt spid="7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500"/>
                                        <p:tgtEl>
                                          <p:spTgt spid="7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500"/>
                                        <p:tgtEl>
                                          <p:spTgt spid="7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500"/>
                                        <p:tgtEl>
                                          <p:spTgt spid="7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500"/>
                                        <p:tgtEl>
                                          <p:spTgt spid="7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4" name="Shape 714"/>
        <p:cNvGrpSpPr/>
        <p:nvPr/>
      </p:nvGrpSpPr>
      <p:grpSpPr>
        <a:xfrm>
          <a:off x="0" y="0"/>
          <a:ext cx="0" cy="0"/>
          <a:chOff x="0" y="0"/>
          <a:chExt cx="0" cy="0"/>
        </a:xfrm>
      </p:grpSpPr>
      <p:sp>
        <p:nvSpPr>
          <p:cNvPr id="715" name="Google Shape;715;p4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16" name="Google Shape;716;p48"/>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17" name="Google Shape;717;p48"/>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ID VÀ CLASS</a:t>
            </a:r>
            <a:endParaRPr/>
          </a:p>
        </p:txBody>
      </p:sp>
      <p:sp>
        <p:nvSpPr>
          <p:cNvPr id="718" name="Google Shape;718;p48"/>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19" name="Google Shape;719;p48"/>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20" name="Google Shape;720;p48"/>
          <p:cNvSpPr txBox="1"/>
          <p:nvPr/>
        </p:nvSpPr>
        <p:spPr>
          <a:xfrm>
            <a:off x="228600" y="928687"/>
            <a:ext cx="269557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800"/>
              <a:buFont typeface="Arial"/>
              <a:buNone/>
            </a:pPr>
            <a:r>
              <a:rPr b="1" i="1" lang="en-US" sz="2800" u="sng">
                <a:solidFill>
                  <a:srgbClr val="0000CC"/>
                </a:solidFill>
                <a:latin typeface="Arial"/>
                <a:ea typeface="Arial"/>
                <a:cs typeface="Arial"/>
                <a:sym typeface="Arial"/>
              </a:rPr>
              <a:t>Lớp phổ dụng:</a:t>
            </a:r>
            <a:endParaRPr/>
          </a:p>
        </p:txBody>
      </p:sp>
      <p:sp>
        <p:nvSpPr>
          <p:cNvPr id="721" name="Google Shape;721;p48"/>
          <p:cNvSpPr txBox="1"/>
          <p:nvPr/>
        </p:nvSpPr>
        <p:spPr>
          <a:xfrm>
            <a:off x="228600" y="3962400"/>
            <a:ext cx="214312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800"/>
              <a:buFont typeface="Arial"/>
              <a:buNone/>
            </a:pPr>
            <a:r>
              <a:rPr b="1" i="1" lang="en-US" sz="2800" u="sng">
                <a:solidFill>
                  <a:srgbClr val="0000CC"/>
                </a:solidFill>
                <a:latin typeface="Arial"/>
                <a:ea typeface="Arial"/>
                <a:cs typeface="Arial"/>
                <a:sym typeface="Arial"/>
              </a:rPr>
              <a:t>Lớp chung:</a:t>
            </a:r>
            <a:endParaRPr/>
          </a:p>
        </p:txBody>
      </p:sp>
      <p:sp>
        <p:nvSpPr>
          <p:cNvPr id="722" name="Google Shape;722;p48"/>
          <p:cNvSpPr txBox="1"/>
          <p:nvPr/>
        </p:nvSpPr>
        <p:spPr>
          <a:xfrm>
            <a:off x="304800" y="1447800"/>
            <a:ext cx="8839200" cy="187801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600"/>
              <a:buFont typeface="Tahoma"/>
              <a:buNone/>
            </a:pPr>
            <a:r>
              <a:rPr b="0" i="0" lang="en-US" sz="2600" u="none">
                <a:solidFill>
                  <a:schemeClr val="dk1"/>
                </a:solidFill>
                <a:latin typeface="Tahoma"/>
                <a:ea typeface="Tahoma"/>
                <a:cs typeface="Tahoma"/>
                <a:sym typeface="Tahoma"/>
              </a:rPr>
              <a:t>Là lớp mà chỉ làm việc với phần tử HTML được xác định rõ.</a:t>
            </a:r>
            <a:endParaRPr/>
          </a:p>
          <a:p>
            <a:pPr indent="0" lvl="0" marL="0" marR="0" rtl="0" algn="l">
              <a:lnSpc>
                <a:spcPct val="150000"/>
              </a:lnSpc>
              <a:spcBef>
                <a:spcPts val="0"/>
              </a:spcBef>
              <a:spcAft>
                <a:spcPts val="0"/>
              </a:spcAft>
              <a:buClr>
                <a:schemeClr val="dk1"/>
              </a:buClr>
              <a:buSzPts val="2600"/>
              <a:buFont typeface="Tahoma"/>
              <a:buNone/>
            </a:pPr>
            <a:r>
              <a:rPr b="1" i="1" lang="en-US" sz="2600" u="sng">
                <a:solidFill>
                  <a:schemeClr val="dk1"/>
                </a:solidFill>
                <a:latin typeface="Tahoma"/>
                <a:ea typeface="Tahoma"/>
                <a:cs typeface="Tahoma"/>
                <a:sym typeface="Tahoma"/>
              </a:rPr>
              <a:t>Có dạng:  </a:t>
            </a:r>
            <a:endParaRPr/>
          </a:p>
          <a:p>
            <a:pPr indent="0" lvl="0" marL="0" marR="0" rtl="0" algn="l">
              <a:lnSpc>
                <a:spcPct val="150000"/>
              </a:lnSpc>
              <a:spcBef>
                <a:spcPts val="0"/>
              </a:spcBef>
              <a:spcAft>
                <a:spcPts val="0"/>
              </a:spcAft>
              <a:buClr>
                <a:schemeClr val="dk1"/>
              </a:buClr>
              <a:buSzPts val="2600"/>
              <a:buFont typeface="Tahoma"/>
              <a:buNone/>
            </a:pPr>
            <a:r>
              <a:rPr b="0" i="0" lang="en-US" sz="2600" u="none">
                <a:solidFill>
                  <a:schemeClr val="dk1"/>
                </a:solidFill>
                <a:latin typeface="Tahoma"/>
                <a:ea typeface="Tahoma"/>
                <a:cs typeface="Tahoma"/>
                <a:sym typeface="Tahoma"/>
              </a:rPr>
              <a:t>        </a:t>
            </a:r>
            <a:r>
              <a:rPr b="1" i="0" lang="en-US" sz="2600" u="none">
                <a:solidFill>
                  <a:srgbClr val="FF0000"/>
                </a:solidFill>
                <a:latin typeface="Tahoma"/>
                <a:ea typeface="Tahoma"/>
                <a:cs typeface="Tahoma"/>
                <a:sym typeface="Tahoma"/>
              </a:rPr>
              <a:t> Tên_Thẻ_HTML</a:t>
            </a:r>
            <a:r>
              <a:rPr b="1" i="0" lang="en-US" sz="2600" u="none">
                <a:solidFill>
                  <a:schemeClr val="dk1"/>
                </a:solidFill>
                <a:latin typeface="Tahoma"/>
                <a:ea typeface="Tahoma"/>
                <a:cs typeface="Tahoma"/>
                <a:sym typeface="Tahoma"/>
              </a:rPr>
              <a:t>.</a:t>
            </a:r>
            <a:r>
              <a:rPr b="1" i="0" lang="en-US" sz="2600" u="none">
                <a:solidFill>
                  <a:srgbClr val="008000"/>
                </a:solidFill>
                <a:latin typeface="Tahoma"/>
                <a:ea typeface="Tahoma"/>
                <a:cs typeface="Tahoma"/>
                <a:sym typeface="Tahoma"/>
              </a:rPr>
              <a:t>Tên_Lớp </a:t>
            </a:r>
            <a:r>
              <a:rPr b="1" i="0" lang="en-US" sz="2600" u="none">
                <a:solidFill>
                  <a:srgbClr val="FFC000"/>
                </a:solidFill>
                <a:latin typeface="Tahoma"/>
                <a:ea typeface="Tahoma"/>
                <a:cs typeface="Tahoma"/>
                <a:sym typeface="Tahoma"/>
              </a:rPr>
              <a:t>{Khai báo kiểu}</a:t>
            </a:r>
            <a:endParaRPr/>
          </a:p>
        </p:txBody>
      </p:sp>
      <p:sp>
        <p:nvSpPr>
          <p:cNvPr id="723" name="Google Shape;723;p48"/>
          <p:cNvSpPr txBox="1"/>
          <p:nvPr/>
        </p:nvSpPr>
        <p:spPr>
          <a:xfrm>
            <a:off x="228600" y="4584700"/>
            <a:ext cx="8839200" cy="187801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600"/>
              <a:buFont typeface="Tahoma"/>
              <a:buNone/>
            </a:pPr>
            <a:r>
              <a:rPr b="0" i="0" lang="en-US" sz="2600" u="none">
                <a:solidFill>
                  <a:schemeClr val="dk1"/>
                </a:solidFill>
                <a:latin typeface="Tahoma"/>
                <a:ea typeface="Tahoma"/>
                <a:cs typeface="Tahoma"/>
                <a:sym typeface="Tahoma"/>
              </a:rPr>
              <a:t>  Là lớp mà mọi phần tử HTML có thể sử dụng.</a:t>
            </a:r>
            <a:endParaRPr/>
          </a:p>
          <a:p>
            <a:pPr indent="0" lvl="0" marL="0" marR="0" rtl="0" algn="l">
              <a:lnSpc>
                <a:spcPct val="150000"/>
              </a:lnSpc>
              <a:spcBef>
                <a:spcPts val="0"/>
              </a:spcBef>
              <a:spcAft>
                <a:spcPts val="0"/>
              </a:spcAft>
              <a:buClr>
                <a:schemeClr val="dk1"/>
              </a:buClr>
              <a:buSzPts val="2600"/>
              <a:buFont typeface="Tahoma"/>
              <a:buNone/>
            </a:pPr>
            <a:r>
              <a:rPr b="1" i="1" lang="en-US" sz="2600" u="sng">
                <a:solidFill>
                  <a:schemeClr val="dk1"/>
                </a:solidFill>
                <a:latin typeface="Tahoma"/>
                <a:ea typeface="Tahoma"/>
                <a:cs typeface="Tahoma"/>
                <a:sym typeface="Tahoma"/>
              </a:rPr>
              <a:t>Có dạng:  </a:t>
            </a:r>
            <a:endParaRPr/>
          </a:p>
          <a:p>
            <a:pPr indent="0" lvl="0" marL="0" marR="0" rtl="0" algn="l">
              <a:lnSpc>
                <a:spcPct val="150000"/>
              </a:lnSpc>
              <a:spcBef>
                <a:spcPts val="0"/>
              </a:spcBef>
              <a:spcAft>
                <a:spcPts val="0"/>
              </a:spcAft>
              <a:buClr>
                <a:schemeClr val="dk1"/>
              </a:buClr>
              <a:buSzPts val="2600"/>
              <a:buFont typeface="Tahoma"/>
              <a:buNone/>
            </a:pPr>
            <a:r>
              <a:rPr b="0" i="0" lang="en-US" sz="2600" u="none">
                <a:solidFill>
                  <a:schemeClr val="dk1"/>
                </a:solidFill>
                <a:latin typeface="Tahoma"/>
                <a:ea typeface="Tahoma"/>
                <a:cs typeface="Tahoma"/>
                <a:sym typeface="Tahoma"/>
              </a:rPr>
              <a:t>        </a:t>
            </a:r>
            <a:r>
              <a:rPr b="1" i="0" lang="en-US" sz="2600" u="none">
                <a:solidFill>
                  <a:srgbClr val="FF0000"/>
                </a:solidFill>
                <a:latin typeface="Tahoma"/>
                <a:ea typeface="Tahoma"/>
                <a:cs typeface="Tahoma"/>
                <a:sym typeface="Tahoma"/>
              </a:rPr>
              <a:t>       </a:t>
            </a:r>
            <a:r>
              <a:rPr b="1" i="0" lang="en-US" sz="2600" u="none">
                <a:solidFill>
                  <a:schemeClr val="dk1"/>
                </a:solidFill>
                <a:latin typeface="Tahoma"/>
                <a:ea typeface="Tahoma"/>
                <a:cs typeface="Tahoma"/>
                <a:sym typeface="Tahoma"/>
              </a:rPr>
              <a:t>.</a:t>
            </a:r>
            <a:r>
              <a:rPr b="1" i="0" lang="en-US" sz="2600" u="none">
                <a:solidFill>
                  <a:srgbClr val="008000"/>
                </a:solidFill>
                <a:latin typeface="Tahoma"/>
                <a:ea typeface="Tahoma"/>
                <a:cs typeface="Tahoma"/>
                <a:sym typeface="Tahoma"/>
              </a:rPr>
              <a:t>Tên_Lớp </a:t>
            </a:r>
            <a:r>
              <a:rPr b="1" i="0" lang="en-US" sz="2600" u="none">
                <a:solidFill>
                  <a:srgbClr val="FF0000"/>
                </a:solidFill>
                <a:latin typeface="Tahoma"/>
                <a:ea typeface="Tahoma"/>
                <a:cs typeface="Tahoma"/>
                <a:sym typeface="Tahoma"/>
              </a:rPr>
              <a:t>{Khai báo kiểu}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2">
                                            <p:txEl>
                                              <p:pRg end="0" st="0"/>
                                            </p:txEl>
                                          </p:spTgt>
                                        </p:tgtEl>
                                        <p:attrNameLst>
                                          <p:attrName>style.visibility</p:attrName>
                                        </p:attrNameLst>
                                      </p:cBhvr>
                                      <p:to>
                                        <p:strVal val="visible"/>
                                      </p:to>
                                    </p:set>
                                    <p:animEffect filter="fade" transition="in">
                                      <p:cBhvr>
                                        <p:cTn dur="1000"/>
                                        <p:tgtEl>
                                          <p:spTgt spid="7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2">
                                            <p:txEl>
                                              <p:pRg end="1" st="1"/>
                                            </p:txEl>
                                          </p:spTgt>
                                        </p:tgtEl>
                                        <p:attrNameLst>
                                          <p:attrName>style.visibility</p:attrName>
                                        </p:attrNameLst>
                                      </p:cBhvr>
                                      <p:to>
                                        <p:strVal val="visible"/>
                                      </p:to>
                                    </p:set>
                                    <p:animEffect filter="fade" transition="in">
                                      <p:cBhvr>
                                        <p:cTn dur="1000"/>
                                        <p:tgtEl>
                                          <p:spTgt spid="7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2">
                                            <p:txEl>
                                              <p:pRg end="2" st="2"/>
                                            </p:txEl>
                                          </p:spTgt>
                                        </p:tgtEl>
                                        <p:attrNameLst>
                                          <p:attrName>style.visibility</p:attrName>
                                        </p:attrNameLst>
                                      </p:cBhvr>
                                      <p:to>
                                        <p:strVal val="visible"/>
                                      </p:to>
                                    </p:set>
                                    <p:animEffect filter="fade" transition="in">
                                      <p:cBhvr>
                                        <p:cTn dur="1000"/>
                                        <p:tgtEl>
                                          <p:spTgt spid="7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1000"/>
                                        <p:tgtEl>
                                          <p:spTgt spid="7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xEl>
                                              <p:pRg end="0" st="0"/>
                                            </p:txEl>
                                          </p:spTgt>
                                        </p:tgtEl>
                                        <p:attrNameLst>
                                          <p:attrName>style.visibility</p:attrName>
                                        </p:attrNameLst>
                                      </p:cBhvr>
                                      <p:to>
                                        <p:strVal val="visible"/>
                                      </p:to>
                                    </p:set>
                                    <p:animEffect filter="fade" transition="in">
                                      <p:cBhvr>
                                        <p:cTn dur="500"/>
                                        <p:tgtEl>
                                          <p:spTgt spid="7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xEl>
                                              <p:pRg end="1" st="1"/>
                                            </p:txEl>
                                          </p:spTgt>
                                        </p:tgtEl>
                                        <p:attrNameLst>
                                          <p:attrName>style.visibility</p:attrName>
                                        </p:attrNameLst>
                                      </p:cBhvr>
                                      <p:to>
                                        <p:strVal val="visible"/>
                                      </p:to>
                                    </p:set>
                                    <p:animEffect filter="fade" transition="in">
                                      <p:cBhvr>
                                        <p:cTn dur="500"/>
                                        <p:tgtEl>
                                          <p:spTgt spid="7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xEl>
                                              <p:pRg end="2" st="2"/>
                                            </p:txEl>
                                          </p:spTgt>
                                        </p:tgtEl>
                                        <p:attrNameLst>
                                          <p:attrName>style.visibility</p:attrName>
                                        </p:attrNameLst>
                                      </p:cBhvr>
                                      <p:to>
                                        <p:strVal val="visible"/>
                                      </p:to>
                                    </p:set>
                                    <p:animEffect filter="fade" transition="in">
                                      <p:cBhvr>
                                        <p:cTn dur="500"/>
                                        <p:tgtEl>
                                          <p:spTgt spid="72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9" name="Shape 729"/>
        <p:cNvGrpSpPr/>
        <p:nvPr/>
      </p:nvGrpSpPr>
      <p:grpSpPr>
        <a:xfrm>
          <a:off x="0" y="0"/>
          <a:ext cx="0" cy="0"/>
          <a:chOff x="0" y="0"/>
          <a:chExt cx="0" cy="0"/>
        </a:xfrm>
      </p:grpSpPr>
      <p:sp>
        <p:nvSpPr>
          <p:cNvPr id="730" name="Google Shape;730;p4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31" name="Google Shape;731;p49"/>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32" name="Google Shape;732;p49"/>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33" name="Google Shape;733;p49"/>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ID VÀ CLASS</a:t>
            </a:r>
            <a:endParaRPr/>
          </a:p>
        </p:txBody>
      </p:sp>
      <p:sp>
        <p:nvSpPr>
          <p:cNvPr id="734" name="Google Shape;734;p49"/>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35" name="Google Shape;735;p49"/>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36" name="Google Shape;736;p49"/>
          <p:cNvSpPr txBox="1"/>
          <p:nvPr/>
        </p:nvSpPr>
        <p:spPr>
          <a:xfrm>
            <a:off x="1219200" y="1524000"/>
            <a:ext cx="7696200" cy="2073275"/>
          </a:xfrm>
          <a:prstGeom prst="rect">
            <a:avLst/>
          </a:prstGeom>
          <a:solidFill>
            <a:srgbClr val="FFFFCC"/>
          </a:solidFill>
          <a:ln cap="flat" cmpd="sng" w="9525">
            <a:solidFill>
              <a:srgbClr val="FA4F3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Cho 2 đoạn văn:</a:t>
            </a:r>
            <a:endParaRPr/>
          </a:p>
          <a:p>
            <a:pPr indent="0" lvl="0" marL="0" marR="0" rtl="0" algn="just">
              <a:lnSpc>
                <a:spcPct val="13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 Định dạng đoạn văn 1: cỡ chữ 22, màu đỏ,</a:t>
            </a:r>
            <a:endParaRPr/>
          </a:p>
          <a:p>
            <a:pPr indent="0" lvl="0" marL="0" marR="0" rtl="0" algn="just">
              <a:lnSpc>
                <a:spcPct val="13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căn đều 2 bên. </a:t>
            </a:r>
            <a:endParaRPr/>
          </a:p>
          <a:p>
            <a:pPr indent="0" lvl="0" marL="0" marR="0" rtl="0" algn="just">
              <a:lnSpc>
                <a:spcPct val="13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 Định dạng đoạn văn 2: màu xanh, căn giữa.</a:t>
            </a:r>
            <a:endParaRPr/>
          </a:p>
        </p:txBody>
      </p:sp>
      <p:sp>
        <p:nvSpPr>
          <p:cNvPr id="737" name="Google Shape;737;p49"/>
          <p:cNvSpPr txBox="1"/>
          <p:nvPr/>
        </p:nvSpPr>
        <p:spPr>
          <a:xfrm>
            <a:off x="314325" y="914400"/>
            <a:ext cx="339248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800"/>
              <a:buFont typeface="Tahoma"/>
              <a:buNone/>
            </a:pPr>
            <a:r>
              <a:rPr b="1" i="0" lang="en-US" sz="2800" u="sng">
                <a:solidFill>
                  <a:srgbClr val="0000CC"/>
                </a:solidFill>
                <a:latin typeface="Tahoma"/>
                <a:ea typeface="Tahoma"/>
                <a:cs typeface="Tahoma"/>
                <a:sym typeface="Tahoma"/>
              </a:rPr>
              <a:t>Ví dụ</a:t>
            </a:r>
            <a:r>
              <a:rPr b="1" i="0" lang="en-US" sz="2800" u="none">
                <a:solidFill>
                  <a:srgbClr val="0000CC"/>
                </a:solidFill>
                <a:latin typeface="Tahoma"/>
                <a:ea typeface="Tahoma"/>
                <a:cs typeface="Tahoma"/>
                <a:sym typeface="Tahoma"/>
              </a:rPr>
              <a:t>: </a:t>
            </a:r>
            <a:r>
              <a:rPr b="0" i="0" lang="en-US" sz="2400" u="none">
                <a:solidFill>
                  <a:srgbClr val="0000CC"/>
                </a:solidFill>
                <a:latin typeface="Tahoma"/>
                <a:ea typeface="Tahoma"/>
                <a:cs typeface="Tahoma"/>
                <a:sym typeface="Tahoma"/>
              </a:rPr>
              <a:t>Lớp phổ dụng</a:t>
            </a:r>
            <a:r>
              <a:rPr b="1" i="1" lang="en-US" sz="2800" u="none">
                <a:solidFill>
                  <a:srgbClr val="FF0000"/>
                </a:solidFill>
                <a:latin typeface="Tahoma"/>
                <a:ea typeface="Tahoma"/>
                <a:cs typeface="Tahoma"/>
                <a:sym typeface="Tahoma"/>
              </a:rPr>
              <a:t>  </a:t>
            </a:r>
            <a:endParaRPr/>
          </a:p>
        </p:txBody>
      </p:sp>
      <p:sp>
        <p:nvSpPr>
          <p:cNvPr id="738" name="Google Shape;738;p49"/>
          <p:cNvSpPr txBox="1"/>
          <p:nvPr/>
        </p:nvSpPr>
        <p:spPr>
          <a:xfrm>
            <a:off x="1219200" y="3962400"/>
            <a:ext cx="7772400" cy="1196975"/>
          </a:xfrm>
          <a:prstGeom prst="rect">
            <a:avLst/>
          </a:prstGeom>
          <a:solidFill>
            <a:srgbClr val="FFFFCC"/>
          </a:solidFill>
          <a:ln cap="flat" cmpd="sng" w="9525">
            <a:solidFill>
              <a:srgbClr val="FA4F3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P.Doan1{font-size:22px; color:Red; text-align:Justify;}</a:t>
            </a:r>
            <a:endParaRPr/>
          </a:p>
          <a:p>
            <a:pPr indent="0" lvl="0" marL="0" marR="0" rtl="0" algn="l">
              <a:lnSpc>
                <a:spcPct val="15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P.Doan2{color: Green; text-align:Center;}</a:t>
            </a:r>
            <a:endParaRPr/>
          </a:p>
        </p:txBody>
      </p:sp>
      <p:sp>
        <p:nvSpPr>
          <p:cNvPr id="739" name="Google Shape;739;p49"/>
          <p:cNvSpPr txBox="1"/>
          <p:nvPr/>
        </p:nvSpPr>
        <p:spPr>
          <a:xfrm>
            <a:off x="1219200" y="5486400"/>
            <a:ext cx="7772400" cy="1196975"/>
          </a:xfrm>
          <a:prstGeom prst="rect">
            <a:avLst/>
          </a:prstGeom>
          <a:solidFill>
            <a:srgbClr val="FFFFCC"/>
          </a:solidFill>
          <a:ln cap="flat" cmpd="sng" w="9525">
            <a:solidFill>
              <a:srgbClr val="FA4F3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&lt;P class=“Doan1”&gt; Nội dung đoạn 1 &lt;/P&gt;</a:t>
            </a:r>
            <a:endParaRPr/>
          </a:p>
          <a:p>
            <a:pPr indent="0" lvl="0" marL="0" marR="0" rtl="0" algn="l">
              <a:lnSpc>
                <a:spcPct val="15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&lt;P class=“Doan2”&gt; Nội dung đoạn 2 &lt;/P&gt;</a:t>
            </a:r>
            <a:endParaRPr/>
          </a:p>
        </p:txBody>
      </p:sp>
      <p:sp>
        <p:nvSpPr>
          <p:cNvPr id="740" name="Google Shape;740;p49"/>
          <p:cNvSpPr txBox="1"/>
          <p:nvPr/>
        </p:nvSpPr>
        <p:spPr>
          <a:xfrm>
            <a:off x="228600" y="4114800"/>
            <a:ext cx="10668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Arial"/>
              <a:buNone/>
            </a:pPr>
            <a:r>
              <a:rPr b="1" i="1" lang="en-US" sz="2800" u="sng">
                <a:solidFill>
                  <a:srgbClr val="FF0000"/>
                </a:solidFill>
                <a:latin typeface="Arial"/>
                <a:ea typeface="Arial"/>
                <a:cs typeface="Arial"/>
                <a:sym typeface="Arial"/>
              </a:rPr>
              <a:t>CSS</a:t>
            </a:r>
            <a:endParaRPr/>
          </a:p>
        </p:txBody>
      </p:sp>
      <p:sp>
        <p:nvSpPr>
          <p:cNvPr id="741" name="Google Shape;741;p49"/>
          <p:cNvSpPr txBox="1"/>
          <p:nvPr/>
        </p:nvSpPr>
        <p:spPr>
          <a:xfrm>
            <a:off x="152400" y="5638800"/>
            <a:ext cx="1066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1" i="1" lang="en-US" sz="2400" u="sng">
                <a:solidFill>
                  <a:srgbClr val="FF0000"/>
                </a:solidFill>
                <a:latin typeface="Arial"/>
                <a:ea typeface="Arial"/>
                <a:cs typeface="Arial"/>
                <a:sym typeface="Arial"/>
              </a:rPr>
              <a:t>HTML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7"/>
                                        </p:tgtEl>
                                        <p:attrNameLst>
                                          <p:attrName>style.visibility</p:attrName>
                                        </p:attrNameLst>
                                      </p:cBhvr>
                                      <p:to>
                                        <p:strVal val="visible"/>
                                      </p:to>
                                    </p:set>
                                    <p:animEffect filter="fade" transition="in">
                                      <p:cBhvr>
                                        <p:cTn dur="500"/>
                                        <p:tgtEl>
                                          <p:spTgt spid="73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500"/>
                                        <p:tgtEl>
                                          <p:spTgt spid="7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500"/>
                                        <p:tgtEl>
                                          <p:spTgt spid="740"/>
                                        </p:tgtEl>
                                      </p:cBhvr>
                                    </p:animEffect>
                                  </p:childTnLst>
                                </p:cTn>
                              </p:par>
                              <p:par>
                                <p:cTn fill="hold" nodeType="with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500"/>
                                        <p:tgtEl>
                                          <p:spTgt spid="7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500"/>
                                        <p:tgtEl>
                                          <p:spTgt spid="7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500"/>
                                        <p:tgtEl>
                                          <p:spTgt spid="7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59" name="Google Shape;159;p5"/>
          <p:cNvSpPr txBox="1"/>
          <p:nvPr/>
        </p:nvSpPr>
        <p:spPr>
          <a:xfrm>
            <a:off x="0" y="120650"/>
            <a:ext cx="9144000" cy="565150"/>
          </a:xfrm>
          <a:prstGeom prst="rect">
            <a:avLst/>
          </a:prstGeom>
          <a:solidFill>
            <a:srgbClr val="FF66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0" name="Google Shape;160;p5"/>
          <p:cNvSpPr txBox="1"/>
          <p:nvPr>
            <p:ph idx="4294967295" type="title"/>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990000"/>
              </a:buClr>
              <a:buSzPts val="3200"/>
              <a:buFont typeface="Arial"/>
              <a:buNone/>
            </a:pPr>
            <a:r>
              <a:rPr b="1" i="0" lang="en-US" sz="3200" u="none" cap="none" strike="noStrike">
                <a:solidFill>
                  <a:srgbClr val="990000"/>
                </a:solidFill>
                <a:latin typeface="Arial"/>
                <a:ea typeface="Arial"/>
                <a:cs typeface="Arial"/>
                <a:sym typeface="Arial"/>
              </a:rPr>
              <a:t>GIỚI THIỆU VỀ CSS</a:t>
            </a:r>
            <a:endParaRPr/>
          </a:p>
        </p:txBody>
      </p:sp>
      <p:pic>
        <p:nvPicPr>
          <p:cNvPr id="161" name="Google Shape;161;p5"/>
          <p:cNvPicPr preferRelativeResize="0"/>
          <p:nvPr/>
        </p:nvPicPr>
        <p:blipFill rotWithShape="1">
          <a:blip r:embed="rId4">
            <a:alphaModFix/>
          </a:blip>
          <a:srcRect b="2699" l="0" r="0" t="0"/>
          <a:stretch/>
        </p:blipFill>
        <p:spPr>
          <a:xfrm>
            <a:off x="0" y="682625"/>
            <a:ext cx="5156200" cy="2746375"/>
          </a:xfrm>
          <a:prstGeom prst="rect">
            <a:avLst/>
          </a:prstGeom>
          <a:noFill/>
          <a:ln>
            <a:noFill/>
          </a:ln>
          <a:effectLst>
            <a:outerShdw blurRad="63500" dir="2700000" dist="139700">
              <a:srgbClr val="333333">
                <a:alpha val="64705"/>
              </a:srgbClr>
            </a:outerShdw>
          </a:effectLst>
        </p:spPr>
      </p:pic>
      <p:pic>
        <p:nvPicPr>
          <p:cNvPr id="162" name="Google Shape;162;p5"/>
          <p:cNvPicPr preferRelativeResize="0"/>
          <p:nvPr/>
        </p:nvPicPr>
        <p:blipFill rotWithShape="1">
          <a:blip r:embed="rId5">
            <a:alphaModFix/>
          </a:blip>
          <a:srcRect b="0" l="0" r="0" t="0"/>
          <a:stretch/>
        </p:blipFill>
        <p:spPr>
          <a:xfrm>
            <a:off x="0" y="3581400"/>
            <a:ext cx="4518025" cy="3276600"/>
          </a:xfrm>
          <a:prstGeom prst="rect">
            <a:avLst/>
          </a:prstGeom>
          <a:noFill/>
          <a:ln>
            <a:noFill/>
          </a:ln>
          <a:effectLst>
            <a:outerShdw blurRad="63500" dir="2700000" dist="139700">
              <a:srgbClr val="333333">
                <a:alpha val="64705"/>
              </a:srgbClr>
            </a:outerShdw>
          </a:effectLst>
        </p:spPr>
      </p:pic>
      <p:pic>
        <p:nvPicPr>
          <p:cNvPr id="163" name="Google Shape;163;p5"/>
          <p:cNvPicPr preferRelativeResize="0"/>
          <p:nvPr/>
        </p:nvPicPr>
        <p:blipFill rotWithShape="1">
          <a:blip r:embed="rId6">
            <a:alphaModFix/>
          </a:blip>
          <a:srcRect b="0" l="0" r="0" t="0"/>
          <a:stretch/>
        </p:blipFill>
        <p:spPr>
          <a:xfrm>
            <a:off x="4774513" y="2739672"/>
            <a:ext cx="3913497" cy="2114551"/>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
        <p:nvSpPr>
          <p:cNvPr id="164" name="Google Shape;164;p5"/>
          <p:cNvSpPr txBox="1"/>
          <p:nvPr/>
        </p:nvSpPr>
        <p:spPr>
          <a:xfrm>
            <a:off x="349250" y="981075"/>
            <a:ext cx="4764087" cy="2144712"/>
          </a:xfrm>
          <a:prstGeom prst="rect">
            <a:avLst/>
          </a:prstGeom>
          <a:solidFill>
            <a:srgbClr val="FFC000">
              <a:alpha val="24705"/>
            </a:srgbClr>
          </a:solidFill>
          <a:ln cap="flat" cmpd="sng" w="9525">
            <a:solidFill>
              <a:srgbClr val="AEB8FD"/>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5" name="Google Shape;165;p5"/>
          <p:cNvSpPr txBox="1"/>
          <p:nvPr/>
        </p:nvSpPr>
        <p:spPr>
          <a:xfrm>
            <a:off x="361950" y="4953000"/>
            <a:ext cx="4108450" cy="1582737"/>
          </a:xfrm>
          <a:prstGeom prst="rect">
            <a:avLst/>
          </a:prstGeom>
          <a:solidFill>
            <a:srgbClr val="FFC000">
              <a:alpha val="24705"/>
            </a:srgbClr>
          </a:solidFill>
          <a:ln cap="flat" cmpd="sng" w="9525">
            <a:solidFill>
              <a:srgbClr val="AEB8FD"/>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6" name="Google Shape;166;p5"/>
          <p:cNvSpPr/>
          <p:nvPr/>
        </p:nvSpPr>
        <p:spPr>
          <a:xfrm>
            <a:off x="4662311" y="982134"/>
            <a:ext cx="2381955" cy="1253066"/>
          </a:xfrm>
          <a:prstGeom prst="irregularSeal2">
            <a:avLst/>
          </a:prstGeom>
          <a:gradFill>
            <a:gsLst>
              <a:gs pos="0">
                <a:srgbClr val="838383"/>
              </a:gs>
              <a:gs pos="80000">
                <a:srgbClr val="ACACAC"/>
              </a:gs>
              <a:gs pos="100000">
                <a:srgbClr val="ADADAD"/>
              </a:gs>
            </a:gsLst>
            <a:lin ang="16200000" scaled="0"/>
          </a:gradFill>
          <a:ln>
            <a:noFill/>
          </a:ln>
          <a:effectLst>
            <a:outerShdw blurRad="40000" rotWithShape="0" dir="5400000" dist="23000">
              <a:srgbClr val="000000">
                <a:alpha val="34901"/>
              </a:srgbClr>
            </a:outerShdw>
          </a:effectLst>
        </p:spPr>
        <p:txBody>
          <a:bodyPr anchorCtr="0" anchor="ctr" bIns="45700" lIns="91400" spcFirstLastPara="1" rIns="91400" wrap="square" tIns="45700">
            <a:noAutofit/>
          </a:bodyPr>
          <a:lstStyle/>
          <a:p>
            <a:pPr indent="-227013" lvl="0" marL="457200" marR="0" rtl="0" algn="ctr">
              <a:lnSpc>
                <a:spcPct val="80000"/>
              </a:lnSpc>
              <a:spcBef>
                <a:spcPts val="0"/>
              </a:spcBef>
              <a:spcAft>
                <a:spcPts val="0"/>
              </a:spcAft>
              <a:buClr>
                <a:srgbClr val="6CA6B8"/>
              </a:buClr>
              <a:buSzPts val="1600"/>
              <a:buFont typeface="Arial"/>
              <a:buNone/>
            </a:pPr>
            <a:r>
              <a:rPr b="0" i="0" lang="en-US" sz="1600" u="none" cap="none" strike="noStrike">
                <a:solidFill>
                  <a:schemeClr val="lt1"/>
                </a:solidFill>
                <a:latin typeface="Arial"/>
                <a:ea typeface="Arial"/>
                <a:cs typeface="Arial"/>
                <a:sym typeface="Arial"/>
              </a:rPr>
              <a:t>Without CSS</a:t>
            </a:r>
            <a:endParaRPr/>
          </a:p>
        </p:txBody>
      </p:sp>
      <p:sp>
        <p:nvSpPr>
          <p:cNvPr id="167" name="Google Shape;167;p5"/>
          <p:cNvSpPr/>
          <p:nvPr/>
        </p:nvSpPr>
        <p:spPr>
          <a:xfrm>
            <a:off x="3939822" y="5125155"/>
            <a:ext cx="2381955" cy="1253066"/>
          </a:xfrm>
          <a:prstGeom prst="irregularSeal2">
            <a:avLst/>
          </a:prstGeom>
          <a:gradFill>
            <a:gsLst>
              <a:gs pos="0">
                <a:srgbClr val="838383"/>
              </a:gs>
              <a:gs pos="80000">
                <a:srgbClr val="ACACAC"/>
              </a:gs>
              <a:gs pos="100000">
                <a:srgbClr val="ADADAD"/>
              </a:gs>
            </a:gsLst>
            <a:lin ang="16200000" scaled="0"/>
          </a:gradFill>
          <a:ln>
            <a:noFill/>
          </a:ln>
          <a:effectLst>
            <a:outerShdw blurRad="40000" rotWithShape="0" dir="5400000" dist="23000">
              <a:srgbClr val="000000">
                <a:alpha val="34901"/>
              </a:srgbClr>
            </a:outerShdw>
          </a:effectLst>
        </p:spPr>
        <p:txBody>
          <a:bodyPr anchorCtr="0" anchor="ctr" bIns="45700" lIns="91400" spcFirstLastPara="1" rIns="91400" wrap="square" tIns="45700">
            <a:noAutofit/>
          </a:bodyPr>
          <a:lstStyle/>
          <a:p>
            <a:pPr indent="-227013" lvl="0" marL="457200" marR="0" rtl="0" algn="ctr">
              <a:lnSpc>
                <a:spcPct val="80000"/>
              </a:lnSpc>
              <a:spcBef>
                <a:spcPts val="0"/>
              </a:spcBef>
              <a:spcAft>
                <a:spcPts val="0"/>
              </a:spcAft>
              <a:buClr>
                <a:srgbClr val="6CA6B8"/>
              </a:buClr>
              <a:buSzPts val="1600"/>
              <a:buFont typeface="Arial"/>
              <a:buNone/>
            </a:pPr>
            <a:r>
              <a:rPr b="0" i="0" lang="en-US" sz="1600" u="none" cap="none" strike="noStrike">
                <a:solidFill>
                  <a:schemeClr val="lt1"/>
                </a:solidFill>
                <a:latin typeface="Arial"/>
                <a:ea typeface="Arial"/>
                <a:cs typeface="Arial"/>
                <a:sym typeface="Arial"/>
              </a:rPr>
              <a:t>With CSS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7" name="Shape 747"/>
        <p:cNvGrpSpPr/>
        <p:nvPr/>
      </p:nvGrpSpPr>
      <p:grpSpPr>
        <a:xfrm>
          <a:off x="0" y="0"/>
          <a:ext cx="0" cy="0"/>
          <a:chOff x="0" y="0"/>
          <a:chExt cx="0" cy="0"/>
        </a:xfrm>
      </p:grpSpPr>
      <p:sp>
        <p:nvSpPr>
          <p:cNvPr id="748" name="Google Shape;748;p5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49" name="Google Shape;749;p50"/>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50" name="Google Shape;750;p50"/>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51" name="Google Shape;751;p50"/>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ID VÀ CLASS</a:t>
            </a:r>
            <a:endParaRPr/>
          </a:p>
        </p:txBody>
      </p:sp>
      <p:sp>
        <p:nvSpPr>
          <p:cNvPr id="752" name="Google Shape;752;p50"/>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53" name="Google Shape;753;p50"/>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54" name="Google Shape;754;p50"/>
          <p:cNvSpPr txBox="1"/>
          <p:nvPr/>
        </p:nvSpPr>
        <p:spPr>
          <a:xfrm>
            <a:off x="685800" y="1600200"/>
            <a:ext cx="8229600" cy="649287"/>
          </a:xfrm>
          <a:prstGeom prst="rect">
            <a:avLst/>
          </a:prstGeom>
          <a:solidFill>
            <a:srgbClr val="FFFFCC"/>
          </a:solidFill>
          <a:ln cap="flat" cmpd="sng" w="9525">
            <a:solidFill>
              <a:srgbClr val="FA4F3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CC"/>
              </a:buClr>
              <a:buSzPts val="2400"/>
              <a:buFont typeface="Tahoma"/>
              <a:buNone/>
            </a:pPr>
            <a:r>
              <a:rPr b="0" i="0" lang="en-US" sz="2400" u="none">
                <a:solidFill>
                  <a:srgbClr val="0000CC"/>
                </a:solidFill>
                <a:latin typeface="Tahoma"/>
                <a:ea typeface="Tahoma"/>
                <a:cs typeface="Tahoma"/>
                <a:sym typeface="Tahoma"/>
              </a:rPr>
              <a:t>Tạo lớp định dạng màu nền xanh, chữ trắng, cỡ chữ 22px;</a:t>
            </a:r>
            <a:r>
              <a:rPr b="0" i="0" lang="en-US" sz="2400" u="none">
                <a:solidFill>
                  <a:schemeClr val="dk1"/>
                </a:solidFill>
                <a:latin typeface="Tahoma"/>
                <a:ea typeface="Tahoma"/>
                <a:cs typeface="Tahoma"/>
                <a:sym typeface="Tahoma"/>
              </a:rPr>
              <a:t> </a:t>
            </a:r>
            <a:endParaRPr/>
          </a:p>
        </p:txBody>
      </p:sp>
      <p:sp>
        <p:nvSpPr>
          <p:cNvPr id="755" name="Google Shape;755;p50"/>
          <p:cNvSpPr txBox="1"/>
          <p:nvPr/>
        </p:nvSpPr>
        <p:spPr>
          <a:xfrm>
            <a:off x="228600" y="914400"/>
            <a:ext cx="296068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800"/>
              <a:buFont typeface="Tahoma"/>
              <a:buNone/>
            </a:pPr>
            <a:r>
              <a:rPr b="1" i="0" lang="en-US" sz="2800" u="sng">
                <a:solidFill>
                  <a:srgbClr val="0000CC"/>
                </a:solidFill>
                <a:latin typeface="Tahoma"/>
                <a:ea typeface="Tahoma"/>
                <a:cs typeface="Tahoma"/>
                <a:sym typeface="Tahoma"/>
              </a:rPr>
              <a:t>Ví dụ</a:t>
            </a:r>
            <a:r>
              <a:rPr b="1" i="0" lang="en-US" sz="2800" u="none">
                <a:solidFill>
                  <a:srgbClr val="0000CC"/>
                </a:solidFill>
                <a:latin typeface="Tahoma"/>
                <a:ea typeface="Tahoma"/>
                <a:cs typeface="Tahoma"/>
                <a:sym typeface="Tahoma"/>
              </a:rPr>
              <a:t>: </a:t>
            </a:r>
            <a:r>
              <a:rPr b="0" i="0" lang="en-US" sz="2800" u="none">
                <a:solidFill>
                  <a:srgbClr val="0000CC"/>
                </a:solidFill>
                <a:latin typeface="Tahoma"/>
                <a:ea typeface="Tahoma"/>
                <a:cs typeface="Tahoma"/>
                <a:sym typeface="Tahoma"/>
              </a:rPr>
              <a:t>Lớp chung</a:t>
            </a:r>
            <a:endParaRPr/>
          </a:p>
        </p:txBody>
      </p:sp>
      <p:sp>
        <p:nvSpPr>
          <p:cNvPr id="756" name="Google Shape;756;p50"/>
          <p:cNvSpPr txBox="1"/>
          <p:nvPr/>
        </p:nvSpPr>
        <p:spPr>
          <a:xfrm>
            <a:off x="1371600" y="2895600"/>
            <a:ext cx="7543800" cy="1384300"/>
          </a:xfrm>
          <a:prstGeom prst="rect">
            <a:avLst/>
          </a:prstGeom>
          <a:solidFill>
            <a:srgbClr val="FFFFCC"/>
          </a:solidFill>
          <a:ln cap="flat" cmpd="sng" w="9525">
            <a:solidFill>
              <a:srgbClr val="FA4F32"/>
            </a:solidFill>
            <a:prstDash val="solid"/>
            <a:miter lim="800000"/>
            <a:headEnd len="sm" w="sm" type="none"/>
            <a:tailEnd len="sm" w="sm" type="none"/>
          </a:ln>
          <a:effectLst>
            <a:outerShdw blurRad="63500" dir="16200000" dist="38100">
              <a:srgbClr val="000000">
                <a:alpha val="39607"/>
              </a:srgbClr>
            </a:outerShdw>
          </a:effectLst>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.Dinhdang{ background-color:#0000FF ; </a:t>
            </a:r>
            <a:endParaRPr/>
          </a:p>
          <a:p>
            <a:pPr indent="0" lvl="0" marL="0" marR="0" rtl="0" algn="l">
              <a:lnSpc>
                <a:spcPct val="15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color:#FFFFFF;  font-size:22px;}</a:t>
            </a:r>
            <a:endParaRPr/>
          </a:p>
        </p:txBody>
      </p:sp>
      <p:sp>
        <p:nvSpPr>
          <p:cNvPr id="757" name="Google Shape;757;p50"/>
          <p:cNvSpPr txBox="1"/>
          <p:nvPr/>
        </p:nvSpPr>
        <p:spPr>
          <a:xfrm>
            <a:off x="228600" y="3200400"/>
            <a:ext cx="10668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Arial"/>
              <a:buNone/>
            </a:pPr>
            <a:r>
              <a:rPr b="1" i="1" lang="en-US" sz="2800" u="sng">
                <a:solidFill>
                  <a:srgbClr val="FF0000"/>
                </a:solidFill>
                <a:latin typeface="Arial"/>
                <a:ea typeface="Arial"/>
                <a:cs typeface="Arial"/>
                <a:sym typeface="Arial"/>
              </a:rPr>
              <a:t>CSS</a:t>
            </a:r>
            <a:endParaRPr/>
          </a:p>
        </p:txBody>
      </p:sp>
      <p:sp>
        <p:nvSpPr>
          <p:cNvPr id="758" name="Google Shape;758;p50"/>
          <p:cNvSpPr txBox="1"/>
          <p:nvPr/>
        </p:nvSpPr>
        <p:spPr>
          <a:xfrm>
            <a:off x="228600" y="5105400"/>
            <a:ext cx="1066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1" i="1" lang="en-US" sz="2400" u="sng">
                <a:solidFill>
                  <a:srgbClr val="FF0000"/>
                </a:solidFill>
                <a:latin typeface="Arial"/>
                <a:ea typeface="Arial"/>
                <a:cs typeface="Arial"/>
                <a:sym typeface="Arial"/>
              </a:rPr>
              <a:t>HTML</a:t>
            </a:r>
            <a:endParaRPr/>
          </a:p>
        </p:txBody>
      </p:sp>
      <p:sp>
        <p:nvSpPr>
          <p:cNvPr id="759" name="Google Shape;759;p50"/>
          <p:cNvSpPr txBox="1"/>
          <p:nvPr/>
        </p:nvSpPr>
        <p:spPr>
          <a:xfrm>
            <a:off x="1371600" y="4953000"/>
            <a:ext cx="7543800" cy="1384300"/>
          </a:xfrm>
          <a:prstGeom prst="rect">
            <a:avLst/>
          </a:prstGeom>
          <a:solidFill>
            <a:srgbClr val="FFFFCC"/>
          </a:solidFill>
          <a:ln cap="flat" cmpd="sng" w="9525">
            <a:solidFill>
              <a:srgbClr val="FA4F3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&lt;H1 class=“Dinhdang”&gt; Tiêu đề &lt;/H1&gt;</a:t>
            </a:r>
            <a:endParaRPr/>
          </a:p>
          <a:p>
            <a:pPr indent="0" lvl="0" marL="0" marR="0" rtl="0" algn="l">
              <a:lnSpc>
                <a:spcPct val="15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&lt;P class=“Dinhdang”&gt; Nội dung&lt;/P&gt;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500"/>
                                        <p:tgtEl>
                                          <p:spTgt spid="756"/>
                                        </p:tgtEl>
                                      </p:cBhvr>
                                    </p:animEffect>
                                  </p:childTnLst>
                                </p:cTn>
                              </p:par>
                              <p:par>
                                <p:cTn fill="hold" nodeType="with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500"/>
                                        <p:tgtEl>
                                          <p:spTgt spid="757"/>
                                        </p:tgtEl>
                                      </p:cBhvr>
                                    </p:animEffect>
                                  </p:childTnLst>
                                </p:cTn>
                              </p:par>
                              <p:par>
                                <p:cTn fill="hold" nodeType="with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500"/>
                                        <p:tgtEl>
                                          <p:spTgt spid="758"/>
                                        </p:tgtEl>
                                      </p:cBhvr>
                                    </p:animEffect>
                                  </p:childTnLst>
                                </p:cTn>
                              </p:par>
                              <p:par>
                                <p:cTn fill="hold" nodeType="with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500"/>
                                        <p:tgtEl>
                                          <p:spTgt spid="7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5" name="Shape 765"/>
        <p:cNvGrpSpPr/>
        <p:nvPr/>
      </p:nvGrpSpPr>
      <p:grpSpPr>
        <a:xfrm>
          <a:off x="0" y="0"/>
          <a:ext cx="0" cy="0"/>
          <a:chOff x="0" y="0"/>
          <a:chExt cx="0" cy="0"/>
        </a:xfrm>
      </p:grpSpPr>
      <p:sp>
        <p:nvSpPr>
          <p:cNvPr id="766" name="Google Shape;766;p5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67" name="Google Shape;767;p51"/>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68" name="Google Shape;768;p51"/>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69" name="Google Shape;769;p51"/>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ID VÀ CLASS</a:t>
            </a:r>
            <a:endParaRPr/>
          </a:p>
        </p:txBody>
      </p:sp>
      <p:sp>
        <p:nvSpPr>
          <p:cNvPr id="770" name="Google Shape;770;p51"/>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71" name="Google Shape;771;p51"/>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72" name="Google Shape;772;p51"/>
          <p:cNvSpPr txBox="1"/>
          <p:nvPr/>
        </p:nvSpPr>
        <p:spPr>
          <a:xfrm>
            <a:off x="228600" y="776287"/>
            <a:ext cx="107315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800"/>
              <a:buFont typeface="Arial"/>
              <a:buNone/>
            </a:pPr>
            <a:r>
              <a:rPr b="1" i="0" lang="en-US" sz="2800" u="sng">
                <a:solidFill>
                  <a:srgbClr val="0000CC"/>
                </a:solidFill>
                <a:latin typeface="Arial"/>
                <a:ea typeface="Arial"/>
                <a:cs typeface="Arial"/>
                <a:sym typeface="Arial"/>
              </a:rPr>
              <a:t>b. ID:</a:t>
            </a:r>
            <a:endParaRPr/>
          </a:p>
        </p:txBody>
      </p:sp>
      <p:sp>
        <p:nvSpPr>
          <p:cNvPr id="773" name="Google Shape;773;p51"/>
          <p:cNvSpPr txBox="1"/>
          <p:nvPr/>
        </p:nvSpPr>
        <p:spPr>
          <a:xfrm>
            <a:off x="228600" y="1385887"/>
            <a:ext cx="8686800" cy="1203325"/>
          </a:xfrm>
          <a:prstGeom prst="rect">
            <a:avLst/>
          </a:prstGeom>
          <a:noFill/>
          <a:ln>
            <a:noFill/>
          </a:ln>
        </p:spPr>
        <p:txBody>
          <a:bodyPr anchorCtr="0" anchor="t" bIns="45700" lIns="91425" spcFirstLastPara="1" rIns="91425" wrap="square" tIns="45700">
            <a:spAutoFit/>
          </a:bodyPr>
          <a:lstStyle/>
          <a:p>
            <a:pPr indent="0" lvl="0" marL="0" marR="0" rtl="0" algn="just">
              <a:lnSpc>
                <a:spcPct val="13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Là thuộc tính dùng để nhận dạng các phần tử, id có tính duy nhất.  </a:t>
            </a:r>
            <a:endParaRPr/>
          </a:p>
        </p:txBody>
      </p:sp>
      <p:sp>
        <p:nvSpPr>
          <p:cNvPr id="774" name="Google Shape;774;p51"/>
          <p:cNvSpPr txBox="1"/>
          <p:nvPr/>
        </p:nvSpPr>
        <p:spPr>
          <a:xfrm>
            <a:off x="685800" y="5881687"/>
            <a:ext cx="8153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&lt;Tên_thẻ  </a:t>
            </a:r>
            <a:r>
              <a:rPr b="1" i="0" lang="en-US" sz="2800" u="none">
                <a:solidFill>
                  <a:srgbClr val="FF0000"/>
                </a:solidFill>
                <a:latin typeface="Tahoma"/>
                <a:ea typeface="Tahoma"/>
                <a:cs typeface="Tahoma"/>
                <a:sym typeface="Tahoma"/>
              </a:rPr>
              <a:t>ID=“Tên ID”</a:t>
            </a:r>
            <a:r>
              <a:rPr b="1" i="0" lang="en-US" sz="2800" u="none">
                <a:solidFill>
                  <a:schemeClr val="dk1"/>
                </a:solidFill>
                <a:latin typeface="Tahoma"/>
                <a:ea typeface="Tahoma"/>
                <a:cs typeface="Tahoma"/>
                <a:sym typeface="Tahoma"/>
              </a:rPr>
              <a:t>&gt;...&lt;/Tên_thẻ&gt;</a:t>
            </a:r>
            <a:endParaRPr/>
          </a:p>
        </p:txBody>
      </p:sp>
      <p:sp>
        <p:nvSpPr>
          <p:cNvPr id="775" name="Google Shape;775;p51"/>
          <p:cNvSpPr txBox="1"/>
          <p:nvPr/>
        </p:nvSpPr>
        <p:spPr>
          <a:xfrm>
            <a:off x="274637" y="5119687"/>
            <a:ext cx="2252662"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0" i="1" lang="en-US" sz="2800" u="sng">
                <a:solidFill>
                  <a:schemeClr val="dk1"/>
                </a:solidFill>
                <a:latin typeface="Tahoma"/>
                <a:ea typeface="Tahoma"/>
                <a:cs typeface="Tahoma"/>
                <a:sym typeface="Tahoma"/>
              </a:rPr>
              <a:t>Cách gọi ID</a:t>
            </a:r>
            <a:r>
              <a:rPr b="0" i="1" lang="en-US" sz="2800" u="none">
                <a:solidFill>
                  <a:schemeClr val="dk1"/>
                </a:solidFill>
                <a:latin typeface="Tahoma"/>
                <a:ea typeface="Tahoma"/>
                <a:cs typeface="Tahoma"/>
                <a:sym typeface="Tahoma"/>
              </a:rPr>
              <a:t>: </a:t>
            </a:r>
            <a:endParaRPr/>
          </a:p>
        </p:txBody>
      </p:sp>
      <p:sp>
        <p:nvSpPr>
          <p:cNvPr id="776" name="Google Shape;776;p51"/>
          <p:cNvSpPr txBox="1"/>
          <p:nvPr/>
        </p:nvSpPr>
        <p:spPr>
          <a:xfrm>
            <a:off x="228600" y="2909887"/>
            <a:ext cx="282098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0" i="1" lang="en-US" sz="2800" u="sng">
                <a:solidFill>
                  <a:schemeClr val="dk1"/>
                </a:solidFill>
                <a:latin typeface="Tahoma"/>
                <a:ea typeface="Tahoma"/>
                <a:cs typeface="Tahoma"/>
                <a:sym typeface="Tahoma"/>
              </a:rPr>
              <a:t>Cú pháp tạo ID</a:t>
            </a:r>
            <a:r>
              <a:rPr b="0" i="1" lang="en-US" sz="2800" u="none">
                <a:solidFill>
                  <a:schemeClr val="dk1"/>
                </a:solidFill>
                <a:latin typeface="Tahoma"/>
                <a:ea typeface="Tahoma"/>
                <a:cs typeface="Tahoma"/>
                <a:sym typeface="Tahoma"/>
              </a:rPr>
              <a:t>: </a:t>
            </a:r>
            <a:endParaRPr/>
          </a:p>
        </p:txBody>
      </p:sp>
      <p:sp>
        <p:nvSpPr>
          <p:cNvPr id="777" name="Google Shape;777;p51"/>
          <p:cNvSpPr txBox="1"/>
          <p:nvPr/>
        </p:nvSpPr>
        <p:spPr>
          <a:xfrm>
            <a:off x="2286000" y="3502025"/>
            <a:ext cx="6238875" cy="1374775"/>
          </a:xfrm>
          <a:prstGeom prst="rect">
            <a:avLst/>
          </a:prstGeom>
          <a:noFill/>
          <a:ln>
            <a:noFill/>
          </a:ln>
        </p:spPr>
        <p:txBody>
          <a:bodyPr anchorCtr="0" anchor="ctr" bIns="45700" lIns="91425" spcFirstLastPara="1" rIns="91425" wrap="square" tIns="45700">
            <a:spAutoFit/>
          </a:bodyPr>
          <a:lstStyle/>
          <a:p>
            <a:pPr indent="457200" lvl="0" marL="0" marR="0" rtl="0" algn="l">
              <a:lnSpc>
                <a:spcPct val="150000"/>
              </a:lnSpc>
              <a:spcBef>
                <a:spcPts val="0"/>
              </a:spcBef>
              <a:spcAft>
                <a:spcPts val="0"/>
              </a:spcAft>
              <a:buClr>
                <a:srgbClr val="000080"/>
              </a:buClr>
              <a:buSzPts val="2800"/>
              <a:buFont typeface="Tahoma"/>
              <a:buNone/>
            </a:pPr>
            <a:r>
              <a:rPr b="1" i="0" lang="en-US" sz="2800" u="none">
                <a:solidFill>
                  <a:srgbClr val="000080"/>
                </a:solidFill>
                <a:latin typeface="Tahoma"/>
                <a:ea typeface="Tahoma"/>
                <a:cs typeface="Tahoma"/>
                <a:sym typeface="Tahoma"/>
              </a:rPr>
              <a:t>#TênID { khai báo kiểu}</a:t>
            </a:r>
            <a:endParaRPr b="1" i="0" sz="2800" u="none">
              <a:solidFill>
                <a:schemeClr val="dk1"/>
              </a:solidFill>
              <a:latin typeface="Tahoma"/>
              <a:ea typeface="Tahoma"/>
              <a:cs typeface="Tahoma"/>
              <a:sym typeface="Tahoma"/>
            </a:endParaRPr>
          </a:p>
          <a:p>
            <a:pPr indent="457200" lvl="0" marL="0" marR="0" rtl="0" algn="l">
              <a:lnSpc>
                <a:spcPct val="150000"/>
              </a:lnSpc>
              <a:spcBef>
                <a:spcPts val="0"/>
              </a:spcBef>
              <a:spcAft>
                <a:spcPts val="0"/>
              </a:spcAft>
              <a:buClr>
                <a:srgbClr val="FF0000"/>
              </a:buClr>
              <a:buSzPts val="2800"/>
              <a:buFont typeface="Tahoma"/>
              <a:buNone/>
            </a:pPr>
            <a:r>
              <a:rPr b="1" i="0" lang="en-US" sz="2800" u="none">
                <a:solidFill>
                  <a:srgbClr val="FF0000"/>
                </a:solidFill>
                <a:latin typeface="Tahoma"/>
                <a:ea typeface="Tahoma"/>
                <a:cs typeface="Tahoma"/>
                <a:sym typeface="Tahoma"/>
              </a:rPr>
              <a:t>TênThẻ</a:t>
            </a:r>
            <a:r>
              <a:rPr b="1" i="0" lang="en-US" sz="2800" u="none">
                <a:solidFill>
                  <a:srgbClr val="000080"/>
                </a:solidFill>
                <a:latin typeface="Tahoma"/>
                <a:ea typeface="Tahoma"/>
                <a:cs typeface="Tahoma"/>
                <a:sym typeface="Tahoma"/>
              </a:rPr>
              <a:t># tênID {Khai báo kiểu}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500"/>
                                        <p:tgtEl>
                                          <p:spTgt spid="7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6"/>
                                        </p:tgtEl>
                                        <p:attrNameLst>
                                          <p:attrName>style.visibility</p:attrName>
                                        </p:attrNameLst>
                                      </p:cBhvr>
                                      <p:to>
                                        <p:strVal val="visible"/>
                                      </p:to>
                                    </p:set>
                                    <p:animEffect filter="fade" transition="in">
                                      <p:cBhvr>
                                        <p:cTn dur="500"/>
                                        <p:tgtEl>
                                          <p:spTgt spid="7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7"/>
                                        </p:tgtEl>
                                        <p:attrNameLst>
                                          <p:attrName>style.visibility</p:attrName>
                                        </p:attrNameLst>
                                      </p:cBhvr>
                                      <p:to>
                                        <p:strVal val="visible"/>
                                      </p:to>
                                    </p:set>
                                    <p:animEffect filter="fade" transition="in">
                                      <p:cBhvr>
                                        <p:cTn dur="500"/>
                                        <p:tgtEl>
                                          <p:spTgt spid="7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500"/>
                                        <p:tgtEl>
                                          <p:spTgt spid="7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500"/>
                                        <p:tgtEl>
                                          <p:spTgt spid="7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3" name="Shape 783"/>
        <p:cNvGrpSpPr/>
        <p:nvPr/>
      </p:nvGrpSpPr>
      <p:grpSpPr>
        <a:xfrm>
          <a:off x="0" y="0"/>
          <a:ext cx="0" cy="0"/>
          <a:chOff x="0" y="0"/>
          <a:chExt cx="0" cy="0"/>
        </a:xfrm>
      </p:grpSpPr>
      <p:sp>
        <p:nvSpPr>
          <p:cNvPr id="784" name="Google Shape;784;p5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85" name="Google Shape;785;p52"/>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86" name="Google Shape;786;p52"/>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ID VÀ CLASS</a:t>
            </a:r>
            <a:endParaRPr/>
          </a:p>
        </p:txBody>
      </p:sp>
      <p:sp>
        <p:nvSpPr>
          <p:cNvPr id="787" name="Google Shape;787;p52"/>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88" name="Google Shape;788;p52"/>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89" name="Google Shape;789;p52"/>
          <p:cNvSpPr txBox="1"/>
          <p:nvPr/>
        </p:nvSpPr>
        <p:spPr>
          <a:xfrm>
            <a:off x="685800" y="1371600"/>
            <a:ext cx="8229600" cy="1196975"/>
          </a:xfrm>
          <a:prstGeom prst="rect">
            <a:avLst/>
          </a:prstGeom>
          <a:solidFill>
            <a:srgbClr val="FFFFCC"/>
          </a:solidFill>
          <a:ln cap="flat" cmpd="sng" w="9525">
            <a:solidFill>
              <a:srgbClr val="FA4F3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Tạo ID định dang cho thẻ h1: màu chữ vàng, cỡ chữ 25px.</a:t>
            </a:r>
            <a:endParaRPr/>
          </a:p>
          <a:p>
            <a:pPr indent="0" lvl="0" marL="0" marR="0" rtl="0" algn="l">
              <a:lnSpc>
                <a:spcPct val="15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Tạo ID định dạng màu nền xanh, chữ đỏ </a:t>
            </a:r>
            <a:endParaRPr/>
          </a:p>
        </p:txBody>
      </p:sp>
      <p:sp>
        <p:nvSpPr>
          <p:cNvPr id="790" name="Google Shape;790;p52"/>
          <p:cNvSpPr txBox="1"/>
          <p:nvPr/>
        </p:nvSpPr>
        <p:spPr>
          <a:xfrm>
            <a:off x="76200" y="838200"/>
            <a:ext cx="139382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800"/>
              <a:buFont typeface="Tahoma"/>
              <a:buNone/>
            </a:pPr>
            <a:r>
              <a:rPr b="1" i="0" lang="en-US" sz="2800" u="sng">
                <a:solidFill>
                  <a:srgbClr val="0000CC"/>
                </a:solidFill>
                <a:latin typeface="Tahoma"/>
                <a:ea typeface="Tahoma"/>
                <a:cs typeface="Tahoma"/>
                <a:sym typeface="Tahoma"/>
              </a:rPr>
              <a:t>Ví dụ</a:t>
            </a:r>
            <a:r>
              <a:rPr b="1" i="0" lang="en-US" sz="2800" u="none">
                <a:solidFill>
                  <a:srgbClr val="0000CC"/>
                </a:solidFill>
                <a:latin typeface="Tahoma"/>
                <a:ea typeface="Tahoma"/>
                <a:cs typeface="Tahoma"/>
                <a:sym typeface="Tahoma"/>
              </a:rPr>
              <a:t>:</a:t>
            </a:r>
            <a:r>
              <a:rPr b="1" i="1" lang="en-US" sz="2400" u="none">
                <a:solidFill>
                  <a:srgbClr val="FF0000"/>
                </a:solidFill>
                <a:latin typeface="Tahoma"/>
                <a:ea typeface="Tahoma"/>
                <a:cs typeface="Tahoma"/>
                <a:sym typeface="Tahoma"/>
              </a:rPr>
              <a:t>  </a:t>
            </a:r>
            <a:endParaRPr/>
          </a:p>
        </p:txBody>
      </p:sp>
      <p:sp>
        <p:nvSpPr>
          <p:cNvPr id="791" name="Google Shape;791;p52"/>
          <p:cNvSpPr txBox="1"/>
          <p:nvPr/>
        </p:nvSpPr>
        <p:spPr>
          <a:xfrm>
            <a:off x="1371600" y="3124200"/>
            <a:ext cx="7543800" cy="1292225"/>
          </a:xfrm>
          <a:prstGeom prst="rect">
            <a:avLst/>
          </a:prstGeom>
          <a:solidFill>
            <a:srgbClr val="FFFFCC"/>
          </a:solidFill>
          <a:ln cap="flat" cmpd="sng" w="9525">
            <a:solidFill>
              <a:srgbClr val="FA4F32"/>
            </a:solidFill>
            <a:prstDash val="solid"/>
            <a:miter lim="800000"/>
            <a:headEnd len="sm" w="sm" type="none"/>
            <a:tailEnd len="sm" w="sm" type="none"/>
          </a:ln>
          <a:effectLst>
            <a:outerShdw blurRad="63500" dir="16200000" dist="38100">
              <a:srgbClr val="000000">
                <a:alpha val="39607"/>
              </a:srgbClr>
            </a:outerShdw>
          </a:effectLst>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600"/>
              <a:buFont typeface="Tahoma"/>
              <a:buNone/>
            </a:pPr>
            <a:r>
              <a:rPr b="0" i="0" lang="en-US" sz="2600" u="none">
                <a:solidFill>
                  <a:schemeClr val="dk1"/>
                </a:solidFill>
                <a:latin typeface="Tahoma"/>
                <a:ea typeface="Tahoma"/>
                <a:cs typeface="Tahoma"/>
                <a:sym typeface="Tahoma"/>
              </a:rPr>
              <a:t>h1#mauchu{ color:Yellow;  font-size:25px;}</a:t>
            </a:r>
            <a:endParaRPr/>
          </a:p>
          <a:p>
            <a:pPr indent="0" lvl="0" marL="0" marR="0" rtl="0" algn="l">
              <a:lnSpc>
                <a:spcPct val="150000"/>
              </a:lnSpc>
              <a:spcBef>
                <a:spcPts val="0"/>
              </a:spcBef>
              <a:spcAft>
                <a:spcPts val="0"/>
              </a:spcAft>
              <a:buClr>
                <a:schemeClr val="dk1"/>
              </a:buClr>
              <a:buSzPts val="2600"/>
              <a:buFont typeface="Tahoma"/>
              <a:buNone/>
            </a:pPr>
            <a:r>
              <a:rPr b="0" i="0" lang="en-US" sz="2600" u="none">
                <a:solidFill>
                  <a:schemeClr val="dk1"/>
                </a:solidFill>
                <a:latin typeface="Tahoma"/>
                <a:ea typeface="Tahoma"/>
                <a:cs typeface="Tahoma"/>
                <a:sym typeface="Tahoma"/>
              </a:rPr>
              <a:t>#Dinhdang{ background-color:Green; color:red;}</a:t>
            </a:r>
            <a:endParaRPr/>
          </a:p>
        </p:txBody>
      </p:sp>
      <p:sp>
        <p:nvSpPr>
          <p:cNvPr id="792" name="Google Shape;792;p52"/>
          <p:cNvSpPr txBox="1"/>
          <p:nvPr/>
        </p:nvSpPr>
        <p:spPr>
          <a:xfrm>
            <a:off x="228600" y="3429000"/>
            <a:ext cx="10668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Arial"/>
              <a:buNone/>
            </a:pPr>
            <a:r>
              <a:rPr b="1" i="1" lang="en-US" sz="2800" u="sng">
                <a:solidFill>
                  <a:srgbClr val="FF0000"/>
                </a:solidFill>
                <a:latin typeface="Arial"/>
                <a:ea typeface="Arial"/>
                <a:cs typeface="Arial"/>
                <a:sym typeface="Arial"/>
              </a:rPr>
              <a:t>CSS</a:t>
            </a:r>
            <a:endParaRPr/>
          </a:p>
        </p:txBody>
      </p:sp>
      <p:sp>
        <p:nvSpPr>
          <p:cNvPr id="793" name="Google Shape;793;p52"/>
          <p:cNvSpPr txBox="1"/>
          <p:nvPr/>
        </p:nvSpPr>
        <p:spPr>
          <a:xfrm>
            <a:off x="228600" y="4800600"/>
            <a:ext cx="1066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1" i="1" lang="en-US" sz="2400" u="sng">
                <a:solidFill>
                  <a:srgbClr val="FF0000"/>
                </a:solidFill>
                <a:latin typeface="Arial"/>
                <a:ea typeface="Arial"/>
                <a:cs typeface="Arial"/>
                <a:sym typeface="Arial"/>
              </a:rPr>
              <a:t>HTML</a:t>
            </a:r>
            <a:endParaRPr/>
          </a:p>
        </p:txBody>
      </p:sp>
      <p:sp>
        <p:nvSpPr>
          <p:cNvPr id="794" name="Google Shape;794;p52"/>
          <p:cNvSpPr txBox="1"/>
          <p:nvPr/>
        </p:nvSpPr>
        <p:spPr>
          <a:xfrm>
            <a:off x="1371600" y="4648200"/>
            <a:ext cx="7543800" cy="2025650"/>
          </a:xfrm>
          <a:prstGeom prst="rect">
            <a:avLst/>
          </a:prstGeom>
          <a:solidFill>
            <a:srgbClr val="FFFFCC"/>
          </a:solidFill>
          <a:ln cap="flat" cmpd="sng" w="9525">
            <a:solidFill>
              <a:srgbClr val="FA4F3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&lt;H1 ID=“mauchu”&gt; Tiêu đề &lt;/H1&gt;</a:t>
            </a:r>
            <a:endParaRPr/>
          </a:p>
          <a:p>
            <a:pPr indent="0" lvl="0" marL="0" marR="0" rtl="0" algn="l">
              <a:lnSpc>
                <a:spcPct val="15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&lt;P ID=“Dinhdang”&gt; Nội dung&lt;/P&gt;</a:t>
            </a:r>
            <a:endParaRPr/>
          </a:p>
          <a:p>
            <a:pPr indent="0" lvl="0" marL="0" marR="0" rtl="0" algn="l">
              <a:lnSpc>
                <a:spcPct val="15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&lt;h2 ID=“Dinhdang”&gt; Tiêu đề h2 &lt;/h2&gt;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500"/>
                                        <p:tgtEl>
                                          <p:spTgt spid="791"/>
                                        </p:tgtEl>
                                      </p:cBhvr>
                                    </p:animEffect>
                                  </p:childTnLst>
                                </p:cTn>
                              </p:par>
                              <p:par>
                                <p:cTn fill="hold" nodeType="with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500"/>
                                        <p:tgtEl>
                                          <p:spTgt spid="792"/>
                                        </p:tgtEl>
                                      </p:cBhvr>
                                    </p:animEffect>
                                  </p:childTnLst>
                                </p:cTn>
                              </p:par>
                              <p:par>
                                <p:cTn fill="hold" nodeType="withEffect" presetClass="entr" presetID="10" presetSubtype="0">
                                  <p:stCondLst>
                                    <p:cond delay="0"/>
                                  </p:stCondLst>
                                  <p:childTnLst>
                                    <p:set>
                                      <p:cBhvr>
                                        <p:cTn dur="1" fill="hold">
                                          <p:stCondLst>
                                            <p:cond delay="0"/>
                                          </p:stCondLst>
                                        </p:cTn>
                                        <p:tgtEl>
                                          <p:spTgt spid="793"/>
                                        </p:tgtEl>
                                        <p:attrNameLst>
                                          <p:attrName>style.visibility</p:attrName>
                                        </p:attrNameLst>
                                      </p:cBhvr>
                                      <p:to>
                                        <p:strVal val="visible"/>
                                      </p:to>
                                    </p:set>
                                    <p:animEffect filter="fade" transition="in">
                                      <p:cBhvr>
                                        <p:cTn dur="500"/>
                                        <p:tgtEl>
                                          <p:spTgt spid="793"/>
                                        </p:tgtEl>
                                      </p:cBhvr>
                                    </p:animEffect>
                                  </p:childTnLst>
                                </p:cTn>
                              </p:par>
                              <p:par>
                                <p:cTn fill="hold" nodeType="with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500"/>
                                        <p:tgtEl>
                                          <p:spTgt spid="7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0" name="Shape 800"/>
        <p:cNvGrpSpPr/>
        <p:nvPr/>
      </p:nvGrpSpPr>
      <p:grpSpPr>
        <a:xfrm>
          <a:off x="0" y="0"/>
          <a:ext cx="0" cy="0"/>
          <a:chOff x="0" y="0"/>
          <a:chExt cx="0" cy="0"/>
        </a:xfrm>
      </p:grpSpPr>
      <p:sp>
        <p:nvSpPr>
          <p:cNvPr id="801" name="Google Shape;801;p5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02" name="Google Shape;802;p53"/>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03" name="Google Shape;803;p53"/>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04" name="Google Shape;804;p53"/>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THẺ DIV VÀ SPAN</a:t>
            </a:r>
            <a:endParaRPr/>
          </a:p>
        </p:txBody>
      </p:sp>
      <p:sp>
        <p:nvSpPr>
          <p:cNvPr id="805" name="Google Shape;805;p53"/>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06" name="Google Shape;806;p53"/>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07" name="Google Shape;807;p53"/>
          <p:cNvSpPr txBox="1"/>
          <p:nvPr/>
        </p:nvSpPr>
        <p:spPr>
          <a:xfrm>
            <a:off x="228600" y="762000"/>
            <a:ext cx="8686800" cy="1758950"/>
          </a:xfrm>
          <a:prstGeom prst="rect">
            <a:avLst/>
          </a:prstGeom>
          <a:noFill/>
          <a:ln>
            <a:noFill/>
          </a:ln>
        </p:spPr>
        <p:txBody>
          <a:bodyPr anchorCtr="0" anchor="t" bIns="45700" lIns="91425" spcFirstLastPara="1" rIns="91425" wrap="square" tIns="45700">
            <a:spAutoFit/>
          </a:bodyPr>
          <a:lstStyle/>
          <a:p>
            <a:pPr indent="0" lvl="0" marL="0" marR="0" rtl="0" algn="just">
              <a:lnSpc>
                <a:spcPct val="13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 Là các thẻ  trung  hòa.</a:t>
            </a:r>
            <a:endParaRPr/>
          </a:p>
          <a:p>
            <a:pPr indent="0" lvl="0" marL="0" marR="0" rtl="0" algn="just">
              <a:lnSpc>
                <a:spcPct val="13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 Dùng để nhóm các phần tử lại thành khối để phục</a:t>
            </a:r>
            <a:endParaRPr/>
          </a:p>
          <a:p>
            <a:pPr indent="0" lvl="0" marL="0" marR="0" rtl="0" algn="just">
              <a:lnSpc>
                <a:spcPct val="13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vụ cho mục đích định dạng bằng CSS. </a:t>
            </a:r>
            <a:endParaRPr/>
          </a:p>
        </p:txBody>
      </p:sp>
      <p:sp>
        <p:nvSpPr>
          <p:cNvPr id="808" name="Google Shape;808;p53"/>
          <p:cNvSpPr txBox="1"/>
          <p:nvPr/>
        </p:nvSpPr>
        <p:spPr>
          <a:xfrm>
            <a:off x="2514600" y="2743200"/>
            <a:ext cx="44958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&lt;DIV&gt;...&lt;/DIV&gt;</a:t>
            </a:r>
            <a:endParaRPr/>
          </a:p>
        </p:txBody>
      </p:sp>
      <p:sp>
        <p:nvSpPr>
          <p:cNvPr id="809" name="Google Shape;809;p53"/>
          <p:cNvSpPr txBox="1"/>
          <p:nvPr/>
        </p:nvSpPr>
        <p:spPr>
          <a:xfrm>
            <a:off x="381000" y="2667000"/>
            <a:ext cx="172402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800"/>
              <a:buFont typeface="Tahoma"/>
              <a:buNone/>
            </a:pPr>
            <a:r>
              <a:rPr b="0" i="1" lang="en-US" sz="2800" u="sng">
                <a:solidFill>
                  <a:srgbClr val="0000CC"/>
                </a:solidFill>
                <a:latin typeface="Tahoma"/>
                <a:ea typeface="Tahoma"/>
                <a:cs typeface="Tahoma"/>
                <a:sym typeface="Tahoma"/>
              </a:rPr>
              <a:t>Cú pháp: </a:t>
            </a:r>
            <a:endParaRPr/>
          </a:p>
        </p:txBody>
      </p:sp>
      <p:sp>
        <p:nvSpPr>
          <p:cNvPr id="810" name="Google Shape;810;p53"/>
          <p:cNvSpPr txBox="1"/>
          <p:nvPr/>
        </p:nvSpPr>
        <p:spPr>
          <a:xfrm>
            <a:off x="2514600" y="3505200"/>
            <a:ext cx="44958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&lt;SPAN&gt;...&lt;/SPAN&gt;</a:t>
            </a:r>
            <a:endParaRPr/>
          </a:p>
        </p:txBody>
      </p:sp>
      <p:sp>
        <p:nvSpPr>
          <p:cNvPr id="811" name="Google Shape;811;p53"/>
          <p:cNvSpPr txBox="1"/>
          <p:nvPr/>
        </p:nvSpPr>
        <p:spPr>
          <a:xfrm>
            <a:off x="381000" y="4456112"/>
            <a:ext cx="514032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800"/>
              <a:buFont typeface="Tahoma"/>
              <a:buNone/>
            </a:pPr>
            <a:r>
              <a:rPr b="0" i="1" lang="en-US" sz="2800" u="sng">
                <a:solidFill>
                  <a:srgbClr val="0000CC"/>
                </a:solidFill>
                <a:latin typeface="Tahoma"/>
                <a:ea typeface="Tahoma"/>
                <a:cs typeface="Tahoma"/>
                <a:sym typeface="Tahoma"/>
              </a:rPr>
              <a:t>Sự khác biệt giữa Div và Span: </a:t>
            </a:r>
            <a:endParaRPr/>
          </a:p>
        </p:txBody>
      </p:sp>
      <p:sp>
        <p:nvSpPr>
          <p:cNvPr id="812" name="Google Shape;812;p53"/>
          <p:cNvSpPr txBox="1"/>
          <p:nvPr/>
        </p:nvSpPr>
        <p:spPr>
          <a:xfrm>
            <a:off x="228600" y="5121275"/>
            <a:ext cx="8686800" cy="1203325"/>
          </a:xfrm>
          <a:prstGeom prst="rect">
            <a:avLst/>
          </a:prstGeom>
          <a:noFill/>
          <a:ln>
            <a:noFill/>
          </a:ln>
        </p:spPr>
        <p:txBody>
          <a:bodyPr anchorCtr="0" anchor="t" bIns="45700" lIns="91425" spcFirstLastPara="1" rIns="91425" wrap="square" tIns="45700">
            <a:spAutoFit/>
          </a:bodyPr>
          <a:lstStyle/>
          <a:p>
            <a:pPr indent="0" lvl="0" marL="0" marR="0" rtl="0" algn="just">
              <a:lnSpc>
                <a:spcPct val="13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 Thẻ </a:t>
            </a:r>
            <a:r>
              <a:rPr b="1" i="0" lang="en-US" sz="2800" u="none">
                <a:solidFill>
                  <a:srgbClr val="FF0000"/>
                </a:solidFill>
                <a:latin typeface="Arial"/>
                <a:ea typeface="Arial"/>
                <a:cs typeface="Arial"/>
                <a:sym typeface="Arial"/>
              </a:rPr>
              <a:t>Span </a:t>
            </a:r>
            <a:r>
              <a:rPr b="0" i="0" lang="en-US" sz="2800" u="none">
                <a:solidFill>
                  <a:schemeClr val="dk1"/>
                </a:solidFill>
                <a:latin typeface="Arial"/>
                <a:ea typeface="Arial"/>
                <a:cs typeface="Arial"/>
                <a:sym typeface="Arial"/>
              </a:rPr>
              <a:t>dùng để nhóm một khối phần tử.</a:t>
            </a:r>
            <a:endParaRPr/>
          </a:p>
          <a:p>
            <a:pPr indent="0" lvl="0" marL="0" marR="0" rtl="0" algn="just">
              <a:lnSpc>
                <a:spcPct val="13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 Thẻ </a:t>
            </a:r>
            <a:r>
              <a:rPr b="1" i="0" lang="en-US" sz="2800" u="none">
                <a:solidFill>
                  <a:srgbClr val="FF0000"/>
                </a:solidFill>
                <a:latin typeface="Arial"/>
                <a:ea typeface="Arial"/>
                <a:cs typeface="Arial"/>
                <a:sym typeface="Arial"/>
              </a:rPr>
              <a:t>Div </a:t>
            </a:r>
            <a:r>
              <a:rPr b="0" i="0" lang="en-US" sz="2800" u="none">
                <a:solidFill>
                  <a:schemeClr val="dk1"/>
                </a:solidFill>
                <a:latin typeface="Arial"/>
                <a:ea typeface="Arial"/>
                <a:cs typeface="Arial"/>
                <a:sym typeface="Arial"/>
              </a:rPr>
              <a:t>có thể nhóm một hoặc nhiều khối phần tử.</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7">
                                            <p:txEl>
                                              <p:pRg end="0" st="0"/>
                                            </p:txEl>
                                          </p:spTgt>
                                        </p:tgtEl>
                                        <p:attrNameLst>
                                          <p:attrName>style.visibility</p:attrName>
                                        </p:attrNameLst>
                                      </p:cBhvr>
                                      <p:to>
                                        <p:strVal val="visible"/>
                                      </p:to>
                                    </p:set>
                                    <p:animEffect filter="fade" transition="in">
                                      <p:cBhvr>
                                        <p:cTn dur="500"/>
                                        <p:tgtEl>
                                          <p:spTgt spid="8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7">
                                            <p:txEl>
                                              <p:pRg end="1" st="1"/>
                                            </p:txEl>
                                          </p:spTgt>
                                        </p:tgtEl>
                                        <p:attrNameLst>
                                          <p:attrName>style.visibility</p:attrName>
                                        </p:attrNameLst>
                                      </p:cBhvr>
                                      <p:to>
                                        <p:strVal val="visible"/>
                                      </p:to>
                                    </p:set>
                                    <p:animEffect filter="fade" transition="in">
                                      <p:cBhvr>
                                        <p:cTn dur="500"/>
                                        <p:tgtEl>
                                          <p:spTgt spid="8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7">
                                            <p:txEl>
                                              <p:pRg end="2" st="2"/>
                                            </p:txEl>
                                          </p:spTgt>
                                        </p:tgtEl>
                                        <p:attrNameLst>
                                          <p:attrName>style.visibility</p:attrName>
                                        </p:attrNameLst>
                                      </p:cBhvr>
                                      <p:to>
                                        <p:strVal val="visible"/>
                                      </p:to>
                                    </p:set>
                                    <p:animEffect filter="fade" transition="in">
                                      <p:cBhvr>
                                        <p:cTn dur="500"/>
                                        <p:tgtEl>
                                          <p:spTgt spid="8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500"/>
                                        <p:tgtEl>
                                          <p:spTgt spid="808"/>
                                        </p:tgtEl>
                                      </p:cBhvr>
                                    </p:animEffect>
                                  </p:childTnLst>
                                </p:cTn>
                              </p:par>
                              <p:par>
                                <p:cTn fill="hold" nodeType="with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500"/>
                                        <p:tgtEl>
                                          <p:spTgt spid="809"/>
                                        </p:tgtEl>
                                      </p:cBhvr>
                                    </p:animEffect>
                                  </p:childTnLst>
                                </p:cTn>
                              </p:par>
                              <p:par>
                                <p:cTn fill="hold" nodeType="with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500"/>
                                        <p:tgtEl>
                                          <p:spTgt spid="810"/>
                                        </p:tgtEl>
                                      </p:cBhvr>
                                    </p:animEffect>
                                  </p:childTnLst>
                                </p:cTn>
                              </p:par>
                              <p:par>
                                <p:cTn fill="hold" nodeType="with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500"/>
                                        <p:tgtEl>
                                          <p:spTgt spid="8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500"/>
                                        <p:tgtEl>
                                          <p:spTgt spid="8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8" name="Shape 818"/>
        <p:cNvGrpSpPr/>
        <p:nvPr/>
      </p:nvGrpSpPr>
      <p:grpSpPr>
        <a:xfrm>
          <a:off x="0" y="0"/>
          <a:ext cx="0" cy="0"/>
          <a:chOff x="0" y="0"/>
          <a:chExt cx="0" cy="0"/>
        </a:xfrm>
      </p:grpSpPr>
      <p:sp>
        <p:nvSpPr>
          <p:cNvPr id="819" name="Google Shape;819;p5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20" name="Google Shape;820;p54"/>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21" name="Google Shape;821;p54"/>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22" name="Google Shape;822;p54"/>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THẺ DIV VÀ SPAN</a:t>
            </a:r>
            <a:endParaRPr/>
          </a:p>
        </p:txBody>
      </p:sp>
      <p:sp>
        <p:nvSpPr>
          <p:cNvPr id="823" name="Google Shape;823;p54"/>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24" name="Google Shape;824;p54"/>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25" name="Google Shape;825;p54"/>
          <p:cNvSpPr txBox="1"/>
          <p:nvPr/>
        </p:nvSpPr>
        <p:spPr>
          <a:xfrm>
            <a:off x="228600" y="838200"/>
            <a:ext cx="532447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Tahoma"/>
              <a:buNone/>
            </a:pPr>
            <a:r>
              <a:rPr b="1" i="1" lang="en-US" sz="2800" u="sng">
                <a:solidFill>
                  <a:srgbClr val="FF0000"/>
                </a:solidFill>
                <a:latin typeface="Tahoma"/>
                <a:ea typeface="Tahoma"/>
                <a:cs typeface="Tahoma"/>
                <a:sym typeface="Tahoma"/>
              </a:rPr>
              <a:t>Ví dụ</a:t>
            </a:r>
            <a:r>
              <a:rPr b="1" i="1" lang="en-US" sz="2800" u="none">
                <a:solidFill>
                  <a:srgbClr val="FF0000"/>
                </a:solidFill>
                <a:latin typeface="Tahoma"/>
                <a:ea typeface="Tahoma"/>
                <a:cs typeface="Tahoma"/>
                <a:sym typeface="Tahoma"/>
              </a:rPr>
              <a:t>: </a:t>
            </a:r>
            <a:r>
              <a:rPr b="0" i="0" lang="en-US" sz="2800" u="none">
                <a:solidFill>
                  <a:srgbClr val="002060"/>
                </a:solidFill>
                <a:latin typeface="Tahoma"/>
                <a:ea typeface="Tahoma"/>
                <a:cs typeface="Tahoma"/>
                <a:sym typeface="Tahoma"/>
              </a:rPr>
              <a:t>Tạo trang web như sau:</a:t>
            </a:r>
            <a:r>
              <a:rPr b="1" i="1" lang="en-US" sz="2800" u="none">
                <a:solidFill>
                  <a:srgbClr val="FF0000"/>
                </a:solidFill>
                <a:latin typeface="Tahoma"/>
                <a:ea typeface="Tahoma"/>
                <a:cs typeface="Tahoma"/>
                <a:sym typeface="Tahoma"/>
              </a:rPr>
              <a:t>  </a:t>
            </a:r>
            <a:endParaRPr/>
          </a:p>
        </p:txBody>
      </p:sp>
      <p:pic>
        <p:nvPicPr>
          <p:cNvPr id="826" name="Google Shape;826;p54"/>
          <p:cNvPicPr preferRelativeResize="0"/>
          <p:nvPr/>
        </p:nvPicPr>
        <p:blipFill rotWithShape="1">
          <a:blip r:embed="rId4">
            <a:alphaModFix/>
          </a:blip>
          <a:srcRect b="0" l="0" r="0" t="0"/>
          <a:stretch/>
        </p:blipFill>
        <p:spPr>
          <a:xfrm>
            <a:off x="228600" y="1752600"/>
            <a:ext cx="8429625" cy="45720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2" name="Shape 832"/>
        <p:cNvGrpSpPr/>
        <p:nvPr/>
      </p:nvGrpSpPr>
      <p:grpSpPr>
        <a:xfrm>
          <a:off x="0" y="0"/>
          <a:ext cx="0" cy="0"/>
          <a:chOff x="0" y="0"/>
          <a:chExt cx="0" cy="0"/>
        </a:xfrm>
      </p:grpSpPr>
      <p:sp>
        <p:nvSpPr>
          <p:cNvPr id="833" name="Google Shape;833;p5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34" name="Google Shape;834;p55"/>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35" name="Google Shape;835;p55"/>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VỊ HAI CHIỀU</a:t>
            </a:r>
            <a:endParaRPr/>
          </a:p>
        </p:txBody>
      </p:sp>
      <p:sp>
        <p:nvSpPr>
          <p:cNvPr id="836" name="Google Shape;836;p55"/>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37" name="Google Shape;837;p55"/>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38" name="Google Shape;838;p55"/>
          <p:cNvSpPr txBox="1"/>
          <p:nvPr/>
        </p:nvSpPr>
        <p:spPr>
          <a:xfrm>
            <a:off x="152400" y="762000"/>
            <a:ext cx="8686800" cy="1041400"/>
          </a:xfrm>
          <a:prstGeom prst="rect">
            <a:avLst/>
          </a:prstGeom>
          <a:noFill/>
          <a:ln>
            <a:noFill/>
          </a:ln>
        </p:spPr>
        <p:txBody>
          <a:bodyPr anchorCtr="0" anchor="t" bIns="45700" lIns="91425" spcFirstLastPara="1" rIns="91425" wrap="square" tIns="45700">
            <a:spAutoFit/>
          </a:bodyPr>
          <a:lstStyle/>
          <a:p>
            <a:pPr indent="0" lvl="0" marL="0" marR="0" rtl="0" algn="just">
              <a:lnSpc>
                <a:spcPct val="13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a:r>
            <a:r>
              <a:rPr b="0" i="0" lang="en-US" sz="2400" u="none">
                <a:solidFill>
                  <a:schemeClr val="dk1"/>
                </a:solidFill>
                <a:latin typeface="Tahoma"/>
                <a:ea typeface="Tahoma"/>
                <a:cs typeface="Tahoma"/>
                <a:sym typeface="Tahoma"/>
              </a:rPr>
              <a:t>- Là các thuộc tính xác định vị trí một phần tử của trang web như: </a:t>
            </a:r>
            <a:r>
              <a:rPr b="1" i="1" lang="en-US" sz="2400" u="none">
                <a:solidFill>
                  <a:schemeClr val="dk1"/>
                </a:solidFill>
                <a:latin typeface="Tahoma"/>
                <a:ea typeface="Tahoma"/>
                <a:cs typeface="Tahoma"/>
                <a:sym typeface="Tahoma"/>
              </a:rPr>
              <a:t>Position</a:t>
            </a:r>
            <a:r>
              <a:rPr b="0" i="0" lang="en-US" sz="2400" u="none">
                <a:solidFill>
                  <a:schemeClr val="dk1"/>
                </a:solidFill>
                <a:latin typeface="Tahoma"/>
                <a:ea typeface="Tahoma"/>
                <a:cs typeface="Tahoma"/>
                <a:sym typeface="Tahoma"/>
              </a:rPr>
              <a:t>, </a:t>
            </a:r>
            <a:r>
              <a:rPr b="1" i="1" lang="en-US" sz="2400" u="none">
                <a:solidFill>
                  <a:schemeClr val="dk1"/>
                </a:solidFill>
                <a:latin typeface="Tahoma"/>
                <a:ea typeface="Tahoma"/>
                <a:cs typeface="Tahoma"/>
                <a:sym typeface="Tahoma"/>
              </a:rPr>
              <a:t>Top</a:t>
            </a:r>
            <a:r>
              <a:rPr b="0" i="0" lang="en-US" sz="2400" u="none">
                <a:solidFill>
                  <a:schemeClr val="dk1"/>
                </a:solidFill>
                <a:latin typeface="Tahoma"/>
                <a:ea typeface="Tahoma"/>
                <a:cs typeface="Tahoma"/>
                <a:sym typeface="Tahoma"/>
              </a:rPr>
              <a:t> và </a:t>
            </a:r>
            <a:r>
              <a:rPr b="1" i="1" lang="en-US" sz="2400" u="none">
                <a:solidFill>
                  <a:schemeClr val="dk1"/>
                </a:solidFill>
                <a:latin typeface="Tahoma"/>
                <a:ea typeface="Tahoma"/>
                <a:cs typeface="Tahoma"/>
                <a:sym typeface="Tahoma"/>
              </a:rPr>
              <a:t>Left</a:t>
            </a:r>
            <a:r>
              <a:rPr b="0" i="1" lang="en-US" sz="2400" u="none">
                <a:solidFill>
                  <a:schemeClr val="dk1"/>
                </a:solidFill>
                <a:latin typeface="Tahoma"/>
                <a:ea typeface="Tahoma"/>
                <a:cs typeface="Tahoma"/>
                <a:sym typeface="Tahoma"/>
              </a:rPr>
              <a:t>.</a:t>
            </a:r>
            <a:endParaRPr/>
          </a:p>
        </p:txBody>
      </p:sp>
      <p:graphicFrame>
        <p:nvGraphicFramePr>
          <p:cNvPr id="839" name="Google Shape;839;p55"/>
          <p:cNvGraphicFramePr/>
          <p:nvPr/>
        </p:nvGraphicFramePr>
        <p:xfrm>
          <a:off x="228600" y="1981200"/>
          <a:ext cx="3000000" cy="3000000"/>
        </p:xfrm>
        <a:graphic>
          <a:graphicData uri="http://schemas.openxmlformats.org/drawingml/2006/table">
            <a:tbl>
              <a:tblPr>
                <a:noFill/>
                <a:tableStyleId>{7A7A4145-F35E-44AE-BBC1-5275B90A96BD}</a:tableStyleId>
              </a:tblPr>
              <a:tblGrid>
                <a:gridCol w="1325550"/>
                <a:gridCol w="7666025"/>
              </a:tblGrid>
              <a:tr h="798500">
                <a:tc>
                  <a:txBody>
                    <a:bodyPr/>
                    <a:lstStyle/>
                    <a:p>
                      <a:pPr indent="0" lvl="0" marL="0" marR="0" rtl="0" algn="ctr">
                        <a:lnSpc>
                          <a:spcPct val="115000"/>
                        </a:lnSpc>
                        <a:spcBef>
                          <a:spcPts val="0"/>
                        </a:spcBef>
                        <a:spcAft>
                          <a:spcPts val="0"/>
                        </a:spcAft>
                        <a:buClr>
                          <a:srgbClr val="008000"/>
                        </a:buClr>
                        <a:buSzPts val="2200"/>
                        <a:buFont typeface="Tahoma"/>
                        <a:buNone/>
                      </a:pPr>
                      <a:r>
                        <a:rPr b="0" i="0" lang="en-US" sz="2200" u="none">
                          <a:solidFill>
                            <a:srgbClr val="008000"/>
                          </a:solidFill>
                          <a:latin typeface="Tahoma"/>
                          <a:ea typeface="Tahoma"/>
                          <a:cs typeface="Tahoma"/>
                          <a:sym typeface="Tahoma"/>
                        </a:rPr>
                        <a:t>Thuộc tính</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c>
                  <a:txBody>
                    <a:bodyPr/>
                    <a:lstStyle/>
                    <a:p>
                      <a:pPr indent="0" lvl="0" marL="0" marR="0" rtl="0" algn="ctr">
                        <a:lnSpc>
                          <a:spcPct val="115000"/>
                        </a:lnSpc>
                        <a:spcBef>
                          <a:spcPts val="0"/>
                        </a:spcBef>
                        <a:spcAft>
                          <a:spcPts val="0"/>
                        </a:spcAft>
                        <a:buClr>
                          <a:srgbClr val="008000"/>
                        </a:buClr>
                        <a:buSzPts val="2200"/>
                        <a:buFont typeface="Tahoma"/>
                        <a:buNone/>
                      </a:pPr>
                      <a:r>
                        <a:rPr b="0" i="0" lang="en-US" sz="2200" u="none">
                          <a:solidFill>
                            <a:srgbClr val="008000"/>
                          </a:solidFill>
                          <a:latin typeface="Tahoma"/>
                          <a:ea typeface="Tahoma"/>
                          <a:cs typeface="Tahoma"/>
                          <a:sym typeface="Tahoma"/>
                        </a:rPr>
                        <a:t>Giá trị</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r>
              <a:tr h="1955800">
                <a:tc>
                  <a:txBody>
                    <a:bodyPr/>
                    <a:lstStyle/>
                    <a:p>
                      <a:pPr indent="0" lvl="0" marL="0" marR="0" rtl="0" algn="l">
                        <a:lnSpc>
                          <a:spcPct val="115000"/>
                        </a:lnSpc>
                        <a:spcBef>
                          <a:spcPts val="0"/>
                        </a:spcBef>
                        <a:spcAft>
                          <a:spcPts val="0"/>
                        </a:spcAft>
                        <a:buClr>
                          <a:schemeClr val="dk1"/>
                        </a:buClr>
                        <a:buSzPts val="2200"/>
                        <a:buFont typeface="Arial"/>
                        <a:buNone/>
                      </a:pPr>
                      <a:r>
                        <a:t/>
                      </a:r>
                      <a:endParaRPr b="0" i="0" sz="2200" u="none">
                        <a:solidFill>
                          <a:srgbClr val="FF0000"/>
                        </a:solidFill>
                        <a:latin typeface="Tahoma"/>
                        <a:ea typeface="Tahoma"/>
                        <a:cs typeface="Tahoma"/>
                        <a:sym typeface="Tahoma"/>
                      </a:endParaRPr>
                    </a:p>
                    <a:p>
                      <a:pPr indent="0" lvl="0" marL="0" marR="0" rtl="0" algn="l">
                        <a:lnSpc>
                          <a:spcPct val="115000"/>
                        </a:lnSpc>
                        <a:spcBef>
                          <a:spcPts val="0"/>
                        </a:spcBef>
                        <a:spcAft>
                          <a:spcPts val="0"/>
                        </a:spcAft>
                        <a:buClr>
                          <a:srgbClr val="FF0000"/>
                        </a:buClr>
                        <a:buSzPts val="2200"/>
                        <a:buFont typeface="Tahoma"/>
                        <a:buNone/>
                      </a:pPr>
                      <a:r>
                        <a:rPr b="0" i="0" lang="en-US" sz="2200" u="none">
                          <a:solidFill>
                            <a:srgbClr val="FF0000"/>
                          </a:solidFill>
                          <a:latin typeface="Tahoma"/>
                          <a:ea typeface="Tahoma"/>
                          <a:cs typeface="Tahoma"/>
                          <a:sym typeface="Tahoma"/>
                        </a:rPr>
                        <a:t>Position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 </a:t>
                      </a:r>
                      <a:r>
                        <a:rPr b="1" i="0" lang="en-US" sz="2200" u="none">
                          <a:solidFill>
                            <a:schemeClr val="dk1"/>
                          </a:solidFill>
                          <a:latin typeface="Arial"/>
                          <a:ea typeface="Arial"/>
                          <a:cs typeface="Arial"/>
                          <a:sym typeface="Arial"/>
                        </a:rPr>
                        <a:t>-</a:t>
                      </a:r>
                      <a:r>
                        <a:rPr b="0" i="1" lang="en-US" sz="2200" u="none">
                          <a:solidFill>
                            <a:srgbClr val="FF0000"/>
                          </a:solidFill>
                          <a:latin typeface="Arial"/>
                          <a:ea typeface="Arial"/>
                          <a:cs typeface="Arial"/>
                          <a:sym typeface="Arial"/>
                        </a:rPr>
                        <a:t> Absolute</a:t>
                      </a:r>
                      <a:r>
                        <a:rPr b="1" i="0" lang="en-US" sz="2200" u="none">
                          <a:solidFill>
                            <a:schemeClr val="dk1"/>
                          </a:solidFill>
                          <a:latin typeface="Arial"/>
                          <a:ea typeface="Arial"/>
                          <a:cs typeface="Arial"/>
                          <a:sym typeface="Arial"/>
                        </a:rPr>
                        <a:t>: Điểm gốc là lề trên và lề trái của</a:t>
                      </a:r>
                      <a:endParaRPr/>
                    </a:p>
                    <a:p>
                      <a:pPr indent="0" lvl="0" marL="0" marR="0" rtl="0" algn="l">
                        <a:lnSpc>
                          <a:spcPct val="115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                    trang web.</a:t>
                      </a:r>
                      <a:endParaRPr b="1" i="0" sz="1800" u="non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FF0000"/>
                        </a:buClr>
                        <a:buSzPts val="2200"/>
                        <a:buFont typeface="Arial"/>
                        <a:buNone/>
                      </a:pPr>
                      <a:r>
                        <a:rPr b="0" i="1" lang="en-US" sz="2200" u="none">
                          <a:solidFill>
                            <a:srgbClr val="FF0000"/>
                          </a:solidFill>
                          <a:latin typeface="Arial"/>
                          <a:ea typeface="Arial"/>
                          <a:cs typeface="Arial"/>
                          <a:sym typeface="Arial"/>
                        </a:rPr>
                        <a:t> </a:t>
                      </a:r>
                      <a:r>
                        <a:rPr b="1" i="0" lang="en-US" sz="2200" u="none">
                          <a:solidFill>
                            <a:schemeClr val="dk1"/>
                          </a:solidFill>
                          <a:latin typeface="Arial"/>
                          <a:ea typeface="Arial"/>
                          <a:cs typeface="Arial"/>
                          <a:sym typeface="Arial"/>
                        </a:rPr>
                        <a:t>-</a:t>
                      </a:r>
                      <a:r>
                        <a:rPr b="0" i="1" lang="en-US" sz="2200" u="none">
                          <a:solidFill>
                            <a:srgbClr val="FF0000"/>
                          </a:solidFill>
                          <a:latin typeface="Arial"/>
                          <a:ea typeface="Arial"/>
                          <a:cs typeface="Arial"/>
                          <a:sym typeface="Arial"/>
                        </a:rPr>
                        <a:t> Relative</a:t>
                      </a:r>
                      <a:r>
                        <a:rPr b="1" i="0" lang="en-US" sz="2200" u="none">
                          <a:solidFill>
                            <a:schemeClr val="dk1"/>
                          </a:solidFill>
                          <a:latin typeface="Arial"/>
                          <a:ea typeface="Arial"/>
                          <a:cs typeface="Arial"/>
                          <a:sym typeface="Arial"/>
                        </a:rPr>
                        <a:t>: Điểm gốc có thể là các lề của trang web</a:t>
                      </a:r>
                      <a:endParaRPr/>
                    </a:p>
                    <a:p>
                      <a:pPr indent="0" lvl="0" marL="0" marR="0" rtl="0" algn="l">
                        <a:lnSpc>
                          <a:spcPct val="115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                 hay phần tử khác đứng bên trên/bên trái </a:t>
                      </a:r>
                      <a:endParaRPr/>
                    </a:p>
                    <a:p>
                      <a:pPr indent="0" lvl="0" marL="0" marR="0" rtl="0" algn="l">
                        <a:lnSpc>
                          <a:spcPct val="115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                 của phần tử được xác định vị trí.</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16000">
                <a:tc>
                  <a:txBody>
                    <a:bodyPr/>
                    <a:lstStyle/>
                    <a:p>
                      <a:pPr indent="0" lvl="0" marL="0" marR="0" rtl="0" algn="l">
                        <a:lnSpc>
                          <a:spcPct val="115000"/>
                        </a:lnSpc>
                        <a:spcBef>
                          <a:spcPts val="0"/>
                        </a:spcBef>
                        <a:spcAft>
                          <a:spcPts val="0"/>
                        </a:spcAft>
                        <a:buClr>
                          <a:srgbClr val="FF0000"/>
                        </a:buClr>
                        <a:buSzPts val="2200"/>
                        <a:buFont typeface="Tahoma"/>
                        <a:buNone/>
                      </a:pPr>
                      <a:r>
                        <a:rPr b="0" i="0" lang="en-US" sz="2200" u="none">
                          <a:solidFill>
                            <a:srgbClr val="FF0000"/>
                          </a:solidFill>
                          <a:latin typeface="Tahoma"/>
                          <a:ea typeface="Tahoma"/>
                          <a:cs typeface="Tahoma"/>
                          <a:sym typeface="Tahoma"/>
                        </a:rPr>
                        <a:t>Top</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a:txBody>
                    <a:bodyPr/>
                    <a:lstStyle/>
                    <a:p>
                      <a:pPr indent="0" lvl="0" marL="0" marR="0" rtl="0" algn="l">
                        <a:lnSpc>
                          <a:spcPct val="115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  Xác định khoảng cách từ đỉnh của phần tử đến một điểm gốc.</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r>
              <a:tr h="771525">
                <a:tc>
                  <a:txBody>
                    <a:bodyPr/>
                    <a:lstStyle/>
                    <a:p>
                      <a:pPr indent="0" lvl="0" marL="0" marR="0" rtl="0" algn="l">
                        <a:lnSpc>
                          <a:spcPct val="115000"/>
                        </a:lnSpc>
                        <a:spcBef>
                          <a:spcPts val="0"/>
                        </a:spcBef>
                        <a:spcAft>
                          <a:spcPts val="0"/>
                        </a:spcAft>
                        <a:buClr>
                          <a:srgbClr val="FF0000"/>
                        </a:buClr>
                        <a:buSzPts val="2200"/>
                        <a:buFont typeface="Tahoma"/>
                        <a:buNone/>
                      </a:pPr>
                      <a:r>
                        <a:rPr b="0" i="0" lang="en-US" sz="2200" u="none">
                          <a:solidFill>
                            <a:srgbClr val="FF0000"/>
                          </a:solidFill>
                          <a:latin typeface="Tahoma"/>
                          <a:ea typeface="Tahoma"/>
                          <a:cs typeface="Tahoma"/>
                          <a:sym typeface="Tahoma"/>
                        </a:rPr>
                        <a:t>Left</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  Xác định khoảng cách từ cạnh trái của phần tử đến một điểm gốc.</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5" name="Shape 845"/>
        <p:cNvGrpSpPr/>
        <p:nvPr/>
      </p:nvGrpSpPr>
      <p:grpSpPr>
        <a:xfrm>
          <a:off x="0" y="0"/>
          <a:ext cx="0" cy="0"/>
          <a:chOff x="0" y="0"/>
          <a:chExt cx="0" cy="0"/>
        </a:xfrm>
      </p:grpSpPr>
      <p:sp>
        <p:nvSpPr>
          <p:cNvPr id="846" name="Google Shape;846;p5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47" name="Google Shape;847;p56"/>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48" name="Google Shape;848;p56"/>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49" name="Google Shape;849;p56"/>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VỊ HAI CHIỀU</a:t>
            </a:r>
            <a:endParaRPr/>
          </a:p>
        </p:txBody>
      </p:sp>
      <p:sp>
        <p:nvSpPr>
          <p:cNvPr id="850" name="Google Shape;850;p56"/>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51" name="Google Shape;851;p56"/>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id="852" name="Google Shape;852;p56"/>
          <p:cNvPicPr preferRelativeResize="0"/>
          <p:nvPr/>
        </p:nvPicPr>
        <p:blipFill rotWithShape="1">
          <a:blip r:embed="rId4">
            <a:alphaModFix/>
          </a:blip>
          <a:srcRect b="0" l="0" r="0" t="0"/>
          <a:stretch/>
        </p:blipFill>
        <p:spPr>
          <a:xfrm>
            <a:off x="914400" y="1714500"/>
            <a:ext cx="7434262" cy="4991100"/>
          </a:xfrm>
          <a:prstGeom prst="rect">
            <a:avLst/>
          </a:prstGeom>
          <a:noFill/>
          <a:ln cap="flat" cmpd="sng" w="9525">
            <a:solidFill>
              <a:schemeClr val="dk1"/>
            </a:solidFill>
            <a:prstDash val="solid"/>
            <a:miter lim="800000"/>
            <a:headEnd len="sm" w="sm" type="none"/>
            <a:tailEnd len="sm" w="sm" type="none"/>
          </a:ln>
        </p:spPr>
      </p:pic>
      <p:sp>
        <p:nvSpPr>
          <p:cNvPr id="853" name="Google Shape;853;p56"/>
          <p:cNvSpPr txBox="1"/>
          <p:nvPr/>
        </p:nvSpPr>
        <p:spPr>
          <a:xfrm>
            <a:off x="228600" y="890587"/>
            <a:ext cx="532447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Tahoma"/>
              <a:buNone/>
            </a:pPr>
            <a:r>
              <a:rPr b="1" i="1" lang="en-US" sz="2800" u="sng">
                <a:solidFill>
                  <a:srgbClr val="FF0000"/>
                </a:solidFill>
                <a:latin typeface="Tahoma"/>
                <a:ea typeface="Tahoma"/>
                <a:cs typeface="Tahoma"/>
                <a:sym typeface="Tahoma"/>
              </a:rPr>
              <a:t>Ví dụ</a:t>
            </a:r>
            <a:r>
              <a:rPr b="1" i="1" lang="en-US" sz="2800" u="none">
                <a:solidFill>
                  <a:srgbClr val="FF0000"/>
                </a:solidFill>
                <a:latin typeface="Tahoma"/>
                <a:ea typeface="Tahoma"/>
                <a:cs typeface="Tahoma"/>
                <a:sym typeface="Tahoma"/>
              </a:rPr>
              <a:t>: </a:t>
            </a:r>
            <a:r>
              <a:rPr b="0" i="0" lang="en-US" sz="2800" u="none">
                <a:solidFill>
                  <a:srgbClr val="002060"/>
                </a:solidFill>
                <a:latin typeface="Tahoma"/>
                <a:ea typeface="Tahoma"/>
                <a:cs typeface="Tahoma"/>
                <a:sym typeface="Tahoma"/>
              </a:rPr>
              <a:t>Tạo trang web như sau:</a:t>
            </a:r>
            <a:r>
              <a:rPr b="1" i="1" lang="en-US" sz="2800" u="none">
                <a:solidFill>
                  <a:srgbClr val="FF0000"/>
                </a:solidFill>
                <a:latin typeface="Tahoma"/>
                <a:ea typeface="Tahoma"/>
                <a:cs typeface="Tahoma"/>
                <a:sym typeface="Tahoma"/>
              </a:rPr>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9" name="Shape 859"/>
        <p:cNvGrpSpPr/>
        <p:nvPr/>
      </p:nvGrpSpPr>
      <p:grpSpPr>
        <a:xfrm>
          <a:off x="0" y="0"/>
          <a:ext cx="0" cy="0"/>
          <a:chOff x="0" y="0"/>
          <a:chExt cx="0" cy="0"/>
        </a:xfrm>
      </p:grpSpPr>
      <p:sp>
        <p:nvSpPr>
          <p:cNvPr id="860" name="Google Shape;860;p5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61" name="Google Shape;861;p57"/>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62" name="Google Shape;862;p57"/>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63" name="Google Shape;863;p57"/>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VỊ THEO CHIỀU THỨ 3</a:t>
            </a:r>
            <a:endParaRPr/>
          </a:p>
        </p:txBody>
      </p:sp>
      <p:sp>
        <p:nvSpPr>
          <p:cNvPr id="864" name="Google Shape;864;p57"/>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65" name="Google Shape;865;p57"/>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66" name="Google Shape;866;p57"/>
          <p:cNvSpPr txBox="1"/>
          <p:nvPr/>
        </p:nvSpPr>
        <p:spPr>
          <a:xfrm>
            <a:off x="381000" y="838200"/>
            <a:ext cx="8305800" cy="2940050"/>
          </a:xfrm>
          <a:prstGeom prst="rect">
            <a:avLst/>
          </a:prstGeom>
          <a:noFill/>
          <a:ln>
            <a:noFill/>
          </a:ln>
        </p:spPr>
        <p:txBody>
          <a:bodyPr anchorCtr="0" anchor="t" bIns="45700" lIns="91425" spcFirstLastPara="1" rIns="91425" wrap="square" tIns="45700">
            <a:spAutoFit/>
          </a:bodyPr>
          <a:lstStyle/>
          <a:p>
            <a:pPr indent="-152400" lvl="0" marL="0" marR="0" rtl="0" algn="just">
              <a:lnSpc>
                <a:spcPct val="13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 Là có thể định vị hai phần tử trên cùng một điểm trên trang web.</a:t>
            </a:r>
            <a:endParaRPr b="0" i="0" sz="2000" u="none">
              <a:solidFill>
                <a:schemeClr val="dk1"/>
              </a:solidFill>
              <a:latin typeface="Tahoma"/>
              <a:ea typeface="Tahoma"/>
              <a:cs typeface="Tahoma"/>
              <a:sym typeface="Tahoma"/>
            </a:endParaRPr>
          </a:p>
          <a:p>
            <a:pPr indent="0" lvl="0" marL="0" marR="0" rtl="0" algn="just">
              <a:lnSpc>
                <a:spcPct val="13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a:t>
            </a:r>
            <a:r>
              <a:rPr b="1" i="1" lang="en-US" sz="2400" u="sng">
                <a:solidFill>
                  <a:schemeClr val="dk1"/>
                </a:solidFill>
                <a:latin typeface="Tahoma"/>
                <a:ea typeface="Tahoma"/>
                <a:cs typeface="Tahoma"/>
                <a:sym typeface="Tahoma"/>
              </a:rPr>
              <a:t>Thuộc tính</a:t>
            </a:r>
            <a:r>
              <a:rPr b="0" i="0" lang="en-US" sz="2400" u="none">
                <a:solidFill>
                  <a:schemeClr val="dk1"/>
                </a:solidFill>
                <a:latin typeface="Tahoma"/>
                <a:ea typeface="Tahoma"/>
                <a:cs typeface="Tahoma"/>
                <a:sym typeface="Tahoma"/>
              </a:rPr>
              <a:t>: </a:t>
            </a:r>
            <a:r>
              <a:rPr b="1" i="0" lang="en-US" sz="2400" u="none">
                <a:solidFill>
                  <a:srgbClr val="FF0000"/>
                </a:solidFill>
                <a:latin typeface="Tahoma"/>
                <a:ea typeface="Tahoma"/>
                <a:cs typeface="Tahoma"/>
                <a:sym typeface="Tahoma"/>
              </a:rPr>
              <a:t>Z-index</a:t>
            </a:r>
            <a:endParaRPr/>
          </a:p>
          <a:p>
            <a:pPr indent="-152400" lvl="0" marL="0" marR="0" rtl="0" algn="just">
              <a:lnSpc>
                <a:spcPct val="130000"/>
              </a:lnSpc>
              <a:spcBef>
                <a:spcPts val="0"/>
              </a:spcBef>
              <a:spcAft>
                <a:spcPts val="0"/>
              </a:spcAft>
              <a:buClr>
                <a:schemeClr val="dk1"/>
              </a:buClr>
              <a:buSzPts val="2400"/>
              <a:buFont typeface="Tahoma"/>
              <a:buChar char="-"/>
            </a:pPr>
            <a:r>
              <a:rPr b="1" i="1" lang="en-US" sz="2400" u="none">
                <a:solidFill>
                  <a:schemeClr val="dk1"/>
                </a:solidFill>
                <a:latin typeface="Tahoma"/>
                <a:ea typeface="Tahoma"/>
                <a:cs typeface="Tahoma"/>
                <a:sym typeface="Tahoma"/>
              </a:rPr>
              <a:t> </a:t>
            </a:r>
            <a:r>
              <a:rPr b="1" i="1" lang="en-US" sz="2400" u="sng">
                <a:solidFill>
                  <a:schemeClr val="dk1"/>
                </a:solidFill>
                <a:latin typeface="Tahoma"/>
                <a:ea typeface="Tahoma"/>
                <a:cs typeface="Tahoma"/>
                <a:sym typeface="Tahoma"/>
              </a:rPr>
              <a:t>Giá trị</a:t>
            </a:r>
            <a:r>
              <a:rPr b="0" i="0" lang="en-US" sz="2400" u="none">
                <a:solidFill>
                  <a:schemeClr val="dk1"/>
                </a:solidFill>
                <a:latin typeface="Tahoma"/>
                <a:ea typeface="Tahoma"/>
                <a:cs typeface="Tahoma"/>
                <a:sym typeface="Tahoma"/>
              </a:rPr>
              <a:t>: Là một </a:t>
            </a:r>
            <a:r>
              <a:rPr b="0" i="1" lang="en-US" sz="2400" u="none">
                <a:solidFill>
                  <a:srgbClr val="FF0000"/>
                </a:solidFill>
                <a:latin typeface="Tahoma"/>
                <a:ea typeface="Tahoma"/>
                <a:cs typeface="Tahoma"/>
                <a:sym typeface="Tahoma"/>
              </a:rPr>
              <a:t>số nguyên</a:t>
            </a:r>
            <a:r>
              <a:rPr b="0" i="1" lang="en-US" sz="24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Phần tử nào có giá trị</a:t>
            </a:r>
            <a:endParaRPr/>
          </a:p>
          <a:p>
            <a:pPr indent="0" lvl="0" marL="0" marR="0" rtl="0" algn="just">
              <a:lnSpc>
                <a:spcPct val="13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nhỏ hơn sẽ nằm phía sau, phần tử có giá trị</a:t>
            </a:r>
            <a:endParaRPr/>
          </a:p>
          <a:p>
            <a:pPr indent="0" lvl="0" marL="0" marR="0" rtl="0" algn="just">
              <a:lnSpc>
                <a:spcPct val="13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lớn hơn sẽ nằm phía trước.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6">
                                            <p:txEl>
                                              <p:pRg end="0" st="0"/>
                                            </p:txEl>
                                          </p:spTgt>
                                        </p:tgtEl>
                                        <p:attrNameLst>
                                          <p:attrName>style.visibility</p:attrName>
                                        </p:attrNameLst>
                                      </p:cBhvr>
                                      <p:to>
                                        <p:strVal val="visible"/>
                                      </p:to>
                                    </p:set>
                                    <p:animEffect filter="fade" transition="in">
                                      <p:cBhvr>
                                        <p:cTn dur="500"/>
                                        <p:tgtEl>
                                          <p:spTgt spid="8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6">
                                            <p:txEl>
                                              <p:pRg end="1" st="1"/>
                                            </p:txEl>
                                          </p:spTgt>
                                        </p:tgtEl>
                                        <p:attrNameLst>
                                          <p:attrName>style.visibility</p:attrName>
                                        </p:attrNameLst>
                                      </p:cBhvr>
                                      <p:to>
                                        <p:strVal val="visible"/>
                                      </p:to>
                                    </p:set>
                                    <p:animEffect filter="fade" transition="in">
                                      <p:cBhvr>
                                        <p:cTn dur="500"/>
                                        <p:tgtEl>
                                          <p:spTgt spid="8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6">
                                            <p:txEl>
                                              <p:pRg end="2" st="2"/>
                                            </p:txEl>
                                          </p:spTgt>
                                        </p:tgtEl>
                                        <p:attrNameLst>
                                          <p:attrName>style.visibility</p:attrName>
                                        </p:attrNameLst>
                                      </p:cBhvr>
                                      <p:to>
                                        <p:strVal val="visible"/>
                                      </p:to>
                                    </p:set>
                                    <p:animEffect filter="fade" transition="in">
                                      <p:cBhvr>
                                        <p:cTn dur="500"/>
                                        <p:tgtEl>
                                          <p:spTgt spid="8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6">
                                            <p:txEl>
                                              <p:pRg end="3" st="3"/>
                                            </p:txEl>
                                          </p:spTgt>
                                        </p:tgtEl>
                                        <p:attrNameLst>
                                          <p:attrName>style.visibility</p:attrName>
                                        </p:attrNameLst>
                                      </p:cBhvr>
                                      <p:to>
                                        <p:strVal val="visible"/>
                                      </p:to>
                                    </p:set>
                                    <p:animEffect filter="fade" transition="in">
                                      <p:cBhvr>
                                        <p:cTn dur="500"/>
                                        <p:tgtEl>
                                          <p:spTgt spid="8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6">
                                            <p:txEl>
                                              <p:pRg end="4" st="4"/>
                                            </p:txEl>
                                          </p:spTgt>
                                        </p:tgtEl>
                                        <p:attrNameLst>
                                          <p:attrName>style.visibility</p:attrName>
                                        </p:attrNameLst>
                                      </p:cBhvr>
                                      <p:to>
                                        <p:strVal val="visible"/>
                                      </p:to>
                                    </p:set>
                                    <p:animEffect filter="fade" transition="in">
                                      <p:cBhvr>
                                        <p:cTn dur="500"/>
                                        <p:tgtEl>
                                          <p:spTgt spid="86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2" name="Shape 872"/>
        <p:cNvGrpSpPr/>
        <p:nvPr/>
      </p:nvGrpSpPr>
      <p:grpSpPr>
        <a:xfrm>
          <a:off x="0" y="0"/>
          <a:ext cx="0" cy="0"/>
          <a:chOff x="0" y="0"/>
          <a:chExt cx="0" cy="0"/>
        </a:xfrm>
      </p:grpSpPr>
      <p:sp>
        <p:nvSpPr>
          <p:cNvPr id="873" name="Google Shape;873;p5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74" name="Google Shape;874;p58"/>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75" name="Google Shape;875;p58"/>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76" name="Google Shape;876;p58"/>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ĐỊNH VỊ THEO CHIỀU THỨ 3</a:t>
            </a:r>
            <a:endParaRPr/>
          </a:p>
        </p:txBody>
      </p:sp>
      <p:sp>
        <p:nvSpPr>
          <p:cNvPr id="877" name="Google Shape;877;p58"/>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78" name="Google Shape;878;p58"/>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id="879" name="Google Shape;879;p58"/>
          <p:cNvPicPr preferRelativeResize="0"/>
          <p:nvPr/>
        </p:nvPicPr>
        <p:blipFill rotWithShape="1">
          <a:blip r:embed="rId4">
            <a:alphaModFix/>
          </a:blip>
          <a:srcRect b="0" l="0" r="0" t="0"/>
          <a:stretch/>
        </p:blipFill>
        <p:spPr>
          <a:xfrm>
            <a:off x="304800" y="1447800"/>
            <a:ext cx="8505825" cy="2286000"/>
          </a:xfrm>
          <a:prstGeom prst="rect">
            <a:avLst/>
          </a:prstGeom>
          <a:noFill/>
          <a:ln cap="flat" cmpd="sng" w="9525">
            <a:solidFill>
              <a:srgbClr val="FF0000"/>
            </a:solidFill>
            <a:prstDash val="solid"/>
            <a:miter lim="800000"/>
            <a:headEnd len="sm" w="sm" type="none"/>
            <a:tailEnd len="sm" w="sm" type="none"/>
          </a:ln>
        </p:spPr>
      </p:pic>
      <p:sp>
        <p:nvSpPr>
          <p:cNvPr id="880" name="Google Shape;880;p58"/>
          <p:cNvSpPr txBox="1"/>
          <p:nvPr/>
        </p:nvSpPr>
        <p:spPr>
          <a:xfrm>
            <a:off x="152400" y="776287"/>
            <a:ext cx="532447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800"/>
              <a:buFont typeface="Tahoma"/>
              <a:buNone/>
            </a:pPr>
            <a:r>
              <a:rPr b="1" i="1" lang="en-US" sz="2800" u="sng">
                <a:solidFill>
                  <a:srgbClr val="0000CC"/>
                </a:solidFill>
                <a:latin typeface="Tahoma"/>
                <a:ea typeface="Tahoma"/>
                <a:cs typeface="Tahoma"/>
                <a:sym typeface="Tahoma"/>
              </a:rPr>
              <a:t>Ví dụ</a:t>
            </a:r>
            <a:r>
              <a:rPr b="1" i="1" lang="en-US" sz="2800" u="none">
                <a:solidFill>
                  <a:srgbClr val="0000CC"/>
                </a:solidFill>
                <a:latin typeface="Tahoma"/>
                <a:ea typeface="Tahoma"/>
                <a:cs typeface="Tahoma"/>
                <a:sym typeface="Tahoma"/>
              </a:rPr>
              <a:t>: </a:t>
            </a:r>
            <a:r>
              <a:rPr b="0" i="0" lang="en-US" sz="2800" u="none">
                <a:solidFill>
                  <a:srgbClr val="0000CC"/>
                </a:solidFill>
                <a:latin typeface="Tahoma"/>
                <a:ea typeface="Tahoma"/>
                <a:cs typeface="Tahoma"/>
                <a:sym typeface="Tahoma"/>
              </a:rPr>
              <a:t>Tạo trang web như sau:</a:t>
            </a:r>
            <a:r>
              <a:rPr b="1" i="1" lang="en-US" sz="2800" u="none">
                <a:solidFill>
                  <a:srgbClr val="0000CC"/>
                </a:solidFill>
                <a:latin typeface="Tahoma"/>
                <a:ea typeface="Tahoma"/>
                <a:cs typeface="Tahoma"/>
                <a:sym typeface="Tahoma"/>
              </a:rPr>
              <a:t>  </a:t>
            </a:r>
            <a:endParaRPr/>
          </a:p>
        </p:txBody>
      </p:sp>
      <p:sp>
        <p:nvSpPr>
          <p:cNvPr id="881" name="Google Shape;881;p58"/>
          <p:cNvSpPr txBox="1"/>
          <p:nvPr/>
        </p:nvSpPr>
        <p:spPr>
          <a:xfrm>
            <a:off x="5545137" y="4833937"/>
            <a:ext cx="2500312" cy="1952625"/>
          </a:xfrm>
          <a:prstGeom prst="rect">
            <a:avLst/>
          </a:prstGeom>
          <a:solidFill>
            <a:srgbClr val="55B0E7"/>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B0F0"/>
              </a:buClr>
              <a:buSzPts val="1800"/>
              <a:buFont typeface="Arial"/>
              <a:buNone/>
            </a:pPr>
            <a:r>
              <a:rPr b="0" i="0" lang="en-US" sz="1800" u="none">
                <a:solidFill>
                  <a:srgbClr val="00B0F0"/>
                </a:solidFill>
                <a:latin typeface="Arial"/>
                <a:ea typeface="Arial"/>
                <a:cs typeface="Arial"/>
                <a:sym typeface="Arial"/>
              </a:rPr>
              <a:t>fđ </a:t>
            </a:r>
            <a:endParaRPr/>
          </a:p>
          <a:p>
            <a:pPr indent="0" lvl="0" marL="0" marR="0" rtl="0" algn="l">
              <a:lnSpc>
                <a:spcPct val="100000"/>
              </a:lnSpc>
              <a:spcBef>
                <a:spcPts val="0"/>
              </a:spcBef>
              <a:spcAft>
                <a:spcPts val="0"/>
              </a:spcAft>
              <a:buClr>
                <a:srgbClr val="00B0F0"/>
              </a:buClr>
              <a:buSzPts val="1800"/>
              <a:buFont typeface="Arial"/>
              <a:buNone/>
            </a:pPr>
            <a:r>
              <a:rPr b="0" i="0" lang="en-US" sz="1800" u="none">
                <a:solidFill>
                  <a:srgbClr val="00B0F0"/>
                </a:solidFill>
                <a:latin typeface="Arial"/>
                <a:ea typeface="Arial"/>
                <a:cs typeface="Arial"/>
                <a:sym typeface="Arial"/>
              </a:rPr>
              <a:t>fds</a:t>
            </a:r>
            <a:endParaRPr/>
          </a:p>
          <a:p>
            <a:pPr indent="0" lvl="0" marL="0" marR="0" rtl="0" algn="l">
              <a:lnSpc>
                <a:spcPct val="100000"/>
              </a:lnSpc>
              <a:spcBef>
                <a:spcPts val="0"/>
              </a:spcBef>
              <a:spcAft>
                <a:spcPts val="0"/>
              </a:spcAft>
              <a:buClr>
                <a:srgbClr val="00B0F0"/>
              </a:buClr>
              <a:buSzPts val="1800"/>
              <a:buFont typeface="Arial"/>
              <a:buNone/>
            </a:pPr>
            <a:r>
              <a:rPr b="0" i="0" lang="en-US" sz="1800" u="none">
                <a:solidFill>
                  <a:srgbClr val="00B0F0"/>
                </a:solidFill>
                <a:latin typeface="Arial"/>
                <a:ea typeface="Arial"/>
                <a:cs typeface="Arial"/>
                <a:sym typeface="Arial"/>
              </a:rPr>
              <a:t>fds</a:t>
            </a:r>
            <a:endParaRPr/>
          </a:p>
          <a:p>
            <a:pPr indent="0" lvl="0" marL="0" marR="0" rtl="0" algn="l">
              <a:lnSpc>
                <a:spcPct val="100000"/>
              </a:lnSpc>
              <a:spcBef>
                <a:spcPts val="0"/>
              </a:spcBef>
              <a:spcAft>
                <a:spcPts val="0"/>
              </a:spcAft>
              <a:buClr>
                <a:schemeClr val="dk1"/>
              </a:buClr>
              <a:buSzPts val="3200"/>
              <a:buFont typeface="Arial"/>
              <a:buNone/>
            </a:pPr>
            <a:r>
              <a:t/>
            </a:r>
            <a:endParaRPr b="1" i="0" sz="3200" u="none">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Z-index: -1</a:t>
            </a:r>
            <a:endParaRPr b="0" i="0" sz="18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B0F0"/>
              </a:buClr>
              <a:buSzPts val="1800"/>
              <a:buFont typeface="Arial"/>
              <a:buNone/>
            </a:pPr>
            <a:r>
              <a:rPr b="0" i="0" lang="en-US" sz="1800" u="none">
                <a:solidFill>
                  <a:srgbClr val="00B0F0"/>
                </a:solidFill>
                <a:latin typeface="Arial"/>
                <a:ea typeface="Arial"/>
                <a:cs typeface="Arial"/>
                <a:sym typeface="Arial"/>
              </a:rPr>
              <a:t>fds</a:t>
            </a:r>
            <a:endParaRPr/>
          </a:p>
        </p:txBody>
      </p:sp>
      <p:sp>
        <p:nvSpPr>
          <p:cNvPr id="882" name="Google Shape;882;p58"/>
          <p:cNvSpPr txBox="1"/>
          <p:nvPr/>
        </p:nvSpPr>
        <p:spPr>
          <a:xfrm>
            <a:off x="134937" y="4986337"/>
            <a:ext cx="8909050" cy="915987"/>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Z-index: 0</a:t>
            </a:r>
            <a:endParaRPr b="0" i="0" sz="1800" u="non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83" name="Google Shape;883;p58"/>
          <p:cNvSpPr txBox="1"/>
          <p:nvPr/>
        </p:nvSpPr>
        <p:spPr>
          <a:xfrm>
            <a:off x="2725737" y="4757737"/>
            <a:ext cx="1874837" cy="146526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1800"/>
              <a:buFont typeface="Arial"/>
              <a:buNone/>
            </a:pPr>
            <a:r>
              <a:rPr b="0" i="0" lang="en-US" sz="1800" u="none">
                <a:solidFill>
                  <a:srgbClr val="FFFF00"/>
                </a:solidFill>
                <a:latin typeface="Arial"/>
                <a:ea typeface="Arial"/>
                <a:cs typeface="Arial"/>
                <a:sym typeface="Arial"/>
              </a:rPr>
              <a:t>fđ </a:t>
            </a:r>
            <a:endParaRPr/>
          </a:p>
          <a:p>
            <a:pPr indent="0" lvl="0" marL="0" marR="0" rtl="0" algn="l">
              <a:lnSpc>
                <a:spcPct val="100000"/>
              </a:lnSpc>
              <a:spcBef>
                <a:spcPts val="0"/>
              </a:spcBef>
              <a:spcAft>
                <a:spcPts val="0"/>
              </a:spcAft>
              <a:buClr>
                <a:srgbClr val="FFFF00"/>
              </a:buClr>
              <a:buSzPts val="1800"/>
              <a:buFont typeface="Arial"/>
              <a:buNone/>
            </a:pPr>
            <a:r>
              <a:rPr b="0" i="0" lang="en-US" sz="1800" u="none">
                <a:solidFill>
                  <a:srgbClr val="FFFF00"/>
                </a:solidFill>
                <a:latin typeface="Arial"/>
                <a:ea typeface="Arial"/>
                <a:cs typeface="Arial"/>
                <a:sym typeface="Arial"/>
              </a:rPr>
              <a:t>fds</a:t>
            </a:r>
            <a:endParaRPr/>
          </a:p>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Z-index:1</a:t>
            </a:r>
            <a:r>
              <a:rPr b="0" i="0" lang="en-US" sz="1800" u="none">
                <a:solidFill>
                  <a:srgbClr val="FFFF00"/>
                </a:solidFill>
                <a:latin typeface="Arial"/>
                <a:ea typeface="Arial"/>
                <a:cs typeface="Arial"/>
                <a:sym typeface="Arial"/>
              </a:rPr>
              <a:t>f</a:t>
            </a:r>
            <a:endParaRPr/>
          </a:p>
          <a:p>
            <a:pPr indent="0" lvl="0" marL="0" marR="0" rtl="0" algn="l">
              <a:lnSpc>
                <a:spcPct val="100000"/>
              </a:lnSpc>
              <a:spcBef>
                <a:spcPts val="0"/>
              </a:spcBef>
              <a:spcAft>
                <a:spcPts val="0"/>
              </a:spcAft>
              <a:buClr>
                <a:srgbClr val="FFFF00"/>
              </a:buClr>
              <a:buSzPts val="1800"/>
              <a:buFont typeface="Arial"/>
              <a:buNone/>
            </a:pPr>
            <a:r>
              <a:rPr b="0" i="0" lang="en-US" sz="1800" u="none">
                <a:solidFill>
                  <a:srgbClr val="FFFF00"/>
                </a:solidFill>
                <a:latin typeface="Arial"/>
                <a:ea typeface="Arial"/>
                <a:cs typeface="Arial"/>
                <a:sym typeface="Arial"/>
              </a:rPr>
              <a:t>sd</a:t>
            </a:r>
            <a:endParaRPr/>
          </a:p>
          <a:p>
            <a:pPr indent="0" lvl="0" marL="0" marR="0" rtl="0" algn="l">
              <a:lnSpc>
                <a:spcPct val="100000"/>
              </a:lnSpc>
              <a:spcBef>
                <a:spcPts val="0"/>
              </a:spcBef>
              <a:spcAft>
                <a:spcPts val="0"/>
              </a:spcAft>
              <a:buClr>
                <a:srgbClr val="FFFF00"/>
              </a:buClr>
              <a:buSzPts val="1800"/>
              <a:buFont typeface="Arial"/>
              <a:buNone/>
            </a:pPr>
            <a:r>
              <a:rPr b="0" i="0" lang="en-US" sz="1800" u="none">
                <a:solidFill>
                  <a:srgbClr val="FFFF00"/>
                </a:solidFill>
                <a:latin typeface="Arial"/>
                <a:ea typeface="Arial"/>
                <a:cs typeface="Arial"/>
                <a:sym typeface="Arial"/>
              </a:rPr>
              <a:t>fds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9" name="Shape 889"/>
        <p:cNvGrpSpPr/>
        <p:nvPr/>
      </p:nvGrpSpPr>
      <p:grpSpPr>
        <a:xfrm>
          <a:off x="0" y="0"/>
          <a:ext cx="0" cy="0"/>
          <a:chOff x="0" y="0"/>
          <a:chExt cx="0" cy="0"/>
        </a:xfrm>
      </p:grpSpPr>
      <p:sp>
        <p:nvSpPr>
          <p:cNvPr id="890" name="Google Shape;890;p5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91" name="Google Shape;891;p59"/>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92" name="Google Shape;892;p59"/>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93" name="Google Shape;893;p59"/>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FLOAT VÀ CLEAR</a:t>
            </a:r>
            <a:endParaRPr/>
          </a:p>
        </p:txBody>
      </p:sp>
      <p:sp>
        <p:nvSpPr>
          <p:cNvPr id="894" name="Google Shape;894;p59"/>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95" name="Google Shape;895;p59"/>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aphicFrame>
        <p:nvGraphicFramePr>
          <p:cNvPr id="896" name="Google Shape;896;p59"/>
          <p:cNvGraphicFramePr/>
          <p:nvPr/>
        </p:nvGraphicFramePr>
        <p:xfrm>
          <a:off x="152400" y="811212"/>
          <a:ext cx="3000000" cy="3000000"/>
        </p:xfrm>
        <a:graphic>
          <a:graphicData uri="http://schemas.openxmlformats.org/drawingml/2006/table">
            <a:tbl>
              <a:tblPr>
                <a:noFill/>
                <a:tableStyleId>{7A7A4145-F35E-44AE-BBC1-5275B90A96BD}</a:tableStyleId>
              </a:tblPr>
              <a:tblGrid>
                <a:gridCol w="1143000"/>
                <a:gridCol w="2133600"/>
                <a:gridCol w="5791200"/>
              </a:tblGrid>
              <a:tr h="782625">
                <a:tc>
                  <a:txBody>
                    <a:bodyPr/>
                    <a:lstStyle/>
                    <a:p>
                      <a:pPr indent="0" lvl="0" marL="0" marR="0" rtl="0" algn="ctr">
                        <a:lnSpc>
                          <a:spcPct val="115000"/>
                        </a:lnSpc>
                        <a:spcBef>
                          <a:spcPts val="0"/>
                        </a:spcBef>
                        <a:spcAft>
                          <a:spcPts val="0"/>
                        </a:spcAft>
                        <a:buClr>
                          <a:srgbClr val="008000"/>
                        </a:buClr>
                        <a:buSzPts val="2200"/>
                        <a:buFont typeface="Tahoma"/>
                        <a:buNone/>
                      </a:pPr>
                      <a:r>
                        <a:rPr b="1" i="0" lang="en-US" sz="2200" u="none">
                          <a:solidFill>
                            <a:srgbClr val="008000"/>
                          </a:solidFill>
                          <a:latin typeface="Tahoma"/>
                          <a:ea typeface="Tahoma"/>
                          <a:cs typeface="Tahoma"/>
                          <a:sym typeface="Tahoma"/>
                        </a:rPr>
                        <a:t>Thuộc tính</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c>
                  <a:txBody>
                    <a:bodyPr/>
                    <a:lstStyle/>
                    <a:p>
                      <a:pPr indent="0" lvl="0" marL="0" marR="0" rtl="0" algn="ctr">
                        <a:lnSpc>
                          <a:spcPct val="115000"/>
                        </a:lnSpc>
                        <a:spcBef>
                          <a:spcPts val="0"/>
                        </a:spcBef>
                        <a:spcAft>
                          <a:spcPts val="0"/>
                        </a:spcAft>
                        <a:buClr>
                          <a:srgbClr val="008000"/>
                        </a:buClr>
                        <a:buSzPts val="2200"/>
                        <a:buFont typeface="Tahoma"/>
                        <a:buNone/>
                      </a:pPr>
                      <a:r>
                        <a:rPr b="1" i="0" lang="en-US" sz="2200" u="none">
                          <a:solidFill>
                            <a:srgbClr val="008000"/>
                          </a:solidFill>
                          <a:latin typeface="Tahoma"/>
                          <a:ea typeface="Tahoma"/>
                          <a:cs typeface="Tahoma"/>
                          <a:sym typeface="Tahoma"/>
                        </a:rPr>
                        <a:t>Ý nghĩa</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c>
                  <a:txBody>
                    <a:bodyPr/>
                    <a:lstStyle/>
                    <a:p>
                      <a:pPr indent="0" lvl="0" marL="0" marR="0" rtl="0" algn="ctr">
                        <a:lnSpc>
                          <a:spcPct val="115000"/>
                        </a:lnSpc>
                        <a:spcBef>
                          <a:spcPts val="0"/>
                        </a:spcBef>
                        <a:spcAft>
                          <a:spcPts val="0"/>
                        </a:spcAft>
                        <a:buClr>
                          <a:srgbClr val="008000"/>
                        </a:buClr>
                        <a:buSzPts val="2200"/>
                        <a:buFont typeface="Tahoma"/>
                        <a:buNone/>
                      </a:pPr>
                      <a:r>
                        <a:rPr b="1" i="0" lang="en-US" sz="2200" u="none">
                          <a:solidFill>
                            <a:srgbClr val="008000"/>
                          </a:solidFill>
                          <a:latin typeface="Tahoma"/>
                          <a:ea typeface="Tahoma"/>
                          <a:cs typeface="Tahoma"/>
                          <a:sym typeface="Tahoma"/>
                        </a:rPr>
                        <a:t>Giá trị</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r>
              <a:tr h="1736725">
                <a:tc>
                  <a:txBody>
                    <a:bodyPr/>
                    <a:lstStyle/>
                    <a:p>
                      <a:pPr indent="0" lvl="0" marL="0" marR="0" rtl="0" algn="l">
                        <a:lnSpc>
                          <a:spcPct val="115000"/>
                        </a:lnSpc>
                        <a:spcBef>
                          <a:spcPts val="0"/>
                        </a:spcBef>
                        <a:spcAft>
                          <a:spcPts val="0"/>
                        </a:spcAft>
                        <a:buClr>
                          <a:schemeClr val="dk1"/>
                        </a:buClr>
                        <a:buSzPts val="2200"/>
                        <a:buFont typeface="Arial"/>
                        <a:buNone/>
                      </a:pPr>
                      <a:r>
                        <a:t/>
                      </a:r>
                      <a:endParaRPr b="1" i="0" sz="2200" u="none">
                        <a:solidFill>
                          <a:srgbClr val="FF0000"/>
                        </a:solidFill>
                        <a:latin typeface="Tahoma"/>
                        <a:ea typeface="Tahoma"/>
                        <a:cs typeface="Tahoma"/>
                        <a:sym typeface="Tahoma"/>
                      </a:endParaRPr>
                    </a:p>
                    <a:p>
                      <a:pPr indent="0" lvl="0" marL="0" marR="0" rtl="0" algn="l">
                        <a:lnSpc>
                          <a:spcPct val="115000"/>
                        </a:lnSpc>
                        <a:spcBef>
                          <a:spcPts val="0"/>
                        </a:spcBef>
                        <a:spcAft>
                          <a:spcPts val="0"/>
                        </a:spcAft>
                        <a:buClr>
                          <a:srgbClr val="FF0000"/>
                        </a:buClr>
                        <a:buSzPts val="2200"/>
                        <a:buFont typeface="Tahoma"/>
                        <a:buNone/>
                      </a:pPr>
                      <a:r>
                        <a:rPr b="1" i="0" lang="en-US" sz="2200" u="none">
                          <a:solidFill>
                            <a:srgbClr val="FF0000"/>
                          </a:solidFill>
                          <a:latin typeface="Tahoma"/>
                          <a:ea typeface="Tahoma"/>
                          <a:cs typeface="Tahoma"/>
                          <a:sym typeface="Tahoma"/>
                        </a:rPr>
                        <a:t>Float</a:t>
                      </a:r>
                      <a:r>
                        <a:rPr b="1" i="0" lang="en-US" sz="2400" u="none">
                          <a:solidFill>
                            <a:schemeClr val="dk1"/>
                          </a:solidFill>
                          <a:latin typeface="Arial"/>
                          <a:ea typeface="Arial"/>
                          <a:cs typeface="Arial"/>
                          <a:sym typeface="Arial"/>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Xác định cách dàn văn bản</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a:t>
                      </a:r>
                      <a:r>
                        <a:rPr b="0" i="1" lang="en-US" sz="2200" u="none">
                          <a:solidFill>
                            <a:srgbClr val="FF0000"/>
                          </a:solidFill>
                          <a:latin typeface="Arial"/>
                          <a:ea typeface="Arial"/>
                          <a:cs typeface="Arial"/>
                          <a:sym typeface="Arial"/>
                        </a:rPr>
                        <a:t> Left</a:t>
                      </a:r>
                      <a:r>
                        <a:rPr b="1" i="0" lang="en-US" sz="2200" u="none">
                          <a:solidFill>
                            <a:schemeClr val="dk1"/>
                          </a:solidFill>
                          <a:latin typeface="Arial"/>
                          <a:ea typeface="Arial"/>
                          <a:cs typeface="Arial"/>
                          <a:sym typeface="Arial"/>
                        </a:rPr>
                        <a:t>:</a:t>
                      </a:r>
                      <a:r>
                        <a:rPr b="1" i="0" lang="en-US" sz="1800" u="none">
                          <a:solidFill>
                            <a:schemeClr val="dk1"/>
                          </a:solidFill>
                          <a:latin typeface="Arial"/>
                          <a:ea typeface="Arial"/>
                          <a:cs typeface="Arial"/>
                          <a:sym typeface="Arial"/>
                        </a:rPr>
                        <a:t> </a:t>
                      </a:r>
                      <a:r>
                        <a:rPr b="1" i="0" lang="en-US" sz="2200" u="none">
                          <a:solidFill>
                            <a:schemeClr val="dk1"/>
                          </a:solidFill>
                          <a:latin typeface="Arial"/>
                          <a:ea typeface="Arial"/>
                          <a:cs typeface="Arial"/>
                          <a:sym typeface="Arial"/>
                        </a:rPr>
                        <a:t>Phần tử nằm bên Trái </a:t>
                      </a:r>
                      <a:endParaRPr/>
                    </a:p>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và văn bản dàn bên Phải.</a:t>
                      </a:r>
                      <a:endParaRPr/>
                    </a:p>
                    <a:p>
                      <a:pPr indent="0" lvl="0" marL="0" marR="0" rtl="0" algn="l">
                        <a:lnSpc>
                          <a:spcPct val="100000"/>
                        </a:lnSpc>
                        <a:spcBef>
                          <a:spcPts val="0"/>
                        </a:spcBef>
                        <a:spcAft>
                          <a:spcPts val="0"/>
                        </a:spcAft>
                        <a:buClr>
                          <a:schemeClr val="dk1"/>
                        </a:buClr>
                        <a:buSzPts val="600"/>
                        <a:buFont typeface="Arial"/>
                        <a:buNone/>
                      </a:pPr>
                      <a:r>
                        <a:t/>
                      </a:r>
                      <a:endParaRPr b="1" i="0" sz="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a:t>
                      </a:r>
                      <a:r>
                        <a:rPr b="0" i="1" lang="en-US" sz="3200" u="none">
                          <a:solidFill>
                            <a:srgbClr val="FF0000"/>
                          </a:solidFill>
                          <a:latin typeface="Arial"/>
                          <a:ea typeface="Arial"/>
                          <a:cs typeface="Arial"/>
                          <a:sym typeface="Arial"/>
                        </a:rPr>
                        <a:t> </a:t>
                      </a:r>
                      <a:r>
                        <a:rPr b="0" i="1" lang="en-US" sz="2200" u="none">
                          <a:solidFill>
                            <a:srgbClr val="FF0000"/>
                          </a:solidFill>
                          <a:latin typeface="Arial"/>
                          <a:ea typeface="Arial"/>
                          <a:cs typeface="Arial"/>
                          <a:sym typeface="Arial"/>
                        </a:rPr>
                        <a:t>Right</a:t>
                      </a:r>
                      <a:r>
                        <a:rPr b="1" i="0" lang="en-US" sz="2200" u="none">
                          <a:solidFill>
                            <a:schemeClr val="dk1"/>
                          </a:solidFill>
                          <a:latin typeface="Arial"/>
                          <a:ea typeface="Arial"/>
                          <a:cs typeface="Arial"/>
                          <a:sym typeface="Arial"/>
                        </a:rPr>
                        <a:t>:</a:t>
                      </a:r>
                      <a:r>
                        <a:rPr b="1" i="0" lang="en-US" sz="2400" u="none">
                          <a:solidFill>
                            <a:schemeClr val="dk1"/>
                          </a:solidFill>
                          <a:latin typeface="Arial"/>
                          <a:ea typeface="Arial"/>
                          <a:cs typeface="Arial"/>
                          <a:sym typeface="Arial"/>
                        </a:rPr>
                        <a:t> </a:t>
                      </a:r>
                      <a:r>
                        <a:rPr b="1" i="0" lang="en-US" sz="2200" u="none">
                          <a:solidFill>
                            <a:schemeClr val="dk1"/>
                          </a:solidFill>
                          <a:latin typeface="Arial"/>
                          <a:ea typeface="Arial"/>
                          <a:cs typeface="Arial"/>
                          <a:sym typeface="Arial"/>
                        </a:rPr>
                        <a:t>Phần tử nằm bên Phải </a:t>
                      </a:r>
                      <a:endParaRPr/>
                    </a:p>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và văn bản dàn bên Trái.</a:t>
                      </a:r>
                      <a:endParaRPr/>
                    </a:p>
                    <a:p>
                      <a:pPr indent="0" lvl="0" marL="0" marR="0" rtl="0" algn="l">
                        <a:spcBef>
                          <a:spcPts val="0"/>
                        </a:spcBef>
                        <a:spcAft>
                          <a:spcPts val="0"/>
                        </a:spcAft>
                        <a:buNone/>
                      </a:pPr>
                      <a:r>
                        <a:t/>
                      </a:r>
                      <a:endParaRPr b="1" i="0" sz="2200" u="non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98825">
                <a:tc>
                  <a:txBody>
                    <a:bodyPr/>
                    <a:lstStyle/>
                    <a:p>
                      <a:pPr indent="0" lvl="0" marL="0" marR="0" rtl="0" algn="l">
                        <a:lnSpc>
                          <a:spcPct val="115000"/>
                        </a:lnSpc>
                        <a:spcBef>
                          <a:spcPts val="0"/>
                        </a:spcBef>
                        <a:spcAft>
                          <a:spcPts val="0"/>
                        </a:spcAft>
                        <a:buClr>
                          <a:schemeClr val="dk1"/>
                        </a:buClr>
                        <a:buSzPts val="2200"/>
                        <a:buFont typeface="Arial"/>
                        <a:buNone/>
                      </a:pPr>
                      <a:r>
                        <a:t/>
                      </a:r>
                      <a:endParaRPr b="1" i="0" sz="2200" u="none">
                        <a:solidFill>
                          <a:srgbClr val="FF0000"/>
                        </a:solidFill>
                        <a:latin typeface="Tahoma"/>
                        <a:ea typeface="Tahoma"/>
                        <a:cs typeface="Tahoma"/>
                        <a:sym typeface="Tahoma"/>
                      </a:endParaRPr>
                    </a:p>
                    <a:p>
                      <a:pPr indent="0" lvl="0" marL="0" marR="0" rtl="0" algn="l">
                        <a:lnSpc>
                          <a:spcPct val="115000"/>
                        </a:lnSpc>
                        <a:spcBef>
                          <a:spcPts val="0"/>
                        </a:spcBef>
                        <a:spcAft>
                          <a:spcPts val="0"/>
                        </a:spcAft>
                        <a:buClr>
                          <a:srgbClr val="FF0000"/>
                        </a:buClr>
                        <a:buSzPts val="2200"/>
                        <a:buFont typeface="Tahoma"/>
                        <a:buNone/>
                      </a:pPr>
                      <a:r>
                        <a:rPr b="1" i="0" lang="en-US" sz="2200" u="none">
                          <a:solidFill>
                            <a:srgbClr val="FF0000"/>
                          </a:solidFill>
                          <a:latin typeface="Tahoma"/>
                          <a:ea typeface="Tahoma"/>
                          <a:cs typeface="Tahoma"/>
                          <a:sym typeface="Tahoma"/>
                        </a:rPr>
                        <a:t>Clear</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Xác định cách dừng việc dàn văn bản xung quanh phần tử</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 -</a:t>
                      </a:r>
                      <a:r>
                        <a:rPr b="0" i="1" lang="en-US" sz="2200" u="none">
                          <a:solidFill>
                            <a:srgbClr val="FF0000"/>
                          </a:solidFill>
                          <a:latin typeface="Arial"/>
                          <a:ea typeface="Arial"/>
                          <a:cs typeface="Arial"/>
                          <a:sym typeface="Arial"/>
                        </a:rPr>
                        <a:t> Left</a:t>
                      </a:r>
                      <a:r>
                        <a:rPr b="1" i="1" lang="en-US" sz="2200" u="none">
                          <a:solidFill>
                            <a:schemeClr val="dk1"/>
                          </a:solidFill>
                          <a:latin typeface="Arial"/>
                          <a:ea typeface="Arial"/>
                          <a:cs typeface="Arial"/>
                          <a:sym typeface="Arial"/>
                        </a:rPr>
                        <a:t>: </a:t>
                      </a:r>
                      <a:r>
                        <a:rPr b="1" i="0" lang="en-US" sz="2200" u="none">
                          <a:solidFill>
                            <a:schemeClr val="dk1"/>
                          </a:solidFill>
                          <a:latin typeface="Arial"/>
                          <a:ea typeface="Arial"/>
                          <a:cs typeface="Arial"/>
                          <a:sym typeface="Arial"/>
                        </a:rPr>
                        <a:t>Dừng dàn văn bản cho đến khi cạnh trái.</a:t>
                      </a:r>
                      <a:endParaRPr/>
                    </a:p>
                    <a:p>
                      <a:pPr indent="0" lvl="0" marL="0" marR="0" rtl="0" algn="l">
                        <a:lnSpc>
                          <a:spcPct val="115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a:t>
                      </a:r>
                      <a:r>
                        <a:rPr b="0" i="1" lang="en-US" sz="3200" u="none">
                          <a:solidFill>
                            <a:srgbClr val="FF0000"/>
                          </a:solidFill>
                          <a:latin typeface="Arial"/>
                          <a:ea typeface="Arial"/>
                          <a:cs typeface="Arial"/>
                          <a:sym typeface="Arial"/>
                        </a:rPr>
                        <a:t> </a:t>
                      </a:r>
                      <a:r>
                        <a:rPr b="0" i="1" lang="en-US" sz="2200" u="none">
                          <a:solidFill>
                            <a:srgbClr val="FF0000"/>
                          </a:solidFill>
                          <a:latin typeface="Arial"/>
                          <a:ea typeface="Arial"/>
                          <a:cs typeface="Arial"/>
                          <a:sym typeface="Arial"/>
                        </a:rPr>
                        <a:t>Right</a:t>
                      </a:r>
                      <a:r>
                        <a:rPr b="1" i="0" lang="en-US" sz="2200" u="none">
                          <a:solidFill>
                            <a:schemeClr val="dk1"/>
                          </a:solidFill>
                          <a:latin typeface="Arial"/>
                          <a:ea typeface="Arial"/>
                          <a:cs typeface="Arial"/>
                          <a:sym typeface="Arial"/>
                        </a:rPr>
                        <a:t>:</a:t>
                      </a:r>
                      <a:r>
                        <a:rPr b="1" i="0" lang="en-US" sz="2400" u="none">
                          <a:solidFill>
                            <a:schemeClr val="dk1"/>
                          </a:solidFill>
                          <a:latin typeface="Arial"/>
                          <a:ea typeface="Arial"/>
                          <a:cs typeface="Arial"/>
                          <a:sym typeface="Arial"/>
                        </a:rPr>
                        <a:t> </a:t>
                      </a:r>
                      <a:r>
                        <a:rPr b="1" i="0" lang="en-US" sz="2200" u="none">
                          <a:solidFill>
                            <a:schemeClr val="dk1"/>
                          </a:solidFill>
                          <a:latin typeface="Arial"/>
                          <a:ea typeface="Arial"/>
                          <a:cs typeface="Arial"/>
                          <a:sym typeface="Arial"/>
                        </a:rPr>
                        <a:t>Dừng dàn văn bản cho đến khi cạnh phải.</a:t>
                      </a:r>
                      <a:endParaRPr/>
                    </a:p>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a:t>
                      </a:r>
                      <a:r>
                        <a:rPr b="0" i="1" lang="en-US" sz="3200" u="none">
                          <a:solidFill>
                            <a:srgbClr val="FF0000"/>
                          </a:solidFill>
                          <a:latin typeface="Arial"/>
                          <a:ea typeface="Arial"/>
                          <a:cs typeface="Arial"/>
                          <a:sym typeface="Arial"/>
                        </a:rPr>
                        <a:t> </a:t>
                      </a:r>
                      <a:r>
                        <a:rPr b="0" i="1" lang="en-US" sz="2200" u="none">
                          <a:solidFill>
                            <a:srgbClr val="FF0000"/>
                          </a:solidFill>
                          <a:latin typeface="Arial"/>
                          <a:ea typeface="Arial"/>
                          <a:cs typeface="Arial"/>
                          <a:sym typeface="Arial"/>
                        </a:rPr>
                        <a:t>Both</a:t>
                      </a:r>
                      <a:r>
                        <a:rPr b="1" i="0" lang="en-US" sz="2200" u="none">
                          <a:solidFill>
                            <a:schemeClr val="dk1"/>
                          </a:solidFill>
                          <a:latin typeface="Arial"/>
                          <a:ea typeface="Arial"/>
                          <a:cs typeface="Arial"/>
                          <a:sym typeface="Arial"/>
                        </a:rPr>
                        <a:t>:</a:t>
                      </a:r>
                      <a:r>
                        <a:rPr b="1" i="0" lang="en-US" sz="1800" u="none">
                          <a:solidFill>
                            <a:schemeClr val="dk1"/>
                          </a:solidFill>
                          <a:latin typeface="Arial"/>
                          <a:ea typeface="Arial"/>
                          <a:cs typeface="Arial"/>
                          <a:sym typeface="Arial"/>
                        </a:rPr>
                        <a:t> </a:t>
                      </a:r>
                      <a:r>
                        <a:rPr b="1" i="0" lang="en-US" sz="2200" u="none">
                          <a:solidFill>
                            <a:schemeClr val="dk1"/>
                          </a:solidFill>
                          <a:latin typeface="Arial"/>
                          <a:ea typeface="Arial"/>
                          <a:cs typeface="Arial"/>
                          <a:sym typeface="Arial"/>
                        </a:rPr>
                        <a:t>Dừng dàn văn bản cho đến khi cả hai cạnh không còn phần tử nào.</a:t>
                      </a:r>
                      <a:endParaRPr/>
                    </a:p>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a:t>
                      </a:r>
                      <a:r>
                        <a:rPr b="0" i="1" lang="en-US" sz="3200" u="none">
                          <a:solidFill>
                            <a:srgbClr val="FF0000"/>
                          </a:solidFill>
                          <a:latin typeface="Arial"/>
                          <a:ea typeface="Arial"/>
                          <a:cs typeface="Arial"/>
                          <a:sym typeface="Arial"/>
                        </a:rPr>
                        <a:t> </a:t>
                      </a:r>
                      <a:r>
                        <a:rPr b="0" i="1" lang="en-US" sz="2200" u="none">
                          <a:solidFill>
                            <a:srgbClr val="FF0000"/>
                          </a:solidFill>
                          <a:latin typeface="Arial"/>
                          <a:ea typeface="Arial"/>
                          <a:cs typeface="Arial"/>
                          <a:sym typeface="Arial"/>
                        </a:rPr>
                        <a:t>None</a:t>
                      </a:r>
                      <a:r>
                        <a:rPr b="1" i="0" lang="en-US" sz="2200" u="none">
                          <a:solidFill>
                            <a:schemeClr val="dk1"/>
                          </a:solidFill>
                          <a:latin typeface="Arial"/>
                          <a:ea typeface="Arial"/>
                          <a:cs typeface="Arial"/>
                          <a:sym typeface="Arial"/>
                        </a:rPr>
                        <a:t>:</a:t>
                      </a:r>
                      <a:r>
                        <a:rPr b="1" i="0" lang="en-US" sz="1800" u="none">
                          <a:solidFill>
                            <a:schemeClr val="dk1"/>
                          </a:solidFill>
                          <a:latin typeface="Arial"/>
                          <a:ea typeface="Arial"/>
                          <a:cs typeface="Arial"/>
                          <a:sym typeface="Arial"/>
                        </a:rPr>
                        <a:t> </a:t>
                      </a:r>
                      <a:r>
                        <a:rPr b="1" i="0" lang="en-US" sz="2200" u="none">
                          <a:solidFill>
                            <a:schemeClr val="dk1"/>
                          </a:solidFill>
                          <a:latin typeface="Arial"/>
                          <a:ea typeface="Arial"/>
                          <a:cs typeface="Arial"/>
                          <a:sym typeface="Arial"/>
                        </a:rPr>
                        <a:t>Tiếp tục dàn văn bản.</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6"/>
          <p:cNvSpPr txBox="1"/>
          <p:nvPr/>
        </p:nvSpPr>
        <p:spPr>
          <a:xfrm>
            <a:off x="0" y="2085975"/>
            <a:ext cx="9144000" cy="1647825"/>
          </a:xfrm>
          <a:prstGeom prst="rect">
            <a:avLst/>
          </a:prstGeom>
          <a:solidFill>
            <a:srgbClr val="0080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4" name="Google Shape;174;p6"/>
          <p:cNvSpPr txBox="1"/>
          <p:nvPr/>
        </p:nvSpPr>
        <p:spPr>
          <a:xfrm>
            <a:off x="3870325" y="171926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5" name="Google Shape;175;p6"/>
          <p:cNvSpPr txBox="1"/>
          <p:nvPr/>
        </p:nvSpPr>
        <p:spPr>
          <a:xfrm>
            <a:off x="898525" y="301466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6" name="Google Shape;176;p6"/>
          <p:cNvSpPr txBox="1"/>
          <p:nvPr/>
        </p:nvSpPr>
        <p:spPr>
          <a:xfrm>
            <a:off x="0" y="2438400"/>
            <a:ext cx="9144000" cy="762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660033"/>
              </a:buClr>
              <a:buSzPts val="4400"/>
              <a:buFont typeface="Arial"/>
              <a:buNone/>
            </a:pPr>
            <a:r>
              <a:rPr b="1" i="0" lang="en-US" sz="4400" u="none">
                <a:solidFill>
                  <a:srgbClr val="660033"/>
                </a:solidFill>
                <a:latin typeface="Arial"/>
                <a:ea typeface="Arial"/>
                <a:cs typeface="Arial"/>
                <a:sym typeface="Arial"/>
              </a:rPr>
              <a:t>CÚ PHÁP XÂY DỰNG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2" name="Shape 902"/>
        <p:cNvGrpSpPr/>
        <p:nvPr/>
      </p:nvGrpSpPr>
      <p:grpSpPr>
        <a:xfrm>
          <a:off x="0" y="0"/>
          <a:ext cx="0" cy="0"/>
          <a:chOff x="0" y="0"/>
          <a:chExt cx="0" cy="0"/>
        </a:xfrm>
      </p:grpSpPr>
      <p:sp>
        <p:nvSpPr>
          <p:cNvPr id="903" name="Google Shape;903;p6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04" name="Google Shape;904;p60"/>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05" name="Google Shape;905;p60"/>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06" name="Google Shape;906;p60"/>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FLOAT VÀ CLEAR</a:t>
            </a:r>
            <a:endParaRPr/>
          </a:p>
        </p:txBody>
      </p:sp>
      <p:sp>
        <p:nvSpPr>
          <p:cNvPr id="907" name="Google Shape;907;p60"/>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08" name="Google Shape;908;p60"/>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id="909" name="Google Shape;909;p60"/>
          <p:cNvPicPr preferRelativeResize="0"/>
          <p:nvPr/>
        </p:nvPicPr>
        <p:blipFill rotWithShape="1">
          <a:blip r:embed="rId4">
            <a:alphaModFix/>
          </a:blip>
          <a:srcRect b="15969" l="0" r="0" t="0"/>
          <a:stretch/>
        </p:blipFill>
        <p:spPr>
          <a:xfrm>
            <a:off x="0" y="1436687"/>
            <a:ext cx="9144000" cy="4811712"/>
          </a:xfrm>
          <a:prstGeom prst="rect">
            <a:avLst/>
          </a:prstGeom>
          <a:noFill/>
          <a:ln>
            <a:noFill/>
          </a:ln>
        </p:spPr>
      </p:pic>
      <p:sp>
        <p:nvSpPr>
          <p:cNvPr id="910" name="Google Shape;910;p60"/>
          <p:cNvSpPr txBox="1"/>
          <p:nvPr/>
        </p:nvSpPr>
        <p:spPr>
          <a:xfrm>
            <a:off x="228600" y="827087"/>
            <a:ext cx="532447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800"/>
              <a:buFont typeface="Tahoma"/>
              <a:buNone/>
            </a:pPr>
            <a:r>
              <a:rPr b="1" i="1" lang="en-US" sz="2800" u="sng">
                <a:solidFill>
                  <a:srgbClr val="0000CC"/>
                </a:solidFill>
                <a:latin typeface="Tahoma"/>
                <a:ea typeface="Tahoma"/>
                <a:cs typeface="Tahoma"/>
                <a:sym typeface="Tahoma"/>
              </a:rPr>
              <a:t>Ví dụ</a:t>
            </a:r>
            <a:r>
              <a:rPr b="1" i="1" lang="en-US" sz="2800" u="none">
                <a:solidFill>
                  <a:srgbClr val="0000CC"/>
                </a:solidFill>
                <a:latin typeface="Tahoma"/>
                <a:ea typeface="Tahoma"/>
                <a:cs typeface="Tahoma"/>
                <a:sym typeface="Tahoma"/>
              </a:rPr>
              <a:t>: </a:t>
            </a:r>
            <a:r>
              <a:rPr b="0" i="0" lang="en-US" sz="2800" u="none">
                <a:solidFill>
                  <a:srgbClr val="0000CC"/>
                </a:solidFill>
                <a:latin typeface="Tahoma"/>
                <a:ea typeface="Tahoma"/>
                <a:cs typeface="Tahoma"/>
                <a:sym typeface="Tahoma"/>
              </a:rPr>
              <a:t>Tạo trang web như sau:</a:t>
            </a:r>
            <a:r>
              <a:rPr b="1" i="1" lang="en-US" sz="2800" u="none">
                <a:solidFill>
                  <a:srgbClr val="0000CC"/>
                </a:solidFill>
                <a:latin typeface="Tahoma"/>
                <a:ea typeface="Tahoma"/>
                <a:cs typeface="Tahoma"/>
                <a:sym typeface="Tahoma"/>
              </a:rPr>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6" name="Shape 916"/>
        <p:cNvGrpSpPr/>
        <p:nvPr/>
      </p:nvGrpSpPr>
      <p:grpSpPr>
        <a:xfrm>
          <a:off x="0" y="0"/>
          <a:ext cx="0" cy="0"/>
          <a:chOff x="0" y="0"/>
          <a:chExt cx="0" cy="0"/>
        </a:xfrm>
      </p:grpSpPr>
      <p:sp>
        <p:nvSpPr>
          <p:cNvPr id="917" name="Google Shape;917;p6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18" name="Google Shape;918;p61"/>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19" name="Google Shape;919;p61"/>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20" name="Google Shape;920;p61"/>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DISPLAY VÀ VISIBILITY</a:t>
            </a:r>
            <a:endParaRPr/>
          </a:p>
        </p:txBody>
      </p:sp>
      <p:sp>
        <p:nvSpPr>
          <p:cNvPr id="921" name="Google Shape;921;p61"/>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22" name="Google Shape;922;p61"/>
          <p:cNvSpPr txBox="1"/>
          <p:nvPr/>
        </p:nvSpPr>
        <p:spPr>
          <a:xfrm>
            <a:off x="228600" y="762000"/>
            <a:ext cx="8610600" cy="1041400"/>
          </a:xfrm>
          <a:prstGeom prst="rect">
            <a:avLst/>
          </a:prstGeom>
          <a:noFill/>
          <a:ln>
            <a:noFill/>
          </a:ln>
        </p:spPr>
        <p:txBody>
          <a:bodyPr anchorCtr="0" anchor="t" bIns="45700" lIns="91425" spcFirstLastPara="1" rIns="91425" wrap="square" tIns="45700">
            <a:spAutoFit/>
          </a:bodyPr>
          <a:lstStyle/>
          <a:p>
            <a:pPr indent="-152400" lvl="0" marL="0" marR="0" rtl="0" algn="just">
              <a:lnSpc>
                <a:spcPct val="13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 Là thuộc tính phép ta kiểm soát phần tử có </a:t>
            </a:r>
            <a:r>
              <a:rPr b="0" i="1" lang="en-US" sz="2400" u="none">
                <a:solidFill>
                  <a:schemeClr val="dk1"/>
                </a:solidFill>
                <a:latin typeface="Tahoma"/>
                <a:ea typeface="Tahoma"/>
                <a:cs typeface="Tahoma"/>
                <a:sym typeface="Tahoma"/>
              </a:rPr>
              <a:t>xuất hiện</a:t>
            </a:r>
            <a:r>
              <a:rPr b="0" i="0" lang="en-US" sz="2400" u="none">
                <a:solidFill>
                  <a:schemeClr val="dk1"/>
                </a:solidFill>
                <a:latin typeface="Tahoma"/>
                <a:ea typeface="Tahoma"/>
                <a:cs typeface="Tahoma"/>
                <a:sym typeface="Tahoma"/>
              </a:rPr>
              <a:t> trên trang web hay không.</a:t>
            </a:r>
            <a:endParaRPr/>
          </a:p>
        </p:txBody>
      </p:sp>
      <p:graphicFrame>
        <p:nvGraphicFramePr>
          <p:cNvPr id="923" name="Google Shape;923;p61"/>
          <p:cNvGraphicFramePr/>
          <p:nvPr/>
        </p:nvGraphicFramePr>
        <p:xfrm>
          <a:off x="762000" y="1776412"/>
          <a:ext cx="3000000" cy="3000000"/>
        </p:xfrm>
        <a:graphic>
          <a:graphicData uri="http://schemas.openxmlformats.org/drawingml/2006/table">
            <a:tbl>
              <a:tblPr>
                <a:noFill/>
                <a:tableStyleId>{7A7A4145-F35E-44AE-BBC1-5275B90A96BD}</a:tableStyleId>
              </a:tblPr>
              <a:tblGrid>
                <a:gridCol w="1711325"/>
                <a:gridCol w="6229350"/>
              </a:tblGrid>
              <a:tr h="585775">
                <a:tc>
                  <a:txBody>
                    <a:bodyPr/>
                    <a:lstStyle/>
                    <a:p>
                      <a:pPr indent="0" lvl="0" marL="0" marR="0" rtl="0" algn="ctr">
                        <a:lnSpc>
                          <a:spcPct val="115000"/>
                        </a:lnSpc>
                        <a:spcBef>
                          <a:spcPts val="0"/>
                        </a:spcBef>
                        <a:spcAft>
                          <a:spcPts val="0"/>
                        </a:spcAft>
                        <a:buClr>
                          <a:srgbClr val="008000"/>
                        </a:buClr>
                        <a:buSzPts val="2600"/>
                        <a:buFont typeface="Tahoma"/>
                        <a:buNone/>
                      </a:pPr>
                      <a:r>
                        <a:rPr b="0" i="0" lang="en-US" sz="2600" u="none">
                          <a:solidFill>
                            <a:srgbClr val="008000"/>
                          </a:solidFill>
                          <a:latin typeface="Tahoma"/>
                          <a:ea typeface="Tahoma"/>
                          <a:cs typeface="Tahoma"/>
                          <a:sym typeface="Tahoma"/>
                        </a:rPr>
                        <a:t>Thuộc tính</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c>
                  <a:txBody>
                    <a:bodyPr/>
                    <a:lstStyle/>
                    <a:p>
                      <a:pPr indent="0" lvl="0" marL="0" marR="0" rtl="0" algn="ctr">
                        <a:lnSpc>
                          <a:spcPct val="115000"/>
                        </a:lnSpc>
                        <a:spcBef>
                          <a:spcPts val="0"/>
                        </a:spcBef>
                        <a:spcAft>
                          <a:spcPts val="0"/>
                        </a:spcAft>
                        <a:buClr>
                          <a:srgbClr val="008000"/>
                        </a:buClr>
                        <a:buSzPts val="2600"/>
                        <a:buFont typeface="Tahoma"/>
                        <a:buNone/>
                      </a:pPr>
                      <a:r>
                        <a:rPr b="0" i="0" lang="en-US" sz="2600" u="none">
                          <a:solidFill>
                            <a:srgbClr val="008000"/>
                          </a:solidFill>
                          <a:latin typeface="Tahoma"/>
                          <a:ea typeface="Tahoma"/>
                          <a:cs typeface="Tahoma"/>
                          <a:sym typeface="Tahoma"/>
                        </a:rPr>
                        <a:t>Giá trị</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66"/>
                    </a:solidFill>
                  </a:tcPr>
                </a:tc>
              </a:tr>
              <a:tr h="1030275">
                <a:tc>
                  <a:txBody>
                    <a:bodyPr/>
                    <a:lstStyle/>
                    <a:p>
                      <a:pPr indent="0" lvl="0" marL="0" marR="0" rtl="0" algn="l">
                        <a:lnSpc>
                          <a:spcPct val="115000"/>
                        </a:lnSpc>
                        <a:spcBef>
                          <a:spcPts val="0"/>
                        </a:spcBef>
                        <a:spcAft>
                          <a:spcPts val="0"/>
                        </a:spcAft>
                        <a:buClr>
                          <a:schemeClr val="dk1"/>
                        </a:buClr>
                        <a:buSzPts val="2600"/>
                        <a:buFont typeface="Arial"/>
                        <a:buNone/>
                      </a:pPr>
                      <a:r>
                        <a:t/>
                      </a:r>
                      <a:endParaRPr b="1" i="0" sz="2600" u="none">
                        <a:solidFill>
                          <a:srgbClr val="FF0000"/>
                        </a:solidFill>
                        <a:latin typeface="Tahoma"/>
                        <a:ea typeface="Tahoma"/>
                        <a:cs typeface="Tahoma"/>
                        <a:sym typeface="Tahoma"/>
                      </a:endParaRPr>
                    </a:p>
                    <a:p>
                      <a:pPr indent="0" lvl="0" marL="0" marR="0" rtl="0" algn="l">
                        <a:lnSpc>
                          <a:spcPct val="115000"/>
                        </a:lnSpc>
                        <a:spcBef>
                          <a:spcPts val="0"/>
                        </a:spcBef>
                        <a:spcAft>
                          <a:spcPts val="0"/>
                        </a:spcAft>
                        <a:buClr>
                          <a:srgbClr val="FF0000"/>
                        </a:buClr>
                        <a:buSzPts val="2600"/>
                        <a:buFont typeface="Tahoma"/>
                        <a:buNone/>
                      </a:pPr>
                      <a:r>
                        <a:rPr b="1" i="0" lang="en-US" sz="2600" u="none">
                          <a:solidFill>
                            <a:srgbClr val="FF0000"/>
                          </a:solidFill>
                          <a:latin typeface="Tahoma"/>
                          <a:ea typeface="Tahoma"/>
                          <a:cs typeface="Tahoma"/>
                          <a:sym typeface="Tahoma"/>
                        </a:rPr>
                        <a:t>Display</a:t>
                      </a:r>
                      <a:r>
                        <a:rPr b="1" i="0" lang="en-US" sz="2800" u="none">
                          <a:solidFill>
                            <a:schemeClr val="dk1"/>
                          </a:solidFill>
                          <a:latin typeface="Arial"/>
                          <a:ea typeface="Arial"/>
                          <a:cs typeface="Arial"/>
                          <a:sym typeface="Arial"/>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600"/>
                        <a:buFont typeface="Tahoma"/>
                        <a:buNone/>
                      </a:pPr>
                      <a:r>
                        <a:rPr b="1" i="0" lang="en-US" sz="2600" u="none">
                          <a:solidFill>
                            <a:schemeClr val="dk1"/>
                          </a:solidFill>
                          <a:latin typeface="Tahoma"/>
                          <a:ea typeface="Tahoma"/>
                          <a:cs typeface="Tahoma"/>
                          <a:sym typeface="Tahoma"/>
                        </a:rPr>
                        <a:t> </a:t>
                      </a:r>
                      <a:r>
                        <a:rPr b="1" i="0" lang="en-US" sz="2600" u="none">
                          <a:solidFill>
                            <a:schemeClr val="dk1"/>
                          </a:solidFill>
                          <a:latin typeface="Arial"/>
                          <a:ea typeface="Arial"/>
                          <a:cs typeface="Arial"/>
                          <a:sym typeface="Arial"/>
                        </a:rPr>
                        <a:t>-</a:t>
                      </a:r>
                      <a:r>
                        <a:rPr b="0" i="1" lang="en-US" sz="2600" u="none">
                          <a:solidFill>
                            <a:srgbClr val="FF0000"/>
                          </a:solidFill>
                          <a:latin typeface="Arial"/>
                          <a:ea typeface="Arial"/>
                          <a:cs typeface="Arial"/>
                          <a:sym typeface="Arial"/>
                        </a:rPr>
                        <a:t> None</a:t>
                      </a:r>
                      <a:r>
                        <a:rPr b="1" i="0" lang="en-US" sz="2600" u="none">
                          <a:solidFill>
                            <a:schemeClr val="dk1"/>
                          </a:solidFill>
                          <a:latin typeface="Arial"/>
                          <a:ea typeface="Arial"/>
                          <a:cs typeface="Arial"/>
                          <a:sym typeface="Arial"/>
                        </a:rPr>
                        <a:t>:</a:t>
                      </a:r>
                      <a:r>
                        <a:rPr b="1" i="0" lang="en-US" sz="2000" u="none">
                          <a:solidFill>
                            <a:schemeClr val="dk1"/>
                          </a:solidFill>
                          <a:latin typeface="Arial"/>
                          <a:ea typeface="Arial"/>
                          <a:cs typeface="Arial"/>
                          <a:sym typeface="Arial"/>
                        </a:rPr>
                        <a:t> </a:t>
                      </a:r>
                      <a:r>
                        <a:rPr b="1" i="0" lang="en-US" sz="2600" u="none">
                          <a:solidFill>
                            <a:schemeClr val="dk1"/>
                          </a:solidFill>
                          <a:latin typeface="Arial"/>
                          <a:ea typeface="Arial"/>
                          <a:cs typeface="Arial"/>
                          <a:sym typeface="Arial"/>
                        </a:rPr>
                        <a:t>Không xuất hiện</a:t>
                      </a:r>
                      <a:endParaRPr/>
                    </a:p>
                    <a:p>
                      <a:pPr indent="0" lvl="0" marL="0" marR="0" rtl="0" algn="l">
                        <a:lnSpc>
                          <a:spcPct val="115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 - </a:t>
                      </a:r>
                      <a:r>
                        <a:rPr b="0" i="1" lang="en-US" sz="2600" u="none">
                          <a:solidFill>
                            <a:srgbClr val="FF0000"/>
                          </a:solidFill>
                          <a:latin typeface="Arial"/>
                          <a:ea typeface="Arial"/>
                          <a:cs typeface="Arial"/>
                          <a:sym typeface="Arial"/>
                        </a:rPr>
                        <a:t>Inline, Block, List-item</a:t>
                      </a:r>
                      <a:r>
                        <a:rPr b="0" i="0" lang="en-US" sz="2000" u="none">
                          <a:solidFill>
                            <a:schemeClr val="dk1"/>
                          </a:solidFill>
                          <a:latin typeface="Arial"/>
                          <a:ea typeface="Arial"/>
                          <a:cs typeface="Arial"/>
                          <a:sym typeface="Arial"/>
                        </a:rPr>
                        <a:t>:</a:t>
                      </a:r>
                      <a:r>
                        <a:rPr b="1" i="0" lang="en-US" sz="2000" u="none">
                          <a:solidFill>
                            <a:schemeClr val="dk1"/>
                          </a:solidFill>
                          <a:latin typeface="Arial"/>
                          <a:ea typeface="Arial"/>
                          <a:cs typeface="Arial"/>
                          <a:sym typeface="Arial"/>
                        </a:rPr>
                        <a:t> </a:t>
                      </a:r>
                      <a:r>
                        <a:rPr b="1" i="0" lang="en-US" sz="2600" u="none">
                          <a:solidFill>
                            <a:schemeClr val="dk1"/>
                          </a:solidFill>
                          <a:latin typeface="Arial"/>
                          <a:ea typeface="Arial"/>
                          <a:cs typeface="Arial"/>
                          <a:sym typeface="Arial"/>
                        </a:rPr>
                        <a:t>Xuất hiện</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16000">
                <a:tc>
                  <a:txBody>
                    <a:bodyPr/>
                    <a:lstStyle/>
                    <a:p>
                      <a:pPr indent="0" lvl="0" marL="0" marR="0" rtl="0" algn="l">
                        <a:lnSpc>
                          <a:spcPct val="115000"/>
                        </a:lnSpc>
                        <a:spcBef>
                          <a:spcPts val="0"/>
                        </a:spcBef>
                        <a:spcAft>
                          <a:spcPts val="0"/>
                        </a:spcAft>
                        <a:buClr>
                          <a:schemeClr val="dk1"/>
                        </a:buClr>
                        <a:buSzPts val="2600"/>
                        <a:buFont typeface="Arial"/>
                        <a:buNone/>
                      </a:pPr>
                      <a:r>
                        <a:t/>
                      </a:r>
                      <a:endParaRPr b="1" i="0" sz="2600" u="none">
                        <a:solidFill>
                          <a:srgbClr val="FF0000"/>
                        </a:solidFill>
                        <a:latin typeface="Tahoma"/>
                        <a:ea typeface="Tahoma"/>
                        <a:cs typeface="Tahoma"/>
                        <a:sym typeface="Tahoma"/>
                      </a:endParaRPr>
                    </a:p>
                    <a:p>
                      <a:pPr indent="0" lvl="0" marL="0" marR="0" rtl="0" algn="l">
                        <a:lnSpc>
                          <a:spcPct val="115000"/>
                        </a:lnSpc>
                        <a:spcBef>
                          <a:spcPts val="0"/>
                        </a:spcBef>
                        <a:spcAft>
                          <a:spcPts val="0"/>
                        </a:spcAft>
                        <a:buClr>
                          <a:srgbClr val="FF0000"/>
                        </a:buClr>
                        <a:buSzPts val="2600"/>
                        <a:buFont typeface="Tahoma"/>
                        <a:buNone/>
                      </a:pPr>
                      <a:r>
                        <a:rPr b="1" i="0" lang="en-US" sz="2600" u="none">
                          <a:solidFill>
                            <a:srgbClr val="FF0000"/>
                          </a:solidFill>
                          <a:latin typeface="Tahoma"/>
                          <a:ea typeface="Tahoma"/>
                          <a:cs typeface="Tahoma"/>
                          <a:sym typeface="Tahoma"/>
                        </a:rPr>
                        <a:t>Visibility</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 - </a:t>
                      </a:r>
                      <a:r>
                        <a:rPr b="0" i="1" lang="en-US" sz="2600" u="none">
                          <a:solidFill>
                            <a:srgbClr val="FF0000"/>
                          </a:solidFill>
                          <a:latin typeface="Arial"/>
                          <a:ea typeface="Arial"/>
                          <a:cs typeface="Arial"/>
                          <a:sym typeface="Arial"/>
                        </a:rPr>
                        <a:t>Hidden</a:t>
                      </a:r>
                      <a:r>
                        <a:rPr b="1" i="0" lang="en-US" sz="2600" u="none">
                          <a:solidFill>
                            <a:schemeClr val="dk1"/>
                          </a:solidFill>
                          <a:latin typeface="Arial"/>
                          <a:ea typeface="Arial"/>
                          <a:cs typeface="Arial"/>
                          <a:sym typeface="Arial"/>
                        </a:rPr>
                        <a:t>: Không nhìn thấy</a:t>
                      </a:r>
                      <a:endParaRPr/>
                    </a:p>
                    <a:p>
                      <a:pPr indent="0" lvl="0" marL="0" marR="0" rtl="0" algn="l">
                        <a:lnSpc>
                          <a:spcPct val="115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 - </a:t>
                      </a:r>
                      <a:r>
                        <a:rPr b="0" i="1" lang="en-US" sz="2600" u="none">
                          <a:solidFill>
                            <a:srgbClr val="FF0000"/>
                          </a:solidFill>
                          <a:latin typeface="Arial"/>
                          <a:ea typeface="Arial"/>
                          <a:cs typeface="Arial"/>
                          <a:sym typeface="Arial"/>
                        </a:rPr>
                        <a:t>Collapse,</a:t>
                      </a:r>
                      <a:r>
                        <a:rPr b="1" i="0" lang="en-US" sz="2600" u="none">
                          <a:solidFill>
                            <a:schemeClr val="dk1"/>
                          </a:solidFill>
                          <a:latin typeface="Arial"/>
                          <a:ea typeface="Arial"/>
                          <a:cs typeface="Arial"/>
                          <a:sym typeface="Arial"/>
                        </a:rPr>
                        <a:t> </a:t>
                      </a:r>
                      <a:r>
                        <a:rPr b="0" i="1" lang="en-US" sz="2600" u="none">
                          <a:solidFill>
                            <a:srgbClr val="FF0000"/>
                          </a:solidFill>
                          <a:latin typeface="Arial"/>
                          <a:ea typeface="Arial"/>
                          <a:cs typeface="Arial"/>
                          <a:sym typeface="Arial"/>
                        </a:rPr>
                        <a:t>Visible</a:t>
                      </a:r>
                      <a:r>
                        <a:rPr b="1" i="0" lang="en-US" sz="2600" u="none">
                          <a:solidFill>
                            <a:schemeClr val="dk1"/>
                          </a:solidFill>
                          <a:latin typeface="Arial"/>
                          <a:ea typeface="Arial"/>
                          <a:cs typeface="Arial"/>
                          <a:sym typeface="Arial"/>
                        </a:rPr>
                        <a:t>: Nhìn thấy</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bl>
          </a:graphicData>
        </a:graphic>
      </p:graphicFrame>
      <p:sp>
        <p:nvSpPr>
          <p:cNvPr id="924" name="Google Shape;924;p61"/>
          <p:cNvSpPr txBox="1"/>
          <p:nvPr/>
        </p:nvSpPr>
        <p:spPr>
          <a:xfrm>
            <a:off x="117475" y="4648200"/>
            <a:ext cx="73279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800"/>
              <a:buFont typeface="Tahoma"/>
              <a:buNone/>
            </a:pPr>
            <a:r>
              <a:rPr b="1" i="1" lang="en-US" sz="2800" u="sng">
                <a:solidFill>
                  <a:srgbClr val="0000CC"/>
                </a:solidFill>
                <a:latin typeface="Tahoma"/>
                <a:ea typeface="Tahoma"/>
                <a:cs typeface="Tahoma"/>
                <a:sym typeface="Tahoma"/>
              </a:rPr>
              <a:t>Sự khác nhau giữa Display và Visibility: </a:t>
            </a:r>
            <a:endParaRPr/>
          </a:p>
        </p:txBody>
      </p:sp>
      <p:sp>
        <p:nvSpPr>
          <p:cNvPr id="925" name="Google Shape;925;p61"/>
          <p:cNvSpPr txBox="1"/>
          <p:nvPr/>
        </p:nvSpPr>
        <p:spPr>
          <a:xfrm>
            <a:off x="304800" y="5046662"/>
            <a:ext cx="8382000" cy="173513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Nếu </a:t>
            </a:r>
            <a:r>
              <a:rPr b="1" i="0" lang="en-US" sz="2400" u="none">
                <a:solidFill>
                  <a:srgbClr val="FF0000"/>
                </a:solidFill>
                <a:latin typeface="Tahoma"/>
                <a:ea typeface="Tahoma"/>
                <a:cs typeface="Tahoma"/>
                <a:sym typeface="Tahoma"/>
              </a:rPr>
              <a:t>Display:none </a:t>
            </a:r>
            <a:r>
              <a:rPr b="0" i="0" lang="en-US" sz="2400" u="none">
                <a:solidFill>
                  <a:schemeClr val="dk1"/>
                </a:solidFill>
                <a:latin typeface="Tahoma"/>
                <a:ea typeface="Tahoma"/>
                <a:cs typeface="Tahoma"/>
                <a:sym typeface="Tahoma"/>
              </a:rPr>
              <a:t>thì đối tượng không xuất hiện trên trang web và </a:t>
            </a:r>
            <a:r>
              <a:rPr b="0" i="1" lang="en-US" sz="2400" u="none">
                <a:solidFill>
                  <a:srgbClr val="FF0000"/>
                </a:solidFill>
                <a:latin typeface="Tahoma"/>
                <a:ea typeface="Tahoma"/>
                <a:cs typeface="Tahoma"/>
                <a:sym typeface="Tahoma"/>
              </a:rPr>
              <a:t>vùng không gian của nó chiếm chỗ được giải phóng</a:t>
            </a:r>
            <a:r>
              <a:rPr b="0" i="0" lang="en-US" sz="2400" u="none">
                <a:solidFill>
                  <a:srgbClr val="FF0000"/>
                </a:solidFill>
                <a:latin typeface="Tahoma"/>
                <a:ea typeface="Tahoma"/>
                <a:cs typeface="Tahoma"/>
                <a:sym typeface="Tahoma"/>
              </a:rPr>
              <a:t>; </a:t>
            </a:r>
            <a:endParaRPr/>
          </a:p>
          <a:p>
            <a:pPr indent="0" lvl="0" marL="0" marR="0" rtl="0" algn="just">
              <a:lnSpc>
                <a:spcPct val="15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Nếu </a:t>
            </a:r>
            <a:r>
              <a:rPr b="1" i="0" lang="en-US" sz="2400" u="none">
                <a:solidFill>
                  <a:srgbClr val="FF0000"/>
                </a:solidFill>
                <a:latin typeface="Tahoma"/>
                <a:ea typeface="Tahoma"/>
                <a:cs typeface="Tahoma"/>
                <a:sym typeface="Tahoma"/>
              </a:rPr>
              <a:t>Visibility:hidden</a:t>
            </a:r>
            <a:r>
              <a:rPr b="0" i="0" lang="en-US" sz="2400" u="none">
                <a:solidFill>
                  <a:schemeClr val="dk1"/>
                </a:solidFill>
                <a:latin typeface="Tahoma"/>
                <a:ea typeface="Tahoma"/>
                <a:cs typeface="Tahoma"/>
                <a:sym typeface="Tahoma"/>
              </a:rPr>
              <a:t> thì đối tượng không nhìn thấy.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xEl>
                                              <p:pRg end="0" st="0"/>
                                            </p:txEl>
                                          </p:spTgt>
                                        </p:tgtEl>
                                        <p:attrNameLst>
                                          <p:attrName>style.visibility</p:attrName>
                                        </p:attrNameLst>
                                      </p:cBhvr>
                                      <p:to>
                                        <p:strVal val="visible"/>
                                      </p:to>
                                    </p:set>
                                    <p:animEffect filter="fade" transition="in">
                                      <p:cBhvr>
                                        <p:cTn dur="500"/>
                                        <p:tgtEl>
                                          <p:spTgt spid="9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4"/>
                                        </p:tgtEl>
                                        <p:attrNameLst>
                                          <p:attrName>style.visibility</p:attrName>
                                        </p:attrNameLst>
                                      </p:cBhvr>
                                      <p:to>
                                        <p:strVal val="visible"/>
                                      </p:to>
                                    </p:set>
                                    <p:animEffect filter="fade" transition="in">
                                      <p:cBhvr>
                                        <p:cTn dur="500"/>
                                        <p:tgtEl>
                                          <p:spTgt spid="9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5">
                                            <p:txEl>
                                              <p:pRg end="0" st="0"/>
                                            </p:txEl>
                                          </p:spTgt>
                                        </p:tgtEl>
                                        <p:attrNameLst>
                                          <p:attrName>style.visibility</p:attrName>
                                        </p:attrNameLst>
                                      </p:cBhvr>
                                      <p:to>
                                        <p:strVal val="visible"/>
                                      </p:to>
                                    </p:set>
                                    <p:animEffect filter="fade" transition="in">
                                      <p:cBhvr>
                                        <p:cTn dur="500"/>
                                        <p:tgtEl>
                                          <p:spTgt spid="9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5">
                                            <p:txEl>
                                              <p:pRg end="1" st="1"/>
                                            </p:txEl>
                                          </p:spTgt>
                                        </p:tgtEl>
                                        <p:attrNameLst>
                                          <p:attrName>style.visibility</p:attrName>
                                        </p:attrNameLst>
                                      </p:cBhvr>
                                      <p:to>
                                        <p:strVal val="visible"/>
                                      </p:to>
                                    </p:set>
                                    <p:animEffect filter="fade" transition="in">
                                      <p:cBhvr>
                                        <p:cTn dur="500"/>
                                        <p:tgtEl>
                                          <p:spTgt spid="92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1" name="Shape 931"/>
        <p:cNvGrpSpPr/>
        <p:nvPr/>
      </p:nvGrpSpPr>
      <p:grpSpPr>
        <a:xfrm>
          <a:off x="0" y="0"/>
          <a:ext cx="0" cy="0"/>
          <a:chOff x="0" y="0"/>
          <a:chExt cx="0" cy="0"/>
        </a:xfrm>
      </p:grpSpPr>
      <p:sp>
        <p:nvSpPr>
          <p:cNvPr id="932" name="Google Shape;932;p6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33" name="Google Shape;933;p62"/>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34" name="Google Shape;934;p62"/>
          <p:cNvSpPr txBox="1"/>
          <p:nvPr/>
        </p:nvSpPr>
        <p:spPr>
          <a:xfrm>
            <a:off x="228600" y="1219200"/>
            <a:ext cx="86868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35" name="Google Shape;935;p62"/>
          <p:cNvSpPr txBox="1"/>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THUỘC TÍNH DISPLAY VÀ VISIBILITY</a:t>
            </a:r>
            <a:endParaRPr/>
          </a:p>
        </p:txBody>
      </p:sp>
      <p:sp>
        <p:nvSpPr>
          <p:cNvPr id="936" name="Google Shape;936;p62"/>
          <p:cNvSpPr txBox="1"/>
          <p:nvPr/>
        </p:nvSpPr>
        <p:spPr>
          <a:xfrm>
            <a:off x="304800" y="4876800"/>
            <a:ext cx="8610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37" name="Google Shape;937;p62"/>
          <p:cNvSpPr txBox="1"/>
          <p:nvPr/>
        </p:nvSpPr>
        <p:spPr>
          <a:xfrm>
            <a:off x="228600" y="4876800"/>
            <a:ext cx="8534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38" name="Google Shape;938;p62"/>
          <p:cNvSpPr txBox="1"/>
          <p:nvPr/>
        </p:nvSpPr>
        <p:spPr>
          <a:xfrm>
            <a:off x="76200" y="852487"/>
            <a:ext cx="532447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800"/>
              <a:buFont typeface="Tahoma"/>
              <a:buNone/>
            </a:pPr>
            <a:r>
              <a:rPr b="1" i="1" lang="en-US" sz="2800" u="sng">
                <a:solidFill>
                  <a:srgbClr val="0000CC"/>
                </a:solidFill>
                <a:latin typeface="Tahoma"/>
                <a:ea typeface="Tahoma"/>
                <a:cs typeface="Tahoma"/>
                <a:sym typeface="Tahoma"/>
              </a:rPr>
              <a:t>Ví dụ</a:t>
            </a:r>
            <a:r>
              <a:rPr b="1" i="1" lang="en-US" sz="2800" u="none">
                <a:solidFill>
                  <a:srgbClr val="0000CC"/>
                </a:solidFill>
                <a:latin typeface="Tahoma"/>
                <a:ea typeface="Tahoma"/>
                <a:cs typeface="Tahoma"/>
                <a:sym typeface="Tahoma"/>
              </a:rPr>
              <a:t>: </a:t>
            </a:r>
            <a:r>
              <a:rPr b="0" i="0" lang="en-US" sz="2800" u="none">
                <a:solidFill>
                  <a:srgbClr val="0000CC"/>
                </a:solidFill>
                <a:latin typeface="Tahoma"/>
                <a:ea typeface="Tahoma"/>
                <a:cs typeface="Tahoma"/>
                <a:sym typeface="Tahoma"/>
              </a:rPr>
              <a:t>Tạo trang web như sau:</a:t>
            </a:r>
            <a:r>
              <a:rPr b="1" i="1" lang="en-US" sz="2800" u="none">
                <a:solidFill>
                  <a:srgbClr val="0000CC"/>
                </a:solidFill>
                <a:latin typeface="Tahoma"/>
                <a:ea typeface="Tahoma"/>
                <a:cs typeface="Tahoma"/>
                <a:sym typeface="Tahoma"/>
              </a:rPr>
              <a:t>  </a:t>
            </a:r>
            <a:endParaRPr/>
          </a:p>
        </p:txBody>
      </p:sp>
      <p:pic>
        <p:nvPicPr>
          <p:cNvPr id="939" name="Google Shape;939;p62"/>
          <p:cNvPicPr preferRelativeResize="0"/>
          <p:nvPr/>
        </p:nvPicPr>
        <p:blipFill rotWithShape="1">
          <a:blip r:embed="rId4">
            <a:alphaModFix/>
          </a:blip>
          <a:srcRect b="0" l="0" r="0" t="0"/>
          <a:stretch/>
        </p:blipFill>
        <p:spPr>
          <a:xfrm>
            <a:off x="533400" y="1600200"/>
            <a:ext cx="3365500" cy="3657600"/>
          </a:xfrm>
          <a:prstGeom prst="rect">
            <a:avLst/>
          </a:prstGeom>
          <a:noFill/>
          <a:ln>
            <a:noFill/>
          </a:ln>
          <a:effectLst>
            <a:outerShdw blurRad="63500" dir="2700000" dist="139700">
              <a:srgbClr val="333333">
                <a:alpha val="64705"/>
              </a:srgbClr>
            </a:outerShdw>
          </a:effectLst>
        </p:spPr>
      </p:pic>
      <p:pic>
        <p:nvPicPr>
          <p:cNvPr id="940" name="Google Shape;940;p62"/>
          <p:cNvPicPr preferRelativeResize="0"/>
          <p:nvPr/>
        </p:nvPicPr>
        <p:blipFill rotWithShape="1">
          <a:blip r:embed="rId5">
            <a:alphaModFix/>
          </a:blip>
          <a:srcRect b="0" l="0" r="0" t="0"/>
          <a:stretch/>
        </p:blipFill>
        <p:spPr>
          <a:xfrm>
            <a:off x="4800600" y="1524000"/>
            <a:ext cx="3200400" cy="5181600"/>
          </a:xfrm>
          <a:prstGeom prst="rect">
            <a:avLst/>
          </a:prstGeom>
          <a:noFill/>
          <a:ln>
            <a:noFill/>
          </a:ln>
          <a:effectLst>
            <a:outerShdw blurRad="63500" dir="2700000" dist="139700">
              <a:srgbClr val="333333">
                <a:alpha val="64705"/>
              </a:srgbClr>
            </a:outerShdw>
          </a:effectLst>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5" name="Shape 945"/>
        <p:cNvGrpSpPr/>
        <p:nvPr/>
      </p:nvGrpSpPr>
      <p:grpSpPr>
        <a:xfrm>
          <a:off x="0" y="0"/>
          <a:ext cx="0" cy="0"/>
          <a:chOff x="0" y="0"/>
          <a:chExt cx="0" cy="0"/>
        </a:xfrm>
      </p:grpSpPr>
      <p:sp>
        <p:nvSpPr>
          <p:cNvPr id="946" name="Google Shape;946;p63"/>
          <p:cNvSpPr txBox="1"/>
          <p:nvPr/>
        </p:nvSpPr>
        <p:spPr>
          <a:xfrm>
            <a:off x="0" y="2085975"/>
            <a:ext cx="9144000" cy="2438400"/>
          </a:xfrm>
          <a:prstGeom prst="rect">
            <a:avLst/>
          </a:prstGeom>
          <a:solidFill>
            <a:srgbClr val="CC99FF">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47" name="Google Shape;947;p63"/>
          <p:cNvSpPr txBox="1"/>
          <p:nvPr/>
        </p:nvSpPr>
        <p:spPr>
          <a:xfrm>
            <a:off x="3870325" y="171926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48" name="Google Shape;948;p63"/>
          <p:cNvSpPr txBox="1"/>
          <p:nvPr/>
        </p:nvSpPr>
        <p:spPr>
          <a:xfrm>
            <a:off x="898525" y="301466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49" name="Google Shape;949;p63"/>
          <p:cNvSpPr txBox="1"/>
          <p:nvPr/>
        </p:nvSpPr>
        <p:spPr>
          <a:xfrm>
            <a:off x="0" y="2638425"/>
            <a:ext cx="9144000" cy="12493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00"/>
              </a:buClr>
              <a:buSzPts val="3200"/>
              <a:buFont typeface="Arial"/>
              <a:buNone/>
            </a:pPr>
            <a:r>
              <a:rPr b="1" i="0" lang="en-US" sz="3200" u="none">
                <a:solidFill>
                  <a:srgbClr val="003300"/>
                </a:solidFill>
                <a:latin typeface="Arial"/>
                <a:ea typeface="Arial"/>
                <a:cs typeface="Arial"/>
                <a:sym typeface="Arial"/>
              </a:rPr>
              <a:t>HẾT</a:t>
            </a:r>
            <a:endParaRPr b="1" i="0" sz="2000" u="none">
              <a:solidFill>
                <a:srgbClr val="003300"/>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660033"/>
              </a:buClr>
              <a:buSzPts val="4400"/>
              <a:buFont typeface="Arial"/>
              <a:buNone/>
            </a:pPr>
            <a:r>
              <a:rPr b="1" i="0" lang="en-US" sz="4400" u="none">
                <a:solidFill>
                  <a:srgbClr val="660033"/>
                </a:solidFill>
                <a:latin typeface="Arial"/>
                <a:ea typeface="Arial"/>
                <a:cs typeface="Arial"/>
                <a:sym typeface="Arial"/>
              </a:rPr>
              <a:t>CHƯƠNG 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84" name="Google Shape;184;p7"/>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5" name="Google Shape;185;p7"/>
          <p:cNvSpPr txBox="1"/>
          <p:nvPr>
            <p:ph type="title"/>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90000"/>
              </a:buClr>
              <a:buSzPts val="3200"/>
              <a:buFont typeface="Arial"/>
              <a:buNone/>
            </a:pPr>
            <a:r>
              <a:rPr b="1" i="0" lang="en-US" sz="3200" u="none">
                <a:solidFill>
                  <a:srgbClr val="990000"/>
                </a:solidFill>
                <a:latin typeface="Arial"/>
                <a:ea typeface="Arial"/>
                <a:cs typeface="Arial"/>
                <a:sym typeface="Arial"/>
              </a:rPr>
              <a:t>ĐỊNH NGHĨA CSS</a:t>
            </a:r>
            <a:endParaRPr/>
          </a:p>
        </p:txBody>
      </p:sp>
      <p:sp>
        <p:nvSpPr>
          <p:cNvPr id="186" name="Google Shape;186;p7"/>
          <p:cNvSpPr txBox="1"/>
          <p:nvPr/>
        </p:nvSpPr>
        <p:spPr>
          <a:xfrm>
            <a:off x="228600" y="762000"/>
            <a:ext cx="4040187" cy="639762"/>
          </a:xfrm>
          <a:prstGeom prst="rect">
            <a:avLst/>
          </a:prstGeom>
          <a:noFill/>
          <a:ln>
            <a:noFill/>
          </a:ln>
        </p:spPr>
        <p:txBody>
          <a:bodyPr anchorCtr="0" anchor="b" bIns="45700" lIns="91400" spcFirstLastPara="1" rIns="91400"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sng">
                <a:solidFill>
                  <a:schemeClr val="dk1"/>
                </a:solidFill>
                <a:latin typeface="Arial"/>
                <a:ea typeface="Arial"/>
                <a:cs typeface="Arial"/>
                <a:sym typeface="Arial"/>
              </a:rPr>
              <a:t>Kiểu 1:</a:t>
            </a:r>
            <a:endParaRPr/>
          </a:p>
        </p:txBody>
      </p:sp>
      <p:sp>
        <p:nvSpPr>
          <p:cNvPr id="187" name="Google Shape;187;p7"/>
          <p:cNvSpPr txBox="1"/>
          <p:nvPr/>
        </p:nvSpPr>
        <p:spPr>
          <a:xfrm>
            <a:off x="228600" y="1401762"/>
            <a:ext cx="3505200" cy="2484437"/>
          </a:xfrm>
          <a:prstGeom prst="rect">
            <a:avLst/>
          </a:prstGeom>
          <a:noFill/>
          <a:ln cap="flat" cmpd="sng" w="9525">
            <a:solidFill>
              <a:srgbClr val="C00000"/>
            </a:solidFill>
            <a:prstDash val="solid"/>
            <a:miter lim="800000"/>
            <a:headEnd len="sm" w="sm" type="none"/>
            <a:tailEnd len="sm" w="sm" type="none"/>
          </a:ln>
        </p:spPr>
        <p:txBody>
          <a:bodyPr anchorCtr="0" anchor="t" bIns="45700" lIns="91400" spcFirstLastPara="1" rIns="91400" wrap="square" tIns="45700">
            <a:noAutofit/>
          </a:bodyPr>
          <a:lstStyle/>
          <a:p>
            <a:pPr indent="-228600" lvl="0" marL="22860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&lt;tag </a:t>
            </a:r>
            <a:r>
              <a:rPr b="1" i="0" lang="en-US" sz="2000" u="none">
                <a:solidFill>
                  <a:srgbClr val="FF0000"/>
                </a:solidFill>
                <a:latin typeface="Courier New"/>
                <a:ea typeface="Courier New"/>
                <a:cs typeface="Courier New"/>
                <a:sym typeface="Courier New"/>
              </a:rPr>
              <a:t>style</a:t>
            </a:r>
            <a:r>
              <a:rPr b="0" i="0" lang="en-US" sz="2000" u="none">
                <a:solidFill>
                  <a:schemeClr val="dk1"/>
                </a:solidFill>
                <a:latin typeface="Courier New"/>
                <a:ea typeface="Courier New"/>
                <a:cs typeface="Courier New"/>
                <a:sym typeface="Courier New"/>
              </a:rPr>
              <a:t> =</a:t>
            </a:r>
            <a:br>
              <a:rPr b="0" i="0" lang="en-US" sz="2000" u="none">
                <a:solidFill>
                  <a:schemeClr val="dk1"/>
                </a:solidFill>
                <a:latin typeface="Courier New"/>
                <a:ea typeface="Courier New"/>
                <a:cs typeface="Courier New"/>
                <a:sym typeface="Courier New"/>
              </a:rPr>
            </a:br>
            <a:r>
              <a:rPr b="0" i="0" lang="en-US" sz="2000" u="none">
                <a:solidFill>
                  <a:srgbClr val="071AD7"/>
                </a:solidFill>
                <a:latin typeface="Courier New"/>
                <a:ea typeface="Courier New"/>
                <a:cs typeface="Courier New"/>
                <a:sym typeface="Courier New"/>
              </a:rPr>
              <a:t>“property1:value1;</a:t>
            </a:r>
            <a:br>
              <a:rPr b="0" i="0" lang="en-US" sz="2000" u="none">
                <a:solidFill>
                  <a:srgbClr val="071AD7"/>
                </a:solidFill>
                <a:latin typeface="Courier New"/>
                <a:ea typeface="Courier New"/>
                <a:cs typeface="Courier New"/>
                <a:sym typeface="Courier New"/>
              </a:rPr>
            </a:br>
            <a:r>
              <a:rPr b="0" i="0" lang="en-US" sz="2000" u="none">
                <a:solidFill>
                  <a:srgbClr val="071AD7"/>
                </a:solidFill>
                <a:latin typeface="Courier New"/>
                <a:ea typeface="Courier New"/>
                <a:cs typeface="Courier New"/>
                <a:sym typeface="Courier New"/>
              </a:rPr>
              <a:t>property2:value2;</a:t>
            </a:r>
            <a:br>
              <a:rPr b="0" i="0" lang="en-US" sz="2000" u="none">
                <a:solidFill>
                  <a:srgbClr val="071AD7"/>
                </a:solidFill>
                <a:latin typeface="Courier New"/>
                <a:ea typeface="Courier New"/>
                <a:cs typeface="Courier New"/>
                <a:sym typeface="Courier New"/>
              </a:rPr>
            </a:br>
            <a:r>
              <a:rPr b="0" i="0" lang="en-US" sz="2000" u="none">
                <a:solidFill>
                  <a:srgbClr val="071AD7"/>
                </a:solidFill>
                <a:latin typeface="Courier New"/>
                <a:ea typeface="Courier New"/>
                <a:cs typeface="Courier New"/>
                <a:sym typeface="Courier New"/>
              </a:rPr>
              <a:t>………</a:t>
            </a:r>
            <a:br>
              <a:rPr b="0" i="0" lang="en-US" sz="2000" u="none">
                <a:solidFill>
                  <a:srgbClr val="071AD7"/>
                </a:solidFill>
                <a:latin typeface="Courier New"/>
                <a:ea typeface="Courier New"/>
                <a:cs typeface="Courier New"/>
                <a:sym typeface="Courier New"/>
              </a:rPr>
            </a:br>
            <a:r>
              <a:rPr b="0" i="0" lang="en-US" sz="2000" u="none">
                <a:solidFill>
                  <a:srgbClr val="071AD7"/>
                </a:solidFill>
                <a:latin typeface="Courier New"/>
                <a:ea typeface="Courier New"/>
                <a:cs typeface="Courier New"/>
                <a:sym typeface="Courier New"/>
              </a:rPr>
              <a:t>propertyN:valueN;”</a:t>
            </a:r>
            <a:r>
              <a:rPr b="1" i="0" lang="en-US" sz="2000" u="none">
                <a:solidFill>
                  <a:schemeClr val="dk1"/>
                </a:solidFill>
                <a:latin typeface="Courier New"/>
                <a:ea typeface="Courier New"/>
                <a:cs typeface="Courier New"/>
                <a:sym typeface="Courier New"/>
              </a:rPr>
              <a:t>&gt;</a:t>
            </a:r>
            <a:endParaRPr/>
          </a:p>
          <a:p>
            <a:pPr indent="-228600" lvl="0" marL="228600" marR="0" rtl="0" algn="l">
              <a:lnSpc>
                <a:spcPct val="100000"/>
              </a:lnSpc>
              <a:spcBef>
                <a:spcPts val="40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	…</a:t>
            </a:r>
            <a:endParaRPr/>
          </a:p>
          <a:p>
            <a:pPr indent="-228600" lvl="0" marL="228600" marR="0" rtl="0" algn="l">
              <a:lnSpc>
                <a:spcPct val="100000"/>
              </a:lnSpc>
              <a:spcBef>
                <a:spcPts val="40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&lt;/tag&gt;</a:t>
            </a:r>
            <a:endParaRPr/>
          </a:p>
        </p:txBody>
      </p:sp>
      <p:sp>
        <p:nvSpPr>
          <p:cNvPr id="188" name="Google Shape;188;p7"/>
          <p:cNvSpPr txBox="1"/>
          <p:nvPr/>
        </p:nvSpPr>
        <p:spPr>
          <a:xfrm>
            <a:off x="4038600" y="762000"/>
            <a:ext cx="4041775" cy="639762"/>
          </a:xfrm>
          <a:prstGeom prst="rect">
            <a:avLst/>
          </a:prstGeom>
          <a:noFill/>
          <a:ln>
            <a:noFill/>
          </a:ln>
        </p:spPr>
        <p:txBody>
          <a:bodyPr anchorCtr="0" anchor="b" bIns="45700" lIns="91400" spcFirstLastPara="1" rIns="91400"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sng">
                <a:solidFill>
                  <a:schemeClr val="dk1"/>
                </a:solidFill>
                <a:latin typeface="Arial"/>
                <a:ea typeface="Arial"/>
                <a:cs typeface="Arial"/>
                <a:sym typeface="Arial"/>
              </a:rPr>
              <a:t>Kiểu 2:</a:t>
            </a:r>
            <a:endParaRPr/>
          </a:p>
        </p:txBody>
      </p:sp>
      <p:sp>
        <p:nvSpPr>
          <p:cNvPr id="189" name="Google Shape;189;p7"/>
          <p:cNvSpPr txBox="1"/>
          <p:nvPr/>
        </p:nvSpPr>
        <p:spPr>
          <a:xfrm>
            <a:off x="4114800" y="1401762"/>
            <a:ext cx="4876800" cy="2484437"/>
          </a:xfrm>
          <a:prstGeom prst="rect">
            <a:avLst/>
          </a:prstGeom>
          <a:noFill/>
          <a:ln cap="flat" cmpd="sng" w="9525">
            <a:solidFill>
              <a:srgbClr val="C00000"/>
            </a:solidFill>
            <a:prstDash val="solid"/>
            <a:miter lim="800000"/>
            <a:headEnd len="sm" w="sm" type="none"/>
            <a:tailEnd len="sm" w="sm" type="none"/>
          </a:ln>
        </p:spPr>
        <p:txBody>
          <a:bodyPr anchorCtr="0" anchor="t" bIns="45700" lIns="91400" spcFirstLastPara="1" rIns="91400" wrap="square" tIns="45700">
            <a:noAutofit/>
          </a:bodyPr>
          <a:lstStyle/>
          <a:p>
            <a:pPr indent="-228600" lvl="0" marL="228600" marR="0" rtl="0" algn="l">
              <a:lnSpc>
                <a:spcPct val="100000"/>
              </a:lnSpc>
              <a:spcBef>
                <a:spcPts val="0"/>
              </a:spcBef>
              <a:spcAft>
                <a:spcPts val="0"/>
              </a:spcAft>
              <a:buClr>
                <a:srgbClr val="FF0000"/>
              </a:buClr>
              <a:buSzPts val="2000"/>
              <a:buFont typeface="Courier New"/>
              <a:buNone/>
            </a:pPr>
            <a:r>
              <a:rPr b="1" i="0" lang="en-US" sz="2000" u="none">
                <a:solidFill>
                  <a:srgbClr val="FF0000"/>
                </a:solidFill>
                <a:latin typeface="Courier New"/>
                <a:ea typeface="Courier New"/>
                <a:cs typeface="Courier New"/>
                <a:sym typeface="Courier New"/>
              </a:rPr>
              <a:t>SelectorName</a:t>
            </a:r>
            <a:r>
              <a:rPr b="0" i="0" lang="en-US" sz="2000" u="none">
                <a:solidFill>
                  <a:srgbClr val="000000"/>
                </a:solidFill>
                <a:latin typeface="Courier New"/>
                <a:ea typeface="Courier New"/>
                <a:cs typeface="Courier New"/>
                <a:sym typeface="Courier New"/>
              </a:rPr>
              <a:t> </a:t>
            </a:r>
            <a:r>
              <a:rPr b="0" i="0" lang="en-US" sz="2000" u="none">
                <a:solidFill>
                  <a:srgbClr val="071AD7"/>
                </a:solidFill>
                <a:latin typeface="Courier New"/>
                <a:ea typeface="Courier New"/>
                <a:cs typeface="Courier New"/>
                <a:sym typeface="Courier New"/>
              </a:rPr>
              <a:t>{</a:t>
            </a:r>
            <a:br>
              <a:rPr b="0" i="0" lang="en-US" sz="2000" u="none">
                <a:solidFill>
                  <a:srgbClr val="071AD7"/>
                </a:solidFill>
                <a:latin typeface="Courier New"/>
                <a:ea typeface="Courier New"/>
                <a:cs typeface="Courier New"/>
                <a:sym typeface="Courier New"/>
              </a:rPr>
            </a:br>
            <a:r>
              <a:rPr b="0" i="0" lang="en-US" sz="2000" u="none">
                <a:solidFill>
                  <a:srgbClr val="071AD7"/>
                </a:solidFill>
                <a:latin typeface="Courier New"/>
                <a:ea typeface="Courier New"/>
                <a:cs typeface="Courier New"/>
                <a:sym typeface="Courier New"/>
              </a:rPr>
              <a:t>property1:value1;</a:t>
            </a:r>
            <a:br>
              <a:rPr b="0" i="0" lang="en-US" sz="2000" u="none">
                <a:solidFill>
                  <a:srgbClr val="071AD7"/>
                </a:solidFill>
                <a:latin typeface="Courier New"/>
                <a:ea typeface="Courier New"/>
                <a:cs typeface="Courier New"/>
                <a:sym typeface="Courier New"/>
              </a:rPr>
            </a:br>
            <a:r>
              <a:rPr b="0" i="0" lang="en-US" sz="2000" u="none">
                <a:solidFill>
                  <a:srgbClr val="071AD7"/>
                </a:solidFill>
                <a:latin typeface="Courier New"/>
                <a:ea typeface="Courier New"/>
                <a:cs typeface="Courier New"/>
                <a:sym typeface="Courier New"/>
              </a:rPr>
              <a:t>property2:value2;</a:t>
            </a:r>
            <a:br>
              <a:rPr b="0" i="0" lang="en-US" sz="2000" u="none">
                <a:solidFill>
                  <a:srgbClr val="071AD7"/>
                </a:solidFill>
                <a:latin typeface="Courier New"/>
                <a:ea typeface="Courier New"/>
                <a:cs typeface="Courier New"/>
                <a:sym typeface="Courier New"/>
              </a:rPr>
            </a:br>
            <a:r>
              <a:rPr b="0" i="0" lang="en-US" sz="2000" u="none">
                <a:solidFill>
                  <a:srgbClr val="071AD7"/>
                </a:solidFill>
                <a:latin typeface="Courier New"/>
                <a:ea typeface="Courier New"/>
                <a:cs typeface="Courier New"/>
                <a:sym typeface="Courier New"/>
              </a:rPr>
              <a:t>………</a:t>
            </a:r>
            <a:br>
              <a:rPr b="0" i="0" lang="en-US" sz="2000" u="none">
                <a:solidFill>
                  <a:srgbClr val="071AD7"/>
                </a:solidFill>
                <a:latin typeface="Courier New"/>
                <a:ea typeface="Courier New"/>
                <a:cs typeface="Courier New"/>
                <a:sym typeface="Courier New"/>
              </a:rPr>
            </a:br>
            <a:r>
              <a:rPr b="0" i="0" lang="en-US" sz="2000" u="none">
                <a:solidFill>
                  <a:srgbClr val="071AD7"/>
                </a:solidFill>
                <a:latin typeface="Courier New"/>
                <a:ea typeface="Courier New"/>
                <a:cs typeface="Courier New"/>
                <a:sym typeface="Courier New"/>
              </a:rPr>
              <a:t>propertyN:valueN;}</a:t>
            </a:r>
            <a:endParaRPr/>
          </a:p>
          <a:p>
            <a:pPr indent="-228600" lvl="0" marL="228600" marR="0" rtl="0" algn="l">
              <a:lnSpc>
                <a:spcPct val="100000"/>
              </a:lnSpc>
              <a:spcBef>
                <a:spcPts val="40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r>
              <a:rPr b="1" i="0" lang="en-US" sz="2000" u="none">
                <a:solidFill>
                  <a:srgbClr val="000000"/>
                </a:solidFill>
                <a:latin typeface="Courier New"/>
                <a:ea typeface="Courier New"/>
                <a:cs typeface="Courier New"/>
                <a:sym typeface="Courier New"/>
              </a:rPr>
              <a:t>&lt;tag </a:t>
            </a:r>
            <a:r>
              <a:rPr b="1" i="0" lang="en-US" sz="2000" u="none">
                <a:solidFill>
                  <a:srgbClr val="1E3AF8"/>
                </a:solidFill>
                <a:latin typeface="Courier New"/>
                <a:ea typeface="Courier New"/>
                <a:cs typeface="Courier New"/>
                <a:sym typeface="Courier New"/>
              </a:rPr>
              <a:t>class = “</a:t>
            </a:r>
            <a:r>
              <a:rPr b="1" i="0" lang="en-US" sz="2000" u="none">
                <a:solidFill>
                  <a:srgbClr val="FF0000"/>
                </a:solidFill>
                <a:latin typeface="Courier New"/>
                <a:ea typeface="Courier New"/>
                <a:cs typeface="Courier New"/>
                <a:sym typeface="Courier New"/>
              </a:rPr>
              <a:t>SelectorName</a:t>
            </a:r>
            <a:r>
              <a:rPr b="1" i="0" lang="en-US" sz="2000" u="none">
                <a:solidFill>
                  <a:srgbClr val="1E3AF8"/>
                </a:solidFill>
                <a:latin typeface="Courier New"/>
                <a:ea typeface="Courier New"/>
                <a:cs typeface="Courier New"/>
                <a:sym typeface="Courier New"/>
              </a:rPr>
              <a:t>”</a:t>
            </a:r>
            <a:r>
              <a:rPr b="0" i="0" lang="en-US" sz="2000" u="none">
                <a:solidFill>
                  <a:srgbClr val="000000"/>
                </a:solidFill>
                <a:latin typeface="Courier New"/>
                <a:ea typeface="Courier New"/>
                <a:cs typeface="Courier New"/>
                <a:sym typeface="Courier New"/>
              </a:rPr>
              <a:t>&gt;</a:t>
            </a:r>
            <a:br>
              <a:rPr b="0" i="0" lang="en-US" sz="2000" u="none">
                <a:solidFill>
                  <a:srgbClr val="000000"/>
                </a:solidFill>
                <a:latin typeface="Courier New"/>
                <a:ea typeface="Courier New"/>
                <a:cs typeface="Courier New"/>
                <a:sym typeface="Courier New"/>
              </a:rPr>
            </a:br>
            <a:r>
              <a:rPr b="0" i="0" lang="en-US" sz="2000" u="none">
                <a:solidFill>
                  <a:srgbClr val="000000"/>
                </a:solidFill>
                <a:latin typeface="Courier New"/>
                <a:ea typeface="Courier New"/>
                <a:cs typeface="Courier New"/>
                <a:sym typeface="Courier New"/>
              </a:rPr>
              <a:t>………</a:t>
            </a:r>
            <a:br>
              <a:rPr b="0" i="0" lang="en-US" sz="2000" u="none">
                <a:solidFill>
                  <a:srgbClr val="000000"/>
                </a:solidFill>
                <a:latin typeface="Courier New"/>
                <a:ea typeface="Courier New"/>
                <a:cs typeface="Courier New"/>
                <a:sym typeface="Courier New"/>
              </a:rPr>
            </a:br>
            <a:r>
              <a:rPr b="1" i="0" lang="en-US" sz="2000" u="none">
                <a:solidFill>
                  <a:srgbClr val="000000"/>
                </a:solidFill>
                <a:latin typeface="Courier New"/>
                <a:ea typeface="Courier New"/>
                <a:cs typeface="Courier New"/>
                <a:sym typeface="Courier New"/>
              </a:rPr>
              <a:t>&lt;/tag&gt;</a:t>
            </a:r>
            <a:endParaRPr/>
          </a:p>
        </p:txBody>
      </p:sp>
      <p:sp>
        <p:nvSpPr>
          <p:cNvPr id="190" name="Google Shape;190;p7"/>
          <p:cNvSpPr txBox="1"/>
          <p:nvPr/>
        </p:nvSpPr>
        <p:spPr>
          <a:xfrm>
            <a:off x="228600" y="4267200"/>
            <a:ext cx="3886200" cy="2127250"/>
          </a:xfrm>
          <a:prstGeom prst="rect">
            <a:avLst/>
          </a:prstGeom>
          <a:noFill/>
          <a:ln>
            <a:noFill/>
          </a:ln>
        </p:spPr>
        <p:txBody>
          <a:bodyPr anchorCtr="0" anchor="t" bIns="45700" lIns="91400" spcFirstLastPara="1" rIns="91400" wrap="square" tIns="45700">
            <a:noAutofit/>
          </a:bodyPr>
          <a:lstStyle/>
          <a:p>
            <a:pPr indent="-228600" lvl="0" marL="228600" marR="0" rtl="0" algn="l">
              <a:lnSpc>
                <a:spcPct val="100000"/>
              </a:lnSpc>
              <a:spcBef>
                <a:spcPts val="0"/>
              </a:spcBef>
              <a:spcAft>
                <a:spcPts val="0"/>
              </a:spcAft>
              <a:buClr>
                <a:schemeClr val="dk1"/>
              </a:buClr>
              <a:buSzPts val="1800"/>
              <a:buFont typeface="Arial"/>
              <a:buNone/>
            </a:pPr>
            <a:r>
              <a:rPr b="1" i="0" lang="en-US" sz="1800" u="sng">
                <a:solidFill>
                  <a:schemeClr val="dk1"/>
                </a:solidFill>
                <a:latin typeface="Arial"/>
                <a:ea typeface="Arial"/>
                <a:cs typeface="Arial"/>
                <a:sym typeface="Arial"/>
              </a:rPr>
              <a:t>Ví dụ:</a:t>
            </a:r>
            <a:endParaRPr/>
          </a:p>
          <a:p>
            <a:pPr indent="-228600" lvl="0" marL="22860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&lt;h1 </a:t>
            </a:r>
            <a:r>
              <a:rPr b="1" i="0" lang="en-US" sz="1800" u="none">
                <a:solidFill>
                  <a:srgbClr val="1E3AF8"/>
                </a:solidFill>
                <a:latin typeface="Arial"/>
                <a:ea typeface="Arial"/>
                <a:cs typeface="Arial"/>
                <a:sym typeface="Arial"/>
              </a:rPr>
              <a:t>style</a:t>
            </a:r>
            <a:r>
              <a:rPr b="0" i="0" lang="en-US" sz="1800" u="none">
                <a:solidFill>
                  <a:schemeClr val="dk1"/>
                </a:solidFill>
                <a:latin typeface="Arial"/>
                <a:ea typeface="Arial"/>
                <a:cs typeface="Arial"/>
                <a:sym typeface="Arial"/>
              </a:rPr>
              <a:t>=“</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color : blue; </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font-family : Arial;” &gt; </a:t>
            </a:r>
            <a:endParaRPr/>
          </a:p>
          <a:p>
            <a:pPr indent="-228600" lvl="0" marL="22860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CDKTKTTW</a:t>
            </a:r>
            <a:endParaRPr/>
          </a:p>
          <a:p>
            <a:pPr indent="-228600" lvl="0" marL="22860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&lt;/h1&gt;</a:t>
            </a:r>
            <a:endParaRPr/>
          </a:p>
        </p:txBody>
      </p:sp>
      <p:sp>
        <p:nvSpPr>
          <p:cNvPr id="191" name="Google Shape;191;p7"/>
          <p:cNvSpPr txBox="1"/>
          <p:nvPr/>
        </p:nvSpPr>
        <p:spPr>
          <a:xfrm>
            <a:off x="4419600" y="4267200"/>
            <a:ext cx="4041775" cy="2514600"/>
          </a:xfrm>
          <a:prstGeom prst="rect">
            <a:avLst/>
          </a:prstGeom>
          <a:noFill/>
          <a:ln>
            <a:noFill/>
          </a:ln>
        </p:spPr>
        <p:txBody>
          <a:bodyPr anchorCtr="0" anchor="t" bIns="45700" lIns="91400" spcFirstLastPara="1" rIns="91400" wrap="square" tIns="45700">
            <a:noAutofit/>
          </a:bodyPr>
          <a:lstStyle/>
          <a:p>
            <a:pPr indent="-228600" lvl="0" marL="228600" marR="0" rtl="0" algn="l">
              <a:lnSpc>
                <a:spcPct val="100000"/>
              </a:lnSpc>
              <a:spcBef>
                <a:spcPts val="0"/>
              </a:spcBef>
              <a:spcAft>
                <a:spcPts val="0"/>
              </a:spcAft>
              <a:buClr>
                <a:srgbClr val="000000"/>
              </a:buClr>
              <a:buSzPts val="1800"/>
              <a:buFont typeface="Arial"/>
              <a:buNone/>
            </a:pPr>
            <a:r>
              <a:rPr b="1" i="0" lang="en-US" sz="1800" u="sng">
                <a:solidFill>
                  <a:srgbClr val="000000"/>
                </a:solidFill>
                <a:latin typeface="Arial"/>
                <a:ea typeface="Arial"/>
                <a:cs typeface="Arial"/>
                <a:sym typeface="Arial"/>
              </a:rPr>
              <a:t>Ví dụ:</a:t>
            </a:r>
            <a:endParaRPr/>
          </a:p>
          <a:p>
            <a:pPr indent="-228600" lvl="0" marL="228600" marR="0" rtl="0" algn="l">
              <a:lnSpc>
                <a:spcPct val="100000"/>
              </a:lnSpc>
              <a:spcBef>
                <a:spcPts val="900"/>
              </a:spcBef>
              <a:spcAft>
                <a:spcPts val="0"/>
              </a:spcAft>
              <a:buClr>
                <a:srgbClr val="1E3AF8"/>
              </a:buClr>
              <a:buSzPts val="1800"/>
              <a:buFont typeface="Arial"/>
              <a:buNone/>
            </a:pPr>
            <a:r>
              <a:rPr b="1" i="0" lang="en-US" sz="1800" u="none">
                <a:solidFill>
                  <a:srgbClr val="1E3AF8"/>
                </a:solidFill>
                <a:latin typeface="Arial"/>
                <a:ea typeface="Arial"/>
                <a:cs typeface="Arial"/>
                <a:sym typeface="Arial"/>
              </a:rPr>
              <a:t>.TieuDe1 </a:t>
            </a:r>
            <a:r>
              <a:rPr b="0" i="0" lang="en-US" sz="1800" u="none">
                <a:solidFill>
                  <a:schemeClr val="dk1"/>
                </a:solidFill>
                <a:latin typeface="Arial"/>
                <a:ea typeface="Arial"/>
                <a:cs typeface="Arial"/>
                <a:sym typeface="Arial"/>
              </a:rPr>
              <a:t>{</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color: red</a:t>
            </a:r>
            <a:r>
              <a:rPr b="1" i="0" lang="en-US" sz="1800" u="none">
                <a:solidFill>
                  <a:schemeClr val="dk1"/>
                </a:solidFill>
                <a:latin typeface="Arial"/>
                <a:ea typeface="Arial"/>
                <a:cs typeface="Arial"/>
                <a:sym typeface="Arial"/>
              </a:rPr>
              <a:t>;</a:t>
            </a:r>
            <a:r>
              <a:rPr b="0" i="0" lang="en-US" sz="1800" u="none">
                <a:solidFill>
                  <a:schemeClr val="dk1"/>
                </a:solidFill>
                <a:latin typeface="Arial"/>
                <a:ea typeface="Arial"/>
                <a:cs typeface="Arial"/>
                <a:sym typeface="Arial"/>
              </a:rPr>
              <a:t> </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font-family: Verdana, sans-serif</a:t>
            </a:r>
            <a:r>
              <a:rPr b="1" i="0"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a:t>
            </a:r>
            <a:endParaRPr/>
          </a:p>
          <a:p>
            <a:pPr indent="-228600" lvl="0" marL="22860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&lt;h1 </a:t>
            </a:r>
            <a:r>
              <a:rPr b="1" i="0" lang="en-US" sz="1800" u="none">
                <a:solidFill>
                  <a:srgbClr val="1E3AF8"/>
                </a:solidFill>
                <a:latin typeface="Arial"/>
                <a:ea typeface="Arial"/>
                <a:cs typeface="Arial"/>
                <a:sym typeface="Arial"/>
              </a:rPr>
              <a:t>class=“TieuDe1”</a:t>
            </a:r>
            <a:r>
              <a:rPr b="0" i="0" lang="en-US" sz="1800" u="none">
                <a:solidFill>
                  <a:schemeClr val="dk1"/>
                </a:solidFill>
                <a:latin typeface="Arial"/>
                <a:ea typeface="Arial"/>
                <a:cs typeface="Arial"/>
                <a:sym typeface="Arial"/>
              </a:rPr>
              <a:t>&gt; </a:t>
            </a:r>
            <a:endParaRPr/>
          </a:p>
          <a:p>
            <a:pPr indent="-228600" lvl="0" marL="22860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CDKTKTTW</a:t>
            </a:r>
            <a:endParaRPr/>
          </a:p>
          <a:p>
            <a:pPr indent="-228600" lvl="0" marL="22860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&lt;/h1&gt;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8"/>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9" name="Google Shape;199;p8"/>
          <p:cNvSpPr txBox="1"/>
          <p:nvPr>
            <p:ph idx="4294967295" type="title"/>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990000"/>
              </a:buClr>
              <a:buSzPts val="3200"/>
              <a:buFont typeface="Arial"/>
              <a:buNone/>
            </a:pPr>
            <a:r>
              <a:rPr b="1" i="0" lang="en-US" sz="3200" u="none" cap="none" strike="noStrike">
                <a:solidFill>
                  <a:srgbClr val="990000"/>
                </a:solidFill>
                <a:latin typeface="Arial"/>
                <a:ea typeface="Arial"/>
                <a:cs typeface="Arial"/>
                <a:sym typeface="Arial"/>
              </a:rPr>
              <a:t>ĐỊNH NGHĨA CSS – Một số quy ước</a:t>
            </a:r>
            <a:endParaRPr/>
          </a:p>
        </p:txBody>
      </p:sp>
      <p:sp>
        <p:nvSpPr>
          <p:cNvPr id="200" name="Google Shape;200;p8"/>
          <p:cNvSpPr txBox="1"/>
          <p:nvPr/>
        </p:nvSpPr>
        <p:spPr>
          <a:xfrm>
            <a:off x="228600" y="838200"/>
            <a:ext cx="8458200" cy="5867400"/>
          </a:xfrm>
          <a:prstGeom prst="rect">
            <a:avLst/>
          </a:prstGeom>
          <a:noFill/>
          <a:ln>
            <a:noFill/>
          </a:ln>
        </p:spPr>
        <p:txBody>
          <a:bodyPr anchorCtr="0" anchor="t" bIns="45700" lIns="91400" spcFirstLastPara="1" rIns="91400" wrap="square" tIns="45700">
            <a:noAutofit/>
          </a:bodyPr>
          <a:lstStyle/>
          <a:p>
            <a:pPr indent="-228600" lvl="0" marL="228600" marR="0" rtl="0" algn="l">
              <a:lnSpc>
                <a:spcPct val="100000"/>
              </a:lnSpc>
              <a:spcBef>
                <a:spcPts val="0"/>
              </a:spcBef>
              <a:spcAft>
                <a:spcPts val="0"/>
              </a:spcAft>
              <a:buClr>
                <a:srgbClr val="0000CC"/>
              </a:buClr>
              <a:buSzPts val="2800"/>
              <a:buFont typeface="Arial"/>
              <a:buNone/>
            </a:pPr>
            <a:r>
              <a:rPr b="1" i="0" lang="en-US" sz="2800" u="none">
                <a:solidFill>
                  <a:srgbClr val="0000CC"/>
                </a:solidFill>
                <a:latin typeface="Arial"/>
                <a:ea typeface="Arial"/>
                <a:cs typeface="Arial"/>
                <a:sym typeface="Arial"/>
              </a:rPr>
              <a:t>* </a:t>
            </a:r>
            <a:r>
              <a:rPr b="1" i="0" lang="en-US" sz="2800" u="sng">
                <a:solidFill>
                  <a:srgbClr val="0000CC"/>
                </a:solidFill>
                <a:latin typeface="Arial"/>
                <a:ea typeface="Arial"/>
                <a:cs typeface="Arial"/>
                <a:sym typeface="Arial"/>
              </a:rPr>
              <a:t>Ghi chú:</a:t>
            </a:r>
            <a:endParaRPr/>
          </a:p>
          <a:p>
            <a:pPr indent="-228600" lvl="0" marL="2286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Giống Ghi chú trong C++</a:t>
            </a:r>
            <a:endParaRPr/>
          </a:p>
          <a:p>
            <a:pPr indent="-228600" lvl="0" marL="2286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Sử dung /*Ghi chú*/</a:t>
            </a:r>
            <a:endParaRPr/>
          </a:p>
          <a:p>
            <a:pPr indent="-228600" lvl="0" marL="2286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Ví dụ :</a:t>
            </a:r>
            <a:endParaRPr/>
          </a:p>
          <a:p>
            <a:pPr indent="-228600" lvl="0" marL="228600" marR="0" rtl="0" algn="l">
              <a:lnSpc>
                <a:spcPct val="100000"/>
              </a:lnSpc>
              <a:spcBef>
                <a:spcPts val="560"/>
              </a:spcBef>
              <a:spcAft>
                <a:spcPts val="0"/>
              </a:spcAft>
              <a:buClr>
                <a:srgbClr val="1E3AF8"/>
              </a:buClr>
              <a:buSzPts val="2800"/>
              <a:buFont typeface="Courier New"/>
              <a:buChar char="•"/>
            </a:pPr>
            <a:r>
              <a:rPr b="1" i="0" lang="en-US" sz="2800" u="none">
                <a:solidFill>
                  <a:srgbClr val="1E3AF8"/>
                </a:solidFill>
                <a:latin typeface="Courier New"/>
                <a:ea typeface="Courier New"/>
                <a:cs typeface="Courier New"/>
                <a:sym typeface="Courier New"/>
              </a:rPr>
              <a:t>SelectorName</a:t>
            </a:r>
            <a:r>
              <a:rPr b="0" i="0" lang="en-US" sz="2800" u="none">
                <a:solidFill>
                  <a:srgbClr val="000000"/>
                </a:solidFill>
                <a:latin typeface="Courier New"/>
                <a:ea typeface="Courier New"/>
                <a:cs typeface="Courier New"/>
                <a:sym typeface="Courier New"/>
              </a:rPr>
              <a:t> </a:t>
            </a:r>
            <a:r>
              <a:rPr b="0" i="0" lang="en-US" sz="2800" u="none">
                <a:solidFill>
                  <a:srgbClr val="071AD7"/>
                </a:solidFill>
                <a:latin typeface="Courier New"/>
                <a:ea typeface="Courier New"/>
                <a:cs typeface="Courier New"/>
                <a:sym typeface="Courier New"/>
              </a:rPr>
              <a:t>{</a:t>
            </a:r>
            <a:br>
              <a:rPr b="0" i="0" lang="en-US" sz="2800" u="none">
                <a:solidFill>
                  <a:srgbClr val="071AD7"/>
                </a:solidFill>
                <a:latin typeface="Courier New"/>
                <a:ea typeface="Courier New"/>
                <a:cs typeface="Courier New"/>
                <a:sym typeface="Courier New"/>
              </a:rPr>
            </a:br>
            <a:r>
              <a:rPr b="0" i="0" lang="en-US" sz="2800" u="none">
                <a:solidFill>
                  <a:srgbClr val="071AD7"/>
                </a:solidFill>
                <a:latin typeface="Courier New"/>
                <a:ea typeface="Courier New"/>
                <a:cs typeface="Courier New"/>
                <a:sym typeface="Courier New"/>
              </a:rPr>
              <a:t>property1:value1;	</a:t>
            </a:r>
            <a:r>
              <a:rPr b="1" i="0" lang="en-US" sz="2800" u="none">
                <a:solidFill>
                  <a:srgbClr val="006600"/>
                </a:solidFill>
                <a:latin typeface="Courier New"/>
                <a:ea typeface="Courier New"/>
                <a:cs typeface="Courier New"/>
                <a:sym typeface="Courier New"/>
              </a:rPr>
              <a:t>/*Ghi chu 1*/</a:t>
            </a:r>
            <a:br>
              <a:rPr b="0" i="0" lang="en-US" sz="2800" u="none">
                <a:solidFill>
                  <a:srgbClr val="071AD7"/>
                </a:solidFill>
                <a:latin typeface="Courier New"/>
                <a:ea typeface="Courier New"/>
                <a:cs typeface="Courier New"/>
                <a:sym typeface="Courier New"/>
              </a:rPr>
            </a:br>
            <a:r>
              <a:rPr b="0" i="0" lang="en-US" sz="2800" u="none">
                <a:solidFill>
                  <a:srgbClr val="071AD7"/>
                </a:solidFill>
                <a:latin typeface="Courier New"/>
                <a:ea typeface="Courier New"/>
                <a:cs typeface="Courier New"/>
                <a:sym typeface="Courier New"/>
              </a:rPr>
              <a:t>property2:value2;	</a:t>
            </a:r>
            <a:r>
              <a:rPr b="1" i="0" lang="en-US" sz="2800" u="none">
                <a:solidFill>
                  <a:srgbClr val="006600"/>
                </a:solidFill>
                <a:latin typeface="Courier New"/>
                <a:ea typeface="Courier New"/>
                <a:cs typeface="Courier New"/>
                <a:sym typeface="Courier New"/>
              </a:rPr>
              <a:t>/*Ghi chu 2*/</a:t>
            </a:r>
            <a:r>
              <a:rPr b="0" i="0" lang="en-US" sz="2800" u="none">
                <a:solidFill>
                  <a:srgbClr val="006600"/>
                </a:solidFill>
                <a:latin typeface="Courier New"/>
                <a:ea typeface="Courier New"/>
                <a:cs typeface="Courier New"/>
                <a:sym typeface="Courier New"/>
              </a:rPr>
              <a:t> </a:t>
            </a:r>
            <a:br>
              <a:rPr b="0" i="0" lang="en-US" sz="2800" u="none">
                <a:solidFill>
                  <a:srgbClr val="071AD7"/>
                </a:solidFill>
                <a:latin typeface="Courier New"/>
                <a:ea typeface="Courier New"/>
                <a:cs typeface="Courier New"/>
                <a:sym typeface="Courier New"/>
              </a:rPr>
            </a:br>
            <a:r>
              <a:rPr b="0" i="0" lang="en-US" sz="2800" u="none">
                <a:solidFill>
                  <a:srgbClr val="071AD7"/>
                </a:solidFill>
                <a:latin typeface="Courier New"/>
                <a:ea typeface="Courier New"/>
                <a:cs typeface="Courier New"/>
                <a:sym typeface="Courier New"/>
              </a:rPr>
              <a:t>………</a:t>
            </a:r>
            <a:br>
              <a:rPr b="0" i="0" lang="en-US" sz="2800" u="none">
                <a:solidFill>
                  <a:srgbClr val="071AD7"/>
                </a:solidFill>
                <a:latin typeface="Courier New"/>
                <a:ea typeface="Courier New"/>
                <a:cs typeface="Courier New"/>
                <a:sym typeface="Courier New"/>
              </a:rPr>
            </a:br>
            <a:r>
              <a:rPr b="0" i="0" lang="en-US" sz="2800" u="none">
                <a:solidFill>
                  <a:srgbClr val="071AD7"/>
                </a:solidFill>
                <a:latin typeface="Courier New"/>
                <a:ea typeface="Courier New"/>
                <a:cs typeface="Courier New"/>
                <a:sym typeface="Courier New"/>
              </a:rPr>
              <a:t>propertyN:valueN;}</a:t>
            </a:r>
            <a:endParaRPr/>
          </a:p>
          <a:p>
            <a:pPr indent="-228600" lvl="0" marL="228600" marR="0" rtl="0" algn="l">
              <a:lnSpc>
                <a:spcPct val="100000"/>
              </a:lnSpc>
              <a:spcBef>
                <a:spcPts val="560"/>
              </a:spcBef>
              <a:spcAft>
                <a:spcPts val="0"/>
              </a:spcAft>
              <a:buClr>
                <a:schemeClr val="dk1"/>
              </a:buClr>
              <a:buSzPts val="2800"/>
              <a:buFont typeface="Arial"/>
              <a:buNone/>
            </a:pPr>
            <a:r>
              <a:t/>
            </a:r>
            <a:endParaRPr b="0" i="0" sz="2800" u="none">
              <a:solidFill>
                <a:srgbClr val="071AD7"/>
              </a:solidFill>
              <a:latin typeface="Courier New"/>
              <a:ea typeface="Courier New"/>
              <a:cs typeface="Courier New"/>
              <a:sym typeface="Courier New"/>
            </a:endParaRPr>
          </a:p>
          <a:p>
            <a:pPr indent="-228600" lvl="0" marL="228600" marR="0" rtl="0" algn="l">
              <a:lnSpc>
                <a:spcPct val="100000"/>
              </a:lnSpc>
              <a:spcBef>
                <a:spcPts val="560"/>
              </a:spcBef>
              <a:spcAft>
                <a:spcPts val="0"/>
              </a:spcAft>
              <a:buClr>
                <a:srgbClr val="0000CC"/>
              </a:buClr>
              <a:buSzPts val="2800"/>
              <a:buFont typeface="Arial"/>
              <a:buNone/>
            </a:pPr>
            <a:r>
              <a:rPr b="1" i="0" lang="en-US" sz="2800" u="none">
                <a:solidFill>
                  <a:srgbClr val="0000CC"/>
                </a:solidFill>
                <a:latin typeface="Arial"/>
                <a:ea typeface="Arial"/>
                <a:cs typeface="Arial"/>
                <a:sym typeface="Arial"/>
              </a:rPr>
              <a:t>* Thuộc tính phải được gán một giá trị.</a:t>
            </a:r>
            <a:endParaRPr/>
          </a:p>
          <a:p>
            <a:pPr indent="-285750" lvl="1" marL="742950" marR="0" rtl="0" algn="l">
              <a:lnSpc>
                <a:spcPct val="130000"/>
              </a:lnSpc>
              <a:spcBef>
                <a:spcPts val="560"/>
              </a:spcBef>
              <a:spcAft>
                <a:spcPts val="0"/>
              </a:spcAft>
              <a:buClr>
                <a:srgbClr val="FF0000"/>
              </a:buClr>
              <a:buSzPts val="2400"/>
              <a:buFont typeface="Tahoma"/>
              <a:buNone/>
            </a:pPr>
            <a:r>
              <a:rPr b="0" i="1" lang="en-US" sz="2400" u="sng" cap="none" strike="noStrike">
                <a:solidFill>
                  <a:srgbClr val="FF0000"/>
                </a:solidFill>
                <a:latin typeface="Tahoma"/>
                <a:ea typeface="Tahoma"/>
                <a:cs typeface="Tahoma"/>
                <a:sym typeface="Tahoma"/>
              </a:rPr>
              <a:t>Ví dụ</a:t>
            </a:r>
            <a:r>
              <a:rPr b="0" i="1" lang="en-US" sz="2400" u="none" cap="none" strike="noStrike">
                <a:solidFill>
                  <a:srgbClr val="FF0000"/>
                </a:solidFill>
                <a:latin typeface="Tahoma"/>
                <a:ea typeface="Tahoma"/>
                <a:cs typeface="Tahoma"/>
                <a:sym typeface="Tahoma"/>
              </a:rPr>
              <a:t>: Background-color: Red</a:t>
            </a:r>
            <a:r>
              <a:rPr b="0" i="1" lang="en-US" sz="2800" u="none" cap="none" strike="noStrike">
                <a:solidFill>
                  <a:srgbClr val="FF0000"/>
                </a:solidFill>
                <a:latin typeface="Tahoma"/>
                <a:ea typeface="Tahoma"/>
                <a:cs typeface="Tahoma"/>
                <a:sym typeface="Tahoma"/>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p9"/>
          <p:cNvSpPr txBox="1"/>
          <p:nvPr/>
        </p:nvSpPr>
        <p:spPr>
          <a:xfrm>
            <a:off x="0" y="120650"/>
            <a:ext cx="9144000" cy="565150"/>
          </a:xfrm>
          <a:prstGeom prst="rect">
            <a:avLst/>
          </a:prstGeom>
          <a:solidFill>
            <a:srgbClr val="008000">
              <a:alpha val="564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8" name="Google Shape;208;p9"/>
          <p:cNvSpPr txBox="1"/>
          <p:nvPr>
            <p:ph idx="4294967295" type="title"/>
          </p:nvPr>
        </p:nvSpPr>
        <p:spPr>
          <a:xfrm>
            <a:off x="0" y="219075"/>
            <a:ext cx="91440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990000"/>
              </a:buClr>
              <a:buSzPts val="3200"/>
              <a:buFont typeface="Arial"/>
              <a:buNone/>
            </a:pPr>
            <a:r>
              <a:rPr b="1" i="0" lang="en-US" sz="3200" u="none" cap="none" strike="noStrike">
                <a:solidFill>
                  <a:srgbClr val="990000"/>
                </a:solidFill>
                <a:latin typeface="Arial"/>
                <a:ea typeface="Arial"/>
                <a:cs typeface="Arial"/>
                <a:sym typeface="Arial"/>
              </a:rPr>
              <a:t>ĐỊNH NGHĨA CSS – Một số quy ước</a:t>
            </a:r>
            <a:endParaRPr/>
          </a:p>
        </p:txBody>
      </p:sp>
      <p:sp>
        <p:nvSpPr>
          <p:cNvPr id="209" name="Google Shape;209;p9"/>
          <p:cNvSpPr txBox="1"/>
          <p:nvPr/>
        </p:nvSpPr>
        <p:spPr>
          <a:xfrm>
            <a:off x="228600" y="838200"/>
            <a:ext cx="8686800" cy="5867400"/>
          </a:xfrm>
          <a:prstGeom prst="rect">
            <a:avLst/>
          </a:prstGeom>
          <a:noFill/>
          <a:ln>
            <a:noFill/>
          </a:ln>
        </p:spPr>
        <p:txBody>
          <a:bodyPr anchorCtr="0" anchor="t" bIns="45700" lIns="91400" spcFirstLastPara="1" rIns="91400" wrap="square" tIns="45700">
            <a:noAutofit/>
          </a:bodyPr>
          <a:lstStyle/>
          <a:p>
            <a:pPr indent="-228600" lvl="0" marL="228600" marR="0" rtl="0" algn="l">
              <a:lnSpc>
                <a:spcPct val="100000"/>
              </a:lnSpc>
              <a:spcBef>
                <a:spcPts val="0"/>
              </a:spcBef>
              <a:spcAft>
                <a:spcPts val="0"/>
              </a:spcAft>
              <a:buClr>
                <a:srgbClr val="0000CC"/>
              </a:buClr>
              <a:buSzPts val="2800"/>
              <a:buFont typeface="Arial"/>
              <a:buNone/>
            </a:pPr>
            <a:r>
              <a:rPr b="1" i="0" lang="en-US" sz="2800" u="none">
                <a:solidFill>
                  <a:srgbClr val="0000CC"/>
                </a:solidFill>
                <a:latin typeface="Arial"/>
                <a:ea typeface="Arial"/>
                <a:cs typeface="Arial"/>
                <a:sym typeface="Arial"/>
              </a:rPr>
              <a:t>* </a:t>
            </a:r>
            <a:r>
              <a:rPr b="1" i="0" lang="en-US" sz="2400" u="none">
                <a:solidFill>
                  <a:srgbClr val="0000CC"/>
                </a:solidFill>
                <a:latin typeface="Tahoma"/>
                <a:ea typeface="Tahoma"/>
                <a:cs typeface="Tahoma"/>
                <a:sym typeface="Tahoma"/>
              </a:rPr>
              <a:t>Nên viết mỗi thuộc tính CSS ở một dòng</a:t>
            </a:r>
            <a:endParaRPr/>
          </a:p>
          <a:p>
            <a:pPr indent="-285750" lvl="1" marL="742950" marR="0" rtl="0" algn="l">
              <a:lnSpc>
                <a:spcPct val="130000"/>
              </a:lnSpc>
              <a:spcBef>
                <a:spcPts val="400"/>
              </a:spcBef>
              <a:spcAft>
                <a:spcPts val="0"/>
              </a:spcAft>
              <a:buClr>
                <a:srgbClr val="FF0000"/>
              </a:buClr>
              <a:buSzPts val="2000"/>
              <a:buFont typeface="Tahoma"/>
              <a:buNone/>
            </a:pPr>
            <a:r>
              <a:rPr b="0" i="1" lang="en-US" sz="2000" u="sng" cap="none" strike="noStrike">
                <a:solidFill>
                  <a:srgbClr val="FF0000"/>
                </a:solidFill>
                <a:latin typeface="Tahoma"/>
                <a:ea typeface="Tahoma"/>
                <a:cs typeface="Tahoma"/>
                <a:sym typeface="Tahoma"/>
              </a:rPr>
              <a:t>Ví dụ</a:t>
            </a:r>
            <a:r>
              <a:rPr b="0" i="1" lang="en-US" sz="2000" u="none" cap="none" strike="noStrike">
                <a:solidFill>
                  <a:srgbClr val="FF0000"/>
                </a:solidFill>
                <a:latin typeface="Tahoma"/>
                <a:ea typeface="Tahoma"/>
                <a:cs typeface="Tahoma"/>
                <a:sym typeface="Tahoma"/>
              </a:rPr>
              <a:t>: 	P</a:t>
            </a:r>
            <a:endParaRPr/>
          </a:p>
          <a:p>
            <a:pPr indent="-285750" lvl="1" marL="742950" marR="0" rtl="0" algn="l">
              <a:lnSpc>
                <a:spcPct val="130000"/>
              </a:lnSpc>
              <a:spcBef>
                <a:spcPts val="400"/>
              </a:spcBef>
              <a:spcAft>
                <a:spcPts val="0"/>
              </a:spcAft>
              <a:buClr>
                <a:srgbClr val="FF0000"/>
              </a:buClr>
              <a:buSzPts val="2000"/>
              <a:buFont typeface="Tahoma"/>
              <a:buNone/>
            </a:pPr>
            <a:r>
              <a:rPr b="0" i="1" lang="en-US" sz="2000" u="none" cap="none" strike="noStrike">
                <a:solidFill>
                  <a:srgbClr val="FF0000"/>
                </a:solidFill>
                <a:latin typeface="Tahoma"/>
                <a:ea typeface="Tahoma"/>
                <a:cs typeface="Tahoma"/>
                <a:sym typeface="Tahoma"/>
              </a:rPr>
              <a:t>	  		{</a:t>
            </a:r>
            <a:endParaRPr/>
          </a:p>
          <a:p>
            <a:pPr indent="-285750" lvl="1" marL="742950" marR="0" rtl="0" algn="l">
              <a:lnSpc>
                <a:spcPct val="130000"/>
              </a:lnSpc>
              <a:spcBef>
                <a:spcPts val="400"/>
              </a:spcBef>
              <a:spcAft>
                <a:spcPts val="0"/>
              </a:spcAft>
              <a:buClr>
                <a:srgbClr val="FF0000"/>
              </a:buClr>
              <a:buSzPts val="2000"/>
              <a:buFont typeface="Tahoma"/>
              <a:buNone/>
            </a:pPr>
            <a:r>
              <a:rPr b="0" i="1" lang="en-US" sz="2000" u="none" cap="none" strike="noStrike">
                <a:solidFill>
                  <a:srgbClr val="FF0000"/>
                </a:solidFill>
                <a:latin typeface="Tahoma"/>
                <a:ea typeface="Tahoma"/>
                <a:cs typeface="Tahoma"/>
                <a:sym typeface="Tahoma"/>
              </a:rPr>
              <a:t> 				Width: 100%; </a:t>
            </a:r>
            <a:endParaRPr/>
          </a:p>
          <a:p>
            <a:pPr indent="-285750" lvl="1" marL="742950" marR="0" rtl="0" algn="l">
              <a:lnSpc>
                <a:spcPct val="130000"/>
              </a:lnSpc>
              <a:spcBef>
                <a:spcPts val="400"/>
              </a:spcBef>
              <a:spcAft>
                <a:spcPts val="0"/>
              </a:spcAft>
              <a:buClr>
                <a:srgbClr val="FF0000"/>
              </a:buClr>
              <a:buSzPts val="2000"/>
              <a:buFont typeface="Tahoma"/>
              <a:buNone/>
            </a:pPr>
            <a:r>
              <a:rPr b="0" i="1" lang="en-US" sz="2000" u="none" cap="none" strike="noStrike">
                <a:solidFill>
                  <a:srgbClr val="FF0000"/>
                </a:solidFill>
                <a:latin typeface="Tahoma"/>
                <a:ea typeface="Tahoma"/>
                <a:cs typeface="Tahoma"/>
                <a:sym typeface="Tahoma"/>
              </a:rPr>
              <a:t>				Text-align: Center</a:t>
            </a:r>
            <a:endParaRPr/>
          </a:p>
          <a:p>
            <a:pPr indent="-285750" lvl="1" marL="742950" marR="0" rtl="0" algn="l">
              <a:lnSpc>
                <a:spcPct val="130000"/>
              </a:lnSpc>
              <a:spcBef>
                <a:spcPts val="400"/>
              </a:spcBef>
              <a:spcAft>
                <a:spcPts val="0"/>
              </a:spcAft>
              <a:buClr>
                <a:srgbClr val="FF0000"/>
              </a:buClr>
              <a:buSzPts val="2000"/>
              <a:buFont typeface="Tahoma"/>
              <a:buNone/>
            </a:pPr>
            <a:r>
              <a:rPr b="0" i="1" lang="en-US" sz="2000" u="none" cap="none" strike="noStrike">
                <a:solidFill>
                  <a:srgbClr val="FF0000"/>
                </a:solidFill>
                <a:latin typeface="Tahoma"/>
                <a:ea typeface="Tahoma"/>
                <a:cs typeface="Tahoma"/>
                <a:sym typeface="Tahoma"/>
              </a:rPr>
              <a:t>			}</a:t>
            </a:r>
            <a:r>
              <a:rPr b="0" i="0" lang="en-US" sz="2000" u="none" cap="none" strike="noStrike">
                <a:solidFill>
                  <a:srgbClr val="FF0000"/>
                </a:solidFill>
                <a:latin typeface="Tahoma"/>
                <a:ea typeface="Tahoma"/>
                <a:cs typeface="Tahoma"/>
                <a:sym typeface="Tahoma"/>
              </a:rPr>
              <a:t> </a:t>
            </a:r>
            <a:endParaRPr/>
          </a:p>
          <a:p>
            <a:pPr indent="-228600" lvl="0" marL="228600" marR="0" rtl="0" algn="l">
              <a:lnSpc>
                <a:spcPct val="13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a:t>
            </a:r>
            <a:r>
              <a:rPr b="1" i="0" lang="en-US" sz="2400" u="none">
                <a:solidFill>
                  <a:schemeClr val="dk1"/>
                </a:solidFill>
                <a:latin typeface="Tahoma"/>
                <a:ea typeface="Tahoma"/>
                <a:cs typeface="Tahoma"/>
                <a:sym typeface="Tahoma"/>
              </a:rPr>
              <a:t> P{Width: 100%; Text-align: Center}</a:t>
            </a:r>
            <a:endParaRPr b="0" i="0" sz="2000" u="none">
              <a:solidFill>
                <a:srgbClr val="071AD7"/>
              </a:solidFill>
              <a:latin typeface="Courier New"/>
              <a:ea typeface="Courier New"/>
              <a:cs typeface="Courier New"/>
              <a:sym typeface="Courier New"/>
            </a:endParaRPr>
          </a:p>
          <a:p>
            <a:pPr indent="-228600" lvl="0" marL="228600" marR="0" rtl="0" algn="l">
              <a:lnSpc>
                <a:spcPct val="100000"/>
              </a:lnSpc>
              <a:spcBef>
                <a:spcPts val="560"/>
              </a:spcBef>
              <a:spcAft>
                <a:spcPts val="0"/>
              </a:spcAft>
              <a:buClr>
                <a:schemeClr val="dk1"/>
              </a:buClr>
              <a:buSzPts val="2800"/>
              <a:buFont typeface="Arial"/>
              <a:buNone/>
            </a:pPr>
            <a:r>
              <a:t/>
            </a:r>
            <a:endParaRPr b="0" i="0" sz="2800" u="none">
              <a:solidFill>
                <a:srgbClr val="071AD7"/>
              </a:solidFill>
              <a:latin typeface="Courier New"/>
              <a:ea typeface="Courier New"/>
              <a:cs typeface="Courier New"/>
              <a:sym typeface="Courier New"/>
            </a:endParaRPr>
          </a:p>
          <a:p>
            <a:pPr indent="-228600" lvl="0" marL="228600" marR="0" rtl="0" algn="l">
              <a:lnSpc>
                <a:spcPct val="100000"/>
              </a:lnSpc>
              <a:spcBef>
                <a:spcPts val="560"/>
              </a:spcBef>
              <a:spcAft>
                <a:spcPts val="0"/>
              </a:spcAft>
              <a:buClr>
                <a:srgbClr val="0000CC"/>
              </a:buClr>
              <a:buSzPts val="2800"/>
              <a:buFont typeface="Arial"/>
              <a:buNone/>
            </a:pPr>
            <a:r>
              <a:rPr b="1" i="0" lang="en-US" sz="2800" u="none">
                <a:solidFill>
                  <a:srgbClr val="0000CC"/>
                </a:solidFill>
                <a:latin typeface="Arial"/>
                <a:ea typeface="Arial"/>
                <a:cs typeface="Arial"/>
                <a:sym typeface="Arial"/>
              </a:rPr>
              <a:t>* </a:t>
            </a:r>
            <a:r>
              <a:rPr b="1" i="0" lang="en-US" sz="2400" u="none">
                <a:solidFill>
                  <a:srgbClr val="0000CC"/>
                </a:solidFill>
                <a:latin typeface="Tahoma"/>
                <a:ea typeface="Tahoma"/>
                <a:cs typeface="Tahoma"/>
                <a:sym typeface="Tahoma"/>
              </a:rPr>
              <a:t>Không nên đặt khoảng cách giữa số đo với đơn vị của nó.</a:t>
            </a:r>
            <a:endParaRPr/>
          </a:p>
          <a:p>
            <a:pPr indent="-228600" lvl="0" marL="228600" marR="0" rtl="0" algn="l">
              <a:lnSpc>
                <a:spcPct val="90000"/>
              </a:lnSpc>
              <a:spcBef>
                <a:spcPts val="480"/>
              </a:spcBef>
              <a:spcAft>
                <a:spcPts val="0"/>
              </a:spcAft>
              <a:buClr>
                <a:srgbClr val="FF0000"/>
              </a:buClr>
              <a:buSzPts val="2400"/>
              <a:buFont typeface="Tahoma"/>
              <a:buNone/>
            </a:pPr>
            <a:r>
              <a:rPr b="0" i="1" lang="en-US" sz="2400" u="none">
                <a:solidFill>
                  <a:srgbClr val="FF0000"/>
                </a:solidFill>
                <a:latin typeface="Tahoma"/>
                <a:ea typeface="Tahoma"/>
                <a:cs typeface="Tahoma"/>
                <a:sym typeface="Tahoma"/>
              </a:rPr>
              <a:t>	 </a:t>
            </a:r>
            <a:r>
              <a:rPr b="0" i="1" lang="en-US" sz="2000" u="sng">
                <a:solidFill>
                  <a:srgbClr val="FF0000"/>
                </a:solidFill>
                <a:latin typeface="Tahoma"/>
                <a:ea typeface="Tahoma"/>
                <a:cs typeface="Tahoma"/>
                <a:sym typeface="Tahoma"/>
              </a:rPr>
              <a:t>Ví dụ</a:t>
            </a:r>
            <a:r>
              <a:rPr b="0" i="1" lang="en-US" sz="2000" u="none">
                <a:solidFill>
                  <a:srgbClr val="FF0000"/>
                </a:solidFill>
                <a:latin typeface="Tahoma"/>
                <a:ea typeface="Tahoma"/>
                <a:cs typeface="Tahoma"/>
                <a:sym typeface="Tahoma"/>
              </a:rPr>
              <a:t>:</a:t>
            </a:r>
            <a:r>
              <a:rPr b="1" i="1" lang="en-US" sz="2400" u="none">
                <a:solidFill>
                  <a:srgbClr val="FF0000"/>
                </a:solidFill>
                <a:latin typeface="Tahoma"/>
                <a:ea typeface="Tahoma"/>
                <a:cs typeface="Tahoma"/>
                <a:sym typeface="Tahoma"/>
              </a:rPr>
              <a:t>  </a:t>
            </a:r>
            <a:endParaRPr/>
          </a:p>
          <a:p>
            <a:pPr indent="-228600" lvl="0" marL="228600" marR="0" rtl="0" algn="l">
              <a:lnSpc>
                <a:spcPct val="90000"/>
              </a:lnSpc>
              <a:spcBef>
                <a:spcPts val="480"/>
              </a:spcBef>
              <a:spcAft>
                <a:spcPts val="0"/>
              </a:spcAft>
              <a:buClr>
                <a:srgbClr val="FF0000"/>
              </a:buClr>
              <a:buSzPts val="1400"/>
              <a:buFont typeface="Tahoma"/>
              <a:buNone/>
            </a:pPr>
            <a:r>
              <a:rPr b="0" i="1" lang="en-US" sz="1400" u="none">
                <a:solidFill>
                  <a:srgbClr val="FF0000"/>
                </a:solidFill>
                <a:latin typeface="Tahoma"/>
                <a:ea typeface="Tahoma"/>
                <a:cs typeface="Tahoma"/>
                <a:sym typeface="Tahoma"/>
              </a:rPr>
              <a:t>   </a:t>
            </a:r>
            <a:r>
              <a:rPr b="0" i="1" lang="en-US" sz="2000" u="none">
                <a:solidFill>
                  <a:srgbClr val="FF0000"/>
                </a:solidFill>
                <a:latin typeface="Tahoma"/>
                <a:ea typeface="Tahoma"/>
                <a:cs typeface="Tahoma"/>
                <a:sym typeface="Tahoma"/>
              </a:rPr>
              <a:t>   		</a:t>
            </a:r>
            <a:r>
              <a:rPr b="1" i="0" lang="en-US" sz="2400" u="none">
                <a:solidFill>
                  <a:schemeClr val="dk1"/>
                </a:solidFill>
                <a:latin typeface="Tahoma"/>
                <a:ea typeface="Tahoma"/>
                <a:cs typeface="Tahoma"/>
                <a:sym typeface="Tahoma"/>
              </a:rPr>
              <a:t> P{ width:100 px;}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Money">
  <a:themeElements>
    <a:clrScheme name="Money 3">
      <a:dk1>
        <a:srgbClr val="000000"/>
      </a:dk1>
      <a:lt1>
        <a:srgbClr val="FFFFFF"/>
      </a:lt1>
      <a:dk2>
        <a:srgbClr val="000000"/>
      </a:dk2>
      <a:lt2>
        <a:srgbClr val="B2B2B2"/>
      </a:lt2>
      <a:accent1>
        <a:srgbClr val="B2B2B2"/>
      </a:accent1>
      <a:accent2>
        <a:srgbClr val="808080"/>
      </a:accent2>
      <a:accent3>
        <a:srgbClr val="FFFFFF"/>
      </a:accent3>
      <a:accent4>
        <a:srgbClr val="000000"/>
      </a:accent4>
      <a:accent5>
        <a:srgbClr val="D5D5D5"/>
      </a:accent5>
      <a:accent6>
        <a:srgbClr val="737373"/>
      </a:accent6>
      <a:hlink>
        <a:srgbClr val="969696"/>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ney">
  <a:themeElements>
    <a:clrScheme name="Money 3">
      <a:dk1>
        <a:srgbClr val="000000"/>
      </a:dk1>
      <a:lt1>
        <a:srgbClr val="FFFFFF"/>
      </a:lt1>
      <a:dk2>
        <a:srgbClr val="000000"/>
      </a:dk2>
      <a:lt2>
        <a:srgbClr val="B2B2B2"/>
      </a:lt2>
      <a:accent1>
        <a:srgbClr val="B2B2B2"/>
      </a:accent1>
      <a:accent2>
        <a:srgbClr val="808080"/>
      </a:accent2>
      <a:accent3>
        <a:srgbClr val="FFFFFF"/>
      </a:accent3>
      <a:accent4>
        <a:srgbClr val="000000"/>
      </a:accent4>
      <a:accent5>
        <a:srgbClr val="D5D5D5"/>
      </a:accent5>
      <a:accent6>
        <a:srgbClr val="737373"/>
      </a:accent6>
      <a:hlink>
        <a:srgbClr val="969696"/>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2009-01-18T09:24:30Z</dcterms:created>
  <dc:creator>Vo Tan Dung</dc:creator>
</cp:coreProperties>
</file>