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</p:sldMasterIdLst>
  <p:notesMasterIdLst>
    <p:notesMasterId r:id="rId55"/>
  </p:notesMasterIdLst>
  <p:sldIdLst>
    <p:sldId id="257" r:id="rId2"/>
    <p:sldId id="310" r:id="rId3"/>
    <p:sldId id="373" r:id="rId4"/>
    <p:sldId id="374" r:id="rId5"/>
    <p:sldId id="376" r:id="rId6"/>
    <p:sldId id="377" r:id="rId7"/>
    <p:sldId id="378" r:id="rId8"/>
    <p:sldId id="379" r:id="rId9"/>
    <p:sldId id="375" r:id="rId10"/>
    <p:sldId id="382" r:id="rId11"/>
    <p:sldId id="384" r:id="rId12"/>
    <p:sldId id="383" r:id="rId13"/>
    <p:sldId id="385" r:id="rId14"/>
    <p:sldId id="386" r:id="rId15"/>
    <p:sldId id="390" r:id="rId16"/>
    <p:sldId id="387" r:id="rId17"/>
    <p:sldId id="388" r:id="rId18"/>
    <p:sldId id="391" r:id="rId19"/>
    <p:sldId id="392" r:id="rId20"/>
    <p:sldId id="394" r:id="rId21"/>
    <p:sldId id="395" r:id="rId22"/>
    <p:sldId id="393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4" r:id="rId31"/>
    <p:sldId id="405" r:id="rId32"/>
    <p:sldId id="407" r:id="rId33"/>
    <p:sldId id="408" r:id="rId34"/>
    <p:sldId id="409" r:id="rId35"/>
    <p:sldId id="411" r:id="rId36"/>
    <p:sldId id="412" r:id="rId37"/>
    <p:sldId id="413" r:id="rId38"/>
    <p:sldId id="410" r:id="rId39"/>
    <p:sldId id="414" r:id="rId40"/>
    <p:sldId id="415" r:id="rId41"/>
    <p:sldId id="417" r:id="rId42"/>
    <p:sldId id="416" r:id="rId43"/>
    <p:sldId id="418" r:id="rId44"/>
    <p:sldId id="406" r:id="rId45"/>
    <p:sldId id="419" r:id="rId46"/>
    <p:sldId id="420" r:id="rId47"/>
    <p:sldId id="421" r:id="rId48"/>
    <p:sldId id="422" r:id="rId49"/>
    <p:sldId id="423" r:id="rId50"/>
    <p:sldId id="425" r:id="rId51"/>
    <p:sldId id="426" r:id="rId52"/>
    <p:sldId id="427" r:id="rId53"/>
    <p:sldId id="368" r:id="rId54"/>
  </p:sldIdLst>
  <p:sldSz cx="9144000" cy="6858000" type="screen4x3"/>
  <p:notesSz cx="9294813" cy="7008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000000"/>
    <a:srgbClr val="009900"/>
    <a:srgbClr val="003300"/>
    <a:srgbClr val="0066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7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28988"/>
            <a:ext cx="74358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6388"/>
            <a:ext cx="40274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4DC69CFE-968A-2C4F-9F1C-635671DC9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3C8F1-1829-5E44-A7C7-CB2B6031658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84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7F92CDA-3827-BF41-BEF2-3F186AE9956A}" type="slidenum">
              <a:rPr lang="en-US" altLang="en-US" sz="1200" b="0"/>
              <a:pPr algn="r" eaLnBrk="1" hangingPunct="1"/>
              <a:t>10</a:t>
            </a:fld>
            <a:endParaRPr lang="en-US" altLang="en-US" sz="1200" b="0"/>
          </a:p>
        </p:txBody>
      </p:sp>
      <p:sp>
        <p:nvSpPr>
          <p:cNvPr id="3655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AE89096-FFB9-FB48-9A85-A0FA170EA0DA}" type="slidenum">
              <a:rPr lang="en-GB" altLang="en-US" sz="1200" b="0">
                <a:latin typeface="Calibri" charset="0"/>
              </a:rPr>
              <a:pPr algn="r" eaLnBrk="1" hangingPunct="1"/>
              <a:t>10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69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0791982-7CAF-1A42-B4DF-9A74C6041AB1}" type="slidenum">
              <a:rPr lang="en-US" altLang="en-US" sz="1200" b="0"/>
              <a:pPr algn="r" eaLnBrk="1" hangingPunct="1"/>
              <a:t>11</a:t>
            </a:fld>
            <a:endParaRPr lang="en-US" altLang="en-US" sz="1200" b="0"/>
          </a:p>
        </p:txBody>
      </p:sp>
      <p:sp>
        <p:nvSpPr>
          <p:cNvPr id="3696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966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6A3A48E-314C-D247-BF7A-10E859EF3081}" type="slidenum">
              <a:rPr lang="en-GB" altLang="en-US" sz="1200" b="0">
                <a:latin typeface="Calibri" charset="0"/>
              </a:rPr>
              <a:pPr algn="r" eaLnBrk="1" hangingPunct="1"/>
              <a:t>11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8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645D4E-3C68-0C40-8419-768BE376A08D}" type="slidenum">
              <a:rPr lang="en-US" altLang="en-US" sz="1200" b="0"/>
              <a:pPr algn="r" eaLnBrk="1" hangingPunct="1"/>
              <a:t>12</a:t>
            </a:fld>
            <a:endParaRPr lang="en-US" altLang="en-US" sz="1200" b="0"/>
          </a:p>
        </p:txBody>
      </p:sp>
      <p:sp>
        <p:nvSpPr>
          <p:cNvPr id="3676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4E5E3A7-3EFA-724F-9042-4ABEB908BEC1}" type="slidenum">
              <a:rPr lang="en-GB" altLang="en-US" sz="1200" b="0">
                <a:latin typeface="Calibri" charset="0"/>
              </a:rPr>
              <a:pPr algn="r" eaLnBrk="1" hangingPunct="1"/>
              <a:t>12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6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F08AF26-053A-BC4D-BEDA-2E5A5B1D17DE}" type="slidenum">
              <a:rPr lang="en-US" altLang="en-US" sz="1200" b="0"/>
              <a:pPr algn="r" eaLnBrk="1" hangingPunct="1"/>
              <a:t>13</a:t>
            </a:fld>
            <a:endParaRPr lang="en-US" altLang="en-US" sz="1200" b="0"/>
          </a:p>
        </p:txBody>
      </p:sp>
      <p:sp>
        <p:nvSpPr>
          <p:cNvPr id="3717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17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EC0E68A-0B88-164F-8ACE-694B3B2A1DA1}" type="slidenum">
              <a:rPr lang="en-GB" altLang="en-US" sz="1200" b="0">
                <a:latin typeface="Calibri" charset="0"/>
              </a:rPr>
              <a:pPr algn="r" eaLnBrk="1" hangingPunct="1"/>
              <a:t>13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5E85AA-598A-C54F-B0E6-F2E11C949FAB}" type="slidenum">
              <a:rPr lang="en-US" altLang="en-US" sz="1200" b="0"/>
              <a:pPr algn="r" eaLnBrk="1" hangingPunct="1"/>
              <a:t>14</a:t>
            </a:fld>
            <a:endParaRPr lang="en-US" altLang="en-US" sz="1200" b="0"/>
          </a:p>
        </p:txBody>
      </p:sp>
      <p:sp>
        <p:nvSpPr>
          <p:cNvPr id="3737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37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AD0DF7-4C89-2E4D-8535-CF34B1484FEC}" type="slidenum">
              <a:rPr lang="en-GB" altLang="en-US" sz="1200" b="0">
                <a:latin typeface="Calibri" charset="0"/>
              </a:rPr>
              <a:pPr algn="r" eaLnBrk="1" hangingPunct="1"/>
              <a:t>14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3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22072B-4FF7-6F40-937B-D6ADF7E2D58C}" type="slidenum">
              <a:rPr lang="en-US" altLang="en-US" sz="1200" b="0"/>
              <a:pPr algn="r" eaLnBrk="1" hangingPunct="1"/>
              <a:t>15</a:t>
            </a:fld>
            <a:endParaRPr lang="en-US" altLang="en-US" sz="1200" b="0"/>
          </a:p>
        </p:txBody>
      </p:sp>
      <p:sp>
        <p:nvSpPr>
          <p:cNvPr id="3819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19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3798545-C404-E349-BAD4-B10417F6841C}" type="slidenum">
              <a:rPr lang="en-GB" altLang="en-US" sz="1200" b="0">
                <a:latin typeface="Calibri" charset="0"/>
              </a:rPr>
              <a:pPr algn="r" eaLnBrk="1" hangingPunct="1"/>
              <a:t>15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9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E0A882C-5E36-4144-B046-A34CC2E9B5A2}" type="slidenum">
              <a:rPr lang="en-US" altLang="en-US" sz="1200" b="0"/>
              <a:pPr algn="r" eaLnBrk="1" hangingPunct="1"/>
              <a:t>16</a:t>
            </a:fld>
            <a:endParaRPr lang="en-US" altLang="en-US" sz="1200" b="0"/>
          </a:p>
        </p:txBody>
      </p:sp>
      <p:sp>
        <p:nvSpPr>
          <p:cNvPr id="3758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58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25AC20-975E-F245-8820-5FD09D9D0BB5}" type="slidenum">
              <a:rPr lang="en-GB" altLang="en-US" sz="1200" b="0">
                <a:latin typeface="Calibri" charset="0"/>
              </a:rPr>
              <a:pPr algn="r" eaLnBrk="1" hangingPunct="1"/>
              <a:t>16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77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6FEF8AD-7EA0-C648-BA40-43FDDEFAE032}" type="slidenum">
              <a:rPr lang="en-US" altLang="en-US" sz="1200" b="0"/>
              <a:pPr algn="r" eaLnBrk="1" hangingPunct="1"/>
              <a:t>17</a:t>
            </a:fld>
            <a:endParaRPr lang="en-US" altLang="en-US" sz="1200" b="0"/>
          </a:p>
        </p:txBody>
      </p:sp>
      <p:sp>
        <p:nvSpPr>
          <p:cNvPr id="3778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78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FD79148-02CD-E245-8D5D-4C270592DBA6}" type="slidenum">
              <a:rPr lang="en-GB" altLang="en-US" sz="1200" b="0">
                <a:latin typeface="Calibri" charset="0"/>
              </a:rPr>
              <a:pPr algn="r" eaLnBrk="1" hangingPunct="1"/>
              <a:t>17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6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15CE4AB-C684-F449-B698-D46923718AE9}" type="slidenum">
              <a:rPr lang="en-US" altLang="en-US" sz="1200" b="0"/>
              <a:pPr algn="r" eaLnBrk="1" hangingPunct="1"/>
              <a:t>18</a:t>
            </a:fld>
            <a:endParaRPr lang="en-US" altLang="en-US" sz="1200" b="0"/>
          </a:p>
        </p:txBody>
      </p:sp>
      <p:sp>
        <p:nvSpPr>
          <p:cNvPr id="3840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40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2A8D443-A949-0749-8DB5-638DFBC56149}" type="slidenum">
              <a:rPr lang="en-GB" altLang="en-US" sz="1200" b="0">
                <a:latin typeface="Calibri" charset="0"/>
              </a:rPr>
              <a:pPr algn="r" eaLnBrk="1" hangingPunct="1"/>
              <a:t>18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1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73772DC-8F2D-D943-A820-B2EEB795FE11}" type="slidenum">
              <a:rPr lang="en-US" altLang="en-US" sz="1200" b="0"/>
              <a:pPr algn="r" eaLnBrk="1" hangingPunct="1"/>
              <a:t>19</a:t>
            </a:fld>
            <a:endParaRPr lang="en-US" altLang="en-US" sz="1200" b="0"/>
          </a:p>
        </p:txBody>
      </p:sp>
      <p:sp>
        <p:nvSpPr>
          <p:cNvPr id="3860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60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8F2C3AB-A0E5-6A43-9B43-167AF40AC9A8}" type="slidenum">
              <a:rPr lang="en-GB" altLang="en-US" sz="1200" b="0">
                <a:latin typeface="Calibri" charset="0"/>
              </a:rPr>
              <a:pPr algn="r" eaLnBrk="1" hangingPunct="1"/>
              <a:t>19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1AD0A7-93CC-914F-9244-0506679EAAA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819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B230846-A5F5-E845-AB92-A1185171681F}" type="slidenum">
              <a:rPr lang="en-GB" altLang="en-US" sz="1200" b="0">
                <a:latin typeface="Calibri" charset="0"/>
              </a:rPr>
              <a:pPr algn="r" eaLnBrk="1" hangingPunct="1"/>
              <a:t>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22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B04242-3B0D-254C-ABAF-D541135C5CA9}" type="slidenum">
              <a:rPr lang="en-US" altLang="en-US" sz="1200" b="0"/>
              <a:pPr algn="r" eaLnBrk="1" hangingPunct="1"/>
              <a:t>20</a:t>
            </a:fld>
            <a:endParaRPr lang="en-US" altLang="en-US" sz="1200" b="0"/>
          </a:p>
        </p:txBody>
      </p:sp>
      <p:sp>
        <p:nvSpPr>
          <p:cNvPr id="3901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01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40179D9-5193-C349-8328-F5CA06423DC6}" type="slidenum">
              <a:rPr lang="en-GB" altLang="en-US" sz="1200" b="0">
                <a:latin typeface="Calibri" charset="0"/>
              </a:rPr>
              <a:pPr algn="r" eaLnBrk="1" hangingPunct="1"/>
              <a:t>20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8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BCF41CD-A834-CB41-83BE-A6166698E1E6}" type="slidenum">
              <a:rPr lang="en-US" altLang="en-US" sz="1200" b="0"/>
              <a:pPr algn="r" eaLnBrk="1" hangingPunct="1"/>
              <a:t>21</a:t>
            </a:fld>
            <a:endParaRPr lang="en-US" altLang="en-US" sz="1200" b="0"/>
          </a:p>
        </p:txBody>
      </p:sp>
      <p:sp>
        <p:nvSpPr>
          <p:cNvPr id="3921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21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13B3E-F7CA-D046-8D20-90310E32564F}" type="slidenum">
              <a:rPr lang="en-GB" altLang="en-US" sz="1200" b="0">
                <a:latin typeface="Calibri" charset="0"/>
              </a:rPr>
              <a:pPr algn="r" eaLnBrk="1" hangingPunct="1"/>
              <a:t>21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60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1BF0547-900E-FC40-AC9B-3D04E0AB18C6}" type="slidenum">
              <a:rPr lang="en-US" altLang="en-US" sz="1200" b="0"/>
              <a:pPr algn="r" eaLnBrk="1" hangingPunct="1"/>
              <a:t>22</a:t>
            </a:fld>
            <a:endParaRPr lang="en-US" altLang="en-US" sz="1200" b="0"/>
          </a:p>
        </p:txBody>
      </p:sp>
      <p:sp>
        <p:nvSpPr>
          <p:cNvPr id="3880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81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C2455C5-FD27-2141-8388-F8624CA71240}" type="slidenum">
              <a:rPr lang="en-GB" altLang="en-US" sz="1200" b="0">
                <a:latin typeface="Calibri" charset="0"/>
              </a:rPr>
              <a:pPr algn="r" eaLnBrk="1" hangingPunct="1"/>
              <a:t>22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47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7E49C6F-665E-894E-8C7E-BCE6366F05B0}" type="slidenum">
              <a:rPr lang="en-US" altLang="en-US" sz="1200" b="0"/>
              <a:pPr algn="r" eaLnBrk="1" hangingPunct="1"/>
              <a:t>23</a:t>
            </a:fld>
            <a:endParaRPr lang="en-US" altLang="en-US" sz="1200" b="0"/>
          </a:p>
        </p:txBody>
      </p:sp>
      <p:sp>
        <p:nvSpPr>
          <p:cNvPr id="3942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362ACBC-5644-7647-B071-1D8FB3BF2A87}" type="slidenum">
              <a:rPr lang="en-GB" altLang="en-US" sz="1200" b="0">
                <a:latin typeface="Calibri" charset="0"/>
              </a:rPr>
              <a:pPr algn="r" eaLnBrk="1" hangingPunct="1"/>
              <a:t>23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3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8A5B50D-B569-2544-9B6D-CA48C6E07991}" type="slidenum">
              <a:rPr lang="en-US" altLang="en-US" sz="1200" b="0"/>
              <a:pPr algn="r" eaLnBrk="1" hangingPunct="1"/>
              <a:t>24</a:t>
            </a:fld>
            <a:endParaRPr lang="en-US" altLang="en-US" sz="1200" b="0"/>
          </a:p>
        </p:txBody>
      </p:sp>
      <p:sp>
        <p:nvSpPr>
          <p:cNvPr id="3962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62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365DED5-12EE-264F-9B7D-E051F2F76E38}" type="slidenum">
              <a:rPr lang="en-GB" altLang="en-US" sz="1200" b="0">
                <a:latin typeface="Calibri" charset="0"/>
              </a:rPr>
              <a:pPr algn="r" eaLnBrk="1" hangingPunct="1"/>
              <a:t>24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8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77C1721-355B-6B49-A2A1-289F19125F41}" type="slidenum">
              <a:rPr lang="en-US" altLang="en-US" sz="1200" b="0"/>
              <a:pPr algn="r" eaLnBrk="1" hangingPunct="1"/>
              <a:t>25</a:t>
            </a:fld>
            <a:endParaRPr lang="en-US" altLang="en-US" sz="1200" b="0"/>
          </a:p>
        </p:txBody>
      </p:sp>
      <p:sp>
        <p:nvSpPr>
          <p:cNvPr id="3983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83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62877F8-FEB3-4346-AC53-135FAD0D5BB6}" type="slidenum">
              <a:rPr lang="en-GB" altLang="en-US" sz="1200" b="0">
                <a:latin typeface="Calibri" charset="0"/>
              </a:rPr>
              <a:pPr algn="r" eaLnBrk="1" hangingPunct="1"/>
              <a:t>25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32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F439BF4-CD94-F143-8F3A-2E08479F1C7A}" type="slidenum">
              <a:rPr lang="en-US" altLang="en-US" sz="1200" b="0"/>
              <a:pPr algn="r" eaLnBrk="1" hangingPunct="1"/>
              <a:t>26</a:t>
            </a:fld>
            <a:endParaRPr lang="en-US" altLang="en-US" sz="1200" b="0"/>
          </a:p>
        </p:txBody>
      </p:sp>
      <p:sp>
        <p:nvSpPr>
          <p:cNvPr id="4003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03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D96EA38-7754-9A4E-B3CA-A11CA9AC9045}" type="slidenum">
              <a:rPr lang="en-GB" altLang="en-US" sz="1200" b="0">
                <a:latin typeface="Calibri" charset="0"/>
              </a:rPr>
              <a:pPr algn="r" eaLnBrk="1" hangingPunct="1"/>
              <a:t>26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55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8442163-D8C0-254F-BC0F-D5572F53A07A}" type="slidenum">
              <a:rPr lang="en-US" altLang="en-US" sz="1200" b="0"/>
              <a:pPr algn="r" eaLnBrk="1" hangingPunct="1"/>
              <a:t>27</a:t>
            </a:fld>
            <a:endParaRPr lang="en-US" altLang="en-US" sz="1200" b="0"/>
          </a:p>
        </p:txBody>
      </p:sp>
      <p:sp>
        <p:nvSpPr>
          <p:cNvPr id="402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24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DC6687E-BEA9-3545-958D-A215E0D35B6E}" type="slidenum">
              <a:rPr lang="en-GB" altLang="en-US" sz="1200" b="0">
                <a:latin typeface="Calibri" charset="0"/>
              </a:rPr>
              <a:pPr algn="r" eaLnBrk="1" hangingPunct="1"/>
              <a:t>27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76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051C300-EC52-0041-92FB-3BB5D499CF87}" type="slidenum">
              <a:rPr lang="en-US" altLang="en-US" sz="1200" b="0"/>
              <a:pPr algn="r" eaLnBrk="1" hangingPunct="1"/>
              <a:t>28</a:t>
            </a:fld>
            <a:endParaRPr lang="en-US" altLang="en-US" sz="1200" b="0"/>
          </a:p>
        </p:txBody>
      </p:sp>
      <p:sp>
        <p:nvSpPr>
          <p:cNvPr id="404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44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2A2C04A-1615-EA45-B4CF-A0765DF143B8}" type="slidenum">
              <a:rPr lang="en-GB" altLang="en-US" sz="1200" b="0">
                <a:latin typeface="Calibri" charset="0"/>
              </a:rPr>
              <a:pPr algn="r" eaLnBrk="1" hangingPunct="1"/>
              <a:t>28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01D5B40-0F6A-FF45-9178-6AD81012290C}" type="slidenum">
              <a:rPr lang="en-US" altLang="en-US" sz="1200" b="0"/>
              <a:pPr algn="r" eaLnBrk="1" hangingPunct="1"/>
              <a:t>29</a:t>
            </a:fld>
            <a:endParaRPr lang="en-US" altLang="en-US" sz="1200" b="0"/>
          </a:p>
        </p:txBody>
      </p:sp>
      <p:sp>
        <p:nvSpPr>
          <p:cNvPr id="406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F442AFC-3E8B-9949-B805-ED278C4C0B19}" type="slidenum">
              <a:rPr lang="en-GB" altLang="en-US" sz="1200" b="0">
                <a:latin typeface="Calibri" charset="0"/>
              </a:rPr>
              <a:pPr algn="r" eaLnBrk="1" hangingPunct="1"/>
              <a:t>29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1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D5802C-BFE6-1B4C-84E1-C7F52771144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870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2C51189-5C25-4A48-A6BA-C7F8400208A4}" type="slidenum">
              <a:rPr lang="en-GB" altLang="en-US" sz="1200" b="0">
                <a:latin typeface="Calibri" charset="0"/>
              </a:rPr>
              <a:pPr algn="r" eaLnBrk="1" hangingPunct="1"/>
              <a:t>3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9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3021F72-3D2E-B448-B4AA-E1E1AB086DB4}" type="slidenum">
              <a:rPr lang="en-US" altLang="en-US" sz="1200" b="0"/>
              <a:pPr algn="r" eaLnBrk="1" hangingPunct="1"/>
              <a:t>30</a:t>
            </a:fld>
            <a:endParaRPr lang="en-US" altLang="en-US" sz="1200" b="0"/>
          </a:p>
        </p:txBody>
      </p:sp>
      <p:sp>
        <p:nvSpPr>
          <p:cNvPr id="410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668F06F-A69F-9942-A0C2-7A972AC8C1CE}" type="slidenum">
              <a:rPr lang="en-GB" altLang="en-US" sz="1200" b="0">
                <a:latin typeface="Calibri" charset="0"/>
              </a:rPr>
              <a:pPr algn="r" eaLnBrk="1" hangingPunct="1"/>
              <a:t>30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7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B218FDD-A450-FD40-A4BC-ACBF045B840E}" type="slidenum">
              <a:rPr lang="en-US" altLang="en-US" sz="1200" b="0"/>
              <a:pPr algn="r" eaLnBrk="1" hangingPunct="1"/>
              <a:t>31</a:t>
            </a:fld>
            <a:endParaRPr lang="en-US" altLang="en-US" sz="1200" b="0"/>
          </a:p>
        </p:txBody>
      </p:sp>
      <p:sp>
        <p:nvSpPr>
          <p:cNvPr id="412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AF4E0C4-410A-9F49-B74C-3469F789B223}" type="slidenum">
              <a:rPr lang="en-GB" altLang="en-US" sz="1200" b="0">
                <a:latin typeface="Calibri" charset="0"/>
              </a:rPr>
              <a:pPr algn="r" eaLnBrk="1" hangingPunct="1"/>
              <a:t>31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03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0965B5C-CC9D-634D-82E6-0A8F97012A1B}" type="slidenum">
              <a:rPr lang="en-US" altLang="en-US" sz="1200" b="0"/>
              <a:pPr algn="r" eaLnBrk="1" hangingPunct="1"/>
              <a:t>32</a:t>
            </a:fld>
            <a:endParaRPr lang="en-US" altLang="en-US" sz="1200" b="0"/>
          </a:p>
        </p:txBody>
      </p:sp>
      <p:sp>
        <p:nvSpPr>
          <p:cNvPr id="416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67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F58728D-6FE0-014B-969D-086918C19E43}" type="slidenum">
              <a:rPr lang="en-GB" altLang="en-US" sz="1200" b="0">
                <a:latin typeface="Calibri" charset="0"/>
              </a:rPr>
              <a:pPr algn="r" eaLnBrk="1" hangingPunct="1"/>
              <a:t>32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38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EF99465-AC93-2141-A267-33C79B8A4B95}" type="slidenum">
              <a:rPr lang="en-US" altLang="en-US" sz="1200" b="0"/>
              <a:pPr algn="r" eaLnBrk="1" hangingPunct="1"/>
              <a:t>33</a:t>
            </a:fld>
            <a:endParaRPr lang="en-US" altLang="en-US" sz="1200" b="0"/>
          </a:p>
        </p:txBody>
      </p:sp>
      <p:sp>
        <p:nvSpPr>
          <p:cNvPr id="418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88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21DC309-C87B-C148-B696-1157D6D7EEC0}" type="slidenum">
              <a:rPr lang="en-GB" altLang="en-US" sz="1200" b="0">
                <a:latin typeface="Calibri" charset="0"/>
              </a:rPr>
              <a:pPr algn="r" eaLnBrk="1" hangingPunct="1"/>
              <a:t>33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82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03D951-6454-3145-A339-7585AE04ED72}" type="slidenum">
              <a:rPr lang="en-US" altLang="en-US" sz="1200" b="0"/>
              <a:pPr algn="r" eaLnBrk="1" hangingPunct="1"/>
              <a:t>34</a:t>
            </a:fld>
            <a:endParaRPr lang="en-US" altLang="en-US" sz="1200" b="0"/>
          </a:p>
        </p:txBody>
      </p:sp>
      <p:sp>
        <p:nvSpPr>
          <p:cNvPr id="420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086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6541D8C-7A79-0D4C-825D-047B9BF9970E}" type="slidenum">
              <a:rPr lang="en-GB" altLang="en-US" sz="1200" b="0">
                <a:latin typeface="Calibri" charset="0"/>
              </a:rPr>
              <a:pPr algn="r" eaLnBrk="1" hangingPunct="1"/>
              <a:t>34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C5DC3FE-E728-4C4E-8B6C-5748003683C0}" type="slidenum">
              <a:rPr lang="en-US" altLang="en-US" sz="1200" b="0"/>
              <a:pPr algn="r" eaLnBrk="1" hangingPunct="1"/>
              <a:t>35</a:t>
            </a:fld>
            <a:endParaRPr lang="en-US" altLang="en-US" sz="1200" b="0"/>
          </a:p>
        </p:txBody>
      </p:sp>
      <p:sp>
        <p:nvSpPr>
          <p:cNvPr id="424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52B9BFA-A9ED-B84F-8FBC-ECACAD827F0B}" type="slidenum">
              <a:rPr lang="en-GB" altLang="en-US" sz="1200" b="0">
                <a:latin typeface="Calibri" charset="0"/>
              </a:rPr>
              <a:pPr algn="r" eaLnBrk="1" hangingPunct="1"/>
              <a:t>35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9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B077315-E91E-1942-B1C4-EF613BC7A6A9}" type="slidenum">
              <a:rPr lang="en-US" altLang="en-US" sz="1200" b="0"/>
              <a:pPr algn="r" eaLnBrk="1" hangingPunct="1"/>
              <a:t>36</a:t>
            </a:fld>
            <a:endParaRPr lang="en-US" altLang="en-US" sz="1200" b="0"/>
          </a:p>
        </p:txBody>
      </p:sp>
      <p:sp>
        <p:nvSpPr>
          <p:cNvPr id="427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DDE7FC9-ECAD-384B-919F-EBC730589E43}" type="slidenum">
              <a:rPr lang="en-GB" altLang="en-US" sz="1200" b="0">
                <a:latin typeface="Calibri" charset="0"/>
              </a:rPr>
              <a:pPr algn="r" eaLnBrk="1" hangingPunct="1"/>
              <a:t>36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44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E9558E8-080E-6A49-8B2E-35F4F77D2D1E}" type="slidenum">
              <a:rPr lang="en-US" altLang="en-US" sz="1200" b="0"/>
              <a:pPr algn="r" eaLnBrk="1" hangingPunct="1"/>
              <a:t>37</a:t>
            </a:fld>
            <a:endParaRPr lang="en-US" altLang="en-US" sz="1200" b="0"/>
          </a:p>
        </p:txBody>
      </p:sp>
      <p:sp>
        <p:nvSpPr>
          <p:cNvPr id="429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90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AB35CBD-EE4E-614D-B9E0-B45C6DB24785}" type="slidenum">
              <a:rPr lang="en-GB" altLang="en-US" sz="1200" b="0">
                <a:latin typeface="Calibri" charset="0"/>
              </a:rPr>
              <a:pPr algn="r" eaLnBrk="1" hangingPunct="1"/>
              <a:t>37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4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E925A33-14D8-D747-A34C-371DD686326B}" type="slidenum">
              <a:rPr lang="en-US" altLang="en-US" sz="1200" b="0"/>
              <a:pPr algn="r" eaLnBrk="1" hangingPunct="1"/>
              <a:t>38</a:t>
            </a:fld>
            <a:endParaRPr lang="en-US" altLang="en-US" sz="1200" b="0"/>
          </a:p>
        </p:txBody>
      </p:sp>
      <p:sp>
        <p:nvSpPr>
          <p:cNvPr id="422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29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6B48268-434C-4744-8249-DEA12893BBAE}" type="slidenum">
              <a:rPr lang="en-GB" altLang="en-US" sz="1200" b="0">
                <a:latin typeface="Calibri" charset="0"/>
              </a:rPr>
              <a:pPr algn="r" eaLnBrk="1" hangingPunct="1"/>
              <a:t>38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4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4B4D032-924E-5549-BB1D-BA3732F1009A}" type="slidenum">
              <a:rPr lang="en-US" altLang="en-US" sz="1200" b="0"/>
              <a:pPr algn="r" eaLnBrk="1" hangingPunct="1"/>
              <a:t>39</a:t>
            </a:fld>
            <a:endParaRPr lang="en-US" altLang="en-US" sz="1200" b="0"/>
          </a:p>
        </p:txBody>
      </p:sp>
      <p:sp>
        <p:nvSpPr>
          <p:cNvPr id="431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0B4F3D9-B49C-C045-AFA4-0AA4D34C5CC8}" type="slidenum">
              <a:rPr lang="en-GB" altLang="en-US" sz="1200" b="0">
                <a:latin typeface="Calibri" charset="0"/>
              </a:rPr>
              <a:pPr algn="r" eaLnBrk="1" hangingPunct="1"/>
              <a:t>39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4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0B9309F-5AE8-7841-8D7D-3B66626499FA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3471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02E80F2-706E-E647-986C-30F18D5CC3DE}" type="slidenum">
              <a:rPr lang="en-GB" altLang="en-US" sz="1200" b="0">
                <a:latin typeface="Calibri" charset="0"/>
              </a:rPr>
              <a:pPr algn="r" eaLnBrk="1" hangingPunct="1"/>
              <a:t>4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5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631F38-5BF8-8A41-9A3D-6593B8295492}" type="slidenum">
              <a:rPr lang="en-US" altLang="en-US" sz="1200" b="0"/>
              <a:pPr algn="r" eaLnBrk="1" hangingPunct="1"/>
              <a:t>40</a:t>
            </a:fld>
            <a:endParaRPr lang="en-US" altLang="en-US" sz="1200" b="0"/>
          </a:p>
        </p:txBody>
      </p:sp>
      <p:sp>
        <p:nvSpPr>
          <p:cNvPr id="433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31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080BFEC-2DED-DC47-BE79-544D80739884}" type="slidenum">
              <a:rPr lang="en-GB" altLang="en-US" sz="1200" b="0">
                <a:latin typeface="Calibri" charset="0"/>
              </a:rPr>
              <a:pPr algn="r" eaLnBrk="1" hangingPunct="1"/>
              <a:t>40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54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A860E4D-7C41-D547-949D-EDB61D65D371}" type="slidenum">
              <a:rPr lang="en-US" altLang="en-US" sz="1200" b="0"/>
              <a:pPr algn="r" eaLnBrk="1" hangingPunct="1"/>
              <a:t>41</a:t>
            </a:fld>
            <a:endParaRPr lang="en-US" altLang="en-US" sz="1200" b="0"/>
          </a:p>
        </p:txBody>
      </p:sp>
      <p:sp>
        <p:nvSpPr>
          <p:cNvPr id="437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F3978A7-EF14-4045-B930-81ED1323E97B}" type="slidenum">
              <a:rPr lang="en-GB" altLang="en-US" sz="1200" b="0">
                <a:latin typeface="Calibri" charset="0"/>
              </a:rPr>
              <a:pPr algn="r" eaLnBrk="1" hangingPunct="1"/>
              <a:t>41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5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AE61F15-7F93-9241-8FCD-F770D4612D5B}" type="slidenum">
              <a:rPr lang="en-US" altLang="en-US" sz="1200" b="0"/>
              <a:pPr algn="r" eaLnBrk="1" hangingPunct="1"/>
              <a:t>42</a:t>
            </a:fld>
            <a:endParaRPr lang="en-US" altLang="en-US" sz="1200" b="0"/>
          </a:p>
        </p:txBody>
      </p:sp>
      <p:sp>
        <p:nvSpPr>
          <p:cNvPr id="435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52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ED84340-4950-FC47-BE15-A5414604C6A7}" type="slidenum">
              <a:rPr lang="en-GB" altLang="en-US" sz="1200" b="0">
                <a:latin typeface="Calibri" charset="0"/>
              </a:rPr>
              <a:pPr algn="r" eaLnBrk="1" hangingPunct="1"/>
              <a:t>42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83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B3EF123-824C-EB47-BEC0-761CB0B048EE}" type="slidenum">
              <a:rPr lang="en-US" altLang="en-US" sz="1200" b="0"/>
              <a:pPr algn="r" eaLnBrk="1" hangingPunct="1"/>
              <a:t>43</a:t>
            </a:fld>
            <a:endParaRPr lang="en-US" altLang="en-US" sz="1200" b="0"/>
          </a:p>
        </p:txBody>
      </p:sp>
      <p:sp>
        <p:nvSpPr>
          <p:cNvPr id="439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3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4937D74-07B7-3441-8CD7-8FCE90374894}" type="slidenum">
              <a:rPr lang="en-GB" altLang="en-US" sz="1200" b="0">
                <a:latin typeface="Calibri" charset="0"/>
              </a:rPr>
              <a:pPr algn="r" eaLnBrk="1" hangingPunct="1"/>
              <a:t>43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35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E6C5184-ACF4-5F4F-9EB2-22662D05E046}" type="slidenum">
              <a:rPr lang="en-US" altLang="en-US" sz="1200" b="0"/>
              <a:pPr algn="r" eaLnBrk="1" hangingPunct="1"/>
              <a:t>44</a:t>
            </a:fld>
            <a:endParaRPr lang="en-US" altLang="en-US" sz="1200" b="0"/>
          </a:p>
        </p:txBody>
      </p:sp>
      <p:sp>
        <p:nvSpPr>
          <p:cNvPr id="414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47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699723A-83E3-B742-81CB-754062FBCB0F}" type="slidenum">
              <a:rPr lang="en-GB" altLang="en-US" sz="1200" b="0">
                <a:latin typeface="Calibri" charset="0"/>
              </a:rPr>
              <a:pPr algn="r" eaLnBrk="1" hangingPunct="1"/>
              <a:t>44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40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675D5ED-B45E-3B46-B2B1-1E9A43DF50F8}" type="slidenum">
              <a:rPr lang="en-US" altLang="en-US" sz="1200" b="0"/>
              <a:pPr algn="r" eaLnBrk="1" hangingPunct="1"/>
              <a:t>45</a:t>
            </a:fld>
            <a:endParaRPr lang="en-US" altLang="en-US" sz="1200" b="0"/>
          </a:p>
        </p:txBody>
      </p:sp>
      <p:sp>
        <p:nvSpPr>
          <p:cNvPr id="441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8AE8EC-F70E-934A-8980-5CFF98B9F604}" type="slidenum">
              <a:rPr lang="en-GB" altLang="en-US" sz="1200" b="0">
                <a:latin typeface="Calibri" charset="0"/>
              </a:rPr>
              <a:pPr algn="r" eaLnBrk="1" hangingPunct="1"/>
              <a:t>45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4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FB761D1-D76C-5849-B547-1079C0307BE2}" type="slidenum">
              <a:rPr lang="en-US" altLang="en-US" sz="1200" b="0"/>
              <a:pPr algn="r" eaLnBrk="1" hangingPunct="1"/>
              <a:t>46</a:t>
            </a:fld>
            <a:endParaRPr lang="en-US" altLang="en-US" sz="1200" b="0"/>
          </a:p>
        </p:txBody>
      </p:sp>
      <p:sp>
        <p:nvSpPr>
          <p:cNvPr id="443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40F3EA9-731C-AE4B-903B-54FCD8DDEBF3}" type="slidenum">
              <a:rPr lang="en-GB" altLang="en-US" sz="1200" b="0">
                <a:latin typeface="Calibri" charset="0"/>
              </a:rPr>
              <a:pPr algn="r" eaLnBrk="1" hangingPunct="1"/>
              <a:t>46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0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F001A97-8E90-5B4B-A069-094867582101}" type="slidenum">
              <a:rPr lang="en-US" altLang="en-US" sz="1200" b="0"/>
              <a:pPr algn="r" eaLnBrk="1" hangingPunct="1"/>
              <a:t>47</a:t>
            </a:fld>
            <a:endParaRPr lang="en-US" altLang="en-US" sz="1200" b="0"/>
          </a:p>
        </p:txBody>
      </p:sp>
      <p:sp>
        <p:nvSpPr>
          <p:cNvPr id="445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54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E6C2437-FAB6-E842-996C-CE01C9135428}" type="slidenum">
              <a:rPr lang="en-GB" altLang="en-US" sz="1200" b="0">
                <a:latin typeface="Calibri" charset="0"/>
              </a:rPr>
              <a:pPr algn="r" eaLnBrk="1" hangingPunct="1"/>
              <a:t>47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81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4D1D5A0-E7A7-AC4D-A30C-689FE785FBEA}" type="slidenum">
              <a:rPr lang="en-US" altLang="en-US" sz="1200" b="0"/>
              <a:pPr algn="r" eaLnBrk="1" hangingPunct="1"/>
              <a:t>48</a:t>
            </a:fld>
            <a:endParaRPr lang="en-US" altLang="en-US" sz="1200" b="0"/>
          </a:p>
        </p:txBody>
      </p:sp>
      <p:sp>
        <p:nvSpPr>
          <p:cNvPr id="447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74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39BD53-6E3F-AA41-9A3F-6D62C6BE8BFF}" type="slidenum">
              <a:rPr lang="en-GB" altLang="en-US" sz="1200" b="0">
                <a:latin typeface="Calibri" charset="0"/>
              </a:rPr>
              <a:pPr algn="r" eaLnBrk="1" hangingPunct="1"/>
              <a:t>48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5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0A0C23E-7FC6-AB4E-86B3-F3CA97A184E4}" type="slidenum">
              <a:rPr lang="en-US" altLang="en-US" sz="1200" b="0"/>
              <a:pPr algn="r" eaLnBrk="1" hangingPunct="1"/>
              <a:t>49</a:t>
            </a:fld>
            <a:endParaRPr lang="en-US" altLang="en-US" sz="1200" b="0"/>
          </a:p>
        </p:txBody>
      </p:sp>
      <p:sp>
        <p:nvSpPr>
          <p:cNvPr id="449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D8129EF-86A0-5D4F-A98A-F61CDFB519F2}" type="slidenum">
              <a:rPr lang="en-GB" altLang="en-US" sz="1200" b="0">
                <a:latin typeface="Calibri" charset="0"/>
              </a:rPr>
              <a:pPr algn="r" eaLnBrk="1" hangingPunct="1"/>
              <a:t>49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9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6888B8A-2D1D-0E48-94EB-C37621147031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3512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EDC041-0EC7-0847-8453-C2C493C8EEC5}" type="slidenum">
              <a:rPr lang="en-GB" altLang="en-US" sz="1200" b="0">
                <a:latin typeface="Calibri" charset="0"/>
              </a:rPr>
              <a:pPr algn="r" eaLnBrk="1" hangingPunct="1"/>
              <a:t>5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662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6083280-3C0C-6F4F-8FBB-7D120BED9FA0}" type="slidenum">
              <a:rPr lang="en-US" altLang="en-US" sz="1200" b="0"/>
              <a:pPr algn="r" eaLnBrk="1" hangingPunct="1"/>
              <a:t>50</a:t>
            </a:fld>
            <a:endParaRPr lang="en-US" altLang="en-US" sz="1200" b="0"/>
          </a:p>
        </p:txBody>
      </p:sp>
      <p:sp>
        <p:nvSpPr>
          <p:cNvPr id="453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3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48C8FC8-C42F-F94E-9BFD-5CAEB130E262}" type="slidenum">
              <a:rPr lang="en-GB" altLang="en-US" sz="1200" b="0">
                <a:latin typeface="Calibri" charset="0"/>
              </a:rPr>
              <a:pPr algn="r" eaLnBrk="1" hangingPunct="1"/>
              <a:t>50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64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FEB6452-D4C0-6443-8D65-A9B9CA671931}" type="slidenum">
              <a:rPr lang="en-US" altLang="en-US" sz="1200" b="0"/>
              <a:pPr algn="r" eaLnBrk="1" hangingPunct="1"/>
              <a:t>51</a:t>
            </a:fld>
            <a:endParaRPr lang="en-US" altLang="en-US" sz="1200" b="0"/>
          </a:p>
        </p:txBody>
      </p:sp>
      <p:sp>
        <p:nvSpPr>
          <p:cNvPr id="455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56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A45142-7FC1-DE4F-8E18-E8E6D0C6D438}" type="slidenum">
              <a:rPr lang="en-GB" altLang="en-US" sz="1200" b="0">
                <a:latin typeface="Calibri" charset="0"/>
              </a:rPr>
              <a:pPr algn="r" eaLnBrk="1" hangingPunct="1"/>
              <a:t>51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15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1BE9FA4-04CF-E446-983A-606AAB4C8E9E}" type="slidenum">
              <a:rPr lang="en-US" altLang="en-US" sz="1200" b="0"/>
              <a:pPr algn="r" eaLnBrk="1" hangingPunct="1"/>
              <a:t>52</a:t>
            </a:fld>
            <a:endParaRPr lang="en-US" altLang="en-US" sz="1200" b="0"/>
          </a:p>
        </p:txBody>
      </p:sp>
      <p:sp>
        <p:nvSpPr>
          <p:cNvPr id="4577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77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05BDA39-14FB-2348-9326-09D25A805023}" type="slidenum">
              <a:rPr lang="en-GB" altLang="en-US" sz="1200" b="0">
                <a:latin typeface="Calibri" charset="0"/>
              </a:rPr>
              <a:pPr algn="r" eaLnBrk="1" hangingPunct="1"/>
              <a:t>52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194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A73F6B-DB39-1349-BC32-62E1477530E0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29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ACA0F09-8AEA-E142-9C2D-89C56E2E6C8A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3532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CBACB43-2F1C-FA44-8F11-9E3ED3EC7A00}" type="slidenum">
              <a:rPr lang="en-GB" altLang="en-US" sz="1200" b="0">
                <a:latin typeface="Calibri" charset="0"/>
              </a:rPr>
              <a:pPr algn="r" eaLnBrk="1" hangingPunct="1"/>
              <a:t>6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1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77C9BCA-99A1-3F43-9D2C-6AF4C29A9AE2}" type="slidenum">
              <a:rPr lang="en-US" altLang="en-US" sz="1200" b="0"/>
              <a:pPr algn="r" eaLnBrk="1" hangingPunct="1"/>
              <a:t>7</a:t>
            </a:fld>
            <a:endParaRPr lang="en-US" altLang="en-US" sz="1200" b="0"/>
          </a:p>
        </p:txBody>
      </p:sp>
      <p:sp>
        <p:nvSpPr>
          <p:cNvPr id="3553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63B9C9C-6CCC-7549-B569-A32E5342EAD4}" type="slidenum">
              <a:rPr lang="en-GB" altLang="en-US" sz="1200" b="0">
                <a:latin typeface="Calibri" charset="0"/>
              </a:rPr>
              <a:pPr algn="r" eaLnBrk="1" hangingPunct="1"/>
              <a:t>7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DF6238A-17C8-0747-B0E7-1912EEA1AF5D}" type="slidenum">
              <a:rPr lang="en-US" altLang="en-US" sz="1200" b="0"/>
              <a:pPr algn="r" eaLnBrk="1" hangingPunct="1"/>
              <a:t>8</a:t>
            </a:fld>
            <a:endParaRPr lang="en-US" altLang="en-US" sz="1200" b="0"/>
          </a:p>
        </p:txBody>
      </p:sp>
      <p:sp>
        <p:nvSpPr>
          <p:cNvPr id="3573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F9E413E-6CEC-8B40-8825-8743E4239FB7}" type="slidenum">
              <a:rPr lang="en-GB" altLang="en-US" sz="1200" b="0">
                <a:latin typeface="Calibri" charset="0"/>
              </a:rPr>
              <a:pPr algn="r" eaLnBrk="1" hangingPunct="1"/>
              <a:t>8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 txBox="1">
            <a:spLocks noGrp="1" noChangeArrowheads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9D054E7-E999-064F-84BD-184504A0CEC4}" type="slidenum">
              <a:rPr lang="en-US" altLang="en-US" sz="1200" b="0"/>
              <a:pPr algn="r" eaLnBrk="1" hangingPunct="1"/>
              <a:t>9</a:t>
            </a:fld>
            <a:endParaRPr lang="en-US" altLang="en-US" sz="1200" b="0"/>
          </a:p>
        </p:txBody>
      </p:sp>
      <p:sp>
        <p:nvSpPr>
          <p:cNvPr id="3491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91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265738" y="6656388"/>
            <a:ext cx="40274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5500" indent="-231775" defTabSz="93186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527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099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671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24300" indent="-23177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4701471-7DE7-2341-883E-1C8022B2F963}" type="slidenum">
              <a:rPr lang="en-GB" altLang="en-US" sz="1200" b="0">
                <a:latin typeface="Calibri" charset="0"/>
              </a:rPr>
              <a:pPr algn="r" eaLnBrk="1" hangingPunct="1"/>
              <a:t>9</a:t>
            </a:fld>
            <a:endParaRPr lang="en-GB" altLang="en-US" sz="1200" b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4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16E45-011D-7047-B9CF-DCDB14550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1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40333-BF3D-F246-9242-AAC96F5C1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6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829B3-0E06-3C44-90C0-0696F6745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377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E6A53-3A41-2143-8255-8D0995132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95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54F98-2017-6A4E-8586-0AE56BE608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8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6F14B-1281-384E-8360-241027212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0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A0E34-8693-9F42-B6E8-6275388862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D6617-EBE6-5D42-A274-1406A6DCE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51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CFB9C-5240-A74E-BBD2-1B753F663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1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54971-EE22-E148-891B-AC60C7839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00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DB0AF-78F6-4F4D-95F0-403CBE1091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99437-521C-5C45-86BE-BB34732BC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2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33378-0B44-CC4E-80F0-9EDFB42C35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6F78D-2222-1243-B453-B7EF318E6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4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r>
              <a:rPr lang="en-US"/>
              <a:t>GV: Võ Tấn Dũng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479F6F9-64A7-B14E-AB77-4468E85581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44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  <p:sldLayoutId id="2147483666" r:id="rId12"/>
    <p:sldLayoutId id="2147483665" r:id="rId13"/>
    <p:sldLayoutId id="21474836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2438400"/>
          </a:xfrm>
          <a:prstGeom prst="rect">
            <a:avLst/>
          </a:prstGeom>
          <a:solidFill>
            <a:srgbClr val="FF66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 b="0">
              <a:ea typeface="Arial" charset="0"/>
              <a:cs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 b="0">
              <a:ea typeface="Arial" charset="0"/>
              <a:cs typeface="Arial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676275"/>
            <a:ext cx="9144000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u="sng" dirty="0" smtClean="0">
                <a:ea typeface="Arial" charset="0"/>
                <a:cs typeface="Arial" charset="0"/>
              </a:rPr>
              <a:t>FRONT-END WEB DEVELOPMENT</a:t>
            </a:r>
            <a:endParaRPr lang="en-US" altLang="en-US" sz="4000" u="sng" dirty="0">
              <a:ea typeface="Arial" charset="0"/>
              <a:cs typeface="Arial" charset="0"/>
            </a:endParaRPr>
          </a:p>
          <a:p>
            <a:pPr algn="ctr" eaLnBrk="1" hangingPunct="1"/>
            <a:endParaRPr lang="en-US" altLang="en-US" sz="200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Arial" charset="0"/>
              <a:cs typeface="Arial" charset="0"/>
            </a:endParaRPr>
          </a:p>
          <a:p>
            <a:pPr algn="ctr" eaLnBrk="1" hangingPunct="1"/>
            <a:r>
              <a:rPr lang="en-US" altLang="en-US" sz="57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charset="0"/>
                <a:cs typeface="Arial" charset="0"/>
              </a:rPr>
              <a:t>JAVASCRIPT</a:t>
            </a:r>
            <a:endParaRPr lang="en-US" altLang="en-US" sz="570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6302375" y="6080125"/>
            <a:ext cx="21359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8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1200" i="1" u="sng" dirty="0" smtClean="0">
                <a:ea typeface="Arial" charset="0"/>
                <a:cs typeface="Arial" charset="0"/>
              </a:rPr>
              <a:t>LECTURER:</a:t>
            </a:r>
            <a:endParaRPr lang="en-US" altLang="en-US" sz="1200" i="1" u="sng" dirty="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   TA DINH TIEN</a:t>
            </a:r>
            <a:endParaRPr lang="en-US" altLang="en-US" sz="20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0" y="-138113"/>
            <a:ext cx="22829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8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000" u="sng" dirty="0" smtClean="0">
                <a:solidFill>
                  <a:srgbClr val="0000FF"/>
                </a:solidFill>
                <a:ea typeface="Arial" charset="0"/>
                <a:cs typeface="Arial" charset="0"/>
              </a:rPr>
              <a:t>FPT UNIVERSITY</a:t>
            </a:r>
            <a:endParaRPr lang="en-US" altLang="en-US" sz="2000" u="sng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E328678-EE3F-C640-AA39-CC11C9DFA984}" type="slidenum">
              <a:rPr lang="en-US" altLang="en-US" sz="1400" b="0"/>
              <a:pPr algn="r" eaLnBrk="1" hangingPunct="1"/>
              <a:t>10</a:t>
            </a:fld>
            <a:endParaRPr lang="en-US" altLang="en-US" sz="1400" b="0"/>
          </a:p>
        </p:txBody>
      </p:sp>
      <p:sp>
        <p:nvSpPr>
          <p:cNvPr id="36454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4.2.	Xuất dữ liệu ra màn hình 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457200" y="13716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 i="1" u="sng">
                <a:latin typeface="Tahoma" charset="0"/>
                <a:ea typeface="Tahoma" charset="0"/>
                <a:cs typeface="Tahoma" charset="0"/>
              </a:rPr>
              <a:t>Cách 1: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	Xuất ra màn hình hộp thoại thông báo </a:t>
            </a:r>
            <a:endParaRPr lang="vi-VN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da-DK" altLang="en-US" sz="2800" b="0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Cú pháp:</a:t>
            </a:r>
            <a:r>
              <a:rPr lang="da-DK" altLang="en-US" sz="2800" b="0" u="sng">
                <a:latin typeface="Tahoma" charset="0"/>
                <a:ea typeface="Tahoma" charset="0"/>
                <a:cs typeface="Tahoma" charset="0"/>
              </a:rPr>
              <a:t>  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endParaRPr lang="vi-VN" altLang="en-US" sz="1200" b="0">
              <a:latin typeface="Tahoma" charset="0"/>
              <a:ea typeface="Tahoma" charset="0"/>
              <a:cs typeface="Tahoma" charset="0"/>
            </a:endParaRPr>
          </a:p>
          <a:p>
            <a:pPr lvl="3" eaLnBrk="1" hangingPunct="1">
              <a:lnSpc>
                <a:spcPct val="130000"/>
              </a:lnSpc>
              <a:buFont typeface="Wingdings" charset="2"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confirm (”Văn bản”)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;</a:t>
            </a:r>
          </a:p>
          <a:p>
            <a:pPr lvl="3" eaLnBrk="1" hangingPunct="1">
              <a:lnSpc>
                <a:spcPct val="130000"/>
              </a:lnSpc>
              <a:buFont typeface="Wingdings" charset="2"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hoặc </a:t>
            </a:r>
          </a:p>
          <a:p>
            <a:pPr lvl="3" eaLnBrk="1" hangingPunct="1">
              <a:lnSpc>
                <a:spcPct val="130000"/>
              </a:lnSpc>
              <a:buFont typeface="Wingdings" charset="2"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alert(”Văn bản”);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da-DK" altLang="en-US" sz="12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da-DK" altLang="en-US" sz="2800" b="0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		       confirm(”Chào bạn”);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		       alert(”Chúc vui vẻ”);</a:t>
            </a:r>
            <a:endParaRPr lang="vi-VN" altLang="en-US" sz="28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743200"/>
            <a:ext cx="6629400" cy="2019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1600" b="0">
              <a:solidFill>
                <a:srgbClr val="FFFFFF"/>
              </a:solidFill>
              <a:latin typeface="Verdana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B8A0867-4720-1B4E-BB6C-AD355A687E79}" type="slidenum">
              <a:rPr lang="en-US" altLang="en-US" sz="1400" b="0"/>
              <a:pPr algn="r" eaLnBrk="1" hangingPunct="1"/>
              <a:t>11</a:t>
            </a:fld>
            <a:endParaRPr lang="en-US" altLang="en-US" sz="1400" b="0"/>
          </a:p>
        </p:txBody>
      </p:sp>
      <p:sp>
        <p:nvSpPr>
          <p:cNvPr id="36864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4.2.	Xuất dữ liệu ra màn hình 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8648" name="Rectangle 3"/>
          <p:cNvSpPr>
            <a:spLocks noChangeArrowheads="1"/>
          </p:cNvSpPr>
          <p:nvPr/>
        </p:nvSpPr>
        <p:spPr bwMode="gray">
          <a:xfrm>
            <a:off x="381000" y="1447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en-US" sz="2800" i="1" u="sng">
                <a:latin typeface="Tahoma" charset="0"/>
                <a:ea typeface="Tahoma" charset="0"/>
                <a:cs typeface="Tahoma" charset="0"/>
              </a:rPr>
              <a:t>Cách 2:</a:t>
            </a:r>
            <a:r>
              <a:rPr lang="da-DK" altLang="en-US" sz="2800" i="1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Xuất dữ liệu ra cửa sổ trình duyệt</a:t>
            </a:r>
            <a:endParaRPr lang="vi-VN" altLang="en-US" sz="28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2274888"/>
            <a:ext cx="5334000" cy="133826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</a:t>
            </a:r>
            <a:endParaRPr lang="en-US" altLang="en-US" sz="12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 eaLnBrk="1" hangingPunct="1"/>
            <a:r>
              <a:rPr lang="vi-VN" altLang="en-US" sz="3600">
                <a:solidFill>
                  <a:srgbClr val="3989E1"/>
                </a:solidFill>
                <a:latin typeface="Tahoma" charset="0"/>
                <a:ea typeface="Tahoma" charset="0"/>
                <a:cs typeface="Tahoma" charset="0"/>
              </a:rPr>
              <a:t>document.write()</a:t>
            </a:r>
            <a:r>
              <a:rPr lang="da-DK" altLang="en-US" sz="3600">
                <a:solidFill>
                  <a:srgbClr val="3989E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eaLnBrk="1" hangingPunct="1"/>
            <a:endParaRPr lang="vi-VN" altLang="en-US">
              <a:solidFill>
                <a:srgbClr val="3989E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3673475"/>
            <a:ext cx="121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None/>
            </a:pPr>
            <a:r>
              <a:rPr lang="da-DK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 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6200" y="2247900"/>
            <a:ext cx="2057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da-DK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Cú pháp:</a:t>
            </a:r>
            <a:r>
              <a:rPr lang="da-DK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838200" y="4343400"/>
            <a:ext cx="7620000" cy="2200275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it-IT" altLang="en-US" sz="2800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document.write("chào ban");</a:t>
            </a:r>
          </a:p>
          <a:p>
            <a:pPr eaLnBrk="1" hangingPunct="1">
              <a:lnSpc>
                <a:spcPct val="120000"/>
              </a:lnSpc>
            </a:pPr>
            <a:r>
              <a:rPr lang="it-IT" altLang="en-US" sz="2800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document.writeln(“&lt;i&gt;Chúc bạn vui vẻ&lt;/i&gt;")</a:t>
            </a:r>
          </a:p>
          <a:p>
            <a:pPr eaLnBrk="1" hangingPunct="1">
              <a:lnSpc>
                <a:spcPct val="120000"/>
              </a:lnSpc>
            </a:pPr>
            <a:r>
              <a:rPr lang="it-IT" altLang="en-US" sz="2800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x=100;</a:t>
            </a:r>
          </a:p>
          <a:p>
            <a:pPr eaLnBrk="1" hangingPunct="1">
              <a:lnSpc>
                <a:spcPct val="120000"/>
              </a:lnSpc>
            </a:pPr>
            <a:r>
              <a:rPr lang="it-IT" altLang="en-US" sz="2800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document.write(" Giá trị x=“ + x);</a:t>
            </a:r>
            <a:endParaRPr lang="en-US" altLang="en-US" sz="2800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 animBg="1"/>
      <p:bldP spid="19460" grpId="0"/>
      <p:bldP spid="19461" grpId="0"/>
      <p:bldP spid="194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AC684A3-6012-A74D-A59E-DA4EE7AB89A8}" type="slidenum">
              <a:rPr lang="en-US" altLang="en-US" sz="1400" b="0"/>
              <a:pPr algn="r" eaLnBrk="1" hangingPunct="1"/>
              <a:t>12</a:t>
            </a:fld>
            <a:endParaRPr lang="en-US" altLang="en-US" sz="1400" b="0"/>
          </a:p>
        </p:txBody>
      </p:sp>
      <p:sp>
        <p:nvSpPr>
          <p:cNvPr id="36659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66598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4.3.	Hộp nhập dữ  liệu 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533400" y="2057400"/>
            <a:ext cx="8229600" cy="685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prompt </a:t>
            </a: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(”Lời thông báo”,”Giá trị mặc </a:t>
            </a:r>
            <a:r>
              <a:rPr lang="vi-VN" altLang="en-US" sz="2400">
                <a:latin typeface="Tahoma" charset="0"/>
                <a:ea typeface="Tahoma" charset="0"/>
                <a:cs typeface="Tahoma" charset="0"/>
              </a:rPr>
              <a:t>định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”</a:t>
            </a: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vi-VN" altLang="en-US" sz="240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4079875"/>
            <a:ext cx="7848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Lưu ý: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Hàm prompt trả về giá trị kiểu 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chuỗi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vì thế khi nhập dữ liệu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số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cần kết hợp các hàm: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5578475"/>
            <a:ext cx="9144000" cy="1041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-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parseInt(str)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: trả lại một giá trị nguyên.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-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parseFloat(str)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: trả lại một giá trị thập phân.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819400"/>
            <a:ext cx="8153400" cy="128905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da-DK" altLang="en-US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  <a:r>
              <a:rPr lang="da-DK" altLang="en-US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da-DK" altLang="en-US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da-DK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x=prompt(”Nhập giá trị x”);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da-DK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		</a:t>
            </a:r>
            <a:r>
              <a:rPr lang="en-US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      y=prompt(“Nhập y”,”5”);</a:t>
            </a:r>
            <a:endParaRPr lang="vi-VN" altLang="en-US" sz="2800" b="0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1639888" cy="566738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da-DK" altLang="en-US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Cú pháp:</a:t>
            </a:r>
            <a:r>
              <a:rPr lang="da-DK" altLang="en-US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  <p:bldP spid="20484" grpId="0"/>
      <p:bldP spid="2048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F7BDDF-15A7-D841-BA44-9A68797825BA}" type="slidenum">
              <a:rPr lang="en-US" altLang="en-US" sz="1400" b="0"/>
              <a:pPr algn="r" eaLnBrk="1" hangingPunct="1"/>
              <a:t>13</a:t>
            </a:fld>
            <a:endParaRPr lang="en-US" altLang="en-US" sz="1400" b="0"/>
          </a:p>
        </p:txBody>
      </p:sp>
      <p:sp>
        <p:nvSpPr>
          <p:cNvPr id="37069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70695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4.4.	Các kiểu dữ liệu 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gray">
          <a:xfrm>
            <a:off x="152400" y="1371600"/>
            <a:ext cx="899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JavaScript là ngôn ngữ có tính định kiểu thấp. 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Không phải chỉ ra kiểu dữ liệu khi khai báo biến mà nó được tự động chuyển thành kiểu phù hợp khi cần thiết.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400">
                <a:latin typeface="Tahoma" charset="0"/>
                <a:ea typeface="Tahoma" charset="0"/>
                <a:cs typeface="Tahoma" charset="0"/>
              </a:rPr>
              <a:t> Các kiểu dữ liệu gồm: Kiểu số, kiểu chuỗi ký tự, kiểu logic, kiểu null; </a:t>
            </a:r>
            <a:endParaRPr lang="vi-VN" altLang="en-US" sz="24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gray">
          <a:xfrm>
            <a:off x="76200" y="4953000"/>
            <a:ext cx="5791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en-US" sz="2400" b="0">
                <a:latin typeface="Tahoma" charset="0"/>
                <a:ea typeface="Tahoma" charset="0"/>
                <a:cs typeface="Tahoma" charset="0"/>
              </a:rPr>
              <a:t>x=100;     document.write("so="+x);</a:t>
            </a:r>
          </a:p>
          <a:p>
            <a:pPr eaLnBrk="1" hangingPunct="1">
              <a:buFontTx/>
              <a:buNone/>
            </a:pPr>
            <a:r>
              <a:rPr lang="it-IT" altLang="en-US" sz="2400" b="0">
                <a:latin typeface="Tahoma" charset="0"/>
                <a:ea typeface="Tahoma" charset="0"/>
                <a:cs typeface="Tahoma" charset="0"/>
              </a:rPr>
              <a:t>x=x+2;    document.write("so x=" +x);</a:t>
            </a:r>
          </a:p>
          <a:p>
            <a:pPr eaLnBrk="1" hangingPunct="1">
              <a:buFontTx/>
              <a:buNone/>
            </a:pPr>
            <a:r>
              <a:rPr lang="it-IT" altLang="en-US" sz="2400" b="0">
                <a:latin typeface="Tahoma" charset="0"/>
                <a:ea typeface="Tahoma" charset="0"/>
                <a:cs typeface="Tahoma" charset="0"/>
              </a:rPr>
              <a:t>x=x+“a";  document.write("so x=" + x);</a:t>
            </a:r>
            <a:endParaRPr lang="vi-VN" altLang="en-US" sz="24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343400"/>
            <a:ext cx="1158875" cy="457200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AABCC"/>
              </a:buClr>
            </a:pPr>
            <a:r>
              <a:rPr lang="da-DK" altLang="en-US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  <a:r>
              <a:rPr lang="da-DK" altLang="en-US" i="1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GB" altLang="en-US" i="1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1900" y="4403725"/>
            <a:ext cx="2374900" cy="396875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AABCC"/>
              </a:buClr>
            </a:pPr>
            <a:r>
              <a:rPr lang="da-DK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Kết quả hiển thị:</a:t>
            </a:r>
            <a:r>
              <a:rPr lang="da-DK" altLang="en-US" sz="2000" i="1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GB" altLang="en-US" sz="2000" i="1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239000" y="5029200"/>
            <a:ext cx="1524000" cy="11811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GB" altLang="en-US" sz="20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it-IT" altLang="en-US" sz="2000" b="0">
                <a:latin typeface="Tahoma" charset="0"/>
                <a:ea typeface="Tahoma" charset="0"/>
                <a:cs typeface="Tahoma" charset="0"/>
              </a:rPr>
              <a:t> x=100;  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it-IT" altLang="en-US" sz="2000" b="0">
                <a:latin typeface="Tahoma" charset="0"/>
                <a:ea typeface="Tahoma" charset="0"/>
                <a:cs typeface="Tahoma" charset="0"/>
              </a:rPr>
              <a:t>	 x=102; 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it-IT" altLang="en-US" sz="2000" b="0">
                <a:latin typeface="Tahoma" charset="0"/>
                <a:ea typeface="Tahoma" charset="0"/>
                <a:cs typeface="Tahoma" charset="0"/>
              </a:rPr>
              <a:t>    x=102a;   </a:t>
            </a:r>
            <a:endParaRPr lang="vi-VN" altLang="en-US" sz="20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4" grpId="0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6D0DD16-4DB6-2B47-A4A6-AAE654B2F2A4}" type="slidenum">
              <a:rPr lang="en-US" altLang="en-US" sz="1400" b="0"/>
              <a:pPr algn="r" eaLnBrk="1" hangingPunct="1"/>
              <a:t>14</a:t>
            </a:fld>
            <a:endParaRPr lang="en-US" altLang="en-US" sz="1400" b="0"/>
          </a:p>
        </p:txBody>
      </p:sp>
      <p:sp>
        <p:nvSpPr>
          <p:cNvPr id="37273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72741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4.5.	Biến và toán tử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gray">
          <a:xfrm>
            <a:off x="457200" y="1447800"/>
            <a:ext cx="8534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 i="1" u="sng">
                <a:latin typeface="Tahoma" charset="0"/>
                <a:ea typeface="Tahoma" charset="0"/>
                <a:cs typeface="Tahoma" charset="0"/>
              </a:rPr>
              <a:t>Tên biến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 Là các ký tự bắt đầu bằng chữ hay dấu gạch dưới. </a:t>
            </a:r>
            <a:endParaRPr lang="vi-VN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 i="1" u="sng">
                <a:latin typeface="Tahoma" charset="0"/>
                <a:ea typeface="Tahoma" charset="0"/>
                <a:cs typeface="Tahoma" charset="0"/>
              </a:rPr>
              <a:t>Khai báo báo biến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da-DK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var   Tên_biến</a:t>
            </a: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 i="1" u="sng">
                <a:latin typeface="Tahoma" charset="0"/>
                <a:ea typeface="Tahoma" charset="0"/>
                <a:cs typeface="Tahoma" charset="0"/>
              </a:rPr>
              <a:t>Các toán tử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400" b="0">
                <a:latin typeface="Tahoma" charset="0"/>
                <a:ea typeface="Tahoma" charset="0"/>
                <a:cs typeface="Tahoma" charset="0"/>
              </a:rPr>
              <a:t>Toán tử gán: </a:t>
            </a:r>
            <a:r>
              <a:rPr lang="da-DK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=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400" b="0">
                <a:latin typeface="Tahoma" charset="0"/>
                <a:ea typeface="Tahoma" charset="0"/>
                <a:cs typeface="Tahoma" charset="0"/>
              </a:rPr>
              <a:t>Toán tử số học: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+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-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*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%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++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--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Các toán tử so sánh :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= =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!=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&gt;=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&lt;=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Các toán tử logic :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&amp;&amp;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||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,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! 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Toán tử chuỗi: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+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(nối chuỗi). </a:t>
            </a:r>
            <a:endParaRPr lang="da-DK" altLang="en-US" sz="24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6FDF770-A956-294C-A278-7FB92FF7CEB2}" type="slidenum">
              <a:rPr lang="en-US" altLang="en-US" sz="1400" b="0"/>
              <a:pPr algn="r" eaLnBrk="1" hangingPunct="1"/>
              <a:t>15</a:t>
            </a:fld>
            <a:endParaRPr lang="en-US" altLang="en-US" sz="1400" b="0"/>
          </a:p>
        </p:txBody>
      </p:sp>
      <p:sp>
        <p:nvSpPr>
          <p:cNvPr id="38093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80933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4.5.	Biến và toán tử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gray">
          <a:xfrm>
            <a:off x="533400" y="2133600"/>
            <a:ext cx="8534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       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(điều kiện ) ? giá trị 1 : giá trị 2</a:t>
            </a:r>
            <a:endParaRPr lang="en-US" altLang="en-US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1200" b="0">
                <a:latin typeface="Tahoma" charset="0"/>
                <a:ea typeface="Tahoma" charset="0"/>
                <a:cs typeface="Tahoma" charset="0"/>
              </a:rPr>
              <a:t>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	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Nếu điều kiện </a:t>
            </a:r>
            <a:r>
              <a:rPr lang="vi-VN" altLang="en-US">
                <a:latin typeface="Tahoma" charset="0"/>
                <a:ea typeface="Tahoma" charset="0"/>
                <a:cs typeface="Tahoma" charset="0"/>
              </a:rPr>
              <a:t>đúng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thì trả về </a:t>
            </a:r>
            <a:r>
              <a:rPr lang="vi-VN" altLang="en-US">
                <a:latin typeface="Tahoma" charset="0"/>
                <a:ea typeface="Tahoma" charset="0"/>
                <a:cs typeface="Tahoma" charset="0"/>
              </a:rPr>
              <a:t>giá trị 1</a:t>
            </a:r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Nếu điều kiện </a:t>
            </a:r>
            <a:r>
              <a:rPr lang="vi-VN" altLang="en-US">
                <a:latin typeface="Tahoma" charset="0"/>
                <a:ea typeface="Tahoma" charset="0"/>
                <a:cs typeface="Tahoma" charset="0"/>
              </a:rPr>
              <a:t>sai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thì trả về </a:t>
            </a:r>
            <a:r>
              <a:rPr lang="vi-VN" altLang="en-US">
                <a:latin typeface="Tahoma" charset="0"/>
                <a:ea typeface="Tahoma" charset="0"/>
                <a:cs typeface="Tahoma" charset="0"/>
              </a:rPr>
              <a:t>giá trị 2</a:t>
            </a:r>
            <a:endParaRPr lang="en-US" altLang="en-US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1800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endParaRPr lang="en-GB" altLang="en-US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GB" altLang="en-US" b="0">
                <a:latin typeface="Tahoma" charset="0"/>
                <a:ea typeface="Tahoma" charset="0"/>
                <a:cs typeface="Tahoma" charset="0"/>
              </a:rPr>
              <a:t>         c=(a&gt;= b)? a:b ;</a:t>
            </a:r>
            <a:endParaRPr lang="vi-VN" altLang="en-US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371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Toán tử </a:t>
            </a:r>
            <a:r>
              <a:rPr lang="en-US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điều kiện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</a:pPr>
            <a:endParaRPr lang="da-DK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6475647-0172-D84F-BA1D-193AD0B03FB5}" type="slidenum">
              <a:rPr lang="en-US" altLang="en-US" sz="1400" b="0"/>
              <a:pPr algn="r" eaLnBrk="1" hangingPunct="1"/>
              <a:t>16</a:t>
            </a:fld>
            <a:endParaRPr lang="en-US" altLang="en-US" sz="1400" b="0"/>
          </a:p>
        </p:txBody>
      </p:sp>
      <p:sp>
        <p:nvSpPr>
          <p:cNvPr id="37478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gray">
          <a:xfrm>
            <a:off x="76200" y="762000"/>
            <a:ext cx="85344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4.6.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Các lệnh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04800" y="1295400"/>
            <a:ext cx="2514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altLang="en-US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a. Câu lệnh if:</a:t>
            </a:r>
            <a:endParaRPr lang="en-US" altLang="en-US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971800" y="1371600"/>
            <a:ext cx="5257800" cy="105092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4572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imes New Roman" charset="0"/>
                <a:cs typeface="Tahoma" charset="0"/>
              </a:rPr>
              <a:t>if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(Điều kiện)  câu lệnh ;</a:t>
            </a:r>
            <a:endParaRPr lang="en-US" altLang="en-US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imes New Roman" charset="0"/>
                <a:cs typeface="Tahoma" charset="0"/>
              </a:rPr>
              <a:t>if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(Điều kiện) {khối lệnh}</a:t>
            </a:r>
            <a:endParaRPr lang="en-US" altLang="en-US">
              <a:latin typeface="Tahoma" charset="0"/>
              <a:ea typeface="Times New Roman" charset="0"/>
              <a:cs typeface="Tahoma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971800" y="2427288"/>
            <a:ext cx="5257800" cy="105092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4572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imes New Roman" charset="0"/>
                <a:cs typeface="Tahoma" charset="0"/>
              </a:rPr>
              <a:t>if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(Điều kiện)  {khối lệnh 1;}</a:t>
            </a: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imes New Roman" charset="0"/>
                <a:cs typeface="Tahoma" charset="0"/>
              </a:rPr>
              <a:t>else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{khối lệnh2;}</a:t>
            </a:r>
            <a:endParaRPr lang="en-US" altLang="en-US">
              <a:latin typeface="Tahoma" charset="0"/>
              <a:ea typeface="Times New Roman" charset="0"/>
              <a:cs typeface="Tahoma" charset="0"/>
            </a:endParaRPr>
          </a:p>
        </p:txBody>
      </p:sp>
      <p:sp>
        <p:nvSpPr>
          <p:cNvPr id="374795" name="Rectangle 2"/>
          <p:cNvSpPr>
            <a:spLocks noChangeArrowheads="1"/>
          </p:cNvSpPr>
          <p:nvPr/>
        </p:nvSpPr>
        <p:spPr bwMode="gray">
          <a:xfrm>
            <a:off x="228600" y="3352800"/>
            <a:ext cx="342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Câu lệnh switch:</a:t>
            </a:r>
            <a:r>
              <a:rPr lang="vi-VN" altLang="en-US" sz="24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362200" y="3841750"/>
            <a:ext cx="6705600" cy="294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switch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(biểu thức)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{</a:t>
            </a:r>
            <a:endParaRPr lang="en-US" altLang="en-US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case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gtrị1 : nhóm lệnh 1; break;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. . .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case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gtrịN : nhóm lệnh N; break;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default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 : nhóm lệnh N+1;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}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5603" grpId="0"/>
      <p:bldP spid="25604" grpId="0" animBg="1"/>
      <p:bldP spid="25605" grpId="0" animBg="1"/>
      <p:bldP spid="374795" grpId="0"/>
      <p:bldP spid="31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2AB0CCB-7390-A948-B209-867B47E9FCC7}" type="slidenum">
              <a:rPr lang="en-US" altLang="en-US" sz="1400" b="0"/>
              <a:pPr algn="r" eaLnBrk="1" hangingPunct="1"/>
              <a:t>17</a:t>
            </a:fld>
            <a:endParaRPr lang="en-US" altLang="en-US" sz="1400" b="0"/>
          </a:p>
        </p:txBody>
      </p:sp>
      <p:sp>
        <p:nvSpPr>
          <p:cNvPr id="37683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gray">
          <a:xfrm>
            <a:off x="228600" y="1295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c. Câu lệnh lặp for</a:t>
            </a:r>
            <a:endParaRPr lang="vi-VN" altLang="en-US" sz="24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gray">
          <a:xfrm>
            <a:off x="587375" y="1752600"/>
            <a:ext cx="8023225" cy="1828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for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(Khởi tạo; điều kiện ; Thay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đổ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i giá trị){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			Câu lệnh;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gray">
          <a:xfrm>
            <a:off x="76200" y="685800"/>
            <a:ext cx="85344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4.6.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Các lệnh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gray">
          <a:xfrm>
            <a:off x="228600" y="3733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d. Câu lệnh lặp while /do ... while</a:t>
            </a:r>
            <a:endParaRPr lang="vi-VN" altLang="en-US" sz="24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gray">
          <a:xfrm>
            <a:off x="533400" y="4276725"/>
            <a:ext cx="3276600" cy="1743075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while (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điều kiện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){  	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Câu lệnh;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343400" y="4267200"/>
            <a:ext cx="4267200" cy="1828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do {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Câu lệnh;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 }while (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điều kiện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;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gray">
          <a:xfrm>
            <a:off x="304800" y="61722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Chú ý: 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Để thoát ra khỏi một vòng lặp ta sử dụng lệnh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break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, để tiếp tục thực hiện vòng lặp dùng lệnh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continue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.</a:t>
            </a:r>
            <a:endParaRPr lang="vi-VN" altLang="en-US" sz="20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uiExpand="1" build="p" animBg="1"/>
      <p:bldP spid="34818" grpId="0"/>
      <p:bldP spid="34819" grpId="0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9402B8B-8751-3847-89FF-AB0B7DB2AF5A}" type="slidenum">
              <a:rPr lang="en-US" altLang="en-US" sz="1400" b="0"/>
              <a:pPr algn="r" eaLnBrk="1" hangingPunct="1"/>
              <a:t>18</a:t>
            </a:fld>
            <a:endParaRPr lang="en-US" altLang="en-US" sz="1400" b="0"/>
          </a:p>
        </p:txBody>
      </p:sp>
      <p:sp>
        <p:nvSpPr>
          <p:cNvPr id="38297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gray">
          <a:xfrm>
            <a:off x="76200" y="685800"/>
            <a:ext cx="85344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4.7.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Hàm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2057400" y="820738"/>
            <a:ext cx="6705600" cy="2227262"/>
          </a:xfrm>
          <a:prstGeom prst="rect">
            <a:avLst/>
          </a:prstGeom>
          <a:solidFill>
            <a:srgbClr val="FFC0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function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 TênHàm( Danh sách các tham số){ 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		Các câu lệnh;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	    	return </a:t>
            </a:r>
            <a:r>
              <a:rPr lang="en-US" altLang="en-US" sz="2400" b="0"/>
              <a:t>[giá trị trả về của hàm];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Tx/>
              <a:buNone/>
            </a:pPr>
            <a:r>
              <a:rPr lang="en-US" altLang="en-US" sz="2400" b="0"/>
              <a:t>}</a:t>
            </a:r>
            <a:endParaRPr lang="vi-VN" altLang="en-US" sz="24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438400" y="3184525"/>
            <a:ext cx="533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60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TênHàm</a:t>
            </a:r>
            <a:r>
              <a:rPr lang="en-US" altLang="en-US" sz="2600" b="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(</a:t>
            </a:r>
            <a:r>
              <a:rPr lang="en-US" altLang="en-US" sz="260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Danh sách các </a:t>
            </a:r>
            <a:r>
              <a:rPr lang="vi-VN" altLang="en-US" sz="260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đối</a:t>
            </a:r>
            <a:r>
              <a:rPr lang="en-US" altLang="en-US" sz="260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 số</a:t>
            </a:r>
            <a:r>
              <a:rPr lang="en-US" altLang="en-US" sz="2600" b="0">
                <a:solidFill>
                  <a:srgbClr val="000080"/>
                </a:solidFill>
                <a:latin typeface="Times New Roman" charset="0"/>
                <a:ea typeface="Times New Roman" charset="0"/>
                <a:cs typeface="Tahoma" charset="0"/>
              </a:rPr>
              <a:t>)</a:t>
            </a:r>
            <a:endParaRPr lang="en-US" altLang="en-US" sz="2600" b="0">
              <a:latin typeface="Times New Roman" charset="0"/>
              <a:ea typeface="Times New Roman" charset="0"/>
              <a:cs typeface="Tahoma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04800" y="3124200"/>
            <a:ext cx="22494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Lời gọi hàm:</a:t>
            </a:r>
            <a:r>
              <a:rPr lang="da-DK" altLang="en-US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762000" y="4457700"/>
            <a:ext cx="6781800" cy="156210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function tong(a,b)</a:t>
            </a:r>
          </a:p>
          <a:p>
            <a:pPr algn="just"/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{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 algn="just"/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	return a+b;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  <a:p>
            <a:pPr algn="just"/>
            <a:r>
              <a:rPr lang="en-US" altLang="en-US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}</a:t>
            </a:r>
            <a:endParaRPr lang="en-US" altLang="en-US" b="0">
              <a:latin typeface="Tahoma" charset="0"/>
              <a:ea typeface="Times New Roman" charset="0"/>
              <a:cs typeface="Tahoma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3754438"/>
            <a:ext cx="57562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 </a:t>
            </a:r>
            <a:r>
              <a:rPr lang="en-US" altLang="en-US" b="0"/>
              <a:t>Xây dựng hàm tính tổng cho 2 số</a:t>
            </a:r>
            <a:r>
              <a:rPr lang="da-DK" altLang="en-US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6269038"/>
            <a:ext cx="6553200" cy="43656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200" b="0">
                <a:solidFill>
                  <a:srgbClr val="000080"/>
                </a:solidFill>
                <a:latin typeface="Tahoma" charset="0"/>
                <a:ea typeface="Times New Roman" charset="0"/>
                <a:cs typeface="Tahoma" charset="0"/>
              </a:rPr>
              <a:t>document.write(“Tổng 4+7=“ + tong(4,7)</a:t>
            </a:r>
            <a:endParaRPr lang="en-US" altLang="en-US" sz="2200" b="0">
              <a:latin typeface="Tahoma" charset="0"/>
              <a:ea typeface="Times New Roman" charset="0"/>
              <a:cs typeface="Tahoma" charset="0"/>
            </a:endParaRP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76200" y="61722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>
                <a:ea typeface="Arial" charset="0"/>
                <a:cs typeface="Arial" charset="0"/>
              </a:rPr>
              <a:t>- Gọi hàm: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6867" grpId="0" build="p" animBg="1"/>
      <p:bldP spid="32772" grpId="0"/>
      <p:bldP spid="32773" grpId="0"/>
      <p:bldP spid="37890" grpId="0" animBg="1"/>
      <p:bldP spid="37891" grpId="0"/>
      <p:bldP spid="37892" grpId="0" animBg="1"/>
      <p:bldP spid="378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DEDAC3A-74ED-D440-87A8-A7DD1FF5E289}" type="slidenum">
              <a:rPr lang="en-US" altLang="en-US" sz="1400" b="0"/>
              <a:pPr algn="r" eaLnBrk="1" hangingPunct="1"/>
              <a:t>19</a:t>
            </a:fld>
            <a:endParaRPr lang="en-US" altLang="en-US" sz="1400" b="0"/>
          </a:p>
        </p:txBody>
      </p:sp>
      <p:sp>
        <p:nvSpPr>
          <p:cNvPr id="38502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85029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4.8.	Sự kiện: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4819" name="Rectangle 8"/>
          <p:cNvSpPr>
            <a:spLocks noChangeArrowheads="1"/>
          </p:cNvSpPr>
          <p:nvPr/>
        </p:nvSpPr>
        <p:spPr bwMode="auto">
          <a:xfrm>
            <a:off x="381000" y="1395413"/>
            <a:ext cx="8153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JavaScript là ngôn ngữ 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định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h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ướng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sự kiện, nghĩa là sẽ phản ứng tr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ước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các sự kiện xác 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định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tr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ướ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c nh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kích chuột hay tải một v</a:t>
            </a:r>
            <a:r>
              <a:rPr lang="vi-VN" altLang="en-US" sz="2600" b="0">
                <a:latin typeface="Tahoma" charset="0"/>
                <a:ea typeface="Tahoma" charset="0"/>
                <a:cs typeface="Tahoma" charset="0"/>
              </a:rPr>
              <a:t>ă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n bản. 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Một số sự kiện trong JavaScript:</a:t>
            </a:r>
          </a:p>
        </p:txBody>
      </p:sp>
      <p:graphicFrame>
        <p:nvGraphicFramePr>
          <p:cNvPr id="385045" name="Group 21"/>
          <p:cNvGraphicFramePr>
            <a:graphicFrameLocks noGrp="1"/>
          </p:cNvGraphicFramePr>
          <p:nvPr/>
        </p:nvGraphicFramePr>
        <p:xfrm>
          <a:off x="381000" y="3810000"/>
          <a:ext cx="8305800" cy="2720340"/>
        </p:xfrm>
        <a:graphic>
          <a:graphicData uri="http://schemas.openxmlformats.org/drawingml/2006/table">
            <a:tbl>
              <a:tblPr/>
              <a:tblGrid>
                <a:gridCol w="2114550"/>
                <a:gridCol w="6191250"/>
              </a:tblGrid>
              <a:tr h="1257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onBlur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 input focus bÞ xo¸ tõ thµnh phÇn form.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</a:tr>
              <a:tr h="1181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onClick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ng­êi dïng kÝch vµo c¸c thµnh phÇn hay liªn kÕt cña form.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5A0C59-228E-7248-B785-185300068BD6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219075"/>
            <a:ext cx="9144000" cy="381000"/>
          </a:xfrm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GIỚI THIỆU CHUNG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1524000"/>
            <a:ext cx="7924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JavaScript là ngôn ngữ kịch bản để xây dựng các ứng dụng web chạy phía client.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9600" y="3095625"/>
            <a:ext cx="8077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Tạo ra các trang web tương tác, có thể thay đổi nội dung và thể hiện.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5800" y="4572000"/>
            <a:ext cx="743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charset="2"/>
              <a:buChar char="v"/>
            </a:pPr>
            <a:r>
              <a:rPr lang="fr-FR" altLang="en-US" sz="2800" b="0">
                <a:latin typeface="Tahoma" charset="0"/>
                <a:ea typeface="Tahoma" charset="0"/>
                <a:cs typeface="Tahoma" charset="0"/>
              </a:rPr>
              <a:t> Kiểm tra tính hợp lệ dữ liệu trong các form.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1391758-3AE0-E348-AE60-FC7ED507E5E8}" type="slidenum">
              <a:rPr lang="en-US" altLang="en-US" sz="1400" b="0"/>
              <a:pPr algn="r" eaLnBrk="1" hangingPunct="1"/>
              <a:t>20</a:t>
            </a:fld>
            <a:endParaRPr lang="en-US" altLang="en-US" sz="1400" b="0"/>
          </a:p>
        </p:txBody>
      </p:sp>
      <p:sp>
        <p:nvSpPr>
          <p:cNvPr id="38912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89125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4.8.	Sự kiện: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389158" name="Group 38"/>
          <p:cNvGraphicFramePr>
            <a:graphicFrameLocks noGrp="1"/>
          </p:cNvGraphicFramePr>
          <p:nvPr/>
        </p:nvGraphicFramePr>
        <p:xfrm>
          <a:off x="228600" y="1497013"/>
          <a:ext cx="8610600" cy="4827588"/>
        </p:xfrm>
        <a:graphic>
          <a:graphicData uri="http://schemas.openxmlformats.org/drawingml/2006/table">
            <a:tbl>
              <a:tblPr/>
              <a:tblGrid>
                <a:gridCol w="2971800"/>
                <a:gridCol w="5638800"/>
              </a:tblGrid>
              <a:tr h="1322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onChange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 gi¸ trÞ cña thµnh phÇn ®­îc chän thay ®æi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onFocus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thµnh phÇn cña form ®­îc focus(lµm næi lªn).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onLoad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trang Web ®­îc t¶i.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onMouseOver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di chuyÓn chuét qua kÕt nèi hay anchor.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D3DFA8E-4C66-9F4A-AF14-323D1F990E8C}" type="slidenum">
              <a:rPr lang="en-US" altLang="en-US" sz="1400" b="0"/>
              <a:pPr algn="r" eaLnBrk="1" hangingPunct="1"/>
              <a:t>21</a:t>
            </a:fld>
            <a:endParaRPr lang="en-US" altLang="en-US" sz="1400" b="0"/>
          </a:p>
        </p:txBody>
      </p:sp>
      <p:sp>
        <p:nvSpPr>
          <p:cNvPr id="39117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91173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4.8.	Sự kiện: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524000"/>
          <a:ext cx="8610600" cy="5181600"/>
        </p:xfrm>
        <a:graphic>
          <a:graphicData uri="http://schemas.openxmlformats.org/drawingml/2006/table">
            <a:tbl>
              <a:tblPr/>
              <a:tblGrid>
                <a:gridCol w="2438400"/>
                <a:gridCol w="6172200"/>
              </a:tblGrid>
              <a:tr h="190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onSelect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ng­êi sö dông lùa chän mét tr­êng nhËp dữ liÖu trªn form.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onSubmit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 ng­êi dïng ®­a ra mét form.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69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Courier" charset="0"/>
                          <a:ea typeface="Times New Roman" charset="0"/>
                          <a:cs typeface="Times New Roman" charset="0"/>
                        </a:rPr>
                        <a:t>onUnLoad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0638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206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charset="0"/>
                          <a:ea typeface="Times New Roman" charset="0"/>
                          <a:cs typeface="Times New Roman" charset="0"/>
                        </a:rPr>
                        <a:t>X¶y ra khi  ng­êi dïng ®ãng mét trang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F5A5012-03BF-1B49-A1B5-5600F320502D}" type="slidenum">
              <a:rPr lang="en-US" altLang="en-US" sz="1400" b="0"/>
              <a:pPr algn="r" eaLnBrk="1" hangingPunct="1"/>
              <a:t>22</a:t>
            </a:fld>
            <a:endParaRPr lang="en-US" altLang="en-US" sz="1400" b="0"/>
          </a:p>
        </p:txBody>
      </p:sp>
      <p:sp>
        <p:nvSpPr>
          <p:cNvPr id="38707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87077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4.8.	Sự kiện: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87078" name="Rectangle 2"/>
          <p:cNvSpPr>
            <a:spLocks noChangeArrowheads="1"/>
          </p:cNvSpPr>
          <p:nvPr/>
        </p:nvSpPr>
        <p:spPr bwMode="gray">
          <a:xfrm>
            <a:off x="152400" y="14478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 1: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87079" name="Rectangle 3"/>
          <p:cNvSpPr>
            <a:spLocks noChangeArrowheads="1"/>
          </p:cNvSpPr>
          <p:nvPr/>
        </p:nvSpPr>
        <p:spPr bwMode="gray">
          <a:xfrm>
            <a:off x="533400" y="2057400"/>
            <a:ext cx="8001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 Tạo sự kiện cho trang web khi 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mở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trang web sẽ hiện lên thông báo: “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Chào bạn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”, khi 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tắt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trang web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đ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i hiện lên thông báo: “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Tạm biệt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”.</a:t>
            </a:r>
            <a:endParaRPr lang="vi-VN" altLang="en-US" sz="28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648200"/>
            <a:ext cx="8305800" cy="137477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body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onload</a:t>
            </a:r>
            <a:r>
              <a:rPr lang="en-US" altLang="en-US" sz="2800" b="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="alert('Chào bạn');" </a:t>
            </a:r>
            <a:r>
              <a:rPr lang="en-US" altLang="en-US" sz="280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onunload</a:t>
            </a:r>
            <a:r>
              <a:rPr lang="en-US" altLang="en-US" sz="2800" b="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="alert('Tạm biệt');"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987465A-B501-8C4F-9B4F-DC4389229368}" type="slidenum">
              <a:rPr lang="en-US" altLang="en-US" sz="1400" b="0"/>
              <a:pPr algn="r" eaLnBrk="1" hangingPunct="1"/>
              <a:t>23</a:t>
            </a:fld>
            <a:endParaRPr lang="en-US" altLang="en-US" sz="1400" b="0"/>
          </a:p>
        </p:txBody>
      </p:sp>
      <p:sp>
        <p:nvSpPr>
          <p:cNvPr id="39321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93221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4.8.	Sự kiện: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93222" name="Rectangle 2"/>
          <p:cNvSpPr>
            <a:spLocks noChangeArrowheads="1"/>
          </p:cNvSpPr>
          <p:nvPr/>
        </p:nvSpPr>
        <p:spPr bwMode="gray">
          <a:xfrm>
            <a:off x="152400" y="1436688"/>
            <a:ext cx="86868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 2: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93223" name="Rectangle 3"/>
          <p:cNvSpPr>
            <a:spLocks noChangeArrowheads="1"/>
          </p:cNvSpPr>
          <p:nvPr/>
        </p:nvSpPr>
        <p:spPr bwMode="gray">
          <a:xfrm>
            <a:off x="533400" y="19050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None/>
            </a:pP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  Tạo Dòng chữ bất kỳ chạy, khi di chuột vào dòng chữ dòng chữ dừng lại, khi dời chuột khỏi dòng chữ thì dòng chữ tiếp tục chạy.</a:t>
            </a:r>
            <a:endParaRPr lang="vi-VN" altLang="en-US" sz="26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962400"/>
            <a:ext cx="8153400" cy="228282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&lt;marquee</a:t>
            </a:r>
            <a:r>
              <a:rPr lang="en-US" altLang="en-US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onmouseover</a:t>
            </a:r>
            <a:r>
              <a:rPr lang="en-US" altLang="en-US" b="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="this.stop();" </a:t>
            </a:r>
            <a:r>
              <a:rPr lang="en-US" altLang="en-US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onmouseout</a:t>
            </a:r>
            <a:r>
              <a:rPr lang="en-US" altLang="en-US" b="0">
                <a:solidFill>
                  <a:srgbClr val="0D2F55"/>
                </a:solidFill>
                <a:latin typeface="Tahoma" charset="0"/>
                <a:ea typeface="Tahoma" charset="0"/>
                <a:cs typeface="Tahoma" charset="0"/>
              </a:rPr>
              <a:t>="this.start();"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  <a:r>
              <a:rPr lang="en-US" altLang="en-US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    Chào các bạn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&lt;/marquee&gt;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4761F06-24FB-F941-AD43-0B819E00BF2B}" type="slidenum">
              <a:rPr lang="en-US" altLang="en-US" sz="1400" b="0"/>
              <a:pPr algn="r" eaLnBrk="1" hangingPunct="1"/>
              <a:t>24</a:t>
            </a:fld>
            <a:endParaRPr lang="en-US" altLang="en-US" sz="1400" b="0"/>
          </a:p>
        </p:txBody>
      </p:sp>
      <p:sp>
        <p:nvSpPr>
          <p:cNvPr id="39526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95269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4.9.	Tham chiếu đến các thẻ HTML: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1371600"/>
            <a:ext cx="81534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Tham chiếu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đế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n các thẻ HTML bằng JavaScript nhằm lấy giá trị của thẻ, chiều dài của thẻ, trạng thái của thẻ.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u="sng">
                <a:solidFill>
                  <a:srgbClr val="0000FF"/>
                </a:solidFill>
                <a:ea typeface="Arial" charset="0"/>
                <a:cs typeface="Arial" charset="0"/>
              </a:rPr>
              <a:t>Tham chiếu </a:t>
            </a:r>
            <a:r>
              <a:rPr lang="vi-VN" altLang="en-US" sz="2800" u="sng">
                <a:solidFill>
                  <a:srgbClr val="0000FF"/>
                </a:solidFill>
                <a:ea typeface="Arial" charset="0"/>
                <a:cs typeface="Arial" charset="0"/>
              </a:rPr>
              <a:t>đến</a:t>
            </a:r>
            <a:r>
              <a:rPr lang="en-US" altLang="en-US" sz="2800" u="sng">
                <a:solidFill>
                  <a:srgbClr val="0000FF"/>
                </a:solidFill>
                <a:ea typeface="Arial" charset="0"/>
                <a:cs typeface="Arial" charset="0"/>
              </a:rPr>
              <a:t> giá trị của thẻ HTML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document.TênForm.TênThẻ.value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hoặc 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        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TênForm.TênThẻ.value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hoặc 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	    TênThẻ.value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AA943EB-1088-B543-A8CD-40CE821D930C}" type="slidenum">
              <a:rPr lang="en-US" altLang="en-US" sz="1400" b="0"/>
              <a:pPr algn="r" eaLnBrk="1" hangingPunct="1"/>
              <a:t>25</a:t>
            </a:fld>
            <a:endParaRPr lang="en-US" altLang="en-US" sz="1400" b="0"/>
          </a:p>
        </p:txBody>
      </p:sp>
      <p:sp>
        <p:nvSpPr>
          <p:cNvPr id="39731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97317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4.9.	Tham chiếu đến các thẻ HTML: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97318" name="Rectangle 4"/>
          <p:cNvSpPr>
            <a:spLocks noChangeArrowheads="1"/>
          </p:cNvSpPr>
          <p:nvPr/>
        </p:nvSpPr>
        <p:spPr bwMode="auto">
          <a:xfrm>
            <a:off x="228600" y="1387475"/>
            <a:ext cx="1530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sz="2800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  <a:r>
              <a:rPr lang="da-DK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</a:p>
        </p:txBody>
      </p:sp>
      <p:sp>
        <p:nvSpPr>
          <p:cNvPr id="397319" name="Rectangle 6"/>
          <p:cNvSpPr>
            <a:spLocks noChangeArrowheads="1"/>
          </p:cNvSpPr>
          <p:nvPr/>
        </p:nvSpPr>
        <p:spPr bwMode="auto">
          <a:xfrm>
            <a:off x="1450975" y="1401763"/>
            <a:ext cx="4724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Tạo trang web nh</a:t>
            </a:r>
            <a:r>
              <a:rPr lang="vi-VN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sau: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2225675"/>
            <a:ext cx="5216525" cy="2514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81000" y="5273675"/>
            <a:ext cx="8458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Yêu cầu: Khi ng</a:t>
            </a:r>
            <a:r>
              <a:rPr lang="vi-VN" altLang="en-US" sz="28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ườ</a:t>
            </a:r>
            <a:r>
              <a:rPr lang="en-US" altLang="en-US" sz="28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i dùng nhấn vào nút lệnh sẽ hiển thị các thông tin vừa nhập.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0CF928B-0317-E943-8770-2A6606A63DB4}" type="slidenum">
              <a:rPr lang="en-US" altLang="en-US" sz="1400" b="0"/>
              <a:pPr algn="r" eaLnBrk="1" hangingPunct="1"/>
              <a:t>26</a:t>
            </a:fld>
            <a:endParaRPr lang="en-US" altLang="en-US" sz="1400" b="0"/>
          </a:p>
        </p:txBody>
      </p:sp>
      <p:sp>
        <p:nvSpPr>
          <p:cNvPr id="39936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399365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4.9.	Tham chiếu đến các thẻ HTML: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76200" y="1338263"/>
            <a:ext cx="16224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vi-VN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ước</a:t>
            </a:r>
            <a:r>
              <a:rPr lang="en-US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1</a:t>
            </a: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da-DK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304800" y="1828800"/>
            <a:ext cx="8305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Tạo trang web có giao diện nh</a:t>
            </a:r>
            <a:r>
              <a:rPr lang="vi-VN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hình gồm:</a:t>
            </a:r>
          </a:p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  1 form có tên là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f1</a:t>
            </a:r>
          </a:p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  2 textbox có tên là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t1</a:t>
            </a: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t2</a:t>
            </a:r>
            <a:r>
              <a:rPr lang="en-US" altLang="en-US" sz="28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 sz="2800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  1 nút lệnh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474186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8057852-B338-524D-858A-2B9655ADD772}" type="slidenum">
              <a:rPr lang="en-US" altLang="en-US" sz="1400" b="0"/>
              <a:pPr algn="r" eaLnBrk="1" hangingPunct="1"/>
              <a:t>27</a:t>
            </a:fld>
            <a:endParaRPr lang="en-US" altLang="en-US" sz="1400" b="0"/>
          </a:p>
        </p:txBody>
      </p:sp>
      <p:sp>
        <p:nvSpPr>
          <p:cNvPr id="40141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01413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4.9.	Tham chiếu đến các thẻ HTML: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981200"/>
            <a:ext cx="8534400" cy="33416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&lt;Script language="javascript"&gt;</a:t>
            </a:r>
          </a:p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   function hienthi()</a:t>
            </a:r>
          </a:p>
          <a:p>
            <a:pPr lvl="1"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{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a=document.f1.t1.value;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b=document.f1.t2.value;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alert("Tên của bạn: "+a+"\nTuổi của bạn:"+b);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}</a:t>
            </a:r>
          </a:p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 &lt;/script&gt;</a:t>
            </a:r>
          </a:p>
        </p:txBody>
      </p:sp>
      <p:sp>
        <p:nvSpPr>
          <p:cNvPr id="401415" name="Rectangle 4"/>
          <p:cNvSpPr>
            <a:spLocks noChangeArrowheads="1"/>
          </p:cNvSpPr>
          <p:nvPr/>
        </p:nvSpPr>
        <p:spPr bwMode="auto">
          <a:xfrm>
            <a:off x="141288" y="1219200"/>
            <a:ext cx="1622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vi-VN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ước</a:t>
            </a:r>
            <a:r>
              <a:rPr lang="en-US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2</a:t>
            </a: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da-DK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</a:p>
        </p:txBody>
      </p:sp>
      <p:sp>
        <p:nvSpPr>
          <p:cNvPr id="401416" name="Rectangle 6"/>
          <p:cNvSpPr>
            <a:spLocks noChangeArrowheads="1"/>
          </p:cNvSpPr>
          <p:nvPr/>
        </p:nvSpPr>
        <p:spPr bwMode="auto">
          <a:xfrm>
            <a:off x="1676400" y="1338263"/>
            <a:ext cx="6400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Xây dựng hàm hiển thị thông tin nh</a:t>
            </a:r>
            <a:r>
              <a:rPr lang="vi-VN" altLang="en-US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sau: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238" y="5545138"/>
            <a:ext cx="16557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vi-VN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ước</a:t>
            </a:r>
            <a:r>
              <a:rPr lang="en-US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3</a:t>
            </a: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da-DK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28800" y="5578475"/>
            <a:ext cx="7086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Gọi hàm vừa xây dựng vào sự kiện </a:t>
            </a:r>
            <a:r>
              <a:rPr lang="en-US" altLang="en-US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Onclick</a:t>
            </a:r>
            <a:r>
              <a:rPr lang="en-US" altLang="en-US" b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 của nút lệnh.</a:t>
            </a:r>
          </a:p>
        </p:txBody>
      </p:sp>
      <p:sp>
        <p:nvSpPr>
          <p:cNvPr id="401419" name="Rectangle 8"/>
          <p:cNvSpPr>
            <a:spLocks noChangeArrowheads="1"/>
          </p:cNvSpPr>
          <p:nvPr/>
        </p:nvSpPr>
        <p:spPr bwMode="auto">
          <a:xfrm>
            <a:off x="4114800" y="6188075"/>
            <a:ext cx="3159125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ahoma" charset="0"/>
                <a:ea typeface="Tahoma" charset="0"/>
                <a:cs typeface="Tahoma" charset="0"/>
              </a:rPr>
              <a:t>onclick="hienthi()"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4014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64BCCD1-2776-0443-B81F-304F4A0CFD9D}" type="slidenum">
              <a:rPr lang="en-US" altLang="en-US" sz="1400" b="0"/>
              <a:pPr algn="r" eaLnBrk="1" hangingPunct="1"/>
              <a:t>28</a:t>
            </a:fld>
            <a:endParaRPr lang="en-US" altLang="en-US" sz="1400" b="0"/>
          </a:p>
        </p:txBody>
      </p:sp>
      <p:sp>
        <p:nvSpPr>
          <p:cNvPr id="40345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03461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4.9.	Tham chiếu đến các thẻ HTML: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03462" name="Rectangle 3"/>
          <p:cNvSpPr>
            <a:spLocks noChangeArrowheads="1"/>
          </p:cNvSpPr>
          <p:nvPr/>
        </p:nvSpPr>
        <p:spPr bwMode="auto">
          <a:xfrm>
            <a:off x="457200" y="1447800"/>
            <a:ext cx="6611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Tham chiếu </a:t>
            </a:r>
            <a:r>
              <a:rPr lang="vi-VN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đến</a:t>
            </a: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chiều dài của thẻ HTML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09600" y="2054225"/>
            <a:ext cx="8153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   document.TênForm.TênThẻ.value.length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06700"/>
            <a:ext cx="6746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v"/>
            </a:pP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Tham chiếu </a:t>
            </a:r>
            <a:r>
              <a:rPr lang="vi-VN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đến</a:t>
            </a: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trạng thái của thẻ HTML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" y="3416300"/>
            <a:ext cx="807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200">
                <a:latin typeface="Tahoma" charset="0"/>
                <a:ea typeface="Tahoma" charset="0"/>
                <a:cs typeface="Tahoma" charset="0"/>
              </a:rPr>
              <a:t>document.TênForm.TênCombo[i].selected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200">
                <a:latin typeface="Tahoma" charset="0"/>
                <a:ea typeface="Tahoma" charset="0"/>
                <a:cs typeface="Tahoma" charset="0"/>
              </a:rPr>
              <a:t>document.TênForm.TênCombo.selectedIndex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endParaRPr lang="en-US" altLang="en-US" sz="220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200">
                <a:latin typeface="Tahoma" charset="0"/>
                <a:ea typeface="Tahoma" charset="0"/>
                <a:cs typeface="Tahoma" charset="0"/>
              </a:rPr>
              <a:t>document.TênForm.TênRadioGroup[i].checked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endParaRPr lang="en-US" altLang="en-US" sz="220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200">
                <a:latin typeface="Tahoma" charset="0"/>
                <a:ea typeface="Tahoma" charset="0"/>
                <a:cs typeface="Tahoma" charset="0"/>
              </a:rPr>
              <a:t>document.TênForm.TênCheckbox.checked</a:t>
            </a: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200">
                <a:latin typeface="Tahoma" charset="0"/>
                <a:ea typeface="Tahoma" charset="0"/>
                <a:cs typeface="Tahoma" charset="0"/>
              </a:rPr>
              <a:t>document.TênForm.TênRadio.checked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20EEC15-213C-E347-B37E-38022BE80564}" type="slidenum">
              <a:rPr lang="en-US" altLang="en-US" sz="1400" b="0"/>
              <a:pPr algn="r" eaLnBrk="1" hangingPunct="1"/>
              <a:t>29</a:t>
            </a:fld>
            <a:endParaRPr lang="en-US" altLang="en-US" sz="1400" b="0"/>
          </a:p>
        </p:txBody>
      </p:sp>
      <p:sp>
        <p:nvSpPr>
          <p:cNvPr id="40550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05509" name="Rectangle 2"/>
          <p:cNvSpPr>
            <a:spLocks noChangeArrowheads="1"/>
          </p:cNvSpPr>
          <p:nvPr/>
        </p:nvSpPr>
        <p:spPr bwMode="gray"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gray">
          <a:xfrm>
            <a:off x="533400" y="1346200"/>
            <a:ext cx="80010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 Định nghĩa </a:t>
            </a:r>
            <a:r>
              <a:rPr lang="vi-VN" altLang="en-US" sz="2400">
                <a:latin typeface="Tahoma" charset="0"/>
                <a:ea typeface="Tahoma" charset="0"/>
                <a:cs typeface="Tahoma" charset="0"/>
              </a:rPr>
              <a:t>đối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 t</a:t>
            </a:r>
            <a:r>
              <a:rPr lang="vi-VN" altLang="en-US" sz="2400">
                <a:latin typeface="Tahoma" charset="0"/>
                <a:ea typeface="Tahoma" charset="0"/>
                <a:cs typeface="Tahoma" charset="0"/>
              </a:rPr>
              <a:t>ượng</a:t>
            </a: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: </a:t>
            </a:r>
            <a:endParaRPr lang="vi-VN" altLang="en-US" sz="24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762000" y="1822450"/>
            <a:ext cx="7696200" cy="2292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function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latin typeface="Tahoma" charset="0"/>
                <a:ea typeface="Tahoma" charset="0"/>
                <a:cs typeface="Tahoma" charset="0"/>
              </a:rPr>
              <a:t>TênHàm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(Tham số 1,...,Tham số M){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this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.Thuộc tính 1  =Tham số 1 ;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...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this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.Thuộc tính M = ThamsốM;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this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.Thuộc tính N = Biểu thức;</a:t>
            </a:r>
          </a:p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762000" y="5003800"/>
            <a:ext cx="77724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var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 Tên 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đối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t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ượng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=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  Tên hàm(Giá trị 1,..., Giá trị M);</a:t>
            </a: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685800" y="4500563"/>
            <a:ext cx="457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sz="2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Tạo một </a:t>
            </a:r>
            <a:r>
              <a:rPr lang="vi-VN" altLang="en-US" sz="2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đối</a:t>
            </a:r>
            <a:r>
              <a:rPr lang="en-US" altLang="en-US" sz="2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 t</a:t>
            </a:r>
            <a:r>
              <a:rPr lang="vi-VN" altLang="en-US" sz="2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ượng</a:t>
            </a:r>
            <a:r>
              <a:rPr lang="fr-FR" altLang="en-US" sz="2200">
                <a:solidFill>
                  <a:srgbClr val="00206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en-US" sz="2200">
              <a:solidFill>
                <a:srgbClr val="00206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0" y="5638800"/>
            <a:ext cx="9144000" cy="6778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700" i="1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800" i="1">
                <a:latin typeface="Tahoma" charset="0"/>
                <a:ea typeface="Tahoma" charset="0"/>
                <a:cs typeface="Tahoma" charset="0"/>
              </a:rPr>
              <a:t>Truy xuất các thuộc tính, phương thức của đối tượng bằng toán tử chấm (.)</a:t>
            </a:r>
          </a:p>
          <a:p>
            <a:pPr eaLnBrk="1" hangingPunct="1"/>
            <a:endParaRPr lang="en-US" altLang="en-US" sz="800" i="1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2" grpId="0" animBg="1"/>
      <p:bldP spid="48133" grpId="0" animBg="1"/>
      <p:bldP spid="48134" grpId="0"/>
      <p:bldP spid="48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B04B3-2800-3445-A873-1048C24C1CE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19075"/>
            <a:ext cx="9144000" cy="381000"/>
          </a:xfrm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ĐẶC ĐIỂM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gray">
          <a:xfrm>
            <a:off x="76200" y="1066800"/>
            <a:ext cx="899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Không được biên dịch mà được trình duyệt diễn dịch. </a:t>
            </a:r>
          </a:p>
          <a:p>
            <a:pPr algn="just" eaLnBrk="1" hangingPunct="1"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Đáp ứng các sự kiện: Tải hay loại bỏ các form. </a:t>
            </a:r>
          </a:p>
          <a:p>
            <a:pPr algn="just" eaLnBrk="1" hangingPunct="1"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Là ngôn ngữ dựa</a:t>
            </a:r>
            <a:r>
              <a:rPr lang="en-US" altLang="en-US" b="0" i="1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trên đối tượng, nó bao gồm nhiều kiểu đối tượng nh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: Math, Windows, Document.</a:t>
            </a:r>
          </a:p>
          <a:p>
            <a:pPr algn="just" eaLnBrk="1" hangingPunct="1"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Thiết kế độc lập với hệ điều hành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C50FC2A-F01E-CA4A-B795-9E36BD5EF630}" type="slidenum">
              <a:rPr lang="en-US" altLang="en-US" sz="1400" b="0"/>
              <a:pPr algn="r" eaLnBrk="1" hangingPunct="1"/>
              <a:t>30</a:t>
            </a:fld>
            <a:endParaRPr lang="en-US" altLang="en-US" sz="1400" b="0"/>
          </a:p>
        </p:txBody>
      </p:sp>
      <p:sp>
        <p:nvSpPr>
          <p:cNvPr id="40960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09605" name="Rectangle 2"/>
          <p:cNvSpPr>
            <a:spLocks noChangeArrowheads="1"/>
          </p:cNvSpPr>
          <p:nvPr/>
        </p:nvSpPr>
        <p:spPr bwMode="gray">
          <a:xfrm>
            <a:off x="76200" y="6096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09611" name="Rectangle 4"/>
          <p:cNvSpPr>
            <a:spLocks noChangeArrowheads="1"/>
          </p:cNvSpPr>
          <p:nvPr/>
        </p:nvSpPr>
        <p:spPr bwMode="auto">
          <a:xfrm>
            <a:off x="123825" y="1109663"/>
            <a:ext cx="12477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da-DK" altLang="en-US" i="1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  <a:r>
              <a:rPr lang="da-DK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1143000" y="1143000"/>
            <a:ext cx="7924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Định nghĩa 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đối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t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ượng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HocSinh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gồm các thuộc tính: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Mã HS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Tên HS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ĐTB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en-US" sz="2000" b="0"/>
              <a:t>Nhập thông tin cho 2 học sinh:</a:t>
            </a:r>
            <a:endParaRPr lang="en-US" altLang="en-US" sz="18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4953000" y="1524000"/>
            <a:ext cx="41005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0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HS01, Trần Hằng, 9.8;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HS02, Nguyễn Tr</a:t>
            </a:r>
            <a:r>
              <a:rPr lang="vi-VN" altLang="en-US" sz="20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ườn</a:t>
            </a:r>
            <a:r>
              <a:rPr lang="en-US" altLang="en-US" sz="20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g, 3.4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52400" y="1812925"/>
            <a:ext cx="8839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 &lt;script 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language="javascript"&gt;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0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function</a:t>
            </a: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0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hocsinh</a:t>
            </a: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(mahs,ten,dtb){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	   </a:t>
            </a:r>
            <a:r>
              <a:rPr lang="en-US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this.mahs=mahs;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		this.ten=ten;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		this.dtb=dtb;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	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var </a:t>
            </a:r>
            <a:r>
              <a:rPr lang="vi-VN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hs1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=</a:t>
            </a:r>
            <a:r>
              <a:rPr lang="vi-VN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hocsinh("HS01","Trần Hằng",9.8);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var </a:t>
            </a:r>
            <a:r>
              <a:rPr lang="vi-VN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hs2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=</a:t>
            </a:r>
            <a:r>
              <a:rPr lang="vi-VN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hocsinh("HS02","Nguyễn Trường“,3</a:t>
            </a:r>
            <a:r>
              <a:rPr lang="en-US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.4</a:t>
            </a:r>
            <a:r>
              <a:rPr lang="vi-VN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document.write(hs1.mahs + hs1.ten+ hs1.dtb);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document.write(hs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.mahs + hs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.ten+ hs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.dtb);</a:t>
            </a:r>
          </a:p>
          <a:p>
            <a:pPr eaLnBrk="1" hangingPunct="1">
              <a:lnSpc>
                <a:spcPct val="150000"/>
              </a:lnSpc>
            </a:pPr>
            <a:r>
              <a:rPr lang="vi-VN" altLang="en-US" sz="2000" b="0">
                <a:latin typeface="Tahoma" charset="0"/>
                <a:ea typeface="Tahoma" charset="0"/>
                <a:cs typeface="Tahoma" charset="0"/>
              </a:rPr>
              <a:t> &lt;/script&gt;</a:t>
            </a:r>
            <a:endParaRPr lang="en-US" altLang="en-US" sz="20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501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35F0A1E-55C0-394E-AB27-FA133BE3A75E}" type="slidenum">
              <a:rPr lang="en-US" altLang="en-US" sz="1400" b="0"/>
              <a:pPr algn="r" eaLnBrk="1" hangingPunct="1"/>
              <a:t>31</a:t>
            </a:fld>
            <a:endParaRPr lang="en-US" altLang="en-US" sz="1400" b="0"/>
          </a:p>
        </p:txBody>
      </p:sp>
      <p:sp>
        <p:nvSpPr>
          <p:cNvPr id="41165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11653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1658" name="Rectangle 2"/>
          <p:cNvSpPr>
            <a:spLocks noChangeArrowheads="1"/>
          </p:cNvSpPr>
          <p:nvPr/>
        </p:nvSpPr>
        <p:spPr bwMode="gray"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0" u="sng">
                <a:latin typeface="Tahoma" charset="0"/>
                <a:ea typeface="Tahoma" charset="0"/>
                <a:cs typeface="Tahoma" charset="0"/>
              </a:rPr>
              <a:t>Các  câu lệnh thao tác trên đối tượng:</a:t>
            </a:r>
            <a:endParaRPr lang="vi-VN" altLang="en-US" sz="2800" b="0" u="sng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4419600" cy="45720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- Lệnh For ... in</a:t>
            </a:r>
            <a:endParaRPr lang="en-US" altLang="en-US" sz="1600" b="0"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743200"/>
            <a:ext cx="5715000" cy="2201863"/>
          </a:xfrm>
          <a:prstGeom prst="rect">
            <a:avLst/>
          </a:prstGeom>
          <a:solidFill>
            <a:srgbClr val="FFCDFF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en-US" altLang="en-US" sz="16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vi-VN" altLang="en-US" sz="280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for 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(&lt;</a:t>
            </a:r>
            <a:r>
              <a:rPr lang="vi-VN" altLang="en-US" sz="2800" b="0" i="1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variable&gt; </a:t>
            </a:r>
            <a:r>
              <a:rPr lang="vi-VN" altLang="en-US" sz="280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&lt;</a:t>
            </a:r>
            <a:r>
              <a:rPr lang="vi-VN" altLang="en-US" sz="2800" b="0" i="1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object&gt;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en-US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en-US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		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Các câu lệnh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5AABCC"/>
              </a:buClr>
            </a:pPr>
            <a:r>
              <a:rPr lang="en-US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vi-VN" altLang="en-US" sz="28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}</a:t>
            </a:r>
            <a:endParaRPr lang="vi-VN" altLang="en-US" sz="1400" b="0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340350"/>
            <a:ext cx="8610600" cy="52705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charset="2"/>
              <a:buChar char="ü"/>
            </a:pPr>
            <a:r>
              <a:rPr lang="en-US" altLang="en-US" sz="22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200" i="1" u="sng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Ý nghĩa</a:t>
            </a:r>
            <a:r>
              <a:rPr lang="en-US" altLang="en-US" sz="22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: Dùng</a:t>
            </a:r>
            <a:r>
              <a:rPr lang="en-US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2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để lặp tất cả các thuộc tính của một đối tượng. </a:t>
            </a:r>
            <a:endParaRPr lang="en-US" altLang="en-US" sz="2200" b="0"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019800"/>
            <a:ext cx="8610600" cy="63976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charset="2"/>
              <a:buChar char="ü"/>
            </a:pPr>
            <a:r>
              <a:rPr lang="en-US" altLang="en-US" sz="22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200" i="1" u="sng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Ví dụ</a:t>
            </a:r>
            <a:r>
              <a:rPr lang="en-US" altLang="en-US" sz="2200" b="0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: 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for (x in hs1)     document.write(x);</a:t>
            </a:r>
            <a:endParaRPr lang="vi-VN" altLang="en-US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3C03F21-5F12-D14F-B4FE-0DF447DD66D0}" type="slidenum">
              <a:rPr lang="en-US" altLang="en-US" sz="1400" b="0"/>
              <a:pPr algn="r" eaLnBrk="1" hangingPunct="1"/>
              <a:t>32</a:t>
            </a:fld>
            <a:endParaRPr lang="en-US" altLang="en-US" sz="1400" b="0"/>
          </a:p>
        </p:txBody>
      </p:sp>
      <p:sp>
        <p:nvSpPr>
          <p:cNvPr id="41574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15749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5750" name="Rectangle 2"/>
          <p:cNvSpPr>
            <a:spLocks noChangeArrowheads="1"/>
          </p:cNvSpPr>
          <p:nvPr/>
        </p:nvSpPr>
        <p:spPr bwMode="gray"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0" u="sng">
                <a:latin typeface="Tahoma" charset="0"/>
                <a:ea typeface="Tahoma" charset="0"/>
                <a:cs typeface="Tahoma" charset="0"/>
              </a:rPr>
              <a:t>Các  câu lệnh thao tác trên đối tượng:</a:t>
            </a:r>
            <a:endParaRPr lang="vi-VN" altLang="en-US" sz="2800" b="0" u="sng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gray">
          <a:xfrm>
            <a:off x="304800" y="2590800"/>
            <a:ext cx="82296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ử dụng để chỉ đối tượng hiện thời. Đối tượng được gọi thường là đối tượng hiện thời trong phương thức hoặc trong hàm. 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</a:pPr>
            <a:r>
              <a:rPr lang="vi-VN" altLang="en-US" sz="2800" b="0" u="sng">
                <a:latin typeface="Tahoma" charset="0"/>
                <a:ea typeface="Tahoma" charset="0"/>
                <a:cs typeface="Tahoma" charset="0"/>
              </a:rPr>
              <a:t>Cú pháp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this [.property]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</a:pPr>
            <a:r>
              <a:rPr lang="vi-VN" altLang="en-US" sz="2800" b="0" u="sng">
                <a:latin typeface="Tahoma" charset="0"/>
                <a:ea typeface="Tahoma" charset="0"/>
                <a:cs typeface="Tahoma" charset="0"/>
              </a:rPr>
              <a:t>Ví dụ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	this.age=age;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990725"/>
            <a:ext cx="4419600" cy="45720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- Từ khoá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870FEB1-3639-364D-8892-726C7369CBE9}" type="slidenum">
              <a:rPr lang="en-US" altLang="en-US" sz="1400" b="0"/>
              <a:pPr algn="r" eaLnBrk="1" hangingPunct="1"/>
              <a:t>33</a:t>
            </a:fld>
            <a:endParaRPr lang="en-US" altLang="en-US" sz="1400" b="0"/>
          </a:p>
        </p:txBody>
      </p:sp>
      <p:sp>
        <p:nvSpPr>
          <p:cNvPr id="41779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17797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7798" name="Rectangle 2"/>
          <p:cNvSpPr>
            <a:spLocks noChangeArrowheads="1"/>
          </p:cNvSpPr>
          <p:nvPr/>
        </p:nvSpPr>
        <p:spPr bwMode="gray"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800" b="0" u="sng">
                <a:latin typeface="Tahoma" charset="0"/>
                <a:ea typeface="Tahoma" charset="0"/>
                <a:cs typeface="Tahoma" charset="0"/>
              </a:rPr>
              <a:t>Các  câu lệnh thao tác trên đối tượng:</a:t>
            </a:r>
            <a:endParaRPr lang="vi-VN" altLang="en-US" sz="2800" b="0" u="sng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gray">
          <a:xfrm>
            <a:off x="533400" y="2487613"/>
            <a:ext cx="838200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Biến 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en-US" altLang="en-US" sz="2800" b="0" i="1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để tạo ra một thể hiện mới của một đối tượng (cấp phát không gian nhớ cho một đối tượng).</a:t>
            </a:r>
            <a:endParaRPr lang="vi-VN" altLang="en-US" sz="28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Cú pháp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200" b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vi-VN" altLang="en-US" sz="2200" b="0">
                <a:latin typeface="Tahoma" charset="0"/>
                <a:ea typeface="Tahoma" charset="0"/>
                <a:cs typeface="Tahoma" charset="0"/>
              </a:rPr>
              <a:t>iến_đtượng=</a:t>
            </a:r>
            <a:r>
              <a:rPr lang="vi-VN" altLang="en-US" sz="22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new </a:t>
            </a:r>
            <a:r>
              <a:rPr lang="en-US" altLang="en-US" sz="2200" b="0">
                <a:latin typeface="Tahoma" charset="0"/>
                <a:ea typeface="Tahoma" charset="0"/>
                <a:cs typeface="Tahoma" charset="0"/>
              </a:rPr>
              <a:t>KiểuĐốiT</a:t>
            </a:r>
            <a:r>
              <a:rPr lang="vi-VN" altLang="en-US" sz="2200" b="0">
                <a:latin typeface="Tahoma" charset="0"/>
                <a:ea typeface="Tahoma" charset="0"/>
                <a:cs typeface="Tahoma" charset="0"/>
              </a:rPr>
              <a:t>ượng(param1</a:t>
            </a:r>
            <a:r>
              <a:rPr lang="en-US" altLang="en-US" sz="22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200" b="0">
                <a:latin typeface="Tahoma" charset="0"/>
                <a:ea typeface="Tahoma" charset="0"/>
                <a:cs typeface="Tahoma" charset="0"/>
              </a:rPr>
              <a:t>[,param2]...[,paramN])</a:t>
            </a:r>
            <a:endParaRPr lang="en-US" altLang="en-US" sz="22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Ví dụ: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hs1=new hocsinh("HS01","Trần Hằng",9.8);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vi-VN" altLang="en-US" sz="24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981200"/>
            <a:ext cx="1092200" cy="457200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AABCC"/>
              </a:buClr>
            </a:pP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-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F98F046-1DA4-5440-81A1-87A85F6A0BA5}" type="slidenum">
              <a:rPr lang="en-US" altLang="en-US" sz="1400" b="0"/>
              <a:pPr algn="r" eaLnBrk="1" hangingPunct="1"/>
              <a:t>34</a:t>
            </a:fld>
            <a:endParaRPr lang="en-US" altLang="en-US" sz="1400" b="0"/>
          </a:p>
        </p:txBody>
      </p:sp>
      <p:sp>
        <p:nvSpPr>
          <p:cNvPr id="41984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19845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2400" y="1371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a. Đối tượng Array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143000" y="1927225"/>
            <a:ext cx="7391400" cy="1349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TênMảng =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Array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cận trên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);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 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TênMảng =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Array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();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295400" y="3489325"/>
            <a:ext cx="7543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0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 a=new Array(200);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 HocSinh = new Array(100);</a:t>
            </a:r>
            <a:endParaRPr lang="en-US" altLang="en-US" sz="2000" b="0">
              <a:latin typeface="Tahoma" charset="0"/>
              <a:ea typeface="Tahoma" charset="0"/>
              <a:cs typeface="Tahoma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 ThanhPho = new Array("Ha Noi","Da Nang”)</a:t>
            </a:r>
            <a:endParaRPr lang="en-US" altLang="en-US" sz="20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3757613"/>
            <a:ext cx="180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 :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881688" y="5226050"/>
            <a:ext cx="3262312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TênMảng</a:t>
            </a:r>
            <a:r>
              <a:rPr lang="en-US" altLang="en-US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[Chỉ số]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272088"/>
            <a:ext cx="5943600" cy="45720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charset="2"/>
              <a:buChar char="v"/>
            </a:pPr>
            <a:r>
              <a:rPr lang="en-US" altLang="en-US" b="0">
                <a:solidFill>
                  <a:srgbClr val="3989E1"/>
                </a:solidFill>
                <a:latin typeface="Tahoma" charset="0"/>
                <a:ea typeface="Tahoma" charset="0"/>
                <a:cs typeface="Tahoma" charset="0"/>
              </a:rPr>
              <a:t> Truy xuất đến phần tử của mảng: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5791200"/>
            <a:ext cx="9144000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i="1" u="sng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Lưu ý: 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Phần tử đầu tiên có chỉ số bằng 0.</a:t>
            </a:r>
            <a:endParaRPr lang="en-US" altLang="en-US" sz="1600" b="0"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7" grpId="0" animBg="1"/>
      <p:bldP spid="54278" grpId="0"/>
      <p:bldP spid="54279" grpId="0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FB88E95-56B3-524B-940C-7358ED22C056}" type="slidenum">
              <a:rPr lang="en-US" altLang="en-US" sz="1400" b="0"/>
              <a:pPr algn="r" eaLnBrk="1" hangingPunct="1"/>
              <a:t>35</a:t>
            </a:fld>
            <a:endParaRPr lang="en-US" altLang="en-US" sz="1400" b="0"/>
          </a:p>
        </p:txBody>
      </p:sp>
      <p:sp>
        <p:nvSpPr>
          <p:cNvPr id="42393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23941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a. Đối tượng Array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54325"/>
            <a:ext cx="8534400" cy="3927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vi-VN" altLang="en-US">
                <a:latin typeface="Tahoma" charset="0"/>
                <a:ea typeface="Tahoma" charset="0"/>
                <a:cs typeface="Tahoma" charset="0"/>
              </a:rPr>
              <a:t>&lt;script language="javascript"&gt;</a:t>
            </a:r>
          </a:p>
          <a:p>
            <a:pPr lvl="1" eaLnBrk="1" hangingPunct="1">
              <a:lnSpc>
                <a:spcPct val="130000"/>
              </a:lnSpc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var n; </a:t>
            </a:r>
          </a:p>
          <a:p>
            <a:pPr lvl="1" eaLnBrk="1" hangingPunct="1">
              <a:lnSpc>
                <a:spcPct val="130000"/>
              </a:lnSpc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a=new Array(100);</a:t>
            </a:r>
          </a:p>
          <a:p>
            <a:pPr lvl="1"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function Nhap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Mang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(){</a:t>
            </a:r>
          </a:p>
          <a:p>
            <a:pPr lvl="2" eaLnBrk="1" hangingPunct="1">
              <a:lnSpc>
                <a:spcPct val="130000"/>
              </a:lnSpc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 n=parseInt(prompt("nhập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tổng số ptử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n="));</a:t>
            </a:r>
          </a:p>
          <a:p>
            <a:pPr lvl="2" eaLnBrk="1" hangingPunct="1">
              <a:lnSpc>
                <a:spcPct val="130000"/>
              </a:lnSpc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 for (i=0; i&lt;n;i++)</a:t>
            </a:r>
          </a:p>
          <a:p>
            <a:pPr lvl="2" eaLnBrk="1" hangingPunct="1">
              <a:lnSpc>
                <a:spcPct val="130000"/>
              </a:lnSpc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a[i]=parseInt(prompt("nhập a["+i+"]="));</a:t>
            </a:r>
          </a:p>
          <a:p>
            <a:pPr lvl="1"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905000"/>
            <a:ext cx="1752600" cy="8223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i="1" u="sng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Ví dụ 1 :</a:t>
            </a:r>
          </a:p>
          <a:p>
            <a:pPr algn="just"/>
            <a:r>
              <a:rPr lang="en-US" altLang="en-US" i="1" u="sng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981200" y="1905000"/>
            <a:ext cx="6781800" cy="8223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Nhập và in một mảng gồm n số nguyên,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đếm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xem có bao nhiêu số chẵn.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4" grpId="0" animBg="1"/>
      <p:bldP spid="3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9BE9D7-4C8D-1B48-8CF1-2E166A44274C}" type="slidenum">
              <a:rPr lang="en-US" altLang="en-US" sz="1400" b="0"/>
              <a:pPr algn="r" eaLnBrk="1" hangingPunct="1"/>
              <a:t>36</a:t>
            </a:fld>
            <a:endParaRPr lang="en-US" altLang="en-US" sz="1400" b="0"/>
          </a:p>
        </p:txBody>
      </p:sp>
      <p:sp>
        <p:nvSpPr>
          <p:cNvPr id="42598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25989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a. Đối tượng Array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752600"/>
            <a:ext cx="1752600" cy="8223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i="1" u="sng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Ví dụ 1 :</a:t>
            </a:r>
          </a:p>
          <a:p>
            <a:pPr algn="just"/>
            <a:r>
              <a:rPr lang="en-US" altLang="en-US" i="1" u="sng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981200" y="1752600"/>
            <a:ext cx="6781800" cy="8223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Nhập và in một mảng gồm n số nguyên,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đếm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xem có bao nhiêu số chẵn.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667000"/>
            <a:ext cx="8001000" cy="15446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function In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Mang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(){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endParaRPr lang="en-US" altLang="en-US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for (i=0; i&lt;n;i++)   document.write(a[i]); </a:t>
            </a:r>
          </a:p>
          <a:p>
            <a:pPr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}</a:t>
            </a:r>
            <a:endParaRPr lang="en-US" altLang="en-US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04800" y="4287838"/>
            <a:ext cx="8001000" cy="2493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function DemChan(){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d=0;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for(i=0;i&lt;n;i++)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if(a[i]%2==0)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d++;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document.write("&lt;br&gt;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Tổng số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chẵn là:"+d);</a:t>
            </a:r>
          </a:p>
          <a:p>
            <a:pPr eaLnBrk="1" hangingPunct="1">
              <a:lnSpc>
                <a:spcPct val="130000"/>
              </a:lnSpc>
            </a:pP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}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3" grpId="0" animBg="1"/>
      <p:bldP spid="5" grpId="0" animBg="1"/>
      <p:bldP spid="4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ADDAEFC-99A2-2341-839D-813EB4276DA5}" type="slidenum">
              <a:rPr lang="en-US" altLang="en-US" sz="1400" b="0"/>
              <a:pPr algn="r" eaLnBrk="1" hangingPunct="1"/>
              <a:t>37</a:t>
            </a:fld>
            <a:endParaRPr lang="en-US" altLang="en-US" sz="1400" b="0"/>
          </a:p>
        </p:txBody>
      </p:sp>
      <p:sp>
        <p:nvSpPr>
          <p:cNvPr id="42803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28037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a. Đối tượng Array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1846263"/>
            <a:ext cx="2057400" cy="457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i="1" u="sng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Ví dụ 2: 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55863"/>
            <a:ext cx="9144000" cy="2282825"/>
          </a:xfrm>
          <a:prstGeom prst="rect">
            <a:avLst/>
          </a:prstGeom>
          <a:gradFill rotWithShape="1">
            <a:gsLst>
              <a:gs pos="0">
                <a:srgbClr val="977497"/>
              </a:gs>
              <a:gs pos="50000">
                <a:srgbClr val="DAA9DA"/>
              </a:gs>
              <a:gs pos="100000">
                <a:srgbClr val="FFC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var 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0]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=new hocsinh("HS01","Trần Hằng",9.8);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var 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1]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=new hocsinh("HS02","Nguyễn Trường",3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.4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);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var 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2]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=new hocsinh("HS0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3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","Nguyễn 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Nam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",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7.4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);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    ....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4894263"/>
            <a:ext cx="9144000" cy="1735137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for( var i=1; i&lt;=n; i++)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document.write(hs[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i]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.mahs + 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i]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.ten+ hs[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i]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.dtb);</a:t>
            </a:r>
            <a:endParaRPr lang="en-US" altLang="en-US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endParaRPr lang="vi-VN" altLang="en-US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5304" name="TextBox 8"/>
          <p:cNvSpPr txBox="1">
            <a:spLocks noChangeArrowheads="1"/>
          </p:cNvSpPr>
          <p:nvPr/>
        </p:nvSpPr>
        <p:spPr bwMode="auto">
          <a:xfrm>
            <a:off x="2057400" y="1847850"/>
            <a:ext cx="7086600" cy="457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>
                <a:solidFill>
                  <a:srgbClr val="0D0D0D"/>
                </a:solidFill>
                <a:latin typeface="Tahoma" charset="0"/>
                <a:ea typeface="Tahoma" charset="0"/>
                <a:cs typeface="Tahoma" charset="0"/>
              </a:rPr>
              <a:t>Nhập và in một mảng gồm n Học sinh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5301" grpId="0" animBg="1"/>
      <p:bldP spid="55302" grpId="0" animBg="1"/>
      <p:bldP spid="55303" grpId="0" animBg="1"/>
      <p:bldP spid="553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EAD4729-A202-E640-9926-593B2B29EE4C}" type="slidenum">
              <a:rPr lang="en-US" altLang="en-US" sz="1400" b="0"/>
              <a:pPr algn="r" eaLnBrk="1" hangingPunct="1"/>
              <a:t>38</a:t>
            </a:fld>
            <a:endParaRPr lang="en-US" altLang="en-US" sz="1400" b="0"/>
          </a:p>
        </p:txBody>
      </p:sp>
      <p:sp>
        <p:nvSpPr>
          <p:cNvPr id="42189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21893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21894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6323" name="Rectangle 1"/>
          <p:cNvSpPr>
            <a:spLocks noChangeArrowheads="1"/>
          </p:cNvSpPr>
          <p:nvPr/>
        </p:nvSpPr>
        <p:spPr bwMode="auto">
          <a:xfrm>
            <a:off x="381000" y="1905000"/>
            <a:ext cx="8153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indent="4572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buSzPct val="130000"/>
              <a:buFont typeface="Arial" charset="0"/>
              <a:buChar char="•"/>
            </a:pPr>
            <a:r>
              <a:rPr lang="fr-FR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fr-FR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Tạo đối tượng</a:t>
            </a:r>
            <a:r>
              <a:rPr lang="fr-FR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30000"/>
              </a:lnSpc>
              <a:buFont typeface="Wingdings" charset="2"/>
              <a:buChar char="ü"/>
            </a:pPr>
            <a:r>
              <a:rPr lang="fr-FR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 str = "chuỗi ký tự";</a:t>
            </a:r>
            <a:endParaRPr lang="en-US" altLang="en-US" sz="2800" b="0">
              <a:solidFill>
                <a:srgbClr val="000080"/>
              </a:solidFill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30000"/>
              </a:lnSpc>
              <a:buFont typeface="Wingdings" charset="2"/>
              <a:buChar char="ü"/>
            </a:pPr>
            <a:r>
              <a:rPr lang="fr-FR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str = "Chuỗi ký tự";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30000"/>
              </a:lnSpc>
              <a:buFont typeface="Wingdings" charset="2"/>
              <a:buChar char="ü"/>
            </a:pPr>
            <a:r>
              <a:rPr lang="en-US" altLang="en-US" sz="280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var</a:t>
            </a:r>
            <a:r>
              <a:rPr lang="en-US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str = new String();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4340225"/>
            <a:ext cx="8305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b="0" i="1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Thuộc tính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: length (chiều dài của chuỗi ký tự)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b="0" i="1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: match, replace, search, split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13B50CE-38F4-EF43-966F-325F34D5483F}" type="slidenum">
              <a:rPr lang="en-US" altLang="en-US" sz="1400" b="0"/>
              <a:pPr algn="r" eaLnBrk="1" hangingPunct="1"/>
              <a:t>39</a:t>
            </a:fld>
            <a:endParaRPr lang="en-US" altLang="en-US" sz="1400" b="0"/>
          </a:p>
        </p:txBody>
      </p:sp>
      <p:sp>
        <p:nvSpPr>
          <p:cNvPr id="43008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30085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0086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30136" name="Group 56"/>
          <p:cNvGraphicFramePr>
            <a:graphicFrameLocks noGrp="1"/>
          </p:cNvGraphicFramePr>
          <p:nvPr/>
        </p:nvGraphicFramePr>
        <p:xfrm>
          <a:off x="228600" y="1958975"/>
          <a:ext cx="8686800" cy="4745737"/>
        </p:xfrm>
        <a:graphic>
          <a:graphicData uri="http://schemas.openxmlformats.org/drawingml/2006/table">
            <a:tbl>
              <a:tblPr/>
              <a:tblGrid>
                <a:gridCol w="2819400"/>
                <a:gridCol w="5867400"/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Phương thức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Mục đích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143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charAt(i)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Trả về ký tự thứ i trong chuổi, lưu ý ký tự đầu tiên của chuổi có chỉ số 0.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charCodeAt(i)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Trả về mã ASCII của ký tự thứ i trong chuổi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Concat(chuỗi)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Kết nối các chuổi. Ví dụ: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var str = "Da"; var newStr=str.concat(" Nang");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FE3FD0D-F30F-A242-B95A-6C0AE665BB45}" type="slidenum">
              <a:rPr lang="en-US" altLang="en-US" sz="1400" b="0"/>
              <a:pPr algn="r" eaLnBrk="1" hangingPunct="1"/>
              <a:t>4</a:t>
            </a:fld>
            <a:endParaRPr lang="en-US" altLang="en-US" sz="1400" b="0"/>
          </a:p>
        </p:txBody>
      </p:sp>
      <p:sp>
        <p:nvSpPr>
          <p:cNvPr id="346115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NHÚNG JAVASCRIPT VÀO HTML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381000" y="685800"/>
            <a:ext cx="8534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a-DK" altLang="en-US" sz="2800" i="1">
                <a:latin typeface="Tahoma" charset="0"/>
                <a:ea typeface="Tahoma" charset="0"/>
                <a:cs typeface="Tahoma" charset="0"/>
              </a:rPr>
              <a:t>Cách 1: Sử dụng thẻ &lt;SCRIPT&gt;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33400" y="14478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vi-VN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&lt;SCRIPT</a:t>
            </a:r>
            <a:r>
              <a:rPr lang="vi-VN" altLang="en-US" sz="22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LANGUAGE</a:t>
            </a:r>
            <a:r>
              <a:rPr lang="vi-VN" altLang="en-US" sz="22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=”</a:t>
            </a:r>
            <a:r>
              <a:rPr lang="vi-VN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JavaScript/</a:t>
            </a:r>
            <a:r>
              <a:rPr lang="en-US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VBScript</a:t>
            </a:r>
            <a:r>
              <a:rPr lang="vi-VN" altLang="en-US" sz="2200" b="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 ”&gt;</a:t>
            </a:r>
            <a:endParaRPr lang="en-US" altLang="en-US" sz="2200" b="0">
              <a:solidFill>
                <a:srgbClr val="0000FF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en-US" sz="22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sz="22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8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Câu lệnh&gt;</a:t>
            </a:r>
            <a:endParaRPr lang="vi-VN" altLang="en-US" sz="2800" b="0" i="1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vi-VN" altLang="en-US" sz="2200">
                <a:solidFill>
                  <a:srgbClr val="0000FF"/>
                </a:solidFill>
                <a:latin typeface="Tahoma" charset="0"/>
                <a:ea typeface="Tahoma" charset="0"/>
                <a:cs typeface="Tahoma" charset="0"/>
              </a:rPr>
              <a:t>&lt;/SCRIPT&gt;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" y="1371600"/>
            <a:ext cx="8077200" cy="17526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1800" b="0">
              <a:solidFill>
                <a:srgbClr val="FFFFFF"/>
              </a:solidFill>
              <a:latin typeface="Verdana" charset="0"/>
              <a:ea typeface="Arial" charset="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228600" y="3733800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Thẻ &lt;script&gt;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đặt trong thẻ &lt;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head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&gt; </a:t>
            </a:r>
            <a:r>
              <a:rPr lang="vi-VN" altLang="en-US" b="0" i="1">
                <a:latin typeface="Tahoma" charset="0"/>
                <a:ea typeface="Tahoma" charset="0"/>
                <a:cs typeface="Tahoma" charset="0"/>
              </a:rPr>
              <a:t>hoặc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  thẻ &lt;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body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&gt;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Đặt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trong thẻ &lt;Head&gt;: Câu lệnh sẽ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được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thực thi ngay khi trang web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được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mở.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</a:pP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Đặ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t trong thẻ &lt;Body&gt;: Câu lệnh sẽ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được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 thực thi khi trang web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ang mở (sau khi thực thi các </a:t>
            </a:r>
            <a:r>
              <a:rPr lang="vi-VN" altLang="en-US" b="0">
                <a:latin typeface="Tahoma" charset="0"/>
                <a:ea typeface="Tahoma" charset="0"/>
                <a:cs typeface="Tahoma" charset="0"/>
              </a:rPr>
              <a:t>đ</a:t>
            </a:r>
            <a:r>
              <a:rPr lang="en-US" altLang="en-US" b="0">
                <a:latin typeface="Tahoma" charset="0"/>
                <a:ea typeface="Tahoma" charset="0"/>
                <a:cs typeface="Tahoma" charset="0"/>
              </a:rPr>
              <a:t>oạn script có trong phần &lt;head&gt;).</a:t>
            </a:r>
            <a:endParaRPr lang="vi-VN" altLang="en-US" b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463" y="3276600"/>
            <a:ext cx="1389062" cy="457200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v"/>
            </a:pPr>
            <a:r>
              <a:rPr lang="vi-VN" altLang="en-US" b="0" i="1" u="sng">
                <a:solidFill>
                  <a:srgbClr val="113F71"/>
                </a:solidFill>
                <a:latin typeface="Tahoma" charset="0"/>
                <a:ea typeface="Tahoma" charset="0"/>
                <a:cs typeface="Tahoma" charset="0"/>
              </a:rPr>
              <a:t>Lưu ý:</a:t>
            </a:r>
            <a:endParaRPr lang="en-US" altLang="en-US" b="0" i="1" u="sng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E7822BF-7CC9-434D-BA77-904F9F229AF1}" type="slidenum">
              <a:rPr lang="en-US" altLang="en-US" sz="1400" b="0"/>
              <a:pPr algn="r" eaLnBrk="1" hangingPunct="1"/>
              <a:t>40</a:t>
            </a:fld>
            <a:endParaRPr lang="en-US" altLang="en-US" sz="1400" b="0"/>
          </a:p>
        </p:txBody>
      </p:sp>
      <p:sp>
        <p:nvSpPr>
          <p:cNvPr id="43213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32133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Dựng sẵn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2134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32144" name="Group 16"/>
          <p:cNvGraphicFramePr>
            <a:graphicFrameLocks noGrp="1"/>
          </p:cNvGraphicFramePr>
          <p:nvPr/>
        </p:nvGraphicFramePr>
        <p:xfrm>
          <a:off x="304800" y="1981200"/>
          <a:ext cx="8534400" cy="4572000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Phương thức: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94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indexOf(chuỗi con, chỉ số)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Trả về vị trí xuất hiện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lần đầu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của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chuỗi con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trong một chuỗi bắt đầu tại vị trí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chỉ số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lastIndexOf(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chuỗi con, chỉ số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Trả về vị trí xuất hiện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lần cuối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của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chuỗi con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trong một chuỗi bắt đầu tại vị trí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chỉ số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C25EAD9-94DB-144B-B833-BDC8A09E89AA}" type="slidenum">
              <a:rPr lang="en-US" altLang="en-US" sz="1400" b="0"/>
              <a:pPr algn="r" eaLnBrk="1" hangingPunct="1"/>
              <a:t>41</a:t>
            </a:fld>
            <a:endParaRPr lang="en-US" altLang="en-US" sz="1400" b="0"/>
          </a:p>
        </p:txBody>
      </p:sp>
      <p:sp>
        <p:nvSpPr>
          <p:cNvPr id="43622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36229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Dựng sẵn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6230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981200"/>
          <a:ext cx="8610600" cy="4419600"/>
        </p:xfrm>
        <a:graphic>
          <a:graphicData uri="http://schemas.openxmlformats.org/drawingml/2006/table">
            <a:tbl>
              <a:tblPr/>
              <a:tblGrid>
                <a:gridCol w="2590800"/>
                <a:gridCol w="6019800"/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Phương thức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Mục đích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13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substring(i,j)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Trả lại chuỗi con từ vị trí i đến j trong một chuỗi.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Lưu ý: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substring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chứ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không phải subString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!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toLowerCase()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Chuyến đổi sang dạng chữ hoa.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toUpperCase()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Chuyến đổi sang dạng chữ thường.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B1CC80-6DF7-C843-B48C-BA29193FBAF3}" type="slidenum">
              <a:rPr lang="en-US" altLang="en-US" sz="1400" b="0"/>
              <a:pPr algn="r" eaLnBrk="1" hangingPunct="1"/>
              <a:t>42</a:t>
            </a:fld>
            <a:endParaRPr lang="en-US" altLang="en-US" sz="1400" b="0"/>
          </a:p>
        </p:txBody>
      </p:sp>
      <p:sp>
        <p:nvSpPr>
          <p:cNvPr id="43417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34181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Dựng sẵn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4182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-304800" y="1733550"/>
            <a:ext cx="152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838200" y="1701800"/>
            <a:ext cx="7924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Xây dựng một hàm kiểm tra tính hợp lệ của một địa chỉ Email.</a:t>
            </a:r>
            <a:endParaRPr lang="en-US" altLang="en-US" b="0">
              <a:solidFill>
                <a:srgbClr val="113F7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3165475"/>
            <a:ext cx="9144000" cy="1041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  <a:buFont typeface="Wingdings" charset="2"/>
              <a:buChar char="v"/>
            </a:pP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Email hợp lệ khi: không chứa khoảng trống, chứa @ ở vị trí &gt;1, có ít nhất 1 dấu chấm  sau ký tự @ ....</a:t>
            </a:r>
          </a:p>
        </p:txBody>
      </p:sp>
      <p:sp>
        <p:nvSpPr>
          <p:cNvPr id="62469" name="Rectangle 1"/>
          <p:cNvSpPr>
            <a:spLocks noChangeArrowheads="1"/>
          </p:cNvSpPr>
          <p:nvPr/>
        </p:nvSpPr>
        <p:spPr bwMode="auto">
          <a:xfrm>
            <a:off x="-381000" y="2667000"/>
            <a:ext cx="243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</a:t>
            </a:r>
            <a:r>
              <a:rPr lang="vi-VN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ướng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dẫn: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0" y="4198938"/>
            <a:ext cx="9067800" cy="15160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70C0"/>
              </a:buClr>
              <a:buFont typeface="Wingdings" charset="2"/>
              <a:buChar char="v"/>
            </a:pPr>
            <a:r>
              <a:rPr lang="en-US" altLang="en-US">
                <a:solidFill>
                  <a:schemeClr val="bg1"/>
                </a:solidFill>
                <a:ea typeface="Arial" charset="0"/>
                <a:cs typeface="Arial" charset="0"/>
              </a:rPr>
              <a:t> </a:t>
            </a:r>
            <a:r>
              <a:rPr lang="en-US" altLang="en-US" b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Sử dụng ph</a:t>
            </a:r>
            <a:r>
              <a:rPr lang="vi-VN" altLang="en-US" b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ươ</a:t>
            </a:r>
            <a:r>
              <a:rPr lang="en-US" altLang="en-US" b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ng thức </a:t>
            </a:r>
            <a:r>
              <a:rPr lang="en-US" altLang="en-US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search(x)</a:t>
            </a:r>
            <a:r>
              <a:rPr lang="en-US" altLang="en-US" b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 Phương thức dò tìm một chuỗi con x trong xâu S, trả lại vị trí tìm được trong chuỗi dò tìm, nếu không tìm thấy trả về -1.</a:t>
            </a:r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0" y="5740400"/>
            <a:ext cx="9144000" cy="1041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charset="2"/>
              <a:buChar char="v"/>
            </a:pPr>
            <a:r>
              <a:rPr lang="en-US" altLang="en-US">
                <a:ea typeface="Arial" charset="0"/>
                <a:cs typeface="Arial" charset="0"/>
              </a:rPr>
              <a:t> 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Sử dụng ph</a:t>
            </a:r>
            <a:r>
              <a:rPr lang="vi-VN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ươ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ng thức </a:t>
            </a:r>
            <a:r>
              <a:rPr lang="en-US" altLang="en-US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substring(n1, n2): </a:t>
            </a:r>
            <a:r>
              <a:rPr lang="en-US" altLang="en-US" b="0">
                <a:solidFill>
                  <a:srgbClr val="000080"/>
                </a:solidFill>
                <a:latin typeface="Tahoma" charset="0"/>
                <a:ea typeface="Tahoma" charset="0"/>
                <a:cs typeface="Tahoma" charset="0"/>
              </a:rPr>
              <a:t>Lấy ra một xâu con trong xâu s, lấy từ vị trí n1 đến n2 (số ký tự lấy ra là n2-n1 ký tự)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/>
      <p:bldP spid="62468" grpId="0" animBg="1"/>
      <p:bldP spid="62469" grpId="0"/>
      <p:bldP spid="62470" grpId="0" animBg="1"/>
      <p:bldP spid="624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BABBA86-6EF0-F047-81DC-F9B45B9AFF3D}" type="slidenum">
              <a:rPr lang="en-US" altLang="en-US" sz="1400" b="0"/>
              <a:pPr algn="r" eaLnBrk="1" hangingPunct="1"/>
              <a:t>43</a:t>
            </a:fld>
            <a:endParaRPr lang="en-US" altLang="en-US" sz="1400" b="0"/>
          </a:p>
        </p:txBody>
      </p:sp>
      <p:sp>
        <p:nvSpPr>
          <p:cNvPr id="43827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38277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Dựng sẵn</a:t>
            </a:r>
            <a:endParaRPr lang="vi-VN" altLang="en-US" sz="280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38278" name="Rectangle 3"/>
          <p:cNvSpPr>
            <a:spLocks noChangeArrowheads="1"/>
          </p:cNvSpPr>
          <p:nvPr/>
        </p:nvSpPr>
        <p:spPr bwMode="auto">
          <a:xfrm>
            <a:off x="457200" y="1296988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en-US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b. Đối tượng String</a:t>
            </a:r>
            <a:endParaRPr lang="en-US" altLang="en-US" b="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-381000" y="1600200"/>
            <a:ext cx="152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dụ:</a:t>
            </a:r>
          </a:p>
        </p:txBody>
      </p:sp>
      <p:sp>
        <p:nvSpPr>
          <p:cNvPr id="438281" name="Rectangle 3"/>
          <p:cNvSpPr>
            <a:spLocks noChangeArrowheads="1"/>
          </p:cNvSpPr>
          <p:nvPr/>
        </p:nvSpPr>
        <p:spPr bwMode="auto">
          <a:xfrm>
            <a:off x="152400" y="2025650"/>
            <a:ext cx="8839200" cy="475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function ktra(){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x=document.f1.t1.value;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z=document.f1.t1.length;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t=/\./;</a:t>
            </a:r>
          </a:p>
          <a:p>
            <a:pPr eaLnBrk="1" hangingPunct="1"/>
            <a:r>
              <a:rPr lang="en-US" altLang="en-US" sz="2000" i="1">
                <a:latin typeface="Tahoma" charset="0"/>
                <a:ea typeface="Tahoma" charset="0"/>
                <a:cs typeface="Tahoma" charset="0"/>
              </a:rPr>
              <a:t>   if(x.search(" ")&gt;-1)  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{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	alert("nhap cach trong"); 					   	document.f1.t1.focus();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		  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}</a:t>
            </a:r>
          </a:p>
          <a:p>
            <a:pPr eaLnBrk="1" hangingPunct="1"/>
            <a:r>
              <a:rPr lang="en-US" altLang="en-US" sz="2000" i="1">
                <a:latin typeface="Tahoma" charset="0"/>
                <a:ea typeface="Tahoma" charset="0"/>
                <a:cs typeface="Tahoma" charset="0"/>
              </a:rPr>
              <a:t>    if(x.search("@")&lt;=0) 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{</a:t>
            </a:r>
            <a:r>
              <a:rPr lang="en-US" altLang="en-US" sz="2000" i="1">
                <a:latin typeface="Tahoma" charset="0"/>
                <a:ea typeface="Tahoma" charset="0"/>
                <a:cs typeface="Tahoma" charset="0"/>
              </a:rPr>
              <a:t> 	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alert("không nhâp @"); 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			document.f1.t1.focus();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		      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}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y=x.substring(x.search("@")+1,z); 		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en-US" altLang="en-US" sz="2000" i="1">
                <a:latin typeface="Tahoma" charset="0"/>
                <a:ea typeface="Tahoma" charset="0"/>
                <a:cs typeface="Tahoma" charset="0"/>
              </a:rPr>
              <a:t>if(y.search(t)&lt;=-1)     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{</a:t>
            </a:r>
            <a:r>
              <a:rPr lang="en-US" altLang="en-US" sz="2000" i="1">
                <a:latin typeface="Tahoma" charset="0"/>
                <a:ea typeface="Tahoma" charset="0"/>
                <a:cs typeface="Tahoma" charset="0"/>
              </a:rPr>
              <a:t>  	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alert("không nhâp .");   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			document.f1.t1.focus();</a:t>
            </a:r>
          </a:p>
          <a:p>
            <a:pPr eaLnBrk="1" hangingPunct="1"/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		</a:t>
            </a:r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      }</a:t>
            </a:r>
          </a:p>
          <a:p>
            <a:pPr eaLnBrk="1" hangingPunct="1"/>
            <a:r>
              <a:rPr lang="en-US" altLang="en-US" sz="2000"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FE7E0BB-7ACD-4046-9E76-365C6ADFCE44}" type="slidenum">
              <a:rPr lang="en-US" altLang="en-US" sz="1400" b="0"/>
              <a:pPr algn="r" eaLnBrk="1" hangingPunct="1"/>
              <a:t>44</a:t>
            </a:fld>
            <a:endParaRPr lang="en-US" altLang="en-US" sz="1400" b="0"/>
          </a:p>
        </p:txBody>
      </p:sp>
      <p:sp>
        <p:nvSpPr>
          <p:cNvPr id="41369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13701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gray">
          <a:xfrm>
            <a:off x="533400" y="1905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●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600" u="sng">
                <a:latin typeface="Tahoma" charset="0"/>
                <a:ea typeface="Tahoma" charset="0"/>
                <a:cs typeface="Tahoma" charset="0"/>
              </a:rPr>
              <a:t>Các thuộc tính: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E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Hằng số Euler, khoảng 2,718.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LN2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logarit tự nhiên của 2, khoảng 0,693.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LN10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logarit tự nhiên của 10, khoảng 2,302.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LOG2E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logarit cơ số 2 của e, khoảng 1,442. 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PI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Giá trị của π, khoảng 3,14159. 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SQRT1_2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Căn bậc 2 của 0,5, khoảng 0,707. 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SQRT2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Căn bậc 2 của 2, khoảng 1,414. </a:t>
            </a:r>
            <a:endParaRPr lang="vi-VN" altLang="en-US" sz="2400" b="0" i="1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3703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Đối tượng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DAEEA12-A20C-944D-A011-3355925EE160}" type="slidenum">
              <a:rPr lang="en-US" altLang="en-US" sz="1400" b="0"/>
              <a:pPr algn="r" eaLnBrk="1" hangingPunct="1"/>
              <a:t>45</a:t>
            </a:fld>
            <a:endParaRPr lang="en-US" altLang="en-US" sz="1400" b="0"/>
          </a:p>
        </p:txBody>
      </p:sp>
      <p:sp>
        <p:nvSpPr>
          <p:cNvPr id="44032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40325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gray">
          <a:xfrm>
            <a:off x="533400" y="19050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●</a:t>
            </a:r>
            <a:r>
              <a:rPr lang="en-US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600" u="sng">
                <a:latin typeface="Tahoma" charset="0"/>
                <a:ea typeface="Tahoma" charset="0"/>
                <a:cs typeface="Tahoma" charset="0"/>
              </a:rPr>
              <a:t>Các </a:t>
            </a:r>
            <a:r>
              <a:rPr lang="en-US" altLang="en-US" sz="2600" u="sng"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1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Math.abs (</a:t>
            </a:r>
            <a:r>
              <a:rPr lang="vi-VN" altLang="en-US" sz="24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number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tuyệt đối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Math.acos (number)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- Trả lại giá trị arc cosine (theo radian)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  <a:endParaRPr lang="vi-VN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Math.asin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arc sine (theo radian)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  <a:endParaRPr lang="en-US" altLang="en-US" sz="2400" b="0" i="1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Math.atan (number) 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arc tan (theo radian)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</a:t>
            </a:r>
          </a:p>
        </p:txBody>
      </p:sp>
      <p:sp>
        <p:nvSpPr>
          <p:cNvPr id="440327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Đối tượng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676CC32-5748-F24E-8918-A48C195AFD7D}" type="slidenum">
              <a:rPr lang="en-US" altLang="en-US" sz="1400" b="0"/>
              <a:pPr algn="r" eaLnBrk="1" hangingPunct="1"/>
              <a:t>46</a:t>
            </a:fld>
            <a:endParaRPr lang="en-US" altLang="en-US" sz="1400" b="0"/>
          </a:p>
        </p:txBody>
      </p:sp>
      <p:sp>
        <p:nvSpPr>
          <p:cNvPr id="44237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42373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gray">
          <a:xfrm>
            <a:off x="533400" y="19050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●</a:t>
            </a:r>
            <a:r>
              <a:rPr lang="en-US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600" u="sng">
                <a:latin typeface="Tahoma" charset="0"/>
                <a:ea typeface="Tahoma" charset="0"/>
                <a:cs typeface="Tahoma" charset="0"/>
              </a:rPr>
              <a:t>Các </a:t>
            </a:r>
            <a:r>
              <a:rPr lang="en-US" altLang="en-US" sz="2600" u="sng"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vi-VN" altLang="en-US" sz="18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14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Math.cos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cosine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Math.exp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e^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, với e là hằng số Euler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algn="just"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Math.max (num1,num2)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lớn nhất giữa num1 và num2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algn="just"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Math.min (num1,num2)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nhỏ nhất giữa num1 và num2. </a:t>
            </a:r>
          </a:p>
        </p:txBody>
      </p:sp>
      <p:sp>
        <p:nvSpPr>
          <p:cNvPr id="442375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Đối tượng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0757A37-5352-F749-AD23-ED3F9D87F76D}" type="slidenum">
              <a:rPr lang="en-US" altLang="en-US" sz="1400" b="0"/>
              <a:pPr algn="r" eaLnBrk="1" hangingPunct="1"/>
              <a:t>47</a:t>
            </a:fld>
            <a:endParaRPr lang="en-US" altLang="en-US" sz="1400" b="0"/>
          </a:p>
        </p:txBody>
      </p:sp>
      <p:sp>
        <p:nvSpPr>
          <p:cNvPr id="44441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44421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gray">
          <a:xfrm>
            <a:off x="304800" y="16764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●</a:t>
            </a:r>
            <a:r>
              <a:rPr lang="en-US" altLang="en-US" sz="26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600" u="sng">
                <a:latin typeface="Tahoma" charset="0"/>
                <a:ea typeface="Tahoma" charset="0"/>
                <a:cs typeface="Tahoma" charset="0"/>
              </a:rPr>
              <a:t>Các </a:t>
            </a:r>
            <a:r>
              <a:rPr lang="en-US" altLang="en-US" sz="2600" u="sng"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-   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Math.pos (</a:t>
            </a:r>
            <a:r>
              <a:rPr lang="vi-VN" altLang="en-US" sz="24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base,exponent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base luỹ thừa exponent. </a:t>
            </a:r>
            <a:endParaRPr lang="fr-FR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fr-FR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Math.random (r)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một số ngẫu nhiên giữa 0 và 1. Phương thức này chỉ thực hiện được trên nền tảng UNIX. </a:t>
            </a: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Math.round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giá trị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làm tròn tới số nguyên gần nhất.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-  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Math.sin (</a:t>
            </a:r>
            <a:r>
              <a:rPr lang="vi-VN" altLang="en-US" sz="24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number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sin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Math.sqrt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căn bậc 2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 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ts val="40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Math.tan (number)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- Trả lại tag của </a:t>
            </a:r>
            <a:r>
              <a:rPr lang="vi-VN" altLang="en-US" sz="2400" b="0" i="1">
                <a:latin typeface="Tahoma" charset="0"/>
                <a:ea typeface="Tahoma" charset="0"/>
                <a:cs typeface="Tahoma" charset="0"/>
              </a:rPr>
              <a:t>number.</a:t>
            </a:r>
          </a:p>
        </p:txBody>
      </p:sp>
      <p:sp>
        <p:nvSpPr>
          <p:cNvPr id="444423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Đối tượng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48D103E-5E91-BE4C-945C-19BFAA1B456B}" type="slidenum">
              <a:rPr lang="en-US" altLang="en-US" sz="1400" b="0"/>
              <a:pPr algn="r" eaLnBrk="1" hangingPunct="1"/>
              <a:t>48</a:t>
            </a:fld>
            <a:endParaRPr lang="en-US" altLang="en-US" sz="1400" b="0"/>
          </a:p>
        </p:txBody>
      </p:sp>
      <p:sp>
        <p:nvSpPr>
          <p:cNvPr id="44646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46469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33400" y="17526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>
                <a:latin typeface="Tahoma" charset="0"/>
                <a:ea typeface="Times New Roman" charset="0"/>
                <a:cs typeface="Tahoma" charset="0"/>
              </a:rPr>
              <a:t>Khai báo biến thuộc đối tượng Date như sau: </a:t>
            </a:r>
          </a:p>
          <a:p>
            <a:pPr algn="ctr"/>
            <a:r>
              <a:rPr lang="en-US" altLang="en-US">
                <a:latin typeface="Tahoma" charset="0"/>
                <a:ea typeface="Times New Roman" charset="0"/>
                <a:cs typeface="Tahoma" charset="0"/>
              </a:rPr>
              <a:t>var</a:t>
            </a:r>
            <a:r>
              <a:rPr lang="en-US" altLang="en-US" b="0">
                <a:latin typeface="Tahoma" charset="0"/>
                <a:ea typeface="Times New Roman" charset="0"/>
                <a:cs typeface="Tahoma" charset="0"/>
              </a:rPr>
              <a:t>   </a:t>
            </a:r>
            <a:r>
              <a:rPr lang="en-US" altLang="en-US">
                <a:solidFill>
                  <a:srgbClr val="FF0000"/>
                </a:solidFill>
                <a:latin typeface="Tahoma" charset="0"/>
                <a:ea typeface="Times New Roman" charset="0"/>
                <a:cs typeface="Tahoma" charset="0"/>
              </a:rPr>
              <a:t>&lt;Tên biến&gt; = new   Date();</a:t>
            </a:r>
          </a:p>
        </p:txBody>
      </p:sp>
      <p:sp>
        <p:nvSpPr>
          <p:cNvPr id="446473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Đối tượng </a:t>
            </a:r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date</a:t>
            </a:r>
            <a:endParaRPr lang="vi-VN" altLang="en-US" sz="2400" i="1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46518" name="Group 54"/>
          <p:cNvGraphicFramePr>
            <a:graphicFrameLocks noGrp="1"/>
          </p:cNvGraphicFramePr>
          <p:nvPr/>
        </p:nvGraphicFramePr>
        <p:xfrm>
          <a:off x="228600" y="2590800"/>
          <a:ext cx="8763000" cy="4226243"/>
        </p:xfrm>
        <a:graphic>
          <a:graphicData uri="http://schemas.openxmlformats.org/drawingml/2006/table">
            <a:tbl>
              <a:tblPr/>
              <a:tblGrid>
                <a:gridCol w="2286000"/>
                <a:gridCol w="6477000"/>
              </a:tblGrid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Phương thức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Ý nghĩa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76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getDay()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thứ hiện tại trong tuần (Chủ nhật ứng với 0, thứ hai ứng với 1, ..., thứ 7 ứng với 6)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getDate()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ngày hiện tại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getMonth()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tháng hiện tại (0-&gt;tháng 1, 1-&gt; tháng 2)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getYear()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năm hiện tại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getHours()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giờ hiện tại (Tính theo 24 h)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getMinutes()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Lấy phút hiện tại 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setDate(n)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Times New Roman" charset="0"/>
                          <a:cs typeface="Tahoma" charset="0"/>
                        </a:rPr>
                        <a:t>Đặt ngày là n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Times New Roman" charset="0"/>
                        <a:cs typeface="Tahom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7E93D87-93BA-2644-8778-031BD8A6BB8B}" type="slidenum">
              <a:rPr lang="en-US" altLang="en-US" sz="1400" b="0"/>
              <a:pPr algn="r" eaLnBrk="1" hangingPunct="1"/>
              <a:t>49</a:t>
            </a:fld>
            <a:endParaRPr lang="en-US" altLang="en-US" sz="1400" b="0"/>
          </a:p>
        </p:txBody>
      </p:sp>
      <p:sp>
        <p:nvSpPr>
          <p:cNvPr id="448515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48517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48518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e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Đối tượng Document:</a:t>
            </a:r>
            <a:endParaRPr lang="vi-VN" altLang="en-US" sz="2400" i="1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gray">
          <a:xfrm>
            <a:off x="228600" y="1905000"/>
            <a:ext cx="876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    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Đối tượng document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chứa các thông tin về tài liệu hiện thời và cung cấp các phương thức để đưa thông tin ra màn hình.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      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Thuộc tính: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alinkColor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Giống như thuộc tính ALINK.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-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bgColor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Giống thuộc tính BGCOLOR.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cookie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Sử dụng để xác định cookie.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fgColor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Giống thuộc tính TEXT. 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forms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 Mảng tất cả các form trong document.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E839879-B187-F842-8FA8-5B19FA5831D2}" type="slidenum">
              <a:rPr lang="en-US" altLang="en-US" sz="1400" b="0"/>
              <a:pPr algn="r" eaLnBrk="1" hangingPunct="1"/>
              <a:t>5</a:t>
            </a:fld>
            <a:endParaRPr lang="en-US" altLang="en-US" sz="1400" b="0"/>
          </a:p>
        </p:txBody>
      </p:sp>
      <p:sp>
        <p:nvSpPr>
          <p:cNvPr id="350211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NHÚNG JAVASCRIPT VÀO HTML</a:t>
            </a:r>
          </a:p>
        </p:txBody>
      </p:sp>
      <p:sp>
        <p:nvSpPr>
          <p:cNvPr id="14338" name="Title 1"/>
          <p:cNvSpPr>
            <a:spLocks/>
          </p:cNvSpPr>
          <p:nvPr/>
        </p:nvSpPr>
        <p:spPr bwMode="gray">
          <a:xfrm>
            <a:off x="152400" y="685800"/>
            <a:ext cx="883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</a:t>
            </a:r>
            <a:r>
              <a:rPr lang="en-US" altLang="en-US" sz="24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en-US" altLang="en-US" sz="24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Viết dòng thông báo:</a:t>
            </a:r>
            <a:r>
              <a:rPr lang="en-US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“Chào mừng bạn </a:t>
            </a:r>
            <a:r>
              <a:rPr lang="vi-VN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đến</a:t>
            </a:r>
            <a:r>
              <a:rPr lang="en-US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với Website”, </a:t>
            </a: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khi ng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ười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dùng bắt </a:t>
            </a: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đầu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 tải trang web, hiển thị dòng chữ </a:t>
            </a:r>
            <a:br>
              <a:rPr lang="en-US" altLang="en-US" sz="2400" b="0">
                <a:latin typeface="Tahoma" charset="0"/>
                <a:ea typeface="Tahoma" charset="0"/>
                <a:cs typeface="Tahoma" charset="0"/>
              </a:rPr>
            </a:br>
            <a:r>
              <a:rPr lang="en-US" altLang="en-US" sz="24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“Chúc vui vẻ” </a:t>
            </a: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lên trang web.</a:t>
            </a:r>
            <a:r>
              <a:rPr lang="en-US" altLang="en-US" sz="2400" b="0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981200"/>
            <a:ext cx="8382000" cy="48006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&lt;HTML&gt;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en-US" sz="2000">
                <a:solidFill>
                  <a:srgbClr val="66FF33"/>
                </a:solidFill>
                <a:latin typeface="Tahoma" charset="0"/>
                <a:ea typeface="Tahoma" charset="0"/>
                <a:cs typeface="Tahoma" charset="0"/>
              </a:rPr>
              <a:t>&lt;Head&gt;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           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00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language="javascript"&gt;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	   alert(‘Chào mừng bạn </a:t>
            </a:r>
            <a:r>
              <a:rPr lang="vi-VN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đến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với Website!’);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          &lt;/</a:t>
            </a:r>
            <a:r>
              <a:rPr lang="en-US" altLang="en-US" sz="200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66FF33"/>
                </a:solidFill>
                <a:latin typeface="Tahoma" charset="0"/>
                <a:ea typeface="Tahoma" charset="0"/>
                <a:cs typeface="Tahoma" charset="0"/>
              </a:rPr>
              <a:t>     &lt;/Head&gt;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Body</a:t>
            </a:r>
            <a:r>
              <a:rPr lang="en-US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           &lt;</a:t>
            </a:r>
            <a:r>
              <a:rPr lang="en-US" altLang="en-US" sz="200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language="javascript"&gt;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               document.write(“Chúc vui vẻ!”);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            &lt;/</a:t>
            </a:r>
            <a:r>
              <a:rPr lang="en-US" altLang="en-US" sz="200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000" b="0">
                <a:solidFill>
                  <a:srgbClr val="FFFF00"/>
                </a:solidFill>
                <a:latin typeface="Tahoma" charset="0"/>
                <a:ea typeface="Tahoma" charset="0"/>
                <a:cs typeface="Tahoma" charset="0"/>
              </a:rPr>
              <a:t>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en-US" altLang="en-US" sz="20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&lt;/Body&gt;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0">
                <a:solidFill>
                  <a:srgbClr val="FFFFFF"/>
                </a:solidFill>
                <a:latin typeface="Tahoma" charset="0"/>
                <a:ea typeface="Tahoma" charset="0"/>
                <a:cs typeface="Tahoma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F5FED57-9927-6E47-8610-9578F0AF1E2C}" type="slidenum">
              <a:rPr lang="en-US" altLang="en-US" sz="1400" b="0"/>
              <a:pPr algn="r" eaLnBrk="1" hangingPunct="1"/>
              <a:t>50</a:t>
            </a:fld>
            <a:endParaRPr lang="en-US" altLang="en-US" sz="1400" b="0"/>
          </a:p>
        </p:txBody>
      </p:sp>
      <p:sp>
        <p:nvSpPr>
          <p:cNvPr id="452611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52613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52614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e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Đối tượng Document:</a:t>
            </a:r>
            <a:endParaRPr lang="vi-VN" altLang="en-US" sz="2400" i="1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gray">
          <a:xfrm>
            <a:off x="0" y="18288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Thuộc tính: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lastModified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Ngày cuối cùng văn bản được sửa.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linkColor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Giống thuộc tính LINK.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links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Mảng tất cả các link trong document.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location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URL đầy đủ của văn bản.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referrer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URL của văn bản gọi nó.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title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Nội dung của thẻ &lt;TITLE&gt;.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vlinkColor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Giống thuộc tính VLINK.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vi-VN" altLang="en-US" sz="2400" b="0">
                <a:latin typeface="Tahoma" charset="0"/>
                <a:ea typeface="Tahoma" charset="0"/>
                <a:cs typeface="Tahoma" charset="0"/>
              </a:rPr>
              <a:t>	</a:t>
            </a:r>
            <a:endParaRPr lang="en-US" altLang="en-US" sz="24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A440D38-53A7-D14F-866E-F0D01CDA4D2F}" type="slidenum">
              <a:rPr lang="en-US" altLang="en-US" sz="1400" b="0"/>
              <a:pPr algn="r" eaLnBrk="1" hangingPunct="1"/>
              <a:t>51</a:t>
            </a:fld>
            <a:endParaRPr lang="en-US" altLang="en-US" sz="1400" b="0"/>
          </a:p>
        </p:txBody>
      </p:sp>
      <p:sp>
        <p:nvSpPr>
          <p:cNvPr id="454659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54661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54662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e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Đối tượng Document:</a:t>
            </a:r>
            <a:endParaRPr lang="vi-VN" altLang="en-US" sz="2400" i="1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gray">
          <a:xfrm>
            <a:off x="228600" y="1905000"/>
            <a:ext cx="8763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US" altLang="en-US" sz="2400" u="sng"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Tahoma" charset="0"/>
                <a:ea typeface="Tahoma" charset="0"/>
                <a:cs typeface="Tahoma" charset="0"/>
              </a:rPr>
              <a:t>	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-	</a:t>
            </a:r>
            <a:r>
              <a:rPr lang="vi-VN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document.clear</a:t>
            </a:r>
            <a:r>
              <a:rPr lang="vi-VN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: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Xoá document hiện thời.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document.close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: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Đóng dòng dữ liệu vào và đưa toàn bộ dữ liệu trong bộ đệm ra màn hình.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document.open (["mineType"])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Mở một stream để thu thập dữ liệu vào của các ph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ươ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ng thức write và writeln.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49332-A073-834A-8F62-ACDDC69B0F97}" type="slidenum">
              <a:rPr lang="en-US" altLang="en-US" sz="1400" b="0"/>
              <a:pPr algn="r" eaLnBrk="1" hangingPunct="1"/>
              <a:t>52</a:t>
            </a:fld>
            <a:endParaRPr lang="en-US" altLang="en-US" sz="1400" b="0"/>
          </a:p>
        </p:txBody>
      </p:sp>
      <p:sp>
        <p:nvSpPr>
          <p:cNvPr id="456707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456709" name="Rectangle 2"/>
          <p:cNvSpPr>
            <a:spLocks noChangeArrowheads="1"/>
          </p:cNvSpPr>
          <p:nvPr/>
        </p:nvSpPr>
        <p:spPr bwMode="gray"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4.10.	Đối tượng trong Javascript: </a:t>
            </a:r>
            <a:r>
              <a:rPr lang="da-DK" altLang="en-US" sz="2800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Dựng sẵn</a:t>
            </a:r>
            <a:endParaRPr lang="vi-VN" altLang="en-US" sz="2800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56710" name="Rectangle 2"/>
          <p:cNvSpPr>
            <a:spLocks noChangeArrowheads="1"/>
          </p:cNvSpPr>
          <p:nvPr/>
        </p:nvSpPr>
        <p:spPr bwMode="gray">
          <a:xfrm>
            <a:off x="152400" y="1243013"/>
            <a:ext cx="822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e</a:t>
            </a:r>
            <a:r>
              <a:rPr lang="vi-VN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en-US" sz="2400" i="1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Đối tượng Document:</a:t>
            </a:r>
            <a:endParaRPr lang="vi-VN" altLang="en-US" sz="2400" i="1">
              <a:solidFill>
                <a:srgbClr val="0000CC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gray">
          <a:xfrm>
            <a:off x="-304800" y="1905000"/>
            <a:ext cx="9448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US" altLang="en-US" sz="240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en-US" altLang="en-US" sz="2400" u="sng">
                <a:latin typeface="Tahoma" charset="0"/>
                <a:ea typeface="Tahoma" charset="0"/>
                <a:cs typeface="Tahoma" charset="0"/>
              </a:rPr>
              <a:t>Phương thức</a:t>
            </a:r>
            <a:r>
              <a:rPr lang="vi-VN" altLang="en-US" sz="2400" u="sng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document.write(expression1 [,expression2]...[,expressionN])</a:t>
            </a:r>
            <a:r>
              <a:rPr lang="vi-VN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  <a:sym typeface="Wingdings" charset="2"/>
              </a:rPr>
              <a:t>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Viết biểu thức HTML lên văn bản tr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o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ng một cửa sổ xác định. 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-	</a:t>
            </a:r>
            <a:r>
              <a:rPr lang="vi-VN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document.writeln(expression1</a:t>
            </a:r>
            <a:r>
              <a:rPr lang="en-US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0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[,expression2] ... [,expressionN] )</a:t>
            </a:r>
            <a:r>
              <a:rPr lang="vi-VN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  <a:sym typeface="Wingdings" charset="2"/>
              </a:rPr>
              <a:t>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Giống phương thức trên nhưng khi hết mỗi biểu thức lại xuống dòng.</a:t>
            </a:r>
            <a:endParaRPr lang="en-US" altLang="en-US" sz="28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rgbClr val="CC99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 b="0">
              <a:ea typeface="Arial" charset="0"/>
              <a:cs typeface="Arial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 b="0">
              <a:ea typeface="Arial" charset="0"/>
              <a:cs typeface="Arial" charset="0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0" y="2638425"/>
            <a:ext cx="9144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003300"/>
                </a:solidFill>
                <a:ea typeface="Arial" charset="0"/>
                <a:cs typeface="Arial" charset="0"/>
              </a:rPr>
              <a:t>HẾT</a:t>
            </a:r>
            <a:endParaRPr lang="en-US" altLang="en-US" sz="2000">
              <a:solidFill>
                <a:srgbClr val="003300"/>
              </a:solidFill>
              <a:latin typeface="Arial Black" charset="0"/>
              <a:ea typeface="Arial" charset="0"/>
              <a:cs typeface="Arial" charset="0"/>
            </a:endParaRPr>
          </a:p>
          <a:p>
            <a:pPr algn="ctr" eaLnBrk="1" hangingPunct="1"/>
            <a:r>
              <a:rPr lang="en-US" altLang="en-US" sz="440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charset="0"/>
                <a:cs typeface="Arial" charset="0"/>
              </a:rPr>
              <a:t>CHƯƠNG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5FDF9A6-1EF8-2943-8615-BAB3E8A26042}" type="slidenum">
              <a:rPr lang="en-US" altLang="en-US" sz="1400" b="0"/>
              <a:pPr algn="r" eaLnBrk="1" hangingPunct="1"/>
              <a:t>6</a:t>
            </a:fld>
            <a:endParaRPr lang="en-US" altLang="en-US" sz="1400" b="0"/>
          </a:p>
        </p:txBody>
      </p:sp>
      <p:sp>
        <p:nvSpPr>
          <p:cNvPr id="352259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NHÚNG JAVASCRIPT VÀO HTML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6200" y="863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da-DK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Cách 2: Sử dụng  các file nguồn JavaScript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28600" y="1397000"/>
            <a:ext cx="8458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Tạo File nguồn JavaScript có phần mở rộng là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r>
              <a:rPr lang="en-US" altLang="en-US" sz="2800">
                <a:solidFill>
                  <a:srgbClr val="FF0000"/>
                </a:solidFill>
                <a:latin typeface=".VnTime" charset="0"/>
                <a:ea typeface="Tahoma" charset="0"/>
                <a:cs typeface="Tahoma" charset="0"/>
              </a:rPr>
              <a:t>JS</a:t>
            </a:r>
          </a:p>
          <a:p>
            <a:pPr eaLnBrk="1" hangingPunct="1">
              <a:lnSpc>
                <a:spcPct val="130000"/>
              </a:lnSpc>
              <a:buFontTx/>
              <a:buChar char="-"/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Từ các trang HTML liên kết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đế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n File nguồn</a:t>
            </a:r>
          </a:p>
          <a:p>
            <a:pPr eaLnBrk="1" hangingPunct="1">
              <a:lnSpc>
                <a:spcPct val="130000"/>
              </a:lnSpc>
            </a:pPr>
            <a:endParaRPr lang="en-US" altLang="en-US" sz="1200" b="0"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      	&lt;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Src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=“</a:t>
            </a:r>
            <a:r>
              <a:rPr lang="en-US" altLang="en-US" sz="2800" i="1">
                <a:solidFill>
                  <a:srgbClr val="FF0000"/>
                </a:solidFill>
                <a:latin typeface=".VnTime" charset="0"/>
                <a:ea typeface="Tahoma" charset="0"/>
                <a:cs typeface="Tahoma" charset="0"/>
              </a:rPr>
              <a:t>Filename.Js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”&gt;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	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&lt;/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Script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2514600"/>
            <a:ext cx="5105400" cy="2057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b="0"/>
          </a:p>
        </p:txBody>
      </p:sp>
      <p:sp>
        <p:nvSpPr>
          <p:cNvPr id="352266" name="Title 1"/>
          <p:cNvSpPr>
            <a:spLocks/>
          </p:cNvSpPr>
          <p:nvPr/>
        </p:nvSpPr>
        <p:spPr bwMode="gray">
          <a:xfrm>
            <a:off x="304800" y="4846638"/>
            <a:ext cx="6705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600" u="sng">
                <a:solidFill>
                  <a:srgbClr val="0000CC"/>
                </a:solidFill>
                <a:latin typeface="Tahoma" charset="0"/>
                <a:ea typeface="Tahoma" charset="0"/>
                <a:cs typeface="Tahoma" charset="0"/>
              </a:rPr>
              <a:t>Ví dụ: </a:t>
            </a:r>
          </a:p>
        </p:txBody>
      </p:sp>
      <p:sp>
        <p:nvSpPr>
          <p:cNvPr id="17411" name="Content Placeholder 2"/>
          <p:cNvSpPr>
            <a:spLocks/>
          </p:cNvSpPr>
          <p:nvPr/>
        </p:nvSpPr>
        <p:spPr bwMode="gray">
          <a:xfrm>
            <a:off x="609600" y="5334000"/>
            <a:ext cx="7794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  Xây dựng hàm tính </a:t>
            </a:r>
            <a:r>
              <a:rPr lang="en-US" altLang="en-US" sz="2600">
                <a:latin typeface="Tahoma" charset="0"/>
                <a:ea typeface="Tahoma" charset="0"/>
                <a:cs typeface="Tahoma" charset="0"/>
              </a:rPr>
              <a:t>Tổng </a:t>
            </a: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của 3 số.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en-US" sz="2600" b="0">
                <a:latin typeface="Tahoma" charset="0"/>
                <a:ea typeface="Tahoma" charset="0"/>
                <a:cs typeface="Tahoma" charset="0"/>
              </a:rPr>
              <a:t>   Áp dụng các hàm tính toán vào các trang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4A4DF36-8E98-CE49-9B87-F034BFCD3AFE}" type="slidenum">
              <a:rPr lang="en-US" altLang="en-US" sz="1400" b="0"/>
              <a:pPr algn="r" eaLnBrk="1" hangingPunct="1"/>
              <a:t>7</a:t>
            </a:fld>
            <a:endParaRPr lang="en-US" altLang="en-US" sz="1400" b="0"/>
          </a:p>
        </p:txBody>
      </p:sp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NHÚNG JAVASCRIPT VÀO HTML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81600" y="762000"/>
            <a:ext cx="3733800" cy="22098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function Tong(a,b,c){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var c=a+b+c;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	return c;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}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76200" y="762000"/>
            <a:ext cx="5029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b="0" i="1" u="sng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vi-VN" altLang="en-US" b="0" i="1" u="sng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ước</a:t>
            </a:r>
            <a:r>
              <a:rPr lang="en-US" altLang="en-US" b="0" i="1" u="sng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 1</a:t>
            </a:r>
            <a:r>
              <a:rPr lang="en-US" altLang="en-US" b="0" i="1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Tạo File </a:t>
            </a:r>
            <a:r>
              <a:rPr lang="en-US" altLang="en-US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Ham.JS</a:t>
            </a:r>
            <a:r>
              <a:rPr lang="en-US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 nh</a:t>
            </a:r>
            <a:r>
              <a:rPr lang="vi-VN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ư</a:t>
            </a:r>
            <a:r>
              <a:rPr lang="en-US" altLang="en-US" b="0">
                <a:solidFill>
                  <a:srgbClr val="091F39"/>
                </a:solidFill>
                <a:latin typeface="Tahoma" charset="0"/>
                <a:ea typeface="Tahoma" charset="0"/>
                <a:cs typeface="Tahoma" charset="0"/>
              </a:rPr>
              <a:t> bên:</a:t>
            </a:r>
          </a:p>
        </p:txBody>
      </p:sp>
      <p:sp>
        <p:nvSpPr>
          <p:cNvPr id="2" name="Rounded Rectangle 3"/>
          <p:cNvSpPr/>
          <p:nvPr/>
        </p:nvSpPr>
        <p:spPr>
          <a:xfrm>
            <a:off x="152400" y="3124200"/>
            <a:ext cx="8458200" cy="365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&lt;Html&gt;</a:t>
            </a:r>
          </a:p>
          <a:p>
            <a:pPr eaLnBrk="1" hangingPunct="1"/>
            <a:r>
              <a:rPr lang="en-US" altLang="en-US" b="0">
                <a:solidFill>
                  <a:srgbClr val="000000"/>
                </a:solidFill>
              </a:rPr>
              <a:t>     </a:t>
            </a:r>
            <a:r>
              <a:rPr lang="en-US" altLang="en-US">
                <a:solidFill>
                  <a:srgbClr val="000000"/>
                </a:solidFill>
              </a:rPr>
              <a:t>&lt;Head&gt;</a:t>
            </a:r>
          </a:p>
          <a:p>
            <a:pPr eaLnBrk="1" hangingPunct="1"/>
            <a:r>
              <a:rPr lang="en-US" altLang="en-US" b="0">
                <a:solidFill>
                  <a:srgbClr val="FF0000"/>
                </a:solidFill>
              </a:rPr>
              <a:t>           &lt;</a:t>
            </a:r>
            <a:r>
              <a:rPr lang="en-US" altLang="en-US">
                <a:solidFill>
                  <a:srgbClr val="FF0000"/>
                </a:solidFill>
              </a:rPr>
              <a:t>Script src=“Ham.JS”</a:t>
            </a:r>
            <a:r>
              <a:rPr lang="en-US" altLang="en-US" b="0">
                <a:solidFill>
                  <a:srgbClr val="FF0000"/>
                </a:solidFill>
              </a:rPr>
              <a:t>&gt;</a:t>
            </a:r>
          </a:p>
          <a:p>
            <a:pPr eaLnBrk="1" hangingPunct="1"/>
            <a:r>
              <a:rPr lang="en-US" altLang="en-US" b="0">
                <a:solidFill>
                  <a:srgbClr val="FF0000"/>
                </a:solidFill>
              </a:rPr>
              <a:t>           &lt;/</a:t>
            </a:r>
            <a:r>
              <a:rPr lang="en-US" altLang="en-US">
                <a:solidFill>
                  <a:srgbClr val="FF0000"/>
                </a:solidFill>
              </a:rPr>
              <a:t>Script</a:t>
            </a:r>
            <a:r>
              <a:rPr lang="en-US" altLang="en-US" b="0">
                <a:solidFill>
                  <a:srgbClr val="FF0000"/>
                </a:solidFill>
              </a:rPr>
              <a:t>&gt;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    &lt;/Head&gt;</a:t>
            </a:r>
          </a:p>
          <a:p>
            <a:pPr eaLnBrk="1" hangingPunct="1"/>
            <a:r>
              <a:rPr lang="en-US" altLang="en-US" b="0">
                <a:solidFill>
                  <a:srgbClr val="000000"/>
                </a:solidFill>
              </a:rPr>
              <a:t>     </a:t>
            </a:r>
            <a:r>
              <a:rPr lang="en-US" altLang="en-US">
                <a:solidFill>
                  <a:srgbClr val="000000"/>
                </a:solidFill>
              </a:rPr>
              <a:t>&lt;Body&gt;</a:t>
            </a:r>
          </a:p>
          <a:p>
            <a:pPr eaLnBrk="1" hangingPunct="1"/>
            <a:r>
              <a:rPr lang="en-US" altLang="en-US" b="0">
                <a:solidFill>
                  <a:srgbClr val="000000"/>
                </a:solidFill>
              </a:rPr>
              <a:t>	 document.write(“Tổng 5+7+9=“ +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Tong(5,7,9)</a:t>
            </a:r>
            <a:r>
              <a:rPr lang="en-US" altLang="en-US" b="0">
                <a:solidFill>
                  <a:srgbClr val="000000"/>
                </a:solidFill>
              </a:rPr>
              <a:t>);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     &lt;/Body&gt;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200" y="1854200"/>
            <a:ext cx="5029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b="0" i="1" u="sng">
                <a:solidFill>
                  <a:srgbClr val="000000"/>
                </a:solidFill>
              </a:rPr>
              <a:t>B</a:t>
            </a:r>
            <a:r>
              <a:rPr lang="vi-VN" altLang="en-US" b="0" i="1" u="sng">
                <a:solidFill>
                  <a:srgbClr val="000000"/>
                </a:solidFill>
              </a:rPr>
              <a:t>ước</a:t>
            </a:r>
            <a:r>
              <a:rPr lang="en-US" altLang="en-US" b="0" i="1" u="sng">
                <a:solidFill>
                  <a:srgbClr val="000000"/>
                </a:solidFill>
              </a:rPr>
              <a:t> 2:</a:t>
            </a:r>
            <a:r>
              <a:rPr lang="en-US" altLang="en-US" b="0" i="1">
                <a:solidFill>
                  <a:srgbClr val="000000"/>
                </a:solidFill>
              </a:rPr>
              <a:t> </a:t>
            </a:r>
            <a:r>
              <a:rPr lang="en-US" altLang="en-US" b="0">
                <a:solidFill>
                  <a:srgbClr val="000000"/>
                </a:solidFill>
              </a:rPr>
              <a:t> Tạo trang </a:t>
            </a:r>
            <a:r>
              <a:rPr lang="en-US" altLang="en-US">
                <a:solidFill>
                  <a:srgbClr val="FF0000"/>
                </a:solidFill>
              </a:rPr>
              <a:t>Index.Html</a:t>
            </a:r>
            <a:r>
              <a:rPr lang="en-US" altLang="en-US" b="0">
                <a:solidFill>
                  <a:srgbClr val="000000"/>
                </a:solidFill>
              </a:rPr>
              <a:t> liên kết </a:t>
            </a:r>
            <a:r>
              <a:rPr lang="vi-VN" altLang="en-US" b="0">
                <a:solidFill>
                  <a:srgbClr val="000000"/>
                </a:solidFill>
              </a:rPr>
              <a:t>đế</a:t>
            </a:r>
            <a:r>
              <a:rPr lang="en-US" altLang="en-US" b="0">
                <a:solidFill>
                  <a:srgbClr val="000000"/>
                </a:solidFill>
              </a:rPr>
              <a:t>n file </a:t>
            </a:r>
            <a:r>
              <a:rPr lang="en-US" altLang="en-US" i="1">
                <a:solidFill>
                  <a:srgbClr val="FF0000"/>
                </a:solidFill>
              </a:rPr>
              <a:t>Ham.JS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435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942141D-F3B9-6A47-B9CC-17CED5E627A4}" type="slidenum">
              <a:rPr lang="en-US" altLang="en-US" sz="1400" b="0"/>
              <a:pPr algn="r" eaLnBrk="1" hangingPunct="1"/>
              <a:t>8</a:t>
            </a:fld>
            <a:endParaRPr lang="en-US" altLang="en-US" sz="1400" b="0"/>
          </a:p>
        </p:txBody>
      </p:sp>
      <p:sp>
        <p:nvSpPr>
          <p:cNvPr id="356355" name="Rectangle 2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NHÚNG JAVASCRIPT VÀO HTML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04800" y="762000"/>
            <a:ext cx="8534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da-DK" altLang="en-US" sz="2800" i="1">
                <a:latin typeface="Tahoma" charset="0"/>
                <a:ea typeface="Tahoma" charset="0"/>
                <a:cs typeface="Tahoma" charset="0"/>
              </a:rPr>
              <a:t>Cách 3: Nhúng trực tiếp vào sự kiện của thẻ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371600"/>
            <a:ext cx="8077200" cy="21336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1600" b="0">
              <a:solidFill>
                <a:srgbClr val="FFFFFF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902075"/>
            <a:ext cx="86106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charset="2"/>
              <a:buNone/>
            </a:pPr>
            <a:r>
              <a:rPr lang="da-DK" altLang="en-US" sz="2800" i="1" u="sng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Ví dụ</a:t>
            </a:r>
            <a:r>
              <a:rPr lang="da-DK" altLang="en-US" sz="280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:  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Tạo nút lệnh, khi ng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ườ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i dùng nhấn chuột vào nút lệnh sẽ hiện ra dòng thông báo “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Chào bạn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”.</a:t>
            </a:r>
            <a:r>
              <a:rPr lang="da-DK" altLang="en-US" sz="2800" b="0">
                <a:latin typeface="Tahoma" charset="0"/>
                <a:ea typeface="Tahoma" charset="0"/>
                <a:cs typeface="Tahoma" charset="0"/>
              </a:rPr>
              <a:t>	        </a:t>
            </a:r>
            <a:endParaRPr lang="en-US" altLang="en-US" sz="2800" b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5137150"/>
            <a:ext cx="8610600" cy="11874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&lt;Input type=“button” onclick=“alert(‘Chào bạn’);”&gt;</a:t>
            </a:r>
          </a:p>
          <a:p>
            <a:pPr eaLnBrk="1" hangingPunct="1"/>
            <a:endParaRPr lang="en-US" altLang="en-US"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517650"/>
            <a:ext cx="7924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Tên thẻ   </a:t>
            </a:r>
            <a:r>
              <a:rPr lang="en-US" altLang="en-US" sz="2800">
                <a:latin typeface="Tahoma" charset="0"/>
                <a:ea typeface="Tahoma" charset="0"/>
                <a:cs typeface="Tahoma" charset="0"/>
              </a:rPr>
              <a:t>Sựkiện=“Câu lệnh JavaScript”&gt;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&lt;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/Tên thẻ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Slide Number Placeholder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BA9C98C-8423-B140-9857-57D83C3528B7}" type="slidenum">
              <a:rPr lang="en-US" altLang="en-US" sz="1400" b="0"/>
              <a:pPr algn="r" eaLnBrk="1" hangingPunct="1"/>
              <a:t>9</a:t>
            </a:fld>
            <a:endParaRPr lang="en-US" altLang="en-US" sz="1400" b="0"/>
          </a:p>
        </p:txBody>
      </p:sp>
      <p:sp>
        <p:nvSpPr>
          <p:cNvPr id="348163" name="Rectangle 8"/>
          <p:cNvSpPr>
            <a:spLocks noChangeArrowheads="1"/>
          </p:cNvSpPr>
          <p:nvPr/>
        </p:nvSpPr>
        <p:spPr bwMode="auto"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b="0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SỬ DỤNG JAVASCRIPT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gray">
          <a:xfrm>
            <a:off x="457200" y="9144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800" i="1">
                <a:solidFill>
                  <a:srgbClr val="CC00CC"/>
                </a:solidFill>
                <a:latin typeface="Tahoma" charset="0"/>
                <a:ea typeface="Tahoma" charset="0"/>
                <a:cs typeface="Tahoma" charset="0"/>
              </a:rPr>
              <a:t>4</a:t>
            </a:r>
            <a:r>
              <a:rPr lang="vi-VN" altLang="en-US" sz="2800" i="1">
                <a:solidFill>
                  <a:srgbClr val="CC00CC"/>
                </a:solidFill>
                <a:latin typeface="Tahoma" charset="0"/>
                <a:ea typeface="Tahoma" charset="0"/>
                <a:cs typeface="Tahoma" charset="0"/>
              </a:rPr>
              <a:t>.1. Cú pháp </a:t>
            </a:r>
            <a:r>
              <a:rPr lang="en-US" altLang="en-US" sz="2800" i="1">
                <a:solidFill>
                  <a:srgbClr val="CC00CC"/>
                </a:solidFill>
                <a:latin typeface="Tahoma" charset="0"/>
                <a:ea typeface="Tahoma" charset="0"/>
                <a:cs typeface="Tahoma" charset="0"/>
              </a:rPr>
              <a:t>và quy </a:t>
            </a:r>
            <a:r>
              <a:rPr lang="vi-VN" altLang="en-US" sz="2800" i="1">
                <a:solidFill>
                  <a:srgbClr val="CC00CC"/>
                </a:solidFill>
                <a:latin typeface="Tahoma" charset="0"/>
                <a:ea typeface="Tahoma" charset="0"/>
                <a:cs typeface="Tahoma" charset="0"/>
              </a:rPr>
              <a:t>ước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JavaScript phân biệt chữ hoa - chữ th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ường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Tất cả các câu lệnh JavaScript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đề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u cách nhau dấu </a:t>
            </a:r>
            <a:r>
              <a:rPr lang="en-US" altLang="en-US" sz="280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;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</a:pP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Các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h viết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 ghi chú: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// 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G</a:t>
            </a:r>
            <a:r>
              <a:rPr lang="vi-VN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hi chú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vi-VN" altLang="en-US" sz="2800" b="0" i="1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altLang="en-US" sz="2800" b="0" i="1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vi-VN" altLang="en-US" sz="2800" b="0">
                <a:latin typeface="Tahoma" charset="0"/>
                <a:ea typeface="Tahoma" charset="0"/>
                <a:cs typeface="Tahoma" charset="0"/>
              </a:rPr>
              <a:t>hoặc</a:t>
            </a:r>
            <a:r>
              <a:rPr lang="en-US" altLang="en-US" sz="2800" b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vi-VN" altLang="en-US" sz="2800" b="0" i="1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/*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G</a:t>
            </a:r>
            <a:r>
              <a:rPr lang="vi-VN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hi chú</a:t>
            </a:r>
            <a:r>
              <a:rPr lang="en-US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vi-VN" altLang="en-US" sz="2800" b="0" i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*/</a:t>
            </a:r>
            <a:endParaRPr lang="en-US" altLang="en-US" sz="2800" b="0" i="1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600" b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Mon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ney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y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y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y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Money</Template>
  <TotalTime>3772</TotalTime>
  <Words>3114</Words>
  <Application>Microsoft Macintosh PowerPoint</Application>
  <PresentationFormat>On-screen Show (4:3)</PresentationFormat>
  <Paragraphs>708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.VnCourier</vt:lpstr>
      <vt:lpstr>.VnTime</vt:lpstr>
      <vt:lpstr>Arial Black</vt:lpstr>
      <vt:lpstr>Calibri</vt:lpstr>
      <vt:lpstr>Tahoma</vt:lpstr>
      <vt:lpstr>Times New Roman</vt:lpstr>
      <vt:lpstr>Verdana</vt:lpstr>
      <vt:lpstr>Wingdings</vt:lpstr>
      <vt:lpstr>Arial</vt:lpstr>
      <vt:lpstr>Money</vt:lpstr>
      <vt:lpstr>PowerPoint Presentation</vt:lpstr>
      <vt:lpstr>1. GIỚI THIỆU CHUNG</vt:lpstr>
      <vt:lpstr>2. ĐẶC ĐIỂM</vt:lpstr>
      <vt:lpstr>3. NHÚNG JAVASCRIPT VÀO HTML</vt:lpstr>
      <vt:lpstr>3. NHÚNG JAVASCRIPT VÀO HTML</vt:lpstr>
      <vt:lpstr>3. NHÚNG JAVASCRIPT VÀO HTML</vt:lpstr>
      <vt:lpstr>3. NHÚNG JAVASCRIPT VÀO HTML</vt:lpstr>
      <vt:lpstr>3. NHÚNG JAVASCRIPT VÀO HTML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4. SỬ DỤNG JAVASCRIPT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 Tan Dung</dc:creator>
  <cp:lastModifiedBy>Microsoft Office User</cp:lastModifiedBy>
  <cp:revision>834</cp:revision>
  <cp:lastPrinted>1601-01-01T00:00:00Z</cp:lastPrinted>
  <dcterms:created xsi:type="dcterms:W3CDTF">2009-01-18T09:24:30Z</dcterms:created>
  <dcterms:modified xsi:type="dcterms:W3CDTF">2019-02-24T13:55:18Z</dcterms:modified>
</cp:coreProperties>
</file>