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y="6858000" cx="9144000"/>
  <p:notesSz cx="9294800" cy="7008800"/>
  <p:embeddedFontLst>
    <p:embeddedFont>
      <p:font typeface="Tahoma"/>
      <p:regular r:id="rId61"/>
      <p:bold r:id="rId62"/>
    </p:embeddedFont>
    <p:embeddedFont>
      <p:font typeface="Arial Black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jcAhQyXooNs+MQiaKjKRYLIIM5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71768A-39FF-4AB5-9D6B-091E88742814}">
  <a:tblStyle styleId="{7F71768A-39FF-4AB5-9D6B-091E887428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3.xml"/><Relationship Id="rId64" Type="http://customschemas.google.com/relationships/presentationmetadata" Target="metadata"/><Relationship Id="rId63" Type="http://schemas.openxmlformats.org/officeDocument/2006/relationships/font" Target="fonts/ArialBlack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7" y="0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5" name="Google Shape;395;p2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4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2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6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2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28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2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29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1" name="Google Shape;491;p3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0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5" name="Google Shape;505;p3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3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3" name="Google Shape;533;p3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3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6" name="Google Shape;546;p3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34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p3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5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3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36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p3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7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3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38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0" name="Google Shape;620;p3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39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2" name="Google Shape;632;p4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40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4" name="Google Shape;644;p4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6" name="Google Shape;656;p4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4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3" name="Google Shape;673;p4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4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44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4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8" name="Google Shape;698;p4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45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0" name="Google Shape;710;p4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46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2" name="Google Shape;722;p4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47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4" name="Google Shape;734;p4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48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7" name="Google Shape;747;p4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8" name="Google Shape;748;p49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9" name="Google Shape;759;p5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Google Shape;760;p50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0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1" name="Google Shape;771;p5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p51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1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3" name="Google Shape;783;p5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Google Shape;784;p52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2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5" name="Google Shape;795;p5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53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930275" y="3328987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 txBox="1"/>
          <p:nvPr/>
        </p:nvSpPr>
        <p:spPr>
          <a:xfrm>
            <a:off x="5265737" y="6656387"/>
            <a:ext cx="4027487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/>
          <p:nvPr>
            <p:ph type="ctrTitle"/>
          </p:nvPr>
        </p:nvSpPr>
        <p:spPr>
          <a:xfrm>
            <a:off x="1828800" y="1524000"/>
            <a:ext cx="6096000" cy="1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5"/>
          <p:cNvSpPr txBox="1"/>
          <p:nvPr>
            <p:ph idx="1" type="subTitle"/>
          </p:nvPr>
        </p:nvSpPr>
        <p:spPr>
          <a:xfrm>
            <a:off x="1911350" y="4076700"/>
            <a:ext cx="586105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5" name="Google Shape;85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6" name="Google Shape;86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7" name="Google Shape;87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8" name="Google Shape;88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7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4" name="Google Shape;94;p67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5" name="Google Shape;95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1" name="Google Shape;101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9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2" type="body"/>
          </p:nvPr>
        </p:nvSpPr>
        <p:spPr>
          <a:xfrm>
            <a:off x="4648200" y="25146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3" type="body"/>
          </p:nvPr>
        </p:nvSpPr>
        <p:spPr>
          <a:xfrm>
            <a:off x="4648200" y="43815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/>
          <p:nvPr>
            <p:ph idx="1" type="body"/>
          </p:nvPr>
        </p:nvSpPr>
        <p:spPr>
          <a:xfrm>
            <a:off x="685800" y="5334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" type="body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" type="body"/>
          </p:nvPr>
        </p:nvSpPr>
        <p:spPr>
          <a:xfrm rot="5400000">
            <a:off x="2781300" y="419100"/>
            <a:ext cx="3581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3" name="Google Shape;73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4" name="Google Shape;74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/>
        </p:nvSpPr>
        <p:spPr>
          <a:xfrm>
            <a:off x="0" y="381000"/>
            <a:ext cx="9144000" cy="2438400"/>
          </a:xfrm>
          <a:prstGeom prst="rect">
            <a:avLst/>
          </a:prstGeom>
          <a:solidFill>
            <a:srgbClr val="FF66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0" y="676275"/>
            <a:ext cx="91440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 WEB DEVELOPMENT</a:t>
            </a:r>
            <a:endParaRPr b="1" i="0" sz="4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5700"/>
              <a:buFont typeface="Arial"/>
              <a:buNone/>
            </a:pPr>
            <a:r>
              <a:rPr b="1" i="0" lang="en-US" sz="5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0" y="-138112"/>
            <a:ext cx="22828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FPT UNIVERSITY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4.2.	Xuất dữ liệu ra màn hình 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457200" y="13716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1: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Xuất ra màn hình hộp thoại thông báo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Cú pháp:</a:t>
            </a: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3" marL="16002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confirm (”Văn bản”);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hoặc 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alert(”Văn bản”);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confirm(”Chào bạn”);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alert(”Chúc vui vẻ”);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1143000" y="2743200"/>
            <a:ext cx="6629400" cy="2019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4.2.	Xuất dữ liệu ra màn hình </a:t>
            </a: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381000" y="14478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2:</a:t>
            </a: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Xuất dữ liệu ra cửa sổ trình duyệt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2209800" y="2274887"/>
            <a:ext cx="5334000" cy="1338262"/>
          </a:xfrm>
          <a:prstGeom prst="rect">
            <a:avLst/>
          </a:prstGeom>
          <a:solidFill>
            <a:srgbClr val="FFC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i="0" sz="12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E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3989E1"/>
                </a:solidFill>
                <a:latin typeface="Tahoma"/>
                <a:ea typeface="Tahoma"/>
                <a:cs typeface="Tahoma"/>
                <a:sym typeface="Tahoma"/>
              </a:rPr>
              <a:t>document.write()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rgbClr val="3989E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457200" y="3673475"/>
            <a:ext cx="121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  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76200" y="2247900"/>
            <a:ext cx="2057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Cú pháp:</a:t>
            </a: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>
            <a:off x="838200" y="4343400"/>
            <a:ext cx="7620000" cy="2200275"/>
          </a:xfrm>
          <a:prstGeom prst="rect">
            <a:avLst/>
          </a:prstGeom>
          <a:solidFill>
            <a:srgbClr val="FFC000"/>
          </a:solidFill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document.write("chào ban");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document.writeln(“&lt;i&gt;Chúc bạn vui vẻ&lt;/i&gt;")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x=100;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document.write(" Giá trị x=“ + x);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762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4.3.	Hộp nhập dữ  liệu 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533400" y="2057400"/>
            <a:ext cx="82296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 (”Lời thông báo”,”Giá trị mặc định”)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56" name="Google Shape;256;p12"/>
          <p:cNvSpPr txBox="1"/>
          <p:nvPr/>
        </p:nvSpPr>
        <p:spPr>
          <a:xfrm>
            <a:off x="609600" y="4079875"/>
            <a:ext cx="7848600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Lưu ý: 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Hàm prompt trả về giá trị kiểu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vì thế khi nhập dữ liệu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số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cần kết hợp các hàm: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0" y="5578475"/>
            <a:ext cx="9144000" cy="1041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-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parseInt(str)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trả lại một giá trị nguyên.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-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parseFloat(str)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trả lại một giá trị thập phân.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533400" y="2819400"/>
            <a:ext cx="81534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x=prompt(”Nhập giá trị x”);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		       y=prompt(“Nhập y”,”5”);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533400" y="1295400"/>
            <a:ext cx="16398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Cú pháp:</a:t>
            </a:r>
            <a:r>
              <a:rPr b="0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76200" y="685800"/>
            <a:ext cx="86868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4.4.	Các kiểu dữ liệu 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152400" y="1371600"/>
            <a:ext cx="8991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 là ngôn ngữ có tính định kiểu thấp.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 phải chỉ ra kiểu dữ liệu khi khai báo biến mà nó được tự động chuyển thành kiểu phù hợp khi cần thiết.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Các kiểu dữ liệu gồm: Kiểu số, kiểu chuỗi ký tự, kiểu logic, kiểu null; 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76200" y="4953000"/>
            <a:ext cx="579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x=100;     document.write("so="+x);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x=x+2;    document.write("so x=" +x);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x=x+“a";  document.write("so x=" + x);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228600" y="4343400"/>
            <a:ext cx="1158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r>
              <a:rPr b="1" i="1" lang="en-US" sz="24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6311900" y="4403725"/>
            <a:ext cx="2374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Kết quả hiển thị:</a:t>
            </a:r>
            <a:r>
              <a:rPr b="1" i="1" lang="en-US" sz="20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7239000" y="5029200"/>
            <a:ext cx="1524000" cy="11811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x=100;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x=102;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x=102a;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4.5.	Biến và toán tử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57200" y="1447800"/>
            <a:ext cx="85344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biến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Là các ký tự bắt đầu bằng chữ hay dấu gạch dưới.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Khai báo báo biến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var   Tên_biến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toán tử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Toán tử gán: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Toán tử số học: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%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++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--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Các toán tử so sánh 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 =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!=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&gt;=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&lt;=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Các toán tử logic 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&amp;&amp;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||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!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Toán tử chuỗi: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(nối chuỗi).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4.5.	Biến và toán tử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533400" y="2133600"/>
            <a:ext cx="8534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(điều kiện ) ? giá trị 1 : giá trị 2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 Nếu điều kiện 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đúng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thì trả về 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giá trị 1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Nếu điều kiện 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thì trả về 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giá trị 2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c=(a&gt;= b)? a:b ;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228600" y="13716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Toán tử </a:t>
            </a:r>
            <a:r>
              <a:rPr b="0" i="0" lang="en-US" sz="2800" u="none" cap="none" strike="noStrik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điều kiện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76200" y="762000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4.6. Các lệnh</a:t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304800" y="1295400"/>
            <a:ext cx="25146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a. Câu lệnh if:</a:t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2971800" y="1371600"/>
            <a:ext cx="5257800" cy="1050925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(Điều kiện)  câu lệnh ;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(Điều kiện) {khối lệnh}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2971800" y="2427287"/>
            <a:ext cx="5257800" cy="1050925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(Điều kiện)  {khối lệnh 1;}</a:t>
            </a:r>
            <a:endParaRPr/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{khối lệnh2;}</a:t>
            </a:r>
            <a:endParaRPr/>
          </a:p>
        </p:txBody>
      </p:sp>
      <p:sp>
        <p:nvSpPr>
          <p:cNvPr id="311" name="Google Shape;311;p16"/>
          <p:cNvSpPr txBox="1"/>
          <p:nvPr/>
        </p:nvSpPr>
        <p:spPr>
          <a:xfrm>
            <a:off x="228600" y="3352800"/>
            <a:ext cx="3429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Câu lệnh switch: 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2362200" y="3841750"/>
            <a:ext cx="6705600" cy="2940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switch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(biểu thức)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case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gtrị1 : nhóm lệnh 1; break;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. . 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case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gtrịN : nhóm lệnh N; break;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default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nhóm lệnh N+1;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2286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c. Câu lệnh lặp for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587375" y="1752600"/>
            <a:ext cx="8023225" cy="18288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(Khởi tạo; điều kiện ; Thay đổi giá trị){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Câu lệnh;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76200" y="685800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4.6. Các lệnh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228600" y="3733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d. Câu lệnh lặp while /do ... while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533400" y="4276725"/>
            <a:ext cx="3276600" cy="1743075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(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điều kiện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){  	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Câu lệnh;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4343400" y="4267200"/>
            <a:ext cx="4267200" cy="18288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 {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Câu lệnh;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}while (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điều kiện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304800" y="61722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1" lang="en-US" sz="20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Chú ý: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Để thoát ra khỏi một vòng lặp ta sử dụng lệnh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break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để tiếp tục thực hiện vòng lặp dùng lệnh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continue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76200" y="685800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4.7. Hàm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2057400" y="820737"/>
            <a:ext cx="6705600" cy="2227262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TênHàm( Danh sách các tham số){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Các câu lệnh;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	return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[giá trị trả về của hàm];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2438400" y="3184525"/>
            <a:ext cx="53340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600"/>
              <a:buFont typeface="Times New Roman"/>
              <a:buNone/>
            </a:pPr>
            <a:r>
              <a:rPr b="1" i="0" lang="en-US" sz="2600" u="non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TênHàm</a:t>
            </a:r>
            <a:r>
              <a:rPr b="0" i="0" lang="en-US" sz="2600" u="non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600" u="non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sách các đối số</a:t>
            </a:r>
            <a:r>
              <a:rPr b="0" i="0" lang="en-US" sz="2600" u="non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304800" y="3124200"/>
            <a:ext cx="22494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Lời gọi hàm: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762000" y="4457700"/>
            <a:ext cx="6781800" cy="1562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function tong(a,b)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	return a+b;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228600" y="3754437"/>
            <a:ext cx="57562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hàm tính tổng cho 2 số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1676400" y="6269037"/>
            <a:ext cx="6553200" cy="436562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document.write(“Tổng 4+7=“ + tong(4,7)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76200" y="6172200"/>
            <a:ext cx="160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Gọi hàm: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1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4.8.	Sự kiện:</a:t>
            </a:r>
            <a:endParaRPr/>
          </a:p>
        </p:txBody>
      </p:sp>
      <p:sp>
        <p:nvSpPr>
          <p:cNvPr id="356" name="Google Shape;356;p19"/>
          <p:cNvSpPr txBox="1"/>
          <p:nvPr/>
        </p:nvSpPr>
        <p:spPr>
          <a:xfrm>
            <a:off x="381000" y="1395412"/>
            <a:ext cx="8153400" cy="21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51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❖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JavaScript là ngôn ngữ định hướng sự kiện, nghĩa là sẽ phản ứng trước các sự kiện xác định trước như kích chuột hay tải một văn bản. </a:t>
            </a:r>
            <a:endParaRPr/>
          </a:p>
          <a:p>
            <a:pPr indent="-1651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❖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Một số sự kiện trong JavaScript:</a:t>
            </a:r>
            <a:endParaRPr/>
          </a:p>
        </p:txBody>
      </p:sp>
      <p:graphicFrame>
        <p:nvGraphicFramePr>
          <p:cNvPr id="357" name="Google Shape;357;p19"/>
          <p:cNvGraphicFramePr/>
          <p:nvPr/>
        </p:nvGraphicFramePr>
        <p:xfrm>
          <a:off x="3810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114550"/>
                <a:gridCol w="6191250"/>
              </a:tblGrid>
              <a:tr h="125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onBlur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 input focus bÞ xo¸ tõ thµnh phÇn form.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onClick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ng­êi dïng kÝch vµo c¸c thµnh phÇn hay liªn kÕt cña form.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1. GIỚI THIỆU CHUNG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609600" y="1524000"/>
            <a:ext cx="79248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JavaScript là ngôn ngữ kịch bản để xây dựng các ứng dụng web chạy phía client.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09600" y="3095625"/>
            <a:ext cx="80772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Tạo ra các trang web tương tác, có thể thay đổi nội dung và thể hiện.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685800" y="4572000"/>
            <a:ext cx="7437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Kiểm tra tính hợp lệ dữ liệu trong các form.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4.8.	Sự kiện:</a:t>
            </a:r>
            <a:endParaRPr/>
          </a:p>
        </p:txBody>
      </p:sp>
      <p:graphicFrame>
        <p:nvGraphicFramePr>
          <p:cNvPr id="368" name="Google Shape;368;p20"/>
          <p:cNvGraphicFramePr/>
          <p:nvPr/>
        </p:nvGraphicFramePr>
        <p:xfrm>
          <a:off x="228600" y="1497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971800"/>
                <a:gridCol w="5638800"/>
              </a:tblGrid>
              <a:tr h="132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00206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onChange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 gi¸ trÞ cña thµnh phÇn ®­îc chän thay ®æi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00206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onFocus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thµnh phÇn cña form ®­îc focus(lµm næi lªn).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00206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onLoad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trang Web ®­îc t¶i.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00206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onMouseOver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di chuyÓn chuét qua kÕt nèi hay anchor.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4.8.	Sự kiện:</a:t>
            </a:r>
            <a:endParaRPr/>
          </a:p>
        </p:txBody>
      </p:sp>
      <p:graphicFrame>
        <p:nvGraphicFramePr>
          <p:cNvPr id="379" name="Google Shape;379;p21"/>
          <p:cNvGraphicFramePr/>
          <p:nvPr/>
        </p:nvGraphicFramePr>
        <p:xfrm>
          <a:off x="304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438400"/>
                <a:gridCol w="6172200"/>
              </a:tblGrid>
              <a:tr h="190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onSelect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ng­êi sö dông lùa chän mét tr­êng nhËp dữ liÖu trªn form.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onSubmit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 ng­êi dïng ®­a ra mét form.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9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ourier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onUnLoad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0637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X¶y ra khi  ng­êi dïng ®ãng mét trang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4.8.	Sự kiện: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152400" y="14478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 1: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533400" y="2057400"/>
            <a:ext cx="8001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Tạo sự kiện cho trang web khi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mở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trang web sẽ hiện lên thông báo: “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Chào bạn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”, khi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tắt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trang web đi hiện lên thông báo: “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Tạm biệt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”.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457200" y="4648200"/>
            <a:ext cx="8305800" cy="1374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onload</a:t>
            </a:r>
            <a:r>
              <a:rPr b="0" i="0" lang="en-US" sz="28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="alert('Chào bạn');" </a:t>
            </a:r>
            <a:r>
              <a:rPr b="1" i="0" lang="en-US" sz="28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onunload</a:t>
            </a:r>
            <a:r>
              <a:rPr b="0" i="0" lang="en-US" sz="28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="alert('Tạm biệt');"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4.8.	Sự kiện:</a:t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152400" y="1436687"/>
            <a:ext cx="8686800" cy="468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 2: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533400" y="1905000"/>
            <a:ext cx="8001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Tạo Dòng chữ bất kỳ chạy, khi di chuột vào dòng chữ dòng chữ dừng lại, khi dời chuột khỏi dòng chữ thì dòng chữ tiếp tục chạy.</a:t>
            </a:r>
            <a:endParaRPr/>
          </a:p>
        </p:txBody>
      </p:sp>
      <p:sp>
        <p:nvSpPr>
          <p:cNvPr id="405" name="Google Shape;405;p23"/>
          <p:cNvSpPr txBox="1"/>
          <p:nvPr/>
        </p:nvSpPr>
        <p:spPr>
          <a:xfrm>
            <a:off x="457200" y="3962400"/>
            <a:ext cx="8153400" cy="2282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&lt;marquee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onmouseover</a:t>
            </a:r>
            <a:r>
              <a:rPr b="0" i="0" lang="en-US" sz="24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="this.stop();" </a:t>
            </a:r>
            <a:r>
              <a:rPr b="1" i="0" lang="en-US" sz="24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onmouseout</a:t>
            </a:r>
            <a:r>
              <a:rPr b="0" i="0" lang="en-US" sz="2400" u="none">
                <a:solidFill>
                  <a:srgbClr val="0D2F55"/>
                </a:solidFill>
                <a:latin typeface="Tahoma"/>
                <a:ea typeface="Tahoma"/>
                <a:cs typeface="Tahoma"/>
                <a:sym typeface="Tahoma"/>
              </a:rPr>
              <a:t>="this.start();"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Chào các bạn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&lt;/marquee&gt;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2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4.9.	Tham chiếu đến các thẻ HTML:</a:t>
            </a:r>
            <a:endParaRPr/>
          </a:p>
        </p:txBody>
      </p:sp>
      <p:sp>
        <p:nvSpPr>
          <p:cNvPr id="416" name="Google Shape;416;p24"/>
          <p:cNvSpPr txBox="1"/>
          <p:nvPr/>
        </p:nvSpPr>
        <p:spPr>
          <a:xfrm>
            <a:off x="457200" y="1371600"/>
            <a:ext cx="8153400" cy="5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Tham chiếu đến các thẻ HTML bằng JavaScript nhằm lấy giá trị của thẻ, chiều dài của thẻ, trạng thái của thẻ.</a:t>
            </a:r>
            <a:endParaRPr/>
          </a:p>
          <a:p>
            <a:pPr indent="-1778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1" i="0" lang="en-US" sz="28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Tham chiếu đến giá trị của thẻ HTML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document.TênForm.TênThẻ.value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hoặc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TênForm.TênThẻ.value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hoặc 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	    TênThẻ.value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2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26" name="Google Shape;426;p25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4.9.	Tham chiếu đến các thẻ HTML:</a:t>
            </a:r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228600" y="1387475"/>
            <a:ext cx="15303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428" name="Google Shape;428;p25"/>
          <p:cNvSpPr txBox="1"/>
          <p:nvPr/>
        </p:nvSpPr>
        <p:spPr>
          <a:xfrm>
            <a:off x="1450975" y="1401762"/>
            <a:ext cx="4724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Tạo trang web như sau:</a:t>
            </a:r>
            <a:endParaRPr/>
          </a:p>
        </p:txBody>
      </p:sp>
      <p:pic>
        <p:nvPicPr>
          <p:cNvPr id="429" name="Google Shape;4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37" y="2225675"/>
            <a:ext cx="5216525" cy="251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0" name="Google Shape;430;p25"/>
          <p:cNvSpPr txBox="1"/>
          <p:nvPr/>
        </p:nvSpPr>
        <p:spPr>
          <a:xfrm>
            <a:off x="381000" y="5273675"/>
            <a:ext cx="84582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Yêu cầu: Khi người dùng nhấn vào nút lệnh sẽ hiển thị các thông tin vừa nhập.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40" name="Google Shape;440;p26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4.9.	Tham chiếu đến các thẻ HTML:</a:t>
            </a:r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76200" y="1338262"/>
            <a:ext cx="162242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Bước 1:</a:t>
            </a: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304800" y="1828800"/>
            <a:ext cx="83058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Tạo trang web có giao diện như hình gồm:</a:t>
            </a:r>
            <a:endParaRPr/>
          </a:p>
          <a:p>
            <a:pPr indent="-177800" lvl="1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1 form có tên là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f1</a:t>
            </a:r>
            <a:endParaRPr/>
          </a:p>
          <a:p>
            <a:pPr indent="-177800" lvl="1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2 textbox có tên là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77800" lvl="1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1 nút lệnh</a:t>
            </a:r>
            <a:endParaRPr/>
          </a:p>
        </p:txBody>
      </p:sp>
      <p:pic>
        <p:nvPicPr>
          <p:cNvPr id="443" name="Google Shape;4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267200"/>
            <a:ext cx="4741862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2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53" name="Google Shape;453;p27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4.9.	Tham chiếu đến các thẻ HTML:</a:t>
            </a:r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228600" y="1981200"/>
            <a:ext cx="8534400" cy="33416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&lt;Script language="javascript"&gt;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function hienthi()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a=document.f1.t1.value;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b=document.f1.t2.value;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alert("Tên của bạn: "+a+"\nTuổi của bạn:"+b);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&lt;/script&gt;</a:t>
            </a: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141287" y="1219200"/>
            <a:ext cx="162242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Bước 2:</a:t>
            </a: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456" name="Google Shape;456;p27"/>
          <p:cNvSpPr txBox="1"/>
          <p:nvPr/>
        </p:nvSpPr>
        <p:spPr>
          <a:xfrm>
            <a:off x="1676400" y="1338262"/>
            <a:ext cx="64008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Xây dựng hàm hiển thị thông tin như sau:</a:t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249237" y="5545137"/>
            <a:ext cx="16557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Bước 3:</a:t>
            </a: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458" name="Google Shape;458;p27"/>
          <p:cNvSpPr txBox="1"/>
          <p:nvPr/>
        </p:nvSpPr>
        <p:spPr>
          <a:xfrm>
            <a:off x="1828800" y="5578475"/>
            <a:ext cx="70866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Gọi hàm vừa xây dựng vào sự kiện </a:t>
            </a:r>
            <a:r>
              <a:rPr b="1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Onclick</a:t>
            </a: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của nút lệnh.</a:t>
            </a:r>
            <a:endParaRPr/>
          </a:p>
        </p:txBody>
      </p:sp>
      <p:sp>
        <p:nvSpPr>
          <p:cNvPr id="459" name="Google Shape;459;p27"/>
          <p:cNvSpPr txBox="1"/>
          <p:nvPr/>
        </p:nvSpPr>
        <p:spPr>
          <a:xfrm>
            <a:off x="4114800" y="6188075"/>
            <a:ext cx="3159125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onclick="hienthi()"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69" name="Google Shape;469;p28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4.9.	Tham chiếu đến các thẻ HTML:</a:t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457200" y="1447800"/>
            <a:ext cx="66119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Tham chiếu đến chiều dài của thẻ HTML</a:t>
            </a:r>
            <a:endParaRPr/>
          </a:p>
        </p:txBody>
      </p:sp>
      <p:sp>
        <p:nvSpPr>
          <p:cNvPr id="471" name="Google Shape;471;p28"/>
          <p:cNvSpPr txBox="1"/>
          <p:nvPr/>
        </p:nvSpPr>
        <p:spPr>
          <a:xfrm>
            <a:off x="609600" y="2054225"/>
            <a:ext cx="8153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document.TênForm.TênThẻ.value.length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457200" y="2806700"/>
            <a:ext cx="67468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Tham chiếu đến trạng thái của thẻ HTML</a:t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762000" y="3416300"/>
            <a:ext cx="807720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document.TênForm.TênCombo[i].selected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document.TênForm.TênCombo.selectedIndex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document.TênForm.TênRadioGroup[i].checked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document.TênForm.TênCheckbox.checked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document.TênForm.TênRadio.checked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1" name="Google Shape;481;p2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762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</a:t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533400" y="1346200"/>
            <a:ext cx="8001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Định nghĩa đối tượng: </a:t>
            </a:r>
            <a:endParaRPr/>
          </a:p>
        </p:txBody>
      </p:sp>
      <p:sp>
        <p:nvSpPr>
          <p:cNvPr id="485" name="Google Shape;485;p29"/>
          <p:cNvSpPr txBox="1"/>
          <p:nvPr/>
        </p:nvSpPr>
        <p:spPr>
          <a:xfrm>
            <a:off x="762000" y="1822450"/>
            <a:ext cx="7696200" cy="22923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TênHàm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(Tham số 1,...,Tham số M){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.Thuộc tính 1  =Tham số 1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.Thuộc tính M = ThamsốM;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.Thuộc tính N = Biểu thức;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486" name="Google Shape;486;p29"/>
          <p:cNvSpPr txBox="1"/>
          <p:nvPr/>
        </p:nvSpPr>
        <p:spPr>
          <a:xfrm>
            <a:off x="762000" y="5003800"/>
            <a:ext cx="7772400" cy="40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var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Tên đối tượng=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Tên hàm(Giá trị 1,..., Giá trị M);</a:t>
            </a:r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685800" y="4500562"/>
            <a:ext cx="45720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Tạo một đối tượng </a:t>
            </a:r>
            <a:endParaRPr/>
          </a:p>
        </p:txBody>
      </p:sp>
      <p:sp>
        <p:nvSpPr>
          <p:cNvPr id="488" name="Google Shape;488;p29"/>
          <p:cNvSpPr txBox="1"/>
          <p:nvPr/>
        </p:nvSpPr>
        <p:spPr>
          <a:xfrm>
            <a:off x="0" y="5638800"/>
            <a:ext cx="9144000" cy="67786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1" i="1" sz="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Truy xuất các thuộc tính, phương thức của đối tượng bằng toán tử chấm (.)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2. ĐẶC ĐIỂM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200" y="10668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 được biên dịch mà được trình duyệt diễn dịch.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Đáp ứng các sự kiện: Tải hay loại bỏ các form.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Là ngôn ngữ dựa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trên đối tượng, nó bao gồm nhiều kiểu đối tượng như: Math, Windows, Document.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Thiết kế độc lập với hệ điều hành.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3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498" name="Google Shape;498;p30"/>
          <p:cNvSpPr txBox="1"/>
          <p:nvPr/>
        </p:nvSpPr>
        <p:spPr>
          <a:xfrm>
            <a:off x="76200" y="609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</a:t>
            </a:r>
            <a:endParaRPr/>
          </a:p>
        </p:txBody>
      </p:sp>
      <p:sp>
        <p:nvSpPr>
          <p:cNvPr id="499" name="Google Shape;499;p30"/>
          <p:cNvSpPr txBox="1"/>
          <p:nvPr/>
        </p:nvSpPr>
        <p:spPr>
          <a:xfrm>
            <a:off x="123825" y="1109662"/>
            <a:ext cx="12477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1143000" y="1143000"/>
            <a:ext cx="79248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Định nghĩa đối tượng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HocSinh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gồm các thuộc tính: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Mã HS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Tên HS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ĐTB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Nhập thông tin cho 2 học sinh:</a:t>
            </a:r>
            <a:endParaRPr/>
          </a:p>
        </p:txBody>
      </p:sp>
      <p:sp>
        <p:nvSpPr>
          <p:cNvPr id="501" name="Google Shape;501;p30"/>
          <p:cNvSpPr txBox="1"/>
          <p:nvPr/>
        </p:nvSpPr>
        <p:spPr>
          <a:xfrm>
            <a:off x="4953000" y="1524000"/>
            <a:ext cx="4100512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HS01, Trần Hằng, 9.8;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HS02, Nguyễn Trường, 3.4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152400" y="1812925"/>
            <a:ext cx="8839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&lt;script   language="javascript"&gt;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function</a:t>
            </a: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hocsinh</a:t>
            </a: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(mahs,ten,dtb){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        	this.mahs=mahs;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	this.ten=ten;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	this.dtb=dtb;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var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hs1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hocsinh("HS01","Trần Hằng",9.8);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var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hs2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hocsinh("HS02","Nguyễn Trường“,3.4);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document.write(hs1.mahs + hs1.ten+ hs1.dtb);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document.write(hs2.mahs + hs2.ten+ hs2.dtb);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&lt;/script&gt;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3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</a:t>
            </a:r>
            <a:endParaRPr/>
          </a:p>
        </p:txBody>
      </p:sp>
      <p:sp>
        <p:nvSpPr>
          <p:cNvPr id="513" name="Google Shape;513;p31"/>
          <p:cNvSpPr txBox="1"/>
          <p:nvPr/>
        </p:nvSpPr>
        <p:spPr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 câu lệnh thao tác trên đối tượng: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381000" y="2057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Lệnh For ... in</a:t>
            </a:r>
            <a:endParaRPr/>
          </a:p>
        </p:txBody>
      </p:sp>
      <p:sp>
        <p:nvSpPr>
          <p:cNvPr id="515" name="Google Shape;515;p31"/>
          <p:cNvSpPr txBox="1"/>
          <p:nvPr/>
        </p:nvSpPr>
        <p:spPr>
          <a:xfrm>
            <a:off x="1066800" y="2743200"/>
            <a:ext cx="5715000" cy="2201862"/>
          </a:xfrm>
          <a:prstGeom prst="rect">
            <a:avLst/>
          </a:prstGeom>
          <a:solidFill>
            <a:srgbClr val="FFCD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F7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(&lt;</a:t>
            </a:r>
            <a:r>
              <a:rPr b="0" i="1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variable&gt; </a:t>
            </a:r>
            <a:r>
              <a:rPr b="1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&lt;</a:t>
            </a:r>
            <a:r>
              <a:rPr b="0" i="1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object&gt;</a:t>
            </a: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	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		Các câu lệnh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13F7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</p:txBody>
      </p:sp>
      <p:sp>
        <p:nvSpPr>
          <p:cNvPr id="516" name="Google Shape;516;p31"/>
          <p:cNvSpPr txBox="1"/>
          <p:nvPr/>
        </p:nvSpPr>
        <p:spPr>
          <a:xfrm>
            <a:off x="533400" y="5340350"/>
            <a:ext cx="8610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b="0" i="0" lang="en-US" sz="22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200" u="sng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Ý nghĩa</a:t>
            </a:r>
            <a:r>
              <a:rPr b="0" i="0" lang="en-US" sz="22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: Dùng</a:t>
            </a: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để lặp tất cả các thuộc tính của một đối tượng. </a:t>
            </a:r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533400" y="6019800"/>
            <a:ext cx="8610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✔"/>
            </a:pPr>
            <a:r>
              <a:rPr b="0" i="0" lang="en-US" sz="22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200" u="sng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0" i="0" lang="en-US" sz="2200" u="none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(x in hs1)     document.write(x);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5" name="Google Shape;525;p3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27" name="Google Shape;527;p32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</a:t>
            </a:r>
            <a:endParaRPr/>
          </a:p>
        </p:txBody>
      </p:sp>
      <p:sp>
        <p:nvSpPr>
          <p:cNvPr id="528" name="Google Shape;528;p32"/>
          <p:cNvSpPr txBox="1"/>
          <p:nvPr/>
        </p:nvSpPr>
        <p:spPr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 câu lệnh thao tác trên đối tượng:</a:t>
            </a:r>
            <a:endParaRPr/>
          </a:p>
        </p:txBody>
      </p:sp>
      <p:sp>
        <p:nvSpPr>
          <p:cNvPr id="529" name="Google Shape;529;p32"/>
          <p:cNvSpPr txBox="1"/>
          <p:nvPr/>
        </p:nvSpPr>
        <p:spPr>
          <a:xfrm>
            <a:off x="304800" y="2590800"/>
            <a:ext cx="8229600" cy="345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để chỉ đối tượng hiện thời. Đối tượng được gọi thường là đối tượng hiện thời trong phương thức hoặc trong hàm.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[.property]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	this.age=age; </a:t>
            </a:r>
            <a:endParaRPr/>
          </a:p>
        </p:txBody>
      </p:sp>
      <p:sp>
        <p:nvSpPr>
          <p:cNvPr id="530" name="Google Shape;530;p32"/>
          <p:cNvSpPr txBox="1"/>
          <p:nvPr/>
        </p:nvSpPr>
        <p:spPr>
          <a:xfrm>
            <a:off x="304800" y="1990725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Từ khoá This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40" name="Google Shape;540;p33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</a:t>
            </a:r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76200" y="12192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 câu lệnh thao tác trên đối tượng:</a:t>
            </a:r>
            <a:endParaRPr/>
          </a:p>
        </p:txBody>
      </p:sp>
      <p:sp>
        <p:nvSpPr>
          <p:cNvPr id="542" name="Google Shape;542;p33"/>
          <p:cNvSpPr txBox="1"/>
          <p:nvPr/>
        </p:nvSpPr>
        <p:spPr>
          <a:xfrm>
            <a:off x="533400" y="2487612"/>
            <a:ext cx="8382000" cy="421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Biến 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để tạo ra một thể hiện mới của một đối tượng (cấp phát không gian nhớ cho một đối tượng).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pháp: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Biến_đtượng=</a:t>
            </a:r>
            <a:r>
              <a:rPr b="1" i="0" lang="en-US" sz="2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new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KiểuĐốiTượng(param1 [,param2]...[,paramN])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Ví dụ: 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hs1=new hocsinh("HS01","Trần Hằng",9.8);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228600" y="1981200"/>
            <a:ext cx="109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New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53" name="Google Shape;553;p34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152400" y="1371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a. Đối tượng Array</a:t>
            </a:r>
            <a:endParaRPr/>
          </a:p>
        </p:txBody>
      </p:sp>
      <p:sp>
        <p:nvSpPr>
          <p:cNvPr id="555" name="Google Shape;555;p34"/>
          <p:cNvSpPr txBox="1"/>
          <p:nvPr/>
        </p:nvSpPr>
        <p:spPr>
          <a:xfrm>
            <a:off x="1143000" y="1927225"/>
            <a:ext cx="7391400" cy="13493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TênMảng =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Array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cận trên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 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TênMảng =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Array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();</a:t>
            </a:r>
            <a:endParaRPr/>
          </a:p>
        </p:txBody>
      </p:sp>
      <p:sp>
        <p:nvSpPr>
          <p:cNvPr id="556" name="Google Shape;556;p34"/>
          <p:cNvSpPr txBox="1"/>
          <p:nvPr/>
        </p:nvSpPr>
        <p:spPr>
          <a:xfrm>
            <a:off x="1295400" y="3489325"/>
            <a:ext cx="75438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 a=new Array(200);</a:t>
            </a:r>
            <a:endParaRPr/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 HocSinh = new Array(100);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 ThanhPho = new Array("Ha Noi","Da Nang”)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0" y="3757612"/>
            <a:ext cx="1804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 : </a:t>
            </a:r>
            <a:endParaRPr/>
          </a:p>
        </p:txBody>
      </p:sp>
      <p:sp>
        <p:nvSpPr>
          <p:cNvPr id="558" name="Google Shape;558;p34"/>
          <p:cNvSpPr txBox="1"/>
          <p:nvPr/>
        </p:nvSpPr>
        <p:spPr>
          <a:xfrm>
            <a:off x="5881687" y="5226050"/>
            <a:ext cx="3262312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TênMảng</a:t>
            </a: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[Chỉ số]</a:t>
            </a:r>
            <a:endParaRPr/>
          </a:p>
        </p:txBody>
      </p:sp>
      <p:sp>
        <p:nvSpPr>
          <p:cNvPr id="559" name="Google Shape;559;p34"/>
          <p:cNvSpPr txBox="1"/>
          <p:nvPr/>
        </p:nvSpPr>
        <p:spPr>
          <a:xfrm>
            <a:off x="0" y="5272087"/>
            <a:ext cx="59436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3989E1"/>
                </a:solidFill>
                <a:latin typeface="Tahoma"/>
                <a:ea typeface="Tahoma"/>
                <a:cs typeface="Tahoma"/>
                <a:sym typeface="Tahoma"/>
              </a:rPr>
              <a:t> Truy xuất đến phần tử của mảng:</a:t>
            </a:r>
            <a:endParaRPr/>
          </a:p>
        </p:txBody>
      </p:sp>
      <p:sp>
        <p:nvSpPr>
          <p:cNvPr id="560" name="Google Shape;560;p34"/>
          <p:cNvSpPr txBox="1"/>
          <p:nvPr/>
        </p:nvSpPr>
        <p:spPr>
          <a:xfrm>
            <a:off x="0" y="5791200"/>
            <a:ext cx="91440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1" lang="en-US" sz="2400" u="sng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Lưu ý: 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Phần tử đầu tiên có chỉ số bằng 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70" name="Google Shape;570;p35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571" name="Google Shape;571;p35"/>
          <p:cNvSpPr txBox="1"/>
          <p:nvPr/>
        </p:nvSpPr>
        <p:spPr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a. Đối tượng Array</a:t>
            </a:r>
            <a:endParaRPr/>
          </a:p>
        </p:txBody>
      </p:sp>
      <p:sp>
        <p:nvSpPr>
          <p:cNvPr id="572" name="Google Shape;572;p35"/>
          <p:cNvSpPr txBox="1"/>
          <p:nvPr/>
        </p:nvSpPr>
        <p:spPr>
          <a:xfrm>
            <a:off x="228600" y="2854325"/>
            <a:ext cx="8534400" cy="3927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&lt;script language="javascript"&gt;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 n; 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a=new Array(100);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 NhapMang(){</a:t>
            </a:r>
            <a:endParaRPr/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n=parseInt(prompt("nhập tổng số ptử n="));</a:t>
            </a:r>
            <a:endParaRPr/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for (i=0; i&lt;n;i++)</a:t>
            </a:r>
            <a:endParaRPr/>
          </a:p>
          <a:p>
            <a:pPr indent="0" lvl="2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a[i]=parseInt(prompt("nhập a["+i+"]="));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73" name="Google Shape;573;p35"/>
          <p:cNvSpPr txBox="1"/>
          <p:nvPr/>
        </p:nvSpPr>
        <p:spPr>
          <a:xfrm>
            <a:off x="228600" y="1905000"/>
            <a:ext cx="1752600" cy="822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Ví dụ 1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74" name="Google Shape;574;p35"/>
          <p:cNvSpPr txBox="1"/>
          <p:nvPr/>
        </p:nvSpPr>
        <p:spPr>
          <a:xfrm>
            <a:off x="1981200" y="1905000"/>
            <a:ext cx="6781800" cy="822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Nhập và in một mảng gồm n số nguyên, đếm xem có bao nhiêu số chẵn.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84" name="Google Shape;584;p36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585" name="Google Shape;585;p36"/>
          <p:cNvSpPr txBox="1"/>
          <p:nvPr/>
        </p:nvSpPr>
        <p:spPr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a. Đối tượng Array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228600" y="1752600"/>
            <a:ext cx="1752600" cy="822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Ví dụ 1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87" name="Google Shape;587;p36"/>
          <p:cNvSpPr txBox="1"/>
          <p:nvPr/>
        </p:nvSpPr>
        <p:spPr>
          <a:xfrm>
            <a:off x="1981200" y="1752600"/>
            <a:ext cx="6781800" cy="822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Nhập và in một mảng gồm n số nguyên, đếm xem có bao nhiêu số chẵn.</a:t>
            </a:r>
            <a:endParaRPr/>
          </a:p>
        </p:txBody>
      </p:sp>
      <p:sp>
        <p:nvSpPr>
          <p:cNvPr id="588" name="Google Shape;588;p36"/>
          <p:cNvSpPr txBox="1"/>
          <p:nvPr/>
        </p:nvSpPr>
        <p:spPr>
          <a:xfrm>
            <a:off x="304800" y="2667000"/>
            <a:ext cx="8001000" cy="154463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 InMang(){   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for (i=0; i&lt;n;i++)   document.write(a[i]);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89" name="Google Shape;589;p36"/>
          <p:cNvSpPr txBox="1"/>
          <p:nvPr/>
        </p:nvSpPr>
        <p:spPr>
          <a:xfrm>
            <a:off x="304800" y="4287837"/>
            <a:ext cx="8001000" cy="24939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 DemChan(){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d=0;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for(i=0;i&lt;n;i++)   if(a[i]%2==0)  d++;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document.write("&lt;br&gt;Tổng số chẵn là:"+d);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7" name="Google Shape;597;p3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599" name="Google Shape;599;p37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600" name="Google Shape;600;p37"/>
          <p:cNvSpPr txBox="1"/>
          <p:nvPr/>
        </p:nvSpPr>
        <p:spPr>
          <a:xfrm>
            <a:off x="152400" y="12954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a. Đối tượng Array</a:t>
            </a:r>
            <a:endParaRPr/>
          </a:p>
        </p:txBody>
      </p:sp>
      <p:sp>
        <p:nvSpPr>
          <p:cNvPr id="601" name="Google Shape;601;p37"/>
          <p:cNvSpPr txBox="1"/>
          <p:nvPr/>
        </p:nvSpPr>
        <p:spPr>
          <a:xfrm>
            <a:off x="0" y="1846262"/>
            <a:ext cx="20574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Ví dụ 2: </a:t>
            </a:r>
            <a:endParaRPr/>
          </a:p>
        </p:txBody>
      </p:sp>
      <p:sp>
        <p:nvSpPr>
          <p:cNvPr id="602" name="Google Shape;602;p37"/>
          <p:cNvSpPr txBox="1"/>
          <p:nvPr/>
        </p:nvSpPr>
        <p:spPr>
          <a:xfrm>
            <a:off x="0" y="2455862"/>
            <a:ext cx="9144000" cy="2282825"/>
          </a:xfrm>
          <a:prstGeom prst="rect">
            <a:avLst/>
          </a:prstGeom>
          <a:gradFill>
            <a:gsLst>
              <a:gs pos="0">
                <a:srgbClr val="FFC9FF"/>
              </a:gs>
              <a:gs pos="50000">
                <a:srgbClr val="DAA9DA"/>
              </a:gs>
              <a:gs pos="100000">
                <a:srgbClr val="977497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var hs[0]=new hocsinh("HS01","Trần Hằng",9.8);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var hs[1]=new hocsinh("HS02","Nguyễn Trường",3.4);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var hs[2]=new hocsinh("HS03","Nguyễn Nam",7.4);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....</a:t>
            </a:r>
            <a:endParaRPr/>
          </a:p>
        </p:txBody>
      </p:sp>
      <p:sp>
        <p:nvSpPr>
          <p:cNvPr id="603" name="Google Shape;603;p37"/>
          <p:cNvSpPr txBox="1"/>
          <p:nvPr/>
        </p:nvSpPr>
        <p:spPr>
          <a:xfrm>
            <a:off x="0" y="4894262"/>
            <a:ext cx="9144000" cy="1735137"/>
          </a:xfrm>
          <a:prstGeom prst="rect">
            <a:avLst/>
          </a:prstGeom>
          <a:gradFill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for( var i=1; i&lt;=n; i++)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document.write(hs[i].mahs + hs[i].ten+ hs[i].dtb);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04" name="Google Shape;604;p37"/>
          <p:cNvSpPr txBox="1"/>
          <p:nvPr/>
        </p:nvSpPr>
        <p:spPr>
          <a:xfrm>
            <a:off x="2057400" y="1847850"/>
            <a:ext cx="70866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D0D0D"/>
                </a:solidFill>
                <a:latin typeface="Tahoma"/>
                <a:ea typeface="Tahoma"/>
                <a:cs typeface="Tahoma"/>
                <a:sym typeface="Tahoma"/>
              </a:rPr>
              <a:t>Nhập và in một mảng gồm n Học sinh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2" name="Google Shape;612;p3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14" name="Google Shape;614;p38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615" name="Google Shape;615;p38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sp>
        <p:nvSpPr>
          <p:cNvPr id="616" name="Google Shape;616;p38"/>
          <p:cNvSpPr txBox="1"/>
          <p:nvPr/>
        </p:nvSpPr>
        <p:spPr>
          <a:xfrm>
            <a:off x="381000" y="1905000"/>
            <a:ext cx="81534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3114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640"/>
              <a:buFont typeface="Arial"/>
              <a:buChar char="•"/>
            </a:pPr>
            <a:r>
              <a:rPr b="0" i="0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Tạo đối tượng</a:t>
            </a:r>
            <a:r>
              <a:rPr b="0" i="0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 str = "chuỗi ký tự";</a:t>
            </a:r>
            <a:endParaRPr/>
          </a:p>
          <a:p>
            <a:pPr indent="-457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str = "Chuỗi ký tự";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Noto Sans Symbols"/>
              <a:buChar char="✔"/>
            </a:pPr>
            <a:r>
              <a:rPr b="1" i="0" lang="en-US" sz="28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var</a:t>
            </a:r>
            <a:r>
              <a:rPr b="0" i="0" lang="en-US" sz="2800" u="none" cap="none" strike="noStrik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str = new String();</a:t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457200" y="4340225"/>
            <a:ext cx="83058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ahoma"/>
              <a:buChar char="•"/>
            </a:pPr>
            <a:r>
              <a:rPr b="0" i="1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Thuộc tính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: length (chiều dài của chuỗi ký tự)</a:t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ahoma"/>
              <a:buChar char="•"/>
            </a:pPr>
            <a:r>
              <a:rPr b="0" i="1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Phương thức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: match, replace, search, split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5" name="Google Shape;625;p3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628" name="Google Shape;628;p39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graphicFrame>
        <p:nvGraphicFramePr>
          <p:cNvPr id="629" name="Google Shape;629;p39"/>
          <p:cNvGraphicFramePr/>
          <p:nvPr/>
        </p:nvGraphicFramePr>
        <p:xfrm>
          <a:off x="228600" y="19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819400"/>
                <a:gridCol w="586740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Phương thức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Mục đích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239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charAt(i)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Trả về ký tự thứ i trong chuổi, lưu ý ký tự đầu tiên của chuổi có chỉ số 0.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1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charCodeAt(i)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Trả về mã ASCII của ký tự thứ i trong chuổi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8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Concat(chuỗi)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Kết nối các chuổi. Ví dụ: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var str = "Da"; var newStr=str.concat(" Nang");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3. NHÚNG JAVASCRIPT VÀO HTML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381000" y="685800"/>
            <a:ext cx="853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1: Sử dụng thẻ &lt;SCRIPT&gt;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33400" y="1447800"/>
            <a:ext cx="8077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&lt;SCRIPT</a:t>
            </a:r>
            <a:r>
              <a:rPr b="0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LANGUAGE</a:t>
            </a:r>
            <a:r>
              <a:rPr b="0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=”</a:t>
            </a: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JavaScript/VBScript</a:t>
            </a:r>
            <a:r>
              <a:rPr b="0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”&gt;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Câu lệnh&gt;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&lt;/SCRIPT&gt;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533400" y="1371600"/>
            <a:ext cx="8077200" cy="175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28600" y="37338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Thẻ &lt;script&gt; đặt trong thẻ &lt;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head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hoặc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thẻ &lt;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Đặt trong thẻ &lt;Head&gt;: Câu lệnh sẽ được thực thi ngay khi trang web được mở.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Đặt trong thẻ &lt;Body&gt;: Câu lệnh sẽ được thực thi khi trang web đang mở (sau khi thực thi các đoạn script có trong phần &lt;head&gt;).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144462" y="3276600"/>
            <a:ext cx="1389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b="0" i="1" lang="en-US" sz="2400" u="sng">
                <a:solidFill>
                  <a:srgbClr val="113F71"/>
                </a:solidFill>
                <a:latin typeface="Tahoma"/>
                <a:ea typeface="Tahoma"/>
                <a:cs typeface="Tahoma"/>
                <a:sym typeface="Tahoma"/>
              </a:rPr>
              <a:t>Lưu ý: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7" name="Google Shape;637;p4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39" name="Google Shape;639;p40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Dựng sẵn</a:t>
            </a:r>
            <a:endParaRPr/>
          </a:p>
        </p:txBody>
      </p:sp>
      <p:sp>
        <p:nvSpPr>
          <p:cNvPr id="640" name="Google Shape;640;p40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graphicFrame>
        <p:nvGraphicFramePr>
          <p:cNvPr id="641" name="Google Shape;641;p40"/>
          <p:cNvGraphicFramePr/>
          <p:nvPr/>
        </p:nvGraphicFramePr>
        <p:xfrm>
          <a:off x="30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8534400"/>
              </a:tblGrid>
              <a:tr h="77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Phương thức: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94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indexOf(chuỗi con, chỉ số)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Trả về vị trí xuất hiện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lần đầu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của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chuỗi con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trong một chuỗi bắt đầu tại vị trí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chỉ số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8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lastIndexOf(</a:t>
                      </a:r>
                      <a:r>
                        <a:rPr b="1" i="1" lang="en-US" sz="24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chuỗi con, chỉ số</a:t>
                      </a: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Trả về vị trí xuất hiện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lần cuối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của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chuỗi con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trong một chuỗi bắt đầu tại vị trí </a:t>
                      </a:r>
                      <a:r>
                        <a:rPr b="0" i="1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chỉ số</a:t>
                      </a:r>
                      <a:r>
                        <a:rPr b="0" i="0" lang="en-US" sz="24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p4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51" name="Google Shape;651;p41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Dựng sẵn</a:t>
            </a:r>
            <a:endParaRPr/>
          </a:p>
        </p:txBody>
      </p:sp>
      <p:sp>
        <p:nvSpPr>
          <p:cNvPr id="652" name="Google Shape;652;p41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graphicFrame>
        <p:nvGraphicFramePr>
          <p:cNvPr id="653" name="Google Shape;653;p41"/>
          <p:cNvGraphicFramePr/>
          <p:nvPr/>
        </p:nvGraphicFramePr>
        <p:xfrm>
          <a:off x="30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590800"/>
                <a:gridCol w="601980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Phương thức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Mục đích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substring(i,j)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Trả lại chuỗi con từ vị trí i đến j trong một chuỗi.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Lưu ý: </a:t>
                      </a:r>
                      <a:r>
                        <a:rPr b="0" i="1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substring</a:t>
                      </a: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chứ </a:t>
                      </a:r>
                      <a:r>
                        <a:rPr b="0" i="1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không phải subString</a:t>
                      </a: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!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toLowerCase()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Chuyến đổi sang dạng chữ hoa.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toUpperCase()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Chuyến đổi sang dạng chữ thường.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1" name="Google Shape;661;p4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63" name="Google Shape;663;p42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Dựng sẵn</a:t>
            </a:r>
            <a:endParaRPr/>
          </a:p>
        </p:txBody>
      </p:sp>
      <p:sp>
        <p:nvSpPr>
          <p:cNvPr id="664" name="Google Shape;664;p42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sp>
        <p:nvSpPr>
          <p:cNvPr id="665" name="Google Shape;665;p42"/>
          <p:cNvSpPr txBox="1"/>
          <p:nvPr/>
        </p:nvSpPr>
        <p:spPr>
          <a:xfrm>
            <a:off x="-304800" y="1733550"/>
            <a:ext cx="1527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endParaRPr/>
          </a:p>
        </p:txBody>
      </p:sp>
      <p:sp>
        <p:nvSpPr>
          <p:cNvPr id="666" name="Google Shape;666;p42"/>
          <p:cNvSpPr txBox="1"/>
          <p:nvPr/>
        </p:nvSpPr>
        <p:spPr>
          <a:xfrm>
            <a:off x="838200" y="1701800"/>
            <a:ext cx="79248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Xây dựng một hàm kiểm tra tính hợp lệ của một địa chỉ Email.</a:t>
            </a:r>
            <a:endParaRPr/>
          </a:p>
        </p:txBody>
      </p:sp>
      <p:sp>
        <p:nvSpPr>
          <p:cNvPr id="667" name="Google Shape;667;p42"/>
          <p:cNvSpPr txBox="1"/>
          <p:nvPr/>
        </p:nvSpPr>
        <p:spPr>
          <a:xfrm>
            <a:off x="0" y="3165475"/>
            <a:ext cx="9144000" cy="104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Email hợp lệ khi: không chứa khoảng trống, chứa @ ở vị trí &gt;1, có ít nhất 1 dấu chấm  sau ký tự @ ....</a:t>
            </a:r>
            <a:endParaRPr/>
          </a:p>
        </p:txBody>
      </p:sp>
      <p:sp>
        <p:nvSpPr>
          <p:cNvPr id="668" name="Google Shape;668;p42"/>
          <p:cNvSpPr txBox="1"/>
          <p:nvPr/>
        </p:nvSpPr>
        <p:spPr>
          <a:xfrm>
            <a:off x="-381000" y="2667000"/>
            <a:ext cx="2439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Hướng dẫn:</a:t>
            </a:r>
            <a:endParaRPr/>
          </a:p>
        </p:txBody>
      </p:sp>
      <p:sp>
        <p:nvSpPr>
          <p:cNvPr id="669" name="Google Shape;669;p42"/>
          <p:cNvSpPr txBox="1"/>
          <p:nvPr/>
        </p:nvSpPr>
        <p:spPr>
          <a:xfrm>
            <a:off x="0" y="4198937"/>
            <a:ext cx="9067800" cy="15160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Sử dụng phương thức </a:t>
            </a: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search(x)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Phương thức dò tìm một chuỗi con x trong xâu S, trả lại vị trí tìm được trong chuỗi dò tìm, nếu không tìm thấy trả về -1.</a:t>
            </a:r>
            <a:endParaRPr/>
          </a:p>
        </p:txBody>
      </p:sp>
      <p:sp>
        <p:nvSpPr>
          <p:cNvPr id="670" name="Google Shape;670;p42"/>
          <p:cNvSpPr txBox="1"/>
          <p:nvPr/>
        </p:nvSpPr>
        <p:spPr>
          <a:xfrm>
            <a:off x="0" y="5740400"/>
            <a:ext cx="9144000" cy="1041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Sử dụng phương thức </a:t>
            </a: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substring(n1, n2): 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Lấy ra một xâu con trong xâu s, lấy từ vị trí n1 đến n2 (số ký tự lấy ra là n2-n1 ký tự)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8" name="Google Shape;678;p4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80" name="Google Shape;680;p43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Dựng sẵn</a:t>
            </a:r>
            <a:endParaRPr/>
          </a:p>
        </p:txBody>
      </p:sp>
      <p:sp>
        <p:nvSpPr>
          <p:cNvPr id="681" name="Google Shape;681;p43"/>
          <p:cNvSpPr txBox="1"/>
          <p:nvPr/>
        </p:nvSpPr>
        <p:spPr>
          <a:xfrm>
            <a:off x="457200" y="1296987"/>
            <a:ext cx="3109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b. Đối tượng String</a:t>
            </a:r>
            <a:endParaRPr/>
          </a:p>
        </p:txBody>
      </p:sp>
      <p:sp>
        <p:nvSpPr>
          <p:cNvPr id="682" name="Google Shape;682;p43"/>
          <p:cNvSpPr txBox="1"/>
          <p:nvPr/>
        </p:nvSpPr>
        <p:spPr>
          <a:xfrm>
            <a:off x="-381000" y="1600200"/>
            <a:ext cx="1527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dụ:</a:t>
            </a:r>
            <a:endParaRPr/>
          </a:p>
        </p:txBody>
      </p:sp>
      <p:sp>
        <p:nvSpPr>
          <p:cNvPr id="683" name="Google Shape;683;p43"/>
          <p:cNvSpPr txBox="1"/>
          <p:nvPr/>
        </p:nvSpPr>
        <p:spPr>
          <a:xfrm>
            <a:off x="152400" y="2025650"/>
            <a:ext cx="8839200" cy="4756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 ktra(){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x=document.f1.t1.value;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z=document.f1.t1.length;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t=/\./;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if(x.search(" ")&gt;-1)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alert("nhap cach trong"); 					   	document.f1.t1.focus();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if(x.search("@")&lt;=0)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alert("không nhâp @");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document.f1.t1.focus();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y=x.substring(x.search("@")+1,z); 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if(y.search(t)&lt;=-1)   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	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alert("không nhâp .");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document.f1.t1.focus();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1" name="Google Shape;691;p4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693" name="Google Shape;693;p44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694" name="Google Shape;694;p44"/>
          <p:cNvSpPr txBox="1"/>
          <p:nvPr/>
        </p:nvSpPr>
        <p:spPr>
          <a:xfrm>
            <a:off x="533400" y="19050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●  </a:t>
            </a: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thuộc tính: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Hằng số Euler, khoảng 2,718.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LN2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logarit tự nhiên của 2, khoảng 0,693.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LN10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logarit tự nhiên của 10, khoảng 2,302.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LOG2E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logarit cơ số 2 của e, khoảng 1,442.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Giá trị của π, khoảng 3,14159.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SQRT1_2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Căn bậc 2 của 0,5, khoảng 0,707.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SQRT2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Căn bậc 2 của 2, khoảng 1,414. </a:t>
            </a:r>
            <a:endParaRPr/>
          </a:p>
        </p:txBody>
      </p:sp>
      <p:sp>
        <p:nvSpPr>
          <p:cNvPr id="695" name="Google Shape;695;p44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c. Đối tượng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3" name="Google Shape;703;p4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05" name="Google Shape;705;p45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06" name="Google Shape;706;p45"/>
          <p:cNvSpPr txBox="1"/>
          <p:nvPr/>
        </p:nvSpPr>
        <p:spPr>
          <a:xfrm>
            <a:off x="533400" y="1905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●  </a:t>
            </a: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phương thức</a:t>
            </a: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Math.abs (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number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tuyệt đối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Math.acos (number)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Trả lại giá trị arc cosine (theo radian)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Math.asin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arc sine (theo radian)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Math.atan (number)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arc tan (theo radian)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</a:t>
            </a:r>
            <a:endParaRPr/>
          </a:p>
        </p:txBody>
      </p:sp>
      <p:sp>
        <p:nvSpPr>
          <p:cNvPr id="707" name="Google Shape;707;p45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c. Đối tượng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5" name="Google Shape;715;p4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17" name="Google Shape;717;p46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18" name="Google Shape;718;p46"/>
          <p:cNvSpPr txBox="1"/>
          <p:nvPr/>
        </p:nvSpPr>
        <p:spPr>
          <a:xfrm>
            <a:off x="533400" y="1905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●  </a:t>
            </a: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phương thức</a:t>
            </a: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Math.cos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cosine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Math.exp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e^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với e là hằng số Euler.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Math.max (num1,num2)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lớn nhất giữa num1 và num2.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Math.min (num1,num2)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nhỏ nhất giữa num1 và num2. </a:t>
            </a:r>
            <a:endParaRPr/>
          </a:p>
        </p:txBody>
      </p:sp>
      <p:sp>
        <p:nvSpPr>
          <p:cNvPr id="719" name="Google Shape;719;p46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c. Đối tượng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7" name="Google Shape;727;p4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30" name="Google Shape;730;p47"/>
          <p:cNvSpPr txBox="1"/>
          <p:nvPr/>
        </p:nvSpPr>
        <p:spPr>
          <a:xfrm>
            <a:off x="304800" y="16764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●  </a:t>
            </a: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phương thức</a:t>
            </a: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   Math.pos (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base,exponent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base luỹ thừa exponent.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Math.random (r)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một số ngẫu nhiên giữa 0 và 1. Phương thức này chỉ thực hiện được trên nền tảng UNIX.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Math.round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giá trị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làm tròn tới số nguyên gần nhất.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  Math.sin (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number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sin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Math.sqrt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căn bậc 2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Math.tan (number)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Trả lại tag của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number.</a:t>
            </a:r>
            <a:endParaRPr/>
          </a:p>
        </p:txBody>
      </p:sp>
      <p:sp>
        <p:nvSpPr>
          <p:cNvPr id="731" name="Google Shape;731;p47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c. Đối tượng math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9" name="Google Shape;739;p4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41" name="Google Shape;741;p48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42" name="Google Shape;742;p48"/>
          <p:cNvSpPr txBox="1"/>
          <p:nvPr/>
        </p:nvSpPr>
        <p:spPr>
          <a:xfrm>
            <a:off x="533400" y="17526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Khai báo biến thuộc đối tượng Date như sau: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&lt;Tên biến&gt; = new   Date();</a:t>
            </a:r>
            <a:endParaRPr/>
          </a:p>
        </p:txBody>
      </p:sp>
      <p:sp>
        <p:nvSpPr>
          <p:cNvPr id="743" name="Google Shape;743;p48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d. Đối tượng date</a:t>
            </a:r>
            <a:endParaRPr/>
          </a:p>
        </p:txBody>
      </p:sp>
      <p:graphicFrame>
        <p:nvGraphicFramePr>
          <p:cNvPr id="744" name="Google Shape;744;p48"/>
          <p:cNvGraphicFramePr/>
          <p:nvPr/>
        </p:nvGraphicFramePr>
        <p:xfrm>
          <a:off x="2286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{7F71768A-39FF-4AB5-9D6B-091E88742814}</a:tableStyleId>
              </a:tblPr>
              <a:tblGrid>
                <a:gridCol w="2286000"/>
                <a:gridCol w="6477000"/>
              </a:tblGrid>
              <a:tr h="51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Phương thức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Ý nghĩa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79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getDay()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thứ hiện tại trong tuần (Chủ nhật ứng với 0, thứ hai ứng với 1, ..., thứ 7 ứng với 6)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getDate()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ngày hiện tại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getMonth()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tháng hiện tại (0-&gt;tháng 1, 1-&gt; tháng 2)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getYear()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năm hiện tại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getHours()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giờ hiện tại (Tính theo 24 h)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getMinutes()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Lấy phút hiện tại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setDate(n)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Đặt ngày là 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2" name="Google Shape;752;p4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54" name="Google Shape;754;p49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55" name="Google Shape;755;p49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e. Đối tượng Document:</a:t>
            </a:r>
            <a:endParaRPr/>
          </a:p>
        </p:txBody>
      </p:sp>
      <p:sp>
        <p:nvSpPr>
          <p:cNvPr id="756" name="Google Shape;756;p49"/>
          <p:cNvSpPr txBox="1"/>
          <p:nvPr/>
        </p:nvSpPr>
        <p:spPr>
          <a:xfrm>
            <a:off x="228600" y="19050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Đối tượng document chứa các thông tin về tài liệu hiện thời và cung cấp các phương thức để đưa thông tin ra màn hình.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alinkColor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 Giống như thuộc tính ALINK.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bgColor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Giống thuộc tính BGCOLOR.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cookie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 Sử dụng để xác định cookie.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fgColor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Giống thuộc tính TEXT.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forms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 Mảng tất cả các form trong document.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3. NHÚNG JAVASCRIPT VÀO HTML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52400" y="6858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Viết dòng thông báo:</a:t>
            </a:r>
            <a:r>
              <a:rPr b="1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“Chào mừng bạn đến với Website”,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khi người dùng bắt đầu tải trang web, hiển thị dòng chữ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“Chúc vui vẻ”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lên trang web.</a:t>
            </a:r>
            <a:r>
              <a:rPr b="0" i="0" lang="en-US" sz="24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533400" y="1981200"/>
            <a:ext cx="8382000" cy="4800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1" i="0" lang="en-US" sz="2000" u="none">
                <a:solidFill>
                  <a:srgbClr val="66FF33"/>
                </a:solidFill>
                <a:latin typeface="Tahoma"/>
                <a:ea typeface="Tahoma"/>
                <a:cs typeface="Tahoma"/>
                <a:sym typeface="Tahoma"/>
              </a:rPr>
              <a:t>&lt;Head&gt;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language="javascript"&gt;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	   alert(‘Chào mừng bạn đến với Website!’);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          &lt;/</a:t>
            </a:r>
            <a:r>
              <a:rPr b="1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66FF33"/>
                </a:solidFill>
                <a:latin typeface="Tahoma"/>
                <a:ea typeface="Tahoma"/>
                <a:cs typeface="Tahoma"/>
                <a:sym typeface="Tahoma"/>
              </a:rPr>
              <a:t>     &lt;/Head&gt;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           &lt;</a:t>
            </a:r>
            <a:r>
              <a:rPr b="1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language="javascript"&gt;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               document.write(“Chúc vui vẻ!”);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           &lt;/</a:t>
            </a:r>
            <a:r>
              <a:rPr b="1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0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5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66" name="Google Shape;766;p50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67" name="Google Shape;767;p50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e. Đối tượng Document:</a:t>
            </a:r>
            <a:endParaRPr/>
          </a:p>
        </p:txBody>
      </p:sp>
      <p:sp>
        <p:nvSpPr>
          <p:cNvPr id="768" name="Google Shape;768;p50"/>
          <p:cNvSpPr txBox="1"/>
          <p:nvPr/>
        </p:nvSpPr>
        <p:spPr>
          <a:xfrm>
            <a:off x="0" y="18288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lastModified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Ngày cuối cùng văn bản được sửa.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linkColor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Giống thuộc tính LINK.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links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Mảng tất cả các link trong document.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URL đầy đủ của văn bản.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referrer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 URL của văn bản gọi nó.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title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Nội dung của thẻ &lt;TITLE&gt;.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vlinkColor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 Giống thuộc tính VLINK. </a:t>
            </a:r>
            <a:endParaRPr/>
          </a:p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6" name="Google Shape;776;p5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78" name="Google Shape;778;p51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79" name="Google Shape;779;p51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e. Đối tượng Document:</a:t>
            </a:r>
            <a:endParaRPr/>
          </a:p>
        </p:txBody>
      </p:sp>
      <p:sp>
        <p:nvSpPr>
          <p:cNvPr id="780" name="Google Shape;780;p51"/>
          <p:cNvSpPr txBox="1"/>
          <p:nvPr/>
        </p:nvSpPr>
        <p:spPr>
          <a:xfrm>
            <a:off x="228600" y="1905000"/>
            <a:ext cx="8763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Phương thức:</a:t>
            </a:r>
            <a:endParaRPr/>
          </a:p>
          <a:p>
            <a:pPr indent="-609600" lvl="0" marL="609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	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document.clear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Xoá document hiện thời. </a:t>
            </a:r>
            <a:endParaRPr/>
          </a:p>
          <a:p>
            <a:pPr indent="-609600" lvl="0" marL="609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document.close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: Đóng dòng dữ liệu vào và đưa toàn bộ dữ liệu trong bộ đệm ra màn hình. </a:t>
            </a:r>
            <a:endParaRPr/>
          </a:p>
          <a:p>
            <a:pPr indent="-609600" lvl="0" marL="609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document.open (["mineType"])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Mở một stream để thu thập dữ liệu vào của các phương thức write và writeln.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8" name="Google Shape;788;p5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790" name="Google Shape;790;p52"/>
          <p:cNvSpPr txBox="1"/>
          <p:nvPr/>
        </p:nvSpPr>
        <p:spPr>
          <a:xfrm>
            <a:off x="76200" y="685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4.10.	Đối tượng trong Javascript: </a:t>
            </a: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Dựng sẵn</a:t>
            </a:r>
            <a:endParaRPr/>
          </a:p>
        </p:txBody>
      </p:sp>
      <p:sp>
        <p:nvSpPr>
          <p:cNvPr id="791" name="Google Shape;791;p52"/>
          <p:cNvSpPr txBox="1"/>
          <p:nvPr/>
        </p:nvSpPr>
        <p:spPr>
          <a:xfrm>
            <a:off x="152400" y="1243012"/>
            <a:ext cx="82296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ahoma"/>
              <a:buNone/>
            </a:pPr>
            <a:r>
              <a:rPr b="1" i="1" lang="en-US" sz="24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e. Đối tượng Document:</a:t>
            </a:r>
            <a:endParaRPr/>
          </a:p>
        </p:txBody>
      </p:sp>
      <p:sp>
        <p:nvSpPr>
          <p:cNvPr id="792" name="Google Shape;792;p52"/>
          <p:cNvSpPr txBox="1"/>
          <p:nvPr/>
        </p:nvSpPr>
        <p:spPr>
          <a:xfrm>
            <a:off x="-304800" y="1905000"/>
            <a:ext cx="944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Phương thức:</a:t>
            </a:r>
            <a:endParaRPr/>
          </a:p>
          <a:p>
            <a:pPr indent="-609600" lvl="0" marL="609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document.write(expression1 [,expression2]...[,expressionN])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🡪 Viết biểu thức HTML lên văn bản trong một cửa sổ xác định. </a:t>
            </a:r>
            <a:endParaRPr/>
          </a:p>
          <a:p>
            <a:pPr indent="-609600" lvl="0" marL="609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	</a:t>
            </a:r>
            <a:r>
              <a:rPr b="1" i="1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document.writeln(expression1 [,expression2] ... [,expressionN] )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 Giống phương thức trên nhưng khi hết mỗi biểu thức lại xuống dòng.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3"/>
          <p:cNvSpPr txBox="1"/>
          <p:nvPr/>
        </p:nvSpPr>
        <p:spPr>
          <a:xfrm>
            <a:off x="0" y="2085975"/>
            <a:ext cx="9144000" cy="2438400"/>
          </a:xfrm>
          <a:prstGeom prst="rect">
            <a:avLst/>
          </a:prstGeom>
          <a:solidFill>
            <a:srgbClr val="CC99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0" y="2638425"/>
            <a:ext cx="91440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HẾT</a:t>
            </a:r>
            <a:endParaRPr b="1" i="0" sz="2000" u="none">
              <a:solidFill>
                <a:srgbClr val="0033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CHƯƠNG 2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3. NHÚNG JAVASCRIPT VÀO HTML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76200" y="8636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Cách 2: Sử dụng  các file nguồn JavaScript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228600" y="1397000"/>
            <a:ext cx="84582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Tạo File nguồn JavaScript có phần mở rộng là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/>
          </a:p>
          <a:p>
            <a:pPr indent="-1778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Từ các trang HTML liên kết đến File nguồn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	&lt;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Src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</a:t>
            </a: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Filename.Js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...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&lt;/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Script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990600" y="2514600"/>
            <a:ext cx="5105400" cy="205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304800" y="4846637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600"/>
              <a:buFont typeface="Tahoma"/>
              <a:buNone/>
            </a:pPr>
            <a:r>
              <a:rPr b="1" i="0" lang="en-US" sz="26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Ví dụ: 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609600" y="5334000"/>
            <a:ext cx="7794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Xây dựng hàm tính </a:t>
            </a: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Tổng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 3 số.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Áp dụng các hàm tính toán vào các trang web.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3. NHÚNG JAVASCRIPT VÀO HTML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5181600" y="762000"/>
            <a:ext cx="3733800" cy="2209800"/>
          </a:xfrm>
          <a:prstGeom prst="roundRect">
            <a:avLst>
              <a:gd fmla="val 0" name="adj"/>
            </a:avLst>
          </a:prstGeom>
          <a:solidFill>
            <a:srgbClr val="FFC000"/>
          </a:solidFill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1F39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function Tong(a,b,c){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1F39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var c=a+b+c;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1F39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	return c;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1F39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76200" y="762000"/>
            <a:ext cx="5029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91F39"/>
              </a:buClr>
              <a:buSzPts val="2400"/>
              <a:buFont typeface="Tahoma"/>
              <a:buNone/>
            </a:pPr>
            <a:r>
              <a:rPr b="0" i="1" lang="en-US" sz="2400" u="sng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Bước 1</a:t>
            </a:r>
            <a:r>
              <a:rPr b="0" i="1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Tạo File </a:t>
            </a:r>
            <a:r>
              <a:rPr b="1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Ham.JS</a:t>
            </a:r>
            <a:r>
              <a:rPr b="0" i="0" lang="en-US" sz="2400" u="none">
                <a:solidFill>
                  <a:srgbClr val="091F39"/>
                </a:solidFill>
                <a:latin typeface="Tahoma"/>
                <a:ea typeface="Tahoma"/>
                <a:cs typeface="Tahoma"/>
                <a:sym typeface="Tahoma"/>
              </a:rPr>
              <a:t> như bên: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152400" y="3124200"/>
            <a:ext cx="8458200" cy="3657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8282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&lt;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Script src=“Ham.JS”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&lt;/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document.write(“Tổng 5+7+9=“ +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Tong(5,7,9)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76200" y="1854200"/>
            <a:ext cx="50292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2: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Tạo trang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liên kết đến file </a:t>
            </a: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Ham.JS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3. NHÚNG JAVASCRIPT VÀO HTML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304800" y="762000"/>
            <a:ext cx="853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3: Nhúng trực tiếp vào sự kiện của thẻ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381000" y="1371600"/>
            <a:ext cx="8077200" cy="21336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28600" y="3902075"/>
            <a:ext cx="86106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1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Tạo nút lệnh, khi người dùng nhấn chuột vào nút lệnh sẽ hiện ra dòng thông báo “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Chào bạn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”.	        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304800" y="5137150"/>
            <a:ext cx="8610600" cy="1187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type=“button” onclick=“alert(‘Chào bạn’);”&gt;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533400" y="1517650"/>
            <a:ext cx="7924800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Tên thẻ  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Sựkiện=“Câu lệnh JavaScript”&gt;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...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/Tên thẻ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4. SỬ DỤNG JAVASCRIPT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457200" y="9144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Tahoma"/>
              <a:buNone/>
            </a:pPr>
            <a:r>
              <a:rPr b="1" i="1" lang="en-US" sz="2800" u="none">
                <a:solidFill>
                  <a:srgbClr val="CC00CC"/>
                </a:solidFill>
                <a:latin typeface="Tahoma"/>
                <a:ea typeface="Tahoma"/>
                <a:cs typeface="Tahoma"/>
                <a:sym typeface="Tahoma"/>
              </a:rPr>
              <a:t>4.1. Cú pháp và quy ước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JavaScript phân biệt chữ hoa - chữ thường.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Tất cả các câu lệnh JavaScript đều cách nhau dấu 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Cách viết ghi chú: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// Ghi chú 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hoặc   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/* Ghi chú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2009-01-18T09:24:30Z</dcterms:created>
  <dc:creator>Vo Tan Dung</dc:creator>
</cp:coreProperties>
</file>