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95" r:id="rId4"/>
    <p:sldId id="306" r:id="rId5"/>
    <p:sldId id="307"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20" r:id="rId20"/>
    <p:sldId id="319" r:id="rId21"/>
  </p:sldIdLst>
  <p:sldSz cx="9144000" cy="5143500" type="screen16x9"/>
  <p:notesSz cx="6858000" cy="9144000"/>
  <p:embeddedFontLst>
    <p:embeddedFont>
      <p:font typeface="Raleway Light" panose="020B0604020202020204" charset="0"/>
      <p:regular r:id="rId23"/>
      <p:bold r:id="rId24"/>
      <p:italic r:id="rId25"/>
      <p:boldItalic r:id="rId26"/>
    </p:embeddedFont>
    <p:embeddedFont>
      <p:font typeface="SimSun" panose="02010600030101010101" pitchFamily="2" charset="-122"/>
      <p:regular r:id="rId27"/>
    </p:embeddedFont>
    <p:embeddedFont>
      <p:font typeface="Calibri" panose="020F0502020204030204" pitchFamily="34" charset="0"/>
      <p:regular r:id="rId28"/>
      <p:bold r:id="rId29"/>
      <p:italic r:id="rId30"/>
      <p:boldItalic r:id="rId31"/>
    </p:embeddedFont>
    <p:embeddedFont>
      <p:font typeface="Raleway" panose="020B0604020202020204" charset="0"/>
      <p:regular r:id="rId32"/>
      <p:bold r:id="rId33"/>
      <p:italic r:id="rId34"/>
      <p:boldItalic r:id="rId35"/>
    </p:embeddedFont>
    <p:embeddedFont>
      <p:font typeface="Raleway ExtraBold" panose="020B0604020202020204"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C20599-6FF6-42D0-A41C-BC4FEDEF9ADC}">
  <a:tblStyle styleId="{CEC20599-6FF6-42D0-A41C-BC4FEDEF9AD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5060383-1574-4C42-93C6-B8AFD89FC2F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6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446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547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359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097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925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371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275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078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199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18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34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9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89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19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333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d9eea3ace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d9eea3ace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27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01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Compact">
  <p:cSld name="Title only - Compact">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7853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3618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chemeClr val="dk1"/>
              </a:buClr>
              <a:buSzPts val="3000"/>
              <a:buChar char="●"/>
              <a:defRPr sz="3000" i="1">
                <a:solidFill>
                  <a:schemeClr val="dk1"/>
                </a:solidFill>
              </a:defRPr>
            </a:lvl1pPr>
            <a:lvl2pPr marL="914400" lvl="1" indent="-419100" algn="ctr" rtl="0">
              <a:spcBef>
                <a:spcPts val="0"/>
              </a:spcBef>
              <a:spcAft>
                <a:spcPts val="0"/>
              </a:spcAft>
              <a:buClr>
                <a:schemeClr val="dk1"/>
              </a:buClr>
              <a:buSzPts val="3000"/>
              <a:buChar char="○"/>
              <a:defRPr sz="3000" i="1">
                <a:solidFill>
                  <a:schemeClr val="dk1"/>
                </a:solidFill>
              </a:defRPr>
            </a:lvl2pPr>
            <a:lvl3pPr marL="1371600" lvl="2" indent="-419100" algn="ctr" rtl="0">
              <a:spcBef>
                <a:spcPts val="0"/>
              </a:spcBef>
              <a:spcAft>
                <a:spcPts val="0"/>
              </a:spcAft>
              <a:buClr>
                <a:schemeClr val="dk1"/>
              </a:buClr>
              <a:buSzPts val="3000"/>
              <a:buChar char="■"/>
              <a:defRPr sz="3000" i="1">
                <a:solidFill>
                  <a:schemeClr val="dk1"/>
                </a:solidFill>
              </a:defRPr>
            </a:lvl3pPr>
            <a:lvl4pPr marL="1828800" lvl="3" indent="-419100" algn="ctr" rtl="0">
              <a:spcBef>
                <a:spcPts val="0"/>
              </a:spcBef>
              <a:spcAft>
                <a:spcPts val="0"/>
              </a:spcAft>
              <a:buClr>
                <a:schemeClr val="dk1"/>
              </a:buClr>
              <a:buSzPts val="3000"/>
              <a:buChar char="●"/>
              <a:defRPr sz="3000" i="1">
                <a:solidFill>
                  <a:schemeClr val="dk1"/>
                </a:solidFill>
              </a:defRPr>
            </a:lvl4pPr>
            <a:lvl5pPr marL="2286000" lvl="4" indent="-419100" algn="ctr" rtl="0">
              <a:spcBef>
                <a:spcPts val="0"/>
              </a:spcBef>
              <a:spcAft>
                <a:spcPts val="0"/>
              </a:spcAft>
              <a:buClr>
                <a:schemeClr val="dk1"/>
              </a:buClr>
              <a:buSzPts val="3000"/>
              <a:buChar char="○"/>
              <a:defRPr sz="3000" i="1">
                <a:solidFill>
                  <a:schemeClr val="dk1"/>
                </a:solidFill>
              </a:defRPr>
            </a:lvl5pPr>
            <a:lvl6pPr marL="2743200" lvl="5" indent="-419100" algn="ctr" rtl="0">
              <a:spcBef>
                <a:spcPts val="0"/>
              </a:spcBef>
              <a:spcAft>
                <a:spcPts val="0"/>
              </a:spcAft>
              <a:buClr>
                <a:schemeClr val="dk1"/>
              </a:buClr>
              <a:buSzPts val="3000"/>
              <a:buChar char="■"/>
              <a:defRPr sz="3000" i="1">
                <a:solidFill>
                  <a:schemeClr val="dk1"/>
                </a:solidFill>
              </a:defRPr>
            </a:lvl6pPr>
            <a:lvl7pPr marL="3200400" lvl="6" indent="-419100" algn="ctr" rtl="0">
              <a:spcBef>
                <a:spcPts val="0"/>
              </a:spcBef>
              <a:spcAft>
                <a:spcPts val="0"/>
              </a:spcAft>
              <a:buClr>
                <a:schemeClr val="dk1"/>
              </a:buClr>
              <a:buSzPts val="3000"/>
              <a:buChar char="●"/>
              <a:defRPr sz="3000" i="1">
                <a:solidFill>
                  <a:schemeClr val="dk1"/>
                </a:solidFill>
              </a:defRPr>
            </a:lvl7pPr>
            <a:lvl8pPr marL="3657600" lvl="7" indent="-419100" algn="ctr" rtl="0">
              <a:spcBef>
                <a:spcPts val="0"/>
              </a:spcBef>
              <a:spcAft>
                <a:spcPts val="0"/>
              </a:spcAft>
              <a:buClr>
                <a:schemeClr val="dk1"/>
              </a:buClr>
              <a:buSzPts val="3000"/>
              <a:buChar char="○"/>
              <a:defRPr sz="3000" i="1">
                <a:solidFill>
                  <a:schemeClr val="dk1"/>
                </a:solidFill>
              </a:defRPr>
            </a:lvl8pPr>
            <a:lvl9pPr marL="4114800" lvl="8" indent="-419100" algn="ctr">
              <a:spcBef>
                <a:spcPts val="0"/>
              </a:spcBef>
              <a:spcAft>
                <a:spcPts val="0"/>
              </a:spcAft>
              <a:buClr>
                <a:schemeClr val="dk1"/>
              </a:buClr>
              <a:buSzPts val="3000"/>
              <a:buChar char="■"/>
              <a:defRPr sz="3000" i="1">
                <a:solidFill>
                  <a:schemeClr val="dk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chemeClr val="dk1"/>
                </a:solidFill>
                <a:latin typeface="Raleway"/>
                <a:ea typeface="Raleway"/>
                <a:cs typeface="Raleway"/>
                <a:sym typeface="Raleway"/>
              </a:rPr>
              <a:t>“</a:t>
            </a:r>
            <a:endParaRPr sz="12000" b="1">
              <a:solidFill>
                <a:schemeClr val="dk1"/>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3569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1pPr>
            <a:lvl2pPr marL="914400" lvl="1"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2pPr>
            <a:lvl3pPr marL="1371600" lvl="2"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3pPr>
            <a:lvl4pPr marL="1828800" lvl="3"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4pPr>
            <a:lvl5pPr marL="2286000" lvl="4"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5pPr>
            <a:lvl6pPr marL="2743200" lvl="5"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6pPr>
            <a:lvl7pPr marL="3200400" lvl="6"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7pPr>
            <a:lvl8pPr marL="3657600" lvl="7"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8pPr>
            <a:lvl9pPr marL="4114800" lvl="8"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ExtraBold"/>
                <a:ea typeface="Raleway ExtraBold"/>
                <a:cs typeface="Raleway ExtraBold"/>
                <a:sym typeface="Raleway ExtraBold"/>
              </a:defRPr>
            </a:lvl1pPr>
            <a:lvl2pPr lvl="1" algn="ctr">
              <a:buNone/>
              <a:defRPr sz="1300">
                <a:solidFill>
                  <a:schemeClr val="accent1"/>
                </a:solidFill>
                <a:latin typeface="Raleway ExtraBold"/>
                <a:ea typeface="Raleway ExtraBold"/>
                <a:cs typeface="Raleway ExtraBold"/>
                <a:sym typeface="Raleway ExtraBold"/>
              </a:defRPr>
            </a:lvl2pPr>
            <a:lvl3pPr lvl="2" algn="ctr">
              <a:buNone/>
              <a:defRPr sz="1300">
                <a:solidFill>
                  <a:schemeClr val="accent1"/>
                </a:solidFill>
                <a:latin typeface="Raleway ExtraBold"/>
                <a:ea typeface="Raleway ExtraBold"/>
                <a:cs typeface="Raleway ExtraBold"/>
                <a:sym typeface="Raleway ExtraBold"/>
              </a:defRPr>
            </a:lvl3pPr>
            <a:lvl4pPr lvl="3" algn="ctr">
              <a:buNone/>
              <a:defRPr sz="1300">
                <a:solidFill>
                  <a:schemeClr val="accent1"/>
                </a:solidFill>
                <a:latin typeface="Raleway ExtraBold"/>
                <a:ea typeface="Raleway ExtraBold"/>
                <a:cs typeface="Raleway ExtraBold"/>
                <a:sym typeface="Raleway ExtraBold"/>
              </a:defRPr>
            </a:lvl4pPr>
            <a:lvl5pPr lvl="4" algn="ctr">
              <a:buNone/>
              <a:defRPr sz="1300">
                <a:solidFill>
                  <a:schemeClr val="accent1"/>
                </a:solidFill>
                <a:latin typeface="Raleway ExtraBold"/>
                <a:ea typeface="Raleway ExtraBold"/>
                <a:cs typeface="Raleway ExtraBold"/>
                <a:sym typeface="Raleway ExtraBold"/>
              </a:defRPr>
            </a:lvl5pPr>
            <a:lvl6pPr lvl="5" algn="ctr">
              <a:buNone/>
              <a:defRPr sz="1300">
                <a:solidFill>
                  <a:schemeClr val="accent1"/>
                </a:solidFill>
                <a:latin typeface="Raleway ExtraBold"/>
                <a:ea typeface="Raleway ExtraBold"/>
                <a:cs typeface="Raleway ExtraBold"/>
                <a:sym typeface="Raleway ExtraBold"/>
              </a:defRPr>
            </a:lvl6pPr>
            <a:lvl7pPr lvl="6" algn="ctr">
              <a:buNone/>
              <a:defRPr sz="1300">
                <a:solidFill>
                  <a:schemeClr val="accent1"/>
                </a:solidFill>
                <a:latin typeface="Raleway ExtraBold"/>
                <a:ea typeface="Raleway ExtraBold"/>
                <a:cs typeface="Raleway ExtraBold"/>
                <a:sym typeface="Raleway ExtraBold"/>
              </a:defRPr>
            </a:lvl7pPr>
            <a:lvl8pPr lvl="7" algn="ctr">
              <a:buNone/>
              <a:defRPr sz="1300">
                <a:solidFill>
                  <a:schemeClr val="accent1"/>
                </a:solidFill>
                <a:latin typeface="Raleway ExtraBold"/>
                <a:ea typeface="Raleway ExtraBold"/>
                <a:cs typeface="Raleway ExtraBold"/>
                <a:sym typeface="Raleway ExtraBold"/>
              </a:defRPr>
            </a:lvl8pPr>
            <a:lvl9pPr lvl="8" algn="ctr">
              <a:buNone/>
              <a:defRPr sz="1300">
                <a:solidFill>
                  <a:schemeClr val="accent1"/>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pic>
        <p:nvPicPr>
          <p:cNvPr id="3" name="Picture 2">
            <a:extLst>
              <a:ext uri="{FF2B5EF4-FFF2-40B4-BE49-F238E27FC236}">
                <a16:creationId xmlns:a16="http://schemas.microsoft.com/office/drawing/2014/main" id="{465E8458-DF27-4E7C-A4C1-3EF17BD00043}"/>
              </a:ext>
            </a:extLst>
          </p:cNvPr>
          <p:cNvPicPr>
            <a:picLocks noChangeAspect="1"/>
          </p:cNvPicPr>
          <p:nvPr userDrawn="1"/>
        </p:nvPicPr>
        <p:blipFill>
          <a:blip r:embed="rId11"/>
          <a:stretch>
            <a:fillRect/>
          </a:stretch>
        </p:blipFill>
        <p:spPr>
          <a:xfrm>
            <a:off x="100899" y="88670"/>
            <a:ext cx="996281" cy="269038"/>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7" r:id="rId6"/>
    <p:sldLayoutId id="2147483660" r:id="rId7"/>
    <p:sldLayoutId id="2147483661" r:id="rId8"/>
    <p:sldLayoutId id="2147483662"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5.jp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711680" y="2295176"/>
            <a:ext cx="8208034"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VN" sz="4000" dirty="0"/>
              <a:t>Chương 2: </a:t>
            </a:r>
            <a:r>
              <a:rPr lang="en-US" sz="4000" dirty="0"/>
              <a:t/>
            </a:r>
            <a:br>
              <a:rPr lang="en-US" sz="4000" dirty="0"/>
            </a:br>
            <a:r>
              <a:rPr lang="vi-VN" sz="4000" dirty="0">
                <a:solidFill>
                  <a:schemeClr val="tx1"/>
                </a:solidFill>
              </a:rPr>
              <a:t>Cơ sở, quá trình hình thành và phát triển </a:t>
            </a:r>
            <a:r>
              <a:rPr lang="vi-VN" sz="4000" dirty="0"/>
              <a:t>tư tưởng Hồ Chí Minh</a:t>
            </a:r>
            <a:endParaRPr sz="4000" dirty="0"/>
          </a:p>
        </p:txBody>
      </p:sp>
      <p:grpSp>
        <p:nvGrpSpPr>
          <p:cNvPr id="62" name="Google Shape;62;p13"/>
          <p:cNvGrpSpPr/>
          <p:nvPr/>
        </p:nvGrpSpPr>
        <p:grpSpPr>
          <a:xfrm>
            <a:off x="7864658" y="371176"/>
            <a:ext cx="896264" cy="896314"/>
            <a:chOff x="570875" y="4322250"/>
            <a:chExt cx="443300" cy="443325"/>
          </a:xfrm>
        </p:grpSpPr>
        <p:sp>
          <p:nvSpPr>
            <p:cNvPr id="63" name="Google Shape;63;p1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567879" y="1731049"/>
            <a:ext cx="4389471" cy="2520851"/>
          </a:xfrm>
          <a:prstGeom prst="rect">
            <a:avLst/>
          </a:prstGeom>
        </p:spPr>
        <p:txBody>
          <a:bodyPr spcFirstLastPara="1" wrap="square" lIns="91425" tIns="91425" rIns="91425" bIns="91425" anchor="t" anchorCtr="0">
            <a:noAutofit/>
          </a:bodyPr>
          <a:lstStyle/>
          <a:p>
            <a:pPr indent="457200">
              <a:lnSpc>
                <a:spcPct val="115000"/>
              </a:lnSpc>
              <a:spcBef>
                <a:spcPts val="300"/>
              </a:spcBef>
              <a:spcAft>
                <a:spcPts val="300"/>
              </a:spcAft>
            </a:pPr>
            <a:r>
              <a:rPr lang="en-US" sz="4000" b="1" i="0" dirty="0">
                <a:effectLst/>
                <a:latin typeface="Raleway ExtraBold" pitchFamily="2" charset="0"/>
              </a:rPr>
              <a:t>2.3.2. </a:t>
            </a:r>
            <a:r>
              <a:rPr lang="vi-VN" sz="4000" b="1" i="0" dirty="0">
                <a:effectLst/>
                <a:latin typeface="Raleway ExtraBold" pitchFamily="2" charset="0"/>
              </a:rPr>
              <a:t>Đối với sự </a:t>
            </a:r>
            <a:r>
              <a:rPr lang="vi-VN" sz="4000" b="1" i="0" dirty="0">
                <a:solidFill>
                  <a:srgbClr val="FFC000"/>
                </a:solidFill>
                <a:effectLst/>
                <a:latin typeface="Raleway ExtraBold" pitchFamily="2" charset="0"/>
              </a:rPr>
              <a:t>phát triển tiến bộ </a:t>
            </a:r>
            <a:r>
              <a:rPr lang="vi-VN" sz="4000" b="1" i="0" dirty="0">
                <a:effectLst/>
                <a:latin typeface="Raleway ExtraBold" pitchFamily="2" charset="0"/>
              </a:rPr>
              <a:t>của nhân loại</a:t>
            </a:r>
            <a:endParaRPr lang="en-US" sz="4000" b="1" i="1" dirty="0">
              <a:effectLst/>
              <a:latin typeface="Raleway ExtraBold" pitchFamily="2" charset="0"/>
            </a:endParaRPr>
          </a:p>
        </p:txBody>
      </p:sp>
      <p:pic>
        <p:nvPicPr>
          <p:cNvPr id="159" name="Google Shape;159;p22"/>
          <p:cNvPicPr preferRelativeResize="0"/>
          <p:nvPr/>
        </p:nvPicPr>
        <p:blipFill>
          <a:blip r:embed="rId3"/>
          <a:srcRect l="12750" r="12750"/>
          <a:stretch/>
        </p:blipFill>
        <p:spPr>
          <a:xfrm>
            <a:off x="4957350" y="891600"/>
            <a:ext cx="3360300" cy="3360300"/>
          </a:xfrm>
          <a:prstGeom prst="ellipse">
            <a:avLst/>
          </a:prstGeom>
          <a:noFill/>
          <a:ln>
            <a:noFill/>
          </a:ln>
        </p:spPr>
      </p:pic>
      <p:sp>
        <p:nvSpPr>
          <p:cNvPr id="160" name="Google Shape;160;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61" name="Google Shape;161;p22"/>
          <p:cNvGrpSpPr/>
          <p:nvPr/>
        </p:nvGrpSpPr>
        <p:grpSpPr>
          <a:xfrm>
            <a:off x="8120067" y="370812"/>
            <a:ext cx="729938" cy="641867"/>
            <a:chOff x="1928175" y="312600"/>
            <a:chExt cx="425000" cy="373700"/>
          </a:xfrm>
        </p:grpSpPr>
        <p:sp>
          <p:nvSpPr>
            <p:cNvPr id="162" name="Google Shape;162;p22"/>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897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vi-VN" sz="1800" b="1" i="1" dirty="0">
                <a:effectLst/>
                <a:latin typeface="Raleway Light" pitchFamily="2" charset="0"/>
                <a:ea typeface="Calibri" panose="020F0502020204030204" pitchFamily="34" charset="0"/>
                <a:cs typeface="SimSun" panose="02010600030101010101" pitchFamily="2" charset="-122"/>
              </a:rPr>
              <a:t>Tư tưởng Hồ Chí Minh góp phần mở ra cho các dân tộc thuộc địa con đường giải phóng dân tộc gắn với sự tiến bộ xã hội</a:t>
            </a:r>
            <a:endParaRPr sz="3600" b="1" dirty="0">
              <a:latin typeface="Raleway Light" pitchFamily="2" charset="0"/>
            </a:endParaRPr>
          </a:p>
        </p:txBody>
      </p:sp>
      <p:sp>
        <p:nvSpPr>
          <p:cNvPr id="292" name="Google Shape;292;p30"/>
          <p:cNvSpPr txBox="1">
            <a:spLocks noGrp="1"/>
          </p:cNvSpPr>
          <p:nvPr>
            <p:ph type="body" idx="1"/>
          </p:nvPr>
        </p:nvSpPr>
        <p:spPr>
          <a:xfrm>
            <a:off x="731520" y="1664081"/>
            <a:ext cx="6679096" cy="857401"/>
          </a:xfrm>
          <a:prstGeom prst="rect">
            <a:avLst/>
          </a:prstGeom>
        </p:spPr>
        <p:txBody>
          <a:bodyPr spcFirstLastPara="1" wrap="square" lIns="91425" tIns="91425" rIns="91425" bIns="91425" anchor="t" anchorCtr="0">
            <a:noAutofit/>
          </a:bodyPr>
          <a:lstStyle/>
          <a:p>
            <a:pPr marL="285750" indent="-285750"/>
            <a:r>
              <a:rPr lang="vi-VN" sz="1600" dirty="0">
                <a:effectLst/>
                <a:latin typeface="Raleway Light" pitchFamily="2" charset="0"/>
                <a:ea typeface="Calibri" panose="020F0502020204030204" pitchFamily="34" charset="0"/>
              </a:rPr>
              <a:t>Cống hiến lý luận lớn đầu tiên của </a:t>
            </a:r>
            <a:r>
              <a:rPr lang="vi-VN" sz="1600" dirty="0">
                <a:solidFill>
                  <a:srgbClr val="FF0000"/>
                </a:solidFill>
                <a:effectLst/>
                <a:latin typeface="Raleway Light" pitchFamily="2" charset="0"/>
                <a:ea typeface="Calibri" panose="020F0502020204030204" pitchFamily="34" charset="0"/>
              </a:rPr>
              <a:t>Hồ Chí Minh </a:t>
            </a:r>
            <a:r>
              <a:rPr lang="vi-VN" sz="1600" dirty="0">
                <a:effectLst/>
                <a:latin typeface="Raleway Light" pitchFamily="2" charset="0"/>
                <a:ea typeface="Calibri" panose="020F0502020204030204" pitchFamily="34" charset="0"/>
              </a:rPr>
              <a:t>là về </a:t>
            </a:r>
            <a:r>
              <a:rPr lang="vi-VN" sz="1600" dirty="0">
                <a:solidFill>
                  <a:srgbClr val="FF0000"/>
                </a:solidFill>
                <a:effectLst/>
                <a:latin typeface="Raleway Light" pitchFamily="2" charset="0"/>
                <a:ea typeface="Calibri" panose="020F0502020204030204" pitchFamily="34" charset="0"/>
              </a:rPr>
              <a:t>cách mạng giải phóng dân tộc.</a:t>
            </a:r>
            <a:endParaRPr sz="1600" dirty="0">
              <a:solidFill>
                <a:srgbClr val="FF0000"/>
              </a:solidFill>
              <a:latin typeface="Raleway Light" pitchFamily="2" charset="0"/>
            </a:endParaRPr>
          </a:p>
        </p:txBody>
      </p:sp>
      <p:sp>
        <p:nvSpPr>
          <p:cNvPr id="295" name="Google Shape;295;p3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Raleway Light" pitchFamily="2" charset="0"/>
              </a:rPr>
              <a:t>11</a:t>
            </a:fld>
            <a:endParaRPr>
              <a:latin typeface="Raleway Light" pitchFamily="2" charset="0"/>
            </a:endParaRPr>
          </a:p>
        </p:txBody>
      </p:sp>
      <p:grpSp>
        <p:nvGrpSpPr>
          <p:cNvPr id="299" name="Google Shape;299;p30"/>
          <p:cNvGrpSpPr/>
          <p:nvPr/>
        </p:nvGrpSpPr>
        <p:grpSpPr>
          <a:xfrm>
            <a:off x="8054838" y="308799"/>
            <a:ext cx="796168" cy="763718"/>
            <a:chOff x="5241175" y="4959100"/>
            <a:chExt cx="539775" cy="517775"/>
          </a:xfrm>
        </p:grpSpPr>
        <p:sp>
          <p:nvSpPr>
            <p:cNvPr id="300" name="Google Shape;300;p3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1" name="Google Shape;301;p3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2" name="Google Shape;302;p3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3" name="Google Shape;303;p3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4" name="Google Shape;304;p3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5" name="Google Shape;305;p3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grpSp>
      <p:sp>
        <p:nvSpPr>
          <p:cNvPr id="16" name="TextBox 15">
            <a:extLst>
              <a:ext uri="{FF2B5EF4-FFF2-40B4-BE49-F238E27FC236}">
                <a16:creationId xmlns:a16="http://schemas.microsoft.com/office/drawing/2014/main" id="{93BEDCAA-7E93-481F-B99F-CFF00BA34128}"/>
              </a:ext>
            </a:extLst>
          </p:cNvPr>
          <p:cNvSpPr txBox="1"/>
          <p:nvPr/>
        </p:nvSpPr>
        <p:spPr>
          <a:xfrm>
            <a:off x="731520" y="3882393"/>
            <a:ext cx="7455699" cy="738664"/>
          </a:xfrm>
          <a:prstGeom prst="rect">
            <a:avLst/>
          </a:prstGeom>
          <a:noFill/>
        </p:spPr>
        <p:txBody>
          <a:bodyPr wrap="square">
            <a:spAutoFit/>
          </a:bodyPr>
          <a:lstStyle/>
          <a:p>
            <a:r>
              <a:rPr lang="vi-VN" sz="1400" dirty="0">
                <a:effectLst/>
                <a:latin typeface="Raleway Light" pitchFamily="2" charset="0"/>
                <a:ea typeface="Calibri" panose="020F0502020204030204" pitchFamily="34" charset="0"/>
              </a:rPr>
              <a:t>Cách mạng giải phóng dân tộc muốn giành thắng lợi triệt để phải đi theo con đường cách mạng vô sản, được tiến hành bởi toàn thể nhân dân với nòng cốt liên minh công nông dưới sự lãnh đạo của Đảng cộng sản</a:t>
            </a:r>
            <a:r>
              <a:rPr lang="en-US" sz="1400" dirty="0">
                <a:effectLst/>
                <a:latin typeface="Raleway Light" pitchFamily="2" charset="0"/>
                <a:ea typeface="Calibri" panose="020F0502020204030204" pitchFamily="34" charset="0"/>
              </a:rPr>
              <a:t>.</a:t>
            </a:r>
            <a:endParaRPr lang="en-US" dirty="0"/>
          </a:p>
        </p:txBody>
      </p:sp>
      <p:pic>
        <p:nvPicPr>
          <p:cNvPr id="6" name="Picture 5">
            <a:extLst>
              <a:ext uri="{FF2B5EF4-FFF2-40B4-BE49-F238E27FC236}">
                <a16:creationId xmlns:a16="http://schemas.microsoft.com/office/drawing/2014/main" id="{68122AA7-74AC-422C-9F32-488D2B082741}"/>
              </a:ext>
            </a:extLst>
          </p:cNvPr>
          <p:cNvPicPr>
            <a:picLocks noChangeAspect="1"/>
          </p:cNvPicPr>
          <p:nvPr/>
        </p:nvPicPr>
        <p:blipFill>
          <a:blip r:embed="rId3"/>
          <a:stretch>
            <a:fillRect/>
          </a:stretch>
        </p:blipFill>
        <p:spPr>
          <a:xfrm>
            <a:off x="1127602" y="2601392"/>
            <a:ext cx="6927236" cy="1121182"/>
          </a:xfrm>
          <a:prstGeom prst="rect">
            <a:avLst/>
          </a:prstGeom>
          <a:effectLst>
            <a:glow rad="228600">
              <a:schemeClr val="accent1">
                <a:satMod val="175000"/>
                <a:alpha val="40000"/>
              </a:schemeClr>
            </a:glow>
            <a:softEdge rad="31750"/>
          </a:effectLst>
        </p:spPr>
      </p:pic>
    </p:spTree>
    <p:extLst>
      <p:ext uri="{BB962C8B-B14F-4D97-AF65-F5344CB8AC3E}">
        <p14:creationId xmlns:p14="http://schemas.microsoft.com/office/powerpoint/2010/main" val="14620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30"/>
          <p:cNvSpPr txBox="1">
            <a:spLocks noGrp="1"/>
          </p:cNvSpPr>
          <p:nvPr>
            <p:ph type="body" idx="2"/>
          </p:nvPr>
        </p:nvSpPr>
        <p:spPr>
          <a:xfrm>
            <a:off x="4818489" y="1107251"/>
            <a:ext cx="3692972" cy="2928997"/>
          </a:xfrm>
          <a:prstGeom prst="rect">
            <a:avLst/>
          </a:prstGeom>
        </p:spPr>
        <p:txBody>
          <a:bodyPr spcFirstLastPara="1" wrap="square" lIns="91425" tIns="91425" rIns="91425" bIns="91425" anchor="t" anchorCtr="0">
            <a:noAutofit/>
          </a:bodyPr>
          <a:lstStyle/>
          <a:p>
            <a:pPr marL="285750" indent="-285750"/>
            <a:r>
              <a:rPr lang="vi-VN" sz="1800" dirty="0">
                <a:effectLst/>
                <a:latin typeface="Raleway Light" pitchFamily="2" charset="0"/>
                <a:ea typeface="Calibri" panose="020F0502020204030204" pitchFamily="34" charset="0"/>
              </a:rPr>
              <a:t>Và trên thực tế, Chủ tịch Hồ Chí Minh là người đi tiên phong trong phong trào giải phóng dân tộc dẫn tới phá tan hệ thống thuộc địa của chủ nghĩa thực dân, được thế giới tôn vinh là anh hùng giải phóng dân tộc trong thời đại ngày nay</a:t>
            </a:r>
            <a:r>
              <a:rPr lang="en-US" sz="1800" dirty="0">
                <a:effectLst/>
                <a:latin typeface="Raleway Light" pitchFamily="2" charset="0"/>
                <a:ea typeface="Calibri" panose="020F0502020204030204" pitchFamily="34" charset="0"/>
              </a:rPr>
              <a:t>.</a:t>
            </a:r>
            <a:endParaRPr sz="1200" dirty="0">
              <a:latin typeface="Raleway Light" pitchFamily="2" charset="0"/>
            </a:endParaRPr>
          </a:p>
        </p:txBody>
      </p:sp>
      <p:sp>
        <p:nvSpPr>
          <p:cNvPr id="295" name="Google Shape;295;p3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Raleway Light" pitchFamily="2" charset="0"/>
              </a:rPr>
              <a:t>12</a:t>
            </a:fld>
            <a:endParaRPr>
              <a:latin typeface="Raleway Light" pitchFamily="2" charset="0"/>
            </a:endParaRPr>
          </a:p>
        </p:txBody>
      </p:sp>
      <p:grpSp>
        <p:nvGrpSpPr>
          <p:cNvPr id="299" name="Google Shape;299;p30"/>
          <p:cNvGrpSpPr/>
          <p:nvPr/>
        </p:nvGrpSpPr>
        <p:grpSpPr>
          <a:xfrm>
            <a:off x="8054838" y="308799"/>
            <a:ext cx="796168" cy="763718"/>
            <a:chOff x="5241175" y="4959100"/>
            <a:chExt cx="539775" cy="517775"/>
          </a:xfrm>
        </p:grpSpPr>
        <p:sp>
          <p:nvSpPr>
            <p:cNvPr id="300" name="Google Shape;300;p3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1" name="Google Shape;301;p3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2" name="Google Shape;302;p3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3" name="Google Shape;303;p3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4" name="Google Shape;304;p3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5" name="Google Shape;305;p3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grpSp>
      <p:pic>
        <p:nvPicPr>
          <p:cNvPr id="20" name="Picture 19">
            <a:extLst>
              <a:ext uri="{FF2B5EF4-FFF2-40B4-BE49-F238E27FC236}">
                <a16:creationId xmlns:a16="http://schemas.microsoft.com/office/drawing/2014/main" id="{0A81B216-2DB7-4C7C-8690-FE2FAC301122}"/>
              </a:ext>
            </a:extLst>
          </p:cNvPr>
          <p:cNvPicPr>
            <a:picLocks noChangeAspect="1"/>
          </p:cNvPicPr>
          <p:nvPr/>
        </p:nvPicPr>
        <p:blipFill>
          <a:blip r:embed="rId3"/>
          <a:stretch>
            <a:fillRect/>
          </a:stretch>
        </p:blipFill>
        <p:spPr>
          <a:xfrm>
            <a:off x="781879" y="1184744"/>
            <a:ext cx="2994991" cy="250147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6567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title"/>
          </p:nvPr>
        </p:nvSpPr>
        <p:spPr>
          <a:xfrm>
            <a:off x="767612" y="540226"/>
            <a:ext cx="6866100" cy="8574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vi-VN" sz="1600" i="1" dirty="0">
                <a:effectLst/>
                <a:latin typeface="Raleway Light" pitchFamily="2" charset="0"/>
                <a:ea typeface="Calibri" panose="020F0502020204030204" pitchFamily="34" charset="0"/>
                <a:cs typeface="SimSun" panose="02010600030101010101" pitchFamily="2" charset="-122"/>
              </a:rPr>
              <a:t>Tư tưởng Hồ Chí Minh góp phần tích cực vào cuộc đấu tranh vì độc lập dân tộc, dân chủ, hòa bình, hợp tác và phát triển trên thế giới</a:t>
            </a:r>
            <a:endParaRPr sz="1600" b="1" dirty="0">
              <a:latin typeface="Raleway Light" pitchFamily="2" charset="0"/>
            </a:endParaRPr>
          </a:p>
        </p:txBody>
      </p:sp>
      <p:sp>
        <p:nvSpPr>
          <p:cNvPr id="292" name="Google Shape;292;p30"/>
          <p:cNvSpPr txBox="1">
            <a:spLocks noGrp="1"/>
          </p:cNvSpPr>
          <p:nvPr>
            <p:ph type="body" idx="1"/>
          </p:nvPr>
        </p:nvSpPr>
        <p:spPr>
          <a:xfrm>
            <a:off x="683812" y="1369655"/>
            <a:ext cx="6679096" cy="857401"/>
          </a:xfrm>
          <a:prstGeom prst="rect">
            <a:avLst/>
          </a:prstGeom>
        </p:spPr>
        <p:txBody>
          <a:bodyPr spcFirstLastPara="1" wrap="square" lIns="91425" tIns="91425" rIns="91425" bIns="91425" anchor="t" anchorCtr="0">
            <a:noAutofit/>
          </a:bodyPr>
          <a:lstStyle/>
          <a:p>
            <a:pPr marL="285750" indent="-285750"/>
            <a:r>
              <a:rPr lang="vi-VN" sz="1600" dirty="0">
                <a:effectLst/>
                <a:latin typeface="Raleway Light" pitchFamily="2" charset="0"/>
                <a:ea typeface="Calibri" panose="020F0502020204030204" pitchFamily="34" charset="0"/>
              </a:rPr>
              <a:t>Hồ Chí Minh là người Việt Nam đầu tiên khẳng định hợp tác quốc tế là xu thế tất yếu của thời đại</a:t>
            </a:r>
            <a:endParaRPr sz="1600" dirty="0">
              <a:solidFill>
                <a:srgbClr val="FF0000"/>
              </a:solidFill>
              <a:latin typeface="Raleway Light" pitchFamily="2" charset="0"/>
            </a:endParaRPr>
          </a:p>
        </p:txBody>
      </p:sp>
      <p:sp>
        <p:nvSpPr>
          <p:cNvPr id="295" name="Google Shape;295;p3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600">
                <a:latin typeface="Raleway Light" pitchFamily="2" charset="0"/>
              </a:rPr>
              <a:t>13</a:t>
            </a:fld>
            <a:endParaRPr sz="1600">
              <a:latin typeface="Raleway Light" pitchFamily="2" charset="0"/>
            </a:endParaRPr>
          </a:p>
        </p:txBody>
      </p:sp>
      <p:grpSp>
        <p:nvGrpSpPr>
          <p:cNvPr id="299" name="Google Shape;299;p30"/>
          <p:cNvGrpSpPr/>
          <p:nvPr/>
        </p:nvGrpSpPr>
        <p:grpSpPr>
          <a:xfrm>
            <a:off x="8054838" y="308799"/>
            <a:ext cx="796168" cy="763718"/>
            <a:chOff x="5241175" y="4959100"/>
            <a:chExt cx="539775" cy="517775"/>
          </a:xfrm>
        </p:grpSpPr>
        <p:sp>
          <p:nvSpPr>
            <p:cNvPr id="300" name="Google Shape;300;p3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aleway Light" pitchFamily="2" charset="0"/>
              </a:endParaRPr>
            </a:p>
          </p:txBody>
        </p:sp>
        <p:sp>
          <p:nvSpPr>
            <p:cNvPr id="301" name="Google Shape;301;p3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aleway Light" pitchFamily="2" charset="0"/>
              </a:endParaRPr>
            </a:p>
          </p:txBody>
        </p:sp>
        <p:sp>
          <p:nvSpPr>
            <p:cNvPr id="302" name="Google Shape;302;p3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aleway Light" pitchFamily="2" charset="0"/>
              </a:endParaRPr>
            </a:p>
          </p:txBody>
        </p:sp>
        <p:sp>
          <p:nvSpPr>
            <p:cNvPr id="303" name="Google Shape;303;p3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aleway Light" pitchFamily="2" charset="0"/>
              </a:endParaRPr>
            </a:p>
          </p:txBody>
        </p:sp>
        <p:sp>
          <p:nvSpPr>
            <p:cNvPr id="304" name="Google Shape;304;p3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aleway Light" pitchFamily="2" charset="0"/>
              </a:endParaRPr>
            </a:p>
          </p:txBody>
        </p:sp>
        <p:sp>
          <p:nvSpPr>
            <p:cNvPr id="305" name="Google Shape;305;p3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aleway Light" pitchFamily="2" charset="0"/>
              </a:endParaRPr>
            </a:p>
          </p:txBody>
        </p:sp>
      </p:grpSp>
      <p:sp>
        <p:nvSpPr>
          <p:cNvPr id="16" name="TextBox 15">
            <a:extLst>
              <a:ext uri="{FF2B5EF4-FFF2-40B4-BE49-F238E27FC236}">
                <a16:creationId xmlns:a16="http://schemas.microsoft.com/office/drawing/2014/main" id="{93BEDCAA-7E93-481F-B99F-CFF00BA34128}"/>
              </a:ext>
            </a:extLst>
          </p:cNvPr>
          <p:cNvSpPr txBox="1"/>
          <p:nvPr/>
        </p:nvSpPr>
        <p:spPr>
          <a:xfrm>
            <a:off x="485030" y="2379934"/>
            <a:ext cx="4364915" cy="830997"/>
          </a:xfrm>
          <a:prstGeom prst="rect">
            <a:avLst/>
          </a:prstGeom>
          <a:noFill/>
        </p:spPr>
        <p:txBody>
          <a:bodyPr wrap="square">
            <a:spAutoFit/>
          </a:bodyPr>
          <a:lstStyle/>
          <a:p>
            <a:r>
              <a:rPr lang="vi-VN" sz="1600" dirty="0">
                <a:effectLst/>
                <a:latin typeface="Raleway Light" pitchFamily="2" charset="0"/>
                <a:ea typeface="Calibri" panose="020F0502020204030204" pitchFamily="34" charset="0"/>
              </a:rPr>
              <a:t>Ngay từ những năm 20 của thế kỷ XX, Hồ Chí Minh đã chỉ ra nhu cầu, khả năng, điều kiện hợp tác giữa các dân tộc.</a:t>
            </a:r>
            <a:endParaRPr lang="en-US" sz="1600" dirty="0">
              <a:latin typeface="Raleway Light" pitchFamily="2" charset="0"/>
            </a:endParaRPr>
          </a:p>
        </p:txBody>
      </p:sp>
      <p:pic>
        <p:nvPicPr>
          <p:cNvPr id="6" name="Picture 5">
            <a:extLst>
              <a:ext uri="{FF2B5EF4-FFF2-40B4-BE49-F238E27FC236}">
                <a16:creationId xmlns:a16="http://schemas.microsoft.com/office/drawing/2014/main" id="{68122AA7-74AC-422C-9F32-488D2B082741}"/>
              </a:ext>
            </a:extLst>
          </p:cNvPr>
          <p:cNvPicPr>
            <a:picLocks noChangeAspect="1"/>
          </p:cNvPicPr>
          <p:nvPr/>
        </p:nvPicPr>
        <p:blipFill>
          <a:blip r:embed="rId3"/>
          <a:srcRect/>
          <a:stretch/>
        </p:blipFill>
        <p:spPr>
          <a:xfrm>
            <a:off x="5188394" y="2227055"/>
            <a:ext cx="3093409" cy="2038706"/>
          </a:xfrm>
          <a:prstGeom prst="rect">
            <a:avLst/>
          </a:prstGeom>
          <a:effectLst>
            <a:glow rad="228600">
              <a:schemeClr val="accent1">
                <a:satMod val="175000"/>
                <a:alpha val="40000"/>
              </a:schemeClr>
            </a:glow>
            <a:softEdge rad="31750"/>
          </a:effectLst>
        </p:spPr>
      </p:pic>
    </p:spTree>
    <p:extLst>
      <p:ext uri="{BB962C8B-B14F-4D97-AF65-F5344CB8AC3E}">
        <p14:creationId xmlns:p14="http://schemas.microsoft.com/office/powerpoint/2010/main" val="284504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title"/>
          </p:nvPr>
        </p:nvSpPr>
        <p:spPr>
          <a:xfrm>
            <a:off x="823478" y="525835"/>
            <a:ext cx="6866100" cy="8574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vi-VN" sz="1800" b="1" i="1" dirty="0">
                <a:effectLst/>
                <a:latin typeface="Raleway Light" pitchFamily="2" charset="0"/>
                <a:ea typeface="Calibri" panose="020F0502020204030204" pitchFamily="34" charset="0"/>
                <a:cs typeface="SimSun" panose="02010600030101010101" pitchFamily="2" charset="-122"/>
              </a:rPr>
              <a:t>Tư tưởng Hồ Chí Minh góp phần mở ra cho các dân tộc thuộc địa con đường giải phóng dân tộc gắn với sự tiến bộ xã hội</a:t>
            </a:r>
            <a:endParaRPr sz="3600" b="1" dirty="0">
              <a:latin typeface="Raleway Light" pitchFamily="2" charset="0"/>
            </a:endParaRPr>
          </a:p>
        </p:txBody>
      </p:sp>
      <p:sp>
        <p:nvSpPr>
          <p:cNvPr id="292" name="Google Shape;292;p30"/>
          <p:cNvSpPr txBox="1">
            <a:spLocks noGrp="1"/>
          </p:cNvSpPr>
          <p:nvPr>
            <p:ph type="body" idx="1"/>
          </p:nvPr>
        </p:nvSpPr>
        <p:spPr>
          <a:xfrm>
            <a:off x="381663" y="1327576"/>
            <a:ext cx="2957885" cy="3163314"/>
          </a:xfrm>
          <a:prstGeom prst="rect">
            <a:avLst/>
          </a:prstGeom>
        </p:spPr>
        <p:txBody>
          <a:bodyPr spcFirstLastPara="1" wrap="square" lIns="91425" tIns="91425" rIns="91425" bIns="91425" anchor="t" anchorCtr="0">
            <a:noAutofit/>
          </a:bodyPr>
          <a:lstStyle/>
          <a:p>
            <a:pPr marL="0" marR="0" indent="457200" algn="just">
              <a:lnSpc>
                <a:spcPct val="107000"/>
              </a:lnSpc>
              <a:spcBef>
                <a:spcPts val="300"/>
              </a:spcBef>
              <a:spcAft>
                <a:spcPts val="300"/>
              </a:spcAft>
            </a:pPr>
            <a:r>
              <a:rPr lang="vi-VN" sz="1600" dirty="0">
                <a:effectLst/>
                <a:latin typeface="Raleway Light" pitchFamily="2" charset="0"/>
                <a:ea typeface="Calibri" panose="020F0502020204030204" pitchFamily="34" charset="0"/>
                <a:cs typeface="SimSun" panose="02010600030101010101" pitchFamily="2" charset="-122"/>
              </a:rPr>
              <a:t>Hồ Chí Minh đã gắn cách mạng Việt Nam với các phong trào giải phóng dân tộc, phong trào đấu tranh cửa giai cấp công nhân trong các nước tư bản và phong trào cộng sản quốc tế, phong trào vì hòa bình, hợp tác và phát triển.</a:t>
            </a:r>
            <a:endParaRPr lang="en-US" sz="1600" dirty="0">
              <a:effectLst/>
              <a:latin typeface="Raleway Light" pitchFamily="2" charset="0"/>
              <a:ea typeface="Calibri" panose="020F0502020204030204" pitchFamily="34" charset="0"/>
              <a:cs typeface="SimSun" panose="02010600030101010101" pitchFamily="2" charset="-122"/>
            </a:endParaRPr>
          </a:p>
        </p:txBody>
      </p:sp>
      <p:sp>
        <p:nvSpPr>
          <p:cNvPr id="295" name="Google Shape;295;p3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Raleway Light" pitchFamily="2" charset="0"/>
              </a:rPr>
              <a:t>14</a:t>
            </a:fld>
            <a:endParaRPr>
              <a:latin typeface="Raleway Light" pitchFamily="2" charset="0"/>
            </a:endParaRPr>
          </a:p>
        </p:txBody>
      </p:sp>
      <p:grpSp>
        <p:nvGrpSpPr>
          <p:cNvPr id="299" name="Google Shape;299;p30"/>
          <p:cNvGrpSpPr/>
          <p:nvPr/>
        </p:nvGrpSpPr>
        <p:grpSpPr>
          <a:xfrm>
            <a:off x="8054838" y="308799"/>
            <a:ext cx="796168" cy="763718"/>
            <a:chOff x="5241175" y="4959100"/>
            <a:chExt cx="539775" cy="517775"/>
          </a:xfrm>
        </p:grpSpPr>
        <p:sp>
          <p:nvSpPr>
            <p:cNvPr id="300" name="Google Shape;300;p3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1" name="Google Shape;301;p3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2" name="Google Shape;302;p3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3" name="Google Shape;303;p3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4" name="Google Shape;304;p3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5" name="Google Shape;305;p3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grpSp>
      <p:pic>
        <p:nvPicPr>
          <p:cNvPr id="3" name="Picture 2">
            <a:extLst>
              <a:ext uri="{FF2B5EF4-FFF2-40B4-BE49-F238E27FC236}">
                <a16:creationId xmlns:a16="http://schemas.microsoft.com/office/drawing/2014/main" id="{B76E92D8-C695-47AA-939D-0CD74FDBA935}"/>
              </a:ext>
            </a:extLst>
          </p:cNvPr>
          <p:cNvPicPr>
            <a:picLocks noChangeAspect="1"/>
          </p:cNvPicPr>
          <p:nvPr/>
        </p:nvPicPr>
        <p:blipFill>
          <a:blip r:embed="rId3"/>
          <a:stretch>
            <a:fillRect/>
          </a:stretch>
        </p:blipFill>
        <p:spPr>
          <a:xfrm rot="19936895">
            <a:off x="3730244" y="1335300"/>
            <a:ext cx="2685903" cy="2162146"/>
          </a:xfrm>
          <a:prstGeom prst="rect">
            <a:avLst/>
          </a:prstGeom>
        </p:spPr>
      </p:pic>
      <p:pic>
        <p:nvPicPr>
          <p:cNvPr id="5" name="Picture 4">
            <a:extLst>
              <a:ext uri="{FF2B5EF4-FFF2-40B4-BE49-F238E27FC236}">
                <a16:creationId xmlns:a16="http://schemas.microsoft.com/office/drawing/2014/main" id="{628B1B70-139D-449A-8042-A89C799740B1}"/>
              </a:ext>
            </a:extLst>
          </p:cNvPr>
          <p:cNvPicPr>
            <a:picLocks noChangeAspect="1"/>
          </p:cNvPicPr>
          <p:nvPr/>
        </p:nvPicPr>
        <p:blipFill>
          <a:blip r:embed="rId4"/>
          <a:stretch>
            <a:fillRect/>
          </a:stretch>
        </p:blipFill>
        <p:spPr>
          <a:xfrm rot="2250208">
            <a:off x="6046450" y="1381283"/>
            <a:ext cx="2923020" cy="1826887"/>
          </a:xfrm>
          <a:prstGeom prst="rect">
            <a:avLst/>
          </a:prstGeom>
        </p:spPr>
      </p:pic>
      <p:pic>
        <p:nvPicPr>
          <p:cNvPr id="8" name="Picture 7">
            <a:extLst>
              <a:ext uri="{FF2B5EF4-FFF2-40B4-BE49-F238E27FC236}">
                <a16:creationId xmlns:a16="http://schemas.microsoft.com/office/drawing/2014/main" id="{5CF732D7-4B32-43D2-9FA2-607762E80274}"/>
              </a:ext>
            </a:extLst>
          </p:cNvPr>
          <p:cNvPicPr>
            <a:picLocks noChangeAspect="1"/>
          </p:cNvPicPr>
          <p:nvPr/>
        </p:nvPicPr>
        <p:blipFill>
          <a:blip r:embed="rId5"/>
          <a:stretch>
            <a:fillRect/>
          </a:stretch>
        </p:blipFill>
        <p:spPr>
          <a:xfrm>
            <a:off x="5407244" y="2715118"/>
            <a:ext cx="2166373" cy="1502921"/>
          </a:xfrm>
          <a:prstGeom prst="rect">
            <a:avLst/>
          </a:prstGeom>
        </p:spPr>
      </p:pic>
      <p:sp>
        <p:nvSpPr>
          <p:cNvPr id="20" name="TextBox 19">
            <a:extLst>
              <a:ext uri="{FF2B5EF4-FFF2-40B4-BE49-F238E27FC236}">
                <a16:creationId xmlns:a16="http://schemas.microsoft.com/office/drawing/2014/main" id="{ADD4CA3B-CD43-40D5-8FF1-C7B86087FDDF}"/>
              </a:ext>
            </a:extLst>
          </p:cNvPr>
          <p:cNvSpPr txBox="1"/>
          <p:nvPr/>
        </p:nvSpPr>
        <p:spPr>
          <a:xfrm>
            <a:off x="4775713" y="4229280"/>
            <a:ext cx="3101403" cy="523220"/>
          </a:xfrm>
          <a:prstGeom prst="rect">
            <a:avLst/>
          </a:prstGeom>
          <a:noFill/>
        </p:spPr>
        <p:txBody>
          <a:bodyPr wrap="square">
            <a:spAutoFit/>
          </a:bodyPr>
          <a:lstStyle/>
          <a:p>
            <a:pPr indent="457200" algn="ctr">
              <a:spcAft>
                <a:spcPts val="1000"/>
              </a:spcAft>
            </a:pPr>
            <a:r>
              <a:rPr lang="en-US" sz="1400" b="0" i="1" dirty="0" err="1">
                <a:solidFill>
                  <a:srgbClr val="333333"/>
                </a:solidFill>
                <a:effectLst/>
                <a:latin typeface="Raleway Light" pitchFamily="2" charset="0"/>
              </a:rPr>
              <a:t>Các</a:t>
            </a:r>
            <a:r>
              <a:rPr lang="en-US" sz="1400" b="0" i="1" dirty="0">
                <a:solidFill>
                  <a:srgbClr val="333333"/>
                </a:solidFill>
                <a:effectLst/>
                <a:latin typeface="Raleway Light" pitchFamily="2" charset="0"/>
              </a:rPr>
              <a:t> </a:t>
            </a:r>
            <a:r>
              <a:rPr lang="en-US" sz="1400" b="0" i="1" dirty="0" err="1">
                <a:solidFill>
                  <a:srgbClr val="333333"/>
                </a:solidFill>
                <a:effectLst/>
                <a:latin typeface="Raleway Light" pitchFamily="2" charset="0"/>
              </a:rPr>
              <a:t>cuộc</a:t>
            </a:r>
            <a:r>
              <a:rPr lang="en-US" sz="1400" b="0" i="1" dirty="0">
                <a:solidFill>
                  <a:srgbClr val="333333"/>
                </a:solidFill>
                <a:effectLst/>
                <a:latin typeface="Raleway Light" pitchFamily="2" charset="0"/>
              </a:rPr>
              <a:t> </a:t>
            </a:r>
            <a:r>
              <a:rPr lang="en-US" sz="1400" b="0" i="1" dirty="0" err="1">
                <a:solidFill>
                  <a:srgbClr val="333333"/>
                </a:solidFill>
                <a:effectLst/>
                <a:latin typeface="Raleway Light" pitchFamily="2" charset="0"/>
              </a:rPr>
              <a:t>biểu</a:t>
            </a:r>
            <a:r>
              <a:rPr lang="en-US" sz="1400" b="0" i="1" dirty="0">
                <a:solidFill>
                  <a:srgbClr val="333333"/>
                </a:solidFill>
                <a:effectLst/>
                <a:latin typeface="Raleway Light" pitchFamily="2" charset="0"/>
              </a:rPr>
              <a:t> </a:t>
            </a:r>
            <a:r>
              <a:rPr lang="en-US" sz="1400" b="0" i="1" dirty="0" err="1">
                <a:solidFill>
                  <a:srgbClr val="333333"/>
                </a:solidFill>
                <a:effectLst/>
                <a:latin typeface="Raleway Light" pitchFamily="2" charset="0"/>
              </a:rPr>
              <a:t>tình</a:t>
            </a:r>
            <a:r>
              <a:rPr lang="en-US" sz="1400" b="0" i="1" dirty="0">
                <a:solidFill>
                  <a:srgbClr val="333333"/>
                </a:solidFill>
                <a:effectLst/>
                <a:latin typeface="Raleway Light" pitchFamily="2" charset="0"/>
              </a:rPr>
              <a:t> </a:t>
            </a:r>
            <a:r>
              <a:rPr lang="en-US" sz="1400" b="0" i="1" dirty="0" err="1">
                <a:solidFill>
                  <a:srgbClr val="333333"/>
                </a:solidFill>
                <a:effectLst/>
                <a:latin typeface="Raleway Light" pitchFamily="2" charset="0"/>
              </a:rPr>
              <a:t>phản</a:t>
            </a:r>
            <a:r>
              <a:rPr lang="en-US" sz="1400" b="0" i="1" dirty="0">
                <a:solidFill>
                  <a:srgbClr val="333333"/>
                </a:solidFill>
                <a:effectLst/>
                <a:latin typeface="Raleway Light" pitchFamily="2" charset="0"/>
              </a:rPr>
              <a:t> </a:t>
            </a:r>
            <a:r>
              <a:rPr lang="en-US" sz="1400" b="0" i="1" dirty="0" err="1">
                <a:solidFill>
                  <a:srgbClr val="333333"/>
                </a:solidFill>
                <a:effectLst/>
                <a:latin typeface="Raleway Light" pitchFamily="2" charset="0"/>
              </a:rPr>
              <a:t>đối</a:t>
            </a:r>
            <a:r>
              <a:rPr lang="en-US" sz="1400" b="0" i="1" dirty="0">
                <a:solidFill>
                  <a:srgbClr val="333333"/>
                </a:solidFill>
                <a:effectLst/>
                <a:latin typeface="Raleway Light" pitchFamily="2" charset="0"/>
              </a:rPr>
              <a:t> </a:t>
            </a:r>
            <a:r>
              <a:rPr lang="en-US" sz="1400" b="0" i="1" dirty="0" err="1">
                <a:solidFill>
                  <a:srgbClr val="333333"/>
                </a:solidFill>
                <a:effectLst/>
                <a:latin typeface="Raleway Light" pitchFamily="2" charset="0"/>
              </a:rPr>
              <a:t>chiến</a:t>
            </a:r>
            <a:r>
              <a:rPr lang="en-US" sz="1400" b="0" i="1" dirty="0">
                <a:solidFill>
                  <a:srgbClr val="333333"/>
                </a:solidFill>
                <a:effectLst/>
                <a:latin typeface="Raleway Light" pitchFamily="2" charset="0"/>
              </a:rPr>
              <a:t> </a:t>
            </a:r>
            <a:r>
              <a:rPr lang="en-US" sz="1400" b="0" i="1" dirty="0" err="1">
                <a:solidFill>
                  <a:srgbClr val="333333"/>
                </a:solidFill>
                <a:effectLst/>
                <a:latin typeface="Raleway Light" pitchFamily="2" charset="0"/>
              </a:rPr>
              <a:t>tranh</a:t>
            </a:r>
            <a:r>
              <a:rPr lang="en-US" sz="1400" b="0" i="1" dirty="0">
                <a:solidFill>
                  <a:srgbClr val="333333"/>
                </a:solidFill>
                <a:effectLst/>
                <a:latin typeface="Raleway Light" pitchFamily="2" charset="0"/>
              </a:rPr>
              <a:t> ở </a:t>
            </a:r>
            <a:r>
              <a:rPr lang="en-US" sz="1400" b="0" i="1" dirty="0" err="1">
                <a:solidFill>
                  <a:srgbClr val="333333"/>
                </a:solidFill>
                <a:effectLst/>
                <a:latin typeface="Raleway Light" pitchFamily="2" charset="0"/>
              </a:rPr>
              <a:t>Việt</a:t>
            </a:r>
            <a:r>
              <a:rPr lang="en-US" sz="1400" b="0" i="1" dirty="0">
                <a:solidFill>
                  <a:srgbClr val="333333"/>
                </a:solidFill>
                <a:effectLst/>
                <a:latin typeface="Raleway Light" pitchFamily="2" charset="0"/>
              </a:rPr>
              <a:t> Nam</a:t>
            </a:r>
            <a:endParaRPr lang="vi-VN" b="0" i="0" dirty="0">
              <a:solidFill>
                <a:srgbClr val="333333"/>
              </a:solidFill>
              <a:effectLst/>
              <a:latin typeface="Raleway Light" pitchFamily="2" charset="0"/>
            </a:endParaRPr>
          </a:p>
        </p:txBody>
      </p:sp>
    </p:spTree>
    <p:extLst>
      <p:ext uri="{BB962C8B-B14F-4D97-AF65-F5344CB8AC3E}">
        <p14:creationId xmlns:p14="http://schemas.microsoft.com/office/powerpoint/2010/main" val="112310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title"/>
          </p:nvPr>
        </p:nvSpPr>
        <p:spPr>
          <a:xfrm>
            <a:off x="731520" y="468392"/>
            <a:ext cx="6866100" cy="8574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vi-VN" sz="1800" b="1" i="1" dirty="0">
                <a:effectLst/>
                <a:latin typeface="Raleway Light" pitchFamily="2" charset="0"/>
                <a:ea typeface="Calibri" panose="020F0502020204030204" pitchFamily="34" charset="0"/>
                <a:cs typeface="SimSun" panose="02010600030101010101" pitchFamily="2" charset="-122"/>
              </a:rPr>
              <a:t>Tư tưởng Hồ Chí Minh góp phần mở ra cho các dân tộc thuộc địa con đường giải phóng dân tộc gắn với sự tiến bộ xã hội</a:t>
            </a:r>
            <a:endParaRPr sz="3600" b="1" dirty="0">
              <a:latin typeface="Raleway Light" pitchFamily="2" charset="0"/>
            </a:endParaRPr>
          </a:p>
        </p:txBody>
      </p:sp>
      <p:sp>
        <p:nvSpPr>
          <p:cNvPr id="292" name="Google Shape;292;p30"/>
          <p:cNvSpPr txBox="1">
            <a:spLocks noGrp="1"/>
          </p:cNvSpPr>
          <p:nvPr>
            <p:ph type="body" idx="1"/>
          </p:nvPr>
        </p:nvSpPr>
        <p:spPr>
          <a:xfrm>
            <a:off x="673236" y="1180539"/>
            <a:ext cx="7381602" cy="857401"/>
          </a:xfrm>
          <a:prstGeom prst="rect">
            <a:avLst/>
          </a:prstGeom>
        </p:spPr>
        <p:txBody>
          <a:bodyPr spcFirstLastPara="1" wrap="square" lIns="91425" tIns="91425" rIns="91425" bIns="91425" anchor="t" anchorCtr="0">
            <a:noAutofit/>
          </a:bodyPr>
          <a:lstStyle/>
          <a:p>
            <a:pPr marL="285750" indent="-285750"/>
            <a:r>
              <a:rPr lang="vi-VN" sz="1800" dirty="0">
                <a:effectLst/>
                <a:latin typeface="Raleway Light" pitchFamily="2" charset="0"/>
                <a:ea typeface="Calibri" panose="020F0502020204030204" pitchFamily="34" charset="0"/>
              </a:rPr>
              <a:t>Một nội dung lớn trong tư tưởng Hồ Chí Minh là “</a:t>
            </a:r>
            <a:r>
              <a:rPr lang="vi-VN" sz="1800" i="1" dirty="0">
                <a:effectLst/>
                <a:latin typeface="Raleway Light" pitchFamily="2" charset="0"/>
                <a:ea typeface="Calibri" panose="020F0502020204030204" pitchFamily="34" charset="0"/>
              </a:rPr>
              <a:t>Làm bạn với tất cả mọi nước dân chủ và không gây thù oán với một ai”</a:t>
            </a:r>
            <a:endParaRPr sz="1600" dirty="0">
              <a:solidFill>
                <a:srgbClr val="FF0000"/>
              </a:solidFill>
              <a:latin typeface="Raleway Light" pitchFamily="2" charset="0"/>
            </a:endParaRPr>
          </a:p>
        </p:txBody>
      </p:sp>
      <p:sp>
        <p:nvSpPr>
          <p:cNvPr id="295" name="Google Shape;295;p3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Raleway Light" pitchFamily="2" charset="0"/>
              </a:rPr>
              <a:t>15</a:t>
            </a:fld>
            <a:endParaRPr>
              <a:latin typeface="Raleway Light" pitchFamily="2" charset="0"/>
            </a:endParaRPr>
          </a:p>
        </p:txBody>
      </p:sp>
      <p:grpSp>
        <p:nvGrpSpPr>
          <p:cNvPr id="299" name="Google Shape;299;p30"/>
          <p:cNvGrpSpPr/>
          <p:nvPr/>
        </p:nvGrpSpPr>
        <p:grpSpPr>
          <a:xfrm>
            <a:off x="8054838" y="308799"/>
            <a:ext cx="796168" cy="763718"/>
            <a:chOff x="5241175" y="4959100"/>
            <a:chExt cx="539775" cy="517775"/>
          </a:xfrm>
        </p:grpSpPr>
        <p:sp>
          <p:nvSpPr>
            <p:cNvPr id="300" name="Google Shape;300;p3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1" name="Google Shape;301;p3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2" name="Google Shape;302;p3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3" name="Google Shape;303;p3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4" name="Google Shape;304;p3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305" name="Google Shape;305;p3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grpSp>
      <p:sp>
        <p:nvSpPr>
          <p:cNvPr id="16" name="TextBox 15">
            <a:extLst>
              <a:ext uri="{FF2B5EF4-FFF2-40B4-BE49-F238E27FC236}">
                <a16:creationId xmlns:a16="http://schemas.microsoft.com/office/drawing/2014/main" id="{93BEDCAA-7E93-481F-B99F-CFF00BA34128}"/>
              </a:ext>
            </a:extLst>
          </p:cNvPr>
          <p:cNvSpPr txBox="1"/>
          <p:nvPr/>
        </p:nvSpPr>
        <p:spPr>
          <a:xfrm>
            <a:off x="3255102" y="2215829"/>
            <a:ext cx="2633795" cy="2183355"/>
          </a:xfrm>
          <a:prstGeom prst="rect">
            <a:avLst/>
          </a:prstGeom>
          <a:noFill/>
        </p:spPr>
        <p:txBody>
          <a:bodyPr wrap="square">
            <a:spAutoFit/>
          </a:bodyPr>
          <a:lstStyle/>
          <a:p>
            <a:pPr marL="0" marR="0" indent="457200" algn="just">
              <a:lnSpc>
                <a:spcPct val="107000"/>
              </a:lnSpc>
              <a:spcBef>
                <a:spcPts val="300"/>
              </a:spcBef>
              <a:spcAft>
                <a:spcPts val="300"/>
              </a:spcAft>
            </a:pPr>
            <a:r>
              <a:rPr lang="vi-VN" sz="1600" dirty="0">
                <a:effectLst/>
                <a:latin typeface="Raleway Light" pitchFamily="2" charset="0"/>
                <a:ea typeface="Calibri" panose="020F0502020204030204" pitchFamily="34" charset="0"/>
                <a:cs typeface="SimSun" panose="02010600030101010101" pitchFamily="2" charset="-122"/>
              </a:rPr>
              <a:t>Trong lòng nhân dân thế giới, Hồ Chí Minh là bất diệt. Bạn bè năm châu khâm phục và coi Hồ Chí Minh là biểu tượng cao đẹp của những giá trị về tư tưởng, lương tri và phẩm giá làm người.</a:t>
            </a:r>
            <a:endParaRPr lang="en-US" sz="1600" dirty="0">
              <a:effectLst/>
              <a:latin typeface="Raleway Light" pitchFamily="2" charset="0"/>
              <a:ea typeface="Calibri" panose="020F0502020204030204" pitchFamily="34" charset="0"/>
              <a:cs typeface="SimSun" panose="02010600030101010101" pitchFamily="2" charset="-122"/>
            </a:endParaRPr>
          </a:p>
        </p:txBody>
      </p:sp>
      <p:pic>
        <p:nvPicPr>
          <p:cNvPr id="3" name="Picture 2">
            <a:extLst>
              <a:ext uri="{FF2B5EF4-FFF2-40B4-BE49-F238E27FC236}">
                <a16:creationId xmlns:a16="http://schemas.microsoft.com/office/drawing/2014/main" id="{94AB68C1-B382-4D0F-BE71-DD29300E3837}"/>
              </a:ext>
            </a:extLst>
          </p:cNvPr>
          <p:cNvPicPr>
            <a:picLocks noChangeAspect="1"/>
          </p:cNvPicPr>
          <p:nvPr/>
        </p:nvPicPr>
        <p:blipFill>
          <a:blip r:embed="rId3"/>
          <a:stretch>
            <a:fillRect/>
          </a:stretch>
        </p:blipFill>
        <p:spPr>
          <a:xfrm>
            <a:off x="629733" y="2215829"/>
            <a:ext cx="2186940" cy="1457674"/>
          </a:xfrm>
          <a:prstGeom prst="rect">
            <a:avLst/>
          </a:prstGeom>
        </p:spPr>
      </p:pic>
      <p:pic>
        <p:nvPicPr>
          <p:cNvPr id="5" name="Picture 4">
            <a:extLst>
              <a:ext uri="{FF2B5EF4-FFF2-40B4-BE49-F238E27FC236}">
                <a16:creationId xmlns:a16="http://schemas.microsoft.com/office/drawing/2014/main" id="{2B4C2352-8B75-47F0-9F23-8A962722D25E}"/>
              </a:ext>
            </a:extLst>
          </p:cNvPr>
          <p:cNvPicPr>
            <a:picLocks noChangeAspect="1"/>
          </p:cNvPicPr>
          <p:nvPr/>
        </p:nvPicPr>
        <p:blipFill>
          <a:blip r:embed="rId4"/>
          <a:stretch>
            <a:fillRect/>
          </a:stretch>
        </p:blipFill>
        <p:spPr>
          <a:xfrm>
            <a:off x="6351977" y="2215829"/>
            <a:ext cx="2159484" cy="1648505"/>
          </a:xfrm>
          <a:prstGeom prst="rect">
            <a:avLst/>
          </a:prstGeom>
        </p:spPr>
      </p:pic>
      <p:sp>
        <p:nvSpPr>
          <p:cNvPr id="19" name="TextBox 18">
            <a:extLst>
              <a:ext uri="{FF2B5EF4-FFF2-40B4-BE49-F238E27FC236}">
                <a16:creationId xmlns:a16="http://schemas.microsoft.com/office/drawing/2014/main" id="{60DD1903-4852-44D7-ADDB-4B7E98BD525E}"/>
              </a:ext>
            </a:extLst>
          </p:cNvPr>
          <p:cNvSpPr txBox="1"/>
          <p:nvPr/>
        </p:nvSpPr>
        <p:spPr>
          <a:xfrm>
            <a:off x="5683855" y="3962961"/>
            <a:ext cx="3101403" cy="1082348"/>
          </a:xfrm>
          <a:prstGeom prst="rect">
            <a:avLst/>
          </a:prstGeom>
          <a:noFill/>
        </p:spPr>
        <p:txBody>
          <a:bodyPr wrap="square">
            <a:spAutoFit/>
          </a:bodyPr>
          <a:lstStyle/>
          <a:p>
            <a:pPr indent="457200" algn="ctr">
              <a:spcAft>
                <a:spcPts val="1000"/>
              </a:spcAft>
            </a:pPr>
            <a:r>
              <a:rPr lang="vi-VN" sz="1400" b="0" i="1" dirty="0">
                <a:solidFill>
                  <a:srgbClr val="333333"/>
                </a:solidFill>
                <a:effectLst/>
                <a:latin typeface="Raleway Light" pitchFamily="2" charset="0"/>
              </a:rPr>
              <a:t>Bác Hồ nói chuyện với người dân Liên Xô</a:t>
            </a:r>
            <a:endParaRPr lang="vi-VN" b="0" i="0" dirty="0">
              <a:solidFill>
                <a:srgbClr val="333333"/>
              </a:solidFill>
              <a:effectLst/>
              <a:latin typeface="Raleway Light" pitchFamily="2" charset="0"/>
            </a:endParaRPr>
          </a:p>
          <a:p>
            <a:r>
              <a:rPr lang="vi-VN" dirty="0"/>
              <a:t/>
            </a:r>
            <a:br>
              <a:rPr lang="vi-VN" dirty="0"/>
            </a:br>
            <a:endParaRPr lang="en-US" dirty="0"/>
          </a:p>
        </p:txBody>
      </p:sp>
      <p:sp>
        <p:nvSpPr>
          <p:cNvPr id="21" name="TextBox 20">
            <a:extLst>
              <a:ext uri="{FF2B5EF4-FFF2-40B4-BE49-F238E27FC236}">
                <a16:creationId xmlns:a16="http://schemas.microsoft.com/office/drawing/2014/main" id="{AB29FAE2-8B40-422E-AFF0-C8A909DF1D4F}"/>
              </a:ext>
            </a:extLst>
          </p:cNvPr>
          <p:cNvSpPr txBox="1"/>
          <p:nvPr/>
        </p:nvSpPr>
        <p:spPr>
          <a:xfrm>
            <a:off x="456288" y="3827538"/>
            <a:ext cx="2360385" cy="738664"/>
          </a:xfrm>
          <a:prstGeom prst="rect">
            <a:avLst/>
          </a:prstGeom>
          <a:noFill/>
        </p:spPr>
        <p:txBody>
          <a:bodyPr wrap="square">
            <a:spAutoFit/>
          </a:bodyPr>
          <a:lstStyle/>
          <a:p>
            <a:pPr algn="ctr"/>
            <a:r>
              <a:rPr lang="en-US" i="1" dirty="0">
                <a:solidFill>
                  <a:srgbClr val="555555"/>
                </a:solidFill>
                <a:latin typeface="Raleway Light" pitchFamily="2" charset="0"/>
              </a:rPr>
              <a:t>T</a:t>
            </a:r>
            <a:r>
              <a:rPr lang="vi-VN" b="0" i="1" dirty="0">
                <a:solidFill>
                  <a:srgbClr val="555555"/>
                </a:solidFill>
                <a:effectLst/>
                <a:latin typeface="Raleway Light" pitchFamily="2" charset="0"/>
              </a:rPr>
              <a:t>iếp Tổng thống nước Cộng hòa Guinea Ahmed Sékou Touré vào năm 1960</a:t>
            </a:r>
            <a:endParaRPr lang="en-US" dirty="0">
              <a:latin typeface="Raleway Light" pitchFamily="2" charset="0"/>
            </a:endParaRPr>
          </a:p>
        </p:txBody>
      </p:sp>
    </p:spTree>
    <p:extLst>
      <p:ext uri="{BB962C8B-B14F-4D97-AF65-F5344CB8AC3E}">
        <p14:creationId xmlns:p14="http://schemas.microsoft.com/office/powerpoint/2010/main" val="3495153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727516" y="1021249"/>
            <a:ext cx="7562154" cy="3435562"/>
          </a:xfrm>
          <a:prstGeom prst="rect">
            <a:avLst/>
          </a:prstGeom>
        </p:spPr>
        <p:txBody>
          <a:bodyPr spcFirstLastPara="1" wrap="square" lIns="91425" tIns="91425" rIns="91425" bIns="91425" anchor="ctr" anchorCtr="0">
            <a:noAutofit/>
          </a:bodyPr>
          <a:lstStyle/>
          <a:p>
            <a:pPr marL="0" marR="0" indent="0" algn="just">
              <a:lnSpc>
                <a:spcPct val="107000"/>
              </a:lnSpc>
              <a:spcBef>
                <a:spcPts val="300"/>
              </a:spcBef>
              <a:spcAft>
                <a:spcPts val="300"/>
              </a:spcAft>
              <a:buNone/>
            </a:pPr>
            <a:r>
              <a:rPr lang="vi-VN" sz="1400" dirty="0">
                <a:effectLst/>
                <a:latin typeface="Raleway Light" pitchFamily="2" charset="0"/>
                <a:ea typeface="Calibri" panose="020F0502020204030204" pitchFamily="34" charset="0"/>
                <a:cs typeface="SimSun" panose="02010600030101010101" pitchFamily="2" charset="-122"/>
              </a:rPr>
              <a:t>"Chủ tịch Hồ Chí Minh vĩ đại, lãnh tụ thiên tài của Đảng và nhân dân ta, người thầy vĩ đại của cách mạng Việt Nam, người sáng lập, lãnh đạo và rèn luyện Đảng ta, Anh hùng giải phóng dân tộc, Danh nhân văn hóa thế giới, người đã làm rạng rỡ dân tộc ta, non sông đất nước ta, người chiến sĩ cộng sản quốc tế mẫu mực, người bạn thân thiết của các dân tộc đấu tranh vì hòa bình, độc lập dân tộc, dân chủ và tiến bộ xã hội trên toàn thế giới. Tư tưởng của Người, cùng với chủ nghĩa Mác - Lênin là nền tảng tư tưởng, kim chỉ nam cho hành động của Đảng và cách mạng Việt Nam, là tài sản tinh thần vô cùng to lớn và quý giá của Đảng và dân tộc ta, mãi mãi soi đường cho sự nghiệp cách mạng của Đảng và nhân dân ta".</a:t>
            </a:r>
            <a:endParaRPr lang="en-US" sz="1400" dirty="0">
              <a:effectLst/>
              <a:latin typeface="Raleway Light" pitchFamily="2" charset="0"/>
              <a:ea typeface="Calibri" panose="020F0502020204030204" pitchFamily="34" charset="0"/>
              <a:cs typeface="SimSun" panose="02010600030101010101" pitchFamily="2" charset="-122"/>
            </a:endParaRPr>
          </a:p>
          <a:p>
            <a:pPr marL="0" marR="0" indent="0">
              <a:spcBef>
                <a:spcPts val="0"/>
              </a:spcBef>
              <a:spcAft>
                <a:spcPts val="0"/>
              </a:spcAft>
              <a:buNone/>
            </a:pPr>
            <a:r>
              <a:rPr lang="vi-VN" sz="1800" dirty="0">
                <a:effectLst/>
                <a:latin typeface="Times New Roman" panose="02020603050405020304" pitchFamily="18" charset="0"/>
                <a:ea typeface="Calibri" panose="020F0502020204030204" pitchFamily="34" charset="0"/>
                <a:cs typeface="SimSun" panose="02010600030101010101" pitchFamily="2" charset="-122"/>
              </a:rPr>
              <a:t>Đảng Cộng sản Việt Nam: </a:t>
            </a:r>
            <a:r>
              <a:rPr lang="vi-VN" sz="1800" i="1" dirty="0">
                <a:effectLst/>
                <a:latin typeface="Times New Roman" panose="02020603050405020304" pitchFamily="18" charset="0"/>
                <a:ea typeface="Calibri" panose="020F0502020204030204" pitchFamily="34" charset="0"/>
                <a:cs typeface="SimSun" panose="02010600030101010101" pitchFamily="2" charset="-122"/>
              </a:rPr>
              <a:t>Văn kiện Đại hội đại biểu toàn quốc lần thứ XII</a:t>
            </a:r>
            <a:r>
              <a:rPr lang="vi-VN" sz="1800" dirty="0">
                <a:effectLst/>
                <a:latin typeface="Times New Roman" panose="02020603050405020304" pitchFamily="18" charset="0"/>
                <a:ea typeface="Calibri" panose="020F0502020204030204" pitchFamily="34" charset="0"/>
                <a:cs typeface="SimSun" panose="02010600030101010101" pitchFamily="2" charset="-122"/>
              </a:rPr>
              <a:t>, Nxb. Chính trị quốc gia, Hà Nội, 2016.tr 7-8.</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19750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Tài liệu </a:t>
            </a:r>
            <a:r>
              <a:rPr lang="en" sz="3600" dirty="0">
                <a:solidFill>
                  <a:schemeClr val="accent1"/>
                </a:solidFill>
              </a:rPr>
              <a:t>tham khảo</a:t>
            </a:r>
            <a:endParaRPr sz="3600" dirty="0">
              <a:solidFill>
                <a:schemeClr val="accent1"/>
              </a:solidFill>
            </a:endParaRPr>
          </a:p>
        </p:txBody>
      </p:sp>
      <p:sp>
        <p:nvSpPr>
          <p:cNvPr id="408" name="Google Shape;408;p37"/>
          <p:cNvSpPr txBox="1">
            <a:spLocks noGrp="1"/>
          </p:cNvSpPr>
          <p:nvPr>
            <p:ph type="body" idx="1"/>
          </p:nvPr>
        </p:nvSpPr>
        <p:spPr>
          <a:xfrm>
            <a:off x="922000" y="1581149"/>
            <a:ext cx="7814858" cy="3274841"/>
          </a:xfrm>
          <a:prstGeom prst="rect">
            <a:avLst/>
          </a:prstGeom>
        </p:spPr>
        <p:txBody>
          <a:bodyPr spcFirstLastPara="1" wrap="square" lIns="91425" tIns="91425" rIns="91425" bIns="91425" anchor="t" anchorCtr="0">
            <a:noAutofit/>
          </a:bodyPr>
          <a:lstStyle/>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Đảng C</a:t>
            </a:r>
            <a:r>
              <a:rPr lang="en-US" sz="1400" dirty="0">
                <a:effectLst/>
                <a:latin typeface="Raleway Light" pitchFamily="2" charset="0"/>
                <a:ea typeface="Calibri" panose="020F0502020204030204" pitchFamily="34" charset="0"/>
                <a:cs typeface="SimSun" panose="02010600030101010101" pitchFamily="2" charset="-122"/>
              </a:rPr>
              <a:t>SVN</a:t>
            </a:r>
            <a:r>
              <a:rPr lang="vi-VN" sz="1400" dirty="0">
                <a:effectLst/>
                <a:latin typeface="Raleway Light" pitchFamily="2" charset="0"/>
                <a:ea typeface="Calibri" panose="020F0502020204030204" pitchFamily="34" charset="0"/>
                <a:cs typeface="SimSun" panose="02010600030101010101" pitchFamily="2" charset="-122"/>
              </a:rPr>
              <a:t>: </a:t>
            </a:r>
            <a:r>
              <a:rPr lang="vi-VN" sz="1400" i="1" dirty="0">
                <a:effectLst/>
                <a:latin typeface="Raleway Light" pitchFamily="2" charset="0"/>
                <a:ea typeface="Calibri" panose="020F0502020204030204" pitchFamily="34" charset="0"/>
                <a:cs typeface="SimSun" panose="02010600030101010101" pitchFamily="2" charset="-122"/>
              </a:rPr>
              <a:t>Văn kiện Đại hội đại biểu toàn Quốc lần thứ XI</a:t>
            </a:r>
            <a:r>
              <a:rPr lang="vi-VN" sz="1400" dirty="0">
                <a:effectLst/>
                <a:latin typeface="Raleway Light" pitchFamily="2" charset="0"/>
                <a:ea typeface="Calibri" panose="020F0502020204030204" pitchFamily="34" charset="0"/>
                <a:cs typeface="SimSun" panose="02010600030101010101" pitchFamily="2" charset="-122"/>
              </a:rPr>
              <a:t>, Nxb.</a:t>
            </a:r>
            <a:r>
              <a:rPr lang="en-US" sz="1400" dirty="0">
                <a:effectLst/>
                <a:latin typeface="Raleway Light" pitchFamily="2" charset="0"/>
                <a:ea typeface="Calibri" panose="020F0502020204030204" pitchFamily="34" charset="0"/>
                <a:cs typeface="SimSun" panose="02010600030101010101" pitchFamily="2" charset="-122"/>
              </a:rPr>
              <a:t> CTQG</a:t>
            </a:r>
            <a:r>
              <a:rPr lang="vi-VN" sz="1400" dirty="0">
                <a:effectLst/>
                <a:latin typeface="Raleway Light" pitchFamily="2" charset="0"/>
                <a:ea typeface="Calibri" panose="020F0502020204030204" pitchFamily="34" charset="0"/>
                <a:cs typeface="SimSun" panose="02010600030101010101" pitchFamily="2" charset="-122"/>
              </a:rPr>
              <a:t>, Hà Nội, 2011.</a:t>
            </a:r>
            <a:endParaRPr lang="en-US" sz="1400" dirty="0">
              <a:effectLst/>
              <a:latin typeface="Raleway Light" pitchFamily="2" charset="0"/>
              <a:ea typeface="Calibri" panose="020F0502020204030204" pitchFamily="34" charset="0"/>
              <a:cs typeface="SimSun" panose="02010600030101010101" pitchFamily="2" charset="-122"/>
            </a:endParaRPr>
          </a:p>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Đảng Cộng sản Việt Nam: </a:t>
            </a:r>
            <a:r>
              <a:rPr lang="vi-VN" sz="1400" i="1" dirty="0">
                <a:effectLst/>
                <a:latin typeface="Raleway Light" pitchFamily="2" charset="0"/>
                <a:ea typeface="Calibri" panose="020F0502020204030204" pitchFamily="34" charset="0"/>
                <a:cs typeface="SimSun" panose="02010600030101010101" pitchFamily="2" charset="-122"/>
              </a:rPr>
              <a:t>Văn kiện Đại hội đại biểu toàn quốc lần thứ XII</a:t>
            </a:r>
            <a:r>
              <a:rPr lang="vi-VN" sz="1400" dirty="0">
                <a:effectLst/>
                <a:latin typeface="Raleway Light" pitchFamily="2" charset="0"/>
                <a:ea typeface="Calibri" panose="020F0502020204030204" pitchFamily="34" charset="0"/>
                <a:cs typeface="SimSun" panose="02010600030101010101" pitchFamily="2" charset="-122"/>
              </a:rPr>
              <a:t>, Nxb.. Chính trị quốc gia, Hà Nội, 2016.</a:t>
            </a:r>
            <a:endParaRPr lang="en-US" sz="1400" dirty="0">
              <a:effectLst/>
              <a:latin typeface="Raleway Light" pitchFamily="2" charset="0"/>
              <a:ea typeface="Calibri" panose="020F0502020204030204" pitchFamily="34" charset="0"/>
              <a:cs typeface="SimSun" panose="02010600030101010101" pitchFamily="2" charset="-122"/>
            </a:endParaRPr>
          </a:p>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Đại tướng Võ Nguyên Giáp: </a:t>
            </a:r>
            <a:r>
              <a:rPr lang="vi-VN" sz="1400" i="1" dirty="0">
                <a:effectLst/>
                <a:latin typeface="Raleway Light" pitchFamily="2" charset="0"/>
                <a:ea typeface="Calibri" panose="020F0502020204030204" pitchFamily="34" charset="0"/>
                <a:cs typeface="SimSun" panose="02010600030101010101" pitchFamily="2" charset="-122"/>
              </a:rPr>
              <a:t>Tư tưởng Hồ Chí Minh và con đường cách mạng Việt Nam</a:t>
            </a:r>
            <a:r>
              <a:rPr lang="vi-VN" sz="1400" dirty="0">
                <a:effectLst/>
                <a:latin typeface="Raleway Light" pitchFamily="2" charset="0"/>
                <a:ea typeface="Calibri" panose="020F0502020204030204" pitchFamily="34" charset="0"/>
                <a:cs typeface="SimSun" panose="02010600030101010101" pitchFamily="2" charset="-122"/>
              </a:rPr>
              <a:t>, Nxb. Chính trị quốc gia, Hà Nội, 1997.</a:t>
            </a:r>
            <a:endParaRPr lang="en-US" sz="1400" dirty="0">
              <a:effectLst/>
              <a:latin typeface="Raleway Light" pitchFamily="2" charset="0"/>
              <a:ea typeface="Calibri" panose="020F0502020204030204" pitchFamily="34" charset="0"/>
              <a:cs typeface="SimSun" panose="02010600030101010101" pitchFamily="2" charset="-122"/>
            </a:endParaRPr>
          </a:p>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Trần Văn Giàu: </a:t>
            </a:r>
            <a:r>
              <a:rPr lang="vi-VN" sz="1400" i="1" dirty="0">
                <a:effectLst/>
                <a:latin typeface="Raleway Light" pitchFamily="2" charset="0"/>
                <a:ea typeface="Calibri" panose="020F0502020204030204" pitchFamily="34" charset="0"/>
                <a:cs typeface="SimSun" panose="02010600030101010101" pitchFamily="2" charset="-122"/>
              </a:rPr>
              <a:t>Hồ Chí Minh - vĩ đại một con người</a:t>
            </a:r>
            <a:r>
              <a:rPr lang="vi-VN" sz="1400" dirty="0">
                <a:effectLst/>
                <a:latin typeface="Raleway Light" pitchFamily="2" charset="0"/>
                <a:ea typeface="Calibri" panose="020F0502020204030204" pitchFamily="34" charset="0"/>
                <a:cs typeface="SimSun" panose="02010600030101010101" pitchFamily="2" charset="-122"/>
              </a:rPr>
              <a:t>, Nxb. Chính trị quốc gia, Hà Nội, 2010.</a:t>
            </a:r>
            <a:endParaRPr lang="en-US" sz="1400" dirty="0">
              <a:effectLst/>
              <a:latin typeface="Raleway Light" pitchFamily="2" charset="0"/>
              <a:ea typeface="Calibri" panose="020F0502020204030204" pitchFamily="34" charset="0"/>
              <a:cs typeface="SimSun" panose="02010600030101010101" pitchFamily="2" charset="-122"/>
            </a:endParaRPr>
          </a:p>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Hồ Chí Minh: </a:t>
            </a:r>
            <a:r>
              <a:rPr lang="vi-VN" sz="1400" i="1" dirty="0">
                <a:effectLst/>
                <a:latin typeface="Raleway Light" pitchFamily="2" charset="0"/>
                <a:ea typeface="Calibri" panose="020F0502020204030204" pitchFamily="34" charset="0"/>
                <a:cs typeface="SimSun" panose="02010600030101010101" pitchFamily="2" charset="-122"/>
              </a:rPr>
              <a:t>“Báo cáo chính trị tại Đại hội đại biểu toàn quốc lần thứ II của Đảng”</a:t>
            </a:r>
            <a:r>
              <a:rPr lang="vi-VN" sz="1400" dirty="0">
                <a:effectLst/>
                <a:latin typeface="Raleway Light" pitchFamily="2" charset="0"/>
                <a:ea typeface="Calibri" panose="020F0502020204030204" pitchFamily="34" charset="0"/>
                <a:cs typeface="SimSun" panose="02010600030101010101" pitchFamily="2" charset="-122"/>
              </a:rPr>
              <a:t>, Toàn tập, t.7, Nxb. Chính trị quốc gia, Hà Nội, 2011.</a:t>
            </a:r>
            <a:endParaRPr lang="en-US" sz="1400" dirty="0">
              <a:effectLst/>
              <a:latin typeface="Raleway Light" pitchFamily="2" charset="0"/>
              <a:ea typeface="Calibri" panose="020F0502020204030204" pitchFamily="34" charset="0"/>
              <a:cs typeface="SimSun" panose="02010600030101010101" pitchFamily="2" charset="-122"/>
            </a:endParaRPr>
          </a:p>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Hồ Chí Minh: "Con đường dẫn tôi đến chủ nghĩa Lênin”, </a:t>
            </a:r>
            <a:r>
              <a:rPr lang="vi-VN" sz="1400" i="1" dirty="0">
                <a:effectLst/>
                <a:latin typeface="Raleway Light" pitchFamily="2" charset="0"/>
                <a:ea typeface="Calibri" panose="020F0502020204030204" pitchFamily="34" charset="0"/>
                <a:cs typeface="SimSun" panose="02010600030101010101" pitchFamily="2" charset="-122"/>
              </a:rPr>
              <a:t>Toàn tập</a:t>
            </a:r>
            <a:r>
              <a:rPr lang="vi-VN" sz="1400" dirty="0">
                <a:effectLst/>
                <a:latin typeface="Raleway Light" pitchFamily="2" charset="0"/>
                <a:ea typeface="Calibri" panose="020F0502020204030204" pitchFamily="34" charset="0"/>
                <a:cs typeface="SimSun" panose="02010600030101010101" pitchFamily="2" charset="-122"/>
              </a:rPr>
              <a:t>, t.12, Nxb. Chính trị quốc gia, Hà Nội, 2011.</a:t>
            </a:r>
            <a:endParaRPr lang="en-US" sz="1400" dirty="0">
              <a:effectLst/>
              <a:latin typeface="Raleway Light" pitchFamily="2" charset="0"/>
              <a:ea typeface="Calibri" panose="020F0502020204030204" pitchFamily="34" charset="0"/>
              <a:cs typeface="SimSun" panose="02010600030101010101" pitchFamily="2" charset="-122"/>
            </a:endParaRPr>
          </a:p>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Duiker William J.: </a:t>
            </a:r>
            <a:r>
              <a:rPr lang="vi-VN" sz="1400" i="1" dirty="0">
                <a:effectLst/>
                <a:latin typeface="Raleway Light" pitchFamily="2" charset="0"/>
                <a:ea typeface="Calibri" panose="020F0502020204030204" pitchFamily="34" charset="0"/>
                <a:cs typeface="SimSun" panose="02010600030101010101" pitchFamily="2" charset="-122"/>
              </a:rPr>
              <a:t>Ho Chi Minh a lif</a:t>
            </a:r>
            <a:r>
              <a:rPr lang="vi-VN" sz="1400" dirty="0">
                <a:effectLst/>
                <a:latin typeface="Raleway Light" pitchFamily="2" charset="0"/>
                <a:ea typeface="Calibri" panose="020F0502020204030204" pitchFamily="34" charset="0"/>
                <a:cs typeface="SimSun" panose="02010600030101010101" pitchFamily="2" charset="-122"/>
              </a:rPr>
              <a:t>, Hyperion, New York, 2000.</a:t>
            </a:r>
            <a:endParaRPr lang="en-US" sz="1400" dirty="0">
              <a:effectLst/>
              <a:latin typeface="Raleway Light" pitchFamily="2" charset="0"/>
              <a:ea typeface="Calibri" panose="020F0502020204030204" pitchFamily="34" charset="0"/>
              <a:cs typeface="SimSun" panose="02010600030101010101" pitchFamily="2" charset="-122"/>
            </a:endParaRPr>
          </a:p>
          <a:p>
            <a:pPr marL="0" lvl="0" indent="0" algn="l" rtl="0">
              <a:lnSpc>
                <a:spcPct val="115000"/>
              </a:lnSpc>
              <a:spcBef>
                <a:spcPts val="600"/>
              </a:spcBef>
              <a:spcAft>
                <a:spcPts val="0"/>
              </a:spcAft>
              <a:buNone/>
            </a:pPr>
            <a:endParaRPr sz="1400" b="1" dirty="0">
              <a:solidFill>
                <a:srgbClr val="3D85C6"/>
              </a:solidFill>
              <a:latin typeface="Raleway Light" pitchFamily="2" charset="0"/>
            </a:endParaRPr>
          </a:p>
        </p:txBody>
      </p:sp>
      <p:sp>
        <p:nvSpPr>
          <p:cNvPr id="410" name="Google Shape;410;p3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411" name="Google Shape;411;p37"/>
          <p:cNvGrpSpPr/>
          <p:nvPr/>
        </p:nvGrpSpPr>
        <p:grpSpPr>
          <a:xfrm>
            <a:off x="8078089" y="287509"/>
            <a:ext cx="750970" cy="806615"/>
            <a:chOff x="611175" y="2326900"/>
            <a:chExt cx="362700" cy="389575"/>
          </a:xfrm>
        </p:grpSpPr>
        <p:sp>
          <p:nvSpPr>
            <p:cNvPr id="412" name="Google Shape;412;p3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2703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390" name="Google Shape;390;p35"/>
          <p:cNvSpPr txBox="1">
            <a:spLocks noGrp="1"/>
          </p:cNvSpPr>
          <p:nvPr>
            <p:ph type="ctrTitle" idx="4294967295"/>
          </p:nvPr>
        </p:nvSpPr>
        <p:spPr>
          <a:xfrm>
            <a:off x="685799" y="1507150"/>
            <a:ext cx="7610545"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rPr>
              <a:t>Thank You!</a:t>
            </a:r>
            <a:endParaRPr sz="9600" dirty="0">
              <a:solidFill>
                <a:schemeClr val="accent1"/>
              </a:solidFill>
            </a:endParaRPr>
          </a:p>
        </p:txBody>
      </p:sp>
      <p:sp>
        <p:nvSpPr>
          <p:cNvPr id="392" name="Google Shape;392;p35"/>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91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Tài liệu </a:t>
            </a:r>
            <a:r>
              <a:rPr lang="en" sz="3600" dirty="0">
                <a:solidFill>
                  <a:schemeClr val="accent1"/>
                </a:solidFill>
              </a:rPr>
              <a:t>tham khảo</a:t>
            </a:r>
            <a:endParaRPr sz="3600" dirty="0">
              <a:solidFill>
                <a:schemeClr val="accent1"/>
              </a:solidFill>
            </a:endParaRPr>
          </a:p>
        </p:txBody>
      </p:sp>
      <p:sp>
        <p:nvSpPr>
          <p:cNvPr id="408" name="Google Shape;408;p37"/>
          <p:cNvSpPr txBox="1">
            <a:spLocks noGrp="1"/>
          </p:cNvSpPr>
          <p:nvPr>
            <p:ph type="body" idx="1"/>
          </p:nvPr>
        </p:nvSpPr>
        <p:spPr>
          <a:xfrm>
            <a:off x="922000" y="1581149"/>
            <a:ext cx="7814858" cy="3274841"/>
          </a:xfrm>
          <a:prstGeom prst="rect">
            <a:avLst/>
          </a:prstGeom>
        </p:spPr>
        <p:txBody>
          <a:bodyPr spcFirstLastPara="1" wrap="square" lIns="91425" tIns="91425" rIns="91425" bIns="91425" anchor="t" anchorCtr="0">
            <a:noAutofit/>
          </a:bodyPr>
          <a:lstStyle/>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Đảng C</a:t>
            </a:r>
            <a:r>
              <a:rPr lang="en-US" sz="1400" dirty="0">
                <a:effectLst/>
                <a:latin typeface="Raleway Light" pitchFamily="2" charset="0"/>
                <a:ea typeface="Calibri" panose="020F0502020204030204" pitchFamily="34" charset="0"/>
                <a:cs typeface="SimSun" panose="02010600030101010101" pitchFamily="2" charset="-122"/>
              </a:rPr>
              <a:t>SVN</a:t>
            </a:r>
            <a:r>
              <a:rPr lang="vi-VN" sz="1400" dirty="0">
                <a:effectLst/>
                <a:latin typeface="Raleway Light" pitchFamily="2" charset="0"/>
                <a:ea typeface="Calibri" panose="020F0502020204030204" pitchFamily="34" charset="0"/>
                <a:cs typeface="SimSun" panose="02010600030101010101" pitchFamily="2" charset="-122"/>
              </a:rPr>
              <a:t>: </a:t>
            </a:r>
            <a:r>
              <a:rPr lang="vi-VN" sz="1400" i="1" dirty="0">
                <a:effectLst/>
                <a:latin typeface="Raleway Light" pitchFamily="2" charset="0"/>
                <a:ea typeface="Calibri" panose="020F0502020204030204" pitchFamily="34" charset="0"/>
                <a:cs typeface="SimSun" panose="02010600030101010101" pitchFamily="2" charset="-122"/>
              </a:rPr>
              <a:t>Văn kiện Đại hội đại biểu toàn Quốc lần thứ XI</a:t>
            </a:r>
            <a:r>
              <a:rPr lang="vi-VN" sz="1400" dirty="0">
                <a:effectLst/>
                <a:latin typeface="Raleway Light" pitchFamily="2" charset="0"/>
                <a:ea typeface="Calibri" panose="020F0502020204030204" pitchFamily="34" charset="0"/>
                <a:cs typeface="SimSun" panose="02010600030101010101" pitchFamily="2" charset="-122"/>
              </a:rPr>
              <a:t>, Nxb.</a:t>
            </a:r>
            <a:r>
              <a:rPr lang="en-US" sz="1400" dirty="0">
                <a:effectLst/>
                <a:latin typeface="Raleway Light" pitchFamily="2" charset="0"/>
                <a:ea typeface="Calibri" panose="020F0502020204030204" pitchFamily="34" charset="0"/>
                <a:cs typeface="SimSun" panose="02010600030101010101" pitchFamily="2" charset="-122"/>
              </a:rPr>
              <a:t> CTQG</a:t>
            </a:r>
            <a:r>
              <a:rPr lang="vi-VN" sz="1400" dirty="0">
                <a:effectLst/>
                <a:latin typeface="Raleway Light" pitchFamily="2" charset="0"/>
                <a:ea typeface="Calibri" panose="020F0502020204030204" pitchFamily="34" charset="0"/>
                <a:cs typeface="SimSun" panose="02010600030101010101" pitchFamily="2" charset="-122"/>
              </a:rPr>
              <a:t>, Hà Nội, 2011.</a:t>
            </a:r>
            <a:endParaRPr lang="en-US" sz="1400" dirty="0">
              <a:effectLst/>
              <a:latin typeface="Raleway Light" pitchFamily="2" charset="0"/>
              <a:ea typeface="Calibri" panose="020F0502020204030204" pitchFamily="34" charset="0"/>
              <a:cs typeface="SimSun" panose="02010600030101010101" pitchFamily="2" charset="-122"/>
            </a:endParaRPr>
          </a:p>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Đảng Cộng sản Việt Nam: </a:t>
            </a:r>
            <a:r>
              <a:rPr lang="vi-VN" sz="1400" i="1" dirty="0">
                <a:effectLst/>
                <a:latin typeface="Raleway Light" pitchFamily="2" charset="0"/>
                <a:ea typeface="Calibri" panose="020F0502020204030204" pitchFamily="34" charset="0"/>
                <a:cs typeface="SimSun" panose="02010600030101010101" pitchFamily="2" charset="-122"/>
              </a:rPr>
              <a:t>Văn kiện Đại hội đại biểu toàn quốc lần thứ XII</a:t>
            </a:r>
            <a:r>
              <a:rPr lang="vi-VN" sz="1400" dirty="0">
                <a:effectLst/>
                <a:latin typeface="Raleway Light" pitchFamily="2" charset="0"/>
                <a:ea typeface="Calibri" panose="020F0502020204030204" pitchFamily="34" charset="0"/>
                <a:cs typeface="SimSun" panose="02010600030101010101" pitchFamily="2" charset="-122"/>
              </a:rPr>
              <a:t>, Nxb.. Chính trị quốc gia, Hà Nội, 2016.</a:t>
            </a:r>
            <a:endParaRPr lang="en-US" sz="1400" dirty="0">
              <a:effectLst/>
              <a:latin typeface="Raleway Light" pitchFamily="2" charset="0"/>
              <a:ea typeface="Calibri" panose="020F0502020204030204" pitchFamily="34" charset="0"/>
              <a:cs typeface="SimSun" panose="02010600030101010101" pitchFamily="2" charset="-122"/>
            </a:endParaRPr>
          </a:p>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Đại tướng Võ Nguyên Giáp: </a:t>
            </a:r>
            <a:r>
              <a:rPr lang="vi-VN" sz="1400" i="1" dirty="0">
                <a:effectLst/>
                <a:latin typeface="Raleway Light" pitchFamily="2" charset="0"/>
                <a:ea typeface="Calibri" panose="020F0502020204030204" pitchFamily="34" charset="0"/>
                <a:cs typeface="SimSun" panose="02010600030101010101" pitchFamily="2" charset="-122"/>
              </a:rPr>
              <a:t>Tư tưởng Hồ Chí Minh và con đường cách mạng Việt Nam</a:t>
            </a:r>
            <a:r>
              <a:rPr lang="vi-VN" sz="1400" dirty="0">
                <a:effectLst/>
                <a:latin typeface="Raleway Light" pitchFamily="2" charset="0"/>
                <a:ea typeface="Calibri" panose="020F0502020204030204" pitchFamily="34" charset="0"/>
                <a:cs typeface="SimSun" panose="02010600030101010101" pitchFamily="2" charset="-122"/>
              </a:rPr>
              <a:t>, Nxb. Chính trị quốc gia, Hà Nội, 1997.</a:t>
            </a:r>
            <a:endParaRPr lang="en-US" sz="1400" dirty="0">
              <a:effectLst/>
              <a:latin typeface="Raleway Light" pitchFamily="2" charset="0"/>
              <a:ea typeface="Calibri" panose="020F0502020204030204" pitchFamily="34" charset="0"/>
              <a:cs typeface="SimSun" panose="02010600030101010101" pitchFamily="2" charset="-122"/>
            </a:endParaRPr>
          </a:p>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Trần Văn Giàu: </a:t>
            </a:r>
            <a:r>
              <a:rPr lang="vi-VN" sz="1400" i="1" dirty="0">
                <a:effectLst/>
                <a:latin typeface="Raleway Light" pitchFamily="2" charset="0"/>
                <a:ea typeface="Calibri" panose="020F0502020204030204" pitchFamily="34" charset="0"/>
                <a:cs typeface="SimSun" panose="02010600030101010101" pitchFamily="2" charset="-122"/>
              </a:rPr>
              <a:t>Hồ Chí Minh - vĩ đại một con người</a:t>
            </a:r>
            <a:r>
              <a:rPr lang="vi-VN" sz="1400" dirty="0">
                <a:effectLst/>
                <a:latin typeface="Raleway Light" pitchFamily="2" charset="0"/>
                <a:ea typeface="Calibri" panose="020F0502020204030204" pitchFamily="34" charset="0"/>
                <a:cs typeface="SimSun" panose="02010600030101010101" pitchFamily="2" charset="-122"/>
              </a:rPr>
              <a:t>, Nxb. Chính trị quốc gia, Hà Nội, 2010.</a:t>
            </a:r>
            <a:endParaRPr lang="en-US" sz="1400" dirty="0">
              <a:effectLst/>
              <a:latin typeface="Raleway Light" pitchFamily="2" charset="0"/>
              <a:ea typeface="Calibri" panose="020F0502020204030204" pitchFamily="34" charset="0"/>
              <a:cs typeface="SimSun" panose="02010600030101010101" pitchFamily="2" charset="-122"/>
            </a:endParaRPr>
          </a:p>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Hồ Chí Minh: </a:t>
            </a:r>
            <a:r>
              <a:rPr lang="vi-VN" sz="1400" i="1" dirty="0">
                <a:effectLst/>
                <a:latin typeface="Raleway Light" pitchFamily="2" charset="0"/>
                <a:ea typeface="Calibri" panose="020F0502020204030204" pitchFamily="34" charset="0"/>
                <a:cs typeface="SimSun" panose="02010600030101010101" pitchFamily="2" charset="-122"/>
              </a:rPr>
              <a:t>“Báo cáo chính trị tại Đại hội đại biểu toàn quốc lần thứ II của Đảng”</a:t>
            </a:r>
            <a:r>
              <a:rPr lang="vi-VN" sz="1400" dirty="0">
                <a:effectLst/>
                <a:latin typeface="Raleway Light" pitchFamily="2" charset="0"/>
                <a:ea typeface="Calibri" panose="020F0502020204030204" pitchFamily="34" charset="0"/>
                <a:cs typeface="SimSun" panose="02010600030101010101" pitchFamily="2" charset="-122"/>
              </a:rPr>
              <a:t>, Toàn tập, t.7, Nxb. Chính trị quốc gia, Hà Nội, 2011.</a:t>
            </a:r>
            <a:endParaRPr lang="en-US" sz="1400" dirty="0">
              <a:effectLst/>
              <a:latin typeface="Raleway Light" pitchFamily="2" charset="0"/>
              <a:ea typeface="Calibri" panose="020F0502020204030204" pitchFamily="34" charset="0"/>
              <a:cs typeface="SimSun" panose="02010600030101010101" pitchFamily="2" charset="-122"/>
            </a:endParaRPr>
          </a:p>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Hồ Chí Minh: "Con đường dẫn tôi đến chủ nghĩa Lênin”, </a:t>
            </a:r>
            <a:r>
              <a:rPr lang="vi-VN" sz="1400" i="1" dirty="0">
                <a:effectLst/>
                <a:latin typeface="Raleway Light" pitchFamily="2" charset="0"/>
                <a:ea typeface="Calibri" panose="020F0502020204030204" pitchFamily="34" charset="0"/>
                <a:cs typeface="SimSun" panose="02010600030101010101" pitchFamily="2" charset="-122"/>
              </a:rPr>
              <a:t>Toàn tập</a:t>
            </a:r>
            <a:r>
              <a:rPr lang="vi-VN" sz="1400" dirty="0">
                <a:effectLst/>
                <a:latin typeface="Raleway Light" pitchFamily="2" charset="0"/>
                <a:ea typeface="Calibri" panose="020F0502020204030204" pitchFamily="34" charset="0"/>
                <a:cs typeface="SimSun" panose="02010600030101010101" pitchFamily="2" charset="-122"/>
              </a:rPr>
              <a:t>, t.12, Nxb. Chính trị quốc gia, Hà Nội, 2011.</a:t>
            </a:r>
            <a:endParaRPr lang="en-US" sz="1400" dirty="0">
              <a:effectLst/>
              <a:latin typeface="Raleway Light" pitchFamily="2" charset="0"/>
              <a:ea typeface="Calibri" panose="020F0502020204030204" pitchFamily="34" charset="0"/>
              <a:cs typeface="SimSun" panose="02010600030101010101" pitchFamily="2" charset="-122"/>
            </a:endParaRPr>
          </a:p>
          <a:p>
            <a:pPr marL="0" marR="0" indent="457200" algn="just">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Duiker William J.: </a:t>
            </a:r>
            <a:r>
              <a:rPr lang="vi-VN" sz="1400" i="1" dirty="0">
                <a:effectLst/>
                <a:latin typeface="Raleway Light" pitchFamily="2" charset="0"/>
                <a:ea typeface="Calibri" panose="020F0502020204030204" pitchFamily="34" charset="0"/>
                <a:cs typeface="SimSun" panose="02010600030101010101" pitchFamily="2" charset="-122"/>
              </a:rPr>
              <a:t>Ho Chi Minh a lif</a:t>
            </a:r>
            <a:r>
              <a:rPr lang="vi-VN" sz="1400" dirty="0">
                <a:effectLst/>
                <a:latin typeface="Raleway Light" pitchFamily="2" charset="0"/>
                <a:ea typeface="Calibri" panose="020F0502020204030204" pitchFamily="34" charset="0"/>
                <a:cs typeface="SimSun" panose="02010600030101010101" pitchFamily="2" charset="-122"/>
              </a:rPr>
              <a:t>, Hyperion, New York, 2000.</a:t>
            </a:r>
            <a:endParaRPr lang="en-US" sz="1400" dirty="0">
              <a:effectLst/>
              <a:latin typeface="Raleway Light" pitchFamily="2" charset="0"/>
              <a:ea typeface="Calibri" panose="020F0502020204030204" pitchFamily="34" charset="0"/>
              <a:cs typeface="SimSun" panose="02010600030101010101" pitchFamily="2" charset="-122"/>
            </a:endParaRPr>
          </a:p>
          <a:p>
            <a:pPr marL="0" lvl="0" indent="0" algn="l" rtl="0">
              <a:lnSpc>
                <a:spcPct val="115000"/>
              </a:lnSpc>
              <a:spcBef>
                <a:spcPts val="600"/>
              </a:spcBef>
              <a:spcAft>
                <a:spcPts val="0"/>
              </a:spcAft>
              <a:buNone/>
            </a:pPr>
            <a:endParaRPr sz="1400" b="1" dirty="0">
              <a:solidFill>
                <a:srgbClr val="3D85C6"/>
              </a:solidFill>
              <a:latin typeface="Raleway Light" pitchFamily="2" charset="0"/>
            </a:endParaRPr>
          </a:p>
        </p:txBody>
      </p:sp>
      <p:sp>
        <p:nvSpPr>
          <p:cNvPr id="410" name="Google Shape;410;p3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411" name="Google Shape;411;p37"/>
          <p:cNvGrpSpPr/>
          <p:nvPr/>
        </p:nvGrpSpPr>
        <p:grpSpPr>
          <a:xfrm>
            <a:off x="8078089" y="287509"/>
            <a:ext cx="750970" cy="806615"/>
            <a:chOff x="611175" y="2326900"/>
            <a:chExt cx="362700" cy="389575"/>
          </a:xfrm>
        </p:grpSpPr>
        <p:sp>
          <p:nvSpPr>
            <p:cNvPr id="412" name="Google Shape;412;p3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5681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4231163" y="1258117"/>
            <a:ext cx="3342829"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Instructions</a:t>
            </a:r>
            <a:endParaRPr sz="4000" dirty="0">
              <a:solidFill>
                <a:schemeClr val="accent1"/>
              </a:solidFill>
              <a:latin typeface="Raleway ExtraBold" pitchFamily="2" charset="0"/>
            </a:endParaRPr>
          </a:p>
        </p:txBody>
      </p:sp>
      <p:sp>
        <p:nvSpPr>
          <p:cNvPr id="73" name="Google Shape;73;p14"/>
          <p:cNvSpPr txBox="1">
            <a:spLocks noGrp="1"/>
          </p:cNvSpPr>
          <p:nvPr>
            <p:ph type="body" idx="1"/>
          </p:nvPr>
        </p:nvSpPr>
        <p:spPr>
          <a:xfrm>
            <a:off x="4330460" y="2268874"/>
            <a:ext cx="4093058" cy="236257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800" dirty="0" err="1">
                <a:effectLst/>
                <a:latin typeface="Raleway Light" pitchFamily="2" charset="0"/>
                <a:ea typeface="Calibri" panose="020F0502020204030204" pitchFamily="34" charset="0"/>
              </a:rPr>
              <a:t>Chương</a:t>
            </a:r>
            <a:r>
              <a:rPr lang="en-US" sz="1800" dirty="0">
                <a:effectLst/>
                <a:latin typeface="Raleway Light" pitchFamily="2" charset="0"/>
                <a:ea typeface="Calibri" panose="020F0502020204030204" pitchFamily="34" charset="0"/>
              </a:rPr>
              <a:t> 2 </a:t>
            </a:r>
            <a:r>
              <a:rPr lang="en-US" sz="1800" dirty="0" err="1">
                <a:effectLst/>
                <a:latin typeface="Raleway Light" pitchFamily="2" charset="0"/>
                <a:ea typeface="Calibri" panose="020F0502020204030204" pitchFamily="34" charset="0"/>
              </a:rPr>
              <a:t>sẽ</a:t>
            </a:r>
            <a:r>
              <a:rPr lang="en-US" sz="1800" dirty="0">
                <a:effectLst/>
                <a:latin typeface="Raleway Light" pitchFamily="2" charset="0"/>
                <a:ea typeface="Calibri" panose="020F0502020204030204" pitchFamily="34" charset="0"/>
              </a:rPr>
              <a:t> g</a:t>
            </a:r>
            <a:r>
              <a:rPr lang="vi-VN" sz="1800" dirty="0">
                <a:effectLst/>
                <a:latin typeface="Raleway Light" pitchFamily="2" charset="0"/>
                <a:ea typeface="Calibri" panose="020F0502020204030204" pitchFamily="34" charset="0"/>
              </a:rPr>
              <a:t>iúp cho sinh viên hiểu rõ cơ sở thực tiễn, lý luận và nhân tố chủ quan hình thành tư tưởng Hồ Chí Minh; hiểu rõ các giai đoạn cơ bản trong quá trình hình thành và phát triển tư tưởng Hồ Chí Minh</a:t>
            </a:r>
            <a:endParaRPr dirty="0">
              <a:latin typeface="Raleway Light" pitchFamily="2" charset="0"/>
            </a:endParaRPr>
          </a:p>
        </p:txBody>
      </p:sp>
      <p:sp>
        <p:nvSpPr>
          <p:cNvPr id="75" name="Google Shape;75;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Raleway Light" pitchFamily="2" charset="0"/>
              </a:rPr>
              <a:t>2</a:t>
            </a:fld>
            <a:endParaRPr>
              <a:latin typeface="Raleway Light" pitchFamily="2" charset="0"/>
            </a:endParaRPr>
          </a:p>
        </p:txBody>
      </p:sp>
      <p:grpSp>
        <p:nvGrpSpPr>
          <p:cNvPr id="76" name="Google Shape;76;p14"/>
          <p:cNvGrpSpPr/>
          <p:nvPr/>
        </p:nvGrpSpPr>
        <p:grpSpPr>
          <a:xfrm>
            <a:off x="8087089" y="356400"/>
            <a:ext cx="618316" cy="748360"/>
            <a:chOff x="584925" y="922575"/>
            <a:chExt cx="415200" cy="502525"/>
          </a:xfrm>
        </p:grpSpPr>
        <p:sp>
          <p:nvSpPr>
            <p:cNvPr id="77" name="Google Shape;77;p14"/>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78" name="Google Shape;78;p14"/>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79" name="Google Shape;79;p14"/>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grpSp>
      <p:pic>
        <p:nvPicPr>
          <p:cNvPr id="7" name="Picture 6">
            <a:extLst>
              <a:ext uri="{FF2B5EF4-FFF2-40B4-BE49-F238E27FC236}">
                <a16:creationId xmlns:a16="http://schemas.microsoft.com/office/drawing/2014/main" id="{932F2497-DFC4-43A6-9FD9-ED0D0FADB62E}"/>
              </a:ext>
            </a:extLst>
          </p:cNvPr>
          <p:cNvPicPr>
            <a:picLocks noChangeAspect="1"/>
          </p:cNvPicPr>
          <p:nvPr/>
        </p:nvPicPr>
        <p:blipFill>
          <a:blip r:embed="rId3"/>
          <a:stretch>
            <a:fillRect/>
          </a:stretch>
        </p:blipFill>
        <p:spPr>
          <a:xfrm>
            <a:off x="660097" y="1258117"/>
            <a:ext cx="3207948" cy="284884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390" name="Google Shape;390;p35"/>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b="1" dirty="0">
                <a:solidFill>
                  <a:schemeClr val="accent1"/>
                </a:solidFill>
              </a:rPr>
              <a:t>Thank You</a:t>
            </a:r>
            <a:endParaRPr sz="9600" dirty="0">
              <a:solidFill>
                <a:schemeClr val="accent1"/>
              </a:solidFill>
            </a:endParaRPr>
          </a:p>
        </p:txBody>
      </p:sp>
      <p:sp>
        <p:nvSpPr>
          <p:cNvPr id="392" name="Google Shape;392;p35"/>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36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935872" y="973445"/>
            <a:ext cx="3342829"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Outline</a:t>
            </a:r>
            <a:endParaRPr sz="4000" dirty="0">
              <a:solidFill>
                <a:schemeClr val="accent1"/>
              </a:solidFill>
              <a:latin typeface="Raleway ExtraBold" pitchFamily="2" charset="0"/>
            </a:endParaRPr>
          </a:p>
        </p:txBody>
      </p:sp>
      <p:sp>
        <p:nvSpPr>
          <p:cNvPr id="73" name="Google Shape;73;p14"/>
          <p:cNvSpPr txBox="1">
            <a:spLocks noGrp="1"/>
          </p:cNvSpPr>
          <p:nvPr>
            <p:ph type="body" idx="1"/>
          </p:nvPr>
        </p:nvSpPr>
        <p:spPr>
          <a:xfrm>
            <a:off x="871267" y="2115517"/>
            <a:ext cx="7065035" cy="236257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vi-VN" sz="1800" dirty="0">
                <a:effectLst/>
                <a:latin typeface="Raleway Light" pitchFamily="2" charset="0"/>
                <a:ea typeface="Calibri" panose="020F0502020204030204" pitchFamily="34" charset="0"/>
              </a:rPr>
              <a:t>2.1. Cơ sở hình thành tư tưởng Hồ Chí Minh</a:t>
            </a:r>
          </a:p>
          <a:p>
            <a:pPr marL="0" lvl="0" indent="0" algn="l" rtl="0">
              <a:spcBef>
                <a:spcPts val="600"/>
              </a:spcBef>
              <a:spcAft>
                <a:spcPts val="0"/>
              </a:spcAft>
              <a:buClr>
                <a:schemeClr val="dk1"/>
              </a:buClr>
              <a:buSzPts val="1100"/>
              <a:buFont typeface="Arial"/>
              <a:buNone/>
            </a:pPr>
            <a:r>
              <a:rPr lang="vi-VN" sz="1800" dirty="0">
                <a:effectLst/>
                <a:latin typeface="Raleway Light" pitchFamily="2" charset="0"/>
                <a:ea typeface="Calibri" panose="020F0502020204030204" pitchFamily="34" charset="0"/>
              </a:rPr>
              <a:t>2.2. Quá trình hình thành và phát triển tư tưởng Hồ Chí Minh</a:t>
            </a:r>
            <a:endParaRPr lang="en-US" sz="1800" dirty="0">
              <a:effectLst/>
              <a:latin typeface="Raleway Light" pitchFamily="2" charset="0"/>
              <a:ea typeface="Calibri" panose="020F0502020204030204" pitchFamily="34" charset="0"/>
            </a:endParaRPr>
          </a:p>
          <a:p>
            <a:pPr marL="0" lvl="0" indent="0" algn="l" rtl="0">
              <a:spcBef>
                <a:spcPts val="600"/>
              </a:spcBef>
              <a:spcAft>
                <a:spcPts val="0"/>
              </a:spcAft>
              <a:buClr>
                <a:schemeClr val="dk1"/>
              </a:buClr>
              <a:buSzPts val="1100"/>
              <a:buFont typeface="Arial"/>
              <a:buNone/>
            </a:pPr>
            <a:r>
              <a:rPr lang="vi-VN" sz="1800" dirty="0">
                <a:effectLst/>
                <a:latin typeface="Raleway Light" pitchFamily="2" charset="0"/>
                <a:ea typeface="Calibri" panose="020F0502020204030204" pitchFamily="34" charset="0"/>
              </a:rPr>
              <a:t>2.3. Giá trị tư tưởng Hồ Chí Minh</a:t>
            </a:r>
          </a:p>
        </p:txBody>
      </p:sp>
      <p:sp>
        <p:nvSpPr>
          <p:cNvPr id="75" name="Google Shape;75;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Raleway Light" pitchFamily="2" charset="0"/>
              </a:rPr>
              <a:t>3</a:t>
            </a:fld>
            <a:endParaRPr>
              <a:latin typeface="Raleway Light" pitchFamily="2" charset="0"/>
            </a:endParaRPr>
          </a:p>
        </p:txBody>
      </p:sp>
      <p:grpSp>
        <p:nvGrpSpPr>
          <p:cNvPr id="76" name="Google Shape;76;p14"/>
          <p:cNvGrpSpPr/>
          <p:nvPr/>
        </p:nvGrpSpPr>
        <p:grpSpPr>
          <a:xfrm>
            <a:off x="8087089" y="356400"/>
            <a:ext cx="618316" cy="748360"/>
            <a:chOff x="584925" y="922575"/>
            <a:chExt cx="415200" cy="502525"/>
          </a:xfrm>
        </p:grpSpPr>
        <p:sp>
          <p:nvSpPr>
            <p:cNvPr id="77" name="Google Shape;77;p14"/>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78" name="Google Shape;78;p14"/>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79" name="Google Shape;79;p14"/>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grpSp>
    </p:spTree>
    <p:extLst>
      <p:ext uri="{BB962C8B-B14F-4D97-AF65-F5344CB8AC3E}">
        <p14:creationId xmlns:p14="http://schemas.microsoft.com/office/powerpoint/2010/main" val="103506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799" y="1568496"/>
            <a:ext cx="8086425" cy="231764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tx1"/>
                </a:solidFill>
              </a:rPr>
              <a:t>Quá trình hình thành và phát triển </a:t>
            </a:r>
            <a:r>
              <a:rPr lang="vi-VN" dirty="0">
                <a:solidFill>
                  <a:schemeClr val="bg1"/>
                </a:solidFill>
              </a:rPr>
              <a:t>tư tưởng Hồ Chí Minh</a:t>
            </a:r>
            <a:endParaRPr dirty="0"/>
          </a:p>
        </p:txBody>
      </p:sp>
      <p:sp>
        <p:nvSpPr>
          <p:cNvPr id="94" name="Google Shape;94;p16"/>
          <p:cNvSpPr txBox="1"/>
          <p:nvPr/>
        </p:nvSpPr>
        <p:spPr>
          <a:xfrm>
            <a:off x="7366958" y="0"/>
            <a:ext cx="1405267"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dk1"/>
                </a:solidFill>
                <a:latin typeface="Raleway ExtraBold"/>
                <a:ea typeface="Raleway ExtraBold"/>
                <a:cs typeface="Raleway ExtraBold"/>
                <a:sym typeface="Raleway ExtraBold"/>
              </a:rPr>
              <a:t>2.2</a:t>
            </a:r>
            <a:endParaRPr sz="6000" dirty="0">
              <a:solidFill>
                <a:schemeClr val="dk1"/>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372111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7D1158-205D-451A-9161-E938316644AB}"/>
              </a:ext>
            </a:extLst>
          </p:cNvPr>
          <p:cNvSpPr>
            <a:spLocks noGrp="1"/>
          </p:cNvSpPr>
          <p:nvPr>
            <p:ph type="sldNum" idx="12"/>
          </p:nvPr>
        </p:nvSpPr>
        <p:spPr>
          <a:xfrm>
            <a:off x="8724541" y="2975083"/>
            <a:ext cx="539700" cy="553200"/>
          </a:xfrm>
        </p:spPr>
        <p:txBody>
          <a:bodyPr/>
          <a:lstStyle/>
          <a:p>
            <a:pPr marL="0" lvl="0" indent="0" algn="ctr" rtl="0">
              <a:spcBef>
                <a:spcPts val="0"/>
              </a:spcBef>
              <a:spcAft>
                <a:spcPts val="0"/>
              </a:spcAft>
              <a:buNone/>
            </a:pPr>
            <a:fld id="{00000000-1234-1234-1234-123412341234}" type="slidenum">
              <a:rPr lang="en" smtClean="0">
                <a:latin typeface="Raleway Light" pitchFamily="2" charset="0"/>
              </a:rPr>
              <a:t>5</a:t>
            </a:fld>
            <a:endParaRPr lang="en" dirty="0">
              <a:latin typeface="Raleway Light" pitchFamily="2" charset="0"/>
            </a:endParaRPr>
          </a:p>
        </p:txBody>
      </p:sp>
      <p:sp>
        <p:nvSpPr>
          <p:cNvPr id="13" name="Text Box 9">
            <a:extLst>
              <a:ext uri="{FF2B5EF4-FFF2-40B4-BE49-F238E27FC236}">
                <a16:creationId xmlns:a16="http://schemas.microsoft.com/office/drawing/2014/main" id="{CC30CFE5-04A0-4838-A93F-4A14658F1819}"/>
              </a:ext>
            </a:extLst>
          </p:cNvPr>
          <p:cNvSpPr txBox="1">
            <a:spLocks noChangeArrowheads="1"/>
          </p:cNvSpPr>
          <p:nvPr/>
        </p:nvSpPr>
        <p:spPr bwMode="auto">
          <a:xfrm>
            <a:off x="6383622" y="3969842"/>
            <a:ext cx="274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spcBef>
                <a:spcPct val="0"/>
              </a:spcBef>
              <a:buClrTx/>
              <a:buNone/>
            </a:pPr>
            <a:r>
              <a:rPr lang="en-US" altLang="en-US" sz="1600" i="1" dirty="0" err="1">
                <a:latin typeface="Raleway Light" pitchFamily="2" charset="0"/>
              </a:rPr>
              <a:t>Các</a:t>
            </a:r>
            <a:r>
              <a:rPr lang="en-US" altLang="en-US" sz="1600" i="1" dirty="0">
                <a:latin typeface="Raleway Light" pitchFamily="2" charset="0"/>
              </a:rPr>
              <a:t> </a:t>
            </a:r>
            <a:r>
              <a:rPr lang="en-US" altLang="en-US" sz="1600" i="1" dirty="0" err="1">
                <a:latin typeface="Raleway Light" pitchFamily="2" charset="0"/>
              </a:rPr>
              <a:t>thời</a:t>
            </a:r>
            <a:r>
              <a:rPr lang="en-US" altLang="en-US" sz="1600" i="1" dirty="0">
                <a:latin typeface="Raleway Light" pitchFamily="2" charset="0"/>
              </a:rPr>
              <a:t> </a:t>
            </a:r>
            <a:r>
              <a:rPr lang="en-US" altLang="en-US" sz="1600" i="1" dirty="0" err="1">
                <a:latin typeface="Raleway Light" pitchFamily="2" charset="0"/>
              </a:rPr>
              <a:t>kỳ</a:t>
            </a:r>
            <a:r>
              <a:rPr lang="en-US" altLang="en-US" sz="1600" i="1" dirty="0">
                <a:latin typeface="Raleway Light" pitchFamily="2" charset="0"/>
              </a:rPr>
              <a:t> </a:t>
            </a:r>
            <a:r>
              <a:rPr lang="en-US" altLang="en-US" sz="1600" i="1" dirty="0" err="1">
                <a:latin typeface="Raleway Light" pitchFamily="2" charset="0"/>
              </a:rPr>
              <a:t>trong</a:t>
            </a:r>
            <a:r>
              <a:rPr lang="en-US" altLang="en-US" sz="1600" i="1" dirty="0">
                <a:latin typeface="Raleway Light" pitchFamily="2" charset="0"/>
              </a:rPr>
              <a:t> </a:t>
            </a:r>
            <a:r>
              <a:rPr lang="en-US" altLang="en-US" sz="1600" i="1" dirty="0" err="1">
                <a:latin typeface="Raleway Light" pitchFamily="2" charset="0"/>
              </a:rPr>
              <a:t>quá</a:t>
            </a:r>
            <a:r>
              <a:rPr lang="en-US" altLang="en-US" sz="1600" i="1" dirty="0">
                <a:latin typeface="Raleway Light" pitchFamily="2" charset="0"/>
              </a:rPr>
              <a:t> </a:t>
            </a:r>
            <a:r>
              <a:rPr lang="en-US" altLang="en-US" sz="1600" i="1" dirty="0" err="1">
                <a:latin typeface="Raleway Light" pitchFamily="2" charset="0"/>
              </a:rPr>
              <a:t>trình</a:t>
            </a:r>
            <a:r>
              <a:rPr lang="en-US" altLang="en-US" sz="1600" i="1" dirty="0">
                <a:latin typeface="Raleway Light" pitchFamily="2" charset="0"/>
              </a:rPr>
              <a:t> </a:t>
            </a:r>
            <a:r>
              <a:rPr lang="en-US" altLang="en-US" sz="1600" i="1" dirty="0" err="1">
                <a:latin typeface="Raleway Light" pitchFamily="2" charset="0"/>
              </a:rPr>
              <a:t>hình</a:t>
            </a:r>
            <a:r>
              <a:rPr lang="en-US" altLang="en-US" sz="1600" i="1" dirty="0">
                <a:latin typeface="Raleway Light" pitchFamily="2" charset="0"/>
              </a:rPr>
              <a:t> </a:t>
            </a:r>
            <a:r>
              <a:rPr lang="en-US" altLang="en-US" sz="1600" i="1" dirty="0" err="1">
                <a:latin typeface="Raleway Light" pitchFamily="2" charset="0"/>
              </a:rPr>
              <a:t>thành</a:t>
            </a:r>
            <a:r>
              <a:rPr lang="en-US" altLang="en-US" sz="1600" i="1" dirty="0">
                <a:latin typeface="Raleway Light" pitchFamily="2" charset="0"/>
              </a:rPr>
              <a:t> </a:t>
            </a:r>
            <a:r>
              <a:rPr lang="en-US" altLang="en-US" sz="1600" i="1" dirty="0" err="1">
                <a:latin typeface="Raleway Light" pitchFamily="2" charset="0"/>
              </a:rPr>
              <a:t>và</a:t>
            </a:r>
            <a:r>
              <a:rPr lang="en-US" altLang="en-US" sz="1600" i="1" dirty="0">
                <a:latin typeface="Raleway Light" pitchFamily="2" charset="0"/>
              </a:rPr>
              <a:t> </a:t>
            </a:r>
            <a:r>
              <a:rPr lang="en-US" altLang="en-US" sz="1600" i="1" dirty="0" err="1">
                <a:latin typeface="Raleway Light" pitchFamily="2" charset="0"/>
              </a:rPr>
              <a:t>phát</a:t>
            </a:r>
            <a:r>
              <a:rPr lang="en-US" altLang="en-US" sz="1600" i="1" dirty="0">
                <a:latin typeface="Raleway Light" pitchFamily="2" charset="0"/>
              </a:rPr>
              <a:t> </a:t>
            </a:r>
            <a:r>
              <a:rPr lang="en-US" altLang="en-US" sz="1600" i="1" dirty="0" err="1">
                <a:latin typeface="Raleway Light" pitchFamily="2" charset="0"/>
              </a:rPr>
              <a:t>triển</a:t>
            </a:r>
            <a:r>
              <a:rPr lang="en-US" altLang="en-US" sz="1600" i="1" dirty="0">
                <a:latin typeface="Raleway Light" pitchFamily="2" charset="0"/>
              </a:rPr>
              <a:t> </a:t>
            </a:r>
            <a:r>
              <a:rPr lang="en-US" altLang="en-US" sz="1600" i="1" dirty="0" err="1">
                <a:latin typeface="Raleway Light" pitchFamily="2" charset="0"/>
              </a:rPr>
              <a:t>tư</a:t>
            </a:r>
            <a:r>
              <a:rPr lang="en-US" altLang="en-US" sz="1600" i="1" dirty="0">
                <a:latin typeface="Raleway Light" pitchFamily="2" charset="0"/>
              </a:rPr>
              <a:t> </a:t>
            </a:r>
            <a:r>
              <a:rPr lang="en-US" altLang="en-US" sz="1600" i="1" dirty="0" err="1">
                <a:latin typeface="Raleway Light" pitchFamily="2" charset="0"/>
              </a:rPr>
              <a:t>tưởng</a:t>
            </a:r>
            <a:r>
              <a:rPr lang="en-US" altLang="en-US" sz="1600" i="1" dirty="0">
                <a:latin typeface="Raleway Light" pitchFamily="2" charset="0"/>
              </a:rPr>
              <a:t> </a:t>
            </a:r>
          </a:p>
          <a:p>
            <a:pPr algn="ctr">
              <a:spcBef>
                <a:spcPct val="0"/>
              </a:spcBef>
              <a:buClrTx/>
              <a:buFontTx/>
              <a:buNone/>
            </a:pPr>
            <a:r>
              <a:rPr lang="en-US" altLang="en-US" sz="1600" i="1" dirty="0" err="1">
                <a:latin typeface="Raleway Light" pitchFamily="2" charset="0"/>
              </a:rPr>
              <a:t>Hồ</a:t>
            </a:r>
            <a:r>
              <a:rPr lang="en-US" altLang="en-US" sz="1600" i="1" dirty="0">
                <a:latin typeface="Raleway Light" pitchFamily="2" charset="0"/>
              </a:rPr>
              <a:t> </a:t>
            </a:r>
            <a:r>
              <a:rPr lang="en-US" altLang="en-US" sz="1600" i="1" dirty="0" err="1">
                <a:latin typeface="Raleway Light" pitchFamily="2" charset="0"/>
              </a:rPr>
              <a:t>Chí</a:t>
            </a:r>
            <a:r>
              <a:rPr lang="en-US" altLang="en-US" sz="1600" i="1" dirty="0">
                <a:latin typeface="Raleway Light" pitchFamily="2" charset="0"/>
              </a:rPr>
              <a:t> Minh</a:t>
            </a:r>
          </a:p>
        </p:txBody>
      </p:sp>
      <p:sp>
        <p:nvSpPr>
          <p:cNvPr id="14" name="Line 30">
            <a:extLst>
              <a:ext uri="{FF2B5EF4-FFF2-40B4-BE49-F238E27FC236}">
                <a16:creationId xmlns:a16="http://schemas.microsoft.com/office/drawing/2014/main" id="{02FCAD10-7112-4B64-B302-DF4E92F7FFEA}"/>
              </a:ext>
            </a:extLst>
          </p:cNvPr>
          <p:cNvSpPr>
            <a:spLocks noChangeShapeType="1"/>
          </p:cNvSpPr>
          <p:nvPr/>
        </p:nvSpPr>
        <p:spPr bwMode="auto">
          <a:xfrm>
            <a:off x="7587741" y="5142771"/>
            <a:ext cx="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Light" pitchFamily="2" charset="0"/>
            </a:endParaRPr>
          </a:p>
        </p:txBody>
      </p:sp>
      <p:grpSp>
        <p:nvGrpSpPr>
          <p:cNvPr id="15" name="Group 50">
            <a:extLst>
              <a:ext uri="{FF2B5EF4-FFF2-40B4-BE49-F238E27FC236}">
                <a16:creationId xmlns:a16="http://schemas.microsoft.com/office/drawing/2014/main" id="{8DF71F18-3D8B-4A8F-82E2-D2D98355805E}"/>
              </a:ext>
            </a:extLst>
          </p:cNvPr>
          <p:cNvGrpSpPr>
            <a:grpSpLocks/>
          </p:cNvGrpSpPr>
          <p:nvPr/>
        </p:nvGrpSpPr>
        <p:grpSpPr bwMode="auto">
          <a:xfrm>
            <a:off x="413259" y="250923"/>
            <a:ext cx="8705399" cy="799273"/>
            <a:chOff x="304800" y="1494321"/>
            <a:chExt cx="8647634" cy="1171092"/>
          </a:xfrm>
        </p:grpSpPr>
        <p:sp>
          <p:nvSpPr>
            <p:cNvPr id="16" name="Freeform 9">
              <a:extLst>
                <a:ext uri="{FF2B5EF4-FFF2-40B4-BE49-F238E27FC236}">
                  <a16:creationId xmlns:a16="http://schemas.microsoft.com/office/drawing/2014/main" id="{36071300-142C-4063-8105-045C0F4B4033}"/>
                </a:ext>
              </a:extLst>
            </p:cNvPr>
            <p:cNvSpPr>
              <a:spLocks/>
            </p:cNvSpPr>
            <p:nvPr/>
          </p:nvSpPr>
          <p:spPr bwMode="gray">
            <a:xfrm>
              <a:off x="8152861" y="1676833"/>
              <a:ext cx="464252" cy="982866"/>
            </a:xfrm>
            <a:custGeom>
              <a:avLst/>
              <a:gdLst/>
              <a:ahLst/>
              <a:cxnLst>
                <a:cxn ang="0">
                  <a:pos x="308" y="122"/>
                </a:cxn>
                <a:cxn ang="0">
                  <a:pos x="0" y="444"/>
                </a:cxn>
                <a:cxn ang="0">
                  <a:pos x="0" y="286"/>
                </a:cxn>
                <a:cxn ang="0">
                  <a:pos x="308" y="0"/>
                </a:cxn>
                <a:cxn ang="0">
                  <a:pos x="308" y="122"/>
                </a:cxn>
              </a:cxnLst>
              <a:rect l="0" t="0" r="r" b="b"/>
              <a:pathLst>
                <a:path w="308" h="444">
                  <a:moveTo>
                    <a:pt x="308" y="122"/>
                  </a:moveTo>
                  <a:lnTo>
                    <a:pt x="0" y="444"/>
                  </a:lnTo>
                  <a:lnTo>
                    <a:pt x="0" y="286"/>
                  </a:lnTo>
                  <a:lnTo>
                    <a:pt x="308" y="0"/>
                  </a:lnTo>
                  <a:lnTo>
                    <a:pt x="308" y="122"/>
                  </a:lnTo>
                  <a:close/>
                </a:path>
              </a:pathLst>
            </a:custGeom>
            <a:gradFill rotWithShape="1">
              <a:gsLst>
                <a:gs pos="0">
                  <a:srgbClr val="906B0E">
                    <a:gamma/>
                    <a:shade val="46275"/>
                    <a:invGamma/>
                  </a:srgbClr>
                </a:gs>
                <a:gs pos="50000">
                  <a:srgbClr val="906B0E"/>
                </a:gs>
                <a:gs pos="100000">
                  <a:srgbClr val="906B0E">
                    <a:gamma/>
                    <a:shade val="46275"/>
                    <a:invGamma/>
                  </a:srgbClr>
                </a:gs>
              </a:gsLst>
              <a:lin ang="2700000" scaled="1"/>
            </a:gradFill>
            <a:ln w="0">
              <a:noFill/>
              <a:prstDash val="solid"/>
              <a:round/>
              <a:headEnd/>
              <a:tailEnd/>
            </a:ln>
          </p:spPr>
          <p:txBody>
            <a:bodyPr/>
            <a:lstStyle/>
            <a:p>
              <a:pPr>
                <a:defRPr/>
              </a:pPr>
              <a:endParaRPr lang="en-US">
                <a:latin typeface="Raleway Light" pitchFamily="2" charset="0"/>
              </a:endParaRPr>
            </a:p>
          </p:txBody>
        </p:sp>
        <p:sp>
          <p:nvSpPr>
            <p:cNvPr id="17" name="Freeform 10">
              <a:extLst>
                <a:ext uri="{FF2B5EF4-FFF2-40B4-BE49-F238E27FC236}">
                  <a16:creationId xmlns:a16="http://schemas.microsoft.com/office/drawing/2014/main" id="{26220E38-7DBE-4346-971B-A75D4891458F}"/>
                </a:ext>
              </a:extLst>
            </p:cNvPr>
            <p:cNvSpPr>
              <a:spLocks/>
            </p:cNvSpPr>
            <p:nvPr/>
          </p:nvSpPr>
          <p:spPr bwMode="gray">
            <a:xfrm>
              <a:off x="5334192" y="1689689"/>
              <a:ext cx="3273446" cy="628577"/>
            </a:xfrm>
            <a:custGeom>
              <a:avLst/>
              <a:gdLst/>
              <a:ahLst/>
              <a:cxnLst>
                <a:cxn ang="0">
                  <a:pos x="1872" y="284"/>
                </a:cxn>
                <a:cxn ang="0">
                  <a:pos x="0" y="284"/>
                </a:cxn>
                <a:cxn ang="0">
                  <a:pos x="446" y="0"/>
                </a:cxn>
                <a:cxn ang="0">
                  <a:pos x="2180" y="0"/>
                </a:cxn>
                <a:cxn ang="0">
                  <a:pos x="1872" y="284"/>
                </a:cxn>
              </a:cxnLst>
              <a:rect l="0" t="0" r="r" b="b"/>
              <a:pathLst>
                <a:path w="2180" h="284">
                  <a:moveTo>
                    <a:pt x="1872" y="284"/>
                  </a:moveTo>
                  <a:lnTo>
                    <a:pt x="0" y="284"/>
                  </a:lnTo>
                  <a:lnTo>
                    <a:pt x="446" y="0"/>
                  </a:lnTo>
                  <a:lnTo>
                    <a:pt x="2180" y="0"/>
                  </a:lnTo>
                  <a:lnTo>
                    <a:pt x="1872" y="284"/>
                  </a:lnTo>
                  <a:close/>
                </a:path>
              </a:pathLst>
            </a:custGeom>
            <a:solidFill>
              <a:srgbClr val="F2E160"/>
            </a:solidFill>
            <a:ln w="0">
              <a:noFill/>
              <a:prstDash val="solid"/>
              <a:round/>
              <a:headEnd/>
              <a:tailEnd/>
            </a:ln>
          </p:spPr>
          <p:txBody>
            <a:bodyPr/>
            <a:lstStyle/>
            <a:p>
              <a:pPr>
                <a:defRPr/>
              </a:pPr>
              <a:endParaRPr lang="en-US">
                <a:latin typeface="Raleway Light" pitchFamily="2" charset="0"/>
              </a:endParaRPr>
            </a:p>
          </p:txBody>
        </p:sp>
        <p:sp>
          <p:nvSpPr>
            <p:cNvPr id="18" name="Line 19">
              <a:extLst>
                <a:ext uri="{FF2B5EF4-FFF2-40B4-BE49-F238E27FC236}">
                  <a16:creationId xmlns:a16="http://schemas.microsoft.com/office/drawing/2014/main" id="{F2F02ED8-4BE5-4458-9870-18180AA9BC6C}"/>
                </a:ext>
              </a:extLst>
            </p:cNvPr>
            <p:cNvSpPr>
              <a:spLocks noChangeShapeType="1"/>
            </p:cNvSpPr>
            <p:nvPr/>
          </p:nvSpPr>
          <p:spPr bwMode="gray">
            <a:xfrm>
              <a:off x="511661" y="1718261"/>
              <a:ext cx="0" cy="947152"/>
            </a:xfrm>
            <a:prstGeom prst="line">
              <a:avLst/>
            </a:prstGeom>
            <a:noFill/>
            <a:ln w="9525">
              <a:solidFill>
                <a:schemeClr val="tx1"/>
              </a:solidFill>
              <a:round/>
              <a:headEnd type="triangle" w="med" len="med"/>
              <a:tailEnd type="triangle" w="med" len="med"/>
            </a:ln>
            <a:effectLst/>
          </p:spPr>
          <p:txBody>
            <a:bodyPr wrap="none" anchor="ctr"/>
            <a:lstStyle/>
            <a:p>
              <a:pPr>
                <a:defRPr/>
              </a:pPr>
              <a:endParaRPr lang="en-US">
                <a:latin typeface="Raleway Light" pitchFamily="2" charset="0"/>
              </a:endParaRPr>
            </a:p>
          </p:txBody>
        </p:sp>
        <p:sp>
          <p:nvSpPr>
            <p:cNvPr id="19" name="Rectangle 25">
              <a:extLst>
                <a:ext uri="{FF2B5EF4-FFF2-40B4-BE49-F238E27FC236}">
                  <a16:creationId xmlns:a16="http://schemas.microsoft.com/office/drawing/2014/main" id="{F9772751-1E65-4C1D-AC9B-5F85DC40B364}"/>
                </a:ext>
              </a:extLst>
            </p:cNvPr>
            <p:cNvSpPr>
              <a:spLocks noChangeArrowheads="1"/>
            </p:cNvSpPr>
            <p:nvPr/>
          </p:nvSpPr>
          <p:spPr bwMode="gray">
            <a:xfrm>
              <a:off x="5337350" y="2311124"/>
              <a:ext cx="2815511" cy="345717"/>
            </a:xfrm>
            <a:prstGeom prst="rect">
              <a:avLst/>
            </a:prstGeom>
            <a:gradFill rotWithShape="1">
              <a:gsLst>
                <a:gs pos="0">
                  <a:srgbClr val="D0A11C">
                    <a:gamma/>
                    <a:shade val="72549"/>
                    <a:invGamma/>
                  </a:srgbClr>
                </a:gs>
                <a:gs pos="50000">
                  <a:srgbClr val="D0A11C"/>
                </a:gs>
                <a:gs pos="100000">
                  <a:srgbClr val="D0A11C">
                    <a:gamma/>
                    <a:shade val="72549"/>
                    <a:invGamma/>
                  </a:srgbClr>
                </a:gs>
              </a:gsLst>
              <a:lin ang="2700000" scaled="1"/>
            </a:gradFill>
            <a:ln w="9525">
              <a:noFill/>
              <a:miter lim="800000"/>
              <a:headEnd/>
              <a:tailEnd/>
            </a:ln>
            <a:effectLst/>
          </p:spPr>
          <p:txBody>
            <a:bodyPr wrap="none" anchor="ctr"/>
            <a:lstStyle/>
            <a:p>
              <a:pPr algn="ctr">
                <a:defRPr/>
              </a:pPr>
              <a:endParaRPr lang="en-US">
                <a:latin typeface="Raleway Light" pitchFamily="2" charset="0"/>
              </a:endParaRPr>
            </a:p>
            <a:p>
              <a:pPr algn="ctr">
                <a:defRPr/>
              </a:pPr>
              <a:r>
                <a:rPr lang="en-US">
                  <a:latin typeface="Raleway Light" pitchFamily="2" charset="0"/>
                </a:rPr>
                <a:t>1945 - 1969</a:t>
              </a:r>
            </a:p>
            <a:p>
              <a:pPr algn="ctr">
                <a:defRPr/>
              </a:pPr>
              <a:endParaRPr lang="en-US">
                <a:latin typeface="Raleway Light" pitchFamily="2" charset="0"/>
              </a:endParaRPr>
            </a:p>
          </p:txBody>
        </p:sp>
        <p:sp>
          <p:nvSpPr>
            <p:cNvPr id="20" name="Text Box 29">
              <a:extLst>
                <a:ext uri="{FF2B5EF4-FFF2-40B4-BE49-F238E27FC236}">
                  <a16:creationId xmlns:a16="http://schemas.microsoft.com/office/drawing/2014/main" id="{FD376892-677A-4F3C-B1CF-A8B9BAF2E09C}"/>
                </a:ext>
              </a:extLst>
            </p:cNvPr>
            <p:cNvSpPr txBox="1">
              <a:spLocks noChangeArrowheads="1"/>
            </p:cNvSpPr>
            <p:nvPr/>
          </p:nvSpPr>
          <p:spPr bwMode="gray">
            <a:xfrm>
              <a:off x="542471" y="1838644"/>
              <a:ext cx="3487601" cy="7666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sz="1400" dirty="0" err="1">
                  <a:latin typeface="Raleway Light" pitchFamily="2" charset="0"/>
                </a:rPr>
                <a:t>Tư</a:t>
              </a:r>
              <a:r>
                <a:rPr lang="en-US" sz="1400" dirty="0">
                  <a:latin typeface="Raleway Light" pitchFamily="2" charset="0"/>
                </a:rPr>
                <a:t> </a:t>
              </a:r>
              <a:r>
                <a:rPr lang="en-US" sz="1400" dirty="0" err="1">
                  <a:latin typeface="Raleway Light" pitchFamily="2" charset="0"/>
                </a:rPr>
                <a:t>tưởng</a:t>
              </a:r>
              <a:r>
                <a:rPr lang="en-US" sz="1400" dirty="0">
                  <a:latin typeface="Raleway Light" pitchFamily="2" charset="0"/>
                </a:rPr>
                <a:t> </a:t>
              </a:r>
              <a:r>
                <a:rPr lang="en-US" sz="1400" dirty="0" err="1">
                  <a:latin typeface="Raleway Light" pitchFamily="2" charset="0"/>
                </a:rPr>
                <a:t>Hồ</a:t>
              </a:r>
              <a:r>
                <a:rPr lang="en-US" sz="1400" dirty="0">
                  <a:latin typeface="Raleway Light" pitchFamily="2" charset="0"/>
                </a:rPr>
                <a:t> </a:t>
              </a:r>
              <a:r>
                <a:rPr lang="en-US" sz="1400" dirty="0" err="1">
                  <a:latin typeface="Raleway Light" pitchFamily="2" charset="0"/>
                </a:rPr>
                <a:t>Chí</a:t>
              </a:r>
              <a:r>
                <a:rPr lang="en-US" sz="1400" dirty="0">
                  <a:latin typeface="Raleway Light" pitchFamily="2" charset="0"/>
                </a:rPr>
                <a:t> Minh </a:t>
              </a:r>
              <a:r>
                <a:rPr lang="en-US" sz="1400" dirty="0" err="1">
                  <a:latin typeface="Raleway Light" pitchFamily="2" charset="0"/>
                </a:rPr>
                <a:t>tiếp</a:t>
              </a:r>
              <a:r>
                <a:rPr lang="en-US" sz="1400" dirty="0">
                  <a:latin typeface="Raleway Light" pitchFamily="2" charset="0"/>
                </a:rPr>
                <a:t> </a:t>
              </a:r>
              <a:r>
                <a:rPr lang="en-US" sz="1400" dirty="0" err="1">
                  <a:latin typeface="Raleway Light" pitchFamily="2" charset="0"/>
                </a:rPr>
                <a:t>tục</a:t>
              </a:r>
              <a:r>
                <a:rPr lang="en-US" sz="1400" dirty="0">
                  <a:latin typeface="Raleway Light" pitchFamily="2" charset="0"/>
                </a:rPr>
                <a:t> </a:t>
              </a:r>
              <a:r>
                <a:rPr lang="en-US" sz="1400" dirty="0" err="1">
                  <a:latin typeface="Raleway Light" pitchFamily="2" charset="0"/>
                </a:rPr>
                <a:t>phát</a:t>
              </a:r>
              <a:r>
                <a:rPr lang="en-US" sz="1400" dirty="0">
                  <a:latin typeface="Raleway Light" pitchFamily="2" charset="0"/>
                </a:rPr>
                <a:t> </a:t>
              </a:r>
              <a:r>
                <a:rPr lang="en-US" sz="1400" dirty="0" err="1">
                  <a:latin typeface="Raleway Light" pitchFamily="2" charset="0"/>
                </a:rPr>
                <a:t>triển</a:t>
              </a:r>
              <a:r>
                <a:rPr lang="en-US" sz="1400" dirty="0">
                  <a:latin typeface="Raleway Light" pitchFamily="2" charset="0"/>
                </a:rPr>
                <a:t> </a:t>
              </a:r>
            </a:p>
            <a:p>
              <a:pPr>
                <a:defRPr/>
              </a:pPr>
              <a:r>
                <a:rPr lang="en-US" sz="1400" dirty="0" err="1">
                  <a:latin typeface="Raleway Light" pitchFamily="2" charset="0"/>
                </a:rPr>
                <a:t>và</a:t>
              </a:r>
              <a:r>
                <a:rPr lang="en-US" sz="1400" dirty="0">
                  <a:latin typeface="Raleway Light" pitchFamily="2" charset="0"/>
                </a:rPr>
                <a:t> </a:t>
              </a:r>
              <a:r>
                <a:rPr lang="en-US" sz="1400" dirty="0" err="1">
                  <a:latin typeface="Raleway Light" pitchFamily="2" charset="0"/>
                </a:rPr>
                <a:t>hoàn</a:t>
              </a:r>
              <a:r>
                <a:rPr lang="en-US" sz="1400" dirty="0">
                  <a:latin typeface="Raleway Light" pitchFamily="2" charset="0"/>
                </a:rPr>
                <a:t> </a:t>
              </a:r>
              <a:r>
                <a:rPr lang="en-US" sz="1400" dirty="0" err="1">
                  <a:latin typeface="Raleway Light" pitchFamily="2" charset="0"/>
                </a:rPr>
                <a:t>thiện</a:t>
              </a:r>
              <a:endParaRPr lang="en-US" sz="1400" dirty="0">
                <a:latin typeface="Raleway Light" pitchFamily="2" charset="0"/>
              </a:endParaRPr>
            </a:p>
          </p:txBody>
        </p:sp>
        <p:cxnSp>
          <p:nvCxnSpPr>
            <p:cNvPr id="21" name="Straight Connector 130">
              <a:extLst>
                <a:ext uri="{FF2B5EF4-FFF2-40B4-BE49-F238E27FC236}">
                  <a16:creationId xmlns:a16="http://schemas.microsoft.com/office/drawing/2014/main" id="{4EFE9095-376C-47D4-9BE8-30D1C15AAAAE}"/>
                </a:ext>
              </a:extLst>
            </p:cNvPr>
            <p:cNvCxnSpPr>
              <a:cxnSpLocks noChangeShapeType="1"/>
            </p:cNvCxnSpPr>
            <p:nvPr/>
          </p:nvCxnSpPr>
          <p:spPr bwMode="auto">
            <a:xfrm>
              <a:off x="304800" y="1676400"/>
              <a:ext cx="5715044" cy="175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22" name="Picture 21" descr="BHPCT.JPG">
              <a:extLst>
                <a:ext uri="{FF2B5EF4-FFF2-40B4-BE49-F238E27FC236}">
                  <a16:creationId xmlns:a16="http://schemas.microsoft.com/office/drawing/2014/main" id="{5147271E-4050-40F0-8239-D36ABF88932F}"/>
                </a:ext>
              </a:extLst>
            </p:cNvPr>
            <p:cNvPicPr>
              <a:picLocks noChangeAspect="1"/>
            </p:cNvPicPr>
            <p:nvPr/>
          </p:nvPicPr>
          <p:blipFill>
            <a:blip r:embed="rId2"/>
            <a:srcRect r="37226" b="9494"/>
            <a:stretch>
              <a:fillRect/>
            </a:stretch>
          </p:blipFill>
          <p:spPr>
            <a:xfrm>
              <a:off x="7948135" y="1494321"/>
              <a:ext cx="1004299" cy="1142868"/>
            </a:xfrm>
            <a:prstGeom prst="rect">
              <a:avLst/>
            </a:prstGeom>
            <a:ln>
              <a:noFill/>
            </a:ln>
            <a:effectLst>
              <a:outerShdw blurRad="292100" dist="139700" dir="2700000" algn="tl" rotWithShape="0">
                <a:srgbClr val="333333">
                  <a:alpha val="65000"/>
                </a:srgbClr>
              </a:outerShdw>
            </a:effectLst>
          </p:spPr>
        </p:pic>
      </p:grpSp>
      <p:grpSp>
        <p:nvGrpSpPr>
          <p:cNvPr id="23" name="Group 49">
            <a:extLst>
              <a:ext uri="{FF2B5EF4-FFF2-40B4-BE49-F238E27FC236}">
                <a16:creationId xmlns:a16="http://schemas.microsoft.com/office/drawing/2014/main" id="{61E35FB6-9530-4799-9947-539AF6944990}"/>
              </a:ext>
            </a:extLst>
          </p:cNvPr>
          <p:cNvGrpSpPr>
            <a:grpSpLocks/>
          </p:cNvGrpSpPr>
          <p:nvPr/>
        </p:nvGrpSpPr>
        <p:grpSpPr bwMode="auto">
          <a:xfrm>
            <a:off x="426529" y="1027241"/>
            <a:ext cx="8393767" cy="1026256"/>
            <a:chOff x="306388" y="2642457"/>
            <a:chExt cx="8352711" cy="1026255"/>
          </a:xfrm>
        </p:grpSpPr>
        <p:sp>
          <p:nvSpPr>
            <p:cNvPr id="24" name="Freeform 4">
              <a:extLst>
                <a:ext uri="{FF2B5EF4-FFF2-40B4-BE49-F238E27FC236}">
                  <a16:creationId xmlns:a16="http://schemas.microsoft.com/office/drawing/2014/main" id="{64723A05-A2D0-434F-A47E-AEFF7866B637}"/>
                </a:ext>
              </a:extLst>
            </p:cNvPr>
            <p:cNvSpPr>
              <a:spLocks/>
            </p:cNvSpPr>
            <p:nvPr/>
          </p:nvSpPr>
          <p:spPr bwMode="gray">
            <a:xfrm>
              <a:off x="7494588" y="2655888"/>
              <a:ext cx="644525" cy="982661"/>
            </a:xfrm>
            <a:custGeom>
              <a:avLst/>
              <a:gdLst/>
              <a:ahLst/>
              <a:cxnLst>
                <a:cxn ang="0">
                  <a:pos x="308" y="120"/>
                </a:cxn>
                <a:cxn ang="0">
                  <a:pos x="0" y="444"/>
                </a:cxn>
                <a:cxn ang="0">
                  <a:pos x="0" y="286"/>
                </a:cxn>
                <a:cxn ang="0">
                  <a:pos x="308" y="0"/>
                </a:cxn>
                <a:cxn ang="0">
                  <a:pos x="308" y="120"/>
                </a:cxn>
              </a:cxnLst>
              <a:rect l="0" t="0" r="r" b="b"/>
              <a:pathLst>
                <a:path w="308" h="444">
                  <a:moveTo>
                    <a:pt x="308" y="120"/>
                  </a:moveTo>
                  <a:lnTo>
                    <a:pt x="0" y="444"/>
                  </a:lnTo>
                  <a:lnTo>
                    <a:pt x="0" y="286"/>
                  </a:lnTo>
                  <a:lnTo>
                    <a:pt x="308" y="0"/>
                  </a:lnTo>
                  <a:lnTo>
                    <a:pt x="308" y="120"/>
                  </a:lnTo>
                  <a:close/>
                </a:path>
              </a:pathLst>
            </a:custGeom>
            <a:gradFill rotWithShape="1">
              <a:gsLst>
                <a:gs pos="0">
                  <a:srgbClr val="00563F">
                    <a:gamma/>
                    <a:shade val="46275"/>
                    <a:invGamma/>
                  </a:srgbClr>
                </a:gs>
                <a:gs pos="50000">
                  <a:srgbClr val="00563F"/>
                </a:gs>
                <a:gs pos="100000">
                  <a:srgbClr val="00563F">
                    <a:gamma/>
                    <a:shade val="46275"/>
                    <a:invGamma/>
                  </a:srgbClr>
                </a:gs>
              </a:gsLst>
              <a:lin ang="2700000" scaled="1"/>
            </a:gradFill>
            <a:ln w="0">
              <a:noFill/>
              <a:prstDash val="solid"/>
              <a:round/>
              <a:headEnd/>
              <a:tailEnd/>
            </a:ln>
          </p:spPr>
          <p:txBody>
            <a:bodyPr/>
            <a:lstStyle/>
            <a:p>
              <a:pPr>
                <a:defRPr/>
              </a:pPr>
              <a:endParaRPr lang="en-US">
                <a:latin typeface="Raleway Light" pitchFamily="2" charset="0"/>
              </a:endParaRPr>
            </a:p>
          </p:txBody>
        </p:sp>
        <p:sp>
          <p:nvSpPr>
            <p:cNvPr id="25" name="Freeform 5">
              <a:extLst>
                <a:ext uri="{FF2B5EF4-FFF2-40B4-BE49-F238E27FC236}">
                  <a16:creationId xmlns:a16="http://schemas.microsoft.com/office/drawing/2014/main" id="{C8B71FD3-31F8-4DC1-A3FC-1D75360779AC}"/>
                </a:ext>
              </a:extLst>
            </p:cNvPr>
            <p:cNvSpPr>
              <a:spLocks/>
            </p:cNvSpPr>
            <p:nvPr/>
          </p:nvSpPr>
          <p:spPr bwMode="gray">
            <a:xfrm>
              <a:off x="4408488" y="2655888"/>
              <a:ext cx="3738562" cy="628650"/>
            </a:xfrm>
            <a:custGeom>
              <a:avLst/>
              <a:gdLst/>
              <a:ahLst/>
              <a:cxnLst>
                <a:cxn ang="0">
                  <a:pos x="1478" y="284"/>
                </a:cxn>
                <a:cxn ang="0">
                  <a:pos x="0" y="284"/>
                </a:cxn>
                <a:cxn ang="0">
                  <a:pos x="446" y="0"/>
                </a:cxn>
                <a:cxn ang="0">
                  <a:pos x="1786" y="0"/>
                </a:cxn>
                <a:cxn ang="0">
                  <a:pos x="1478" y="284"/>
                </a:cxn>
              </a:cxnLst>
              <a:rect l="0" t="0" r="r" b="b"/>
              <a:pathLst>
                <a:path w="1786" h="284">
                  <a:moveTo>
                    <a:pt x="1478" y="284"/>
                  </a:moveTo>
                  <a:lnTo>
                    <a:pt x="0" y="284"/>
                  </a:lnTo>
                  <a:lnTo>
                    <a:pt x="446" y="0"/>
                  </a:lnTo>
                  <a:lnTo>
                    <a:pt x="1786" y="0"/>
                  </a:lnTo>
                  <a:lnTo>
                    <a:pt x="1478" y="284"/>
                  </a:lnTo>
                  <a:close/>
                </a:path>
              </a:pathLst>
            </a:custGeom>
            <a:solidFill>
              <a:srgbClr val="00CC99"/>
            </a:solidFill>
            <a:ln w="0">
              <a:noFill/>
              <a:prstDash val="solid"/>
              <a:round/>
              <a:headEnd/>
              <a:tailEnd/>
            </a:ln>
          </p:spPr>
          <p:txBody>
            <a:bodyPr/>
            <a:lstStyle/>
            <a:p>
              <a:pPr>
                <a:defRPr/>
              </a:pPr>
              <a:endParaRPr lang="en-US">
                <a:latin typeface="Raleway Light" pitchFamily="2" charset="0"/>
              </a:endParaRPr>
            </a:p>
          </p:txBody>
        </p:sp>
        <p:sp>
          <p:nvSpPr>
            <p:cNvPr id="26" name="Line 15">
              <a:extLst>
                <a:ext uri="{FF2B5EF4-FFF2-40B4-BE49-F238E27FC236}">
                  <a16:creationId xmlns:a16="http://schemas.microsoft.com/office/drawing/2014/main" id="{3937FED4-4C64-46B3-ADD3-025502E5856E}"/>
                </a:ext>
              </a:extLst>
            </p:cNvPr>
            <p:cNvSpPr>
              <a:spLocks noChangeShapeType="1"/>
            </p:cNvSpPr>
            <p:nvPr/>
          </p:nvSpPr>
          <p:spPr bwMode="gray">
            <a:xfrm flipH="1">
              <a:off x="306388" y="2662238"/>
              <a:ext cx="5037137" cy="0"/>
            </a:xfrm>
            <a:prstGeom prst="line">
              <a:avLst/>
            </a:prstGeom>
            <a:noFill/>
            <a:ln w="9525">
              <a:solidFill>
                <a:schemeClr val="tx1"/>
              </a:solidFill>
              <a:round/>
              <a:headEnd/>
              <a:tailEnd/>
            </a:ln>
            <a:effectLst/>
          </p:spPr>
          <p:txBody>
            <a:bodyPr wrap="none" anchor="ctr"/>
            <a:lstStyle/>
            <a:p>
              <a:pPr>
                <a:defRPr/>
              </a:pPr>
              <a:endParaRPr lang="en-US">
                <a:latin typeface="Raleway Light" pitchFamily="2" charset="0"/>
              </a:endParaRPr>
            </a:p>
          </p:txBody>
        </p:sp>
        <p:sp>
          <p:nvSpPr>
            <p:cNvPr id="27" name="Line 16">
              <a:extLst>
                <a:ext uri="{FF2B5EF4-FFF2-40B4-BE49-F238E27FC236}">
                  <a16:creationId xmlns:a16="http://schemas.microsoft.com/office/drawing/2014/main" id="{7FBB8434-22C2-43DC-9FFC-CEFDF790D6A2}"/>
                </a:ext>
              </a:extLst>
            </p:cNvPr>
            <p:cNvSpPr>
              <a:spLocks noChangeShapeType="1"/>
            </p:cNvSpPr>
            <p:nvPr/>
          </p:nvSpPr>
          <p:spPr bwMode="gray">
            <a:xfrm>
              <a:off x="506413" y="2655888"/>
              <a:ext cx="0" cy="1012824"/>
            </a:xfrm>
            <a:prstGeom prst="line">
              <a:avLst/>
            </a:prstGeom>
            <a:noFill/>
            <a:ln w="9525">
              <a:solidFill>
                <a:schemeClr val="tx1"/>
              </a:solidFill>
              <a:round/>
              <a:headEnd type="triangle" w="med" len="med"/>
              <a:tailEnd type="triangle" w="med" len="med"/>
            </a:ln>
            <a:effectLst/>
          </p:spPr>
          <p:txBody>
            <a:bodyPr wrap="none" anchor="ctr"/>
            <a:lstStyle/>
            <a:p>
              <a:pPr>
                <a:defRPr/>
              </a:pPr>
              <a:endParaRPr lang="en-US">
                <a:latin typeface="Raleway Light" pitchFamily="2" charset="0"/>
              </a:endParaRPr>
            </a:p>
          </p:txBody>
        </p:sp>
        <p:sp>
          <p:nvSpPr>
            <p:cNvPr id="28" name="Rectangle 21">
              <a:extLst>
                <a:ext uri="{FF2B5EF4-FFF2-40B4-BE49-F238E27FC236}">
                  <a16:creationId xmlns:a16="http://schemas.microsoft.com/office/drawing/2014/main" id="{5B3949AE-4031-4A1D-AB97-1249AFC55180}"/>
                </a:ext>
              </a:extLst>
            </p:cNvPr>
            <p:cNvSpPr>
              <a:spLocks noChangeArrowheads="1"/>
            </p:cNvSpPr>
            <p:nvPr/>
          </p:nvSpPr>
          <p:spPr bwMode="gray">
            <a:xfrm>
              <a:off x="4414838" y="3284537"/>
              <a:ext cx="3095625" cy="352425"/>
            </a:xfrm>
            <a:prstGeom prst="rect">
              <a:avLst/>
            </a:prstGeom>
            <a:gradFill rotWithShape="1">
              <a:gsLst>
                <a:gs pos="0">
                  <a:srgbClr val="00906A">
                    <a:gamma/>
                    <a:shade val="72549"/>
                    <a:invGamma/>
                  </a:srgbClr>
                </a:gs>
                <a:gs pos="50000">
                  <a:srgbClr val="00906A"/>
                </a:gs>
                <a:gs pos="100000">
                  <a:srgbClr val="00906A">
                    <a:gamma/>
                    <a:shade val="72549"/>
                    <a:invGamma/>
                  </a:srgbClr>
                </a:gs>
              </a:gsLst>
              <a:lin ang="2700000" scaled="1"/>
            </a:gradFill>
            <a:ln w="9525">
              <a:noFill/>
              <a:miter lim="800000"/>
              <a:headEnd/>
              <a:tailEnd/>
            </a:ln>
            <a:effectLst/>
          </p:spPr>
          <p:txBody>
            <a:bodyPr wrap="none" anchor="ctr"/>
            <a:lstStyle/>
            <a:p>
              <a:pPr algn="ctr">
                <a:defRPr/>
              </a:pPr>
              <a:r>
                <a:rPr lang="en-US">
                  <a:latin typeface="Raleway Light" pitchFamily="2" charset="0"/>
                </a:rPr>
                <a:t>1930  - 1945</a:t>
              </a:r>
            </a:p>
          </p:txBody>
        </p:sp>
        <p:sp>
          <p:nvSpPr>
            <p:cNvPr id="29" name="Text Box 29">
              <a:extLst>
                <a:ext uri="{FF2B5EF4-FFF2-40B4-BE49-F238E27FC236}">
                  <a16:creationId xmlns:a16="http://schemas.microsoft.com/office/drawing/2014/main" id="{AB03786D-1F5D-4C36-89D6-FCEE77400EB8}"/>
                </a:ext>
              </a:extLst>
            </p:cNvPr>
            <p:cNvSpPr txBox="1">
              <a:spLocks noChangeArrowheads="1"/>
            </p:cNvSpPr>
            <p:nvPr/>
          </p:nvSpPr>
          <p:spPr bwMode="gray">
            <a:xfrm>
              <a:off x="572375" y="2806033"/>
              <a:ext cx="2514599" cy="738663"/>
            </a:xfrm>
            <a:prstGeom prst="rect">
              <a:avLst/>
            </a:prstGeom>
            <a:noFill/>
            <a:ln w="9525">
              <a:noFill/>
              <a:miter lim="800000"/>
              <a:headEnd/>
              <a:tailEnd/>
            </a:ln>
            <a:effec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sz="1400" dirty="0" err="1">
                  <a:latin typeface="Raleway Light" pitchFamily="2" charset="0"/>
                  <a:cs typeface="Times New Roman" panose="02020603050405020304" pitchFamily="18" charset="0"/>
                </a:rPr>
                <a:t>Vượt</a:t>
              </a:r>
              <a:r>
                <a:rPr lang="en-US" sz="1400" dirty="0">
                  <a:latin typeface="Raleway Light" pitchFamily="2" charset="0"/>
                  <a:cs typeface="Times New Roman" panose="02020603050405020304" pitchFamily="18" charset="0"/>
                </a:rPr>
                <a:t> qua </a:t>
              </a:r>
              <a:r>
                <a:rPr lang="en-US" sz="1400" dirty="0" err="1">
                  <a:latin typeface="Raleway Light" pitchFamily="2" charset="0"/>
                  <a:cs typeface="Times New Roman" panose="02020603050405020304" pitchFamily="18" charset="0"/>
                </a:rPr>
                <a:t>thử</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thách</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kiên</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trì</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giữ</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vững</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lập</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trường</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cách</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mạng</a:t>
              </a:r>
              <a:endParaRPr lang="en-US" sz="1400" dirty="0">
                <a:latin typeface="Raleway Light" pitchFamily="2" charset="0"/>
                <a:cs typeface="Times New Roman" panose="02020603050405020304" pitchFamily="18" charset="0"/>
              </a:endParaRPr>
            </a:p>
          </p:txBody>
        </p:sp>
        <p:pic>
          <p:nvPicPr>
            <p:cNvPr id="30" name="Picture 29" descr="BAC DOC TNDL.jpg">
              <a:extLst>
                <a:ext uri="{FF2B5EF4-FFF2-40B4-BE49-F238E27FC236}">
                  <a16:creationId xmlns:a16="http://schemas.microsoft.com/office/drawing/2014/main" id="{CCA5BB7F-7B00-4051-A70C-BC1958762833}"/>
                </a:ext>
              </a:extLst>
            </p:cNvPr>
            <p:cNvPicPr>
              <a:picLocks noChangeAspect="1"/>
            </p:cNvPicPr>
            <p:nvPr/>
          </p:nvPicPr>
          <p:blipFill>
            <a:blip r:embed="rId3"/>
            <a:srcRect l="11368" t="28491" r="44882"/>
            <a:stretch>
              <a:fillRect/>
            </a:stretch>
          </p:blipFill>
          <p:spPr>
            <a:xfrm>
              <a:off x="7560549" y="2642457"/>
              <a:ext cx="1098550" cy="918613"/>
            </a:xfrm>
            <a:prstGeom prst="rect">
              <a:avLst/>
            </a:prstGeom>
            <a:ln>
              <a:noFill/>
            </a:ln>
            <a:effectLst>
              <a:outerShdw blurRad="292100" dist="139700" dir="2700000" algn="tl" rotWithShape="0">
                <a:srgbClr val="333333">
                  <a:alpha val="65000"/>
                </a:srgbClr>
              </a:outerShdw>
            </a:effectLst>
          </p:spPr>
        </p:pic>
      </p:grpSp>
      <p:grpSp>
        <p:nvGrpSpPr>
          <p:cNvPr id="31" name="Group 48">
            <a:extLst>
              <a:ext uri="{FF2B5EF4-FFF2-40B4-BE49-F238E27FC236}">
                <a16:creationId xmlns:a16="http://schemas.microsoft.com/office/drawing/2014/main" id="{4BFDE75E-ED1C-422B-9176-A12858C015CD}"/>
              </a:ext>
            </a:extLst>
          </p:cNvPr>
          <p:cNvGrpSpPr>
            <a:grpSpLocks/>
          </p:cNvGrpSpPr>
          <p:nvPr/>
        </p:nvGrpSpPr>
        <p:grpSpPr bwMode="auto">
          <a:xfrm>
            <a:off x="426529" y="1949917"/>
            <a:ext cx="7683500" cy="1075797"/>
            <a:chOff x="306388" y="3607805"/>
            <a:chExt cx="7683500" cy="1075797"/>
          </a:xfrm>
        </p:grpSpPr>
        <p:sp>
          <p:nvSpPr>
            <p:cNvPr id="32" name="Freeform 6">
              <a:extLst>
                <a:ext uri="{FF2B5EF4-FFF2-40B4-BE49-F238E27FC236}">
                  <a16:creationId xmlns:a16="http://schemas.microsoft.com/office/drawing/2014/main" id="{8F83E26E-50DE-4A6B-ACDC-1F9862D4BEB8}"/>
                </a:ext>
              </a:extLst>
            </p:cNvPr>
            <p:cNvSpPr>
              <a:spLocks/>
            </p:cNvSpPr>
            <p:nvPr/>
          </p:nvSpPr>
          <p:spPr bwMode="gray">
            <a:xfrm>
              <a:off x="6846888" y="3632200"/>
              <a:ext cx="644525" cy="977900"/>
            </a:xfrm>
            <a:custGeom>
              <a:avLst/>
              <a:gdLst/>
              <a:ahLst/>
              <a:cxnLst>
                <a:cxn ang="0">
                  <a:pos x="308" y="120"/>
                </a:cxn>
                <a:cxn ang="0">
                  <a:pos x="0" y="442"/>
                </a:cxn>
                <a:cxn ang="0">
                  <a:pos x="0" y="286"/>
                </a:cxn>
                <a:cxn ang="0">
                  <a:pos x="308" y="0"/>
                </a:cxn>
                <a:cxn ang="0">
                  <a:pos x="308" y="120"/>
                </a:cxn>
              </a:cxnLst>
              <a:rect l="0" t="0" r="r" b="b"/>
              <a:pathLst>
                <a:path w="308" h="442">
                  <a:moveTo>
                    <a:pt x="308" y="120"/>
                  </a:moveTo>
                  <a:lnTo>
                    <a:pt x="0" y="442"/>
                  </a:lnTo>
                  <a:lnTo>
                    <a:pt x="0" y="286"/>
                  </a:lnTo>
                  <a:lnTo>
                    <a:pt x="308" y="0"/>
                  </a:lnTo>
                  <a:lnTo>
                    <a:pt x="308" y="120"/>
                  </a:lnTo>
                  <a:close/>
                </a:path>
              </a:pathLst>
            </a:custGeom>
            <a:gradFill rotWithShape="1">
              <a:gsLst>
                <a:gs pos="0">
                  <a:srgbClr val="4B1092">
                    <a:gamma/>
                    <a:shade val="46275"/>
                    <a:invGamma/>
                  </a:srgbClr>
                </a:gs>
                <a:gs pos="50000">
                  <a:srgbClr val="4B1092"/>
                </a:gs>
                <a:gs pos="100000">
                  <a:srgbClr val="4B1092">
                    <a:gamma/>
                    <a:shade val="46275"/>
                    <a:invGamma/>
                  </a:srgbClr>
                </a:gs>
              </a:gsLst>
              <a:lin ang="2700000" scaled="1"/>
            </a:gradFill>
            <a:ln w="0">
              <a:noFill/>
              <a:prstDash val="solid"/>
              <a:round/>
              <a:headEnd/>
              <a:tailEnd/>
            </a:ln>
          </p:spPr>
          <p:txBody>
            <a:bodyPr/>
            <a:lstStyle/>
            <a:p>
              <a:pPr>
                <a:defRPr/>
              </a:pPr>
              <a:endParaRPr lang="en-US">
                <a:latin typeface="Raleway Light" pitchFamily="2" charset="0"/>
              </a:endParaRPr>
            </a:p>
          </p:txBody>
        </p:sp>
        <p:sp>
          <p:nvSpPr>
            <p:cNvPr id="33" name="Freeform 7">
              <a:extLst>
                <a:ext uri="{FF2B5EF4-FFF2-40B4-BE49-F238E27FC236}">
                  <a16:creationId xmlns:a16="http://schemas.microsoft.com/office/drawing/2014/main" id="{00AA8504-1407-4F62-AB5F-585DB59346F7}"/>
                </a:ext>
              </a:extLst>
            </p:cNvPr>
            <p:cNvSpPr>
              <a:spLocks/>
            </p:cNvSpPr>
            <p:nvPr/>
          </p:nvSpPr>
          <p:spPr bwMode="gray">
            <a:xfrm>
              <a:off x="3479800" y="3632200"/>
              <a:ext cx="4017963" cy="627063"/>
            </a:xfrm>
            <a:custGeom>
              <a:avLst/>
              <a:gdLst/>
              <a:ahLst/>
              <a:cxnLst>
                <a:cxn ang="0">
                  <a:pos x="1612" y="284"/>
                </a:cxn>
                <a:cxn ang="0">
                  <a:pos x="0" y="284"/>
                </a:cxn>
                <a:cxn ang="0">
                  <a:pos x="446" y="0"/>
                </a:cxn>
                <a:cxn ang="0">
                  <a:pos x="1920" y="0"/>
                </a:cxn>
                <a:cxn ang="0">
                  <a:pos x="1612" y="284"/>
                </a:cxn>
              </a:cxnLst>
              <a:rect l="0" t="0" r="r" b="b"/>
              <a:pathLst>
                <a:path w="1920" h="284">
                  <a:moveTo>
                    <a:pt x="1612" y="284"/>
                  </a:moveTo>
                  <a:lnTo>
                    <a:pt x="0" y="284"/>
                  </a:lnTo>
                  <a:lnTo>
                    <a:pt x="446" y="0"/>
                  </a:lnTo>
                  <a:lnTo>
                    <a:pt x="1920" y="0"/>
                  </a:lnTo>
                  <a:lnTo>
                    <a:pt x="1612" y="284"/>
                  </a:lnTo>
                  <a:close/>
                </a:path>
              </a:pathLst>
            </a:custGeom>
            <a:solidFill>
              <a:srgbClr val="A77BFF"/>
            </a:solidFill>
            <a:ln w="0">
              <a:noFill/>
              <a:prstDash val="solid"/>
              <a:round/>
              <a:headEnd/>
              <a:tailEnd/>
            </a:ln>
          </p:spPr>
          <p:txBody>
            <a:bodyPr/>
            <a:lstStyle/>
            <a:p>
              <a:pPr>
                <a:defRPr/>
              </a:pPr>
              <a:endParaRPr lang="en-US">
                <a:latin typeface="Raleway Light" pitchFamily="2" charset="0"/>
              </a:endParaRPr>
            </a:p>
          </p:txBody>
        </p:sp>
        <p:sp>
          <p:nvSpPr>
            <p:cNvPr id="34" name="Line 14">
              <a:extLst>
                <a:ext uri="{FF2B5EF4-FFF2-40B4-BE49-F238E27FC236}">
                  <a16:creationId xmlns:a16="http://schemas.microsoft.com/office/drawing/2014/main" id="{43DD5C7D-9385-45BD-A274-7D0D1A9ABE23}"/>
                </a:ext>
              </a:extLst>
            </p:cNvPr>
            <p:cNvSpPr>
              <a:spLocks noChangeShapeType="1"/>
            </p:cNvSpPr>
            <p:nvPr/>
          </p:nvSpPr>
          <p:spPr bwMode="gray">
            <a:xfrm flipH="1">
              <a:off x="306388" y="3640138"/>
              <a:ext cx="4110037" cy="0"/>
            </a:xfrm>
            <a:prstGeom prst="line">
              <a:avLst/>
            </a:prstGeom>
            <a:noFill/>
            <a:ln w="9525">
              <a:solidFill>
                <a:schemeClr val="tx1"/>
              </a:solidFill>
              <a:round/>
              <a:headEnd/>
              <a:tailEnd/>
            </a:ln>
            <a:effectLst/>
          </p:spPr>
          <p:txBody>
            <a:bodyPr wrap="none" anchor="ctr"/>
            <a:lstStyle/>
            <a:p>
              <a:pPr>
                <a:defRPr/>
              </a:pPr>
              <a:endParaRPr lang="en-US">
                <a:latin typeface="Raleway Light" pitchFamily="2" charset="0"/>
              </a:endParaRPr>
            </a:p>
          </p:txBody>
        </p:sp>
        <p:sp>
          <p:nvSpPr>
            <p:cNvPr id="35" name="Line 17">
              <a:extLst>
                <a:ext uri="{FF2B5EF4-FFF2-40B4-BE49-F238E27FC236}">
                  <a16:creationId xmlns:a16="http://schemas.microsoft.com/office/drawing/2014/main" id="{873BE63A-6D97-4302-9C7D-239F5592803C}"/>
                </a:ext>
              </a:extLst>
            </p:cNvPr>
            <p:cNvSpPr>
              <a:spLocks noChangeShapeType="1"/>
            </p:cNvSpPr>
            <p:nvPr/>
          </p:nvSpPr>
          <p:spPr bwMode="gray">
            <a:xfrm>
              <a:off x="506413" y="3668713"/>
              <a:ext cx="0" cy="947737"/>
            </a:xfrm>
            <a:prstGeom prst="line">
              <a:avLst/>
            </a:prstGeom>
            <a:noFill/>
            <a:ln w="9525">
              <a:solidFill>
                <a:schemeClr val="tx1"/>
              </a:solidFill>
              <a:round/>
              <a:headEnd type="triangle" w="med" len="med"/>
              <a:tailEnd type="triangle" w="med" len="med"/>
            </a:ln>
            <a:effectLst/>
          </p:spPr>
          <p:txBody>
            <a:bodyPr wrap="none" anchor="ctr"/>
            <a:lstStyle/>
            <a:p>
              <a:pPr>
                <a:defRPr/>
              </a:pPr>
              <a:endParaRPr lang="en-US">
                <a:latin typeface="Raleway Light" pitchFamily="2" charset="0"/>
              </a:endParaRPr>
            </a:p>
          </p:txBody>
        </p:sp>
        <p:sp>
          <p:nvSpPr>
            <p:cNvPr id="36" name="Rectangle 22">
              <a:extLst>
                <a:ext uri="{FF2B5EF4-FFF2-40B4-BE49-F238E27FC236}">
                  <a16:creationId xmlns:a16="http://schemas.microsoft.com/office/drawing/2014/main" id="{B5D3406C-C1DD-4912-9222-011D929CFCBB}"/>
                </a:ext>
              </a:extLst>
            </p:cNvPr>
            <p:cNvSpPr>
              <a:spLocks noChangeArrowheads="1"/>
            </p:cNvSpPr>
            <p:nvPr/>
          </p:nvSpPr>
          <p:spPr bwMode="gray">
            <a:xfrm>
              <a:off x="3481388" y="4259263"/>
              <a:ext cx="3371850" cy="346075"/>
            </a:xfrm>
            <a:prstGeom prst="rect">
              <a:avLst/>
            </a:prstGeom>
            <a:gradFill rotWithShape="1">
              <a:gsLst>
                <a:gs pos="0">
                  <a:srgbClr val="8041FF">
                    <a:gamma/>
                    <a:shade val="72549"/>
                    <a:invGamma/>
                  </a:srgbClr>
                </a:gs>
                <a:gs pos="50000">
                  <a:srgbClr val="8041FF"/>
                </a:gs>
                <a:gs pos="100000">
                  <a:srgbClr val="8041FF">
                    <a:gamma/>
                    <a:shade val="72549"/>
                    <a:invGamma/>
                  </a:srgbClr>
                </a:gs>
              </a:gsLst>
              <a:lin ang="2700000" scaled="1"/>
            </a:gradFill>
            <a:ln w="9525">
              <a:noFill/>
              <a:miter lim="800000"/>
              <a:headEnd/>
              <a:tailEnd/>
            </a:ln>
            <a:effectLst/>
          </p:spPr>
          <p:txBody>
            <a:bodyPr wrap="none" anchor="ctr"/>
            <a:lstStyle/>
            <a:p>
              <a:pPr algn="ctr">
                <a:defRPr/>
              </a:pPr>
              <a:endParaRPr lang="en-US" sz="1600">
                <a:latin typeface="Raleway Light" pitchFamily="2" charset="0"/>
              </a:endParaRPr>
            </a:p>
          </p:txBody>
        </p:sp>
        <p:sp>
          <p:nvSpPr>
            <p:cNvPr id="37" name="Text Box 27">
              <a:extLst>
                <a:ext uri="{FF2B5EF4-FFF2-40B4-BE49-F238E27FC236}">
                  <a16:creationId xmlns:a16="http://schemas.microsoft.com/office/drawing/2014/main" id="{00FBF8E3-1C04-49EB-955F-40524003FF0B}"/>
                </a:ext>
              </a:extLst>
            </p:cNvPr>
            <p:cNvSpPr txBox="1">
              <a:spLocks noChangeArrowheads="1"/>
            </p:cNvSpPr>
            <p:nvPr/>
          </p:nvSpPr>
          <p:spPr bwMode="gray">
            <a:xfrm>
              <a:off x="4648200" y="4281488"/>
              <a:ext cx="1077539" cy="307777"/>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atin typeface="Raleway Light" pitchFamily="2" charset="0"/>
                </a:rPr>
                <a:t>1921 - 1930</a:t>
              </a:r>
            </a:p>
          </p:txBody>
        </p:sp>
        <p:sp>
          <p:nvSpPr>
            <p:cNvPr id="38" name="Text Box 29">
              <a:extLst>
                <a:ext uri="{FF2B5EF4-FFF2-40B4-BE49-F238E27FC236}">
                  <a16:creationId xmlns:a16="http://schemas.microsoft.com/office/drawing/2014/main" id="{2316E4B7-D5C1-46E4-A353-CBBBC5B4B7F6}"/>
                </a:ext>
              </a:extLst>
            </p:cNvPr>
            <p:cNvSpPr txBox="1">
              <a:spLocks noChangeArrowheads="1"/>
            </p:cNvSpPr>
            <p:nvPr/>
          </p:nvSpPr>
          <p:spPr bwMode="gray">
            <a:xfrm>
              <a:off x="533400" y="3944938"/>
              <a:ext cx="1981200" cy="738664"/>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sz="1400" dirty="0" err="1">
                  <a:latin typeface="Raleway Light" pitchFamily="2" charset="0"/>
                  <a:cs typeface="Times New Roman" panose="02020603050405020304" pitchFamily="18" charset="0"/>
                </a:rPr>
                <a:t>Hình</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thành</a:t>
              </a:r>
              <a:r>
                <a:rPr lang="en-US" sz="1400" dirty="0">
                  <a:latin typeface="Raleway Light" pitchFamily="2" charset="0"/>
                  <a:cs typeface="Times New Roman" panose="02020603050405020304" pitchFamily="18" charset="0"/>
                </a:rPr>
                <a:t> </a:t>
              </a:r>
              <a:r>
                <a:rPr lang="en-US" sz="1200" dirty="0" err="1">
                  <a:latin typeface="Raleway Light" pitchFamily="2" charset="0"/>
                </a:rPr>
                <a:t>cơ</a:t>
              </a:r>
              <a:r>
                <a:rPr lang="en-US" sz="1200" dirty="0">
                  <a:latin typeface="Raleway Light" pitchFamily="2" charset="0"/>
                </a:rPr>
                <a:t> </a:t>
              </a:r>
              <a:r>
                <a:rPr lang="en-US" sz="1200" dirty="0" err="1">
                  <a:latin typeface="Raleway Light" pitchFamily="2" charset="0"/>
                </a:rPr>
                <a:t>bản</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tư</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tưởng</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về</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cách</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mạng</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Việt</a:t>
              </a:r>
              <a:r>
                <a:rPr lang="en-US" sz="1400" dirty="0">
                  <a:latin typeface="Raleway Light" pitchFamily="2" charset="0"/>
                  <a:cs typeface="Times New Roman" panose="02020603050405020304" pitchFamily="18" charset="0"/>
                </a:rPr>
                <a:t> Nam</a:t>
              </a:r>
            </a:p>
          </p:txBody>
        </p:sp>
        <p:pic>
          <p:nvPicPr>
            <p:cNvPr id="39" name="Picture 38" descr="NAQ o TQ.jpg">
              <a:extLst>
                <a:ext uri="{FF2B5EF4-FFF2-40B4-BE49-F238E27FC236}">
                  <a16:creationId xmlns:a16="http://schemas.microsoft.com/office/drawing/2014/main" id="{7FCC4205-6E0D-4A18-92F2-2375CF02A2BC}"/>
                </a:ext>
              </a:extLst>
            </p:cNvPr>
            <p:cNvPicPr>
              <a:picLocks noChangeAspect="1"/>
            </p:cNvPicPr>
            <p:nvPr/>
          </p:nvPicPr>
          <p:blipFill>
            <a:blip r:embed="rId4"/>
            <a:stretch>
              <a:fillRect/>
            </a:stretch>
          </p:blipFill>
          <p:spPr>
            <a:xfrm>
              <a:off x="6846888" y="3607805"/>
              <a:ext cx="1143000" cy="982662"/>
            </a:xfrm>
            <a:prstGeom prst="rect">
              <a:avLst/>
            </a:prstGeom>
            <a:ln>
              <a:noFill/>
            </a:ln>
            <a:effectLst>
              <a:outerShdw blurRad="292100" dist="139700" dir="2700000" algn="tl" rotWithShape="0">
                <a:srgbClr val="333333">
                  <a:alpha val="65000"/>
                </a:srgbClr>
              </a:outerShdw>
            </a:effectLst>
          </p:spPr>
        </p:pic>
      </p:grpSp>
      <p:grpSp>
        <p:nvGrpSpPr>
          <p:cNvPr id="40" name="Group 47">
            <a:extLst>
              <a:ext uri="{FF2B5EF4-FFF2-40B4-BE49-F238E27FC236}">
                <a16:creationId xmlns:a16="http://schemas.microsoft.com/office/drawing/2014/main" id="{258BB7D5-797D-42D3-BB86-7E87F0B4C239}"/>
              </a:ext>
            </a:extLst>
          </p:cNvPr>
          <p:cNvGrpSpPr>
            <a:grpSpLocks/>
          </p:cNvGrpSpPr>
          <p:nvPr/>
        </p:nvGrpSpPr>
        <p:grpSpPr bwMode="auto">
          <a:xfrm>
            <a:off x="426529" y="2969325"/>
            <a:ext cx="7062787" cy="1003457"/>
            <a:chOff x="306388" y="4584542"/>
            <a:chExt cx="7062787" cy="1003457"/>
          </a:xfrm>
        </p:grpSpPr>
        <p:sp>
          <p:nvSpPr>
            <p:cNvPr id="41" name="Freeform 8">
              <a:extLst>
                <a:ext uri="{FF2B5EF4-FFF2-40B4-BE49-F238E27FC236}">
                  <a16:creationId xmlns:a16="http://schemas.microsoft.com/office/drawing/2014/main" id="{1FE38E74-5B8D-4F98-B7FC-950CAA4FB5BF}"/>
                </a:ext>
              </a:extLst>
            </p:cNvPr>
            <p:cNvSpPr>
              <a:spLocks/>
            </p:cNvSpPr>
            <p:nvPr/>
          </p:nvSpPr>
          <p:spPr bwMode="gray">
            <a:xfrm>
              <a:off x="6196013" y="4598988"/>
              <a:ext cx="641350" cy="981075"/>
            </a:xfrm>
            <a:custGeom>
              <a:avLst/>
              <a:gdLst/>
              <a:ahLst/>
              <a:cxnLst>
                <a:cxn ang="0">
                  <a:pos x="306" y="122"/>
                </a:cxn>
                <a:cxn ang="0">
                  <a:pos x="0" y="444"/>
                </a:cxn>
                <a:cxn ang="0">
                  <a:pos x="0" y="286"/>
                </a:cxn>
                <a:cxn ang="0">
                  <a:pos x="306" y="0"/>
                </a:cxn>
                <a:cxn ang="0">
                  <a:pos x="306" y="122"/>
                </a:cxn>
              </a:cxnLst>
              <a:rect l="0" t="0" r="r" b="b"/>
              <a:pathLst>
                <a:path w="306" h="444">
                  <a:moveTo>
                    <a:pt x="306" y="122"/>
                  </a:moveTo>
                  <a:lnTo>
                    <a:pt x="0" y="444"/>
                  </a:lnTo>
                  <a:lnTo>
                    <a:pt x="0" y="286"/>
                  </a:lnTo>
                  <a:lnTo>
                    <a:pt x="306" y="0"/>
                  </a:lnTo>
                  <a:lnTo>
                    <a:pt x="306" y="122"/>
                  </a:lnTo>
                  <a:close/>
                </a:path>
              </a:pathLst>
            </a:custGeom>
            <a:gradFill rotWithShape="1">
              <a:gsLst>
                <a:gs pos="0">
                  <a:srgbClr val="90330A">
                    <a:gamma/>
                    <a:shade val="46275"/>
                    <a:invGamma/>
                  </a:srgbClr>
                </a:gs>
                <a:gs pos="50000">
                  <a:srgbClr val="90330A"/>
                </a:gs>
                <a:gs pos="100000">
                  <a:srgbClr val="90330A">
                    <a:gamma/>
                    <a:shade val="46275"/>
                    <a:invGamma/>
                  </a:srgbClr>
                </a:gs>
              </a:gsLst>
              <a:lin ang="2700000" scaled="1"/>
            </a:gradFill>
            <a:ln w="0">
              <a:noFill/>
              <a:prstDash val="solid"/>
              <a:round/>
              <a:headEnd/>
              <a:tailEnd/>
            </a:ln>
          </p:spPr>
          <p:txBody>
            <a:bodyPr/>
            <a:lstStyle/>
            <a:p>
              <a:pPr>
                <a:defRPr/>
              </a:pPr>
              <a:endParaRPr lang="en-US">
                <a:latin typeface="Raleway Light" pitchFamily="2" charset="0"/>
              </a:endParaRPr>
            </a:p>
          </p:txBody>
        </p:sp>
        <p:sp>
          <p:nvSpPr>
            <p:cNvPr id="42" name="Line 13">
              <a:extLst>
                <a:ext uri="{FF2B5EF4-FFF2-40B4-BE49-F238E27FC236}">
                  <a16:creationId xmlns:a16="http://schemas.microsoft.com/office/drawing/2014/main" id="{6B5D30AB-B7E6-416F-B5F9-A0675152D1EC}"/>
                </a:ext>
              </a:extLst>
            </p:cNvPr>
            <p:cNvSpPr>
              <a:spLocks noChangeShapeType="1"/>
            </p:cNvSpPr>
            <p:nvPr/>
          </p:nvSpPr>
          <p:spPr bwMode="gray">
            <a:xfrm flipH="1">
              <a:off x="306388" y="4602163"/>
              <a:ext cx="3181350" cy="0"/>
            </a:xfrm>
            <a:prstGeom prst="line">
              <a:avLst/>
            </a:prstGeom>
            <a:noFill/>
            <a:ln w="9525">
              <a:solidFill>
                <a:schemeClr val="tx1"/>
              </a:solidFill>
              <a:round/>
              <a:headEnd/>
              <a:tailEnd/>
            </a:ln>
            <a:effectLst/>
          </p:spPr>
          <p:txBody>
            <a:bodyPr wrap="none" anchor="ctr"/>
            <a:lstStyle/>
            <a:p>
              <a:pPr>
                <a:defRPr/>
              </a:pPr>
              <a:endParaRPr lang="en-US">
                <a:latin typeface="Raleway Light" pitchFamily="2" charset="0"/>
              </a:endParaRPr>
            </a:p>
          </p:txBody>
        </p:sp>
        <p:sp>
          <p:nvSpPr>
            <p:cNvPr id="43" name="Line 18">
              <a:extLst>
                <a:ext uri="{FF2B5EF4-FFF2-40B4-BE49-F238E27FC236}">
                  <a16:creationId xmlns:a16="http://schemas.microsoft.com/office/drawing/2014/main" id="{82D1E0AC-9A1B-4584-8A1B-2ABEC825ADB8}"/>
                </a:ext>
              </a:extLst>
            </p:cNvPr>
            <p:cNvSpPr>
              <a:spLocks noChangeShapeType="1"/>
            </p:cNvSpPr>
            <p:nvPr/>
          </p:nvSpPr>
          <p:spPr bwMode="gray">
            <a:xfrm>
              <a:off x="506413" y="4616450"/>
              <a:ext cx="0" cy="947738"/>
            </a:xfrm>
            <a:prstGeom prst="line">
              <a:avLst/>
            </a:prstGeom>
            <a:noFill/>
            <a:ln w="9525">
              <a:solidFill>
                <a:schemeClr val="tx1"/>
              </a:solidFill>
              <a:round/>
              <a:headEnd type="triangle" w="med" len="med"/>
              <a:tailEnd type="triangle" w="med" len="med"/>
            </a:ln>
            <a:effectLst/>
          </p:spPr>
          <p:txBody>
            <a:bodyPr wrap="none" anchor="ctr"/>
            <a:lstStyle/>
            <a:p>
              <a:pPr>
                <a:defRPr/>
              </a:pPr>
              <a:endParaRPr lang="en-US">
                <a:latin typeface="Raleway Light" pitchFamily="2" charset="0"/>
              </a:endParaRPr>
            </a:p>
          </p:txBody>
        </p:sp>
        <p:sp>
          <p:nvSpPr>
            <p:cNvPr id="44" name="Freeform 23">
              <a:extLst>
                <a:ext uri="{FF2B5EF4-FFF2-40B4-BE49-F238E27FC236}">
                  <a16:creationId xmlns:a16="http://schemas.microsoft.com/office/drawing/2014/main" id="{12C80579-C430-4106-BEC0-6F3E8D0215BF}"/>
                </a:ext>
              </a:extLst>
            </p:cNvPr>
            <p:cNvSpPr>
              <a:spLocks/>
            </p:cNvSpPr>
            <p:nvPr/>
          </p:nvSpPr>
          <p:spPr bwMode="gray">
            <a:xfrm>
              <a:off x="2557463" y="4598988"/>
              <a:ext cx="4287837" cy="631825"/>
            </a:xfrm>
            <a:custGeom>
              <a:avLst/>
              <a:gdLst/>
              <a:ahLst/>
              <a:cxnLst>
                <a:cxn ang="0">
                  <a:pos x="1742" y="286"/>
                </a:cxn>
                <a:cxn ang="0">
                  <a:pos x="0" y="286"/>
                </a:cxn>
                <a:cxn ang="0">
                  <a:pos x="446" y="0"/>
                </a:cxn>
                <a:cxn ang="0">
                  <a:pos x="2048" y="0"/>
                </a:cxn>
                <a:cxn ang="0">
                  <a:pos x="1742" y="286"/>
                </a:cxn>
              </a:cxnLst>
              <a:rect l="0" t="0" r="r" b="b"/>
              <a:pathLst>
                <a:path w="2048" h="286">
                  <a:moveTo>
                    <a:pt x="1742" y="286"/>
                  </a:moveTo>
                  <a:lnTo>
                    <a:pt x="0" y="286"/>
                  </a:lnTo>
                  <a:lnTo>
                    <a:pt x="446" y="0"/>
                  </a:lnTo>
                  <a:lnTo>
                    <a:pt x="2048" y="0"/>
                  </a:lnTo>
                  <a:lnTo>
                    <a:pt x="1742" y="286"/>
                  </a:lnTo>
                  <a:close/>
                </a:path>
              </a:pathLst>
            </a:custGeom>
            <a:solidFill>
              <a:srgbClr val="FF9966"/>
            </a:solidFill>
            <a:ln w="0">
              <a:noFill/>
              <a:prstDash val="solid"/>
              <a:round/>
              <a:headEnd/>
              <a:tailEnd/>
            </a:ln>
          </p:spPr>
          <p:txBody>
            <a:bodyPr/>
            <a:lstStyle/>
            <a:p>
              <a:pPr>
                <a:defRPr/>
              </a:pPr>
              <a:endParaRPr lang="en-US">
                <a:latin typeface="Raleway Light" pitchFamily="2" charset="0"/>
              </a:endParaRPr>
            </a:p>
          </p:txBody>
        </p:sp>
        <p:sp>
          <p:nvSpPr>
            <p:cNvPr id="45" name="Rectangle 24">
              <a:extLst>
                <a:ext uri="{FF2B5EF4-FFF2-40B4-BE49-F238E27FC236}">
                  <a16:creationId xmlns:a16="http://schemas.microsoft.com/office/drawing/2014/main" id="{1260005E-A583-4BE4-86EC-0A76C67A3F21}"/>
                </a:ext>
              </a:extLst>
            </p:cNvPr>
            <p:cNvSpPr>
              <a:spLocks noChangeArrowheads="1"/>
            </p:cNvSpPr>
            <p:nvPr/>
          </p:nvSpPr>
          <p:spPr bwMode="gray">
            <a:xfrm>
              <a:off x="2560638" y="5230813"/>
              <a:ext cx="3649662" cy="344487"/>
            </a:xfrm>
            <a:prstGeom prst="rect">
              <a:avLst/>
            </a:prstGeom>
            <a:gradFill rotWithShape="1">
              <a:gsLst>
                <a:gs pos="0">
                  <a:srgbClr val="DC7150">
                    <a:gamma/>
                    <a:shade val="72549"/>
                    <a:invGamma/>
                  </a:srgbClr>
                </a:gs>
                <a:gs pos="50000">
                  <a:srgbClr val="DC7150"/>
                </a:gs>
                <a:gs pos="100000">
                  <a:srgbClr val="DC7150">
                    <a:gamma/>
                    <a:shade val="72549"/>
                    <a:invGamma/>
                  </a:srgbClr>
                </a:gs>
              </a:gsLst>
              <a:lin ang="2700000" scaled="1"/>
            </a:gradFill>
            <a:ln w="9525">
              <a:noFill/>
              <a:miter lim="800000"/>
              <a:headEnd/>
              <a:tailEnd/>
            </a:ln>
            <a:effectLst/>
          </p:spPr>
          <p:txBody>
            <a:bodyPr wrap="none" anchor="ctr"/>
            <a:lstStyle/>
            <a:p>
              <a:pPr algn="ctr">
                <a:defRPr/>
              </a:pPr>
              <a:endParaRPr lang="en-US">
                <a:latin typeface="Raleway Light" pitchFamily="2" charset="0"/>
              </a:endParaRPr>
            </a:p>
          </p:txBody>
        </p:sp>
        <p:sp>
          <p:nvSpPr>
            <p:cNvPr id="46" name="Text Box 28">
              <a:extLst>
                <a:ext uri="{FF2B5EF4-FFF2-40B4-BE49-F238E27FC236}">
                  <a16:creationId xmlns:a16="http://schemas.microsoft.com/office/drawing/2014/main" id="{62EA13DE-988F-4ADE-84FF-CD5E9238D0DE}"/>
                </a:ext>
              </a:extLst>
            </p:cNvPr>
            <p:cNvSpPr txBox="1">
              <a:spLocks noChangeArrowheads="1"/>
            </p:cNvSpPr>
            <p:nvPr/>
          </p:nvSpPr>
          <p:spPr bwMode="gray">
            <a:xfrm>
              <a:off x="3810000" y="5205413"/>
              <a:ext cx="1056700" cy="307777"/>
            </a:xfrm>
            <a:prstGeom prst="rect">
              <a:avLst/>
            </a:prstGeom>
            <a:noFill/>
            <a:ln w="9525">
              <a:noFill/>
              <a:miter lim="800000"/>
              <a:headEnd/>
              <a:tailEnd/>
            </a:ln>
            <a:effectLst/>
          </p:spPr>
          <p:txBody>
            <a:bodyPr wrap="none">
              <a:spAutoFit/>
            </a:bodyPr>
            <a:lstStyle/>
            <a:p>
              <a:pPr>
                <a:defRPr/>
              </a:pPr>
              <a:r>
                <a:rPr lang="en-US">
                  <a:latin typeface="Raleway Light" pitchFamily="2" charset="0"/>
                </a:rPr>
                <a:t>1911 - 1920</a:t>
              </a:r>
            </a:p>
          </p:txBody>
        </p:sp>
        <p:sp>
          <p:nvSpPr>
            <p:cNvPr id="47" name="Text Box 29">
              <a:extLst>
                <a:ext uri="{FF2B5EF4-FFF2-40B4-BE49-F238E27FC236}">
                  <a16:creationId xmlns:a16="http://schemas.microsoft.com/office/drawing/2014/main" id="{74905E44-0B64-4FBB-8B28-DE27EAEADF65}"/>
                </a:ext>
              </a:extLst>
            </p:cNvPr>
            <p:cNvSpPr txBox="1">
              <a:spLocks noChangeArrowheads="1"/>
            </p:cNvSpPr>
            <p:nvPr/>
          </p:nvSpPr>
          <p:spPr bwMode="gray">
            <a:xfrm>
              <a:off x="533400" y="4784725"/>
              <a:ext cx="1752600" cy="738664"/>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sz="1400" dirty="0" err="1">
                  <a:latin typeface="Raleway Light" pitchFamily="2" charset="0"/>
                  <a:cs typeface="Times New Roman" panose="02020603050405020304" pitchFamily="18" charset="0"/>
                </a:rPr>
                <a:t>Tìm</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thấy</a:t>
              </a:r>
              <a:r>
                <a:rPr lang="en-US" sz="1400" dirty="0">
                  <a:latin typeface="Raleway Light" pitchFamily="2" charset="0"/>
                  <a:cs typeface="Times New Roman" panose="02020603050405020304" pitchFamily="18" charset="0"/>
                </a:rPr>
                <a:t> con </a:t>
              </a:r>
              <a:r>
                <a:rPr lang="en-US" sz="1400" dirty="0" err="1">
                  <a:latin typeface="Raleway Light" pitchFamily="2" charset="0"/>
                  <a:cs typeface="Times New Roman" panose="02020603050405020304" pitchFamily="18" charset="0"/>
                </a:rPr>
                <a:t>đường</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cứu</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nước</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giải</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phóng</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dân</a:t>
              </a:r>
              <a:r>
                <a:rPr lang="en-US" sz="1400" dirty="0">
                  <a:latin typeface="Raleway Light" pitchFamily="2" charset="0"/>
                  <a:cs typeface="Times New Roman" panose="02020603050405020304" pitchFamily="18" charset="0"/>
                </a:rPr>
                <a:t> </a:t>
              </a:r>
              <a:r>
                <a:rPr lang="en-US" sz="1400" dirty="0" err="1">
                  <a:latin typeface="Raleway Light" pitchFamily="2" charset="0"/>
                  <a:cs typeface="Times New Roman" panose="02020603050405020304" pitchFamily="18" charset="0"/>
                </a:rPr>
                <a:t>tộc</a:t>
              </a:r>
              <a:endParaRPr lang="en-US" sz="1400" dirty="0">
                <a:latin typeface="Raleway Light" pitchFamily="2" charset="0"/>
                <a:cs typeface="Times New Roman" panose="02020603050405020304" pitchFamily="18" charset="0"/>
              </a:endParaRPr>
            </a:p>
          </p:txBody>
        </p:sp>
        <p:pic>
          <p:nvPicPr>
            <p:cNvPr id="48" name="Picture 47" descr="Nguen ai quoc tai lien xo.jpg">
              <a:extLst>
                <a:ext uri="{FF2B5EF4-FFF2-40B4-BE49-F238E27FC236}">
                  <a16:creationId xmlns:a16="http://schemas.microsoft.com/office/drawing/2014/main" id="{713CAD93-AEE3-4D78-B117-7EFE08822300}"/>
                </a:ext>
              </a:extLst>
            </p:cNvPr>
            <p:cNvPicPr>
              <a:picLocks noChangeAspect="1"/>
            </p:cNvPicPr>
            <p:nvPr/>
          </p:nvPicPr>
          <p:blipFill>
            <a:blip r:embed="rId5"/>
            <a:stretch>
              <a:fillRect/>
            </a:stretch>
          </p:blipFill>
          <p:spPr>
            <a:xfrm>
              <a:off x="6019800" y="4584542"/>
              <a:ext cx="1349375" cy="1003457"/>
            </a:xfrm>
            <a:prstGeom prst="rect">
              <a:avLst/>
            </a:prstGeom>
            <a:ln>
              <a:noFill/>
            </a:ln>
            <a:effectLst>
              <a:outerShdw blurRad="292100" dist="139700" dir="2700000" algn="tl" rotWithShape="0">
                <a:srgbClr val="333333">
                  <a:alpha val="65000"/>
                </a:srgbClr>
              </a:outerShdw>
            </a:effectLst>
          </p:spPr>
        </p:pic>
      </p:grpSp>
      <p:grpSp>
        <p:nvGrpSpPr>
          <p:cNvPr id="49" name="Group 46">
            <a:extLst>
              <a:ext uri="{FF2B5EF4-FFF2-40B4-BE49-F238E27FC236}">
                <a16:creationId xmlns:a16="http://schemas.microsoft.com/office/drawing/2014/main" id="{F3BE0929-C9AD-4F6E-8F65-1DD54726A05D}"/>
              </a:ext>
            </a:extLst>
          </p:cNvPr>
          <p:cNvGrpSpPr>
            <a:grpSpLocks/>
          </p:cNvGrpSpPr>
          <p:nvPr/>
        </p:nvGrpSpPr>
        <p:grpSpPr bwMode="auto">
          <a:xfrm>
            <a:off x="426529" y="3950558"/>
            <a:ext cx="6045200" cy="1420813"/>
            <a:chOff x="306388" y="5565775"/>
            <a:chExt cx="6045200" cy="1420813"/>
          </a:xfrm>
        </p:grpSpPr>
        <p:sp>
          <p:nvSpPr>
            <p:cNvPr id="50" name="Line 29">
              <a:extLst>
                <a:ext uri="{FF2B5EF4-FFF2-40B4-BE49-F238E27FC236}">
                  <a16:creationId xmlns:a16="http://schemas.microsoft.com/office/drawing/2014/main" id="{71144473-3246-4865-9CD1-8A3FFA4007D8}"/>
                </a:ext>
              </a:extLst>
            </p:cNvPr>
            <p:cNvSpPr>
              <a:spLocks noChangeShapeType="1"/>
            </p:cNvSpPr>
            <p:nvPr/>
          </p:nvSpPr>
          <p:spPr bwMode="auto">
            <a:xfrm>
              <a:off x="1524000" y="6757988"/>
              <a:ext cx="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Light" pitchFamily="2" charset="0"/>
              </a:endParaRPr>
            </a:p>
          </p:txBody>
        </p:sp>
        <p:sp>
          <p:nvSpPr>
            <p:cNvPr id="51" name="Freeform 9">
              <a:extLst>
                <a:ext uri="{FF2B5EF4-FFF2-40B4-BE49-F238E27FC236}">
                  <a16:creationId xmlns:a16="http://schemas.microsoft.com/office/drawing/2014/main" id="{427B5FC8-659B-4581-8010-972DCB59F9D6}"/>
                </a:ext>
              </a:extLst>
            </p:cNvPr>
            <p:cNvSpPr>
              <a:spLocks/>
            </p:cNvSpPr>
            <p:nvPr/>
          </p:nvSpPr>
          <p:spPr bwMode="gray">
            <a:xfrm>
              <a:off x="5551488" y="5565775"/>
              <a:ext cx="644525" cy="984250"/>
            </a:xfrm>
            <a:custGeom>
              <a:avLst/>
              <a:gdLst/>
              <a:ahLst/>
              <a:cxnLst>
                <a:cxn ang="0">
                  <a:pos x="308" y="122"/>
                </a:cxn>
                <a:cxn ang="0">
                  <a:pos x="0" y="444"/>
                </a:cxn>
                <a:cxn ang="0">
                  <a:pos x="0" y="286"/>
                </a:cxn>
                <a:cxn ang="0">
                  <a:pos x="308" y="0"/>
                </a:cxn>
                <a:cxn ang="0">
                  <a:pos x="308" y="122"/>
                </a:cxn>
              </a:cxnLst>
              <a:rect l="0" t="0" r="r" b="b"/>
              <a:pathLst>
                <a:path w="308" h="444">
                  <a:moveTo>
                    <a:pt x="308" y="122"/>
                  </a:moveTo>
                  <a:lnTo>
                    <a:pt x="0" y="444"/>
                  </a:lnTo>
                  <a:lnTo>
                    <a:pt x="0" y="286"/>
                  </a:lnTo>
                  <a:lnTo>
                    <a:pt x="308" y="0"/>
                  </a:lnTo>
                  <a:lnTo>
                    <a:pt x="308" y="122"/>
                  </a:lnTo>
                  <a:close/>
                </a:path>
              </a:pathLst>
            </a:custGeom>
            <a:gradFill rotWithShape="1">
              <a:gsLst>
                <a:gs pos="0">
                  <a:srgbClr val="906B0E">
                    <a:gamma/>
                    <a:shade val="46275"/>
                    <a:invGamma/>
                  </a:srgbClr>
                </a:gs>
                <a:gs pos="50000">
                  <a:srgbClr val="906B0E"/>
                </a:gs>
                <a:gs pos="100000">
                  <a:srgbClr val="906B0E">
                    <a:gamma/>
                    <a:shade val="46275"/>
                    <a:invGamma/>
                  </a:srgbClr>
                </a:gs>
              </a:gsLst>
              <a:lin ang="2700000" scaled="1"/>
            </a:gradFill>
            <a:ln w="0">
              <a:noFill/>
              <a:prstDash val="solid"/>
              <a:round/>
              <a:headEnd/>
              <a:tailEnd/>
            </a:ln>
          </p:spPr>
          <p:txBody>
            <a:bodyPr/>
            <a:lstStyle/>
            <a:p>
              <a:pPr>
                <a:defRPr/>
              </a:pPr>
              <a:endParaRPr lang="en-US">
                <a:latin typeface="Raleway Light" pitchFamily="2" charset="0"/>
              </a:endParaRPr>
            </a:p>
          </p:txBody>
        </p:sp>
        <p:sp>
          <p:nvSpPr>
            <p:cNvPr id="52" name="Freeform 10">
              <a:extLst>
                <a:ext uri="{FF2B5EF4-FFF2-40B4-BE49-F238E27FC236}">
                  <a16:creationId xmlns:a16="http://schemas.microsoft.com/office/drawing/2014/main" id="{338F66EB-3402-421A-8872-B73A12180AF5}"/>
                </a:ext>
              </a:extLst>
            </p:cNvPr>
            <p:cNvSpPr>
              <a:spLocks/>
            </p:cNvSpPr>
            <p:nvPr/>
          </p:nvSpPr>
          <p:spPr bwMode="gray">
            <a:xfrm>
              <a:off x="1633538" y="5572125"/>
              <a:ext cx="4562475" cy="627063"/>
            </a:xfrm>
            <a:custGeom>
              <a:avLst/>
              <a:gdLst>
                <a:gd name="T0" fmla="*/ 1872 w 2180"/>
                <a:gd name="T1" fmla="*/ 284 h 284"/>
                <a:gd name="T2" fmla="*/ 0 w 2180"/>
                <a:gd name="T3" fmla="*/ 284 h 284"/>
                <a:gd name="T4" fmla="*/ 446 w 2180"/>
                <a:gd name="T5" fmla="*/ 0 h 284"/>
                <a:gd name="T6" fmla="*/ 2180 w 2180"/>
                <a:gd name="T7" fmla="*/ 0 h 284"/>
                <a:gd name="T8" fmla="*/ 1872 w 2180"/>
                <a:gd name="T9" fmla="*/ 284 h 284"/>
                <a:gd name="T10" fmla="*/ 0 60000 65536"/>
                <a:gd name="T11" fmla="*/ 0 60000 65536"/>
                <a:gd name="T12" fmla="*/ 0 60000 65536"/>
                <a:gd name="T13" fmla="*/ 0 60000 65536"/>
                <a:gd name="T14" fmla="*/ 0 60000 65536"/>
                <a:gd name="T15" fmla="*/ 0 w 2180"/>
                <a:gd name="T16" fmla="*/ 0 h 284"/>
                <a:gd name="T17" fmla="*/ 2180 w 2180"/>
                <a:gd name="T18" fmla="*/ 284 h 284"/>
              </a:gdLst>
              <a:ahLst/>
              <a:cxnLst>
                <a:cxn ang="T10">
                  <a:pos x="T0" y="T1"/>
                </a:cxn>
                <a:cxn ang="T11">
                  <a:pos x="T2" y="T3"/>
                </a:cxn>
                <a:cxn ang="T12">
                  <a:pos x="T4" y="T5"/>
                </a:cxn>
                <a:cxn ang="T13">
                  <a:pos x="T6" y="T7"/>
                </a:cxn>
                <a:cxn ang="T14">
                  <a:pos x="T8" y="T9"/>
                </a:cxn>
              </a:cxnLst>
              <a:rect l="T15" t="T16" r="T17" b="T18"/>
              <a:pathLst>
                <a:path w="2180" h="284">
                  <a:moveTo>
                    <a:pt x="1872" y="284"/>
                  </a:moveTo>
                  <a:lnTo>
                    <a:pt x="0" y="284"/>
                  </a:lnTo>
                  <a:lnTo>
                    <a:pt x="446" y="0"/>
                  </a:lnTo>
                  <a:lnTo>
                    <a:pt x="2180" y="0"/>
                  </a:lnTo>
                  <a:lnTo>
                    <a:pt x="1872" y="284"/>
                  </a:lnTo>
                  <a:close/>
                </a:path>
              </a:pathLst>
            </a:custGeom>
            <a:solidFill>
              <a:srgbClr val="FF0066"/>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a:defRPr/>
              </a:pPr>
              <a:endParaRPr lang="en-US">
                <a:latin typeface="Raleway Light" pitchFamily="2" charset="0"/>
              </a:endParaRPr>
            </a:p>
          </p:txBody>
        </p:sp>
        <p:sp>
          <p:nvSpPr>
            <p:cNvPr id="53" name="Line 11">
              <a:extLst>
                <a:ext uri="{FF2B5EF4-FFF2-40B4-BE49-F238E27FC236}">
                  <a16:creationId xmlns:a16="http://schemas.microsoft.com/office/drawing/2014/main" id="{8C04EBD5-6732-4117-8D5A-C5EA14533927}"/>
                </a:ext>
              </a:extLst>
            </p:cNvPr>
            <p:cNvSpPr>
              <a:spLocks noChangeShapeType="1"/>
            </p:cNvSpPr>
            <p:nvPr/>
          </p:nvSpPr>
          <p:spPr bwMode="gray">
            <a:xfrm flipH="1">
              <a:off x="306388" y="6542088"/>
              <a:ext cx="1327150" cy="0"/>
            </a:xfrm>
            <a:prstGeom prst="line">
              <a:avLst/>
            </a:prstGeom>
            <a:noFill/>
            <a:ln w="9525">
              <a:solidFill>
                <a:schemeClr val="tx1"/>
              </a:solidFill>
              <a:round/>
              <a:headEnd/>
              <a:tailEnd/>
            </a:ln>
            <a:effectLst/>
          </p:spPr>
          <p:txBody>
            <a:bodyPr wrap="none" anchor="ctr"/>
            <a:lstStyle/>
            <a:p>
              <a:pPr>
                <a:defRPr/>
              </a:pPr>
              <a:endParaRPr lang="en-US">
                <a:latin typeface="Raleway Light" pitchFamily="2" charset="0"/>
              </a:endParaRPr>
            </a:p>
          </p:txBody>
        </p:sp>
        <p:sp>
          <p:nvSpPr>
            <p:cNvPr id="54" name="Line 12">
              <a:extLst>
                <a:ext uri="{FF2B5EF4-FFF2-40B4-BE49-F238E27FC236}">
                  <a16:creationId xmlns:a16="http://schemas.microsoft.com/office/drawing/2014/main" id="{575D857B-51A7-4284-8F31-635635751839}"/>
                </a:ext>
              </a:extLst>
            </p:cNvPr>
            <p:cNvSpPr>
              <a:spLocks noChangeShapeType="1"/>
            </p:cNvSpPr>
            <p:nvPr/>
          </p:nvSpPr>
          <p:spPr bwMode="gray">
            <a:xfrm flipH="1">
              <a:off x="306388" y="5565775"/>
              <a:ext cx="2254250" cy="0"/>
            </a:xfrm>
            <a:prstGeom prst="line">
              <a:avLst/>
            </a:prstGeom>
            <a:noFill/>
            <a:ln w="9525">
              <a:solidFill>
                <a:schemeClr val="tx1"/>
              </a:solidFill>
              <a:round/>
              <a:headEnd/>
              <a:tailEnd/>
            </a:ln>
            <a:effectLst/>
          </p:spPr>
          <p:txBody>
            <a:bodyPr wrap="none" anchor="ctr"/>
            <a:lstStyle/>
            <a:p>
              <a:pPr>
                <a:defRPr/>
              </a:pPr>
              <a:endParaRPr lang="en-US">
                <a:latin typeface="Raleway Light" pitchFamily="2" charset="0"/>
              </a:endParaRPr>
            </a:p>
          </p:txBody>
        </p:sp>
        <p:sp>
          <p:nvSpPr>
            <p:cNvPr id="55" name="Line 19">
              <a:extLst>
                <a:ext uri="{FF2B5EF4-FFF2-40B4-BE49-F238E27FC236}">
                  <a16:creationId xmlns:a16="http://schemas.microsoft.com/office/drawing/2014/main" id="{A9182744-7E57-4B81-9E27-E2EA335907E7}"/>
                </a:ext>
              </a:extLst>
            </p:cNvPr>
            <p:cNvSpPr>
              <a:spLocks noChangeShapeType="1"/>
            </p:cNvSpPr>
            <p:nvPr/>
          </p:nvSpPr>
          <p:spPr bwMode="gray">
            <a:xfrm>
              <a:off x="506413" y="5565775"/>
              <a:ext cx="0" cy="949325"/>
            </a:xfrm>
            <a:prstGeom prst="line">
              <a:avLst/>
            </a:prstGeom>
            <a:noFill/>
            <a:ln w="9525">
              <a:solidFill>
                <a:schemeClr val="tx1"/>
              </a:solidFill>
              <a:round/>
              <a:headEnd type="triangle" w="med" len="med"/>
              <a:tailEnd type="triangle" w="med" len="med"/>
            </a:ln>
            <a:effectLst/>
          </p:spPr>
          <p:txBody>
            <a:bodyPr wrap="none" anchor="ctr"/>
            <a:lstStyle/>
            <a:p>
              <a:pPr>
                <a:defRPr/>
              </a:pPr>
              <a:endParaRPr lang="en-US">
                <a:latin typeface="Raleway Light" pitchFamily="2" charset="0"/>
              </a:endParaRPr>
            </a:p>
          </p:txBody>
        </p:sp>
        <p:sp>
          <p:nvSpPr>
            <p:cNvPr id="56" name="Rectangle 25">
              <a:extLst>
                <a:ext uri="{FF2B5EF4-FFF2-40B4-BE49-F238E27FC236}">
                  <a16:creationId xmlns:a16="http://schemas.microsoft.com/office/drawing/2014/main" id="{C73A228C-7B9B-4607-9BBD-94A665FD915D}"/>
                </a:ext>
              </a:extLst>
            </p:cNvPr>
            <p:cNvSpPr>
              <a:spLocks noChangeArrowheads="1"/>
            </p:cNvSpPr>
            <p:nvPr/>
          </p:nvSpPr>
          <p:spPr bwMode="gray">
            <a:xfrm>
              <a:off x="1631950" y="6200775"/>
              <a:ext cx="3927475" cy="346075"/>
            </a:xfrm>
            <a:prstGeom prst="rect">
              <a:avLst/>
            </a:prstGeom>
            <a:gradFill rotWithShape="1">
              <a:gsLst>
                <a:gs pos="0">
                  <a:srgbClr val="D0A11C">
                    <a:gamma/>
                    <a:shade val="72549"/>
                    <a:invGamma/>
                  </a:srgbClr>
                </a:gs>
                <a:gs pos="50000">
                  <a:srgbClr val="D0A11C"/>
                </a:gs>
                <a:gs pos="100000">
                  <a:srgbClr val="D0A11C">
                    <a:gamma/>
                    <a:shade val="72549"/>
                    <a:invGamma/>
                  </a:srgbClr>
                </a:gs>
              </a:gsLst>
              <a:lin ang="2700000" scaled="1"/>
            </a:gradFill>
            <a:ln w="9525">
              <a:noFill/>
              <a:miter lim="800000"/>
              <a:headEnd/>
              <a:tailEnd/>
            </a:ln>
            <a:effectLst/>
          </p:spPr>
          <p:txBody>
            <a:bodyPr wrap="none" anchor="ctr"/>
            <a:lstStyle/>
            <a:p>
              <a:pPr algn="ctr">
                <a:defRPr/>
              </a:pPr>
              <a:endParaRPr lang="en-US">
                <a:latin typeface="Raleway Light" pitchFamily="2" charset="0"/>
              </a:endParaRPr>
            </a:p>
          </p:txBody>
        </p:sp>
        <p:sp>
          <p:nvSpPr>
            <p:cNvPr id="57" name="Text Box 29">
              <a:extLst>
                <a:ext uri="{FF2B5EF4-FFF2-40B4-BE49-F238E27FC236}">
                  <a16:creationId xmlns:a16="http://schemas.microsoft.com/office/drawing/2014/main" id="{B4DB6477-3AF5-4124-BDE4-5A24D6016BE1}"/>
                </a:ext>
              </a:extLst>
            </p:cNvPr>
            <p:cNvSpPr txBox="1">
              <a:spLocks noChangeArrowheads="1"/>
            </p:cNvSpPr>
            <p:nvPr/>
          </p:nvSpPr>
          <p:spPr bwMode="gray">
            <a:xfrm>
              <a:off x="3048000" y="6213475"/>
              <a:ext cx="1157689" cy="338554"/>
            </a:xfrm>
            <a:prstGeom prst="rect">
              <a:avLst/>
            </a:prstGeom>
            <a:noFill/>
            <a:ln w="9525">
              <a:noFill/>
              <a:miter lim="800000"/>
              <a:headEnd/>
              <a:tailEnd/>
            </a:ln>
            <a:effectLst/>
          </p:spPr>
          <p:txBody>
            <a:bodyPr wrap="none">
              <a:spAutoFit/>
            </a:bodyPr>
            <a:lstStyle/>
            <a:p>
              <a:pPr>
                <a:defRPr/>
              </a:pPr>
              <a:r>
                <a:rPr lang="en-US" sz="1600" dirty="0" err="1">
                  <a:latin typeface="Raleway Light" pitchFamily="2" charset="0"/>
                </a:rPr>
                <a:t>Trước</a:t>
              </a:r>
              <a:r>
                <a:rPr lang="en-US" sz="1600" dirty="0">
                  <a:latin typeface="Raleway Light" pitchFamily="2" charset="0"/>
                </a:rPr>
                <a:t> 1911</a:t>
              </a:r>
            </a:p>
          </p:txBody>
        </p:sp>
        <p:sp>
          <p:nvSpPr>
            <p:cNvPr id="58" name="Text Box 29">
              <a:extLst>
                <a:ext uri="{FF2B5EF4-FFF2-40B4-BE49-F238E27FC236}">
                  <a16:creationId xmlns:a16="http://schemas.microsoft.com/office/drawing/2014/main" id="{9090A134-8694-4CE2-B450-F8AEF7A16CD3}"/>
                </a:ext>
              </a:extLst>
            </p:cNvPr>
            <p:cNvSpPr txBox="1">
              <a:spLocks noChangeArrowheads="1"/>
            </p:cNvSpPr>
            <p:nvPr/>
          </p:nvSpPr>
          <p:spPr bwMode="gray">
            <a:xfrm>
              <a:off x="533400" y="5624513"/>
              <a:ext cx="1604962" cy="646331"/>
            </a:xfrm>
            <a:prstGeom prst="rect">
              <a:avLst/>
            </a:prstGeom>
            <a:noFill/>
            <a:ln w="9525">
              <a:noFill/>
              <a:miter lim="800000"/>
              <a:headEnd/>
              <a:tailEnd/>
            </a:ln>
            <a:effec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sz="1200" dirty="0" err="1">
                  <a:latin typeface="Raleway Light" pitchFamily="2" charset="0"/>
                  <a:cs typeface="Times New Roman" panose="02020603050405020304" pitchFamily="18" charset="0"/>
                </a:rPr>
                <a:t>Hình</a:t>
              </a:r>
              <a:r>
                <a:rPr lang="en-US" sz="1200" dirty="0">
                  <a:latin typeface="Raleway Light" pitchFamily="2" charset="0"/>
                  <a:cs typeface="Times New Roman" panose="02020603050405020304" pitchFamily="18" charset="0"/>
                </a:rPr>
                <a:t> </a:t>
              </a:r>
              <a:r>
                <a:rPr lang="en-US" sz="1200" dirty="0" err="1">
                  <a:latin typeface="Raleway Light" pitchFamily="2" charset="0"/>
                  <a:cs typeface="Times New Roman" panose="02020603050405020304" pitchFamily="18" charset="0"/>
                </a:rPr>
                <a:t>thành</a:t>
              </a:r>
              <a:r>
                <a:rPr lang="en-US" sz="1200" dirty="0">
                  <a:latin typeface="Raleway Light" pitchFamily="2" charset="0"/>
                  <a:cs typeface="Times New Roman" panose="02020603050405020304" pitchFamily="18" charset="0"/>
                </a:rPr>
                <a:t> </a:t>
              </a:r>
              <a:r>
                <a:rPr lang="en-US" sz="1200" dirty="0" err="1">
                  <a:latin typeface="Raleway Light" pitchFamily="2" charset="0"/>
                  <a:cs typeface="Times New Roman" panose="02020603050405020304" pitchFamily="18" charset="0"/>
                </a:rPr>
                <a:t>tư</a:t>
              </a:r>
              <a:r>
                <a:rPr lang="en-US" sz="1200" dirty="0">
                  <a:latin typeface="Raleway Light" pitchFamily="2" charset="0"/>
                  <a:cs typeface="Times New Roman" panose="02020603050405020304" pitchFamily="18" charset="0"/>
                </a:rPr>
                <a:t> </a:t>
              </a:r>
              <a:r>
                <a:rPr lang="en-US" sz="1200" dirty="0" err="1">
                  <a:latin typeface="Raleway Light" pitchFamily="2" charset="0"/>
                  <a:cs typeface="Times New Roman" panose="02020603050405020304" pitchFamily="18" charset="0"/>
                </a:rPr>
                <a:t>tưởng</a:t>
              </a:r>
              <a:r>
                <a:rPr lang="en-US" sz="1200" dirty="0">
                  <a:latin typeface="Raleway Light" pitchFamily="2" charset="0"/>
                  <a:cs typeface="Times New Roman" panose="02020603050405020304" pitchFamily="18" charset="0"/>
                </a:rPr>
                <a:t> </a:t>
              </a:r>
              <a:r>
                <a:rPr lang="en-US" sz="1200" dirty="0" err="1">
                  <a:latin typeface="Raleway Light" pitchFamily="2" charset="0"/>
                  <a:cs typeface="Times New Roman" panose="02020603050405020304" pitchFamily="18" charset="0"/>
                </a:rPr>
                <a:t>yêu</a:t>
              </a:r>
              <a:r>
                <a:rPr lang="en-US" sz="1200" dirty="0">
                  <a:latin typeface="Raleway Light" pitchFamily="2" charset="0"/>
                  <a:cs typeface="Times New Roman" panose="02020603050405020304" pitchFamily="18" charset="0"/>
                </a:rPr>
                <a:t> </a:t>
              </a:r>
              <a:r>
                <a:rPr lang="en-US" sz="1200" dirty="0" err="1">
                  <a:latin typeface="Raleway Light" pitchFamily="2" charset="0"/>
                  <a:cs typeface="Times New Roman" panose="02020603050405020304" pitchFamily="18" charset="0"/>
                </a:rPr>
                <a:t>nước</a:t>
              </a:r>
              <a:r>
                <a:rPr lang="en-US" sz="1200" dirty="0">
                  <a:latin typeface="Raleway Light" pitchFamily="2" charset="0"/>
                  <a:cs typeface="Times New Roman" panose="02020603050405020304" pitchFamily="18" charset="0"/>
                </a:rPr>
                <a:t> </a:t>
              </a:r>
              <a:r>
                <a:rPr lang="en-US" sz="1200" dirty="0" err="1">
                  <a:latin typeface="Raleway Light" pitchFamily="2" charset="0"/>
                  <a:cs typeface="Times New Roman" panose="02020603050405020304" pitchFamily="18" charset="0"/>
                </a:rPr>
                <a:t>và</a:t>
              </a:r>
              <a:r>
                <a:rPr lang="en-US" sz="1200" dirty="0">
                  <a:latin typeface="Raleway Light" pitchFamily="2" charset="0"/>
                  <a:cs typeface="Times New Roman" panose="02020603050405020304" pitchFamily="18" charset="0"/>
                </a:rPr>
                <a:t> </a:t>
              </a:r>
              <a:r>
                <a:rPr lang="en-US" sz="1200" dirty="0" err="1">
                  <a:latin typeface="Raleway Light" pitchFamily="2" charset="0"/>
                  <a:cs typeface="Times New Roman" panose="02020603050405020304" pitchFamily="18" charset="0"/>
                </a:rPr>
                <a:t>chí</a:t>
              </a:r>
              <a:r>
                <a:rPr lang="en-US" sz="1200" dirty="0">
                  <a:latin typeface="Raleway Light" pitchFamily="2" charset="0"/>
                  <a:cs typeface="Times New Roman" panose="02020603050405020304" pitchFamily="18" charset="0"/>
                </a:rPr>
                <a:t> </a:t>
              </a:r>
              <a:r>
                <a:rPr lang="en-US" sz="1200" dirty="0" err="1">
                  <a:latin typeface="Raleway Light" pitchFamily="2" charset="0"/>
                  <a:cs typeface="Times New Roman" panose="02020603050405020304" pitchFamily="18" charset="0"/>
                </a:rPr>
                <a:t>hướngcứu</a:t>
              </a:r>
              <a:r>
                <a:rPr lang="en-US" sz="1200" dirty="0">
                  <a:latin typeface="Raleway Light" pitchFamily="2" charset="0"/>
                  <a:cs typeface="Times New Roman" panose="02020603050405020304" pitchFamily="18" charset="0"/>
                </a:rPr>
                <a:t> </a:t>
              </a:r>
              <a:r>
                <a:rPr lang="en-US" sz="1200" dirty="0" err="1">
                  <a:latin typeface="Raleway Light" pitchFamily="2" charset="0"/>
                  <a:cs typeface="Times New Roman" panose="02020603050405020304" pitchFamily="18" charset="0"/>
                </a:rPr>
                <a:t>nước</a:t>
              </a:r>
              <a:endParaRPr lang="en-US" sz="1200" dirty="0">
                <a:latin typeface="Raleway Light" pitchFamily="2" charset="0"/>
                <a:cs typeface="Times New Roman" panose="02020603050405020304" pitchFamily="18" charset="0"/>
              </a:endParaRPr>
            </a:p>
          </p:txBody>
        </p:sp>
        <p:pic>
          <p:nvPicPr>
            <p:cNvPr id="59" name="Picture 58" descr="BAC HO 2.jpg">
              <a:extLst>
                <a:ext uri="{FF2B5EF4-FFF2-40B4-BE49-F238E27FC236}">
                  <a16:creationId xmlns:a16="http://schemas.microsoft.com/office/drawing/2014/main" id="{49C4B58D-A9DA-460F-A833-5A8ABD0C6AE2}"/>
                </a:ext>
              </a:extLst>
            </p:cNvPr>
            <p:cNvPicPr>
              <a:picLocks noChangeAspect="1"/>
            </p:cNvPicPr>
            <p:nvPr/>
          </p:nvPicPr>
          <p:blipFill>
            <a:blip r:embed="rId6"/>
            <a:srcRect l="31181" t="11199" r="28819" b="23524"/>
            <a:stretch>
              <a:fillRect/>
            </a:stretch>
          </p:blipFill>
          <p:spPr>
            <a:xfrm>
              <a:off x="5181600" y="5600700"/>
              <a:ext cx="1169988" cy="957263"/>
            </a:xfrm>
            <a:prstGeom prst="rect">
              <a:avLst/>
            </a:prstGeom>
            <a:ln>
              <a:noFill/>
            </a:ln>
            <a:effectLst>
              <a:outerShdw blurRad="292100" dist="139700" dir="2700000" algn="tl" rotWithShape="0">
                <a:srgbClr val="333333">
                  <a:alpha val="65000"/>
                </a:srgbClr>
              </a:outerShdw>
            </a:effectLst>
          </p:spPr>
        </p:pic>
      </p:grpSp>
      <p:sp>
        <p:nvSpPr>
          <p:cNvPr id="60" name="Freeform 20">
            <a:extLst>
              <a:ext uri="{FF2B5EF4-FFF2-40B4-BE49-F238E27FC236}">
                <a16:creationId xmlns:a16="http://schemas.microsoft.com/office/drawing/2014/main" id="{56B2EB3B-C68D-4792-AD89-D2B6D28FE18B}"/>
              </a:ext>
            </a:extLst>
          </p:cNvPr>
          <p:cNvSpPr>
            <a:spLocks/>
          </p:cNvSpPr>
          <p:nvPr/>
        </p:nvSpPr>
        <p:spPr bwMode="gray">
          <a:xfrm>
            <a:off x="2414079" y="313596"/>
            <a:ext cx="3573462" cy="3779837"/>
          </a:xfrm>
          <a:custGeom>
            <a:avLst/>
            <a:gdLst/>
            <a:ahLst/>
            <a:cxnLst>
              <a:cxn ang="0">
                <a:pos x="12" y="2464"/>
              </a:cxn>
              <a:cxn ang="0">
                <a:pos x="56" y="2120"/>
              </a:cxn>
              <a:cxn ang="0">
                <a:pos x="124" y="1808"/>
              </a:cxn>
              <a:cxn ang="0">
                <a:pos x="212" y="1524"/>
              </a:cxn>
              <a:cxn ang="0">
                <a:pos x="316" y="1270"/>
              </a:cxn>
              <a:cxn ang="0">
                <a:pos x="430" y="1044"/>
              </a:cxn>
              <a:cxn ang="0">
                <a:pos x="550" y="846"/>
              </a:cxn>
              <a:cxn ang="0">
                <a:pos x="672" y="674"/>
              </a:cxn>
              <a:cxn ang="0">
                <a:pos x="792" y="528"/>
              </a:cxn>
              <a:cxn ang="0">
                <a:pos x="906" y="408"/>
              </a:cxn>
              <a:cxn ang="0">
                <a:pos x="1010" y="310"/>
              </a:cxn>
              <a:cxn ang="0">
                <a:pos x="1096" y="236"/>
              </a:cxn>
              <a:cxn ang="0">
                <a:pos x="1164" y="184"/>
              </a:cxn>
              <a:cxn ang="0">
                <a:pos x="1208" y="154"/>
              </a:cxn>
              <a:cxn ang="0">
                <a:pos x="1224" y="144"/>
              </a:cxn>
              <a:cxn ang="0">
                <a:pos x="1728" y="56"/>
              </a:cxn>
              <a:cxn ang="0">
                <a:pos x="1568" y="328"/>
              </a:cxn>
              <a:cxn ang="0">
                <a:pos x="1554" y="332"/>
              </a:cxn>
              <a:cxn ang="0">
                <a:pos x="1514" y="346"/>
              </a:cxn>
              <a:cxn ang="0">
                <a:pos x="1452" y="370"/>
              </a:cxn>
              <a:cxn ang="0">
                <a:pos x="1370" y="410"/>
              </a:cxn>
              <a:cxn ang="0">
                <a:pos x="1270" y="466"/>
              </a:cxn>
              <a:cxn ang="0">
                <a:pos x="1158" y="540"/>
              </a:cxn>
              <a:cxn ang="0">
                <a:pos x="1034" y="636"/>
              </a:cxn>
              <a:cxn ang="0">
                <a:pos x="904" y="756"/>
              </a:cxn>
              <a:cxn ang="0">
                <a:pos x="770" y="900"/>
              </a:cxn>
              <a:cxn ang="0">
                <a:pos x="632" y="1076"/>
              </a:cxn>
              <a:cxn ang="0">
                <a:pos x="498" y="1280"/>
              </a:cxn>
              <a:cxn ang="0">
                <a:pos x="370" y="1518"/>
              </a:cxn>
              <a:cxn ang="0">
                <a:pos x="248" y="1792"/>
              </a:cxn>
              <a:cxn ang="0">
                <a:pos x="138" y="2104"/>
              </a:cxn>
              <a:cxn ang="0">
                <a:pos x="42" y="2456"/>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w="0">
            <a:noFill/>
            <a:prstDash val="solid"/>
            <a:round/>
            <a:headEnd/>
            <a:tailEnd/>
          </a:ln>
        </p:spPr>
        <p:txBody>
          <a:bodyPr/>
          <a:lstStyle/>
          <a:p>
            <a:pPr>
              <a:defRPr/>
            </a:pPr>
            <a:endParaRPr lang="en-US">
              <a:latin typeface="Raleway Light" pitchFamily="2" charset="0"/>
            </a:endParaRPr>
          </a:p>
        </p:txBody>
      </p:sp>
    </p:spTree>
    <p:extLst>
      <p:ext uri="{BB962C8B-B14F-4D97-AF65-F5344CB8AC3E}">
        <p14:creationId xmlns:p14="http://schemas.microsoft.com/office/powerpoint/2010/main" val="216364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down)">
                                      <p:cBhvr>
                                        <p:cTn id="3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799" y="1568496"/>
            <a:ext cx="8086425" cy="231764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dirty="0">
                <a:effectLst/>
                <a:latin typeface="Raleway ExtraBold" pitchFamily="2" charset="0"/>
                <a:ea typeface="Calibri" panose="020F0502020204030204" pitchFamily="34" charset="0"/>
                <a:cs typeface="SimSun" panose="02010600030101010101" pitchFamily="2" charset="-122"/>
              </a:rPr>
              <a:t>GIÁ TRỊ </a:t>
            </a:r>
            <a:r>
              <a:rPr lang="vi-VN" sz="4000" dirty="0">
                <a:solidFill>
                  <a:schemeClr val="bg1"/>
                </a:solidFill>
                <a:effectLst/>
                <a:latin typeface="Raleway ExtraBold" pitchFamily="2" charset="0"/>
                <a:ea typeface="Calibri" panose="020F0502020204030204" pitchFamily="34" charset="0"/>
                <a:cs typeface="SimSun" panose="02010600030101010101" pitchFamily="2" charset="-122"/>
              </a:rPr>
              <a:t>TƯ TƯỞNG HỒ CHỈ MINH</a:t>
            </a:r>
            <a:endParaRPr sz="4000" dirty="0">
              <a:solidFill>
                <a:schemeClr val="bg1"/>
              </a:solidFill>
              <a:latin typeface="Raleway ExtraBold" pitchFamily="2" charset="0"/>
            </a:endParaRPr>
          </a:p>
        </p:txBody>
      </p:sp>
      <p:sp>
        <p:nvSpPr>
          <p:cNvPr id="94" name="Google Shape;94;p16"/>
          <p:cNvSpPr txBox="1"/>
          <p:nvPr/>
        </p:nvSpPr>
        <p:spPr>
          <a:xfrm>
            <a:off x="7366958" y="0"/>
            <a:ext cx="1405267"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dk1"/>
                </a:solidFill>
                <a:latin typeface="Raleway ExtraBold"/>
                <a:ea typeface="Raleway ExtraBold"/>
                <a:cs typeface="Raleway ExtraBold"/>
                <a:sym typeface="Raleway ExtraBold"/>
              </a:rPr>
              <a:t>2.3</a:t>
            </a:r>
            <a:endParaRPr sz="6000" dirty="0">
              <a:solidFill>
                <a:schemeClr val="dk1"/>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184629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567879" y="1731049"/>
            <a:ext cx="4389471" cy="1681401"/>
          </a:xfrm>
          <a:prstGeom prst="rect">
            <a:avLst/>
          </a:prstGeom>
        </p:spPr>
        <p:txBody>
          <a:bodyPr spcFirstLastPara="1" wrap="square" lIns="91425" tIns="91425" rIns="91425" bIns="91425" anchor="t" anchorCtr="0">
            <a:noAutofit/>
          </a:bodyPr>
          <a:lstStyle/>
          <a:p>
            <a:pPr marL="0" marR="0" indent="457200">
              <a:lnSpc>
                <a:spcPct val="115000"/>
              </a:lnSpc>
              <a:spcBef>
                <a:spcPts val="300"/>
              </a:spcBef>
              <a:spcAft>
                <a:spcPts val="300"/>
              </a:spcAft>
            </a:pPr>
            <a:r>
              <a:rPr lang="en-US" sz="4000" b="1" i="0" dirty="0">
                <a:effectLst/>
                <a:latin typeface="Raleway ExtraBold" pitchFamily="2" charset="0"/>
              </a:rPr>
              <a:t>2.3.1. </a:t>
            </a:r>
            <a:r>
              <a:rPr lang="vi-VN" sz="4000" b="1" i="0" dirty="0">
                <a:effectLst/>
                <a:latin typeface="Raleway ExtraBold" pitchFamily="2" charset="0"/>
              </a:rPr>
              <a:t>Đối với </a:t>
            </a:r>
            <a:r>
              <a:rPr lang="vi-VN" sz="4000" b="1" i="0" dirty="0">
                <a:solidFill>
                  <a:srgbClr val="FFC000"/>
                </a:solidFill>
                <a:effectLst/>
                <a:latin typeface="Raleway ExtraBold" pitchFamily="2" charset="0"/>
              </a:rPr>
              <a:t>cách mạng</a:t>
            </a:r>
            <a:r>
              <a:rPr lang="vi-VN" sz="4000" b="1" i="0" dirty="0">
                <a:effectLst/>
                <a:latin typeface="Raleway ExtraBold" pitchFamily="2" charset="0"/>
              </a:rPr>
              <a:t> Việt Nam</a:t>
            </a:r>
            <a:endParaRPr lang="en-US" sz="4000" b="1" i="1" dirty="0">
              <a:effectLst/>
              <a:latin typeface="Raleway ExtraBold" pitchFamily="2" charset="0"/>
            </a:endParaRPr>
          </a:p>
        </p:txBody>
      </p:sp>
      <p:pic>
        <p:nvPicPr>
          <p:cNvPr id="159" name="Google Shape;159;p22"/>
          <p:cNvPicPr preferRelativeResize="0"/>
          <p:nvPr/>
        </p:nvPicPr>
        <p:blipFill>
          <a:blip r:embed="rId3"/>
          <a:srcRect l="12500" r="12500"/>
          <a:stretch/>
        </p:blipFill>
        <p:spPr>
          <a:xfrm>
            <a:off x="4957350" y="891600"/>
            <a:ext cx="3360300" cy="3360300"/>
          </a:xfrm>
          <a:prstGeom prst="ellipse">
            <a:avLst/>
          </a:prstGeom>
          <a:noFill/>
          <a:ln>
            <a:noFill/>
          </a:ln>
        </p:spPr>
      </p:pic>
      <p:sp>
        <p:nvSpPr>
          <p:cNvPr id="160" name="Google Shape;160;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61" name="Google Shape;161;p22"/>
          <p:cNvGrpSpPr/>
          <p:nvPr/>
        </p:nvGrpSpPr>
        <p:grpSpPr>
          <a:xfrm>
            <a:off x="8120067" y="370812"/>
            <a:ext cx="729938" cy="641867"/>
            <a:chOff x="1928175" y="312600"/>
            <a:chExt cx="425000" cy="373700"/>
          </a:xfrm>
        </p:grpSpPr>
        <p:sp>
          <p:nvSpPr>
            <p:cNvPr id="162" name="Google Shape;162;p22"/>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5253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761540" y="1964450"/>
            <a:ext cx="2711700" cy="28996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i="1" dirty="0">
                <a:effectLst/>
                <a:latin typeface="Raleway Light" pitchFamily="2" charset="0"/>
                <a:ea typeface="Calibri" panose="020F0502020204030204" pitchFamily="34" charset="0"/>
                <a:cs typeface="SimSun" panose="02010600030101010101" pitchFamily="2" charset="-122"/>
              </a:rPr>
              <a:t>Tư tưởng Hồ Chí Minh đưa cách mạng giải phóng dân tộc Việt Nam đến thắng lợi và bắt đầu xây dựng một xã hội mới trên đất nước ta</a:t>
            </a:r>
            <a:endParaRPr lang="vi-VN" sz="3600" dirty="0">
              <a:latin typeface="Raleway Light" pitchFamily="2" charset="0"/>
            </a:endParaRPr>
          </a:p>
        </p:txBody>
      </p:sp>
      <p:sp>
        <p:nvSpPr>
          <p:cNvPr id="178" name="Google Shape;178;p2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Raleway Light" pitchFamily="2" charset="0"/>
              </a:rPr>
              <a:t>8</a:t>
            </a:fld>
            <a:endParaRPr>
              <a:latin typeface="Raleway Light" pitchFamily="2" charset="0"/>
            </a:endParaRPr>
          </a:p>
        </p:txBody>
      </p:sp>
      <p:grpSp>
        <p:nvGrpSpPr>
          <p:cNvPr id="179" name="Google Shape;179;p24"/>
          <p:cNvGrpSpPr/>
          <p:nvPr/>
        </p:nvGrpSpPr>
        <p:grpSpPr>
          <a:xfrm>
            <a:off x="3703042" y="600903"/>
            <a:ext cx="4036590" cy="3941676"/>
            <a:chOff x="2256567" y="677103"/>
            <a:chExt cx="4036590" cy="3941676"/>
          </a:xfrm>
        </p:grpSpPr>
        <p:sp>
          <p:nvSpPr>
            <p:cNvPr id="180" name="Google Shape;180;p24"/>
            <p:cNvSpPr/>
            <p:nvPr/>
          </p:nvSpPr>
          <p:spPr>
            <a:xfrm rot="-6597333">
              <a:off x="4296826" y="3950027"/>
              <a:ext cx="586303" cy="586303"/>
            </a:xfrm>
            <a:prstGeom prst="ellipse">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a typeface="Raleway Light"/>
                <a:cs typeface="Raleway Light"/>
                <a:sym typeface="Raleway Light"/>
              </a:endParaRPr>
            </a:p>
          </p:txBody>
        </p:sp>
        <p:sp>
          <p:nvSpPr>
            <p:cNvPr id="181" name="Google Shape;181;p24"/>
            <p:cNvSpPr/>
            <p:nvPr/>
          </p:nvSpPr>
          <p:spPr>
            <a:xfrm rot="-6599386">
              <a:off x="2318596" y="1407533"/>
              <a:ext cx="440541" cy="440541"/>
            </a:xfrm>
            <a:prstGeom prst="ellipse">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a typeface="Raleway Light"/>
                <a:cs typeface="Raleway Light"/>
                <a:sym typeface="Raleway Light"/>
              </a:endParaRPr>
            </a:p>
          </p:txBody>
        </p:sp>
        <p:sp>
          <p:nvSpPr>
            <p:cNvPr id="182" name="Google Shape;182;p24"/>
            <p:cNvSpPr/>
            <p:nvPr/>
          </p:nvSpPr>
          <p:spPr>
            <a:xfrm rot="-6598839">
              <a:off x="2887641" y="2346984"/>
              <a:ext cx="1199287" cy="1199287"/>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a typeface="Raleway Light"/>
                <a:cs typeface="Raleway Light"/>
                <a:sym typeface="Raleway Light"/>
              </a:endParaRPr>
            </a:p>
          </p:txBody>
        </p:sp>
        <p:sp>
          <p:nvSpPr>
            <p:cNvPr id="183" name="Google Shape;183;p24"/>
            <p:cNvSpPr/>
            <p:nvPr/>
          </p:nvSpPr>
          <p:spPr>
            <a:xfrm rot="-6598620">
              <a:off x="4374916" y="913763"/>
              <a:ext cx="1681581" cy="1681581"/>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a typeface="Raleway Light"/>
                <a:cs typeface="Raleway Light"/>
                <a:sym typeface="Raleway Light"/>
              </a:endParaRPr>
            </a:p>
          </p:txBody>
        </p:sp>
        <p:sp>
          <p:nvSpPr>
            <p:cNvPr id="184" name="Google Shape;184;p24"/>
            <p:cNvSpPr/>
            <p:nvPr/>
          </p:nvSpPr>
          <p:spPr>
            <a:xfrm rot="-6597866">
              <a:off x="2661829" y="2208216"/>
              <a:ext cx="629106" cy="62910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a typeface="Raleway Light"/>
                <a:cs typeface="Raleway Light"/>
                <a:sym typeface="Raleway Light"/>
              </a:endParaRPr>
            </a:p>
          </p:txBody>
        </p:sp>
        <p:sp>
          <p:nvSpPr>
            <p:cNvPr id="185" name="Google Shape;185;p24"/>
            <p:cNvSpPr/>
            <p:nvPr/>
          </p:nvSpPr>
          <p:spPr>
            <a:xfrm rot="-6597701">
              <a:off x="3267625" y="1113818"/>
              <a:ext cx="274172" cy="274172"/>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a typeface="Raleway Light"/>
                <a:cs typeface="Raleway Light"/>
                <a:sym typeface="Raleway Light"/>
              </a:endParaRPr>
            </a:p>
          </p:txBody>
        </p:sp>
      </p:grpSp>
      <p:grpSp>
        <p:nvGrpSpPr>
          <p:cNvPr id="186" name="Google Shape;186;p24"/>
          <p:cNvGrpSpPr/>
          <p:nvPr/>
        </p:nvGrpSpPr>
        <p:grpSpPr>
          <a:xfrm>
            <a:off x="5893669" y="1739566"/>
            <a:ext cx="2440200" cy="2440200"/>
            <a:chOff x="4447194" y="1815766"/>
            <a:chExt cx="2440200" cy="2440200"/>
          </a:xfrm>
        </p:grpSpPr>
        <p:sp>
          <p:nvSpPr>
            <p:cNvPr id="187" name="Google Shape;187;p24"/>
            <p:cNvSpPr/>
            <p:nvPr/>
          </p:nvSpPr>
          <p:spPr>
            <a:xfrm>
              <a:off x="4447194" y="1815766"/>
              <a:ext cx="2440200" cy="24402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rgbClr val="00695C"/>
                </a:solidFill>
                <a:latin typeface="Raleway Light" pitchFamily="2" charset="0"/>
                <a:ea typeface="Raleway Light"/>
                <a:cs typeface="Raleway Light"/>
                <a:sym typeface="Raleway Light"/>
              </a:endParaRPr>
            </a:p>
          </p:txBody>
        </p:sp>
        <p:sp>
          <p:nvSpPr>
            <p:cNvPr id="188" name="Google Shape;188;p24"/>
            <p:cNvSpPr txBox="1"/>
            <p:nvPr/>
          </p:nvSpPr>
          <p:spPr>
            <a:xfrm>
              <a:off x="4735950" y="2504275"/>
              <a:ext cx="1862700" cy="1163400"/>
            </a:xfrm>
            <a:prstGeom prst="rect">
              <a:avLst/>
            </a:prstGeom>
            <a:solidFill>
              <a:schemeClr val="accent1"/>
            </a:solidFill>
            <a:ln>
              <a:noFill/>
            </a:ln>
          </p:spPr>
          <p:txBody>
            <a:bodyPr spcFirstLastPara="1" wrap="square" lIns="91425" tIns="91425" rIns="91425" bIns="91425" anchor="ctr" anchorCtr="0">
              <a:noAutofit/>
            </a:bodyPr>
            <a:lstStyle/>
            <a:p>
              <a:pPr algn="ctr"/>
              <a:r>
                <a:rPr lang="vi-VN" sz="1200" dirty="0">
                  <a:effectLst/>
                  <a:latin typeface="Raleway Light" pitchFamily="2" charset="0"/>
                  <a:ea typeface="Calibri" panose="020F0502020204030204" pitchFamily="34" charset="0"/>
                </a:rPr>
                <a:t>Tư tưởng Hồ Chí Minh từ khi ra đời đã trở thành ngọn cờ tư tưởng dẫn đường cách mạng Việt Nam</a:t>
              </a:r>
              <a:endParaRPr lang="vi-VN" sz="1200" dirty="0">
                <a:solidFill>
                  <a:srgbClr val="FFFFFF"/>
                </a:solidFill>
                <a:latin typeface="Raleway Light" pitchFamily="2" charset="0"/>
                <a:ea typeface="Raleway Light"/>
                <a:cs typeface="Raleway Light"/>
                <a:sym typeface="Raleway Light"/>
              </a:endParaRPr>
            </a:p>
            <a:p>
              <a:pPr marL="0" lvl="0" indent="0" algn="ctr" rtl="0">
                <a:spcBef>
                  <a:spcPts val="0"/>
                </a:spcBef>
                <a:spcAft>
                  <a:spcPts val="0"/>
                </a:spcAft>
                <a:buNone/>
              </a:pPr>
              <a:endParaRPr lang="en-US" sz="1200" dirty="0">
                <a:solidFill>
                  <a:srgbClr val="FFFFFF"/>
                </a:solidFill>
                <a:latin typeface="Raleway Light" pitchFamily="2" charset="0"/>
                <a:ea typeface="Raleway Light"/>
                <a:cs typeface="Raleway Light"/>
                <a:sym typeface="Raleway Light"/>
              </a:endParaRPr>
            </a:p>
          </p:txBody>
        </p:sp>
      </p:grpSp>
      <p:grpSp>
        <p:nvGrpSpPr>
          <p:cNvPr id="189" name="Google Shape;189;p24"/>
          <p:cNvGrpSpPr/>
          <p:nvPr/>
        </p:nvGrpSpPr>
        <p:grpSpPr>
          <a:xfrm>
            <a:off x="5013412" y="1297853"/>
            <a:ext cx="1423800" cy="1423800"/>
            <a:chOff x="3490737" y="1374053"/>
            <a:chExt cx="1423800" cy="1423800"/>
          </a:xfrm>
        </p:grpSpPr>
        <p:sp>
          <p:nvSpPr>
            <p:cNvPr id="190" name="Google Shape;190;p24"/>
            <p:cNvSpPr/>
            <p:nvPr/>
          </p:nvSpPr>
          <p:spPr>
            <a:xfrm>
              <a:off x="3490737" y="1374053"/>
              <a:ext cx="1423800" cy="1423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rgbClr val="00695C"/>
                </a:solidFill>
                <a:latin typeface="Raleway Light" pitchFamily="2" charset="0"/>
                <a:ea typeface="Raleway Light"/>
                <a:cs typeface="Raleway Light"/>
                <a:sym typeface="Raleway Light"/>
              </a:endParaRPr>
            </a:p>
          </p:txBody>
        </p:sp>
        <p:sp>
          <p:nvSpPr>
            <p:cNvPr id="191" name="Google Shape;191;p24"/>
            <p:cNvSpPr txBox="1"/>
            <p:nvPr/>
          </p:nvSpPr>
          <p:spPr>
            <a:xfrm>
              <a:off x="3718754" y="1815363"/>
              <a:ext cx="967800" cy="742939"/>
            </a:xfrm>
            <a:prstGeom prst="rect">
              <a:avLst/>
            </a:prstGeom>
            <a:noFill/>
            <a:ln>
              <a:noFill/>
            </a:ln>
          </p:spPr>
          <p:txBody>
            <a:bodyPr spcFirstLastPara="1" wrap="square" lIns="91425" tIns="91425" rIns="91425" bIns="91425" anchor="ctr" anchorCtr="0">
              <a:noAutofit/>
            </a:bodyPr>
            <a:lstStyle/>
            <a:p>
              <a:pPr algn="ctr"/>
              <a:r>
                <a:rPr lang="en-US" sz="1200" dirty="0" err="1">
                  <a:effectLst/>
                  <a:latin typeface="Raleway Light" pitchFamily="2" charset="0"/>
                  <a:ea typeface="Calibri" panose="020F0502020204030204" pitchFamily="34" charset="0"/>
                </a:rPr>
                <a:t>Mở</a:t>
              </a:r>
              <a:r>
                <a:rPr lang="en-US" sz="1200" dirty="0">
                  <a:effectLst/>
                  <a:latin typeface="Raleway Light" pitchFamily="2" charset="0"/>
                  <a:ea typeface="Calibri" panose="020F0502020204030204" pitchFamily="34" charset="0"/>
                </a:rPr>
                <a:t> ra </a:t>
              </a:r>
              <a:r>
                <a:rPr lang="en-US" sz="1200" dirty="0" err="1">
                  <a:latin typeface="Raleway Light" pitchFamily="2" charset="0"/>
                  <a:ea typeface="Calibri" panose="020F0502020204030204" pitchFamily="34" charset="0"/>
                </a:rPr>
                <a:t>t</a:t>
              </a:r>
              <a:r>
                <a:rPr lang="en-US" sz="1200" dirty="0" err="1">
                  <a:effectLst/>
                  <a:latin typeface="Raleway Light" pitchFamily="2" charset="0"/>
                  <a:ea typeface="Calibri" panose="020F0502020204030204" pitchFamily="34" charset="0"/>
                </a:rPr>
                <a:t>hời</a:t>
              </a:r>
              <a:r>
                <a:rPr lang="en-US" sz="1200" dirty="0">
                  <a:effectLst/>
                  <a:latin typeface="Raleway Light" pitchFamily="2" charset="0"/>
                  <a:ea typeface="Calibri" panose="020F0502020204030204" pitchFamily="34" charset="0"/>
                </a:rPr>
                <a:t> </a:t>
              </a:r>
              <a:r>
                <a:rPr lang="en-US" sz="1200" dirty="0" err="1">
                  <a:effectLst/>
                  <a:latin typeface="Raleway Light" pitchFamily="2" charset="0"/>
                  <a:ea typeface="Calibri" panose="020F0502020204030204" pitchFamily="34" charset="0"/>
                </a:rPr>
                <a:t>đại</a:t>
              </a:r>
              <a:r>
                <a:rPr lang="en-US" sz="1200" dirty="0">
                  <a:effectLst/>
                  <a:latin typeface="Raleway Light" pitchFamily="2" charset="0"/>
                  <a:ea typeface="Calibri" panose="020F0502020204030204" pitchFamily="34" charset="0"/>
                </a:rPr>
                <a:t> </a:t>
              </a:r>
              <a:r>
                <a:rPr lang="en-US" sz="1200" dirty="0" err="1">
                  <a:effectLst/>
                  <a:latin typeface="Raleway Light" pitchFamily="2" charset="0"/>
                  <a:ea typeface="Calibri" panose="020F0502020204030204" pitchFamily="34" charset="0"/>
                </a:rPr>
                <a:t>độc</a:t>
              </a:r>
              <a:r>
                <a:rPr lang="en-US" sz="1200" dirty="0">
                  <a:effectLst/>
                  <a:latin typeface="Raleway Light" pitchFamily="2" charset="0"/>
                  <a:ea typeface="Calibri" panose="020F0502020204030204" pitchFamily="34" charset="0"/>
                </a:rPr>
                <a:t> </a:t>
              </a:r>
              <a:r>
                <a:rPr lang="en-US" sz="1200" dirty="0" err="1">
                  <a:effectLst/>
                  <a:latin typeface="Raleway Light" pitchFamily="2" charset="0"/>
                  <a:ea typeface="Calibri" panose="020F0502020204030204" pitchFamily="34" charset="0"/>
                </a:rPr>
                <a:t>lập</a:t>
              </a:r>
              <a:r>
                <a:rPr lang="en-US" sz="1200" dirty="0">
                  <a:effectLst/>
                  <a:latin typeface="Raleway Light" pitchFamily="2" charset="0"/>
                  <a:ea typeface="Calibri" panose="020F0502020204030204" pitchFamily="34" charset="0"/>
                </a:rPr>
                <a:t> </a:t>
              </a:r>
              <a:r>
                <a:rPr lang="en-US" sz="1200" dirty="0" err="1">
                  <a:effectLst/>
                  <a:latin typeface="Raleway Light" pitchFamily="2" charset="0"/>
                  <a:ea typeface="Calibri" panose="020F0502020204030204" pitchFamily="34" charset="0"/>
                </a:rPr>
                <a:t>dân</a:t>
              </a:r>
              <a:r>
                <a:rPr lang="en-US" sz="1200" dirty="0">
                  <a:effectLst/>
                  <a:latin typeface="Raleway Light" pitchFamily="2" charset="0"/>
                  <a:ea typeface="Calibri" panose="020F0502020204030204" pitchFamily="34" charset="0"/>
                </a:rPr>
                <a:t> </a:t>
              </a:r>
              <a:r>
                <a:rPr lang="en-US" sz="1200" dirty="0" err="1">
                  <a:effectLst/>
                  <a:latin typeface="Raleway Light" pitchFamily="2" charset="0"/>
                  <a:ea typeface="Calibri" panose="020F0502020204030204" pitchFamily="34" charset="0"/>
                </a:rPr>
                <a:t>tộc</a:t>
              </a:r>
              <a:r>
                <a:rPr lang="en-US" sz="1200" dirty="0">
                  <a:effectLst/>
                  <a:latin typeface="Raleway Light" pitchFamily="2" charset="0"/>
                  <a:ea typeface="Calibri" panose="020F0502020204030204" pitchFamily="34" charset="0"/>
                </a:rPr>
                <a:t> </a:t>
              </a:r>
              <a:r>
                <a:rPr lang="en-US" sz="1200" dirty="0" err="1">
                  <a:effectLst/>
                  <a:latin typeface="Raleway Light" pitchFamily="2" charset="0"/>
                  <a:ea typeface="Calibri" panose="020F0502020204030204" pitchFamily="34" charset="0"/>
                </a:rPr>
                <a:t>gắn</a:t>
              </a:r>
              <a:r>
                <a:rPr lang="en-US" sz="1200" dirty="0">
                  <a:effectLst/>
                  <a:latin typeface="Raleway Light" pitchFamily="2" charset="0"/>
                  <a:ea typeface="Calibri" panose="020F0502020204030204" pitchFamily="34" charset="0"/>
                </a:rPr>
                <a:t> </a:t>
              </a:r>
              <a:r>
                <a:rPr lang="en-US" sz="1200" dirty="0" err="1">
                  <a:effectLst/>
                  <a:latin typeface="Raleway Light" pitchFamily="2" charset="0"/>
                  <a:ea typeface="Calibri" panose="020F0502020204030204" pitchFamily="34" charset="0"/>
                </a:rPr>
                <a:t>liền</a:t>
              </a:r>
              <a:r>
                <a:rPr lang="en-US" sz="1200" dirty="0">
                  <a:effectLst/>
                  <a:latin typeface="Raleway Light" pitchFamily="2" charset="0"/>
                  <a:ea typeface="Calibri" panose="020F0502020204030204" pitchFamily="34" charset="0"/>
                </a:rPr>
                <a:t> </a:t>
              </a:r>
              <a:r>
                <a:rPr lang="en-US" sz="1200" dirty="0" err="1">
                  <a:effectLst/>
                  <a:latin typeface="Raleway Light" pitchFamily="2" charset="0"/>
                  <a:ea typeface="Calibri" panose="020F0502020204030204" pitchFamily="34" charset="0"/>
                </a:rPr>
                <a:t>với</a:t>
              </a:r>
              <a:r>
                <a:rPr lang="en-US" sz="1200" dirty="0">
                  <a:effectLst/>
                  <a:latin typeface="Raleway Light" pitchFamily="2" charset="0"/>
                  <a:ea typeface="Calibri" panose="020F0502020204030204" pitchFamily="34" charset="0"/>
                </a:rPr>
                <a:t> </a:t>
              </a:r>
              <a:r>
                <a:rPr lang="en-US" sz="1200" dirty="0" err="1">
                  <a:effectLst/>
                  <a:latin typeface="Raleway Light" pitchFamily="2" charset="0"/>
                  <a:ea typeface="Calibri" panose="020F0502020204030204" pitchFamily="34" charset="0"/>
                </a:rPr>
                <a:t>chủ</a:t>
              </a:r>
              <a:r>
                <a:rPr lang="en-US" sz="1200" dirty="0">
                  <a:effectLst/>
                  <a:latin typeface="Raleway Light" pitchFamily="2" charset="0"/>
                  <a:ea typeface="Calibri" panose="020F0502020204030204" pitchFamily="34" charset="0"/>
                </a:rPr>
                <a:t> </a:t>
              </a:r>
              <a:r>
                <a:rPr lang="en-US" sz="1200" dirty="0" err="1">
                  <a:effectLst/>
                  <a:latin typeface="Raleway Light" pitchFamily="2" charset="0"/>
                  <a:ea typeface="Calibri" panose="020F0502020204030204" pitchFamily="34" charset="0"/>
                </a:rPr>
                <a:t>nghĩa</a:t>
              </a:r>
              <a:r>
                <a:rPr lang="en-US" sz="1200" dirty="0">
                  <a:effectLst/>
                  <a:latin typeface="Raleway Light" pitchFamily="2" charset="0"/>
                  <a:ea typeface="Calibri" panose="020F0502020204030204" pitchFamily="34" charset="0"/>
                </a:rPr>
                <a:t> </a:t>
              </a:r>
              <a:r>
                <a:rPr lang="en-US" sz="1200" dirty="0" err="1">
                  <a:effectLst/>
                  <a:latin typeface="Raleway Light" pitchFamily="2" charset="0"/>
                  <a:ea typeface="Calibri" panose="020F0502020204030204" pitchFamily="34" charset="0"/>
                </a:rPr>
                <a:t>xã</a:t>
              </a:r>
              <a:r>
                <a:rPr lang="en-US" sz="1200" dirty="0">
                  <a:effectLst/>
                  <a:latin typeface="Raleway Light" pitchFamily="2" charset="0"/>
                  <a:ea typeface="Calibri" panose="020F0502020204030204" pitchFamily="34" charset="0"/>
                </a:rPr>
                <a:t> </a:t>
              </a:r>
              <a:r>
                <a:rPr lang="en-US" sz="1200" dirty="0" err="1">
                  <a:effectLst/>
                  <a:latin typeface="Raleway Light" pitchFamily="2" charset="0"/>
                  <a:ea typeface="Calibri" panose="020F0502020204030204" pitchFamily="34" charset="0"/>
                </a:rPr>
                <a:t>hội</a:t>
              </a:r>
              <a:endParaRPr lang="en-US" sz="1200" dirty="0">
                <a:effectLst/>
                <a:latin typeface="Raleway Light" pitchFamily="2" charset="0"/>
                <a:ea typeface="Calibri" panose="020F0502020204030204" pitchFamily="34" charset="0"/>
              </a:endParaRPr>
            </a:p>
            <a:p>
              <a:pPr marL="0" lvl="0" indent="0" algn="ctr" rtl="0">
                <a:spcBef>
                  <a:spcPts val="0"/>
                </a:spcBef>
                <a:spcAft>
                  <a:spcPts val="0"/>
                </a:spcAft>
                <a:buNone/>
              </a:pPr>
              <a:endParaRPr lang="vi-VN" sz="1200" dirty="0">
                <a:solidFill>
                  <a:srgbClr val="FFFFFF"/>
                </a:solidFill>
                <a:latin typeface="Raleway Light" pitchFamily="2" charset="0"/>
                <a:ea typeface="Raleway Light"/>
                <a:cs typeface="Raleway Light"/>
                <a:sym typeface="Raleway Light"/>
              </a:endParaRPr>
            </a:p>
          </p:txBody>
        </p:sp>
      </p:grpSp>
      <p:grpSp>
        <p:nvGrpSpPr>
          <p:cNvPr id="192" name="Google Shape;192;p24"/>
          <p:cNvGrpSpPr/>
          <p:nvPr/>
        </p:nvGrpSpPr>
        <p:grpSpPr>
          <a:xfrm>
            <a:off x="4672228" y="2862089"/>
            <a:ext cx="1498800" cy="1498800"/>
            <a:chOff x="644203" y="3718814"/>
            <a:chExt cx="1498800" cy="1498800"/>
          </a:xfrm>
        </p:grpSpPr>
        <p:sp>
          <p:nvSpPr>
            <p:cNvPr id="193" name="Google Shape;193;p24"/>
            <p:cNvSpPr/>
            <p:nvPr/>
          </p:nvSpPr>
          <p:spPr>
            <a:xfrm>
              <a:off x="644203" y="3718814"/>
              <a:ext cx="1498800" cy="1498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rgbClr val="00695C"/>
                </a:solidFill>
                <a:latin typeface="Raleway Light" pitchFamily="2" charset="0"/>
                <a:ea typeface="Raleway Light"/>
                <a:cs typeface="Raleway Light"/>
                <a:sym typeface="Raleway Light"/>
              </a:endParaRPr>
            </a:p>
          </p:txBody>
        </p:sp>
        <p:sp>
          <p:nvSpPr>
            <p:cNvPr id="194" name="Google Shape;194;p24"/>
            <p:cNvSpPr txBox="1"/>
            <p:nvPr/>
          </p:nvSpPr>
          <p:spPr>
            <a:xfrm>
              <a:off x="856976" y="3995875"/>
              <a:ext cx="10734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200" dirty="0">
                  <a:effectLst/>
                  <a:latin typeface="Raleway Light" pitchFamily="2" charset="0"/>
                  <a:ea typeface="Calibri" panose="020F0502020204030204" pitchFamily="34" charset="0"/>
                </a:rPr>
                <a:t>sáng lập, lãnh đạo và rèn luyện Đảng </a:t>
              </a:r>
              <a:endParaRPr sz="1200" dirty="0">
                <a:solidFill>
                  <a:srgbClr val="FFFFFF"/>
                </a:solidFill>
                <a:latin typeface="Raleway Light" pitchFamily="2" charset="0"/>
                <a:ea typeface="Raleway Light"/>
                <a:cs typeface="Raleway Light"/>
                <a:sym typeface="Raleway Light"/>
              </a:endParaRPr>
            </a:p>
          </p:txBody>
        </p:sp>
      </p:grpSp>
      <p:grpSp>
        <p:nvGrpSpPr>
          <p:cNvPr id="195" name="Google Shape;195;p24"/>
          <p:cNvGrpSpPr/>
          <p:nvPr/>
        </p:nvGrpSpPr>
        <p:grpSpPr>
          <a:xfrm>
            <a:off x="7334059" y="1114293"/>
            <a:ext cx="1030262" cy="1030262"/>
            <a:chOff x="3490737" y="1374053"/>
            <a:chExt cx="1423800" cy="1423800"/>
          </a:xfrm>
        </p:grpSpPr>
        <p:sp>
          <p:nvSpPr>
            <p:cNvPr id="196" name="Google Shape;196;p24"/>
            <p:cNvSpPr/>
            <p:nvPr/>
          </p:nvSpPr>
          <p:spPr>
            <a:xfrm>
              <a:off x="3490737" y="1374053"/>
              <a:ext cx="1423800" cy="1423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rgbClr val="00695C"/>
                </a:solidFill>
                <a:latin typeface="Raleway Light" pitchFamily="2" charset="0"/>
                <a:ea typeface="Raleway Light"/>
                <a:cs typeface="Raleway Light"/>
                <a:sym typeface="Raleway Light"/>
              </a:endParaRPr>
            </a:p>
          </p:txBody>
        </p:sp>
        <p:sp>
          <p:nvSpPr>
            <p:cNvPr id="197" name="Google Shape;197;p24"/>
            <p:cNvSpPr txBox="1"/>
            <p:nvPr/>
          </p:nvSpPr>
          <p:spPr>
            <a:xfrm>
              <a:off x="3645273" y="1613602"/>
              <a:ext cx="1195508"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latin typeface="Raleway Light" pitchFamily="2" charset="0"/>
                  <a:ea typeface="Calibri" panose="020F0502020204030204" pitchFamily="34" charset="0"/>
                </a:rPr>
                <a:t>Tìm</a:t>
              </a:r>
              <a:r>
                <a:rPr lang="en-US" sz="1200" dirty="0">
                  <a:latin typeface="Raleway Light" pitchFamily="2" charset="0"/>
                  <a:ea typeface="Calibri" panose="020F0502020204030204" pitchFamily="34" charset="0"/>
                </a:rPr>
                <a:t> ra </a:t>
              </a:r>
              <a:r>
                <a:rPr lang="vi-VN" sz="1200" dirty="0">
                  <a:effectLst/>
                  <a:latin typeface="Raleway Light" pitchFamily="2" charset="0"/>
                  <a:ea typeface="Calibri" panose="020F0502020204030204" pitchFamily="34" charset="0"/>
                </a:rPr>
                <a:t>con đường cứu nước cứu dân</a:t>
              </a:r>
              <a:endParaRPr lang="en-US" sz="1200" dirty="0">
                <a:effectLst/>
                <a:latin typeface="Raleway Light" pitchFamily="2" charset="0"/>
                <a:ea typeface="Calibri" panose="020F0502020204030204" pitchFamily="34" charset="0"/>
              </a:endParaRPr>
            </a:p>
          </p:txBody>
        </p:sp>
      </p:grpSp>
      <p:grpSp>
        <p:nvGrpSpPr>
          <p:cNvPr id="198" name="Google Shape;198;p24"/>
          <p:cNvGrpSpPr/>
          <p:nvPr/>
        </p:nvGrpSpPr>
        <p:grpSpPr>
          <a:xfrm>
            <a:off x="8152038" y="369832"/>
            <a:ext cx="602425" cy="641836"/>
            <a:chOff x="5970800" y="1619250"/>
            <a:chExt cx="428650" cy="456725"/>
          </a:xfrm>
        </p:grpSpPr>
        <p:sp>
          <p:nvSpPr>
            <p:cNvPr id="199" name="Google Shape;199;p24"/>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200" name="Google Shape;200;p24"/>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201" name="Google Shape;201;p24"/>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202" name="Google Shape;202;p24"/>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203" name="Google Shape;203;p24"/>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grpSp>
    </p:spTree>
    <p:extLst>
      <p:ext uri="{BB962C8B-B14F-4D97-AF65-F5344CB8AC3E}">
        <p14:creationId xmlns:p14="http://schemas.microsoft.com/office/powerpoint/2010/main" val="416671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2"/>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i="1" dirty="0">
                <a:effectLst/>
                <a:latin typeface="Calibri" panose="020F0502020204030204" pitchFamily="34" charset="0"/>
                <a:ea typeface="Calibri" panose="020F0502020204030204" pitchFamily="34" charset="0"/>
                <a:cs typeface="SimSun" panose="02010600030101010101" pitchFamily="2" charset="-122"/>
              </a:rPr>
              <a:t>Tư tưởng Hồ Chí Minh là nền tảng tư tưởng và kim chỉ nam cho cách mạng Việt Nam</a:t>
            </a:r>
            <a:endParaRPr dirty="0"/>
          </a:p>
        </p:txBody>
      </p:sp>
      <p:sp>
        <p:nvSpPr>
          <p:cNvPr id="513" name="Google Shape;513;p4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514" name="Google Shape;514;p42"/>
          <p:cNvSpPr/>
          <p:nvPr/>
        </p:nvSpPr>
        <p:spPr>
          <a:xfrm>
            <a:off x="991950" y="1637950"/>
            <a:ext cx="6790764" cy="1324500"/>
          </a:xfrm>
          <a:prstGeom prst="rect">
            <a:avLst/>
          </a:prstGeom>
          <a:solidFill>
            <a:schemeClr val="lt2"/>
          </a:solidFill>
          <a:ln>
            <a:noFill/>
          </a:ln>
        </p:spPr>
        <p:txBody>
          <a:bodyPr spcFirstLastPara="1" wrap="square" lIns="91425" tIns="91425" rIns="1371600" bIns="91425" anchor="t" anchorCtr="0">
            <a:noAutofit/>
          </a:bodyPr>
          <a:lstStyle/>
          <a:p>
            <a:pPr marL="0" marR="0" indent="457200">
              <a:lnSpc>
                <a:spcPct val="107000"/>
              </a:lnSpc>
              <a:spcBef>
                <a:spcPts val="300"/>
              </a:spcBef>
              <a:spcAft>
                <a:spcPts val="300"/>
              </a:spcAft>
            </a:pPr>
            <a:endParaRPr lang="en-US" dirty="0">
              <a:effectLst/>
              <a:latin typeface="Raleway Light" pitchFamily="2" charset="0"/>
              <a:ea typeface="Calibri" panose="020F0502020204030204" pitchFamily="34" charset="0"/>
              <a:cs typeface="SimSun" panose="02010600030101010101" pitchFamily="2" charset="-122"/>
            </a:endParaRPr>
          </a:p>
        </p:txBody>
      </p:sp>
      <p:sp>
        <p:nvSpPr>
          <p:cNvPr id="516" name="Google Shape;516;p42"/>
          <p:cNvSpPr/>
          <p:nvPr/>
        </p:nvSpPr>
        <p:spPr>
          <a:xfrm>
            <a:off x="991950" y="3107619"/>
            <a:ext cx="6790764" cy="13245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Raleway"/>
              <a:ea typeface="Raleway"/>
              <a:cs typeface="Raleway"/>
              <a:sym typeface="Raleway"/>
            </a:endParaRPr>
          </a:p>
        </p:txBody>
      </p:sp>
      <p:sp>
        <p:nvSpPr>
          <p:cNvPr id="525" name="Google Shape;525;p42"/>
          <p:cNvSpPr/>
          <p:nvPr/>
        </p:nvSpPr>
        <p:spPr>
          <a:xfrm>
            <a:off x="4907614" y="3303830"/>
            <a:ext cx="305056" cy="366475"/>
          </a:xfrm>
          <a:prstGeom prst="rect">
            <a:avLst/>
          </a:prstGeom>
        </p:spPr>
        <p:txBody>
          <a:bodyPr>
            <a:prstTxWarp prst="textPlain">
              <a:avLst/>
            </a:prstTxWarp>
          </a:bodyPr>
          <a:lstStyle/>
          <a:p>
            <a:pPr lvl="0" algn="ctr"/>
            <a:endParaRPr b="1" i="0" dirty="0">
              <a:ln>
                <a:noFill/>
              </a:ln>
              <a:solidFill>
                <a:schemeClr val="lt1"/>
              </a:solidFill>
              <a:latin typeface="Raleway"/>
            </a:endParaRPr>
          </a:p>
        </p:txBody>
      </p:sp>
      <p:sp>
        <p:nvSpPr>
          <p:cNvPr id="526" name="Google Shape;526;p42"/>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7;p24">
            <a:extLst>
              <a:ext uri="{FF2B5EF4-FFF2-40B4-BE49-F238E27FC236}">
                <a16:creationId xmlns:a16="http://schemas.microsoft.com/office/drawing/2014/main" id="{3E9B5061-0CFF-481F-ADBC-6374B6447802}"/>
              </a:ext>
            </a:extLst>
          </p:cNvPr>
          <p:cNvSpPr txBox="1">
            <a:spLocks/>
          </p:cNvSpPr>
          <p:nvPr/>
        </p:nvSpPr>
        <p:spPr>
          <a:xfrm>
            <a:off x="991949" y="1710535"/>
            <a:ext cx="6790765" cy="132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9pPr>
          </a:lstStyle>
          <a:p>
            <a:pPr marR="0">
              <a:lnSpc>
                <a:spcPct val="107000"/>
              </a:lnSpc>
              <a:spcBef>
                <a:spcPts val="300"/>
              </a:spcBef>
              <a:spcAft>
                <a:spcPts val="300"/>
              </a:spcAft>
            </a:pPr>
            <a:r>
              <a:rPr lang="vi-VN" sz="1400" dirty="0">
                <a:effectLst/>
                <a:latin typeface="Raleway Light" pitchFamily="2" charset="0"/>
                <a:ea typeface="Calibri" panose="020F0502020204030204" pitchFamily="34" charset="0"/>
                <a:cs typeface="SimSun" panose="02010600030101010101" pitchFamily="2" charset="-122"/>
              </a:rPr>
              <a:t>Tư tưởng Hồ Chí Minh tiếp tục soi đường cho Đảng Cộng sản Việt Nam và nhân dân Việt Nam trên con đường thực hiện mục tiêu dân giàu, nước mạnh, xã hội dân chủ, công bằng, văn minh.</a:t>
            </a:r>
            <a:endParaRPr lang="en-US" sz="1400" dirty="0">
              <a:effectLst/>
              <a:latin typeface="Raleway Light" pitchFamily="2" charset="0"/>
              <a:ea typeface="Calibri" panose="020F0502020204030204" pitchFamily="34" charset="0"/>
              <a:cs typeface="SimSun" panose="02010600030101010101" pitchFamily="2" charset="-122"/>
            </a:endParaRPr>
          </a:p>
        </p:txBody>
      </p:sp>
      <p:sp>
        <p:nvSpPr>
          <p:cNvPr id="18" name="Google Shape;177;p24">
            <a:extLst>
              <a:ext uri="{FF2B5EF4-FFF2-40B4-BE49-F238E27FC236}">
                <a16:creationId xmlns:a16="http://schemas.microsoft.com/office/drawing/2014/main" id="{6941B2AB-5E2A-4598-B6EC-670F99473BC3}"/>
              </a:ext>
            </a:extLst>
          </p:cNvPr>
          <p:cNvSpPr txBox="1">
            <a:spLocks/>
          </p:cNvSpPr>
          <p:nvPr/>
        </p:nvSpPr>
        <p:spPr>
          <a:xfrm>
            <a:off x="991948" y="3180203"/>
            <a:ext cx="6790765" cy="132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9pPr>
          </a:lstStyle>
          <a:p>
            <a:pPr marR="0">
              <a:lnSpc>
                <a:spcPct val="107000"/>
              </a:lnSpc>
              <a:spcBef>
                <a:spcPts val="300"/>
              </a:spcBef>
              <a:spcAft>
                <a:spcPts val="300"/>
              </a:spcAft>
            </a:pPr>
            <a:r>
              <a:rPr lang="vi-VN" sz="1400" dirty="0">
                <a:effectLst/>
                <a:latin typeface="Raleway Light" pitchFamily="2" charset="0"/>
                <a:ea typeface="Calibri" panose="020F0502020204030204" pitchFamily="34" charset="0"/>
              </a:rPr>
              <a:t>Trong bối cảnh của thế giới ngày nay, tư tưởng Hồ Chí Minh giúp Đảng ta nhân dân ta nhận thức đúng những vấn đề lớn có liên quan đến việc bảo vệ nền độc lập dân tộc, phát triển kinh tế-xã hội, bảo đảm tự do và hạnh phúc của con người, tiến tới xã hội chủ nghĩa</a:t>
            </a:r>
            <a:endParaRPr lang="en-US" sz="1400" dirty="0">
              <a:effectLst/>
              <a:latin typeface="Raleway Light" pitchFamily="2"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2917499355"/>
      </p:ext>
    </p:extLst>
  </p:cSld>
  <p:clrMapOvr>
    <a:masterClrMapping/>
  </p:clrMapOvr>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1519</Words>
  <Application>Microsoft Office PowerPoint</Application>
  <PresentationFormat>On-screen Show (16:9)</PresentationFormat>
  <Paragraphs>88</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Raleway Light</vt:lpstr>
      <vt:lpstr>SimSun</vt:lpstr>
      <vt:lpstr>Calibri</vt:lpstr>
      <vt:lpstr>Raleway</vt:lpstr>
      <vt:lpstr>Raleway ExtraBold</vt:lpstr>
      <vt:lpstr>Times New Roman</vt:lpstr>
      <vt:lpstr>Arial</vt:lpstr>
      <vt:lpstr>Olivia template</vt:lpstr>
      <vt:lpstr>Chương 2:  Cơ sở, quá trình hình thành và phát triển tư tưởng Hồ Chí Minh</vt:lpstr>
      <vt:lpstr>Instructions</vt:lpstr>
      <vt:lpstr>Outline</vt:lpstr>
      <vt:lpstr>Quá trình hình thành và phát triển tư tưởng Hồ Chí Minh</vt:lpstr>
      <vt:lpstr>PowerPoint Presentation</vt:lpstr>
      <vt:lpstr>GIÁ TRỊ TƯ TƯỞNG HỒ CHỈ MINH</vt:lpstr>
      <vt:lpstr>2.3.1. Đối với cách mạng Việt Nam</vt:lpstr>
      <vt:lpstr>Tư tưởng Hồ Chí Minh đưa cách mạng giải phóng dân tộc Việt Nam đến thắng lợi và bắt đầu xây dựng một xã hội mới trên đất nước ta</vt:lpstr>
      <vt:lpstr>Tư tưởng Hồ Chí Minh là nền tảng tư tưởng và kim chỉ nam cho cách mạng Việt Nam</vt:lpstr>
      <vt:lpstr>2.3.2. Đối với sự phát triển tiến bộ của nhân loại</vt:lpstr>
      <vt:lpstr>Tư tưởng Hồ Chí Minh góp phần mở ra cho các dân tộc thuộc địa con đường giải phóng dân tộc gắn với sự tiến bộ xã hội</vt:lpstr>
      <vt:lpstr>PowerPoint Presentation</vt:lpstr>
      <vt:lpstr>Tư tưởng Hồ Chí Minh góp phần tích cực vào cuộc đấu tranh vì độc lập dân tộc, dân chủ, hòa bình, hợp tác và phát triển trên thế giới</vt:lpstr>
      <vt:lpstr>Tư tưởng Hồ Chí Minh góp phần mở ra cho các dân tộc thuộc địa con đường giải phóng dân tộc gắn với sự tiến bộ xã hội</vt:lpstr>
      <vt:lpstr>Tư tưởng Hồ Chí Minh góp phần mở ra cho các dân tộc thuộc địa con đường giải phóng dân tộc gắn với sự tiến bộ xã hội</vt:lpstr>
      <vt:lpstr>PowerPoint Presentation</vt:lpstr>
      <vt:lpstr>Tài liệu tham khảo</vt:lpstr>
      <vt:lpstr>Thank You!</vt:lpstr>
      <vt:lpstr>Tài liệu tham khảo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Cơ sở, quá trình hình thành và phát triển tư tưởng Hồ Chí Minh</dc:title>
  <dc:creator>admin</dc:creator>
  <cp:lastModifiedBy>Thắng</cp:lastModifiedBy>
  <cp:revision>5</cp:revision>
  <dcterms:modified xsi:type="dcterms:W3CDTF">2022-09-09T10:38:09Z</dcterms:modified>
</cp:coreProperties>
</file>