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334" r:id="rId3"/>
    <p:sldId id="338" r:id="rId4"/>
    <p:sldId id="339" r:id="rId5"/>
    <p:sldId id="340" r:id="rId6"/>
    <p:sldId id="341" r:id="rId7"/>
    <p:sldId id="342" r:id="rId8"/>
    <p:sldId id="343" r:id="rId9"/>
    <p:sldId id="306" r:id="rId10"/>
    <p:sldId id="345" r:id="rId11"/>
    <p:sldId id="346" r:id="rId12"/>
    <p:sldId id="347" r:id="rId13"/>
    <p:sldId id="349" r:id="rId14"/>
    <p:sldId id="350" r:id="rId15"/>
    <p:sldId id="351" r:id="rId16"/>
    <p:sldId id="352" r:id="rId17"/>
    <p:sldId id="353" r:id="rId18"/>
    <p:sldId id="355" r:id="rId19"/>
    <p:sldId id="356" r:id="rId20"/>
    <p:sldId id="357" r:id="rId21"/>
    <p:sldId id="359" r:id="rId22"/>
    <p:sldId id="360" r:id="rId23"/>
    <p:sldId id="361" r:id="rId24"/>
    <p:sldId id="363"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390" r:id="rId38"/>
    <p:sldId id="278" r:id="rId39"/>
  </p:sldIdLst>
  <p:sldSz cx="9144000" cy="5143500" type="screen16x9"/>
  <p:notesSz cx="6858000" cy="9144000"/>
  <p:embeddedFontLst>
    <p:embeddedFont>
      <p:font typeface="Raleway Light" panose="020B0604020202020204" charset="0"/>
      <p:regular r:id="rId41"/>
      <p:bold r:id="rId42"/>
      <p:italic r:id="rId43"/>
      <p:boldItalic r:id="rId44"/>
    </p:embeddedFont>
    <p:embeddedFont>
      <p:font typeface="Raleway ExtraBold" panose="020B0604020202020204" charset="0"/>
      <p:bold r:id="rId45"/>
      <p:boldItalic r:id="rId46"/>
    </p:embeddedFont>
    <p:embeddedFont>
      <p:font typeface="Calibri" panose="020F0502020204030204"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20599-6FF6-42D0-A41C-BC4FEDEF9ADC}">
  <a:tblStyle styleId="{CEC20599-6FF6-42D0-A41C-BC4FEDEF9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060383-1574-4C42-93C6-B8AFD89FC2F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92" d="100"/>
          <a:sy n="92" d="100"/>
        </p:scale>
        <p:origin x="762"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46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23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70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91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4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134A6FE5-226D-4E8D-9116-44BE067197BE}"/>
              </a:ext>
            </a:extLst>
          </p:cNvPr>
          <p:cNvPicPr>
            <a:picLocks noChangeAspect="1"/>
          </p:cNvPicPr>
          <p:nvPr userDrawn="1"/>
        </p:nvPicPr>
        <p:blipFill>
          <a:blip r:embed="rId7"/>
          <a:stretch>
            <a:fillRect/>
          </a:stretch>
        </p:blipFill>
        <p:spPr>
          <a:xfrm>
            <a:off x="8119224" y="274039"/>
            <a:ext cx="634040" cy="553200"/>
          </a:xfrm>
          <a:prstGeom prst="rect">
            <a:avLst/>
          </a:prstGeom>
        </p:spPr>
      </p:pic>
      <p:pic>
        <p:nvPicPr>
          <p:cNvPr id="9" name="Picture 8">
            <a:extLst>
              <a:ext uri="{FF2B5EF4-FFF2-40B4-BE49-F238E27FC236}">
                <a16:creationId xmlns:a16="http://schemas.microsoft.com/office/drawing/2014/main" id="{A9AD493A-5756-494F-B7BE-EF86A3291CDC}"/>
              </a:ext>
            </a:extLst>
          </p:cNvPr>
          <p:cNvPicPr>
            <a:picLocks noChangeAspect="1"/>
          </p:cNvPicPr>
          <p:nvPr userDrawn="1"/>
        </p:nvPicPr>
        <p:blipFill>
          <a:blip r:embed="rId8"/>
          <a:stretch>
            <a:fillRect/>
          </a:stretch>
        </p:blipFill>
        <p:spPr>
          <a:xfrm>
            <a:off x="791455" y="576997"/>
            <a:ext cx="1165660" cy="31477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0.svg"/><Relationship Id="rId7" Type="http://schemas.openxmlformats.org/officeDocument/2006/relationships/image" Target="../media/image90.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0.svg"/><Relationship Id="rId4" Type="http://schemas.openxmlformats.org/officeDocument/2006/relationships/image" Target="../media/image4.png"/><Relationship Id="rId9" Type="http://schemas.openxmlformats.org/officeDocument/2006/relationships/image" Target="../media/image110.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0.svg"/><Relationship Id="rId7" Type="http://schemas.openxmlformats.org/officeDocument/2006/relationships/image" Target="../media/image90.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0.svg"/><Relationship Id="rId4" Type="http://schemas.openxmlformats.org/officeDocument/2006/relationships/image" Target="../media/image4.png"/><Relationship Id="rId9" Type="http://schemas.openxmlformats.org/officeDocument/2006/relationships/image" Target="../media/image110.sv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0.svg"/><Relationship Id="rId7" Type="http://schemas.openxmlformats.org/officeDocument/2006/relationships/image" Target="../media/image90.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0.svg"/><Relationship Id="rId4" Type="http://schemas.openxmlformats.org/officeDocument/2006/relationships/image" Target="../media/image4.png"/><Relationship Id="rId9" Type="http://schemas.openxmlformats.org/officeDocument/2006/relationships/image" Target="../media/image110.sv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0.svg"/><Relationship Id="rId7" Type="http://schemas.openxmlformats.org/officeDocument/2006/relationships/image" Target="../media/image90.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0.svg"/><Relationship Id="rId4" Type="http://schemas.openxmlformats.org/officeDocument/2006/relationships/image" Target="../media/image4.png"/><Relationship Id="rId9" Type="http://schemas.openxmlformats.org/officeDocument/2006/relationships/image" Target="../media/image1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1961270"/>
            <a:ext cx="7772400" cy="24857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solidFill>
                  <a:schemeClr val="tx1">
                    <a:lumMod val="50000"/>
                  </a:schemeClr>
                </a:solidFill>
              </a:rPr>
              <a:t>Chương 3</a:t>
            </a:r>
            <a:r>
              <a:rPr lang="en-US" sz="3200" dirty="0"/>
              <a:t/>
            </a:r>
            <a:br>
              <a:rPr lang="en-US" sz="3200" dirty="0"/>
            </a:br>
            <a:r>
              <a:rPr lang="vi-VN" sz="3200" dirty="0"/>
              <a:t>ĐẢNG LÃNH ĐẠO CẢ NƯỚC</a:t>
            </a:r>
            <a:r>
              <a:rPr lang="en-US" sz="3200" dirty="0"/>
              <a:t/>
            </a:r>
            <a:br>
              <a:rPr lang="en-US" sz="3200" dirty="0"/>
            </a:br>
            <a:r>
              <a:rPr lang="vi-VN" sz="3200" dirty="0"/>
              <a:t>QUÁ ĐỘ LÊN CHỦ NGHĨA XÃ HỘI VÀTIẾN HÀNH CÔNG CUỘC ĐỔI</a:t>
            </a:r>
            <a:r>
              <a:rPr lang="en-US" sz="3200" dirty="0"/>
              <a:t> </a:t>
            </a:r>
            <a:r>
              <a:rPr lang="vi-VN" sz="3200" dirty="0"/>
              <a:t>MỚI</a:t>
            </a:r>
            <a:r>
              <a:rPr lang="en-US" sz="3200" dirty="0"/>
              <a:t> </a:t>
            </a:r>
            <a:r>
              <a:rPr lang="vi-VN" sz="3200" dirty="0"/>
              <a:t>(1975 - </a:t>
            </a:r>
            <a:r>
              <a:rPr lang="en-US" sz="3200" dirty="0" smtClean="0"/>
              <a:t>Nay</a:t>
            </a:r>
            <a:r>
              <a:rPr lang="vi-VN" sz="3200" dirty="0" smtClean="0"/>
              <a:t>)</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FC7F1D-72A7-482A-B4EA-54CDFCEE88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grpSp>
        <p:nvGrpSpPr>
          <p:cNvPr id="6" name="Google Shape;372;p34">
            <a:extLst>
              <a:ext uri="{FF2B5EF4-FFF2-40B4-BE49-F238E27FC236}">
                <a16:creationId xmlns:a16="http://schemas.microsoft.com/office/drawing/2014/main" id="{FB4315BD-F0F7-40E9-8B52-1F9B206E3608}"/>
              </a:ext>
            </a:extLst>
          </p:cNvPr>
          <p:cNvGrpSpPr/>
          <p:nvPr/>
        </p:nvGrpSpPr>
        <p:grpSpPr>
          <a:xfrm>
            <a:off x="4826823" y="1782459"/>
            <a:ext cx="3930142" cy="2372706"/>
            <a:chOff x="1177450" y="241631"/>
            <a:chExt cx="6173152" cy="3616776"/>
          </a:xfrm>
        </p:grpSpPr>
        <p:sp>
          <p:nvSpPr>
            <p:cNvPr id="7" name="Google Shape;373;p34">
              <a:extLst>
                <a:ext uri="{FF2B5EF4-FFF2-40B4-BE49-F238E27FC236}">
                  <a16:creationId xmlns:a16="http://schemas.microsoft.com/office/drawing/2014/main" id="{21DBEA98-2E5F-494F-8D53-428C5AF67CBE}"/>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74;p34">
              <a:extLst>
                <a:ext uri="{FF2B5EF4-FFF2-40B4-BE49-F238E27FC236}">
                  <a16:creationId xmlns:a16="http://schemas.microsoft.com/office/drawing/2014/main" id="{6A63E3F8-6540-4A62-821A-008DCC03CB20}"/>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75;p34">
              <a:extLst>
                <a:ext uri="{FF2B5EF4-FFF2-40B4-BE49-F238E27FC236}">
                  <a16:creationId xmlns:a16="http://schemas.microsoft.com/office/drawing/2014/main" id="{ACFCE56C-B53B-4677-8672-319AB775951E}"/>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76;p34">
              <a:extLst>
                <a:ext uri="{FF2B5EF4-FFF2-40B4-BE49-F238E27FC236}">
                  <a16:creationId xmlns:a16="http://schemas.microsoft.com/office/drawing/2014/main" id="{53ECC6B4-574F-4786-8527-10B1026EC269}"/>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 name="Google Shape;377;p34">
            <a:extLst>
              <a:ext uri="{FF2B5EF4-FFF2-40B4-BE49-F238E27FC236}">
                <a16:creationId xmlns:a16="http://schemas.microsoft.com/office/drawing/2014/main" id="{4C560124-82C1-4F66-B074-3474E4DB755F}"/>
              </a:ext>
            </a:extLst>
          </p:cNvPr>
          <p:cNvPicPr preferRelativeResize="0"/>
          <p:nvPr/>
        </p:nvPicPr>
        <p:blipFill>
          <a:blip r:embed="rId2"/>
          <a:srcRect l="6306" r="6306"/>
          <a:stretch/>
        </p:blipFill>
        <p:spPr>
          <a:xfrm>
            <a:off x="5260795" y="1915929"/>
            <a:ext cx="3054920" cy="1999617"/>
          </a:xfrm>
          <a:prstGeom prst="rect">
            <a:avLst/>
          </a:prstGeom>
          <a:noFill/>
          <a:ln w="9525" cap="flat" cmpd="sng">
            <a:solidFill>
              <a:schemeClr val="dk1"/>
            </a:solidFill>
            <a:prstDash val="solid"/>
            <a:round/>
            <a:headEnd type="none" w="sm" len="sm"/>
            <a:tailEnd type="none" w="sm" len="sm"/>
          </a:ln>
        </p:spPr>
      </p:pic>
      <p:sp>
        <p:nvSpPr>
          <p:cNvPr id="12" name="Google Shape;378;p34">
            <a:extLst>
              <a:ext uri="{FF2B5EF4-FFF2-40B4-BE49-F238E27FC236}">
                <a16:creationId xmlns:a16="http://schemas.microsoft.com/office/drawing/2014/main" id="{1CB55152-9E68-4F66-A197-834511448F17}"/>
              </a:ext>
            </a:extLst>
          </p:cNvPr>
          <p:cNvSpPr txBox="1">
            <a:spLocks/>
          </p:cNvSpPr>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9pPr>
          </a:lstStyle>
          <a:p>
            <a:fld id="{00000000-1234-1234-1234-123412341234}" type="slidenum">
              <a:rPr lang="en" smtClean="0"/>
              <a:pPr/>
              <a:t>10</a:t>
            </a:fld>
            <a:endParaRPr lang="en"/>
          </a:p>
        </p:txBody>
      </p:sp>
      <p:sp>
        <p:nvSpPr>
          <p:cNvPr id="13" name="Google Shape;379;p34">
            <a:extLst>
              <a:ext uri="{FF2B5EF4-FFF2-40B4-BE49-F238E27FC236}">
                <a16:creationId xmlns:a16="http://schemas.microsoft.com/office/drawing/2014/main" id="{F68F9FCA-29AE-4082-ABAB-E42F4A9BF901}"/>
              </a:ext>
            </a:extLst>
          </p:cNvPr>
          <p:cNvSpPr txBox="1">
            <a:spLocks/>
          </p:cNvSpPr>
          <p:nvPr/>
        </p:nvSpPr>
        <p:spPr>
          <a:xfrm>
            <a:off x="679082" y="1527918"/>
            <a:ext cx="4029095" cy="31286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en-US" sz="2000" dirty="0" err="1">
                <a:solidFill>
                  <a:schemeClr val="accent1"/>
                </a:solidFill>
                <a:latin typeface="Raleway ExtraBold"/>
                <a:ea typeface="Raleway ExtraBold"/>
                <a:cs typeface="Raleway ExtraBold"/>
                <a:sym typeface="Raleway ExtraBold"/>
              </a:rPr>
              <a:t>Tổng</a:t>
            </a:r>
            <a:r>
              <a:rPr lang="en-US" sz="2000" dirty="0">
                <a:solidFill>
                  <a:schemeClr val="accent1"/>
                </a:solidFill>
                <a:latin typeface="Raleway ExtraBold"/>
                <a:ea typeface="Raleway ExtraBold"/>
                <a:cs typeface="Raleway ExtraBold"/>
                <a:sym typeface="Raleway ExtraBold"/>
              </a:rPr>
              <a:t> </a:t>
            </a:r>
            <a:r>
              <a:rPr lang="en-US" sz="2000" dirty="0" err="1">
                <a:solidFill>
                  <a:schemeClr val="accent1"/>
                </a:solidFill>
                <a:latin typeface="Raleway ExtraBold"/>
                <a:ea typeface="Raleway ExtraBold"/>
                <a:cs typeface="Raleway ExtraBold"/>
                <a:sym typeface="Raleway ExtraBold"/>
              </a:rPr>
              <a:t>kết</a:t>
            </a:r>
            <a:r>
              <a:rPr lang="en-US" sz="2000" dirty="0">
                <a:solidFill>
                  <a:schemeClr val="accent1"/>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Việt</a:t>
            </a:r>
            <a:r>
              <a:rPr lang="en-US" sz="2000" dirty="0">
                <a:solidFill>
                  <a:schemeClr val="tx1">
                    <a:lumMod val="50000"/>
                  </a:schemeClr>
                </a:solidFill>
                <a:latin typeface="Raleway ExtraBold"/>
                <a:ea typeface="Raleway ExtraBold"/>
                <a:cs typeface="Raleway ExtraBold"/>
                <a:sym typeface="Raleway ExtraBold"/>
              </a:rPr>
              <a:t> Nam </a:t>
            </a:r>
            <a:r>
              <a:rPr lang="en-US" sz="2000" dirty="0" err="1">
                <a:solidFill>
                  <a:schemeClr val="tx1">
                    <a:lumMod val="50000"/>
                  </a:schemeClr>
                </a:solidFill>
                <a:latin typeface="Raleway ExtraBold"/>
                <a:ea typeface="Raleway ExtraBold"/>
                <a:cs typeface="Raleway ExtraBold"/>
                <a:sym typeface="Raleway ExtraBold"/>
              </a:rPr>
              <a:t>thế</a:t>
            </a:r>
            <a:r>
              <a:rPr lang="en-US" sz="2000" dirty="0">
                <a:solidFill>
                  <a:schemeClr val="tx1">
                    <a:lumMod val="50000"/>
                  </a:schemeClr>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kỷ</a:t>
            </a:r>
            <a:r>
              <a:rPr lang="en-US" sz="2000" dirty="0">
                <a:solidFill>
                  <a:schemeClr val="tx1">
                    <a:lumMod val="50000"/>
                  </a:schemeClr>
                </a:solidFill>
                <a:latin typeface="Raleway ExtraBold"/>
                <a:ea typeface="Raleway ExtraBold"/>
                <a:cs typeface="Raleway ExtraBold"/>
                <a:sym typeface="Raleway ExtraBold"/>
              </a:rPr>
              <a:t> XX</a:t>
            </a:r>
          </a:p>
          <a:p>
            <a:pPr marL="285750" indent="-285750"/>
            <a:r>
              <a:rPr lang="vi-VN" sz="1400" dirty="0"/>
              <a:t>Đảng Cộng sản Việt Nam ra đời mở ra bước ngoặt của cách mạng Việt Nam</a:t>
            </a:r>
            <a:r>
              <a:rPr lang="en-US" sz="1400" dirty="0"/>
              <a:t>.</a:t>
            </a:r>
          </a:p>
          <a:p>
            <a:pPr marL="285750" indent="-285750"/>
            <a:r>
              <a:rPr lang="en-US" sz="1400" dirty="0"/>
              <a:t>T</a:t>
            </a:r>
            <a:r>
              <a:rPr lang="vi-VN" sz="1400" dirty="0"/>
              <a:t>hắng lợi của Cách mạng tháng Tám năm 1945 và việc thành lập Nhà nước Việt Nam Dân chủ Cộng hòa</a:t>
            </a:r>
            <a:r>
              <a:rPr lang="en-US" sz="1400" dirty="0"/>
              <a:t>.</a:t>
            </a:r>
            <a:r>
              <a:rPr lang="vi-VN" sz="1400" dirty="0"/>
              <a:t> </a:t>
            </a:r>
            <a:endParaRPr lang="en-US" sz="1400" dirty="0"/>
          </a:p>
          <a:p>
            <a:pPr marL="285750" indent="-285750"/>
            <a:r>
              <a:rPr lang="en-US" sz="1400" dirty="0"/>
              <a:t>T</a:t>
            </a:r>
            <a:r>
              <a:rPr lang="vi-VN" sz="1400" dirty="0"/>
              <a:t>hắng lợi của các cuộc kháng chiến oanh liệt để giải phóng dân tộc, bảo vệ Tổ quốc</a:t>
            </a:r>
            <a:r>
              <a:rPr lang="en-US" sz="1400" dirty="0"/>
              <a:t>.</a:t>
            </a:r>
          </a:p>
          <a:p>
            <a:pPr marL="285750" indent="-285750"/>
            <a:r>
              <a:rPr lang="en-US" sz="1400" dirty="0"/>
              <a:t>T</a:t>
            </a:r>
            <a:r>
              <a:rPr lang="vi-VN" sz="1400" dirty="0"/>
              <a:t>hắng lợi của sự nghiệp đổi mới, từng bước đưa đất nước quá độ lên chủ nghĩa xã hội.</a:t>
            </a:r>
            <a:endParaRPr lang="en-US" sz="1400" dirty="0"/>
          </a:p>
          <a:p>
            <a:pPr marL="0" indent="0">
              <a:buFont typeface="Raleway Light"/>
              <a:buNone/>
            </a:pPr>
            <a:endParaRPr lang="en-US" sz="2000" dirty="0">
              <a:solidFill>
                <a:schemeClr val="tx1">
                  <a:lumMod val="50000"/>
                </a:schemeClr>
              </a:solidFill>
              <a:latin typeface="Raleway ExtraBold"/>
              <a:ea typeface="Raleway ExtraBold"/>
              <a:cs typeface="Raleway ExtraBold"/>
              <a:sym typeface="Raleway ExtraBold"/>
            </a:endParaRPr>
          </a:p>
        </p:txBody>
      </p:sp>
      <p:sp>
        <p:nvSpPr>
          <p:cNvPr id="14" name="Title 1">
            <a:extLst>
              <a:ext uri="{FF2B5EF4-FFF2-40B4-BE49-F238E27FC236}">
                <a16:creationId xmlns:a16="http://schemas.microsoft.com/office/drawing/2014/main" id="{09EBA8A7-FDC5-4171-970C-0C1C8E179851}"/>
              </a:ext>
            </a:extLst>
          </p:cNvPr>
          <p:cNvSpPr>
            <a:spLocks noGrp="1"/>
          </p:cNvSpPr>
          <p:nvPr>
            <p:ph type="title"/>
          </p:nvPr>
        </p:nvSpPr>
        <p:spPr>
          <a:xfrm>
            <a:off x="1284671" y="838130"/>
            <a:ext cx="6866100" cy="857400"/>
          </a:xfrm>
        </p:spPr>
        <p:txBody>
          <a:bodyPr/>
          <a:lstStyle/>
          <a:p>
            <a:pPr algn="ctr"/>
            <a:r>
              <a:rPr lang="en-US" altLang="vi-VN" sz="2000" dirty="0" err="1"/>
              <a:t>Nội</a:t>
            </a:r>
            <a:r>
              <a:rPr lang="en-US" altLang="vi-VN" sz="2000" dirty="0"/>
              <a:t> dung </a:t>
            </a:r>
            <a:r>
              <a:rPr lang="en-US" altLang="vi-VN" sz="2000" dirty="0" err="1">
                <a:solidFill>
                  <a:schemeClr val="accent1"/>
                </a:solidFill>
              </a:rPr>
              <a:t>trọng</a:t>
            </a:r>
            <a:r>
              <a:rPr lang="en-US" altLang="vi-VN" sz="2000" dirty="0">
                <a:solidFill>
                  <a:schemeClr val="accent1"/>
                </a:solidFill>
              </a:rPr>
              <a:t> </a:t>
            </a:r>
            <a:r>
              <a:rPr lang="en-US" altLang="vi-VN" sz="2000" dirty="0" err="1">
                <a:solidFill>
                  <a:schemeClr val="accent1"/>
                </a:solidFill>
              </a:rPr>
              <a:t>tâm</a:t>
            </a:r>
            <a:r>
              <a:rPr lang="en-US" altLang="vi-VN" sz="2000" dirty="0">
                <a:solidFill>
                  <a:schemeClr val="accent1"/>
                </a:solidFill>
              </a:rPr>
              <a:t>, </a:t>
            </a:r>
            <a:r>
              <a:rPr lang="en-US" altLang="vi-VN" sz="2000" dirty="0" err="1">
                <a:solidFill>
                  <a:schemeClr val="accent1"/>
                </a:solidFill>
              </a:rPr>
              <a:t>nổi</a:t>
            </a:r>
            <a:r>
              <a:rPr lang="en-US" altLang="vi-VN" sz="2000" dirty="0">
                <a:solidFill>
                  <a:schemeClr val="accent1"/>
                </a:solidFill>
              </a:rPr>
              <a:t> </a:t>
            </a:r>
            <a:r>
              <a:rPr lang="en-US" altLang="vi-VN" sz="2000" dirty="0" err="1">
                <a:solidFill>
                  <a:schemeClr val="accent1"/>
                </a:solidFill>
              </a:rPr>
              <a:t>bật</a:t>
            </a:r>
            <a:r>
              <a:rPr lang="en-US" altLang="vi-VN" sz="2000" dirty="0">
                <a:solidFill>
                  <a:schemeClr val="accent1"/>
                </a:solidFill>
              </a:rPr>
              <a:t> </a:t>
            </a:r>
            <a:r>
              <a:rPr lang="en-US" altLang="vi-VN" sz="2000" dirty="0" err="1"/>
              <a:t>của</a:t>
            </a:r>
            <a:r>
              <a:rPr lang="en-US" altLang="vi-VN" sz="2000" dirty="0"/>
              <a:t> </a:t>
            </a:r>
            <a:r>
              <a:rPr lang="en-US" altLang="vi-VN" sz="2000" dirty="0" err="1"/>
              <a:t>Đại</a:t>
            </a:r>
            <a:r>
              <a:rPr lang="en-US" altLang="vi-VN" sz="2000" dirty="0"/>
              <a:t> </a:t>
            </a:r>
            <a:r>
              <a:rPr lang="en-US" altLang="vi-VN" sz="2000" dirty="0" err="1"/>
              <a:t>hội</a:t>
            </a:r>
            <a:r>
              <a:rPr lang="en-US" altLang="vi-VN" sz="2000" dirty="0"/>
              <a:t> </a:t>
            </a:r>
            <a:r>
              <a:rPr lang="en-US" altLang="vi-VN" sz="2000" dirty="0" err="1"/>
              <a:t>đại</a:t>
            </a:r>
            <a:r>
              <a:rPr lang="en-US" altLang="vi-VN" sz="2000" dirty="0"/>
              <a:t> </a:t>
            </a:r>
            <a:r>
              <a:rPr lang="en-US" altLang="vi-VN" sz="2000" dirty="0" err="1"/>
              <a:t>biểu</a:t>
            </a:r>
            <a:r>
              <a:rPr lang="en-US" altLang="vi-VN" sz="2000" dirty="0"/>
              <a:t> </a:t>
            </a:r>
            <a:r>
              <a:rPr lang="en-US" altLang="vi-VN" sz="2000" dirty="0" err="1"/>
              <a:t>toàn</a:t>
            </a:r>
            <a:r>
              <a:rPr lang="en-US" altLang="vi-VN" sz="2000" dirty="0"/>
              <a:t> </a:t>
            </a:r>
            <a:r>
              <a:rPr lang="en-US" altLang="vi-VN" sz="2000" dirty="0" err="1"/>
              <a:t>quốc</a:t>
            </a:r>
            <a:r>
              <a:rPr lang="en-US" altLang="vi-VN" sz="2000" dirty="0"/>
              <a:t> </a:t>
            </a:r>
            <a:r>
              <a:rPr lang="en-US" altLang="vi-VN" sz="2000" dirty="0" err="1">
                <a:solidFill>
                  <a:schemeClr val="accent1"/>
                </a:solidFill>
              </a:rPr>
              <a:t>lần</a:t>
            </a:r>
            <a:r>
              <a:rPr lang="en-US" altLang="vi-VN" sz="2000" dirty="0">
                <a:solidFill>
                  <a:schemeClr val="accent1"/>
                </a:solidFill>
              </a:rPr>
              <a:t> </a:t>
            </a:r>
            <a:r>
              <a:rPr lang="en-US" altLang="vi-VN" sz="2000" dirty="0" err="1">
                <a:solidFill>
                  <a:schemeClr val="accent1"/>
                </a:solidFill>
              </a:rPr>
              <a:t>thứ</a:t>
            </a:r>
            <a:r>
              <a:rPr lang="en-US" altLang="vi-VN" sz="2000" dirty="0">
                <a:solidFill>
                  <a:schemeClr val="accent1"/>
                </a:solidFill>
              </a:rPr>
              <a:t> IX </a:t>
            </a:r>
            <a:r>
              <a:rPr lang="en-US" altLang="vi-VN" sz="2000" dirty="0"/>
              <a:t>(4-2001)</a:t>
            </a:r>
            <a:endParaRPr lang="en-US" sz="2000" dirty="0"/>
          </a:p>
        </p:txBody>
      </p:sp>
    </p:spTree>
    <p:extLst>
      <p:ext uri="{BB962C8B-B14F-4D97-AF65-F5344CB8AC3E}">
        <p14:creationId xmlns:p14="http://schemas.microsoft.com/office/powerpoint/2010/main" val="261665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897A77-BFE4-4303-94E3-14B72E7DCD8D}"/>
              </a:ext>
            </a:extLst>
          </p:cNvPr>
          <p:cNvSpPr>
            <a:spLocks noGrp="1"/>
          </p:cNvSpPr>
          <p:nvPr>
            <p:ph type="body" idx="1"/>
          </p:nvPr>
        </p:nvSpPr>
        <p:spPr>
          <a:xfrm>
            <a:off x="714531" y="1547853"/>
            <a:ext cx="6866100" cy="2893517"/>
          </a:xfrm>
        </p:spPr>
        <p:txBody>
          <a:bodyPr/>
          <a:lstStyle/>
          <a:p>
            <a:r>
              <a:rPr lang="vi-VN" dirty="0"/>
              <a:t>Đảng và nhân dân quyết tâm xây dựng đất nước Việt Nam theo con đường xã hội chủ nghĩa trên nền tảng chủ nghĩa Mác-Lênin và tư tưởng Hồ Chí Minh</a:t>
            </a:r>
            <a:r>
              <a:rPr lang="en-US" dirty="0"/>
              <a:t>.</a:t>
            </a:r>
          </a:p>
          <a:p>
            <a:r>
              <a:rPr lang="vi-VN" dirty="0"/>
              <a:t>Con đường phát triển quá độ lên chủ nghĩa xã hội của nước ta là bỏ qua chế độ tư bản chủ nghĩa</a:t>
            </a:r>
            <a:r>
              <a:rPr lang="en-US" dirty="0"/>
              <a:t>.</a:t>
            </a:r>
          </a:p>
          <a:p>
            <a:r>
              <a:rPr lang="vi-VN" dirty="0"/>
              <a:t>Quan hệ các giai cấp, các tầng lớp xã hội là quan hệ hợp tác và đấu tranh trong nội bộ nhân dân, đoàn kết và hợp tác lâu dài trong sự nghiệp xây dựng và bảo vệ Tổ quốc. </a:t>
            </a:r>
            <a:endParaRPr lang="en-US" dirty="0"/>
          </a:p>
          <a:p>
            <a:endParaRPr lang="en-US" dirty="0"/>
          </a:p>
        </p:txBody>
      </p:sp>
      <p:sp>
        <p:nvSpPr>
          <p:cNvPr id="4" name="Slide Number Placeholder 3">
            <a:extLst>
              <a:ext uri="{FF2B5EF4-FFF2-40B4-BE49-F238E27FC236}">
                <a16:creationId xmlns:a16="http://schemas.microsoft.com/office/drawing/2014/main" id="{FD00371E-AF79-433A-8157-5FC189C5F3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8" name="Title 1">
            <a:extLst>
              <a:ext uri="{FF2B5EF4-FFF2-40B4-BE49-F238E27FC236}">
                <a16:creationId xmlns:a16="http://schemas.microsoft.com/office/drawing/2014/main" id="{8A0CF695-48DF-4A2B-9FA0-FF16BE0BAB20}"/>
              </a:ext>
            </a:extLst>
          </p:cNvPr>
          <p:cNvSpPr>
            <a:spLocks noGrp="1"/>
          </p:cNvSpPr>
          <p:nvPr>
            <p:ph type="title"/>
          </p:nvPr>
        </p:nvSpPr>
        <p:spPr>
          <a:xfrm>
            <a:off x="1284671" y="838130"/>
            <a:ext cx="6866100" cy="857400"/>
          </a:xfrm>
        </p:spPr>
        <p:txBody>
          <a:bodyPr/>
          <a:lstStyle/>
          <a:p>
            <a:pPr algn="ctr"/>
            <a:r>
              <a:rPr lang="en-US" altLang="vi-VN" sz="2000" dirty="0" err="1"/>
              <a:t>Nội</a:t>
            </a:r>
            <a:r>
              <a:rPr lang="en-US" altLang="vi-VN" sz="2000" dirty="0"/>
              <a:t> dung </a:t>
            </a:r>
            <a:r>
              <a:rPr lang="en-US" altLang="vi-VN" sz="2000" dirty="0" err="1">
                <a:solidFill>
                  <a:schemeClr val="accent1"/>
                </a:solidFill>
              </a:rPr>
              <a:t>trọng</a:t>
            </a:r>
            <a:r>
              <a:rPr lang="en-US" altLang="vi-VN" sz="2000" dirty="0">
                <a:solidFill>
                  <a:schemeClr val="accent1"/>
                </a:solidFill>
              </a:rPr>
              <a:t> </a:t>
            </a:r>
            <a:r>
              <a:rPr lang="en-US" altLang="vi-VN" sz="2000" dirty="0" err="1">
                <a:solidFill>
                  <a:schemeClr val="accent1"/>
                </a:solidFill>
              </a:rPr>
              <a:t>tâm</a:t>
            </a:r>
            <a:r>
              <a:rPr lang="en-US" altLang="vi-VN" sz="2000" dirty="0">
                <a:solidFill>
                  <a:schemeClr val="accent1"/>
                </a:solidFill>
              </a:rPr>
              <a:t>, </a:t>
            </a:r>
            <a:r>
              <a:rPr lang="en-US" altLang="vi-VN" sz="2000" dirty="0" err="1">
                <a:solidFill>
                  <a:schemeClr val="accent1"/>
                </a:solidFill>
              </a:rPr>
              <a:t>nổi</a:t>
            </a:r>
            <a:r>
              <a:rPr lang="en-US" altLang="vi-VN" sz="2000" dirty="0">
                <a:solidFill>
                  <a:schemeClr val="accent1"/>
                </a:solidFill>
              </a:rPr>
              <a:t> </a:t>
            </a:r>
            <a:r>
              <a:rPr lang="en-US" altLang="vi-VN" sz="2000" dirty="0" err="1">
                <a:solidFill>
                  <a:schemeClr val="accent1"/>
                </a:solidFill>
              </a:rPr>
              <a:t>bật</a:t>
            </a:r>
            <a:r>
              <a:rPr lang="en-US" altLang="vi-VN" sz="2000" dirty="0">
                <a:solidFill>
                  <a:schemeClr val="accent1"/>
                </a:solidFill>
              </a:rPr>
              <a:t> </a:t>
            </a:r>
            <a:r>
              <a:rPr lang="en-US" altLang="vi-VN" sz="2000" dirty="0" err="1"/>
              <a:t>của</a:t>
            </a:r>
            <a:r>
              <a:rPr lang="en-US" altLang="vi-VN" sz="2000" dirty="0"/>
              <a:t> </a:t>
            </a:r>
            <a:r>
              <a:rPr lang="en-US" altLang="vi-VN" sz="2000" dirty="0" err="1"/>
              <a:t>Đại</a:t>
            </a:r>
            <a:r>
              <a:rPr lang="en-US" altLang="vi-VN" sz="2000" dirty="0"/>
              <a:t> </a:t>
            </a:r>
            <a:r>
              <a:rPr lang="en-US" altLang="vi-VN" sz="2000" dirty="0" err="1"/>
              <a:t>hội</a:t>
            </a:r>
            <a:r>
              <a:rPr lang="en-US" altLang="vi-VN" sz="2000" dirty="0"/>
              <a:t> </a:t>
            </a:r>
            <a:r>
              <a:rPr lang="en-US" altLang="vi-VN" sz="2000" dirty="0" err="1"/>
              <a:t>đại</a:t>
            </a:r>
            <a:r>
              <a:rPr lang="en-US" altLang="vi-VN" sz="2000" dirty="0"/>
              <a:t> </a:t>
            </a:r>
            <a:r>
              <a:rPr lang="en-US" altLang="vi-VN" sz="2000" dirty="0" err="1"/>
              <a:t>biểu</a:t>
            </a:r>
            <a:r>
              <a:rPr lang="en-US" altLang="vi-VN" sz="2000" dirty="0"/>
              <a:t> </a:t>
            </a:r>
            <a:r>
              <a:rPr lang="en-US" altLang="vi-VN" sz="2000" dirty="0" err="1"/>
              <a:t>toàn</a:t>
            </a:r>
            <a:r>
              <a:rPr lang="en-US" altLang="vi-VN" sz="2000" dirty="0"/>
              <a:t> </a:t>
            </a:r>
            <a:r>
              <a:rPr lang="en-US" altLang="vi-VN" sz="2000" dirty="0" err="1"/>
              <a:t>quốc</a:t>
            </a:r>
            <a:r>
              <a:rPr lang="en-US" altLang="vi-VN" sz="2000" dirty="0"/>
              <a:t> </a:t>
            </a:r>
            <a:r>
              <a:rPr lang="en-US" altLang="vi-VN" sz="2000" dirty="0" err="1">
                <a:solidFill>
                  <a:schemeClr val="accent1"/>
                </a:solidFill>
              </a:rPr>
              <a:t>lần</a:t>
            </a:r>
            <a:r>
              <a:rPr lang="en-US" altLang="vi-VN" sz="2000" dirty="0">
                <a:solidFill>
                  <a:schemeClr val="accent1"/>
                </a:solidFill>
              </a:rPr>
              <a:t> </a:t>
            </a:r>
            <a:r>
              <a:rPr lang="en-US" altLang="vi-VN" sz="2000" dirty="0" err="1">
                <a:solidFill>
                  <a:schemeClr val="accent1"/>
                </a:solidFill>
              </a:rPr>
              <a:t>thứ</a:t>
            </a:r>
            <a:r>
              <a:rPr lang="en-US" altLang="vi-VN" sz="2000" dirty="0">
                <a:solidFill>
                  <a:schemeClr val="accent1"/>
                </a:solidFill>
              </a:rPr>
              <a:t> IX </a:t>
            </a:r>
            <a:r>
              <a:rPr lang="en-US" altLang="vi-VN" sz="2000" dirty="0"/>
              <a:t>(4-2001)</a:t>
            </a:r>
            <a:endParaRPr lang="en-US" sz="2000" dirty="0"/>
          </a:p>
        </p:txBody>
      </p:sp>
    </p:spTree>
    <p:extLst>
      <p:ext uri="{BB962C8B-B14F-4D97-AF65-F5344CB8AC3E}">
        <p14:creationId xmlns:p14="http://schemas.microsoft.com/office/powerpoint/2010/main" val="254965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897A77-BFE4-4303-94E3-14B72E7DCD8D}"/>
              </a:ext>
            </a:extLst>
          </p:cNvPr>
          <p:cNvSpPr>
            <a:spLocks noGrp="1"/>
          </p:cNvSpPr>
          <p:nvPr>
            <p:ph type="body" idx="1"/>
          </p:nvPr>
        </p:nvSpPr>
        <p:spPr>
          <a:xfrm>
            <a:off x="714530" y="1547853"/>
            <a:ext cx="7484333" cy="3166023"/>
          </a:xfrm>
        </p:spPr>
        <p:txBody>
          <a:bodyPr/>
          <a:lstStyle/>
          <a:p>
            <a:r>
              <a:rPr lang="vi-VN" sz="1600" dirty="0"/>
              <a:t>Đảng, Nhà nước chủ trương thực hiện nhất quán và lâu dài nền kinh tế thị trường định hướng xã hội chủ nghĩa; coi đây là mô hình kinh tế tổng quát của nước ta trong thời kỳ quá độ đi lên chủ nghĩa xã hội.</a:t>
            </a:r>
            <a:endParaRPr lang="en-US" sz="1600" dirty="0"/>
          </a:p>
          <a:p>
            <a:r>
              <a:rPr lang="vi-VN" sz="1600" dirty="0"/>
              <a:t>Xây dựng nền văn hóa Việt Nam tiên tiến, đậm đà bản sắc dân tộc là nền tảng tinh thần của xã hội, vừa là mục tiêu, vừa là động lực thúc đẩy sự phát triển kinh tế-xã hội</a:t>
            </a:r>
            <a:r>
              <a:rPr lang="en-US" sz="1600" dirty="0"/>
              <a:t>.</a:t>
            </a:r>
          </a:p>
          <a:p>
            <a:r>
              <a:rPr lang="vi-VN" sz="1600" dirty="0"/>
              <a:t>Mở rộng quan hệ đối ngoại, chủ động hội nhập kinh tế quốc tế. Thực hiện nhất quán đường lối đối ngoại độc lập tự chủ, rộng mở, đa phương hóa, đa dạng hóa các quan hệ quốc tế. Việt Nam sẵn sàng là bạn, là đối tác tin cậy của các nước trong cộng đồng quốc tế, phấn đấu vì hòa bình, độc lập và phát triển.</a:t>
            </a:r>
            <a:endParaRPr lang="en-US" sz="1600" dirty="0"/>
          </a:p>
          <a:p>
            <a:endParaRPr lang="en-US" sz="1600" dirty="0"/>
          </a:p>
        </p:txBody>
      </p:sp>
      <p:sp>
        <p:nvSpPr>
          <p:cNvPr id="4" name="Slide Number Placeholder 3">
            <a:extLst>
              <a:ext uri="{FF2B5EF4-FFF2-40B4-BE49-F238E27FC236}">
                <a16:creationId xmlns:a16="http://schemas.microsoft.com/office/drawing/2014/main" id="{FD00371E-AF79-433A-8157-5FC189C5F3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7" name="Title 1">
            <a:extLst>
              <a:ext uri="{FF2B5EF4-FFF2-40B4-BE49-F238E27FC236}">
                <a16:creationId xmlns:a16="http://schemas.microsoft.com/office/drawing/2014/main" id="{CAAE691B-D81D-40C0-ACE7-4CF5AB0FEBC4}"/>
              </a:ext>
            </a:extLst>
          </p:cNvPr>
          <p:cNvSpPr>
            <a:spLocks noGrp="1"/>
          </p:cNvSpPr>
          <p:nvPr>
            <p:ph type="title"/>
          </p:nvPr>
        </p:nvSpPr>
        <p:spPr>
          <a:xfrm>
            <a:off x="1284671" y="838130"/>
            <a:ext cx="6866100" cy="857400"/>
          </a:xfrm>
        </p:spPr>
        <p:txBody>
          <a:bodyPr/>
          <a:lstStyle/>
          <a:p>
            <a:pPr algn="ctr"/>
            <a:r>
              <a:rPr lang="en-US" altLang="vi-VN" sz="2000" dirty="0" err="1"/>
              <a:t>Nội</a:t>
            </a:r>
            <a:r>
              <a:rPr lang="en-US" altLang="vi-VN" sz="2000" dirty="0"/>
              <a:t> dung </a:t>
            </a:r>
            <a:r>
              <a:rPr lang="en-US" altLang="vi-VN" sz="2000" dirty="0" err="1">
                <a:solidFill>
                  <a:schemeClr val="accent1"/>
                </a:solidFill>
              </a:rPr>
              <a:t>trọng</a:t>
            </a:r>
            <a:r>
              <a:rPr lang="en-US" altLang="vi-VN" sz="2000" dirty="0">
                <a:solidFill>
                  <a:schemeClr val="accent1"/>
                </a:solidFill>
              </a:rPr>
              <a:t> </a:t>
            </a:r>
            <a:r>
              <a:rPr lang="en-US" altLang="vi-VN" sz="2000" dirty="0" err="1">
                <a:solidFill>
                  <a:schemeClr val="accent1"/>
                </a:solidFill>
              </a:rPr>
              <a:t>tâm</a:t>
            </a:r>
            <a:r>
              <a:rPr lang="en-US" altLang="vi-VN" sz="2000" dirty="0">
                <a:solidFill>
                  <a:schemeClr val="accent1"/>
                </a:solidFill>
              </a:rPr>
              <a:t>, </a:t>
            </a:r>
            <a:r>
              <a:rPr lang="en-US" altLang="vi-VN" sz="2000" dirty="0" err="1">
                <a:solidFill>
                  <a:schemeClr val="accent1"/>
                </a:solidFill>
              </a:rPr>
              <a:t>nổi</a:t>
            </a:r>
            <a:r>
              <a:rPr lang="en-US" altLang="vi-VN" sz="2000" dirty="0">
                <a:solidFill>
                  <a:schemeClr val="accent1"/>
                </a:solidFill>
              </a:rPr>
              <a:t> </a:t>
            </a:r>
            <a:r>
              <a:rPr lang="en-US" altLang="vi-VN" sz="2000" dirty="0" err="1">
                <a:solidFill>
                  <a:schemeClr val="accent1"/>
                </a:solidFill>
              </a:rPr>
              <a:t>bật</a:t>
            </a:r>
            <a:r>
              <a:rPr lang="en-US" altLang="vi-VN" sz="2000" dirty="0">
                <a:solidFill>
                  <a:schemeClr val="accent1"/>
                </a:solidFill>
              </a:rPr>
              <a:t> </a:t>
            </a:r>
            <a:r>
              <a:rPr lang="en-US" altLang="vi-VN" sz="2000" dirty="0" err="1"/>
              <a:t>của</a:t>
            </a:r>
            <a:r>
              <a:rPr lang="en-US" altLang="vi-VN" sz="2000" dirty="0"/>
              <a:t> </a:t>
            </a:r>
            <a:r>
              <a:rPr lang="en-US" altLang="vi-VN" sz="2000" dirty="0" err="1"/>
              <a:t>Đại</a:t>
            </a:r>
            <a:r>
              <a:rPr lang="en-US" altLang="vi-VN" sz="2000" dirty="0"/>
              <a:t> </a:t>
            </a:r>
            <a:r>
              <a:rPr lang="en-US" altLang="vi-VN" sz="2000" dirty="0" err="1"/>
              <a:t>hội</a:t>
            </a:r>
            <a:r>
              <a:rPr lang="en-US" altLang="vi-VN" sz="2000" dirty="0"/>
              <a:t> </a:t>
            </a:r>
            <a:r>
              <a:rPr lang="en-US" altLang="vi-VN" sz="2000" dirty="0" err="1"/>
              <a:t>đại</a:t>
            </a:r>
            <a:r>
              <a:rPr lang="en-US" altLang="vi-VN" sz="2000" dirty="0"/>
              <a:t> </a:t>
            </a:r>
            <a:r>
              <a:rPr lang="en-US" altLang="vi-VN" sz="2000" dirty="0" err="1"/>
              <a:t>biểu</a:t>
            </a:r>
            <a:r>
              <a:rPr lang="en-US" altLang="vi-VN" sz="2000" dirty="0"/>
              <a:t> </a:t>
            </a:r>
            <a:r>
              <a:rPr lang="en-US" altLang="vi-VN" sz="2000" dirty="0" err="1"/>
              <a:t>toàn</a:t>
            </a:r>
            <a:r>
              <a:rPr lang="en-US" altLang="vi-VN" sz="2000" dirty="0"/>
              <a:t> </a:t>
            </a:r>
            <a:r>
              <a:rPr lang="en-US" altLang="vi-VN" sz="2000" dirty="0" err="1"/>
              <a:t>quốc</a:t>
            </a:r>
            <a:r>
              <a:rPr lang="en-US" altLang="vi-VN" sz="2000" dirty="0"/>
              <a:t> </a:t>
            </a:r>
            <a:r>
              <a:rPr lang="en-US" altLang="vi-VN" sz="2000" dirty="0" err="1">
                <a:solidFill>
                  <a:schemeClr val="accent1"/>
                </a:solidFill>
              </a:rPr>
              <a:t>lần</a:t>
            </a:r>
            <a:r>
              <a:rPr lang="en-US" altLang="vi-VN" sz="2000" dirty="0">
                <a:solidFill>
                  <a:schemeClr val="accent1"/>
                </a:solidFill>
              </a:rPr>
              <a:t> </a:t>
            </a:r>
            <a:r>
              <a:rPr lang="en-US" altLang="vi-VN" sz="2000" dirty="0" err="1">
                <a:solidFill>
                  <a:schemeClr val="accent1"/>
                </a:solidFill>
              </a:rPr>
              <a:t>thứ</a:t>
            </a:r>
            <a:r>
              <a:rPr lang="en-US" altLang="vi-VN" sz="2000" dirty="0">
                <a:solidFill>
                  <a:schemeClr val="accent1"/>
                </a:solidFill>
              </a:rPr>
              <a:t> IX </a:t>
            </a:r>
            <a:r>
              <a:rPr lang="en-US" altLang="vi-VN" sz="2000" dirty="0"/>
              <a:t>(4-2001)</a:t>
            </a:r>
            <a:endParaRPr lang="en-US" sz="2000" dirty="0"/>
          </a:p>
        </p:txBody>
      </p:sp>
    </p:spTree>
    <p:extLst>
      <p:ext uri="{BB962C8B-B14F-4D97-AF65-F5344CB8AC3E}">
        <p14:creationId xmlns:p14="http://schemas.microsoft.com/office/powerpoint/2010/main" val="164999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555169" y="1455076"/>
            <a:ext cx="4074481" cy="3134570"/>
            <a:chOff x="0" y="1466103"/>
            <a:chExt cx="6350000" cy="4885167"/>
          </a:xfrm>
          <a:blipFill>
            <a:blip r:embed="rId2"/>
            <a:stretch>
              <a:fillRect/>
            </a:stretch>
          </a:blipFill>
        </p:grpSpPr>
        <p:sp>
          <p:nvSpPr>
            <p:cNvPr id="3" name="Freeform 3"/>
            <p:cNvSpPr/>
            <p:nvPr/>
          </p:nvSpPr>
          <p:spPr>
            <a:xfrm>
              <a:off x="0" y="1466103"/>
              <a:ext cx="6350000" cy="4885167"/>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grpFill/>
          </p:spPr>
        </p:sp>
      </p:grpSp>
      <p:grpSp>
        <p:nvGrpSpPr>
          <p:cNvPr id="4" name="Group 4"/>
          <p:cNvGrpSpPr/>
          <p:nvPr/>
        </p:nvGrpSpPr>
        <p:grpSpPr>
          <a:xfrm>
            <a:off x="615017" y="1680530"/>
            <a:ext cx="2813135" cy="275161"/>
            <a:chOff x="0" y="0"/>
            <a:chExt cx="3952468" cy="386602"/>
          </a:xfrm>
        </p:grpSpPr>
        <p:sp>
          <p:nvSpPr>
            <p:cNvPr id="5" name="Freeform 5"/>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8" name="Group 8"/>
          <p:cNvGrpSpPr/>
          <p:nvPr/>
        </p:nvGrpSpPr>
        <p:grpSpPr>
          <a:xfrm>
            <a:off x="779984" y="2361958"/>
            <a:ext cx="2611802" cy="1813625"/>
            <a:chOff x="0" y="0"/>
            <a:chExt cx="6964805" cy="2253300"/>
          </a:xfrm>
        </p:grpSpPr>
        <p:grpSp>
          <p:nvGrpSpPr>
            <p:cNvPr id="9" name="Group 9"/>
            <p:cNvGrpSpPr/>
            <p:nvPr/>
          </p:nvGrpSpPr>
          <p:grpSpPr>
            <a:xfrm>
              <a:off x="0" y="0"/>
              <a:ext cx="6964805" cy="2253300"/>
              <a:chOff x="0" y="0"/>
              <a:chExt cx="6212297" cy="2009843"/>
            </a:xfrm>
          </p:grpSpPr>
          <p:sp>
            <p:nvSpPr>
              <p:cNvPr id="10" name="Freeform 10"/>
              <p:cNvSpPr/>
              <p:nvPr/>
            </p:nvSpPr>
            <p:spPr>
              <a:xfrm>
                <a:off x="-6350" y="-2540"/>
                <a:ext cx="6221187" cy="2013653"/>
              </a:xfrm>
              <a:custGeom>
                <a:avLst/>
                <a:gdLst/>
                <a:ahLst/>
                <a:cxnLst/>
                <a:rect l="l" t="t" r="r" b="b"/>
                <a:pathLst>
                  <a:path w="6221187" h="2013653">
                    <a:moveTo>
                      <a:pt x="5285197" y="1994603"/>
                    </a:moveTo>
                    <a:cubicBezTo>
                      <a:pt x="5281387" y="2002223"/>
                      <a:pt x="5267417" y="2004763"/>
                      <a:pt x="5261067" y="2004763"/>
                    </a:cubicBezTo>
                    <a:cubicBezTo>
                      <a:pt x="5239477" y="2004763"/>
                      <a:pt x="5217887" y="2006033"/>
                      <a:pt x="5196297" y="2006033"/>
                    </a:cubicBezTo>
                    <a:cubicBezTo>
                      <a:pt x="4863557" y="2013653"/>
                      <a:pt x="1394460" y="2007303"/>
                      <a:pt x="1127760" y="2003493"/>
                    </a:cubicBezTo>
                    <a:cubicBezTo>
                      <a:pt x="1003300" y="2002223"/>
                      <a:pt x="878840" y="1995873"/>
                      <a:pt x="754380" y="1983173"/>
                    </a:cubicBezTo>
                    <a:cubicBezTo>
                      <a:pt x="576580" y="1965393"/>
                      <a:pt x="394970" y="1934913"/>
                      <a:pt x="242570" y="1838393"/>
                    </a:cubicBezTo>
                    <a:cubicBezTo>
                      <a:pt x="125730" y="1766003"/>
                      <a:pt x="35560" y="1655513"/>
                      <a:pt x="12700" y="1518353"/>
                    </a:cubicBezTo>
                    <a:cubicBezTo>
                      <a:pt x="0" y="1444693"/>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867367" y="0"/>
                      <a:pt x="5137877" y="7620"/>
                    </a:cubicBezTo>
                    <a:cubicBezTo>
                      <a:pt x="5335997" y="13970"/>
                      <a:pt x="5535387" y="35560"/>
                      <a:pt x="5728427" y="85090"/>
                    </a:cubicBezTo>
                    <a:cubicBezTo>
                      <a:pt x="5807167" y="105410"/>
                      <a:pt x="5885907" y="130810"/>
                      <a:pt x="5960837" y="165100"/>
                    </a:cubicBezTo>
                    <a:cubicBezTo>
                      <a:pt x="6029417" y="196850"/>
                      <a:pt x="6096727" y="237490"/>
                      <a:pt x="6144987" y="297180"/>
                    </a:cubicBezTo>
                    <a:cubicBezTo>
                      <a:pt x="6189437" y="353060"/>
                      <a:pt x="6212297" y="421640"/>
                      <a:pt x="6217377" y="492760"/>
                    </a:cubicBezTo>
                    <a:cubicBezTo>
                      <a:pt x="6221187" y="626978"/>
                      <a:pt x="6219917" y="1459933"/>
                      <a:pt x="6211027" y="1515813"/>
                    </a:cubicBezTo>
                    <a:cubicBezTo>
                      <a:pt x="6194517" y="1609793"/>
                      <a:pt x="6146257" y="1692343"/>
                      <a:pt x="6077677" y="1758383"/>
                    </a:cubicBezTo>
                    <a:cubicBezTo>
                      <a:pt x="5991317" y="1839663"/>
                      <a:pt x="5879557" y="1890463"/>
                      <a:pt x="5766527" y="1926023"/>
                    </a:cubicBezTo>
                    <a:cubicBezTo>
                      <a:pt x="5603967" y="1976823"/>
                      <a:pt x="5431247" y="1995873"/>
                      <a:pt x="5262337" y="2003493"/>
                    </a:cubicBezTo>
                    <a:cubicBezTo>
                      <a:pt x="5254717" y="2003493"/>
                      <a:pt x="5249637" y="2000953"/>
                      <a:pt x="5252177" y="1993333"/>
                    </a:cubicBezTo>
                    <a:cubicBezTo>
                      <a:pt x="5255987" y="1985713"/>
                      <a:pt x="5269957" y="1983173"/>
                      <a:pt x="5276307" y="1983173"/>
                    </a:cubicBezTo>
                    <a:cubicBezTo>
                      <a:pt x="5365207" y="1979363"/>
                      <a:pt x="5452837" y="1971743"/>
                      <a:pt x="5540467" y="1957773"/>
                    </a:cubicBezTo>
                    <a:cubicBezTo>
                      <a:pt x="5760177" y="1924753"/>
                      <a:pt x="6031957" y="1848553"/>
                      <a:pt x="6137367" y="1631383"/>
                    </a:cubicBezTo>
                    <a:cubicBezTo>
                      <a:pt x="6157687" y="1590743"/>
                      <a:pt x="6169117" y="1547563"/>
                      <a:pt x="6175467" y="1501843"/>
                    </a:cubicBezTo>
                    <a:cubicBezTo>
                      <a:pt x="6183087" y="1443423"/>
                      <a:pt x="6184357" y="529590"/>
                      <a:pt x="6175467" y="471170"/>
                    </a:cubicBezTo>
                    <a:cubicBezTo>
                      <a:pt x="6165307" y="400050"/>
                      <a:pt x="6134827" y="335280"/>
                      <a:pt x="6084027" y="284480"/>
                    </a:cubicBezTo>
                    <a:cubicBezTo>
                      <a:pt x="6030687" y="231140"/>
                      <a:pt x="5960837" y="194310"/>
                      <a:pt x="5890987" y="166370"/>
                    </a:cubicBezTo>
                    <a:cubicBezTo>
                      <a:pt x="5724617" y="97790"/>
                      <a:pt x="5543007" y="64770"/>
                      <a:pt x="5365207" y="45720"/>
                    </a:cubicBezTo>
                    <a:cubicBezTo>
                      <a:pt x="5244557" y="33020"/>
                      <a:pt x="5123907" y="27940"/>
                      <a:pt x="5003257" y="26670"/>
                    </a:cubicBezTo>
                    <a:cubicBezTo>
                      <a:pt x="4855937"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744180"/>
                      <a:pt x="38100" y="1472633"/>
                      <a:pt x="55880" y="1542483"/>
                    </a:cubicBezTo>
                    <a:cubicBezTo>
                      <a:pt x="71120" y="1604713"/>
                      <a:pt x="101600" y="1663133"/>
                      <a:pt x="143510" y="1712663"/>
                    </a:cubicBezTo>
                    <a:cubicBezTo>
                      <a:pt x="247650" y="1837123"/>
                      <a:pt x="407670" y="1901893"/>
                      <a:pt x="563880" y="1933643"/>
                    </a:cubicBezTo>
                    <a:cubicBezTo>
                      <a:pt x="810260" y="1983173"/>
                      <a:pt x="1064260" y="1981903"/>
                      <a:pt x="1314450" y="1985713"/>
                    </a:cubicBezTo>
                    <a:cubicBezTo>
                      <a:pt x="1610360" y="1989523"/>
                      <a:pt x="5007067" y="1992063"/>
                      <a:pt x="5276307" y="1984443"/>
                    </a:cubicBezTo>
                    <a:cubicBezTo>
                      <a:pt x="5282657" y="1983173"/>
                      <a:pt x="5287737" y="1986983"/>
                      <a:pt x="5285197" y="1994603"/>
                    </a:cubicBezTo>
                    <a:close/>
                  </a:path>
                </a:pathLst>
              </a:custGeom>
              <a:solidFill>
                <a:srgbClr val="000000"/>
              </a:solidFill>
            </p:spPr>
          </p:sp>
        </p:grpSp>
        <p:sp>
          <p:nvSpPr>
            <p:cNvPr id="11" name="TextBox 11"/>
            <p:cNvSpPr txBox="1"/>
            <p:nvPr/>
          </p:nvSpPr>
          <p:spPr>
            <a:xfrm>
              <a:off x="153536" y="473234"/>
              <a:ext cx="6609933" cy="1210903"/>
            </a:xfrm>
            <a:prstGeom prst="rect">
              <a:avLst/>
            </a:prstGeom>
          </p:spPr>
          <p:txBody>
            <a:bodyPr wrap="square" lIns="0" tIns="0" rIns="0" bIns="0" rtlCol="0" anchor="t">
              <a:spAutoFit/>
            </a:bodyPr>
            <a:lstStyle/>
            <a:p>
              <a:pPr algn="ctr">
                <a:lnSpc>
                  <a:spcPts val="1907"/>
                </a:lnSpc>
              </a:pPr>
              <a:r>
                <a:rPr lang="en-US" sz="1600" dirty="0">
                  <a:latin typeface="Raleway Light" pitchFamily="2" charset="0"/>
                </a:rPr>
                <a:t>C</a:t>
              </a:r>
              <a:r>
                <a:rPr lang="vi-VN" sz="1600" dirty="0">
                  <a:latin typeface="Raleway Light" pitchFamily="2" charset="0"/>
                </a:rPr>
                <a:t>hỉ đạo sắp xếp, đổi mới, phát triển và nâng cao hiệu quả doanh nghiệp nhà nước</a:t>
              </a:r>
              <a:endParaRPr lang="en-US" sz="1600" dirty="0">
                <a:latin typeface="Raleway Light" pitchFamily="2"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935153" flipV="1">
            <a:off x="3257450" y="1311372"/>
            <a:ext cx="1472086" cy="446979"/>
          </a:xfrm>
          <a:prstGeom prst="rect">
            <a:avLst/>
          </a:prstGeom>
        </p:spPr>
      </p:pic>
      <p:sp>
        <p:nvSpPr>
          <p:cNvPr id="14" name="TextBox 14"/>
          <p:cNvSpPr txBox="1"/>
          <p:nvPr/>
        </p:nvSpPr>
        <p:spPr>
          <a:xfrm>
            <a:off x="611365" y="1677143"/>
            <a:ext cx="2820451" cy="615553"/>
          </a:xfrm>
          <a:prstGeom prst="rect">
            <a:avLst/>
          </a:prstGeom>
        </p:spPr>
        <p:txBody>
          <a:bodyPr wrap="square" lIns="0" tIns="0" rIns="0" bIns="0" rtlCol="0" anchor="t">
            <a:spAutoFit/>
          </a:bodyPr>
          <a:lstStyle/>
          <a:p>
            <a:pPr algn="ctr"/>
            <a:r>
              <a:rPr lang="en-US" sz="2000" dirty="0" err="1">
                <a:latin typeface="Raleway Light" pitchFamily="2" charset="0"/>
              </a:rPr>
              <a:t>Hội</a:t>
            </a:r>
            <a:r>
              <a:rPr lang="en-US" sz="2000" dirty="0">
                <a:latin typeface="Raleway Light" pitchFamily="2" charset="0"/>
              </a:rPr>
              <a:t> </a:t>
            </a:r>
            <a:r>
              <a:rPr lang="en-US" sz="2000" dirty="0" err="1">
                <a:latin typeface="Raleway Light" pitchFamily="2" charset="0"/>
              </a:rPr>
              <a:t>nghị</a:t>
            </a:r>
            <a:r>
              <a:rPr lang="en-US" sz="2000" dirty="0">
                <a:latin typeface="Raleway Light" pitchFamily="2" charset="0"/>
              </a:rPr>
              <a:t> </a:t>
            </a:r>
            <a:r>
              <a:rPr lang="en-US" sz="2000" dirty="0" err="1">
                <a:latin typeface="Raleway Light" pitchFamily="2" charset="0"/>
              </a:rPr>
              <a:t>trung</a:t>
            </a:r>
            <a:r>
              <a:rPr lang="en-US" sz="2000" dirty="0">
                <a:latin typeface="Raleway Light" pitchFamily="2" charset="0"/>
              </a:rPr>
              <a:t> </a:t>
            </a:r>
            <a:r>
              <a:rPr lang="en-US" sz="2000" dirty="0" err="1">
                <a:latin typeface="Raleway Light" pitchFamily="2" charset="0"/>
              </a:rPr>
              <a:t>ương</a:t>
            </a:r>
            <a:r>
              <a:rPr lang="en-US" sz="2000" dirty="0">
                <a:latin typeface="Raleway Light" pitchFamily="2" charset="0"/>
              </a:rPr>
              <a:t> 3 </a:t>
            </a:r>
            <a:r>
              <a:rPr lang="da-DK" altLang="x-none" sz="2000" dirty="0">
                <a:latin typeface="Raleway Light" pitchFamily="2" charset="0"/>
              </a:rPr>
              <a:t>(9-2001) </a:t>
            </a:r>
            <a:endParaRPr lang="en-US" sz="2000" dirty="0">
              <a:latin typeface="Raleway Light" pitchFamily="2" charset="0"/>
            </a:endParaRPr>
          </a:p>
        </p:txBody>
      </p:sp>
      <p:sp>
        <p:nvSpPr>
          <p:cNvPr id="16" name="TextBox 15">
            <a:extLst>
              <a:ext uri="{FF2B5EF4-FFF2-40B4-BE49-F238E27FC236}">
                <a16:creationId xmlns:a16="http://schemas.microsoft.com/office/drawing/2014/main" id="{1602409C-324B-4D06-ADC9-4C1EBE2A546E}"/>
              </a:ext>
            </a:extLst>
          </p:cNvPr>
          <p:cNvSpPr txBox="1"/>
          <p:nvPr/>
        </p:nvSpPr>
        <p:spPr>
          <a:xfrm>
            <a:off x="2159212" y="526904"/>
            <a:ext cx="5632397"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IX</a:t>
            </a:r>
            <a:endParaRPr lang="en-US" sz="2000" dirty="0">
              <a:solidFill>
                <a:srgbClr val="FFC000"/>
              </a:solidFill>
              <a:latin typeface="Raleway ExtraBold"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762519" y="1455076"/>
            <a:ext cx="3867131" cy="2975052"/>
            <a:chOff x="0" y="1466103"/>
            <a:chExt cx="6350000" cy="4885167"/>
          </a:xfrm>
          <a:blipFill>
            <a:blip r:embed="rId2"/>
            <a:stretch>
              <a:fillRect/>
            </a:stretch>
          </a:blipFill>
        </p:grpSpPr>
        <p:sp>
          <p:nvSpPr>
            <p:cNvPr id="3" name="Freeform 3"/>
            <p:cNvSpPr/>
            <p:nvPr/>
          </p:nvSpPr>
          <p:spPr>
            <a:xfrm>
              <a:off x="0" y="1466103"/>
              <a:ext cx="6350000" cy="4885167"/>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grpFill/>
          </p:spPr>
        </p:sp>
      </p:grpSp>
      <p:grpSp>
        <p:nvGrpSpPr>
          <p:cNvPr id="4" name="Group 4"/>
          <p:cNvGrpSpPr/>
          <p:nvPr/>
        </p:nvGrpSpPr>
        <p:grpSpPr>
          <a:xfrm>
            <a:off x="615017" y="1680530"/>
            <a:ext cx="2813135" cy="275161"/>
            <a:chOff x="0" y="0"/>
            <a:chExt cx="3952468" cy="386602"/>
          </a:xfrm>
        </p:grpSpPr>
        <p:sp>
          <p:nvSpPr>
            <p:cNvPr id="5" name="Freeform 5"/>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8" name="Group 8"/>
          <p:cNvGrpSpPr/>
          <p:nvPr/>
        </p:nvGrpSpPr>
        <p:grpSpPr>
          <a:xfrm>
            <a:off x="514350" y="2359666"/>
            <a:ext cx="4149858" cy="2350647"/>
            <a:chOff x="-708358" y="-2848"/>
            <a:chExt cx="10615494" cy="2920512"/>
          </a:xfrm>
        </p:grpSpPr>
        <p:grpSp>
          <p:nvGrpSpPr>
            <p:cNvPr id="9" name="Group 9"/>
            <p:cNvGrpSpPr/>
            <p:nvPr/>
          </p:nvGrpSpPr>
          <p:grpSpPr>
            <a:xfrm>
              <a:off x="-708358" y="-2848"/>
              <a:ext cx="10615494" cy="2920512"/>
              <a:chOff x="-631824" y="-2540"/>
              <a:chExt cx="9468549" cy="2604966"/>
            </a:xfrm>
          </p:grpSpPr>
          <p:sp>
            <p:nvSpPr>
              <p:cNvPr id="10" name="Freeform 10"/>
              <p:cNvSpPr/>
              <p:nvPr/>
            </p:nvSpPr>
            <p:spPr>
              <a:xfrm>
                <a:off x="-631824" y="-2540"/>
                <a:ext cx="9468549" cy="2604966"/>
              </a:xfrm>
              <a:custGeom>
                <a:avLst/>
                <a:gdLst/>
                <a:ahLst/>
                <a:cxnLst/>
                <a:rect l="l" t="t" r="r" b="b"/>
                <a:pathLst>
                  <a:path w="6221187" h="2013653">
                    <a:moveTo>
                      <a:pt x="5285197" y="1994603"/>
                    </a:moveTo>
                    <a:cubicBezTo>
                      <a:pt x="5281387" y="2002223"/>
                      <a:pt x="5267417" y="2004763"/>
                      <a:pt x="5261067" y="2004763"/>
                    </a:cubicBezTo>
                    <a:cubicBezTo>
                      <a:pt x="5239477" y="2004763"/>
                      <a:pt x="5217887" y="2006033"/>
                      <a:pt x="5196297" y="2006033"/>
                    </a:cubicBezTo>
                    <a:cubicBezTo>
                      <a:pt x="4863557" y="2013653"/>
                      <a:pt x="1394460" y="2007303"/>
                      <a:pt x="1127760" y="2003493"/>
                    </a:cubicBezTo>
                    <a:cubicBezTo>
                      <a:pt x="1003300" y="2002223"/>
                      <a:pt x="878840" y="1995873"/>
                      <a:pt x="754380" y="1983173"/>
                    </a:cubicBezTo>
                    <a:cubicBezTo>
                      <a:pt x="576580" y="1965393"/>
                      <a:pt x="394970" y="1934913"/>
                      <a:pt x="242570" y="1838393"/>
                    </a:cubicBezTo>
                    <a:cubicBezTo>
                      <a:pt x="125730" y="1766003"/>
                      <a:pt x="35560" y="1655513"/>
                      <a:pt x="12700" y="1518353"/>
                    </a:cubicBezTo>
                    <a:cubicBezTo>
                      <a:pt x="0" y="1444693"/>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867367" y="0"/>
                      <a:pt x="5137877" y="7620"/>
                    </a:cubicBezTo>
                    <a:cubicBezTo>
                      <a:pt x="5335997" y="13970"/>
                      <a:pt x="5535387" y="35560"/>
                      <a:pt x="5728427" y="85090"/>
                    </a:cubicBezTo>
                    <a:cubicBezTo>
                      <a:pt x="5807167" y="105410"/>
                      <a:pt x="5885907" y="130810"/>
                      <a:pt x="5960837" y="165100"/>
                    </a:cubicBezTo>
                    <a:cubicBezTo>
                      <a:pt x="6029417" y="196850"/>
                      <a:pt x="6096727" y="237490"/>
                      <a:pt x="6144987" y="297180"/>
                    </a:cubicBezTo>
                    <a:cubicBezTo>
                      <a:pt x="6189437" y="353060"/>
                      <a:pt x="6212297" y="421640"/>
                      <a:pt x="6217377" y="492760"/>
                    </a:cubicBezTo>
                    <a:cubicBezTo>
                      <a:pt x="6221187" y="626978"/>
                      <a:pt x="6219917" y="1459933"/>
                      <a:pt x="6211027" y="1515813"/>
                    </a:cubicBezTo>
                    <a:cubicBezTo>
                      <a:pt x="6194517" y="1609793"/>
                      <a:pt x="6146257" y="1692343"/>
                      <a:pt x="6077677" y="1758383"/>
                    </a:cubicBezTo>
                    <a:cubicBezTo>
                      <a:pt x="5991317" y="1839663"/>
                      <a:pt x="5879557" y="1890463"/>
                      <a:pt x="5766527" y="1926023"/>
                    </a:cubicBezTo>
                    <a:cubicBezTo>
                      <a:pt x="5603967" y="1976823"/>
                      <a:pt x="5431247" y="1995873"/>
                      <a:pt x="5262337" y="2003493"/>
                    </a:cubicBezTo>
                    <a:cubicBezTo>
                      <a:pt x="5254717" y="2003493"/>
                      <a:pt x="5249637" y="2000953"/>
                      <a:pt x="5252177" y="1993333"/>
                    </a:cubicBezTo>
                    <a:cubicBezTo>
                      <a:pt x="5255987" y="1985713"/>
                      <a:pt x="5269957" y="1983173"/>
                      <a:pt x="5276307" y="1983173"/>
                    </a:cubicBezTo>
                    <a:cubicBezTo>
                      <a:pt x="5365207" y="1979363"/>
                      <a:pt x="5452837" y="1971743"/>
                      <a:pt x="5540467" y="1957773"/>
                    </a:cubicBezTo>
                    <a:cubicBezTo>
                      <a:pt x="5760177" y="1924753"/>
                      <a:pt x="6031957" y="1848553"/>
                      <a:pt x="6137367" y="1631383"/>
                    </a:cubicBezTo>
                    <a:cubicBezTo>
                      <a:pt x="6157687" y="1590743"/>
                      <a:pt x="6169117" y="1547563"/>
                      <a:pt x="6175467" y="1501843"/>
                    </a:cubicBezTo>
                    <a:cubicBezTo>
                      <a:pt x="6183087" y="1443423"/>
                      <a:pt x="6184357" y="529590"/>
                      <a:pt x="6175467" y="471170"/>
                    </a:cubicBezTo>
                    <a:cubicBezTo>
                      <a:pt x="6165307" y="400050"/>
                      <a:pt x="6134827" y="335280"/>
                      <a:pt x="6084027" y="284480"/>
                    </a:cubicBezTo>
                    <a:cubicBezTo>
                      <a:pt x="6030687" y="231140"/>
                      <a:pt x="5960837" y="194310"/>
                      <a:pt x="5890987" y="166370"/>
                    </a:cubicBezTo>
                    <a:cubicBezTo>
                      <a:pt x="5724617" y="97790"/>
                      <a:pt x="5543007" y="64770"/>
                      <a:pt x="5365207" y="45720"/>
                    </a:cubicBezTo>
                    <a:cubicBezTo>
                      <a:pt x="5244557" y="33020"/>
                      <a:pt x="5123907" y="27940"/>
                      <a:pt x="5003257" y="26670"/>
                    </a:cubicBezTo>
                    <a:cubicBezTo>
                      <a:pt x="4855937"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744180"/>
                      <a:pt x="38100" y="1472633"/>
                      <a:pt x="55880" y="1542483"/>
                    </a:cubicBezTo>
                    <a:cubicBezTo>
                      <a:pt x="71120" y="1604713"/>
                      <a:pt x="101600" y="1663133"/>
                      <a:pt x="143510" y="1712663"/>
                    </a:cubicBezTo>
                    <a:cubicBezTo>
                      <a:pt x="247650" y="1837123"/>
                      <a:pt x="407670" y="1901893"/>
                      <a:pt x="563880" y="1933643"/>
                    </a:cubicBezTo>
                    <a:cubicBezTo>
                      <a:pt x="810260" y="1983173"/>
                      <a:pt x="1064260" y="1981903"/>
                      <a:pt x="1314450" y="1985713"/>
                    </a:cubicBezTo>
                    <a:cubicBezTo>
                      <a:pt x="1610360" y="1989523"/>
                      <a:pt x="5007067" y="1992063"/>
                      <a:pt x="5276307" y="1984443"/>
                    </a:cubicBezTo>
                    <a:cubicBezTo>
                      <a:pt x="5282657" y="1983173"/>
                      <a:pt x="5287737" y="1986983"/>
                      <a:pt x="5285197" y="1994603"/>
                    </a:cubicBezTo>
                    <a:close/>
                  </a:path>
                </a:pathLst>
              </a:custGeom>
              <a:solidFill>
                <a:srgbClr val="000000"/>
              </a:solidFill>
            </p:spPr>
          </p:sp>
        </p:grpSp>
        <p:sp>
          <p:nvSpPr>
            <p:cNvPr id="11" name="TextBox 11"/>
            <p:cNvSpPr txBox="1"/>
            <p:nvPr/>
          </p:nvSpPr>
          <p:spPr>
            <a:xfrm>
              <a:off x="9699" y="214419"/>
              <a:ext cx="9179378" cy="2654986"/>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a:latin typeface="Raleway Light" pitchFamily="2" charset="0"/>
                </a:rPr>
                <a:t>T</a:t>
              </a:r>
              <a:r>
                <a:rPr lang="vi-VN" dirty="0">
                  <a:latin typeface="Raleway Light" pitchFamily="2" charset="0"/>
                </a:rPr>
                <a:t>hống nhất nhận thức về sự cần thiết phát triển kinh tế tập thể và chủ trương xác lập môi trường thể chế và tâm lý xã hội thuận lợi, sửa đổi, bổ sung các cơ chế, chính sách</a:t>
              </a:r>
              <a:r>
                <a:rPr lang="en-US" dirty="0">
                  <a:latin typeface="Raleway Light" pitchFamily="2" charset="0"/>
                </a:rPr>
                <a:t>.</a:t>
              </a:r>
            </a:p>
            <a:p>
              <a:pPr marR="0" algn="just">
                <a:lnSpc>
                  <a:spcPct val="107000"/>
                </a:lnSpc>
                <a:spcBef>
                  <a:spcPts val="300"/>
                </a:spcBef>
                <a:spcAft>
                  <a:spcPts val="300"/>
                </a:spcAft>
              </a:pPr>
              <a:r>
                <a:rPr lang="en-US" dirty="0">
                  <a:latin typeface="Raleway Light" pitchFamily="2" charset="0"/>
                </a:rPr>
                <a:t>N</a:t>
              </a:r>
              <a:r>
                <a:rPr lang="vi-VN" dirty="0">
                  <a:latin typeface="Raleway Light" pitchFamily="2" charset="0"/>
                </a:rPr>
                <a:t>âng cao vai trò quản lý của nhà nước</a:t>
              </a:r>
              <a:r>
                <a:rPr lang="en-US" dirty="0">
                  <a:latin typeface="Raleway Light" pitchFamily="2" charset="0"/>
                </a:rPr>
                <a:t>,</a:t>
              </a:r>
              <a:r>
                <a:rPr lang="vi-VN" dirty="0">
                  <a:latin typeface="Raleway Light" pitchFamily="2" charset="0"/>
                </a:rPr>
                <a:t> tăng cường sự lãnh đạo của Đảng, phát huy vai trò của Liên minh hợp tác xã Việt Nam, Mặt trận Tổ quốc và các đoàn thể nhân dân đối với phát triển kinh tế tập thể.</a:t>
              </a:r>
              <a:endParaRPr lang="en-US" dirty="0">
                <a:latin typeface="Raleway Light" pitchFamily="2"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935153" flipV="1">
            <a:off x="3351887" y="1290057"/>
            <a:ext cx="1472086" cy="446979"/>
          </a:xfrm>
          <a:prstGeom prst="rect">
            <a:avLst/>
          </a:prstGeom>
        </p:spPr>
      </p:pic>
      <p:sp>
        <p:nvSpPr>
          <p:cNvPr id="14" name="TextBox 14"/>
          <p:cNvSpPr txBox="1"/>
          <p:nvPr/>
        </p:nvSpPr>
        <p:spPr>
          <a:xfrm>
            <a:off x="675660" y="1590401"/>
            <a:ext cx="2820451" cy="615553"/>
          </a:xfrm>
          <a:prstGeom prst="rect">
            <a:avLst/>
          </a:prstGeom>
        </p:spPr>
        <p:txBody>
          <a:bodyPr wrap="square" lIns="0" tIns="0" rIns="0" bIns="0" rtlCol="0" anchor="t">
            <a:spAutoFit/>
          </a:bodyPr>
          <a:lstStyle/>
          <a:p>
            <a:pPr algn="ctr"/>
            <a:r>
              <a:rPr lang="en-US" sz="2000" dirty="0" err="1">
                <a:latin typeface="Raleway Light" pitchFamily="2" charset="0"/>
              </a:rPr>
              <a:t>Hội</a:t>
            </a:r>
            <a:r>
              <a:rPr lang="en-US" sz="2000" dirty="0">
                <a:latin typeface="Raleway Light" pitchFamily="2" charset="0"/>
              </a:rPr>
              <a:t> </a:t>
            </a:r>
            <a:r>
              <a:rPr lang="en-US" sz="2000" dirty="0" err="1">
                <a:latin typeface="Raleway Light" pitchFamily="2" charset="0"/>
              </a:rPr>
              <a:t>nghị</a:t>
            </a:r>
            <a:r>
              <a:rPr lang="en-US" sz="2000" dirty="0">
                <a:latin typeface="Raleway Light" pitchFamily="2" charset="0"/>
              </a:rPr>
              <a:t> </a:t>
            </a:r>
            <a:r>
              <a:rPr lang="en-US" sz="2000" dirty="0" err="1">
                <a:latin typeface="Raleway Light" pitchFamily="2" charset="0"/>
              </a:rPr>
              <a:t>trung</a:t>
            </a:r>
            <a:r>
              <a:rPr lang="en-US" sz="2000" dirty="0">
                <a:latin typeface="Raleway Light" pitchFamily="2" charset="0"/>
              </a:rPr>
              <a:t> </a:t>
            </a:r>
            <a:r>
              <a:rPr lang="en-US" sz="2000" dirty="0" err="1">
                <a:latin typeface="Raleway Light" pitchFamily="2" charset="0"/>
              </a:rPr>
              <a:t>ương</a:t>
            </a:r>
            <a:r>
              <a:rPr lang="en-US" sz="2000" dirty="0">
                <a:latin typeface="Raleway Light" pitchFamily="2" charset="0"/>
              </a:rPr>
              <a:t> 5 </a:t>
            </a:r>
            <a:r>
              <a:rPr lang="da-DK" altLang="x-none" sz="2000" dirty="0">
                <a:latin typeface="Raleway Light" pitchFamily="2" charset="0"/>
              </a:rPr>
              <a:t>(3-2002) </a:t>
            </a:r>
            <a:endParaRPr lang="en-US" sz="2000" dirty="0">
              <a:latin typeface="Raleway Light" pitchFamily="2" charset="0"/>
            </a:endParaRPr>
          </a:p>
        </p:txBody>
      </p:sp>
      <p:sp>
        <p:nvSpPr>
          <p:cNvPr id="13" name="TextBox 12">
            <a:extLst>
              <a:ext uri="{FF2B5EF4-FFF2-40B4-BE49-F238E27FC236}">
                <a16:creationId xmlns:a16="http://schemas.microsoft.com/office/drawing/2014/main" id="{EF8ACC8C-E89F-4E22-B889-4E77E1D74736}"/>
              </a:ext>
            </a:extLst>
          </p:cNvPr>
          <p:cNvSpPr txBox="1"/>
          <p:nvPr/>
        </p:nvSpPr>
        <p:spPr>
          <a:xfrm>
            <a:off x="2159212" y="526904"/>
            <a:ext cx="5632397"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IX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99155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762519" y="1455076"/>
            <a:ext cx="3867131" cy="2975052"/>
            <a:chOff x="0" y="1466103"/>
            <a:chExt cx="6350000" cy="4885167"/>
          </a:xfrm>
          <a:blipFill>
            <a:blip r:embed="rId2"/>
            <a:stretch>
              <a:fillRect/>
            </a:stretch>
          </a:blipFill>
        </p:grpSpPr>
        <p:sp>
          <p:nvSpPr>
            <p:cNvPr id="3" name="Freeform 3"/>
            <p:cNvSpPr/>
            <p:nvPr/>
          </p:nvSpPr>
          <p:spPr>
            <a:xfrm>
              <a:off x="0" y="1466103"/>
              <a:ext cx="6350000" cy="4885167"/>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grpFill/>
          </p:spPr>
        </p:sp>
      </p:grpSp>
      <p:grpSp>
        <p:nvGrpSpPr>
          <p:cNvPr id="4" name="Group 4"/>
          <p:cNvGrpSpPr/>
          <p:nvPr/>
        </p:nvGrpSpPr>
        <p:grpSpPr>
          <a:xfrm>
            <a:off x="615017" y="1680530"/>
            <a:ext cx="2813135" cy="275161"/>
            <a:chOff x="0" y="0"/>
            <a:chExt cx="3952468" cy="386602"/>
          </a:xfrm>
        </p:grpSpPr>
        <p:sp>
          <p:nvSpPr>
            <p:cNvPr id="5" name="Freeform 5"/>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8" name="Group 8"/>
          <p:cNvGrpSpPr/>
          <p:nvPr/>
        </p:nvGrpSpPr>
        <p:grpSpPr>
          <a:xfrm>
            <a:off x="514350" y="2359666"/>
            <a:ext cx="4149858" cy="2350647"/>
            <a:chOff x="-708358" y="-2848"/>
            <a:chExt cx="10615494" cy="2920512"/>
          </a:xfrm>
        </p:grpSpPr>
        <p:grpSp>
          <p:nvGrpSpPr>
            <p:cNvPr id="9" name="Group 9"/>
            <p:cNvGrpSpPr/>
            <p:nvPr/>
          </p:nvGrpSpPr>
          <p:grpSpPr>
            <a:xfrm>
              <a:off x="-708358" y="-2848"/>
              <a:ext cx="10615494" cy="2920512"/>
              <a:chOff x="-631824" y="-2540"/>
              <a:chExt cx="9468549" cy="2604966"/>
            </a:xfrm>
          </p:grpSpPr>
          <p:sp>
            <p:nvSpPr>
              <p:cNvPr id="10" name="Freeform 10"/>
              <p:cNvSpPr/>
              <p:nvPr/>
            </p:nvSpPr>
            <p:spPr>
              <a:xfrm>
                <a:off x="-631824" y="-2540"/>
                <a:ext cx="9468549" cy="2604966"/>
              </a:xfrm>
              <a:custGeom>
                <a:avLst/>
                <a:gdLst/>
                <a:ahLst/>
                <a:cxnLst/>
                <a:rect l="l" t="t" r="r" b="b"/>
                <a:pathLst>
                  <a:path w="6221187" h="2013653">
                    <a:moveTo>
                      <a:pt x="5285197" y="1994603"/>
                    </a:moveTo>
                    <a:cubicBezTo>
                      <a:pt x="5281387" y="2002223"/>
                      <a:pt x="5267417" y="2004763"/>
                      <a:pt x="5261067" y="2004763"/>
                    </a:cubicBezTo>
                    <a:cubicBezTo>
                      <a:pt x="5239477" y="2004763"/>
                      <a:pt x="5217887" y="2006033"/>
                      <a:pt x="5196297" y="2006033"/>
                    </a:cubicBezTo>
                    <a:cubicBezTo>
                      <a:pt x="4863557" y="2013653"/>
                      <a:pt x="1394460" y="2007303"/>
                      <a:pt x="1127760" y="2003493"/>
                    </a:cubicBezTo>
                    <a:cubicBezTo>
                      <a:pt x="1003300" y="2002223"/>
                      <a:pt x="878840" y="1995873"/>
                      <a:pt x="754380" y="1983173"/>
                    </a:cubicBezTo>
                    <a:cubicBezTo>
                      <a:pt x="576580" y="1965393"/>
                      <a:pt x="394970" y="1934913"/>
                      <a:pt x="242570" y="1838393"/>
                    </a:cubicBezTo>
                    <a:cubicBezTo>
                      <a:pt x="125730" y="1766003"/>
                      <a:pt x="35560" y="1655513"/>
                      <a:pt x="12700" y="1518353"/>
                    </a:cubicBezTo>
                    <a:cubicBezTo>
                      <a:pt x="0" y="1444693"/>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867367" y="0"/>
                      <a:pt x="5137877" y="7620"/>
                    </a:cubicBezTo>
                    <a:cubicBezTo>
                      <a:pt x="5335997" y="13970"/>
                      <a:pt x="5535387" y="35560"/>
                      <a:pt x="5728427" y="85090"/>
                    </a:cubicBezTo>
                    <a:cubicBezTo>
                      <a:pt x="5807167" y="105410"/>
                      <a:pt x="5885907" y="130810"/>
                      <a:pt x="5960837" y="165100"/>
                    </a:cubicBezTo>
                    <a:cubicBezTo>
                      <a:pt x="6029417" y="196850"/>
                      <a:pt x="6096727" y="237490"/>
                      <a:pt x="6144987" y="297180"/>
                    </a:cubicBezTo>
                    <a:cubicBezTo>
                      <a:pt x="6189437" y="353060"/>
                      <a:pt x="6212297" y="421640"/>
                      <a:pt x="6217377" y="492760"/>
                    </a:cubicBezTo>
                    <a:cubicBezTo>
                      <a:pt x="6221187" y="626978"/>
                      <a:pt x="6219917" y="1459933"/>
                      <a:pt x="6211027" y="1515813"/>
                    </a:cubicBezTo>
                    <a:cubicBezTo>
                      <a:pt x="6194517" y="1609793"/>
                      <a:pt x="6146257" y="1692343"/>
                      <a:pt x="6077677" y="1758383"/>
                    </a:cubicBezTo>
                    <a:cubicBezTo>
                      <a:pt x="5991317" y="1839663"/>
                      <a:pt x="5879557" y="1890463"/>
                      <a:pt x="5766527" y="1926023"/>
                    </a:cubicBezTo>
                    <a:cubicBezTo>
                      <a:pt x="5603967" y="1976823"/>
                      <a:pt x="5431247" y="1995873"/>
                      <a:pt x="5262337" y="2003493"/>
                    </a:cubicBezTo>
                    <a:cubicBezTo>
                      <a:pt x="5254717" y="2003493"/>
                      <a:pt x="5249637" y="2000953"/>
                      <a:pt x="5252177" y="1993333"/>
                    </a:cubicBezTo>
                    <a:cubicBezTo>
                      <a:pt x="5255987" y="1985713"/>
                      <a:pt x="5269957" y="1983173"/>
                      <a:pt x="5276307" y="1983173"/>
                    </a:cubicBezTo>
                    <a:cubicBezTo>
                      <a:pt x="5365207" y="1979363"/>
                      <a:pt x="5452837" y="1971743"/>
                      <a:pt x="5540467" y="1957773"/>
                    </a:cubicBezTo>
                    <a:cubicBezTo>
                      <a:pt x="5760177" y="1924753"/>
                      <a:pt x="6031957" y="1848553"/>
                      <a:pt x="6137367" y="1631383"/>
                    </a:cubicBezTo>
                    <a:cubicBezTo>
                      <a:pt x="6157687" y="1590743"/>
                      <a:pt x="6169117" y="1547563"/>
                      <a:pt x="6175467" y="1501843"/>
                    </a:cubicBezTo>
                    <a:cubicBezTo>
                      <a:pt x="6183087" y="1443423"/>
                      <a:pt x="6184357" y="529590"/>
                      <a:pt x="6175467" y="471170"/>
                    </a:cubicBezTo>
                    <a:cubicBezTo>
                      <a:pt x="6165307" y="400050"/>
                      <a:pt x="6134827" y="335280"/>
                      <a:pt x="6084027" y="284480"/>
                    </a:cubicBezTo>
                    <a:cubicBezTo>
                      <a:pt x="6030687" y="231140"/>
                      <a:pt x="5960837" y="194310"/>
                      <a:pt x="5890987" y="166370"/>
                    </a:cubicBezTo>
                    <a:cubicBezTo>
                      <a:pt x="5724617" y="97790"/>
                      <a:pt x="5543007" y="64770"/>
                      <a:pt x="5365207" y="45720"/>
                    </a:cubicBezTo>
                    <a:cubicBezTo>
                      <a:pt x="5244557" y="33020"/>
                      <a:pt x="5123907" y="27940"/>
                      <a:pt x="5003257" y="26670"/>
                    </a:cubicBezTo>
                    <a:cubicBezTo>
                      <a:pt x="4855937"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744180"/>
                      <a:pt x="38100" y="1472633"/>
                      <a:pt x="55880" y="1542483"/>
                    </a:cubicBezTo>
                    <a:cubicBezTo>
                      <a:pt x="71120" y="1604713"/>
                      <a:pt x="101600" y="1663133"/>
                      <a:pt x="143510" y="1712663"/>
                    </a:cubicBezTo>
                    <a:cubicBezTo>
                      <a:pt x="247650" y="1837123"/>
                      <a:pt x="407670" y="1901893"/>
                      <a:pt x="563880" y="1933643"/>
                    </a:cubicBezTo>
                    <a:cubicBezTo>
                      <a:pt x="810260" y="1983173"/>
                      <a:pt x="1064260" y="1981903"/>
                      <a:pt x="1314450" y="1985713"/>
                    </a:cubicBezTo>
                    <a:cubicBezTo>
                      <a:pt x="1610360" y="1989523"/>
                      <a:pt x="5007067" y="1992063"/>
                      <a:pt x="5276307" y="1984443"/>
                    </a:cubicBezTo>
                    <a:cubicBezTo>
                      <a:pt x="5282657" y="1983173"/>
                      <a:pt x="5287737" y="1986983"/>
                      <a:pt x="5285197" y="1994603"/>
                    </a:cubicBezTo>
                    <a:close/>
                  </a:path>
                </a:pathLst>
              </a:custGeom>
              <a:solidFill>
                <a:srgbClr val="000000"/>
              </a:solidFill>
            </p:spPr>
          </p:sp>
        </p:grpSp>
        <p:sp>
          <p:nvSpPr>
            <p:cNvPr id="11" name="TextBox 11"/>
            <p:cNvSpPr txBox="1"/>
            <p:nvPr/>
          </p:nvSpPr>
          <p:spPr>
            <a:xfrm>
              <a:off x="9699" y="214419"/>
              <a:ext cx="9179378" cy="2034317"/>
            </a:xfrm>
            <a:prstGeom prst="rect">
              <a:avLst/>
            </a:prstGeom>
          </p:spPr>
          <p:txBody>
            <a:bodyPr wrap="square" lIns="0" tIns="0" rIns="0" bIns="0" rtlCol="0" anchor="t">
              <a:spAutoFit/>
            </a:bodyPr>
            <a:lstStyle/>
            <a:p>
              <a:pPr marR="0" lvl="0" algn="just" defTabSz="914400" rtl="0" eaLnBrk="0" fontAlgn="base" latinLnBrk="0" hangingPunct="0">
                <a:lnSpc>
                  <a:spcPct val="100000"/>
                </a:lnSpc>
                <a:spcBef>
                  <a:spcPct val="20000"/>
                </a:spcBef>
                <a:spcAft>
                  <a:spcPct val="0"/>
                </a:spcAft>
                <a:buClrTx/>
                <a:buSzTx/>
                <a:defRPr/>
              </a:pPr>
              <a:r>
                <a:rPr lang="pt-BR" dirty="0">
                  <a:latin typeface="Raleway Light" pitchFamily="2" charset="0"/>
                </a:rPr>
                <a:t>Ban hành 3 nghị quyết đặc biệt</a:t>
              </a:r>
            </a:p>
            <a:p>
              <a:pPr marL="285750" marR="0" lvl="0"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pt-BR" dirty="0">
                  <a:latin typeface="Raleway Light" pitchFamily="2" charset="0"/>
                </a:rPr>
                <a:t>Nghị quyết về phát huy sức mạnh đại đoàn kết toàn dân tộc vì “Dân giàu, nước mạnh, xã hội công bằng, dân chủ, văn minh”</a:t>
              </a:r>
              <a:endParaRPr lang="vi-VN" dirty="0">
                <a:latin typeface="Raleway Light" pitchFamily="2" charset="0"/>
              </a:endParaRPr>
            </a:p>
            <a:p>
              <a:pPr marL="285750" marR="0" lvl="0"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pt-BR" dirty="0">
                  <a:latin typeface="Raleway Light" pitchFamily="2" charset="0"/>
                </a:rPr>
                <a:t>Nghị quyết về công tác dân tộc</a:t>
              </a:r>
              <a:endParaRPr lang="vi-VN" dirty="0">
                <a:latin typeface="Raleway Light" pitchFamily="2" charset="0"/>
              </a:endParaRPr>
            </a:p>
            <a:p>
              <a:pPr marL="285750" marR="0" lvl="0" indent="-28575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lang="pt-BR" dirty="0">
                  <a:latin typeface="Raleway Light" pitchFamily="2" charset="0"/>
                </a:rPr>
                <a:t>Nghị quyết về công tác tôn giáo</a:t>
              </a:r>
              <a:endParaRPr lang="en-US" altLang="vi-VN" dirty="0">
                <a:latin typeface="Raleway Light" pitchFamily="2"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935153" flipV="1">
            <a:off x="3351887" y="1290057"/>
            <a:ext cx="1472086" cy="446979"/>
          </a:xfrm>
          <a:prstGeom prst="rect">
            <a:avLst/>
          </a:prstGeom>
        </p:spPr>
      </p:pic>
      <p:sp>
        <p:nvSpPr>
          <p:cNvPr id="14" name="TextBox 14"/>
          <p:cNvSpPr txBox="1"/>
          <p:nvPr/>
        </p:nvSpPr>
        <p:spPr>
          <a:xfrm>
            <a:off x="675660" y="1590401"/>
            <a:ext cx="2820451" cy="615553"/>
          </a:xfrm>
          <a:prstGeom prst="rect">
            <a:avLst/>
          </a:prstGeom>
        </p:spPr>
        <p:txBody>
          <a:bodyPr wrap="square" lIns="0" tIns="0" rIns="0" bIns="0" rtlCol="0" anchor="t">
            <a:spAutoFit/>
          </a:bodyPr>
          <a:lstStyle/>
          <a:p>
            <a:pPr algn="ctr"/>
            <a:r>
              <a:rPr lang="en-US" sz="2000" dirty="0" err="1">
                <a:latin typeface="Raleway Light" pitchFamily="2" charset="0"/>
              </a:rPr>
              <a:t>Hội</a:t>
            </a:r>
            <a:r>
              <a:rPr lang="en-US" sz="2000" dirty="0">
                <a:latin typeface="Raleway Light" pitchFamily="2" charset="0"/>
              </a:rPr>
              <a:t> </a:t>
            </a:r>
            <a:r>
              <a:rPr lang="en-US" sz="2000" dirty="0" err="1">
                <a:latin typeface="Raleway Light" pitchFamily="2" charset="0"/>
              </a:rPr>
              <a:t>nghị</a:t>
            </a:r>
            <a:r>
              <a:rPr lang="en-US" sz="2000" dirty="0">
                <a:latin typeface="Raleway Light" pitchFamily="2" charset="0"/>
              </a:rPr>
              <a:t> </a:t>
            </a:r>
            <a:r>
              <a:rPr lang="en-US" sz="2000" dirty="0" err="1">
                <a:latin typeface="Raleway Light" pitchFamily="2" charset="0"/>
              </a:rPr>
              <a:t>trung</a:t>
            </a:r>
            <a:r>
              <a:rPr lang="en-US" sz="2000" dirty="0">
                <a:latin typeface="Raleway Light" pitchFamily="2" charset="0"/>
              </a:rPr>
              <a:t> </a:t>
            </a:r>
            <a:r>
              <a:rPr lang="en-US" sz="2000" dirty="0" err="1">
                <a:latin typeface="Raleway Light" pitchFamily="2" charset="0"/>
              </a:rPr>
              <a:t>ương</a:t>
            </a:r>
            <a:r>
              <a:rPr lang="en-US" sz="2000" dirty="0">
                <a:latin typeface="Raleway Light" pitchFamily="2" charset="0"/>
              </a:rPr>
              <a:t> 7 </a:t>
            </a:r>
            <a:r>
              <a:rPr lang="da-DK" altLang="x-none" sz="2000" dirty="0">
                <a:latin typeface="Raleway Light" pitchFamily="2" charset="0"/>
              </a:rPr>
              <a:t>(3-2003) </a:t>
            </a:r>
            <a:endParaRPr lang="en-US" sz="2000" dirty="0">
              <a:latin typeface="Raleway Light" pitchFamily="2" charset="0"/>
            </a:endParaRPr>
          </a:p>
        </p:txBody>
      </p:sp>
      <p:sp>
        <p:nvSpPr>
          <p:cNvPr id="13" name="TextBox 12">
            <a:extLst>
              <a:ext uri="{FF2B5EF4-FFF2-40B4-BE49-F238E27FC236}">
                <a16:creationId xmlns:a16="http://schemas.microsoft.com/office/drawing/2014/main" id="{CE6E224B-87D7-4444-A4A0-294DD4E22541}"/>
              </a:ext>
            </a:extLst>
          </p:cNvPr>
          <p:cNvSpPr txBox="1"/>
          <p:nvPr/>
        </p:nvSpPr>
        <p:spPr>
          <a:xfrm>
            <a:off x="2159212" y="526904"/>
            <a:ext cx="5632397"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IX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9113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762519" y="1455076"/>
            <a:ext cx="3867131" cy="2975052"/>
            <a:chOff x="0" y="1466103"/>
            <a:chExt cx="6350000" cy="4885167"/>
          </a:xfrm>
        </p:grpSpPr>
        <p:sp>
          <p:nvSpPr>
            <p:cNvPr id="3" name="Freeform 3"/>
            <p:cNvSpPr/>
            <p:nvPr/>
          </p:nvSpPr>
          <p:spPr>
            <a:xfrm>
              <a:off x="0" y="1466103"/>
              <a:ext cx="6350000" cy="4885167"/>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33397" t="-14768" r="-38790"/>
              </a:stretch>
            </a:blipFill>
          </p:spPr>
        </p:sp>
      </p:grpSp>
      <p:grpSp>
        <p:nvGrpSpPr>
          <p:cNvPr id="4" name="Group 4"/>
          <p:cNvGrpSpPr/>
          <p:nvPr/>
        </p:nvGrpSpPr>
        <p:grpSpPr>
          <a:xfrm>
            <a:off x="615017" y="1680530"/>
            <a:ext cx="2813135" cy="275161"/>
            <a:chOff x="0" y="0"/>
            <a:chExt cx="3952468" cy="386602"/>
          </a:xfrm>
        </p:grpSpPr>
        <p:sp>
          <p:nvSpPr>
            <p:cNvPr id="5" name="Freeform 5"/>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8" name="Group 8"/>
          <p:cNvGrpSpPr/>
          <p:nvPr/>
        </p:nvGrpSpPr>
        <p:grpSpPr>
          <a:xfrm>
            <a:off x="470478" y="2500189"/>
            <a:ext cx="4162994" cy="826068"/>
            <a:chOff x="-820584" y="2306298"/>
            <a:chExt cx="10615494" cy="2920512"/>
          </a:xfrm>
        </p:grpSpPr>
        <p:grpSp>
          <p:nvGrpSpPr>
            <p:cNvPr id="9" name="Group 9"/>
            <p:cNvGrpSpPr/>
            <p:nvPr/>
          </p:nvGrpSpPr>
          <p:grpSpPr>
            <a:xfrm>
              <a:off x="-820584" y="2306298"/>
              <a:ext cx="10615494" cy="2920512"/>
              <a:chOff x="-731925" y="2057115"/>
              <a:chExt cx="9468549" cy="2604966"/>
            </a:xfrm>
          </p:grpSpPr>
          <p:sp>
            <p:nvSpPr>
              <p:cNvPr id="10" name="Freeform 10"/>
              <p:cNvSpPr/>
              <p:nvPr/>
            </p:nvSpPr>
            <p:spPr>
              <a:xfrm>
                <a:off x="-731925" y="2057115"/>
                <a:ext cx="9468549" cy="2604966"/>
              </a:xfrm>
              <a:custGeom>
                <a:avLst/>
                <a:gdLst/>
                <a:ahLst/>
                <a:cxnLst/>
                <a:rect l="l" t="t" r="r" b="b"/>
                <a:pathLst>
                  <a:path w="6221187" h="2013653">
                    <a:moveTo>
                      <a:pt x="5285197" y="1994603"/>
                    </a:moveTo>
                    <a:cubicBezTo>
                      <a:pt x="5281387" y="2002223"/>
                      <a:pt x="5267417" y="2004763"/>
                      <a:pt x="5261067" y="2004763"/>
                    </a:cubicBezTo>
                    <a:cubicBezTo>
                      <a:pt x="5239477" y="2004763"/>
                      <a:pt x="5217887" y="2006033"/>
                      <a:pt x="5196297" y="2006033"/>
                    </a:cubicBezTo>
                    <a:cubicBezTo>
                      <a:pt x="4863557" y="2013653"/>
                      <a:pt x="1394460" y="2007303"/>
                      <a:pt x="1127760" y="2003493"/>
                    </a:cubicBezTo>
                    <a:cubicBezTo>
                      <a:pt x="1003300" y="2002223"/>
                      <a:pt x="878840" y="1995873"/>
                      <a:pt x="754380" y="1983173"/>
                    </a:cubicBezTo>
                    <a:cubicBezTo>
                      <a:pt x="576580" y="1965393"/>
                      <a:pt x="394970" y="1934913"/>
                      <a:pt x="242570" y="1838393"/>
                    </a:cubicBezTo>
                    <a:cubicBezTo>
                      <a:pt x="125730" y="1766003"/>
                      <a:pt x="35560" y="1655513"/>
                      <a:pt x="12700" y="1518353"/>
                    </a:cubicBezTo>
                    <a:cubicBezTo>
                      <a:pt x="0" y="1444693"/>
                      <a:pt x="8890" y="516890"/>
                      <a:pt x="25400" y="444500"/>
                    </a:cubicBezTo>
                    <a:cubicBezTo>
                      <a:pt x="44450" y="364490"/>
                      <a:pt x="81280" y="290830"/>
                      <a:pt x="144780" y="237490"/>
                    </a:cubicBezTo>
                    <a:cubicBezTo>
                      <a:pt x="260350" y="140970"/>
                      <a:pt x="415290" y="92710"/>
                      <a:pt x="561340" y="62230"/>
                    </a:cubicBezTo>
                    <a:cubicBezTo>
                      <a:pt x="750570" y="22860"/>
                      <a:pt x="943610" y="10160"/>
                      <a:pt x="1136650" y="7620"/>
                    </a:cubicBezTo>
                    <a:cubicBezTo>
                      <a:pt x="1240790" y="6350"/>
                      <a:pt x="1346200" y="10160"/>
                      <a:pt x="1450340" y="10160"/>
                    </a:cubicBezTo>
                    <a:cubicBezTo>
                      <a:pt x="1652270" y="11430"/>
                      <a:pt x="4867367" y="0"/>
                      <a:pt x="5137877" y="7620"/>
                    </a:cubicBezTo>
                    <a:cubicBezTo>
                      <a:pt x="5335997" y="13970"/>
                      <a:pt x="5535387" y="35560"/>
                      <a:pt x="5728427" y="85090"/>
                    </a:cubicBezTo>
                    <a:cubicBezTo>
                      <a:pt x="5807167" y="105410"/>
                      <a:pt x="5885907" y="130810"/>
                      <a:pt x="5960837" y="165100"/>
                    </a:cubicBezTo>
                    <a:cubicBezTo>
                      <a:pt x="6029417" y="196850"/>
                      <a:pt x="6096727" y="237490"/>
                      <a:pt x="6144987" y="297180"/>
                    </a:cubicBezTo>
                    <a:cubicBezTo>
                      <a:pt x="6189437" y="353060"/>
                      <a:pt x="6212297" y="421640"/>
                      <a:pt x="6217377" y="492760"/>
                    </a:cubicBezTo>
                    <a:cubicBezTo>
                      <a:pt x="6221187" y="626978"/>
                      <a:pt x="6219917" y="1459933"/>
                      <a:pt x="6211027" y="1515813"/>
                    </a:cubicBezTo>
                    <a:cubicBezTo>
                      <a:pt x="6194517" y="1609793"/>
                      <a:pt x="6146257" y="1692343"/>
                      <a:pt x="6077677" y="1758383"/>
                    </a:cubicBezTo>
                    <a:cubicBezTo>
                      <a:pt x="5991317" y="1839663"/>
                      <a:pt x="5879557" y="1890463"/>
                      <a:pt x="5766527" y="1926023"/>
                    </a:cubicBezTo>
                    <a:cubicBezTo>
                      <a:pt x="5603967" y="1976823"/>
                      <a:pt x="5431247" y="1995873"/>
                      <a:pt x="5262337" y="2003493"/>
                    </a:cubicBezTo>
                    <a:cubicBezTo>
                      <a:pt x="5254717" y="2003493"/>
                      <a:pt x="5249637" y="2000953"/>
                      <a:pt x="5252177" y="1993333"/>
                    </a:cubicBezTo>
                    <a:cubicBezTo>
                      <a:pt x="5255987" y="1985713"/>
                      <a:pt x="5269957" y="1983173"/>
                      <a:pt x="5276307" y="1983173"/>
                    </a:cubicBezTo>
                    <a:cubicBezTo>
                      <a:pt x="5365207" y="1979363"/>
                      <a:pt x="5452837" y="1971743"/>
                      <a:pt x="5540467" y="1957773"/>
                    </a:cubicBezTo>
                    <a:cubicBezTo>
                      <a:pt x="5760177" y="1924753"/>
                      <a:pt x="6031957" y="1848553"/>
                      <a:pt x="6137367" y="1631383"/>
                    </a:cubicBezTo>
                    <a:cubicBezTo>
                      <a:pt x="6157687" y="1590743"/>
                      <a:pt x="6169117" y="1547563"/>
                      <a:pt x="6175467" y="1501843"/>
                    </a:cubicBezTo>
                    <a:cubicBezTo>
                      <a:pt x="6183087" y="1443423"/>
                      <a:pt x="6184357" y="529590"/>
                      <a:pt x="6175467" y="471170"/>
                    </a:cubicBezTo>
                    <a:cubicBezTo>
                      <a:pt x="6165307" y="400050"/>
                      <a:pt x="6134827" y="335280"/>
                      <a:pt x="6084027" y="284480"/>
                    </a:cubicBezTo>
                    <a:cubicBezTo>
                      <a:pt x="6030687" y="231140"/>
                      <a:pt x="5960837" y="194310"/>
                      <a:pt x="5890987" y="166370"/>
                    </a:cubicBezTo>
                    <a:cubicBezTo>
                      <a:pt x="5724617" y="97790"/>
                      <a:pt x="5543007" y="64770"/>
                      <a:pt x="5365207" y="45720"/>
                    </a:cubicBezTo>
                    <a:cubicBezTo>
                      <a:pt x="5244557" y="33020"/>
                      <a:pt x="5123907" y="27940"/>
                      <a:pt x="5003257" y="26670"/>
                    </a:cubicBezTo>
                    <a:cubicBezTo>
                      <a:pt x="4855937" y="25400"/>
                      <a:pt x="963930" y="30480"/>
                      <a:pt x="830580" y="41910"/>
                    </a:cubicBezTo>
                    <a:cubicBezTo>
                      <a:pt x="661670" y="57150"/>
                      <a:pt x="487680" y="83820"/>
                      <a:pt x="330200" y="151130"/>
                    </a:cubicBezTo>
                    <a:cubicBezTo>
                      <a:pt x="266700" y="177800"/>
                      <a:pt x="200660" y="213360"/>
                      <a:pt x="152400" y="262890"/>
                    </a:cubicBezTo>
                    <a:cubicBezTo>
                      <a:pt x="93980" y="322580"/>
                      <a:pt x="66040" y="402590"/>
                      <a:pt x="53340" y="482600"/>
                    </a:cubicBezTo>
                    <a:cubicBezTo>
                      <a:pt x="41910" y="744180"/>
                      <a:pt x="38100" y="1472633"/>
                      <a:pt x="55880" y="1542483"/>
                    </a:cubicBezTo>
                    <a:cubicBezTo>
                      <a:pt x="71120" y="1604713"/>
                      <a:pt x="101600" y="1663133"/>
                      <a:pt x="143510" y="1712663"/>
                    </a:cubicBezTo>
                    <a:cubicBezTo>
                      <a:pt x="247650" y="1837123"/>
                      <a:pt x="407670" y="1901893"/>
                      <a:pt x="563880" y="1933643"/>
                    </a:cubicBezTo>
                    <a:cubicBezTo>
                      <a:pt x="810260" y="1983173"/>
                      <a:pt x="1064260" y="1981903"/>
                      <a:pt x="1314450" y="1985713"/>
                    </a:cubicBezTo>
                    <a:cubicBezTo>
                      <a:pt x="1610360" y="1989523"/>
                      <a:pt x="5007067" y="1992063"/>
                      <a:pt x="5276307" y="1984443"/>
                    </a:cubicBezTo>
                    <a:cubicBezTo>
                      <a:pt x="5282657" y="1983173"/>
                      <a:pt x="5287737" y="1986983"/>
                      <a:pt x="5285197" y="1994603"/>
                    </a:cubicBezTo>
                    <a:close/>
                  </a:path>
                </a:pathLst>
              </a:custGeom>
              <a:solidFill>
                <a:srgbClr val="000000"/>
              </a:solidFill>
            </p:spPr>
          </p:sp>
        </p:grpSp>
        <p:sp>
          <p:nvSpPr>
            <p:cNvPr id="11" name="TextBox 11"/>
            <p:cNvSpPr txBox="1"/>
            <p:nvPr/>
          </p:nvSpPr>
          <p:spPr>
            <a:xfrm>
              <a:off x="-254646" y="2988093"/>
              <a:ext cx="9179378" cy="611825"/>
            </a:xfrm>
            <a:prstGeom prst="rect">
              <a:avLst/>
            </a:prstGeom>
          </p:spPr>
          <p:txBody>
            <a:bodyPr wrap="square" lIns="0" tIns="0" rIns="0" bIns="0" rtlCol="0" anchor="t">
              <a:spAutoFit/>
            </a:bodyPr>
            <a:lstStyle/>
            <a:p>
              <a:pPr marR="0" lvl="0" algn="just" defTabSz="914400" rtl="0" eaLnBrk="0" fontAlgn="base" latinLnBrk="0" hangingPunct="0">
                <a:lnSpc>
                  <a:spcPct val="100000"/>
                </a:lnSpc>
                <a:spcBef>
                  <a:spcPct val="20000"/>
                </a:spcBef>
                <a:spcAft>
                  <a:spcPct val="0"/>
                </a:spcAft>
                <a:buClrTx/>
                <a:buSzTx/>
                <a:defRPr/>
              </a:pPr>
              <a:r>
                <a:rPr lang="pt-BR" sz="1600" dirty="0">
                  <a:latin typeface="Raleway Light" pitchFamily="2" charset="0"/>
                </a:rPr>
                <a:t>Ban hành </a:t>
              </a:r>
              <a:r>
                <a:rPr lang="en-US" sz="1600" dirty="0">
                  <a:latin typeface="Raleway Light" pitchFamily="2" charset="0"/>
                </a:rPr>
                <a:t>c</a:t>
              </a:r>
              <a:r>
                <a:rPr lang="vi-VN" sz="1600" dirty="0">
                  <a:latin typeface="Raleway Light" pitchFamily="2" charset="0"/>
                </a:rPr>
                <a:t>hiến lược Bảo vệ Tổ quốc trong tình hình mới</a:t>
              </a:r>
              <a:r>
                <a:rPr lang="en-US" sz="1600" dirty="0">
                  <a:latin typeface="Raleway Light" pitchFamily="2" charset="0"/>
                </a:rPr>
                <a:t>.</a:t>
              </a:r>
              <a:endParaRPr lang="pt-BR" sz="1600" dirty="0">
                <a:latin typeface="Raleway Light" pitchFamily="2"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935153" flipV="1">
            <a:off x="3351887" y="1290057"/>
            <a:ext cx="1472086" cy="446979"/>
          </a:xfrm>
          <a:prstGeom prst="rect">
            <a:avLst/>
          </a:prstGeom>
        </p:spPr>
      </p:pic>
      <p:sp>
        <p:nvSpPr>
          <p:cNvPr id="14" name="TextBox 14"/>
          <p:cNvSpPr txBox="1"/>
          <p:nvPr/>
        </p:nvSpPr>
        <p:spPr>
          <a:xfrm>
            <a:off x="675660" y="1590401"/>
            <a:ext cx="2820451" cy="615553"/>
          </a:xfrm>
          <a:prstGeom prst="rect">
            <a:avLst/>
          </a:prstGeom>
        </p:spPr>
        <p:txBody>
          <a:bodyPr wrap="square" lIns="0" tIns="0" rIns="0" bIns="0" rtlCol="0" anchor="t">
            <a:spAutoFit/>
          </a:bodyPr>
          <a:lstStyle/>
          <a:p>
            <a:pPr algn="ctr"/>
            <a:r>
              <a:rPr lang="en-US" sz="2000" dirty="0" err="1">
                <a:latin typeface="Raleway Light" pitchFamily="2" charset="0"/>
              </a:rPr>
              <a:t>Hội</a:t>
            </a:r>
            <a:r>
              <a:rPr lang="en-US" sz="2000" dirty="0">
                <a:latin typeface="Raleway Light" pitchFamily="2" charset="0"/>
              </a:rPr>
              <a:t> </a:t>
            </a:r>
            <a:r>
              <a:rPr lang="en-US" sz="2000" dirty="0" err="1">
                <a:latin typeface="Raleway Light" pitchFamily="2" charset="0"/>
              </a:rPr>
              <a:t>nghị</a:t>
            </a:r>
            <a:r>
              <a:rPr lang="en-US" sz="2000" dirty="0">
                <a:latin typeface="Raleway Light" pitchFamily="2" charset="0"/>
              </a:rPr>
              <a:t> </a:t>
            </a:r>
            <a:r>
              <a:rPr lang="en-US" sz="2000" dirty="0" err="1">
                <a:latin typeface="Raleway Light" pitchFamily="2" charset="0"/>
              </a:rPr>
              <a:t>trung</a:t>
            </a:r>
            <a:r>
              <a:rPr lang="en-US" sz="2000" dirty="0">
                <a:latin typeface="Raleway Light" pitchFamily="2" charset="0"/>
              </a:rPr>
              <a:t> </a:t>
            </a:r>
            <a:r>
              <a:rPr lang="en-US" sz="2000" dirty="0" err="1">
                <a:latin typeface="Raleway Light" pitchFamily="2" charset="0"/>
              </a:rPr>
              <a:t>ương</a:t>
            </a:r>
            <a:r>
              <a:rPr lang="en-US" sz="2000" dirty="0">
                <a:latin typeface="Raleway Light" pitchFamily="2" charset="0"/>
              </a:rPr>
              <a:t> 8 </a:t>
            </a:r>
            <a:r>
              <a:rPr lang="da-DK" altLang="x-none" sz="2000" dirty="0">
                <a:latin typeface="Raleway Light" pitchFamily="2" charset="0"/>
              </a:rPr>
              <a:t>(7-2003) </a:t>
            </a:r>
            <a:endParaRPr lang="en-US" sz="2000" dirty="0">
              <a:latin typeface="Raleway Light" pitchFamily="2" charset="0"/>
            </a:endParaRPr>
          </a:p>
        </p:txBody>
      </p:sp>
      <p:sp>
        <p:nvSpPr>
          <p:cNvPr id="13" name="TextBox 12">
            <a:extLst>
              <a:ext uri="{FF2B5EF4-FFF2-40B4-BE49-F238E27FC236}">
                <a16:creationId xmlns:a16="http://schemas.microsoft.com/office/drawing/2014/main" id="{2C0DF289-EE8A-455C-8099-9574294A372F}"/>
              </a:ext>
            </a:extLst>
          </p:cNvPr>
          <p:cNvSpPr txBox="1"/>
          <p:nvPr/>
        </p:nvSpPr>
        <p:spPr>
          <a:xfrm>
            <a:off x="2159212" y="526904"/>
            <a:ext cx="5632397"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IX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415988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545730" y="1165272"/>
            <a:ext cx="7013660" cy="915498"/>
            <a:chOff x="0" y="0"/>
            <a:chExt cx="3952468" cy="386602"/>
          </a:xfrm>
        </p:grpSpPr>
        <p:sp>
          <p:nvSpPr>
            <p:cNvPr id="12" name="Freeform 10">
              <a:extLst>
                <a:ext uri="{FF2B5EF4-FFF2-40B4-BE49-F238E27FC236}">
                  <a16:creationId xmlns:a16="http://schemas.microsoft.com/office/drawing/2014/main" id="{64D6AB77-C2B4-448D-8B00-1DB484446D84}"/>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651155" y="2195017"/>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86863" y="921242"/>
            <a:ext cx="6848225"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altLang="vi-VN" sz="2200" dirty="0"/>
              <a:t>Đại hội đại biểu toàn quốc lần thứ X</a:t>
            </a:r>
            <a:r>
              <a:rPr lang="it-IT" altLang="vi-VN" sz="2200" dirty="0"/>
              <a:t> và </a:t>
            </a:r>
            <a:r>
              <a:rPr lang="vi-VN" altLang="vi-VN" sz="2200" dirty="0"/>
              <a:t> quá trình </a:t>
            </a:r>
            <a:r>
              <a:rPr lang="it-IT" altLang="vi-VN" sz="2200" dirty="0"/>
              <a:t>thực hiện </a:t>
            </a:r>
            <a:r>
              <a:rPr lang="vi-VN" altLang="vi-VN" sz="2200" dirty="0"/>
              <a:t>200</a:t>
            </a:r>
            <a:r>
              <a:rPr lang="it-IT" altLang="vi-VN" sz="2200" dirty="0"/>
              <a:t>6-20</a:t>
            </a:r>
            <a:r>
              <a:rPr lang="vi-VN" altLang="vi-VN" sz="2200" dirty="0"/>
              <a:t>1</a:t>
            </a:r>
            <a:r>
              <a:rPr lang="it-IT" altLang="vi-VN" sz="2200" dirty="0"/>
              <a:t>1</a:t>
            </a:r>
            <a:endParaRPr lang="en-US" sz="2200" dirty="0"/>
          </a:p>
        </p:txBody>
      </p:sp>
      <p:sp>
        <p:nvSpPr>
          <p:cNvPr id="119" name="Google Shape;119;p19"/>
          <p:cNvSpPr txBox="1">
            <a:spLocks noGrp="1"/>
          </p:cNvSpPr>
          <p:nvPr>
            <p:ph type="subTitle" idx="4294967295"/>
          </p:nvPr>
        </p:nvSpPr>
        <p:spPr>
          <a:xfrm>
            <a:off x="882526" y="2174824"/>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a:t>
            </a:r>
            <a:r>
              <a:rPr lang="en-US" b="1" dirty="0" err="1">
                <a:solidFill>
                  <a:srgbClr val="FF0000"/>
                </a:solidFill>
              </a:rPr>
              <a:t>đại</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quốc</a:t>
            </a:r>
            <a:r>
              <a:rPr lang="en-US" b="1" dirty="0">
                <a:solidFill>
                  <a:srgbClr val="FF0000"/>
                </a:solidFill>
              </a:rPr>
              <a:t> </a:t>
            </a:r>
            <a:r>
              <a:rPr lang="en-US" b="1" dirty="0" err="1">
                <a:solidFill>
                  <a:srgbClr val="FF0000"/>
                </a:solidFill>
              </a:rPr>
              <a:t>lần</a:t>
            </a:r>
            <a:r>
              <a:rPr lang="en-US" b="1" dirty="0">
                <a:solidFill>
                  <a:srgbClr val="FF0000"/>
                </a:solidFill>
              </a:rPr>
              <a:t> </a:t>
            </a:r>
            <a:r>
              <a:rPr lang="en-US" b="1" dirty="0" err="1">
                <a:solidFill>
                  <a:srgbClr val="FF0000"/>
                </a:solidFill>
              </a:rPr>
              <a:t>thứ</a:t>
            </a:r>
            <a:r>
              <a:rPr lang="en-US" b="1" dirty="0">
                <a:solidFill>
                  <a:srgbClr val="FF0000"/>
                </a:solidFill>
              </a:rPr>
              <a:t> </a:t>
            </a:r>
            <a:r>
              <a:rPr lang="vi-VN" b="1" dirty="0">
                <a:solidFill>
                  <a:srgbClr val="FF0000"/>
                </a:solidFill>
              </a:rPr>
              <a:t>X của Đảng họp tại Hà Nội, họp từ ngày 18 đến ngày 25-4-2006</a:t>
            </a:r>
            <a:r>
              <a:rPr lang="en-US" b="1" dirty="0">
                <a:solidFill>
                  <a:srgbClr val="FF0000"/>
                </a:solidFill>
              </a:rPr>
              <a:t>.</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3" name="Group 9">
            <a:extLst>
              <a:ext uri="{FF2B5EF4-FFF2-40B4-BE49-F238E27FC236}">
                <a16:creationId xmlns:a16="http://schemas.microsoft.com/office/drawing/2014/main" id="{6AF0E679-5A30-4387-A93A-980B68F677CB}"/>
              </a:ext>
            </a:extLst>
          </p:cNvPr>
          <p:cNvGrpSpPr/>
          <p:nvPr/>
        </p:nvGrpSpPr>
        <p:grpSpPr>
          <a:xfrm>
            <a:off x="616821" y="3211686"/>
            <a:ext cx="7518401" cy="971819"/>
            <a:chOff x="0" y="0"/>
            <a:chExt cx="3952468" cy="386602"/>
          </a:xfrm>
        </p:grpSpPr>
        <p:sp>
          <p:nvSpPr>
            <p:cNvPr id="14" name="Freeform 10">
              <a:extLst>
                <a:ext uri="{FF2B5EF4-FFF2-40B4-BE49-F238E27FC236}">
                  <a16:creationId xmlns:a16="http://schemas.microsoft.com/office/drawing/2014/main" id="{79AAB6BC-D808-46F6-8295-BD392B90CF3E}"/>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6" name="TextBox 15">
            <a:extLst>
              <a:ext uri="{FF2B5EF4-FFF2-40B4-BE49-F238E27FC236}">
                <a16:creationId xmlns:a16="http://schemas.microsoft.com/office/drawing/2014/main" id="{BFB1CE98-2F3A-4107-93E0-7136E8ADDD67}"/>
              </a:ext>
            </a:extLst>
          </p:cNvPr>
          <p:cNvSpPr txBox="1"/>
          <p:nvPr/>
        </p:nvSpPr>
        <p:spPr>
          <a:xfrm>
            <a:off x="998983" y="3309055"/>
            <a:ext cx="6939235" cy="769250"/>
          </a:xfrm>
          <a:prstGeom prst="rect">
            <a:avLst/>
          </a:prstGeom>
          <a:noFill/>
        </p:spPr>
        <p:txBody>
          <a:bodyPr wrap="square">
            <a:spAutoFit/>
          </a:bodyPr>
          <a:lstStyle/>
          <a:p>
            <a:pPr marR="0" algn="just">
              <a:lnSpc>
                <a:spcPct val="107000"/>
              </a:lnSpc>
              <a:spcBef>
                <a:spcPts val="300"/>
              </a:spcBef>
              <a:spcAft>
                <a:spcPts val="300"/>
              </a:spcAft>
            </a:pPr>
            <a:r>
              <a:rPr lang="en-US" dirty="0">
                <a:latin typeface="Raleway Light" pitchFamily="2" charset="0"/>
              </a:rPr>
              <a:t>C</a:t>
            </a:r>
            <a:r>
              <a:rPr lang="vi-VN" dirty="0">
                <a:latin typeface="Raleway Light" pitchFamily="2" charset="0"/>
              </a:rPr>
              <a:t>hủ đề của Đại hội “</a:t>
            </a:r>
            <a:r>
              <a:rPr lang="vi-VN" b="1" i="1" dirty="0">
                <a:latin typeface="Raleway Light" pitchFamily="2" charset="0"/>
              </a:rPr>
              <a:t>Nâng cao năng lực lãnh đạo và sức chiến đấu của Đảng, phát huy sức mạnh toàn dân tộc, đẩy mạnh toàn diện công cuộc đổi mới, sớm đưa nước ta ra khỏi tình trạng kém phát triển</a:t>
            </a:r>
            <a:r>
              <a:rPr lang="en-US" dirty="0">
                <a:latin typeface="Raleway Light" pitchFamily="2" charset="0"/>
              </a:rPr>
              <a:t>”</a:t>
            </a:r>
            <a:r>
              <a:rPr lang="vi-VN" dirty="0">
                <a:latin typeface="Raleway Light" pitchFamily="2" charset="0"/>
              </a:rPr>
              <a:t>.</a:t>
            </a:r>
            <a:endParaRPr lang="en-US" dirty="0">
              <a:latin typeface="Raleway Light" pitchFamily="2" charset="0"/>
            </a:endParaRPr>
          </a:p>
        </p:txBody>
      </p:sp>
    </p:spTree>
    <p:extLst>
      <p:ext uri="{BB962C8B-B14F-4D97-AF65-F5344CB8AC3E}">
        <p14:creationId xmlns:p14="http://schemas.microsoft.com/office/powerpoint/2010/main" val="340847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8620-F408-41DB-83F9-B7E3EE7C0EF3}"/>
              </a:ext>
            </a:extLst>
          </p:cNvPr>
          <p:cNvSpPr>
            <a:spLocks noGrp="1"/>
          </p:cNvSpPr>
          <p:nvPr>
            <p:ph type="title"/>
          </p:nvPr>
        </p:nvSpPr>
        <p:spPr>
          <a:xfrm>
            <a:off x="2534987" y="419815"/>
            <a:ext cx="3062386" cy="518498"/>
          </a:xfrm>
        </p:spPr>
        <p:txBody>
          <a:bodyPr/>
          <a:lstStyle/>
          <a:p>
            <a:pPr algn="ctr"/>
            <a:r>
              <a:rPr lang="en-US" sz="2000" noProof="1">
                <a:solidFill>
                  <a:schemeClr val="tx1">
                    <a:lumMod val="50000"/>
                  </a:schemeClr>
                </a:solidFill>
              </a:rPr>
              <a:t>NỘI DUNG CHÍNH CỦA ĐẠI HỘI </a:t>
            </a:r>
            <a:endParaRPr lang="en-US" sz="2000" dirty="0">
              <a:solidFill>
                <a:schemeClr val="tx1">
                  <a:lumMod val="50000"/>
                </a:schemeClr>
              </a:solidFill>
            </a:endParaRPr>
          </a:p>
        </p:txBody>
      </p:sp>
      <p:sp>
        <p:nvSpPr>
          <p:cNvPr id="4" name="Slide Number Placeholder 3">
            <a:extLst>
              <a:ext uri="{FF2B5EF4-FFF2-40B4-BE49-F238E27FC236}">
                <a16:creationId xmlns:a16="http://schemas.microsoft.com/office/drawing/2014/main" id="{FBEA15BD-773E-4A08-8183-85E88616DB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5" name="Picture 30">
            <a:extLst>
              <a:ext uri="{FF2B5EF4-FFF2-40B4-BE49-F238E27FC236}">
                <a16:creationId xmlns:a16="http://schemas.microsoft.com/office/drawing/2014/main" id="{A509E8C9-85A1-4D65-920A-1F30949360EB}"/>
              </a:ext>
            </a:extLst>
          </p:cNvPr>
          <p:cNvPicPr>
            <a:picLocks noChangeAspect="1"/>
          </p:cNvPicPr>
          <p:nvPr/>
        </p:nvPicPr>
        <p:blipFill>
          <a:blip r:embed="rId2"/>
          <a:stretch>
            <a:fillRect/>
          </a:stretch>
        </p:blipFill>
        <p:spPr>
          <a:xfrm>
            <a:off x="5908489" y="930650"/>
            <a:ext cx="2482850" cy="3098373"/>
          </a:xfrm>
          <a:prstGeom prst="rect">
            <a:avLst/>
          </a:prstGeom>
          <a:noFill/>
          <a:ln w="38100" cap="flat" cmpd="sng">
            <a:solidFill>
              <a:srgbClr val="C00000"/>
            </a:solidFill>
            <a:prstDash val="solid"/>
            <a:miter/>
            <a:headEnd type="none" w="med" len="med"/>
            <a:tailEnd type="none" w="med" len="med"/>
          </a:ln>
        </p:spPr>
      </p:pic>
      <p:sp>
        <p:nvSpPr>
          <p:cNvPr id="6" name="Rectangle 31">
            <a:extLst>
              <a:ext uri="{FF2B5EF4-FFF2-40B4-BE49-F238E27FC236}">
                <a16:creationId xmlns:a16="http://schemas.microsoft.com/office/drawing/2014/main" id="{CE377760-B95B-43AE-951C-5D40C0C8A96E}"/>
              </a:ext>
            </a:extLst>
          </p:cNvPr>
          <p:cNvSpPr>
            <a:spLocks noChangeArrowheads="1"/>
          </p:cNvSpPr>
          <p:nvPr/>
        </p:nvSpPr>
        <p:spPr bwMode="auto">
          <a:xfrm>
            <a:off x="5286256" y="3756425"/>
            <a:ext cx="3635354" cy="990600"/>
          </a:xfrm>
          <a:prstGeom prst="rect">
            <a:avLst/>
          </a:prstGeom>
          <a:noFill/>
          <a:ln>
            <a:noFill/>
          </a:ln>
        </p:spPr>
        <p:txBody>
          <a:bodyPr anchor="b"/>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ctr" defTabSz="914400" rtl="0" eaLnBrk="1" fontAlgn="base" latinLnBrk="0" hangingPunct="1">
              <a:lnSpc>
                <a:spcPct val="95000"/>
              </a:lnSpc>
              <a:spcBef>
                <a:spcPct val="20000"/>
              </a:spcBef>
              <a:spcAft>
                <a:spcPct val="0"/>
              </a:spcAft>
              <a:buClrTx/>
              <a:buSzTx/>
              <a:buFont typeface="Arial" panose="020B0604020202020204" pitchFamily="34" charset="0"/>
              <a:buNone/>
            </a:pPr>
            <a:r>
              <a:rPr sz="1200" noProof="1">
                <a:latin typeface="Raleway Light" pitchFamily="2" charset="0"/>
              </a:rPr>
              <a:t>Đ/c Nông Đức Mạnh</a:t>
            </a:r>
          </a:p>
          <a:p>
            <a:pPr marL="0" marR="0" lvl="0" indent="0" algn="ctr" defTabSz="914400" rtl="0" eaLnBrk="1" fontAlgn="base" latinLnBrk="0" hangingPunct="1">
              <a:lnSpc>
                <a:spcPct val="95000"/>
              </a:lnSpc>
              <a:spcBef>
                <a:spcPct val="20000"/>
              </a:spcBef>
              <a:spcAft>
                <a:spcPct val="0"/>
              </a:spcAft>
              <a:buClrTx/>
              <a:buSzTx/>
              <a:buFont typeface="Arial" panose="020B0604020202020204" pitchFamily="34" charset="0"/>
              <a:buNone/>
            </a:pPr>
            <a:r>
              <a:rPr sz="1200" noProof="1">
                <a:latin typeface="Raleway Light" pitchFamily="2" charset="0"/>
              </a:rPr>
              <a:t>Tổng Bí thư Đảng </a:t>
            </a:r>
          </a:p>
          <a:p>
            <a:pPr marL="0" marR="0" lvl="0" indent="0" algn="ctr" defTabSz="914400" rtl="0" eaLnBrk="1" fontAlgn="base" latinLnBrk="0" hangingPunct="1">
              <a:lnSpc>
                <a:spcPct val="95000"/>
              </a:lnSpc>
              <a:spcBef>
                <a:spcPct val="20000"/>
              </a:spcBef>
              <a:spcAft>
                <a:spcPct val="0"/>
              </a:spcAft>
              <a:buClrTx/>
              <a:buSzTx/>
              <a:buFont typeface="Arial" panose="020B0604020202020204" pitchFamily="34" charset="0"/>
              <a:buNone/>
            </a:pPr>
            <a:r>
              <a:rPr sz="1200" noProof="1">
                <a:latin typeface="Raleway Light" pitchFamily="2" charset="0"/>
              </a:rPr>
              <a:t>( 2001-2006)</a:t>
            </a:r>
          </a:p>
        </p:txBody>
      </p:sp>
      <p:sp>
        <p:nvSpPr>
          <p:cNvPr id="7" name="Oval 33">
            <a:extLst>
              <a:ext uri="{FF2B5EF4-FFF2-40B4-BE49-F238E27FC236}">
                <a16:creationId xmlns:a16="http://schemas.microsoft.com/office/drawing/2014/main" id="{3F4EE83A-47C7-45AD-BC30-030F49146C76}"/>
              </a:ext>
            </a:extLst>
          </p:cNvPr>
          <p:cNvSpPr/>
          <p:nvPr/>
        </p:nvSpPr>
        <p:spPr>
          <a:xfrm>
            <a:off x="2371606" y="2664211"/>
            <a:ext cx="1943100" cy="1800225"/>
          </a:xfrm>
          <a:prstGeom prst="ellipse">
            <a:avLst/>
          </a:prstGeom>
          <a:noFill/>
          <a:ln w="38100" cap="flat" cmpd="sng">
            <a:solidFill>
              <a:srgbClr val="0000FF"/>
            </a:solidFill>
            <a:prstDash val="solid"/>
            <a:round/>
            <a:headEnd type="none" w="med" len="med"/>
            <a:tailEnd type="none" w="med" len="med"/>
          </a:ln>
        </p:spPr>
        <p:txBody>
          <a:bodyPr wrap="none" anchor="ctr" anchorCtr="0"/>
          <a:lstStyle/>
          <a:p>
            <a:pPr algn="ctr">
              <a:buFontTx/>
            </a:pPr>
            <a:r>
              <a:rPr lang="en-US" altLang="vi-VN" sz="2000" b="1" dirty="0">
                <a:solidFill>
                  <a:srgbClr val="000000"/>
                </a:solidFill>
                <a:latin typeface="Verdana" panose="020B0604030504040204" pitchFamily="34" charset="0"/>
              </a:rPr>
              <a:t>BÁO CÁO</a:t>
            </a:r>
          </a:p>
          <a:p>
            <a:pPr algn="ctr">
              <a:buFontTx/>
            </a:pPr>
            <a:r>
              <a:rPr lang="en-US" altLang="vi-VN" sz="2000" b="1" dirty="0">
                <a:solidFill>
                  <a:srgbClr val="000000"/>
                </a:solidFill>
                <a:latin typeface="Verdana" panose="020B0604030504040204" pitchFamily="34" charset="0"/>
              </a:rPr>
              <a:t> CHÍNH TRỊ</a:t>
            </a:r>
            <a:endParaRPr lang="en-US" altLang="vi-VN" sz="2000" b="1" dirty="0">
              <a:solidFill>
                <a:srgbClr val="000000"/>
              </a:solidFill>
              <a:latin typeface="Verdana" panose="020B0604030504040204" pitchFamily="34" charset="0"/>
              <a:ea typeface="Arial" panose="020B0604020202020204" pitchFamily="34" charset="0"/>
            </a:endParaRPr>
          </a:p>
        </p:txBody>
      </p:sp>
      <p:sp>
        <p:nvSpPr>
          <p:cNvPr id="8" name="Oval 34">
            <a:extLst>
              <a:ext uri="{FF2B5EF4-FFF2-40B4-BE49-F238E27FC236}">
                <a16:creationId xmlns:a16="http://schemas.microsoft.com/office/drawing/2014/main" id="{06E703AB-3927-4EDE-A37F-BAEBC643E0C0}"/>
              </a:ext>
            </a:extLst>
          </p:cNvPr>
          <p:cNvSpPr/>
          <p:nvPr/>
        </p:nvSpPr>
        <p:spPr>
          <a:xfrm>
            <a:off x="3343156" y="1235474"/>
            <a:ext cx="1943100" cy="1800225"/>
          </a:xfrm>
          <a:prstGeom prst="ellipse">
            <a:avLst/>
          </a:prstGeom>
          <a:noFill/>
          <a:ln w="38100" cap="flat" cmpd="sng">
            <a:solidFill>
              <a:srgbClr val="0000FF"/>
            </a:solidFill>
            <a:prstDash val="solid"/>
            <a:round/>
            <a:headEnd type="none" w="med" len="med"/>
            <a:tailEnd type="none" w="med" len="med"/>
          </a:ln>
        </p:spPr>
        <p:txBody>
          <a:bodyPr wrap="none" anchor="ctr" anchorCtr="0"/>
          <a:lstStyle/>
          <a:p>
            <a:pPr algn="ctr">
              <a:buFontTx/>
            </a:pPr>
            <a:r>
              <a:rPr lang="en-US" altLang="vi-VN" sz="2000" b="1" dirty="0">
                <a:solidFill>
                  <a:srgbClr val="000000"/>
                </a:solidFill>
                <a:latin typeface="Verdana" panose="020B0604030504040204" pitchFamily="34" charset="0"/>
              </a:rPr>
              <a:t>KẾ HOẠCH</a:t>
            </a:r>
          </a:p>
          <a:p>
            <a:pPr algn="ctr">
              <a:buFontTx/>
            </a:pPr>
            <a:r>
              <a:rPr lang="en-US" altLang="vi-VN" sz="2000" b="1" dirty="0">
                <a:solidFill>
                  <a:srgbClr val="000000"/>
                </a:solidFill>
                <a:latin typeface="Verdana" panose="020B0604030504040204" pitchFamily="34" charset="0"/>
              </a:rPr>
              <a:t>5 NĂM</a:t>
            </a:r>
          </a:p>
          <a:p>
            <a:pPr algn="ctr">
              <a:buFontTx/>
            </a:pPr>
            <a:r>
              <a:rPr lang="en-US" altLang="vi-VN" sz="2000" b="1" dirty="0">
                <a:solidFill>
                  <a:srgbClr val="000000"/>
                </a:solidFill>
                <a:latin typeface="Verdana" panose="020B0604030504040204" pitchFamily="34" charset="0"/>
              </a:rPr>
              <a:t>2006 - 2010</a:t>
            </a:r>
            <a:endParaRPr lang="en-US" altLang="vi-VN" sz="2000" b="1" dirty="0">
              <a:solidFill>
                <a:srgbClr val="000000"/>
              </a:solidFill>
              <a:latin typeface="Verdana" panose="020B0604030504040204" pitchFamily="34" charset="0"/>
              <a:ea typeface="Arial" panose="020B0604020202020204" pitchFamily="34" charset="0"/>
            </a:endParaRPr>
          </a:p>
        </p:txBody>
      </p:sp>
      <p:sp>
        <p:nvSpPr>
          <p:cNvPr id="9" name="Oval 35">
            <a:extLst>
              <a:ext uri="{FF2B5EF4-FFF2-40B4-BE49-F238E27FC236}">
                <a16:creationId xmlns:a16="http://schemas.microsoft.com/office/drawing/2014/main" id="{AC0BA7A3-FED9-4053-9F31-AAC0C541AEE7}"/>
              </a:ext>
            </a:extLst>
          </p:cNvPr>
          <p:cNvSpPr/>
          <p:nvPr/>
        </p:nvSpPr>
        <p:spPr>
          <a:xfrm>
            <a:off x="1497200" y="1235474"/>
            <a:ext cx="1943100" cy="1800225"/>
          </a:xfrm>
          <a:prstGeom prst="ellipse">
            <a:avLst/>
          </a:prstGeom>
          <a:noFill/>
          <a:ln w="38100" cap="flat" cmpd="sng">
            <a:solidFill>
              <a:srgbClr val="0000FF"/>
            </a:solidFill>
            <a:prstDash val="solid"/>
            <a:round/>
            <a:headEnd type="none" w="med" len="med"/>
            <a:tailEnd type="none" w="med" len="med"/>
          </a:ln>
        </p:spPr>
        <p:txBody>
          <a:bodyPr wrap="none" anchor="ctr" anchorCtr="0"/>
          <a:lstStyle/>
          <a:p>
            <a:pPr algn="ctr">
              <a:buFontTx/>
            </a:pPr>
            <a:r>
              <a:rPr lang="en-US" altLang="vi-VN" sz="2000" b="1" dirty="0">
                <a:solidFill>
                  <a:srgbClr val="000000"/>
                </a:solidFill>
                <a:latin typeface="Verdana" panose="020B0604030504040204" pitchFamily="34" charset="0"/>
              </a:rPr>
              <a:t>BỔ SUNG</a:t>
            </a:r>
          </a:p>
          <a:p>
            <a:pPr algn="ctr">
              <a:buFontTx/>
            </a:pPr>
            <a:r>
              <a:rPr lang="en-US" altLang="vi-VN" sz="2000" b="1" dirty="0">
                <a:solidFill>
                  <a:srgbClr val="000000"/>
                </a:solidFill>
                <a:latin typeface="Verdana" panose="020B0604030504040204" pitchFamily="34" charset="0"/>
              </a:rPr>
              <a:t>ĐIỀU LỆ </a:t>
            </a:r>
          </a:p>
          <a:p>
            <a:pPr algn="ctr">
              <a:buFontTx/>
            </a:pPr>
            <a:r>
              <a:rPr lang="en-US" altLang="vi-VN" sz="2000" b="1" dirty="0">
                <a:solidFill>
                  <a:srgbClr val="000000"/>
                </a:solidFill>
                <a:latin typeface="Verdana" panose="020B0604030504040204" pitchFamily="34" charset="0"/>
              </a:rPr>
              <a:t>ĐẢNG</a:t>
            </a:r>
            <a:endParaRPr lang="en-US" altLang="vi-VN" sz="2000" b="1" dirty="0">
              <a:solidFill>
                <a:srgbClr val="000000"/>
              </a:solidFill>
              <a:latin typeface="Verdana" panose="020B0604030504040204" pitchFamily="34" charset="0"/>
              <a:ea typeface="Arial" panose="020B0604020202020204" pitchFamily="34" charset="0"/>
            </a:endParaRPr>
          </a:p>
        </p:txBody>
      </p:sp>
    </p:spTree>
    <p:extLst>
      <p:ext uri="{BB962C8B-B14F-4D97-AF65-F5344CB8AC3E}">
        <p14:creationId xmlns:p14="http://schemas.microsoft.com/office/powerpoint/2010/main" val="392382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90E09A-D993-454E-905F-D2C68E4F510E}"/>
              </a:ext>
            </a:extLst>
          </p:cNvPr>
          <p:cNvSpPr>
            <a:spLocks noGrp="1"/>
          </p:cNvSpPr>
          <p:nvPr>
            <p:ph type="body" idx="1"/>
          </p:nvPr>
        </p:nvSpPr>
        <p:spPr>
          <a:xfrm>
            <a:off x="591671" y="1540169"/>
            <a:ext cx="7845398" cy="3262351"/>
          </a:xfrm>
        </p:spPr>
        <p:txBody>
          <a:bodyPr/>
          <a:lstStyle/>
          <a:p>
            <a:pPr marL="285750" indent="-285750">
              <a:lnSpc>
                <a:spcPct val="80000"/>
              </a:lnSpc>
            </a:pPr>
            <a:r>
              <a:rPr lang="it-IT" altLang="x-none" sz="1400" dirty="0"/>
              <a:t>Tổng kết 20 năm đổi mới. 5 bài học chỉ đạo đẩy mạnh sự nghiệp đổi mới: </a:t>
            </a:r>
          </a:p>
          <a:p>
            <a:pPr>
              <a:buFont typeface="+mj-lt"/>
              <a:buAutoNum type="arabicPeriod"/>
            </a:pPr>
            <a:r>
              <a:rPr lang="vi-VN" sz="1400" dirty="0"/>
              <a:t>Một là, trong quá trình đổi mới phải kiên định mục tiêu độc lập dân tộc và chủ nghĩa xã hội trên nền tảng chủ nghĩa Mác-Lênin và tư tưởng Hồ Chí Minh. </a:t>
            </a:r>
            <a:endParaRPr lang="en-US" sz="1400" dirty="0"/>
          </a:p>
          <a:p>
            <a:pPr>
              <a:buFont typeface="+mj-lt"/>
              <a:buAutoNum type="arabicPeriod"/>
            </a:pPr>
            <a:r>
              <a:rPr lang="vi-VN" sz="1400" dirty="0"/>
              <a:t>Hai là, đổi mới toàn diện, đồng bộ, có kế thừa, có bước đi, hình thức và cách làm phù hợp. </a:t>
            </a:r>
            <a:endParaRPr lang="en-US" sz="1400" dirty="0"/>
          </a:p>
          <a:p>
            <a:pPr>
              <a:buFont typeface="+mj-lt"/>
              <a:buAutoNum type="arabicPeriod"/>
            </a:pPr>
            <a:r>
              <a:rPr lang="vi-VN" sz="1400" dirty="0"/>
              <a:t>Ba là, đổi mới phải vì lợi ích của nhân dân, dựa vào nhân dân, phát huy vai trò chủ động, sáng tạo của nhân dân, xuất phát từ thực tiễn, nhạy bén với cái mới. </a:t>
            </a:r>
            <a:endParaRPr lang="en-US" sz="1400" dirty="0"/>
          </a:p>
          <a:p>
            <a:pPr>
              <a:buFont typeface="+mj-lt"/>
              <a:buAutoNum type="arabicPeriod"/>
            </a:pPr>
            <a:r>
              <a:rPr lang="vi-VN" sz="1400" dirty="0"/>
              <a:t>Bốn là, phát huy cao độ nội lực, đồng thời ra sức tranh thủ ngoại lực, kết hợp sức mạnh dân tộc với sức mạnh thời đại trong điều kiện mới. </a:t>
            </a:r>
            <a:endParaRPr lang="en-US" sz="1400" dirty="0"/>
          </a:p>
          <a:p>
            <a:pPr>
              <a:buFont typeface="+mj-lt"/>
              <a:buAutoNum type="arabicPeriod"/>
            </a:pPr>
            <a:r>
              <a:rPr lang="vi-VN" sz="1400" dirty="0"/>
              <a:t>Năm là, nâng cao năng lực lãnh đạo và sức chiến đấu của Đảng, không ngừng đổi mới hệ thống chính trị, xây dựng và từng bước hoàn thiện nền dân chủ xã hội chủ nghĩa, bảo đảm quyền lực thuộc về nhân dân.</a:t>
            </a:r>
            <a:endParaRPr lang="en-US" sz="1400" dirty="0"/>
          </a:p>
        </p:txBody>
      </p:sp>
      <p:sp>
        <p:nvSpPr>
          <p:cNvPr id="4" name="Slide Number Placeholder 3">
            <a:extLst>
              <a:ext uri="{FF2B5EF4-FFF2-40B4-BE49-F238E27FC236}">
                <a16:creationId xmlns:a16="http://schemas.microsoft.com/office/drawing/2014/main" id="{F4B592B7-9A17-4F22-B56D-9BE4089D85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5" name="Title 1">
            <a:extLst>
              <a:ext uri="{FF2B5EF4-FFF2-40B4-BE49-F238E27FC236}">
                <a16:creationId xmlns:a16="http://schemas.microsoft.com/office/drawing/2014/main" id="{89BE28E0-6073-4ACD-B650-4AC4A9192B14}"/>
              </a:ext>
            </a:extLst>
          </p:cNvPr>
          <p:cNvSpPr>
            <a:spLocks noGrp="1"/>
          </p:cNvSpPr>
          <p:nvPr>
            <p:ph type="title"/>
          </p:nvPr>
        </p:nvSpPr>
        <p:spPr>
          <a:xfrm>
            <a:off x="922338" y="892175"/>
            <a:ext cx="6865937" cy="857250"/>
          </a:xfrm>
        </p:spPr>
        <p:txBody>
          <a:bodyPr/>
          <a:lstStyle/>
          <a:p>
            <a:r>
              <a:rPr lang="en-US" sz="2000" noProof="1">
                <a:solidFill>
                  <a:schemeClr val="tx1">
                    <a:lumMod val="50000"/>
                  </a:schemeClr>
                </a:solidFill>
              </a:rPr>
              <a:t>NỘI DUNG CHÍNH CỦA ĐẠI HỘI </a:t>
            </a:r>
            <a:endParaRPr lang="en-US" sz="2000" dirty="0">
              <a:solidFill>
                <a:schemeClr val="tx1">
                  <a:lumMod val="50000"/>
                </a:schemeClr>
              </a:solidFill>
            </a:endParaRPr>
          </a:p>
        </p:txBody>
      </p:sp>
    </p:spTree>
    <p:extLst>
      <p:ext uri="{BB962C8B-B14F-4D97-AF65-F5344CB8AC3E}">
        <p14:creationId xmlns:p14="http://schemas.microsoft.com/office/powerpoint/2010/main" val="142633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26807" y="2143781"/>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Lãnh đạo công cuộc đổi mới, đẩy mạnh công nghiệp hóa, hiện đại hóa và hội nhập quốc tế (</a:t>
            </a:r>
            <a:r>
              <a:rPr lang="en-US" sz="3200" dirty="0" err="1"/>
              <a:t>từ</a:t>
            </a:r>
            <a:r>
              <a:rPr lang="en-US" sz="3200" dirty="0"/>
              <a:t> </a:t>
            </a:r>
            <a:r>
              <a:rPr lang="vi-VN" sz="3200" dirty="0"/>
              <a:t>1986 đến nay</a:t>
            </a:r>
            <a:r>
              <a:rPr lang="en-US" sz="3200" dirty="0"/>
              <a:t>)</a:t>
            </a:r>
            <a:endParaRPr sz="3200" dirty="0"/>
          </a:p>
        </p:txBody>
      </p:sp>
      <p:sp>
        <p:nvSpPr>
          <p:cNvPr id="93" name="Google Shape;93;p16"/>
          <p:cNvSpPr txBox="1">
            <a:spLocks noGrp="1"/>
          </p:cNvSpPr>
          <p:nvPr>
            <p:ph type="subTitle" idx="1"/>
          </p:nvPr>
        </p:nvSpPr>
        <p:spPr>
          <a:xfrm>
            <a:off x="685799" y="3528815"/>
            <a:ext cx="8086425" cy="784800"/>
          </a:xfrm>
          <a:prstGeom prst="rect">
            <a:avLst/>
          </a:prstGeom>
        </p:spPr>
        <p:txBody>
          <a:bodyPr spcFirstLastPara="1" wrap="square" lIns="91425" tIns="91425" rIns="91425" bIns="91425" anchor="t" anchorCtr="0">
            <a:noAutofit/>
          </a:bodyPr>
          <a:lstStyle/>
          <a:p>
            <a:pPr marL="0" indent="0">
              <a:lnSpc>
                <a:spcPct val="107000"/>
              </a:lnSpc>
              <a:spcBef>
                <a:spcPts val="300"/>
              </a:spcBef>
              <a:spcAft>
                <a:spcPts val="300"/>
              </a:spcAft>
            </a:pPr>
            <a:r>
              <a:rPr lang="en-US" dirty="0" smtClean="0"/>
              <a:t>3.2.2</a:t>
            </a:r>
            <a:r>
              <a:rPr lang="en-US" dirty="0"/>
              <a:t>. </a:t>
            </a:r>
            <a:r>
              <a:rPr lang="vi-VN" dirty="0"/>
              <a:t>Tiếp tục công cuộc đổi mới, đẩy mạnh công nghiệp hóa, hiện đại hóa và hội nhập quốc tế (</a:t>
            </a:r>
            <a:r>
              <a:rPr lang="en-US" dirty="0" err="1"/>
              <a:t>từ</a:t>
            </a:r>
            <a:r>
              <a:rPr lang="en-US" dirty="0"/>
              <a:t> </a:t>
            </a:r>
            <a:r>
              <a:rPr lang="vi-VN" dirty="0"/>
              <a:t>1996-</a:t>
            </a:r>
            <a:r>
              <a:rPr lang="en-US" dirty="0"/>
              <a:t> </a:t>
            </a:r>
            <a:r>
              <a:rPr lang="en-US" dirty="0" err="1"/>
              <a:t>đến</a:t>
            </a:r>
            <a:r>
              <a:rPr lang="en-US" dirty="0"/>
              <a:t> nay</a:t>
            </a:r>
            <a:r>
              <a:rPr lang="vi-VN" dirty="0"/>
              <a:t>)</a:t>
            </a:r>
            <a:endParaRPr lang="en-US" dirty="0"/>
          </a:p>
        </p:txBody>
      </p:sp>
      <p:sp>
        <p:nvSpPr>
          <p:cNvPr id="94" name="Google Shape;94;p16"/>
          <p:cNvSpPr txBox="1"/>
          <p:nvPr/>
        </p:nvSpPr>
        <p:spPr>
          <a:xfrm>
            <a:off x="-61472" y="528047"/>
            <a:ext cx="1879647"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dk1"/>
                </a:solidFill>
                <a:latin typeface="Raleway ExtraBold"/>
                <a:ea typeface="Raleway ExtraBold"/>
                <a:cs typeface="Raleway ExtraBold"/>
                <a:sym typeface="Raleway ExtraBold"/>
              </a:rPr>
              <a:t>3</a:t>
            </a:r>
            <a:r>
              <a:rPr lang="en" sz="4800" dirty="0" smtClean="0">
                <a:solidFill>
                  <a:schemeClr val="dk1"/>
                </a:solidFill>
                <a:latin typeface="Raleway ExtraBold"/>
                <a:ea typeface="Raleway ExtraBold"/>
                <a:cs typeface="Raleway ExtraBold"/>
                <a:sym typeface="Raleway ExtraBold"/>
              </a:rPr>
              <a:t>.2</a:t>
            </a:r>
            <a:endParaRPr sz="48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4074239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90E09A-D993-454E-905F-D2C68E4F510E}"/>
              </a:ext>
            </a:extLst>
          </p:cNvPr>
          <p:cNvSpPr>
            <a:spLocks noGrp="1"/>
          </p:cNvSpPr>
          <p:nvPr>
            <p:ph type="body" idx="1"/>
          </p:nvPr>
        </p:nvSpPr>
        <p:spPr>
          <a:xfrm>
            <a:off x="649301" y="1320800"/>
            <a:ext cx="7845398" cy="3262351"/>
          </a:xfrm>
        </p:spPr>
        <p:txBody>
          <a:bodyPr/>
          <a:lstStyle/>
          <a:p>
            <a:pPr marL="285750" indent="-285750"/>
            <a:r>
              <a:rPr lang="vi-VN" sz="1400" dirty="0"/>
              <a:t>Đại hội X có sự tiếp thu, bổ sung hai đặc trưng mới của chủ nghĩa xã hội mà nhân dân ta xây dựng so với Cương lĩnh năm 1991 là: </a:t>
            </a:r>
            <a:endParaRPr lang="en-US" sz="1400" dirty="0"/>
          </a:p>
          <a:p>
            <a:pPr marL="342900">
              <a:buFont typeface="+mj-lt"/>
              <a:buAutoNum type="arabicPeriod"/>
            </a:pPr>
            <a:r>
              <a:rPr lang="vi-VN" sz="1400" dirty="0"/>
              <a:t>Dân giàu, nước mạnh, công bằng, dân chủ, văn minh</a:t>
            </a:r>
            <a:r>
              <a:rPr lang="en-US" sz="1400" dirty="0"/>
              <a:t>.</a:t>
            </a:r>
          </a:p>
          <a:p>
            <a:pPr marL="342900">
              <a:buFont typeface="+mj-lt"/>
              <a:buAutoNum type="arabicPeriod"/>
            </a:pPr>
            <a:r>
              <a:rPr lang="en-US" sz="1400" dirty="0"/>
              <a:t>C</a:t>
            </a:r>
            <a:r>
              <a:rPr lang="vi-VN" sz="1400" dirty="0"/>
              <a:t>ó Nhà nước pháp quyền xã hội chủ nghĩa, diễn đạt lại các đặc trưng khác. </a:t>
            </a:r>
            <a:endParaRPr lang="en-US" sz="1400" dirty="0"/>
          </a:p>
          <a:p>
            <a:pPr marL="285750" indent="-285750"/>
            <a:r>
              <a:rPr lang="vi-VN" altLang="x-none" sz="1400" dirty="0"/>
              <a:t>Chú trọng hàng đầu đến nhiệm vụ then chốt là xây dựng, chỉnh đốn Ðảng toàn diện về chính trị, tư tưởng, tổ chức, đội ngũ cán bộ đến phương thức lãnh đạo của Đảng</a:t>
            </a:r>
            <a:r>
              <a:rPr lang="en-US" altLang="zh-CN" sz="1400" dirty="0"/>
              <a:t>.  </a:t>
            </a:r>
            <a:r>
              <a:rPr lang="vi-VN" altLang="x-none" sz="1400" dirty="0"/>
              <a:t>Cho phép đảng viên làm kinh tế tư nhân, kết cả tư bản tư nhân</a:t>
            </a:r>
            <a:r>
              <a:rPr lang="en-US" altLang="x-none" sz="1400" dirty="0"/>
              <a:t>.</a:t>
            </a:r>
          </a:p>
          <a:p>
            <a:pPr marL="285750" indent="-285750"/>
            <a:r>
              <a:rPr lang="vi-VN" altLang="vi-VN" sz="1400" dirty="0"/>
              <a:t>Phát huy sức mạnh toàn dân tộc trên cơ sở lấy mục tiêu chung làm điểm trương đồng</a:t>
            </a:r>
            <a:r>
              <a:rPr lang="en-US" altLang="vi-VN" sz="1400" dirty="0"/>
              <a:t>.</a:t>
            </a:r>
          </a:p>
          <a:p>
            <a:pPr marL="285750" indent="-285750"/>
            <a:r>
              <a:rPr lang="vi-VN" altLang="vi-VN" sz="1400" dirty="0"/>
              <a:t>Tiếp tục hoàn thiện thể chế kinh tế thị trư­ờng định h­ướng xã hội chủ nghĩa</a:t>
            </a:r>
            <a:r>
              <a:rPr lang="en-US" altLang="vi-VN" sz="1400" dirty="0"/>
              <a:t>.</a:t>
            </a:r>
          </a:p>
          <a:p>
            <a:pPr marL="285750" indent="-285750" algn="just"/>
            <a:r>
              <a:rPr lang="vi-VN" altLang="vi-VN" sz="1400" dirty="0"/>
              <a:t>Đẩy mạnh công nghiệp hoá, hiện đại hoá gắn với phát triển kinh tế tri thức</a:t>
            </a:r>
            <a:r>
              <a:rPr lang="en-US" altLang="vi-VN" sz="1400" dirty="0"/>
              <a:t>.</a:t>
            </a:r>
          </a:p>
          <a:p>
            <a:pPr marL="285750" indent="-285750" algn="just"/>
            <a:r>
              <a:rPr lang="vi-VN" altLang="vi-VN" sz="1400" dirty="0"/>
              <a:t>Mở rộng quan hệ đối ngoại, chủ động, tích cực hội nhập kinh tế quốc tế, Việt Nam là bạn, đối tác tin cậy của các nước trong cộng đồng quốc tế</a:t>
            </a:r>
            <a:r>
              <a:rPr lang="en-US" altLang="vi-VN" sz="1400" dirty="0"/>
              <a:t>.</a:t>
            </a:r>
            <a:endParaRPr lang="vi-VN" altLang="vi-VN" sz="1400" dirty="0"/>
          </a:p>
          <a:p>
            <a:pPr marL="342900"/>
            <a:endParaRPr lang="vi-VN" altLang="vi-VN" sz="1400" dirty="0"/>
          </a:p>
          <a:p>
            <a:pPr marL="342900"/>
            <a:endParaRPr lang="vi-VN" altLang="vi-VN" sz="1400" dirty="0"/>
          </a:p>
          <a:p>
            <a:pPr marL="342900">
              <a:lnSpc>
                <a:spcPct val="80000"/>
              </a:lnSpc>
            </a:pPr>
            <a:endParaRPr lang="en-US" dirty="0"/>
          </a:p>
        </p:txBody>
      </p:sp>
      <p:sp>
        <p:nvSpPr>
          <p:cNvPr id="4" name="Slide Number Placeholder 3">
            <a:extLst>
              <a:ext uri="{FF2B5EF4-FFF2-40B4-BE49-F238E27FC236}">
                <a16:creationId xmlns:a16="http://schemas.microsoft.com/office/drawing/2014/main" id="{F4B592B7-9A17-4F22-B56D-9BE4089D85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5" name="Title 1">
            <a:extLst>
              <a:ext uri="{FF2B5EF4-FFF2-40B4-BE49-F238E27FC236}">
                <a16:creationId xmlns:a16="http://schemas.microsoft.com/office/drawing/2014/main" id="{89BE28E0-6073-4ACD-B650-4AC4A9192B14}"/>
              </a:ext>
            </a:extLst>
          </p:cNvPr>
          <p:cNvSpPr>
            <a:spLocks noGrp="1"/>
          </p:cNvSpPr>
          <p:nvPr>
            <p:ph type="title"/>
          </p:nvPr>
        </p:nvSpPr>
        <p:spPr>
          <a:xfrm>
            <a:off x="922338" y="892175"/>
            <a:ext cx="6865937" cy="857250"/>
          </a:xfrm>
        </p:spPr>
        <p:txBody>
          <a:bodyPr/>
          <a:lstStyle/>
          <a:p>
            <a:r>
              <a:rPr lang="en-US" sz="2000" noProof="1">
                <a:solidFill>
                  <a:schemeClr val="tx1">
                    <a:lumMod val="50000"/>
                  </a:schemeClr>
                </a:solidFill>
              </a:rPr>
              <a:t>NỘI DUNG CHÍNH CỦA ĐẠI HỘI </a:t>
            </a:r>
            <a:endParaRPr lang="en-US" sz="2000" dirty="0">
              <a:solidFill>
                <a:schemeClr val="tx1">
                  <a:lumMod val="50000"/>
                </a:schemeClr>
              </a:solidFill>
            </a:endParaRPr>
          </a:p>
        </p:txBody>
      </p:sp>
    </p:spTree>
    <p:extLst>
      <p:ext uri="{BB962C8B-B14F-4D97-AF65-F5344CB8AC3E}">
        <p14:creationId xmlns:p14="http://schemas.microsoft.com/office/powerpoint/2010/main" val="1275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4</a:t>
            </a:r>
            <a:r>
              <a:rPr lang="vi-VN" b="1" dirty="0">
                <a:latin typeface="Raleway Light" pitchFamily="2" charset="0"/>
              </a:rPr>
              <a:t>, khóa </a:t>
            </a:r>
            <a:r>
              <a:rPr lang="en-US" b="1" dirty="0">
                <a:latin typeface="Raleway Light" pitchFamily="2" charset="0"/>
              </a:rPr>
              <a:t>X </a:t>
            </a:r>
            <a:r>
              <a:rPr lang="vi-VN" b="1" dirty="0">
                <a:latin typeface="Raleway Light" pitchFamily="2" charset="0"/>
              </a:rPr>
              <a:t>(</a:t>
            </a:r>
            <a:r>
              <a:rPr lang="en-US" b="1" dirty="0">
                <a:latin typeface="Raleway Light" pitchFamily="2" charset="0"/>
              </a:rPr>
              <a:t>7</a:t>
            </a:r>
            <a:r>
              <a:rPr lang="vi-VN" b="1" dirty="0">
                <a:latin typeface="Raleway Light" pitchFamily="2" charset="0"/>
              </a:rPr>
              <a:t>-</a:t>
            </a:r>
            <a:r>
              <a:rPr lang="en-US" b="1" dirty="0">
                <a:latin typeface="Raleway Light" pitchFamily="2" charset="0"/>
              </a:rPr>
              <a:t>2003</a:t>
            </a:r>
            <a:r>
              <a:rPr lang="vi-VN" b="1" dirty="0">
                <a:latin typeface="Raleway Light" pitchFamily="2" charset="0"/>
              </a:rPr>
              <a:t>) </a:t>
            </a:r>
            <a:endParaRPr lang="en-US" b="1" dirty="0">
              <a:latin typeface="Raleway Light" pitchFamily="2" charset="0"/>
            </a:endParaRPr>
          </a:p>
        </p:txBody>
      </p:sp>
      <p:sp>
        <p:nvSpPr>
          <p:cNvPr id="43" name="TextBox 43"/>
          <p:cNvSpPr txBox="1"/>
          <p:nvPr/>
        </p:nvSpPr>
        <p:spPr>
          <a:xfrm>
            <a:off x="3849700" y="1668293"/>
            <a:ext cx="4880034" cy="2215991"/>
          </a:xfrm>
          <a:prstGeom prst="rect">
            <a:avLst/>
          </a:prstGeom>
        </p:spPr>
        <p:txBody>
          <a:bodyPr wrap="square" lIns="0" tIns="0" rIns="0" bIns="0" rtlCol="0" anchor="t">
            <a:spAutoFit/>
          </a:bodyPr>
          <a:lstStyle/>
          <a:p>
            <a:pPr marL="0" marR="0">
              <a:spcBef>
                <a:spcPts val="0"/>
              </a:spcBef>
              <a:spcAft>
                <a:spcPts val="0"/>
              </a:spcAft>
            </a:pPr>
            <a:r>
              <a:rPr lang="vi-VN" sz="1600" dirty="0">
                <a:solidFill>
                  <a:schemeClr val="tx1">
                    <a:lumMod val="50000"/>
                  </a:schemeClr>
                </a:solidFill>
                <a:latin typeface="Raleway Light" pitchFamily="2" charset="0"/>
              </a:rPr>
              <a:t>Đảng ta ban hành </a:t>
            </a:r>
            <a:r>
              <a:rPr lang="vi-VN" sz="1600" i="1" dirty="0">
                <a:solidFill>
                  <a:schemeClr val="tx1">
                    <a:lumMod val="50000"/>
                  </a:schemeClr>
                </a:solidFill>
                <a:latin typeface="Raleway Light" pitchFamily="2" charset="0"/>
              </a:rPr>
              <a:t>Chiến lược biển Việt Nam đến năm 2020</a:t>
            </a:r>
            <a:r>
              <a:rPr lang="en-US" sz="1600" i="1" dirty="0">
                <a:solidFill>
                  <a:schemeClr val="tx1">
                    <a:lumMod val="50000"/>
                  </a:schemeClr>
                </a:solidFill>
                <a:latin typeface="Raleway Light" pitchFamily="2" charset="0"/>
              </a:rPr>
              <a:t>.</a:t>
            </a:r>
          </a:p>
          <a:p>
            <a:pPr marL="0" marR="0">
              <a:spcBef>
                <a:spcPts val="0"/>
              </a:spcBef>
              <a:spcAft>
                <a:spcPts val="0"/>
              </a:spcAft>
            </a:pPr>
            <a:r>
              <a:rPr lang="vi-VN" sz="1600" b="1" dirty="0">
                <a:solidFill>
                  <a:schemeClr val="tx1">
                    <a:lumMod val="50000"/>
                  </a:schemeClr>
                </a:solidFill>
                <a:latin typeface="Raleway Light" pitchFamily="2" charset="0"/>
              </a:rPr>
              <a:t>Quan điểm chỉ đạo của Đảng</a:t>
            </a:r>
            <a:r>
              <a:rPr lang="vi-VN" sz="1600" dirty="0">
                <a:solidFill>
                  <a:schemeClr val="tx1">
                    <a:lumMod val="50000"/>
                  </a:schemeClr>
                </a:solidFill>
                <a:latin typeface="Raleway Light" pitchFamily="2" charset="0"/>
              </a:rPr>
              <a:t>: Nước ta phải trở thành quốc gia mạnh về biển, làm giàu từ biển, trên cơ sở phát huy mọi tiềm năng từ biển, phát triển toàn diện các ngành, nghề biển với cơ cấu phong phú, hiện đại, tạo ra tốc độ phát triển nhanh, bền vững, hiệu quả cao với tầm nhìn dài hạn. </a:t>
            </a:r>
            <a:endParaRPr lang="en-US" sz="1600" dirty="0">
              <a:solidFill>
                <a:schemeClr val="tx1">
                  <a:lumMod val="50000"/>
                </a:schemeClr>
              </a:solidFill>
              <a:latin typeface="Raleway Light" pitchFamily="2" charset="0"/>
            </a:endParaRPr>
          </a:p>
          <a:p>
            <a:pPr marL="0" marR="0">
              <a:spcBef>
                <a:spcPts val="0"/>
              </a:spcBef>
              <a:spcAft>
                <a:spcPts val="0"/>
              </a:spcAft>
            </a:pPr>
            <a:endParaRPr lang="en-US" sz="1600" dirty="0">
              <a:solidFill>
                <a:schemeClr val="tx1">
                  <a:lumMod val="50000"/>
                </a:schemeClr>
              </a:solidFill>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2581834" y="526904"/>
            <a:ext cx="5209775"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95513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en-US" altLang="vi-VN" dirty="0" err="1"/>
              <a:t>Hội</a:t>
            </a:r>
            <a:r>
              <a:rPr lang="en-US" altLang="vi-VN" dirty="0"/>
              <a:t> </a:t>
            </a:r>
            <a:r>
              <a:rPr lang="en-US" altLang="vi-VN" dirty="0" err="1"/>
              <a:t>nghị</a:t>
            </a:r>
            <a:r>
              <a:rPr lang="en-US" altLang="vi-VN" dirty="0"/>
              <a:t> </a:t>
            </a:r>
            <a:r>
              <a:rPr lang="en-US" altLang="vi-VN" dirty="0" err="1"/>
              <a:t>trung</a:t>
            </a:r>
            <a:r>
              <a:rPr lang="en-US" altLang="vi-VN" dirty="0"/>
              <a:t> </a:t>
            </a:r>
            <a:r>
              <a:rPr lang="en-US" altLang="vi-VN" dirty="0" err="1"/>
              <a:t>ương</a:t>
            </a:r>
            <a:r>
              <a:rPr lang="en-US" altLang="vi-VN" dirty="0"/>
              <a:t> 5 </a:t>
            </a:r>
            <a:r>
              <a:rPr lang="en-US" altLang="vi-VN" dirty="0" err="1"/>
              <a:t>khóa</a:t>
            </a:r>
            <a:r>
              <a:rPr lang="en-US" altLang="vi-VN" dirty="0"/>
              <a:t> X (7-2006)</a:t>
            </a:r>
            <a:endParaRPr lang="en-US" dirty="0"/>
          </a:p>
        </p:txBody>
      </p:sp>
      <p:sp>
        <p:nvSpPr>
          <p:cNvPr id="43" name="TextBox 43"/>
          <p:cNvSpPr txBox="1"/>
          <p:nvPr/>
        </p:nvSpPr>
        <p:spPr>
          <a:xfrm>
            <a:off x="3942619" y="1630660"/>
            <a:ext cx="4356136" cy="2609945"/>
          </a:xfrm>
          <a:prstGeom prst="rect">
            <a:avLst/>
          </a:prstGeom>
        </p:spPr>
        <p:txBody>
          <a:bodyPr wrap="square" lIns="0" tIns="0" rIns="0" bIns="0" rtlCol="0" anchor="t">
            <a:spAutoFit/>
          </a:bodyPr>
          <a:lstStyle/>
          <a:p>
            <a:pPr marL="285750" marR="0" lvl="0" indent="-285750" algn="just" defTabSz="914400" rtl="0" eaLnBrk="1" fontAlgn="base" latinLnBrk="0" hangingPunct="1">
              <a:spcBef>
                <a:spcPct val="20000"/>
              </a:spcBef>
              <a:spcAft>
                <a:spcPct val="0"/>
              </a:spcAft>
              <a:buClrTx/>
              <a:buSzTx/>
              <a:buFont typeface="Arial" panose="020B0604020202020204" pitchFamily="34" charset="0"/>
              <a:buChar char="•"/>
              <a:defRPr/>
            </a:pPr>
            <a:r>
              <a:rPr lang="en-US" altLang="vi-VN" sz="1600" dirty="0" err="1">
                <a:latin typeface="Raleway Light" pitchFamily="2" charset="0"/>
              </a:rPr>
              <a:t>Về</a:t>
            </a:r>
            <a:r>
              <a:rPr lang="en-US" altLang="vi-VN" sz="1600" dirty="0">
                <a:latin typeface="Raleway Light" pitchFamily="2" charset="0"/>
              </a:rPr>
              <a:t> </a:t>
            </a:r>
            <a:r>
              <a:rPr lang="en-US" altLang="vi-VN" sz="1600" dirty="0" err="1">
                <a:latin typeface="Raleway Light" pitchFamily="2" charset="0"/>
              </a:rPr>
              <a:t>công</a:t>
            </a:r>
            <a:r>
              <a:rPr lang="en-US" altLang="vi-VN" sz="1600" dirty="0">
                <a:latin typeface="Raleway Light" pitchFamily="2" charset="0"/>
              </a:rPr>
              <a:t> </a:t>
            </a:r>
            <a:r>
              <a:rPr lang="en-US" altLang="vi-VN" sz="1600" dirty="0" err="1">
                <a:latin typeface="Raleway Light" pitchFamily="2" charset="0"/>
              </a:rPr>
              <a:t>tác</a:t>
            </a:r>
            <a:r>
              <a:rPr lang="en-US" altLang="vi-VN" sz="1600" dirty="0">
                <a:latin typeface="Raleway Light" pitchFamily="2" charset="0"/>
              </a:rPr>
              <a:t> </a:t>
            </a:r>
            <a:r>
              <a:rPr lang="en-US" altLang="vi-VN" sz="1600" dirty="0" err="1">
                <a:latin typeface="Raleway Light" pitchFamily="2" charset="0"/>
              </a:rPr>
              <a:t>tư</a:t>
            </a:r>
            <a:r>
              <a:rPr lang="en-US" altLang="vi-VN" sz="1600" dirty="0">
                <a:latin typeface="Raleway Light" pitchFamily="2" charset="0"/>
              </a:rPr>
              <a:t> </a:t>
            </a:r>
            <a:r>
              <a:rPr lang="en-US" altLang="vi-VN" sz="1600" dirty="0" err="1">
                <a:latin typeface="Raleway Light" pitchFamily="2" charset="0"/>
              </a:rPr>
              <a:t>tưởng</a:t>
            </a:r>
            <a:r>
              <a:rPr lang="en-US" altLang="vi-VN" sz="1600" dirty="0">
                <a:latin typeface="Raleway Light" pitchFamily="2" charset="0"/>
              </a:rPr>
              <a:t>, </a:t>
            </a:r>
            <a:r>
              <a:rPr lang="en-US" altLang="vi-VN" sz="1600" dirty="0" err="1">
                <a:latin typeface="Raleway Light" pitchFamily="2" charset="0"/>
              </a:rPr>
              <a:t>lý</a:t>
            </a:r>
            <a:r>
              <a:rPr lang="en-US" altLang="vi-VN" sz="1600" dirty="0">
                <a:latin typeface="Raleway Light" pitchFamily="2" charset="0"/>
              </a:rPr>
              <a:t> </a:t>
            </a:r>
            <a:r>
              <a:rPr lang="en-US" altLang="vi-VN" sz="1600" dirty="0" err="1">
                <a:latin typeface="Raleway Light" pitchFamily="2" charset="0"/>
              </a:rPr>
              <a:t>luận</a:t>
            </a:r>
            <a:r>
              <a:rPr lang="en-US" altLang="vi-VN" sz="1600" dirty="0">
                <a:latin typeface="Raleway Light" pitchFamily="2" charset="0"/>
              </a:rPr>
              <a:t> </a:t>
            </a:r>
            <a:r>
              <a:rPr lang="en-US" altLang="vi-VN" sz="1600" dirty="0" err="1">
                <a:latin typeface="Raleway Light" pitchFamily="2" charset="0"/>
              </a:rPr>
              <a:t>và</a:t>
            </a:r>
            <a:r>
              <a:rPr lang="en-US" altLang="vi-VN" sz="1600" dirty="0">
                <a:latin typeface="Raleway Light" pitchFamily="2" charset="0"/>
              </a:rPr>
              <a:t> </a:t>
            </a:r>
            <a:r>
              <a:rPr lang="en-US" altLang="vi-VN" sz="1600" dirty="0" err="1">
                <a:latin typeface="Raleway Light" pitchFamily="2" charset="0"/>
              </a:rPr>
              <a:t>báo</a:t>
            </a:r>
            <a:r>
              <a:rPr lang="en-US" altLang="vi-VN" sz="1600" dirty="0">
                <a:latin typeface="Raleway Light" pitchFamily="2" charset="0"/>
              </a:rPr>
              <a:t> </a:t>
            </a:r>
            <a:r>
              <a:rPr lang="en-US" altLang="vi-VN" sz="1600" dirty="0" err="1">
                <a:latin typeface="Raleway Light" pitchFamily="2" charset="0"/>
              </a:rPr>
              <a:t>chí</a:t>
            </a:r>
            <a:r>
              <a:rPr lang="en-US" altLang="vi-VN" sz="1600" dirty="0">
                <a:latin typeface="Raleway Light" pitchFamily="2" charset="0"/>
              </a:rPr>
              <a:t> </a:t>
            </a:r>
            <a:r>
              <a:rPr lang="en-US" altLang="vi-VN" sz="1600" dirty="0" err="1">
                <a:latin typeface="Raleway Light" pitchFamily="2" charset="0"/>
              </a:rPr>
              <a:t>trước</a:t>
            </a:r>
            <a:r>
              <a:rPr lang="en-US" altLang="vi-VN" sz="1600" dirty="0">
                <a:latin typeface="Raleway Light" pitchFamily="2" charset="0"/>
              </a:rPr>
              <a:t> </a:t>
            </a:r>
            <a:r>
              <a:rPr lang="en-US" altLang="vi-VN" sz="1600" dirty="0" err="1">
                <a:latin typeface="Raleway Light" pitchFamily="2" charset="0"/>
              </a:rPr>
              <a:t>yêu</a:t>
            </a:r>
            <a:r>
              <a:rPr lang="en-US" altLang="vi-VN" sz="1600" dirty="0">
                <a:latin typeface="Raleway Light" pitchFamily="2" charset="0"/>
              </a:rPr>
              <a:t> </a:t>
            </a:r>
            <a:r>
              <a:rPr lang="en-US" altLang="vi-VN" sz="1600" dirty="0" err="1">
                <a:latin typeface="Raleway Light" pitchFamily="2" charset="0"/>
              </a:rPr>
              <a:t>cầu</a:t>
            </a:r>
            <a:r>
              <a:rPr lang="en-US" altLang="vi-VN" sz="1600" dirty="0">
                <a:latin typeface="Raleway Light" pitchFamily="2" charset="0"/>
              </a:rPr>
              <a:t> </a:t>
            </a:r>
            <a:r>
              <a:rPr lang="en-US" altLang="vi-VN" sz="1600" dirty="0" err="1">
                <a:latin typeface="Raleway Light" pitchFamily="2" charset="0"/>
              </a:rPr>
              <a:t>mới</a:t>
            </a:r>
            <a:r>
              <a:rPr lang="en-US" altLang="vi-VN" sz="1600" dirty="0">
                <a:latin typeface="Raleway Light" pitchFamily="2" charset="0"/>
              </a:rPr>
              <a:t>; </a:t>
            </a:r>
          </a:p>
          <a:p>
            <a:pPr marL="285750" marR="0" lvl="0" indent="-285750" algn="just" defTabSz="914400" rtl="0" eaLnBrk="1" fontAlgn="base" latinLnBrk="0" hangingPunct="1">
              <a:spcBef>
                <a:spcPct val="20000"/>
              </a:spcBef>
              <a:spcAft>
                <a:spcPct val="0"/>
              </a:spcAft>
              <a:buClrTx/>
              <a:buSzTx/>
              <a:buFont typeface="Arial" panose="020B0604020202020204" pitchFamily="34" charset="0"/>
              <a:buChar char="•"/>
              <a:defRPr/>
            </a:pPr>
            <a:r>
              <a:rPr lang="en-US" altLang="vi-VN" sz="1600" dirty="0" err="1">
                <a:latin typeface="Raleway Light" pitchFamily="2" charset="0"/>
              </a:rPr>
              <a:t>Về</a:t>
            </a:r>
            <a:r>
              <a:rPr lang="en-US" altLang="vi-VN" sz="1600" dirty="0">
                <a:latin typeface="Raleway Light" pitchFamily="2" charset="0"/>
              </a:rPr>
              <a:t> </a:t>
            </a:r>
            <a:r>
              <a:rPr lang="en-US" altLang="vi-VN" sz="1600" dirty="0" err="1">
                <a:latin typeface="Raleway Light" pitchFamily="2" charset="0"/>
              </a:rPr>
              <a:t>tăng</a:t>
            </a:r>
            <a:r>
              <a:rPr lang="en-US" altLang="vi-VN" sz="1600" dirty="0">
                <a:latin typeface="Raleway Light" pitchFamily="2" charset="0"/>
              </a:rPr>
              <a:t> </a:t>
            </a:r>
            <a:r>
              <a:rPr lang="en-US" altLang="vi-VN" sz="1600" dirty="0" err="1">
                <a:latin typeface="Raleway Light" pitchFamily="2" charset="0"/>
              </a:rPr>
              <a:t>cường</a:t>
            </a:r>
            <a:r>
              <a:rPr lang="en-US" altLang="vi-VN" sz="1600" dirty="0">
                <a:latin typeface="Raleway Light" pitchFamily="2" charset="0"/>
              </a:rPr>
              <a:t> </a:t>
            </a:r>
            <a:r>
              <a:rPr lang="en-US" altLang="vi-VN" sz="1600" dirty="0" err="1">
                <a:latin typeface="Raleway Light" pitchFamily="2" charset="0"/>
              </a:rPr>
              <a:t>công</a:t>
            </a:r>
            <a:r>
              <a:rPr lang="en-US" altLang="vi-VN" sz="1600" dirty="0">
                <a:latin typeface="Raleway Light" pitchFamily="2" charset="0"/>
              </a:rPr>
              <a:t> </a:t>
            </a:r>
            <a:r>
              <a:rPr lang="en-US" altLang="vi-VN" sz="1600" dirty="0" err="1">
                <a:latin typeface="Raleway Light" pitchFamily="2" charset="0"/>
              </a:rPr>
              <a:t>tác</a:t>
            </a:r>
            <a:r>
              <a:rPr lang="en-US" altLang="vi-VN" sz="1600" dirty="0">
                <a:latin typeface="Raleway Light" pitchFamily="2" charset="0"/>
              </a:rPr>
              <a:t> </a:t>
            </a:r>
            <a:r>
              <a:rPr lang="en-US" altLang="vi-VN" sz="1600" dirty="0" err="1">
                <a:latin typeface="Raleway Light" pitchFamily="2" charset="0"/>
              </a:rPr>
              <a:t>kiểm</a:t>
            </a:r>
            <a:r>
              <a:rPr lang="en-US" altLang="vi-VN" sz="1600" dirty="0">
                <a:latin typeface="Raleway Light" pitchFamily="2" charset="0"/>
              </a:rPr>
              <a:t> </a:t>
            </a:r>
            <a:r>
              <a:rPr lang="en-US" altLang="vi-VN" sz="1600" dirty="0" err="1">
                <a:latin typeface="Raleway Light" pitchFamily="2" charset="0"/>
              </a:rPr>
              <a:t>tra</a:t>
            </a:r>
            <a:r>
              <a:rPr lang="en-US" altLang="vi-VN" sz="1600" dirty="0">
                <a:latin typeface="Raleway Light" pitchFamily="2" charset="0"/>
              </a:rPr>
              <a:t>, </a:t>
            </a:r>
            <a:r>
              <a:rPr lang="en-US" altLang="vi-VN" sz="1600" dirty="0" err="1">
                <a:latin typeface="Raleway Light" pitchFamily="2" charset="0"/>
              </a:rPr>
              <a:t>giám</a:t>
            </a:r>
            <a:r>
              <a:rPr lang="en-US" altLang="vi-VN" sz="1600" dirty="0">
                <a:latin typeface="Raleway Light" pitchFamily="2" charset="0"/>
              </a:rPr>
              <a:t> </a:t>
            </a:r>
            <a:r>
              <a:rPr lang="en-US" altLang="vi-VN" sz="1600" dirty="0" err="1">
                <a:latin typeface="Raleway Light" pitchFamily="2" charset="0"/>
              </a:rPr>
              <a:t>sát</a:t>
            </a:r>
            <a:r>
              <a:rPr lang="en-US" altLang="vi-VN" sz="1600" dirty="0">
                <a:latin typeface="Raleway Light" pitchFamily="2" charset="0"/>
              </a:rPr>
              <a:t> </a:t>
            </a:r>
            <a:r>
              <a:rPr lang="en-US" altLang="vi-VN" sz="1600" dirty="0" err="1">
                <a:latin typeface="Raleway Light" pitchFamily="2" charset="0"/>
              </a:rPr>
              <a:t>của</a:t>
            </a:r>
            <a:r>
              <a:rPr lang="en-US" altLang="vi-VN" sz="1600" dirty="0">
                <a:latin typeface="Raleway Light" pitchFamily="2" charset="0"/>
              </a:rPr>
              <a:t> </a:t>
            </a:r>
            <a:r>
              <a:rPr lang="en-US" altLang="vi-VN" sz="1600" dirty="0" err="1">
                <a:latin typeface="Raleway Light" pitchFamily="2" charset="0"/>
              </a:rPr>
              <a:t>Đảng</a:t>
            </a:r>
            <a:r>
              <a:rPr lang="en-US" altLang="vi-VN" sz="1600" dirty="0">
                <a:latin typeface="Raleway Light" pitchFamily="2" charset="0"/>
              </a:rPr>
              <a:t>;</a:t>
            </a:r>
          </a:p>
          <a:p>
            <a:pPr marL="285750" marR="0" lvl="0" indent="-285750" algn="just" defTabSz="914400" rtl="0" eaLnBrk="1" fontAlgn="base" latinLnBrk="0" hangingPunct="1">
              <a:spcBef>
                <a:spcPct val="20000"/>
              </a:spcBef>
              <a:spcAft>
                <a:spcPct val="0"/>
              </a:spcAft>
              <a:buClrTx/>
              <a:buSzTx/>
              <a:buFont typeface="Arial" panose="020B0604020202020204" pitchFamily="34" charset="0"/>
              <a:buChar char="•"/>
              <a:defRPr/>
            </a:pPr>
            <a:r>
              <a:rPr lang="en-US" altLang="vi-VN" sz="1600" dirty="0" err="1">
                <a:latin typeface="Raleway Light" pitchFamily="2" charset="0"/>
              </a:rPr>
              <a:t>Tiếp</a:t>
            </a:r>
            <a:r>
              <a:rPr lang="en-US" altLang="vi-VN" sz="1600" dirty="0">
                <a:latin typeface="Raleway Light" pitchFamily="2" charset="0"/>
              </a:rPr>
              <a:t> </a:t>
            </a:r>
            <a:r>
              <a:rPr lang="en-US" altLang="vi-VN" sz="1600" dirty="0" err="1">
                <a:latin typeface="Raleway Light" pitchFamily="2" charset="0"/>
              </a:rPr>
              <a:t>tục</a:t>
            </a:r>
            <a:r>
              <a:rPr lang="en-US" altLang="vi-VN" sz="1600" dirty="0">
                <a:latin typeface="Raleway Light" pitchFamily="2" charset="0"/>
              </a:rPr>
              <a:t> </a:t>
            </a:r>
            <a:r>
              <a:rPr lang="en-US" altLang="vi-VN" sz="1600" dirty="0" err="1">
                <a:latin typeface="Raleway Light" pitchFamily="2" charset="0"/>
              </a:rPr>
              <a:t>đổi</a:t>
            </a:r>
            <a:r>
              <a:rPr lang="en-US" altLang="vi-VN" sz="1600" dirty="0">
                <a:latin typeface="Raleway Light" pitchFamily="2" charset="0"/>
              </a:rPr>
              <a:t> </a:t>
            </a:r>
            <a:r>
              <a:rPr lang="en-US" altLang="vi-VN" sz="1600" dirty="0" err="1">
                <a:latin typeface="Raleway Light" pitchFamily="2" charset="0"/>
              </a:rPr>
              <a:t>mới</a:t>
            </a:r>
            <a:r>
              <a:rPr lang="en-US" altLang="vi-VN" sz="1600" dirty="0">
                <a:latin typeface="Raleway Light" pitchFamily="2" charset="0"/>
              </a:rPr>
              <a:t> </a:t>
            </a:r>
            <a:r>
              <a:rPr lang="en-US" altLang="vi-VN" sz="1600" dirty="0" err="1">
                <a:latin typeface="Raleway Light" pitchFamily="2" charset="0"/>
              </a:rPr>
              <a:t>phương</a:t>
            </a:r>
            <a:r>
              <a:rPr lang="en-US" altLang="vi-VN" sz="1600" dirty="0">
                <a:latin typeface="Raleway Light" pitchFamily="2" charset="0"/>
              </a:rPr>
              <a:t> </a:t>
            </a:r>
            <a:r>
              <a:rPr lang="en-US" altLang="vi-VN" sz="1600" dirty="0" err="1">
                <a:latin typeface="Raleway Light" pitchFamily="2" charset="0"/>
              </a:rPr>
              <a:t>thức</a:t>
            </a:r>
            <a:r>
              <a:rPr lang="en-US" altLang="vi-VN" sz="1600" dirty="0">
                <a:latin typeface="Raleway Light" pitchFamily="2" charset="0"/>
              </a:rPr>
              <a:t> </a:t>
            </a:r>
            <a:r>
              <a:rPr lang="en-US" altLang="vi-VN" sz="1600" dirty="0" err="1">
                <a:latin typeface="Raleway Light" pitchFamily="2" charset="0"/>
              </a:rPr>
              <a:t>lãnh</a:t>
            </a:r>
            <a:r>
              <a:rPr lang="en-US" altLang="vi-VN" sz="1600" dirty="0">
                <a:latin typeface="Raleway Light" pitchFamily="2" charset="0"/>
              </a:rPr>
              <a:t> </a:t>
            </a:r>
            <a:r>
              <a:rPr lang="en-US" altLang="vi-VN" sz="1600" dirty="0" err="1">
                <a:latin typeface="Raleway Light" pitchFamily="2" charset="0"/>
              </a:rPr>
              <a:t>đạo</a:t>
            </a:r>
            <a:r>
              <a:rPr lang="en-US" altLang="vi-VN" sz="1600" dirty="0">
                <a:latin typeface="Raleway Light" pitchFamily="2" charset="0"/>
              </a:rPr>
              <a:t> </a:t>
            </a:r>
            <a:r>
              <a:rPr lang="en-US" altLang="vi-VN" sz="1600" dirty="0" err="1">
                <a:latin typeface="Raleway Light" pitchFamily="2" charset="0"/>
              </a:rPr>
              <a:t>của</a:t>
            </a:r>
            <a:r>
              <a:rPr lang="en-US" altLang="vi-VN" sz="1600" dirty="0">
                <a:latin typeface="Raleway Light" pitchFamily="2" charset="0"/>
              </a:rPr>
              <a:t> </a:t>
            </a:r>
            <a:r>
              <a:rPr lang="en-US" altLang="vi-VN" sz="1600" dirty="0" err="1">
                <a:latin typeface="Raleway Light" pitchFamily="2" charset="0"/>
              </a:rPr>
              <a:t>Đảng</a:t>
            </a:r>
            <a:r>
              <a:rPr lang="en-US" altLang="vi-VN" sz="1600" dirty="0">
                <a:latin typeface="Raleway Light" pitchFamily="2" charset="0"/>
              </a:rPr>
              <a:t> </a:t>
            </a:r>
            <a:r>
              <a:rPr lang="en-US" altLang="vi-VN" sz="1600" dirty="0" err="1">
                <a:latin typeface="Raleway Light" pitchFamily="2" charset="0"/>
              </a:rPr>
              <a:t>đối</a:t>
            </a:r>
            <a:r>
              <a:rPr lang="en-US" altLang="vi-VN" sz="1600" dirty="0">
                <a:latin typeface="Raleway Light" pitchFamily="2" charset="0"/>
              </a:rPr>
              <a:t> </a:t>
            </a:r>
            <a:r>
              <a:rPr lang="en-US" altLang="vi-VN" sz="1600" dirty="0" err="1">
                <a:latin typeface="Raleway Light" pitchFamily="2" charset="0"/>
              </a:rPr>
              <a:t>với</a:t>
            </a:r>
            <a:r>
              <a:rPr lang="en-US" altLang="vi-VN" sz="1600" dirty="0">
                <a:latin typeface="Raleway Light" pitchFamily="2" charset="0"/>
              </a:rPr>
              <a:t> </a:t>
            </a:r>
            <a:r>
              <a:rPr lang="en-US" altLang="vi-VN" sz="1600" dirty="0" err="1">
                <a:latin typeface="Raleway Light" pitchFamily="2" charset="0"/>
              </a:rPr>
              <a:t>hoạt</a:t>
            </a:r>
            <a:r>
              <a:rPr lang="en-US" altLang="vi-VN" sz="1600" dirty="0">
                <a:latin typeface="Raleway Light" pitchFamily="2" charset="0"/>
              </a:rPr>
              <a:t> </a:t>
            </a:r>
            <a:r>
              <a:rPr lang="en-US" altLang="vi-VN" sz="1600" dirty="0" err="1">
                <a:latin typeface="Raleway Light" pitchFamily="2" charset="0"/>
              </a:rPr>
              <a:t>động</a:t>
            </a:r>
            <a:r>
              <a:rPr lang="en-US" altLang="vi-VN" sz="1600" dirty="0">
                <a:latin typeface="Raleway Light" pitchFamily="2" charset="0"/>
              </a:rPr>
              <a:t> </a:t>
            </a:r>
            <a:r>
              <a:rPr lang="en-US" altLang="vi-VN" sz="1600" dirty="0" err="1">
                <a:latin typeface="Raleway Light" pitchFamily="2" charset="0"/>
              </a:rPr>
              <a:t>của</a:t>
            </a:r>
            <a:r>
              <a:rPr lang="en-US" altLang="vi-VN" sz="1600" dirty="0">
                <a:latin typeface="Raleway Light" pitchFamily="2" charset="0"/>
              </a:rPr>
              <a:t> </a:t>
            </a:r>
            <a:r>
              <a:rPr lang="en-US" altLang="vi-VN" sz="1600" dirty="0" err="1">
                <a:latin typeface="Raleway Light" pitchFamily="2" charset="0"/>
              </a:rPr>
              <a:t>hệ</a:t>
            </a:r>
            <a:r>
              <a:rPr lang="en-US" altLang="vi-VN" sz="1600" dirty="0">
                <a:latin typeface="Raleway Light" pitchFamily="2" charset="0"/>
              </a:rPr>
              <a:t> </a:t>
            </a:r>
            <a:r>
              <a:rPr lang="en-US" altLang="vi-VN" sz="1600" dirty="0" err="1">
                <a:latin typeface="Raleway Light" pitchFamily="2" charset="0"/>
              </a:rPr>
              <a:t>thống</a:t>
            </a:r>
            <a:r>
              <a:rPr lang="en-US" altLang="vi-VN" sz="1600" dirty="0">
                <a:latin typeface="Raleway Light" pitchFamily="2" charset="0"/>
              </a:rPr>
              <a:t> </a:t>
            </a:r>
            <a:r>
              <a:rPr lang="en-US" altLang="vi-VN" sz="1600" dirty="0" err="1">
                <a:latin typeface="Raleway Light" pitchFamily="2" charset="0"/>
              </a:rPr>
              <a:t>chính</a:t>
            </a:r>
            <a:r>
              <a:rPr lang="en-US" altLang="vi-VN" sz="1600" dirty="0">
                <a:latin typeface="Raleway Light" pitchFamily="2" charset="0"/>
              </a:rPr>
              <a:t> </a:t>
            </a:r>
            <a:r>
              <a:rPr lang="en-US" altLang="vi-VN" sz="1600" dirty="0" err="1">
                <a:latin typeface="Raleway Light" pitchFamily="2" charset="0"/>
              </a:rPr>
              <a:t>trị</a:t>
            </a:r>
            <a:r>
              <a:rPr lang="en-US" altLang="vi-VN" sz="1600" dirty="0">
                <a:latin typeface="Raleway Light" pitchFamily="2" charset="0"/>
              </a:rPr>
              <a:t>;</a:t>
            </a:r>
          </a:p>
          <a:p>
            <a:pPr marL="285750" marR="0" lvl="0" indent="-285750" algn="just" defTabSz="914400" rtl="0" eaLnBrk="1" fontAlgn="base" latinLnBrk="0" hangingPunct="1">
              <a:spcBef>
                <a:spcPct val="20000"/>
              </a:spcBef>
              <a:spcAft>
                <a:spcPct val="0"/>
              </a:spcAft>
              <a:buClrTx/>
              <a:buSzTx/>
              <a:buFont typeface="Arial" panose="020B0604020202020204" pitchFamily="34" charset="0"/>
              <a:buChar char="•"/>
              <a:defRPr/>
            </a:pPr>
            <a:r>
              <a:rPr lang="en-US" altLang="vi-VN" sz="1600" dirty="0" err="1">
                <a:latin typeface="Raleway Light" pitchFamily="2" charset="0"/>
              </a:rPr>
              <a:t>Đẩy</a:t>
            </a:r>
            <a:r>
              <a:rPr lang="en-US" altLang="vi-VN" sz="1600" dirty="0">
                <a:latin typeface="Raleway Light" pitchFamily="2" charset="0"/>
              </a:rPr>
              <a:t> </a:t>
            </a:r>
            <a:r>
              <a:rPr lang="en-US" altLang="vi-VN" sz="1600" dirty="0" err="1">
                <a:latin typeface="Raleway Light" pitchFamily="2" charset="0"/>
              </a:rPr>
              <a:t>mạnh</a:t>
            </a:r>
            <a:r>
              <a:rPr lang="en-US" altLang="vi-VN" sz="1600" dirty="0">
                <a:latin typeface="Raleway Light" pitchFamily="2" charset="0"/>
              </a:rPr>
              <a:t> </a:t>
            </a:r>
            <a:r>
              <a:rPr lang="en-US" altLang="vi-VN" sz="1600" dirty="0" err="1">
                <a:latin typeface="Raleway Light" pitchFamily="2" charset="0"/>
              </a:rPr>
              <a:t>cải</a:t>
            </a:r>
            <a:r>
              <a:rPr lang="en-US" altLang="vi-VN" sz="1600" dirty="0">
                <a:latin typeface="Raleway Light" pitchFamily="2" charset="0"/>
              </a:rPr>
              <a:t> </a:t>
            </a:r>
            <a:r>
              <a:rPr lang="en-US" altLang="vi-VN" sz="1600" dirty="0" err="1">
                <a:latin typeface="Raleway Light" pitchFamily="2" charset="0"/>
              </a:rPr>
              <a:t>cách</a:t>
            </a:r>
            <a:r>
              <a:rPr lang="en-US" altLang="vi-VN" sz="1600" dirty="0">
                <a:latin typeface="Raleway Light" pitchFamily="2" charset="0"/>
              </a:rPr>
              <a:t> </a:t>
            </a:r>
            <a:r>
              <a:rPr lang="en-US" altLang="vi-VN" sz="1600" dirty="0" err="1">
                <a:latin typeface="Raleway Light" pitchFamily="2" charset="0"/>
              </a:rPr>
              <a:t>hành</a:t>
            </a:r>
            <a:r>
              <a:rPr lang="en-US" altLang="vi-VN" sz="1600" dirty="0">
                <a:latin typeface="Raleway Light" pitchFamily="2" charset="0"/>
              </a:rPr>
              <a:t> </a:t>
            </a:r>
            <a:r>
              <a:rPr lang="en-US" altLang="vi-VN" sz="1600" dirty="0" err="1">
                <a:latin typeface="Raleway Light" pitchFamily="2" charset="0"/>
              </a:rPr>
              <a:t>chính</a:t>
            </a:r>
            <a:r>
              <a:rPr lang="en-US" altLang="vi-VN" sz="1600" dirty="0">
                <a:latin typeface="Raleway Light" pitchFamily="2" charset="0"/>
              </a:rPr>
              <a:t>, </a:t>
            </a:r>
            <a:r>
              <a:rPr lang="en-US" altLang="vi-VN" sz="1600" dirty="0" err="1">
                <a:latin typeface="Raleway Light" pitchFamily="2" charset="0"/>
              </a:rPr>
              <a:t>nâng</a:t>
            </a:r>
            <a:r>
              <a:rPr lang="en-US" altLang="vi-VN" sz="1600" dirty="0">
                <a:latin typeface="Raleway Light" pitchFamily="2" charset="0"/>
              </a:rPr>
              <a:t> </a:t>
            </a:r>
            <a:r>
              <a:rPr lang="en-US" altLang="vi-VN" sz="1600" dirty="0" err="1">
                <a:latin typeface="Raleway Light" pitchFamily="2" charset="0"/>
              </a:rPr>
              <a:t>cao</a:t>
            </a:r>
            <a:r>
              <a:rPr lang="en-US" altLang="vi-VN" sz="1600" dirty="0">
                <a:latin typeface="Raleway Light" pitchFamily="2" charset="0"/>
              </a:rPr>
              <a:t> </a:t>
            </a:r>
            <a:r>
              <a:rPr lang="en-US" altLang="vi-VN" sz="1600" dirty="0" err="1">
                <a:latin typeface="Raleway Light" pitchFamily="2" charset="0"/>
              </a:rPr>
              <a:t>hiệu</a:t>
            </a:r>
            <a:r>
              <a:rPr lang="en-US" altLang="vi-VN" sz="1600" dirty="0">
                <a:latin typeface="Raleway Light" pitchFamily="2" charset="0"/>
              </a:rPr>
              <a:t> </a:t>
            </a:r>
            <a:r>
              <a:rPr lang="en-US" altLang="vi-VN" sz="1600" dirty="0" err="1">
                <a:latin typeface="Raleway Light" pitchFamily="2" charset="0"/>
              </a:rPr>
              <a:t>lực</a:t>
            </a:r>
            <a:r>
              <a:rPr lang="en-US" altLang="vi-VN" sz="1600" dirty="0">
                <a:latin typeface="Raleway Light" pitchFamily="2" charset="0"/>
              </a:rPr>
              <a:t>, </a:t>
            </a:r>
            <a:r>
              <a:rPr lang="en-US" altLang="vi-VN" sz="1600" dirty="0" err="1">
                <a:latin typeface="Raleway Light" pitchFamily="2" charset="0"/>
              </a:rPr>
              <a:t>hiệu</a:t>
            </a:r>
            <a:r>
              <a:rPr lang="en-US" altLang="vi-VN" sz="1600" dirty="0">
                <a:latin typeface="Raleway Light" pitchFamily="2" charset="0"/>
              </a:rPr>
              <a:t> </a:t>
            </a:r>
            <a:r>
              <a:rPr lang="en-US" altLang="vi-VN" sz="1600" dirty="0" err="1">
                <a:latin typeface="Raleway Light" pitchFamily="2" charset="0"/>
              </a:rPr>
              <a:t>quả</a:t>
            </a:r>
            <a:r>
              <a:rPr lang="en-US" altLang="vi-VN" sz="1600" dirty="0">
                <a:latin typeface="Raleway Light" pitchFamily="2" charset="0"/>
              </a:rPr>
              <a:t> </a:t>
            </a:r>
            <a:r>
              <a:rPr lang="en-US" altLang="vi-VN" sz="1600" dirty="0" err="1">
                <a:latin typeface="Raleway Light" pitchFamily="2" charset="0"/>
              </a:rPr>
              <a:t>quản</a:t>
            </a:r>
            <a:r>
              <a:rPr lang="en-US" altLang="vi-VN" sz="1600" dirty="0">
                <a:latin typeface="Raleway Light" pitchFamily="2" charset="0"/>
              </a:rPr>
              <a:t> </a:t>
            </a:r>
            <a:r>
              <a:rPr lang="en-US" altLang="vi-VN" sz="1600" dirty="0" err="1">
                <a:latin typeface="Raleway Light" pitchFamily="2" charset="0"/>
              </a:rPr>
              <a:t>lý</a:t>
            </a:r>
            <a:r>
              <a:rPr lang="en-US" altLang="vi-VN" sz="1600" dirty="0">
                <a:latin typeface="Raleway Light" pitchFamily="2" charset="0"/>
              </a:rPr>
              <a:t> </a:t>
            </a:r>
            <a:r>
              <a:rPr lang="en-US" altLang="vi-VN" sz="1600" dirty="0" err="1">
                <a:latin typeface="Raleway Light" pitchFamily="2" charset="0"/>
              </a:rPr>
              <a:t>của</a:t>
            </a:r>
            <a:r>
              <a:rPr lang="en-US" altLang="vi-VN" sz="1600" dirty="0">
                <a:latin typeface="Raleway Light" pitchFamily="2" charset="0"/>
              </a:rPr>
              <a:t> </a:t>
            </a:r>
            <a:r>
              <a:rPr lang="en-US" altLang="vi-VN" sz="1600" dirty="0" err="1">
                <a:latin typeface="Raleway Light" pitchFamily="2" charset="0"/>
              </a:rPr>
              <a:t>bộ</a:t>
            </a:r>
            <a:r>
              <a:rPr lang="en-US" altLang="vi-VN" sz="1600" dirty="0">
                <a:latin typeface="Raleway Light" pitchFamily="2" charset="0"/>
              </a:rPr>
              <a:t> </a:t>
            </a:r>
            <a:r>
              <a:rPr lang="en-US" altLang="vi-VN" sz="1600" dirty="0" err="1">
                <a:latin typeface="Raleway Light" pitchFamily="2" charset="0"/>
              </a:rPr>
              <a:t>máy</a:t>
            </a:r>
            <a:r>
              <a:rPr lang="en-US" altLang="vi-VN" sz="1600" dirty="0">
                <a:latin typeface="Raleway Light" pitchFamily="2" charset="0"/>
              </a:rPr>
              <a:t> </a:t>
            </a:r>
            <a:r>
              <a:rPr lang="en-US" altLang="vi-VN" sz="1600" dirty="0" err="1">
                <a:latin typeface="Raleway Light" pitchFamily="2" charset="0"/>
              </a:rPr>
              <a:t>nhà</a:t>
            </a:r>
            <a:r>
              <a:rPr lang="en-US" altLang="vi-VN" sz="1600" dirty="0">
                <a:latin typeface="Raleway Light" pitchFamily="2" charset="0"/>
              </a:rPr>
              <a:t> </a:t>
            </a:r>
            <a:r>
              <a:rPr lang="en-US" altLang="vi-VN" sz="1600" dirty="0" err="1">
                <a:latin typeface="Raleway Light" pitchFamily="2" charset="0"/>
              </a:rPr>
              <a:t>nước</a:t>
            </a:r>
            <a:r>
              <a:rPr lang="en-US" altLang="vi-VN" sz="1600" dirty="0">
                <a:latin typeface="Raleway Light" pitchFamily="2" charset="0"/>
              </a:rPr>
              <a:t>;</a:t>
            </a:r>
            <a:endParaRPr lang="en-US" sz="1600" dirty="0">
              <a:latin typeface="Raleway Light" pitchFamily="2" charset="0"/>
            </a:endParaRPr>
          </a:p>
        </p:txBody>
      </p:sp>
      <p:sp>
        <p:nvSpPr>
          <p:cNvPr id="10" name="TextBox 9">
            <a:extLst>
              <a:ext uri="{FF2B5EF4-FFF2-40B4-BE49-F238E27FC236}">
                <a16:creationId xmlns:a16="http://schemas.microsoft.com/office/drawing/2014/main" id="{DF7C1A25-8F32-47C9-8364-B8C3388D6493}"/>
              </a:ext>
            </a:extLst>
          </p:cNvPr>
          <p:cNvSpPr txBox="1"/>
          <p:nvPr/>
        </p:nvSpPr>
        <p:spPr>
          <a:xfrm>
            <a:off x="2581834" y="526904"/>
            <a:ext cx="5209775"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830448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en-US" altLang="vi-VN" dirty="0" err="1"/>
              <a:t>Hội</a:t>
            </a:r>
            <a:r>
              <a:rPr lang="en-US" altLang="vi-VN" dirty="0"/>
              <a:t> </a:t>
            </a:r>
            <a:r>
              <a:rPr lang="en-US" altLang="vi-VN" dirty="0" err="1"/>
              <a:t>nghị</a:t>
            </a:r>
            <a:r>
              <a:rPr lang="en-US" altLang="vi-VN" dirty="0"/>
              <a:t> </a:t>
            </a:r>
            <a:r>
              <a:rPr lang="en-US" altLang="vi-VN" dirty="0" err="1"/>
              <a:t>trung</a:t>
            </a:r>
            <a:r>
              <a:rPr lang="en-US" altLang="vi-VN" dirty="0"/>
              <a:t> </a:t>
            </a:r>
            <a:r>
              <a:rPr lang="en-US" altLang="vi-VN" dirty="0" err="1"/>
              <a:t>ương</a:t>
            </a:r>
            <a:r>
              <a:rPr lang="en-US" altLang="vi-VN" dirty="0"/>
              <a:t> 6  </a:t>
            </a:r>
            <a:r>
              <a:rPr lang="en-US" altLang="vi-VN" dirty="0" err="1"/>
              <a:t>khóa</a:t>
            </a:r>
            <a:r>
              <a:rPr lang="en-US" altLang="vi-VN" dirty="0"/>
              <a:t> X (1-2008)</a:t>
            </a:r>
            <a:endParaRPr lang="en-US" dirty="0"/>
          </a:p>
        </p:txBody>
      </p:sp>
      <p:sp>
        <p:nvSpPr>
          <p:cNvPr id="43" name="TextBox 43"/>
          <p:cNvSpPr txBox="1"/>
          <p:nvPr/>
        </p:nvSpPr>
        <p:spPr>
          <a:xfrm>
            <a:off x="3942619" y="1630660"/>
            <a:ext cx="4356136" cy="1723549"/>
          </a:xfrm>
          <a:prstGeom prst="rect">
            <a:avLst/>
          </a:prstGeom>
        </p:spPr>
        <p:txBody>
          <a:bodyPr wrap="square" lIns="0" tIns="0" rIns="0" bIns="0" rtlCol="0" anchor="t">
            <a:spAutoFit/>
          </a:bodyPr>
          <a:lstStyle/>
          <a:p>
            <a:pPr marL="0" indent="405130" algn="just" eaLnBrk="1" hangingPunct="1">
              <a:buFontTx/>
              <a:buNone/>
            </a:pPr>
            <a:r>
              <a:rPr lang="en-US" altLang="vi-VN" sz="1600" dirty="0">
                <a:latin typeface="Raleway Light" pitchFamily="2" charset="0"/>
              </a:rPr>
              <a:t>- </a:t>
            </a:r>
            <a:r>
              <a:rPr lang="en-US" altLang="vi-VN" sz="1600" dirty="0" err="1">
                <a:latin typeface="Raleway Light" pitchFamily="2" charset="0"/>
              </a:rPr>
              <a:t>Tiếp</a:t>
            </a:r>
            <a:r>
              <a:rPr lang="en-US" altLang="vi-VN" sz="1600" dirty="0">
                <a:latin typeface="Raleway Light" pitchFamily="2" charset="0"/>
              </a:rPr>
              <a:t> </a:t>
            </a:r>
            <a:r>
              <a:rPr lang="en-US" altLang="vi-VN" sz="1600" dirty="0" err="1">
                <a:latin typeface="Raleway Light" pitchFamily="2" charset="0"/>
              </a:rPr>
              <a:t>tục</a:t>
            </a:r>
            <a:r>
              <a:rPr lang="en-US" altLang="vi-VN" sz="1600" dirty="0">
                <a:latin typeface="Raleway Light" pitchFamily="2" charset="0"/>
              </a:rPr>
              <a:t> </a:t>
            </a:r>
            <a:r>
              <a:rPr lang="en-US" altLang="vi-VN" sz="1600" dirty="0" err="1">
                <a:latin typeface="Raleway Light" pitchFamily="2" charset="0"/>
              </a:rPr>
              <a:t>xây</a:t>
            </a:r>
            <a:r>
              <a:rPr lang="en-US" altLang="vi-VN" sz="1600" dirty="0">
                <a:latin typeface="Raleway Light" pitchFamily="2" charset="0"/>
              </a:rPr>
              <a:t> </a:t>
            </a:r>
            <a:r>
              <a:rPr lang="en-US" altLang="vi-VN" sz="1600" dirty="0" err="1">
                <a:latin typeface="Raleway Light" pitchFamily="2" charset="0"/>
              </a:rPr>
              <a:t>dựng</a:t>
            </a:r>
            <a:r>
              <a:rPr lang="en-US" altLang="vi-VN" sz="1600" dirty="0">
                <a:latin typeface="Raleway Light" pitchFamily="2" charset="0"/>
              </a:rPr>
              <a:t> </a:t>
            </a:r>
            <a:r>
              <a:rPr lang="en-US" altLang="vi-VN" sz="1600" dirty="0" err="1">
                <a:latin typeface="Raleway Light" pitchFamily="2" charset="0"/>
              </a:rPr>
              <a:t>giai</a:t>
            </a:r>
            <a:r>
              <a:rPr lang="en-US" altLang="vi-VN" sz="1600" dirty="0">
                <a:latin typeface="Raleway Light" pitchFamily="2" charset="0"/>
              </a:rPr>
              <a:t> </a:t>
            </a:r>
            <a:r>
              <a:rPr lang="en-US" altLang="vi-VN" sz="1600" dirty="0" err="1">
                <a:latin typeface="Raleway Light" pitchFamily="2" charset="0"/>
              </a:rPr>
              <a:t>cấp</a:t>
            </a:r>
            <a:r>
              <a:rPr lang="en-US" altLang="vi-VN" sz="1600" dirty="0">
                <a:latin typeface="Raleway Light" pitchFamily="2" charset="0"/>
              </a:rPr>
              <a:t> </a:t>
            </a:r>
            <a:r>
              <a:rPr lang="en-US" altLang="vi-VN" sz="1600" dirty="0" err="1">
                <a:latin typeface="Raleway Light" pitchFamily="2" charset="0"/>
              </a:rPr>
              <a:t>công</a:t>
            </a:r>
            <a:r>
              <a:rPr lang="en-US" altLang="vi-VN" sz="1600" dirty="0">
                <a:latin typeface="Raleway Light" pitchFamily="2" charset="0"/>
              </a:rPr>
              <a:t> </a:t>
            </a:r>
            <a:r>
              <a:rPr lang="en-US" altLang="vi-VN" sz="1600" dirty="0" err="1">
                <a:latin typeface="Raleway Light" pitchFamily="2" charset="0"/>
              </a:rPr>
              <a:t>nhân</a:t>
            </a:r>
            <a:r>
              <a:rPr lang="en-US" altLang="vi-VN" sz="1600" dirty="0">
                <a:latin typeface="Raleway Light" pitchFamily="2" charset="0"/>
              </a:rPr>
              <a:t> </a:t>
            </a:r>
            <a:r>
              <a:rPr lang="en-US" altLang="vi-VN" sz="1600" dirty="0" err="1">
                <a:latin typeface="Raleway Light" pitchFamily="2" charset="0"/>
              </a:rPr>
              <a:t>Việt</a:t>
            </a:r>
            <a:r>
              <a:rPr lang="en-US" altLang="vi-VN" sz="1600" dirty="0">
                <a:latin typeface="Raleway Light" pitchFamily="2" charset="0"/>
              </a:rPr>
              <a:t> Nam </a:t>
            </a:r>
            <a:r>
              <a:rPr lang="en-US" altLang="vi-VN" sz="1600" dirty="0" err="1">
                <a:latin typeface="Raleway Light" pitchFamily="2" charset="0"/>
              </a:rPr>
              <a:t>thời</a:t>
            </a:r>
            <a:r>
              <a:rPr lang="en-US" altLang="vi-VN" sz="1600" dirty="0">
                <a:latin typeface="Raleway Light" pitchFamily="2" charset="0"/>
              </a:rPr>
              <a:t> </a:t>
            </a:r>
            <a:r>
              <a:rPr lang="en-US" altLang="vi-VN" sz="1600" dirty="0" err="1">
                <a:latin typeface="Raleway Light" pitchFamily="2" charset="0"/>
              </a:rPr>
              <a:t>kỳ</a:t>
            </a:r>
            <a:r>
              <a:rPr lang="en-US" altLang="vi-VN" sz="1600" dirty="0">
                <a:latin typeface="Raleway Light" pitchFamily="2" charset="0"/>
              </a:rPr>
              <a:t> </a:t>
            </a:r>
            <a:r>
              <a:rPr lang="en-US" altLang="vi-VN" sz="1600" dirty="0" err="1">
                <a:latin typeface="Raleway Light" pitchFamily="2" charset="0"/>
              </a:rPr>
              <a:t>đẩy</a:t>
            </a:r>
            <a:r>
              <a:rPr lang="en-US" altLang="vi-VN" sz="1600" dirty="0">
                <a:latin typeface="Raleway Light" pitchFamily="2" charset="0"/>
              </a:rPr>
              <a:t> </a:t>
            </a:r>
            <a:r>
              <a:rPr lang="en-US" altLang="vi-VN" sz="1600" dirty="0" err="1">
                <a:latin typeface="Raleway Light" pitchFamily="2" charset="0"/>
              </a:rPr>
              <a:t>mạnh</a:t>
            </a:r>
            <a:r>
              <a:rPr lang="en-US" altLang="vi-VN" sz="1600" dirty="0">
                <a:latin typeface="Raleway Light" pitchFamily="2" charset="0"/>
              </a:rPr>
              <a:t> CNH, HĐH; </a:t>
            </a:r>
          </a:p>
          <a:p>
            <a:pPr marL="0" indent="405130" algn="just" eaLnBrk="1" hangingPunct="1">
              <a:buFontTx/>
              <a:buNone/>
            </a:pPr>
            <a:r>
              <a:rPr lang="en-US" altLang="vi-VN" sz="1600" dirty="0">
                <a:latin typeface="Raleway Light" pitchFamily="2" charset="0"/>
              </a:rPr>
              <a:t>- </a:t>
            </a:r>
            <a:r>
              <a:rPr lang="en-US" altLang="vi-VN" sz="1600" dirty="0" err="1">
                <a:latin typeface="Raleway Light" pitchFamily="2" charset="0"/>
              </a:rPr>
              <a:t>Nâng</a:t>
            </a:r>
            <a:r>
              <a:rPr lang="en-US" altLang="vi-VN" sz="1600" dirty="0">
                <a:latin typeface="Raleway Light" pitchFamily="2" charset="0"/>
              </a:rPr>
              <a:t> </a:t>
            </a:r>
            <a:r>
              <a:rPr lang="en-US" altLang="vi-VN" sz="1600" dirty="0" err="1">
                <a:latin typeface="Raleway Light" pitchFamily="2" charset="0"/>
              </a:rPr>
              <a:t>cao</a:t>
            </a:r>
            <a:r>
              <a:rPr lang="en-US" altLang="vi-VN" sz="1600" dirty="0">
                <a:latin typeface="Raleway Light" pitchFamily="2" charset="0"/>
              </a:rPr>
              <a:t> </a:t>
            </a:r>
            <a:r>
              <a:rPr lang="en-US" altLang="vi-VN" sz="1600" dirty="0" err="1">
                <a:latin typeface="Raleway Light" pitchFamily="2" charset="0"/>
              </a:rPr>
              <a:t>năng</a:t>
            </a:r>
            <a:r>
              <a:rPr lang="en-US" altLang="vi-VN" sz="1600" dirty="0">
                <a:latin typeface="Raleway Light" pitchFamily="2" charset="0"/>
              </a:rPr>
              <a:t> </a:t>
            </a:r>
            <a:r>
              <a:rPr lang="en-US" altLang="vi-VN" sz="1600" dirty="0" err="1">
                <a:latin typeface="Raleway Light" pitchFamily="2" charset="0"/>
              </a:rPr>
              <a:t>lực</a:t>
            </a:r>
            <a:r>
              <a:rPr lang="en-US" altLang="vi-VN" sz="1600" dirty="0">
                <a:latin typeface="Raleway Light" pitchFamily="2" charset="0"/>
              </a:rPr>
              <a:t> </a:t>
            </a:r>
            <a:r>
              <a:rPr lang="en-US" altLang="vi-VN" sz="1600" dirty="0" err="1">
                <a:latin typeface="Raleway Light" pitchFamily="2" charset="0"/>
              </a:rPr>
              <a:t>lãnh</a:t>
            </a:r>
            <a:r>
              <a:rPr lang="en-US" altLang="vi-VN" sz="1600" dirty="0">
                <a:latin typeface="Raleway Light" pitchFamily="2" charset="0"/>
              </a:rPr>
              <a:t> </a:t>
            </a:r>
            <a:r>
              <a:rPr lang="en-US" altLang="vi-VN" sz="1600" dirty="0" err="1">
                <a:latin typeface="Raleway Light" pitchFamily="2" charset="0"/>
              </a:rPr>
              <a:t>đạo</a:t>
            </a:r>
            <a:r>
              <a:rPr lang="en-US" altLang="vi-VN" sz="1600" dirty="0">
                <a:latin typeface="Raleway Light" pitchFamily="2" charset="0"/>
              </a:rPr>
              <a:t>, </a:t>
            </a:r>
            <a:r>
              <a:rPr lang="en-US" altLang="vi-VN" sz="1600" dirty="0" err="1">
                <a:latin typeface="Raleway Light" pitchFamily="2" charset="0"/>
              </a:rPr>
              <a:t>sức</a:t>
            </a:r>
            <a:r>
              <a:rPr lang="en-US" altLang="vi-VN" sz="1600" dirty="0">
                <a:latin typeface="Raleway Light" pitchFamily="2" charset="0"/>
              </a:rPr>
              <a:t> </a:t>
            </a:r>
            <a:r>
              <a:rPr lang="en-US" altLang="vi-VN" sz="1600" dirty="0" err="1">
                <a:latin typeface="Raleway Light" pitchFamily="2" charset="0"/>
              </a:rPr>
              <a:t>chiến</a:t>
            </a:r>
            <a:r>
              <a:rPr lang="en-US" altLang="vi-VN" sz="1600" dirty="0">
                <a:latin typeface="Raleway Light" pitchFamily="2" charset="0"/>
              </a:rPr>
              <a:t> </a:t>
            </a:r>
            <a:r>
              <a:rPr lang="en-US" altLang="vi-VN" sz="1600" dirty="0" err="1">
                <a:latin typeface="Raleway Light" pitchFamily="2" charset="0"/>
              </a:rPr>
              <a:t>đấu</a:t>
            </a:r>
            <a:r>
              <a:rPr lang="en-US" altLang="vi-VN" sz="1600" dirty="0">
                <a:latin typeface="Raleway Light" pitchFamily="2" charset="0"/>
              </a:rPr>
              <a:t> </a:t>
            </a:r>
            <a:r>
              <a:rPr lang="en-US" altLang="vi-VN" sz="1600" dirty="0" err="1">
                <a:latin typeface="Raleway Light" pitchFamily="2" charset="0"/>
              </a:rPr>
              <a:t>của</a:t>
            </a:r>
            <a:r>
              <a:rPr lang="en-US" altLang="vi-VN" sz="1600" dirty="0">
                <a:latin typeface="Raleway Light" pitchFamily="2" charset="0"/>
              </a:rPr>
              <a:t> </a:t>
            </a:r>
            <a:r>
              <a:rPr lang="en-US" altLang="vi-VN" sz="1600" dirty="0" err="1">
                <a:latin typeface="Raleway Light" pitchFamily="2" charset="0"/>
              </a:rPr>
              <a:t>tổ</a:t>
            </a:r>
            <a:r>
              <a:rPr lang="en-US" altLang="vi-VN" sz="1600" dirty="0">
                <a:latin typeface="Raleway Light" pitchFamily="2" charset="0"/>
              </a:rPr>
              <a:t> </a:t>
            </a:r>
            <a:r>
              <a:rPr lang="en-US" altLang="vi-VN" sz="1600" dirty="0" err="1">
                <a:latin typeface="Raleway Light" pitchFamily="2" charset="0"/>
              </a:rPr>
              <a:t>chức</a:t>
            </a:r>
            <a:r>
              <a:rPr lang="en-US" altLang="vi-VN" sz="1600" dirty="0">
                <a:latin typeface="Raleway Light" pitchFamily="2" charset="0"/>
              </a:rPr>
              <a:t> </a:t>
            </a:r>
            <a:r>
              <a:rPr lang="en-US" altLang="vi-VN" sz="1600" dirty="0" err="1">
                <a:latin typeface="Raleway Light" pitchFamily="2" charset="0"/>
              </a:rPr>
              <a:t>cơ</a:t>
            </a:r>
            <a:r>
              <a:rPr lang="en-US" altLang="vi-VN" sz="1600" dirty="0">
                <a:latin typeface="Raleway Light" pitchFamily="2" charset="0"/>
              </a:rPr>
              <a:t> </a:t>
            </a:r>
            <a:r>
              <a:rPr lang="en-US" altLang="vi-VN" sz="1600" dirty="0" err="1">
                <a:latin typeface="Raleway Light" pitchFamily="2" charset="0"/>
              </a:rPr>
              <a:t>sở</a:t>
            </a:r>
            <a:r>
              <a:rPr lang="en-US" altLang="vi-VN" sz="1600" dirty="0">
                <a:latin typeface="Raleway Light" pitchFamily="2" charset="0"/>
              </a:rPr>
              <a:t> </a:t>
            </a:r>
            <a:r>
              <a:rPr lang="en-US" altLang="vi-VN" sz="1600" dirty="0" err="1">
                <a:latin typeface="Raleway Light" pitchFamily="2" charset="0"/>
              </a:rPr>
              <a:t>đảng</a:t>
            </a:r>
            <a:r>
              <a:rPr lang="en-US" altLang="vi-VN" sz="1600" dirty="0">
                <a:latin typeface="Raleway Light" pitchFamily="2" charset="0"/>
              </a:rPr>
              <a:t> </a:t>
            </a:r>
            <a:r>
              <a:rPr lang="en-US" altLang="vi-VN" sz="1600" dirty="0" err="1">
                <a:latin typeface="Raleway Light" pitchFamily="2" charset="0"/>
              </a:rPr>
              <a:t>và</a:t>
            </a:r>
            <a:r>
              <a:rPr lang="en-US" altLang="vi-VN" sz="1600" dirty="0">
                <a:latin typeface="Raleway Light" pitchFamily="2" charset="0"/>
              </a:rPr>
              <a:t> </a:t>
            </a:r>
            <a:r>
              <a:rPr lang="en-US" altLang="vi-VN" sz="1600" dirty="0" err="1">
                <a:latin typeface="Raleway Light" pitchFamily="2" charset="0"/>
              </a:rPr>
              <a:t>chất</a:t>
            </a:r>
            <a:r>
              <a:rPr lang="en-US" altLang="vi-VN" sz="1600" dirty="0">
                <a:latin typeface="Raleway Light" pitchFamily="2" charset="0"/>
              </a:rPr>
              <a:t> </a:t>
            </a:r>
            <a:r>
              <a:rPr lang="en-US" altLang="vi-VN" sz="1600" dirty="0" err="1">
                <a:latin typeface="Raleway Light" pitchFamily="2" charset="0"/>
              </a:rPr>
              <a:t>lượng</a:t>
            </a:r>
            <a:r>
              <a:rPr lang="en-US" altLang="vi-VN" sz="1600" dirty="0">
                <a:latin typeface="Raleway Light" pitchFamily="2" charset="0"/>
              </a:rPr>
              <a:t> </a:t>
            </a:r>
            <a:r>
              <a:rPr lang="en-US" altLang="vi-VN" sz="1600" dirty="0" err="1">
                <a:latin typeface="Raleway Light" pitchFamily="2" charset="0"/>
              </a:rPr>
              <a:t>đội</a:t>
            </a:r>
            <a:r>
              <a:rPr lang="en-US" altLang="vi-VN" sz="1600" dirty="0">
                <a:latin typeface="Raleway Light" pitchFamily="2" charset="0"/>
              </a:rPr>
              <a:t> </a:t>
            </a:r>
            <a:r>
              <a:rPr lang="en-US" altLang="vi-VN" sz="1600" dirty="0" err="1">
                <a:latin typeface="Raleway Light" pitchFamily="2" charset="0"/>
              </a:rPr>
              <a:t>ngũ</a:t>
            </a:r>
            <a:r>
              <a:rPr lang="en-US" altLang="vi-VN" sz="1600" dirty="0">
                <a:latin typeface="Raleway Light" pitchFamily="2" charset="0"/>
              </a:rPr>
              <a:t> </a:t>
            </a:r>
            <a:r>
              <a:rPr lang="en-US" altLang="vi-VN" sz="1600" dirty="0" err="1">
                <a:latin typeface="Raleway Light" pitchFamily="2" charset="0"/>
              </a:rPr>
              <a:t>cán</a:t>
            </a:r>
            <a:r>
              <a:rPr lang="en-US" altLang="vi-VN" sz="1600" dirty="0">
                <a:latin typeface="Raleway Light" pitchFamily="2" charset="0"/>
              </a:rPr>
              <a:t> </a:t>
            </a:r>
            <a:r>
              <a:rPr lang="en-US" altLang="vi-VN" sz="1600" dirty="0" err="1">
                <a:latin typeface="Raleway Light" pitchFamily="2" charset="0"/>
              </a:rPr>
              <a:t>bộ</a:t>
            </a:r>
            <a:r>
              <a:rPr lang="en-US" altLang="vi-VN" sz="1600" dirty="0">
                <a:latin typeface="Raleway Light" pitchFamily="2" charset="0"/>
              </a:rPr>
              <a:t>, </a:t>
            </a:r>
            <a:r>
              <a:rPr lang="en-US" altLang="vi-VN" sz="1600" dirty="0" err="1">
                <a:latin typeface="Raleway Light" pitchFamily="2" charset="0"/>
              </a:rPr>
              <a:t>đảng</a:t>
            </a:r>
            <a:r>
              <a:rPr lang="en-US" altLang="vi-VN" sz="1600" dirty="0">
                <a:latin typeface="Raleway Light" pitchFamily="2" charset="0"/>
              </a:rPr>
              <a:t> </a:t>
            </a:r>
            <a:r>
              <a:rPr lang="en-US" altLang="vi-VN" sz="1600" dirty="0" err="1">
                <a:latin typeface="Raleway Light" pitchFamily="2" charset="0"/>
              </a:rPr>
              <a:t>viên</a:t>
            </a:r>
            <a:r>
              <a:rPr lang="en-US" altLang="vi-VN" sz="1600" dirty="0">
                <a:latin typeface="Raleway Light" pitchFamily="2" charset="0"/>
              </a:rPr>
              <a:t>; </a:t>
            </a:r>
          </a:p>
          <a:p>
            <a:pPr marL="0" indent="405130" algn="just" eaLnBrk="1" hangingPunct="1">
              <a:buFontTx/>
              <a:buNone/>
            </a:pPr>
            <a:r>
              <a:rPr lang="en-US" altLang="vi-VN" sz="1600" dirty="0">
                <a:latin typeface="Raleway Light" pitchFamily="2" charset="0"/>
              </a:rPr>
              <a:t>- </a:t>
            </a:r>
            <a:r>
              <a:rPr lang="en-US" altLang="vi-VN" sz="1600" dirty="0" err="1">
                <a:latin typeface="Raleway Light" pitchFamily="2" charset="0"/>
              </a:rPr>
              <a:t>Hoàn</a:t>
            </a:r>
            <a:r>
              <a:rPr lang="en-US" altLang="vi-VN" sz="1600" dirty="0">
                <a:latin typeface="Raleway Light" pitchFamily="2" charset="0"/>
              </a:rPr>
              <a:t> </a:t>
            </a:r>
            <a:r>
              <a:rPr lang="en-US" altLang="vi-VN" sz="1600" dirty="0" err="1">
                <a:latin typeface="Raleway Light" pitchFamily="2" charset="0"/>
              </a:rPr>
              <a:t>thiện</a:t>
            </a:r>
            <a:r>
              <a:rPr lang="en-US" altLang="vi-VN" sz="1600" dirty="0">
                <a:latin typeface="Raleway Light" pitchFamily="2" charset="0"/>
              </a:rPr>
              <a:t> </a:t>
            </a:r>
            <a:r>
              <a:rPr lang="en-US" altLang="vi-VN" sz="1600" dirty="0" err="1">
                <a:latin typeface="Raleway Light" pitchFamily="2" charset="0"/>
              </a:rPr>
              <a:t>thể</a:t>
            </a:r>
            <a:r>
              <a:rPr lang="en-US" altLang="vi-VN" sz="1600" dirty="0">
                <a:latin typeface="Raleway Light" pitchFamily="2" charset="0"/>
              </a:rPr>
              <a:t> </a:t>
            </a:r>
            <a:r>
              <a:rPr lang="en-US" altLang="vi-VN" sz="1600" dirty="0" err="1">
                <a:latin typeface="Raleway Light" pitchFamily="2" charset="0"/>
              </a:rPr>
              <a:t>chế</a:t>
            </a:r>
            <a:r>
              <a:rPr lang="en-US" altLang="vi-VN" sz="1600" dirty="0">
                <a:latin typeface="Raleway Light" pitchFamily="2" charset="0"/>
              </a:rPr>
              <a:t> </a:t>
            </a:r>
            <a:r>
              <a:rPr lang="en-US" altLang="vi-VN" sz="1600" dirty="0" err="1">
                <a:latin typeface="Raleway Light" pitchFamily="2" charset="0"/>
              </a:rPr>
              <a:t>kinh</a:t>
            </a:r>
            <a:r>
              <a:rPr lang="en-US" altLang="vi-VN" sz="1600" dirty="0">
                <a:latin typeface="Raleway Light" pitchFamily="2" charset="0"/>
              </a:rPr>
              <a:t> </a:t>
            </a:r>
            <a:r>
              <a:rPr lang="en-US" altLang="vi-VN" sz="1600" dirty="0" err="1">
                <a:latin typeface="Raleway Light" pitchFamily="2" charset="0"/>
              </a:rPr>
              <a:t>tế</a:t>
            </a:r>
            <a:r>
              <a:rPr lang="en-US" altLang="vi-VN" sz="1600" dirty="0">
                <a:latin typeface="Raleway Light" pitchFamily="2" charset="0"/>
              </a:rPr>
              <a:t> </a:t>
            </a:r>
            <a:r>
              <a:rPr lang="en-US" altLang="vi-VN" sz="1600" dirty="0" err="1">
                <a:latin typeface="Raleway Light" pitchFamily="2" charset="0"/>
              </a:rPr>
              <a:t>thị</a:t>
            </a:r>
            <a:r>
              <a:rPr lang="en-US" altLang="vi-VN" sz="1600" dirty="0">
                <a:latin typeface="Raleway Light" pitchFamily="2" charset="0"/>
              </a:rPr>
              <a:t> </a:t>
            </a:r>
            <a:r>
              <a:rPr lang="en-US" altLang="vi-VN" sz="1600" dirty="0" err="1">
                <a:latin typeface="Raleway Light" pitchFamily="2" charset="0"/>
              </a:rPr>
              <a:t>trường</a:t>
            </a:r>
            <a:r>
              <a:rPr lang="en-US" altLang="vi-VN" sz="1600" dirty="0">
                <a:latin typeface="Raleway Light" pitchFamily="2" charset="0"/>
              </a:rPr>
              <a:t> </a:t>
            </a:r>
            <a:r>
              <a:rPr lang="en-US" altLang="vi-VN" sz="1600" dirty="0" err="1">
                <a:latin typeface="Raleway Light" pitchFamily="2" charset="0"/>
              </a:rPr>
              <a:t>định</a:t>
            </a:r>
            <a:r>
              <a:rPr lang="en-US" altLang="vi-VN" sz="1600" dirty="0">
                <a:latin typeface="Raleway Light" pitchFamily="2" charset="0"/>
              </a:rPr>
              <a:t> </a:t>
            </a:r>
            <a:r>
              <a:rPr lang="en-US" altLang="vi-VN" sz="1600" dirty="0" err="1">
                <a:latin typeface="Raleway Light" pitchFamily="2" charset="0"/>
              </a:rPr>
              <a:t>hướng</a:t>
            </a:r>
            <a:r>
              <a:rPr lang="en-US" altLang="vi-VN" sz="1600" dirty="0">
                <a:latin typeface="Raleway Light" pitchFamily="2" charset="0"/>
              </a:rPr>
              <a:t> </a:t>
            </a:r>
            <a:r>
              <a:rPr lang="en-US" altLang="vi-VN" sz="1600" dirty="0" err="1">
                <a:latin typeface="Raleway Light" pitchFamily="2" charset="0"/>
              </a:rPr>
              <a:t>xã</a:t>
            </a:r>
            <a:r>
              <a:rPr lang="en-US" altLang="vi-VN" sz="1600" dirty="0">
                <a:latin typeface="Raleway Light" pitchFamily="2" charset="0"/>
              </a:rPr>
              <a:t> </a:t>
            </a:r>
            <a:r>
              <a:rPr lang="en-US" altLang="vi-VN" sz="1600" dirty="0" err="1">
                <a:latin typeface="Raleway Light" pitchFamily="2" charset="0"/>
              </a:rPr>
              <a:t>hội</a:t>
            </a:r>
            <a:r>
              <a:rPr lang="en-US" altLang="vi-VN" sz="1600" dirty="0">
                <a:latin typeface="Raleway Light" pitchFamily="2" charset="0"/>
              </a:rPr>
              <a:t> </a:t>
            </a:r>
            <a:r>
              <a:rPr lang="en-US" altLang="vi-VN" sz="1600" dirty="0" err="1">
                <a:latin typeface="Raleway Light" pitchFamily="2" charset="0"/>
              </a:rPr>
              <a:t>chủ</a:t>
            </a:r>
            <a:r>
              <a:rPr lang="en-US" altLang="vi-VN" sz="1600" dirty="0">
                <a:latin typeface="Raleway Light" pitchFamily="2" charset="0"/>
              </a:rPr>
              <a:t> </a:t>
            </a:r>
            <a:r>
              <a:rPr lang="en-US" altLang="vi-VN" sz="1600" dirty="0" err="1">
                <a:latin typeface="Raleway Light" pitchFamily="2" charset="0"/>
              </a:rPr>
              <a:t>nghĩa</a:t>
            </a:r>
            <a:r>
              <a:rPr lang="en-US" altLang="vi-VN" sz="1600" dirty="0">
                <a:latin typeface="Raleway Light" pitchFamily="2" charset="0"/>
              </a:rPr>
              <a:t>;</a:t>
            </a:r>
          </a:p>
        </p:txBody>
      </p:sp>
      <p:sp>
        <p:nvSpPr>
          <p:cNvPr id="10" name="TextBox 9">
            <a:extLst>
              <a:ext uri="{FF2B5EF4-FFF2-40B4-BE49-F238E27FC236}">
                <a16:creationId xmlns:a16="http://schemas.microsoft.com/office/drawing/2014/main" id="{1D8C44A9-943C-4E7B-B5D0-1CDE3B3D5192}"/>
              </a:ext>
            </a:extLst>
          </p:cNvPr>
          <p:cNvSpPr txBox="1"/>
          <p:nvPr/>
        </p:nvSpPr>
        <p:spPr>
          <a:xfrm>
            <a:off x="2581834" y="526904"/>
            <a:ext cx="5209775"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135386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en-US" altLang="vi-VN" dirty="0" err="1"/>
              <a:t>Hội</a:t>
            </a:r>
            <a:r>
              <a:rPr lang="en-US" altLang="vi-VN" dirty="0"/>
              <a:t> </a:t>
            </a:r>
            <a:r>
              <a:rPr lang="en-US" altLang="vi-VN" dirty="0" err="1"/>
              <a:t>nghị</a:t>
            </a:r>
            <a:r>
              <a:rPr lang="en-US" altLang="vi-VN" dirty="0"/>
              <a:t> </a:t>
            </a:r>
            <a:r>
              <a:rPr lang="en-US" altLang="vi-VN" dirty="0" err="1"/>
              <a:t>trung</a:t>
            </a:r>
            <a:r>
              <a:rPr lang="en-US" altLang="vi-VN" dirty="0"/>
              <a:t> </a:t>
            </a:r>
            <a:r>
              <a:rPr lang="en-US" altLang="vi-VN" dirty="0" err="1"/>
              <a:t>ương</a:t>
            </a:r>
            <a:r>
              <a:rPr lang="en-US" altLang="vi-VN" dirty="0"/>
              <a:t> 7 </a:t>
            </a:r>
            <a:r>
              <a:rPr lang="en-US" altLang="vi-VN" dirty="0" err="1"/>
              <a:t>khóa</a:t>
            </a:r>
            <a:r>
              <a:rPr lang="en-US" altLang="vi-VN" dirty="0"/>
              <a:t> X (7-2008)</a:t>
            </a:r>
            <a:endParaRPr lang="en-US" dirty="0"/>
          </a:p>
        </p:txBody>
      </p:sp>
      <p:sp>
        <p:nvSpPr>
          <p:cNvPr id="43" name="TextBox 43"/>
          <p:cNvSpPr txBox="1"/>
          <p:nvPr/>
        </p:nvSpPr>
        <p:spPr>
          <a:xfrm>
            <a:off x="3942619" y="1630660"/>
            <a:ext cx="4356136" cy="1969770"/>
          </a:xfrm>
          <a:prstGeom prst="rect">
            <a:avLst/>
          </a:prstGeom>
        </p:spPr>
        <p:txBody>
          <a:bodyPr wrap="square" lIns="0" tIns="0" rIns="0" bIns="0" rtlCol="0" anchor="t">
            <a:spAutoFit/>
          </a:bodyPr>
          <a:lstStyle/>
          <a:p>
            <a:pPr marL="285750" indent="-285750" algn="just" eaLnBrk="1" latinLnBrk="0" hangingPunct="1">
              <a:lnSpc>
                <a:spcPct val="100000"/>
              </a:lnSpc>
              <a:spcBef>
                <a:spcPts val="0"/>
              </a:spcBef>
              <a:buFont typeface="Arial" panose="020B0604020202020204" pitchFamily="34" charset="0"/>
              <a:buChar char="•"/>
            </a:pPr>
            <a:r>
              <a:rPr lang="it-IT" altLang="vi-VN" sz="1600" dirty="0">
                <a:latin typeface="Raleway Light" pitchFamily="2" charset="0"/>
              </a:rPr>
              <a:t>Tăng cường sự lãnh đạo của Đảng đối với công tác thanh niên thời kỳ đẩy mạnh công nghiệp hoá, hiện đại hoá; </a:t>
            </a:r>
          </a:p>
          <a:p>
            <a:pPr marL="285750" indent="-285750" algn="just" eaLnBrk="1" latinLnBrk="0" hangingPunct="1">
              <a:lnSpc>
                <a:spcPct val="100000"/>
              </a:lnSpc>
              <a:spcBef>
                <a:spcPts val="0"/>
              </a:spcBef>
              <a:buFont typeface="Arial" panose="020B0604020202020204" pitchFamily="34" charset="0"/>
              <a:buChar char="•"/>
            </a:pPr>
            <a:r>
              <a:rPr lang="it-IT" altLang="vi-VN" sz="1600" dirty="0">
                <a:latin typeface="Raleway Light" pitchFamily="2" charset="0"/>
              </a:rPr>
              <a:t>Xây dựng đội ngũ trí thức trong thời kỳ đẩy mạnh công nghiệp hoá, hiện đại hoá đất nước và hội nhập kinh tế quốc tế. </a:t>
            </a:r>
          </a:p>
          <a:p>
            <a:pPr marL="285750" indent="-285750" algn="just">
              <a:buFont typeface="Arial" panose="020B0604020202020204" pitchFamily="34" charset="0"/>
              <a:buChar char="•"/>
            </a:pPr>
            <a:r>
              <a:rPr lang="en-US" altLang="x-none" sz="1600" dirty="0">
                <a:latin typeface="Raleway Light" pitchFamily="2" charset="0"/>
              </a:rPr>
              <a:t>V</a:t>
            </a:r>
            <a:r>
              <a:rPr lang="vi-VN" altLang="x-none" sz="1600" dirty="0">
                <a:latin typeface="Raleway Light" pitchFamily="2" charset="0"/>
              </a:rPr>
              <a:t>ề nông nghiệp, nông dân, nông thôn</a:t>
            </a:r>
            <a:r>
              <a:rPr lang="en-US" altLang="x-none" sz="1600" dirty="0">
                <a:latin typeface="Raleway Light" pitchFamily="2" charset="0"/>
              </a:rPr>
              <a:t>.</a:t>
            </a:r>
            <a:endParaRPr lang="en-US" altLang="zh-CN" sz="1600" dirty="0">
              <a:latin typeface="Raleway Light" pitchFamily="2" charset="0"/>
            </a:endParaRPr>
          </a:p>
          <a:p>
            <a:pPr marL="285750" indent="-285750" algn="just" eaLnBrk="1" latinLnBrk="0" hangingPunct="1">
              <a:lnSpc>
                <a:spcPct val="100000"/>
              </a:lnSpc>
              <a:spcBef>
                <a:spcPts val="0"/>
              </a:spcBef>
              <a:buFont typeface="Arial" panose="020B0604020202020204" pitchFamily="34" charset="0"/>
              <a:buChar char="•"/>
            </a:pPr>
            <a:endParaRPr lang="it-IT" altLang="vi-VN" sz="1600" dirty="0">
              <a:latin typeface="Raleway Light" pitchFamily="2" charset="0"/>
            </a:endParaRPr>
          </a:p>
        </p:txBody>
      </p:sp>
      <p:sp>
        <p:nvSpPr>
          <p:cNvPr id="10" name="TextBox 9">
            <a:extLst>
              <a:ext uri="{FF2B5EF4-FFF2-40B4-BE49-F238E27FC236}">
                <a16:creationId xmlns:a16="http://schemas.microsoft.com/office/drawing/2014/main" id="{2879869A-77D3-4EE7-89D2-80F61E36512E}"/>
              </a:ext>
            </a:extLst>
          </p:cNvPr>
          <p:cNvSpPr txBox="1"/>
          <p:nvPr/>
        </p:nvSpPr>
        <p:spPr>
          <a:xfrm>
            <a:off x="2581834" y="526904"/>
            <a:ext cx="5209775"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rgbClr val="FFC000"/>
                </a:solidFill>
                <a:latin typeface="Raleway ExtraBold" pitchFamily="2" charset="0"/>
              </a:rPr>
              <a:t>đại hội lần thứ X</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295599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545730" y="1165272"/>
            <a:ext cx="7330404" cy="915498"/>
            <a:chOff x="0" y="0"/>
            <a:chExt cx="3952468" cy="386602"/>
          </a:xfrm>
        </p:grpSpPr>
        <p:sp>
          <p:nvSpPr>
            <p:cNvPr id="12" name="Freeform 10">
              <a:extLst>
                <a:ext uri="{FF2B5EF4-FFF2-40B4-BE49-F238E27FC236}">
                  <a16:creationId xmlns:a16="http://schemas.microsoft.com/office/drawing/2014/main" id="{64D6AB77-C2B4-448D-8B00-1DB484446D84}"/>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651155" y="2195017"/>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86863" y="921242"/>
            <a:ext cx="6848225"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sz="2000" dirty="0"/>
              <a:t>Đại hội đại biểu toàn quốc lần thứ XI của Đảng</a:t>
            </a:r>
            <a:r>
              <a:rPr lang="en-US" sz="2000" dirty="0"/>
              <a:t> </a:t>
            </a:r>
            <a:r>
              <a:rPr lang="en-US" sz="2000" dirty="0" err="1"/>
              <a:t>bổ</a:t>
            </a:r>
            <a:r>
              <a:rPr lang="en-US" sz="2000" dirty="0"/>
              <a:t> sung </a:t>
            </a:r>
            <a:r>
              <a:rPr lang="en-US" sz="2000" dirty="0" err="1"/>
              <a:t>phát</a:t>
            </a:r>
            <a:r>
              <a:rPr lang="en-US" sz="2000" dirty="0"/>
              <a:t> </a:t>
            </a:r>
            <a:r>
              <a:rPr lang="en-US" sz="2000" dirty="0" err="1"/>
              <a:t>triển</a:t>
            </a:r>
            <a:r>
              <a:rPr lang="en-US" sz="2000" dirty="0"/>
              <a:t> </a:t>
            </a:r>
            <a:r>
              <a:rPr lang="en-US" sz="2000" dirty="0" err="1"/>
              <a:t>cương</a:t>
            </a:r>
            <a:r>
              <a:rPr lang="en-US" sz="2000" dirty="0"/>
              <a:t> </a:t>
            </a:r>
            <a:r>
              <a:rPr lang="en-US" sz="2000" dirty="0" err="1"/>
              <a:t>lĩnh</a:t>
            </a:r>
            <a:r>
              <a:rPr lang="en-US" sz="2000" dirty="0"/>
              <a:t> </a:t>
            </a:r>
            <a:r>
              <a:rPr lang="en-US" sz="2000" dirty="0" err="1"/>
              <a:t>năm</a:t>
            </a:r>
            <a:r>
              <a:rPr lang="en-US" sz="2000" dirty="0"/>
              <a:t> 1991</a:t>
            </a:r>
          </a:p>
        </p:txBody>
      </p:sp>
      <p:sp>
        <p:nvSpPr>
          <p:cNvPr id="119" name="Google Shape;119;p19"/>
          <p:cNvSpPr txBox="1">
            <a:spLocks noGrp="1"/>
          </p:cNvSpPr>
          <p:nvPr>
            <p:ph type="subTitle" idx="4294967295"/>
          </p:nvPr>
        </p:nvSpPr>
        <p:spPr>
          <a:xfrm>
            <a:off x="882526" y="2247982"/>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XI của Đảng họp tại Hà Nội từ ngày 12 đến ngày 19-1-2011</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13" name="Group 9">
            <a:extLst>
              <a:ext uri="{FF2B5EF4-FFF2-40B4-BE49-F238E27FC236}">
                <a16:creationId xmlns:a16="http://schemas.microsoft.com/office/drawing/2014/main" id="{6AF0E679-5A30-4387-A93A-980B68F677CB}"/>
              </a:ext>
            </a:extLst>
          </p:cNvPr>
          <p:cNvGrpSpPr/>
          <p:nvPr/>
        </p:nvGrpSpPr>
        <p:grpSpPr>
          <a:xfrm>
            <a:off x="616821" y="3211686"/>
            <a:ext cx="7518401" cy="1175897"/>
            <a:chOff x="0" y="0"/>
            <a:chExt cx="3952468" cy="386602"/>
          </a:xfrm>
        </p:grpSpPr>
        <p:sp>
          <p:nvSpPr>
            <p:cNvPr id="14" name="Freeform 10">
              <a:extLst>
                <a:ext uri="{FF2B5EF4-FFF2-40B4-BE49-F238E27FC236}">
                  <a16:creationId xmlns:a16="http://schemas.microsoft.com/office/drawing/2014/main" id="{79AAB6BC-D808-46F6-8295-BD392B90CF3E}"/>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6" name="TextBox 15">
            <a:extLst>
              <a:ext uri="{FF2B5EF4-FFF2-40B4-BE49-F238E27FC236}">
                <a16:creationId xmlns:a16="http://schemas.microsoft.com/office/drawing/2014/main" id="{BFB1CE98-2F3A-4107-93E0-7136E8ADDD67}"/>
              </a:ext>
            </a:extLst>
          </p:cNvPr>
          <p:cNvSpPr txBox="1"/>
          <p:nvPr/>
        </p:nvSpPr>
        <p:spPr>
          <a:xfrm>
            <a:off x="998983" y="3309055"/>
            <a:ext cx="6939235" cy="999313"/>
          </a:xfrm>
          <a:prstGeom prst="rect">
            <a:avLst/>
          </a:prstGeom>
          <a:noFill/>
        </p:spPr>
        <p:txBody>
          <a:bodyPr wrap="square">
            <a:spAutoFit/>
          </a:bodyPr>
          <a:lstStyle/>
          <a:p>
            <a:pPr marR="0" algn="just">
              <a:lnSpc>
                <a:spcPct val="107000"/>
              </a:lnSpc>
              <a:spcBef>
                <a:spcPts val="300"/>
              </a:spcBef>
              <a:spcAft>
                <a:spcPts val="300"/>
              </a:spcAft>
            </a:pPr>
            <a:r>
              <a:rPr lang="en-US" dirty="0">
                <a:latin typeface="Raleway Light" pitchFamily="2" charset="0"/>
              </a:rPr>
              <a:t>C</a:t>
            </a:r>
            <a:r>
              <a:rPr lang="vi-VN" dirty="0">
                <a:latin typeface="Raleway Light" pitchFamily="2" charset="0"/>
              </a:rPr>
              <a:t>hủ đề của Đại hội </a:t>
            </a:r>
            <a:r>
              <a:rPr lang="vi-VN" altLang="x-none" b="1" i="1" noProof="1">
                <a:latin typeface="Raleway Light" pitchFamily="2" charset="0"/>
              </a:rPr>
              <a:t>“</a:t>
            </a:r>
            <a:r>
              <a:rPr lang="vi-VN" b="1" i="1" noProof="1">
                <a:latin typeface="Raleway Light" pitchFamily="2" charset="0"/>
              </a:rPr>
              <a:t>Tiếp tục nâng cao năng lực lãnh đạo và sức chiến đấu của Đảng, phát huy sức mạnh toàn dân tộc, đẩy mạnh toàn diện công cuộc đổi mới, tạo nền tảng để đến năm 2020 nước ta cơ bản trở thành nước công nghiệp theo hướng hiện đại</a:t>
            </a:r>
            <a:r>
              <a:rPr lang="vi-VN" altLang="x-none" b="1" i="1" noProof="1">
                <a:latin typeface="Raleway Light" pitchFamily="2" charset="0"/>
              </a:rPr>
              <a:t>” </a:t>
            </a:r>
            <a:endParaRPr lang="en-US" b="1" i="1" dirty="0">
              <a:latin typeface="Raleway Light" pitchFamily="2" charset="0"/>
            </a:endParaRPr>
          </a:p>
        </p:txBody>
      </p:sp>
    </p:spTree>
    <p:extLst>
      <p:ext uri="{BB962C8B-B14F-4D97-AF65-F5344CB8AC3E}">
        <p14:creationId xmlns:p14="http://schemas.microsoft.com/office/powerpoint/2010/main" val="200512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529F7-2385-4843-A604-12180DAEB4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5" name="Rectangle 2">
            <a:extLst>
              <a:ext uri="{FF2B5EF4-FFF2-40B4-BE49-F238E27FC236}">
                <a16:creationId xmlns:a16="http://schemas.microsoft.com/office/drawing/2014/main" id="{DB90B0F9-DCC8-40C9-8886-14083FAE342A}"/>
              </a:ext>
            </a:extLst>
          </p:cNvPr>
          <p:cNvSpPr txBox="1">
            <a:spLocks/>
          </p:cNvSpPr>
          <p:nvPr/>
        </p:nvSpPr>
        <p:spPr>
          <a:xfrm>
            <a:off x="2043953" y="424804"/>
            <a:ext cx="6224068" cy="914400"/>
          </a:xfrm>
          <a:prstGeom prst="rect">
            <a:avLst/>
          </a:prstGeom>
          <a:noFill/>
          <a:ln>
            <a:noFill/>
          </a:ln>
        </p:spPr>
        <p:txBody>
          <a:bodyPr spcFirstLastPara="1" vert="horz" wrap="square" lIns="91440" tIns="45720" rIns="91440" bIns="457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5800"/>
              <a:buFont typeface="Raleway ExtraBold"/>
              <a:buNone/>
              <a:defRPr sz="5800" b="0" i="0" u="none" strike="noStrike" cap="none">
                <a:solidFill>
                  <a:schemeClr val="dk1"/>
                </a:solidFill>
                <a:latin typeface="Raleway ExtraBold"/>
                <a:ea typeface="Raleway ExtraBold"/>
                <a:cs typeface="Raleway ExtraBold"/>
                <a:sym typeface="Raleway ExtraBold"/>
              </a:defRPr>
            </a:lvl9pPr>
          </a:lstStyle>
          <a:p>
            <a:pPr algn="ctr"/>
            <a:r>
              <a:rPr lang="en-US" altLang="vi-VN" sz="2000" dirty="0" err="1"/>
              <a:t>Nội</a:t>
            </a:r>
            <a:r>
              <a:rPr lang="en-US" altLang="vi-VN" sz="2000" dirty="0"/>
              <a:t> dung </a:t>
            </a:r>
            <a:r>
              <a:rPr lang="en-US" altLang="vi-VN" sz="2000" dirty="0" err="1"/>
              <a:t>trọng</a:t>
            </a:r>
            <a:r>
              <a:rPr lang="en-US" altLang="vi-VN" sz="2000" dirty="0"/>
              <a:t> </a:t>
            </a:r>
            <a:r>
              <a:rPr lang="en-US" altLang="vi-VN" sz="2000" dirty="0" err="1"/>
              <a:t>tâm</a:t>
            </a:r>
            <a:r>
              <a:rPr lang="en-US" altLang="vi-VN" sz="2000" dirty="0"/>
              <a:t>, </a:t>
            </a:r>
            <a:r>
              <a:rPr lang="en-US" altLang="vi-VN" sz="2000" dirty="0" err="1"/>
              <a:t>nổi</a:t>
            </a:r>
            <a:r>
              <a:rPr lang="en-US" altLang="vi-VN" sz="2000" dirty="0"/>
              <a:t> </a:t>
            </a:r>
            <a:r>
              <a:rPr lang="en-US" altLang="vi-VN" sz="2000" dirty="0" err="1"/>
              <a:t>bật</a:t>
            </a:r>
            <a:r>
              <a:rPr lang="en-US" altLang="vi-VN" sz="2000" dirty="0"/>
              <a:t> </a:t>
            </a:r>
            <a:r>
              <a:rPr lang="en-US" altLang="vi-VN" sz="2000" dirty="0" err="1"/>
              <a:t>của</a:t>
            </a:r>
            <a:r>
              <a:rPr lang="en-US" altLang="vi-VN" sz="2000" dirty="0"/>
              <a:t> </a:t>
            </a:r>
            <a:r>
              <a:rPr lang="en-US" altLang="vi-VN" sz="2000" dirty="0" err="1">
                <a:solidFill>
                  <a:srgbClr val="FFC000"/>
                </a:solidFill>
              </a:rPr>
              <a:t>Đại</a:t>
            </a:r>
            <a:r>
              <a:rPr lang="en-US" altLang="vi-VN" sz="2000" dirty="0">
                <a:solidFill>
                  <a:srgbClr val="FFC000"/>
                </a:solidFill>
              </a:rPr>
              <a:t> </a:t>
            </a:r>
            <a:r>
              <a:rPr lang="en-US" altLang="vi-VN" sz="2000" dirty="0" err="1">
                <a:solidFill>
                  <a:srgbClr val="FFC000"/>
                </a:solidFill>
              </a:rPr>
              <a:t>hội</a:t>
            </a:r>
            <a:r>
              <a:rPr lang="en-US" altLang="vi-VN" sz="2000" dirty="0">
                <a:solidFill>
                  <a:srgbClr val="FFC000"/>
                </a:solidFill>
              </a:rPr>
              <a:t> </a:t>
            </a:r>
            <a:r>
              <a:rPr lang="en-US" altLang="vi-VN" sz="2000" dirty="0" err="1">
                <a:solidFill>
                  <a:srgbClr val="FFC000"/>
                </a:solidFill>
              </a:rPr>
              <a:t>đại</a:t>
            </a:r>
            <a:r>
              <a:rPr lang="en-US" altLang="vi-VN" sz="2000" dirty="0">
                <a:solidFill>
                  <a:srgbClr val="FFC000"/>
                </a:solidFill>
              </a:rPr>
              <a:t> </a:t>
            </a:r>
            <a:r>
              <a:rPr lang="en-US" altLang="vi-VN" sz="2000" dirty="0" err="1">
                <a:solidFill>
                  <a:srgbClr val="FFC000"/>
                </a:solidFill>
              </a:rPr>
              <a:t>biểu</a:t>
            </a:r>
            <a:r>
              <a:rPr lang="en-US" altLang="vi-VN" sz="2000" dirty="0">
                <a:solidFill>
                  <a:srgbClr val="FFC000"/>
                </a:solidFill>
              </a:rPr>
              <a:t> </a:t>
            </a:r>
            <a:r>
              <a:rPr lang="en-US" altLang="vi-VN" sz="2000" dirty="0" err="1"/>
              <a:t>toàn</a:t>
            </a:r>
            <a:r>
              <a:rPr lang="en-US" altLang="vi-VN" sz="2000" dirty="0"/>
              <a:t> </a:t>
            </a:r>
            <a:r>
              <a:rPr lang="en-US" altLang="vi-VN" sz="2000" dirty="0" err="1"/>
              <a:t>quốc</a:t>
            </a:r>
            <a:r>
              <a:rPr lang="en-US" altLang="vi-VN" sz="2000" dirty="0"/>
              <a:t> </a:t>
            </a:r>
            <a:r>
              <a:rPr lang="en-US" altLang="vi-VN" sz="2000" dirty="0" err="1">
                <a:solidFill>
                  <a:srgbClr val="FFC000"/>
                </a:solidFill>
              </a:rPr>
              <a:t>lần</a:t>
            </a:r>
            <a:r>
              <a:rPr lang="en-US" altLang="vi-VN" sz="2000" dirty="0">
                <a:solidFill>
                  <a:srgbClr val="FFC000"/>
                </a:solidFill>
              </a:rPr>
              <a:t> </a:t>
            </a:r>
            <a:r>
              <a:rPr lang="en-US" altLang="vi-VN" sz="2000" dirty="0" err="1">
                <a:solidFill>
                  <a:srgbClr val="FFC000"/>
                </a:solidFill>
              </a:rPr>
              <a:t>thứ</a:t>
            </a:r>
            <a:r>
              <a:rPr lang="en-US" altLang="vi-VN" sz="2000" dirty="0">
                <a:solidFill>
                  <a:srgbClr val="FFC000"/>
                </a:solidFill>
              </a:rPr>
              <a:t> XI </a:t>
            </a:r>
            <a:r>
              <a:rPr lang="en-US" altLang="vi-VN" sz="2000" dirty="0"/>
              <a:t>(1-2011)</a:t>
            </a:r>
          </a:p>
        </p:txBody>
      </p:sp>
      <p:sp>
        <p:nvSpPr>
          <p:cNvPr id="6" name="Rectangle 3">
            <a:extLst>
              <a:ext uri="{FF2B5EF4-FFF2-40B4-BE49-F238E27FC236}">
                <a16:creationId xmlns:a16="http://schemas.microsoft.com/office/drawing/2014/main" id="{09492C7C-D743-4F60-8169-4E05D2D68939}"/>
              </a:ext>
            </a:extLst>
          </p:cNvPr>
          <p:cNvSpPr txBox="1">
            <a:spLocks noChangeArrowheads="1"/>
          </p:cNvSpPr>
          <p:nvPr/>
        </p:nvSpPr>
        <p:spPr>
          <a:xfrm>
            <a:off x="682598" y="1339204"/>
            <a:ext cx="8000999" cy="3499496"/>
          </a:xfrm>
          <a:prstGeom prst="rect">
            <a:avLst/>
          </a:prstGeom>
          <a:noFill/>
          <a:ln>
            <a:noFill/>
          </a:ln>
        </p:spPr>
        <p:txBody>
          <a:bodyPr spcFirstLastPara="1" vert="horz" wrap="square" lIns="91440" tIns="45720" rIns="91440" bIns="45720" numCol="1" anchor="t" anchorCtr="0" compatLnSpc="1">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570230" algn="just" fontAlgn="base">
              <a:spcBef>
                <a:spcPct val="20000"/>
              </a:spcBef>
              <a:spcAft>
                <a:spcPct val="0"/>
              </a:spcAft>
              <a:buClrTx/>
              <a:buSzTx/>
              <a:buFont typeface="Arial" panose="020B0604020202020204" pitchFamily="34" charset="0"/>
              <a:buNone/>
            </a:pPr>
            <a:r>
              <a:rPr lang="vi-VN" noProof="1"/>
              <a:t>1. Cương lĩnh xây dựng đất nước trong thời kỳ quá độ lên </a:t>
            </a:r>
            <a:r>
              <a:rPr lang="en-US" noProof="1"/>
              <a:t>chủ nghĩa xã hội (</a:t>
            </a:r>
            <a:r>
              <a:rPr lang="vi-VN" noProof="1"/>
              <a:t>bổ sung, phát triển năm 2011)</a:t>
            </a:r>
            <a:r>
              <a:rPr lang="en-US" noProof="1"/>
              <a:t> bao gồm:</a:t>
            </a:r>
            <a:r>
              <a:rPr lang="vi-VN" noProof="1"/>
              <a:t> 8 đặc trưng của </a:t>
            </a:r>
            <a:r>
              <a:rPr lang="en-US" noProof="1"/>
              <a:t>chủ nghĩa xã hội</a:t>
            </a:r>
            <a:r>
              <a:rPr lang="vi-VN" noProof="1"/>
              <a:t> và 8 phương hướng, 8 mối quan hệ, định hướng lớn, về </a:t>
            </a:r>
            <a:r>
              <a:rPr lang="en-US" noProof="1"/>
              <a:t>hệ thống chính trị.</a:t>
            </a:r>
            <a:endParaRPr lang="vi-VN" noProof="1"/>
          </a:p>
          <a:p>
            <a:pPr marL="0" indent="570230" algn="just" fontAlgn="base">
              <a:spcBef>
                <a:spcPct val="20000"/>
              </a:spcBef>
              <a:spcAft>
                <a:spcPct val="0"/>
              </a:spcAft>
              <a:buClrTx/>
              <a:buSzTx/>
              <a:buFont typeface="Arial" panose="020B0604020202020204" pitchFamily="34" charset="0"/>
              <a:buNone/>
            </a:pPr>
            <a:r>
              <a:rPr lang="vi-VN" noProof="1"/>
              <a:t>2. Chiến lược phát triển </a:t>
            </a:r>
            <a:r>
              <a:rPr lang="en-US" noProof="1"/>
              <a:t>kinh tế - xã hội</a:t>
            </a:r>
            <a:r>
              <a:rPr lang="vi-VN" noProof="1"/>
              <a:t> 2011 - 2020,</a:t>
            </a:r>
            <a:r>
              <a:rPr lang="vi-VN" altLang="x-none" noProof="1"/>
              <a:t> ( GDP từ 101 tỷ USD tăng lên 205-210 tỷ USD) </a:t>
            </a:r>
            <a:endParaRPr lang="vi-VN" noProof="1"/>
          </a:p>
          <a:p>
            <a:pPr marL="0" indent="570230" algn="just" fontAlgn="base">
              <a:spcBef>
                <a:spcPct val="20000"/>
              </a:spcBef>
              <a:spcAft>
                <a:spcPct val="0"/>
              </a:spcAft>
              <a:buClrTx/>
              <a:buSzTx/>
              <a:buFont typeface="Arial" panose="020B0604020202020204" pitchFamily="34" charset="0"/>
              <a:buNone/>
            </a:pPr>
            <a:r>
              <a:rPr lang="vi-VN" noProof="1"/>
              <a:t>3. Tiếp tục nâng cao năng lực lãnh đạo và sức chiến đấu của Đảng</a:t>
            </a:r>
          </a:p>
          <a:p>
            <a:pPr marL="0" indent="570230" algn="just" fontAlgn="base">
              <a:spcBef>
                <a:spcPct val="20000"/>
              </a:spcBef>
              <a:spcAft>
                <a:spcPct val="0"/>
              </a:spcAft>
              <a:buClrTx/>
              <a:buSzTx/>
              <a:buFont typeface="Arial" panose="020B0604020202020204" pitchFamily="34" charset="0"/>
              <a:buNone/>
            </a:pPr>
            <a:r>
              <a:rPr lang="vi-VN" noProof="1"/>
              <a:t>4. Phát huy sức mạnh toàn dân tộc</a:t>
            </a:r>
          </a:p>
          <a:p>
            <a:pPr marL="0" indent="570230" algn="just" fontAlgn="base">
              <a:spcBef>
                <a:spcPct val="20000"/>
              </a:spcBef>
              <a:spcAft>
                <a:spcPct val="0"/>
              </a:spcAft>
              <a:buClrTx/>
              <a:buSzTx/>
              <a:buFont typeface="Arial" panose="020B0604020202020204" pitchFamily="34" charset="0"/>
              <a:buNone/>
            </a:pPr>
            <a:r>
              <a:rPr lang="vi-VN" noProof="1"/>
              <a:t>5. Đẩy mạnh toàn diện công cuộc đổi mới</a:t>
            </a:r>
          </a:p>
        </p:txBody>
      </p:sp>
    </p:spTree>
    <p:extLst>
      <p:ext uri="{BB962C8B-B14F-4D97-AF65-F5344CB8AC3E}">
        <p14:creationId xmlns:p14="http://schemas.microsoft.com/office/powerpoint/2010/main" val="397829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90E09A-D993-454E-905F-D2C68E4F510E}"/>
              </a:ext>
            </a:extLst>
          </p:cNvPr>
          <p:cNvSpPr>
            <a:spLocks noGrp="1"/>
          </p:cNvSpPr>
          <p:nvPr>
            <p:ph type="body" idx="1"/>
          </p:nvPr>
        </p:nvSpPr>
        <p:spPr>
          <a:xfrm>
            <a:off x="591671" y="1540169"/>
            <a:ext cx="7845398" cy="3262351"/>
          </a:xfrm>
        </p:spPr>
        <p:txBody>
          <a:bodyPr/>
          <a:lstStyle/>
          <a:p>
            <a:pPr marL="0" indent="360680" algn="just" eaLnBrk="1" latinLnBrk="0" hangingPunct="1">
              <a:lnSpc>
                <a:spcPct val="100000"/>
              </a:lnSpc>
              <a:spcBef>
                <a:spcPts val="0"/>
              </a:spcBef>
              <a:buFontTx/>
              <a:buChar char="-"/>
            </a:pPr>
            <a:r>
              <a:rPr lang="vi-VN" altLang="vi-VN" dirty="0"/>
              <a:t>M</a:t>
            </a:r>
            <a:r>
              <a:rPr lang="nl-NL" altLang="vi-VN" dirty="0"/>
              <a:t>ô hình</a:t>
            </a:r>
            <a:r>
              <a:rPr lang="vi-VN" altLang="vi-VN" dirty="0"/>
              <a:t> </a:t>
            </a:r>
            <a:r>
              <a:rPr lang="en-US" altLang="vi-VN" dirty="0" err="1"/>
              <a:t>chủ</a:t>
            </a:r>
            <a:r>
              <a:rPr lang="en-US" altLang="vi-VN" dirty="0"/>
              <a:t> </a:t>
            </a:r>
            <a:r>
              <a:rPr lang="en-US" altLang="vi-VN" dirty="0" err="1"/>
              <a:t>nghĩa</a:t>
            </a:r>
            <a:r>
              <a:rPr lang="en-US" altLang="vi-VN" dirty="0"/>
              <a:t> </a:t>
            </a:r>
            <a:r>
              <a:rPr lang="en-US" altLang="vi-VN" dirty="0" err="1"/>
              <a:t>xã</a:t>
            </a:r>
            <a:r>
              <a:rPr lang="en-US" altLang="vi-VN" dirty="0"/>
              <a:t> </a:t>
            </a:r>
            <a:r>
              <a:rPr lang="en-US" altLang="vi-VN" dirty="0" err="1"/>
              <a:t>hội</a:t>
            </a:r>
            <a:r>
              <a:rPr lang="vi-VN" altLang="vi-VN" dirty="0"/>
              <a:t>: 8 </a:t>
            </a:r>
            <a:r>
              <a:rPr lang="vi-VN" altLang="x-none" dirty="0"/>
              <a:t>đặc trưng với diễn đạt mới</a:t>
            </a:r>
          </a:p>
          <a:p>
            <a:pPr marL="0" indent="360680" algn="just" eaLnBrk="1" latinLnBrk="0" hangingPunct="1">
              <a:lnSpc>
                <a:spcPct val="100000"/>
              </a:lnSpc>
              <a:spcBef>
                <a:spcPts val="0"/>
              </a:spcBef>
              <a:buFontTx/>
              <a:buChar char="-"/>
            </a:pPr>
            <a:r>
              <a:rPr lang="vi-VN" altLang="vi-VN" dirty="0"/>
              <a:t>M</a:t>
            </a:r>
            <a:r>
              <a:rPr lang="nl-NL" altLang="vi-VN" dirty="0"/>
              <a:t>ục tiêu</a:t>
            </a:r>
            <a:r>
              <a:rPr lang="vi-VN" altLang="vi-VN" dirty="0"/>
              <a:t> đến giữa thế kỷ XXI</a:t>
            </a:r>
          </a:p>
          <a:p>
            <a:pPr marL="0" indent="360680" algn="just" eaLnBrk="1" latinLnBrk="0" hangingPunct="1">
              <a:lnSpc>
                <a:spcPct val="100000"/>
              </a:lnSpc>
              <a:spcBef>
                <a:spcPts val="0"/>
              </a:spcBef>
              <a:buFontTx/>
              <a:buChar char="-"/>
            </a:pPr>
            <a:r>
              <a:rPr lang="vi-VN" altLang="vi-VN" dirty="0"/>
              <a:t>8</a:t>
            </a:r>
            <a:r>
              <a:rPr lang="nl-NL" altLang="vi-VN" dirty="0"/>
              <a:t> phương hướng cơ bản</a:t>
            </a:r>
            <a:r>
              <a:rPr lang="vi-VN" altLang="vi-VN" dirty="0"/>
              <a:t> và 8 mối quan hệ</a:t>
            </a:r>
          </a:p>
          <a:p>
            <a:pPr marL="0" indent="360680" algn="just" eaLnBrk="1" latinLnBrk="0" hangingPunct="1">
              <a:lnSpc>
                <a:spcPct val="100000"/>
              </a:lnSpc>
              <a:spcBef>
                <a:spcPts val="0"/>
              </a:spcBef>
              <a:buFontTx/>
              <a:buChar char="-"/>
            </a:pPr>
            <a:r>
              <a:rPr lang="nl-NL" altLang="vi-VN" dirty="0"/>
              <a:t>Những định hướng lớn về phát triển kinh tế, văn hóa, xã hội, quốc phòng, an ninh, đối ngoại</a:t>
            </a:r>
            <a:endParaRPr lang="vi-VN" altLang="vi-VN" dirty="0"/>
          </a:p>
          <a:p>
            <a:pPr marL="0" indent="360680" algn="just" eaLnBrk="1" latinLnBrk="0" hangingPunct="1">
              <a:lnSpc>
                <a:spcPct val="100000"/>
              </a:lnSpc>
              <a:spcBef>
                <a:spcPts val="0"/>
              </a:spcBef>
              <a:buFontTx/>
              <a:buChar char="-"/>
            </a:pPr>
            <a:r>
              <a:rPr lang="en-US" altLang="vi-VN" dirty="0" err="1"/>
              <a:t>Hệ</a:t>
            </a:r>
            <a:r>
              <a:rPr lang="en-US" altLang="vi-VN" dirty="0"/>
              <a:t> </a:t>
            </a:r>
            <a:r>
              <a:rPr lang="en-US" altLang="vi-VN" dirty="0" err="1"/>
              <a:t>thống</a:t>
            </a:r>
            <a:r>
              <a:rPr lang="en-US" altLang="vi-VN" dirty="0"/>
              <a:t> </a:t>
            </a:r>
            <a:r>
              <a:rPr lang="en-US" altLang="vi-VN" dirty="0" err="1"/>
              <a:t>chính</a:t>
            </a:r>
            <a:r>
              <a:rPr lang="en-US" altLang="vi-VN" dirty="0"/>
              <a:t> </a:t>
            </a:r>
            <a:r>
              <a:rPr lang="en-US" altLang="vi-VN" dirty="0" err="1"/>
              <a:t>trị</a:t>
            </a:r>
            <a:r>
              <a:rPr lang="en-US" altLang="vi-VN" dirty="0"/>
              <a:t> </a:t>
            </a:r>
            <a:r>
              <a:rPr lang="en-US" altLang="vi-VN" dirty="0" err="1"/>
              <a:t>và</a:t>
            </a:r>
            <a:r>
              <a:rPr lang="en-US" altLang="vi-VN" dirty="0"/>
              <a:t> </a:t>
            </a:r>
            <a:r>
              <a:rPr lang="en-US" altLang="vi-VN" dirty="0" err="1"/>
              <a:t>vai</a:t>
            </a:r>
            <a:r>
              <a:rPr lang="en-US" altLang="vi-VN" dirty="0"/>
              <a:t> </a:t>
            </a:r>
            <a:r>
              <a:rPr lang="en-US" altLang="vi-VN" dirty="0" err="1"/>
              <a:t>trò</a:t>
            </a:r>
            <a:r>
              <a:rPr lang="en-US" altLang="vi-VN" dirty="0"/>
              <a:t> </a:t>
            </a:r>
            <a:r>
              <a:rPr lang="en-US" altLang="vi-VN" dirty="0" err="1"/>
              <a:t>lãnh</a:t>
            </a:r>
            <a:r>
              <a:rPr lang="en-US" altLang="vi-VN" dirty="0"/>
              <a:t> </a:t>
            </a:r>
            <a:r>
              <a:rPr lang="en-US" altLang="vi-VN" dirty="0" err="1"/>
              <a:t>đạo</a:t>
            </a:r>
            <a:r>
              <a:rPr lang="en-US" altLang="vi-VN" dirty="0"/>
              <a:t> </a:t>
            </a:r>
            <a:r>
              <a:rPr lang="en-US" altLang="vi-VN" dirty="0" err="1"/>
              <a:t>của</a:t>
            </a:r>
            <a:r>
              <a:rPr lang="en-US" altLang="vi-VN" dirty="0"/>
              <a:t> </a:t>
            </a:r>
            <a:r>
              <a:rPr lang="en-US" altLang="vi-VN" dirty="0" err="1"/>
              <a:t>Đảng</a:t>
            </a:r>
            <a:r>
              <a:rPr lang="en-US" altLang="vi-VN" dirty="0"/>
              <a:t>: </a:t>
            </a:r>
            <a:r>
              <a:rPr lang="en-US" altLang="vi-VN" dirty="0" err="1"/>
              <a:t>Chú</a:t>
            </a:r>
            <a:r>
              <a:rPr lang="en-US" altLang="vi-VN" dirty="0"/>
              <a:t> ý </a:t>
            </a:r>
            <a:r>
              <a:rPr lang="en-US" altLang="vi-VN" dirty="0" err="1"/>
              <a:t>diễn</a:t>
            </a:r>
            <a:r>
              <a:rPr lang="en-US" altLang="vi-VN" dirty="0"/>
              <a:t> </a:t>
            </a:r>
            <a:r>
              <a:rPr lang="en-US" altLang="vi-VN" dirty="0" err="1"/>
              <a:t>đạt</a:t>
            </a:r>
            <a:r>
              <a:rPr lang="en-US" altLang="vi-VN" dirty="0"/>
              <a:t> </a:t>
            </a:r>
            <a:r>
              <a:rPr lang="en-US" altLang="vi-VN" dirty="0" err="1"/>
              <a:t>mới</a:t>
            </a:r>
            <a:r>
              <a:rPr lang="en-US" altLang="vi-VN" dirty="0"/>
              <a:t> </a:t>
            </a:r>
            <a:r>
              <a:rPr lang="en-US" altLang="vi-VN" dirty="0" err="1"/>
              <a:t>về</a:t>
            </a:r>
            <a:r>
              <a:rPr lang="en-US" altLang="vi-VN" dirty="0"/>
              <a:t> </a:t>
            </a:r>
            <a:r>
              <a:rPr lang="en-US" altLang="vi-VN" dirty="0" err="1"/>
              <a:t>Đảng</a:t>
            </a:r>
            <a:r>
              <a:rPr lang="en-US" altLang="vi-VN" dirty="0"/>
              <a:t>, </a:t>
            </a:r>
            <a:r>
              <a:rPr lang="en-US" altLang="vi-VN" dirty="0" err="1"/>
              <a:t>về</a:t>
            </a:r>
            <a:r>
              <a:rPr lang="en-US" altLang="vi-VN" dirty="0"/>
              <a:t> </a:t>
            </a:r>
            <a:r>
              <a:rPr lang="en-US" altLang="vi-VN" dirty="0" err="1"/>
              <a:t>sự</a:t>
            </a:r>
            <a:r>
              <a:rPr lang="en-US" altLang="vi-VN" dirty="0"/>
              <a:t> </a:t>
            </a:r>
            <a:r>
              <a:rPr lang="en-US" altLang="vi-VN" dirty="0" err="1"/>
              <a:t>lãnh</a:t>
            </a:r>
            <a:r>
              <a:rPr lang="en-US" altLang="vi-VN" dirty="0"/>
              <a:t> </a:t>
            </a:r>
            <a:r>
              <a:rPr lang="en-US" altLang="vi-VN" dirty="0" err="1"/>
              <a:t>đạo</a:t>
            </a:r>
            <a:r>
              <a:rPr lang="en-US" altLang="vi-VN" dirty="0"/>
              <a:t> </a:t>
            </a:r>
            <a:r>
              <a:rPr lang="en-US" altLang="vi-VN" dirty="0" err="1"/>
              <a:t>của</a:t>
            </a:r>
            <a:r>
              <a:rPr lang="en-US" altLang="vi-VN" dirty="0"/>
              <a:t> </a:t>
            </a:r>
            <a:r>
              <a:rPr lang="en-US" altLang="vi-VN" dirty="0" err="1"/>
              <a:t>Đảng</a:t>
            </a:r>
            <a:r>
              <a:rPr lang="en-US" altLang="vi-VN" dirty="0"/>
              <a:t> </a:t>
            </a:r>
          </a:p>
        </p:txBody>
      </p:sp>
      <p:sp>
        <p:nvSpPr>
          <p:cNvPr id="4" name="Slide Number Placeholder 3">
            <a:extLst>
              <a:ext uri="{FF2B5EF4-FFF2-40B4-BE49-F238E27FC236}">
                <a16:creationId xmlns:a16="http://schemas.microsoft.com/office/drawing/2014/main" id="{F4B592B7-9A17-4F22-B56D-9BE4089D85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7" name="Title 1">
            <a:extLst>
              <a:ext uri="{FF2B5EF4-FFF2-40B4-BE49-F238E27FC236}">
                <a16:creationId xmlns:a16="http://schemas.microsoft.com/office/drawing/2014/main" id="{DC580174-4D08-4917-A26E-877B9EE4D284}"/>
              </a:ext>
            </a:extLst>
          </p:cNvPr>
          <p:cNvSpPr>
            <a:spLocks noGrp="1"/>
          </p:cNvSpPr>
          <p:nvPr>
            <p:ph type="title"/>
          </p:nvPr>
        </p:nvSpPr>
        <p:spPr>
          <a:xfrm>
            <a:off x="1944061" y="484921"/>
            <a:ext cx="6220731" cy="1055248"/>
          </a:xfrm>
        </p:spPr>
        <p:txBody>
          <a:bodyPr/>
          <a:lstStyle/>
          <a:p>
            <a:pPr algn="ctr"/>
            <a:r>
              <a:rPr lang="vi-VN" sz="2000" i="1" dirty="0"/>
              <a:t>Cương lĩnh </a:t>
            </a:r>
            <a:r>
              <a:rPr lang="vi-VN" sz="2000" i="1" dirty="0">
                <a:solidFill>
                  <a:srgbClr val="FFC000"/>
                </a:solidFill>
              </a:rPr>
              <a:t>xây dựng đất nước</a:t>
            </a:r>
            <a:r>
              <a:rPr lang="vi-VN" sz="2000" i="1" dirty="0"/>
              <a:t> trong thời kỳ quá độ </a:t>
            </a:r>
            <a:r>
              <a:rPr lang="vi-VN" sz="2000" i="1" dirty="0">
                <a:solidFill>
                  <a:srgbClr val="FFC000"/>
                </a:solidFill>
              </a:rPr>
              <a:t>lên chủ nghĩa xã hội</a:t>
            </a:r>
            <a:r>
              <a:rPr lang="vi-VN" sz="2000" i="1" dirty="0"/>
              <a:t> (bổ sung, phát triển năm 2011), </a:t>
            </a:r>
            <a:r>
              <a:rPr lang="vi-VN" sz="2000" dirty="0"/>
              <a:t>gọi tắt là</a:t>
            </a:r>
            <a:r>
              <a:rPr lang="vi-VN" sz="2000" i="1" dirty="0"/>
              <a:t> </a:t>
            </a:r>
            <a:r>
              <a:rPr lang="vi-VN" sz="2000" i="1" dirty="0">
                <a:solidFill>
                  <a:srgbClr val="FFC000"/>
                </a:solidFill>
              </a:rPr>
              <a:t>Cương lĩnh năm 2011 </a:t>
            </a:r>
            <a:endParaRPr lang="en-US" sz="2000" i="1" dirty="0">
              <a:solidFill>
                <a:srgbClr val="FFC000"/>
              </a:solidFill>
            </a:endParaRPr>
          </a:p>
        </p:txBody>
      </p:sp>
    </p:spTree>
    <p:extLst>
      <p:ext uri="{BB962C8B-B14F-4D97-AF65-F5344CB8AC3E}">
        <p14:creationId xmlns:p14="http://schemas.microsoft.com/office/powerpoint/2010/main" val="1877621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76F7-7B60-4DB0-BFB9-36806616A3DD}"/>
              </a:ext>
            </a:extLst>
          </p:cNvPr>
          <p:cNvSpPr>
            <a:spLocks noGrp="1"/>
          </p:cNvSpPr>
          <p:nvPr>
            <p:ph type="title"/>
          </p:nvPr>
        </p:nvSpPr>
        <p:spPr>
          <a:xfrm>
            <a:off x="921999" y="891775"/>
            <a:ext cx="8452521" cy="857400"/>
          </a:xfrm>
        </p:spPr>
        <p:txBody>
          <a:bodyPr/>
          <a:lstStyle/>
          <a:p>
            <a:r>
              <a:rPr lang="vi-VN" altLang="vi-VN" sz="2000" dirty="0"/>
              <a:t>Chiến lược phát triển kinh tế-xã hội</a:t>
            </a:r>
            <a:r>
              <a:rPr lang="en-US" altLang="vi-VN" sz="2000" dirty="0"/>
              <a:t> </a:t>
            </a:r>
            <a:r>
              <a:rPr lang="vi-VN" altLang="vi-VN" sz="2000" dirty="0"/>
              <a:t>2011</a:t>
            </a:r>
            <a:r>
              <a:rPr lang="nl-NL" altLang="vi-VN" sz="2000" dirty="0"/>
              <a:t>-</a:t>
            </a:r>
            <a:r>
              <a:rPr lang="vi-VN" altLang="vi-VN" sz="2000" dirty="0"/>
              <a:t>2020</a:t>
            </a:r>
            <a:r>
              <a:rPr lang="nl-NL" altLang="vi-VN" sz="2000" dirty="0"/>
              <a:t> </a:t>
            </a:r>
            <a:endParaRPr lang="en-US" sz="2000" dirty="0"/>
          </a:p>
        </p:txBody>
      </p:sp>
      <p:sp>
        <p:nvSpPr>
          <p:cNvPr id="3" name="Text Placeholder 2">
            <a:extLst>
              <a:ext uri="{FF2B5EF4-FFF2-40B4-BE49-F238E27FC236}">
                <a16:creationId xmlns:a16="http://schemas.microsoft.com/office/drawing/2014/main" id="{565D8942-0D6D-4BEE-861E-A8EC76100AA9}"/>
              </a:ext>
            </a:extLst>
          </p:cNvPr>
          <p:cNvSpPr>
            <a:spLocks noGrp="1"/>
          </p:cNvSpPr>
          <p:nvPr>
            <p:ph type="body" idx="1"/>
          </p:nvPr>
        </p:nvSpPr>
        <p:spPr>
          <a:xfrm>
            <a:off x="787571" y="1463329"/>
            <a:ext cx="7568857" cy="2366100"/>
          </a:xfrm>
        </p:spPr>
        <p:txBody>
          <a:bodyPr/>
          <a:lstStyle/>
          <a:p>
            <a:pPr marL="0" indent="0" algn="just" eaLnBrk="1" hangingPunct="1">
              <a:lnSpc>
                <a:spcPct val="80000"/>
              </a:lnSpc>
              <a:buNone/>
            </a:pPr>
            <a:r>
              <a:rPr lang="vi-VN" altLang="vi-VN" dirty="0"/>
              <a:t>Ba đột phá chiến lược:</a:t>
            </a:r>
          </a:p>
          <a:p>
            <a:pPr marL="342900" algn="just" eaLnBrk="1" latinLnBrk="0" hangingPunct="1">
              <a:lnSpc>
                <a:spcPct val="100000"/>
              </a:lnSpc>
              <a:spcBef>
                <a:spcPts val="0"/>
              </a:spcBef>
              <a:buFont typeface="+mj-lt"/>
              <a:buAutoNum type="arabicPeriod"/>
            </a:pPr>
            <a:r>
              <a:rPr lang="vi-VN" altLang="vi-VN" dirty="0"/>
              <a:t>Hoàn thiện thể chế kinh tế thị trường định hướng xã hội chủ nghĩa</a:t>
            </a:r>
            <a:r>
              <a:rPr lang="en-US" altLang="vi-VN" dirty="0"/>
              <a:t>.</a:t>
            </a:r>
            <a:endParaRPr lang="vi-VN" altLang="vi-VN" dirty="0"/>
          </a:p>
          <a:p>
            <a:pPr marL="342900" algn="just" eaLnBrk="1" latinLnBrk="0" hangingPunct="1">
              <a:lnSpc>
                <a:spcPct val="100000"/>
              </a:lnSpc>
              <a:spcBef>
                <a:spcPts val="0"/>
              </a:spcBef>
              <a:buFont typeface="+mj-lt"/>
              <a:buAutoNum type="arabicPeriod"/>
            </a:pPr>
            <a:r>
              <a:rPr lang="vi-VN" altLang="vi-VN" dirty="0"/>
              <a:t>Phát triển nhanh nguồn nhân lực, nhất là nguồn nhân lực chất lượng cao</a:t>
            </a:r>
            <a:r>
              <a:rPr lang="en-US" altLang="vi-VN" dirty="0"/>
              <a:t>.</a:t>
            </a:r>
            <a:endParaRPr lang="vi-VN" altLang="vi-VN" dirty="0"/>
          </a:p>
          <a:p>
            <a:pPr marL="342900" algn="just" eaLnBrk="1" latinLnBrk="0" hangingPunct="1">
              <a:lnSpc>
                <a:spcPct val="100000"/>
              </a:lnSpc>
              <a:spcBef>
                <a:spcPts val="0"/>
              </a:spcBef>
              <a:buFont typeface="+mj-lt"/>
              <a:buAutoNum type="arabicPeriod"/>
            </a:pPr>
            <a:r>
              <a:rPr lang="vi-VN" altLang="vi-VN" dirty="0"/>
              <a:t>Xây dựng hệ thống kết cấu hạ tầng đồng bộ</a:t>
            </a:r>
            <a:r>
              <a:rPr lang="en-US" altLang="vi-VN" dirty="0"/>
              <a:t>.</a:t>
            </a:r>
            <a:endParaRPr lang="vi-VN" altLang="vi-VN" dirty="0"/>
          </a:p>
          <a:p>
            <a:pPr marL="0" indent="443230" algn="just" eaLnBrk="1" hangingPunct="1">
              <a:lnSpc>
                <a:spcPct val="80000"/>
              </a:lnSpc>
              <a:buFontTx/>
              <a:buChar char="-"/>
            </a:pPr>
            <a:endParaRPr lang="en-US" altLang="vi-VN" dirty="0"/>
          </a:p>
          <a:p>
            <a:endParaRPr lang="en-US" dirty="0"/>
          </a:p>
        </p:txBody>
      </p:sp>
      <p:sp>
        <p:nvSpPr>
          <p:cNvPr id="4" name="Slide Number Placeholder 3">
            <a:extLst>
              <a:ext uri="{FF2B5EF4-FFF2-40B4-BE49-F238E27FC236}">
                <a16:creationId xmlns:a16="http://schemas.microsoft.com/office/drawing/2014/main" id="{6E638D2E-4A66-4806-8902-0DA75D59A9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899460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4, 5, 6</a:t>
            </a:r>
            <a:r>
              <a:rPr lang="vi-VN" b="1" dirty="0">
                <a:latin typeface="Raleway Light" pitchFamily="2" charset="0"/>
              </a:rPr>
              <a:t>, khóa </a:t>
            </a:r>
            <a:r>
              <a:rPr lang="en-US" b="1" dirty="0">
                <a:latin typeface="Raleway Light" pitchFamily="2" charset="0"/>
              </a:rPr>
              <a:t>XI</a:t>
            </a:r>
            <a:r>
              <a:rPr lang="vi-VN" b="1" dirty="0">
                <a:latin typeface="Raleway Light" pitchFamily="2" charset="0"/>
              </a:rPr>
              <a:t> </a:t>
            </a:r>
            <a:endParaRPr lang="en-US" b="1" dirty="0">
              <a:latin typeface="Raleway Light" pitchFamily="2" charset="0"/>
            </a:endParaRPr>
          </a:p>
        </p:txBody>
      </p:sp>
      <p:sp>
        <p:nvSpPr>
          <p:cNvPr id="43" name="TextBox 43"/>
          <p:cNvSpPr txBox="1"/>
          <p:nvPr/>
        </p:nvSpPr>
        <p:spPr>
          <a:xfrm>
            <a:off x="3747352" y="1631992"/>
            <a:ext cx="4880034" cy="1723549"/>
          </a:xfrm>
          <a:prstGeom prst="rect">
            <a:avLst/>
          </a:prstGeom>
        </p:spPr>
        <p:txBody>
          <a:bodyPr wrap="square" lIns="0" tIns="0" rIns="0" bIns="0" rtlCol="0" anchor="t">
            <a:spAutoFit/>
          </a:bodyPr>
          <a:lstStyle/>
          <a:p>
            <a:pPr marL="0" indent="360680" algn="just" latinLnBrk="0">
              <a:spcBef>
                <a:spcPts val="0"/>
              </a:spcBef>
              <a:buFontTx/>
              <a:buChar char="-"/>
            </a:pPr>
            <a:r>
              <a:rPr lang="vi-VN" altLang="x-none" sz="1600" dirty="0">
                <a:latin typeface="Raleway Light" pitchFamily="2" charset="0"/>
              </a:rPr>
              <a:t>Hội nghị </a:t>
            </a:r>
            <a:r>
              <a:rPr lang="en-US" altLang="x-none" sz="1600" dirty="0" err="1">
                <a:latin typeface="Raleway Light" pitchFamily="2" charset="0"/>
              </a:rPr>
              <a:t>Trung</a:t>
            </a:r>
            <a:r>
              <a:rPr lang="en-US" altLang="x-none" sz="1600" dirty="0">
                <a:latin typeface="Raleway Light" pitchFamily="2" charset="0"/>
              </a:rPr>
              <a:t> </a:t>
            </a:r>
            <a:r>
              <a:rPr lang="en-US" altLang="x-none" sz="1600" dirty="0" err="1">
                <a:latin typeface="Raleway Light" pitchFamily="2" charset="0"/>
              </a:rPr>
              <a:t>ương</a:t>
            </a:r>
            <a:r>
              <a:rPr lang="vi-VN" altLang="x-none" sz="1600" dirty="0">
                <a:latin typeface="Raleway Light" pitchFamily="2" charset="0"/>
              </a:rPr>
              <a:t> 4 (1-2012) chủ trương xây dựng hệ thống kết cấu hạ tầng đồng bộ</a:t>
            </a:r>
            <a:r>
              <a:rPr lang="en-US" altLang="zh-CN" sz="1600" dirty="0">
                <a:latin typeface="Raleway Light" pitchFamily="2" charset="0"/>
              </a:rPr>
              <a:t>…</a:t>
            </a:r>
            <a:endParaRPr lang="vi-VN" altLang="x-none" sz="1600" dirty="0">
              <a:latin typeface="Raleway Light" pitchFamily="2" charset="0"/>
            </a:endParaRPr>
          </a:p>
          <a:p>
            <a:pPr marL="0" indent="360680" algn="just" latinLnBrk="0">
              <a:spcBef>
                <a:spcPts val="0"/>
              </a:spcBef>
              <a:buFontTx/>
              <a:buChar char="-"/>
            </a:pPr>
            <a:r>
              <a:rPr lang="vi-VN" altLang="x-none" sz="1600" dirty="0">
                <a:latin typeface="Raleway Light" pitchFamily="2" charset="0"/>
              </a:rPr>
              <a:t>Hội nghị T</a:t>
            </a:r>
            <a:r>
              <a:rPr lang="en-US" altLang="x-none" sz="1600" dirty="0">
                <a:latin typeface="Raleway Light" pitchFamily="2" charset="0"/>
              </a:rPr>
              <a:t>rung </a:t>
            </a:r>
            <a:r>
              <a:rPr lang="en-US" altLang="x-none" sz="1600" dirty="0" err="1">
                <a:latin typeface="Raleway Light" pitchFamily="2" charset="0"/>
              </a:rPr>
              <a:t>ương</a:t>
            </a:r>
            <a:r>
              <a:rPr lang="vi-VN" altLang="x-none" sz="1600" dirty="0">
                <a:latin typeface="Raleway Light" pitchFamily="2" charset="0"/>
              </a:rPr>
              <a:t> 5, khóa X (5- 2012</a:t>
            </a:r>
            <a:r>
              <a:rPr lang="it-IT" altLang="vi-VN" sz="1600" dirty="0">
                <a:latin typeface="Raleway Light" pitchFamily="2" charset="0"/>
              </a:rPr>
              <a:t> Về "Tiếp tục đổi mới chính sách, pháp luật về đất đai</a:t>
            </a:r>
            <a:r>
              <a:rPr lang="en-US" altLang="it-IT" sz="1600" dirty="0">
                <a:latin typeface="Raleway Light" pitchFamily="2" charset="0"/>
              </a:rPr>
              <a:t>”.</a:t>
            </a:r>
            <a:endParaRPr lang="vi-VN" altLang="vi-VN" sz="1600" dirty="0">
              <a:latin typeface="Raleway Light" pitchFamily="2" charset="0"/>
            </a:endParaRPr>
          </a:p>
          <a:p>
            <a:pPr marL="0" indent="360680" algn="just" latinLnBrk="0">
              <a:spcBef>
                <a:spcPts val="0"/>
              </a:spcBef>
              <a:buFontTx/>
              <a:buChar char="-"/>
            </a:pPr>
            <a:r>
              <a:rPr lang="vi-VN" altLang="x-none" sz="1600" dirty="0">
                <a:latin typeface="Raleway Light" pitchFamily="2" charset="0"/>
              </a:rPr>
              <a:t>Hội nghị T</a:t>
            </a:r>
            <a:r>
              <a:rPr lang="en-US" altLang="x-none" sz="1600" dirty="0">
                <a:latin typeface="Raleway Light" pitchFamily="2" charset="0"/>
              </a:rPr>
              <a:t>rung </a:t>
            </a:r>
            <a:r>
              <a:rPr lang="en-US" altLang="x-none" sz="1600" dirty="0" err="1">
                <a:latin typeface="Raleway Light" pitchFamily="2" charset="0"/>
              </a:rPr>
              <a:t>ương</a:t>
            </a:r>
            <a:r>
              <a:rPr lang="vi-VN" altLang="x-none" sz="1600" dirty="0">
                <a:latin typeface="Raleway Light" pitchFamily="2" charset="0"/>
              </a:rPr>
              <a:t> 6, khóa X (5-2012) ban hành Kết luận về tiếp tục sắp xếp, đổi mới, nâng cao hiệu quả doanh nghiệp nhà nước</a:t>
            </a:r>
            <a:r>
              <a:rPr lang="en-US" altLang="x-none" sz="1600" dirty="0">
                <a:latin typeface="Raleway Light" pitchFamily="2" charset="0"/>
              </a:rPr>
              <a:t>.</a:t>
            </a:r>
            <a:endParaRPr lang="vi-VN" altLang="x-none" sz="1600" dirty="0">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2758568" y="526904"/>
            <a:ext cx="5033042"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vi-VN" altLang="vi-VN" sz="2000" dirty="0">
                <a:solidFill>
                  <a:srgbClr val="FFC000"/>
                </a:solidFill>
                <a:latin typeface="Raleway ExtraBold" pitchFamily="2" charset="0"/>
              </a:rPr>
              <a:t>Đảng </a:t>
            </a:r>
            <a:r>
              <a:rPr lang="it-IT" altLang="vi-VN" sz="2000" dirty="0">
                <a:solidFill>
                  <a:schemeClr val="tx1">
                    <a:lumMod val="50000"/>
                  </a:schemeClr>
                </a:solidFill>
                <a:latin typeface="Raleway ExtraBold" pitchFamily="2" charset="0"/>
              </a:rPr>
              <a:t>thực hiện đổi mới </a:t>
            </a:r>
            <a:r>
              <a:rPr lang="it-IT" altLang="vi-VN" sz="2000" dirty="0">
                <a:solidFill>
                  <a:srgbClr val="FFC000"/>
                </a:solidFill>
                <a:latin typeface="Raleway ExtraBold" pitchFamily="2" charset="0"/>
              </a:rPr>
              <a:t>kinh tế</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19213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01595" y="1447748"/>
            <a:ext cx="1625423" cy="936667"/>
          </a:xfrm>
          <a:prstGeom prst="rect">
            <a:avLst/>
          </a:prstGeom>
        </p:spPr>
        <p:txBody>
          <a:bodyPr wrap="square" lIns="0" tIns="0" rIns="0" bIns="0" rtlCol="0" anchor="t">
            <a:spAutoFit/>
          </a:bodyPr>
          <a:lstStyle/>
          <a:p>
            <a:pPr algn="ctr">
              <a:lnSpc>
                <a:spcPts val="2475"/>
              </a:lnSpc>
            </a:pPr>
            <a:r>
              <a:rPr lang="vi-VN" sz="1600" b="1" dirty="0">
                <a:latin typeface="Raleway Light" pitchFamily="2" charset="0"/>
              </a:rPr>
              <a:t>Hội nghị Trung ương 2 khóa VIII (12-1996) </a:t>
            </a:r>
            <a:endParaRPr lang="en-US" sz="1600" b="1" dirty="0">
              <a:latin typeface="Raleway Light" pitchFamily="2" charset="0"/>
            </a:endParaRPr>
          </a:p>
        </p:txBody>
      </p:sp>
      <p:sp>
        <p:nvSpPr>
          <p:cNvPr id="43" name="TextBox 43"/>
          <p:cNvSpPr txBox="1"/>
          <p:nvPr/>
        </p:nvSpPr>
        <p:spPr>
          <a:xfrm>
            <a:off x="3642232" y="1340006"/>
            <a:ext cx="4880034" cy="3289811"/>
          </a:xfrm>
          <a:prstGeom prst="rect">
            <a:avLst/>
          </a:prstGeom>
        </p:spPr>
        <p:txBody>
          <a:bodyPr wrap="square" lIns="0" tIns="0" rIns="0" bIns="0" rtlCol="0" anchor="t">
            <a:spAutoFit/>
          </a:bodyPr>
          <a:lstStyle/>
          <a:p>
            <a:pPr marR="0" algn="just">
              <a:lnSpc>
                <a:spcPct val="107000"/>
              </a:lnSpc>
              <a:spcBef>
                <a:spcPts val="300"/>
              </a:spcBef>
              <a:spcAft>
                <a:spcPts val="300"/>
              </a:spcAft>
            </a:pPr>
            <a:r>
              <a:rPr lang="en-US" dirty="0">
                <a:latin typeface="Raleway Light" pitchFamily="2" charset="0"/>
              </a:rPr>
              <a:t>B</a:t>
            </a:r>
            <a:r>
              <a:rPr lang="vi-VN" dirty="0">
                <a:latin typeface="Raleway Light" pitchFamily="2" charset="0"/>
              </a:rPr>
              <a:t>an hành hai nghị quyết quan trọng, nhấn mạnh coi giáo dục-đào tạo cùng với khoa học và công nghệ là quốc sách hàng đầu, là nhân tố quyết định tăng trưởng kinh tế và phát triển xã hội</a:t>
            </a:r>
            <a:r>
              <a:rPr lang="en-US" dirty="0">
                <a:latin typeface="Raleway Light" pitchFamily="2" charset="0"/>
              </a:rPr>
              <a:t>:</a:t>
            </a:r>
          </a:p>
          <a:p>
            <a:pPr marL="342900" indent="-342900" algn="just">
              <a:lnSpc>
                <a:spcPct val="107000"/>
              </a:lnSpc>
              <a:spcBef>
                <a:spcPts val="300"/>
              </a:spcBef>
              <a:spcAft>
                <a:spcPts val="300"/>
              </a:spcAft>
              <a:buFont typeface="+mj-lt"/>
              <a:buAutoNum type="arabicPeriod"/>
            </a:pPr>
            <a:r>
              <a:rPr lang="vi-VN" dirty="0">
                <a:latin typeface="Raleway Light" pitchFamily="2" charset="0"/>
              </a:rPr>
              <a:t>Nghị quyết về định hướng chiến lược phát triển giáo dục-đào tạo trong thời kỳ công nghiệp hóa, hiện đại hóa và nhiệm vụ đến năm 2000</a:t>
            </a:r>
            <a:r>
              <a:rPr lang="en-US" dirty="0">
                <a:latin typeface="Raleway Light" pitchFamily="2" charset="0"/>
              </a:rPr>
              <a:t>.</a:t>
            </a:r>
          </a:p>
          <a:p>
            <a:pPr marL="342900" indent="-342900" algn="just">
              <a:lnSpc>
                <a:spcPct val="107000"/>
              </a:lnSpc>
              <a:spcBef>
                <a:spcPts val="300"/>
              </a:spcBef>
              <a:spcAft>
                <a:spcPts val="300"/>
              </a:spcAft>
              <a:buFont typeface="+mj-lt"/>
              <a:buAutoNum type="arabicPeriod"/>
            </a:pPr>
            <a:r>
              <a:rPr lang="en-US" dirty="0" err="1">
                <a:latin typeface="Raleway Light" pitchFamily="2" charset="0"/>
              </a:rPr>
              <a:t>Nghị</a:t>
            </a:r>
            <a:r>
              <a:rPr lang="en-US" dirty="0">
                <a:latin typeface="Raleway Light" pitchFamily="2" charset="0"/>
              </a:rPr>
              <a:t> </a:t>
            </a:r>
            <a:r>
              <a:rPr lang="en-US" dirty="0" err="1">
                <a:latin typeface="Raleway Light" pitchFamily="2" charset="0"/>
              </a:rPr>
              <a:t>quyết</a:t>
            </a:r>
            <a:r>
              <a:rPr lang="en-US" dirty="0">
                <a:latin typeface="Raleway Light" pitchFamily="2" charset="0"/>
              </a:rPr>
              <a:t> </a:t>
            </a:r>
            <a:r>
              <a:rPr lang="en-US" dirty="0" err="1">
                <a:latin typeface="Raleway Light" pitchFamily="2" charset="0"/>
              </a:rPr>
              <a:t>số</a:t>
            </a:r>
            <a:r>
              <a:rPr lang="en-US" dirty="0">
                <a:latin typeface="Raleway Light" pitchFamily="2" charset="0"/>
              </a:rPr>
              <a:t> 02-NQ/HNTW </a:t>
            </a:r>
            <a:r>
              <a:rPr lang="en-US" dirty="0" err="1">
                <a:latin typeface="Raleway Light" pitchFamily="2" charset="0"/>
              </a:rPr>
              <a:t>ngày</a:t>
            </a:r>
            <a:r>
              <a:rPr lang="en-US" dirty="0">
                <a:latin typeface="Raleway Light" pitchFamily="2" charset="0"/>
              </a:rPr>
              <a:t> 24/12/96 </a:t>
            </a:r>
            <a:r>
              <a:rPr lang="en-US" dirty="0" err="1">
                <a:latin typeface="Raleway Light" pitchFamily="2" charset="0"/>
              </a:rPr>
              <a:t>về</a:t>
            </a:r>
            <a:r>
              <a:rPr lang="en-US" dirty="0">
                <a:latin typeface="Raleway Light" pitchFamily="2" charset="0"/>
              </a:rPr>
              <a:t> </a:t>
            </a:r>
            <a:r>
              <a:rPr lang="en-US" dirty="0" err="1">
                <a:latin typeface="Raleway Light" pitchFamily="2" charset="0"/>
              </a:rPr>
              <a:t>định</a:t>
            </a:r>
            <a:r>
              <a:rPr lang="en-US" dirty="0">
                <a:latin typeface="Raleway Light" pitchFamily="2" charset="0"/>
              </a:rPr>
              <a:t> </a:t>
            </a:r>
            <a:r>
              <a:rPr lang="en-US" dirty="0" err="1">
                <a:latin typeface="Raleway Light" pitchFamily="2" charset="0"/>
              </a:rPr>
              <a:t>hướng</a:t>
            </a:r>
            <a:r>
              <a:rPr lang="en-US" dirty="0">
                <a:latin typeface="Raleway Light" pitchFamily="2" charset="0"/>
              </a:rPr>
              <a:t> </a:t>
            </a:r>
            <a:r>
              <a:rPr lang="en-US" dirty="0" err="1">
                <a:latin typeface="Raleway Light" pitchFamily="2" charset="0"/>
              </a:rPr>
              <a:t>phát</a:t>
            </a:r>
            <a:r>
              <a:rPr lang="en-US" dirty="0">
                <a:latin typeface="Raleway Light" pitchFamily="2" charset="0"/>
              </a:rPr>
              <a:t> </a:t>
            </a:r>
            <a:r>
              <a:rPr lang="en-US" dirty="0" err="1">
                <a:latin typeface="Raleway Light" pitchFamily="2" charset="0"/>
              </a:rPr>
              <a:t>triển</a:t>
            </a:r>
            <a:r>
              <a:rPr lang="en-US" dirty="0">
                <a:latin typeface="Raleway Light" pitchFamily="2" charset="0"/>
              </a:rPr>
              <a:t> khoa </a:t>
            </a:r>
            <a:r>
              <a:rPr lang="en-US" dirty="0" err="1">
                <a:latin typeface="Raleway Light" pitchFamily="2" charset="0"/>
              </a:rPr>
              <a:t>học</a:t>
            </a:r>
            <a:r>
              <a:rPr lang="en-US" dirty="0">
                <a:latin typeface="Raleway Light" pitchFamily="2" charset="0"/>
              </a:rPr>
              <a:t> </a:t>
            </a:r>
            <a:r>
              <a:rPr lang="en-US" dirty="0" err="1">
                <a:latin typeface="Raleway Light" pitchFamily="2" charset="0"/>
              </a:rPr>
              <a:t>và</a:t>
            </a:r>
            <a:r>
              <a:rPr lang="en-US" dirty="0">
                <a:latin typeface="Raleway Light" pitchFamily="2" charset="0"/>
              </a:rPr>
              <a:t> </a:t>
            </a:r>
            <a:r>
              <a:rPr lang="en-US" dirty="0" err="1">
                <a:latin typeface="Raleway Light" pitchFamily="2" charset="0"/>
              </a:rPr>
              <a:t>công</a:t>
            </a:r>
            <a:r>
              <a:rPr lang="en-US" dirty="0">
                <a:latin typeface="Raleway Light" pitchFamily="2" charset="0"/>
              </a:rPr>
              <a:t> </a:t>
            </a:r>
            <a:r>
              <a:rPr lang="en-US" dirty="0" err="1">
                <a:latin typeface="Raleway Light" pitchFamily="2" charset="0"/>
              </a:rPr>
              <a:t>nghệ</a:t>
            </a:r>
            <a:r>
              <a:rPr lang="en-US" dirty="0">
                <a:latin typeface="Raleway Light" pitchFamily="2" charset="0"/>
              </a:rPr>
              <a:t> </a:t>
            </a:r>
            <a:r>
              <a:rPr lang="en-US" dirty="0" err="1">
                <a:latin typeface="Raleway Light" pitchFamily="2" charset="0"/>
              </a:rPr>
              <a:t>trong</a:t>
            </a:r>
            <a:r>
              <a:rPr lang="en-US" dirty="0">
                <a:latin typeface="Raleway Light" pitchFamily="2" charset="0"/>
              </a:rPr>
              <a:t> </a:t>
            </a:r>
            <a:r>
              <a:rPr lang="en-US" dirty="0" err="1">
                <a:latin typeface="Raleway Light" pitchFamily="2" charset="0"/>
              </a:rPr>
              <a:t>thời</a:t>
            </a:r>
            <a:r>
              <a:rPr lang="en-US" dirty="0">
                <a:latin typeface="Raleway Light" pitchFamily="2" charset="0"/>
              </a:rPr>
              <a:t> </a:t>
            </a:r>
            <a:r>
              <a:rPr lang="en-US" dirty="0" err="1">
                <a:latin typeface="Raleway Light" pitchFamily="2" charset="0"/>
              </a:rPr>
              <a:t>kỳ</a:t>
            </a:r>
            <a:r>
              <a:rPr lang="en-US" dirty="0">
                <a:latin typeface="Raleway Light" pitchFamily="2" charset="0"/>
              </a:rPr>
              <a:t> </a:t>
            </a:r>
            <a:r>
              <a:rPr lang="en-US" dirty="0" err="1">
                <a:latin typeface="Raleway Light" pitchFamily="2" charset="0"/>
              </a:rPr>
              <a:t>công</a:t>
            </a:r>
            <a:r>
              <a:rPr lang="en-US" dirty="0">
                <a:latin typeface="Raleway Light" pitchFamily="2" charset="0"/>
              </a:rPr>
              <a:t> </a:t>
            </a:r>
            <a:r>
              <a:rPr lang="en-US" dirty="0" err="1">
                <a:latin typeface="Raleway Light" pitchFamily="2" charset="0"/>
              </a:rPr>
              <a:t>nghiệp</a:t>
            </a:r>
            <a:r>
              <a:rPr lang="en-US" dirty="0">
                <a:latin typeface="Raleway Light" pitchFamily="2" charset="0"/>
              </a:rPr>
              <a:t> </a:t>
            </a:r>
            <a:r>
              <a:rPr lang="en-US" dirty="0" err="1">
                <a:latin typeface="Raleway Light" pitchFamily="2" charset="0"/>
              </a:rPr>
              <a:t>hoá</a:t>
            </a:r>
            <a:r>
              <a:rPr lang="en-US" dirty="0">
                <a:latin typeface="Raleway Light" pitchFamily="2" charset="0"/>
              </a:rPr>
              <a:t>, </a:t>
            </a:r>
            <a:r>
              <a:rPr lang="en-US" dirty="0" err="1">
                <a:latin typeface="Raleway Light" pitchFamily="2" charset="0"/>
              </a:rPr>
              <a:t>hiện</a:t>
            </a:r>
            <a:r>
              <a:rPr lang="en-US" dirty="0">
                <a:latin typeface="Raleway Light" pitchFamily="2" charset="0"/>
              </a:rPr>
              <a:t> </a:t>
            </a:r>
            <a:r>
              <a:rPr lang="en-US" dirty="0" err="1">
                <a:latin typeface="Raleway Light" pitchFamily="2" charset="0"/>
              </a:rPr>
              <a:t>đại</a:t>
            </a:r>
            <a:r>
              <a:rPr lang="en-US" dirty="0">
                <a:latin typeface="Raleway Light" pitchFamily="2" charset="0"/>
              </a:rPr>
              <a:t> </a:t>
            </a:r>
            <a:r>
              <a:rPr lang="en-US" dirty="0" err="1">
                <a:latin typeface="Raleway Light" pitchFamily="2" charset="0"/>
              </a:rPr>
              <a:t>hoá</a:t>
            </a:r>
            <a:r>
              <a:rPr lang="en-US" dirty="0">
                <a:latin typeface="Raleway Light" pitchFamily="2" charset="0"/>
              </a:rPr>
              <a:t> </a:t>
            </a:r>
            <a:r>
              <a:rPr lang="en-US" dirty="0" err="1">
                <a:latin typeface="Raleway Light" pitchFamily="2" charset="0"/>
              </a:rPr>
              <a:t>và</a:t>
            </a:r>
            <a:r>
              <a:rPr lang="en-US" dirty="0">
                <a:latin typeface="Raleway Light" pitchFamily="2" charset="0"/>
              </a:rPr>
              <a:t> </a:t>
            </a:r>
            <a:r>
              <a:rPr lang="en-US" dirty="0" err="1">
                <a:latin typeface="Raleway Light" pitchFamily="2" charset="0"/>
              </a:rPr>
              <a:t>nhiệm</a:t>
            </a:r>
            <a:r>
              <a:rPr lang="en-US" dirty="0">
                <a:latin typeface="Raleway Light" pitchFamily="2" charset="0"/>
              </a:rPr>
              <a:t> </a:t>
            </a:r>
            <a:r>
              <a:rPr lang="en-US" dirty="0" err="1">
                <a:latin typeface="Raleway Light" pitchFamily="2" charset="0"/>
              </a:rPr>
              <a:t>vụ</a:t>
            </a:r>
            <a:r>
              <a:rPr lang="en-US" dirty="0">
                <a:latin typeface="Raleway Light" pitchFamily="2" charset="0"/>
              </a:rPr>
              <a:t> </a:t>
            </a:r>
            <a:r>
              <a:rPr lang="en-US" dirty="0" err="1">
                <a:latin typeface="Raleway Light" pitchFamily="2" charset="0"/>
              </a:rPr>
              <a:t>đến</a:t>
            </a:r>
            <a:r>
              <a:rPr lang="en-US" dirty="0">
                <a:latin typeface="Raleway Light" pitchFamily="2" charset="0"/>
              </a:rPr>
              <a:t> </a:t>
            </a:r>
            <a:r>
              <a:rPr lang="en-US" dirty="0" err="1">
                <a:latin typeface="Raleway Light" pitchFamily="2" charset="0"/>
              </a:rPr>
              <a:t>năm</a:t>
            </a:r>
            <a:r>
              <a:rPr lang="en-US" dirty="0">
                <a:latin typeface="Raleway Light" pitchFamily="2" charset="0"/>
              </a:rPr>
              <a:t> 2000.</a:t>
            </a:r>
          </a:p>
          <a:p>
            <a:pPr marR="0" algn="just">
              <a:lnSpc>
                <a:spcPct val="107000"/>
              </a:lnSpc>
              <a:spcBef>
                <a:spcPts val="300"/>
              </a:spcBef>
              <a:spcAft>
                <a:spcPts val="300"/>
              </a:spcAft>
            </a:pPr>
            <a:endParaRPr lang="en-US" dirty="0">
              <a:latin typeface="Raleway Light" pitchFamily="2" charset="0"/>
            </a:endParaRPr>
          </a:p>
          <a:p>
            <a:pPr marR="0" algn="just">
              <a:lnSpc>
                <a:spcPct val="107000"/>
              </a:lnSpc>
              <a:spcBef>
                <a:spcPts val="300"/>
              </a:spcBef>
              <a:spcAft>
                <a:spcPts val="300"/>
              </a:spcAft>
            </a:pPr>
            <a:endParaRPr lang="en-US" dirty="0">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2760320" y="489484"/>
            <a:ext cx="5384756" cy="707886"/>
          </a:xfrm>
          <a:prstGeom prst="rect">
            <a:avLst/>
          </a:prstGeom>
          <a:noFill/>
        </p:spPr>
        <p:txBody>
          <a:bodyPr wrap="square">
            <a:spAutoFit/>
          </a:bodyPr>
          <a:lstStyle/>
          <a:p>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Trung</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ương</a:t>
            </a:r>
            <a:r>
              <a:rPr lang="vi-VN" altLang="vi-VN" sz="2000" dirty="0">
                <a:solidFill>
                  <a:schemeClr val="tx1">
                    <a:lumMod val="50000"/>
                  </a:schemeClr>
                </a:solidFill>
                <a:latin typeface="Raleway ExtraBold" pitchFamily="2" charset="0"/>
              </a:rPr>
              <a:t> </a:t>
            </a:r>
            <a:r>
              <a:rPr lang="vi-VN" altLang="vi-VN" sz="2000" dirty="0">
                <a:solidFill>
                  <a:schemeClr val="accent1"/>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chemeClr val="accent1"/>
                </a:solidFill>
                <a:latin typeface="Raleway ExtraBold" pitchFamily="2" charset="0"/>
              </a:rPr>
              <a:t>đại hội lần thứ VIII</a:t>
            </a:r>
            <a:endParaRPr lang="en-US" sz="2000" dirty="0">
              <a:solidFill>
                <a:schemeClr val="tx1">
                  <a:lumMod val="50000"/>
                </a:schemeClr>
              </a:solidFill>
              <a:latin typeface="Raleway ExtraBold" pitchFamily="2" charset="0"/>
            </a:endParaRPr>
          </a:p>
        </p:txBody>
      </p:sp>
    </p:spTree>
    <p:extLst>
      <p:ext uri="{BB962C8B-B14F-4D97-AF65-F5344CB8AC3E}">
        <p14:creationId xmlns:p14="http://schemas.microsoft.com/office/powerpoint/2010/main" val="231602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3, 4, 6, 7</a:t>
            </a:r>
            <a:r>
              <a:rPr lang="vi-VN" b="1" dirty="0">
                <a:latin typeface="Raleway Light" pitchFamily="2" charset="0"/>
              </a:rPr>
              <a:t>, khóa </a:t>
            </a:r>
            <a:r>
              <a:rPr lang="en-US" b="1" dirty="0">
                <a:latin typeface="Raleway Light" pitchFamily="2" charset="0"/>
              </a:rPr>
              <a:t>XI</a:t>
            </a:r>
            <a:r>
              <a:rPr lang="vi-VN" b="1" dirty="0">
                <a:latin typeface="Raleway Light" pitchFamily="2" charset="0"/>
              </a:rPr>
              <a:t> </a:t>
            </a:r>
            <a:endParaRPr lang="en-US" b="1" dirty="0">
              <a:latin typeface="Raleway Light" pitchFamily="2" charset="0"/>
            </a:endParaRPr>
          </a:p>
        </p:txBody>
      </p:sp>
      <p:sp>
        <p:nvSpPr>
          <p:cNvPr id="43" name="TextBox 43"/>
          <p:cNvSpPr txBox="1"/>
          <p:nvPr/>
        </p:nvSpPr>
        <p:spPr>
          <a:xfrm>
            <a:off x="3778086" y="1427942"/>
            <a:ext cx="4880034" cy="3693319"/>
          </a:xfrm>
          <a:prstGeom prst="rect">
            <a:avLst/>
          </a:prstGeom>
        </p:spPr>
        <p:txBody>
          <a:bodyPr wrap="square" lIns="0" tIns="0" rIns="0" bIns="0" rtlCol="0" anchor="t">
            <a:spAutoFit/>
          </a:bodyPr>
          <a:lstStyle/>
          <a:p>
            <a:pPr marL="0" indent="360680" algn="just" eaLnBrk="1" hangingPunct="1">
              <a:buFontTx/>
              <a:buChar char="-"/>
            </a:pPr>
            <a:r>
              <a:rPr lang="vi-VN" altLang="x-none" dirty="0">
                <a:latin typeface="Raleway Light" pitchFamily="2" charset="0"/>
              </a:rPr>
              <a:t>Hội nghị </a:t>
            </a:r>
            <a:r>
              <a:rPr lang="vi-VN" dirty="0">
                <a:latin typeface="Raleway Light" pitchFamily="2" charset="0"/>
              </a:rPr>
              <a:t>Trung ương</a:t>
            </a:r>
            <a:r>
              <a:rPr lang="vi-VN" altLang="x-none" dirty="0">
                <a:latin typeface="Raleway Light" pitchFamily="2" charset="0"/>
              </a:rPr>
              <a:t> </a:t>
            </a:r>
            <a:r>
              <a:rPr lang="it-IT" altLang="vi-VN" dirty="0">
                <a:latin typeface="Raleway Light" pitchFamily="2" charset="0"/>
              </a:rPr>
              <a:t>3 ( 6-2011): Quy định những điều đảng viên không được làm ( 19 điều cấm )</a:t>
            </a:r>
            <a:endParaRPr lang="vi-VN" altLang="vi-VN" dirty="0">
              <a:latin typeface="Raleway Light" pitchFamily="2" charset="0"/>
            </a:endParaRPr>
          </a:p>
          <a:p>
            <a:pPr marL="0" indent="360680" algn="just" eaLnBrk="1" hangingPunct="1">
              <a:buFontTx/>
              <a:buChar char="-"/>
            </a:pPr>
            <a:r>
              <a:rPr lang="da-DK" altLang="x-none" dirty="0">
                <a:latin typeface="Raleway Light" pitchFamily="2" charset="0"/>
              </a:rPr>
              <a:t>Chỉ thị số 03 (5-2011) về tiếp tục đẩy mạnh việc học tập và làm theo tấm gương đạo đức Hồ Chí Minh.</a:t>
            </a:r>
            <a:endParaRPr lang="vi-VN" altLang="x-none" dirty="0">
              <a:latin typeface="Raleway Light" pitchFamily="2" charset="0"/>
            </a:endParaRPr>
          </a:p>
          <a:p>
            <a:pPr marL="0" indent="360680" algn="just" eaLnBrk="1" hangingPunct="1">
              <a:buFontTx/>
              <a:buChar char="-"/>
            </a:pPr>
            <a:r>
              <a:rPr lang="vi-VN" altLang="x-none" dirty="0">
                <a:latin typeface="Raleway Light" pitchFamily="2" charset="0"/>
              </a:rPr>
              <a:t>Hội nghị </a:t>
            </a:r>
            <a:r>
              <a:rPr lang="vi-VN" dirty="0">
                <a:latin typeface="Raleway Light" pitchFamily="2" charset="0"/>
              </a:rPr>
              <a:t>Trung ương</a:t>
            </a:r>
            <a:r>
              <a:rPr lang="vi-VN" altLang="x-none" dirty="0">
                <a:latin typeface="Raleway Light" pitchFamily="2" charset="0"/>
              </a:rPr>
              <a:t> 4</a:t>
            </a:r>
            <a:r>
              <a:rPr lang="it-IT" altLang="vi-VN" dirty="0">
                <a:latin typeface="Raleway Light" pitchFamily="2" charset="0"/>
              </a:rPr>
              <a:t> (1-2012): "Một số vấn đề cấp bách về xây dựng Đảng hiện nay ".</a:t>
            </a:r>
          </a:p>
          <a:p>
            <a:pPr marL="0" indent="360680" algn="just" eaLnBrk="1" hangingPunct="1">
              <a:buFontTx/>
              <a:buChar char="-"/>
            </a:pPr>
            <a:r>
              <a:rPr lang="vi-VN" altLang="vi-VN" dirty="0">
                <a:latin typeface="Raleway Light" pitchFamily="2" charset="0"/>
              </a:rPr>
              <a:t>K</a:t>
            </a:r>
            <a:r>
              <a:rPr lang="vi-VN" altLang="x-none" dirty="0">
                <a:latin typeface="Raleway Light" pitchFamily="2" charset="0"/>
              </a:rPr>
              <a:t>ết luận tiếp tục tăng cường sự lãnh đạo của Đảng đối với công tác phòng, chống tham nhũng, lãng phí.</a:t>
            </a:r>
            <a:endParaRPr lang="en-US" altLang="x-none" dirty="0">
              <a:latin typeface="Raleway Light" pitchFamily="2" charset="0"/>
            </a:endParaRPr>
          </a:p>
          <a:p>
            <a:pPr marL="0" indent="360680" algn="just" eaLnBrk="1" hangingPunct="1">
              <a:buFontTx/>
              <a:buChar char="-"/>
            </a:pPr>
            <a:r>
              <a:rPr lang="vi-VN" altLang="x-none" dirty="0">
                <a:latin typeface="Raleway Light" pitchFamily="2" charset="0"/>
              </a:rPr>
              <a:t>Hội nghị </a:t>
            </a:r>
            <a:r>
              <a:rPr lang="vi-VN" dirty="0">
                <a:latin typeface="Raleway Light" pitchFamily="2" charset="0"/>
              </a:rPr>
              <a:t>Trung ương</a:t>
            </a:r>
            <a:r>
              <a:rPr lang="vi-VN" altLang="x-none" dirty="0">
                <a:latin typeface="Raleway Light" pitchFamily="2" charset="0"/>
              </a:rPr>
              <a:t> 6 (10-2012) đã đánh giá kết quả kiểm điểm tự phê bình; </a:t>
            </a:r>
            <a:r>
              <a:rPr lang="it-IT" altLang="vi-VN" dirty="0">
                <a:latin typeface="Raleway Light" pitchFamily="2" charset="0"/>
              </a:rPr>
              <a:t>Kiện toàn Ban Chỉ đạo </a:t>
            </a:r>
            <a:r>
              <a:rPr lang="vi-VN" dirty="0">
                <a:latin typeface="Raleway Light" pitchFamily="2" charset="0"/>
              </a:rPr>
              <a:t>Trung ương</a:t>
            </a:r>
            <a:r>
              <a:rPr lang="it-IT" altLang="vi-VN" dirty="0">
                <a:latin typeface="Raleway Light" pitchFamily="2" charset="0"/>
              </a:rPr>
              <a:t> về phòng, chống tham nhũng; Ban kinh tế </a:t>
            </a:r>
            <a:r>
              <a:rPr lang="vi-VN" dirty="0">
                <a:latin typeface="Raleway Light" pitchFamily="2" charset="0"/>
              </a:rPr>
              <a:t>Trung ương</a:t>
            </a:r>
            <a:r>
              <a:rPr lang="vi-VN" altLang="vi-VN" dirty="0">
                <a:latin typeface="Raleway Light" pitchFamily="2" charset="0"/>
              </a:rPr>
              <a:t> (Xem đoạn phim Đảng CSVN: Hành trình tự nhìn lại Tập 5)</a:t>
            </a:r>
            <a:r>
              <a:rPr lang="en-US" altLang="vi-VN" dirty="0">
                <a:latin typeface="Raleway Light" pitchFamily="2" charset="0"/>
              </a:rPr>
              <a:t>.</a:t>
            </a:r>
            <a:endParaRPr lang="it-IT" altLang="vi-VN" dirty="0">
              <a:latin typeface="Raleway Light" pitchFamily="2" charset="0"/>
            </a:endParaRPr>
          </a:p>
          <a:p>
            <a:pPr marL="0" indent="360680" algn="just" eaLnBrk="1" hangingPunct="1">
              <a:buFontTx/>
              <a:buChar char="-"/>
            </a:pPr>
            <a:r>
              <a:rPr lang="vi-VN" altLang="x-none" dirty="0">
                <a:latin typeface="Raleway Light" pitchFamily="2" charset="0"/>
              </a:rPr>
              <a:t>Hội nghị </a:t>
            </a:r>
            <a:r>
              <a:rPr lang="vi-VN" dirty="0">
                <a:latin typeface="Raleway Light" pitchFamily="2" charset="0"/>
              </a:rPr>
              <a:t>Trung ương</a:t>
            </a:r>
            <a:r>
              <a:rPr lang="vi-VN" altLang="x-none" dirty="0">
                <a:latin typeface="Raleway Light" pitchFamily="2" charset="0"/>
              </a:rPr>
              <a:t> 7 (5- 2013) chủ trương tăng cường và đổi mới sự lãnh đạo của Đảng đối với công tác dân vận trong tình hình mới</a:t>
            </a:r>
            <a:r>
              <a:rPr lang="en-US" altLang="x-none" dirty="0">
                <a:latin typeface="Raleway Light" pitchFamily="2" charset="0"/>
              </a:rPr>
              <a:t>.</a:t>
            </a:r>
            <a:endParaRPr lang="vi-VN" altLang="x-none" dirty="0">
              <a:latin typeface="Raleway Light" pitchFamily="2" charset="0"/>
            </a:endParaRPr>
          </a:p>
          <a:p>
            <a:pPr marL="0" indent="360680" algn="just">
              <a:buFontTx/>
              <a:buNone/>
            </a:pPr>
            <a:endParaRPr lang="vi-VN" altLang="x-none" dirty="0">
              <a:latin typeface="Raleway Light" pitchFamily="2" charset="0"/>
            </a:endParaRPr>
          </a:p>
          <a:p>
            <a:pPr marL="0" indent="360680" algn="just" eaLnBrk="1" hangingPunct="1">
              <a:buFontTx/>
              <a:buChar char="-"/>
            </a:pPr>
            <a:endParaRPr lang="it-IT" altLang="vi-VN" dirty="0">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1974796" y="424170"/>
            <a:ext cx="5855234"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accent1"/>
                </a:solidFill>
                <a:latin typeface="Raleway ExtraBold" pitchFamily="2" charset="0"/>
              </a:rPr>
              <a:t>Trung</a:t>
            </a:r>
            <a:r>
              <a:rPr lang="en-US" altLang="vi-VN" sz="2000" dirty="0">
                <a:solidFill>
                  <a:schemeClr val="accent1"/>
                </a:solidFill>
                <a:latin typeface="Raleway ExtraBold" pitchFamily="2" charset="0"/>
              </a:rPr>
              <a:t> </a:t>
            </a:r>
            <a:r>
              <a:rPr lang="en-US" altLang="vi-VN" sz="2000" dirty="0" err="1">
                <a:solidFill>
                  <a:schemeClr val="accent1"/>
                </a:solidFill>
                <a:latin typeface="Raleway ExtraBold" pitchFamily="2" charset="0"/>
              </a:rPr>
              <a:t>ương</a:t>
            </a:r>
            <a:r>
              <a:rPr lang="vi-VN" altLang="vi-VN" sz="2000" dirty="0">
                <a:solidFill>
                  <a:schemeClr val="accent1"/>
                </a:solidFill>
                <a:latin typeface="Raleway ExtraBold" pitchFamily="2" charset="0"/>
              </a:rPr>
              <a:t> Đảng </a:t>
            </a:r>
            <a:r>
              <a:rPr lang="it-IT" altLang="vi-VN" sz="2000" dirty="0">
                <a:solidFill>
                  <a:schemeClr val="tx1">
                    <a:lumMod val="50000"/>
                  </a:schemeClr>
                </a:solidFill>
                <a:latin typeface="Raleway ExtraBold" pitchFamily="2" charset="0"/>
              </a:rPr>
              <a:t>thực hiện đổi mới </a:t>
            </a:r>
            <a:r>
              <a:rPr lang="it-IT" altLang="vi-VN" sz="2000" dirty="0">
                <a:solidFill>
                  <a:schemeClr val="accent1"/>
                </a:solidFill>
                <a:latin typeface="Raleway ExtraBold" pitchFamily="2" charset="0"/>
              </a:rPr>
              <a:t>chính trị</a:t>
            </a:r>
            <a:endParaRPr lang="en-US" sz="2000" dirty="0">
              <a:solidFill>
                <a:schemeClr val="accent1"/>
              </a:solidFill>
              <a:latin typeface="Raleway ExtraBold" pitchFamily="2" charset="0"/>
            </a:endParaRPr>
          </a:p>
        </p:txBody>
      </p:sp>
    </p:spTree>
    <p:extLst>
      <p:ext uri="{BB962C8B-B14F-4D97-AF65-F5344CB8AC3E}">
        <p14:creationId xmlns:p14="http://schemas.microsoft.com/office/powerpoint/2010/main" val="112691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5, 6, 7</a:t>
            </a:r>
            <a:r>
              <a:rPr lang="vi-VN" b="1" dirty="0">
                <a:latin typeface="Raleway Light" pitchFamily="2" charset="0"/>
              </a:rPr>
              <a:t>,</a:t>
            </a:r>
            <a:r>
              <a:rPr lang="en-US" b="1" dirty="0">
                <a:latin typeface="Raleway Light" pitchFamily="2" charset="0"/>
              </a:rPr>
              <a:t> 8, 9</a:t>
            </a:r>
            <a:r>
              <a:rPr lang="vi-VN" b="1" dirty="0">
                <a:latin typeface="Raleway Light" pitchFamily="2" charset="0"/>
              </a:rPr>
              <a:t> khóa </a:t>
            </a:r>
            <a:r>
              <a:rPr lang="en-US" b="1" dirty="0">
                <a:latin typeface="Raleway Light" pitchFamily="2" charset="0"/>
              </a:rPr>
              <a:t>XI</a:t>
            </a:r>
            <a:r>
              <a:rPr lang="vi-VN" b="1" dirty="0">
                <a:latin typeface="Raleway Light" pitchFamily="2" charset="0"/>
              </a:rPr>
              <a:t> </a:t>
            </a:r>
            <a:endParaRPr lang="en-US" b="1" dirty="0">
              <a:latin typeface="Raleway Light" pitchFamily="2" charset="0"/>
            </a:endParaRPr>
          </a:p>
        </p:txBody>
      </p:sp>
      <p:sp>
        <p:nvSpPr>
          <p:cNvPr id="43" name="TextBox 43"/>
          <p:cNvSpPr txBox="1"/>
          <p:nvPr/>
        </p:nvSpPr>
        <p:spPr>
          <a:xfrm>
            <a:off x="3642232" y="1340006"/>
            <a:ext cx="5071462" cy="3619452"/>
          </a:xfrm>
          <a:prstGeom prst="rect">
            <a:avLst/>
          </a:prstGeom>
        </p:spPr>
        <p:txBody>
          <a:bodyPr wrap="square" lIns="0" tIns="0" rIns="0" bIns="0" rtlCol="0" anchor="t">
            <a:spAutoFit/>
          </a:bodyPr>
          <a:lstStyle/>
          <a:p>
            <a:pPr marL="285750" indent="-285750" algn="just" fontAlgn="base">
              <a:spcBef>
                <a:spcPct val="20000"/>
              </a:spcBef>
              <a:spcAft>
                <a:spcPct val="0"/>
              </a:spcAft>
              <a:buClrTx/>
              <a:buFont typeface="Arial" panose="020B0604020202020204" pitchFamily="34" charset="0"/>
              <a:buChar char="•"/>
              <a:defRPr/>
            </a:pPr>
            <a:r>
              <a:rPr lang="vi-VN" altLang="vi-VN" dirty="0">
                <a:latin typeface="Raleway Light" pitchFamily="2" charset="0"/>
              </a:rPr>
              <a:t> Hội nghị </a:t>
            </a:r>
            <a:r>
              <a:rPr lang="vi-VN" dirty="0">
                <a:latin typeface="Raleway Light" pitchFamily="2" charset="0"/>
              </a:rPr>
              <a:t>Trung ương</a:t>
            </a:r>
            <a:r>
              <a:rPr lang="vi-VN" altLang="vi-VN" dirty="0">
                <a:latin typeface="Raleway Light" pitchFamily="2" charset="0"/>
              </a:rPr>
              <a:t> 5 (5-2012) chủ trương </a:t>
            </a:r>
            <a:r>
              <a:rPr lang="da-DK" altLang="vi-VN" dirty="0">
                <a:latin typeface="Raleway Light" pitchFamily="2" charset="0"/>
              </a:rPr>
              <a:t>giải quyết m</a:t>
            </a:r>
            <a:r>
              <a:rPr lang="vi-VN" altLang="vi-VN" dirty="0">
                <a:latin typeface="Raleway Light" pitchFamily="2" charset="0"/>
              </a:rPr>
              <a:t>ột số vấn đề về chính sách xã hội giai đoạn 2012-2020</a:t>
            </a:r>
            <a:r>
              <a:rPr lang="en-US" altLang="vi-VN" dirty="0">
                <a:latin typeface="Raleway Light" pitchFamily="2" charset="0"/>
              </a:rPr>
              <a:t>.</a:t>
            </a:r>
            <a:endParaRPr lang="da-DK" dirty="0">
              <a:latin typeface="Raleway Light" pitchFamily="2" charset="0"/>
            </a:endParaRP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da-DK" dirty="0">
                <a:latin typeface="Raleway Light" pitchFamily="2" charset="0"/>
              </a:rPr>
              <a:t>Hội nghị </a:t>
            </a:r>
            <a:r>
              <a:rPr lang="vi-VN" dirty="0">
                <a:latin typeface="Raleway Light" pitchFamily="2" charset="0"/>
              </a:rPr>
              <a:t>Trung ương</a:t>
            </a:r>
            <a:r>
              <a:rPr lang="da-DK" dirty="0">
                <a:latin typeface="Raleway Light" pitchFamily="2" charset="0"/>
              </a:rPr>
              <a:t> 6 (10-2012) ra Nghị quyết về phát triển khoa học và công nghệ trong điều kiện kinh tế thị trường định hướng XHCN và hội nhập quốc tế.</a:t>
            </a:r>
          </a:p>
          <a:p>
            <a:pPr marL="285750" indent="-285750" algn="just" fontAlgn="base">
              <a:spcBef>
                <a:spcPct val="20000"/>
              </a:spcBef>
              <a:spcAft>
                <a:spcPct val="0"/>
              </a:spcAft>
              <a:buClrTx/>
              <a:buFont typeface="Arial" panose="020B0604020202020204" pitchFamily="34" charset="0"/>
              <a:buChar char="•"/>
              <a:defRPr/>
            </a:pPr>
            <a:r>
              <a:rPr lang="da-DK" altLang="vi-VN" dirty="0">
                <a:latin typeface="Raleway Light" pitchFamily="2" charset="0"/>
              </a:rPr>
              <a:t>Hội nghị </a:t>
            </a:r>
            <a:r>
              <a:rPr lang="vi-VN" dirty="0">
                <a:latin typeface="Raleway Light" pitchFamily="2" charset="0"/>
              </a:rPr>
              <a:t>Trung ương</a:t>
            </a:r>
            <a:r>
              <a:rPr lang="da-DK" altLang="vi-VN" dirty="0">
                <a:latin typeface="Raleway Light" pitchFamily="2" charset="0"/>
              </a:rPr>
              <a:t> 7 (6-2016) đã ra Nghị quyết về chủ động ứng phó với biến đổi khí hậu, tăng cường quản lý tài nguyên và bảo vệ môi trường. </a:t>
            </a:r>
            <a:endParaRPr lang="vi-VN" dirty="0">
              <a:latin typeface="Raleway Light" pitchFamily="2" charset="0"/>
            </a:endParaRP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da-DK" dirty="0">
                <a:latin typeface="Raleway Light" pitchFamily="2" charset="0"/>
              </a:rPr>
              <a:t>Hội nghị </a:t>
            </a:r>
            <a:r>
              <a:rPr lang="vi-VN" dirty="0">
                <a:latin typeface="Raleway Light" pitchFamily="2" charset="0"/>
              </a:rPr>
              <a:t>Trung ương</a:t>
            </a:r>
            <a:r>
              <a:rPr lang="da-DK" dirty="0">
                <a:latin typeface="Raleway Light" pitchFamily="2" charset="0"/>
              </a:rPr>
              <a:t> 8 (11- 2013) đã ra Nghị quyết “Về đổi mới căn bản, toàn diện giáo dục và đào tạo, đáp ứng yêu cầu CNH,HĐH trong điều kiện kinh tế thị trường định hướng XHCN và hội nhập quốc tế”.</a:t>
            </a:r>
          </a:p>
          <a:p>
            <a:pPr marL="285750" indent="-285750" algn="just" eaLnBrk="1" latinLnBrk="0" hangingPunct="1">
              <a:spcBef>
                <a:spcPts val="0"/>
              </a:spcBef>
              <a:buFont typeface="Arial" panose="020B0604020202020204" pitchFamily="34" charset="0"/>
              <a:buChar char="•"/>
            </a:pPr>
            <a:r>
              <a:rPr lang="da-DK" altLang="vi-VN" dirty="0">
                <a:latin typeface="Raleway Light" pitchFamily="2" charset="0"/>
              </a:rPr>
              <a:t>Hội nghị </a:t>
            </a:r>
            <a:r>
              <a:rPr lang="vi-VN" dirty="0">
                <a:latin typeface="Raleway Light" pitchFamily="2" charset="0"/>
              </a:rPr>
              <a:t>Trung ương</a:t>
            </a:r>
            <a:r>
              <a:rPr lang="da-DK" altLang="vi-VN" dirty="0">
                <a:latin typeface="Raleway Light" pitchFamily="2" charset="0"/>
              </a:rPr>
              <a:t> 9, khóa XI (5-2014) chủ trương tiếp tục xây dựng và phát triển văn hoá, con người Việt Nam đáp ứng yêu cầu phát triển bền vững đất nước.</a:t>
            </a:r>
            <a:endParaRPr lang="vi-VN" altLang="vi-VN" dirty="0">
              <a:latin typeface="Raleway Light" pitchFamily="2" charset="0"/>
            </a:endParaRPr>
          </a:p>
          <a:p>
            <a:pPr marL="0" marR="0" lvl="0" indent="509905" algn="just" defTabSz="914400" rtl="0" eaLnBrk="1" fontAlgn="base" latinLnBrk="0" hangingPunct="1">
              <a:lnSpc>
                <a:spcPct val="100000"/>
              </a:lnSpc>
              <a:spcBef>
                <a:spcPct val="20000"/>
              </a:spcBef>
              <a:spcAft>
                <a:spcPct val="0"/>
              </a:spcAft>
              <a:buClrTx/>
              <a:buSzTx/>
              <a:buFontTx/>
              <a:buChar char="-"/>
              <a:defRPr/>
            </a:pPr>
            <a:endParaRPr lang="vi-VN" dirty="0">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2197634" y="519220"/>
            <a:ext cx="5570924"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a:t>
            </a:r>
            <a:r>
              <a:rPr lang="vi-VN" altLang="vi-VN" sz="2000" dirty="0">
                <a:solidFill>
                  <a:srgbClr val="FFC000"/>
                </a:solidFill>
                <a:latin typeface="Raleway ExtraBold" pitchFamily="2" charset="0"/>
              </a:rPr>
              <a:t>của</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vi-VN" altLang="vi-VN" sz="2000" dirty="0">
                <a:solidFill>
                  <a:srgbClr val="FFC000"/>
                </a:solidFill>
                <a:latin typeface="Raleway ExtraBold" pitchFamily="2" charset="0"/>
              </a:rPr>
              <a:t> Đảng</a:t>
            </a:r>
            <a:r>
              <a:rPr lang="vi-VN" altLang="vi-VN" sz="2000" dirty="0">
                <a:solidFill>
                  <a:schemeClr val="tx1">
                    <a:lumMod val="50000"/>
                  </a:schemeClr>
                </a:solidFill>
                <a:latin typeface="Raleway ExtraBold" pitchFamily="2" charset="0"/>
              </a:rPr>
              <a:t> </a:t>
            </a:r>
            <a:r>
              <a:rPr lang="it-IT" altLang="vi-VN" sz="2000" dirty="0">
                <a:solidFill>
                  <a:schemeClr val="tx1">
                    <a:lumMod val="50000"/>
                  </a:schemeClr>
                </a:solidFill>
                <a:latin typeface="Raleway ExtraBold" pitchFamily="2" charset="0"/>
              </a:rPr>
              <a:t>thực hiện đổi </a:t>
            </a:r>
            <a:r>
              <a:rPr lang="vi-VN" altLang="vi-VN" sz="2000" dirty="0">
                <a:solidFill>
                  <a:schemeClr val="tx1">
                    <a:lumMod val="50000"/>
                  </a:schemeClr>
                </a:solidFill>
                <a:latin typeface="Raleway ExtraBold" pitchFamily="2" charset="0"/>
              </a:rPr>
              <a:t>xây dựng phát triển </a:t>
            </a:r>
            <a:r>
              <a:rPr lang="vi-VN" altLang="vi-VN" sz="2000" dirty="0">
                <a:solidFill>
                  <a:srgbClr val="FFC000"/>
                </a:solidFill>
                <a:latin typeface="Raleway ExtraBold" pitchFamily="2" charset="0"/>
              </a:rPr>
              <a:t>văn hóa, </a:t>
            </a:r>
            <a:r>
              <a:rPr lang="en-US" altLang="vi-VN" sz="2000" dirty="0" err="1">
                <a:solidFill>
                  <a:srgbClr val="FFC000"/>
                </a:solidFill>
                <a:latin typeface="Raleway ExtraBold" pitchFamily="2" charset="0"/>
              </a:rPr>
              <a:t>xã</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hội</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2114202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8</a:t>
            </a:r>
            <a:r>
              <a:rPr lang="vi-VN" b="1" dirty="0">
                <a:latin typeface="Raleway Light" pitchFamily="2" charset="0"/>
              </a:rPr>
              <a:t> khóa </a:t>
            </a:r>
            <a:r>
              <a:rPr lang="en-US" b="1" dirty="0">
                <a:latin typeface="Raleway Light" pitchFamily="2" charset="0"/>
              </a:rPr>
              <a:t>XI</a:t>
            </a:r>
            <a:r>
              <a:rPr lang="vi-VN" b="1" dirty="0">
                <a:latin typeface="Raleway Light" pitchFamily="2" charset="0"/>
              </a:rPr>
              <a:t> </a:t>
            </a:r>
            <a:endParaRPr lang="en-US" b="1" dirty="0">
              <a:latin typeface="Raleway Light" pitchFamily="2" charset="0"/>
            </a:endParaRPr>
          </a:p>
        </p:txBody>
      </p:sp>
      <p:sp>
        <p:nvSpPr>
          <p:cNvPr id="43" name="TextBox 43"/>
          <p:cNvSpPr txBox="1"/>
          <p:nvPr/>
        </p:nvSpPr>
        <p:spPr>
          <a:xfrm>
            <a:off x="3903490" y="1833086"/>
            <a:ext cx="4694944" cy="1477328"/>
          </a:xfrm>
          <a:prstGeom prst="rect">
            <a:avLst/>
          </a:prstGeom>
        </p:spPr>
        <p:txBody>
          <a:bodyPr wrap="square" lIns="0" tIns="0" rIns="0" bIns="0" rtlCol="0" anchor="t">
            <a:spAutoFit/>
          </a:bodyPr>
          <a:lstStyle/>
          <a:p>
            <a:pPr marL="0" indent="0" algn="just" eaLnBrk="1" latinLnBrk="0" hangingPunct="1">
              <a:spcBef>
                <a:spcPts val="0"/>
              </a:spcBef>
              <a:buFontTx/>
              <a:buChar char="-"/>
            </a:pPr>
            <a:r>
              <a:rPr lang="vi-VN" altLang="vi-VN" sz="1600" dirty="0">
                <a:latin typeface="Raleway Light" pitchFamily="2" charset="0"/>
              </a:rPr>
              <a:t> </a:t>
            </a:r>
            <a:r>
              <a:rPr lang="nl-NL" altLang="vi-VN" sz="1600" dirty="0">
                <a:latin typeface="Raleway Light" pitchFamily="2" charset="0"/>
              </a:rPr>
              <a:t>Hội nghị TW 8 khóa XI </a:t>
            </a:r>
            <a:r>
              <a:rPr lang="vi-VN" altLang="vi-VN" sz="1600" dirty="0">
                <a:latin typeface="Raleway Light" pitchFamily="2" charset="0"/>
              </a:rPr>
              <a:t>(10-2013)</a:t>
            </a:r>
            <a:r>
              <a:rPr lang="nl-NL" altLang="vi-VN" sz="1600" dirty="0">
                <a:latin typeface="Raleway Light" pitchFamily="2" charset="0"/>
              </a:rPr>
              <a:t> đã ra Nghị quyết “</a:t>
            </a:r>
            <a:r>
              <a:rPr lang="da-DK" altLang="vi-VN" sz="1600" dirty="0">
                <a:latin typeface="Raleway Light" pitchFamily="2" charset="0"/>
              </a:rPr>
              <a:t>Chiến lược bảo vệ Tổ quốc trong tình hình mới”</a:t>
            </a:r>
            <a:endParaRPr lang="vi-VN" altLang="vi-VN" sz="1600" dirty="0">
              <a:latin typeface="Raleway Light" pitchFamily="2" charset="0"/>
            </a:endParaRPr>
          </a:p>
          <a:p>
            <a:pPr marL="0" indent="0" algn="just" eaLnBrk="1" latinLnBrk="0" hangingPunct="1">
              <a:spcBef>
                <a:spcPts val="0"/>
              </a:spcBef>
              <a:buFontTx/>
              <a:buChar char="-"/>
            </a:pPr>
            <a:r>
              <a:rPr lang="vi-VN" altLang="vi-VN" sz="1600" dirty="0">
                <a:latin typeface="Raleway Light" pitchFamily="2" charset="0"/>
              </a:rPr>
              <a:t> </a:t>
            </a:r>
            <a:r>
              <a:rPr lang="nl-NL" altLang="vi-VN" sz="1600" dirty="0">
                <a:latin typeface="Raleway Light" pitchFamily="2" charset="0"/>
              </a:rPr>
              <a:t>Thực hiện hoạt động đối ngoại và hội nhập quốc tế của Việt Nam đã đạt được nhiều kết quả quan trọng. </a:t>
            </a:r>
            <a:endParaRPr lang="vi-VN" altLang="vi-VN" sz="1600" dirty="0">
              <a:latin typeface="Raleway Light" pitchFamily="2" charset="0"/>
            </a:endParaRPr>
          </a:p>
          <a:p>
            <a:pPr marL="0" indent="0" algn="just" eaLnBrk="1" hangingPunct="1">
              <a:buFontTx/>
              <a:buChar char="-"/>
            </a:pPr>
            <a:endParaRPr lang="vi-VN" altLang="vi-VN" sz="1600" dirty="0">
              <a:latin typeface="Raleway Light" pitchFamily="2" charset="0"/>
            </a:endParaRPr>
          </a:p>
        </p:txBody>
      </p:sp>
      <p:sp>
        <p:nvSpPr>
          <p:cNvPr id="12" name="TextBox 11">
            <a:extLst>
              <a:ext uri="{FF2B5EF4-FFF2-40B4-BE49-F238E27FC236}">
                <a16:creationId xmlns:a16="http://schemas.microsoft.com/office/drawing/2014/main" id="{901D336E-A308-4681-B200-8EFD5D4F80C3}"/>
              </a:ext>
            </a:extLst>
          </p:cNvPr>
          <p:cNvSpPr txBox="1"/>
          <p:nvPr/>
        </p:nvSpPr>
        <p:spPr>
          <a:xfrm>
            <a:off x="1636700" y="486127"/>
            <a:ext cx="6854157" cy="707886"/>
          </a:xfrm>
          <a:prstGeom prst="rect">
            <a:avLst/>
          </a:prstGeom>
          <a:noFill/>
        </p:spPr>
        <p:txBody>
          <a:bodyPr wrap="square">
            <a:spAutoFit/>
          </a:bodyPr>
          <a:lstStyle/>
          <a:p>
            <a:pPr algn="ctr"/>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vi-VN" altLang="vi-VN" sz="2000" dirty="0">
                <a:solidFill>
                  <a:srgbClr val="FFC000"/>
                </a:solidFill>
                <a:latin typeface="Raleway ExtraBold" pitchFamily="2" charset="0"/>
              </a:rPr>
              <a:t> Đảng </a:t>
            </a:r>
            <a:r>
              <a:rPr lang="it-IT" altLang="vi-VN" sz="2000" dirty="0">
                <a:solidFill>
                  <a:schemeClr val="tx1">
                    <a:lumMod val="50000"/>
                  </a:schemeClr>
                </a:solidFill>
                <a:latin typeface="Raleway ExtraBold" pitchFamily="2" charset="0"/>
              </a:rPr>
              <a:t>thực hiện </a:t>
            </a:r>
            <a:r>
              <a:rPr lang="vi-VN" altLang="vi-VN" sz="2000" dirty="0">
                <a:solidFill>
                  <a:schemeClr val="tx1">
                    <a:lumMod val="50000"/>
                  </a:schemeClr>
                </a:solidFill>
                <a:latin typeface="Raleway ExtraBold" pitchFamily="2" charset="0"/>
              </a:rPr>
              <a:t>nhiệm vụ chiến lược</a:t>
            </a:r>
            <a:r>
              <a:rPr lang="en-US" altLang="vi-VN" sz="2000" dirty="0">
                <a:solidFill>
                  <a:schemeClr val="tx1">
                    <a:lumMod val="50000"/>
                  </a:schemeClr>
                </a:solidFill>
                <a:latin typeface="Raleway ExtraBold" pitchFamily="2" charset="0"/>
              </a:rPr>
              <a:t> </a:t>
            </a:r>
            <a:r>
              <a:rPr lang="en-US" altLang="vi-VN" sz="2000" dirty="0">
                <a:solidFill>
                  <a:srgbClr val="FFC000"/>
                </a:solidFill>
                <a:latin typeface="Raleway ExtraBold" pitchFamily="2" charset="0"/>
              </a:rPr>
              <a:t>b</a:t>
            </a:r>
            <a:r>
              <a:rPr lang="vi-VN" altLang="vi-VN" sz="2000" dirty="0">
                <a:solidFill>
                  <a:srgbClr val="FFC000"/>
                </a:solidFill>
                <a:latin typeface="Raleway ExtraBold" pitchFamily="2" charset="0"/>
              </a:rPr>
              <a:t>ảo vệ Tổ Quốc</a:t>
            </a:r>
            <a:r>
              <a:rPr lang="vi-VN" altLang="vi-VN" sz="2000" dirty="0">
                <a:solidFill>
                  <a:schemeClr val="tx1">
                    <a:lumMod val="50000"/>
                  </a:schemeClr>
                </a:solidFill>
                <a:latin typeface="Raleway ExtraBold" pitchFamily="2" charset="0"/>
              </a:rPr>
              <a:t>, </a:t>
            </a:r>
            <a:r>
              <a:rPr lang="vi-VN" altLang="vi-VN" sz="2000" dirty="0">
                <a:solidFill>
                  <a:srgbClr val="FFC000"/>
                </a:solidFill>
                <a:latin typeface="Raleway ExtraBold" pitchFamily="2" charset="0"/>
              </a:rPr>
              <a:t>hoạt động đối ngoại</a:t>
            </a:r>
            <a:endParaRPr lang="en-US" sz="2000" dirty="0">
              <a:solidFill>
                <a:srgbClr val="FFC000"/>
              </a:solidFill>
              <a:latin typeface="Raleway ExtraBold" pitchFamily="2" charset="0"/>
            </a:endParaRPr>
          </a:p>
        </p:txBody>
      </p:sp>
    </p:spTree>
    <p:extLst>
      <p:ext uri="{BB962C8B-B14F-4D97-AF65-F5344CB8AC3E}">
        <p14:creationId xmlns:p14="http://schemas.microsoft.com/office/powerpoint/2010/main" val="129839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531811" y="1323104"/>
            <a:ext cx="7031904" cy="1294688"/>
            <a:chOff x="-802" y="15839"/>
            <a:chExt cx="3962749" cy="391476"/>
          </a:xfrm>
        </p:grpSpPr>
        <p:sp>
          <p:nvSpPr>
            <p:cNvPr id="12" name="Freeform 10">
              <a:extLst>
                <a:ext uri="{FF2B5EF4-FFF2-40B4-BE49-F238E27FC236}">
                  <a16:creationId xmlns:a16="http://schemas.microsoft.com/office/drawing/2014/main" id="{64D6AB77-C2B4-448D-8B00-1DB484446D84}"/>
                </a:ext>
              </a:extLst>
            </p:cNvPr>
            <p:cNvSpPr/>
            <p:nvPr/>
          </p:nvSpPr>
          <p:spPr>
            <a:xfrm>
              <a:off x="-802" y="1583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626616" y="2571750"/>
            <a:ext cx="6842265" cy="565166"/>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857987" y="1324111"/>
            <a:ext cx="6848225"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sz="2000" dirty="0"/>
              <a:t>Đại hội đại biểu toàn quốc lần thứ XII </a:t>
            </a:r>
            <a:r>
              <a:rPr lang="en-US" sz="2000" dirty="0" err="1"/>
              <a:t>của</a:t>
            </a:r>
            <a:r>
              <a:rPr lang="en-US" sz="2000" dirty="0"/>
              <a:t> </a:t>
            </a:r>
            <a:r>
              <a:rPr lang="en-US" sz="2000" dirty="0" err="1"/>
              <a:t>Đảng</a:t>
            </a:r>
            <a:r>
              <a:rPr lang="en-US" sz="2000" dirty="0"/>
              <a:t> </a:t>
            </a:r>
            <a:r>
              <a:rPr lang="vi-VN" sz="2000" dirty="0"/>
              <a:t>và tiếp tục đẩy mạnh toàn diện, đồng bộ công cuộc đổi mới</a:t>
            </a:r>
            <a:r>
              <a:rPr lang="en-US" sz="2000" dirty="0"/>
              <a:t> </a:t>
            </a:r>
            <a:r>
              <a:rPr lang="en-US" sz="2000" dirty="0" err="1"/>
              <a:t>tích</a:t>
            </a:r>
            <a:r>
              <a:rPr lang="en-US" sz="2000" dirty="0"/>
              <a:t> </a:t>
            </a:r>
            <a:r>
              <a:rPr lang="en-US" sz="2000" dirty="0" err="1"/>
              <a:t>cực</a:t>
            </a:r>
            <a:r>
              <a:rPr lang="en-US" sz="2000" dirty="0"/>
              <a:t>, </a:t>
            </a:r>
            <a:r>
              <a:rPr lang="en-US" sz="2000" dirty="0" err="1"/>
              <a:t>chủ</a:t>
            </a:r>
            <a:r>
              <a:rPr lang="en-US" sz="2000" dirty="0"/>
              <a:t> </a:t>
            </a:r>
            <a:r>
              <a:rPr lang="en-US" sz="2000" dirty="0" err="1"/>
              <a:t>động</a:t>
            </a:r>
            <a:r>
              <a:rPr lang="en-US" sz="2000" dirty="0"/>
              <a:t> </a:t>
            </a:r>
            <a:r>
              <a:rPr lang="en-US" sz="2000" dirty="0" err="1"/>
              <a:t>hội</a:t>
            </a:r>
            <a:r>
              <a:rPr lang="en-US" sz="2000" dirty="0"/>
              <a:t> </a:t>
            </a:r>
            <a:r>
              <a:rPr lang="en-US" sz="2000" dirty="0" err="1"/>
              <a:t>nhập</a:t>
            </a:r>
            <a:r>
              <a:rPr lang="en-US" sz="2000" dirty="0"/>
              <a:t> </a:t>
            </a:r>
            <a:r>
              <a:rPr lang="en-US" sz="2000" dirty="0" err="1"/>
              <a:t>quốc</a:t>
            </a:r>
            <a:r>
              <a:rPr lang="en-US" sz="2000" dirty="0"/>
              <a:t> </a:t>
            </a:r>
            <a:r>
              <a:rPr lang="en-US" sz="2000" dirty="0" err="1"/>
              <a:t>tế</a:t>
            </a:r>
            <a:r>
              <a:rPr lang="en-US" sz="2000" dirty="0"/>
              <a:t>.</a:t>
            </a:r>
          </a:p>
        </p:txBody>
      </p:sp>
      <p:sp>
        <p:nvSpPr>
          <p:cNvPr id="119" name="Google Shape;119;p19"/>
          <p:cNvSpPr txBox="1">
            <a:spLocks noGrp="1"/>
          </p:cNvSpPr>
          <p:nvPr>
            <p:ph type="subTitle" idx="4294967295"/>
          </p:nvPr>
        </p:nvSpPr>
        <p:spPr>
          <a:xfrm>
            <a:off x="857987" y="2571750"/>
            <a:ext cx="7055692" cy="649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XII của Đảng họp tại Hà Nội, từ ngày 21 đến 28-1-2016</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grpSp>
        <p:nvGrpSpPr>
          <p:cNvPr id="13" name="Group 9">
            <a:extLst>
              <a:ext uri="{FF2B5EF4-FFF2-40B4-BE49-F238E27FC236}">
                <a16:creationId xmlns:a16="http://schemas.microsoft.com/office/drawing/2014/main" id="{6AF0E679-5A30-4387-A93A-980B68F677CB}"/>
              </a:ext>
            </a:extLst>
          </p:cNvPr>
          <p:cNvGrpSpPr/>
          <p:nvPr/>
        </p:nvGrpSpPr>
        <p:grpSpPr>
          <a:xfrm>
            <a:off x="616821" y="3211686"/>
            <a:ext cx="7518401" cy="1327193"/>
            <a:chOff x="0" y="0"/>
            <a:chExt cx="3952468" cy="386602"/>
          </a:xfrm>
        </p:grpSpPr>
        <p:sp>
          <p:nvSpPr>
            <p:cNvPr id="14" name="Freeform 10">
              <a:extLst>
                <a:ext uri="{FF2B5EF4-FFF2-40B4-BE49-F238E27FC236}">
                  <a16:creationId xmlns:a16="http://schemas.microsoft.com/office/drawing/2014/main" id="{79AAB6BC-D808-46F6-8295-BD392B90CF3E}"/>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6" name="TextBox 15">
            <a:extLst>
              <a:ext uri="{FF2B5EF4-FFF2-40B4-BE49-F238E27FC236}">
                <a16:creationId xmlns:a16="http://schemas.microsoft.com/office/drawing/2014/main" id="{BFB1CE98-2F3A-4107-93E0-7136E8ADDD67}"/>
              </a:ext>
            </a:extLst>
          </p:cNvPr>
          <p:cNvSpPr txBox="1"/>
          <p:nvPr/>
        </p:nvSpPr>
        <p:spPr>
          <a:xfrm>
            <a:off x="998983" y="3309055"/>
            <a:ext cx="6939235" cy="999761"/>
          </a:xfrm>
          <a:prstGeom prst="rect">
            <a:avLst/>
          </a:prstGeom>
          <a:noFill/>
        </p:spPr>
        <p:txBody>
          <a:bodyPr wrap="square">
            <a:spAutoFit/>
          </a:bodyPr>
          <a:lstStyle/>
          <a:p>
            <a:pPr marR="0" algn="just">
              <a:lnSpc>
                <a:spcPct val="107000"/>
              </a:lnSpc>
              <a:spcBef>
                <a:spcPts val="300"/>
              </a:spcBef>
              <a:spcAft>
                <a:spcPts val="300"/>
              </a:spcAft>
            </a:pPr>
            <a:r>
              <a:rPr lang="en-US" dirty="0">
                <a:latin typeface="Raleway Light" pitchFamily="2" charset="0"/>
              </a:rPr>
              <a:t>C</a:t>
            </a:r>
            <a:r>
              <a:rPr lang="vi-VN" dirty="0">
                <a:latin typeface="Raleway Light" pitchFamily="2" charset="0"/>
              </a:rPr>
              <a:t>hủ đề của Đại hội </a:t>
            </a:r>
            <a:r>
              <a:rPr lang="vi-VN" i="1" dirty="0">
                <a:latin typeface="Raleway Light" pitchFamily="2" charset="0"/>
              </a:rPr>
              <a:t>“Tăng cường xây dựng Đảng trong sạch, vững mạnh; phát huy sức mạnh toàn dân tộc, dân chủ xã hội chủ nghĩa; đẩy mạnh toàn diện, đồng bộ công cuộc đổi mới; bảo vệ vững chắc Tổ quốc, giữ vững môi trường hòa bình, ổn định; phấn đấu sớm đưa nước ta cơ bản trở thành nước công nghiệp theo hướng hiện đại”.</a:t>
            </a:r>
            <a:endParaRPr lang="en-US" i="1" dirty="0">
              <a:latin typeface="Raleway Light" pitchFamily="2" charset="0"/>
            </a:endParaRPr>
          </a:p>
        </p:txBody>
      </p:sp>
    </p:spTree>
    <p:extLst>
      <p:ext uri="{BB962C8B-B14F-4D97-AF65-F5344CB8AC3E}">
        <p14:creationId xmlns:p14="http://schemas.microsoft.com/office/powerpoint/2010/main" val="3393377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0655-5DE9-4471-A9DC-39BB56E61E22}"/>
              </a:ext>
            </a:extLst>
          </p:cNvPr>
          <p:cNvSpPr>
            <a:spLocks noGrp="1"/>
          </p:cNvSpPr>
          <p:nvPr>
            <p:ph type="title"/>
          </p:nvPr>
        </p:nvSpPr>
        <p:spPr>
          <a:xfrm>
            <a:off x="891264" y="800961"/>
            <a:ext cx="6866100" cy="857400"/>
          </a:xfrm>
        </p:spPr>
        <p:txBody>
          <a:bodyPr/>
          <a:lstStyle/>
          <a:p>
            <a:pPr algn="ctr"/>
            <a:r>
              <a:rPr lang="en-US" altLang="vi-VN" sz="2000" dirty="0">
                <a:latin typeface="Raleway ExtraBold" pitchFamily="2" charset="0"/>
              </a:rPr>
              <a:t>C</a:t>
            </a:r>
            <a:r>
              <a:rPr lang="vi-VN" altLang="vi-VN" sz="2000" dirty="0">
                <a:latin typeface="Raleway ExtraBold" pitchFamily="2" charset="0"/>
              </a:rPr>
              <a:t>hỉ đạo</a:t>
            </a:r>
            <a:r>
              <a:rPr lang="en-US" altLang="vi-VN" sz="2000" dirty="0">
                <a:latin typeface="Raleway ExtraBold" pitchFamily="2" charset="0"/>
              </a:rPr>
              <a:t> </a:t>
            </a:r>
            <a:r>
              <a:rPr lang="en-US" altLang="vi-VN" sz="2000" dirty="0" err="1">
                <a:latin typeface="Raleway ExtraBold" pitchFamily="2" charset="0"/>
              </a:rPr>
              <a:t>của</a:t>
            </a:r>
            <a:r>
              <a:rPr lang="en-US" altLang="vi-VN" sz="2000" dirty="0">
                <a:latin typeface="Raleway ExtraBold" pitchFamily="2" charset="0"/>
              </a:rPr>
              <a:t>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Đảng</a:t>
            </a:r>
            <a:r>
              <a:rPr lang="vi-VN" altLang="vi-VN" sz="2000" dirty="0">
                <a:latin typeface="Raleway ExtraBold" pitchFamily="2" charset="0"/>
              </a:rPr>
              <a:t> </a:t>
            </a:r>
            <a:r>
              <a:rPr lang="it-IT" altLang="vi-VN" sz="2000" dirty="0"/>
              <a:t>thực hiện </a:t>
            </a:r>
            <a:r>
              <a:rPr lang="vi-VN" altLang="vi-VN" sz="2000" dirty="0">
                <a:solidFill>
                  <a:srgbClr val="FFC000"/>
                </a:solidFill>
              </a:rPr>
              <a:t>6 nhiệm vụ</a:t>
            </a:r>
            <a:r>
              <a:rPr lang="vi-VN" altLang="vi-VN" sz="2000" dirty="0"/>
              <a:t> trọng tâm mà </a:t>
            </a:r>
            <a:r>
              <a:rPr lang="vi-VN" altLang="vi-VN" sz="2000" dirty="0">
                <a:solidFill>
                  <a:srgbClr val="FFC000"/>
                </a:solidFill>
              </a:rPr>
              <a:t>Đại hội XII </a:t>
            </a:r>
            <a:r>
              <a:rPr lang="vi-VN" altLang="vi-VN" sz="2000" dirty="0"/>
              <a:t>đã nêu (2011-2018)</a:t>
            </a:r>
            <a:endParaRPr lang="en-US" sz="2000" dirty="0"/>
          </a:p>
        </p:txBody>
      </p:sp>
      <p:sp>
        <p:nvSpPr>
          <p:cNvPr id="3" name="Text Placeholder 2">
            <a:extLst>
              <a:ext uri="{FF2B5EF4-FFF2-40B4-BE49-F238E27FC236}">
                <a16:creationId xmlns:a16="http://schemas.microsoft.com/office/drawing/2014/main" id="{09C5D464-3F02-4490-872C-9AECB861545B}"/>
              </a:ext>
            </a:extLst>
          </p:cNvPr>
          <p:cNvSpPr>
            <a:spLocks noGrp="1"/>
          </p:cNvSpPr>
          <p:nvPr>
            <p:ph type="body" idx="1"/>
          </p:nvPr>
        </p:nvSpPr>
        <p:spPr>
          <a:xfrm>
            <a:off x="968103" y="1658361"/>
            <a:ext cx="7784011" cy="3151843"/>
          </a:xfrm>
        </p:spPr>
        <p:txBody>
          <a:bodyPr/>
          <a:lstStyle/>
          <a:p>
            <a:pPr marL="0" marR="0" indent="0" algn="just">
              <a:lnSpc>
                <a:spcPct val="107000"/>
              </a:lnSpc>
              <a:spcBef>
                <a:spcPts val="300"/>
              </a:spcBef>
              <a:spcAft>
                <a:spcPts val="300"/>
              </a:spcAft>
              <a:buNone/>
            </a:pPr>
            <a:r>
              <a:rPr lang="en-US" sz="1400" dirty="0"/>
              <a:t>1. </a:t>
            </a:r>
            <a:r>
              <a:rPr lang="vi-VN" sz="1400" dirty="0"/>
              <a:t>Tăng cường xây dựng, chỉnh đốn Đảng</a:t>
            </a:r>
            <a:r>
              <a:rPr lang="en-US" sz="1400" dirty="0"/>
              <a:t>.</a:t>
            </a:r>
          </a:p>
          <a:p>
            <a:pPr marL="0" marR="0" indent="0" algn="just">
              <a:lnSpc>
                <a:spcPct val="107000"/>
              </a:lnSpc>
              <a:spcBef>
                <a:spcPts val="300"/>
              </a:spcBef>
              <a:spcAft>
                <a:spcPts val="300"/>
              </a:spcAft>
              <a:buNone/>
            </a:pPr>
            <a:r>
              <a:rPr lang="en-US" sz="1400" dirty="0"/>
              <a:t>2. </a:t>
            </a:r>
            <a:r>
              <a:rPr lang="vi-VN" sz="1400" dirty="0"/>
              <a:t>Xây dựng tổ chức bộ máy của toàn hệ thống chính trị tinh gọn, hoạt động hiệu lực, hiệu quả; đẩy mạnh đấu tranh phòng, chống tham nhũng, lãng phí, quan liêu.</a:t>
            </a:r>
            <a:endParaRPr lang="en-US" sz="1400" dirty="0"/>
          </a:p>
          <a:p>
            <a:pPr marL="0" marR="0" indent="0" algn="just">
              <a:lnSpc>
                <a:spcPct val="107000"/>
              </a:lnSpc>
              <a:spcBef>
                <a:spcPts val="300"/>
              </a:spcBef>
              <a:spcAft>
                <a:spcPts val="300"/>
              </a:spcAft>
              <a:buNone/>
            </a:pPr>
            <a:r>
              <a:rPr lang="en-US" sz="1400" dirty="0"/>
              <a:t>3. </a:t>
            </a:r>
            <a:r>
              <a:rPr lang="vi-VN" sz="1400" dirty="0"/>
              <a:t>Tập trung thực hiện các giải pháp nâng cao chất lượng tăng trưởng, năng suất lao động và sức cạnh tranh của nền kinh tế. </a:t>
            </a:r>
            <a:endParaRPr lang="en-US" sz="1400" dirty="0"/>
          </a:p>
          <a:p>
            <a:pPr marL="0" marR="0" indent="0" algn="just">
              <a:lnSpc>
                <a:spcPct val="107000"/>
              </a:lnSpc>
              <a:spcBef>
                <a:spcPts val="300"/>
              </a:spcBef>
              <a:spcAft>
                <a:spcPts val="300"/>
              </a:spcAft>
              <a:buNone/>
            </a:pPr>
            <a:r>
              <a:rPr lang="en-US" sz="1400" dirty="0"/>
              <a:t>4. </a:t>
            </a:r>
            <a:r>
              <a:rPr lang="vi-VN" sz="1400" dirty="0"/>
              <a:t>Kiên quyết, kiên trì đấu tranh bảo vệ vững chắc độc lập, chủ quyền, thống nhất và toàn vẹn lãnh thổ của Tổ quốc</a:t>
            </a:r>
            <a:r>
              <a:rPr lang="en-US" sz="1400" dirty="0"/>
              <a:t>...</a:t>
            </a:r>
          </a:p>
          <a:p>
            <a:pPr marL="0" marR="0" indent="0" algn="just">
              <a:lnSpc>
                <a:spcPct val="107000"/>
              </a:lnSpc>
              <a:spcBef>
                <a:spcPts val="300"/>
              </a:spcBef>
              <a:spcAft>
                <a:spcPts val="300"/>
              </a:spcAft>
              <a:buNone/>
            </a:pPr>
            <a:r>
              <a:rPr lang="en-US" sz="1400" dirty="0"/>
              <a:t>5. </a:t>
            </a:r>
            <a:r>
              <a:rPr lang="vi-VN" sz="1400" dirty="0"/>
              <a:t>Thu hút, phát huy mạnh mẽ mọi nguồn lực và sức sáng tạo của nhân dân. Chăm lo nâng cao đời sống vật chất, tinh thần, giải quyết tốt những vấn đề bức thiết</a:t>
            </a:r>
            <a:r>
              <a:rPr lang="en-US" sz="1400" dirty="0"/>
              <a:t>...</a:t>
            </a:r>
          </a:p>
          <a:p>
            <a:pPr marL="0" marR="0" indent="0" algn="just">
              <a:lnSpc>
                <a:spcPct val="107000"/>
              </a:lnSpc>
              <a:spcBef>
                <a:spcPts val="300"/>
              </a:spcBef>
              <a:spcAft>
                <a:spcPts val="300"/>
              </a:spcAft>
              <a:buNone/>
            </a:pPr>
            <a:r>
              <a:rPr lang="en-US" sz="1400" dirty="0"/>
              <a:t>6. </a:t>
            </a:r>
            <a:r>
              <a:rPr lang="vi-VN" sz="1400" dirty="0"/>
              <a:t>Phát huy nhân tố con người trong mọi lĩnh vực của đời sống xã hội; tập trung xây dựng con người về đạo đức, nhân cách, lối sống, trí tuệ và năng lực làm việc</a:t>
            </a:r>
            <a:r>
              <a:rPr lang="en-US" sz="1400" dirty="0"/>
              <a:t>...</a:t>
            </a:r>
          </a:p>
          <a:p>
            <a:pPr marL="114300" indent="0">
              <a:buNone/>
            </a:pPr>
            <a:endParaRPr lang="en-US" sz="1400" dirty="0"/>
          </a:p>
        </p:txBody>
      </p:sp>
      <p:sp>
        <p:nvSpPr>
          <p:cNvPr id="4" name="Slide Number Placeholder 3">
            <a:extLst>
              <a:ext uri="{FF2B5EF4-FFF2-40B4-BE49-F238E27FC236}">
                <a16:creationId xmlns:a16="http://schemas.microsoft.com/office/drawing/2014/main" id="{C3D9301D-541D-47CC-A9CF-F36522752C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432317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27F7-8809-4923-A38F-0C5145657935}"/>
              </a:ext>
            </a:extLst>
          </p:cNvPr>
          <p:cNvSpPr>
            <a:spLocks noGrp="1"/>
          </p:cNvSpPr>
          <p:nvPr>
            <p:ph type="title"/>
          </p:nvPr>
        </p:nvSpPr>
        <p:spPr/>
        <p:txBody>
          <a:bodyPr/>
          <a:lstStyle/>
          <a:p>
            <a:pPr algn="ctr"/>
            <a:r>
              <a:rPr lang="en-US" altLang="vi-VN" sz="2000" dirty="0">
                <a:latin typeface="Raleway ExtraBold" pitchFamily="2" charset="0"/>
              </a:rPr>
              <a:t>C</a:t>
            </a:r>
            <a:r>
              <a:rPr lang="vi-VN" altLang="vi-VN" sz="2000" dirty="0">
                <a:latin typeface="Raleway ExtraBold" pitchFamily="2" charset="0"/>
              </a:rPr>
              <a:t>hỉ đạo</a:t>
            </a:r>
            <a:r>
              <a:rPr lang="en-US" altLang="vi-VN" sz="2000" dirty="0">
                <a:latin typeface="Raleway ExtraBold" pitchFamily="2" charset="0"/>
              </a:rPr>
              <a:t> </a:t>
            </a:r>
            <a:r>
              <a:rPr lang="en-US" altLang="vi-VN" sz="2000" dirty="0" err="1">
                <a:latin typeface="Raleway ExtraBold" pitchFamily="2" charset="0"/>
              </a:rPr>
              <a:t>của</a:t>
            </a:r>
            <a:r>
              <a:rPr lang="en-US" altLang="vi-VN" sz="2000" dirty="0">
                <a:latin typeface="Raleway ExtraBold" pitchFamily="2" charset="0"/>
              </a:rPr>
              <a:t>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Đảng</a:t>
            </a:r>
            <a:r>
              <a:rPr lang="vi-VN" altLang="vi-VN" sz="2000" dirty="0">
                <a:latin typeface="Raleway ExtraBold" pitchFamily="2" charset="0"/>
              </a:rPr>
              <a:t> </a:t>
            </a:r>
            <a:r>
              <a:rPr lang="it-IT" altLang="vi-VN" sz="2000" dirty="0"/>
              <a:t>thực hiện </a:t>
            </a:r>
            <a:r>
              <a:rPr lang="vi-VN" altLang="vi-VN" sz="2000" dirty="0">
                <a:solidFill>
                  <a:srgbClr val="FFC000"/>
                </a:solidFill>
              </a:rPr>
              <a:t>nhiệm vụ trọng tâm </a:t>
            </a:r>
            <a:r>
              <a:rPr lang="vi-VN" altLang="vi-VN" sz="2000" dirty="0"/>
              <a:t>mà </a:t>
            </a:r>
            <a:r>
              <a:rPr lang="vi-VN" altLang="vi-VN" sz="2000" dirty="0">
                <a:solidFill>
                  <a:srgbClr val="FFC000"/>
                </a:solidFill>
              </a:rPr>
              <a:t>Đại hội XII </a:t>
            </a:r>
            <a:r>
              <a:rPr lang="vi-VN" altLang="vi-VN" sz="2000" dirty="0"/>
              <a:t>đã nêu (2011-2018)</a:t>
            </a:r>
            <a:endParaRPr lang="en-US" sz="2000" dirty="0"/>
          </a:p>
        </p:txBody>
      </p:sp>
      <p:sp>
        <p:nvSpPr>
          <p:cNvPr id="3" name="Text Placeholder 2">
            <a:extLst>
              <a:ext uri="{FF2B5EF4-FFF2-40B4-BE49-F238E27FC236}">
                <a16:creationId xmlns:a16="http://schemas.microsoft.com/office/drawing/2014/main" id="{1B56E634-3EA0-421E-BA91-A5915DCE1ED9}"/>
              </a:ext>
            </a:extLst>
          </p:cNvPr>
          <p:cNvSpPr>
            <a:spLocks noGrp="1"/>
          </p:cNvSpPr>
          <p:nvPr>
            <p:ph type="body" idx="1"/>
          </p:nvPr>
        </p:nvSpPr>
        <p:spPr/>
        <p:txBody>
          <a:bodyPr/>
          <a:lstStyle/>
          <a:p>
            <a:pPr marL="0" indent="443230" algn="just">
              <a:buFontTx/>
              <a:buChar char="-"/>
            </a:pPr>
            <a:r>
              <a:rPr lang="vi-VN" altLang="x-none" sz="1600" dirty="0"/>
              <a:t>Hội nghị </a:t>
            </a:r>
            <a:r>
              <a:rPr lang="en-US" altLang="x-none" sz="1600" dirty="0" err="1"/>
              <a:t>Trung</a:t>
            </a:r>
            <a:r>
              <a:rPr lang="en-US" altLang="x-none" sz="1600" dirty="0"/>
              <a:t> </a:t>
            </a:r>
            <a:r>
              <a:rPr lang="en-US" altLang="x-none" sz="1600" dirty="0" err="1"/>
              <a:t>ương</a:t>
            </a:r>
            <a:r>
              <a:rPr lang="vi-VN" altLang="x-none" sz="1600" dirty="0"/>
              <a:t> </a:t>
            </a:r>
            <a:r>
              <a:rPr lang="da-DK" altLang="x-none" sz="1600" dirty="0"/>
              <a:t>5</a:t>
            </a:r>
            <a:r>
              <a:rPr lang="vi-VN" altLang="x-none" sz="1600" dirty="0"/>
              <a:t> (</a:t>
            </a:r>
            <a:r>
              <a:rPr lang="da-DK" altLang="x-none" sz="1600" dirty="0"/>
              <a:t>5</a:t>
            </a:r>
            <a:r>
              <a:rPr lang="vi-VN" altLang="x-none" sz="1600" dirty="0"/>
              <a:t>-201</a:t>
            </a:r>
            <a:r>
              <a:rPr lang="da-DK" altLang="x-none" sz="1600" dirty="0"/>
              <a:t>7</a:t>
            </a:r>
            <a:r>
              <a:rPr lang="vi-VN" altLang="x-none" sz="1600" dirty="0"/>
              <a:t>) </a:t>
            </a:r>
            <a:r>
              <a:rPr lang="nl-NL" altLang="x-none" sz="1600" dirty="0"/>
              <a:t>chủ trương </a:t>
            </a:r>
            <a:r>
              <a:rPr lang="da-DK" altLang="x-none" sz="1600" dirty="0"/>
              <a:t>tiếp tục sắp xếp, đổi mới, phát triển và nâng cao hiệu quả doanh nghiệp nhà nước.</a:t>
            </a:r>
            <a:endParaRPr lang="vi-VN" altLang="x-none" sz="1600" dirty="0"/>
          </a:p>
          <a:p>
            <a:pPr marL="0" indent="443230" algn="just">
              <a:buFontTx/>
              <a:buChar char="-"/>
            </a:pPr>
            <a:r>
              <a:rPr lang="vi-VN" altLang="x-none" sz="1600" dirty="0"/>
              <a:t>Hội nghị </a:t>
            </a:r>
            <a:r>
              <a:rPr lang="en-US" altLang="x-none" sz="1600" dirty="0" err="1"/>
              <a:t>Trung</a:t>
            </a:r>
            <a:r>
              <a:rPr lang="en-US" altLang="x-none" sz="1600" dirty="0"/>
              <a:t> </a:t>
            </a:r>
            <a:r>
              <a:rPr lang="en-US" altLang="x-none" sz="1600" dirty="0" err="1"/>
              <a:t>ương</a:t>
            </a:r>
            <a:r>
              <a:rPr lang="vi-VN" altLang="x-none" sz="1600" dirty="0"/>
              <a:t> 5, khóa XII (5-2017) </a:t>
            </a:r>
            <a:r>
              <a:rPr lang="nl-NL" altLang="x-none" sz="1600" dirty="0"/>
              <a:t>chủ trương </a:t>
            </a:r>
            <a:r>
              <a:rPr lang="vi-VN" altLang="x-none" sz="1600" dirty="0"/>
              <a:t>phát triển kinh tế tư nhân trở thành một động lực quan trọng của nền kinh tế thị trường định hướng xã hội chủ nghĩa</a:t>
            </a:r>
          </a:p>
          <a:p>
            <a:pPr marL="0" indent="443230" algn="just">
              <a:buFontTx/>
              <a:buChar char="-"/>
            </a:pPr>
            <a:r>
              <a:rPr lang="vi-VN" altLang="x-none" sz="1600" dirty="0"/>
              <a:t>Hội nghị </a:t>
            </a:r>
            <a:r>
              <a:rPr lang="en-US" altLang="x-none" sz="1600" dirty="0" err="1"/>
              <a:t>Trung</a:t>
            </a:r>
            <a:r>
              <a:rPr lang="en-US" altLang="x-none" sz="1600" dirty="0"/>
              <a:t> </a:t>
            </a:r>
            <a:r>
              <a:rPr lang="en-US" altLang="x-none" sz="1600" dirty="0" err="1"/>
              <a:t>ương</a:t>
            </a:r>
            <a:r>
              <a:rPr lang="vi-VN" altLang="x-none" sz="1600" dirty="0"/>
              <a:t> 8 (10-2018) để ra Chiến lược phát triển bền vững kinh tế biển Việt Nam đến năm 2030, tầm nhìn đến năm 2045. </a:t>
            </a:r>
          </a:p>
          <a:p>
            <a:pPr marL="0" indent="443230">
              <a:buFontTx/>
              <a:buAutoNum type="arabicPeriod"/>
            </a:pPr>
            <a:endParaRPr lang="vi-VN" altLang="x-none" sz="1600" dirty="0"/>
          </a:p>
          <a:p>
            <a:pPr marL="0" indent="443230">
              <a:buFontTx/>
              <a:buNone/>
            </a:pPr>
            <a:endParaRPr lang="vi-VN" altLang="x-none" sz="1600" dirty="0"/>
          </a:p>
          <a:p>
            <a:endParaRPr lang="en-US" sz="1600" dirty="0"/>
          </a:p>
        </p:txBody>
      </p:sp>
      <p:sp>
        <p:nvSpPr>
          <p:cNvPr id="4" name="Slide Number Placeholder 3">
            <a:extLst>
              <a:ext uri="{FF2B5EF4-FFF2-40B4-BE49-F238E27FC236}">
                <a16:creationId xmlns:a16="http://schemas.microsoft.com/office/drawing/2014/main" id="{6E265487-93C8-4634-B991-E98D2D0810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684632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202AC2-09FF-4877-8D4C-AACEBFAB94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
        <p:nvSpPr>
          <p:cNvPr id="3" name="Rectangle 2">
            <a:extLst>
              <a:ext uri="{FF2B5EF4-FFF2-40B4-BE49-F238E27FC236}">
                <a16:creationId xmlns:a16="http://schemas.microsoft.com/office/drawing/2014/main" id="{F61017F3-E076-4180-A962-D2B547F55C7C}"/>
              </a:ext>
            </a:extLst>
          </p:cNvPr>
          <p:cNvSpPr txBox="1">
            <a:spLocks/>
          </p:cNvSpPr>
          <p:nvPr/>
        </p:nvSpPr>
        <p:spPr>
          <a:xfrm>
            <a:off x="2415347" y="274704"/>
            <a:ext cx="5261002" cy="1295400"/>
          </a:xfrm>
          <a:prstGeom prst="rect">
            <a:avLst/>
          </a:prstGeom>
          <a:ln/>
        </p:spPr>
        <p:txBody>
          <a:bodyPr vert="horz" wrap="square" lIns="91440" tIns="45720" rIns="91440" bIns="45720"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vi-VN" sz="2000" dirty="0">
                <a:latin typeface="Raleway ExtraBold" pitchFamily="2" charset="0"/>
              </a:rPr>
              <a:t>C</a:t>
            </a:r>
            <a:r>
              <a:rPr lang="vi-VN" altLang="vi-VN" sz="2000" dirty="0">
                <a:latin typeface="Raleway ExtraBold" pitchFamily="2" charset="0"/>
              </a:rPr>
              <a:t>hỉ đạo</a:t>
            </a:r>
            <a:r>
              <a:rPr lang="en-US" altLang="vi-VN" sz="2000" dirty="0">
                <a:latin typeface="Raleway ExtraBold" pitchFamily="2" charset="0"/>
              </a:rPr>
              <a:t> </a:t>
            </a:r>
            <a:r>
              <a:rPr lang="en-US" altLang="vi-VN" sz="2000" dirty="0" err="1">
                <a:latin typeface="Raleway ExtraBold" pitchFamily="2" charset="0"/>
              </a:rPr>
              <a:t>của</a:t>
            </a:r>
            <a:r>
              <a:rPr lang="en-US" altLang="vi-VN" sz="2000" dirty="0">
                <a:latin typeface="Raleway ExtraBold" pitchFamily="2" charset="0"/>
              </a:rPr>
              <a:t> </a:t>
            </a:r>
            <a:r>
              <a:rPr lang="en-US" altLang="vi-VN" sz="2000" dirty="0" err="1">
                <a:solidFill>
                  <a:srgbClr val="FFC000"/>
                </a:solidFill>
                <a:latin typeface="Raleway ExtraBold" pitchFamily="2" charset="0"/>
              </a:rPr>
              <a:t>Trung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ương</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Đảng</a:t>
            </a:r>
            <a:r>
              <a:rPr lang="vi-VN" altLang="vi-VN" sz="2000" dirty="0">
                <a:latin typeface="Raleway ExtraBold" pitchFamily="2" charset="0"/>
              </a:rPr>
              <a:t> </a:t>
            </a:r>
            <a:r>
              <a:rPr lang="it-IT" altLang="vi-VN" sz="2000" dirty="0">
                <a:latin typeface="Raleway ExtraBold" pitchFamily="2" charset="0"/>
              </a:rPr>
              <a:t>thực hiện đổi mới </a:t>
            </a:r>
            <a:r>
              <a:rPr lang="vi-VN" altLang="vi-VN" sz="2000" dirty="0">
                <a:solidFill>
                  <a:srgbClr val="FFC000"/>
                </a:solidFill>
                <a:latin typeface="Raleway ExtraBold" pitchFamily="2" charset="0"/>
              </a:rPr>
              <a:t>chính trị</a:t>
            </a:r>
            <a:r>
              <a:rPr lang="en-US" altLang="vi-VN" sz="2000" dirty="0">
                <a:solidFill>
                  <a:srgbClr val="FFC000"/>
                </a:solidFill>
                <a:latin typeface="Raleway ExtraBold" pitchFamily="2" charset="0"/>
              </a:rPr>
              <a:t> - </a:t>
            </a:r>
            <a:r>
              <a:rPr lang="en-US" altLang="vi-VN" sz="2000" dirty="0" err="1">
                <a:solidFill>
                  <a:srgbClr val="FFC000"/>
                </a:solidFill>
                <a:latin typeface="Raleway ExtraBold" pitchFamily="2" charset="0"/>
              </a:rPr>
              <a:t>xã</a:t>
            </a:r>
            <a:r>
              <a:rPr lang="en-US" altLang="vi-VN" sz="2000" dirty="0">
                <a:solidFill>
                  <a:srgbClr val="FFC000"/>
                </a:solidFill>
                <a:latin typeface="Raleway ExtraBold" pitchFamily="2" charset="0"/>
              </a:rPr>
              <a:t> </a:t>
            </a:r>
            <a:r>
              <a:rPr lang="en-US" altLang="vi-VN" sz="2000" dirty="0" err="1">
                <a:solidFill>
                  <a:srgbClr val="FFC000"/>
                </a:solidFill>
                <a:latin typeface="Raleway ExtraBold" pitchFamily="2" charset="0"/>
              </a:rPr>
              <a:t>hội</a:t>
            </a:r>
            <a:r>
              <a:rPr lang="en-US" altLang="vi-VN" sz="2000" dirty="0">
                <a:solidFill>
                  <a:srgbClr val="FFC000"/>
                </a:solidFill>
                <a:latin typeface="Raleway ExtraBold" pitchFamily="2" charset="0"/>
              </a:rPr>
              <a:t> </a:t>
            </a:r>
            <a:endParaRPr lang="vi-VN" altLang="vi-VN" sz="2000" dirty="0">
              <a:solidFill>
                <a:srgbClr val="FFC000"/>
              </a:solidFill>
              <a:latin typeface="Raleway ExtraBold" pitchFamily="2" charset="0"/>
            </a:endParaRPr>
          </a:p>
        </p:txBody>
      </p:sp>
      <p:sp>
        <p:nvSpPr>
          <p:cNvPr id="4" name="Rectangle 3">
            <a:extLst>
              <a:ext uri="{FF2B5EF4-FFF2-40B4-BE49-F238E27FC236}">
                <a16:creationId xmlns:a16="http://schemas.microsoft.com/office/drawing/2014/main" id="{ADCD2CEB-F3D4-4A10-8B5B-B66AAD3A963B}"/>
              </a:ext>
            </a:extLst>
          </p:cNvPr>
          <p:cNvSpPr txBox="1">
            <a:spLocks/>
          </p:cNvSpPr>
          <p:nvPr/>
        </p:nvSpPr>
        <p:spPr>
          <a:xfrm>
            <a:off x="609600" y="1448435"/>
            <a:ext cx="7620000" cy="1625178"/>
          </a:xfrm>
          <a:prstGeom prst="rect">
            <a:avLst/>
          </a:prstGeom>
          <a:ln/>
        </p:spPr>
        <p:txBody>
          <a:bodyPr vert="horz" wrap="square" lIns="91440" tIns="45720" rIns="91440" bIns="4572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vi-VN" altLang="vi-VN" sz="1600" dirty="0">
                <a:latin typeface="Raleway Light" pitchFamily="2" charset="0"/>
              </a:rPr>
              <a:t>Hội nghị </a:t>
            </a:r>
            <a:r>
              <a:rPr lang="en-US" altLang="vi-VN" sz="1600" dirty="0" err="1">
                <a:latin typeface="Raleway Light" pitchFamily="2" charset="0"/>
              </a:rPr>
              <a:t>Trung</a:t>
            </a:r>
            <a:r>
              <a:rPr lang="en-US" altLang="vi-VN" sz="1600" dirty="0">
                <a:latin typeface="Raleway Light" pitchFamily="2" charset="0"/>
              </a:rPr>
              <a:t> </a:t>
            </a:r>
            <a:r>
              <a:rPr lang="en-US" altLang="vi-VN" sz="1600" dirty="0" err="1">
                <a:latin typeface="Raleway Light" pitchFamily="2" charset="0"/>
              </a:rPr>
              <a:t>ương</a:t>
            </a:r>
            <a:r>
              <a:rPr lang="en-US" altLang="vi-VN" sz="1600" dirty="0">
                <a:latin typeface="Raleway Light" pitchFamily="2" charset="0"/>
              </a:rPr>
              <a:t> </a:t>
            </a:r>
            <a:r>
              <a:rPr lang="da-DK" altLang="vi-VN" sz="1600" dirty="0">
                <a:latin typeface="Raleway Light" pitchFamily="2" charset="0"/>
              </a:rPr>
              <a:t>4</a:t>
            </a:r>
            <a:r>
              <a:rPr lang="vi-VN" altLang="vi-VN" sz="1600" dirty="0">
                <a:latin typeface="Raleway Light" pitchFamily="2" charset="0"/>
              </a:rPr>
              <a:t> (</a:t>
            </a:r>
            <a:r>
              <a:rPr lang="da-DK" altLang="vi-VN" sz="1600" dirty="0">
                <a:latin typeface="Raleway Light" pitchFamily="2" charset="0"/>
              </a:rPr>
              <a:t>10</a:t>
            </a:r>
            <a:r>
              <a:rPr lang="vi-VN" altLang="vi-VN" sz="1600" dirty="0">
                <a:latin typeface="Raleway Light" pitchFamily="2" charset="0"/>
              </a:rPr>
              <a:t>-201</a:t>
            </a:r>
            <a:r>
              <a:rPr lang="da-DK" altLang="vi-VN" sz="1600" dirty="0">
                <a:latin typeface="Raleway Light" pitchFamily="2" charset="0"/>
              </a:rPr>
              <a:t>6</a:t>
            </a:r>
            <a:r>
              <a:rPr lang="vi-VN" altLang="vi-VN" sz="1600" dirty="0">
                <a:latin typeface="Raleway Light" pitchFamily="2" charset="0"/>
              </a:rPr>
              <a:t>)</a:t>
            </a:r>
            <a:r>
              <a:rPr lang="da-DK" altLang="vi-VN" sz="1600" dirty="0">
                <a:latin typeface="Raleway Light" pitchFamily="2" charset="0"/>
              </a:rPr>
              <a:t> ra Nghị quyết về tăng cường xây dựng, chỉnh đốn Đảng.</a:t>
            </a:r>
          </a:p>
          <a:p>
            <a:pPr marL="285750" indent="-285750" algn="just">
              <a:buFont typeface="Arial" panose="020B0604020202020204" pitchFamily="34" charset="0"/>
              <a:buChar char="•"/>
            </a:pPr>
            <a:r>
              <a:rPr lang="da-DK" altLang="x-none" sz="1600" dirty="0">
                <a:latin typeface="Raleway Light" pitchFamily="2" charset="0"/>
              </a:rPr>
              <a:t>Hội nghị </a:t>
            </a:r>
            <a:r>
              <a:rPr lang="en-US" altLang="vi-VN" sz="1600" dirty="0" err="1">
                <a:latin typeface="Raleway Light" pitchFamily="2" charset="0"/>
              </a:rPr>
              <a:t>Trung</a:t>
            </a:r>
            <a:r>
              <a:rPr lang="en-US" altLang="vi-VN" sz="1600" dirty="0">
                <a:latin typeface="Raleway Light" pitchFamily="2" charset="0"/>
              </a:rPr>
              <a:t> </a:t>
            </a:r>
            <a:r>
              <a:rPr lang="en-US" altLang="vi-VN" sz="1600" dirty="0" err="1">
                <a:latin typeface="Raleway Light" pitchFamily="2" charset="0"/>
              </a:rPr>
              <a:t>ương</a:t>
            </a:r>
            <a:r>
              <a:rPr lang="en-US" altLang="vi-VN" sz="1600" dirty="0">
                <a:latin typeface="Raleway Light" pitchFamily="2" charset="0"/>
              </a:rPr>
              <a:t> </a:t>
            </a:r>
            <a:r>
              <a:rPr lang="en-US" altLang="zh-CN" sz="1600" dirty="0">
                <a:latin typeface="Raleway Light" pitchFamily="2" charset="0"/>
              </a:rPr>
              <a:t>6</a:t>
            </a:r>
            <a:r>
              <a:rPr lang="da-DK" altLang="x-none" sz="1600" dirty="0">
                <a:latin typeface="Raleway Light" pitchFamily="2" charset="0"/>
              </a:rPr>
              <a:t> khoá XII (10-2017)</a:t>
            </a:r>
            <a:r>
              <a:rPr lang="vi-VN" altLang="x-none" sz="1600" dirty="0">
                <a:latin typeface="Raleway Light" pitchFamily="2" charset="0"/>
              </a:rPr>
              <a:t> </a:t>
            </a:r>
            <a:r>
              <a:rPr lang="da-DK" altLang="x-none" sz="1600" dirty="0">
                <a:latin typeface="Raleway Light" pitchFamily="2" charset="0"/>
              </a:rPr>
              <a:t>ban hành </a:t>
            </a:r>
            <a:r>
              <a:rPr lang="vi-VN" altLang="x-none" sz="1600" dirty="0">
                <a:latin typeface="Raleway Light" pitchFamily="2" charset="0"/>
              </a:rPr>
              <a:t>2 </a:t>
            </a:r>
            <a:r>
              <a:rPr lang="da-DK" altLang="x-none" sz="1600" dirty="0">
                <a:latin typeface="Raleway Light" pitchFamily="2" charset="0"/>
              </a:rPr>
              <a:t>Nghị quyết</a:t>
            </a:r>
            <a:r>
              <a:rPr lang="vi-VN" altLang="x-none" sz="1600" dirty="0">
                <a:latin typeface="Raleway Light" pitchFamily="2" charset="0"/>
              </a:rPr>
              <a:t>:</a:t>
            </a:r>
          </a:p>
          <a:p>
            <a:pPr marL="342900" indent="-342900" algn="just">
              <a:buFont typeface="+mj-lt"/>
              <a:buAutoNum type="arabicPeriod"/>
            </a:pPr>
            <a:r>
              <a:rPr lang="en-US" altLang="vi-VN" sz="1600" dirty="0">
                <a:latin typeface="Raleway Light" pitchFamily="2" charset="0"/>
              </a:rPr>
              <a:t>T</a:t>
            </a:r>
            <a:r>
              <a:rPr lang="vi-VN" altLang="vi-VN" sz="1600" dirty="0">
                <a:latin typeface="Raleway Light" pitchFamily="2" charset="0"/>
              </a:rPr>
              <a:t>ăng cường công tác bảo vệ, chăm sóc và nâng cao sức khoẻ nhân dân trong tình hình mới.</a:t>
            </a:r>
          </a:p>
          <a:p>
            <a:pPr marL="342900" indent="-342900" algn="just">
              <a:buFont typeface="+mj-lt"/>
              <a:buAutoNum type="arabicPeriod"/>
            </a:pPr>
            <a:r>
              <a:rPr lang="en-US" altLang="vi-VN" sz="1600" dirty="0">
                <a:latin typeface="Raleway Light" pitchFamily="2" charset="0"/>
              </a:rPr>
              <a:t>C</a:t>
            </a:r>
            <a:r>
              <a:rPr lang="vi-VN" altLang="vi-VN" sz="1600" dirty="0">
                <a:latin typeface="Raleway Light" pitchFamily="2" charset="0"/>
              </a:rPr>
              <a:t>ông tác dân số trong tình hình mới.</a:t>
            </a:r>
          </a:p>
          <a:p>
            <a:pPr indent="360680" algn="just">
              <a:buFontTx/>
              <a:buNone/>
            </a:pPr>
            <a:endParaRPr lang="vi-VN" altLang="vi-VN" sz="1600" dirty="0">
              <a:latin typeface="Raleway Light" pitchFamily="2" charset="0"/>
            </a:endParaRPr>
          </a:p>
        </p:txBody>
      </p:sp>
    </p:spTree>
    <p:extLst>
      <p:ext uri="{BB962C8B-B14F-4D97-AF65-F5344CB8AC3E}">
        <p14:creationId xmlns:p14="http://schemas.microsoft.com/office/powerpoint/2010/main" val="42777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93B-AFF9-4805-8662-D5730547B38E}"/>
              </a:ext>
            </a:extLst>
          </p:cNvPr>
          <p:cNvSpPr>
            <a:spLocks noGrp="1"/>
          </p:cNvSpPr>
          <p:nvPr>
            <p:ph type="title"/>
          </p:nvPr>
        </p:nvSpPr>
        <p:spPr/>
        <p:txBody>
          <a:bodyPr/>
          <a:lstStyle/>
          <a:p>
            <a:r>
              <a:rPr lang="en-US" sz="3000" dirty="0"/>
              <a:t>Danh </a:t>
            </a:r>
            <a:r>
              <a:rPr lang="en-US" sz="3000" dirty="0" err="1"/>
              <a:t>mục</a:t>
            </a:r>
            <a:r>
              <a:rPr lang="en-US" sz="3000" dirty="0"/>
              <a:t> </a:t>
            </a:r>
            <a:r>
              <a:rPr lang="en-US" sz="3000" dirty="0" err="1"/>
              <a:t>tài</a:t>
            </a:r>
            <a:r>
              <a:rPr lang="en-US" sz="3000" dirty="0"/>
              <a:t> </a:t>
            </a:r>
            <a:r>
              <a:rPr lang="en-US" sz="3000" dirty="0" err="1"/>
              <a:t>liệu</a:t>
            </a:r>
            <a:r>
              <a:rPr lang="en-US" sz="3000" dirty="0"/>
              <a:t> </a:t>
            </a:r>
            <a:r>
              <a:rPr lang="en-US" sz="3000" dirty="0" err="1"/>
              <a:t>tham</a:t>
            </a:r>
            <a:r>
              <a:rPr lang="en-US" sz="3000" dirty="0"/>
              <a:t> </a:t>
            </a:r>
            <a:r>
              <a:rPr lang="en-US" sz="3000" dirty="0" err="1"/>
              <a:t>khảo</a:t>
            </a:r>
            <a:endParaRPr lang="en-US" sz="3000" dirty="0"/>
          </a:p>
        </p:txBody>
      </p:sp>
      <p:sp>
        <p:nvSpPr>
          <p:cNvPr id="3" name="Text Placeholder 2">
            <a:extLst>
              <a:ext uri="{FF2B5EF4-FFF2-40B4-BE49-F238E27FC236}">
                <a16:creationId xmlns:a16="http://schemas.microsoft.com/office/drawing/2014/main" id="{EF14FCBB-C85E-43AA-A17D-E1B7115D9B48}"/>
              </a:ext>
            </a:extLst>
          </p:cNvPr>
          <p:cNvSpPr>
            <a:spLocks noGrp="1"/>
          </p:cNvSpPr>
          <p:nvPr>
            <p:ph type="body" idx="1"/>
          </p:nvPr>
        </p:nvSpPr>
        <p:spPr>
          <a:xfrm>
            <a:off x="805022" y="1509432"/>
            <a:ext cx="7799378" cy="3170143"/>
          </a:xfrm>
        </p:spPr>
        <p:txBody>
          <a:bodyPr/>
          <a:lstStyle/>
          <a:p>
            <a:pPr marL="342900" indent="-228600" algn="just">
              <a:buFont typeface="+mj-lt"/>
              <a:buAutoNum type="arabicPeriod"/>
            </a:pPr>
            <a:r>
              <a:rPr lang="pt-BR" sz="1200" dirty="0"/>
              <a:t>Đ</a:t>
            </a:r>
            <a:r>
              <a:rPr lang="vi-VN" sz="1200" dirty="0"/>
              <a:t>ặ</a:t>
            </a:r>
            <a:r>
              <a:rPr lang="pt-BR" sz="1200" dirty="0"/>
              <a:t>ng Phong: </a:t>
            </a:r>
            <a:r>
              <a:rPr lang="vi-VN" sz="1200" dirty="0"/>
              <a:t>Phá rào trong kinh tế vào đêm trước đổi mới</a:t>
            </a:r>
            <a:r>
              <a:rPr lang="pt-BR" sz="1200" dirty="0"/>
              <a:t>, Nxb.Tri th</a:t>
            </a:r>
            <a:r>
              <a:rPr lang="vi-VN" sz="1200" dirty="0"/>
              <a:t>ức, H</a:t>
            </a:r>
            <a:r>
              <a:rPr lang="en-US" sz="1200" dirty="0"/>
              <a:t>, </a:t>
            </a:r>
            <a:r>
              <a:rPr lang="pt-BR" sz="1200" dirty="0"/>
              <a:t>2009.</a:t>
            </a:r>
            <a:endParaRPr lang="en-US" sz="1200" dirty="0"/>
          </a:p>
          <a:p>
            <a:pPr marL="342900" indent="-228600" algn="just">
              <a:buFont typeface="+mj-lt"/>
              <a:buAutoNum type="arabicPeriod"/>
            </a:pPr>
            <a:r>
              <a:rPr lang="vi-VN" sz="1200" dirty="0"/>
              <a:t>Đảng Cộng sản Việt Nam, Ban Chấp hành Trung ương - Ban Chỉ đạo Tổng </a:t>
            </a:r>
            <a:r>
              <a:rPr lang="pt-BR" sz="1200" dirty="0"/>
              <a:t>k</a:t>
            </a:r>
            <a:r>
              <a:rPr lang="vi-VN" sz="1200" dirty="0"/>
              <a:t>ết lý luận: </a:t>
            </a:r>
            <a:r>
              <a:rPr lang="pt-BR" sz="1200" dirty="0"/>
              <a:t>Báo cáo t</a:t>
            </a:r>
            <a:r>
              <a:rPr lang="vi-VN" sz="1200" dirty="0"/>
              <a:t>ổ</a:t>
            </a:r>
            <a:r>
              <a:rPr lang="pt-BR" sz="1200" dirty="0"/>
              <a:t>ng k</a:t>
            </a:r>
            <a:r>
              <a:rPr lang="vi-VN" sz="1200" dirty="0"/>
              <a:t>ế</a:t>
            </a:r>
            <a:r>
              <a:rPr lang="pt-BR" sz="1200" dirty="0"/>
              <a:t>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qua 30 năm đ</a:t>
            </a:r>
            <a:r>
              <a:rPr lang="vi-VN" sz="1200" dirty="0"/>
              <a:t>ổ</a:t>
            </a:r>
            <a:r>
              <a:rPr lang="pt-BR" sz="1200" dirty="0"/>
              <a:t>i m</a:t>
            </a:r>
            <a:r>
              <a:rPr lang="vi-VN" sz="1200" dirty="0"/>
              <a:t>ớ</a:t>
            </a:r>
            <a:r>
              <a:rPr lang="pl-PL" sz="1200" dirty="0"/>
              <a:t>i (1986-2016), Nxb.Chính tr</a:t>
            </a:r>
            <a:r>
              <a:rPr lang="vi-VN" sz="1200" dirty="0"/>
              <a:t>ị quốc gia, H</a:t>
            </a:r>
            <a:r>
              <a:rPr lang="en-US" sz="1200" dirty="0"/>
              <a:t>, </a:t>
            </a:r>
            <a:r>
              <a:rPr lang="pt-BR" sz="1200" dirty="0"/>
              <a:t>2015.</a:t>
            </a:r>
            <a:endParaRPr lang="en" sz="1200" dirty="0"/>
          </a:p>
          <a:p>
            <a:pPr marL="342900" indent="-228600" algn="just">
              <a:buFont typeface="+mj-lt"/>
              <a:buAutoNum type="arabicPeriod"/>
            </a:pPr>
            <a:r>
              <a:rPr lang="pt-BR" sz="1200" dirty="0"/>
              <a:t>TS Doãn Hùng, P</a:t>
            </a:r>
            <a:r>
              <a:rPr lang="vi-VN" sz="1200" dirty="0"/>
              <a:t>GS,TS Đoàn Minh Huấn, PGS,TS Nguyễn Ngọc Hà, TS Nguyễn Thị Thanh Huyền: </a:t>
            </a: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 Nh</a:t>
            </a:r>
            <a:r>
              <a:rPr lang="vi-VN" sz="1200" dirty="0"/>
              <a:t>ữ</a:t>
            </a:r>
            <a:r>
              <a:rPr lang="pt-BR" sz="1200" dirty="0"/>
              <a:t>ng tìm tòi và </a:t>
            </a:r>
            <a:r>
              <a:rPr lang="vi-VN" sz="1200" dirty="0"/>
              <a:t>đổi mới trên đường lên chủ nghĩa x</a:t>
            </a:r>
            <a:r>
              <a:rPr lang="pt-BR" sz="1200" dirty="0"/>
              <a:t>ã h</a:t>
            </a:r>
            <a:r>
              <a:rPr lang="vi-VN" sz="1200" dirty="0"/>
              <a:t>ội (1986-2011),</a:t>
            </a:r>
            <a:r>
              <a:rPr lang="pt-BR" sz="1200" dirty="0"/>
              <a:t> Nxb. Lý lu</a:t>
            </a:r>
            <a:r>
              <a:rPr lang="vi-VN" sz="1200" dirty="0"/>
              <a:t>ận chính trị, Hà Nội, 2016. </a:t>
            </a:r>
            <a:endParaRPr lang="pt-BR" sz="1200" dirty="0"/>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Văn ki</a:t>
            </a:r>
            <a:r>
              <a:rPr lang="vi-VN" sz="1200" dirty="0"/>
              <a:t>ệ</a:t>
            </a:r>
            <a:r>
              <a:rPr lang="pt-BR" sz="1200" dirty="0"/>
              <a:t>n Đ</a:t>
            </a:r>
            <a:r>
              <a:rPr lang="vi-VN" sz="1200" dirty="0"/>
              <a:t>ạ</a:t>
            </a:r>
            <a:r>
              <a:rPr lang="pt-BR" sz="1200" dirty="0"/>
              <a:t>i h</a:t>
            </a:r>
            <a:r>
              <a:rPr lang="vi-VN" sz="1200" dirty="0"/>
              <a:t>ộ</a:t>
            </a:r>
            <a:r>
              <a:rPr lang="pt-BR" sz="1200" dirty="0"/>
              <a:t>i đ</a:t>
            </a:r>
            <a:r>
              <a:rPr lang="vi-VN" sz="1200" dirty="0"/>
              <a:t>ạ</a:t>
            </a:r>
            <a:r>
              <a:rPr lang="pt-BR" sz="1200" dirty="0"/>
              <a:t>i bi</a:t>
            </a:r>
            <a:r>
              <a:rPr lang="vi-VN" sz="1200" dirty="0"/>
              <a:t>ểu toàn quốc lần thứ VI, VII, VIII, IX, X, XI, XII.</a:t>
            </a:r>
            <a:r>
              <a:rPr lang="pt-BR" sz="1200" dirty="0"/>
              <a:t> Nxb.Chính tr</a:t>
            </a:r>
            <a:r>
              <a:rPr lang="vi-VN" sz="1200" dirty="0"/>
              <a:t>ị Quốc gia, Hà Nội, 1987, 1991, 1996, 2001, 2006, 2011, 2016</a:t>
            </a:r>
            <a:r>
              <a:rPr lang="pt-BR" sz="1200" dirty="0"/>
              <a:t>.</a:t>
            </a:r>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a:t>
            </a:r>
            <a:r>
              <a:rPr lang="vi-VN" sz="1200" dirty="0"/>
              <a:t>Cương lĩnh xây dựng đất nước trong thời kỳ quá độ lên chủ nghĩa x</a:t>
            </a:r>
            <a:r>
              <a:rPr lang="pt-BR" sz="1200" dirty="0"/>
              <a:t>ã h</a:t>
            </a:r>
            <a:r>
              <a:rPr lang="vi-VN" sz="1200" dirty="0"/>
              <a:t>ội (6-1991), Văn kiện Đảng toàn tập</a:t>
            </a:r>
            <a:r>
              <a:rPr lang="pt-BR" sz="1200" dirty="0"/>
              <a:t>, Nxb.Chính tr</a:t>
            </a:r>
            <a:r>
              <a:rPr lang="vi-VN" sz="1200" dirty="0"/>
              <a:t>ị Quốc gia, Hà Nội, 2007</a:t>
            </a:r>
            <a:r>
              <a:rPr lang="pt-BR" sz="1200" dirty="0"/>
              <a:t>. </a:t>
            </a:r>
          </a:p>
          <a:p>
            <a:pPr marL="342900" indent="-228600" algn="just">
              <a:buFont typeface="+mj-lt"/>
              <a:buAutoNum type="arabicPeriod"/>
            </a:pPr>
            <a:r>
              <a:rPr lang="vi-VN" sz="1200" dirty="0"/>
              <a:t>GS,TS Phùng Hữu Phú - GS,TS Lê Hữu Nghĩa - GS,TS Vũ Văn Hiền - PGS,TS Nguyễn Viết Thông</a:t>
            </a:r>
            <a:r>
              <a:rPr lang="pt-BR" sz="1200" dirty="0"/>
              <a: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v</a:t>
            </a:r>
            <a:r>
              <a:rPr lang="vi-VN" sz="1200" dirty="0"/>
              <a:t>ề</a:t>
            </a:r>
            <a:r>
              <a:rPr lang="pt-BR" sz="1200" dirty="0"/>
              <a:t> CNXH v</a:t>
            </a:r>
            <a:r>
              <a:rPr lang="vi-VN" sz="1200" dirty="0"/>
              <a:t>à con đường đi lên CNXH ở Việt Nam qua 30 năm đổi mới,</a:t>
            </a:r>
            <a:r>
              <a:rPr lang="pt-BR" sz="1200" dirty="0"/>
              <a:t> Nxb.Chính tr</a:t>
            </a:r>
            <a:r>
              <a:rPr lang="vi-VN" sz="1200" dirty="0"/>
              <a:t>ị Quốc gia, Hà Nội, 2016.</a:t>
            </a:r>
            <a:r>
              <a:rPr lang="pt-BR" sz="1200" dirty="0"/>
              <a:t> </a:t>
            </a:r>
          </a:p>
          <a:p>
            <a:pPr marL="342900" indent="-228600">
              <a:buFont typeface="+mj-lt"/>
              <a:buAutoNum type="arabicPeriod"/>
            </a:pPr>
            <a:endParaRPr lang="en-US" sz="1200" dirty="0"/>
          </a:p>
        </p:txBody>
      </p:sp>
      <p:sp>
        <p:nvSpPr>
          <p:cNvPr id="4" name="Slide Number Placeholder 3">
            <a:extLst>
              <a:ext uri="{FF2B5EF4-FFF2-40B4-BE49-F238E27FC236}">
                <a16:creationId xmlns:a16="http://schemas.microsoft.com/office/drawing/2014/main" id="{DA553C07-1A3A-466D-8D40-7710E82313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3576606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390" name="Google Shape;390;p35"/>
          <p:cNvSpPr txBox="1">
            <a:spLocks noGrp="1"/>
          </p:cNvSpPr>
          <p:nvPr>
            <p:ph type="ctrTitle" idx="4294967295"/>
          </p:nvPr>
        </p:nvSpPr>
        <p:spPr>
          <a:xfrm>
            <a:off x="685799" y="1507150"/>
            <a:ext cx="7751269"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 You!</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01595" y="1708986"/>
            <a:ext cx="1625423" cy="616066"/>
          </a:xfrm>
          <a:prstGeom prst="rect">
            <a:avLst/>
          </a:prstGeom>
        </p:spPr>
        <p:txBody>
          <a:bodyPr wrap="square" lIns="0" tIns="0" rIns="0" bIns="0" rtlCol="0" anchor="t">
            <a:spAutoFit/>
          </a:bodyPr>
          <a:lstStyle/>
          <a:p>
            <a:pPr algn="ctr">
              <a:lnSpc>
                <a:spcPts val="2475"/>
              </a:lnSpc>
            </a:pPr>
            <a:r>
              <a:rPr lang="vi-VN" sz="1600" b="1" dirty="0">
                <a:latin typeface="Raleway Light" pitchFamily="2" charset="0"/>
              </a:rPr>
              <a:t>Hội nghị Trung ương 3 (6-1997) </a:t>
            </a:r>
            <a:endParaRPr lang="en-US" sz="1600" b="1" dirty="0">
              <a:latin typeface="Raleway Light" pitchFamily="2" charset="0"/>
            </a:endParaRPr>
          </a:p>
        </p:txBody>
      </p:sp>
      <p:sp>
        <p:nvSpPr>
          <p:cNvPr id="43" name="TextBox 43"/>
          <p:cNvSpPr txBox="1"/>
          <p:nvPr/>
        </p:nvSpPr>
        <p:spPr>
          <a:xfrm>
            <a:off x="3642232" y="1340006"/>
            <a:ext cx="4880034" cy="2213876"/>
          </a:xfrm>
          <a:prstGeom prst="rect">
            <a:avLst/>
          </a:prstGeom>
        </p:spPr>
        <p:txBody>
          <a:bodyPr wrap="square" lIns="0" tIns="0" rIns="0" bIns="0" rtlCol="0" anchor="t">
            <a:spAutoFit/>
          </a:bodyPr>
          <a:lstStyle/>
          <a:p>
            <a:pPr marL="285750" marR="0" indent="-285750" algn="just">
              <a:lnSpc>
                <a:spcPct val="107000"/>
              </a:lnSpc>
              <a:spcBef>
                <a:spcPts val="300"/>
              </a:spcBef>
              <a:spcAft>
                <a:spcPts val="300"/>
              </a:spcAft>
              <a:buFont typeface="Arial" panose="020B0604020202020204" pitchFamily="34" charset="0"/>
              <a:buChar char="•"/>
            </a:pPr>
            <a:r>
              <a:rPr lang="vi-VN" dirty="0">
                <a:latin typeface="Raleway Light" pitchFamily="2" charset="0"/>
              </a:rPr>
              <a:t>Nghị quyết về phát huy quyền làm chủ của nhân dân, tiếp tục xây dựng Nhà nước Cộng hòa Xã hội chủ nghĩa Việt Nam trong sạch, vững mạnh</a:t>
            </a:r>
            <a:r>
              <a:rPr lang="en-US" dirty="0">
                <a:latin typeface="Raleway Light" pitchFamily="2" charset="0"/>
              </a:rPr>
              <a:t>.</a:t>
            </a:r>
          </a:p>
          <a:p>
            <a:pPr marL="285750" indent="-285750" algn="just">
              <a:lnSpc>
                <a:spcPct val="107000"/>
              </a:lnSpc>
              <a:spcBef>
                <a:spcPts val="300"/>
              </a:spcBef>
              <a:spcAft>
                <a:spcPts val="300"/>
              </a:spcAft>
              <a:buFont typeface="Arial" panose="020B0604020202020204" pitchFamily="34" charset="0"/>
              <a:buChar char="•"/>
            </a:pPr>
            <a:r>
              <a:rPr lang="en-US" dirty="0" err="1">
                <a:latin typeface="Raleway Light" pitchFamily="2" charset="0"/>
              </a:rPr>
              <a:t>Về</a:t>
            </a:r>
            <a:r>
              <a:rPr lang="en-US" dirty="0">
                <a:latin typeface="Raleway Light" pitchFamily="2" charset="0"/>
              </a:rPr>
              <a:t> </a:t>
            </a:r>
            <a:r>
              <a:rPr lang="en-US" dirty="0" err="1">
                <a:latin typeface="Raleway Light" pitchFamily="2" charset="0"/>
              </a:rPr>
              <a:t>công</a:t>
            </a:r>
            <a:r>
              <a:rPr lang="en-US" dirty="0">
                <a:latin typeface="Raleway Light" pitchFamily="2" charset="0"/>
              </a:rPr>
              <a:t> </a:t>
            </a:r>
            <a:r>
              <a:rPr lang="en-US" dirty="0" err="1">
                <a:latin typeface="Raleway Light" pitchFamily="2" charset="0"/>
              </a:rPr>
              <a:t>tác</a:t>
            </a:r>
            <a:r>
              <a:rPr lang="en-US" dirty="0">
                <a:latin typeface="Raleway Light" pitchFamily="2" charset="0"/>
              </a:rPr>
              <a:t> </a:t>
            </a:r>
            <a:r>
              <a:rPr lang="en-US" dirty="0" err="1">
                <a:latin typeface="Raleway Light" pitchFamily="2" charset="0"/>
              </a:rPr>
              <a:t>cán</a:t>
            </a:r>
            <a:r>
              <a:rPr lang="en-US" dirty="0">
                <a:latin typeface="Raleway Light" pitchFamily="2" charset="0"/>
              </a:rPr>
              <a:t> </a:t>
            </a:r>
            <a:r>
              <a:rPr lang="en-US" dirty="0" err="1">
                <a:latin typeface="Raleway Light" pitchFamily="2" charset="0"/>
              </a:rPr>
              <a:t>bộ</a:t>
            </a:r>
            <a:r>
              <a:rPr lang="en-US" dirty="0">
                <a:latin typeface="Raleway Light" pitchFamily="2" charset="0"/>
              </a:rPr>
              <a:t>: </a:t>
            </a:r>
            <a:r>
              <a:rPr lang="vi-VN" dirty="0">
                <a:latin typeface="Raleway Light" pitchFamily="2" charset="0"/>
              </a:rPr>
              <a:t>Chiến lược cán bộ thời kỳ đẩy mạnh công nghiệp hóa hiện đại hóa đất nước. Chủ trương của Đảng là xây dựng đội ngũ cán bộ các cấp có phẩm chất và năng lực, có bản lĩnh chính trị vững vàng, đủ về số lượng, đồng bộ về cơ cấu</a:t>
            </a:r>
            <a:r>
              <a:rPr lang="en-US" dirty="0">
                <a:latin typeface="Raleway Light" pitchFamily="2" charset="0"/>
              </a:rPr>
              <a:t>.</a:t>
            </a:r>
          </a:p>
          <a:p>
            <a:pPr marL="285750" marR="0" indent="-285750" algn="just">
              <a:lnSpc>
                <a:spcPct val="107000"/>
              </a:lnSpc>
              <a:spcBef>
                <a:spcPts val="300"/>
              </a:spcBef>
              <a:spcAft>
                <a:spcPts val="300"/>
              </a:spcAft>
              <a:buFont typeface="Arial" panose="020B0604020202020204" pitchFamily="34" charset="0"/>
              <a:buChar char="•"/>
            </a:pPr>
            <a:endParaRPr lang="en-US" dirty="0">
              <a:latin typeface="Raleway Light" pitchFamily="2" charset="0"/>
            </a:endParaRPr>
          </a:p>
        </p:txBody>
      </p:sp>
      <p:sp>
        <p:nvSpPr>
          <p:cNvPr id="10" name="TextBox 9">
            <a:extLst>
              <a:ext uri="{FF2B5EF4-FFF2-40B4-BE49-F238E27FC236}">
                <a16:creationId xmlns:a16="http://schemas.microsoft.com/office/drawing/2014/main" id="{04635976-154A-4626-822A-9D26CF308479}"/>
              </a:ext>
            </a:extLst>
          </p:cNvPr>
          <p:cNvSpPr txBox="1"/>
          <p:nvPr/>
        </p:nvSpPr>
        <p:spPr>
          <a:xfrm>
            <a:off x="2760320" y="489484"/>
            <a:ext cx="5384756" cy="707886"/>
          </a:xfrm>
          <a:prstGeom prst="rect">
            <a:avLst/>
          </a:prstGeom>
          <a:noFill/>
        </p:spPr>
        <p:txBody>
          <a:bodyPr wrap="square">
            <a:spAutoFit/>
          </a:bodyPr>
          <a:lstStyle/>
          <a:p>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Trung</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ương</a:t>
            </a:r>
            <a:r>
              <a:rPr lang="vi-VN" altLang="vi-VN" sz="2000" dirty="0">
                <a:solidFill>
                  <a:schemeClr val="tx1">
                    <a:lumMod val="50000"/>
                  </a:schemeClr>
                </a:solidFill>
                <a:latin typeface="Raleway ExtraBold" pitchFamily="2" charset="0"/>
              </a:rPr>
              <a:t> </a:t>
            </a:r>
            <a:r>
              <a:rPr lang="vi-VN" altLang="vi-VN" sz="2000" dirty="0">
                <a:solidFill>
                  <a:schemeClr val="accent1"/>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chemeClr val="accent1"/>
                </a:solidFill>
                <a:latin typeface="Raleway ExtraBold" pitchFamily="2" charset="0"/>
              </a:rPr>
              <a:t>đại hội lần thứ VIII</a:t>
            </a:r>
            <a:endParaRPr lang="en-US" sz="2000" dirty="0">
              <a:solidFill>
                <a:schemeClr val="tx1">
                  <a:lumMod val="50000"/>
                </a:schemeClr>
              </a:solidFill>
              <a:latin typeface="Raleway ExtraBold" pitchFamily="2" charset="0"/>
            </a:endParaRPr>
          </a:p>
        </p:txBody>
      </p:sp>
    </p:spTree>
    <p:extLst>
      <p:ext uri="{BB962C8B-B14F-4D97-AF65-F5344CB8AC3E}">
        <p14:creationId xmlns:p14="http://schemas.microsoft.com/office/powerpoint/2010/main" val="260727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01595" y="1524545"/>
            <a:ext cx="1625423" cy="936667"/>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 4 khóa VIII (12-1997) </a:t>
            </a:r>
            <a:endParaRPr lang="en-US" b="1" dirty="0">
              <a:latin typeface="Raleway Light" pitchFamily="2" charset="0"/>
            </a:endParaRPr>
          </a:p>
        </p:txBody>
      </p:sp>
      <p:sp>
        <p:nvSpPr>
          <p:cNvPr id="43" name="TextBox 43"/>
          <p:cNvSpPr txBox="1"/>
          <p:nvPr/>
        </p:nvSpPr>
        <p:spPr>
          <a:xfrm>
            <a:off x="3811280" y="1668293"/>
            <a:ext cx="4880034" cy="1938992"/>
          </a:xfrm>
          <a:prstGeom prst="rect">
            <a:avLst/>
          </a:prstGeom>
        </p:spPr>
        <p:txBody>
          <a:bodyPr wrap="square" lIns="0" tIns="0" rIns="0" bIns="0" rtlCol="0" anchor="t">
            <a:spAutoFit/>
          </a:bodyPr>
          <a:lstStyle/>
          <a:p>
            <a:pPr marL="0" marR="0">
              <a:spcBef>
                <a:spcPts val="0"/>
              </a:spcBef>
              <a:spcAft>
                <a:spcPts val="0"/>
              </a:spcAft>
            </a:pPr>
            <a:r>
              <a:rPr lang="vi-VN" dirty="0">
                <a:latin typeface="Raleway Light" pitchFamily="2" charset="0"/>
              </a:rPr>
              <a:t>Nghị quyết về một số vấn đề cơ bản và cấp bách trong công tác xây dựng Đảng. Kiên định những quan điểm có tính nguyên tắc sau: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dirty="0">
                <a:latin typeface="Raleway Light" pitchFamily="2" charset="0"/>
              </a:rPr>
              <a:t>Độc lập dân tộc gắn liền với chủ nghĩa xã hội; chủ nghĩa Mác-Lênin và tư tưởng Hồ Chí Min</a:t>
            </a:r>
            <a:r>
              <a:rPr lang="en-US" dirty="0">
                <a:latin typeface="Raleway Light" pitchFamily="2" charset="0"/>
              </a:rPr>
              <a:t>h</a:t>
            </a:r>
          </a:p>
          <a:p>
            <a:pPr marL="285750" marR="0" indent="-285750">
              <a:spcBef>
                <a:spcPts val="0"/>
              </a:spcBef>
              <a:spcAft>
                <a:spcPts val="0"/>
              </a:spcAft>
              <a:buFont typeface="Arial" panose="020B0604020202020204" pitchFamily="34" charset="0"/>
              <a:buChar char="•"/>
            </a:pPr>
            <a:r>
              <a:rPr lang="vi-VN" dirty="0">
                <a:latin typeface="Raleway Light" pitchFamily="2" charset="0"/>
              </a:rPr>
              <a:t>Đảng Cộng sản Việt Nam là lực lượng lãnh đạo cách mạng Việt Nam</a:t>
            </a:r>
            <a:r>
              <a:rPr lang="en-US" dirty="0">
                <a:latin typeface="Raleway Light" pitchFamily="2" charset="0"/>
              </a:rPr>
              <a:t>.</a:t>
            </a:r>
          </a:p>
          <a:p>
            <a:pPr marL="285750" marR="0" indent="-285750">
              <a:spcBef>
                <a:spcPts val="0"/>
              </a:spcBef>
              <a:spcAft>
                <a:spcPts val="0"/>
              </a:spcAft>
              <a:buFont typeface="Arial" panose="020B0604020202020204" pitchFamily="34" charset="0"/>
              <a:buChar char="•"/>
            </a:pPr>
            <a:r>
              <a:rPr lang="vi-VN" dirty="0">
                <a:latin typeface="Raleway Light" pitchFamily="2" charset="0"/>
              </a:rPr>
              <a:t>Nhà nước Việt Nam là nhà nước của dân, do dân và vì dân dưới sự lãnh đạo của Đảng</a:t>
            </a:r>
            <a:r>
              <a:rPr lang="en-US" dirty="0">
                <a:latin typeface="Raleway Light" pitchFamily="2" charset="0"/>
              </a:rPr>
              <a:t>.</a:t>
            </a:r>
          </a:p>
        </p:txBody>
      </p:sp>
      <p:sp>
        <p:nvSpPr>
          <p:cNvPr id="10" name="TextBox 9">
            <a:extLst>
              <a:ext uri="{FF2B5EF4-FFF2-40B4-BE49-F238E27FC236}">
                <a16:creationId xmlns:a16="http://schemas.microsoft.com/office/drawing/2014/main" id="{DEFEB370-A293-42F1-8B4C-62A310BAF000}"/>
              </a:ext>
            </a:extLst>
          </p:cNvPr>
          <p:cNvSpPr txBox="1"/>
          <p:nvPr/>
        </p:nvSpPr>
        <p:spPr>
          <a:xfrm>
            <a:off x="2760320" y="489484"/>
            <a:ext cx="5384756" cy="707886"/>
          </a:xfrm>
          <a:prstGeom prst="rect">
            <a:avLst/>
          </a:prstGeom>
          <a:noFill/>
        </p:spPr>
        <p:txBody>
          <a:bodyPr wrap="square">
            <a:spAutoFit/>
          </a:bodyPr>
          <a:lstStyle/>
          <a:p>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Trung</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ương</a:t>
            </a:r>
            <a:r>
              <a:rPr lang="vi-VN" altLang="vi-VN" sz="2000" dirty="0">
                <a:solidFill>
                  <a:schemeClr val="tx1">
                    <a:lumMod val="50000"/>
                  </a:schemeClr>
                </a:solidFill>
                <a:latin typeface="Raleway ExtraBold" pitchFamily="2" charset="0"/>
              </a:rPr>
              <a:t> </a:t>
            </a:r>
            <a:r>
              <a:rPr lang="vi-VN" altLang="vi-VN" sz="2000" dirty="0">
                <a:solidFill>
                  <a:schemeClr val="accent1"/>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chemeClr val="accent1"/>
                </a:solidFill>
                <a:latin typeface="Raleway ExtraBold" pitchFamily="2" charset="0"/>
              </a:rPr>
              <a:t>đại hội lần thứ VIII</a:t>
            </a:r>
            <a:endParaRPr lang="en-US" sz="2000" dirty="0">
              <a:solidFill>
                <a:schemeClr val="tx1">
                  <a:lumMod val="50000"/>
                </a:schemeClr>
              </a:solidFill>
              <a:latin typeface="Raleway ExtraBold" pitchFamily="2" charset="0"/>
            </a:endParaRPr>
          </a:p>
        </p:txBody>
      </p:sp>
    </p:spTree>
    <p:extLst>
      <p:ext uri="{BB962C8B-B14F-4D97-AF65-F5344CB8AC3E}">
        <p14:creationId xmlns:p14="http://schemas.microsoft.com/office/powerpoint/2010/main" val="197740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a:t>
            </a:r>
            <a:r>
              <a:rPr lang="vi-VN" b="1" dirty="0">
                <a:latin typeface="Raleway Light" pitchFamily="2" charset="0"/>
              </a:rPr>
              <a:t>5, khóa VIII (7-1998) </a:t>
            </a:r>
            <a:endParaRPr lang="en-US" b="1" dirty="0">
              <a:latin typeface="Raleway Light" pitchFamily="2" charset="0"/>
            </a:endParaRPr>
          </a:p>
        </p:txBody>
      </p:sp>
      <p:sp>
        <p:nvSpPr>
          <p:cNvPr id="43" name="TextBox 43"/>
          <p:cNvSpPr txBox="1"/>
          <p:nvPr/>
        </p:nvSpPr>
        <p:spPr>
          <a:xfrm>
            <a:off x="3849700" y="1668293"/>
            <a:ext cx="4880034" cy="1938992"/>
          </a:xfrm>
          <a:prstGeom prst="rect">
            <a:avLst/>
          </a:prstGeom>
        </p:spPr>
        <p:txBody>
          <a:bodyPr wrap="square" lIns="0" tIns="0" rIns="0" bIns="0" rtlCol="0" anchor="t">
            <a:spAutoFit/>
          </a:bodyPr>
          <a:lstStyle/>
          <a:p>
            <a:pPr marL="0" marR="0">
              <a:spcBef>
                <a:spcPts val="0"/>
              </a:spcBef>
              <a:spcAft>
                <a:spcPts val="0"/>
              </a:spcAft>
            </a:pPr>
            <a:r>
              <a:rPr lang="vi-VN" dirty="0">
                <a:latin typeface="Raleway Light" pitchFamily="2" charset="0"/>
              </a:rPr>
              <a:t>Nghị quyết xây dựng và phát triển nền văn hóa Việt Nam tiên tiến, đậm đà bản sắc dân tộc</a:t>
            </a:r>
            <a:r>
              <a:rPr lang="en-US" dirty="0">
                <a:latin typeface="Raleway Light" pitchFamily="2" charset="0"/>
              </a:rPr>
              <a:t>. </a:t>
            </a:r>
            <a:r>
              <a:rPr lang="vi-VN" dirty="0">
                <a:latin typeface="Raleway Light" pitchFamily="2" charset="0"/>
              </a:rPr>
              <a:t>Trung ương nhấn mạnh quan điểm: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i="1" dirty="0">
                <a:latin typeface="Raleway Light" pitchFamily="2" charset="0"/>
              </a:rPr>
              <a:t>Văn hóa là nền tảng tinh thần của xã hội, vừa là mục tiêu vừa là động lực thúc đẩy sự phát triển kinh tế-xã hội</a:t>
            </a:r>
            <a:r>
              <a:rPr lang="vi-VN" dirty="0">
                <a:latin typeface="Raleway Light" pitchFamily="2" charset="0"/>
              </a:rPr>
              <a:t>.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dirty="0">
                <a:latin typeface="Raleway Light" pitchFamily="2" charset="0"/>
              </a:rPr>
              <a:t>Xây dựng và phát triển kinh tế phải nhằm mục </a:t>
            </a:r>
            <a:r>
              <a:rPr lang="en-US" dirty="0" err="1">
                <a:latin typeface="Raleway Light" pitchFamily="2" charset="0"/>
              </a:rPr>
              <a:t>tiêu</a:t>
            </a:r>
            <a:r>
              <a:rPr lang="vi-VN" dirty="0">
                <a:latin typeface="Raleway Light" pitchFamily="2" charset="0"/>
              </a:rPr>
              <a:t> </a:t>
            </a:r>
            <a:r>
              <a:rPr lang="vi-VN" i="1" dirty="0">
                <a:latin typeface="Raleway Light" pitchFamily="2" charset="0"/>
              </a:rPr>
              <a:t>xã hội công bằng, văn minh, con người phát triển toàn diện</a:t>
            </a:r>
            <a:r>
              <a:rPr lang="vi-VN" dirty="0">
                <a:latin typeface="Raleway Light" pitchFamily="2" charset="0"/>
              </a:rPr>
              <a:t>.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dirty="0">
                <a:latin typeface="Raleway Light" pitchFamily="2" charset="0"/>
              </a:rPr>
              <a:t>Nền văn hóa mà chúng ta xây dựng là </a:t>
            </a:r>
            <a:r>
              <a:rPr lang="vi-VN" i="1" dirty="0">
                <a:latin typeface="Raleway Light" pitchFamily="2" charset="0"/>
              </a:rPr>
              <a:t>nền văn hóa tiên tiến, đậm đà bản sắc dân tộc. </a:t>
            </a:r>
            <a:endParaRPr lang="en-US" i="1" dirty="0">
              <a:latin typeface="Raleway Light" pitchFamily="2" charset="0"/>
            </a:endParaRPr>
          </a:p>
        </p:txBody>
      </p:sp>
      <p:sp>
        <p:nvSpPr>
          <p:cNvPr id="10" name="TextBox 9">
            <a:extLst>
              <a:ext uri="{FF2B5EF4-FFF2-40B4-BE49-F238E27FC236}">
                <a16:creationId xmlns:a16="http://schemas.microsoft.com/office/drawing/2014/main" id="{DB0C62AF-B51A-466E-AF82-2B8F7B59293F}"/>
              </a:ext>
            </a:extLst>
          </p:cNvPr>
          <p:cNvSpPr txBox="1"/>
          <p:nvPr/>
        </p:nvSpPr>
        <p:spPr>
          <a:xfrm>
            <a:off x="2760320" y="489484"/>
            <a:ext cx="5384756" cy="707886"/>
          </a:xfrm>
          <a:prstGeom prst="rect">
            <a:avLst/>
          </a:prstGeom>
          <a:noFill/>
        </p:spPr>
        <p:txBody>
          <a:bodyPr wrap="square">
            <a:spAutoFit/>
          </a:bodyPr>
          <a:lstStyle/>
          <a:p>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Trung</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ương</a:t>
            </a:r>
            <a:r>
              <a:rPr lang="vi-VN" altLang="vi-VN" sz="2000" dirty="0">
                <a:solidFill>
                  <a:schemeClr val="tx1">
                    <a:lumMod val="50000"/>
                  </a:schemeClr>
                </a:solidFill>
                <a:latin typeface="Raleway ExtraBold" pitchFamily="2" charset="0"/>
              </a:rPr>
              <a:t> </a:t>
            </a:r>
            <a:r>
              <a:rPr lang="vi-VN" altLang="vi-VN" sz="2000" dirty="0">
                <a:solidFill>
                  <a:schemeClr val="accent1"/>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chemeClr val="accent1"/>
                </a:solidFill>
                <a:latin typeface="Raleway ExtraBold" pitchFamily="2" charset="0"/>
              </a:rPr>
              <a:t>đại hội lần thứ VIII</a:t>
            </a:r>
            <a:endParaRPr lang="en-US" sz="2000" dirty="0">
              <a:solidFill>
                <a:schemeClr val="tx1">
                  <a:lumMod val="50000"/>
                </a:schemeClr>
              </a:solidFill>
              <a:latin typeface="Raleway ExtraBold" pitchFamily="2" charset="0"/>
            </a:endParaRPr>
          </a:p>
        </p:txBody>
      </p:sp>
    </p:spTree>
    <p:extLst>
      <p:ext uri="{BB962C8B-B14F-4D97-AF65-F5344CB8AC3E}">
        <p14:creationId xmlns:p14="http://schemas.microsoft.com/office/powerpoint/2010/main" val="127494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1340006"/>
            <a:ext cx="2255850" cy="1349406"/>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522236" y="1631992"/>
            <a:ext cx="1804782" cy="604012"/>
          </a:xfrm>
          <a:prstGeom prst="rect">
            <a:avLst/>
          </a:prstGeom>
        </p:spPr>
        <p:txBody>
          <a:bodyPr wrap="square" lIns="0" tIns="0" rIns="0" bIns="0" rtlCol="0" anchor="t">
            <a:spAutoFit/>
          </a:bodyPr>
          <a:lstStyle/>
          <a:p>
            <a:pPr algn="ctr">
              <a:lnSpc>
                <a:spcPts val="2475"/>
              </a:lnSpc>
            </a:pPr>
            <a:r>
              <a:rPr lang="vi-VN" b="1" dirty="0">
                <a:latin typeface="Raleway Light" pitchFamily="2" charset="0"/>
              </a:rPr>
              <a:t>Hội nghị Trung ương</a:t>
            </a:r>
            <a:r>
              <a:rPr lang="en-US" b="1" dirty="0">
                <a:latin typeface="Raleway Light" pitchFamily="2" charset="0"/>
              </a:rPr>
              <a:t> </a:t>
            </a:r>
            <a:r>
              <a:rPr lang="vi-VN" b="1" dirty="0">
                <a:latin typeface="Raleway Light" pitchFamily="2" charset="0"/>
              </a:rPr>
              <a:t>5, khóa VIII (7-1998) </a:t>
            </a:r>
            <a:endParaRPr lang="en-US" b="1" dirty="0">
              <a:latin typeface="Raleway Light" pitchFamily="2" charset="0"/>
            </a:endParaRPr>
          </a:p>
        </p:txBody>
      </p:sp>
      <p:sp>
        <p:nvSpPr>
          <p:cNvPr id="43" name="TextBox 43"/>
          <p:cNvSpPr txBox="1"/>
          <p:nvPr/>
        </p:nvSpPr>
        <p:spPr>
          <a:xfrm>
            <a:off x="3849700" y="1668293"/>
            <a:ext cx="4880034" cy="1938992"/>
          </a:xfrm>
          <a:prstGeom prst="rect">
            <a:avLst/>
          </a:prstGeom>
        </p:spPr>
        <p:txBody>
          <a:bodyPr wrap="square" lIns="0" tIns="0" rIns="0" bIns="0" rtlCol="0" anchor="t">
            <a:spAutoFit/>
          </a:bodyPr>
          <a:lstStyle/>
          <a:p>
            <a:pPr marL="0" marR="0">
              <a:spcBef>
                <a:spcPts val="0"/>
              </a:spcBef>
              <a:spcAft>
                <a:spcPts val="0"/>
              </a:spcAft>
            </a:pPr>
            <a:r>
              <a:rPr lang="vi-VN" dirty="0">
                <a:latin typeface="Raleway Light" pitchFamily="2" charset="0"/>
              </a:rPr>
              <a:t>Nghị quyết xây dựng và phát triển nền văn hóa Việt Nam tiên tiến, đậm đà bản sắc dân tộc</a:t>
            </a:r>
            <a:r>
              <a:rPr lang="en-US" dirty="0">
                <a:latin typeface="Raleway Light" pitchFamily="2" charset="0"/>
              </a:rPr>
              <a:t>. </a:t>
            </a:r>
            <a:r>
              <a:rPr lang="vi-VN" dirty="0">
                <a:latin typeface="Raleway Light" pitchFamily="2" charset="0"/>
              </a:rPr>
              <a:t>Trung ương nhấn mạnh quan điểm: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i="1" dirty="0">
                <a:latin typeface="Raleway Light" pitchFamily="2" charset="0"/>
              </a:rPr>
              <a:t>Văn hóa là nền tảng tinh thần của xã hội, vừa là mục tiêu vừa là động lực thúc đẩy sự phát triển kinh tế-xã hội</a:t>
            </a:r>
            <a:r>
              <a:rPr lang="vi-VN" dirty="0">
                <a:latin typeface="Raleway Light" pitchFamily="2" charset="0"/>
              </a:rPr>
              <a:t>.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dirty="0">
                <a:latin typeface="Raleway Light" pitchFamily="2" charset="0"/>
              </a:rPr>
              <a:t>Xây dựng và phát triển kinh tế phải nhằm mục </a:t>
            </a:r>
            <a:r>
              <a:rPr lang="en-US" dirty="0" err="1">
                <a:latin typeface="Raleway Light" pitchFamily="2" charset="0"/>
              </a:rPr>
              <a:t>tiêu</a:t>
            </a:r>
            <a:r>
              <a:rPr lang="vi-VN" dirty="0">
                <a:latin typeface="Raleway Light" pitchFamily="2" charset="0"/>
              </a:rPr>
              <a:t> </a:t>
            </a:r>
            <a:r>
              <a:rPr lang="vi-VN" i="1" dirty="0">
                <a:latin typeface="Raleway Light" pitchFamily="2" charset="0"/>
              </a:rPr>
              <a:t>xã hội công bằng, văn minh, con người phát triển toàn diện</a:t>
            </a:r>
            <a:r>
              <a:rPr lang="vi-VN" dirty="0">
                <a:latin typeface="Raleway Light" pitchFamily="2" charset="0"/>
              </a:rPr>
              <a:t>. </a:t>
            </a:r>
            <a:endParaRPr lang="en-US" dirty="0">
              <a:latin typeface="Raleway Light" pitchFamily="2" charset="0"/>
            </a:endParaRPr>
          </a:p>
          <a:p>
            <a:pPr marL="285750" marR="0" indent="-285750">
              <a:spcBef>
                <a:spcPts val="0"/>
              </a:spcBef>
              <a:spcAft>
                <a:spcPts val="0"/>
              </a:spcAft>
              <a:buFont typeface="Arial" panose="020B0604020202020204" pitchFamily="34" charset="0"/>
              <a:buChar char="•"/>
            </a:pPr>
            <a:r>
              <a:rPr lang="vi-VN" dirty="0">
                <a:latin typeface="Raleway Light" pitchFamily="2" charset="0"/>
              </a:rPr>
              <a:t>Nền văn hóa mà chúng ta xây dựng là </a:t>
            </a:r>
            <a:r>
              <a:rPr lang="vi-VN" i="1" dirty="0">
                <a:latin typeface="Raleway Light" pitchFamily="2" charset="0"/>
              </a:rPr>
              <a:t>nền văn hóa tiên tiến, đậm đà bản sắc dân tộc. </a:t>
            </a:r>
            <a:endParaRPr lang="en-US" i="1" dirty="0">
              <a:latin typeface="Raleway Light" pitchFamily="2" charset="0"/>
            </a:endParaRPr>
          </a:p>
        </p:txBody>
      </p:sp>
      <p:sp>
        <p:nvSpPr>
          <p:cNvPr id="10" name="TextBox 9">
            <a:extLst>
              <a:ext uri="{FF2B5EF4-FFF2-40B4-BE49-F238E27FC236}">
                <a16:creationId xmlns:a16="http://schemas.microsoft.com/office/drawing/2014/main" id="{FB6B95BA-7311-4043-9345-BB37A3E0215C}"/>
              </a:ext>
            </a:extLst>
          </p:cNvPr>
          <p:cNvSpPr txBox="1"/>
          <p:nvPr/>
        </p:nvSpPr>
        <p:spPr>
          <a:xfrm>
            <a:off x="2760320" y="489484"/>
            <a:ext cx="5384756" cy="707886"/>
          </a:xfrm>
          <a:prstGeom prst="rect">
            <a:avLst/>
          </a:prstGeom>
          <a:noFill/>
        </p:spPr>
        <p:txBody>
          <a:bodyPr wrap="square">
            <a:spAutoFit/>
          </a:bodyPr>
          <a:lstStyle/>
          <a:p>
            <a:r>
              <a:rPr lang="vi-VN" altLang="vi-VN" sz="2000" dirty="0">
                <a:solidFill>
                  <a:schemeClr val="tx1">
                    <a:lumMod val="50000"/>
                  </a:schemeClr>
                </a:solidFill>
                <a:latin typeface="Raleway ExtraBold" pitchFamily="2" charset="0"/>
              </a:rPr>
              <a:t>Chỉ đạo của</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Trung</a:t>
            </a:r>
            <a:r>
              <a:rPr lang="en-US" altLang="vi-VN" sz="2000" dirty="0">
                <a:solidFill>
                  <a:schemeClr val="tx1">
                    <a:lumMod val="50000"/>
                  </a:schemeClr>
                </a:solidFill>
                <a:latin typeface="Raleway ExtraBold" pitchFamily="2" charset="0"/>
              </a:rPr>
              <a:t> </a:t>
            </a:r>
            <a:r>
              <a:rPr lang="en-US" altLang="vi-VN" sz="2000" dirty="0" err="1">
                <a:solidFill>
                  <a:schemeClr val="tx1">
                    <a:lumMod val="50000"/>
                  </a:schemeClr>
                </a:solidFill>
                <a:latin typeface="Raleway ExtraBold" pitchFamily="2" charset="0"/>
              </a:rPr>
              <a:t>ương</a:t>
            </a:r>
            <a:r>
              <a:rPr lang="vi-VN" altLang="vi-VN" sz="2000" dirty="0">
                <a:solidFill>
                  <a:schemeClr val="tx1">
                    <a:lumMod val="50000"/>
                  </a:schemeClr>
                </a:solidFill>
                <a:latin typeface="Raleway ExtraBold" pitchFamily="2" charset="0"/>
              </a:rPr>
              <a:t> </a:t>
            </a:r>
            <a:r>
              <a:rPr lang="vi-VN" altLang="vi-VN" sz="2000" dirty="0">
                <a:solidFill>
                  <a:schemeClr val="accent1"/>
                </a:solidFill>
                <a:latin typeface="Raleway ExtraBold" pitchFamily="2" charset="0"/>
              </a:rPr>
              <a:t>Đảng </a:t>
            </a:r>
            <a:r>
              <a:rPr lang="it-IT" altLang="vi-VN" sz="2000" dirty="0">
                <a:solidFill>
                  <a:schemeClr val="tx1">
                    <a:lumMod val="50000"/>
                  </a:schemeClr>
                </a:solidFill>
                <a:latin typeface="Raleway ExtraBold" pitchFamily="2" charset="0"/>
              </a:rPr>
              <a:t>thực hiện đường lối của </a:t>
            </a:r>
            <a:r>
              <a:rPr lang="it-IT" altLang="vi-VN" sz="2000" dirty="0">
                <a:solidFill>
                  <a:schemeClr val="accent1"/>
                </a:solidFill>
                <a:latin typeface="Raleway ExtraBold" pitchFamily="2" charset="0"/>
              </a:rPr>
              <a:t>đại hội lần thứ VIII</a:t>
            </a:r>
            <a:endParaRPr lang="en-US" sz="2000" dirty="0">
              <a:solidFill>
                <a:schemeClr val="tx1">
                  <a:lumMod val="50000"/>
                </a:schemeClr>
              </a:solidFill>
              <a:latin typeface="Raleway ExtraBold" pitchFamily="2" charset="0"/>
            </a:endParaRPr>
          </a:p>
        </p:txBody>
      </p:sp>
    </p:spTree>
    <p:extLst>
      <p:ext uri="{BB962C8B-B14F-4D97-AF65-F5344CB8AC3E}">
        <p14:creationId xmlns:p14="http://schemas.microsoft.com/office/powerpoint/2010/main" val="132490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391886" y="2702672"/>
            <a:ext cx="7013660" cy="762964"/>
            <a:chOff x="0" y="0"/>
            <a:chExt cx="3952468" cy="386602"/>
          </a:xfrm>
        </p:grpSpPr>
        <p:sp>
          <p:nvSpPr>
            <p:cNvPr id="12" name="Freeform 10">
              <a:extLst>
                <a:ext uri="{FF2B5EF4-FFF2-40B4-BE49-F238E27FC236}">
                  <a16:creationId xmlns:a16="http://schemas.microsoft.com/office/drawing/2014/main" id="{64D6AB77-C2B4-448D-8B00-1DB484446D84}"/>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566190" y="2182207"/>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31863" y="2274135"/>
            <a:ext cx="6848225"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sz="2000" dirty="0"/>
              <a:t>Đại hội đại biểu toàn quốc lần thứ IX, tiếp tục </a:t>
            </a:r>
            <a:r>
              <a:rPr lang="en-US" sz="2000" dirty="0" err="1"/>
              <a:t>thực</a:t>
            </a:r>
            <a:r>
              <a:rPr lang="en-US" sz="2000" dirty="0"/>
              <a:t> </a:t>
            </a:r>
            <a:r>
              <a:rPr lang="en-US" sz="2000" dirty="0" err="1"/>
              <a:t>hiện</a:t>
            </a:r>
            <a:r>
              <a:rPr lang="en-US" sz="2000" dirty="0"/>
              <a:t> </a:t>
            </a:r>
            <a:r>
              <a:rPr lang="vi-VN" sz="2000" dirty="0"/>
              <a:t>công cuộc công nghiệp hóa, hiện đại hóa</a:t>
            </a:r>
            <a:r>
              <a:rPr lang="en-US" sz="2000" dirty="0"/>
              <a:t> </a:t>
            </a:r>
            <a:r>
              <a:rPr lang="en-US" sz="2000" dirty="0" err="1"/>
              <a:t>đất</a:t>
            </a:r>
            <a:r>
              <a:rPr lang="en-US" sz="2000" dirty="0"/>
              <a:t> </a:t>
            </a:r>
            <a:r>
              <a:rPr lang="en-US" sz="2000" dirty="0" err="1"/>
              <a:t>nước</a:t>
            </a:r>
            <a:endParaRPr lang="en-US" sz="2000" dirty="0"/>
          </a:p>
        </p:txBody>
      </p:sp>
      <p:sp>
        <p:nvSpPr>
          <p:cNvPr id="119" name="Google Shape;119;p19"/>
          <p:cNvSpPr txBox="1">
            <a:spLocks noGrp="1"/>
          </p:cNvSpPr>
          <p:nvPr>
            <p:ph type="subTitle" idx="4294967295"/>
          </p:nvPr>
        </p:nvSpPr>
        <p:spPr>
          <a:xfrm>
            <a:off x="786863" y="3509561"/>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a:t>
            </a:r>
            <a:r>
              <a:rPr lang="en-US" b="1" dirty="0">
                <a:solidFill>
                  <a:srgbClr val="FF0000"/>
                </a:solidFill>
              </a:rPr>
              <a:t> </a:t>
            </a:r>
            <a:r>
              <a:rPr lang="en-US" b="1" dirty="0" err="1">
                <a:solidFill>
                  <a:srgbClr val="FF0000"/>
                </a:solidFill>
              </a:rPr>
              <a:t>đại</a:t>
            </a:r>
            <a:r>
              <a:rPr lang="en-US" b="1" dirty="0">
                <a:solidFill>
                  <a:srgbClr val="FF0000"/>
                </a:solidFill>
              </a:rPr>
              <a:t> </a:t>
            </a:r>
            <a:r>
              <a:rPr lang="en-US" b="1" dirty="0" err="1">
                <a:solidFill>
                  <a:srgbClr val="FF0000"/>
                </a:solidFill>
              </a:rPr>
              <a:t>biểu</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quốc</a:t>
            </a:r>
            <a:r>
              <a:rPr lang="en-US" b="1" dirty="0">
                <a:solidFill>
                  <a:srgbClr val="FF0000"/>
                </a:solidFill>
              </a:rPr>
              <a:t> </a:t>
            </a:r>
            <a:r>
              <a:rPr lang="en-US" b="1" dirty="0" err="1">
                <a:solidFill>
                  <a:srgbClr val="FF0000"/>
                </a:solidFill>
              </a:rPr>
              <a:t>lần</a:t>
            </a:r>
            <a:r>
              <a:rPr lang="en-US" b="1" dirty="0">
                <a:solidFill>
                  <a:srgbClr val="FF0000"/>
                </a:solidFill>
              </a:rPr>
              <a:t> </a:t>
            </a:r>
            <a:r>
              <a:rPr lang="en-US" b="1" dirty="0" err="1">
                <a:solidFill>
                  <a:srgbClr val="FF0000"/>
                </a:solidFill>
              </a:rPr>
              <a:t>thứ</a:t>
            </a:r>
            <a:r>
              <a:rPr lang="en-US" b="1" dirty="0">
                <a:solidFill>
                  <a:srgbClr val="FF0000"/>
                </a:solidFill>
              </a:rPr>
              <a:t> </a:t>
            </a:r>
            <a:r>
              <a:rPr lang="vi-VN" b="1" dirty="0">
                <a:solidFill>
                  <a:srgbClr val="FF0000"/>
                </a:solidFill>
              </a:rPr>
              <a:t>IX của Đảng đã họp tại Hà Nội, từ ngày 19 đến ngày 22-4-2001</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3452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B715-89F9-46EF-8DB5-2943173D7731}"/>
              </a:ext>
            </a:extLst>
          </p:cNvPr>
          <p:cNvSpPr>
            <a:spLocks noGrp="1"/>
          </p:cNvSpPr>
          <p:nvPr>
            <p:ph type="title"/>
          </p:nvPr>
        </p:nvSpPr>
        <p:spPr>
          <a:xfrm>
            <a:off x="1284671" y="838130"/>
            <a:ext cx="6866100" cy="857400"/>
          </a:xfrm>
        </p:spPr>
        <p:txBody>
          <a:bodyPr/>
          <a:lstStyle/>
          <a:p>
            <a:pPr algn="ctr"/>
            <a:r>
              <a:rPr lang="en-US" altLang="vi-VN" sz="2000" dirty="0" err="1"/>
              <a:t>Nội</a:t>
            </a:r>
            <a:r>
              <a:rPr lang="en-US" altLang="vi-VN" sz="2000" dirty="0"/>
              <a:t> dung </a:t>
            </a:r>
            <a:r>
              <a:rPr lang="en-US" altLang="vi-VN" sz="2000" dirty="0" err="1">
                <a:solidFill>
                  <a:schemeClr val="accent1"/>
                </a:solidFill>
              </a:rPr>
              <a:t>trọng</a:t>
            </a:r>
            <a:r>
              <a:rPr lang="en-US" altLang="vi-VN" sz="2000" dirty="0">
                <a:solidFill>
                  <a:schemeClr val="accent1"/>
                </a:solidFill>
              </a:rPr>
              <a:t> </a:t>
            </a:r>
            <a:r>
              <a:rPr lang="en-US" altLang="vi-VN" sz="2000" dirty="0" err="1">
                <a:solidFill>
                  <a:schemeClr val="accent1"/>
                </a:solidFill>
              </a:rPr>
              <a:t>tâm</a:t>
            </a:r>
            <a:r>
              <a:rPr lang="en-US" altLang="vi-VN" sz="2000" dirty="0">
                <a:solidFill>
                  <a:schemeClr val="accent1"/>
                </a:solidFill>
              </a:rPr>
              <a:t>, </a:t>
            </a:r>
            <a:r>
              <a:rPr lang="en-US" altLang="vi-VN" sz="2000" dirty="0" err="1">
                <a:solidFill>
                  <a:schemeClr val="accent1"/>
                </a:solidFill>
              </a:rPr>
              <a:t>nổi</a:t>
            </a:r>
            <a:r>
              <a:rPr lang="en-US" altLang="vi-VN" sz="2000" dirty="0">
                <a:solidFill>
                  <a:schemeClr val="accent1"/>
                </a:solidFill>
              </a:rPr>
              <a:t> </a:t>
            </a:r>
            <a:r>
              <a:rPr lang="en-US" altLang="vi-VN" sz="2000" dirty="0" err="1">
                <a:solidFill>
                  <a:schemeClr val="accent1"/>
                </a:solidFill>
              </a:rPr>
              <a:t>bật</a:t>
            </a:r>
            <a:r>
              <a:rPr lang="en-US" altLang="vi-VN" sz="2000" dirty="0">
                <a:solidFill>
                  <a:schemeClr val="accent1"/>
                </a:solidFill>
              </a:rPr>
              <a:t> </a:t>
            </a:r>
            <a:r>
              <a:rPr lang="en-US" altLang="vi-VN" sz="2000" dirty="0" err="1"/>
              <a:t>của</a:t>
            </a:r>
            <a:r>
              <a:rPr lang="en-US" altLang="vi-VN" sz="2000" dirty="0"/>
              <a:t> </a:t>
            </a:r>
            <a:r>
              <a:rPr lang="en-US" altLang="vi-VN" sz="2000" dirty="0" err="1"/>
              <a:t>Đại</a:t>
            </a:r>
            <a:r>
              <a:rPr lang="en-US" altLang="vi-VN" sz="2000" dirty="0"/>
              <a:t> </a:t>
            </a:r>
            <a:r>
              <a:rPr lang="en-US" altLang="vi-VN" sz="2000" dirty="0" err="1"/>
              <a:t>hội</a:t>
            </a:r>
            <a:r>
              <a:rPr lang="en-US" altLang="vi-VN" sz="2000" dirty="0"/>
              <a:t> </a:t>
            </a:r>
            <a:r>
              <a:rPr lang="en-US" altLang="vi-VN" sz="2000" dirty="0" err="1"/>
              <a:t>đại</a:t>
            </a:r>
            <a:r>
              <a:rPr lang="en-US" altLang="vi-VN" sz="2000" dirty="0"/>
              <a:t> </a:t>
            </a:r>
            <a:r>
              <a:rPr lang="en-US" altLang="vi-VN" sz="2000" dirty="0" err="1"/>
              <a:t>biểu</a:t>
            </a:r>
            <a:r>
              <a:rPr lang="en-US" altLang="vi-VN" sz="2000" dirty="0"/>
              <a:t> </a:t>
            </a:r>
            <a:r>
              <a:rPr lang="en-US" altLang="vi-VN" sz="2000" dirty="0" err="1"/>
              <a:t>toàn</a:t>
            </a:r>
            <a:r>
              <a:rPr lang="en-US" altLang="vi-VN" sz="2000" dirty="0"/>
              <a:t> </a:t>
            </a:r>
            <a:r>
              <a:rPr lang="en-US" altLang="vi-VN" sz="2000" dirty="0" err="1"/>
              <a:t>quốc</a:t>
            </a:r>
            <a:r>
              <a:rPr lang="en-US" altLang="vi-VN" sz="2000" dirty="0"/>
              <a:t> </a:t>
            </a:r>
            <a:r>
              <a:rPr lang="en-US" altLang="vi-VN" sz="2000" dirty="0" err="1">
                <a:solidFill>
                  <a:schemeClr val="accent1"/>
                </a:solidFill>
              </a:rPr>
              <a:t>lần</a:t>
            </a:r>
            <a:r>
              <a:rPr lang="en-US" altLang="vi-VN" sz="2000" dirty="0">
                <a:solidFill>
                  <a:schemeClr val="accent1"/>
                </a:solidFill>
              </a:rPr>
              <a:t> </a:t>
            </a:r>
            <a:r>
              <a:rPr lang="en-US" altLang="vi-VN" sz="2000" dirty="0" err="1">
                <a:solidFill>
                  <a:schemeClr val="accent1"/>
                </a:solidFill>
              </a:rPr>
              <a:t>thứ</a:t>
            </a:r>
            <a:r>
              <a:rPr lang="en-US" altLang="vi-VN" sz="2000" dirty="0">
                <a:solidFill>
                  <a:schemeClr val="accent1"/>
                </a:solidFill>
              </a:rPr>
              <a:t> IX </a:t>
            </a:r>
            <a:r>
              <a:rPr lang="en-US" altLang="vi-VN" sz="2000" dirty="0"/>
              <a:t>(4-2001)</a:t>
            </a:r>
            <a:endParaRPr lang="en-US" sz="2000" dirty="0"/>
          </a:p>
        </p:txBody>
      </p:sp>
      <p:sp>
        <p:nvSpPr>
          <p:cNvPr id="3" name="Slide Number Placeholder 2">
            <a:extLst>
              <a:ext uri="{FF2B5EF4-FFF2-40B4-BE49-F238E27FC236}">
                <a16:creationId xmlns:a16="http://schemas.microsoft.com/office/drawing/2014/main" id="{29FC7F1D-72A7-482A-B4EA-54CDFCEE88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pSp>
        <p:nvGrpSpPr>
          <p:cNvPr id="6" name="Google Shape;372;p34">
            <a:extLst>
              <a:ext uri="{FF2B5EF4-FFF2-40B4-BE49-F238E27FC236}">
                <a16:creationId xmlns:a16="http://schemas.microsoft.com/office/drawing/2014/main" id="{FB4315BD-F0F7-40E9-8B52-1F9B206E3608}"/>
              </a:ext>
            </a:extLst>
          </p:cNvPr>
          <p:cNvGrpSpPr/>
          <p:nvPr/>
        </p:nvGrpSpPr>
        <p:grpSpPr>
          <a:xfrm>
            <a:off x="4826823" y="1782459"/>
            <a:ext cx="3930142" cy="2372706"/>
            <a:chOff x="1177450" y="241631"/>
            <a:chExt cx="6173152" cy="3616776"/>
          </a:xfrm>
        </p:grpSpPr>
        <p:sp>
          <p:nvSpPr>
            <p:cNvPr id="7" name="Google Shape;373;p34">
              <a:extLst>
                <a:ext uri="{FF2B5EF4-FFF2-40B4-BE49-F238E27FC236}">
                  <a16:creationId xmlns:a16="http://schemas.microsoft.com/office/drawing/2014/main" id="{21DBEA98-2E5F-494F-8D53-428C5AF67CBE}"/>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74;p34">
              <a:extLst>
                <a:ext uri="{FF2B5EF4-FFF2-40B4-BE49-F238E27FC236}">
                  <a16:creationId xmlns:a16="http://schemas.microsoft.com/office/drawing/2014/main" id="{6A63E3F8-6540-4A62-821A-008DCC03CB20}"/>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75;p34">
              <a:extLst>
                <a:ext uri="{FF2B5EF4-FFF2-40B4-BE49-F238E27FC236}">
                  <a16:creationId xmlns:a16="http://schemas.microsoft.com/office/drawing/2014/main" id="{ACFCE56C-B53B-4677-8672-319AB775951E}"/>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76;p34">
              <a:extLst>
                <a:ext uri="{FF2B5EF4-FFF2-40B4-BE49-F238E27FC236}">
                  <a16:creationId xmlns:a16="http://schemas.microsoft.com/office/drawing/2014/main" id="{53ECC6B4-574F-4786-8527-10B1026EC269}"/>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 name="Google Shape;377;p34">
            <a:extLst>
              <a:ext uri="{FF2B5EF4-FFF2-40B4-BE49-F238E27FC236}">
                <a16:creationId xmlns:a16="http://schemas.microsoft.com/office/drawing/2014/main" id="{4C560124-82C1-4F66-B074-3474E4DB755F}"/>
              </a:ext>
            </a:extLst>
          </p:cNvPr>
          <p:cNvPicPr preferRelativeResize="0"/>
          <p:nvPr/>
        </p:nvPicPr>
        <p:blipFill>
          <a:blip r:embed="rId2"/>
          <a:srcRect t="4124" b="4124"/>
          <a:stretch/>
        </p:blipFill>
        <p:spPr>
          <a:xfrm>
            <a:off x="5260795" y="1915929"/>
            <a:ext cx="3054920" cy="1999617"/>
          </a:xfrm>
          <a:prstGeom prst="rect">
            <a:avLst/>
          </a:prstGeom>
          <a:noFill/>
          <a:ln w="9525" cap="flat" cmpd="sng">
            <a:solidFill>
              <a:schemeClr val="dk1"/>
            </a:solidFill>
            <a:prstDash val="solid"/>
            <a:round/>
            <a:headEnd type="none" w="sm" len="sm"/>
            <a:tailEnd type="none" w="sm" len="sm"/>
          </a:ln>
        </p:spPr>
      </p:pic>
      <p:sp>
        <p:nvSpPr>
          <p:cNvPr id="12" name="Google Shape;378;p34">
            <a:extLst>
              <a:ext uri="{FF2B5EF4-FFF2-40B4-BE49-F238E27FC236}">
                <a16:creationId xmlns:a16="http://schemas.microsoft.com/office/drawing/2014/main" id="{1CB55152-9E68-4F66-A197-834511448F17}"/>
              </a:ext>
            </a:extLst>
          </p:cNvPr>
          <p:cNvSpPr txBox="1">
            <a:spLocks/>
          </p:cNvSpPr>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1"/>
                </a:solidFill>
                <a:latin typeface="Raleway ExtraBold"/>
                <a:ea typeface="Raleway ExtraBold"/>
                <a:cs typeface="Raleway ExtraBold"/>
                <a:sym typeface="Raleway ExtraBold"/>
              </a:defRPr>
            </a:lvl9pPr>
          </a:lstStyle>
          <a:p>
            <a:fld id="{00000000-1234-1234-1234-123412341234}" type="slidenum">
              <a:rPr lang="en" smtClean="0"/>
              <a:pPr/>
              <a:t>9</a:t>
            </a:fld>
            <a:endParaRPr lang="en"/>
          </a:p>
        </p:txBody>
      </p:sp>
      <p:sp>
        <p:nvSpPr>
          <p:cNvPr id="13" name="Google Shape;379;p34">
            <a:extLst>
              <a:ext uri="{FF2B5EF4-FFF2-40B4-BE49-F238E27FC236}">
                <a16:creationId xmlns:a16="http://schemas.microsoft.com/office/drawing/2014/main" id="{F68F9FCA-29AE-4082-ABAB-E42F4A9BF901}"/>
              </a:ext>
            </a:extLst>
          </p:cNvPr>
          <p:cNvSpPr txBox="1">
            <a:spLocks/>
          </p:cNvSpPr>
          <p:nvPr/>
        </p:nvSpPr>
        <p:spPr>
          <a:xfrm>
            <a:off x="679083" y="1527918"/>
            <a:ext cx="3929536" cy="31286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en-US" sz="2000" dirty="0" err="1">
                <a:solidFill>
                  <a:schemeClr val="accent1"/>
                </a:solidFill>
                <a:latin typeface="Raleway ExtraBold"/>
                <a:ea typeface="Raleway ExtraBold"/>
                <a:cs typeface="Raleway ExtraBold"/>
                <a:sym typeface="Raleway ExtraBold"/>
              </a:rPr>
              <a:t>Tổng</a:t>
            </a:r>
            <a:r>
              <a:rPr lang="en-US" sz="2000" dirty="0">
                <a:solidFill>
                  <a:schemeClr val="accent1"/>
                </a:solidFill>
                <a:latin typeface="Raleway ExtraBold"/>
                <a:ea typeface="Raleway ExtraBold"/>
                <a:cs typeface="Raleway ExtraBold"/>
                <a:sym typeface="Raleway ExtraBold"/>
              </a:rPr>
              <a:t> </a:t>
            </a:r>
            <a:r>
              <a:rPr lang="en-US" sz="2000" dirty="0" err="1">
                <a:solidFill>
                  <a:schemeClr val="accent1"/>
                </a:solidFill>
                <a:latin typeface="Raleway ExtraBold"/>
                <a:ea typeface="Raleway ExtraBold"/>
                <a:cs typeface="Raleway ExtraBold"/>
                <a:sym typeface="Raleway ExtraBold"/>
              </a:rPr>
              <a:t>kết</a:t>
            </a:r>
            <a:r>
              <a:rPr lang="en-US" sz="2000" dirty="0">
                <a:solidFill>
                  <a:schemeClr val="accent1"/>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thế</a:t>
            </a:r>
            <a:r>
              <a:rPr lang="en-US" sz="2000" dirty="0">
                <a:solidFill>
                  <a:schemeClr val="tx1">
                    <a:lumMod val="50000"/>
                  </a:schemeClr>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giới</a:t>
            </a:r>
            <a:r>
              <a:rPr lang="en-US" sz="2000" dirty="0">
                <a:solidFill>
                  <a:schemeClr val="tx1">
                    <a:lumMod val="50000"/>
                  </a:schemeClr>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thế</a:t>
            </a:r>
            <a:r>
              <a:rPr lang="en-US" sz="2000" dirty="0">
                <a:solidFill>
                  <a:schemeClr val="tx1">
                    <a:lumMod val="50000"/>
                  </a:schemeClr>
                </a:solidFill>
                <a:latin typeface="Raleway ExtraBold"/>
                <a:ea typeface="Raleway ExtraBold"/>
                <a:cs typeface="Raleway ExtraBold"/>
                <a:sym typeface="Raleway ExtraBold"/>
              </a:rPr>
              <a:t> </a:t>
            </a:r>
            <a:r>
              <a:rPr lang="en-US" sz="2000" dirty="0" err="1">
                <a:solidFill>
                  <a:schemeClr val="tx1">
                    <a:lumMod val="50000"/>
                  </a:schemeClr>
                </a:solidFill>
                <a:latin typeface="Raleway ExtraBold"/>
                <a:ea typeface="Raleway ExtraBold"/>
                <a:cs typeface="Raleway ExtraBold"/>
                <a:sym typeface="Raleway ExtraBold"/>
              </a:rPr>
              <a:t>kỷ</a:t>
            </a:r>
            <a:r>
              <a:rPr lang="en-US" sz="2000" dirty="0">
                <a:solidFill>
                  <a:schemeClr val="tx1">
                    <a:lumMod val="50000"/>
                  </a:schemeClr>
                </a:solidFill>
                <a:latin typeface="Raleway ExtraBold"/>
                <a:ea typeface="Raleway ExtraBold"/>
                <a:cs typeface="Raleway ExtraBold"/>
                <a:sym typeface="Raleway ExtraBold"/>
              </a:rPr>
              <a:t> XX</a:t>
            </a:r>
          </a:p>
          <a:p>
            <a:pPr marL="342900"/>
            <a:r>
              <a:rPr lang="vi-VN" sz="1600" dirty="0"/>
              <a:t>Khoa học và công nghệ tiến nhanh chưa từng thấy; </a:t>
            </a:r>
            <a:endParaRPr lang="en-US" sz="1600" dirty="0"/>
          </a:p>
          <a:p>
            <a:pPr marL="342900"/>
            <a:r>
              <a:rPr lang="en-US" sz="1600" dirty="0"/>
              <a:t>D</a:t>
            </a:r>
            <a:r>
              <a:rPr lang="vi-VN" sz="1600" dirty="0"/>
              <a:t>iễn ra hai cuộc chiến tranh thế giới đẫm máu</a:t>
            </a:r>
            <a:r>
              <a:rPr lang="en-US" sz="1600" dirty="0"/>
              <a:t>.</a:t>
            </a:r>
            <a:r>
              <a:rPr lang="vi-VN" sz="1600" dirty="0"/>
              <a:t> </a:t>
            </a:r>
            <a:endParaRPr lang="en-US" sz="1600" dirty="0"/>
          </a:p>
          <a:p>
            <a:pPr marL="342900"/>
            <a:r>
              <a:rPr lang="en-US" sz="1600" dirty="0"/>
              <a:t>Đ</a:t>
            </a:r>
            <a:r>
              <a:rPr lang="vi-VN" sz="1600" dirty="0"/>
              <a:t>ầu thế kỷ phong trào cách mạng phát triển rộng toàn thế giới, cuối thế kỷ, chủ nghĩa xã hội hiện thực tạm thời lâm vào thoái trào</a:t>
            </a:r>
            <a:r>
              <a:rPr lang="en-US" sz="1600" dirty="0"/>
              <a:t>.</a:t>
            </a:r>
          </a:p>
        </p:txBody>
      </p:sp>
    </p:spTree>
    <p:extLst>
      <p:ext uri="{BB962C8B-B14F-4D97-AF65-F5344CB8AC3E}">
        <p14:creationId xmlns:p14="http://schemas.microsoft.com/office/powerpoint/2010/main" val="2372999219"/>
      </p:ext>
    </p:extLst>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4011</Words>
  <Application>Microsoft Office PowerPoint</Application>
  <PresentationFormat>On-screen Show (16:9)</PresentationFormat>
  <Paragraphs>214</Paragraphs>
  <Slides>38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Raleway Light</vt:lpstr>
      <vt:lpstr>Arial</vt:lpstr>
      <vt:lpstr>Raleway ExtraBold</vt:lpstr>
      <vt:lpstr>Calibri</vt:lpstr>
      <vt:lpstr>Verdana</vt:lpstr>
      <vt:lpstr>Olivia template</vt:lpstr>
      <vt:lpstr>Chương 3 ĐẢNG LÃNH ĐẠO CẢ NƯỚC QUÁ ĐỘ LÊN CHỦ NGHĨA XÃ HỘI VÀTIẾN HÀNH CÔNG CUỘC ĐỔI MỚI (1975 - Nay)</vt:lpstr>
      <vt:lpstr>Lãnh đạo công cuộc đổi mới, đẩy mạnh công nghiệp hóa, hiện đại hóa và hội nhập quốc tế (từ 1986 đến nay)</vt:lpstr>
      <vt:lpstr>PowerPoint Presentation</vt:lpstr>
      <vt:lpstr>PowerPoint Presentation</vt:lpstr>
      <vt:lpstr>PowerPoint Presentation</vt:lpstr>
      <vt:lpstr>PowerPoint Presentation</vt:lpstr>
      <vt:lpstr>PowerPoint Presentation</vt:lpstr>
      <vt:lpstr>Đại hội đại biểu toàn quốc lần thứ IX, tiếp tục thực hiện công cuộc công nghiệp hóa, hiện đại hóa đất nước</vt:lpstr>
      <vt:lpstr>Nội dung trọng tâm, nổi bật của Đại hội đại biểu toàn quốc lần thứ IX (4-2001)</vt:lpstr>
      <vt:lpstr>Nội dung trọng tâm, nổi bật của Đại hội đại biểu toàn quốc lần thứ IX (4-2001)</vt:lpstr>
      <vt:lpstr>Nội dung trọng tâm, nổi bật của Đại hội đại biểu toàn quốc lần thứ IX (4-2001)</vt:lpstr>
      <vt:lpstr>Nội dung trọng tâm, nổi bật của Đại hội đại biểu toàn quốc lần thứ IX (4-2001)</vt:lpstr>
      <vt:lpstr>PowerPoint Presentation</vt:lpstr>
      <vt:lpstr>PowerPoint Presentation</vt:lpstr>
      <vt:lpstr>PowerPoint Presentation</vt:lpstr>
      <vt:lpstr>PowerPoint Presentation</vt:lpstr>
      <vt:lpstr>Đại hội đại biểu toàn quốc lần thứ X và  quá trình thực hiện 2006-2011</vt:lpstr>
      <vt:lpstr>NỘI DUNG CHÍNH CỦA ĐẠI HỘI </vt:lpstr>
      <vt:lpstr>NỘI DUNG CHÍNH CỦA ĐẠI HỘI </vt:lpstr>
      <vt:lpstr>NỘI DUNG CHÍNH CỦA ĐẠI HỘI </vt:lpstr>
      <vt:lpstr>PowerPoint Presentation</vt:lpstr>
      <vt:lpstr>PowerPoint Presentation</vt:lpstr>
      <vt:lpstr>PowerPoint Presentation</vt:lpstr>
      <vt:lpstr>PowerPoint Presentation</vt:lpstr>
      <vt:lpstr>Đại hội đại biểu toàn quốc lần thứ XI của Đảng bổ sung phát triển cương lĩnh năm 1991</vt:lpstr>
      <vt:lpstr>PowerPoint Presentation</vt:lpstr>
      <vt:lpstr>Cương lĩnh xây dựng đất nước trong thời kỳ quá độ lên chủ nghĩa xã hội (bổ sung, phát triển năm 2011), gọi tắt là Cương lĩnh năm 2011 </vt:lpstr>
      <vt:lpstr>Chiến lược phát triển kinh tế-xã hội 2011-2020 </vt:lpstr>
      <vt:lpstr>PowerPoint Presentation</vt:lpstr>
      <vt:lpstr>PowerPoint Presentation</vt:lpstr>
      <vt:lpstr>PowerPoint Presentation</vt:lpstr>
      <vt:lpstr>PowerPoint Presentation</vt:lpstr>
      <vt:lpstr>Đại hội đại biểu toàn quốc lần thứ XII của Đảng và tiếp tục đẩy mạnh toàn diện, đồng bộ công cuộc đổi mới tích cực, chủ động hội nhập quốc tế.</vt:lpstr>
      <vt:lpstr>Chỉ đạo của Trung ương Đảng thực hiện 6 nhiệm vụ trọng tâm mà Đại hội XII đã nêu (2011-2018)</vt:lpstr>
      <vt:lpstr>Chỉ đạo của Trung ương Đảng thực hiện nhiệm vụ trọng tâm mà Đại hội XII đã nêu (2011-2018)</vt:lpstr>
      <vt:lpstr>PowerPoint Presentation</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ĐẢNG LÃNH ĐẠO CẢ NƯỚC QUÁ ĐỘ LÊN CHỦ NGHĨA XÃ HỘI VÀTIẾN HÀNH CÔNG CUỘC ĐỔI MỚI (1975 - 2018)</dc:title>
  <dc:creator>admin</dc:creator>
  <cp:lastModifiedBy>Thắng</cp:lastModifiedBy>
  <cp:revision>6</cp:revision>
  <dcterms:modified xsi:type="dcterms:W3CDTF">2023-03-25T08:29:36Z</dcterms:modified>
</cp:coreProperties>
</file>