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7"/>
  </p:notesMasterIdLst>
  <p:sldIdLst>
    <p:sldId id="256" r:id="rId2"/>
    <p:sldId id="257" r:id="rId3"/>
    <p:sldId id="259" r:id="rId4"/>
    <p:sldId id="295" r:id="rId5"/>
    <p:sldId id="296" r:id="rId6"/>
    <p:sldId id="260" r:id="rId7"/>
    <p:sldId id="261" r:id="rId8"/>
    <p:sldId id="297" r:id="rId9"/>
    <p:sldId id="264" r:id="rId10"/>
    <p:sldId id="298" r:id="rId11"/>
    <p:sldId id="299" r:id="rId12"/>
    <p:sldId id="300" r:id="rId13"/>
    <p:sldId id="301" r:id="rId14"/>
    <p:sldId id="258" r:id="rId15"/>
    <p:sldId id="302" r:id="rId16"/>
    <p:sldId id="303" r:id="rId17"/>
    <p:sldId id="305" r:id="rId18"/>
    <p:sldId id="306" r:id="rId19"/>
    <p:sldId id="307" r:id="rId20"/>
    <p:sldId id="322"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263" r:id="rId35"/>
    <p:sldId id="278"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Lato Light" panose="020F0502020204030203" pitchFamily="34" charset="0"/>
      <p:regular r:id="rId42"/>
      <p:italic r:id="rId43"/>
    </p:embeddedFont>
    <p:embeddedFont>
      <p:font typeface="Raleway ExtraBold" pitchFamily="2" charset="0"/>
      <p:bold r:id="rId44"/>
      <p:boldItalic r:id="rId45"/>
    </p:embeddedFont>
    <p:embeddedFont>
      <p:font typeface="Raleway Light" pitchFamily="2" charset="0"/>
      <p:regular r:id="rId46"/>
      <p:bold r:id="rId47"/>
      <p:italic r:id="rId48"/>
      <p:boldItalic r:id="rId49"/>
    </p:embeddedFont>
    <p:embeddedFont>
      <p:font typeface="Work Sans" pitchFamily="2" charset="0"/>
      <p:regular r:id="rId50"/>
      <p:bold r:id="rId51"/>
      <p:italic r:id="rId52"/>
      <p:boldItalic r:id="rId53"/>
    </p:embeddedFont>
    <p:embeddedFont>
      <p:font typeface="Work Sans Light"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DC0F06-4CA7-4A67-8E1B-5C23351F6E4A}">
  <a:tblStyle styleId="{8CDC0F06-4CA7-4A67-8E1B-5C23351F6E4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E20F2B-FB29-4D21-BBFB-15F840DBD94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43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7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944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764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580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567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182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571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3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172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210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541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966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371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92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985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214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397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427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508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946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c680f8dda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c680f8dda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2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695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16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804525" y="854775"/>
            <a:ext cx="5152200" cy="3505200"/>
          </a:xfrm>
          <a:prstGeom prst="rect">
            <a:avLst/>
          </a:prstGeom>
        </p:spPr>
        <p:txBody>
          <a:bodyPr spcFirstLastPara="1" wrap="square" lIns="91425" tIns="91425" rIns="91425" bIns="91425" anchor="t" anchorCtr="0">
            <a:noAutofit/>
          </a:bodyPr>
          <a:lstStyle>
            <a:lvl1pPr marL="457200" lvl="0" indent="-431800" rtl="0">
              <a:lnSpc>
                <a:spcPct val="115000"/>
              </a:lnSpc>
              <a:spcBef>
                <a:spcPts val="600"/>
              </a:spcBef>
              <a:spcAft>
                <a:spcPts val="0"/>
              </a:spcAft>
              <a:buSzPts val="3200"/>
              <a:buChar char="▪"/>
              <a:defRPr sz="3200" i="1"/>
            </a:lvl1pPr>
            <a:lvl2pPr marL="914400" lvl="1" indent="-431800" rtl="0">
              <a:lnSpc>
                <a:spcPct val="115000"/>
              </a:lnSpc>
              <a:spcBef>
                <a:spcPts val="0"/>
              </a:spcBef>
              <a:spcAft>
                <a:spcPts val="0"/>
              </a:spcAft>
              <a:buSzPts val="3200"/>
              <a:buChar char="□"/>
              <a:defRPr sz="3200" i="1"/>
            </a:lvl2pPr>
            <a:lvl3pPr marL="1371600" lvl="2" indent="-431800" rtl="0">
              <a:lnSpc>
                <a:spcPct val="115000"/>
              </a:lnSpc>
              <a:spcBef>
                <a:spcPts val="0"/>
              </a:spcBef>
              <a:spcAft>
                <a:spcPts val="0"/>
              </a:spcAft>
              <a:buSzPts val="3200"/>
              <a:buChar char="□"/>
              <a:defRPr sz="3200" i="1"/>
            </a:lvl3pPr>
            <a:lvl4pPr marL="1828800" lvl="3" indent="-431800" rtl="0">
              <a:lnSpc>
                <a:spcPct val="115000"/>
              </a:lnSpc>
              <a:spcBef>
                <a:spcPts val="0"/>
              </a:spcBef>
              <a:spcAft>
                <a:spcPts val="0"/>
              </a:spcAft>
              <a:buSzPts val="3200"/>
              <a:buChar char="□"/>
              <a:defRPr sz="3200" i="1"/>
            </a:lvl4pPr>
            <a:lvl5pPr marL="2286000" lvl="4" indent="-431800" rtl="0">
              <a:lnSpc>
                <a:spcPct val="115000"/>
              </a:lnSpc>
              <a:spcBef>
                <a:spcPts val="0"/>
              </a:spcBef>
              <a:spcAft>
                <a:spcPts val="0"/>
              </a:spcAft>
              <a:buSzPts val="3200"/>
              <a:buChar char="○"/>
              <a:defRPr sz="3200" i="1"/>
            </a:lvl5pPr>
            <a:lvl6pPr marL="2743200" lvl="5" indent="-431800" rtl="0">
              <a:lnSpc>
                <a:spcPct val="115000"/>
              </a:lnSpc>
              <a:spcBef>
                <a:spcPts val="0"/>
              </a:spcBef>
              <a:spcAft>
                <a:spcPts val="0"/>
              </a:spcAft>
              <a:buSzPts val="3200"/>
              <a:buChar char="■"/>
              <a:defRPr sz="3200" i="1"/>
            </a:lvl6pPr>
            <a:lvl7pPr marL="3200400" lvl="6" indent="-431800" rtl="0">
              <a:lnSpc>
                <a:spcPct val="115000"/>
              </a:lnSpc>
              <a:spcBef>
                <a:spcPts val="0"/>
              </a:spcBef>
              <a:spcAft>
                <a:spcPts val="0"/>
              </a:spcAft>
              <a:buSzPts val="3200"/>
              <a:buChar char="●"/>
              <a:defRPr sz="3200" i="1"/>
            </a:lvl7pPr>
            <a:lvl8pPr marL="3657600" lvl="7" indent="-431800" rtl="0">
              <a:lnSpc>
                <a:spcPct val="115000"/>
              </a:lnSpc>
              <a:spcBef>
                <a:spcPts val="0"/>
              </a:spcBef>
              <a:spcAft>
                <a:spcPts val="0"/>
              </a:spcAft>
              <a:buSzPts val="3200"/>
              <a:buChar char="○"/>
              <a:defRPr sz="3200" i="1"/>
            </a:lvl8pPr>
            <a:lvl9pPr marL="4114800" lvl="8" indent="-431800">
              <a:lnSpc>
                <a:spcPct val="115000"/>
              </a:lnSpc>
              <a:spcBef>
                <a:spcPts val="0"/>
              </a:spcBef>
              <a:spcAft>
                <a:spcPts val="0"/>
              </a:spcAft>
              <a:buSzPts val="3200"/>
              <a:buChar char="■"/>
              <a:defRPr sz="3200" i="1"/>
            </a:lvl9pPr>
          </a:lstStyle>
          <a:p>
            <a:endParaRPr/>
          </a:p>
        </p:txBody>
      </p:sp>
      <p:sp>
        <p:nvSpPr>
          <p:cNvPr id="19" name="Google Shape;19;p4"/>
          <p:cNvSpPr/>
          <p:nvPr/>
        </p:nvSpPr>
        <p:spPr>
          <a:xfrm>
            <a:off x="617750" y="603375"/>
            <a:ext cx="948000" cy="948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809196" y="854775"/>
            <a:ext cx="565108" cy="445200"/>
          </a:xfrm>
          <a:prstGeom prst="rect">
            <a:avLst/>
          </a:prstGeom>
        </p:spPr>
        <p:txBody>
          <a:bodyPr>
            <a:prstTxWarp prst="textPlain">
              <a:avLst/>
            </a:prstTxWarp>
          </a:bodyPr>
          <a:lstStyle/>
          <a:p>
            <a:pPr lvl="0" algn="ctr"/>
            <a:r>
              <a:rPr b="1" i="0">
                <a:ln>
                  <a:noFill/>
                </a:ln>
                <a:solidFill>
                  <a:srgbClr val="FFFFFF"/>
                </a:solidFill>
                <a:latin typeface="Arial"/>
              </a:rPr>
              <a:t>“</a:t>
            </a:r>
          </a:p>
        </p:txBody>
      </p:sp>
      <p:sp>
        <p:nvSpPr>
          <p:cNvPr id="21" name="Google Shape;21;p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3" name="Google Shape;43;p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pic>
        <p:nvPicPr>
          <p:cNvPr id="3" name="Picture 2">
            <a:extLst>
              <a:ext uri="{FF2B5EF4-FFF2-40B4-BE49-F238E27FC236}">
                <a16:creationId xmlns:a16="http://schemas.microsoft.com/office/drawing/2014/main" id="{86501055-23F8-493C-B8F2-C2650D7D7A42}"/>
              </a:ext>
            </a:extLst>
          </p:cNvPr>
          <p:cNvPicPr>
            <a:picLocks noChangeAspect="1"/>
          </p:cNvPicPr>
          <p:nvPr userDrawn="1"/>
        </p:nvPicPr>
        <p:blipFill>
          <a:blip r:embed="rId10"/>
          <a:stretch>
            <a:fillRect/>
          </a:stretch>
        </p:blipFill>
        <p:spPr>
          <a:xfrm>
            <a:off x="7537191" y="402285"/>
            <a:ext cx="1034083" cy="279246"/>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2755852" y="3126726"/>
            <a:ext cx="4914000" cy="1432093"/>
          </a:xfrm>
          <a:prstGeom prst="rect">
            <a:avLst/>
          </a:prstGeom>
        </p:spPr>
        <p:txBody>
          <a:bodyPr spcFirstLastPara="1" wrap="square" lIns="91425" tIns="91425" rIns="91425" bIns="91425" anchor="b" anchorCtr="0">
            <a:noAutofit/>
          </a:bodyPr>
          <a:lstStyle/>
          <a:p>
            <a:pPr marL="0" marR="0" indent="457200" algn="ctr">
              <a:lnSpc>
                <a:spcPct val="150000"/>
              </a:lnSpc>
              <a:spcBef>
                <a:spcPts val="300"/>
              </a:spcBef>
              <a:spcAft>
                <a:spcPts val="300"/>
              </a:spcAft>
            </a:pPr>
            <a:r>
              <a:rPr lang="vi-VN" sz="1800" b="1" kern="0" cap="all" dirty="0">
                <a:effectLst/>
                <a:latin typeface="Times New Roman" panose="02020603050405020304" pitchFamily="18" charset="0"/>
              </a:rPr>
              <a:t>KHÁI NIỆM, ĐỐI TƯỢNG, PHƯƠNG PHÁP NGHIÊN CỨU VÀ Ý NGHĨA HỌC TẬP MÔN TƯ TƯỞNG HỒ CHÍ MINH</a:t>
            </a:r>
            <a:endParaRPr lang="en-US" sz="1800" b="1" kern="0" cap="all" dirty="0">
              <a:effectLst/>
              <a:latin typeface="Times New Roman" panose="02020603050405020304" pitchFamily="18" charset="0"/>
            </a:endParaRPr>
          </a:p>
        </p:txBody>
      </p:sp>
      <p:grpSp>
        <p:nvGrpSpPr>
          <p:cNvPr id="59" name="Google Shape;59;p12"/>
          <p:cNvGrpSpPr/>
          <p:nvPr/>
        </p:nvGrpSpPr>
        <p:grpSpPr>
          <a:xfrm>
            <a:off x="7142672" y="1112808"/>
            <a:ext cx="1305480" cy="1224682"/>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a:extLst>
              <a:ext uri="{FF2B5EF4-FFF2-40B4-BE49-F238E27FC236}">
                <a16:creationId xmlns:a16="http://schemas.microsoft.com/office/drawing/2014/main" id="{EF314266-9ACC-4165-B173-48C40B0FFC0A}"/>
              </a:ext>
            </a:extLst>
          </p:cNvPr>
          <p:cNvPicPr>
            <a:picLocks noChangeAspect="1"/>
          </p:cNvPicPr>
          <p:nvPr/>
        </p:nvPicPr>
        <p:blipFill>
          <a:blip r:embed="rId3"/>
          <a:stretch>
            <a:fillRect/>
          </a:stretch>
        </p:blipFill>
        <p:spPr>
          <a:xfrm>
            <a:off x="1746909" y="723411"/>
            <a:ext cx="3745977" cy="2346744"/>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572617" y="2481951"/>
            <a:ext cx="7763774" cy="784800"/>
          </a:xfrm>
          <a:prstGeom prst="rect">
            <a:avLst/>
          </a:prstGeom>
        </p:spPr>
        <p:txBody>
          <a:bodyPr spcFirstLastPara="1" wrap="square" lIns="91425" tIns="91425" rIns="91425" bIns="91425" anchor="b" anchorCtr="0">
            <a:noAutofit/>
          </a:bodyPr>
          <a:lstStyle/>
          <a:p>
            <a:pPr marL="0" marR="0" indent="457200" algn="ctr">
              <a:lnSpc>
                <a:spcPct val="150000"/>
              </a:lnSpc>
              <a:spcBef>
                <a:spcPts val="300"/>
              </a:spcBef>
              <a:spcAft>
                <a:spcPts val="300"/>
              </a:spcAft>
            </a:pPr>
            <a:r>
              <a:rPr lang="vi-VN" sz="3200" dirty="0">
                <a:effectLst/>
                <a:latin typeface="Work Sans Light" pitchFamily="2" charset="0"/>
                <a:ea typeface="Calibri" panose="020F0502020204030204" pitchFamily="34" charset="0"/>
                <a:cs typeface="SimSun" panose="02010600030101010101" pitchFamily="2" charset="-122"/>
              </a:rPr>
              <a:t>PHƯƠNG PHÁP NGHIÊN CỨU</a:t>
            </a:r>
            <a:endParaRPr lang="en-US" sz="3200" kern="0" cap="all" dirty="0">
              <a:effectLst/>
              <a:latin typeface="Work Sans Light" pitchFamily="2" charset="0"/>
            </a:endParaRPr>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dirty="0">
                <a:solidFill>
                  <a:schemeClr val="dk1"/>
                </a:solidFill>
                <a:latin typeface="Work Sans"/>
                <a:ea typeface="Work Sans"/>
                <a:cs typeface="Work Sans"/>
                <a:sym typeface="Work Sans"/>
              </a:rPr>
              <a:t>3</a:t>
            </a:r>
            <a:r>
              <a:rPr lang="en" sz="9600" b="1" dirty="0">
                <a:solidFill>
                  <a:schemeClr val="dk1"/>
                </a:solidFill>
                <a:latin typeface="Work Sans"/>
                <a:ea typeface="Work Sans"/>
                <a:cs typeface="Work Sans"/>
                <a:sym typeface="Work Sans"/>
              </a:rPr>
              <a:t>.</a:t>
            </a:r>
            <a:endParaRPr sz="9600" b="1" dirty="0">
              <a:latin typeface="Work Sans"/>
              <a:ea typeface="Work Sans"/>
              <a:cs typeface="Work Sans"/>
              <a:sym typeface="Work Sans"/>
            </a:endParaRPr>
          </a:p>
        </p:txBody>
      </p:sp>
    </p:spTree>
    <p:extLst>
      <p:ext uri="{BB962C8B-B14F-4D97-AF65-F5344CB8AC3E}">
        <p14:creationId xmlns:p14="http://schemas.microsoft.com/office/powerpoint/2010/main" val="375138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effectLst/>
                <a:latin typeface="Work Sans Light" pitchFamily="2" charset="0"/>
                <a:ea typeface="Calibri" panose="020F0502020204030204" pitchFamily="34" charset="0"/>
                <a:cs typeface="SimSun" panose="02010600030101010101" pitchFamily="2" charset="-122"/>
              </a:rPr>
              <a:t>1. </a:t>
            </a:r>
            <a:r>
              <a:rPr lang="vi-VN" sz="1800" b="1" dirty="0">
                <a:effectLst/>
                <a:latin typeface="Work Sans Light" pitchFamily="2" charset="0"/>
                <a:ea typeface="Calibri" panose="020F0502020204030204" pitchFamily="34" charset="0"/>
                <a:cs typeface="SimSun" panose="02010600030101010101" pitchFamily="2" charset="-122"/>
              </a:rPr>
              <a:t>Phương pháp luận của việc nghiên cứu tư tưởng Hồ Chí Minh</a:t>
            </a:r>
            <a:endParaRPr dirty="0">
              <a:latin typeface="Work Sans Light" pitchFamily="2" charset="0"/>
            </a:endParaRPr>
          </a:p>
        </p:txBody>
      </p:sp>
      <p:sp>
        <p:nvSpPr>
          <p:cNvPr id="148" name="Google Shape;148;p20"/>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i="1" dirty="0">
                <a:effectLst/>
                <a:latin typeface="Work Sans" pitchFamily="2" charset="0"/>
                <a:ea typeface="Calibri" panose="020F0502020204030204" pitchFamily="34" charset="0"/>
              </a:rPr>
              <a:t>Thống nhất tính đảng và tính khoa học</a:t>
            </a:r>
            <a:endParaRPr lang="en-US" dirty="0">
              <a:effectLst/>
              <a:latin typeface="Work Sans" pitchFamily="2" charset="0"/>
              <a:ea typeface="Calibri" panose="020F0502020204030204" pitchFamily="34" charset="0"/>
            </a:endParaRPr>
          </a:p>
        </p:txBody>
      </p:sp>
      <p:sp>
        <p:nvSpPr>
          <p:cNvPr id="149" name="Google Shape;149;p20"/>
          <p:cNvSpPr txBox="1">
            <a:spLocks noGrp="1"/>
          </p:cNvSpPr>
          <p:nvPr>
            <p:ph type="body" idx="2"/>
          </p:nvPr>
        </p:nvSpPr>
        <p:spPr>
          <a:xfrm>
            <a:off x="3356739" y="2312925"/>
            <a:ext cx="2366400" cy="85744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i="1" dirty="0">
                <a:effectLst/>
                <a:latin typeface="Work Sans" pitchFamily="2" charset="0"/>
                <a:ea typeface="Calibri" panose="020F0502020204030204" pitchFamily="34" charset="0"/>
              </a:rPr>
              <a:t>Thống nhất lý luận và thực tiễn</a:t>
            </a:r>
            <a:r>
              <a:rPr lang="vi-VN" dirty="0">
                <a:effectLst/>
                <a:latin typeface="Work Sans" pitchFamily="2" charset="0"/>
                <a:ea typeface="Calibri" panose="020F0502020204030204" pitchFamily="34" charset="0"/>
              </a:rPr>
              <a:t> </a:t>
            </a:r>
            <a:endParaRPr dirty="0">
              <a:latin typeface="Work Sans" pitchFamily="2" charset="0"/>
            </a:endParaRPr>
          </a:p>
        </p:txBody>
      </p:sp>
      <p:sp>
        <p:nvSpPr>
          <p:cNvPr id="150" name="Google Shape;150;p20"/>
          <p:cNvSpPr txBox="1">
            <a:spLocks noGrp="1"/>
          </p:cNvSpPr>
          <p:nvPr>
            <p:ph type="body" idx="3"/>
          </p:nvPr>
        </p:nvSpPr>
        <p:spPr>
          <a:xfrm>
            <a:off x="5844329" y="2312925"/>
            <a:ext cx="2366400" cy="85744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i="1" dirty="0">
                <a:effectLst/>
                <a:latin typeface="Work Sans" pitchFamily="2" charset="0"/>
                <a:ea typeface="Calibri" panose="020F0502020204030204" pitchFamily="34" charset="0"/>
              </a:rPr>
              <a:t>Quan điểm lịch sử - cụ thể</a:t>
            </a:r>
            <a:endParaRPr dirty="0">
              <a:latin typeface="Work Sans" pitchFamily="2" charset="0"/>
            </a:endParaRPr>
          </a:p>
        </p:txBody>
      </p:sp>
      <p:grpSp>
        <p:nvGrpSpPr>
          <p:cNvPr id="151" name="Google Shape;151;p20"/>
          <p:cNvGrpSpPr/>
          <p:nvPr/>
        </p:nvGrpSpPr>
        <p:grpSpPr>
          <a:xfrm>
            <a:off x="7516121" y="711701"/>
            <a:ext cx="903434" cy="903434"/>
            <a:chOff x="2594325" y="1627175"/>
            <a:chExt cx="440850" cy="440850"/>
          </a:xfrm>
        </p:grpSpPr>
        <p:sp>
          <p:nvSpPr>
            <p:cNvPr id="152" name="Google Shape;152;p2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1" name="Google Shape;149;p20">
            <a:extLst>
              <a:ext uri="{FF2B5EF4-FFF2-40B4-BE49-F238E27FC236}">
                <a16:creationId xmlns:a16="http://schemas.microsoft.com/office/drawing/2014/main" id="{E594C711-3D42-4515-99C9-A9D6E5117A16}"/>
              </a:ext>
            </a:extLst>
          </p:cNvPr>
          <p:cNvSpPr txBox="1">
            <a:spLocks/>
          </p:cNvSpPr>
          <p:nvPr/>
        </p:nvSpPr>
        <p:spPr>
          <a:xfrm>
            <a:off x="869150" y="3394191"/>
            <a:ext cx="2366400" cy="857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1pPr>
            <a:lvl2pPr marL="914400" marR="0" lvl="1"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2pPr>
            <a:lvl3pPr marL="1371600" marR="0" lvl="2"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3pPr>
            <a:lvl4pPr marL="1828800" marR="0" lvl="3"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4pPr>
            <a:lvl5pPr marL="2286000" marR="0" lvl="4"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5pPr>
            <a:lvl6pPr marL="2743200" marR="0" lvl="5"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6pPr>
            <a:lvl7pPr marL="3200400" marR="0" lvl="6"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7pPr>
            <a:lvl8pPr marL="3657600" marR="0" lvl="7"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8pPr>
            <a:lvl9pPr marL="4114800" marR="0" lvl="8"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9pPr>
          </a:lstStyle>
          <a:p>
            <a:pPr marL="0" marR="0" indent="0" algn="just">
              <a:lnSpc>
                <a:spcPct val="107000"/>
              </a:lnSpc>
              <a:spcBef>
                <a:spcPts val="300"/>
              </a:spcBef>
              <a:spcAft>
                <a:spcPts val="300"/>
              </a:spcAft>
              <a:buNone/>
            </a:pPr>
            <a:r>
              <a:rPr lang="vi-VN" i="1" dirty="0">
                <a:effectLst/>
                <a:latin typeface="Work Sans" pitchFamily="2" charset="0"/>
                <a:ea typeface="Calibri" panose="020F0502020204030204" pitchFamily="34" charset="0"/>
                <a:cs typeface="SimSun" panose="02010600030101010101" pitchFamily="2" charset="-122"/>
              </a:rPr>
              <a:t>Quan điểm toàn diện và hệ thống</a:t>
            </a:r>
            <a:endParaRPr lang="en-US" dirty="0">
              <a:effectLst/>
              <a:latin typeface="Work Sans" pitchFamily="2" charset="0"/>
              <a:ea typeface="Calibri" panose="020F0502020204030204" pitchFamily="34" charset="0"/>
              <a:cs typeface="SimSun" panose="02010600030101010101" pitchFamily="2" charset="-122"/>
            </a:endParaRPr>
          </a:p>
        </p:txBody>
      </p:sp>
      <p:sp>
        <p:nvSpPr>
          <p:cNvPr id="14" name="Google Shape;149;p20">
            <a:extLst>
              <a:ext uri="{FF2B5EF4-FFF2-40B4-BE49-F238E27FC236}">
                <a16:creationId xmlns:a16="http://schemas.microsoft.com/office/drawing/2014/main" id="{58289E8D-A432-4E34-ACCC-CC13663DB7E4}"/>
              </a:ext>
            </a:extLst>
          </p:cNvPr>
          <p:cNvSpPr txBox="1">
            <a:spLocks/>
          </p:cNvSpPr>
          <p:nvPr/>
        </p:nvSpPr>
        <p:spPr>
          <a:xfrm>
            <a:off x="3388800" y="3404435"/>
            <a:ext cx="2366400" cy="857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1pPr>
            <a:lvl2pPr marL="914400" marR="0" lvl="1"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2pPr>
            <a:lvl3pPr marL="1371600" marR="0" lvl="2"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3pPr>
            <a:lvl4pPr marL="1828800" marR="0" lvl="3"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4pPr>
            <a:lvl5pPr marL="2286000" marR="0" lvl="4"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5pPr>
            <a:lvl6pPr marL="2743200" marR="0" lvl="5"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6pPr>
            <a:lvl7pPr marL="3200400" marR="0" lvl="6"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7pPr>
            <a:lvl8pPr marL="3657600" marR="0" lvl="7"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8pPr>
            <a:lvl9pPr marL="4114800" marR="0" lvl="8" indent="-317500" algn="l" rtl="0">
              <a:lnSpc>
                <a:spcPct val="100000"/>
              </a:lnSpc>
              <a:spcBef>
                <a:spcPts val="0"/>
              </a:spcBef>
              <a:spcAft>
                <a:spcPts val="0"/>
              </a:spcAft>
              <a:buClr>
                <a:schemeClr val="dk1"/>
              </a:buClr>
              <a:buSzPts val="1400"/>
              <a:buFont typeface="Work Sans Light"/>
              <a:buChar char="■"/>
              <a:defRPr sz="1400" b="0" i="0" u="none" strike="noStrike" cap="none">
                <a:solidFill>
                  <a:schemeClr val="dk1"/>
                </a:solidFill>
                <a:latin typeface="Work Sans Light"/>
                <a:ea typeface="Work Sans Light"/>
                <a:cs typeface="Work Sans Light"/>
                <a:sym typeface="Work Sans Light"/>
              </a:defRPr>
            </a:lvl9pPr>
          </a:lstStyle>
          <a:p>
            <a:pPr marL="0" marR="0" indent="0">
              <a:lnSpc>
                <a:spcPct val="107000"/>
              </a:lnSpc>
              <a:spcBef>
                <a:spcPts val="300"/>
              </a:spcBef>
              <a:spcAft>
                <a:spcPts val="300"/>
              </a:spcAft>
              <a:buNone/>
            </a:pPr>
            <a:r>
              <a:rPr lang="vi-VN" i="1" dirty="0">
                <a:effectLst/>
                <a:latin typeface="Work Sans" pitchFamily="2" charset="0"/>
                <a:ea typeface="Calibri" panose="020F0502020204030204" pitchFamily="34" charset="0"/>
              </a:rPr>
              <a:t>Quan điểm kế thừa và phát triển </a:t>
            </a:r>
            <a:endParaRPr lang="en-US" dirty="0">
              <a:effectLst/>
              <a:latin typeface="Work Sans" pitchFamily="2"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227608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628869" y="1615135"/>
            <a:ext cx="4316900" cy="592665"/>
          </a:xfrm>
          <a:prstGeom prst="rect">
            <a:avLst/>
          </a:prstGeom>
        </p:spPr>
        <p:txBody>
          <a:bodyPr spcFirstLastPara="1" wrap="square" lIns="91425" tIns="91425" rIns="91425" bIns="91425" anchor="b" anchorCtr="0">
            <a:noAutofit/>
          </a:bodyPr>
          <a:lstStyle/>
          <a:p>
            <a:pPr marL="0" marR="0" indent="457200">
              <a:lnSpc>
                <a:spcPct val="107000"/>
              </a:lnSpc>
              <a:spcBef>
                <a:spcPts val="300"/>
              </a:spcBef>
              <a:spcAft>
                <a:spcPts val="300"/>
              </a:spcAft>
            </a:pPr>
            <a:r>
              <a:rPr lang="vi-VN" sz="1800" dirty="0">
                <a:effectLst/>
                <a:latin typeface="Work Sans Light" pitchFamily="2" charset="0"/>
                <a:ea typeface="Calibri" panose="020F0502020204030204" pitchFamily="34" charset="0"/>
                <a:cs typeface="SimSun" panose="02010600030101010101" pitchFamily="2" charset="-122"/>
              </a:rPr>
              <a:t>2. Một số phương pháp cụ thể</a:t>
            </a:r>
            <a:endParaRPr lang="en-US" sz="1800" dirty="0">
              <a:effectLst/>
              <a:latin typeface="Work Sans Light" pitchFamily="2" charset="0"/>
              <a:ea typeface="Calibri" panose="020F0502020204030204" pitchFamily="34" charset="0"/>
              <a:cs typeface="SimSun" panose="02010600030101010101" pitchFamily="2" charset="-122"/>
            </a:endParaRPr>
          </a:p>
        </p:txBody>
      </p:sp>
      <p:sp>
        <p:nvSpPr>
          <p:cNvPr id="148" name="Google Shape;148;p20"/>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p>
            <a:pPr marL="0" marR="0" indent="0" algn="just">
              <a:lnSpc>
                <a:spcPct val="107000"/>
              </a:lnSpc>
              <a:spcBef>
                <a:spcPts val="600"/>
              </a:spcBef>
              <a:spcAft>
                <a:spcPts val="600"/>
              </a:spcAft>
              <a:buNone/>
            </a:pPr>
            <a:r>
              <a:rPr lang="vi-VN" sz="1800" i="1" dirty="0">
                <a:effectLst/>
                <a:latin typeface="Work Sans" pitchFamily="2" charset="0"/>
                <a:ea typeface="Calibri" panose="020F0502020204030204" pitchFamily="34" charset="0"/>
                <a:cs typeface="SimSun" panose="02010600030101010101" pitchFamily="2" charset="-122"/>
              </a:rPr>
              <a:t>Phương pháp lôgic, phương pháp lịch sử và sự kết hợp hai phương pháp này. </a:t>
            </a:r>
            <a:endParaRPr lang="en-US" sz="1800" dirty="0">
              <a:effectLst/>
              <a:latin typeface="Work Sans" pitchFamily="2" charset="0"/>
              <a:ea typeface="Calibri" panose="020F0502020204030204" pitchFamily="34" charset="0"/>
              <a:cs typeface="SimSun" panose="02010600030101010101" pitchFamily="2" charset="-122"/>
            </a:endParaRPr>
          </a:p>
        </p:txBody>
      </p:sp>
      <p:sp>
        <p:nvSpPr>
          <p:cNvPr id="149" name="Google Shape;149;p20"/>
          <p:cNvSpPr txBox="1">
            <a:spLocks noGrp="1"/>
          </p:cNvSpPr>
          <p:nvPr>
            <p:ph type="body" idx="2"/>
          </p:nvPr>
        </p:nvSpPr>
        <p:spPr>
          <a:xfrm>
            <a:off x="3356739" y="2312925"/>
            <a:ext cx="2366400" cy="85744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1800" i="1" dirty="0">
                <a:effectLst/>
                <a:latin typeface="Work Sans" pitchFamily="2" charset="0"/>
                <a:ea typeface="Calibri" panose="020F0502020204030204" pitchFamily="34" charset="0"/>
              </a:rPr>
              <a:t>Phương pháp phân tích văn bản kết hợp với nghiên cứu hoạt động thực tiễn của Hồ Chí Minh.</a:t>
            </a:r>
            <a:r>
              <a:rPr lang="vi-VN" sz="1800" dirty="0">
                <a:effectLst/>
                <a:latin typeface="Work Sans" pitchFamily="2" charset="0"/>
                <a:ea typeface="Calibri" panose="020F0502020204030204" pitchFamily="34" charset="0"/>
              </a:rPr>
              <a:t> </a:t>
            </a:r>
            <a:endParaRPr dirty="0">
              <a:latin typeface="Work Sans" pitchFamily="2" charset="0"/>
            </a:endParaRPr>
          </a:p>
        </p:txBody>
      </p:sp>
      <p:sp>
        <p:nvSpPr>
          <p:cNvPr id="150" name="Google Shape;150;p20"/>
          <p:cNvSpPr txBox="1">
            <a:spLocks noGrp="1"/>
          </p:cNvSpPr>
          <p:nvPr>
            <p:ph type="body" idx="3"/>
          </p:nvPr>
        </p:nvSpPr>
        <p:spPr>
          <a:xfrm>
            <a:off x="5844329" y="2312925"/>
            <a:ext cx="2366400" cy="85744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1800" i="1" dirty="0">
                <a:effectLst/>
                <a:latin typeface="Work Sans" pitchFamily="2" charset="0"/>
                <a:ea typeface="Calibri" panose="020F0502020204030204" pitchFamily="34" charset="0"/>
              </a:rPr>
              <a:t>Phương pháp chuyên ngành, liên ngành. </a:t>
            </a:r>
            <a:endParaRPr dirty="0">
              <a:latin typeface="Work Sans" pitchFamily="2" charset="0"/>
            </a:endParaRPr>
          </a:p>
        </p:txBody>
      </p:sp>
      <p:grpSp>
        <p:nvGrpSpPr>
          <p:cNvPr id="151" name="Google Shape;151;p20"/>
          <p:cNvGrpSpPr/>
          <p:nvPr/>
        </p:nvGrpSpPr>
        <p:grpSpPr>
          <a:xfrm>
            <a:off x="7516121" y="711701"/>
            <a:ext cx="903434" cy="903434"/>
            <a:chOff x="2594325" y="1627175"/>
            <a:chExt cx="440850" cy="440850"/>
          </a:xfrm>
        </p:grpSpPr>
        <p:sp>
          <p:nvSpPr>
            <p:cNvPr id="152" name="Google Shape;152;p2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4140580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492523" y="2389454"/>
            <a:ext cx="7763774" cy="1591464"/>
          </a:xfrm>
          <a:prstGeom prst="rect">
            <a:avLst/>
          </a:prstGeom>
        </p:spPr>
        <p:txBody>
          <a:bodyPr spcFirstLastPara="1" wrap="square" lIns="91425" tIns="91425" rIns="91425" bIns="91425" anchor="b" anchorCtr="0">
            <a:noAutofit/>
          </a:bodyPr>
          <a:lstStyle/>
          <a:p>
            <a:pPr marL="0" marR="0" indent="457200" algn="ctr">
              <a:lnSpc>
                <a:spcPct val="150000"/>
              </a:lnSpc>
              <a:spcBef>
                <a:spcPts val="300"/>
              </a:spcBef>
              <a:spcAft>
                <a:spcPts val="300"/>
              </a:spcAft>
            </a:pPr>
            <a:r>
              <a:rPr lang="vi-VN" sz="3200" b="1" kern="0" cap="all" dirty="0">
                <a:effectLst/>
                <a:latin typeface="Work Sans Light" pitchFamily="2" charset="0"/>
              </a:rPr>
              <a:t>Ý NGHĨA CỦA VIỆC HỌC TẬP MÔN HỌC TƯ TƯỞNG HỒ CHÍ MINH </a:t>
            </a:r>
            <a:endParaRPr lang="en-US" sz="3200" b="1" kern="0" cap="all" dirty="0">
              <a:effectLst/>
              <a:latin typeface="Work Sans Light" pitchFamily="2" charset="0"/>
            </a:endParaRPr>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dirty="0">
                <a:solidFill>
                  <a:schemeClr val="dk1"/>
                </a:solidFill>
                <a:latin typeface="Work Sans"/>
                <a:ea typeface="Work Sans"/>
                <a:cs typeface="Work Sans"/>
                <a:sym typeface="Work Sans"/>
              </a:rPr>
              <a:t>4</a:t>
            </a:r>
            <a:r>
              <a:rPr lang="en" sz="9600" b="1" dirty="0">
                <a:solidFill>
                  <a:schemeClr val="dk1"/>
                </a:solidFill>
                <a:latin typeface="Work Sans"/>
                <a:ea typeface="Work Sans"/>
                <a:cs typeface="Work Sans"/>
                <a:sym typeface="Work Sans"/>
              </a:rPr>
              <a:t>.</a:t>
            </a:r>
            <a:endParaRPr sz="9600" b="1" dirty="0">
              <a:latin typeface="Work Sans"/>
              <a:ea typeface="Work Sans"/>
              <a:cs typeface="Work Sans"/>
              <a:sym typeface="Work Sans"/>
            </a:endParaRPr>
          </a:p>
        </p:txBody>
      </p:sp>
    </p:spTree>
    <p:extLst>
      <p:ext uri="{BB962C8B-B14F-4D97-AF65-F5344CB8AC3E}">
        <p14:creationId xmlns:p14="http://schemas.microsoft.com/office/powerpoint/2010/main" val="28971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592357" y="881028"/>
            <a:ext cx="7690639" cy="69131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b="1" dirty="0">
                <a:effectLst/>
                <a:latin typeface="Work Sans "/>
                <a:ea typeface="Calibri" panose="020F0502020204030204" pitchFamily="34" charset="0"/>
                <a:cs typeface="SimSun" panose="02010600030101010101" pitchFamily="2" charset="-122"/>
              </a:rPr>
              <a:t>4.1 </a:t>
            </a:r>
            <a:r>
              <a:rPr lang="vi-VN" sz="2400" b="1" dirty="0">
                <a:effectLst/>
                <a:latin typeface="Work Sans "/>
                <a:ea typeface="Calibri" panose="020F0502020204030204" pitchFamily="34" charset="0"/>
                <a:cs typeface="SimSun" panose="02010600030101010101" pitchFamily="2" charset="-122"/>
              </a:rPr>
              <a:t>Góp phần nâng cao năng lực tư duy lý luận</a:t>
            </a:r>
            <a:endParaRPr sz="2400" dirty="0">
              <a:latin typeface="Work Sans "/>
            </a:endParaRPr>
          </a:p>
        </p:txBody>
      </p:sp>
      <p:sp>
        <p:nvSpPr>
          <p:cNvPr id="84" name="Google Shape;84;p14"/>
          <p:cNvSpPr txBox="1">
            <a:spLocks noGrp="1"/>
          </p:cNvSpPr>
          <p:nvPr>
            <p:ph type="subTitle" idx="4294967295"/>
          </p:nvPr>
        </p:nvSpPr>
        <p:spPr>
          <a:xfrm>
            <a:off x="672451" y="1775405"/>
            <a:ext cx="3979642" cy="2100506"/>
          </a:xfrm>
          <a:prstGeom prst="rect">
            <a:avLst/>
          </a:prstGeom>
        </p:spPr>
        <p:txBody>
          <a:bodyPr spcFirstLastPara="1" wrap="square" lIns="91425" tIns="91425" rIns="91425" bIns="91425" anchor="b" anchorCtr="0">
            <a:noAutofit/>
          </a:bodyPr>
          <a:lstStyle/>
          <a:p>
            <a:pPr marL="0" lvl="0" indent="0" rtl="0">
              <a:spcBef>
                <a:spcPts val="600"/>
              </a:spcBef>
              <a:spcAft>
                <a:spcPts val="0"/>
              </a:spcAft>
              <a:buClr>
                <a:schemeClr val="dk1"/>
              </a:buClr>
              <a:buSzPts val="1100"/>
              <a:buFont typeface="Arial"/>
              <a:buNone/>
            </a:pPr>
            <a:r>
              <a:rPr lang="vi-VN" sz="1600" dirty="0">
                <a:solidFill>
                  <a:srgbClr val="000000"/>
                </a:solidFill>
                <a:effectLst/>
                <a:latin typeface="Work Sans" pitchFamily="2" charset="0"/>
                <a:ea typeface="Times New Roman" panose="02020603050405020304" pitchFamily="18" charset="0"/>
              </a:rPr>
              <a:t>Với ý nghĩa cùng với chủ nghĩa Mác-Lênin làm thành nền tảng tư tưởng và kim chỉ nam cho hành động của Đảng và cách mạng Việt Nam, tư tưởng Hồ Chí Minh là những phương hướng về lý luận và thực tiễn hành động cho những người Việt Nam yêu nước</a:t>
            </a:r>
            <a:endParaRPr sz="1600" b="1" dirty="0">
              <a:latin typeface="Work Sans" pitchFamily="2" charset="0"/>
            </a:endParaRPr>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1313CA21-BE08-4694-B50F-544CA551B20B}"/>
              </a:ext>
            </a:extLst>
          </p:cNvPr>
          <p:cNvPicPr>
            <a:picLocks noChangeAspect="1"/>
          </p:cNvPicPr>
          <p:nvPr/>
        </p:nvPicPr>
        <p:blipFill>
          <a:blip r:embed="rId3"/>
          <a:stretch>
            <a:fillRect/>
          </a:stretch>
        </p:blipFill>
        <p:spPr>
          <a:xfrm>
            <a:off x="5152676" y="1908398"/>
            <a:ext cx="2778241" cy="23540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592359" y="533956"/>
            <a:ext cx="4533622" cy="1461704"/>
          </a:xfrm>
          <a:prstGeom prst="rect">
            <a:avLst/>
          </a:prstGeom>
        </p:spPr>
        <p:txBody>
          <a:bodyPr spcFirstLastPara="1" wrap="square" lIns="91425" tIns="91425" rIns="91425" bIns="91425" anchor="b" anchorCtr="0">
            <a:noAutofit/>
          </a:bodyPr>
          <a:lstStyle/>
          <a:p>
            <a:pPr marR="0">
              <a:lnSpc>
                <a:spcPct val="115000"/>
              </a:lnSpc>
              <a:spcBef>
                <a:spcPts val="300"/>
              </a:spcBef>
              <a:spcAft>
                <a:spcPts val="300"/>
              </a:spcAft>
            </a:pPr>
            <a:r>
              <a:rPr lang="en-US" sz="1600" i="0" dirty="0">
                <a:effectLst/>
                <a:latin typeface="Work Sans" pitchFamily="2" charset="0"/>
              </a:rPr>
              <a:t>4.</a:t>
            </a:r>
            <a:r>
              <a:rPr lang="vi-VN" sz="1600" i="0" dirty="0">
                <a:effectLst/>
                <a:latin typeface="Work Sans" pitchFamily="2" charset="0"/>
              </a:rPr>
              <a:t>2. Giáo dục và thực hành đạo đức cách mạng, củng cố niềm tin khoa học gắn liền với trau dồi tình cảm cách mạng, bồi dưỡng lòng yên nước</a:t>
            </a:r>
            <a:endParaRPr lang="en-US" sz="1600" i="1" dirty="0">
              <a:effectLst/>
              <a:latin typeface="Work Sans" pitchFamily="2" charset="0"/>
            </a:endParaRPr>
          </a:p>
        </p:txBody>
      </p:sp>
      <p:sp>
        <p:nvSpPr>
          <p:cNvPr id="84" name="Google Shape;84;p14"/>
          <p:cNvSpPr txBox="1">
            <a:spLocks noGrp="1"/>
          </p:cNvSpPr>
          <p:nvPr>
            <p:ph type="subTitle" idx="4294967295"/>
          </p:nvPr>
        </p:nvSpPr>
        <p:spPr>
          <a:xfrm>
            <a:off x="699148" y="1995660"/>
            <a:ext cx="4426833" cy="2113855"/>
          </a:xfrm>
          <a:prstGeom prst="rect">
            <a:avLst/>
          </a:prstGeom>
        </p:spPr>
        <p:txBody>
          <a:bodyPr spcFirstLastPara="1" wrap="square" lIns="91425" tIns="91425" rIns="91425" bIns="91425" anchor="b" anchorCtr="0">
            <a:noAutofit/>
          </a:bodyPr>
          <a:lstStyle/>
          <a:p>
            <a:pPr marL="0" lvl="0" indent="0" rtl="0">
              <a:spcBef>
                <a:spcPts val="600"/>
              </a:spcBef>
              <a:spcAft>
                <a:spcPts val="0"/>
              </a:spcAft>
              <a:buClr>
                <a:schemeClr val="dk1"/>
              </a:buClr>
              <a:buSzPts val="1100"/>
              <a:buFont typeface="Arial"/>
              <a:buNone/>
            </a:pPr>
            <a:r>
              <a:rPr lang="vi-VN" sz="1400" dirty="0">
                <a:effectLst/>
                <a:latin typeface="Work Sans Light" pitchFamily="2" charset="0"/>
                <a:ea typeface="Calibri" panose="020F0502020204030204" pitchFamily="34" charset="0"/>
              </a:rPr>
              <a:t>Sinh viên nghiên cứu môn học tư tưởng Hồ Chí Minh sẽ có điều kiện tốt để thực hành đạo đức cách mạng, chống chủ nghĩa cá nhân, chống “giặc nội xâm” để lập thân, lập nghiệp, sống có ích cho xã hội, yêu và làm những điều thiện, ghét và tránh cái xấu, cái ác; nâng cao lòng tự hào về đất nước Việt Nam, về chế độ chính trị xã hội chủ nghĩa, về Hồ Chí Minh, về Đảng Cộng sản Việt Nam</a:t>
            </a:r>
            <a:endParaRPr sz="1400" b="1" dirty="0">
              <a:latin typeface="Work Sans Light" pitchFamily="2" charset="0"/>
            </a:endParaRPr>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4" name="Picture 3">
            <a:extLst>
              <a:ext uri="{FF2B5EF4-FFF2-40B4-BE49-F238E27FC236}">
                <a16:creationId xmlns:a16="http://schemas.microsoft.com/office/drawing/2014/main" id="{8D7D90D9-44FB-467E-ABBB-98C4881487D1}"/>
              </a:ext>
            </a:extLst>
          </p:cNvPr>
          <p:cNvPicPr>
            <a:picLocks noChangeAspect="1"/>
          </p:cNvPicPr>
          <p:nvPr/>
        </p:nvPicPr>
        <p:blipFill>
          <a:blip r:embed="rId3"/>
          <a:stretch>
            <a:fillRect/>
          </a:stretch>
        </p:blipFill>
        <p:spPr>
          <a:xfrm>
            <a:off x="5534037" y="1391786"/>
            <a:ext cx="2625462" cy="2626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9649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422994" y="563484"/>
            <a:ext cx="8298012" cy="691312"/>
          </a:xfrm>
          <a:prstGeom prst="rect">
            <a:avLst/>
          </a:prstGeom>
        </p:spPr>
        <p:txBody>
          <a:bodyPr spcFirstLastPara="1" wrap="square" lIns="91425" tIns="91425" rIns="91425" bIns="91425" anchor="b" anchorCtr="0">
            <a:noAutofit/>
          </a:bodyPr>
          <a:lstStyle/>
          <a:p>
            <a:pPr marR="0">
              <a:lnSpc>
                <a:spcPct val="115000"/>
              </a:lnSpc>
              <a:spcBef>
                <a:spcPts val="300"/>
              </a:spcBef>
              <a:spcAft>
                <a:spcPts val="300"/>
              </a:spcAft>
            </a:pPr>
            <a:r>
              <a:rPr lang="en-US" sz="2400" b="1" i="0" dirty="0">
                <a:effectLst/>
                <a:latin typeface="Times New Roman" panose="02020603050405020304" pitchFamily="18" charset="0"/>
              </a:rPr>
              <a:t>4.</a:t>
            </a:r>
            <a:r>
              <a:rPr lang="vi-VN" sz="2400" b="1" i="0" dirty="0">
                <a:effectLst/>
                <a:latin typeface="Times New Roman" panose="02020603050405020304" pitchFamily="18" charset="0"/>
              </a:rPr>
              <a:t>3. Xây dựng, rèn luyện phương pháp và phong cách công tác</a:t>
            </a:r>
            <a:endParaRPr lang="en-US" sz="2400" b="1" i="1" dirty="0">
              <a:effectLst/>
              <a:latin typeface="Times New Roman" panose="02020603050405020304" pitchFamily="18" charset="0"/>
            </a:endParaRPr>
          </a:p>
        </p:txBody>
      </p:sp>
      <p:sp>
        <p:nvSpPr>
          <p:cNvPr id="84" name="Google Shape;84;p14"/>
          <p:cNvSpPr txBox="1">
            <a:spLocks noGrp="1"/>
          </p:cNvSpPr>
          <p:nvPr>
            <p:ph type="subTitle" idx="4294967295"/>
          </p:nvPr>
        </p:nvSpPr>
        <p:spPr>
          <a:xfrm>
            <a:off x="822825" y="2229268"/>
            <a:ext cx="3786818" cy="1292898"/>
          </a:xfrm>
          <a:prstGeom prst="rect">
            <a:avLst/>
          </a:prstGeom>
        </p:spPr>
        <p:txBody>
          <a:bodyPr spcFirstLastPara="1" wrap="square" lIns="91425" tIns="91425" rIns="91425" bIns="91425" anchor="b" anchorCtr="0">
            <a:noAutofit/>
          </a:bodyPr>
          <a:lstStyle/>
          <a:p>
            <a:pPr marL="0" lvl="0" indent="0" rtl="0">
              <a:spcBef>
                <a:spcPts val="600"/>
              </a:spcBef>
              <a:spcAft>
                <a:spcPts val="0"/>
              </a:spcAft>
              <a:buClr>
                <a:schemeClr val="dk1"/>
              </a:buClr>
              <a:buSzPts val="1100"/>
              <a:buFont typeface="Arial"/>
              <a:buNone/>
            </a:pPr>
            <a:r>
              <a:rPr lang="vi-VN" sz="1800" dirty="0">
                <a:effectLst/>
                <a:latin typeface="Work Sans Light" pitchFamily="2" charset="0"/>
                <a:ea typeface="Calibri" panose="020F0502020204030204" pitchFamily="34" charset="0"/>
              </a:rPr>
              <a:t>Người học có thể vận dụng xây dựng phong cách tư duy, phong cách diễn đạt, phong cách làm việc, phong cách ứng xử, phong cách sinh hoạt, v.v. </a:t>
            </a:r>
            <a:endParaRPr sz="1400" b="1" dirty="0">
              <a:latin typeface="Work Sans Light" pitchFamily="2" charset="0"/>
            </a:endParaRPr>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108F03EA-3B05-41EA-A76C-89B6F51560A0}"/>
              </a:ext>
            </a:extLst>
          </p:cNvPr>
          <p:cNvPicPr>
            <a:picLocks noChangeAspect="1"/>
          </p:cNvPicPr>
          <p:nvPr/>
        </p:nvPicPr>
        <p:blipFill>
          <a:blip r:embed="rId3"/>
          <a:stretch>
            <a:fillRect/>
          </a:stretch>
        </p:blipFill>
        <p:spPr>
          <a:xfrm>
            <a:off x="5222740" y="1522659"/>
            <a:ext cx="2743200" cy="22931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10276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711680" y="2295176"/>
            <a:ext cx="8208034"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VN" sz="4000" dirty="0"/>
              <a:t>Chương 2: </a:t>
            </a:r>
            <a:br>
              <a:rPr lang="en-US" sz="4000" dirty="0"/>
            </a:br>
            <a:r>
              <a:rPr lang="vi-VN" sz="4000" dirty="0">
                <a:solidFill>
                  <a:schemeClr val="tx1"/>
                </a:solidFill>
              </a:rPr>
              <a:t>Cơ sở, quá trình hình thành và phát triển </a:t>
            </a:r>
            <a:r>
              <a:rPr lang="vi-VN" sz="4000" dirty="0"/>
              <a:t>tư tưởng Hồ Chí Minh</a:t>
            </a:r>
            <a:endParaRPr sz="4000" dirty="0"/>
          </a:p>
        </p:txBody>
      </p:sp>
      <p:grpSp>
        <p:nvGrpSpPr>
          <p:cNvPr id="62" name="Google Shape;62;p13"/>
          <p:cNvGrpSpPr/>
          <p:nvPr/>
        </p:nvGrpSpPr>
        <p:grpSpPr>
          <a:xfrm>
            <a:off x="7864658" y="371176"/>
            <a:ext cx="896264" cy="896314"/>
            <a:chOff x="570875" y="4322250"/>
            <a:chExt cx="443300" cy="443325"/>
          </a:xfrm>
        </p:grpSpPr>
        <p:sp>
          <p:nvSpPr>
            <p:cNvPr id="63" name="Google Shape;63;p1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1952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4231163" y="1258117"/>
            <a:ext cx="3342829"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Instructions</a:t>
            </a:r>
            <a:endParaRPr sz="4000" dirty="0">
              <a:solidFill>
                <a:schemeClr val="accent1"/>
              </a:solidFill>
              <a:latin typeface="Raleway ExtraBold" pitchFamily="2" charset="0"/>
            </a:endParaRPr>
          </a:p>
        </p:txBody>
      </p:sp>
      <p:sp>
        <p:nvSpPr>
          <p:cNvPr id="73" name="Google Shape;73;p14"/>
          <p:cNvSpPr txBox="1">
            <a:spLocks noGrp="1"/>
          </p:cNvSpPr>
          <p:nvPr>
            <p:ph type="body" idx="1"/>
          </p:nvPr>
        </p:nvSpPr>
        <p:spPr>
          <a:xfrm>
            <a:off x="4330460" y="2268874"/>
            <a:ext cx="4093058" cy="236257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800" dirty="0" err="1">
                <a:effectLst/>
                <a:latin typeface="Raleway Light" pitchFamily="2" charset="0"/>
                <a:ea typeface="Calibri" panose="020F0502020204030204" pitchFamily="34" charset="0"/>
              </a:rPr>
              <a:t>Chương</a:t>
            </a:r>
            <a:r>
              <a:rPr lang="en-US" sz="1800" dirty="0">
                <a:effectLst/>
                <a:latin typeface="Raleway Light" pitchFamily="2" charset="0"/>
                <a:ea typeface="Calibri" panose="020F0502020204030204" pitchFamily="34" charset="0"/>
              </a:rPr>
              <a:t> 2 </a:t>
            </a:r>
            <a:r>
              <a:rPr lang="en-US" sz="1800" dirty="0" err="1">
                <a:effectLst/>
                <a:latin typeface="Raleway Light" pitchFamily="2" charset="0"/>
                <a:ea typeface="Calibri" panose="020F0502020204030204" pitchFamily="34" charset="0"/>
              </a:rPr>
              <a:t>sẽ</a:t>
            </a:r>
            <a:r>
              <a:rPr lang="en-US" sz="1800" dirty="0">
                <a:effectLst/>
                <a:latin typeface="Raleway Light" pitchFamily="2" charset="0"/>
                <a:ea typeface="Calibri" panose="020F0502020204030204" pitchFamily="34" charset="0"/>
              </a:rPr>
              <a:t> g</a:t>
            </a:r>
            <a:r>
              <a:rPr lang="vi-VN" sz="1800" dirty="0">
                <a:effectLst/>
                <a:latin typeface="Raleway Light" pitchFamily="2" charset="0"/>
                <a:ea typeface="Calibri" panose="020F0502020204030204" pitchFamily="34" charset="0"/>
              </a:rPr>
              <a:t>iúp cho sinh viên hiểu rõ cơ sở thực tiễn, lý luận và nhân tố chủ quan hình thành tư tưởng Hồ Chí Minh; hiểu rõ các giai đoạn cơ bản trong quá trình hình thành và phát triển tư tưởng Hồ Chí Minh</a:t>
            </a:r>
            <a:endParaRPr dirty="0">
              <a:latin typeface="Raleway Light" pitchFamily="2" charset="0"/>
            </a:endParaRPr>
          </a:p>
        </p:txBody>
      </p:sp>
      <p:sp>
        <p:nvSpPr>
          <p:cNvPr id="75" name="Google Shape;75;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Raleway Light" pitchFamily="2" charset="0"/>
              </a:rPr>
              <a:t>18</a:t>
            </a:fld>
            <a:endParaRPr>
              <a:latin typeface="Raleway Light" pitchFamily="2" charset="0"/>
            </a:endParaRPr>
          </a:p>
        </p:txBody>
      </p:sp>
      <p:grpSp>
        <p:nvGrpSpPr>
          <p:cNvPr id="76" name="Google Shape;76;p14"/>
          <p:cNvGrpSpPr/>
          <p:nvPr/>
        </p:nvGrpSpPr>
        <p:grpSpPr>
          <a:xfrm>
            <a:off x="8087089" y="356400"/>
            <a:ext cx="618316" cy="748360"/>
            <a:chOff x="584925" y="922575"/>
            <a:chExt cx="415200" cy="502525"/>
          </a:xfrm>
        </p:grpSpPr>
        <p:sp>
          <p:nvSpPr>
            <p:cNvPr id="77" name="Google Shape;77;p14"/>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78" name="Google Shape;78;p14"/>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79" name="Google Shape;79;p14"/>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grpSp>
      <p:pic>
        <p:nvPicPr>
          <p:cNvPr id="7" name="Picture 6">
            <a:extLst>
              <a:ext uri="{FF2B5EF4-FFF2-40B4-BE49-F238E27FC236}">
                <a16:creationId xmlns:a16="http://schemas.microsoft.com/office/drawing/2014/main" id="{932F2497-DFC4-43A6-9FD9-ED0D0FADB62E}"/>
              </a:ext>
            </a:extLst>
          </p:cNvPr>
          <p:cNvPicPr>
            <a:picLocks noChangeAspect="1"/>
          </p:cNvPicPr>
          <p:nvPr/>
        </p:nvPicPr>
        <p:blipFill>
          <a:blip r:embed="rId3"/>
          <a:stretch>
            <a:fillRect/>
          </a:stretch>
        </p:blipFill>
        <p:spPr>
          <a:xfrm>
            <a:off x="660097" y="1258117"/>
            <a:ext cx="3207948" cy="2848843"/>
          </a:xfrm>
          <a:prstGeom prst="rect">
            <a:avLst/>
          </a:prstGeom>
        </p:spPr>
      </p:pic>
    </p:spTree>
    <p:extLst>
      <p:ext uri="{BB962C8B-B14F-4D97-AF65-F5344CB8AC3E}">
        <p14:creationId xmlns:p14="http://schemas.microsoft.com/office/powerpoint/2010/main" val="177425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935872" y="973445"/>
            <a:ext cx="3342829"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Outline</a:t>
            </a:r>
            <a:endParaRPr sz="4000" dirty="0">
              <a:solidFill>
                <a:schemeClr val="accent1"/>
              </a:solidFill>
              <a:latin typeface="Raleway ExtraBold" pitchFamily="2" charset="0"/>
            </a:endParaRPr>
          </a:p>
        </p:txBody>
      </p:sp>
      <p:sp>
        <p:nvSpPr>
          <p:cNvPr id="73" name="Google Shape;73;p14"/>
          <p:cNvSpPr txBox="1">
            <a:spLocks noGrp="1"/>
          </p:cNvSpPr>
          <p:nvPr>
            <p:ph type="body" idx="1"/>
          </p:nvPr>
        </p:nvSpPr>
        <p:spPr>
          <a:xfrm>
            <a:off x="871267" y="2115517"/>
            <a:ext cx="7065035" cy="236257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vi-VN" sz="1800" dirty="0">
                <a:effectLst/>
                <a:latin typeface="Raleway Light" pitchFamily="2" charset="0"/>
                <a:ea typeface="Calibri" panose="020F0502020204030204" pitchFamily="34" charset="0"/>
              </a:rPr>
              <a:t>2.1. Cơ sở hình thành tư tưởng Hồ Chí Minh</a:t>
            </a:r>
          </a:p>
          <a:p>
            <a:pPr marL="0" lvl="0" indent="0" algn="l" rtl="0">
              <a:spcBef>
                <a:spcPts val="600"/>
              </a:spcBef>
              <a:spcAft>
                <a:spcPts val="0"/>
              </a:spcAft>
              <a:buClr>
                <a:schemeClr val="dk1"/>
              </a:buClr>
              <a:buSzPts val="1100"/>
              <a:buFont typeface="Arial"/>
              <a:buNone/>
            </a:pPr>
            <a:r>
              <a:rPr lang="vi-VN" sz="1800" dirty="0">
                <a:effectLst/>
                <a:latin typeface="Raleway Light" pitchFamily="2" charset="0"/>
                <a:ea typeface="Calibri" panose="020F0502020204030204" pitchFamily="34" charset="0"/>
              </a:rPr>
              <a:t>2.2. Quá trình hình thành và phát triển tư tưởng Hồ Chí Minh</a:t>
            </a:r>
            <a:endParaRPr lang="en-US" sz="1800" dirty="0">
              <a:effectLst/>
              <a:latin typeface="Raleway Light" pitchFamily="2" charset="0"/>
              <a:ea typeface="Calibri" panose="020F0502020204030204" pitchFamily="34" charset="0"/>
            </a:endParaRPr>
          </a:p>
          <a:p>
            <a:pPr marL="0" lvl="0" indent="0" algn="l" rtl="0">
              <a:spcBef>
                <a:spcPts val="600"/>
              </a:spcBef>
              <a:spcAft>
                <a:spcPts val="0"/>
              </a:spcAft>
              <a:buClr>
                <a:schemeClr val="dk1"/>
              </a:buClr>
              <a:buSzPts val="1100"/>
              <a:buFont typeface="Arial"/>
              <a:buNone/>
            </a:pPr>
            <a:r>
              <a:rPr lang="vi-VN" sz="1800" dirty="0">
                <a:effectLst/>
                <a:latin typeface="Raleway Light" pitchFamily="2" charset="0"/>
                <a:ea typeface="Calibri" panose="020F0502020204030204" pitchFamily="34" charset="0"/>
              </a:rPr>
              <a:t>2.3. Giá trị tư tưởng Hồ Chí Minh</a:t>
            </a:r>
          </a:p>
        </p:txBody>
      </p:sp>
      <p:sp>
        <p:nvSpPr>
          <p:cNvPr id="75" name="Google Shape;75;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Raleway Light" pitchFamily="2" charset="0"/>
              </a:rPr>
              <a:t>19</a:t>
            </a:fld>
            <a:endParaRPr>
              <a:latin typeface="Raleway Light" pitchFamily="2" charset="0"/>
            </a:endParaRPr>
          </a:p>
        </p:txBody>
      </p:sp>
      <p:grpSp>
        <p:nvGrpSpPr>
          <p:cNvPr id="76" name="Google Shape;76;p14"/>
          <p:cNvGrpSpPr/>
          <p:nvPr/>
        </p:nvGrpSpPr>
        <p:grpSpPr>
          <a:xfrm>
            <a:off x="8087089" y="356400"/>
            <a:ext cx="618316" cy="748360"/>
            <a:chOff x="584925" y="922575"/>
            <a:chExt cx="415200" cy="502525"/>
          </a:xfrm>
        </p:grpSpPr>
        <p:sp>
          <p:nvSpPr>
            <p:cNvPr id="77" name="Google Shape;77;p14"/>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78" name="Google Shape;78;p14"/>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sp>
          <p:nvSpPr>
            <p:cNvPr id="79" name="Google Shape;79;p14"/>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pitchFamily="2" charset="0"/>
              </a:endParaRPr>
            </a:p>
          </p:txBody>
        </p:sp>
      </p:grpSp>
    </p:spTree>
    <p:extLst>
      <p:ext uri="{BB962C8B-B14F-4D97-AF65-F5344CB8AC3E}">
        <p14:creationId xmlns:p14="http://schemas.microsoft.com/office/powerpoint/2010/main" val="356636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00741" y="668212"/>
            <a:ext cx="5092200" cy="6455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Instructions</a:t>
            </a:r>
            <a:endParaRPr dirty="0"/>
          </a:p>
        </p:txBody>
      </p:sp>
      <p:sp>
        <p:nvSpPr>
          <p:cNvPr id="72" name="Google Shape;72;p13"/>
          <p:cNvSpPr txBox="1">
            <a:spLocks noGrp="1"/>
          </p:cNvSpPr>
          <p:nvPr>
            <p:ph type="body" idx="1"/>
          </p:nvPr>
        </p:nvSpPr>
        <p:spPr>
          <a:xfrm>
            <a:off x="869149" y="1136970"/>
            <a:ext cx="6376595" cy="85053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err="1">
                <a:solidFill>
                  <a:srgbClr val="000000"/>
                </a:solidFill>
                <a:latin typeface="Work Sans Light" pitchFamily="2" charset="0"/>
                <a:ea typeface="Work Sans Medium"/>
                <a:cs typeface="Work Sans Medium"/>
                <a:sym typeface="Work Sans Medium"/>
              </a:rPr>
              <a:t>Nội</a:t>
            </a:r>
            <a:r>
              <a:rPr lang="en-US" sz="1400" dirty="0">
                <a:solidFill>
                  <a:srgbClr val="000000"/>
                </a:solidFill>
                <a:latin typeface="Work Sans Light" pitchFamily="2" charset="0"/>
                <a:ea typeface="Work Sans Medium"/>
                <a:cs typeface="Work Sans Medium"/>
                <a:sym typeface="Work Sans Medium"/>
              </a:rPr>
              <a:t> dung </a:t>
            </a:r>
            <a:r>
              <a:rPr lang="en-US" sz="1400" dirty="0" err="1">
                <a:solidFill>
                  <a:srgbClr val="000000"/>
                </a:solidFill>
                <a:latin typeface="Work Sans Light" pitchFamily="2" charset="0"/>
                <a:ea typeface="Work Sans Medium"/>
                <a:cs typeface="Work Sans Medium"/>
                <a:sym typeface="Work Sans Medium"/>
              </a:rPr>
              <a:t>chương</a:t>
            </a:r>
            <a:r>
              <a:rPr lang="en-US" sz="1400" dirty="0">
                <a:solidFill>
                  <a:srgbClr val="000000"/>
                </a:solidFill>
                <a:latin typeface="Work Sans Light" pitchFamily="2" charset="0"/>
                <a:ea typeface="Work Sans Medium"/>
                <a:cs typeface="Work Sans Medium"/>
                <a:sym typeface="Work Sans Medium"/>
              </a:rPr>
              <a:t> 1 </a:t>
            </a:r>
            <a:r>
              <a:rPr lang="en-US" sz="1400" dirty="0" err="1">
                <a:solidFill>
                  <a:srgbClr val="000000"/>
                </a:solidFill>
                <a:latin typeface="Work Sans Light" pitchFamily="2" charset="0"/>
                <a:ea typeface="Work Sans Medium"/>
                <a:cs typeface="Work Sans Medium"/>
                <a:sym typeface="Work Sans Medium"/>
              </a:rPr>
              <a:t>sẽ</a:t>
            </a:r>
            <a:r>
              <a:rPr lang="en-US" sz="1400" dirty="0">
                <a:solidFill>
                  <a:srgbClr val="000000"/>
                </a:solidFill>
                <a:latin typeface="Work Sans Light" pitchFamily="2" charset="0"/>
                <a:ea typeface="Work Sans Medium"/>
                <a:cs typeface="Work Sans Medium"/>
                <a:sym typeface="Work Sans Medium"/>
              </a:rPr>
              <a:t> </a:t>
            </a:r>
            <a:r>
              <a:rPr lang="vi-VN" sz="1400" dirty="0">
                <a:effectLst/>
                <a:latin typeface="Work Sans Light" pitchFamily="2" charset="0"/>
                <a:ea typeface="Calibri" panose="020F0502020204030204" pitchFamily="34" charset="0"/>
              </a:rPr>
              <a:t>Góp phần trang bị cho sinh viên những kiến thức cơ bản về một số vấn đề chung (nhập môn) của môn học Tư tưởng Hồ Chí Minh</a:t>
            </a:r>
            <a:endParaRPr sz="1400" dirty="0">
              <a:solidFill>
                <a:srgbClr val="000000"/>
              </a:solidFill>
              <a:latin typeface="Work Sans Light" pitchFamily="2" charset="0"/>
              <a:ea typeface="Work Sans Medium"/>
              <a:cs typeface="Work Sans Medium"/>
              <a:sym typeface="Work Sans Medium"/>
            </a:endParaRPr>
          </a:p>
        </p:txBody>
      </p:sp>
      <p:grpSp>
        <p:nvGrpSpPr>
          <p:cNvPr id="73" name="Google Shape;73;p13"/>
          <p:cNvGrpSpPr/>
          <p:nvPr/>
        </p:nvGrpSpPr>
        <p:grpSpPr>
          <a:xfrm>
            <a:off x="7245744" y="711703"/>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2" name="Google Shape;302;p43">
            <a:extLst>
              <a:ext uri="{FF2B5EF4-FFF2-40B4-BE49-F238E27FC236}">
                <a16:creationId xmlns:a16="http://schemas.microsoft.com/office/drawing/2014/main" id="{07B32887-E742-4CCB-A952-B58D4B785FAA}"/>
              </a:ext>
            </a:extLst>
          </p:cNvPr>
          <p:cNvSpPr txBox="1"/>
          <p:nvPr/>
        </p:nvSpPr>
        <p:spPr>
          <a:xfrm>
            <a:off x="1079485" y="1885362"/>
            <a:ext cx="3292500" cy="570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2200" dirty="0">
                <a:solidFill>
                  <a:srgbClr val="595959"/>
                </a:solidFill>
                <a:latin typeface="Muli"/>
                <a:ea typeface="Muli"/>
                <a:cs typeface="Muli"/>
                <a:sym typeface="Muli"/>
              </a:rPr>
              <a:t>Outline</a:t>
            </a:r>
            <a:endParaRPr sz="2200" dirty="0">
              <a:solidFill>
                <a:srgbClr val="595959"/>
              </a:solidFill>
              <a:latin typeface="Muli"/>
              <a:ea typeface="Muli"/>
              <a:cs typeface="Muli"/>
              <a:sym typeface="Muli"/>
            </a:endParaRPr>
          </a:p>
        </p:txBody>
      </p:sp>
      <p:sp>
        <p:nvSpPr>
          <p:cNvPr id="5" name="Text Placeholder 4">
            <a:extLst>
              <a:ext uri="{FF2B5EF4-FFF2-40B4-BE49-F238E27FC236}">
                <a16:creationId xmlns:a16="http://schemas.microsoft.com/office/drawing/2014/main" id="{D281EFBA-87E5-4D5B-BCBB-ED3A0A330070}"/>
              </a:ext>
            </a:extLst>
          </p:cNvPr>
          <p:cNvSpPr>
            <a:spLocks noGrp="1"/>
          </p:cNvSpPr>
          <p:nvPr>
            <p:ph type="body" idx="2"/>
          </p:nvPr>
        </p:nvSpPr>
        <p:spPr>
          <a:xfrm>
            <a:off x="869149" y="2341988"/>
            <a:ext cx="6299402" cy="2133300"/>
          </a:xfrm>
        </p:spPr>
        <p:txBody>
          <a:bodyPr/>
          <a:lstStyle/>
          <a:p>
            <a:pPr marL="469900" indent="-342900">
              <a:buFont typeface="+mj-lt"/>
              <a:buAutoNum type="arabicPeriod"/>
            </a:pPr>
            <a:r>
              <a:rPr lang="vi-VN" sz="1800" b="1" kern="0" cap="all" dirty="0">
                <a:effectLst/>
                <a:latin typeface="Work Sans Light" pitchFamily="2" charset="0"/>
              </a:rPr>
              <a:t>KHÁI NIỆM TƯ TƯỞNG HỒ CHÍ MINH</a:t>
            </a:r>
            <a:endParaRPr lang="en-US" sz="1800" b="1" kern="0" cap="all" dirty="0">
              <a:effectLst/>
              <a:latin typeface="Work Sans Light" pitchFamily="2" charset="0"/>
            </a:endParaRPr>
          </a:p>
          <a:p>
            <a:pPr marL="469900" indent="-342900">
              <a:buFont typeface="+mj-lt"/>
              <a:buAutoNum type="arabicPeriod"/>
            </a:pPr>
            <a:r>
              <a:rPr lang="vi-VN" sz="1800" b="1" kern="0" cap="all" dirty="0">
                <a:effectLst/>
                <a:latin typeface="Work Sans Light" pitchFamily="2" charset="0"/>
              </a:rPr>
              <a:t>ĐỐI TƯỢNG NGHIÊN CỨU MÔN HỌC TƯ TƯỞNG HỒ CHÍ MINH</a:t>
            </a:r>
            <a:endParaRPr lang="en-US" sz="1800" b="1" kern="0" cap="all" dirty="0">
              <a:effectLst/>
              <a:latin typeface="Work Sans Light" pitchFamily="2" charset="0"/>
            </a:endParaRPr>
          </a:p>
          <a:p>
            <a:pPr marL="469900" indent="-342900">
              <a:buFont typeface="+mj-lt"/>
              <a:buAutoNum type="arabicPeriod"/>
            </a:pPr>
            <a:r>
              <a:rPr lang="vi-VN" sz="1800" b="1" kern="0" cap="all" dirty="0">
                <a:effectLst/>
                <a:latin typeface="Work Sans Light" pitchFamily="2" charset="0"/>
              </a:rPr>
              <a:t>PHƯƠNG PHÁP NGHIÊN CỨU</a:t>
            </a:r>
            <a:endParaRPr lang="en-US" sz="1800" b="1" kern="0" cap="all" dirty="0">
              <a:effectLst/>
              <a:latin typeface="Work Sans Light" pitchFamily="2" charset="0"/>
            </a:endParaRPr>
          </a:p>
          <a:p>
            <a:pPr marL="469900" indent="-342900">
              <a:buFont typeface="+mj-lt"/>
              <a:buAutoNum type="arabicPeriod"/>
            </a:pPr>
            <a:r>
              <a:rPr lang="vi-VN" sz="1800" b="1" kern="0" cap="all" dirty="0">
                <a:effectLst/>
                <a:latin typeface="Work Sans Light" pitchFamily="2" charset="0"/>
              </a:rPr>
              <a:t>Ý NGHĨA CỦA VIỆC HỌC TẬP MÔN HỌC TƯ TƯỞNG HỒ CHÍ MINH </a:t>
            </a:r>
            <a:endParaRPr lang="en-US" sz="1800" b="1" kern="0" cap="all" dirty="0">
              <a:effectLst/>
              <a:latin typeface="Work Sans Light"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0945" y="1136540"/>
            <a:ext cx="4950000" cy="1689657"/>
          </a:xfrm>
        </p:spPr>
        <p:txBody>
          <a:bodyPr/>
          <a:lstStyle/>
          <a:p>
            <a:r>
              <a:rPr lang="en-US" dirty="0"/>
              <a:t>2.1. Cơ sở hình thành tư tưởng Hồ Chí Minh</a:t>
            </a:r>
          </a:p>
        </p:txBody>
      </p:sp>
      <p:sp>
        <p:nvSpPr>
          <p:cNvPr id="3" name="Subtitle 2"/>
          <p:cNvSpPr>
            <a:spLocks noGrp="1"/>
          </p:cNvSpPr>
          <p:nvPr>
            <p:ph type="subTitle" idx="1"/>
          </p:nvPr>
        </p:nvSpPr>
        <p:spPr>
          <a:xfrm>
            <a:off x="1760945" y="3054798"/>
            <a:ext cx="4950000" cy="784800"/>
          </a:xfrm>
        </p:spPr>
        <p:txBody>
          <a:bodyPr/>
          <a:lstStyle/>
          <a:p>
            <a:endParaRPr lang="en-US" dirty="0"/>
          </a:p>
        </p:txBody>
      </p:sp>
    </p:spTree>
    <p:extLst>
      <p:ext uri="{BB962C8B-B14F-4D97-AF65-F5344CB8AC3E}">
        <p14:creationId xmlns:p14="http://schemas.microsoft.com/office/powerpoint/2010/main" val="1683814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54824" y="44295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2.1.1. Cơ sở thực tiễn</a:t>
            </a:r>
            <a:endParaRPr sz="4000" dirty="0"/>
          </a:p>
        </p:txBody>
      </p:sp>
      <p:sp>
        <p:nvSpPr>
          <p:cNvPr id="106" name="Google Shape;106;p18"/>
          <p:cNvSpPr txBox="1">
            <a:spLocks noGrp="1"/>
          </p:cNvSpPr>
          <p:nvPr>
            <p:ph type="body" idx="1"/>
          </p:nvPr>
        </p:nvSpPr>
        <p:spPr>
          <a:xfrm>
            <a:off x="922000" y="1885951"/>
            <a:ext cx="5099238" cy="2366100"/>
          </a:xfrm>
          <a:prstGeom prst="rect">
            <a:avLst/>
          </a:prstGeom>
        </p:spPr>
        <p:txBody>
          <a:bodyPr spcFirstLastPara="1" wrap="square" lIns="91425" tIns="91425" rIns="91425" bIns="91425" anchor="t" anchorCtr="0">
            <a:noAutofit/>
          </a:bodyPr>
          <a:lstStyle/>
          <a:p>
            <a:pPr>
              <a:lnSpc>
                <a:spcPct val="90000"/>
              </a:lnSpc>
            </a:pPr>
            <a:r>
              <a:rPr lang="en-US" altLang="en-US" dirty="0">
                <a:latin typeface="Raleway Light" pitchFamily="2" charset="0"/>
              </a:rPr>
              <a:t>Là </a:t>
            </a:r>
            <a:r>
              <a:rPr lang="en-US" altLang="en-US" dirty="0" err="1">
                <a:latin typeface="Raleway Light" pitchFamily="2" charset="0"/>
              </a:rPr>
              <a:t>một</a:t>
            </a:r>
            <a:r>
              <a:rPr lang="en-US" altLang="en-US" dirty="0">
                <a:latin typeface="Raleway Light" pitchFamily="2" charset="0"/>
              </a:rPr>
              <a:t> </a:t>
            </a:r>
            <a:r>
              <a:rPr lang="en-US" altLang="en-US" dirty="0" err="1">
                <a:latin typeface="Raleway Light" pitchFamily="2" charset="0"/>
              </a:rPr>
              <a:t>xã</a:t>
            </a:r>
            <a:r>
              <a:rPr lang="en-US" altLang="en-US" dirty="0">
                <a:latin typeface="Raleway Light" pitchFamily="2" charset="0"/>
              </a:rPr>
              <a:t> </a:t>
            </a:r>
            <a:r>
              <a:rPr lang="en-US" altLang="en-US" dirty="0" err="1">
                <a:latin typeface="Raleway Light" pitchFamily="2" charset="0"/>
              </a:rPr>
              <a:t>hội</a:t>
            </a:r>
            <a:r>
              <a:rPr lang="en-US" altLang="en-US" dirty="0">
                <a:latin typeface="Raleway Light" pitchFamily="2" charset="0"/>
              </a:rPr>
              <a:t> </a:t>
            </a:r>
            <a:r>
              <a:rPr lang="en-US" altLang="en-US" dirty="0" err="1">
                <a:latin typeface="Raleway Light" pitchFamily="2" charset="0"/>
              </a:rPr>
              <a:t>phong</a:t>
            </a:r>
            <a:r>
              <a:rPr lang="en-US" altLang="en-US" dirty="0">
                <a:latin typeface="Raleway Light" pitchFamily="2" charset="0"/>
              </a:rPr>
              <a:t> </a:t>
            </a:r>
            <a:r>
              <a:rPr lang="en-US" altLang="en-US" dirty="0" err="1">
                <a:latin typeface="Raleway Light" pitchFamily="2" charset="0"/>
              </a:rPr>
              <a:t>kiến</a:t>
            </a:r>
            <a:r>
              <a:rPr lang="en-US" altLang="en-US" dirty="0">
                <a:latin typeface="Raleway Light" pitchFamily="2" charset="0"/>
              </a:rPr>
              <a:t>, </a:t>
            </a:r>
            <a:r>
              <a:rPr lang="en-US" altLang="en-US" dirty="0" err="1">
                <a:latin typeface="Raleway Light" pitchFamily="2" charset="0"/>
              </a:rPr>
              <a:t>nông</a:t>
            </a:r>
            <a:r>
              <a:rPr lang="en-US" altLang="en-US" dirty="0">
                <a:latin typeface="Raleway Light" pitchFamily="2" charset="0"/>
              </a:rPr>
              <a:t> </a:t>
            </a:r>
            <a:r>
              <a:rPr lang="en-US" altLang="en-US" dirty="0" err="1">
                <a:latin typeface="Raleway Light" pitchFamily="2" charset="0"/>
              </a:rPr>
              <a:t>nghiệp</a:t>
            </a:r>
            <a:r>
              <a:rPr lang="en-US" altLang="en-US" dirty="0">
                <a:latin typeface="Raleway Light" pitchFamily="2" charset="0"/>
              </a:rPr>
              <a:t> </a:t>
            </a:r>
            <a:r>
              <a:rPr lang="en-US" altLang="en-US" dirty="0" err="1">
                <a:latin typeface="Raleway Light" pitchFamily="2" charset="0"/>
              </a:rPr>
              <a:t>lạc</a:t>
            </a:r>
            <a:r>
              <a:rPr lang="en-US" altLang="en-US" dirty="0">
                <a:latin typeface="Raleway Light" pitchFamily="2" charset="0"/>
              </a:rPr>
              <a:t> </a:t>
            </a:r>
            <a:r>
              <a:rPr lang="en-US" altLang="en-US" dirty="0" err="1">
                <a:latin typeface="Raleway Light" pitchFamily="2" charset="0"/>
              </a:rPr>
              <a:t>hậu</a:t>
            </a:r>
            <a:r>
              <a:rPr lang="en-US" altLang="en-US" dirty="0">
                <a:latin typeface="Raleway Light" pitchFamily="2" charset="0"/>
              </a:rPr>
              <a:t>, </a:t>
            </a:r>
            <a:r>
              <a:rPr lang="en-US" altLang="en-US" dirty="0" err="1">
                <a:latin typeface="Raleway Light" pitchFamily="2" charset="0"/>
              </a:rPr>
              <a:t>trì</a:t>
            </a:r>
            <a:r>
              <a:rPr lang="en-US" altLang="en-US" dirty="0">
                <a:latin typeface="Raleway Light" pitchFamily="2" charset="0"/>
              </a:rPr>
              <a:t> </a:t>
            </a:r>
            <a:r>
              <a:rPr lang="en-US" altLang="en-US" dirty="0" err="1">
                <a:latin typeface="Raleway Light" pitchFamily="2" charset="0"/>
              </a:rPr>
              <a:t>trệ</a:t>
            </a:r>
            <a:r>
              <a:rPr lang="en-US" altLang="en-US" dirty="0">
                <a:latin typeface="Raleway Light" pitchFamily="2" charset="0"/>
              </a:rPr>
              <a:t>.</a:t>
            </a:r>
          </a:p>
          <a:p>
            <a:pPr marL="457200" lvl="0" indent="-342900" algn="l" rtl="0">
              <a:spcBef>
                <a:spcPts val="0"/>
              </a:spcBef>
              <a:spcAft>
                <a:spcPts val="0"/>
              </a:spcAft>
              <a:buSzPts val="1800"/>
              <a:buChar char="●"/>
            </a:pPr>
            <a:r>
              <a:rPr lang="en-US" altLang="en-US" dirty="0" err="1">
                <a:latin typeface="Raleway Light" pitchFamily="2" charset="0"/>
              </a:rPr>
              <a:t>Nhà</a:t>
            </a:r>
            <a:r>
              <a:rPr lang="en-US" altLang="en-US" dirty="0">
                <a:latin typeface="Raleway Light" pitchFamily="2" charset="0"/>
              </a:rPr>
              <a:t> </a:t>
            </a:r>
            <a:r>
              <a:rPr lang="en-US" altLang="en-US" dirty="0" err="1">
                <a:latin typeface="Raleway Light" pitchFamily="2" charset="0"/>
              </a:rPr>
              <a:t>Nguyễn</a:t>
            </a:r>
            <a:r>
              <a:rPr lang="en-US" altLang="en-US" dirty="0">
                <a:latin typeface="Raleway Light" pitchFamily="2" charset="0"/>
              </a:rPr>
              <a:t> </a:t>
            </a:r>
            <a:r>
              <a:rPr lang="en-US" altLang="en-US" dirty="0" err="1">
                <a:latin typeface="Raleway Light" pitchFamily="2" charset="0"/>
              </a:rPr>
              <a:t>thi</a:t>
            </a:r>
            <a:r>
              <a:rPr lang="en-US" altLang="en-US" dirty="0">
                <a:latin typeface="Raleway Light" pitchFamily="2" charset="0"/>
              </a:rPr>
              <a:t> </a:t>
            </a:r>
            <a:r>
              <a:rPr lang="en-US" altLang="en-US" dirty="0" err="1">
                <a:latin typeface="Raleway Light" pitchFamily="2" charset="0"/>
              </a:rPr>
              <a:t>hành</a:t>
            </a:r>
            <a:r>
              <a:rPr lang="en-US" altLang="en-US" dirty="0">
                <a:latin typeface="Raleway Light" pitchFamily="2" charset="0"/>
              </a:rPr>
              <a:t> </a:t>
            </a:r>
            <a:r>
              <a:rPr lang="en-US" altLang="en-US" dirty="0" err="1">
                <a:latin typeface="Raleway Light" pitchFamily="2" charset="0"/>
              </a:rPr>
              <a:t>chính</a:t>
            </a:r>
            <a:r>
              <a:rPr lang="en-US" altLang="en-US" dirty="0">
                <a:latin typeface="Raleway Light" pitchFamily="2" charset="0"/>
              </a:rPr>
              <a:t> </a:t>
            </a:r>
            <a:r>
              <a:rPr lang="en-US" altLang="en-US" dirty="0" err="1">
                <a:latin typeface="Raleway Light" pitchFamily="2" charset="0"/>
              </a:rPr>
              <a:t>sách</a:t>
            </a:r>
            <a:r>
              <a:rPr lang="en-US" altLang="en-US" dirty="0">
                <a:latin typeface="Raleway Light" pitchFamily="2" charset="0"/>
              </a:rPr>
              <a:t> </a:t>
            </a:r>
            <a:r>
              <a:rPr lang="en-US" altLang="en-US" dirty="0" err="1">
                <a:latin typeface="Raleway Light" pitchFamily="2" charset="0"/>
              </a:rPr>
              <a:t>bảo</a:t>
            </a:r>
            <a:r>
              <a:rPr lang="en-US" altLang="en-US" dirty="0">
                <a:latin typeface="Raleway Light" pitchFamily="2" charset="0"/>
              </a:rPr>
              <a:t> </a:t>
            </a:r>
            <a:r>
              <a:rPr lang="en-US" altLang="en-US" dirty="0" err="1">
                <a:latin typeface="Raleway Light" pitchFamily="2" charset="0"/>
              </a:rPr>
              <a:t>thủ</a:t>
            </a:r>
            <a:r>
              <a:rPr lang="en-US" altLang="en-US" dirty="0">
                <a:latin typeface="Raleway Light" pitchFamily="2" charset="0"/>
              </a:rPr>
              <a:t>, </a:t>
            </a:r>
            <a:r>
              <a:rPr lang="en-US" altLang="en-US" dirty="0" err="1">
                <a:latin typeface="Raleway Light" pitchFamily="2" charset="0"/>
              </a:rPr>
              <a:t>phản</a:t>
            </a:r>
            <a:r>
              <a:rPr lang="en-US" altLang="en-US" dirty="0">
                <a:latin typeface="Raleway Light" pitchFamily="2" charset="0"/>
              </a:rPr>
              <a:t> </a:t>
            </a:r>
            <a:r>
              <a:rPr lang="en-US" altLang="en-US" dirty="0" err="1">
                <a:latin typeface="Raleway Light" pitchFamily="2" charset="0"/>
              </a:rPr>
              <a:t>động</a:t>
            </a:r>
            <a:endParaRPr lang="en-US" altLang="en-US" dirty="0">
              <a:latin typeface="Raleway Light" pitchFamily="2" charset="0"/>
            </a:endParaRPr>
          </a:p>
          <a:p>
            <a:pPr marL="457200" lvl="0" indent="-342900" algn="l" rtl="0">
              <a:spcBef>
                <a:spcPts val="0"/>
              </a:spcBef>
              <a:spcAft>
                <a:spcPts val="0"/>
              </a:spcAft>
              <a:buSzPts val="1800"/>
              <a:buChar char="●"/>
            </a:pPr>
            <a:r>
              <a:rPr lang="vi-VN" sz="1800" dirty="0">
                <a:effectLst/>
                <a:latin typeface="Raleway Light" pitchFamily="2" charset="0"/>
                <a:ea typeface="Calibri" panose="020F0502020204030204" pitchFamily="34" charset="0"/>
              </a:rPr>
              <a:t>Thực dân Pháp vẫn duy trì nền kinh tế nông nghiệp lạc hậu với khoảng 95% dân số là nông dân</a:t>
            </a:r>
            <a:endParaRPr dirty="0">
              <a:latin typeface="Raleway Light" pitchFamily="2" charset="0"/>
            </a:endParaRP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108" name="Google Shape;108;p18"/>
          <p:cNvGrpSpPr/>
          <p:nvPr/>
        </p:nvGrpSpPr>
        <p:grpSpPr>
          <a:xfrm>
            <a:off x="8119638" y="225980"/>
            <a:ext cx="539546" cy="87960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5;p18">
            <a:extLst>
              <a:ext uri="{FF2B5EF4-FFF2-40B4-BE49-F238E27FC236}">
                <a16:creationId xmlns:a16="http://schemas.microsoft.com/office/drawing/2014/main" id="{E631F385-CD41-49BD-A92B-F3DA78D46528}"/>
              </a:ext>
            </a:extLst>
          </p:cNvPr>
          <p:cNvSpPr txBox="1">
            <a:spLocks/>
          </p:cNvSpPr>
          <p:nvPr/>
        </p:nvSpPr>
        <p:spPr>
          <a:xfrm>
            <a:off x="954181" y="1105585"/>
            <a:ext cx="6866100" cy="592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en-US" sz="1800" b="1" i="1" dirty="0">
                <a:effectLst/>
                <a:latin typeface="Raleway ExtraBold" pitchFamily="2" charset="0"/>
                <a:ea typeface="Calibri" panose="020F0502020204030204" pitchFamily="34" charset="0"/>
              </a:rPr>
              <a:t>a, </a:t>
            </a:r>
            <a:r>
              <a:rPr lang="vi-VN" sz="1800" b="1" i="1" dirty="0">
                <a:effectLst/>
                <a:latin typeface="Raleway ExtraBold" pitchFamily="2" charset="0"/>
                <a:ea typeface="Calibri" panose="020F0502020204030204" pitchFamily="34" charset="0"/>
              </a:rPr>
              <a:t>Thực tiễn Việt Nam cuối thế kỷ XIX đầu thế kỷ XX</a:t>
            </a:r>
            <a:endParaRPr lang="vi-VN" sz="4000" dirty="0">
              <a:latin typeface="Raleway ExtraBold" pitchFamily="2" charset="0"/>
            </a:endParaRPr>
          </a:p>
        </p:txBody>
      </p:sp>
      <p:pic>
        <p:nvPicPr>
          <p:cNvPr id="3" name="Picture 2">
            <a:extLst>
              <a:ext uri="{FF2B5EF4-FFF2-40B4-BE49-F238E27FC236}">
                <a16:creationId xmlns:a16="http://schemas.microsoft.com/office/drawing/2014/main" id="{7B701406-CDE1-496F-8AB9-842BDED66209}"/>
              </a:ext>
            </a:extLst>
          </p:cNvPr>
          <p:cNvPicPr>
            <a:picLocks noChangeAspect="1"/>
          </p:cNvPicPr>
          <p:nvPr/>
        </p:nvPicPr>
        <p:blipFill>
          <a:blip r:embed="rId3"/>
          <a:stretch>
            <a:fillRect/>
          </a:stretch>
        </p:blipFill>
        <p:spPr>
          <a:xfrm>
            <a:off x="6133180" y="1661942"/>
            <a:ext cx="2363637" cy="2504417"/>
          </a:xfrm>
          <a:prstGeom prst="rect">
            <a:avLst/>
          </a:prstGeom>
        </p:spPr>
      </p:pic>
      <p:sp>
        <p:nvSpPr>
          <p:cNvPr id="15" name="TextBox 14">
            <a:extLst>
              <a:ext uri="{FF2B5EF4-FFF2-40B4-BE49-F238E27FC236}">
                <a16:creationId xmlns:a16="http://schemas.microsoft.com/office/drawing/2014/main" id="{57E3F5CC-2374-45B8-A4E1-2D2D8DC859B6}"/>
              </a:ext>
            </a:extLst>
          </p:cNvPr>
          <p:cNvSpPr txBox="1"/>
          <p:nvPr/>
        </p:nvSpPr>
        <p:spPr>
          <a:xfrm>
            <a:off x="5560815" y="4274364"/>
            <a:ext cx="3405253" cy="461665"/>
          </a:xfrm>
          <a:prstGeom prst="rect">
            <a:avLst/>
          </a:prstGeom>
          <a:noFill/>
        </p:spPr>
        <p:txBody>
          <a:bodyPr wrap="square">
            <a:spAutoFit/>
          </a:bodyPr>
          <a:lstStyle/>
          <a:p>
            <a:pPr algn="ctr"/>
            <a:r>
              <a:rPr lang="en-US" sz="1200" b="1" i="0" dirty="0" err="1">
                <a:effectLst/>
                <a:latin typeface="Raleway Light" pitchFamily="2" charset="0"/>
              </a:rPr>
              <a:t>Xã</a:t>
            </a:r>
            <a:r>
              <a:rPr lang="en-US" sz="1200" b="1" i="0" dirty="0">
                <a:effectLst/>
                <a:latin typeface="Raleway Light" pitchFamily="2" charset="0"/>
              </a:rPr>
              <a:t> </a:t>
            </a:r>
            <a:r>
              <a:rPr lang="en-US" sz="1200" b="1" i="0" dirty="0" err="1">
                <a:effectLst/>
                <a:latin typeface="Raleway Light" pitchFamily="2" charset="0"/>
              </a:rPr>
              <a:t>hội</a:t>
            </a:r>
            <a:r>
              <a:rPr lang="en-US" sz="1200" b="1" i="0" dirty="0">
                <a:effectLst/>
                <a:latin typeface="Raleway Light" pitchFamily="2" charset="0"/>
              </a:rPr>
              <a:t> </a:t>
            </a:r>
            <a:r>
              <a:rPr lang="en-US" sz="1200" b="1" i="0" dirty="0" err="1">
                <a:effectLst/>
                <a:latin typeface="Raleway Light" pitchFamily="2" charset="0"/>
              </a:rPr>
              <a:t>Việt</a:t>
            </a:r>
            <a:r>
              <a:rPr lang="en-US" sz="1200" b="1" i="0" dirty="0">
                <a:effectLst/>
                <a:latin typeface="Raleway Light" pitchFamily="2" charset="0"/>
              </a:rPr>
              <a:t> Nam </a:t>
            </a:r>
            <a:r>
              <a:rPr lang="en-US" sz="1200" b="1" i="0" dirty="0" err="1">
                <a:effectLst/>
                <a:latin typeface="Raleway Light" pitchFamily="2" charset="0"/>
              </a:rPr>
              <a:t>cuối</a:t>
            </a:r>
            <a:r>
              <a:rPr lang="en-US" sz="1200" b="1" i="0" dirty="0">
                <a:effectLst/>
                <a:latin typeface="Raleway Light" pitchFamily="2" charset="0"/>
              </a:rPr>
              <a:t> </a:t>
            </a:r>
            <a:r>
              <a:rPr lang="en-US" sz="1200" b="1" i="0" dirty="0" err="1">
                <a:effectLst/>
                <a:latin typeface="Raleway Light" pitchFamily="2" charset="0"/>
              </a:rPr>
              <a:t>thế</a:t>
            </a:r>
            <a:r>
              <a:rPr lang="en-US" sz="1200" b="1" i="0" dirty="0">
                <a:effectLst/>
                <a:latin typeface="Raleway Light" pitchFamily="2" charset="0"/>
              </a:rPr>
              <a:t> </a:t>
            </a:r>
            <a:r>
              <a:rPr lang="en-US" sz="1200" b="1" i="0" dirty="0" err="1">
                <a:effectLst/>
                <a:latin typeface="Raleway Light" pitchFamily="2" charset="0"/>
              </a:rPr>
              <a:t>kỉ</a:t>
            </a:r>
            <a:r>
              <a:rPr lang="en-US" sz="1200" b="1" i="0" dirty="0">
                <a:effectLst/>
                <a:latin typeface="Raleway Light" pitchFamily="2" charset="0"/>
              </a:rPr>
              <a:t> XIX </a:t>
            </a:r>
          </a:p>
          <a:p>
            <a:pPr algn="ctr"/>
            <a:r>
              <a:rPr lang="en-US" sz="1200" b="1" i="0" dirty="0">
                <a:effectLst/>
                <a:latin typeface="Raleway Light" pitchFamily="2" charset="0"/>
              </a:rPr>
              <a:t>- </a:t>
            </a:r>
            <a:r>
              <a:rPr lang="en-US" sz="1200" b="1" i="0" dirty="0" err="1">
                <a:effectLst/>
                <a:latin typeface="Raleway Light" pitchFamily="2" charset="0"/>
              </a:rPr>
              <a:t>Đầu</a:t>
            </a:r>
            <a:r>
              <a:rPr lang="en-US" sz="1200" b="1" i="0" dirty="0">
                <a:effectLst/>
                <a:latin typeface="Raleway Light" pitchFamily="2" charset="0"/>
              </a:rPr>
              <a:t> </a:t>
            </a:r>
            <a:r>
              <a:rPr lang="en-US" sz="1200" b="1" i="0" dirty="0" err="1">
                <a:effectLst/>
                <a:latin typeface="Raleway Light" pitchFamily="2" charset="0"/>
              </a:rPr>
              <a:t>thế</a:t>
            </a:r>
            <a:r>
              <a:rPr lang="en-US" sz="1200" b="1" i="0" dirty="0">
                <a:effectLst/>
                <a:latin typeface="Raleway Light" pitchFamily="2" charset="0"/>
              </a:rPr>
              <a:t> </a:t>
            </a:r>
            <a:r>
              <a:rPr lang="en-US" sz="1200" b="1" i="0" dirty="0" err="1">
                <a:effectLst/>
                <a:latin typeface="Raleway Light" pitchFamily="2" charset="0"/>
              </a:rPr>
              <a:t>kỉ</a:t>
            </a:r>
            <a:r>
              <a:rPr lang="en-US" sz="1200" b="1" i="0" dirty="0">
                <a:effectLst/>
                <a:latin typeface="Raleway Light" pitchFamily="2" charset="0"/>
              </a:rPr>
              <a:t> XX</a:t>
            </a:r>
            <a:endParaRPr lang="en-US" sz="1200" b="0" i="0" dirty="0">
              <a:effectLst/>
              <a:latin typeface="Raleway Light" pitchFamily="2" charset="0"/>
            </a:endParaRPr>
          </a:p>
        </p:txBody>
      </p:sp>
    </p:spTree>
    <p:extLst>
      <p:ext uri="{BB962C8B-B14F-4D97-AF65-F5344CB8AC3E}">
        <p14:creationId xmlns:p14="http://schemas.microsoft.com/office/powerpoint/2010/main" val="2736382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8"/>
          <p:cNvSpPr txBox="1">
            <a:spLocks noGrp="1"/>
          </p:cNvSpPr>
          <p:nvPr>
            <p:ph type="body" idx="1"/>
          </p:nvPr>
        </p:nvSpPr>
        <p:spPr>
          <a:xfrm>
            <a:off x="576944" y="1462824"/>
            <a:ext cx="5099238" cy="2366100"/>
          </a:xfrm>
          <a:prstGeom prst="rect">
            <a:avLst/>
          </a:prstGeom>
        </p:spPr>
        <p:txBody>
          <a:bodyPr spcFirstLastPara="1" wrap="square" lIns="91425" tIns="91425" rIns="91425" bIns="91425" anchor="t" anchorCtr="0">
            <a:noAutofit/>
          </a:bodyPr>
          <a:lstStyle/>
          <a:p>
            <a:r>
              <a:rPr lang="en-US" altLang="en-US" b="1" i="1" dirty="0"/>
              <a:t>Ở </a:t>
            </a:r>
            <a:r>
              <a:rPr lang="en-US" altLang="en-US" b="1" i="1" dirty="0" err="1"/>
              <a:t>miền</a:t>
            </a:r>
            <a:r>
              <a:rPr lang="en-US" altLang="en-US" b="1" i="1" dirty="0"/>
              <a:t> Nam </a:t>
            </a:r>
            <a:r>
              <a:rPr lang="en-US" altLang="en-US" dirty="0"/>
              <a:t>có </a:t>
            </a:r>
            <a:r>
              <a:rPr lang="en-US" altLang="en-US" dirty="0" err="1"/>
              <a:t>Trương</a:t>
            </a:r>
            <a:r>
              <a:rPr lang="en-US" altLang="en-US" dirty="0"/>
              <a:t> </a:t>
            </a:r>
            <a:r>
              <a:rPr lang="en-US" altLang="en-US" dirty="0" err="1"/>
              <a:t>Định</a:t>
            </a:r>
            <a:r>
              <a:rPr lang="en-US" altLang="en-US" dirty="0"/>
              <a:t>, </a:t>
            </a:r>
            <a:r>
              <a:rPr lang="en-US" altLang="en-US" dirty="0" err="1"/>
              <a:t>Nguyễn</a:t>
            </a:r>
            <a:r>
              <a:rPr lang="en-US" altLang="en-US" dirty="0"/>
              <a:t> </a:t>
            </a:r>
            <a:r>
              <a:rPr lang="en-US" altLang="en-US" dirty="0" err="1"/>
              <a:t>Trung</a:t>
            </a:r>
            <a:r>
              <a:rPr lang="en-US" altLang="en-US" dirty="0"/>
              <a:t> </a:t>
            </a:r>
            <a:r>
              <a:rPr lang="en-US" altLang="en-US" dirty="0" err="1"/>
              <a:t>Trực</a:t>
            </a:r>
            <a:r>
              <a:rPr lang="en-US" altLang="en-US" dirty="0"/>
              <a:t>…</a:t>
            </a:r>
          </a:p>
          <a:p>
            <a:pPr marL="457200" lvl="0" indent="-342900" algn="l" rtl="0">
              <a:spcBef>
                <a:spcPts val="0"/>
              </a:spcBef>
              <a:spcAft>
                <a:spcPts val="0"/>
              </a:spcAft>
              <a:buSzPts val="1800"/>
              <a:buChar char="●"/>
            </a:pPr>
            <a:r>
              <a:rPr lang="en-US" altLang="en-US" sz="1800" b="1" i="1" dirty="0">
                <a:solidFill>
                  <a:schemeClr val="tx1"/>
                </a:solidFill>
              </a:rPr>
              <a:t>Ở </a:t>
            </a:r>
            <a:r>
              <a:rPr lang="en-US" altLang="en-US" sz="1800" b="1" i="1" dirty="0" err="1">
                <a:solidFill>
                  <a:schemeClr val="tx1"/>
                </a:solidFill>
              </a:rPr>
              <a:t>miền</a:t>
            </a:r>
            <a:r>
              <a:rPr lang="en-US" altLang="en-US" sz="1800" b="1" i="1" dirty="0">
                <a:solidFill>
                  <a:schemeClr val="tx1"/>
                </a:solidFill>
              </a:rPr>
              <a:t> </a:t>
            </a:r>
            <a:r>
              <a:rPr lang="en-US" altLang="en-US" sz="1800" b="1" i="1" dirty="0" err="1">
                <a:solidFill>
                  <a:schemeClr val="tx1"/>
                </a:solidFill>
              </a:rPr>
              <a:t>Trung</a:t>
            </a:r>
            <a:r>
              <a:rPr lang="en-US" altLang="en-US" sz="1800" b="1" i="1" dirty="0">
                <a:solidFill>
                  <a:schemeClr val="tx1"/>
                </a:solidFill>
              </a:rPr>
              <a:t> </a:t>
            </a:r>
            <a:r>
              <a:rPr lang="en-US" altLang="en-US" sz="1800" i="1" dirty="0">
                <a:solidFill>
                  <a:schemeClr val="tx1"/>
                </a:solidFill>
              </a:rPr>
              <a:t>có </a:t>
            </a:r>
            <a:r>
              <a:rPr lang="en-US" altLang="en-US" sz="1800" dirty="0" err="1">
                <a:solidFill>
                  <a:schemeClr val="tx1"/>
                </a:solidFill>
              </a:rPr>
              <a:t>Trần</a:t>
            </a:r>
            <a:r>
              <a:rPr lang="en-US" altLang="en-US" sz="1800" dirty="0">
                <a:solidFill>
                  <a:schemeClr val="tx1"/>
                </a:solidFill>
              </a:rPr>
              <a:t> </a:t>
            </a:r>
            <a:r>
              <a:rPr lang="en-US" altLang="en-US" sz="1800" dirty="0" err="1">
                <a:solidFill>
                  <a:schemeClr val="tx1"/>
                </a:solidFill>
              </a:rPr>
              <a:t>Tấn</a:t>
            </a:r>
            <a:r>
              <a:rPr lang="en-US" altLang="en-US" sz="1800" dirty="0">
                <a:solidFill>
                  <a:schemeClr val="tx1"/>
                </a:solidFill>
              </a:rPr>
              <a:t>, </a:t>
            </a:r>
            <a:r>
              <a:rPr lang="en-US" altLang="en-US" sz="1800" dirty="0" err="1">
                <a:solidFill>
                  <a:schemeClr val="tx1"/>
                </a:solidFill>
              </a:rPr>
              <a:t>Đặng</a:t>
            </a:r>
            <a:r>
              <a:rPr lang="en-US" altLang="en-US" sz="1800" dirty="0">
                <a:solidFill>
                  <a:schemeClr val="tx1"/>
                </a:solidFill>
              </a:rPr>
              <a:t> </a:t>
            </a:r>
            <a:r>
              <a:rPr lang="en-US" altLang="en-US" sz="1800" dirty="0" err="1">
                <a:solidFill>
                  <a:schemeClr val="tx1"/>
                </a:solidFill>
              </a:rPr>
              <a:t>Như</a:t>
            </a:r>
            <a:r>
              <a:rPr lang="en-US" altLang="en-US" sz="1800" dirty="0">
                <a:solidFill>
                  <a:schemeClr val="tx1"/>
                </a:solidFill>
              </a:rPr>
              <a:t> Mai, </a:t>
            </a:r>
            <a:r>
              <a:rPr lang="en-US" altLang="en-US" sz="1800" dirty="0" err="1">
                <a:solidFill>
                  <a:schemeClr val="tx1"/>
                </a:solidFill>
              </a:rPr>
              <a:t>Nguyễn</a:t>
            </a:r>
            <a:r>
              <a:rPr lang="en-US" altLang="en-US" sz="1800" dirty="0">
                <a:solidFill>
                  <a:schemeClr val="tx1"/>
                </a:solidFill>
              </a:rPr>
              <a:t> </a:t>
            </a:r>
            <a:r>
              <a:rPr lang="en-US" altLang="en-US" sz="1800" dirty="0" err="1">
                <a:solidFill>
                  <a:schemeClr val="tx1"/>
                </a:solidFill>
              </a:rPr>
              <a:t>Xuân</a:t>
            </a:r>
            <a:r>
              <a:rPr lang="en-US" altLang="en-US" sz="1800" dirty="0">
                <a:solidFill>
                  <a:schemeClr val="tx1"/>
                </a:solidFill>
              </a:rPr>
              <a:t> </a:t>
            </a:r>
            <a:r>
              <a:rPr lang="en-US" altLang="en-US" sz="1800" dirty="0" err="1">
                <a:solidFill>
                  <a:schemeClr val="tx1"/>
                </a:solidFill>
              </a:rPr>
              <a:t>Ôn</a:t>
            </a:r>
            <a:r>
              <a:rPr lang="en-US" altLang="en-US" sz="1800" dirty="0">
                <a:solidFill>
                  <a:schemeClr val="tx1"/>
                </a:solidFill>
              </a:rPr>
              <a:t>, Phan </a:t>
            </a:r>
            <a:r>
              <a:rPr lang="en-US" altLang="en-US" sz="1800" dirty="0" err="1">
                <a:solidFill>
                  <a:schemeClr val="tx1"/>
                </a:solidFill>
              </a:rPr>
              <a:t>Đình</a:t>
            </a:r>
            <a:r>
              <a:rPr lang="en-US" altLang="en-US" sz="1800" dirty="0">
                <a:solidFill>
                  <a:schemeClr val="tx1"/>
                </a:solidFill>
              </a:rPr>
              <a:t> </a:t>
            </a:r>
            <a:r>
              <a:rPr lang="en-US" altLang="en-US" sz="1800" dirty="0" err="1">
                <a:solidFill>
                  <a:schemeClr val="tx1"/>
                </a:solidFill>
              </a:rPr>
              <a:t>Phùng</a:t>
            </a:r>
            <a:r>
              <a:rPr lang="en-US" altLang="en-US" sz="1800" i="1" dirty="0">
                <a:solidFill>
                  <a:schemeClr val="tx1"/>
                </a:solidFill>
              </a:rPr>
              <a:t>… </a:t>
            </a:r>
          </a:p>
          <a:p>
            <a:pPr marL="457200" lvl="0" indent="-342900" algn="l" rtl="0">
              <a:spcBef>
                <a:spcPts val="0"/>
              </a:spcBef>
              <a:spcAft>
                <a:spcPts val="0"/>
              </a:spcAft>
              <a:buSzPts val="1800"/>
              <a:buChar char="●"/>
            </a:pPr>
            <a:r>
              <a:rPr lang="en-US" altLang="en-US" b="1" i="1" dirty="0"/>
              <a:t>Ở </a:t>
            </a:r>
            <a:r>
              <a:rPr lang="en-US" altLang="en-US" b="1" i="1" dirty="0" err="1"/>
              <a:t>miền</a:t>
            </a:r>
            <a:r>
              <a:rPr lang="en-US" altLang="en-US" b="1" i="1" dirty="0"/>
              <a:t> </a:t>
            </a:r>
            <a:r>
              <a:rPr lang="en-US" altLang="en-US" b="1" i="1" dirty="0" err="1"/>
              <a:t>Bắc</a:t>
            </a:r>
            <a:r>
              <a:rPr lang="en-US" altLang="en-US" b="1" i="1" dirty="0"/>
              <a:t> </a:t>
            </a:r>
            <a:r>
              <a:rPr lang="en-US" altLang="en-US" dirty="0"/>
              <a:t>có </a:t>
            </a:r>
            <a:r>
              <a:rPr lang="en-US" altLang="en-US" dirty="0" err="1"/>
              <a:t>Nguyễn</a:t>
            </a:r>
            <a:r>
              <a:rPr lang="en-US" altLang="en-US" dirty="0"/>
              <a:t> </a:t>
            </a:r>
            <a:r>
              <a:rPr lang="en-US" altLang="en-US" dirty="0" err="1"/>
              <a:t>Thiện</a:t>
            </a:r>
            <a:r>
              <a:rPr lang="en-US" altLang="en-US" dirty="0"/>
              <a:t> </a:t>
            </a:r>
            <a:r>
              <a:rPr lang="en-US" altLang="en-US" dirty="0" err="1"/>
              <a:t>Thuật</a:t>
            </a:r>
            <a:r>
              <a:rPr lang="en-US" altLang="en-US" dirty="0"/>
              <a:t>, </a:t>
            </a:r>
            <a:r>
              <a:rPr lang="en-US" altLang="en-US" dirty="0" err="1"/>
              <a:t>Nguyễn</a:t>
            </a:r>
            <a:r>
              <a:rPr lang="en-US" altLang="en-US" dirty="0"/>
              <a:t> Quang </a:t>
            </a:r>
            <a:r>
              <a:rPr lang="en-US" altLang="en-US" dirty="0" err="1"/>
              <a:t>Bích</a:t>
            </a:r>
            <a:r>
              <a:rPr lang="en-US" altLang="en-US" dirty="0"/>
              <a:t>…</a:t>
            </a:r>
            <a:endParaRPr dirty="0">
              <a:latin typeface="Raleway Light" pitchFamily="2" charset="0"/>
            </a:endParaRP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108" name="Google Shape;108;p18"/>
          <p:cNvGrpSpPr/>
          <p:nvPr/>
        </p:nvGrpSpPr>
        <p:grpSpPr>
          <a:xfrm>
            <a:off x="8119638" y="225980"/>
            <a:ext cx="539546" cy="87960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5;p18">
            <a:extLst>
              <a:ext uri="{FF2B5EF4-FFF2-40B4-BE49-F238E27FC236}">
                <a16:creationId xmlns:a16="http://schemas.microsoft.com/office/drawing/2014/main" id="{E631F385-CD41-49BD-A92B-F3DA78D46528}"/>
              </a:ext>
            </a:extLst>
          </p:cNvPr>
          <p:cNvSpPr txBox="1">
            <a:spLocks/>
          </p:cNvSpPr>
          <p:nvPr/>
        </p:nvSpPr>
        <p:spPr>
          <a:xfrm>
            <a:off x="647183" y="495171"/>
            <a:ext cx="6866100" cy="592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en-US" altLang="en-US" sz="1800" i="1" dirty="0" err="1">
                <a:solidFill>
                  <a:schemeClr val="tx1"/>
                </a:solidFill>
              </a:rPr>
              <a:t>Từ</a:t>
            </a:r>
            <a:r>
              <a:rPr lang="en-US" altLang="en-US" sz="1800" i="1" dirty="0">
                <a:solidFill>
                  <a:schemeClr val="tx1"/>
                </a:solidFill>
              </a:rPr>
              <a:t> </a:t>
            </a:r>
            <a:r>
              <a:rPr lang="en-US" altLang="en-US" sz="1800" i="1" dirty="0" err="1">
                <a:solidFill>
                  <a:schemeClr val="tx1"/>
                </a:solidFill>
              </a:rPr>
              <a:t>năm</a:t>
            </a:r>
            <a:r>
              <a:rPr lang="en-US" altLang="en-US" sz="1800" i="1" dirty="0">
                <a:solidFill>
                  <a:schemeClr val="tx1"/>
                </a:solidFill>
              </a:rPr>
              <a:t> 1858 </a:t>
            </a:r>
            <a:r>
              <a:rPr lang="en-US" altLang="en-US" sz="1800" i="1" dirty="0" err="1">
                <a:solidFill>
                  <a:schemeClr val="tx1"/>
                </a:solidFill>
              </a:rPr>
              <a:t>đến</a:t>
            </a:r>
            <a:r>
              <a:rPr lang="en-US" altLang="en-US" sz="1800" i="1" dirty="0">
                <a:solidFill>
                  <a:schemeClr val="tx1"/>
                </a:solidFill>
              </a:rPr>
              <a:t> </a:t>
            </a:r>
            <a:r>
              <a:rPr lang="en-US" altLang="en-US" sz="1800" i="1" dirty="0" err="1">
                <a:solidFill>
                  <a:schemeClr val="tx1"/>
                </a:solidFill>
              </a:rPr>
              <a:t>cuối</a:t>
            </a:r>
            <a:r>
              <a:rPr lang="en-US" altLang="en-US" sz="1800" i="1" dirty="0">
                <a:solidFill>
                  <a:schemeClr val="tx1"/>
                </a:solidFill>
              </a:rPr>
              <a:t> TK 19, </a:t>
            </a:r>
            <a:r>
              <a:rPr lang="en-US" altLang="en-US" sz="1800" i="1" dirty="0" err="1">
                <a:solidFill>
                  <a:schemeClr val="tx1"/>
                </a:solidFill>
              </a:rPr>
              <a:t>phong</a:t>
            </a:r>
            <a:r>
              <a:rPr lang="en-US" altLang="en-US" sz="1800" i="1" dirty="0">
                <a:solidFill>
                  <a:schemeClr val="tx1"/>
                </a:solidFill>
              </a:rPr>
              <a:t> </a:t>
            </a:r>
            <a:r>
              <a:rPr lang="en-US" altLang="en-US" sz="1800" i="1" dirty="0" err="1">
                <a:solidFill>
                  <a:schemeClr val="tx1"/>
                </a:solidFill>
              </a:rPr>
              <a:t>trào</a:t>
            </a:r>
            <a:r>
              <a:rPr lang="en-US" altLang="en-US" sz="1800" i="1" dirty="0">
                <a:solidFill>
                  <a:schemeClr val="tx1"/>
                </a:solidFill>
              </a:rPr>
              <a:t> </a:t>
            </a:r>
            <a:r>
              <a:rPr lang="en-US" altLang="en-US" sz="1800" i="1" dirty="0" err="1">
                <a:solidFill>
                  <a:schemeClr val="tx1"/>
                </a:solidFill>
              </a:rPr>
              <a:t>chống</a:t>
            </a:r>
            <a:r>
              <a:rPr lang="en-US" altLang="en-US" sz="1800" i="1" dirty="0">
                <a:solidFill>
                  <a:schemeClr val="tx1"/>
                </a:solidFill>
              </a:rPr>
              <a:t> </a:t>
            </a:r>
            <a:r>
              <a:rPr lang="en-US" altLang="en-US" sz="1800" i="1" dirty="0" err="1">
                <a:solidFill>
                  <a:schemeClr val="tx1"/>
                </a:solidFill>
              </a:rPr>
              <a:t>Pháp</a:t>
            </a:r>
            <a:r>
              <a:rPr lang="en-US" altLang="en-US" sz="1800" i="1" dirty="0">
                <a:solidFill>
                  <a:schemeClr val="tx1"/>
                </a:solidFill>
              </a:rPr>
              <a:t> </a:t>
            </a:r>
            <a:r>
              <a:rPr lang="en-US" altLang="en-US" sz="1800" i="1" dirty="0" err="1">
                <a:solidFill>
                  <a:schemeClr val="tx1"/>
                </a:solidFill>
              </a:rPr>
              <a:t>bùng</a:t>
            </a:r>
            <a:r>
              <a:rPr lang="en-US" altLang="en-US" sz="1800" i="1" dirty="0">
                <a:solidFill>
                  <a:schemeClr val="tx1"/>
                </a:solidFill>
              </a:rPr>
              <a:t> </a:t>
            </a:r>
            <a:r>
              <a:rPr lang="en-US" altLang="en-US" sz="1800" i="1" dirty="0" err="1">
                <a:solidFill>
                  <a:schemeClr val="tx1"/>
                </a:solidFill>
              </a:rPr>
              <a:t>lên</a:t>
            </a:r>
            <a:r>
              <a:rPr lang="en-US" altLang="en-US" sz="1800" i="1" dirty="0">
                <a:solidFill>
                  <a:schemeClr val="tx1"/>
                </a:solidFill>
              </a:rPr>
              <a:t> </a:t>
            </a:r>
            <a:r>
              <a:rPr lang="en-US" altLang="en-US" sz="1800" i="1" dirty="0" err="1">
                <a:solidFill>
                  <a:schemeClr val="tx1"/>
                </a:solidFill>
              </a:rPr>
              <a:t>trong</a:t>
            </a:r>
            <a:r>
              <a:rPr lang="en-US" altLang="en-US" sz="1800" i="1" dirty="0">
                <a:solidFill>
                  <a:schemeClr val="tx1"/>
                </a:solidFill>
              </a:rPr>
              <a:t> </a:t>
            </a:r>
            <a:r>
              <a:rPr lang="en-US" altLang="en-US" sz="1800" i="1" dirty="0" err="1">
                <a:solidFill>
                  <a:schemeClr val="tx1"/>
                </a:solidFill>
              </a:rPr>
              <a:t>cả</a:t>
            </a:r>
            <a:r>
              <a:rPr lang="en-US" altLang="en-US" sz="1800" i="1" dirty="0">
                <a:solidFill>
                  <a:schemeClr val="tx1"/>
                </a:solidFill>
              </a:rPr>
              <a:t> </a:t>
            </a:r>
            <a:r>
              <a:rPr lang="en-US" altLang="en-US" sz="1800" i="1" dirty="0" err="1">
                <a:solidFill>
                  <a:schemeClr val="tx1"/>
                </a:solidFill>
              </a:rPr>
              <a:t>nước</a:t>
            </a:r>
            <a:endParaRPr lang="vi-VN" sz="4000" dirty="0">
              <a:latin typeface="Raleway ExtraBold" pitchFamily="2" charset="0"/>
            </a:endParaRPr>
          </a:p>
        </p:txBody>
      </p:sp>
      <p:sp>
        <p:nvSpPr>
          <p:cNvPr id="15" name="TextBox 14">
            <a:extLst>
              <a:ext uri="{FF2B5EF4-FFF2-40B4-BE49-F238E27FC236}">
                <a16:creationId xmlns:a16="http://schemas.microsoft.com/office/drawing/2014/main" id="{57E3F5CC-2374-45B8-A4E1-2D2D8DC859B6}"/>
              </a:ext>
            </a:extLst>
          </p:cNvPr>
          <p:cNvSpPr txBox="1"/>
          <p:nvPr/>
        </p:nvSpPr>
        <p:spPr>
          <a:xfrm>
            <a:off x="5253931" y="3969631"/>
            <a:ext cx="3405253" cy="276999"/>
          </a:xfrm>
          <a:prstGeom prst="rect">
            <a:avLst/>
          </a:prstGeom>
          <a:noFill/>
        </p:spPr>
        <p:txBody>
          <a:bodyPr wrap="square">
            <a:spAutoFit/>
          </a:bodyPr>
          <a:lstStyle/>
          <a:p>
            <a:pPr algn="r"/>
            <a:r>
              <a:rPr lang="en-US" altLang="en-US" sz="1200" dirty="0" err="1"/>
              <a:t>Trương</a:t>
            </a:r>
            <a:r>
              <a:rPr lang="en-US" altLang="en-US" sz="1200" dirty="0"/>
              <a:t> </a:t>
            </a:r>
            <a:r>
              <a:rPr lang="en-US" altLang="en-US" sz="1200" dirty="0" err="1"/>
              <a:t>Định</a:t>
            </a:r>
            <a:r>
              <a:rPr lang="en-US" altLang="en-US" sz="1200" dirty="0"/>
              <a:t> </a:t>
            </a:r>
            <a:r>
              <a:rPr lang="en-US" altLang="en-US" sz="1200" dirty="0" err="1"/>
              <a:t>khởi</a:t>
            </a:r>
            <a:r>
              <a:rPr lang="en-US" altLang="en-US" sz="1200" dirty="0"/>
              <a:t> </a:t>
            </a:r>
            <a:r>
              <a:rPr lang="en-US" altLang="en-US" sz="1200" dirty="0" err="1"/>
              <a:t>nghĩa</a:t>
            </a:r>
            <a:r>
              <a:rPr lang="en-US" altLang="en-US" sz="1200" dirty="0"/>
              <a:t> </a:t>
            </a:r>
            <a:r>
              <a:rPr lang="en-US" altLang="en-US" sz="1200" dirty="0" err="1"/>
              <a:t>chống</a:t>
            </a:r>
            <a:r>
              <a:rPr lang="en-US" altLang="en-US" sz="1200" dirty="0"/>
              <a:t> </a:t>
            </a:r>
            <a:r>
              <a:rPr lang="en-US" altLang="en-US" sz="1200" dirty="0" err="1"/>
              <a:t>Pháp</a:t>
            </a:r>
            <a:endParaRPr lang="en-US" altLang="en-US" sz="1200" dirty="0"/>
          </a:p>
        </p:txBody>
      </p:sp>
      <p:pic>
        <p:nvPicPr>
          <p:cNvPr id="16" name="Picture 5">
            <a:extLst>
              <a:ext uri="{FF2B5EF4-FFF2-40B4-BE49-F238E27FC236}">
                <a16:creationId xmlns:a16="http://schemas.microsoft.com/office/drawing/2014/main" id="{774E880F-D5F5-4CB5-98CC-EAEDF86A5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3864" y="1755451"/>
            <a:ext cx="2999154" cy="1999436"/>
          </a:xfrm>
          <a:prstGeom prst="rect">
            <a:avLst/>
          </a:prstGeom>
          <a:noFill/>
          <a:ln w="57150" cmpd="thickThin">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57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16"/>
                                        </p:tgtEl>
                                        <p:attrNameLst>
                                          <p:attrName>style.visibility</p:attrName>
                                        </p:attrNameLst>
                                      </p:cBhvr>
                                      <p:to>
                                        <p:strVal val="visible"/>
                                      </p:to>
                                    </p:set>
                                    <p:anim to="" calcmode="lin" valueType="num">
                                      <p:cBhvr>
                                        <p:cTn id="7" dur="1" fill="hold"/>
                                        <p:tgtEl>
                                          <p:spTgt spid="1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404414" y="2667126"/>
            <a:ext cx="3824549" cy="1584600"/>
          </a:xfrm>
          <a:prstGeom prst="rect">
            <a:avLst/>
          </a:prstGeom>
        </p:spPr>
        <p:txBody>
          <a:bodyPr spcFirstLastPara="1" wrap="square" lIns="91425" tIns="91425" rIns="91425" bIns="91425" anchor="t" anchorCtr="0">
            <a:noAutofit/>
          </a:bodyPr>
          <a:lstStyle/>
          <a:p>
            <a:pPr>
              <a:spcBef>
                <a:spcPct val="50000"/>
              </a:spcBef>
            </a:pPr>
            <a:r>
              <a:rPr lang="en-US" altLang="en-US" i="1" dirty="0"/>
              <a:t>Do </a:t>
            </a:r>
            <a:r>
              <a:rPr lang="en-US" altLang="en-US" i="1" dirty="0" err="1"/>
              <a:t>chưa</a:t>
            </a:r>
            <a:r>
              <a:rPr lang="en-US" altLang="en-US" i="1" dirty="0"/>
              <a:t> có </a:t>
            </a:r>
            <a:r>
              <a:rPr lang="en-US" altLang="en-US" i="1" dirty="0" err="1"/>
              <a:t>đường</a:t>
            </a:r>
            <a:r>
              <a:rPr lang="en-US" altLang="en-US" i="1" dirty="0"/>
              <a:t> </a:t>
            </a:r>
            <a:r>
              <a:rPr lang="en-US" altLang="en-US" i="1" dirty="0" err="1"/>
              <a:t>lối</a:t>
            </a:r>
            <a:r>
              <a:rPr lang="en-US" altLang="en-US" i="1" dirty="0"/>
              <a:t> </a:t>
            </a:r>
            <a:r>
              <a:rPr lang="en-US" altLang="en-US" i="1" dirty="0" err="1"/>
              <a:t>đúng</a:t>
            </a:r>
            <a:r>
              <a:rPr lang="en-US" altLang="en-US" i="1" dirty="0"/>
              <a:t>, </a:t>
            </a:r>
            <a:r>
              <a:rPr lang="en-US" altLang="en-US" i="1" dirty="0" err="1"/>
              <a:t>chưa</a:t>
            </a:r>
            <a:r>
              <a:rPr lang="en-US" altLang="en-US" i="1" dirty="0"/>
              <a:t> tin </a:t>
            </a:r>
            <a:r>
              <a:rPr lang="en-US" altLang="en-US" i="1" dirty="0" err="1"/>
              <a:t>tưởng</a:t>
            </a:r>
            <a:r>
              <a:rPr lang="en-US" altLang="en-US" i="1" dirty="0"/>
              <a:t> </a:t>
            </a:r>
            <a:r>
              <a:rPr lang="en-US" altLang="en-US" i="1" dirty="0" err="1"/>
              <a:t>vào</a:t>
            </a:r>
            <a:r>
              <a:rPr lang="en-US" altLang="en-US" i="1" dirty="0"/>
              <a:t> </a:t>
            </a:r>
            <a:r>
              <a:rPr lang="en-US" altLang="en-US" i="1" dirty="0" err="1"/>
              <a:t>lực</a:t>
            </a:r>
            <a:r>
              <a:rPr lang="en-US" altLang="en-US" i="1" dirty="0"/>
              <a:t> </a:t>
            </a:r>
            <a:r>
              <a:rPr lang="en-US" altLang="en-US" i="1" dirty="0" err="1"/>
              <a:t>lượng</a:t>
            </a:r>
            <a:r>
              <a:rPr lang="en-US" altLang="en-US" i="1" dirty="0"/>
              <a:t> </a:t>
            </a:r>
            <a:r>
              <a:rPr lang="en-US" altLang="en-US" i="1" dirty="0" err="1"/>
              <a:t>quần</a:t>
            </a:r>
            <a:r>
              <a:rPr lang="en-US" altLang="en-US" i="1" dirty="0"/>
              <a:t> </a:t>
            </a:r>
            <a:r>
              <a:rPr lang="en-US" altLang="en-US" i="1" dirty="0" err="1"/>
              <a:t>chúng</a:t>
            </a:r>
            <a:r>
              <a:rPr lang="en-US" altLang="en-US" i="1" dirty="0"/>
              <a:t> </a:t>
            </a:r>
            <a:r>
              <a:rPr lang="en-US" altLang="en-US" i="1" dirty="0" err="1"/>
              <a:t>cũng</a:t>
            </a:r>
            <a:r>
              <a:rPr lang="en-US" altLang="en-US" i="1" dirty="0"/>
              <a:t> </a:t>
            </a:r>
            <a:r>
              <a:rPr lang="en-US" altLang="en-US" i="1" dirty="0" err="1"/>
              <a:t>như</a:t>
            </a:r>
            <a:r>
              <a:rPr lang="en-US" altLang="en-US" i="1" dirty="0"/>
              <a:t> </a:t>
            </a:r>
            <a:r>
              <a:rPr lang="en-US" altLang="en-US" i="1" dirty="0" err="1"/>
              <a:t>thắng</a:t>
            </a:r>
            <a:r>
              <a:rPr lang="en-US" altLang="en-US" i="1" dirty="0"/>
              <a:t> </a:t>
            </a:r>
            <a:r>
              <a:rPr lang="en-US" altLang="en-US" i="1" dirty="0" err="1"/>
              <a:t>lợi</a:t>
            </a:r>
            <a:r>
              <a:rPr lang="en-US" altLang="en-US" i="1" dirty="0"/>
              <a:t> </a:t>
            </a:r>
            <a:r>
              <a:rPr lang="en-US" altLang="en-US" i="1" dirty="0" err="1"/>
              <a:t>cuối</a:t>
            </a:r>
            <a:r>
              <a:rPr lang="en-US" altLang="en-US" i="1" dirty="0"/>
              <a:t> </a:t>
            </a:r>
            <a:r>
              <a:rPr lang="en-US" altLang="en-US" i="1" dirty="0" err="1"/>
              <a:t>cùng</a:t>
            </a:r>
            <a:r>
              <a:rPr lang="en-US" altLang="en-US" dirty="0"/>
              <a:t>.</a:t>
            </a:r>
          </a:p>
        </p:txBody>
      </p:sp>
      <p:sp>
        <p:nvSpPr>
          <p:cNvPr id="139" name="Google Shape;139;p20"/>
          <p:cNvSpPr txBox="1">
            <a:spLocks noGrp="1"/>
          </p:cNvSpPr>
          <p:nvPr>
            <p:ph type="title"/>
          </p:nvPr>
        </p:nvSpPr>
        <p:spPr>
          <a:xfrm>
            <a:off x="690115" y="773044"/>
            <a:ext cx="8082950" cy="1679975"/>
          </a:xfrm>
          <a:prstGeom prst="rect">
            <a:avLst/>
          </a:prstGeom>
        </p:spPr>
        <p:txBody>
          <a:bodyPr spcFirstLastPara="1" wrap="square" lIns="91425" tIns="91425" rIns="91425" bIns="91425" anchor="t" anchorCtr="0">
            <a:noAutofit/>
          </a:bodyPr>
          <a:lstStyle/>
          <a:p>
            <a:pPr>
              <a:spcBef>
                <a:spcPct val="50000"/>
              </a:spcBef>
            </a:pPr>
            <a:r>
              <a:rPr lang="en-US" altLang="en-US" sz="4000" i="1" dirty="0"/>
              <a:t>Song, </a:t>
            </a:r>
            <a:r>
              <a:rPr lang="en-US" altLang="en-US" sz="4000" i="1" dirty="0" err="1"/>
              <a:t>tất</a:t>
            </a:r>
            <a:r>
              <a:rPr lang="en-US" altLang="en-US" sz="4000" i="1" dirty="0"/>
              <a:t> </a:t>
            </a:r>
            <a:r>
              <a:rPr lang="en-US" altLang="en-US" sz="4000" i="1" dirty="0" err="1"/>
              <a:t>cả</a:t>
            </a:r>
            <a:r>
              <a:rPr lang="en-US" altLang="en-US" sz="4000" i="1" dirty="0"/>
              <a:t> </a:t>
            </a:r>
            <a:r>
              <a:rPr lang="en-US" altLang="en-US" sz="4000" i="1" dirty="0" err="1"/>
              <a:t>các</a:t>
            </a:r>
            <a:r>
              <a:rPr lang="en-US" altLang="en-US" sz="4000" i="1" dirty="0"/>
              <a:t> </a:t>
            </a:r>
            <a:r>
              <a:rPr lang="en-US" altLang="en-US" sz="4000" i="1" dirty="0" err="1">
                <a:solidFill>
                  <a:schemeClr val="accent1"/>
                </a:solidFill>
              </a:rPr>
              <a:t>phong</a:t>
            </a:r>
            <a:r>
              <a:rPr lang="en-US" altLang="en-US" sz="4000" i="1" dirty="0">
                <a:solidFill>
                  <a:schemeClr val="accent1"/>
                </a:solidFill>
              </a:rPr>
              <a:t> </a:t>
            </a:r>
            <a:r>
              <a:rPr lang="en-US" altLang="en-US" sz="4000" i="1" dirty="0" err="1">
                <a:solidFill>
                  <a:schemeClr val="accent1"/>
                </a:solidFill>
              </a:rPr>
              <a:t>trào</a:t>
            </a:r>
            <a:r>
              <a:rPr lang="en-US" altLang="en-US" sz="4000" i="1" dirty="0">
                <a:solidFill>
                  <a:schemeClr val="accent1"/>
                </a:solidFill>
              </a:rPr>
              <a:t> </a:t>
            </a:r>
            <a:r>
              <a:rPr lang="en-US" altLang="en-US" sz="4000" i="1" dirty="0" err="1"/>
              <a:t>đều</a:t>
            </a:r>
            <a:r>
              <a:rPr lang="en-US" altLang="en-US" sz="4000" i="1" dirty="0"/>
              <a:t> </a:t>
            </a:r>
            <a:r>
              <a:rPr lang="en-US" altLang="en-US" sz="4000" i="1" dirty="0" err="1">
                <a:solidFill>
                  <a:schemeClr val="accent1"/>
                </a:solidFill>
              </a:rPr>
              <a:t>thất</a:t>
            </a:r>
            <a:r>
              <a:rPr lang="en-US" altLang="en-US" sz="4000" i="1" dirty="0">
                <a:solidFill>
                  <a:schemeClr val="accent1"/>
                </a:solidFill>
              </a:rPr>
              <a:t> </a:t>
            </a:r>
            <a:r>
              <a:rPr lang="en-US" altLang="en-US" sz="4000" i="1" dirty="0" err="1">
                <a:solidFill>
                  <a:schemeClr val="accent1"/>
                </a:solidFill>
              </a:rPr>
              <a:t>bại</a:t>
            </a:r>
            <a:endParaRPr lang="en-US" altLang="en-US" sz="4000" i="1" dirty="0">
              <a:solidFill>
                <a:schemeClr val="accent1"/>
              </a:solidFill>
            </a:endParaRPr>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4">
            <a:extLst>
              <a:ext uri="{FF2B5EF4-FFF2-40B4-BE49-F238E27FC236}">
                <a16:creationId xmlns:a16="http://schemas.microsoft.com/office/drawing/2014/main" id="{AF242A23-F9A5-4C81-BF8A-2E8DC6CD3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946852" y="2096218"/>
            <a:ext cx="3108325" cy="1996926"/>
          </a:xfrm>
          <a:prstGeom prst="rect">
            <a:avLst/>
          </a:prstGeom>
          <a:noFill/>
          <a:ln w="57150" cmpd="thinThick">
            <a:solidFill>
              <a:srgbClr val="000000"/>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6F3B67-2825-445F-B0A1-D93D6F48ACF3}"/>
              </a:ext>
            </a:extLst>
          </p:cNvPr>
          <p:cNvSpPr txBox="1"/>
          <p:nvPr/>
        </p:nvSpPr>
        <p:spPr>
          <a:xfrm>
            <a:off x="4595064" y="4251726"/>
            <a:ext cx="4572000" cy="307777"/>
          </a:xfrm>
          <a:prstGeom prst="rect">
            <a:avLst/>
          </a:prstGeom>
          <a:noFill/>
        </p:spPr>
        <p:txBody>
          <a:bodyPr wrap="square">
            <a:spAutoFit/>
          </a:bodyPr>
          <a:lstStyle/>
          <a:p>
            <a:r>
              <a:rPr lang="en-US" altLang="en-US" sz="1400" i="1" dirty="0" err="1">
                <a:solidFill>
                  <a:schemeClr val="tx1"/>
                </a:solidFill>
              </a:rPr>
              <a:t>Cảnh</a:t>
            </a:r>
            <a:r>
              <a:rPr lang="en-US" altLang="en-US" sz="1400" i="1" dirty="0">
                <a:solidFill>
                  <a:schemeClr val="tx1"/>
                </a:solidFill>
              </a:rPr>
              <a:t> </a:t>
            </a:r>
            <a:r>
              <a:rPr lang="en-US" altLang="en-US" sz="1400" i="1" dirty="0" err="1">
                <a:solidFill>
                  <a:schemeClr val="tx1"/>
                </a:solidFill>
              </a:rPr>
              <a:t>chuẩn</a:t>
            </a:r>
            <a:r>
              <a:rPr lang="en-US" altLang="en-US" sz="1400" i="1" dirty="0">
                <a:solidFill>
                  <a:schemeClr val="tx1"/>
                </a:solidFill>
              </a:rPr>
              <a:t> </a:t>
            </a:r>
            <a:r>
              <a:rPr lang="en-US" altLang="en-US" sz="1400" i="1" dirty="0" err="1">
                <a:solidFill>
                  <a:schemeClr val="tx1"/>
                </a:solidFill>
              </a:rPr>
              <a:t>bị</a:t>
            </a:r>
            <a:r>
              <a:rPr lang="en-US" altLang="en-US" sz="1400" i="1" dirty="0">
                <a:solidFill>
                  <a:schemeClr val="tx1"/>
                </a:solidFill>
              </a:rPr>
              <a:t> </a:t>
            </a:r>
            <a:r>
              <a:rPr lang="en-US" altLang="en-US" sz="1400" i="1" dirty="0" err="1">
                <a:solidFill>
                  <a:schemeClr val="tx1"/>
                </a:solidFill>
              </a:rPr>
              <a:t>chém</a:t>
            </a:r>
            <a:r>
              <a:rPr lang="en-US" altLang="en-US" sz="1400" i="1" dirty="0">
                <a:solidFill>
                  <a:schemeClr val="tx1"/>
                </a:solidFill>
              </a:rPr>
              <a:t> </a:t>
            </a:r>
            <a:r>
              <a:rPr lang="en-US" altLang="en-US" sz="1400" i="1" dirty="0" err="1">
                <a:solidFill>
                  <a:schemeClr val="tx1"/>
                </a:solidFill>
              </a:rPr>
              <a:t>đầu</a:t>
            </a:r>
            <a:r>
              <a:rPr lang="en-US" altLang="en-US" sz="1400" i="1" dirty="0">
                <a:solidFill>
                  <a:schemeClr val="tx1"/>
                </a:solidFill>
              </a:rPr>
              <a:t> </a:t>
            </a:r>
            <a:r>
              <a:rPr lang="en-US" altLang="en-US" sz="1400" i="1" dirty="0" err="1">
                <a:solidFill>
                  <a:schemeClr val="tx1"/>
                </a:solidFill>
              </a:rPr>
              <a:t>các</a:t>
            </a:r>
            <a:r>
              <a:rPr lang="en-US" altLang="en-US" sz="1400" i="1" dirty="0">
                <a:solidFill>
                  <a:schemeClr val="tx1"/>
                </a:solidFill>
              </a:rPr>
              <a:t> </a:t>
            </a:r>
            <a:r>
              <a:rPr lang="en-US" altLang="en-US" sz="1400" i="1" dirty="0" err="1">
                <a:solidFill>
                  <a:schemeClr val="tx1"/>
                </a:solidFill>
              </a:rPr>
              <a:t>sĩ</a:t>
            </a:r>
            <a:r>
              <a:rPr lang="en-US" altLang="en-US" sz="1400" i="1" dirty="0">
                <a:solidFill>
                  <a:schemeClr val="tx1"/>
                </a:solidFill>
              </a:rPr>
              <a:t> </a:t>
            </a:r>
            <a:r>
              <a:rPr lang="en-US" altLang="en-US" sz="1400" i="1" dirty="0" err="1">
                <a:solidFill>
                  <a:schemeClr val="tx1"/>
                </a:solidFill>
              </a:rPr>
              <a:t>phu</a:t>
            </a:r>
            <a:r>
              <a:rPr lang="en-US" altLang="en-US" sz="1400" i="1" dirty="0">
                <a:solidFill>
                  <a:schemeClr val="tx1"/>
                </a:solidFill>
              </a:rPr>
              <a:t> </a:t>
            </a:r>
            <a:r>
              <a:rPr lang="en-US" altLang="en-US" sz="1400" i="1" dirty="0" err="1">
                <a:solidFill>
                  <a:schemeClr val="tx1"/>
                </a:solidFill>
              </a:rPr>
              <a:t>yêu</a:t>
            </a:r>
            <a:r>
              <a:rPr lang="en-US" altLang="en-US" sz="1400" i="1" dirty="0">
                <a:solidFill>
                  <a:schemeClr val="tx1"/>
                </a:solidFill>
              </a:rPr>
              <a:t> </a:t>
            </a:r>
            <a:r>
              <a:rPr lang="en-US" altLang="en-US" sz="1400" i="1" dirty="0" err="1">
                <a:solidFill>
                  <a:schemeClr val="tx1"/>
                </a:solidFill>
              </a:rPr>
              <a:t>nước</a:t>
            </a:r>
            <a:endParaRPr lang="en-US" dirty="0"/>
          </a:p>
        </p:txBody>
      </p:sp>
    </p:spTree>
    <p:extLst>
      <p:ext uri="{BB962C8B-B14F-4D97-AF65-F5344CB8AC3E}">
        <p14:creationId xmlns:p14="http://schemas.microsoft.com/office/powerpoint/2010/main" val="73733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1000"/>
                                  </p:stCondLst>
                                  <p:childTnLst>
                                    <p:set>
                                      <p:cBhvr>
                                        <p:cTn id="6" dur="1" fill="hold">
                                          <p:stCondLst>
                                            <p:cond delay="499"/>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8"/>
          <p:cNvSpPr txBox="1">
            <a:spLocks noGrp="1"/>
          </p:cNvSpPr>
          <p:nvPr>
            <p:ph type="body" idx="1"/>
          </p:nvPr>
        </p:nvSpPr>
        <p:spPr>
          <a:xfrm>
            <a:off x="380982" y="1880530"/>
            <a:ext cx="5099238" cy="2366100"/>
          </a:xfrm>
          <a:prstGeom prst="rect">
            <a:avLst/>
          </a:prstGeom>
        </p:spPr>
        <p:txBody>
          <a:bodyPr spcFirstLastPara="1" wrap="square" lIns="91425" tIns="91425" rIns="91425" bIns="91425" anchor="t" anchorCtr="0">
            <a:noAutofit/>
          </a:bodyPr>
          <a:lstStyle/>
          <a:p>
            <a:r>
              <a:rPr lang="en-US" altLang="en-US" dirty="0" err="1">
                <a:latin typeface="Raleway Light" pitchFamily="2" charset="0"/>
              </a:rPr>
              <a:t>Xuất</a:t>
            </a:r>
            <a:r>
              <a:rPr lang="en-US" altLang="en-US" dirty="0">
                <a:latin typeface="Raleway Light" pitchFamily="2" charset="0"/>
              </a:rPr>
              <a:t> </a:t>
            </a:r>
            <a:r>
              <a:rPr lang="en-US" altLang="en-US" dirty="0" err="1">
                <a:latin typeface="Raleway Light" pitchFamily="2" charset="0"/>
              </a:rPr>
              <a:t>hiện</a:t>
            </a:r>
            <a:r>
              <a:rPr lang="en-US" altLang="en-US" dirty="0">
                <a:latin typeface="Raleway Light" pitchFamily="2" charset="0"/>
              </a:rPr>
              <a:t> </a:t>
            </a:r>
            <a:r>
              <a:rPr lang="en-US" altLang="en-US" dirty="0" err="1">
                <a:latin typeface="Raleway Light" pitchFamily="2" charset="0"/>
              </a:rPr>
              <a:t>các</a:t>
            </a:r>
            <a:r>
              <a:rPr lang="en-US" altLang="en-US" dirty="0">
                <a:latin typeface="Raleway Light" pitchFamily="2" charset="0"/>
              </a:rPr>
              <a:t> </a:t>
            </a:r>
            <a:r>
              <a:rPr lang="en-US" altLang="en-US" dirty="0" err="1">
                <a:latin typeface="Raleway Light" pitchFamily="2" charset="0"/>
              </a:rPr>
              <a:t>tầng</a:t>
            </a:r>
            <a:r>
              <a:rPr lang="en-US" altLang="en-US" dirty="0">
                <a:latin typeface="Raleway Light" pitchFamily="2" charset="0"/>
              </a:rPr>
              <a:t> lớp </a:t>
            </a:r>
            <a:r>
              <a:rPr lang="en-US" altLang="en-US" dirty="0" err="1">
                <a:latin typeface="Raleway Light" pitchFamily="2" charset="0"/>
              </a:rPr>
              <a:t>tiểu</a:t>
            </a:r>
            <a:r>
              <a:rPr lang="en-US" altLang="en-US" dirty="0">
                <a:latin typeface="Raleway Light" pitchFamily="2" charset="0"/>
              </a:rPr>
              <a:t> </a:t>
            </a:r>
            <a:r>
              <a:rPr lang="en-US" altLang="en-US" dirty="0" err="1">
                <a:latin typeface="Raleway Light" pitchFamily="2" charset="0"/>
              </a:rPr>
              <a:t>tư</a:t>
            </a:r>
            <a:r>
              <a:rPr lang="en-US" altLang="en-US" dirty="0">
                <a:latin typeface="Raleway Light" pitchFamily="2" charset="0"/>
              </a:rPr>
              <a:t> </a:t>
            </a:r>
            <a:r>
              <a:rPr lang="en-US" altLang="en-US" dirty="0" err="1">
                <a:latin typeface="Raleway Light" pitchFamily="2" charset="0"/>
              </a:rPr>
              <a:t>sản</a:t>
            </a:r>
            <a:r>
              <a:rPr lang="en-US" altLang="en-US" dirty="0">
                <a:latin typeface="Raleway Light" pitchFamily="2" charset="0"/>
              </a:rPr>
              <a:t> </a:t>
            </a:r>
            <a:r>
              <a:rPr lang="en-US" altLang="en-US" dirty="0" err="1">
                <a:latin typeface="Raleway Light" pitchFamily="2" charset="0"/>
              </a:rPr>
              <a:t>và</a:t>
            </a:r>
            <a:r>
              <a:rPr lang="en-US" altLang="en-US" dirty="0">
                <a:latin typeface="Raleway Light" pitchFamily="2" charset="0"/>
              </a:rPr>
              <a:t> </a:t>
            </a:r>
            <a:r>
              <a:rPr lang="en-US" altLang="en-US" dirty="0" err="1">
                <a:latin typeface="Raleway Light" pitchFamily="2" charset="0"/>
              </a:rPr>
              <a:t>mầm</a:t>
            </a:r>
            <a:r>
              <a:rPr lang="en-US" altLang="en-US" dirty="0">
                <a:latin typeface="Raleway Light" pitchFamily="2" charset="0"/>
              </a:rPr>
              <a:t> </a:t>
            </a:r>
            <a:r>
              <a:rPr lang="en-US" altLang="en-US" dirty="0" err="1">
                <a:latin typeface="Raleway Light" pitchFamily="2" charset="0"/>
              </a:rPr>
              <a:t>mống</a:t>
            </a:r>
            <a:r>
              <a:rPr lang="en-US" altLang="en-US" dirty="0">
                <a:latin typeface="Raleway Light" pitchFamily="2" charset="0"/>
              </a:rPr>
              <a:t> </a:t>
            </a:r>
            <a:r>
              <a:rPr lang="en-US" altLang="en-US" dirty="0" err="1">
                <a:latin typeface="Raleway Light" pitchFamily="2" charset="0"/>
              </a:rPr>
              <a:t>của</a:t>
            </a:r>
            <a:r>
              <a:rPr lang="en-US" altLang="en-US" dirty="0">
                <a:latin typeface="Raleway Light" pitchFamily="2" charset="0"/>
              </a:rPr>
              <a:t> </a:t>
            </a:r>
            <a:r>
              <a:rPr lang="en-US" altLang="en-US" dirty="0" err="1">
                <a:latin typeface="Raleway Light" pitchFamily="2" charset="0"/>
              </a:rPr>
              <a:t>giai</a:t>
            </a:r>
            <a:r>
              <a:rPr lang="en-US" altLang="en-US" dirty="0">
                <a:latin typeface="Raleway Light" pitchFamily="2" charset="0"/>
              </a:rPr>
              <a:t> </a:t>
            </a:r>
            <a:r>
              <a:rPr lang="en-US" altLang="en-US" dirty="0" err="1">
                <a:latin typeface="Raleway Light" pitchFamily="2" charset="0"/>
              </a:rPr>
              <a:t>cấp</a:t>
            </a:r>
            <a:r>
              <a:rPr lang="en-US" altLang="en-US" dirty="0">
                <a:latin typeface="Raleway Light" pitchFamily="2" charset="0"/>
              </a:rPr>
              <a:t> </a:t>
            </a:r>
            <a:r>
              <a:rPr lang="en-US" altLang="en-US" dirty="0" err="1">
                <a:latin typeface="Raleway Light" pitchFamily="2" charset="0"/>
              </a:rPr>
              <a:t>tư</a:t>
            </a:r>
            <a:r>
              <a:rPr lang="en-US" altLang="en-US" dirty="0">
                <a:latin typeface="Raleway Light" pitchFamily="2" charset="0"/>
              </a:rPr>
              <a:t> </a:t>
            </a:r>
            <a:r>
              <a:rPr lang="en-US" altLang="en-US" dirty="0" err="1">
                <a:latin typeface="Raleway Light" pitchFamily="2" charset="0"/>
              </a:rPr>
              <a:t>sản</a:t>
            </a:r>
            <a:r>
              <a:rPr lang="en-US" altLang="en-US" dirty="0">
                <a:latin typeface="Raleway Light" pitchFamily="2" charset="0"/>
              </a:rPr>
              <a:t> </a:t>
            </a:r>
          </a:p>
          <a:p>
            <a:r>
              <a:rPr lang="en-US" altLang="en-US" dirty="0" err="1">
                <a:latin typeface="Raleway Light" pitchFamily="2" charset="0"/>
              </a:rPr>
              <a:t>Phong</a:t>
            </a:r>
            <a:r>
              <a:rPr lang="en-US" altLang="en-US" dirty="0">
                <a:latin typeface="Raleway Light" pitchFamily="2" charset="0"/>
              </a:rPr>
              <a:t> </a:t>
            </a:r>
            <a:r>
              <a:rPr lang="en-US" altLang="en-US" dirty="0" err="1">
                <a:latin typeface="Raleway Light" pitchFamily="2" charset="0"/>
              </a:rPr>
              <a:t>trào</a:t>
            </a:r>
            <a:r>
              <a:rPr lang="en-US" altLang="en-US" dirty="0">
                <a:latin typeface="Raleway Light" pitchFamily="2" charset="0"/>
              </a:rPr>
              <a:t> </a:t>
            </a:r>
            <a:r>
              <a:rPr lang="en-US" altLang="en-US" dirty="0" err="1">
                <a:latin typeface="Raleway Light" pitchFamily="2" charset="0"/>
              </a:rPr>
              <a:t>chống</a:t>
            </a:r>
            <a:r>
              <a:rPr lang="en-US" altLang="en-US" dirty="0">
                <a:latin typeface="Raleway Light" pitchFamily="2" charset="0"/>
              </a:rPr>
              <a:t> </a:t>
            </a:r>
            <a:r>
              <a:rPr lang="en-US" altLang="en-US" dirty="0" err="1">
                <a:latin typeface="Raleway Light" pitchFamily="2" charset="0"/>
              </a:rPr>
              <a:t>Pháp</a:t>
            </a:r>
            <a:r>
              <a:rPr lang="en-US" altLang="en-US" i="1" dirty="0">
                <a:latin typeface="Raleway Light" pitchFamily="2" charset="0"/>
              </a:rPr>
              <a:t> </a:t>
            </a:r>
            <a:r>
              <a:rPr lang="en-US" altLang="en-US" dirty="0" err="1">
                <a:latin typeface="Raleway Light" pitchFamily="2" charset="0"/>
              </a:rPr>
              <a:t>chuyển</a:t>
            </a:r>
            <a:r>
              <a:rPr lang="en-US" altLang="en-US" dirty="0">
                <a:latin typeface="Raleway Light" pitchFamily="2" charset="0"/>
              </a:rPr>
              <a:t> </a:t>
            </a:r>
            <a:r>
              <a:rPr lang="en-US" altLang="en-US" dirty="0" err="1">
                <a:latin typeface="Raleway Light" pitchFamily="2" charset="0"/>
              </a:rPr>
              <a:t>dần</a:t>
            </a:r>
            <a:r>
              <a:rPr lang="en-US" altLang="en-US" dirty="0">
                <a:latin typeface="Raleway Light" pitchFamily="2" charset="0"/>
              </a:rPr>
              <a:t> sang xu </a:t>
            </a:r>
            <a:r>
              <a:rPr lang="en-US" altLang="en-US" dirty="0" err="1">
                <a:latin typeface="Raleway Light" pitchFamily="2" charset="0"/>
              </a:rPr>
              <a:t>hướng</a:t>
            </a:r>
            <a:r>
              <a:rPr lang="en-US" altLang="en-US" dirty="0">
                <a:latin typeface="Raleway Light" pitchFamily="2" charset="0"/>
              </a:rPr>
              <a:t> </a:t>
            </a:r>
            <a:r>
              <a:rPr lang="en-US" altLang="en-US" dirty="0" err="1">
                <a:latin typeface="Raleway Light" pitchFamily="2" charset="0"/>
              </a:rPr>
              <a:t>dân</a:t>
            </a:r>
            <a:r>
              <a:rPr lang="en-US" altLang="en-US" dirty="0">
                <a:latin typeface="Raleway Light" pitchFamily="2" charset="0"/>
              </a:rPr>
              <a:t> </a:t>
            </a:r>
            <a:r>
              <a:rPr lang="en-US" altLang="en-US" dirty="0" err="1">
                <a:latin typeface="Raleway Light" pitchFamily="2" charset="0"/>
              </a:rPr>
              <a:t>chủ</a:t>
            </a:r>
            <a:r>
              <a:rPr lang="en-US" altLang="en-US" dirty="0">
                <a:latin typeface="Raleway Light" pitchFamily="2" charset="0"/>
              </a:rPr>
              <a:t> </a:t>
            </a:r>
            <a:r>
              <a:rPr lang="en-US" altLang="en-US" dirty="0" err="1">
                <a:latin typeface="Raleway Light" pitchFamily="2" charset="0"/>
              </a:rPr>
              <a:t>tư</a:t>
            </a:r>
            <a:r>
              <a:rPr lang="en-US" altLang="en-US" dirty="0">
                <a:latin typeface="Raleway Light" pitchFamily="2" charset="0"/>
              </a:rPr>
              <a:t> </a:t>
            </a:r>
            <a:r>
              <a:rPr lang="en-US" altLang="en-US" dirty="0" err="1">
                <a:latin typeface="Raleway Light" pitchFamily="2" charset="0"/>
              </a:rPr>
              <a:t>sản</a:t>
            </a:r>
            <a:r>
              <a:rPr lang="en-US" altLang="en-US" dirty="0">
                <a:latin typeface="Raleway Light" pitchFamily="2" charset="0"/>
              </a:rPr>
              <a:t>, </a:t>
            </a:r>
            <a:r>
              <a:rPr lang="en-US" altLang="en-US" dirty="0" err="1">
                <a:latin typeface="Raleway Light" pitchFamily="2" charset="0"/>
              </a:rPr>
              <a:t>như</a:t>
            </a:r>
            <a:r>
              <a:rPr lang="en-US" altLang="en-US" dirty="0">
                <a:latin typeface="Raleway Light" pitchFamily="2" charset="0"/>
              </a:rPr>
              <a:t>: </a:t>
            </a:r>
            <a:r>
              <a:rPr lang="en-US" altLang="en-US" dirty="0" err="1">
                <a:latin typeface="Raleway Light" pitchFamily="2" charset="0"/>
              </a:rPr>
              <a:t>Phong</a:t>
            </a:r>
            <a:r>
              <a:rPr lang="en-US" altLang="en-US" dirty="0">
                <a:latin typeface="Raleway Light" pitchFamily="2" charset="0"/>
              </a:rPr>
              <a:t> </a:t>
            </a:r>
            <a:r>
              <a:rPr lang="en-US" altLang="en-US" dirty="0" err="1">
                <a:latin typeface="Raleway Light" pitchFamily="2" charset="0"/>
              </a:rPr>
              <a:t>trào</a:t>
            </a:r>
            <a:r>
              <a:rPr lang="en-US" altLang="en-US" dirty="0">
                <a:latin typeface="Raleway Light" pitchFamily="2" charset="0"/>
              </a:rPr>
              <a:t> </a:t>
            </a:r>
            <a:r>
              <a:rPr lang="en-US" altLang="en-US" dirty="0" err="1">
                <a:latin typeface="Raleway Light" pitchFamily="2" charset="0"/>
              </a:rPr>
              <a:t>Đông</a:t>
            </a:r>
            <a:r>
              <a:rPr lang="en-US" altLang="en-US" dirty="0">
                <a:latin typeface="Raleway Light" pitchFamily="2" charset="0"/>
              </a:rPr>
              <a:t> Du, </a:t>
            </a:r>
            <a:r>
              <a:rPr lang="en-US" altLang="en-US" dirty="0" err="1">
                <a:latin typeface="Raleway Light" pitchFamily="2" charset="0"/>
              </a:rPr>
              <a:t>Đông</a:t>
            </a:r>
            <a:r>
              <a:rPr lang="en-US" altLang="en-US" dirty="0">
                <a:latin typeface="Raleway Light" pitchFamily="2" charset="0"/>
              </a:rPr>
              <a:t> </a:t>
            </a:r>
            <a:r>
              <a:rPr lang="en-US" altLang="en-US" dirty="0" err="1">
                <a:latin typeface="Raleway Light" pitchFamily="2" charset="0"/>
              </a:rPr>
              <a:t>Kinh</a:t>
            </a:r>
            <a:r>
              <a:rPr lang="en-US" altLang="en-US" dirty="0">
                <a:latin typeface="Raleway Light" pitchFamily="2" charset="0"/>
              </a:rPr>
              <a:t> </a:t>
            </a:r>
            <a:r>
              <a:rPr lang="en-US" altLang="en-US" dirty="0" err="1">
                <a:latin typeface="Raleway Light" pitchFamily="2" charset="0"/>
              </a:rPr>
              <a:t>Nghĩa</a:t>
            </a:r>
            <a:r>
              <a:rPr lang="en-US" altLang="en-US" dirty="0">
                <a:latin typeface="Raleway Light" pitchFamily="2" charset="0"/>
              </a:rPr>
              <a:t> </a:t>
            </a:r>
            <a:r>
              <a:rPr lang="en-US" altLang="en-US" dirty="0" err="1">
                <a:latin typeface="Raleway Light" pitchFamily="2" charset="0"/>
              </a:rPr>
              <a:t>Thục</a:t>
            </a:r>
            <a:r>
              <a:rPr lang="en-US" altLang="en-US" dirty="0">
                <a:latin typeface="Raleway Light" pitchFamily="2" charset="0"/>
              </a:rPr>
              <a:t>, </a:t>
            </a:r>
            <a:r>
              <a:rPr lang="en-US" altLang="en-US" dirty="0" err="1">
                <a:latin typeface="Raleway Light" pitchFamily="2" charset="0"/>
              </a:rPr>
              <a:t>Duy</a:t>
            </a:r>
            <a:r>
              <a:rPr lang="en-US" altLang="en-US" dirty="0">
                <a:latin typeface="Raleway Light" pitchFamily="2" charset="0"/>
              </a:rPr>
              <a:t> </a:t>
            </a:r>
            <a:r>
              <a:rPr lang="en-US" altLang="en-US" dirty="0" err="1">
                <a:latin typeface="Raleway Light" pitchFamily="2" charset="0"/>
              </a:rPr>
              <a:t>Tân</a:t>
            </a:r>
            <a:r>
              <a:rPr lang="en-US" altLang="en-US" dirty="0">
                <a:latin typeface="Raleway Light" pitchFamily="2" charset="0"/>
              </a:rPr>
              <a:t>, </a:t>
            </a:r>
            <a:r>
              <a:rPr lang="en-US" altLang="en-US" dirty="0" err="1">
                <a:latin typeface="Raleway Light" pitchFamily="2" charset="0"/>
              </a:rPr>
              <a:t>Việt</a:t>
            </a:r>
            <a:r>
              <a:rPr lang="en-US" altLang="en-US" dirty="0">
                <a:latin typeface="Raleway Light" pitchFamily="2" charset="0"/>
              </a:rPr>
              <a:t> Nam Quang </a:t>
            </a:r>
            <a:r>
              <a:rPr lang="en-US" altLang="en-US" dirty="0" err="1">
                <a:latin typeface="Raleway Light" pitchFamily="2" charset="0"/>
              </a:rPr>
              <a:t>phục</a:t>
            </a:r>
            <a:r>
              <a:rPr lang="en-US" altLang="en-US" dirty="0">
                <a:latin typeface="Raleway Light" pitchFamily="2" charset="0"/>
              </a:rPr>
              <a:t> </a:t>
            </a:r>
            <a:r>
              <a:rPr lang="en-US" altLang="en-US" dirty="0" err="1">
                <a:latin typeface="Raleway Light" pitchFamily="2" charset="0"/>
              </a:rPr>
              <a:t>hội</a:t>
            </a:r>
            <a:endParaRPr dirty="0">
              <a:latin typeface="Raleway Light" pitchFamily="2" charset="0"/>
            </a:endParaRP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grpSp>
        <p:nvGrpSpPr>
          <p:cNvPr id="108" name="Google Shape;108;p18"/>
          <p:cNvGrpSpPr/>
          <p:nvPr/>
        </p:nvGrpSpPr>
        <p:grpSpPr>
          <a:xfrm>
            <a:off x="8119638" y="225980"/>
            <a:ext cx="539546" cy="87960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5;p18">
            <a:extLst>
              <a:ext uri="{FF2B5EF4-FFF2-40B4-BE49-F238E27FC236}">
                <a16:creationId xmlns:a16="http://schemas.microsoft.com/office/drawing/2014/main" id="{E631F385-CD41-49BD-A92B-F3DA78D46528}"/>
              </a:ext>
            </a:extLst>
          </p:cNvPr>
          <p:cNvSpPr txBox="1">
            <a:spLocks/>
          </p:cNvSpPr>
          <p:nvPr/>
        </p:nvSpPr>
        <p:spPr>
          <a:xfrm>
            <a:off x="647183" y="495171"/>
            <a:ext cx="6866100" cy="592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en-US" altLang="en-US" sz="1800" i="1" dirty="0" err="1">
                <a:solidFill>
                  <a:schemeClr val="tx1"/>
                </a:solidFill>
              </a:rPr>
              <a:t>Đầu</a:t>
            </a:r>
            <a:r>
              <a:rPr lang="en-US" altLang="en-US" sz="1800" i="1" dirty="0">
                <a:solidFill>
                  <a:schemeClr val="tx1"/>
                </a:solidFill>
              </a:rPr>
              <a:t> TK 20, </a:t>
            </a:r>
            <a:r>
              <a:rPr lang="en-US" altLang="en-US" sz="1800" i="1" dirty="0" err="1">
                <a:solidFill>
                  <a:schemeClr val="tx1"/>
                </a:solidFill>
              </a:rPr>
              <a:t>thực</a:t>
            </a:r>
            <a:r>
              <a:rPr lang="en-US" altLang="en-US" sz="1800" i="1" dirty="0">
                <a:solidFill>
                  <a:schemeClr val="tx1"/>
                </a:solidFill>
              </a:rPr>
              <a:t> </a:t>
            </a:r>
            <a:r>
              <a:rPr lang="en-US" altLang="en-US" sz="1800" i="1" dirty="0" err="1">
                <a:solidFill>
                  <a:schemeClr val="tx1"/>
                </a:solidFill>
              </a:rPr>
              <a:t>dân</a:t>
            </a:r>
            <a:r>
              <a:rPr lang="en-US" altLang="en-US" sz="1800" i="1" dirty="0">
                <a:solidFill>
                  <a:schemeClr val="tx1"/>
                </a:solidFill>
              </a:rPr>
              <a:t> </a:t>
            </a:r>
            <a:r>
              <a:rPr lang="en-US" altLang="en-US" sz="1800" i="1" dirty="0" err="1">
                <a:solidFill>
                  <a:schemeClr val="tx1"/>
                </a:solidFill>
              </a:rPr>
              <a:t>Pháp</a:t>
            </a:r>
            <a:r>
              <a:rPr lang="en-US" altLang="en-US" sz="1800" i="1" dirty="0">
                <a:solidFill>
                  <a:schemeClr val="tx1"/>
                </a:solidFill>
              </a:rPr>
              <a:t> </a:t>
            </a:r>
            <a:r>
              <a:rPr lang="en-US" altLang="en-US" sz="1800" i="1" dirty="0" err="1">
                <a:solidFill>
                  <a:schemeClr val="tx1"/>
                </a:solidFill>
              </a:rPr>
              <a:t>tiến</a:t>
            </a:r>
            <a:r>
              <a:rPr lang="en-US" altLang="en-US" sz="1800" i="1" dirty="0">
                <a:solidFill>
                  <a:schemeClr val="tx1"/>
                </a:solidFill>
              </a:rPr>
              <a:t> </a:t>
            </a:r>
            <a:r>
              <a:rPr lang="en-US" altLang="en-US" sz="1800" i="1" dirty="0" err="1">
                <a:solidFill>
                  <a:schemeClr val="tx1"/>
                </a:solidFill>
              </a:rPr>
              <a:t>hành</a:t>
            </a:r>
            <a:r>
              <a:rPr lang="en-US" altLang="en-US" sz="1800" i="1" dirty="0">
                <a:solidFill>
                  <a:schemeClr val="tx1"/>
                </a:solidFill>
              </a:rPr>
              <a:t> </a:t>
            </a:r>
            <a:r>
              <a:rPr lang="en-US" altLang="en-US" sz="1800" i="1" dirty="0" err="1">
                <a:solidFill>
                  <a:schemeClr val="tx1"/>
                </a:solidFill>
              </a:rPr>
              <a:t>khai</a:t>
            </a:r>
            <a:r>
              <a:rPr lang="en-US" altLang="en-US" sz="1800" i="1" dirty="0">
                <a:solidFill>
                  <a:schemeClr val="tx1"/>
                </a:solidFill>
              </a:rPr>
              <a:t> </a:t>
            </a:r>
            <a:r>
              <a:rPr lang="en-US" altLang="en-US" sz="1800" i="1" dirty="0" err="1">
                <a:solidFill>
                  <a:schemeClr val="tx1"/>
                </a:solidFill>
              </a:rPr>
              <a:t>thác</a:t>
            </a:r>
            <a:r>
              <a:rPr lang="en-US" altLang="en-US" sz="1800" i="1" dirty="0">
                <a:solidFill>
                  <a:schemeClr val="tx1"/>
                </a:solidFill>
              </a:rPr>
              <a:t> </a:t>
            </a:r>
            <a:r>
              <a:rPr lang="en-US" altLang="en-US" sz="1800" i="1" dirty="0" err="1">
                <a:solidFill>
                  <a:schemeClr val="tx1"/>
                </a:solidFill>
              </a:rPr>
              <a:t>thuộc</a:t>
            </a:r>
            <a:r>
              <a:rPr lang="en-US" altLang="en-US" sz="1800" i="1" dirty="0">
                <a:solidFill>
                  <a:schemeClr val="tx1"/>
                </a:solidFill>
              </a:rPr>
              <a:t> </a:t>
            </a:r>
            <a:r>
              <a:rPr lang="en-US" altLang="en-US" sz="1800" i="1" dirty="0" err="1">
                <a:solidFill>
                  <a:schemeClr val="tx1"/>
                </a:solidFill>
              </a:rPr>
              <a:t>địa</a:t>
            </a:r>
            <a:r>
              <a:rPr lang="en-US" altLang="en-US" sz="1800" i="1" dirty="0">
                <a:solidFill>
                  <a:schemeClr val="tx1"/>
                </a:solidFill>
              </a:rPr>
              <a:t> </a:t>
            </a:r>
            <a:r>
              <a:rPr lang="en-US" altLang="en-US" sz="1800" i="1" dirty="0" err="1">
                <a:solidFill>
                  <a:schemeClr val="tx1"/>
                </a:solidFill>
              </a:rPr>
              <a:t>lần</a:t>
            </a:r>
            <a:r>
              <a:rPr lang="en-US" altLang="en-US" sz="1800" i="1" dirty="0">
                <a:solidFill>
                  <a:schemeClr val="tx1"/>
                </a:solidFill>
              </a:rPr>
              <a:t> </a:t>
            </a:r>
            <a:r>
              <a:rPr lang="en-US" altLang="en-US" sz="1800" i="1" dirty="0" err="1">
                <a:solidFill>
                  <a:schemeClr val="tx1"/>
                </a:solidFill>
              </a:rPr>
              <a:t>thứ</a:t>
            </a:r>
            <a:r>
              <a:rPr lang="en-US" altLang="en-US" sz="1800" i="1" dirty="0">
                <a:solidFill>
                  <a:schemeClr val="tx1"/>
                </a:solidFill>
              </a:rPr>
              <a:t> </a:t>
            </a:r>
            <a:r>
              <a:rPr lang="en-US" altLang="en-US" sz="1800" i="1" dirty="0" err="1">
                <a:solidFill>
                  <a:schemeClr val="tx1"/>
                </a:solidFill>
              </a:rPr>
              <a:t>nhất</a:t>
            </a:r>
            <a:endParaRPr lang="vi-VN" sz="4000" dirty="0">
              <a:latin typeface="Raleway ExtraBold" pitchFamily="2" charset="0"/>
            </a:endParaRPr>
          </a:p>
        </p:txBody>
      </p:sp>
      <p:sp>
        <p:nvSpPr>
          <p:cNvPr id="15" name="TextBox 14">
            <a:extLst>
              <a:ext uri="{FF2B5EF4-FFF2-40B4-BE49-F238E27FC236}">
                <a16:creationId xmlns:a16="http://schemas.microsoft.com/office/drawing/2014/main" id="{57E3F5CC-2374-45B8-A4E1-2D2D8DC859B6}"/>
              </a:ext>
            </a:extLst>
          </p:cNvPr>
          <p:cNvSpPr txBox="1"/>
          <p:nvPr/>
        </p:nvSpPr>
        <p:spPr>
          <a:xfrm>
            <a:off x="5253931" y="3783833"/>
            <a:ext cx="3405253" cy="338554"/>
          </a:xfrm>
          <a:prstGeom prst="rect">
            <a:avLst/>
          </a:prstGeom>
          <a:noFill/>
        </p:spPr>
        <p:txBody>
          <a:bodyPr wrap="square">
            <a:spAutoFit/>
          </a:bodyPr>
          <a:lstStyle/>
          <a:p>
            <a:pPr algn="r"/>
            <a:r>
              <a:rPr lang="en-US" sz="1600" b="0" i="0" dirty="0" err="1">
                <a:solidFill>
                  <a:srgbClr val="555555"/>
                </a:solidFill>
                <a:effectLst/>
                <a:latin typeface="Times New Roman" panose="02020603050405020304" pitchFamily="18" charset="0"/>
                <a:cs typeface="Times New Roman" panose="02020603050405020304" pitchFamily="18" charset="0"/>
              </a:rPr>
              <a:t>Hình</a:t>
            </a:r>
            <a:r>
              <a:rPr lang="en-US" sz="1600" b="0" i="0" dirty="0">
                <a:solidFill>
                  <a:srgbClr val="555555"/>
                </a:solidFill>
                <a:effectLst/>
                <a:latin typeface="Times New Roman" panose="02020603050405020304" pitchFamily="18" charset="0"/>
                <a:cs typeface="Times New Roman" panose="02020603050405020304" pitchFamily="18" charset="0"/>
              </a:rPr>
              <a:t> </a:t>
            </a:r>
            <a:r>
              <a:rPr lang="en-US" sz="1600" b="0" i="0" dirty="0" err="1">
                <a:solidFill>
                  <a:srgbClr val="555555"/>
                </a:solidFill>
                <a:effectLst/>
                <a:latin typeface="Times New Roman" panose="02020603050405020304" pitchFamily="18" charset="0"/>
                <a:cs typeface="Times New Roman" panose="02020603050405020304" pitchFamily="18" charset="0"/>
              </a:rPr>
              <a:t>ảnh</a:t>
            </a:r>
            <a:r>
              <a:rPr lang="en-US" sz="1600" b="0" i="0" dirty="0">
                <a:solidFill>
                  <a:srgbClr val="555555"/>
                </a:solidFill>
                <a:effectLst/>
                <a:latin typeface="Times New Roman" panose="02020603050405020304" pitchFamily="18" charset="0"/>
                <a:cs typeface="Times New Roman" panose="02020603050405020304" pitchFamily="18" charset="0"/>
              </a:rPr>
              <a:t> </a:t>
            </a:r>
            <a:r>
              <a:rPr lang="en-US" sz="1600" b="0" i="0" dirty="0" err="1">
                <a:solidFill>
                  <a:srgbClr val="555555"/>
                </a:solidFill>
                <a:effectLst/>
                <a:latin typeface="Times New Roman" panose="02020603050405020304" pitchFamily="18" charset="0"/>
                <a:cs typeface="Times New Roman" panose="02020603050405020304" pitchFamily="18" charset="0"/>
              </a:rPr>
              <a:t>về</a:t>
            </a:r>
            <a:r>
              <a:rPr lang="en-US" sz="1600" b="0" i="0" dirty="0">
                <a:solidFill>
                  <a:srgbClr val="555555"/>
                </a:solidFill>
                <a:effectLst/>
                <a:latin typeface="Times New Roman" panose="02020603050405020304" pitchFamily="18" charset="0"/>
                <a:cs typeface="Times New Roman" panose="02020603050405020304" pitchFamily="18" charset="0"/>
              </a:rPr>
              <a:t> </a:t>
            </a:r>
            <a:r>
              <a:rPr lang="en-US" sz="1600" b="0" i="0" dirty="0" err="1">
                <a:solidFill>
                  <a:srgbClr val="555555"/>
                </a:solidFill>
                <a:effectLst/>
                <a:latin typeface="Times New Roman" panose="02020603050405020304" pitchFamily="18" charset="0"/>
                <a:cs typeface="Times New Roman" panose="02020603050405020304" pitchFamily="18" charset="0"/>
              </a:rPr>
              <a:t>Phong</a:t>
            </a:r>
            <a:r>
              <a:rPr lang="en-US" sz="1600" b="0" i="0" dirty="0">
                <a:solidFill>
                  <a:srgbClr val="555555"/>
                </a:solidFill>
                <a:effectLst/>
                <a:latin typeface="Times New Roman" panose="02020603050405020304" pitchFamily="18" charset="0"/>
                <a:cs typeface="Times New Roman" panose="02020603050405020304" pitchFamily="18" charset="0"/>
              </a:rPr>
              <a:t> </a:t>
            </a:r>
            <a:r>
              <a:rPr lang="en-US" sz="1600" b="0" i="0" dirty="0" err="1">
                <a:solidFill>
                  <a:srgbClr val="555555"/>
                </a:solidFill>
                <a:effectLst/>
                <a:latin typeface="Times New Roman" panose="02020603050405020304" pitchFamily="18" charset="0"/>
                <a:cs typeface="Times New Roman" panose="02020603050405020304" pitchFamily="18" charset="0"/>
              </a:rPr>
              <a:t>trào</a:t>
            </a:r>
            <a:r>
              <a:rPr lang="en-US" sz="1600" b="0" i="0" dirty="0">
                <a:solidFill>
                  <a:srgbClr val="555555"/>
                </a:solidFill>
                <a:effectLst/>
                <a:latin typeface="Times New Roman" panose="02020603050405020304" pitchFamily="18" charset="0"/>
                <a:cs typeface="Times New Roman" panose="02020603050405020304" pitchFamily="18" charset="0"/>
              </a:rPr>
              <a:t> </a:t>
            </a:r>
            <a:r>
              <a:rPr lang="en-US" sz="1600" b="0" i="0" dirty="0" err="1">
                <a:solidFill>
                  <a:srgbClr val="555555"/>
                </a:solidFill>
                <a:effectLst/>
                <a:latin typeface="Times New Roman" panose="02020603050405020304" pitchFamily="18" charset="0"/>
                <a:cs typeface="Times New Roman" panose="02020603050405020304" pitchFamily="18" charset="0"/>
              </a:rPr>
              <a:t>Đông</a:t>
            </a:r>
            <a:r>
              <a:rPr lang="en-US" sz="1600" b="0" i="0" dirty="0">
                <a:solidFill>
                  <a:srgbClr val="555555"/>
                </a:solidFill>
                <a:effectLst/>
                <a:latin typeface="Times New Roman" panose="02020603050405020304" pitchFamily="18" charset="0"/>
                <a:cs typeface="Times New Roman" panose="02020603050405020304" pitchFamily="18" charset="0"/>
              </a:rPr>
              <a:t> du</a:t>
            </a:r>
            <a:endParaRPr lang="en-US" altLang="en-US"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9D3865A-D296-49DB-ACCE-54AD4B1B966A}"/>
              </a:ext>
            </a:extLst>
          </p:cNvPr>
          <p:cNvPicPr>
            <a:picLocks noChangeAspect="1"/>
          </p:cNvPicPr>
          <p:nvPr/>
        </p:nvPicPr>
        <p:blipFill>
          <a:blip r:embed="rId3"/>
          <a:stretch>
            <a:fillRect/>
          </a:stretch>
        </p:blipFill>
        <p:spPr>
          <a:xfrm>
            <a:off x="5849705" y="1684276"/>
            <a:ext cx="2809479" cy="1970198"/>
          </a:xfrm>
          <a:prstGeom prst="rect">
            <a:avLst/>
          </a:prstGeom>
        </p:spPr>
      </p:pic>
    </p:spTree>
    <p:extLst>
      <p:ext uri="{BB962C8B-B14F-4D97-AF65-F5344CB8AC3E}">
        <p14:creationId xmlns:p14="http://schemas.microsoft.com/office/powerpoint/2010/main" val="247339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464799" y="2560072"/>
            <a:ext cx="7393865" cy="1584600"/>
          </a:xfrm>
          <a:prstGeom prst="rect">
            <a:avLst/>
          </a:prstGeom>
        </p:spPr>
        <p:txBody>
          <a:bodyPr spcFirstLastPara="1" wrap="square" lIns="91425" tIns="91425" rIns="91425" bIns="91425" anchor="t" anchorCtr="0">
            <a:noAutofit/>
          </a:bodyPr>
          <a:lstStyle/>
          <a:p>
            <a:pPr>
              <a:spcBef>
                <a:spcPct val="50000"/>
              </a:spcBef>
            </a:pPr>
            <a:r>
              <a:rPr lang="en-US" altLang="en-US" sz="2000" i="1" dirty="0" err="1"/>
              <a:t>Vì</a:t>
            </a:r>
            <a:r>
              <a:rPr lang="en-US" altLang="en-US" sz="2000" i="1" dirty="0"/>
              <a:t> </a:t>
            </a:r>
            <a:r>
              <a:rPr lang="en-US" altLang="en-US" sz="2000" i="1" dirty="0" err="1"/>
              <a:t>chưa</a:t>
            </a:r>
            <a:r>
              <a:rPr lang="en-US" altLang="en-US" sz="2000" i="1" dirty="0"/>
              <a:t> </a:t>
            </a:r>
            <a:r>
              <a:rPr lang="en-US" altLang="en-US" sz="2000" i="1" dirty="0" err="1"/>
              <a:t>lôi</a:t>
            </a:r>
            <a:r>
              <a:rPr lang="en-US" altLang="en-US" sz="2000" i="1" dirty="0"/>
              <a:t> </a:t>
            </a:r>
            <a:r>
              <a:rPr lang="en-US" altLang="en-US" sz="2000" i="1" dirty="0" err="1"/>
              <a:t>cuốn</a:t>
            </a:r>
            <a:r>
              <a:rPr lang="en-US" altLang="en-US" sz="2000" i="1" dirty="0"/>
              <a:t> </a:t>
            </a:r>
            <a:r>
              <a:rPr lang="en-US" altLang="en-US" sz="2000" i="1" dirty="0" err="1"/>
              <a:t>được</a:t>
            </a:r>
            <a:r>
              <a:rPr lang="en-US" altLang="en-US" sz="2000" i="1" dirty="0"/>
              <a:t> </a:t>
            </a:r>
            <a:r>
              <a:rPr lang="en-US" altLang="en-US" sz="2000" i="1" dirty="0" err="1"/>
              <a:t>các</a:t>
            </a:r>
            <a:r>
              <a:rPr lang="en-US" altLang="en-US" sz="2000" i="1" dirty="0"/>
              <a:t> </a:t>
            </a:r>
            <a:r>
              <a:rPr lang="en-US" altLang="en-US" sz="2000" i="1" dirty="0" err="1"/>
              <a:t>tầng</a:t>
            </a:r>
            <a:r>
              <a:rPr lang="en-US" altLang="en-US" sz="2000" i="1" dirty="0"/>
              <a:t> lớp </a:t>
            </a:r>
            <a:r>
              <a:rPr lang="en-US" altLang="en-US" sz="2000" i="1" dirty="0" err="1"/>
              <a:t>nhân</a:t>
            </a:r>
            <a:r>
              <a:rPr lang="en-US" altLang="en-US" sz="2000" i="1" dirty="0"/>
              <a:t> </a:t>
            </a:r>
            <a:r>
              <a:rPr lang="en-US" altLang="en-US" sz="2000" i="1" dirty="0" err="1"/>
              <a:t>dân</a:t>
            </a:r>
            <a:r>
              <a:rPr lang="en-US" altLang="en-US" sz="2000" i="1" dirty="0"/>
              <a:t> </a:t>
            </a:r>
            <a:r>
              <a:rPr lang="en-US" altLang="en-US" sz="2000" i="1" dirty="0" err="1"/>
              <a:t>và</a:t>
            </a:r>
            <a:r>
              <a:rPr lang="en-US" altLang="en-US" sz="2000" i="1" dirty="0"/>
              <a:t> </a:t>
            </a:r>
            <a:r>
              <a:rPr lang="en-US" altLang="en-US" sz="2000" i="1" dirty="0" err="1"/>
              <a:t>đường</a:t>
            </a:r>
            <a:r>
              <a:rPr lang="en-US" altLang="en-US" sz="2000" i="1" dirty="0"/>
              <a:t> </a:t>
            </a:r>
            <a:r>
              <a:rPr lang="en-US" altLang="en-US" sz="2000" i="1" dirty="0" err="1"/>
              <a:t>lối</a:t>
            </a:r>
            <a:r>
              <a:rPr lang="en-US" altLang="en-US" sz="2000" i="1" dirty="0"/>
              <a:t> </a:t>
            </a:r>
            <a:r>
              <a:rPr lang="en-US" altLang="en-US" sz="2000" i="1" dirty="0" err="1"/>
              <a:t>chưa</a:t>
            </a:r>
            <a:r>
              <a:rPr lang="en-US" altLang="en-US" sz="2000" i="1" dirty="0"/>
              <a:t> </a:t>
            </a:r>
            <a:r>
              <a:rPr lang="en-US" altLang="en-US" sz="2000" i="1" dirty="0" err="1"/>
              <a:t>đúng</a:t>
            </a:r>
            <a:r>
              <a:rPr lang="en-US" altLang="en-US" sz="2000" dirty="0"/>
              <a:t>.</a:t>
            </a:r>
          </a:p>
        </p:txBody>
      </p:sp>
      <p:sp>
        <p:nvSpPr>
          <p:cNvPr id="139" name="Google Shape;139;p20"/>
          <p:cNvSpPr txBox="1">
            <a:spLocks noGrp="1"/>
          </p:cNvSpPr>
          <p:nvPr>
            <p:ph type="title"/>
          </p:nvPr>
        </p:nvSpPr>
        <p:spPr>
          <a:xfrm>
            <a:off x="690115" y="773044"/>
            <a:ext cx="8082950" cy="1679975"/>
          </a:xfrm>
          <a:prstGeom prst="rect">
            <a:avLst/>
          </a:prstGeom>
        </p:spPr>
        <p:txBody>
          <a:bodyPr spcFirstLastPara="1" wrap="square" lIns="91425" tIns="91425" rIns="91425" bIns="91425" anchor="t" anchorCtr="0">
            <a:noAutofit/>
          </a:bodyPr>
          <a:lstStyle/>
          <a:p>
            <a:pPr>
              <a:buFontTx/>
              <a:buNone/>
            </a:pPr>
            <a:r>
              <a:rPr lang="en-US" altLang="en-US" sz="4000" i="1" dirty="0" err="1"/>
              <a:t>Nhưng</a:t>
            </a:r>
            <a:r>
              <a:rPr lang="en-US" altLang="en-US" sz="4000" i="1" dirty="0"/>
              <a:t> </a:t>
            </a:r>
            <a:r>
              <a:rPr lang="en-US" altLang="en-US" sz="4000" i="1" dirty="0" err="1"/>
              <a:t>cũng</a:t>
            </a:r>
            <a:r>
              <a:rPr lang="en-US" altLang="en-US" sz="4000" i="1" dirty="0"/>
              <a:t> </a:t>
            </a:r>
            <a:r>
              <a:rPr lang="en-US" altLang="en-US" sz="4000" i="1" dirty="0" err="1"/>
              <a:t>chỉ</a:t>
            </a:r>
            <a:r>
              <a:rPr lang="en-US" altLang="en-US" sz="4000" i="1" dirty="0"/>
              <a:t> </a:t>
            </a:r>
            <a:r>
              <a:rPr lang="en-US" altLang="en-US" sz="4000" i="1" dirty="0" err="1"/>
              <a:t>rộ</a:t>
            </a:r>
            <a:r>
              <a:rPr lang="en-US" altLang="en-US" sz="4000" i="1" dirty="0"/>
              <a:t> </a:t>
            </a:r>
            <a:r>
              <a:rPr lang="en-US" altLang="en-US" sz="4000" i="1" dirty="0" err="1"/>
              <a:t>lên</a:t>
            </a:r>
            <a:r>
              <a:rPr lang="en-US" altLang="en-US" sz="4000" i="1" dirty="0"/>
              <a:t> </a:t>
            </a:r>
            <a:r>
              <a:rPr lang="en-US" altLang="en-US" sz="4000" i="1" dirty="0" err="1"/>
              <a:t>một</a:t>
            </a:r>
            <a:r>
              <a:rPr lang="en-US" altLang="en-US" sz="4000" i="1" dirty="0">
                <a:solidFill>
                  <a:schemeClr val="accent1"/>
                </a:solidFill>
              </a:rPr>
              <a:t> </a:t>
            </a:r>
            <a:r>
              <a:rPr lang="en-US" altLang="en-US" sz="4000" i="1" dirty="0" err="1">
                <a:solidFill>
                  <a:schemeClr val="accent1"/>
                </a:solidFill>
              </a:rPr>
              <a:t>thời</a:t>
            </a:r>
            <a:r>
              <a:rPr lang="en-US" altLang="en-US" sz="4000" i="1" dirty="0">
                <a:solidFill>
                  <a:schemeClr val="accent1"/>
                </a:solidFill>
              </a:rPr>
              <a:t> </a:t>
            </a:r>
            <a:r>
              <a:rPr lang="en-US" altLang="en-US" sz="4000" i="1" dirty="0" err="1">
                <a:solidFill>
                  <a:schemeClr val="accent1"/>
                </a:solidFill>
              </a:rPr>
              <a:t>gian</a:t>
            </a:r>
            <a:r>
              <a:rPr lang="en-US" altLang="en-US" sz="4000" i="1" dirty="0">
                <a:solidFill>
                  <a:schemeClr val="accent1"/>
                </a:solidFill>
              </a:rPr>
              <a:t> </a:t>
            </a:r>
            <a:r>
              <a:rPr lang="en-US" altLang="en-US" sz="4000" i="1" dirty="0" err="1">
                <a:solidFill>
                  <a:schemeClr val="accent1"/>
                </a:solidFill>
              </a:rPr>
              <a:t>ngắn</a:t>
            </a:r>
            <a:r>
              <a:rPr lang="en-US" altLang="en-US" sz="4000" i="1" dirty="0">
                <a:solidFill>
                  <a:schemeClr val="accent1"/>
                </a:solidFill>
              </a:rPr>
              <a:t> </a:t>
            </a:r>
            <a:r>
              <a:rPr lang="en-US" altLang="en-US" sz="4000" i="1" dirty="0" err="1"/>
              <a:t>rồi</a:t>
            </a:r>
            <a:r>
              <a:rPr lang="en-US" altLang="en-US" sz="4000" i="1" dirty="0"/>
              <a:t> </a:t>
            </a:r>
            <a:r>
              <a:rPr lang="en-US" altLang="en-US" sz="4000" i="1" dirty="0" err="1"/>
              <a:t>lần</a:t>
            </a:r>
            <a:r>
              <a:rPr lang="en-US" altLang="en-US" sz="4000" i="1" dirty="0"/>
              <a:t> </a:t>
            </a:r>
            <a:r>
              <a:rPr lang="en-US" altLang="en-US" sz="4000" i="1" dirty="0" err="1"/>
              <a:t>lượt</a:t>
            </a:r>
            <a:r>
              <a:rPr lang="en-US" altLang="en-US" sz="4000" i="1" dirty="0"/>
              <a:t> </a:t>
            </a:r>
            <a:r>
              <a:rPr lang="en-US" altLang="en-US" sz="4000" i="1" dirty="0" err="1"/>
              <a:t>bị</a:t>
            </a:r>
            <a:r>
              <a:rPr lang="en-US" altLang="en-US" sz="4000" i="1" dirty="0"/>
              <a:t> </a:t>
            </a:r>
            <a:r>
              <a:rPr lang="en-US" altLang="en-US" sz="4000" i="1" dirty="0" err="1">
                <a:solidFill>
                  <a:schemeClr val="accent1"/>
                </a:solidFill>
              </a:rPr>
              <a:t>dập</a:t>
            </a:r>
            <a:r>
              <a:rPr lang="en-US" altLang="en-US" sz="4000" i="1" dirty="0">
                <a:solidFill>
                  <a:schemeClr val="accent1"/>
                </a:solidFill>
              </a:rPr>
              <a:t> </a:t>
            </a:r>
            <a:r>
              <a:rPr lang="en-US" altLang="en-US" sz="4000" i="1" dirty="0" err="1">
                <a:solidFill>
                  <a:schemeClr val="accent1"/>
                </a:solidFill>
              </a:rPr>
              <a:t>tắt</a:t>
            </a:r>
            <a:endParaRPr lang="en-US" altLang="en-US" sz="4000" dirty="0">
              <a:solidFill>
                <a:schemeClr val="accent1"/>
              </a:solidFill>
            </a:endParaRPr>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364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685799" y="1223914"/>
            <a:ext cx="5525219" cy="22050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i="1" dirty="0">
                <a:solidFill>
                  <a:schemeClr val="accent1"/>
                </a:solidFill>
                <a:effectLst/>
                <a:latin typeface="Raleway ExtraBold" pitchFamily="2" charset="0"/>
                <a:ea typeface="Calibri" panose="020F0502020204030204" pitchFamily="34" charset="0"/>
                <a:cs typeface="SimSun" panose="02010600030101010101" pitchFamily="2" charset="-122"/>
              </a:rPr>
              <a:t>Cứu nước </a:t>
            </a:r>
            <a:r>
              <a:rPr lang="vi-VN" sz="4000" i="1" dirty="0">
                <a:effectLst/>
                <a:latin typeface="Raleway ExtraBold" pitchFamily="2" charset="0"/>
                <a:ea typeface="Calibri" panose="020F0502020204030204" pitchFamily="34" charset="0"/>
                <a:cs typeface="SimSun" panose="02010600030101010101" pitchFamily="2" charset="-122"/>
              </a:rPr>
              <a:t>bằng </a:t>
            </a:r>
            <a:r>
              <a:rPr lang="vi-VN" sz="4000" i="1" dirty="0">
                <a:solidFill>
                  <a:schemeClr val="accent1"/>
                </a:solidFill>
                <a:effectLst/>
                <a:latin typeface="Raleway ExtraBold" pitchFamily="2" charset="0"/>
                <a:ea typeface="Calibri" panose="020F0502020204030204" pitchFamily="34" charset="0"/>
                <a:cs typeface="SimSun" panose="02010600030101010101" pitchFamily="2" charset="-122"/>
              </a:rPr>
              <a:t>con đường</a:t>
            </a:r>
            <a:r>
              <a:rPr lang="vi-VN" sz="4000" i="1" dirty="0">
                <a:effectLst/>
                <a:latin typeface="Raleway ExtraBold" pitchFamily="2" charset="0"/>
                <a:ea typeface="Calibri" panose="020F0502020204030204" pitchFamily="34" charset="0"/>
                <a:cs typeface="SimSun" panose="02010600030101010101" pitchFamily="2" charset="-122"/>
              </a:rPr>
              <a:t> nào để có thể đi đến </a:t>
            </a:r>
            <a:r>
              <a:rPr lang="vi-VN" sz="4000" i="1" dirty="0">
                <a:solidFill>
                  <a:schemeClr val="accent1"/>
                </a:solidFill>
                <a:effectLst/>
                <a:latin typeface="Raleway ExtraBold" pitchFamily="2" charset="0"/>
                <a:ea typeface="Calibri" panose="020F0502020204030204" pitchFamily="34" charset="0"/>
                <a:cs typeface="SimSun" panose="02010600030101010101" pitchFamily="2" charset="-122"/>
              </a:rPr>
              <a:t>thắng lợi?</a:t>
            </a:r>
            <a:endParaRPr lang="en-US" sz="4000" dirty="0">
              <a:solidFill>
                <a:schemeClr val="accent1"/>
              </a:solidFill>
              <a:latin typeface="Raleway ExtraBold" pitchFamily="2" charset="0"/>
            </a:endParaRPr>
          </a:p>
        </p:txBody>
      </p:sp>
      <p:sp>
        <p:nvSpPr>
          <p:cNvPr id="119" name="Google Shape;119;p19"/>
          <p:cNvSpPr txBox="1">
            <a:spLocks noGrp="1"/>
          </p:cNvSpPr>
          <p:nvPr>
            <p:ph type="subTitle" idx="4294967295"/>
          </p:nvPr>
        </p:nvSpPr>
        <p:spPr>
          <a:xfrm>
            <a:off x="691190" y="781288"/>
            <a:ext cx="4977600" cy="784800"/>
          </a:xfrm>
          <a:prstGeom prst="rect">
            <a:avLst/>
          </a:prstGeom>
        </p:spPr>
        <p:txBody>
          <a:bodyPr spcFirstLastPara="1" wrap="square" lIns="91425" tIns="91425" rIns="91425" bIns="91425" anchor="t" anchorCtr="0">
            <a:noAutofit/>
          </a:bodyPr>
          <a:lstStyle/>
          <a:p>
            <a:pPr marL="0" marR="0" indent="0" algn="just">
              <a:lnSpc>
                <a:spcPct val="107000"/>
              </a:lnSpc>
              <a:spcBef>
                <a:spcPts val="300"/>
              </a:spcBef>
              <a:spcAft>
                <a:spcPts val="300"/>
              </a:spcAft>
              <a:buNone/>
            </a:pPr>
            <a:r>
              <a:rPr lang="vi-VN" sz="1800" dirty="0">
                <a:effectLst/>
                <a:latin typeface="Raleway Light" pitchFamily="2" charset="0"/>
                <a:ea typeface="Calibri" panose="020F0502020204030204" pitchFamily="34" charset="0"/>
                <a:cs typeface="SimSun" panose="02010600030101010101" pitchFamily="2" charset="-122"/>
              </a:rPr>
              <a:t>Xuất hiện câu hỏi từ thực tiễn đặt ra là</a:t>
            </a:r>
            <a:endParaRPr lang="en-US" sz="1800" dirty="0">
              <a:effectLst/>
              <a:latin typeface="Raleway Light" pitchFamily="2" charset="0"/>
              <a:ea typeface="Calibri" panose="020F0502020204030204" pitchFamily="34" charset="0"/>
              <a:cs typeface="SimSun" panose="02010600030101010101" pitchFamily="2" charset="-122"/>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252570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152555" y="592092"/>
            <a:ext cx="8497019" cy="17479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Giai cấp </a:t>
            </a:r>
            <a:r>
              <a:rPr lang="en" dirty="0">
                <a:solidFill>
                  <a:schemeClr val="accent1"/>
                </a:solidFill>
              </a:rPr>
              <a:t>công nhân </a:t>
            </a:r>
            <a:br>
              <a:rPr lang="en" dirty="0"/>
            </a:br>
            <a:r>
              <a:rPr lang="en" dirty="0"/>
              <a:t>ra đời</a:t>
            </a:r>
            <a:endParaRPr dirty="0"/>
          </a:p>
        </p:txBody>
      </p:sp>
      <p:sp>
        <p:nvSpPr>
          <p:cNvPr id="148" name="Google Shape;148;p21"/>
          <p:cNvSpPr txBox="1">
            <a:spLocks noGrp="1"/>
          </p:cNvSpPr>
          <p:nvPr>
            <p:ph type="body" idx="1"/>
          </p:nvPr>
        </p:nvSpPr>
        <p:spPr>
          <a:xfrm>
            <a:off x="922000" y="2803500"/>
            <a:ext cx="2332200" cy="204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latin typeface="Raleway Light" pitchFamily="2" charset="0"/>
                <a:ea typeface="Calibri" panose="020F0502020204030204" pitchFamily="34" charset="0"/>
              </a:rPr>
              <a:t>C</a:t>
            </a:r>
            <a:r>
              <a:rPr lang="vi-VN" dirty="0">
                <a:effectLst/>
                <a:latin typeface="Raleway Light" pitchFamily="2" charset="0"/>
                <a:ea typeface="Calibri" panose="020F0502020204030204" pitchFamily="34" charset="0"/>
              </a:rPr>
              <a:t>ông nhân phát triển hơn và trở thành một giai cấp ngay trước Chiến tranh thế giới thứ nhất 1914-1918.</a:t>
            </a:r>
            <a:endParaRPr dirty="0">
              <a:latin typeface="Raleway Light" pitchFamily="2" charset="0"/>
            </a:endParaRPr>
          </a:p>
        </p:txBody>
      </p:sp>
      <p:sp>
        <p:nvSpPr>
          <p:cNvPr id="149" name="Google Shape;149;p21"/>
          <p:cNvSpPr txBox="1">
            <a:spLocks noGrp="1"/>
          </p:cNvSpPr>
          <p:nvPr>
            <p:ph type="body" idx="2"/>
          </p:nvPr>
        </p:nvSpPr>
        <p:spPr>
          <a:xfrm>
            <a:off x="3373776" y="2803500"/>
            <a:ext cx="2332200" cy="204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dirty="0">
                <a:effectLst/>
                <a:latin typeface="Raleway Light" pitchFamily="2" charset="0"/>
                <a:ea typeface="Calibri" panose="020F0502020204030204" pitchFamily="34" charset="0"/>
              </a:rPr>
              <a:t>Công nhân Việt Nam chịu ba tầng áp bức bóc lột: thực dân, tư bản, phong kiến</a:t>
            </a:r>
            <a:endParaRPr dirty="0">
              <a:latin typeface="Raleway Light" pitchFamily="2" charset="0"/>
            </a:endParaRPr>
          </a:p>
        </p:txBody>
      </p:sp>
      <p:sp>
        <p:nvSpPr>
          <p:cNvPr id="150" name="Google Shape;150;p21"/>
          <p:cNvSpPr txBox="1">
            <a:spLocks noGrp="1"/>
          </p:cNvSpPr>
          <p:nvPr>
            <p:ph type="body" idx="3"/>
          </p:nvPr>
        </p:nvSpPr>
        <p:spPr>
          <a:xfrm>
            <a:off x="5825552" y="2803500"/>
            <a:ext cx="2895754" cy="20460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vi-VN" dirty="0">
                <a:effectLst/>
                <a:latin typeface="Raleway Light" pitchFamily="2" charset="0"/>
                <a:ea typeface="Calibri" panose="020F0502020204030204" pitchFamily="34" charset="0"/>
              </a:rPr>
              <a:t>“Chỉ có giai cấp công nhân là dũng cảm nhất, cách mạng nhất, luôn luôn gan góc đương đầu với bọn đế quốc thực dân”. </a:t>
            </a:r>
            <a:r>
              <a:rPr lang="vi-VN" dirty="0">
                <a:effectLst/>
                <a:latin typeface="Raleway Light" pitchFamily="2" charset="0"/>
                <a:ea typeface="Calibri" panose="020F0502020204030204" pitchFamily="34" charset="0"/>
                <a:cs typeface="SimSun" panose="02010600030101010101" pitchFamily="2" charset="-122"/>
              </a:rPr>
              <a:t>Hồ Chí Minh: </a:t>
            </a:r>
            <a:r>
              <a:rPr lang="vi-VN" i="1" dirty="0">
                <a:effectLst/>
                <a:latin typeface="Raleway Light" pitchFamily="2" charset="0"/>
                <a:ea typeface="Calibri" panose="020F0502020204030204" pitchFamily="34" charset="0"/>
                <a:cs typeface="SimSun" panose="02010600030101010101" pitchFamily="2" charset="-122"/>
              </a:rPr>
              <a:t>Toàn tập</a:t>
            </a:r>
            <a:r>
              <a:rPr lang="vi-VN" dirty="0">
                <a:effectLst/>
                <a:latin typeface="Raleway Light" pitchFamily="2" charset="0"/>
                <a:ea typeface="Calibri" panose="020F0502020204030204" pitchFamily="34" charset="0"/>
                <a:cs typeface="SimSun" panose="02010600030101010101" pitchFamily="2" charset="-122"/>
              </a:rPr>
              <a:t>, Nxb. Chính trị quốc gia, Hà Nội 2011 t.12 tr 407</a:t>
            </a:r>
            <a:endParaRPr lang="en-US" dirty="0">
              <a:effectLst/>
              <a:latin typeface="Raleway Light" pitchFamily="2" charset="0"/>
              <a:ea typeface="Calibri" panose="020F0502020204030204" pitchFamily="34" charset="0"/>
              <a:cs typeface="SimSun" panose="02010600030101010101" pitchFamily="2" charset="-122"/>
            </a:endParaRPr>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152" name="Google Shape;152;p21"/>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363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54824" y="44295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2.1.1. Cơ sở thực tiễn</a:t>
            </a:r>
            <a:endParaRPr sz="4000" dirty="0"/>
          </a:p>
        </p:txBody>
      </p:sp>
      <p:sp>
        <p:nvSpPr>
          <p:cNvPr id="106" name="Google Shape;106;p18"/>
          <p:cNvSpPr txBox="1">
            <a:spLocks noGrp="1"/>
          </p:cNvSpPr>
          <p:nvPr>
            <p:ph type="body" idx="1"/>
          </p:nvPr>
        </p:nvSpPr>
        <p:spPr>
          <a:xfrm>
            <a:off x="430295" y="1962985"/>
            <a:ext cx="2645947" cy="2366100"/>
          </a:xfrm>
          <a:prstGeom prst="rect">
            <a:avLst/>
          </a:prstGeom>
        </p:spPr>
        <p:txBody>
          <a:bodyPr spcFirstLastPara="1" wrap="square" lIns="91425" tIns="91425" rIns="91425" bIns="91425" anchor="t" anchorCtr="0">
            <a:noAutofit/>
          </a:bodyPr>
          <a:lstStyle/>
          <a:p>
            <a:pPr algn="just">
              <a:lnSpc>
                <a:spcPct val="90000"/>
              </a:lnSpc>
            </a:pPr>
            <a:r>
              <a:rPr lang="en-US" dirty="0">
                <a:latin typeface="Raleway Light" pitchFamily="2" charset="0"/>
                <a:ea typeface="Calibri" panose="020F0502020204030204" pitchFamily="34" charset="0"/>
              </a:rPr>
              <a:t>C</a:t>
            </a:r>
            <a:r>
              <a:rPr lang="vi-VN" sz="1800" dirty="0">
                <a:effectLst/>
                <a:latin typeface="Raleway Light" pitchFamily="2" charset="0"/>
                <a:ea typeface="Calibri" panose="020F0502020204030204" pitchFamily="34" charset="0"/>
              </a:rPr>
              <a:t>uối thế kỷ XIX, đầu thế kỷ XX, chủ nghĩa tư bản trên thế giới đã phát triển từ giai đoạn tự do cạnh tranh sang giai đoạn đế quốc chủ nghĩa</a:t>
            </a:r>
            <a:endParaRPr dirty="0">
              <a:latin typeface="Raleway Light" pitchFamily="2" charset="0"/>
            </a:endParaRP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grpSp>
        <p:nvGrpSpPr>
          <p:cNvPr id="108" name="Google Shape;108;p18"/>
          <p:cNvGrpSpPr/>
          <p:nvPr/>
        </p:nvGrpSpPr>
        <p:grpSpPr>
          <a:xfrm>
            <a:off x="8119638" y="225980"/>
            <a:ext cx="539546" cy="87960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5;p18">
            <a:extLst>
              <a:ext uri="{FF2B5EF4-FFF2-40B4-BE49-F238E27FC236}">
                <a16:creationId xmlns:a16="http://schemas.microsoft.com/office/drawing/2014/main" id="{E631F385-CD41-49BD-A92B-F3DA78D46528}"/>
              </a:ext>
            </a:extLst>
          </p:cNvPr>
          <p:cNvSpPr txBox="1">
            <a:spLocks/>
          </p:cNvSpPr>
          <p:nvPr/>
        </p:nvSpPr>
        <p:spPr>
          <a:xfrm>
            <a:off x="954181" y="1105585"/>
            <a:ext cx="6866100" cy="592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en-US" sz="1800" b="1" i="1" dirty="0">
                <a:latin typeface="Raleway ExtraBold" pitchFamily="2" charset="0"/>
                <a:ea typeface="Calibri" panose="020F0502020204030204" pitchFamily="34" charset="0"/>
              </a:rPr>
              <a:t>b</a:t>
            </a:r>
            <a:r>
              <a:rPr lang="en-US" sz="1800" b="1" i="1" dirty="0">
                <a:effectLst/>
                <a:latin typeface="Raleway ExtraBold" pitchFamily="2" charset="0"/>
                <a:ea typeface="Calibri" panose="020F0502020204030204" pitchFamily="34" charset="0"/>
              </a:rPr>
              <a:t>, </a:t>
            </a:r>
            <a:r>
              <a:rPr lang="vi-VN" sz="1800" i="1" dirty="0">
                <a:effectLst/>
                <a:latin typeface="Raleway ExtraBold" pitchFamily="2" charset="0"/>
                <a:ea typeface="Calibri" panose="020F0502020204030204" pitchFamily="34" charset="0"/>
                <a:cs typeface="SimSun" panose="02010600030101010101" pitchFamily="2" charset="-122"/>
              </a:rPr>
              <a:t>Thực tiễn thế giới cuối thế kỷ XIX đầu thế kỷ XX</a:t>
            </a:r>
            <a:endParaRPr lang="en-US" sz="1800" dirty="0">
              <a:effectLst/>
              <a:latin typeface="Raleway ExtraBold" pitchFamily="2" charset="0"/>
              <a:ea typeface="Calibri" panose="020F0502020204030204" pitchFamily="34" charset="0"/>
              <a:cs typeface="SimSun" panose="02010600030101010101" pitchFamily="2" charset="-122"/>
            </a:endParaRPr>
          </a:p>
          <a:p>
            <a:endParaRPr lang="vi-VN" sz="4000" dirty="0">
              <a:latin typeface="Raleway ExtraBold" pitchFamily="2" charset="0"/>
            </a:endParaRPr>
          </a:p>
        </p:txBody>
      </p:sp>
      <p:sp>
        <p:nvSpPr>
          <p:cNvPr id="14" name="Google Shape;106;p18">
            <a:extLst>
              <a:ext uri="{FF2B5EF4-FFF2-40B4-BE49-F238E27FC236}">
                <a16:creationId xmlns:a16="http://schemas.microsoft.com/office/drawing/2014/main" id="{E503BD82-8DE8-460F-A20E-A9CBA02D0DA8}"/>
              </a:ext>
            </a:extLst>
          </p:cNvPr>
          <p:cNvSpPr txBox="1">
            <a:spLocks/>
          </p:cNvSpPr>
          <p:nvPr/>
        </p:nvSpPr>
        <p:spPr>
          <a:xfrm>
            <a:off x="3096883" y="1962985"/>
            <a:ext cx="2645947" cy="236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algn="just">
              <a:lnSpc>
                <a:spcPct val="90000"/>
              </a:lnSpc>
            </a:pPr>
            <a:r>
              <a:rPr lang="vi-VN" sz="1800" dirty="0">
                <a:effectLst/>
                <a:latin typeface="Raleway Light" pitchFamily="2" charset="0"/>
                <a:ea typeface="Calibri" panose="020F0502020204030204" pitchFamily="34" charset="0"/>
              </a:rPr>
              <a:t>Cách mạng Tháng Mười Nga</a:t>
            </a:r>
            <a:r>
              <a:rPr lang="en-US" sz="1800" dirty="0">
                <a:effectLst/>
                <a:latin typeface="Raleway Light" pitchFamily="2" charset="0"/>
                <a:ea typeface="Calibri" panose="020F0502020204030204" pitchFamily="34" charset="0"/>
              </a:rPr>
              <a:t> </a:t>
            </a:r>
            <a:r>
              <a:rPr lang="en-US" sz="1800" dirty="0" err="1">
                <a:effectLst/>
                <a:latin typeface="Raleway Light" pitchFamily="2" charset="0"/>
                <a:ea typeface="Calibri" panose="020F0502020204030204" pitchFamily="34" charset="0"/>
              </a:rPr>
              <a:t>năm</a:t>
            </a:r>
            <a:r>
              <a:rPr lang="en-US" sz="1800" dirty="0">
                <a:effectLst/>
                <a:latin typeface="Raleway Light" pitchFamily="2" charset="0"/>
                <a:ea typeface="Calibri" panose="020F0502020204030204" pitchFamily="34" charset="0"/>
              </a:rPr>
              <a:t> 1917</a:t>
            </a:r>
            <a:r>
              <a:rPr lang="vi-VN" sz="1800" dirty="0">
                <a:effectLst/>
                <a:latin typeface="Raleway Light" pitchFamily="2" charset="0"/>
                <a:ea typeface="Calibri" panose="020F0502020204030204" pitchFamily="34" charset="0"/>
              </a:rPr>
              <a:t> thành công là thắng lợi đầu tiên của chủ nghĩa Mác - Lênin ở một nước lớn rộng một phần sáu thế giới</a:t>
            </a:r>
            <a:endParaRPr lang="vi-VN" dirty="0">
              <a:latin typeface="Raleway Light" pitchFamily="2" charset="0"/>
            </a:endParaRPr>
          </a:p>
        </p:txBody>
      </p:sp>
      <p:sp>
        <p:nvSpPr>
          <p:cNvPr id="16" name="Google Shape;106;p18">
            <a:extLst>
              <a:ext uri="{FF2B5EF4-FFF2-40B4-BE49-F238E27FC236}">
                <a16:creationId xmlns:a16="http://schemas.microsoft.com/office/drawing/2014/main" id="{3533ECFD-7D89-4A5C-9FA7-B9FEB3B32FBE}"/>
              </a:ext>
            </a:extLst>
          </p:cNvPr>
          <p:cNvSpPr txBox="1">
            <a:spLocks/>
          </p:cNvSpPr>
          <p:nvPr/>
        </p:nvSpPr>
        <p:spPr>
          <a:xfrm>
            <a:off x="5664980" y="1962985"/>
            <a:ext cx="2824196" cy="236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algn="just">
              <a:lnSpc>
                <a:spcPct val="90000"/>
              </a:lnSpc>
            </a:pPr>
            <a:r>
              <a:rPr lang="vi-VN" sz="1800" dirty="0">
                <a:effectLst/>
                <a:latin typeface="Raleway Light" pitchFamily="2" charset="0"/>
                <a:ea typeface="Calibri" panose="020F0502020204030204" pitchFamily="34" charset="0"/>
              </a:rPr>
              <a:t>Ngày 2-3-1919, Quốc tế Cộng sản ra đời ở Mátxcơva trở thành Bộ tham mưu lãnh đạo phong trào cách mạng thế giới</a:t>
            </a:r>
            <a:endParaRPr lang="vi-VN" dirty="0">
              <a:latin typeface="Raleway Light" pitchFamily="2" charset="0"/>
            </a:endParaRPr>
          </a:p>
        </p:txBody>
      </p:sp>
    </p:spTree>
    <p:extLst>
      <p:ext uri="{BB962C8B-B14F-4D97-AF65-F5344CB8AC3E}">
        <p14:creationId xmlns:p14="http://schemas.microsoft.com/office/powerpoint/2010/main" val="2435870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54824" y="442955"/>
            <a:ext cx="6866100" cy="857400"/>
          </a:xfrm>
          <a:prstGeom prst="rect">
            <a:avLst/>
          </a:prstGeom>
        </p:spPr>
        <p:txBody>
          <a:bodyPr spcFirstLastPara="1" wrap="square" lIns="91425" tIns="91425" rIns="91425" bIns="91425" anchor="t" anchorCtr="0">
            <a:noAutofit/>
          </a:bodyPr>
          <a:lstStyle/>
          <a:p>
            <a:r>
              <a:rPr lang="en" sz="4000" dirty="0">
                <a:latin typeface="Raleway ExtraBold" pitchFamily="2" charset="0"/>
              </a:rPr>
              <a:t>2.1.2.</a:t>
            </a:r>
            <a:r>
              <a:rPr lang="vi-VN" sz="4000" b="1" i="0" dirty="0">
                <a:effectLst/>
                <a:latin typeface="Raleway ExtraBold" pitchFamily="2" charset="0"/>
              </a:rPr>
              <a:t> Cơ sở lý luận</a:t>
            </a:r>
            <a:br>
              <a:rPr lang="en-US" sz="4000" b="1" i="1" dirty="0">
                <a:effectLst/>
                <a:latin typeface="Raleway ExtraBold" pitchFamily="2" charset="0"/>
              </a:rPr>
            </a:br>
            <a:endParaRPr sz="4000" dirty="0">
              <a:latin typeface="Raleway ExtraBold" pitchFamily="2" charset="0"/>
            </a:endParaRPr>
          </a:p>
        </p:txBody>
      </p:sp>
      <p:sp>
        <p:nvSpPr>
          <p:cNvPr id="106" name="Google Shape;106;p18"/>
          <p:cNvSpPr txBox="1">
            <a:spLocks noGrp="1"/>
          </p:cNvSpPr>
          <p:nvPr>
            <p:ph type="body" idx="1"/>
          </p:nvPr>
        </p:nvSpPr>
        <p:spPr>
          <a:xfrm>
            <a:off x="431321" y="1885951"/>
            <a:ext cx="5589917" cy="2366100"/>
          </a:xfrm>
          <a:prstGeom prst="rect">
            <a:avLst/>
          </a:prstGeom>
        </p:spPr>
        <p:txBody>
          <a:bodyPr spcFirstLastPara="1" wrap="square" lIns="91425" tIns="91425" rIns="91425" bIns="91425" anchor="t" anchorCtr="0">
            <a:noAutofit/>
          </a:bodyPr>
          <a:lstStyle/>
          <a:p>
            <a:pPr>
              <a:lnSpc>
                <a:spcPct val="90000"/>
              </a:lnSpc>
            </a:pPr>
            <a:r>
              <a:rPr lang="vi-VN" sz="1800" dirty="0">
                <a:effectLst/>
                <a:latin typeface="Raleway Light" pitchFamily="2" charset="0"/>
                <a:ea typeface="Calibri" panose="020F0502020204030204" pitchFamily="34" charset="0"/>
              </a:rPr>
              <a:t>Chủ nghĩa yêu nước là giá trị xuyên suốt trong những truyền thống tốt đẹp của dân tộc Việt Nam</a:t>
            </a:r>
            <a:endParaRPr lang="en-US" sz="1800" dirty="0">
              <a:effectLst/>
              <a:latin typeface="Raleway Light" pitchFamily="2" charset="0"/>
              <a:ea typeface="Calibri" panose="020F0502020204030204" pitchFamily="34" charset="0"/>
            </a:endParaRPr>
          </a:p>
          <a:p>
            <a:pPr>
              <a:lnSpc>
                <a:spcPct val="90000"/>
              </a:lnSpc>
            </a:pPr>
            <a:r>
              <a:rPr lang="en-US" dirty="0">
                <a:latin typeface="Raleway Light" pitchFamily="2" charset="0"/>
                <a:ea typeface="Calibri" panose="020F0502020204030204" pitchFamily="34" charset="0"/>
              </a:rPr>
              <a:t>Y</a:t>
            </a:r>
            <a:r>
              <a:rPr lang="vi-VN" sz="1800" dirty="0">
                <a:effectLst/>
                <a:latin typeface="Raleway Light" pitchFamily="2" charset="0"/>
                <a:ea typeface="Calibri" panose="020F0502020204030204" pitchFamily="34" charset="0"/>
              </a:rPr>
              <a:t>êu nước gắn liền với yêu dân, có tinh thần đoàn kết, dân chủ, nhân ái, khoan dung trong cộng đồng và hòa hiếu với các dân tộc lân bang</a:t>
            </a:r>
            <a:endParaRPr lang="en-US" sz="1800" dirty="0">
              <a:effectLst/>
              <a:latin typeface="Raleway Light" pitchFamily="2" charset="0"/>
              <a:ea typeface="Calibri" panose="020F0502020204030204" pitchFamily="34" charset="0"/>
            </a:endParaRPr>
          </a:p>
          <a:p>
            <a:pPr>
              <a:lnSpc>
                <a:spcPct val="90000"/>
              </a:lnSpc>
            </a:pPr>
            <a:r>
              <a:rPr lang="en-US" dirty="0">
                <a:latin typeface="Raleway Light" pitchFamily="2" charset="0"/>
                <a:ea typeface="Calibri" panose="020F0502020204030204" pitchFamily="34" charset="0"/>
              </a:rPr>
              <a:t>T</a:t>
            </a:r>
            <a:r>
              <a:rPr lang="vi-VN" sz="1800" dirty="0">
                <a:effectLst/>
                <a:latin typeface="Raleway Light" pitchFamily="2" charset="0"/>
                <a:ea typeface="Calibri" panose="020F0502020204030204" pitchFamily="34" charset="0"/>
              </a:rPr>
              <a:t>inh thần cần cù dũng cảm, sáng tạo, lạc quan, vì nghĩa, thương người của dân tộc Việt Nam</a:t>
            </a:r>
            <a:endParaRPr dirty="0">
              <a:latin typeface="Raleway Light" pitchFamily="2" charset="0"/>
            </a:endParaRP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grpSp>
        <p:nvGrpSpPr>
          <p:cNvPr id="108" name="Google Shape;108;p18"/>
          <p:cNvGrpSpPr/>
          <p:nvPr/>
        </p:nvGrpSpPr>
        <p:grpSpPr>
          <a:xfrm>
            <a:off x="8119638" y="225980"/>
            <a:ext cx="539546" cy="87960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5;p18">
            <a:extLst>
              <a:ext uri="{FF2B5EF4-FFF2-40B4-BE49-F238E27FC236}">
                <a16:creationId xmlns:a16="http://schemas.microsoft.com/office/drawing/2014/main" id="{E631F385-CD41-49BD-A92B-F3DA78D46528}"/>
              </a:ext>
            </a:extLst>
          </p:cNvPr>
          <p:cNvSpPr txBox="1">
            <a:spLocks/>
          </p:cNvSpPr>
          <p:nvPr/>
        </p:nvSpPr>
        <p:spPr>
          <a:xfrm>
            <a:off x="954181" y="1105585"/>
            <a:ext cx="6866100" cy="592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en-US" sz="1800" b="1" i="1" dirty="0">
                <a:latin typeface="Raleway ExtraBold" pitchFamily="2" charset="0"/>
              </a:rPr>
              <a:t>a, </a:t>
            </a:r>
            <a:r>
              <a:rPr lang="vi-VN" sz="1800" i="1" dirty="0">
                <a:effectLst/>
                <a:latin typeface="Raleway ExtraBold" pitchFamily="2" charset="0"/>
                <a:ea typeface="Calibri" panose="020F0502020204030204" pitchFamily="34" charset="0"/>
                <a:cs typeface="SimSun" panose="02010600030101010101" pitchFamily="2" charset="-122"/>
              </a:rPr>
              <a:t>Giá trị truyền thống tốt đẹp của dân tộc Việt Nam</a:t>
            </a:r>
            <a:r>
              <a:rPr lang="en-US" sz="1800" b="1" i="1" dirty="0">
                <a:latin typeface="Raleway ExtraBold" pitchFamily="2" charset="0"/>
              </a:rPr>
              <a:t> </a:t>
            </a:r>
            <a:endParaRPr lang="vi-VN" sz="4000" dirty="0">
              <a:latin typeface="Raleway ExtraBold" pitchFamily="2" charset="0"/>
            </a:endParaRPr>
          </a:p>
        </p:txBody>
      </p:sp>
      <p:sp>
        <p:nvSpPr>
          <p:cNvPr id="15" name="TextBox 14">
            <a:extLst>
              <a:ext uri="{FF2B5EF4-FFF2-40B4-BE49-F238E27FC236}">
                <a16:creationId xmlns:a16="http://schemas.microsoft.com/office/drawing/2014/main" id="{57E3F5CC-2374-45B8-A4E1-2D2D8DC859B6}"/>
              </a:ext>
            </a:extLst>
          </p:cNvPr>
          <p:cNvSpPr txBox="1"/>
          <p:nvPr/>
        </p:nvSpPr>
        <p:spPr>
          <a:xfrm>
            <a:off x="5560815" y="4274364"/>
            <a:ext cx="3405253" cy="338554"/>
          </a:xfrm>
          <a:prstGeom prst="rect">
            <a:avLst/>
          </a:prstGeom>
          <a:noFill/>
        </p:spPr>
        <p:txBody>
          <a:bodyPr wrap="square">
            <a:spAutoFit/>
          </a:bodyPr>
          <a:lstStyle/>
          <a:p>
            <a:pPr algn="ctr"/>
            <a:r>
              <a:rPr lang="en-US" sz="1600" b="1" dirty="0" err="1">
                <a:solidFill>
                  <a:srgbClr val="141414"/>
                </a:solidFill>
                <a:effectLst/>
                <a:latin typeface="Times New Roman" panose="02020603050405020304" pitchFamily="18" charset="0"/>
                <a:cs typeface="Times New Roman" panose="02020603050405020304" pitchFamily="18" charset="0"/>
              </a:rPr>
              <a:t>Phong</a:t>
            </a:r>
            <a:r>
              <a:rPr lang="en-US" sz="1600" b="1" dirty="0">
                <a:solidFill>
                  <a:srgbClr val="141414"/>
                </a:solidFill>
                <a:effectLst/>
                <a:latin typeface="Times New Roman" panose="02020603050405020304" pitchFamily="18" charset="0"/>
                <a:cs typeface="Times New Roman" panose="02020603050405020304" pitchFamily="18" charset="0"/>
              </a:rPr>
              <a:t> </a:t>
            </a:r>
            <a:r>
              <a:rPr lang="en-US" sz="1600" b="1" dirty="0" err="1">
                <a:solidFill>
                  <a:srgbClr val="141414"/>
                </a:solidFill>
                <a:effectLst/>
                <a:latin typeface="Times New Roman" panose="02020603050405020304" pitchFamily="18" charset="0"/>
                <a:cs typeface="Times New Roman" panose="02020603050405020304" pitchFamily="18" charset="0"/>
              </a:rPr>
              <a:t>trào</a:t>
            </a:r>
            <a:r>
              <a:rPr lang="en-US" sz="1600" b="1" dirty="0">
                <a:solidFill>
                  <a:srgbClr val="141414"/>
                </a:solidFill>
                <a:effectLst/>
                <a:latin typeface="Times New Roman" panose="02020603050405020304" pitchFamily="18" charset="0"/>
                <a:cs typeface="Times New Roman" panose="02020603050405020304" pitchFamily="18" charset="0"/>
              </a:rPr>
              <a:t> </a:t>
            </a:r>
            <a:r>
              <a:rPr lang="en-US" sz="1600" b="1" dirty="0" err="1">
                <a:solidFill>
                  <a:srgbClr val="141414"/>
                </a:solidFill>
                <a:effectLst/>
                <a:latin typeface="Times New Roman" panose="02020603050405020304" pitchFamily="18" charset="0"/>
                <a:cs typeface="Times New Roman" panose="02020603050405020304" pitchFamily="18" charset="0"/>
              </a:rPr>
              <a:t>Ðồng</a:t>
            </a:r>
            <a:r>
              <a:rPr lang="en-US" sz="1600" b="1" dirty="0">
                <a:solidFill>
                  <a:srgbClr val="141414"/>
                </a:solidFill>
                <a:effectLst/>
                <a:latin typeface="Times New Roman" panose="02020603050405020304" pitchFamily="18" charset="0"/>
                <a:cs typeface="Times New Roman" panose="02020603050405020304" pitchFamily="18" charset="0"/>
              </a:rPr>
              <a:t> </a:t>
            </a:r>
            <a:r>
              <a:rPr lang="en-US" sz="1600" b="1" dirty="0" err="1">
                <a:solidFill>
                  <a:srgbClr val="141414"/>
                </a:solidFill>
                <a:effectLst/>
                <a:latin typeface="Times New Roman" panose="02020603050405020304" pitchFamily="18" charset="0"/>
                <a:cs typeface="Times New Roman" panose="02020603050405020304" pitchFamily="18" charset="0"/>
              </a:rPr>
              <a:t>khởi</a:t>
            </a:r>
            <a:endParaRPr lang="en-US" sz="1600" b="1" dirty="0">
              <a:solidFill>
                <a:srgbClr val="141414"/>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E53898-EFB5-4EEC-8D1B-F1C015B59E66}"/>
              </a:ext>
            </a:extLst>
          </p:cNvPr>
          <p:cNvPicPr>
            <a:picLocks noChangeAspect="1"/>
          </p:cNvPicPr>
          <p:nvPr/>
        </p:nvPicPr>
        <p:blipFill>
          <a:blip r:embed="rId3"/>
          <a:stretch>
            <a:fillRect/>
          </a:stretch>
        </p:blipFill>
        <p:spPr>
          <a:xfrm>
            <a:off x="6021238" y="1885950"/>
            <a:ext cx="2596350" cy="2197317"/>
          </a:xfrm>
          <a:prstGeom prst="rect">
            <a:avLst/>
          </a:prstGeom>
        </p:spPr>
      </p:pic>
    </p:spTree>
    <p:extLst>
      <p:ext uri="{BB962C8B-B14F-4D97-AF65-F5344CB8AC3E}">
        <p14:creationId xmlns:p14="http://schemas.microsoft.com/office/powerpoint/2010/main" val="68958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465826" y="1876750"/>
            <a:ext cx="7294438" cy="784800"/>
          </a:xfrm>
          <a:prstGeom prst="rect">
            <a:avLst/>
          </a:prstGeom>
        </p:spPr>
        <p:txBody>
          <a:bodyPr spcFirstLastPara="1" wrap="square" lIns="91425" tIns="91425" rIns="91425" bIns="91425" anchor="b" anchorCtr="0">
            <a:noAutofit/>
          </a:bodyPr>
          <a:lstStyle/>
          <a:p>
            <a:pPr marL="127000"/>
            <a:r>
              <a:rPr lang="vi-VN" sz="3200" b="1" kern="0" cap="all" dirty="0">
                <a:effectLst/>
                <a:latin typeface="Work Sans Light" pitchFamily="2" charset="0"/>
              </a:rPr>
              <a:t>KHÁI NIỆM TƯ TƯỞNG HỒ CHÍ MINH</a:t>
            </a:r>
            <a:endParaRPr lang="en-US" sz="3200" b="1" kern="0" cap="all" dirty="0">
              <a:effectLst/>
              <a:latin typeface="Work Sans Light" pitchFamily="2" charset="0"/>
            </a:endParaRPr>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a:solidFill>
                  <a:schemeClr val="dk1"/>
                </a:solidFill>
                <a:latin typeface="Work Sans"/>
                <a:ea typeface="Work Sans"/>
                <a:cs typeface="Work Sans"/>
                <a:sym typeface="Work Sans"/>
              </a:rPr>
              <a:t>1</a:t>
            </a:r>
            <a:r>
              <a:rPr lang="en" sz="9600" b="1">
                <a:solidFill>
                  <a:schemeClr val="dk1"/>
                </a:solidFill>
                <a:latin typeface="Work Sans"/>
                <a:ea typeface="Work Sans"/>
                <a:cs typeface="Work Sans"/>
                <a:sym typeface="Work Sans"/>
              </a:rPr>
              <a:t>.</a:t>
            </a:r>
            <a:endParaRPr sz="9600" b="1">
              <a:latin typeface="Work Sans"/>
              <a:ea typeface="Work Sans"/>
              <a:cs typeface="Work Sans"/>
              <a:sym typeface="Work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54824" y="442955"/>
            <a:ext cx="6866100" cy="857400"/>
          </a:xfrm>
          <a:prstGeom prst="rect">
            <a:avLst/>
          </a:prstGeom>
        </p:spPr>
        <p:txBody>
          <a:bodyPr spcFirstLastPara="1" wrap="square" lIns="91425" tIns="91425" rIns="91425" bIns="91425" anchor="t" anchorCtr="0">
            <a:noAutofit/>
          </a:bodyPr>
          <a:lstStyle/>
          <a:p>
            <a:r>
              <a:rPr lang="en" sz="4000" dirty="0">
                <a:latin typeface="Raleway ExtraBold" pitchFamily="2" charset="0"/>
              </a:rPr>
              <a:t>2.1.2.</a:t>
            </a:r>
            <a:r>
              <a:rPr lang="vi-VN" sz="4000" b="1" i="0" dirty="0">
                <a:effectLst/>
                <a:latin typeface="Raleway ExtraBold" pitchFamily="2" charset="0"/>
              </a:rPr>
              <a:t> Cơ sở lý luận</a:t>
            </a:r>
            <a:br>
              <a:rPr lang="en-US" sz="4000" b="1" i="1" dirty="0">
                <a:effectLst/>
                <a:latin typeface="Raleway ExtraBold" pitchFamily="2" charset="0"/>
              </a:rPr>
            </a:br>
            <a:endParaRPr sz="4000" dirty="0">
              <a:latin typeface="Raleway ExtraBold" pitchFamily="2" charset="0"/>
            </a:endParaRP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grpSp>
        <p:nvGrpSpPr>
          <p:cNvPr id="108" name="Google Shape;108;p18"/>
          <p:cNvGrpSpPr/>
          <p:nvPr/>
        </p:nvGrpSpPr>
        <p:grpSpPr>
          <a:xfrm>
            <a:off x="8119638" y="225980"/>
            <a:ext cx="539546" cy="87960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5;p18">
            <a:extLst>
              <a:ext uri="{FF2B5EF4-FFF2-40B4-BE49-F238E27FC236}">
                <a16:creationId xmlns:a16="http://schemas.microsoft.com/office/drawing/2014/main" id="{E631F385-CD41-49BD-A92B-F3DA78D46528}"/>
              </a:ext>
            </a:extLst>
          </p:cNvPr>
          <p:cNvSpPr txBox="1">
            <a:spLocks/>
          </p:cNvSpPr>
          <p:nvPr/>
        </p:nvSpPr>
        <p:spPr>
          <a:xfrm>
            <a:off x="954181" y="1105585"/>
            <a:ext cx="3791355" cy="592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en-US" sz="1800" b="1" i="1" dirty="0">
                <a:latin typeface="Raleway ExtraBold" pitchFamily="2" charset="0"/>
              </a:rPr>
              <a:t>b, </a:t>
            </a:r>
            <a:r>
              <a:rPr lang="vi-VN" sz="1800" i="1" dirty="0">
                <a:effectLst/>
                <a:latin typeface="Raleway ExtraBold" pitchFamily="2" charset="0"/>
                <a:ea typeface="Calibri" panose="020F0502020204030204" pitchFamily="34" charset="0"/>
                <a:cs typeface="SimSun" panose="02010600030101010101" pitchFamily="2" charset="-122"/>
              </a:rPr>
              <a:t>Tinh hoa văn hoá nhân loại</a:t>
            </a:r>
            <a:endParaRPr lang="vi-VN" sz="4000" dirty="0">
              <a:latin typeface="Raleway ExtraBold" pitchFamily="2" charset="0"/>
            </a:endParaRPr>
          </a:p>
        </p:txBody>
      </p:sp>
      <p:sp>
        <p:nvSpPr>
          <p:cNvPr id="16" name="Google Shape;481;p26">
            <a:extLst>
              <a:ext uri="{FF2B5EF4-FFF2-40B4-BE49-F238E27FC236}">
                <a16:creationId xmlns:a16="http://schemas.microsoft.com/office/drawing/2014/main" id="{98005639-4A55-43DD-993D-721BB1C685BD}"/>
              </a:ext>
            </a:extLst>
          </p:cNvPr>
          <p:cNvSpPr txBox="1">
            <a:spLocks/>
          </p:cNvSpPr>
          <p:nvPr/>
        </p:nvSpPr>
        <p:spPr>
          <a:xfrm>
            <a:off x="647183" y="1793360"/>
            <a:ext cx="4378680" cy="26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vi-VN" sz="1800" b="1" i="1" u="sng" dirty="0">
                <a:effectLst/>
                <a:latin typeface="Raleway Light" pitchFamily="2" charset="0"/>
                <a:ea typeface="Calibri" panose="020F0502020204030204" pitchFamily="34" charset="0"/>
              </a:rPr>
              <a:t>Tinh hoa văn hoá, tư tưởng phương Đông</a:t>
            </a:r>
            <a:endParaRPr lang="en-US" sz="1800" b="1" i="1" u="sng" dirty="0">
              <a:latin typeface="Raleway Light" pitchFamily="2" charset="0"/>
              <a:ea typeface="Calibri" panose="020F0502020204030204" pitchFamily="34" charset="0"/>
            </a:endParaRPr>
          </a:p>
          <a:p>
            <a:r>
              <a:rPr lang="en-US" sz="1800" dirty="0" err="1">
                <a:effectLst/>
                <a:latin typeface="Raleway Light" pitchFamily="2" charset="0"/>
                <a:ea typeface="Calibri" panose="020F0502020204030204" pitchFamily="34" charset="0"/>
              </a:rPr>
              <a:t>Hồ</a:t>
            </a:r>
            <a:r>
              <a:rPr lang="en-US" sz="1800" dirty="0">
                <a:effectLst/>
                <a:latin typeface="Raleway Light" pitchFamily="2" charset="0"/>
                <a:ea typeface="Calibri" panose="020F0502020204030204" pitchFamily="34" charset="0"/>
              </a:rPr>
              <a:t> </a:t>
            </a:r>
            <a:r>
              <a:rPr lang="en-US" sz="1800" dirty="0" err="1">
                <a:effectLst/>
                <a:latin typeface="Raleway Light" pitchFamily="2" charset="0"/>
                <a:ea typeface="Calibri" panose="020F0502020204030204" pitchFamily="34" charset="0"/>
              </a:rPr>
              <a:t>Chí</a:t>
            </a:r>
            <a:r>
              <a:rPr lang="en-US" sz="1800" dirty="0">
                <a:effectLst/>
                <a:latin typeface="Raleway Light" pitchFamily="2" charset="0"/>
                <a:ea typeface="Calibri" panose="020F0502020204030204" pitchFamily="34" charset="0"/>
              </a:rPr>
              <a:t> Minh </a:t>
            </a:r>
            <a:r>
              <a:rPr lang="en-US" sz="1800" dirty="0" err="1">
                <a:effectLst/>
                <a:latin typeface="Raleway Light" pitchFamily="2" charset="0"/>
                <a:ea typeface="Calibri" panose="020F0502020204030204" pitchFamily="34" charset="0"/>
              </a:rPr>
              <a:t>kế</a:t>
            </a:r>
            <a:r>
              <a:rPr lang="en-US" sz="1800" dirty="0">
                <a:effectLst/>
                <a:latin typeface="Raleway Light" pitchFamily="2" charset="0"/>
                <a:ea typeface="Calibri" panose="020F0502020204030204" pitchFamily="34" charset="0"/>
              </a:rPr>
              <a:t> </a:t>
            </a:r>
            <a:r>
              <a:rPr lang="en-US" sz="1800" dirty="0" err="1">
                <a:effectLst/>
                <a:latin typeface="Raleway Light" pitchFamily="2" charset="0"/>
                <a:ea typeface="Calibri" panose="020F0502020204030204" pitchFamily="34" charset="0"/>
              </a:rPr>
              <a:t>thừa</a:t>
            </a:r>
            <a:r>
              <a:rPr lang="vi-VN" sz="1800" dirty="0">
                <a:effectLst/>
                <a:latin typeface="Raleway Light" pitchFamily="2" charset="0"/>
                <a:ea typeface="Calibri" panose="020F0502020204030204" pitchFamily="34" charset="0"/>
              </a:rPr>
              <a:t> tinh </a:t>
            </a:r>
            <a:r>
              <a:rPr lang="en-US" sz="1800" dirty="0" err="1">
                <a:effectLst/>
                <a:latin typeface="Raleway Light" pitchFamily="2" charset="0"/>
                <a:ea typeface="Calibri" panose="020F0502020204030204" pitchFamily="34" charset="0"/>
              </a:rPr>
              <a:t>hoa</a:t>
            </a:r>
            <a:r>
              <a:rPr lang="en-US" sz="1800" dirty="0">
                <a:effectLst/>
                <a:latin typeface="Raleway Light" pitchFamily="2" charset="0"/>
                <a:ea typeface="Calibri" panose="020F0502020204030204" pitchFamily="34" charset="0"/>
              </a:rPr>
              <a:t> </a:t>
            </a:r>
            <a:r>
              <a:rPr lang="vi-VN" sz="1800" dirty="0">
                <a:effectLst/>
                <a:latin typeface="Raleway Light" pitchFamily="2" charset="0"/>
                <a:ea typeface="Calibri" panose="020F0502020204030204" pitchFamily="34" charset="0"/>
              </a:rPr>
              <a:t>trong ba học thuyết lớn</a:t>
            </a:r>
            <a:r>
              <a:rPr lang="en-US" sz="1800" dirty="0">
                <a:effectLst/>
                <a:latin typeface="Raleway Light" pitchFamily="2" charset="0"/>
                <a:ea typeface="Calibri" panose="020F0502020204030204" pitchFamily="34" charset="0"/>
              </a:rPr>
              <a:t>: </a:t>
            </a:r>
            <a:endParaRPr lang="en-US" sz="2000" dirty="0">
              <a:latin typeface="Raleway Light" pitchFamily="2" charset="0"/>
            </a:endParaRPr>
          </a:p>
        </p:txBody>
      </p:sp>
      <p:sp>
        <p:nvSpPr>
          <p:cNvPr id="17" name="Google Shape;482;p26">
            <a:extLst>
              <a:ext uri="{FF2B5EF4-FFF2-40B4-BE49-F238E27FC236}">
                <a16:creationId xmlns:a16="http://schemas.microsoft.com/office/drawing/2014/main" id="{D18CA14B-BC9E-437D-85D0-BDEB74BD8F8B}"/>
              </a:ext>
            </a:extLst>
          </p:cNvPr>
          <p:cNvSpPr/>
          <p:nvPr/>
        </p:nvSpPr>
        <p:spPr>
          <a:xfrm>
            <a:off x="4883196" y="1591260"/>
            <a:ext cx="1948800" cy="194880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400" dirty="0">
                <a:effectLst/>
                <a:latin typeface="Raleway Light" pitchFamily="2" charset="0"/>
                <a:ea typeface="Calibri" panose="020F0502020204030204" pitchFamily="34" charset="0"/>
              </a:rPr>
              <a:t>Nho giáo</a:t>
            </a:r>
            <a:endParaRPr dirty="0">
              <a:solidFill>
                <a:srgbClr val="4A5C65"/>
              </a:solidFill>
              <a:latin typeface="Lato Light"/>
              <a:ea typeface="Lato Light"/>
              <a:cs typeface="Lato Light"/>
              <a:sym typeface="Lato Light"/>
            </a:endParaRPr>
          </a:p>
        </p:txBody>
      </p:sp>
      <p:sp>
        <p:nvSpPr>
          <p:cNvPr id="18" name="Google Shape;483;p26">
            <a:extLst>
              <a:ext uri="{FF2B5EF4-FFF2-40B4-BE49-F238E27FC236}">
                <a16:creationId xmlns:a16="http://schemas.microsoft.com/office/drawing/2014/main" id="{A21760FD-A59B-44F3-A1A4-07031754DE71}"/>
              </a:ext>
            </a:extLst>
          </p:cNvPr>
          <p:cNvSpPr/>
          <p:nvPr/>
        </p:nvSpPr>
        <p:spPr>
          <a:xfrm>
            <a:off x="5720450" y="2996801"/>
            <a:ext cx="1948800" cy="1948800"/>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400" dirty="0">
                <a:effectLst/>
                <a:latin typeface="Raleway Light" pitchFamily="2" charset="0"/>
                <a:ea typeface="Calibri" panose="020F0502020204030204" pitchFamily="34" charset="0"/>
              </a:rPr>
              <a:t>Lão giáo</a:t>
            </a:r>
            <a:endParaRPr dirty="0">
              <a:solidFill>
                <a:srgbClr val="4A5C65"/>
              </a:solidFill>
              <a:latin typeface="Lato Light"/>
              <a:ea typeface="Lato Light"/>
              <a:cs typeface="Lato Light"/>
              <a:sym typeface="Lato Light"/>
            </a:endParaRPr>
          </a:p>
        </p:txBody>
      </p:sp>
      <p:sp>
        <p:nvSpPr>
          <p:cNvPr id="19" name="Google Shape;484;p26">
            <a:extLst>
              <a:ext uri="{FF2B5EF4-FFF2-40B4-BE49-F238E27FC236}">
                <a16:creationId xmlns:a16="http://schemas.microsoft.com/office/drawing/2014/main" id="{8855F2EB-F712-4EA9-96B0-518F1D8430EA}"/>
              </a:ext>
            </a:extLst>
          </p:cNvPr>
          <p:cNvSpPr/>
          <p:nvPr/>
        </p:nvSpPr>
        <p:spPr>
          <a:xfrm>
            <a:off x="6548017" y="1591260"/>
            <a:ext cx="1948800" cy="19488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400" dirty="0">
                <a:effectLst/>
                <a:latin typeface="Raleway Light" pitchFamily="2" charset="0"/>
                <a:ea typeface="Calibri" panose="020F0502020204030204" pitchFamily="34" charset="0"/>
              </a:rPr>
              <a:t>Phật giáo</a:t>
            </a:r>
            <a:endParaRPr dirty="0">
              <a:solidFill>
                <a:srgbClr val="4A5C65"/>
              </a:solidFill>
              <a:latin typeface="Lato Light"/>
              <a:ea typeface="Lato Light"/>
              <a:cs typeface="Lato Light"/>
              <a:sym typeface="Lato Light"/>
            </a:endParaRPr>
          </a:p>
        </p:txBody>
      </p:sp>
    </p:spTree>
    <p:extLst>
      <p:ext uri="{BB962C8B-B14F-4D97-AF65-F5344CB8AC3E}">
        <p14:creationId xmlns:p14="http://schemas.microsoft.com/office/powerpoint/2010/main" val="2953265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54824" y="442955"/>
            <a:ext cx="6866100" cy="857400"/>
          </a:xfrm>
          <a:prstGeom prst="rect">
            <a:avLst/>
          </a:prstGeom>
        </p:spPr>
        <p:txBody>
          <a:bodyPr spcFirstLastPara="1" wrap="square" lIns="91425" tIns="91425" rIns="91425" bIns="91425" anchor="t" anchorCtr="0">
            <a:noAutofit/>
          </a:bodyPr>
          <a:lstStyle/>
          <a:p>
            <a:r>
              <a:rPr lang="en" sz="4000" dirty="0">
                <a:latin typeface="Raleway ExtraBold" pitchFamily="2" charset="0"/>
              </a:rPr>
              <a:t>2.1.2.</a:t>
            </a:r>
            <a:r>
              <a:rPr lang="vi-VN" sz="4000" b="1" i="0" dirty="0">
                <a:effectLst/>
                <a:latin typeface="Raleway ExtraBold" pitchFamily="2" charset="0"/>
              </a:rPr>
              <a:t> Cơ sở lý luận</a:t>
            </a:r>
            <a:br>
              <a:rPr lang="en-US" sz="4000" b="1" i="1" dirty="0">
                <a:effectLst/>
                <a:latin typeface="Raleway ExtraBold" pitchFamily="2" charset="0"/>
              </a:rPr>
            </a:br>
            <a:endParaRPr sz="4000" dirty="0">
              <a:latin typeface="Raleway ExtraBold" pitchFamily="2" charset="0"/>
            </a:endParaRPr>
          </a:p>
        </p:txBody>
      </p:sp>
      <p:sp>
        <p:nvSpPr>
          <p:cNvPr id="106" name="Google Shape;106;p18"/>
          <p:cNvSpPr txBox="1">
            <a:spLocks noGrp="1"/>
          </p:cNvSpPr>
          <p:nvPr>
            <p:ph type="body" idx="1"/>
          </p:nvPr>
        </p:nvSpPr>
        <p:spPr>
          <a:xfrm>
            <a:off x="431321" y="1468380"/>
            <a:ext cx="5589917" cy="3470715"/>
          </a:xfrm>
          <a:prstGeom prst="rect">
            <a:avLst/>
          </a:prstGeom>
        </p:spPr>
        <p:txBody>
          <a:bodyPr spcFirstLastPara="1" wrap="square" lIns="91425" tIns="91425" rIns="91425" bIns="91425" anchor="t" anchorCtr="0">
            <a:noAutofit/>
          </a:bodyPr>
          <a:lstStyle/>
          <a:p>
            <a:pPr marL="114300" indent="0">
              <a:lnSpc>
                <a:spcPct val="90000"/>
              </a:lnSpc>
              <a:buNone/>
            </a:pPr>
            <a:r>
              <a:rPr lang="vi-VN" sz="1800" b="1" i="1" u="sng" dirty="0">
                <a:effectLst/>
                <a:latin typeface="Raleway Light" pitchFamily="2" charset="0"/>
                <a:ea typeface="Calibri" panose="020F0502020204030204" pitchFamily="34" charset="0"/>
                <a:cs typeface="SimSun" panose="02010600030101010101" pitchFamily="2" charset="-122"/>
              </a:rPr>
              <a:t>Tinh hoa văn hoá phương Tây</a:t>
            </a:r>
            <a:endParaRPr lang="en-US" sz="1800" b="1" i="1" u="sng" dirty="0">
              <a:effectLst/>
              <a:latin typeface="Raleway Light" pitchFamily="2" charset="0"/>
              <a:ea typeface="Calibri" panose="020F0502020204030204" pitchFamily="34" charset="0"/>
              <a:cs typeface="SimSun" panose="02010600030101010101" pitchFamily="2" charset="-122"/>
            </a:endParaRPr>
          </a:p>
          <a:p>
            <a:pPr>
              <a:lnSpc>
                <a:spcPct val="90000"/>
              </a:lnSpc>
            </a:pPr>
            <a:r>
              <a:rPr lang="vi-VN" sz="1600" dirty="0">
                <a:effectLst/>
                <a:latin typeface="Raleway Light" pitchFamily="2" charset="0"/>
                <a:ea typeface="Calibri" panose="020F0502020204030204" pitchFamily="34" charset="0"/>
              </a:rPr>
              <a:t>Hồ Chí Minh đã quan tâm tới khẩu hiệu nổi tiếng của Đại Cách mạng Pháp năm 1789: Tự do - Bình đẳng - Bác ái. Đi sang phương Tây</a:t>
            </a:r>
            <a:endParaRPr lang="en-US" sz="1600" i="1" dirty="0">
              <a:latin typeface="Raleway Light" pitchFamily="2" charset="0"/>
              <a:ea typeface="Calibri" panose="020F0502020204030204" pitchFamily="34" charset="0"/>
            </a:endParaRPr>
          </a:p>
          <a:p>
            <a:pPr>
              <a:lnSpc>
                <a:spcPct val="90000"/>
              </a:lnSpc>
            </a:pPr>
            <a:r>
              <a:rPr lang="vi-VN" sz="1600" dirty="0">
                <a:effectLst/>
                <a:latin typeface="Raleway Light" pitchFamily="2" charset="0"/>
                <a:ea typeface="Calibri" panose="020F0502020204030204" pitchFamily="34" charset="0"/>
              </a:rPr>
              <a:t>Người đã kế thừa, phát triển những quan điểm nhân quyền, dân quyền trong Bản Tuyên ngôn Độc lập năm 1776 của Mỹ, Bản Tuyên ngôn Nhân quyền và Dân quyền năm 1791 của Pháp </a:t>
            </a:r>
            <a:endParaRPr lang="en-US" sz="1600" i="1" dirty="0">
              <a:effectLst/>
              <a:latin typeface="Raleway Light" pitchFamily="2" charset="0"/>
              <a:ea typeface="Calibri" panose="020F0502020204030204" pitchFamily="34" charset="0"/>
            </a:endParaRPr>
          </a:p>
          <a:p>
            <a:pPr>
              <a:lnSpc>
                <a:spcPct val="90000"/>
              </a:lnSpc>
            </a:pPr>
            <a:r>
              <a:rPr lang="vi-VN" sz="1600" dirty="0">
                <a:effectLst/>
                <a:latin typeface="Raleway Light" pitchFamily="2" charset="0"/>
                <a:ea typeface="Calibri" panose="020F0502020204030204" pitchFamily="34" charset="0"/>
              </a:rPr>
              <a:t>Người trực tiếp nghiên cứu tư tưởng nhân văn, dân chủ và nhà nước pháp quyền của các nhà khai sáng phương Tây như Vonte, Rutxô, Môngtétxkiơ</a:t>
            </a:r>
            <a:endParaRPr lang="en-US" sz="1600" dirty="0">
              <a:effectLst/>
              <a:latin typeface="Raleway Light" pitchFamily="2" charset="0"/>
              <a:ea typeface="Calibri" panose="020F0502020204030204" pitchFamily="34" charset="0"/>
              <a:cs typeface="SimSun" panose="02010600030101010101" pitchFamily="2" charset="-122"/>
            </a:endParaRPr>
          </a:p>
          <a:p>
            <a:pPr>
              <a:lnSpc>
                <a:spcPct val="90000"/>
              </a:lnSpc>
            </a:pPr>
            <a:endParaRPr dirty="0">
              <a:latin typeface="Raleway Light" pitchFamily="2" charset="0"/>
            </a:endParaRP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grpSp>
        <p:nvGrpSpPr>
          <p:cNvPr id="108" name="Google Shape;108;p18"/>
          <p:cNvGrpSpPr/>
          <p:nvPr/>
        </p:nvGrpSpPr>
        <p:grpSpPr>
          <a:xfrm>
            <a:off x="8119638" y="225980"/>
            <a:ext cx="539546" cy="87960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5;p18">
            <a:extLst>
              <a:ext uri="{FF2B5EF4-FFF2-40B4-BE49-F238E27FC236}">
                <a16:creationId xmlns:a16="http://schemas.microsoft.com/office/drawing/2014/main" id="{E631F385-CD41-49BD-A92B-F3DA78D46528}"/>
              </a:ext>
            </a:extLst>
          </p:cNvPr>
          <p:cNvSpPr txBox="1">
            <a:spLocks/>
          </p:cNvSpPr>
          <p:nvPr/>
        </p:nvSpPr>
        <p:spPr>
          <a:xfrm>
            <a:off x="954181" y="1105585"/>
            <a:ext cx="6866100" cy="592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en-US" sz="1800" b="1" i="1" dirty="0">
                <a:latin typeface="Raleway ExtraBold" pitchFamily="2" charset="0"/>
              </a:rPr>
              <a:t>b, </a:t>
            </a:r>
            <a:r>
              <a:rPr lang="vi-VN" sz="1800" i="1" dirty="0">
                <a:effectLst/>
                <a:latin typeface="Raleway ExtraBold" pitchFamily="2" charset="0"/>
                <a:ea typeface="Calibri" panose="020F0502020204030204" pitchFamily="34" charset="0"/>
                <a:cs typeface="SimSun" panose="02010600030101010101" pitchFamily="2" charset="-122"/>
              </a:rPr>
              <a:t>Tinh hoa văn hoá nhân loại</a:t>
            </a:r>
            <a:endParaRPr lang="vi-VN" sz="4000" dirty="0">
              <a:latin typeface="Raleway ExtraBold" pitchFamily="2" charset="0"/>
            </a:endParaRPr>
          </a:p>
        </p:txBody>
      </p:sp>
      <p:pic>
        <p:nvPicPr>
          <p:cNvPr id="7" name="Picture 6">
            <a:extLst>
              <a:ext uri="{FF2B5EF4-FFF2-40B4-BE49-F238E27FC236}">
                <a16:creationId xmlns:a16="http://schemas.microsoft.com/office/drawing/2014/main" id="{3EFB152F-43B2-4F9C-B221-ABC65F1689FA}"/>
              </a:ext>
            </a:extLst>
          </p:cNvPr>
          <p:cNvPicPr>
            <a:picLocks noChangeAspect="1"/>
          </p:cNvPicPr>
          <p:nvPr/>
        </p:nvPicPr>
        <p:blipFill>
          <a:blip r:embed="rId3"/>
          <a:stretch>
            <a:fillRect/>
          </a:stretch>
        </p:blipFill>
        <p:spPr>
          <a:xfrm>
            <a:off x="6133822" y="1697980"/>
            <a:ext cx="2614868" cy="2294113"/>
          </a:xfrm>
          <a:prstGeom prst="rect">
            <a:avLst/>
          </a:prstGeom>
        </p:spPr>
      </p:pic>
      <p:sp>
        <p:nvSpPr>
          <p:cNvPr id="8" name="Rectangle 4">
            <a:extLst>
              <a:ext uri="{FF2B5EF4-FFF2-40B4-BE49-F238E27FC236}">
                <a16:creationId xmlns:a16="http://schemas.microsoft.com/office/drawing/2014/main" id="{BCDCB62D-F49C-4B4F-8ED5-179E5DE74CED}"/>
              </a:ext>
            </a:extLst>
          </p:cNvPr>
          <p:cNvSpPr>
            <a:spLocks noChangeArrowheads="1"/>
          </p:cNvSpPr>
          <p:nvPr/>
        </p:nvSpPr>
        <p:spPr bwMode="auto">
          <a:xfrm flipH="1">
            <a:off x="6934472" y="3998373"/>
            <a:ext cx="1355225"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Versailles 1789</a:t>
            </a:r>
            <a:endParaRPr kumimoji="0" lang="en-US" altLang="en-US" b="0" i="0" u="none" strike="noStrike" cap="none" normalizeH="0" baseline="0" dirty="0">
              <a:ln>
                <a:noFill/>
              </a:ln>
              <a:solidFill>
                <a:srgbClr val="70707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166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54824" y="442955"/>
            <a:ext cx="6866100" cy="857400"/>
          </a:xfrm>
          <a:prstGeom prst="rect">
            <a:avLst/>
          </a:prstGeom>
        </p:spPr>
        <p:txBody>
          <a:bodyPr spcFirstLastPara="1" wrap="square" lIns="91425" tIns="91425" rIns="91425" bIns="91425" anchor="t" anchorCtr="0">
            <a:noAutofit/>
          </a:bodyPr>
          <a:lstStyle/>
          <a:p>
            <a:r>
              <a:rPr lang="en" sz="4000" dirty="0">
                <a:latin typeface="Raleway ExtraBold" pitchFamily="2" charset="0"/>
              </a:rPr>
              <a:t>2.1.2.</a:t>
            </a:r>
            <a:r>
              <a:rPr lang="vi-VN" sz="4000" b="1" i="0" dirty="0">
                <a:effectLst/>
                <a:latin typeface="Raleway ExtraBold" pitchFamily="2" charset="0"/>
              </a:rPr>
              <a:t> Cơ sở lý luận</a:t>
            </a:r>
            <a:br>
              <a:rPr lang="en-US" sz="4000" b="1" i="1" dirty="0">
                <a:effectLst/>
                <a:latin typeface="Raleway ExtraBold" pitchFamily="2" charset="0"/>
              </a:rPr>
            </a:br>
            <a:endParaRPr sz="4000" dirty="0">
              <a:latin typeface="Raleway ExtraBold" pitchFamily="2" charset="0"/>
            </a:endParaRPr>
          </a:p>
        </p:txBody>
      </p:sp>
      <p:sp>
        <p:nvSpPr>
          <p:cNvPr id="106" name="Google Shape;106;p18"/>
          <p:cNvSpPr txBox="1">
            <a:spLocks noGrp="1"/>
          </p:cNvSpPr>
          <p:nvPr>
            <p:ph type="body" idx="1"/>
          </p:nvPr>
        </p:nvSpPr>
        <p:spPr>
          <a:xfrm>
            <a:off x="431321" y="1862172"/>
            <a:ext cx="5589917" cy="3076923"/>
          </a:xfrm>
          <a:prstGeom prst="rect">
            <a:avLst/>
          </a:prstGeom>
        </p:spPr>
        <p:txBody>
          <a:bodyPr spcFirstLastPara="1" wrap="square" lIns="91425" tIns="91425" rIns="91425" bIns="91425" anchor="t" anchorCtr="0">
            <a:noAutofit/>
          </a:bodyPr>
          <a:lstStyle/>
          <a:p>
            <a:pPr>
              <a:lnSpc>
                <a:spcPct val="90000"/>
              </a:lnSpc>
            </a:pPr>
            <a:r>
              <a:rPr lang="vi-VN" sz="1800" dirty="0">
                <a:effectLst/>
                <a:latin typeface="Raleway Light" pitchFamily="2" charset="0"/>
                <a:ea typeface="Calibri" panose="020F0502020204030204" pitchFamily="34" charset="0"/>
              </a:rPr>
              <a:t>Cách mạng Tháng Mười Nga năm 1917 và thời đại mới cũng như chủ nghĩa Mác - Lênin là cơ sở lý luận quyết định bước phát triển mới về chất trong tư tưởng Hồ Chí Minh</a:t>
            </a:r>
            <a:endParaRPr lang="en-US" sz="1800" dirty="0">
              <a:effectLst/>
              <a:latin typeface="Raleway Light" pitchFamily="2" charset="0"/>
              <a:ea typeface="Calibri" panose="020F0502020204030204" pitchFamily="34" charset="0"/>
            </a:endParaRPr>
          </a:p>
          <a:p>
            <a:pPr>
              <a:lnSpc>
                <a:spcPct val="90000"/>
              </a:lnSpc>
            </a:pPr>
            <a:r>
              <a:rPr lang="vi-VN" sz="1800" dirty="0">
                <a:effectLst/>
                <a:latin typeface="Raleway Light" pitchFamily="2" charset="0"/>
                <a:ea typeface="Calibri" panose="020F0502020204030204" pitchFamily="34" charset="0"/>
              </a:rPr>
              <a:t>Vận dụng và phát triển sáng tạo chủ nghĩa Mác - Lênin, Hồ Chí Minh đã giải quyết được cuộc khủng hoảng đường lối cứu nước và người lãnh đạo cách mạng ở Việt Nam đầu thế kỷ XX</a:t>
            </a:r>
            <a:endParaRPr lang="en-US" sz="1800" dirty="0">
              <a:effectLst/>
              <a:latin typeface="Raleway Light" pitchFamily="2" charset="0"/>
              <a:ea typeface="Calibri" panose="020F0502020204030204" pitchFamily="34" charset="0"/>
            </a:endParaRP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grpSp>
        <p:nvGrpSpPr>
          <p:cNvPr id="108" name="Google Shape;108;p18"/>
          <p:cNvGrpSpPr/>
          <p:nvPr/>
        </p:nvGrpSpPr>
        <p:grpSpPr>
          <a:xfrm>
            <a:off x="8119638" y="225980"/>
            <a:ext cx="539546" cy="87960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5;p18">
            <a:extLst>
              <a:ext uri="{FF2B5EF4-FFF2-40B4-BE49-F238E27FC236}">
                <a16:creationId xmlns:a16="http://schemas.microsoft.com/office/drawing/2014/main" id="{E631F385-CD41-49BD-A92B-F3DA78D46528}"/>
              </a:ext>
            </a:extLst>
          </p:cNvPr>
          <p:cNvSpPr txBox="1">
            <a:spLocks/>
          </p:cNvSpPr>
          <p:nvPr/>
        </p:nvSpPr>
        <p:spPr>
          <a:xfrm>
            <a:off x="954181" y="1105585"/>
            <a:ext cx="6866100" cy="4228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en-US" sz="1800" i="1" dirty="0">
                <a:latin typeface="Raleway ExtraBold" pitchFamily="2" charset="0"/>
              </a:rPr>
              <a:t>c,</a:t>
            </a:r>
            <a:r>
              <a:rPr lang="vi-VN" sz="1800" b="0" i="1" dirty="0">
                <a:effectLst/>
                <a:latin typeface="Raleway ExtraBold" pitchFamily="2" charset="0"/>
              </a:rPr>
              <a:t> Chủ nghĩa Mác-Lênin</a:t>
            </a:r>
            <a:endParaRPr lang="en-US" sz="1800" b="1" dirty="0">
              <a:effectLst/>
              <a:latin typeface="Raleway ExtraBold" pitchFamily="2" charset="0"/>
            </a:endParaRPr>
          </a:p>
        </p:txBody>
      </p:sp>
      <p:pic>
        <p:nvPicPr>
          <p:cNvPr id="3" name="Picture 2">
            <a:extLst>
              <a:ext uri="{FF2B5EF4-FFF2-40B4-BE49-F238E27FC236}">
                <a16:creationId xmlns:a16="http://schemas.microsoft.com/office/drawing/2014/main" id="{12E49334-8694-4C78-96EA-4E5828E84896}"/>
              </a:ext>
            </a:extLst>
          </p:cNvPr>
          <p:cNvPicPr>
            <a:picLocks noChangeAspect="1"/>
          </p:cNvPicPr>
          <p:nvPr/>
        </p:nvPicPr>
        <p:blipFill>
          <a:blip r:embed="rId3"/>
          <a:stretch>
            <a:fillRect/>
          </a:stretch>
        </p:blipFill>
        <p:spPr>
          <a:xfrm>
            <a:off x="6132434" y="1382763"/>
            <a:ext cx="2471966" cy="2534157"/>
          </a:xfrm>
          <a:prstGeom prst="rect">
            <a:avLst/>
          </a:prstGeom>
        </p:spPr>
      </p:pic>
    </p:spTree>
    <p:extLst>
      <p:ext uri="{BB962C8B-B14F-4D97-AF65-F5344CB8AC3E}">
        <p14:creationId xmlns:p14="http://schemas.microsoft.com/office/powerpoint/2010/main" val="3601554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5" name="Google Shape;485;p2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pic>
        <p:nvPicPr>
          <p:cNvPr id="5" name="Picture 4">
            <a:extLst>
              <a:ext uri="{FF2B5EF4-FFF2-40B4-BE49-F238E27FC236}">
                <a16:creationId xmlns:a16="http://schemas.microsoft.com/office/drawing/2014/main" id="{D1A88642-A8B2-4D9F-B84E-A68CEA8D1D78}"/>
              </a:ext>
            </a:extLst>
          </p:cNvPr>
          <p:cNvPicPr>
            <a:picLocks noChangeAspect="1"/>
          </p:cNvPicPr>
          <p:nvPr/>
        </p:nvPicPr>
        <p:blipFill>
          <a:blip r:embed="rId3"/>
          <a:stretch>
            <a:fillRect/>
          </a:stretch>
        </p:blipFill>
        <p:spPr>
          <a:xfrm>
            <a:off x="861004" y="418063"/>
            <a:ext cx="6856511" cy="4218914"/>
          </a:xfrm>
          <a:prstGeom prst="rect">
            <a:avLst/>
          </a:prstGeom>
        </p:spPr>
      </p:pic>
    </p:spTree>
    <p:extLst>
      <p:ext uri="{BB962C8B-B14F-4D97-AF65-F5344CB8AC3E}">
        <p14:creationId xmlns:p14="http://schemas.microsoft.com/office/powerpoint/2010/main" val="4000479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862476" y="1725572"/>
            <a:ext cx="7060100" cy="2853101"/>
          </a:xfrm>
          <a:prstGeom prst="rect">
            <a:avLst/>
          </a:prstGeom>
        </p:spPr>
        <p:txBody>
          <a:bodyPr spcFirstLastPara="1" wrap="square" lIns="91425" tIns="91425" rIns="91425" bIns="91425" anchor="t" anchorCtr="0">
            <a:noAutofit/>
          </a:bodyPr>
          <a:lstStyle/>
          <a:p>
            <a:pPr marL="0" marR="0" indent="0" algn="just">
              <a:lnSpc>
                <a:spcPct val="107000"/>
              </a:lnSpc>
              <a:spcBef>
                <a:spcPts val="0"/>
              </a:spcBef>
              <a:spcAft>
                <a:spcPts val="0"/>
              </a:spcAft>
              <a:buNone/>
            </a:pPr>
            <a:r>
              <a:rPr lang="vi-VN" sz="1200" dirty="0">
                <a:effectLst/>
                <a:latin typeface="Work Sans Light" pitchFamily="2" charset="0"/>
                <a:ea typeface="Calibri" panose="020F0502020204030204" pitchFamily="34" charset="0"/>
                <a:cs typeface="SimSun" panose="02010600030101010101" pitchFamily="2" charset="-122"/>
              </a:rPr>
              <a:t>1. Đảng Cộng sản </a:t>
            </a:r>
            <a:r>
              <a:rPr lang="en-US" sz="1200" dirty="0">
                <a:effectLst/>
                <a:latin typeface="Work Sans Light" pitchFamily="2" charset="0"/>
                <a:ea typeface="Calibri" panose="020F0502020204030204" pitchFamily="34" charset="0"/>
                <a:cs typeface="SimSun" panose="02010600030101010101" pitchFamily="2" charset="-122"/>
              </a:rPr>
              <a:t>VN</a:t>
            </a:r>
            <a:r>
              <a:rPr lang="vi-VN" sz="1200" dirty="0">
                <a:effectLst/>
                <a:latin typeface="Work Sans Light" pitchFamily="2" charset="0"/>
                <a:ea typeface="Calibri" panose="020F0502020204030204" pitchFamily="34" charset="0"/>
                <a:cs typeface="SimSun" panose="02010600030101010101" pitchFamily="2" charset="-122"/>
              </a:rPr>
              <a:t>: </a:t>
            </a:r>
            <a:r>
              <a:rPr lang="en-US" sz="1200" i="1" dirty="0">
                <a:effectLst/>
                <a:latin typeface="Work Sans Light" pitchFamily="2" charset="0"/>
                <a:ea typeface="Calibri" panose="020F0502020204030204" pitchFamily="34" charset="0"/>
                <a:cs typeface="SimSun" panose="02010600030101010101" pitchFamily="2" charset="-122"/>
              </a:rPr>
              <a:t>VKĐH</a:t>
            </a:r>
            <a:r>
              <a:rPr lang="vi-VN" sz="1200" i="1" dirty="0">
                <a:effectLst/>
                <a:latin typeface="Work Sans Light" pitchFamily="2" charset="0"/>
                <a:ea typeface="Calibri" panose="020F0502020204030204" pitchFamily="34" charset="0"/>
                <a:cs typeface="SimSun" panose="02010600030101010101" pitchFamily="2" charset="-122"/>
              </a:rPr>
              <a:t> toàn quốc lần thứ VII</a:t>
            </a:r>
            <a:r>
              <a:rPr lang="vi-VN" sz="1200" dirty="0">
                <a:effectLst/>
                <a:latin typeface="Work Sans Light" pitchFamily="2" charset="0"/>
                <a:ea typeface="Calibri" panose="020F0502020204030204" pitchFamily="34" charset="0"/>
                <a:cs typeface="SimSun" panose="02010600030101010101" pitchFamily="2" charset="-122"/>
              </a:rPr>
              <a:t>, Nxb. Sự thật, Hà Nội, 1991.</a:t>
            </a:r>
            <a:endParaRPr lang="en-US" sz="1200" dirty="0">
              <a:effectLst/>
              <a:latin typeface="Work Sans Light" pitchFamily="2" charset="0"/>
              <a:ea typeface="Calibri" panose="020F0502020204030204" pitchFamily="34" charset="0"/>
              <a:cs typeface="SimSun" panose="02010600030101010101" pitchFamily="2" charset="-122"/>
            </a:endParaRPr>
          </a:p>
          <a:p>
            <a:pPr marL="0" marR="0" indent="0" algn="just">
              <a:lnSpc>
                <a:spcPct val="107000"/>
              </a:lnSpc>
              <a:spcBef>
                <a:spcPts val="0"/>
              </a:spcBef>
              <a:spcAft>
                <a:spcPts val="0"/>
              </a:spcAft>
              <a:buNone/>
            </a:pPr>
            <a:r>
              <a:rPr lang="vi-VN" sz="1200" dirty="0">
                <a:effectLst/>
                <a:latin typeface="Work Sans Light" pitchFamily="2" charset="0"/>
                <a:ea typeface="Calibri" panose="020F0502020204030204" pitchFamily="34" charset="0"/>
                <a:cs typeface="SimSun" panose="02010600030101010101" pitchFamily="2" charset="-122"/>
              </a:rPr>
              <a:t>2. Đảng Cộng sản </a:t>
            </a:r>
            <a:r>
              <a:rPr lang="en-US" sz="1200" dirty="0">
                <a:effectLst/>
                <a:latin typeface="Work Sans Light" pitchFamily="2" charset="0"/>
                <a:ea typeface="Calibri" panose="020F0502020204030204" pitchFamily="34" charset="0"/>
                <a:cs typeface="SimSun" panose="02010600030101010101" pitchFamily="2" charset="-122"/>
              </a:rPr>
              <a:t>VN</a:t>
            </a:r>
            <a:r>
              <a:rPr lang="vi-VN" sz="1200" dirty="0">
                <a:effectLst/>
                <a:latin typeface="Work Sans Light" pitchFamily="2" charset="0"/>
                <a:ea typeface="Calibri" panose="020F0502020204030204" pitchFamily="34" charset="0"/>
                <a:cs typeface="SimSun" panose="02010600030101010101" pitchFamily="2" charset="-122"/>
              </a:rPr>
              <a:t>: </a:t>
            </a:r>
            <a:r>
              <a:rPr lang="en-US" sz="1200" i="1" dirty="0">
                <a:effectLst/>
                <a:latin typeface="Work Sans Light" pitchFamily="2" charset="0"/>
                <a:ea typeface="Calibri" panose="020F0502020204030204" pitchFamily="34" charset="0"/>
                <a:cs typeface="SimSun" panose="02010600030101010101" pitchFamily="2" charset="-122"/>
              </a:rPr>
              <a:t>VKĐH </a:t>
            </a:r>
            <a:r>
              <a:rPr lang="vi-VN" sz="1200" i="1" dirty="0">
                <a:effectLst/>
                <a:latin typeface="Work Sans Light" pitchFamily="2" charset="0"/>
                <a:ea typeface="Calibri" panose="020F0502020204030204" pitchFamily="34" charset="0"/>
                <a:cs typeface="SimSun" panose="02010600030101010101" pitchFamily="2" charset="-122"/>
              </a:rPr>
              <a:t>toàn quốc lần thứ IX</a:t>
            </a:r>
            <a:r>
              <a:rPr lang="vi-VN" sz="1200" dirty="0">
                <a:effectLst/>
                <a:latin typeface="Work Sans Light" pitchFamily="2" charset="0"/>
                <a:ea typeface="Calibri" panose="020F0502020204030204" pitchFamily="34" charset="0"/>
                <a:cs typeface="SimSun" panose="02010600030101010101" pitchFamily="2" charset="-122"/>
              </a:rPr>
              <a:t>, Nxb. Chính trị quốc gia, Hà Nội, 2001.</a:t>
            </a:r>
            <a:endParaRPr lang="en-US" sz="1200" dirty="0">
              <a:effectLst/>
              <a:latin typeface="Work Sans Light" pitchFamily="2" charset="0"/>
              <a:ea typeface="Calibri" panose="020F0502020204030204" pitchFamily="34" charset="0"/>
              <a:cs typeface="SimSun" panose="02010600030101010101" pitchFamily="2" charset="-122"/>
            </a:endParaRPr>
          </a:p>
          <a:p>
            <a:pPr marL="0" marR="0" indent="0" algn="just">
              <a:lnSpc>
                <a:spcPct val="107000"/>
              </a:lnSpc>
              <a:spcBef>
                <a:spcPts val="0"/>
              </a:spcBef>
              <a:spcAft>
                <a:spcPts val="0"/>
              </a:spcAft>
              <a:buNone/>
            </a:pPr>
            <a:r>
              <a:rPr lang="vi-VN" sz="1200" dirty="0">
                <a:effectLst/>
                <a:latin typeface="Work Sans Light" pitchFamily="2" charset="0"/>
                <a:ea typeface="Calibri" panose="020F0502020204030204" pitchFamily="34" charset="0"/>
                <a:cs typeface="SimSun" panose="02010600030101010101" pitchFamily="2" charset="-122"/>
              </a:rPr>
              <a:t>3. Đảng Cộng sản </a:t>
            </a:r>
            <a:r>
              <a:rPr lang="en-US" sz="1200" dirty="0">
                <a:effectLst/>
                <a:latin typeface="Work Sans Light" pitchFamily="2" charset="0"/>
                <a:ea typeface="Calibri" panose="020F0502020204030204" pitchFamily="34" charset="0"/>
                <a:cs typeface="SimSun" panose="02010600030101010101" pitchFamily="2" charset="-122"/>
              </a:rPr>
              <a:t>VN</a:t>
            </a:r>
            <a:r>
              <a:rPr lang="vi-VN" sz="1200" dirty="0">
                <a:effectLst/>
                <a:latin typeface="Work Sans Light" pitchFamily="2" charset="0"/>
                <a:ea typeface="Calibri" panose="020F0502020204030204" pitchFamily="34" charset="0"/>
                <a:cs typeface="SimSun" panose="02010600030101010101" pitchFamily="2" charset="-122"/>
              </a:rPr>
              <a:t>: </a:t>
            </a:r>
            <a:r>
              <a:rPr lang="en-US" sz="1200" i="1" dirty="0">
                <a:effectLst/>
                <a:latin typeface="Work Sans Light" pitchFamily="2" charset="0"/>
                <a:ea typeface="Calibri" panose="020F0502020204030204" pitchFamily="34" charset="0"/>
                <a:cs typeface="SimSun" panose="02010600030101010101" pitchFamily="2" charset="-122"/>
              </a:rPr>
              <a:t>VKĐH</a:t>
            </a:r>
            <a:r>
              <a:rPr lang="vi-VN" sz="1200" i="1" dirty="0">
                <a:effectLst/>
                <a:latin typeface="Work Sans Light" pitchFamily="2" charset="0"/>
                <a:ea typeface="Calibri" panose="020F0502020204030204" pitchFamily="34" charset="0"/>
                <a:cs typeface="SimSun" panose="02010600030101010101" pitchFamily="2" charset="-122"/>
              </a:rPr>
              <a:t> toàn quốc lần thứ X</a:t>
            </a:r>
            <a:r>
              <a:rPr lang="vi-VN" sz="1200" dirty="0">
                <a:effectLst/>
                <a:latin typeface="Work Sans Light" pitchFamily="2" charset="0"/>
                <a:ea typeface="Calibri" panose="020F0502020204030204" pitchFamily="34" charset="0"/>
                <a:cs typeface="SimSun" panose="02010600030101010101" pitchFamily="2" charset="-122"/>
              </a:rPr>
              <a:t>, Nxb. Chính trị quốc gia, Hà Nội, 2006.</a:t>
            </a:r>
            <a:endParaRPr lang="en-US" sz="1200" dirty="0">
              <a:effectLst/>
              <a:latin typeface="Work Sans Light" pitchFamily="2" charset="0"/>
              <a:ea typeface="Calibri" panose="020F0502020204030204" pitchFamily="34" charset="0"/>
              <a:cs typeface="SimSun" panose="02010600030101010101" pitchFamily="2" charset="-122"/>
            </a:endParaRPr>
          </a:p>
          <a:p>
            <a:pPr marL="0" marR="0" indent="0" algn="just">
              <a:lnSpc>
                <a:spcPct val="107000"/>
              </a:lnSpc>
              <a:spcBef>
                <a:spcPts val="0"/>
              </a:spcBef>
              <a:spcAft>
                <a:spcPts val="0"/>
              </a:spcAft>
              <a:buNone/>
            </a:pPr>
            <a:r>
              <a:rPr lang="vi-VN" sz="1200" dirty="0">
                <a:effectLst/>
                <a:latin typeface="Work Sans Light" pitchFamily="2" charset="0"/>
                <a:ea typeface="Calibri" panose="020F0502020204030204" pitchFamily="34" charset="0"/>
                <a:cs typeface="SimSun" panose="02010600030101010101" pitchFamily="2" charset="-122"/>
              </a:rPr>
              <a:t>4. Đảng Cộng sản </a:t>
            </a:r>
            <a:r>
              <a:rPr lang="en-US" sz="1200" dirty="0">
                <a:effectLst/>
                <a:latin typeface="Work Sans Light" pitchFamily="2" charset="0"/>
                <a:ea typeface="Calibri" panose="020F0502020204030204" pitchFamily="34" charset="0"/>
                <a:cs typeface="SimSun" panose="02010600030101010101" pitchFamily="2" charset="-122"/>
              </a:rPr>
              <a:t>VN</a:t>
            </a:r>
            <a:r>
              <a:rPr lang="vi-VN" sz="1200" dirty="0">
                <a:effectLst/>
                <a:latin typeface="Work Sans Light" pitchFamily="2" charset="0"/>
                <a:ea typeface="Calibri" panose="020F0502020204030204" pitchFamily="34" charset="0"/>
                <a:cs typeface="SimSun" panose="02010600030101010101" pitchFamily="2" charset="-122"/>
              </a:rPr>
              <a:t>: </a:t>
            </a:r>
            <a:r>
              <a:rPr lang="en-US" sz="1200" i="1" dirty="0">
                <a:effectLst/>
                <a:latin typeface="Work Sans Light" pitchFamily="2" charset="0"/>
                <a:ea typeface="Calibri" panose="020F0502020204030204" pitchFamily="34" charset="0"/>
                <a:cs typeface="SimSun" panose="02010600030101010101" pitchFamily="2" charset="-122"/>
              </a:rPr>
              <a:t>VKĐH</a:t>
            </a:r>
            <a:r>
              <a:rPr lang="vi-VN" sz="1200" i="1" dirty="0">
                <a:effectLst/>
                <a:latin typeface="Work Sans Light" pitchFamily="2" charset="0"/>
                <a:ea typeface="Calibri" panose="020F0502020204030204" pitchFamily="34" charset="0"/>
                <a:cs typeface="SimSun" panose="02010600030101010101" pitchFamily="2" charset="-122"/>
              </a:rPr>
              <a:t> toàn quốc lần thứ XI</a:t>
            </a:r>
            <a:r>
              <a:rPr lang="vi-VN" sz="1200" dirty="0">
                <a:effectLst/>
                <a:latin typeface="Work Sans Light" pitchFamily="2" charset="0"/>
                <a:ea typeface="Calibri" panose="020F0502020204030204" pitchFamily="34" charset="0"/>
                <a:cs typeface="SimSun" panose="02010600030101010101" pitchFamily="2" charset="-122"/>
              </a:rPr>
              <a:t>, Nxb. Chính trị quốc gia, Hà Nội, 2011.</a:t>
            </a:r>
            <a:endParaRPr lang="en-US" sz="1200" dirty="0">
              <a:effectLst/>
              <a:latin typeface="Work Sans Light" pitchFamily="2" charset="0"/>
              <a:ea typeface="Calibri" panose="020F0502020204030204" pitchFamily="34" charset="0"/>
              <a:cs typeface="SimSun" panose="02010600030101010101" pitchFamily="2" charset="-122"/>
            </a:endParaRPr>
          </a:p>
          <a:p>
            <a:pPr marL="0" marR="0" indent="0" algn="just">
              <a:lnSpc>
                <a:spcPct val="107000"/>
              </a:lnSpc>
              <a:spcBef>
                <a:spcPts val="0"/>
              </a:spcBef>
              <a:spcAft>
                <a:spcPts val="0"/>
              </a:spcAft>
              <a:buNone/>
            </a:pPr>
            <a:r>
              <a:rPr lang="vi-VN" sz="1200" dirty="0">
                <a:effectLst/>
                <a:latin typeface="Work Sans Light" pitchFamily="2" charset="0"/>
                <a:ea typeface="Calibri" panose="020F0502020204030204" pitchFamily="34" charset="0"/>
                <a:cs typeface="SimSun" panose="02010600030101010101" pitchFamily="2" charset="-122"/>
              </a:rPr>
              <a:t>5. Đảng Cộng sản </a:t>
            </a:r>
            <a:r>
              <a:rPr lang="en-US" sz="1200" dirty="0">
                <a:effectLst/>
                <a:latin typeface="Work Sans Light" pitchFamily="2" charset="0"/>
                <a:ea typeface="Calibri" panose="020F0502020204030204" pitchFamily="34" charset="0"/>
                <a:cs typeface="SimSun" panose="02010600030101010101" pitchFamily="2" charset="-122"/>
              </a:rPr>
              <a:t>VN</a:t>
            </a:r>
            <a:r>
              <a:rPr lang="vi-VN" sz="1200" dirty="0">
                <a:effectLst/>
                <a:latin typeface="Work Sans Light" pitchFamily="2" charset="0"/>
                <a:ea typeface="Calibri" panose="020F0502020204030204" pitchFamily="34" charset="0"/>
                <a:cs typeface="SimSun" panose="02010600030101010101" pitchFamily="2" charset="-122"/>
              </a:rPr>
              <a:t>: </a:t>
            </a:r>
            <a:r>
              <a:rPr lang="en-US" sz="1200" i="1" dirty="0">
                <a:effectLst/>
                <a:latin typeface="Work Sans Light" pitchFamily="2" charset="0"/>
                <a:ea typeface="Calibri" panose="020F0502020204030204" pitchFamily="34" charset="0"/>
                <a:cs typeface="SimSun" panose="02010600030101010101" pitchFamily="2" charset="-122"/>
              </a:rPr>
              <a:t>VKĐH</a:t>
            </a:r>
            <a:r>
              <a:rPr lang="vi-VN" sz="1200" i="1" dirty="0">
                <a:effectLst/>
                <a:latin typeface="Work Sans Light" pitchFamily="2" charset="0"/>
                <a:ea typeface="Calibri" panose="020F0502020204030204" pitchFamily="34" charset="0"/>
                <a:cs typeface="SimSun" panose="02010600030101010101" pitchFamily="2" charset="-122"/>
              </a:rPr>
              <a:t> toàn quốc lần thứ XII</a:t>
            </a:r>
            <a:r>
              <a:rPr lang="vi-VN" sz="1200" dirty="0">
                <a:effectLst/>
                <a:latin typeface="Work Sans Light" pitchFamily="2" charset="0"/>
                <a:ea typeface="Calibri" panose="020F0502020204030204" pitchFamily="34" charset="0"/>
                <a:cs typeface="SimSun" panose="02010600030101010101" pitchFamily="2" charset="-122"/>
              </a:rPr>
              <a:t>, Nxb. Chính trị quốc gia, Hà Nội, 2016.</a:t>
            </a:r>
            <a:endParaRPr lang="en-US" sz="1200" dirty="0">
              <a:effectLst/>
              <a:latin typeface="Work Sans Light" pitchFamily="2" charset="0"/>
              <a:ea typeface="Calibri" panose="020F0502020204030204" pitchFamily="34" charset="0"/>
              <a:cs typeface="SimSun" panose="02010600030101010101" pitchFamily="2" charset="-122"/>
            </a:endParaRPr>
          </a:p>
          <a:p>
            <a:pPr marL="0" marR="0" indent="0" algn="just">
              <a:lnSpc>
                <a:spcPct val="107000"/>
              </a:lnSpc>
              <a:spcBef>
                <a:spcPts val="0"/>
              </a:spcBef>
              <a:spcAft>
                <a:spcPts val="0"/>
              </a:spcAft>
              <a:buNone/>
            </a:pPr>
            <a:r>
              <a:rPr lang="vi-VN" sz="1200" dirty="0">
                <a:effectLst/>
                <a:latin typeface="Work Sans Light" pitchFamily="2" charset="0"/>
                <a:ea typeface="Calibri" panose="020F0502020204030204" pitchFamily="34" charset="0"/>
                <a:cs typeface="SimSun" panose="02010600030101010101" pitchFamily="2" charset="-122"/>
              </a:rPr>
              <a:t>6. Đại tướng Võ Nguyên Giáp (Chủ biên): </a:t>
            </a:r>
            <a:r>
              <a:rPr lang="vi-VN" sz="1200" i="1" dirty="0">
                <a:effectLst/>
                <a:latin typeface="Work Sans Light" pitchFamily="2" charset="0"/>
                <a:ea typeface="Calibri" panose="020F0502020204030204" pitchFamily="34" charset="0"/>
                <a:cs typeface="SimSun" panose="02010600030101010101" pitchFamily="2" charset="-122"/>
              </a:rPr>
              <a:t>Tư tưởng H</a:t>
            </a:r>
            <a:r>
              <a:rPr lang="en-US" sz="1200" i="1" dirty="0">
                <a:effectLst/>
                <a:latin typeface="Work Sans Light" pitchFamily="2" charset="0"/>
                <a:ea typeface="Calibri" panose="020F0502020204030204" pitchFamily="34" charset="0"/>
                <a:cs typeface="SimSun" panose="02010600030101010101" pitchFamily="2" charset="-122"/>
              </a:rPr>
              <a:t>CM </a:t>
            </a:r>
            <a:r>
              <a:rPr lang="vi-VN" sz="1200" i="1" dirty="0">
                <a:effectLst/>
                <a:latin typeface="Work Sans Light" pitchFamily="2" charset="0"/>
                <a:ea typeface="Calibri" panose="020F0502020204030204" pitchFamily="34" charset="0"/>
                <a:cs typeface="SimSun" panose="02010600030101010101" pitchFamily="2" charset="-122"/>
              </a:rPr>
              <a:t>và con đường cách mạng Việt Nam</a:t>
            </a:r>
            <a:r>
              <a:rPr lang="vi-VN" sz="1200" dirty="0">
                <a:effectLst/>
                <a:latin typeface="Work Sans Light" pitchFamily="2" charset="0"/>
                <a:ea typeface="Calibri" panose="020F0502020204030204" pitchFamily="34" charset="0"/>
                <a:cs typeface="SimSun" panose="02010600030101010101" pitchFamily="2" charset="-122"/>
              </a:rPr>
              <a:t>, Nxb. Chính trị quốc gia, Hà Nội 1997.</a:t>
            </a:r>
            <a:endParaRPr lang="en-US" sz="1200" dirty="0">
              <a:effectLst/>
              <a:latin typeface="Work Sans Light" pitchFamily="2" charset="0"/>
              <a:ea typeface="Calibri" panose="020F0502020204030204" pitchFamily="34" charset="0"/>
              <a:cs typeface="SimSun" panose="02010600030101010101" pitchFamily="2" charset="-122"/>
            </a:endParaRPr>
          </a:p>
          <a:p>
            <a:pPr marL="0" marR="0" indent="0" algn="just">
              <a:lnSpc>
                <a:spcPct val="107000"/>
              </a:lnSpc>
              <a:spcBef>
                <a:spcPts val="0"/>
              </a:spcBef>
              <a:spcAft>
                <a:spcPts val="0"/>
              </a:spcAft>
              <a:buNone/>
            </a:pPr>
            <a:r>
              <a:rPr lang="vi-VN" sz="1200" dirty="0">
                <a:effectLst/>
                <a:latin typeface="Work Sans Light" pitchFamily="2" charset="0"/>
                <a:ea typeface="Calibri" panose="020F0502020204030204" pitchFamily="34" charset="0"/>
                <a:cs typeface="SimSun" panose="02010600030101010101" pitchFamily="2" charset="-122"/>
              </a:rPr>
              <a:t>7. Học viện Chính trị quốc gia Hồ Chí Minh - GS Song Thành (Chủ biên): </a:t>
            </a:r>
            <a:r>
              <a:rPr lang="vi-VN" sz="1200" i="1" dirty="0">
                <a:effectLst/>
                <a:latin typeface="Work Sans Light" pitchFamily="2" charset="0"/>
                <a:ea typeface="Calibri" panose="020F0502020204030204" pitchFamily="34" charset="0"/>
                <a:cs typeface="SimSun" panose="02010600030101010101" pitchFamily="2" charset="-122"/>
              </a:rPr>
              <a:t>H</a:t>
            </a:r>
            <a:r>
              <a:rPr lang="en-US" sz="1200" i="1" dirty="0">
                <a:effectLst/>
                <a:latin typeface="Work Sans Light" pitchFamily="2" charset="0"/>
                <a:ea typeface="Calibri" panose="020F0502020204030204" pitchFamily="34" charset="0"/>
                <a:cs typeface="SimSun" panose="02010600030101010101" pitchFamily="2" charset="-122"/>
              </a:rPr>
              <a:t>CM</a:t>
            </a:r>
            <a:r>
              <a:rPr lang="vi-VN" sz="1200" i="1" dirty="0">
                <a:effectLst/>
                <a:latin typeface="Work Sans Light" pitchFamily="2" charset="0"/>
                <a:ea typeface="Calibri" panose="020F0502020204030204" pitchFamily="34" charset="0"/>
                <a:cs typeface="SimSun" panose="02010600030101010101" pitchFamily="2" charset="-122"/>
              </a:rPr>
              <a:t> - Tiểu sử,</a:t>
            </a:r>
            <a:r>
              <a:rPr lang="vi-VN" sz="1200" dirty="0">
                <a:effectLst/>
                <a:latin typeface="Work Sans Light" pitchFamily="2" charset="0"/>
                <a:ea typeface="Calibri" panose="020F0502020204030204" pitchFamily="34" charset="0"/>
                <a:cs typeface="SimSun" panose="02010600030101010101" pitchFamily="2" charset="-122"/>
              </a:rPr>
              <a:t> Nxb. Lý luận chính trị, Hà Nội, 2006.</a:t>
            </a:r>
            <a:endParaRPr lang="en-US" sz="1200" dirty="0">
              <a:effectLst/>
              <a:latin typeface="Work Sans Light" pitchFamily="2" charset="0"/>
              <a:ea typeface="Calibri" panose="020F0502020204030204" pitchFamily="34" charset="0"/>
              <a:cs typeface="SimSun" panose="02010600030101010101" pitchFamily="2" charset="-122"/>
            </a:endParaRPr>
          </a:p>
          <a:p>
            <a:pPr marL="0" marR="0" indent="0" algn="just">
              <a:lnSpc>
                <a:spcPct val="107000"/>
              </a:lnSpc>
              <a:spcBef>
                <a:spcPts val="0"/>
              </a:spcBef>
              <a:spcAft>
                <a:spcPts val="0"/>
              </a:spcAft>
              <a:buNone/>
            </a:pPr>
            <a:r>
              <a:rPr lang="vi-VN" sz="1200" dirty="0">
                <a:effectLst/>
                <a:latin typeface="Work Sans Light" pitchFamily="2" charset="0"/>
                <a:ea typeface="Calibri" panose="020F0502020204030204" pitchFamily="34" charset="0"/>
                <a:cs typeface="SimSun" panose="02010600030101010101" pitchFamily="2" charset="-122"/>
              </a:rPr>
              <a:t>8. </a:t>
            </a:r>
            <a:r>
              <a:rPr lang="vi-VN" sz="1200" i="1" dirty="0">
                <a:effectLst/>
                <a:latin typeface="Work Sans Light" pitchFamily="2" charset="0"/>
                <a:ea typeface="Calibri" panose="020F0502020204030204" pitchFamily="34" charset="0"/>
                <a:cs typeface="SimSun" panose="02010600030101010101" pitchFamily="2" charset="-122"/>
              </a:rPr>
              <a:t>H</a:t>
            </a:r>
            <a:r>
              <a:rPr lang="en-US" sz="1200" i="1" dirty="0">
                <a:effectLst/>
                <a:latin typeface="Work Sans Light" pitchFamily="2" charset="0"/>
                <a:ea typeface="Calibri" panose="020F0502020204030204" pitchFamily="34" charset="0"/>
                <a:cs typeface="SimSun" panose="02010600030101010101" pitchFamily="2" charset="-122"/>
              </a:rPr>
              <a:t>CM</a:t>
            </a:r>
            <a:r>
              <a:rPr lang="vi-VN" sz="1200" dirty="0">
                <a:effectLst/>
                <a:latin typeface="Work Sans Light" pitchFamily="2" charset="0"/>
                <a:ea typeface="Calibri" panose="020F0502020204030204" pitchFamily="34" charset="0"/>
                <a:cs typeface="SimSun" panose="02010600030101010101" pitchFamily="2" charset="-122"/>
              </a:rPr>
              <a:t>: </a:t>
            </a:r>
            <a:r>
              <a:rPr lang="vi-VN" sz="1200" i="1" dirty="0">
                <a:effectLst/>
                <a:latin typeface="Work Sans Light" pitchFamily="2" charset="0"/>
                <a:ea typeface="Calibri" panose="020F0502020204030204" pitchFamily="34" charset="0"/>
                <a:cs typeface="SimSun" panose="02010600030101010101" pitchFamily="2" charset="-122"/>
              </a:rPr>
              <a:t>Toàn tập</a:t>
            </a:r>
            <a:r>
              <a:rPr lang="vi-VN" sz="1200" dirty="0">
                <a:effectLst/>
                <a:latin typeface="Work Sans Light" pitchFamily="2" charset="0"/>
                <a:ea typeface="Calibri" panose="020F0502020204030204" pitchFamily="34" charset="0"/>
                <a:cs typeface="SimSun" panose="02010600030101010101" pitchFamily="2" charset="-122"/>
              </a:rPr>
              <a:t>, t.15, Nxb. Chính trị quốc gia, Hà Nội, 2011.</a:t>
            </a:r>
            <a:endParaRPr lang="en-US" sz="1200" dirty="0">
              <a:effectLst/>
              <a:latin typeface="Work Sans Light" pitchFamily="2" charset="0"/>
              <a:ea typeface="Calibri" panose="020F0502020204030204" pitchFamily="34" charset="0"/>
              <a:cs typeface="SimSun" panose="02010600030101010101" pitchFamily="2" charset="-122"/>
            </a:endParaRPr>
          </a:p>
          <a:p>
            <a:pPr marL="0" marR="0" indent="0" algn="just">
              <a:lnSpc>
                <a:spcPct val="107000"/>
              </a:lnSpc>
              <a:spcBef>
                <a:spcPts val="0"/>
              </a:spcBef>
              <a:spcAft>
                <a:spcPts val="0"/>
              </a:spcAft>
              <a:buNone/>
            </a:pPr>
            <a:r>
              <a:rPr lang="vi-VN" sz="1200" dirty="0">
                <a:effectLst/>
                <a:latin typeface="Work Sans Light" pitchFamily="2" charset="0"/>
                <a:ea typeface="Calibri" panose="020F0502020204030204" pitchFamily="34" charset="0"/>
                <a:cs typeface="SimSun" panose="02010600030101010101" pitchFamily="2" charset="-122"/>
              </a:rPr>
              <a:t>9. GS.TS Mạch Quang Thắng – PGS.TS Bùi Đình Phong - TS Chu Đức Tính (Đồng Chủ biên): </a:t>
            </a:r>
            <a:r>
              <a:rPr lang="vi-VN" sz="1200" i="1" dirty="0">
                <a:effectLst/>
                <a:latin typeface="Work Sans Light" pitchFamily="2" charset="0"/>
                <a:ea typeface="Calibri" panose="020F0502020204030204" pitchFamily="34" charset="0"/>
                <a:cs typeface="SimSun" panose="02010600030101010101" pitchFamily="2" charset="-122"/>
              </a:rPr>
              <a:t>“UNESCO với Sự kiện tôn vinh Chủ tịch H</a:t>
            </a:r>
            <a:r>
              <a:rPr lang="en-US" sz="1200" i="1" dirty="0">
                <a:effectLst/>
                <a:latin typeface="Work Sans Light" pitchFamily="2" charset="0"/>
                <a:ea typeface="Calibri" panose="020F0502020204030204" pitchFamily="34" charset="0"/>
                <a:cs typeface="SimSun" panose="02010600030101010101" pitchFamily="2" charset="-122"/>
              </a:rPr>
              <a:t>CM</a:t>
            </a:r>
            <a:r>
              <a:rPr lang="vi-VN" sz="1200" i="1" dirty="0">
                <a:effectLst/>
                <a:latin typeface="Work Sans Light" pitchFamily="2" charset="0"/>
                <a:ea typeface="Calibri" panose="020F0502020204030204" pitchFamily="34" charset="0"/>
                <a:cs typeface="SimSun" panose="02010600030101010101" pitchFamily="2" charset="-122"/>
              </a:rPr>
              <a:t> - Anh hùng giải phóng dân tộc, Nhà văn hóa kiệt xuất”</a:t>
            </a:r>
            <a:r>
              <a:rPr lang="vi-VN" sz="1200" dirty="0">
                <a:effectLst/>
                <a:latin typeface="Work Sans Light" pitchFamily="2" charset="0"/>
                <a:ea typeface="Calibri" panose="020F0502020204030204" pitchFamily="34" charset="0"/>
                <a:cs typeface="SimSun" panose="02010600030101010101" pitchFamily="2" charset="-122"/>
              </a:rPr>
              <a:t>, Nxb. Chính trị quốc gia, Hà Nội, 2013.</a:t>
            </a:r>
            <a:endParaRPr lang="en-US" sz="1200" dirty="0">
              <a:effectLst/>
              <a:latin typeface="Work Sans Light" pitchFamily="2" charset="0"/>
              <a:ea typeface="Calibri" panose="020F0502020204030204" pitchFamily="34" charset="0"/>
              <a:cs typeface="SimSun" panose="02010600030101010101" pitchFamily="2" charset="-122"/>
            </a:endParaRPr>
          </a:p>
        </p:txBody>
      </p:sp>
      <p:sp>
        <p:nvSpPr>
          <p:cNvPr id="136" name="Google Shape;136;p19"/>
          <p:cNvSpPr txBox="1">
            <a:spLocks noGrp="1"/>
          </p:cNvSpPr>
          <p:nvPr>
            <p:ph type="title"/>
          </p:nvPr>
        </p:nvSpPr>
        <p:spPr>
          <a:xfrm>
            <a:off x="802405" y="794260"/>
            <a:ext cx="5092200" cy="8528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a:t>
            </a:r>
            <a:r>
              <a:rPr lang="en" dirty="0"/>
              <a:t>ài liệu tham khảo</a:t>
            </a:r>
            <a:endParaRPr dirty="0"/>
          </a:p>
        </p:txBody>
      </p:sp>
      <p:sp>
        <p:nvSpPr>
          <p:cNvPr id="142" name="Google Shape;142;p1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685800" y="1811950"/>
            <a:ext cx="559486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t>Thank You!</a:t>
            </a:r>
            <a:endParaRPr sz="7200" dirty="0"/>
          </a:p>
        </p:txBody>
      </p:sp>
      <p:sp>
        <p:nvSpPr>
          <p:cNvPr id="341" name="Google Shape;341;p34"/>
          <p:cNvSpPr/>
          <p:nvPr/>
        </p:nvSpPr>
        <p:spPr>
          <a:xfrm>
            <a:off x="6543431" y="805362"/>
            <a:ext cx="1752310" cy="175231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9"/>
          <p:cNvSpPr txBox="1">
            <a:spLocks noGrp="1"/>
          </p:cNvSpPr>
          <p:nvPr>
            <p:ph type="title"/>
          </p:nvPr>
        </p:nvSpPr>
        <p:spPr>
          <a:xfrm>
            <a:off x="869149" y="847600"/>
            <a:ext cx="7080123" cy="60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latin typeface="Work Sans" pitchFamily="2" charset="0"/>
              </a:rPr>
              <a:t>Q</a:t>
            </a:r>
            <a:r>
              <a:rPr lang="en" sz="2400" dirty="0">
                <a:latin typeface="Work Sans" pitchFamily="2" charset="0"/>
              </a:rPr>
              <a:t>uá trình nhận thức của Đảng Cộng sản Việt Nam về Tư tưởng Hồ Chí Minh</a:t>
            </a:r>
            <a:endParaRPr sz="2400" dirty="0">
              <a:latin typeface="Work Sans" pitchFamily="2" charset="0"/>
            </a:endParaRPr>
          </a:p>
        </p:txBody>
      </p:sp>
      <p:sp>
        <p:nvSpPr>
          <p:cNvPr id="417" name="Google Shape;417;p3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200">
                <a:latin typeface="Work Sans Light" pitchFamily="2" charset="0"/>
              </a:rPr>
              <a:t>4</a:t>
            </a:fld>
            <a:endParaRPr sz="1200">
              <a:latin typeface="Work Sans Light" pitchFamily="2" charset="0"/>
            </a:endParaRPr>
          </a:p>
        </p:txBody>
      </p:sp>
      <p:sp>
        <p:nvSpPr>
          <p:cNvPr id="418" name="Google Shape;418;p39"/>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000000"/>
              </a:solidFill>
              <a:latin typeface="Work Sans Light" pitchFamily="2" charset="0"/>
              <a:ea typeface="Calibri"/>
              <a:cs typeface="Calibri"/>
              <a:sym typeface="Calibri"/>
            </a:endParaRPr>
          </a:p>
        </p:txBody>
      </p:sp>
      <p:sp>
        <p:nvSpPr>
          <p:cNvPr id="419" name="Google Shape;419;p39"/>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Work Sans Light" pitchFamily="2" charset="0"/>
              <a:ea typeface="Calibri"/>
              <a:cs typeface="Calibri"/>
              <a:sym typeface="Calibri"/>
            </a:endParaRPr>
          </a:p>
        </p:txBody>
      </p:sp>
      <p:grpSp>
        <p:nvGrpSpPr>
          <p:cNvPr id="420" name="Google Shape;420;p39"/>
          <p:cNvGrpSpPr/>
          <p:nvPr/>
        </p:nvGrpSpPr>
        <p:grpSpPr>
          <a:xfrm>
            <a:off x="1786339" y="1855801"/>
            <a:ext cx="473400" cy="473400"/>
            <a:chOff x="1786339" y="1703401"/>
            <a:chExt cx="473400" cy="473400"/>
          </a:xfrm>
        </p:grpSpPr>
        <p:sp>
          <p:nvSpPr>
            <p:cNvPr id="421" name="Google Shape;421;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Work Sans Light" pitchFamily="2" charset="0"/>
                <a:ea typeface="Work Sans"/>
                <a:cs typeface="Work Sans"/>
                <a:sym typeface="Work Sans"/>
              </a:endParaRPr>
            </a:p>
          </p:txBody>
        </p:sp>
        <p:sp>
          <p:nvSpPr>
            <p:cNvPr id="422" name="Google Shape;422;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Work Sans Light" pitchFamily="2" charset="0"/>
                  <a:ea typeface="Work Sans"/>
                  <a:cs typeface="Work Sans"/>
                  <a:sym typeface="Work Sans"/>
                </a:rPr>
                <a:t>1</a:t>
              </a:r>
              <a:endParaRPr sz="1200">
                <a:solidFill>
                  <a:schemeClr val="dk2"/>
                </a:solidFill>
                <a:latin typeface="Work Sans Light" pitchFamily="2" charset="0"/>
                <a:ea typeface="Work Sans"/>
                <a:cs typeface="Work Sans"/>
                <a:sym typeface="Work Sans"/>
              </a:endParaRPr>
            </a:p>
          </p:txBody>
        </p:sp>
      </p:grpSp>
      <p:grpSp>
        <p:nvGrpSpPr>
          <p:cNvPr id="423" name="Google Shape;423;p39"/>
          <p:cNvGrpSpPr/>
          <p:nvPr/>
        </p:nvGrpSpPr>
        <p:grpSpPr>
          <a:xfrm>
            <a:off x="3814414" y="1855801"/>
            <a:ext cx="473400" cy="473400"/>
            <a:chOff x="3814414" y="1703401"/>
            <a:chExt cx="473400" cy="473400"/>
          </a:xfrm>
        </p:grpSpPr>
        <p:sp>
          <p:nvSpPr>
            <p:cNvPr id="424" name="Google Shape;424;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Work Sans Light" pitchFamily="2" charset="0"/>
                <a:ea typeface="Work Sans"/>
                <a:cs typeface="Work Sans"/>
                <a:sym typeface="Work Sans"/>
              </a:endParaRPr>
            </a:p>
          </p:txBody>
        </p:sp>
        <p:sp>
          <p:nvSpPr>
            <p:cNvPr id="425" name="Google Shape;425;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Work Sans Light" pitchFamily="2" charset="0"/>
                  <a:ea typeface="Work Sans"/>
                  <a:cs typeface="Work Sans"/>
                  <a:sym typeface="Work Sans"/>
                </a:rPr>
                <a:t>3</a:t>
              </a:r>
              <a:endParaRPr sz="1200">
                <a:solidFill>
                  <a:schemeClr val="dk2"/>
                </a:solidFill>
                <a:latin typeface="Work Sans Light" pitchFamily="2" charset="0"/>
                <a:ea typeface="Work Sans"/>
                <a:cs typeface="Work Sans"/>
                <a:sym typeface="Work Sans"/>
              </a:endParaRPr>
            </a:p>
          </p:txBody>
        </p:sp>
      </p:grpSp>
      <p:grpSp>
        <p:nvGrpSpPr>
          <p:cNvPr id="426" name="Google Shape;426;p39"/>
          <p:cNvGrpSpPr/>
          <p:nvPr/>
        </p:nvGrpSpPr>
        <p:grpSpPr>
          <a:xfrm>
            <a:off x="5842489" y="1855801"/>
            <a:ext cx="473400" cy="473400"/>
            <a:chOff x="5842489" y="1703401"/>
            <a:chExt cx="473400" cy="473400"/>
          </a:xfrm>
        </p:grpSpPr>
        <p:sp>
          <p:nvSpPr>
            <p:cNvPr id="427" name="Google Shape;427;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Work Sans Light" pitchFamily="2" charset="0"/>
                <a:ea typeface="Work Sans"/>
                <a:cs typeface="Work Sans"/>
                <a:sym typeface="Work Sans"/>
              </a:endParaRPr>
            </a:p>
          </p:txBody>
        </p:sp>
        <p:sp>
          <p:nvSpPr>
            <p:cNvPr id="428" name="Google Shape;428;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Work Sans Light" pitchFamily="2" charset="0"/>
                  <a:ea typeface="Work Sans"/>
                  <a:cs typeface="Work Sans"/>
                  <a:sym typeface="Work Sans"/>
                </a:rPr>
                <a:t>5</a:t>
              </a:r>
              <a:endParaRPr sz="1200">
                <a:solidFill>
                  <a:schemeClr val="dk2"/>
                </a:solidFill>
                <a:latin typeface="Work Sans Light" pitchFamily="2" charset="0"/>
                <a:ea typeface="Work Sans"/>
                <a:cs typeface="Work Sans"/>
                <a:sym typeface="Work Sans"/>
              </a:endParaRPr>
            </a:p>
          </p:txBody>
        </p:sp>
      </p:grpSp>
      <p:grpSp>
        <p:nvGrpSpPr>
          <p:cNvPr id="429" name="Google Shape;429;p39"/>
          <p:cNvGrpSpPr/>
          <p:nvPr/>
        </p:nvGrpSpPr>
        <p:grpSpPr>
          <a:xfrm>
            <a:off x="6880814" y="3728700"/>
            <a:ext cx="473400" cy="473400"/>
            <a:chOff x="6880814" y="3576300"/>
            <a:chExt cx="473400" cy="473400"/>
          </a:xfrm>
        </p:grpSpPr>
        <p:sp>
          <p:nvSpPr>
            <p:cNvPr id="430" name="Google Shape;430;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Work Sans Light" pitchFamily="2" charset="0"/>
                <a:ea typeface="Work Sans"/>
                <a:cs typeface="Work Sans"/>
                <a:sym typeface="Work Sans"/>
              </a:endParaRPr>
            </a:p>
          </p:txBody>
        </p:sp>
        <p:sp>
          <p:nvSpPr>
            <p:cNvPr id="431" name="Google Shape;431;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Work Sans Light" pitchFamily="2" charset="0"/>
                  <a:ea typeface="Work Sans"/>
                  <a:cs typeface="Work Sans"/>
                  <a:sym typeface="Work Sans"/>
                </a:rPr>
                <a:t>6</a:t>
              </a:r>
              <a:endParaRPr sz="1200">
                <a:solidFill>
                  <a:schemeClr val="dk2"/>
                </a:solidFill>
                <a:latin typeface="Work Sans Light" pitchFamily="2" charset="0"/>
                <a:ea typeface="Work Sans"/>
                <a:cs typeface="Work Sans"/>
                <a:sym typeface="Work Sans"/>
              </a:endParaRPr>
            </a:p>
          </p:txBody>
        </p:sp>
      </p:grpSp>
      <p:grpSp>
        <p:nvGrpSpPr>
          <p:cNvPr id="432" name="Google Shape;432;p39"/>
          <p:cNvGrpSpPr/>
          <p:nvPr/>
        </p:nvGrpSpPr>
        <p:grpSpPr>
          <a:xfrm>
            <a:off x="4852739" y="3728700"/>
            <a:ext cx="473400" cy="473400"/>
            <a:chOff x="4852739" y="3576300"/>
            <a:chExt cx="473400" cy="473400"/>
          </a:xfrm>
        </p:grpSpPr>
        <p:sp>
          <p:nvSpPr>
            <p:cNvPr id="433" name="Google Shape;433;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Work Sans Light" pitchFamily="2" charset="0"/>
                <a:ea typeface="Work Sans"/>
                <a:cs typeface="Work Sans"/>
                <a:sym typeface="Work Sans"/>
              </a:endParaRPr>
            </a:p>
          </p:txBody>
        </p:sp>
        <p:sp>
          <p:nvSpPr>
            <p:cNvPr id="434" name="Google Shape;434;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Work Sans Light" pitchFamily="2" charset="0"/>
                  <a:ea typeface="Work Sans"/>
                  <a:cs typeface="Work Sans"/>
                  <a:sym typeface="Work Sans"/>
                </a:rPr>
                <a:t>4</a:t>
              </a:r>
              <a:endParaRPr sz="1200">
                <a:solidFill>
                  <a:schemeClr val="dk2"/>
                </a:solidFill>
                <a:latin typeface="Work Sans Light" pitchFamily="2" charset="0"/>
                <a:ea typeface="Work Sans"/>
                <a:cs typeface="Work Sans"/>
                <a:sym typeface="Work Sans"/>
              </a:endParaRPr>
            </a:p>
          </p:txBody>
        </p:sp>
      </p:grpSp>
      <p:grpSp>
        <p:nvGrpSpPr>
          <p:cNvPr id="435" name="Google Shape;435;p39"/>
          <p:cNvGrpSpPr/>
          <p:nvPr/>
        </p:nvGrpSpPr>
        <p:grpSpPr>
          <a:xfrm>
            <a:off x="2824664" y="3728700"/>
            <a:ext cx="473400" cy="473400"/>
            <a:chOff x="2824664" y="3576300"/>
            <a:chExt cx="473400" cy="473400"/>
          </a:xfrm>
        </p:grpSpPr>
        <p:sp>
          <p:nvSpPr>
            <p:cNvPr id="436" name="Google Shape;436;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Work Sans Light" pitchFamily="2" charset="0"/>
                <a:ea typeface="Work Sans"/>
                <a:cs typeface="Work Sans"/>
                <a:sym typeface="Work Sans"/>
              </a:endParaRPr>
            </a:p>
          </p:txBody>
        </p:sp>
        <p:sp>
          <p:nvSpPr>
            <p:cNvPr id="437" name="Google Shape;437;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Work Sans Light" pitchFamily="2" charset="0"/>
                  <a:ea typeface="Work Sans"/>
                  <a:cs typeface="Work Sans"/>
                  <a:sym typeface="Work Sans"/>
                </a:rPr>
                <a:t>2</a:t>
              </a:r>
              <a:endParaRPr sz="1200">
                <a:solidFill>
                  <a:schemeClr val="dk2"/>
                </a:solidFill>
                <a:latin typeface="Work Sans Light" pitchFamily="2" charset="0"/>
                <a:ea typeface="Work Sans"/>
                <a:cs typeface="Work Sans"/>
                <a:sym typeface="Work Sans"/>
              </a:endParaRPr>
            </a:p>
          </p:txBody>
        </p:sp>
      </p:grpSp>
      <p:sp>
        <p:nvSpPr>
          <p:cNvPr id="438" name="Google Shape;438;p39"/>
          <p:cNvSpPr txBox="1"/>
          <p:nvPr/>
        </p:nvSpPr>
        <p:spPr>
          <a:xfrm>
            <a:off x="740864" y="1308500"/>
            <a:ext cx="1925386"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200" dirty="0">
                <a:effectLst/>
                <a:latin typeface="Work Sans Light" pitchFamily="2" charset="0"/>
                <a:ea typeface="Calibri" panose="020F0502020204030204" pitchFamily="34" charset="0"/>
              </a:rPr>
              <a:t>Đại hội II của Đảng (2-1951) </a:t>
            </a:r>
            <a:endParaRPr sz="1200" dirty="0">
              <a:solidFill>
                <a:schemeClr val="dk2"/>
              </a:solidFill>
              <a:latin typeface="Work Sans Light" pitchFamily="2" charset="0"/>
              <a:ea typeface="Work Sans"/>
              <a:cs typeface="Work Sans"/>
              <a:sym typeface="Work Sans"/>
            </a:endParaRPr>
          </a:p>
        </p:txBody>
      </p:sp>
      <p:sp>
        <p:nvSpPr>
          <p:cNvPr id="439" name="Google Shape;439;p39"/>
          <p:cNvSpPr txBox="1"/>
          <p:nvPr/>
        </p:nvSpPr>
        <p:spPr>
          <a:xfrm>
            <a:off x="3377205" y="1308500"/>
            <a:ext cx="1779284"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200" i="1" dirty="0">
                <a:effectLst/>
                <a:latin typeface="Work Sans Light" pitchFamily="2" charset="0"/>
                <a:ea typeface="Calibri" panose="020F0502020204030204" pitchFamily="34" charset="0"/>
              </a:rPr>
              <a:t>Đại hội lần thứ VII của Đảng (năm 1991)</a:t>
            </a:r>
            <a:endParaRPr sz="1200" dirty="0">
              <a:solidFill>
                <a:schemeClr val="dk2"/>
              </a:solidFill>
              <a:latin typeface="Work Sans Light" pitchFamily="2" charset="0"/>
              <a:ea typeface="Work Sans"/>
              <a:cs typeface="Work Sans"/>
              <a:sym typeface="Work Sans"/>
            </a:endParaRPr>
          </a:p>
        </p:txBody>
      </p:sp>
      <p:sp>
        <p:nvSpPr>
          <p:cNvPr id="440" name="Google Shape;440;p39"/>
          <p:cNvSpPr txBox="1"/>
          <p:nvPr/>
        </p:nvSpPr>
        <p:spPr>
          <a:xfrm>
            <a:off x="5436009" y="1308500"/>
            <a:ext cx="150542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200" i="1" dirty="0">
                <a:effectLst/>
                <a:latin typeface="Work Sans Light" pitchFamily="2" charset="0"/>
                <a:ea typeface="Calibri" panose="020F0502020204030204" pitchFamily="34" charset="0"/>
              </a:rPr>
              <a:t>Đại hội lần thứ X của Đảng </a:t>
            </a:r>
            <a:r>
              <a:rPr lang="vi-VN" sz="1200" dirty="0">
                <a:effectLst/>
                <a:latin typeface="Work Sans Light" pitchFamily="2" charset="0"/>
                <a:ea typeface="Calibri" panose="020F0502020204030204" pitchFamily="34" charset="0"/>
              </a:rPr>
              <a:t>(4-2006)</a:t>
            </a:r>
            <a:endParaRPr sz="1200" dirty="0">
              <a:solidFill>
                <a:schemeClr val="dk2"/>
              </a:solidFill>
              <a:latin typeface="Work Sans Light" pitchFamily="2" charset="0"/>
              <a:ea typeface="Work Sans"/>
              <a:cs typeface="Work Sans"/>
              <a:sym typeface="Work Sans"/>
            </a:endParaRPr>
          </a:p>
        </p:txBody>
      </p:sp>
      <p:sp>
        <p:nvSpPr>
          <p:cNvPr id="441" name="Google Shape;441;p39"/>
          <p:cNvSpPr txBox="1"/>
          <p:nvPr/>
        </p:nvSpPr>
        <p:spPr>
          <a:xfrm>
            <a:off x="241817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200" dirty="0">
                <a:effectLst/>
                <a:latin typeface="Work Sans Light" pitchFamily="2" charset="0"/>
                <a:ea typeface="Calibri" panose="020F0502020204030204" pitchFamily="34" charset="0"/>
              </a:rPr>
              <a:t>Đại hội </a:t>
            </a:r>
            <a:r>
              <a:rPr lang="en-US" sz="1200" dirty="0">
                <a:effectLst/>
                <a:latin typeface="Work Sans Light" pitchFamily="2" charset="0"/>
                <a:ea typeface="Calibri" panose="020F0502020204030204" pitchFamily="34" charset="0"/>
              </a:rPr>
              <a:t>IV</a:t>
            </a:r>
            <a:r>
              <a:rPr lang="vi-VN" sz="1200" dirty="0">
                <a:effectLst/>
                <a:latin typeface="Work Sans Light" pitchFamily="2" charset="0"/>
                <a:ea typeface="Calibri" panose="020F0502020204030204" pitchFamily="34" charset="0"/>
              </a:rPr>
              <a:t> của Đảng12-1976) </a:t>
            </a:r>
            <a:endParaRPr lang="vi-VN" sz="1200" dirty="0">
              <a:solidFill>
                <a:schemeClr val="dk2"/>
              </a:solidFill>
              <a:latin typeface="Work Sans Light" pitchFamily="2" charset="0"/>
              <a:ea typeface="Work Sans"/>
              <a:cs typeface="Work Sans"/>
              <a:sym typeface="Work Sans"/>
            </a:endParaRPr>
          </a:p>
        </p:txBody>
      </p:sp>
      <p:sp>
        <p:nvSpPr>
          <p:cNvPr id="442" name="Google Shape;442;p39"/>
          <p:cNvSpPr txBox="1"/>
          <p:nvPr/>
        </p:nvSpPr>
        <p:spPr>
          <a:xfrm>
            <a:off x="444625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200" i="1" dirty="0">
                <a:effectLst/>
                <a:latin typeface="Work Sans Light" pitchFamily="2" charset="0"/>
                <a:ea typeface="Calibri" panose="020F0502020204030204" pitchFamily="34" charset="0"/>
              </a:rPr>
              <a:t>Đại hội lần thứ IX (4-2001), </a:t>
            </a:r>
            <a:endParaRPr sz="1200" dirty="0">
              <a:solidFill>
                <a:schemeClr val="dk2"/>
              </a:solidFill>
              <a:latin typeface="Work Sans Light" pitchFamily="2" charset="0"/>
              <a:ea typeface="Work Sans"/>
              <a:cs typeface="Work Sans"/>
              <a:sym typeface="Work Sans"/>
            </a:endParaRPr>
          </a:p>
        </p:txBody>
      </p:sp>
      <p:sp>
        <p:nvSpPr>
          <p:cNvPr id="443" name="Google Shape;443;p39"/>
          <p:cNvSpPr txBox="1"/>
          <p:nvPr/>
        </p:nvSpPr>
        <p:spPr>
          <a:xfrm>
            <a:off x="647433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200" dirty="0">
                <a:effectLst/>
                <a:latin typeface="Work Sans Light" pitchFamily="2" charset="0"/>
                <a:ea typeface="Calibri" panose="020F0502020204030204" pitchFamily="34" charset="0"/>
              </a:rPr>
              <a:t>Đại hội lần thứ XII của Đảng (năm 2016) </a:t>
            </a:r>
            <a:endParaRPr sz="1200" dirty="0">
              <a:solidFill>
                <a:schemeClr val="dk2"/>
              </a:solidFill>
              <a:latin typeface="Work Sans Light" pitchFamily="2" charset="0"/>
              <a:ea typeface="Work Sans"/>
              <a:cs typeface="Work Sans"/>
              <a:sym typeface="Work Sans"/>
            </a:endParaRPr>
          </a:p>
        </p:txBody>
      </p:sp>
    </p:spTree>
    <p:extLst>
      <p:ext uri="{BB962C8B-B14F-4D97-AF65-F5344CB8AC3E}">
        <p14:creationId xmlns:p14="http://schemas.microsoft.com/office/powerpoint/2010/main" val="104307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D902-B064-4426-B322-296DC5A7B6F6}"/>
              </a:ext>
            </a:extLst>
          </p:cNvPr>
          <p:cNvSpPr>
            <a:spLocks noGrp="1"/>
          </p:cNvSpPr>
          <p:nvPr>
            <p:ph type="title"/>
          </p:nvPr>
        </p:nvSpPr>
        <p:spPr>
          <a:xfrm>
            <a:off x="4682806" y="1277177"/>
            <a:ext cx="3751043" cy="552091"/>
          </a:xfrm>
        </p:spPr>
        <p:txBody>
          <a:bodyPr/>
          <a:lstStyle/>
          <a:p>
            <a:pPr algn="ctr"/>
            <a:r>
              <a:rPr lang="vi-VN" sz="1600" i="1" dirty="0">
                <a:effectLst/>
                <a:latin typeface="Times New Roman" panose="02020603050405020304" pitchFamily="18" charset="0"/>
                <a:ea typeface="Calibri" panose="020F0502020204030204" pitchFamily="34" charset="0"/>
              </a:rPr>
              <a:t>Ở bình diện quốc tế</a:t>
            </a:r>
            <a:br>
              <a:rPr lang="en-US" sz="1600" i="1" dirty="0">
                <a:effectLst/>
                <a:latin typeface="Times New Roman" panose="02020603050405020304" pitchFamily="18" charset="0"/>
                <a:ea typeface="Calibri" panose="020F0502020204030204" pitchFamily="34" charset="0"/>
              </a:rPr>
            </a:br>
            <a:r>
              <a:rPr lang="vi-VN" sz="1600" dirty="0">
                <a:effectLst/>
                <a:latin typeface="Work Sans" pitchFamily="2" charset="0"/>
                <a:ea typeface="Calibri" panose="020F0502020204030204" pitchFamily="34" charset="0"/>
              </a:rPr>
              <a:t>Tổ chức Giáo dục, Khoa học và Văn hoá của Liên hợp quốc (UNESCO)</a:t>
            </a:r>
            <a:endParaRPr lang="en-US" sz="1600" dirty="0"/>
          </a:p>
        </p:txBody>
      </p:sp>
      <p:sp>
        <p:nvSpPr>
          <p:cNvPr id="3" name="Text Placeholder 2">
            <a:extLst>
              <a:ext uri="{FF2B5EF4-FFF2-40B4-BE49-F238E27FC236}">
                <a16:creationId xmlns:a16="http://schemas.microsoft.com/office/drawing/2014/main" id="{CCDCC4DE-0BBD-4A34-8FA3-F89B8E06A9F2}"/>
              </a:ext>
            </a:extLst>
          </p:cNvPr>
          <p:cNvSpPr>
            <a:spLocks noGrp="1"/>
          </p:cNvSpPr>
          <p:nvPr>
            <p:ph type="body" idx="1"/>
          </p:nvPr>
        </p:nvSpPr>
        <p:spPr>
          <a:xfrm>
            <a:off x="4730899" y="1918969"/>
            <a:ext cx="3702950" cy="2384608"/>
          </a:xfrm>
        </p:spPr>
        <p:txBody>
          <a:bodyPr/>
          <a:lstStyle/>
          <a:p>
            <a:pPr marL="101600" indent="0">
              <a:buNone/>
            </a:pPr>
            <a:r>
              <a:rPr lang="en-US" sz="1400" dirty="0">
                <a:latin typeface="Work Sans" pitchFamily="2" charset="0"/>
                <a:ea typeface="Calibri" panose="020F0502020204030204" pitchFamily="34" charset="0"/>
              </a:rPr>
              <a:t>t</a:t>
            </a:r>
            <a:r>
              <a:rPr lang="vi-VN" sz="1400" dirty="0">
                <a:effectLst/>
                <a:latin typeface="Work Sans" pitchFamily="2" charset="0"/>
                <a:ea typeface="Calibri" panose="020F0502020204030204" pitchFamily="34" charset="0"/>
              </a:rPr>
              <a:t>ại Khoá họp Đại Hội đồng lần thứ 24 ở Pari, từ ngày 20-10-1987 đến ngày 20-11-1987, đã ra Nghị quyết số 24C/18.6.5 </a:t>
            </a:r>
            <a:r>
              <a:rPr lang="vi-VN" sz="1400" i="1" dirty="0">
                <a:effectLst/>
                <a:latin typeface="Work Sans" pitchFamily="2" charset="0"/>
                <a:ea typeface="Calibri" panose="020F0502020204030204" pitchFamily="34" charset="0"/>
              </a:rPr>
              <a:t>về kỷ niệm 100 năm Ngày sinh của Chủ tịch Hồ Chí Minh</a:t>
            </a:r>
            <a:r>
              <a:rPr lang="en-US" sz="1400" i="1" dirty="0">
                <a:latin typeface="Work Sans" pitchFamily="2" charset="0"/>
                <a:ea typeface="Calibri" panose="020F0502020204030204" pitchFamily="34" charset="0"/>
              </a:rPr>
              <a:t>.</a:t>
            </a:r>
            <a:endParaRPr lang="en-US" sz="1400" dirty="0">
              <a:latin typeface="Work Sans" pitchFamily="2" charset="0"/>
            </a:endParaRPr>
          </a:p>
        </p:txBody>
      </p:sp>
      <p:sp>
        <p:nvSpPr>
          <p:cNvPr id="4" name="Slide Number Placeholder 3">
            <a:extLst>
              <a:ext uri="{FF2B5EF4-FFF2-40B4-BE49-F238E27FC236}">
                <a16:creationId xmlns:a16="http://schemas.microsoft.com/office/drawing/2014/main" id="{99541A0A-6E8E-47E7-870C-4387241DBF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a:extLst>
              <a:ext uri="{FF2B5EF4-FFF2-40B4-BE49-F238E27FC236}">
                <a16:creationId xmlns:a16="http://schemas.microsoft.com/office/drawing/2014/main" id="{883F2718-4E48-40A9-B5DA-7CED89362689}"/>
              </a:ext>
            </a:extLst>
          </p:cNvPr>
          <p:cNvPicPr>
            <a:picLocks noChangeAspect="1"/>
          </p:cNvPicPr>
          <p:nvPr/>
        </p:nvPicPr>
        <p:blipFill>
          <a:blip r:embed="rId2"/>
          <a:stretch>
            <a:fillRect/>
          </a:stretch>
        </p:blipFill>
        <p:spPr>
          <a:xfrm>
            <a:off x="777301" y="1046377"/>
            <a:ext cx="3508075" cy="2544793"/>
          </a:xfrm>
          <a:prstGeom prst="rect">
            <a:avLst/>
          </a:prstGeom>
        </p:spPr>
      </p:pic>
    </p:spTree>
    <p:extLst>
      <p:ext uri="{BB962C8B-B14F-4D97-AF65-F5344CB8AC3E}">
        <p14:creationId xmlns:p14="http://schemas.microsoft.com/office/powerpoint/2010/main" val="186835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body" idx="1"/>
          </p:nvPr>
        </p:nvSpPr>
        <p:spPr>
          <a:xfrm>
            <a:off x="1804525" y="854775"/>
            <a:ext cx="6618634" cy="3505200"/>
          </a:xfrm>
          <a:prstGeom prst="rect">
            <a:avLst/>
          </a:prstGeom>
        </p:spPr>
        <p:txBody>
          <a:bodyPr spcFirstLastPara="1" wrap="square" lIns="91425" tIns="91425" rIns="91425" bIns="91425" anchor="t" anchorCtr="0">
            <a:noAutofit/>
          </a:bodyPr>
          <a:lstStyle/>
          <a:p>
            <a:pPr marL="0" marR="0" indent="0" algn="just">
              <a:lnSpc>
                <a:spcPct val="107000"/>
              </a:lnSpc>
              <a:spcBef>
                <a:spcPts val="300"/>
              </a:spcBef>
              <a:spcAft>
                <a:spcPts val="300"/>
              </a:spcAft>
              <a:buNone/>
            </a:pPr>
            <a:r>
              <a:rPr lang="vi-VN" sz="1800" i="1" dirty="0">
                <a:effectLst/>
                <a:latin typeface="Times New Roman" panose="02020603050405020304" pitchFamily="18" charset="0"/>
                <a:ea typeface="Calibri" panose="020F0502020204030204" pitchFamily="34" charset="0"/>
                <a:cs typeface="SimSun" panose="02010600030101010101" pitchFamily="2" charset="-122"/>
              </a:rPr>
              <a:t>“Tư tưởng Hồ Chí Minh</a:t>
            </a:r>
            <a:r>
              <a:rPr lang="vi-VN" sz="1800" dirty="0">
                <a:effectLst/>
                <a:latin typeface="Times New Roman" panose="02020603050405020304" pitchFamily="18" charset="0"/>
                <a:ea typeface="Calibri" panose="020F0502020204030204" pitchFamily="34" charset="0"/>
                <a:cs typeface="SimSun" panose="02010600030101010101" pitchFamily="2" charset="-122"/>
              </a:rPr>
              <a:t> là một hệ thống quan điểm, toàn diện và sâu sắc về những vấn đề cơ bản của cách mạng Việt Nam, kết quả của sự vận dụng và phát triển sáng tạo chủ nghĩa Mác - Lênin vào điều kiện cụ thể của nước ta, kế thừa và phát triển các giá trị truyền thống tốt đẹp của dân tộc, tiếp thu tinh hoa văn hoá nhân loại; là tài sản tinh thần vô cùng to lớn và quý giá của Đảng và dân tộc ta mãi mãi soi đường cho sự nghiệp cách mạng của nhân dân ta giành thắng lợi”</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99" name="Google Shape;99;p1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19373"/>
            <a:ext cx="6260319" cy="9555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800" dirty="0">
                <a:effectLst/>
                <a:latin typeface="Work Sans Light" pitchFamily="2" charset="0"/>
                <a:ea typeface="Calibri" panose="020F0502020204030204" pitchFamily="34" charset="0"/>
              </a:rPr>
              <a:t>Khái niệm trên đây chỉ rõ nội hàm cơ bản của tư tưởng Hồ Chí Minh, cơ sở hình thành cũng như ý nghĩa của tư tưởng đó</a:t>
            </a:r>
            <a:endParaRPr dirty="0">
              <a:latin typeface="Work Sans Light" pitchFamily="2" charset="0"/>
            </a:endParaRPr>
          </a:p>
        </p:txBody>
      </p:sp>
      <p:sp>
        <p:nvSpPr>
          <p:cNvPr id="105" name="Google Shape;105;p17"/>
          <p:cNvSpPr txBox="1">
            <a:spLocks noGrp="1"/>
          </p:cNvSpPr>
          <p:nvPr>
            <p:ph type="body" idx="1"/>
          </p:nvPr>
        </p:nvSpPr>
        <p:spPr>
          <a:xfrm>
            <a:off x="435801" y="1988845"/>
            <a:ext cx="7983753" cy="2545784"/>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vi-VN" sz="1800" i="1" dirty="0">
                <a:effectLst/>
                <a:latin typeface="Work Sans Light" pitchFamily="2" charset="0"/>
                <a:ea typeface="Calibri" panose="020F0502020204030204" pitchFamily="34" charset="0"/>
              </a:rPr>
              <a:t>Một là</a:t>
            </a:r>
            <a:r>
              <a:rPr lang="vi-VN" sz="1800" dirty="0">
                <a:effectLst/>
                <a:latin typeface="Work Sans Light" pitchFamily="2" charset="0"/>
                <a:ea typeface="Calibri" panose="020F0502020204030204" pitchFamily="34" charset="0"/>
              </a:rPr>
              <a:t>, khái niệm này đã nêu rõ bản chất khoa học và cách mạng cũng như nội dung cơ bản của tư tưởng Hồ Chí Minh</a:t>
            </a:r>
            <a:endParaRPr lang="en-US" sz="1800" dirty="0">
              <a:effectLst/>
              <a:latin typeface="Work Sans Light" pitchFamily="2" charset="0"/>
              <a:ea typeface="Calibri" panose="020F0502020204030204" pitchFamily="34" charset="0"/>
            </a:endParaRPr>
          </a:p>
          <a:p>
            <a:pPr marL="457200" lvl="0" indent="-355600" algn="l" rtl="0">
              <a:spcBef>
                <a:spcPts val="600"/>
              </a:spcBef>
              <a:spcAft>
                <a:spcPts val="0"/>
              </a:spcAft>
              <a:buSzPts val="2000"/>
              <a:buChar char="▪"/>
            </a:pPr>
            <a:r>
              <a:rPr lang="vi-VN" sz="1800" i="1" dirty="0">
                <a:effectLst/>
                <a:latin typeface="Work Sans Light" pitchFamily="2" charset="0"/>
                <a:ea typeface="Calibri" panose="020F0502020204030204" pitchFamily="34" charset="0"/>
                <a:cs typeface="SimSun" panose="02010600030101010101" pitchFamily="2" charset="-122"/>
              </a:rPr>
              <a:t>Hai là</a:t>
            </a:r>
            <a:r>
              <a:rPr lang="vi-VN" sz="1800" dirty="0">
                <a:effectLst/>
                <a:latin typeface="Work Sans Light" pitchFamily="2" charset="0"/>
                <a:ea typeface="Calibri" panose="020F0502020204030204" pitchFamily="34" charset="0"/>
                <a:cs typeface="SimSun" panose="02010600030101010101" pitchFamily="2" charset="-122"/>
              </a:rPr>
              <a:t>, nêu lên cơ sở hình thành tư tưởng Hồ Chí Minh là chủ nghĩa Mác- Lênin</a:t>
            </a:r>
            <a:r>
              <a:rPr lang="en-US" sz="1800" dirty="0">
                <a:effectLst/>
                <a:latin typeface="Work Sans Light" pitchFamily="2" charset="0"/>
                <a:ea typeface="Calibri" panose="020F0502020204030204" pitchFamily="34" charset="0"/>
                <a:cs typeface="SimSun" panose="02010600030101010101" pitchFamily="2" charset="-122"/>
              </a:rPr>
              <a:t>,</a:t>
            </a:r>
            <a:r>
              <a:rPr lang="vi-VN" sz="1800" dirty="0">
                <a:effectLst/>
                <a:latin typeface="Work Sans Light" pitchFamily="2" charset="0"/>
                <a:ea typeface="Calibri" panose="020F0502020204030204" pitchFamily="34" charset="0"/>
                <a:cs typeface="SimSun" panose="02010600030101010101" pitchFamily="2" charset="-122"/>
              </a:rPr>
              <a:t> đồng thời tư tưởng Hồ Chí Minh còn bắt nguồn từ việc Hồ Chí Minh tiếp thu các giá trị truyền thống tốt đẹp của dân tộc và tinh hoa văn hóa nhân loại.</a:t>
            </a:r>
            <a:endParaRPr lang="en-US" sz="1800" dirty="0">
              <a:effectLst/>
              <a:latin typeface="Work Sans Light" pitchFamily="2" charset="0"/>
              <a:ea typeface="Calibri" panose="020F0502020204030204" pitchFamily="34" charset="0"/>
              <a:cs typeface="SimSun" panose="02010600030101010101" pitchFamily="2" charset="-122"/>
            </a:endParaRPr>
          </a:p>
          <a:p>
            <a:pPr marL="0" marR="0" indent="457200" algn="just">
              <a:lnSpc>
                <a:spcPct val="107000"/>
              </a:lnSpc>
              <a:spcBef>
                <a:spcPts val="300"/>
              </a:spcBef>
              <a:spcAft>
                <a:spcPts val="300"/>
              </a:spcAft>
            </a:pPr>
            <a:r>
              <a:rPr lang="vi-VN" sz="1800" i="1" dirty="0">
                <a:effectLst/>
                <a:latin typeface="Work Sans Light" pitchFamily="2" charset="0"/>
                <a:ea typeface="Calibri" panose="020F0502020204030204" pitchFamily="34" charset="0"/>
              </a:rPr>
              <a:t>Ba là</a:t>
            </a:r>
            <a:r>
              <a:rPr lang="vi-VN" sz="1800" dirty="0">
                <a:effectLst/>
                <a:latin typeface="Work Sans Light" pitchFamily="2" charset="0"/>
                <a:ea typeface="Calibri" panose="020F0502020204030204" pitchFamily="34" charset="0"/>
              </a:rPr>
              <a:t>, đã nêu lên ý nghĩa của tư tưởng Hồ Chí Minh</a:t>
            </a:r>
            <a:endParaRPr lang="en-US" sz="1800" dirty="0">
              <a:effectLst/>
              <a:latin typeface="Work Sans Light" pitchFamily="2" charset="0"/>
              <a:ea typeface="Calibri" panose="020F0502020204030204" pitchFamily="34" charset="0"/>
              <a:cs typeface="SimSun" panose="02010600030101010101" pitchFamily="2" charset="-122"/>
            </a:endParaRPr>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539245" y="2269150"/>
            <a:ext cx="7763774" cy="1680569"/>
          </a:xfrm>
          <a:prstGeom prst="rect">
            <a:avLst/>
          </a:prstGeom>
        </p:spPr>
        <p:txBody>
          <a:bodyPr spcFirstLastPara="1" wrap="square" lIns="91425" tIns="91425" rIns="91425" bIns="91425" anchor="b" anchorCtr="0">
            <a:noAutofit/>
          </a:bodyPr>
          <a:lstStyle/>
          <a:p>
            <a:pPr marL="0" marR="0" indent="457200" algn="ctr">
              <a:lnSpc>
                <a:spcPct val="150000"/>
              </a:lnSpc>
              <a:spcBef>
                <a:spcPts val="300"/>
              </a:spcBef>
              <a:spcAft>
                <a:spcPts val="300"/>
              </a:spcAft>
            </a:pPr>
            <a:r>
              <a:rPr lang="vi-VN" sz="3200" kern="0" cap="all" dirty="0">
                <a:effectLst/>
                <a:latin typeface="Work Sans Light" pitchFamily="2" charset="0"/>
              </a:rPr>
              <a:t>ĐỐI TƯỢNG NGHIÊN CỨU MÔN HỌC TƯ TƯỞNG HỒ CHÍ MINH</a:t>
            </a:r>
            <a:endParaRPr lang="en-US" sz="3200" kern="0" cap="all" dirty="0">
              <a:effectLst/>
              <a:latin typeface="Work Sans Light" pitchFamily="2" charset="0"/>
            </a:endParaRPr>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dirty="0">
                <a:solidFill>
                  <a:schemeClr val="dk1"/>
                </a:solidFill>
                <a:latin typeface="Work Sans"/>
                <a:ea typeface="Work Sans"/>
                <a:cs typeface="Work Sans"/>
                <a:sym typeface="Work Sans"/>
              </a:rPr>
              <a:t>2</a:t>
            </a:r>
            <a:r>
              <a:rPr lang="en" sz="9600" b="1" dirty="0">
                <a:solidFill>
                  <a:schemeClr val="dk1"/>
                </a:solidFill>
                <a:latin typeface="Work Sans"/>
                <a:ea typeface="Work Sans"/>
                <a:cs typeface="Work Sans"/>
                <a:sym typeface="Work Sans"/>
              </a:rPr>
              <a:t>.</a:t>
            </a:r>
            <a:endParaRPr sz="9600" b="1" dirty="0">
              <a:latin typeface="Work Sans"/>
              <a:ea typeface="Work Sans"/>
              <a:cs typeface="Work Sans"/>
              <a:sym typeface="Work Sans"/>
            </a:endParaRPr>
          </a:p>
        </p:txBody>
      </p:sp>
    </p:spTree>
    <p:extLst>
      <p:ext uri="{BB962C8B-B14F-4D97-AF65-F5344CB8AC3E}">
        <p14:creationId xmlns:p14="http://schemas.microsoft.com/office/powerpoint/2010/main" val="338890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Tư tưởng Hồ Chí Minh nghiên cứu về</a:t>
            </a:r>
            <a:endParaRPr dirty="0"/>
          </a:p>
        </p:txBody>
      </p:sp>
      <p:sp>
        <p:nvSpPr>
          <p:cNvPr id="148" name="Google Shape;148;p20"/>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err="1">
                <a:effectLst/>
                <a:latin typeface="Work Sans" pitchFamily="2" charset="0"/>
                <a:ea typeface="Calibri" panose="020F0502020204030204" pitchFamily="34" charset="0"/>
              </a:rPr>
              <a:t>Toàn</a:t>
            </a:r>
            <a:r>
              <a:rPr lang="en-US" sz="1800" dirty="0">
                <a:effectLst/>
                <a:latin typeface="Work Sans" pitchFamily="2" charset="0"/>
                <a:ea typeface="Calibri" panose="020F0502020204030204" pitchFamily="34" charset="0"/>
              </a:rPr>
              <a:t> </a:t>
            </a:r>
            <a:r>
              <a:rPr lang="vi-VN" sz="1800" dirty="0">
                <a:effectLst/>
                <a:latin typeface="Work Sans" pitchFamily="2" charset="0"/>
                <a:ea typeface="Calibri" panose="020F0502020204030204" pitchFamily="34" charset="0"/>
              </a:rPr>
              <a:t>bộ nh</a:t>
            </a:r>
            <a:r>
              <a:rPr lang="en-US" sz="1800" dirty="0">
                <a:latin typeface="Work Sans" pitchFamily="2" charset="0"/>
                <a:ea typeface="Calibri" panose="020F0502020204030204" pitchFamily="34" charset="0"/>
              </a:rPr>
              <a:t>ữ</a:t>
            </a:r>
            <a:r>
              <a:rPr lang="vi-VN" sz="1800" dirty="0">
                <a:effectLst/>
                <a:latin typeface="Work Sans" pitchFamily="2" charset="0"/>
                <a:ea typeface="Calibri" panose="020F0502020204030204" pitchFamily="34" charset="0"/>
              </a:rPr>
              <a:t>ng quan điểm của Hồ Chí Minh thể hiện trong di sản của Người</a:t>
            </a:r>
            <a:endParaRPr dirty="0">
              <a:latin typeface="Work Sans" pitchFamily="2" charset="0"/>
            </a:endParaRPr>
          </a:p>
        </p:txBody>
      </p:sp>
      <p:sp>
        <p:nvSpPr>
          <p:cNvPr id="149" name="Google Shape;149;p20"/>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latin typeface="Work Sans" pitchFamily="2" charset="0"/>
                <a:ea typeface="Calibri" panose="020F0502020204030204" pitchFamily="34" charset="0"/>
              </a:rPr>
              <a:t>N</a:t>
            </a:r>
            <a:r>
              <a:rPr lang="vi-VN" sz="1800" dirty="0">
                <a:effectLst/>
                <a:latin typeface="Work Sans" pitchFamily="2" charset="0"/>
                <a:ea typeface="Calibri" panose="020F0502020204030204" pitchFamily="34" charset="0"/>
              </a:rPr>
              <a:t>hững vấn đề lý luận và thực tiễn được rút ra từ cuộc đời hoạt động rất phong phú ở cả trong nước và trên thế giới của Hồ Chí Minh </a:t>
            </a:r>
            <a:endParaRPr dirty="0">
              <a:latin typeface="Work Sans" pitchFamily="2" charset="0"/>
            </a:endParaRPr>
          </a:p>
        </p:txBody>
      </p:sp>
      <p:sp>
        <p:nvSpPr>
          <p:cNvPr id="150" name="Google Shape;150;p20"/>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latin typeface="Work Sans" pitchFamily="2" charset="0"/>
                <a:ea typeface="Calibri" panose="020F0502020204030204" pitchFamily="34" charset="0"/>
              </a:rPr>
              <a:t>Q</a:t>
            </a:r>
            <a:r>
              <a:rPr lang="vi-VN" sz="1800" dirty="0">
                <a:effectLst/>
                <a:latin typeface="Work Sans" pitchFamily="2" charset="0"/>
                <a:ea typeface="Calibri" panose="020F0502020204030204" pitchFamily="34" charset="0"/>
              </a:rPr>
              <a:t>uá trình hệ thống quan điểm của Hồ Chí Minh vận động trong thực tiễn</a:t>
            </a:r>
            <a:endParaRPr dirty="0">
              <a:latin typeface="Work Sans" pitchFamily="2" charset="0"/>
            </a:endParaRPr>
          </a:p>
        </p:txBody>
      </p:sp>
      <p:grpSp>
        <p:nvGrpSpPr>
          <p:cNvPr id="151" name="Google Shape;151;p20"/>
          <p:cNvGrpSpPr/>
          <p:nvPr/>
        </p:nvGrpSpPr>
        <p:grpSpPr>
          <a:xfrm>
            <a:off x="7516121" y="711701"/>
            <a:ext cx="903434" cy="903434"/>
            <a:chOff x="2594325" y="1627175"/>
            <a:chExt cx="440850" cy="440850"/>
          </a:xfrm>
        </p:grpSpPr>
        <p:sp>
          <p:nvSpPr>
            <p:cNvPr id="152" name="Google Shape;152;p2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2265</Words>
  <Application>Microsoft Office PowerPoint</Application>
  <PresentationFormat>On-screen Show (16:9)</PresentationFormat>
  <Paragraphs>161</Paragraphs>
  <Slides>35</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Work Sans Light</vt:lpstr>
      <vt:lpstr>Lato Light</vt:lpstr>
      <vt:lpstr>Muli</vt:lpstr>
      <vt:lpstr>Times New Roman</vt:lpstr>
      <vt:lpstr>Work Sans</vt:lpstr>
      <vt:lpstr>Calibri</vt:lpstr>
      <vt:lpstr>Work Sans </vt:lpstr>
      <vt:lpstr>Raleway Light</vt:lpstr>
      <vt:lpstr>Arial</vt:lpstr>
      <vt:lpstr>Raleway ExtraBold</vt:lpstr>
      <vt:lpstr>Jacquenetta template</vt:lpstr>
      <vt:lpstr>KHÁI NIỆM, ĐỐI TƯỢNG, PHƯƠNG PHÁP NGHIÊN CỨU VÀ Ý NGHĨA HỌC TẬP MÔN TƯ TƯỞNG HỒ CHÍ MINH</vt:lpstr>
      <vt:lpstr>Instructions</vt:lpstr>
      <vt:lpstr>KHÁI NIỆM TƯ TƯỞNG HỒ CHÍ MINH</vt:lpstr>
      <vt:lpstr>Quá trình nhận thức của Đảng Cộng sản Việt Nam về Tư tưởng Hồ Chí Minh</vt:lpstr>
      <vt:lpstr>Ở bình diện quốc tế Tổ chức Giáo dục, Khoa học và Văn hoá của Liên hợp quốc (UNESCO)</vt:lpstr>
      <vt:lpstr>PowerPoint Presentation</vt:lpstr>
      <vt:lpstr>Khái niệm trên đây chỉ rõ nội hàm cơ bản của tư tưởng Hồ Chí Minh, cơ sở hình thành cũng như ý nghĩa của tư tưởng đó</vt:lpstr>
      <vt:lpstr>ĐỐI TƯỢNG NGHIÊN CỨU MÔN HỌC TƯ TƯỞNG HỒ CHÍ MINH</vt:lpstr>
      <vt:lpstr>Tư tưởng Hồ Chí Minh nghiên cứu về</vt:lpstr>
      <vt:lpstr>PHƯƠNG PHÁP NGHIÊN CỨU</vt:lpstr>
      <vt:lpstr>1. Phương pháp luận của việc nghiên cứu tư tưởng Hồ Chí Minh</vt:lpstr>
      <vt:lpstr>2. Một số phương pháp cụ thể</vt:lpstr>
      <vt:lpstr>Ý NGHĨA CỦA VIỆC HỌC TẬP MÔN HỌC TƯ TƯỞNG HỒ CHÍ MINH </vt:lpstr>
      <vt:lpstr>4.1 Góp phần nâng cao năng lực tư duy lý luận</vt:lpstr>
      <vt:lpstr>4.2. Giáo dục và thực hành đạo đức cách mạng, củng cố niềm tin khoa học gắn liền với trau dồi tình cảm cách mạng, bồi dưỡng lòng yên nước</vt:lpstr>
      <vt:lpstr>4.3. Xây dựng, rèn luyện phương pháp và phong cách công tác</vt:lpstr>
      <vt:lpstr>Chương 2:  Cơ sở, quá trình hình thành và phát triển tư tưởng Hồ Chí Minh</vt:lpstr>
      <vt:lpstr>Instructions</vt:lpstr>
      <vt:lpstr>Outline</vt:lpstr>
      <vt:lpstr>2.1. Cơ sở hình thành tư tưởng Hồ Chí Minh</vt:lpstr>
      <vt:lpstr>2.1.1. Cơ sở thực tiễn</vt:lpstr>
      <vt:lpstr>PowerPoint Presentation</vt:lpstr>
      <vt:lpstr>Song, tất cả các phong trào đều thất bại</vt:lpstr>
      <vt:lpstr>PowerPoint Presentation</vt:lpstr>
      <vt:lpstr>Nhưng cũng chỉ rộ lên một thời gian ngắn rồi lần lượt bị dập tắt</vt:lpstr>
      <vt:lpstr>Cứu nước bằng con đường nào để có thể đi đến thắng lợi?</vt:lpstr>
      <vt:lpstr>Giai cấp công nhân  ra đời</vt:lpstr>
      <vt:lpstr>2.1.1. Cơ sở thực tiễn</vt:lpstr>
      <vt:lpstr>2.1.2. Cơ sở lý luận </vt:lpstr>
      <vt:lpstr>2.1.2. Cơ sở lý luận </vt:lpstr>
      <vt:lpstr>2.1.2. Cơ sở lý luận </vt:lpstr>
      <vt:lpstr>2.1.2. Cơ sở lý luận </vt:lpstr>
      <vt:lpstr>PowerPoint Presentation</vt:lpstr>
      <vt:lpstr>Tài liệu tham khảo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KHÁI NIỆM, ĐỐI TƯỢNG, PHƯƠNG PHÁP NGHIÊN CỨU VÀ Ý NGHĨA HỌC TẬP MÔN TƯ TƯỞNG HỒ CHÍ MINH</dc:title>
  <dc:creator>admin</dc:creator>
  <cp:lastModifiedBy>Thang Hoang</cp:lastModifiedBy>
  <cp:revision>9</cp:revision>
  <dcterms:modified xsi:type="dcterms:W3CDTF">2023-07-16T06:41:20Z</dcterms:modified>
</cp:coreProperties>
</file>