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61" r:id="rId5"/>
    <p:sldId id="296" r:id="rId6"/>
    <p:sldId id="297" r:id="rId7"/>
    <p:sldId id="262" r:id="rId8"/>
    <p:sldId id="298" r:id="rId9"/>
    <p:sldId id="299" r:id="rId10"/>
    <p:sldId id="301" r:id="rId11"/>
    <p:sldId id="300" r:id="rId12"/>
    <p:sldId id="302" r:id="rId13"/>
    <p:sldId id="303" r:id="rId14"/>
    <p:sldId id="304" r:id="rId15"/>
    <p:sldId id="391" r:id="rId16"/>
    <p:sldId id="392" r:id="rId17"/>
    <p:sldId id="393" r:id="rId18"/>
    <p:sldId id="394" r:id="rId19"/>
    <p:sldId id="395" r:id="rId20"/>
    <p:sldId id="396" r:id="rId21"/>
    <p:sldId id="397" r:id="rId22"/>
    <p:sldId id="398" r:id="rId23"/>
    <p:sldId id="399" r:id="rId24"/>
    <p:sldId id="400" r:id="rId25"/>
    <p:sldId id="390" r:id="rId26"/>
    <p:sldId id="27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aleway Light"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
      <p:font typeface="Raleway ExtraBold" panose="020B060402020202020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20599-6FF6-42D0-A41C-BC4FEDEF9ADC}">
  <a:tblStyle styleId="{CEC20599-6FF6-42D0-A41C-BC4FEDEF9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060383-1574-4C42-93C6-B8AFD89FC2F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p:scale>
          <a:sx n="130" d="100"/>
          <a:sy n="130" d="100"/>
        </p:scale>
        <p:origin x="96" y="-105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56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423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964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1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37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9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56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55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59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10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FAFA8771-10D9-485E-AE08-26AD343657D1}"/>
              </a:ext>
            </a:extLst>
          </p:cNvPr>
          <p:cNvPicPr>
            <a:picLocks noChangeAspect="1"/>
          </p:cNvPicPr>
          <p:nvPr userDrawn="1"/>
        </p:nvPicPr>
        <p:blipFill>
          <a:blip r:embed="rId2"/>
          <a:stretch>
            <a:fillRect/>
          </a:stretch>
        </p:blipFill>
        <p:spPr>
          <a:xfrm>
            <a:off x="8119224" y="274039"/>
            <a:ext cx="634040" cy="553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134A6FE5-226D-4E8D-9116-44BE067197BE}"/>
              </a:ext>
            </a:extLst>
          </p:cNvPr>
          <p:cNvPicPr>
            <a:picLocks noChangeAspect="1"/>
          </p:cNvPicPr>
          <p:nvPr userDrawn="1"/>
        </p:nvPicPr>
        <p:blipFill>
          <a:blip r:embed="rId9"/>
          <a:stretch>
            <a:fillRect/>
          </a:stretch>
        </p:blipFill>
        <p:spPr>
          <a:xfrm>
            <a:off x="8119224" y="274039"/>
            <a:ext cx="634040" cy="553200"/>
          </a:xfrm>
          <a:prstGeom prst="rect">
            <a:avLst/>
          </a:prstGeom>
        </p:spPr>
      </p:pic>
      <p:pic>
        <p:nvPicPr>
          <p:cNvPr id="9" name="Picture 8">
            <a:extLst>
              <a:ext uri="{FF2B5EF4-FFF2-40B4-BE49-F238E27FC236}">
                <a16:creationId xmlns:a16="http://schemas.microsoft.com/office/drawing/2014/main" id="{A9AD493A-5756-494F-B7BE-EF86A3291CDC}"/>
              </a:ext>
            </a:extLst>
          </p:cNvPr>
          <p:cNvPicPr>
            <a:picLocks noChangeAspect="1"/>
          </p:cNvPicPr>
          <p:nvPr userDrawn="1"/>
        </p:nvPicPr>
        <p:blipFill>
          <a:blip r:embed="rId10"/>
          <a:stretch>
            <a:fillRect/>
          </a:stretch>
        </p:blipFill>
        <p:spPr>
          <a:xfrm>
            <a:off x="791455" y="576997"/>
            <a:ext cx="1165660" cy="31477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19.png"/><Relationship Id="rId10" Type="http://schemas.openxmlformats.org/officeDocument/2006/relationships/image" Target="../media/image30.svg"/><Relationship Id="rId4" Type="http://schemas.openxmlformats.org/officeDocument/2006/relationships/image" Target="../media/image18.jp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jpg"/><Relationship Id="rId7" Type="http://schemas.openxmlformats.org/officeDocument/2006/relationships/image" Target="../media/image20.png"/><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19.png"/><Relationship Id="rId10" Type="http://schemas.openxmlformats.org/officeDocument/2006/relationships/image" Target="../media/image30.svg"/><Relationship Id="rId4" Type="http://schemas.openxmlformats.org/officeDocument/2006/relationships/image" Target="../media/image24.jp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0.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0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2.svg"/><Relationship Id="rId4" Type="http://schemas.openxmlformats.org/officeDocument/2006/relationships/image" Target="../media/image10.png"/><Relationship Id="rId9"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19.png"/><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6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3.sv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0.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3.svg"/><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78426" y="1216476"/>
            <a:ext cx="7772400" cy="24857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solidFill>
                  <a:schemeClr val="tx1">
                    <a:lumMod val="50000"/>
                  </a:schemeClr>
                </a:solidFill>
              </a:rPr>
              <a:t>Chương 3</a:t>
            </a:r>
            <a:r>
              <a:rPr lang="en-US" sz="3200" dirty="0"/>
              <a:t/>
            </a:r>
            <a:br>
              <a:rPr lang="en-US" sz="3200" dirty="0"/>
            </a:br>
            <a:r>
              <a:rPr lang="vi-VN" sz="3200" dirty="0"/>
              <a:t>ĐẢNG LÃNH ĐẠO CẢ NƯỚC</a:t>
            </a:r>
            <a:r>
              <a:rPr lang="en-US" sz="3200" dirty="0"/>
              <a:t/>
            </a:r>
            <a:br>
              <a:rPr lang="en-US" sz="3200" dirty="0"/>
            </a:br>
            <a:r>
              <a:rPr lang="vi-VN" sz="3200" dirty="0"/>
              <a:t>QUÁ ĐỘ LÊN CHỦ NGHĨA XÃ HỘI VÀTIẾN HÀNH CÔNG CUỘC ĐỔI</a:t>
            </a:r>
            <a:r>
              <a:rPr lang="en-US" sz="3200" dirty="0"/>
              <a:t> </a:t>
            </a:r>
            <a:r>
              <a:rPr lang="vi-VN" sz="3200" dirty="0"/>
              <a:t>MỚI</a:t>
            </a:r>
            <a:r>
              <a:rPr lang="en-US" sz="3200" dirty="0"/>
              <a:t> </a:t>
            </a:r>
            <a:r>
              <a:rPr lang="vi-VN" sz="3200" dirty="0"/>
              <a:t>(1975 - </a:t>
            </a:r>
            <a:r>
              <a:rPr lang="en-US" sz="3200" dirty="0" smtClean="0"/>
              <a:t>NAY</a:t>
            </a:r>
            <a:r>
              <a:rPr lang="vi-VN" sz="3200" dirty="0" smtClean="0"/>
              <a:t>)</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690201" y="1418796"/>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79" name="Google Shape;379;p34"/>
          <p:cNvSpPr txBox="1">
            <a:spLocks noGrp="1"/>
          </p:cNvSpPr>
          <p:nvPr>
            <p:ph type="body" idx="4294967295"/>
          </p:nvPr>
        </p:nvSpPr>
        <p:spPr>
          <a:xfrm>
            <a:off x="558003" y="753278"/>
            <a:ext cx="3428122" cy="376710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Raleway ExtraBold" pitchFamily="2" charset="0"/>
              </a:rPr>
              <a:t>Hội nghị Trung ương 6 (8-1979)</a:t>
            </a:r>
            <a:endParaRPr lang="en-US" dirty="0">
              <a:latin typeface="Raleway ExtraBold" pitchFamily="2" charset="0"/>
            </a:endParaRPr>
          </a:p>
          <a:p>
            <a:pPr marL="0" lvl="0" indent="0" algn="l" rtl="0">
              <a:spcBef>
                <a:spcPts val="600"/>
              </a:spcBef>
              <a:spcAft>
                <a:spcPts val="0"/>
              </a:spcAft>
              <a:buNone/>
            </a:pPr>
            <a:r>
              <a:rPr lang="en-US" dirty="0"/>
              <a:t>L</a:t>
            </a:r>
            <a:r>
              <a:rPr lang="vi-VN" dirty="0"/>
              <a:t>à bước đột phá đầu tiên đổi mới kinh tế của Đảng với chủ trương khắc phục những khuyết điểm, sai lầm trong quản lý kinh tế, trong cải tạo xã hội chủ nghĩa, phá bỏ những rào cản để cho “sản xuất bung ra”</a:t>
            </a:r>
            <a:r>
              <a:rPr lang="en-US" dirty="0"/>
              <a:t>.</a:t>
            </a:r>
            <a:endParaRPr dirty="0"/>
          </a:p>
        </p:txBody>
      </p:sp>
      <p:pic>
        <p:nvPicPr>
          <p:cNvPr id="3" name="Picture 2">
            <a:extLst>
              <a:ext uri="{FF2B5EF4-FFF2-40B4-BE49-F238E27FC236}">
                <a16:creationId xmlns:a16="http://schemas.microsoft.com/office/drawing/2014/main" id="{FAA63E68-37B0-4B08-BE52-B171BF764B9C}"/>
              </a:ext>
            </a:extLst>
          </p:cNvPr>
          <p:cNvPicPr>
            <a:picLocks noChangeAspect="1"/>
          </p:cNvPicPr>
          <p:nvPr/>
        </p:nvPicPr>
        <p:blipFill>
          <a:blip r:embed="rId3"/>
          <a:stretch>
            <a:fillRect/>
          </a:stretch>
        </p:blipFill>
        <p:spPr>
          <a:xfrm>
            <a:off x="4288460" y="1591488"/>
            <a:ext cx="4150460" cy="2652875"/>
          </a:xfrm>
          <a:prstGeom prst="rect">
            <a:avLst/>
          </a:prstGeom>
        </p:spPr>
      </p:pic>
    </p:spTree>
    <p:extLst>
      <p:ext uri="{BB962C8B-B14F-4D97-AF65-F5344CB8AC3E}">
        <p14:creationId xmlns:p14="http://schemas.microsoft.com/office/powerpoint/2010/main" val="280342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826350" y="1123129"/>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t>“</a:t>
            </a:r>
            <a:r>
              <a:rPr lang="en-US" sz="2400" dirty="0"/>
              <a:t>K</a:t>
            </a:r>
            <a:r>
              <a:rPr lang="vi-VN" sz="2400" dirty="0"/>
              <a:t>hoán chui”</a:t>
            </a:r>
            <a:endParaRPr sz="2400" dirty="0"/>
          </a:p>
        </p:txBody>
      </p:sp>
      <p:sp>
        <p:nvSpPr>
          <p:cNvPr id="158" name="Google Shape;158;p22"/>
          <p:cNvSpPr txBox="1">
            <a:spLocks noGrp="1"/>
          </p:cNvSpPr>
          <p:nvPr>
            <p:ph type="body" idx="1"/>
          </p:nvPr>
        </p:nvSpPr>
        <p:spPr>
          <a:xfrm>
            <a:off x="826350" y="1665394"/>
            <a:ext cx="3871200" cy="26564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a:t>Trước hiện tượng “khoán chui” trong hợp tác xã nông nghiệp ở một số địa phương, sau khi tổ chức thí điểm, Ban Bí thư đã ban hành Chỉ thị số 100-CT/TW (1-1981) về khoán sản phẩm đến nhóm và người lao động trong các hợp tác xã nông nghiệp</a:t>
            </a:r>
            <a:endParaRPr dirty="0"/>
          </a:p>
        </p:txBody>
      </p:sp>
      <p:pic>
        <p:nvPicPr>
          <p:cNvPr id="159" name="Google Shape;159;p22"/>
          <p:cNvPicPr preferRelativeResize="0"/>
          <p:nvPr/>
        </p:nvPicPr>
        <p:blipFill>
          <a:blip r:embed="rId3"/>
          <a:srcRect l="23750" r="2375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42860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1999" y="891775"/>
            <a:ext cx="471683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t>
            </a:r>
            <a:r>
              <a:rPr lang="en-US" sz="2400" dirty="0" err="1"/>
              <a:t>Xé</a:t>
            </a:r>
            <a:r>
              <a:rPr lang="en-US" sz="2400" dirty="0"/>
              <a:t> </a:t>
            </a:r>
            <a:r>
              <a:rPr lang="en-US" sz="2400" dirty="0" err="1"/>
              <a:t>rào</a:t>
            </a:r>
            <a:r>
              <a:rPr lang="en-US" sz="2400" dirty="0"/>
              <a:t>”, </a:t>
            </a:r>
            <a:r>
              <a:rPr lang="en-US" sz="2400" dirty="0" err="1"/>
              <a:t>bù</a:t>
            </a:r>
            <a:r>
              <a:rPr lang="en-US" sz="2400" dirty="0"/>
              <a:t> </a:t>
            </a:r>
            <a:r>
              <a:rPr lang="en-US" sz="2400" dirty="0" err="1"/>
              <a:t>giá</a:t>
            </a:r>
            <a:r>
              <a:rPr lang="en-US" sz="2400" dirty="0"/>
              <a:t> </a:t>
            </a:r>
            <a:r>
              <a:rPr lang="en-US" sz="2400" dirty="0" err="1"/>
              <a:t>vào</a:t>
            </a:r>
            <a:r>
              <a:rPr lang="en-US" sz="2400" dirty="0"/>
              <a:t> </a:t>
            </a:r>
            <a:r>
              <a:rPr lang="en-US" sz="2400" dirty="0" err="1"/>
              <a:t>lương</a:t>
            </a:r>
            <a:endParaRPr sz="2400" dirty="0"/>
          </a:p>
        </p:txBody>
      </p:sp>
      <p:sp>
        <p:nvSpPr>
          <p:cNvPr id="158" name="Google Shape;158;p22"/>
          <p:cNvSpPr txBox="1">
            <a:spLocks noGrp="1"/>
          </p:cNvSpPr>
          <p:nvPr>
            <p:ph type="body" idx="1"/>
          </p:nvPr>
        </p:nvSpPr>
        <p:spPr>
          <a:xfrm>
            <a:off x="481292" y="1656768"/>
            <a:ext cx="4970601" cy="31999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a:t>Trong lĩnh vực công nghiệp</a:t>
            </a:r>
            <a:r>
              <a:rPr lang="en-US" dirty="0"/>
              <a:t>,</a:t>
            </a:r>
            <a:r>
              <a:rPr lang="vi-VN" dirty="0"/>
              <a:t> Chính phủ ban hành Quyết định số 25-CP (1-1981) về quyền chủ động sản xuất kinh doanh và quyền tự chủ về tài chính của các xí nghiệp quốc doanh và Quyết định số 26-CP về việc mở rộng hình thức trả lương khoán, lương sản phẩm và vận dụng hình thức tiền thưởng trong các đơn vị sản xuất kinh doanh của Nhà nước</a:t>
            </a:r>
            <a:r>
              <a:rPr lang="en-US" dirty="0"/>
              <a:t>.</a:t>
            </a:r>
            <a:endParaRPr dirty="0"/>
          </a:p>
        </p:txBody>
      </p:sp>
      <p:pic>
        <p:nvPicPr>
          <p:cNvPr id="159" name="Google Shape;159;p22"/>
          <p:cNvPicPr preferRelativeResize="0"/>
          <p:nvPr/>
        </p:nvPicPr>
        <p:blipFill>
          <a:blip r:embed="rId3"/>
          <a:srcRect l="17773" r="17773"/>
          <a:stretch/>
        </p:blipFill>
        <p:spPr>
          <a:xfrm>
            <a:off x="5244100" y="1077271"/>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28139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46967" y="1755353"/>
            <a:ext cx="2313844" cy="1301521"/>
            <a:chOff x="0" y="0"/>
            <a:chExt cx="11289030" cy="6350000"/>
          </a:xfrm>
          <a:blipFill>
            <a:blip r:embed="rId2"/>
            <a:stretch>
              <a:fillRect/>
            </a:stretch>
          </a:blipFill>
        </p:grpSpPr>
        <p:sp>
          <p:nvSpPr>
            <p:cNvPr id="3" name="Freeform 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4" name="Group 4"/>
          <p:cNvGrpSpPr>
            <a:grpSpLocks noChangeAspect="1"/>
          </p:cNvGrpSpPr>
          <p:nvPr/>
        </p:nvGrpSpPr>
        <p:grpSpPr>
          <a:xfrm>
            <a:off x="3361965" y="1800049"/>
            <a:ext cx="2313844" cy="1301521"/>
            <a:chOff x="0" y="0"/>
            <a:chExt cx="11289030" cy="6350000"/>
          </a:xfrm>
          <a:blipFill>
            <a:blip r:embed="rId3"/>
            <a:stretch>
              <a:fillRect/>
            </a:stretch>
          </a:blipFill>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6" name="Group 6"/>
          <p:cNvGrpSpPr>
            <a:grpSpLocks noChangeAspect="1"/>
          </p:cNvGrpSpPr>
          <p:nvPr/>
        </p:nvGrpSpPr>
        <p:grpSpPr>
          <a:xfrm>
            <a:off x="6099683" y="1767171"/>
            <a:ext cx="2313844" cy="1301521"/>
            <a:chOff x="0" y="0"/>
            <a:chExt cx="11289030" cy="6350000"/>
          </a:xfrm>
          <a:blipFill>
            <a:blip r:embed="rId4"/>
            <a:stretch>
              <a:fillRect/>
            </a:stretch>
          </a:blipFill>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8" name="Group 8"/>
          <p:cNvGrpSpPr/>
          <p:nvPr/>
        </p:nvGrpSpPr>
        <p:grpSpPr>
          <a:xfrm>
            <a:off x="622919" y="3079872"/>
            <a:ext cx="2313844" cy="1602766"/>
            <a:chOff x="0" y="0"/>
            <a:chExt cx="5503589" cy="1220251"/>
          </a:xfrm>
        </p:grpSpPr>
        <p:sp>
          <p:nvSpPr>
            <p:cNvPr id="9" name="Freeform 9"/>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0" name="TextBox 10"/>
          <p:cNvSpPr txBox="1"/>
          <p:nvPr/>
        </p:nvSpPr>
        <p:spPr>
          <a:xfrm>
            <a:off x="770216" y="3205045"/>
            <a:ext cx="2017647" cy="1443985"/>
          </a:xfrm>
          <a:prstGeom prst="rect">
            <a:avLst/>
          </a:prstGeom>
        </p:spPr>
        <p:txBody>
          <a:bodyPr wrap="square" lIns="0" tIns="0" rIns="0" bIns="0" rtlCol="0" anchor="t">
            <a:spAutoFit/>
          </a:bodyPr>
          <a:lstStyle/>
          <a:p>
            <a:pPr algn="ctr">
              <a:lnSpc>
                <a:spcPts val="1907"/>
              </a:lnSpc>
            </a:pPr>
            <a:r>
              <a:rPr lang="vi-VN" dirty="0">
                <a:latin typeface="Raleway Light" pitchFamily="2" charset="0"/>
              </a:rPr>
              <a:t>Từ tháng 4-1975, tập đoàn Pôn Pốt đã thi hành chính sách diệt chủng ở Campuchia và tăng cường chống Việt Nam</a:t>
            </a:r>
            <a:endParaRPr lang="en-US" dirty="0">
              <a:latin typeface="Raleway Light" pitchFamily="2" charset="0"/>
            </a:endParaRPr>
          </a:p>
        </p:txBody>
      </p:sp>
      <p:sp>
        <p:nvSpPr>
          <p:cNvPr id="13" name="TextBox 13"/>
          <p:cNvSpPr txBox="1"/>
          <p:nvPr/>
        </p:nvSpPr>
        <p:spPr>
          <a:xfrm>
            <a:off x="2627186" y="269674"/>
            <a:ext cx="3911809" cy="734625"/>
          </a:xfrm>
          <a:prstGeom prst="rect">
            <a:avLst/>
          </a:prstGeom>
        </p:spPr>
        <p:txBody>
          <a:bodyPr wrap="square" lIns="0" tIns="0" rIns="0" bIns="0" rtlCol="0" anchor="t">
            <a:spAutoFit/>
          </a:bodyPr>
          <a:lstStyle/>
          <a:p>
            <a:pPr algn="ctr">
              <a:lnSpc>
                <a:spcPts val="6985"/>
              </a:lnSpc>
            </a:pPr>
            <a:r>
              <a:rPr lang="en-US" sz="2000" dirty="0">
                <a:latin typeface="Raleway ExtraBold" pitchFamily="2" charset="0"/>
              </a:rPr>
              <a:t>B</a:t>
            </a:r>
            <a:r>
              <a:rPr lang="vi-VN" sz="2000" dirty="0">
                <a:latin typeface="Raleway ExtraBold" pitchFamily="2" charset="0"/>
              </a:rPr>
              <a:t>ảo vệ </a:t>
            </a:r>
            <a:r>
              <a:rPr lang="vi-VN" sz="2000" dirty="0">
                <a:solidFill>
                  <a:schemeClr val="accent1"/>
                </a:solidFill>
                <a:latin typeface="Raleway ExtraBold" pitchFamily="2" charset="0"/>
              </a:rPr>
              <a:t>biên giới phía Tây Nam </a:t>
            </a:r>
            <a:endParaRPr lang="en-US" sz="2000" dirty="0">
              <a:solidFill>
                <a:schemeClr val="accent1"/>
              </a:solidFill>
              <a:latin typeface="Raleway ExtraBold" pitchFamily="2" charset="0"/>
            </a:endParaRPr>
          </a:p>
        </p:txBody>
      </p:sp>
      <p:grpSp>
        <p:nvGrpSpPr>
          <p:cNvPr id="14" name="Group 14"/>
          <p:cNvGrpSpPr/>
          <p:nvPr/>
        </p:nvGrpSpPr>
        <p:grpSpPr>
          <a:xfrm>
            <a:off x="3190095" y="3121281"/>
            <a:ext cx="2552053" cy="1562858"/>
            <a:chOff x="0" y="0"/>
            <a:chExt cx="5503589" cy="1220251"/>
          </a:xfrm>
        </p:grpSpPr>
        <p:sp>
          <p:nvSpPr>
            <p:cNvPr id="15" name="Freeform 15"/>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6" name="TextBox 16"/>
          <p:cNvSpPr txBox="1"/>
          <p:nvPr/>
        </p:nvSpPr>
        <p:spPr>
          <a:xfrm>
            <a:off x="3360835" y="3219275"/>
            <a:ext cx="2382381" cy="1443985"/>
          </a:xfrm>
          <a:prstGeom prst="rect">
            <a:avLst/>
          </a:prstGeom>
        </p:spPr>
        <p:txBody>
          <a:bodyPr wrap="square" lIns="0" tIns="0" rIns="0" bIns="0" rtlCol="0" anchor="t">
            <a:spAutoFit/>
          </a:bodyPr>
          <a:lstStyle/>
          <a:p>
            <a:pPr algn="ctr">
              <a:lnSpc>
                <a:spcPts val="1907"/>
              </a:lnSpc>
            </a:pPr>
            <a:r>
              <a:rPr lang="en-US" dirty="0">
                <a:latin typeface="Raleway Light" pitchFamily="2" charset="0"/>
              </a:rPr>
              <a:t>T</a:t>
            </a:r>
            <a:r>
              <a:rPr lang="vi-VN" dirty="0">
                <a:latin typeface="Raleway Light" pitchFamily="2" charset="0"/>
              </a:rPr>
              <a:t>ừ ngày 26-12-1978, quân tình nguyện Việt Nam phối hợp chặt chẽ cùng quân dân Campuchia tổng tiến công</a:t>
            </a:r>
            <a:r>
              <a:rPr lang="en-US" dirty="0">
                <a:latin typeface="Raleway Light" pitchFamily="2" charset="0"/>
              </a:rPr>
              <a:t>, </a:t>
            </a:r>
            <a:r>
              <a:rPr lang="vi-VN" dirty="0">
                <a:latin typeface="Raleway Light" pitchFamily="2" charset="0"/>
              </a:rPr>
              <a:t>đến ngày 7-1-1979 giải phóng Phnôm Pênh</a:t>
            </a:r>
            <a:endParaRPr lang="en-US" dirty="0">
              <a:latin typeface="Raleway Light" pitchFamily="2" charset="0"/>
            </a:endParaRPr>
          </a:p>
        </p:txBody>
      </p:sp>
      <p:grpSp>
        <p:nvGrpSpPr>
          <p:cNvPr id="17" name="Group 17"/>
          <p:cNvGrpSpPr/>
          <p:nvPr/>
        </p:nvGrpSpPr>
        <p:grpSpPr>
          <a:xfrm>
            <a:off x="6183190" y="3101570"/>
            <a:ext cx="2313844" cy="1607770"/>
            <a:chOff x="0" y="0"/>
            <a:chExt cx="5503589" cy="1220251"/>
          </a:xfrm>
        </p:grpSpPr>
        <p:sp>
          <p:nvSpPr>
            <p:cNvPr id="18" name="Freeform 18"/>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9" name="TextBox 19"/>
          <p:cNvSpPr txBox="1"/>
          <p:nvPr/>
        </p:nvSpPr>
        <p:spPr>
          <a:xfrm>
            <a:off x="6363954" y="3312957"/>
            <a:ext cx="1937720" cy="954557"/>
          </a:xfrm>
          <a:prstGeom prst="rect">
            <a:avLst/>
          </a:prstGeom>
        </p:spPr>
        <p:txBody>
          <a:bodyPr lIns="0" tIns="0" rIns="0" bIns="0" rtlCol="0" anchor="t">
            <a:spAutoFit/>
          </a:bodyPr>
          <a:lstStyle/>
          <a:p>
            <a:pPr algn="ctr">
              <a:lnSpc>
                <a:spcPts val="1907"/>
              </a:lnSpc>
            </a:pPr>
            <a:r>
              <a:rPr lang="vi-VN" dirty="0">
                <a:latin typeface="Raleway Light" pitchFamily="2" charset="0"/>
              </a:rPr>
              <a:t>Ngày 18-2-1979, Việt Nam và Campuchia ký Hiệp ước hòa bình, hữu nghị và hợp tác</a:t>
            </a:r>
            <a:endParaRPr lang="en-US" dirty="0">
              <a:latin typeface="Raleway Light" pitchFamily="2" charset="0"/>
            </a:endParaRPr>
          </a:p>
        </p:txBody>
      </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2511551" flipH="1">
            <a:off x="2361286" y="1184975"/>
            <a:ext cx="788782" cy="421640"/>
          </a:xfrm>
          <a:prstGeom prst="rect">
            <a:avLst/>
          </a:prstGeom>
        </p:spPr>
      </p:pic>
      <p:grpSp>
        <p:nvGrpSpPr>
          <p:cNvPr id="21" name="Group 21"/>
          <p:cNvGrpSpPr/>
          <p:nvPr/>
        </p:nvGrpSpPr>
        <p:grpSpPr>
          <a:xfrm rot="5400000">
            <a:off x="4178367" y="1339661"/>
            <a:ext cx="503933" cy="179375"/>
            <a:chOff x="0" y="0"/>
            <a:chExt cx="2994890" cy="577549"/>
          </a:xfrm>
        </p:grpSpPr>
        <p:sp>
          <p:nvSpPr>
            <p:cNvPr id="22" name="Freeform 22"/>
            <p:cNvSpPr/>
            <p:nvPr/>
          </p:nvSpPr>
          <p:spPr>
            <a:xfrm>
              <a:off x="-32193" y="-26797"/>
              <a:ext cx="3033197" cy="642041"/>
            </a:xfrm>
            <a:custGeom>
              <a:avLst/>
              <a:gdLst/>
              <a:ahLst/>
              <a:cxnLst/>
              <a:rect l="l" t="t" r="r" b="b"/>
              <a:pathLst>
                <a:path w="3033197" h="642041">
                  <a:moveTo>
                    <a:pt x="3014086" y="368169"/>
                  </a:moveTo>
                  <a:cubicBezTo>
                    <a:pt x="3010930" y="378701"/>
                    <a:pt x="3005663" y="388638"/>
                    <a:pt x="2998185" y="397059"/>
                  </a:cubicBezTo>
                  <a:cubicBezTo>
                    <a:pt x="2931498" y="472176"/>
                    <a:pt x="2836975" y="522827"/>
                    <a:pt x="2763775" y="591867"/>
                  </a:cubicBezTo>
                  <a:cubicBezTo>
                    <a:pt x="2710575" y="642041"/>
                    <a:pt x="2663525" y="527415"/>
                    <a:pt x="2706916" y="486490"/>
                  </a:cubicBezTo>
                  <a:cubicBezTo>
                    <a:pt x="2743045" y="452415"/>
                    <a:pt x="2784379" y="422807"/>
                    <a:pt x="2824999" y="392527"/>
                  </a:cubicBezTo>
                  <a:cubicBezTo>
                    <a:pt x="2362933" y="384081"/>
                    <a:pt x="2016353" y="379346"/>
                    <a:pt x="1592345" y="378908"/>
                  </a:cubicBezTo>
                  <a:cubicBezTo>
                    <a:pt x="1095019" y="378438"/>
                    <a:pt x="596257" y="375898"/>
                    <a:pt x="100811" y="424981"/>
                  </a:cubicBezTo>
                  <a:cubicBezTo>
                    <a:pt x="28227" y="432172"/>
                    <a:pt x="0" y="337039"/>
                    <a:pt x="82377" y="328879"/>
                  </a:cubicBezTo>
                  <a:cubicBezTo>
                    <a:pt x="577823" y="279797"/>
                    <a:pt x="1076585" y="282336"/>
                    <a:pt x="1573912" y="282806"/>
                  </a:cubicBezTo>
                  <a:cubicBezTo>
                    <a:pt x="2016353" y="283254"/>
                    <a:pt x="2364985" y="288153"/>
                    <a:pt x="2837288" y="296965"/>
                  </a:cubicBezTo>
                  <a:cubicBezTo>
                    <a:pt x="2776337" y="238209"/>
                    <a:pt x="2709547" y="184033"/>
                    <a:pt x="2641499" y="137691"/>
                  </a:cubicBezTo>
                  <a:cubicBezTo>
                    <a:pt x="2584967" y="99191"/>
                    <a:pt x="2661474" y="0"/>
                    <a:pt x="2710886" y="33652"/>
                  </a:cubicBezTo>
                  <a:cubicBezTo>
                    <a:pt x="2821363" y="108890"/>
                    <a:pt x="2929555" y="199696"/>
                    <a:pt x="3016535" y="301696"/>
                  </a:cubicBezTo>
                  <a:cubicBezTo>
                    <a:pt x="3033197" y="321235"/>
                    <a:pt x="3028400" y="347199"/>
                    <a:pt x="3014086" y="368169"/>
                  </a:cubicBezTo>
                  <a:close/>
                </a:path>
              </a:pathLst>
            </a:custGeom>
            <a:solidFill>
              <a:srgbClr val="000000"/>
            </a:solidFill>
          </p:spPr>
        </p:sp>
      </p:grpSp>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2520304" flipV="1">
            <a:off x="6060367" y="1165794"/>
            <a:ext cx="954301" cy="289761"/>
          </a:xfrm>
          <a:prstGeom prst="rect">
            <a:avLst/>
          </a:prstGeom>
        </p:spPr>
      </p:pic>
      <p:pic>
        <p:nvPicPr>
          <p:cNvPr id="24" name="Picture 24"/>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rot="1102714">
            <a:off x="430361" y="28952"/>
            <a:ext cx="1324464" cy="5254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46967" y="1755353"/>
            <a:ext cx="2313844" cy="1301521"/>
            <a:chOff x="0" y="0"/>
            <a:chExt cx="11289030" cy="6350000"/>
          </a:xfrm>
          <a:blipFill>
            <a:blip r:embed="rId2"/>
            <a:stretch>
              <a:fillRect/>
            </a:stretch>
          </a:blipFill>
        </p:grpSpPr>
        <p:sp>
          <p:nvSpPr>
            <p:cNvPr id="3" name="Freeform 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4" name="Group 4"/>
          <p:cNvGrpSpPr>
            <a:grpSpLocks noChangeAspect="1"/>
          </p:cNvGrpSpPr>
          <p:nvPr/>
        </p:nvGrpSpPr>
        <p:grpSpPr>
          <a:xfrm>
            <a:off x="3361965" y="1800049"/>
            <a:ext cx="2313844" cy="1301521"/>
            <a:chOff x="0" y="0"/>
            <a:chExt cx="11289030" cy="6350000"/>
          </a:xfrm>
          <a:blipFill>
            <a:blip r:embed="rId3"/>
            <a:stretch>
              <a:fillRect/>
            </a:stretch>
          </a:blipFill>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6" name="Group 6"/>
          <p:cNvGrpSpPr>
            <a:grpSpLocks noChangeAspect="1"/>
          </p:cNvGrpSpPr>
          <p:nvPr/>
        </p:nvGrpSpPr>
        <p:grpSpPr>
          <a:xfrm>
            <a:off x="5988090" y="1778351"/>
            <a:ext cx="2313844" cy="1301521"/>
            <a:chOff x="0" y="0"/>
            <a:chExt cx="11289030" cy="6350000"/>
          </a:xfrm>
          <a:blipFill>
            <a:blip r:embed="rId4"/>
            <a:stretch>
              <a:fillRect/>
            </a:stretch>
          </a:blipFill>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8" name="Group 8"/>
          <p:cNvGrpSpPr/>
          <p:nvPr/>
        </p:nvGrpSpPr>
        <p:grpSpPr>
          <a:xfrm>
            <a:off x="622919" y="3079872"/>
            <a:ext cx="2313844" cy="1602766"/>
            <a:chOff x="0" y="0"/>
            <a:chExt cx="5503589" cy="1220251"/>
          </a:xfrm>
        </p:grpSpPr>
        <p:sp>
          <p:nvSpPr>
            <p:cNvPr id="9" name="Freeform 9"/>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0" name="TextBox 10"/>
          <p:cNvSpPr txBox="1"/>
          <p:nvPr/>
        </p:nvSpPr>
        <p:spPr>
          <a:xfrm>
            <a:off x="686665" y="3217282"/>
            <a:ext cx="2104058" cy="1441870"/>
          </a:xfrm>
          <a:prstGeom prst="rect">
            <a:avLst/>
          </a:prstGeom>
        </p:spPr>
        <p:txBody>
          <a:bodyPr wrap="square" lIns="0" tIns="0" rIns="0" bIns="0" rtlCol="0" anchor="t">
            <a:spAutoFit/>
          </a:bodyPr>
          <a:lstStyle/>
          <a:p>
            <a:pPr algn="ctr">
              <a:lnSpc>
                <a:spcPts val="1907"/>
              </a:lnSpc>
            </a:pPr>
            <a:r>
              <a:rPr lang="vi-VN" dirty="0">
                <a:latin typeface="Raleway Light" pitchFamily="2" charset="0"/>
              </a:rPr>
              <a:t>Ngày 17-2-1979, Trung Quốc huy động hơn 60 vạn quân đồng loạt tấn công toàn tuyến biên giới nước ta từ Lai Châu đến Quảng Ninh</a:t>
            </a:r>
            <a:endParaRPr lang="en-US" dirty="0">
              <a:latin typeface="Raleway Light" pitchFamily="2" charset="0"/>
            </a:endParaRPr>
          </a:p>
        </p:txBody>
      </p:sp>
      <p:sp>
        <p:nvSpPr>
          <p:cNvPr id="13" name="TextBox 13"/>
          <p:cNvSpPr txBox="1"/>
          <p:nvPr/>
        </p:nvSpPr>
        <p:spPr>
          <a:xfrm>
            <a:off x="2627186" y="269674"/>
            <a:ext cx="3911809" cy="734625"/>
          </a:xfrm>
          <a:prstGeom prst="rect">
            <a:avLst/>
          </a:prstGeom>
        </p:spPr>
        <p:txBody>
          <a:bodyPr wrap="square" lIns="0" tIns="0" rIns="0" bIns="0" rtlCol="0" anchor="t">
            <a:spAutoFit/>
          </a:bodyPr>
          <a:lstStyle/>
          <a:p>
            <a:pPr algn="ctr">
              <a:lnSpc>
                <a:spcPts val="6985"/>
              </a:lnSpc>
            </a:pPr>
            <a:r>
              <a:rPr lang="en-US" sz="2000" dirty="0">
                <a:latin typeface="Raleway ExtraBold" pitchFamily="2" charset="0"/>
              </a:rPr>
              <a:t>B</a:t>
            </a:r>
            <a:r>
              <a:rPr lang="vi-VN" sz="2000" dirty="0">
                <a:latin typeface="Raleway ExtraBold" pitchFamily="2" charset="0"/>
              </a:rPr>
              <a:t>ảo vệ </a:t>
            </a:r>
            <a:r>
              <a:rPr lang="vi-VN" sz="2000" dirty="0">
                <a:solidFill>
                  <a:schemeClr val="accent1"/>
                </a:solidFill>
                <a:latin typeface="Raleway ExtraBold" pitchFamily="2" charset="0"/>
              </a:rPr>
              <a:t>biên giới phía Tây </a:t>
            </a:r>
            <a:r>
              <a:rPr lang="en-US" sz="2000" dirty="0" err="1">
                <a:solidFill>
                  <a:schemeClr val="accent1"/>
                </a:solidFill>
                <a:latin typeface="Raleway ExtraBold" pitchFamily="2" charset="0"/>
              </a:rPr>
              <a:t>Bắc</a:t>
            </a:r>
            <a:endParaRPr lang="en-US" sz="2000" dirty="0">
              <a:solidFill>
                <a:schemeClr val="accent1"/>
              </a:solidFill>
              <a:latin typeface="Raleway ExtraBold" pitchFamily="2" charset="0"/>
            </a:endParaRPr>
          </a:p>
        </p:txBody>
      </p:sp>
      <p:grpSp>
        <p:nvGrpSpPr>
          <p:cNvPr id="14" name="Group 14"/>
          <p:cNvGrpSpPr/>
          <p:nvPr/>
        </p:nvGrpSpPr>
        <p:grpSpPr>
          <a:xfrm>
            <a:off x="3190095" y="3121281"/>
            <a:ext cx="2552053" cy="1562858"/>
            <a:chOff x="0" y="0"/>
            <a:chExt cx="5503589" cy="1220251"/>
          </a:xfrm>
        </p:grpSpPr>
        <p:sp>
          <p:nvSpPr>
            <p:cNvPr id="15" name="Freeform 15"/>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6" name="TextBox 16"/>
          <p:cNvSpPr txBox="1"/>
          <p:nvPr/>
        </p:nvSpPr>
        <p:spPr>
          <a:xfrm>
            <a:off x="3295694" y="3279394"/>
            <a:ext cx="2379746" cy="1443985"/>
          </a:xfrm>
          <a:prstGeom prst="rect">
            <a:avLst/>
          </a:prstGeom>
        </p:spPr>
        <p:txBody>
          <a:bodyPr wrap="square" lIns="0" tIns="0" rIns="0" bIns="0" rtlCol="0" anchor="t">
            <a:spAutoFit/>
          </a:bodyPr>
          <a:lstStyle/>
          <a:p>
            <a:pPr algn="ctr">
              <a:lnSpc>
                <a:spcPts val="1907"/>
              </a:lnSpc>
            </a:pPr>
            <a:r>
              <a:rPr lang="vi-VN" dirty="0">
                <a:latin typeface="Raleway Light" pitchFamily="2" charset="0"/>
              </a:rPr>
              <a:t>Ngày 5-3-1979, Trung Quốc tuyên bố rút quân </a:t>
            </a:r>
            <a:r>
              <a:rPr lang="en-US" dirty="0">
                <a:latin typeface="Raleway Light" pitchFamily="2" charset="0"/>
              </a:rPr>
              <a:t>song </a:t>
            </a:r>
            <a:r>
              <a:rPr lang="en-US" dirty="0" err="1">
                <a:latin typeface="Raleway Light" pitchFamily="2" charset="0"/>
              </a:rPr>
              <a:t>cuộc</a:t>
            </a:r>
            <a:r>
              <a:rPr lang="en-US" dirty="0">
                <a:latin typeface="Raleway Light" pitchFamily="2" charset="0"/>
              </a:rPr>
              <a:t> </a:t>
            </a:r>
            <a:r>
              <a:rPr lang="en-US" dirty="0" err="1">
                <a:latin typeface="Raleway Light" pitchFamily="2" charset="0"/>
              </a:rPr>
              <a:t>chiến</a:t>
            </a:r>
            <a:r>
              <a:rPr lang="en-US" dirty="0">
                <a:latin typeface="Raleway Light" pitchFamily="2" charset="0"/>
              </a:rPr>
              <a:t> </a:t>
            </a:r>
            <a:r>
              <a:rPr lang="en-US" dirty="0" err="1">
                <a:latin typeface="Raleway Light" pitchFamily="2" charset="0"/>
              </a:rPr>
              <a:t>đấu</a:t>
            </a:r>
            <a:r>
              <a:rPr lang="en-US" dirty="0">
                <a:latin typeface="Raleway Light" pitchFamily="2" charset="0"/>
              </a:rPr>
              <a:t> </a:t>
            </a:r>
            <a:r>
              <a:rPr lang="en-US" dirty="0" err="1">
                <a:latin typeface="Raleway Light" pitchFamily="2" charset="0"/>
              </a:rPr>
              <a:t>bảo</a:t>
            </a:r>
            <a:r>
              <a:rPr lang="en-US" dirty="0">
                <a:latin typeface="Raleway Light" pitchFamily="2" charset="0"/>
              </a:rPr>
              <a:t> </a:t>
            </a:r>
            <a:r>
              <a:rPr lang="en-US" dirty="0" err="1">
                <a:latin typeface="Raleway Light" pitchFamily="2" charset="0"/>
              </a:rPr>
              <a:t>vệ</a:t>
            </a:r>
            <a:r>
              <a:rPr lang="en-US" dirty="0">
                <a:latin typeface="Raleway Light" pitchFamily="2" charset="0"/>
              </a:rPr>
              <a:t> </a:t>
            </a:r>
            <a:r>
              <a:rPr lang="en-US" dirty="0" err="1">
                <a:latin typeface="Raleway Light" pitchFamily="2" charset="0"/>
              </a:rPr>
              <a:t>biên</a:t>
            </a:r>
            <a:r>
              <a:rPr lang="en-US" dirty="0">
                <a:latin typeface="Raleway Light" pitchFamily="2" charset="0"/>
              </a:rPr>
              <a:t> </a:t>
            </a:r>
            <a:r>
              <a:rPr lang="en-US" dirty="0" err="1">
                <a:latin typeface="Raleway Light" pitchFamily="2" charset="0"/>
              </a:rPr>
              <a:t>giới</a:t>
            </a:r>
            <a:r>
              <a:rPr lang="en-US" dirty="0">
                <a:latin typeface="Raleway Light" pitchFamily="2" charset="0"/>
              </a:rPr>
              <a:t> </a:t>
            </a:r>
            <a:r>
              <a:rPr lang="en-US" dirty="0" err="1">
                <a:latin typeface="Raleway Light" pitchFamily="2" charset="0"/>
              </a:rPr>
              <a:t>phía</a:t>
            </a:r>
            <a:r>
              <a:rPr lang="en-US" dirty="0">
                <a:latin typeface="Raleway Light" pitchFamily="2" charset="0"/>
              </a:rPr>
              <a:t> </a:t>
            </a:r>
            <a:r>
              <a:rPr lang="en-US" dirty="0" err="1">
                <a:latin typeface="Raleway Light" pitchFamily="2" charset="0"/>
              </a:rPr>
              <a:t>bắc</a:t>
            </a:r>
            <a:r>
              <a:rPr lang="en-US" dirty="0">
                <a:latin typeface="Raleway Light" pitchFamily="2" charset="0"/>
              </a:rPr>
              <a:t> </a:t>
            </a:r>
            <a:r>
              <a:rPr lang="en-US" dirty="0" err="1">
                <a:latin typeface="Raleway Light" pitchFamily="2" charset="0"/>
              </a:rPr>
              <a:t>của</a:t>
            </a:r>
            <a:r>
              <a:rPr lang="en-US" dirty="0">
                <a:latin typeface="Raleway Light" pitchFamily="2" charset="0"/>
              </a:rPr>
              <a:t> </a:t>
            </a:r>
            <a:r>
              <a:rPr lang="en-US" dirty="0" err="1">
                <a:latin typeface="Raleway Light" pitchFamily="2" charset="0"/>
              </a:rPr>
              <a:t>quân</a:t>
            </a:r>
            <a:r>
              <a:rPr lang="en-US" dirty="0">
                <a:latin typeface="Raleway Light" pitchFamily="2" charset="0"/>
              </a:rPr>
              <a:t> </a:t>
            </a:r>
            <a:r>
              <a:rPr lang="en-US" dirty="0" err="1">
                <a:latin typeface="Raleway Light" pitchFamily="2" charset="0"/>
              </a:rPr>
              <a:t>và</a:t>
            </a:r>
            <a:r>
              <a:rPr lang="en-US" dirty="0">
                <a:latin typeface="Raleway Light" pitchFamily="2" charset="0"/>
              </a:rPr>
              <a:t> </a:t>
            </a:r>
            <a:r>
              <a:rPr lang="en-US" dirty="0" err="1">
                <a:latin typeface="Raleway Light" pitchFamily="2" charset="0"/>
              </a:rPr>
              <a:t>dân</a:t>
            </a:r>
            <a:r>
              <a:rPr lang="en-US" dirty="0">
                <a:latin typeface="Raleway Light" pitchFamily="2" charset="0"/>
              </a:rPr>
              <a:t> ta </a:t>
            </a:r>
            <a:r>
              <a:rPr lang="en-US" dirty="0" err="1">
                <a:latin typeface="Raleway Light" pitchFamily="2" charset="0"/>
              </a:rPr>
              <a:t>vẫn</a:t>
            </a:r>
            <a:r>
              <a:rPr lang="en-US" dirty="0">
                <a:latin typeface="Raleway Light" pitchFamily="2" charset="0"/>
              </a:rPr>
              <a:t> </a:t>
            </a:r>
            <a:r>
              <a:rPr lang="en-US" dirty="0" err="1">
                <a:latin typeface="Raleway Light" pitchFamily="2" charset="0"/>
              </a:rPr>
              <a:t>diễn</a:t>
            </a:r>
            <a:r>
              <a:rPr lang="en-US" dirty="0">
                <a:latin typeface="Raleway Light" pitchFamily="2" charset="0"/>
              </a:rPr>
              <a:t> ra </a:t>
            </a:r>
            <a:r>
              <a:rPr lang="en-US" dirty="0" err="1">
                <a:latin typeface="Raleway Light" pitchFamily="2" charset="0"/>
              </a:rPr>
              <a:t>nhiều</a:t>
            </a:r>
            <a:r>
              <a:rPr lang="en-US" dirty="0">
                <a:latin typeface="Raleway Light" pitchFamily="2" charset="0"/>
              </a:rPr>
              <a:t> </a:t>
            </a:r>
            <a:r>
              <a:rPr lang="en-US" dirty="0" err="1">
                <a:latin typeface="Raleway Light" pitchFamily="2" charset="0"/>
              </a:rPr>
              <a:t>năm</a:t>
            </a:r>
            <a:r>
              <a:rPr lang="en-US" dirty="0">
                <a:latin typeface="Raleway Light" pitchFamily="2" charset="0"/>
              </a:rPr>
              <a:t> </a:t>
            </a:r>
            <a:r>
              <a:rPr lang="en-US" dirty="0" err="1">
                <a:latin typeface="Raleway Light" pitchFamily="2" charset="0"/>
              </a:rPr>
              <a:t>sau</a:t>
            </a:r>
            <a:r>
              <a:rPr lang="en-US" dirty="0">
                <a:latin typeface="Raleway Light" pitchFamily="2" charset="0"/>
              </a:rPr>
              <a:t> </a:t>
            </a:r>
            <a:r>
              <a:rPr lang="en-US" dirty="0" err="1">
                <a:latin typeface="Raleway Light" pitchFamily="2" charset="0"/>
              </a:rPr>
              <a:t>đó</a:t>
            </a:r>
            <a:endParaRPr lang="en-US" dirty="0">
              <a:latin typeface="Raleway Light" pitchFamily="2" charset="0"/>
            </a:endParaRPr>
          </a:p>
        </p:txBody>
      </p:sp>
      <p:grpSp>
        <p:nvGrpSpPr>
          <p:cNvPr id="17" name="Group 17"/>
          <p:cNvGrpSpPr/>
          <p:nvPr/>
        </p:nvGrpSpPr>
        <p:grpSpPr>
          <a:xfrm>
            <a:off x="6183190" y="3101570"/>
            <a:ext cx="2313844" cy="1607770"/>
            <a:chOff x="0" y="0"/>
            <a:chExt cx="5503589" cy="1220251"/>
          </a:xfrm>
        </p:grpSpPr>
        <p:sp>
          <p:nvSpPr>
            <p:cNvPr id="18" name="Freeform 18"/>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9" name="TextBox 19"/>
          <p:cNvSpPr txBox="1"/>
          <p:nvPr/>
        </p:nvSpPr>
        <p:spPr>
          <a:xfrm>
            <a:off x="6363954" y="3572732"/>
            <a:ext cx="1937720" cy="730969"/>
          </a:xfrm>
          <a:prstGeom prst="rect">
            <a:avLst/>
          </a:prstGeom>
        </p:spPr>
        <p:txBody>
          <a:bodyPr lIns="0" tIns="0" rIns="0" bIns="0" rtlCol="0" anchor="t">
            <a:spAutoFit/>
          </a:bodyPr>
          <a:lstStyle/>
          <a:p>
            <a:pPr algn="ctr">
              <a:lnSpc>
                <a:spcPts val="1907"/>
              </a:lnSpc>
            </a:pPr>
            <a:r>
              <a:rPr lang="en-US" dirty="0">
                <a:latin typeface="Raleway Light" pitchFamily="2" charset="0"/>
              </a:rPr>
              <a:t>Đ</a:t>
            </a:r>
            <a:r>
              <a:rPr lang="vi-VN" dirty="0">
                <a:latin typeface="Raleway Light" pitchFamily="2" charset="0"/>
              </a:rPr>
              <a:t>ến ngày 18-3-1979 quân Trung Quốc đã rút hết quân về nước</a:t>
            </a:r>
            <a:endParaRPr lang="en-US" dirty="0">
              <a:latin typeface="Raleway Light" pitchFamily="2" charset="0"/>
            </a:endParaRPr>
          </a:p>
        </p:txBody>
      </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2511551" flipH="1">
            <a:off x="2361286" y="1184975"/>
            <a:ext cx="788782" cy="421640"/>
          </a:xfrm>
          <a:prstGeom prst="rect">
            <a:avLst/>
          </a:prstGeom>
        </p:spPr>
      </p:pic>
      <p:grpSp>
        <p:nvGrpSpPr>
          <p:cNvPr id="21" name="Group 21"/>
          <p:cNvGrpSpPr/>
          <p:nvPr/>
        </p:nvGrpSpPr>
        <p:grpSpPr>
          <a:xfrm rot="5400000">
            <a:off x="4178367" y="1339661"/>
            <a:ext cx="503933" cy="179375"/>
            <a:chOff x="0" y="0"/>
            <a:chExt cx="2994890" cy="577549"/>
          </a:xfrm>
        </p:grpSpPr>
        <p:sp>
          <p:nvSpPr>
            <p:cNvPr id="22" name="Freeform 22"/>
            <p:cNvSpPr/>
            <p:nvPr/>
          </p:nvSpPr>
          <p:spPr>
            <a:xfrm>
              <a:off x="-32193" y="-26797"/>
              <a:ext cx="3033197" cy="642041"/>
            </a:xfrm>
            <a:custGeom>
              <a:avLst/>
              <a:gdLst/>
              <a:ahLst/>
              <a:cxnLst/>
              <a:rect l="l" t="t" r="r" b="b"/>
              <a:pathLst>
                <a:path w="3033197" h="642041">
                  <a:moveTo>
                    <a:pt x="3014086" y="368169"/>
                  </a:moveTo>
                  <a:cubicBezTo>
                    <a:pt x="3010930" y="378701"/>
                    <a:pt x="3005663" y="388638"/>
                    <a:pt x="2998185" y="397059"/>
                  </a:cubicBezTo>
                  <a:cubicBezTo>
                    <a:pt x="2931498" y="472176"/>
                    <a:pt x="2836975" y="522827"/>
                    <a:pt x="2763775" y="591867"/>
                  </a:cubicBezTo>
                  <a:cubicBezTo>
                    <a:pt x="2710575" y="642041"/>
                    <a:pt x="2663525" y="527415"/>
                    <a:pt x="2706916" y="486490"/>
                  </a:cubicBezTo>
                  <a:cubicBezTo>
                    <a:pt x="2743045" y="452415"/>
                    <a:pt x="2784379" y="422807"/>
                    <a:pt x="2824999" y="392527"/>
                  </a:cubicBezTo>
                  <a:cubicBezTo>
                    <a:pt x="2362933" y="384081"/>
                    <a:pt x="2016353" y="379346"/>
                    <a:pt x="1592345" y="378908"/>
                  </a:cubicBezTo>
                  <a:cubicBezTo>
                    <a:pt x="1095019" y="378438"/>
                    <a:pt x="596257" y="375898"/>
                    <a:pt x="100811" y="424981"/>
                  </a:cubicBezTo>
                  <a:cubicBezTo>
                    <a:pt x="28227" y="432172"/>
                    <a:pt x="0" y="337039"/>
                    <a:pt x="82377" y="328879"/>
                  </a:cubicBezTo>
                  <a:cubicBezTo>
                    <a:pt x="577823" y="279797"/>
                    <a:pt x="1076585" y="282336"/>
                    <a:pt x="1573912" y="282806"/>
                  </a:cubicBezTo>
                  <a:cubicBezTo>
                    <a:pt x="2016353" y="283254"/>
                    <a:pt x="2364985" y="288153"/>
                    <a:pt x="2837288" y="296965"/>
                  </a:cubicBezTo>
                  <a:cubicBezTo>
                    <a:pt x="2776337" y="238209"/>
                    <a:pt x="2709547" y="184033"/>
                    <a:pt x="2641499" y="137691"/>
                  </a:cubicBezTo>
                  <a:cubicBezTo>
                    <a:pt x="2584967" y="99191"/>
                    <a:pt x="2661474" y="0"/>
                    <a:pt x="2710886" y="33652"/>
                  </a:cubicBezTo>
                  <a:cubicBezTo>
                    <a:pt x="2821363" y="108890"/>
                    <a:pt x="2929555" y="199696"/>
                    <a:pt x="3016535" y="301696"/>
                  </a:cubicBezTo>
                  <a:cubicBezTo>
                    <a:pt x="3033197" y="321235"/>
                    <a:pt x="3028400" y="347199"/>
                    <a:pt x="3014086" y="368169"/>
                  </a:cubicBezTo>
                  <a:close/>
                </a:path>
              </a:pathLst>
            </a:custGeom>
            <a:solidFill>
              <a:srgbClr val="000000"/>
            </a:solidFill>
          </p:spPr>
        </p:sp>
      </p:grpSp>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2520304" flipV="1">
            <a:off x="6060367" y="1165794"/>
            <a:ext cx="954301" cy="289761"/>
          </a:xfrm>
          <a:prstGeom prst="rect">
            <a:avLst/>
          </a:prstGeom>
        </p:spPr>
      </p:pic>
      <p:pic>
        <p:nvPicPr>
          <p:cNvPr id="24" name="Picture 24"/>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rot="1102714">
            <a:off x="430361" y="28952"/>
            <a:ext cx="1324464" cy="525484"/>
          </a:xfrm>
          <a:prstGeom prst="rect">
            <a:avLst/>
          </a:prstGeom>
        </p:spPr>
      </p:pic>
    </p:spTree>
    <p:extLst>
      <p:ext uri="{BB962C8B-B14F-4D97-AF65-F5344CB8AC3E}">
        <p14:creationId xmlns:p14="http://schemas.microsoft.com/office/powerpoint/2010/main" val="2780903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516192" y="1423219"/>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Lãnh đạo xây dựng chủ nghĩa xã hội và bảo vệ Tổ quốc (1975-1986) </a:t>
            </a:r>
            <a:endParaRPr sz="3200" dirty="0"/>
          </a:p>
        </p:txBody>
      </p:sp>
      <p:sp>
        <p:nvSpPr>
          <p:cNvPr id="93" name="Google Shape;93;p16"/>
          <p:cNvSpPr txBox="1">
            <a:spLocks noGrp="1"/>
          </p:cNvSpPr>
          <p:nvPr>
            <p:ph type="subTitle" idx="1"/>
          </p:nvPr>
        </p:nvSpPr>
        <p:spPr>
          <a:xfrm>
            <a:off x="604683" y="2687653"/>
            <a:ext cx="8086425" cy="784800"/>
          </a:xfrm>
          <a:prstGeom prst="rect">
            <a:avLst/>
          </a:prstGeom>
        </p:spPr>
        <p:txBody>
          <a:bodyPr spcFirstLastPara="1" wrap="square" lIns="91425" tIns="91425" rIns="91425" bIns="91425" anchor="t" anchorCtr="0">
            <a:noAutofit/>
          </a:bodyPr>
          <a:lstStyle/>
          <a:p>
            <a:pPr marL="0" marR="0" indent="0" algn="l">
              <a:lnSpc>
                <a:spcPct val="107000"/>
              </a:lnSpc>
              <a:spcBef>
                <a:spcPts val="300"/>
              </a:spcBef>
              <a:spcAft>
                <a:spcPts val="300"/>
              </a:spcAft>
            </a:pPr>
            <a:r>
              <a:rPr lang="en-US" sz="2000" b="1" dirty="0" smtClean="0"/>
              <a:t>3.1.2</a:t>
            </a:r>
            <a:r>
              <a:rPr lang="en-US" sz="2000" b="1" dirty="0"/>
              <a:t>. </a:t>
            </a:r>
            <a:r>
              <a:rPr lang="vi-VN" sz="2000" b="1" dirty="0"/>
              <a:t>Đại hội đại biểu toàn quốc lần thứ V của Đảng và các bước đột phá tiếp tục đổi mới kinh tế</a:t>
            </a:r>
            <a:r>
              <a:rPr lang="en-US" sz="2000" b="1" dirty="0"/>
              <a:t> 1982-1986</a:t>
            </a:r>
          </a:p>
        </p:txBody>
      </p:sp>
      <p:sp>
        <p:nvSpPr>
          <p:cNvPr id="94" name="Google Shape;94;p16"/>
          <p:cNvSpPr txBox="1"/>
          <p:nvPr/>
        </p:nvSpPr>
        <p:spPr>
          <a:xfrm>
            <a:off x="332167" y="405056"/>
            <a:ext cx="1288608" cy="10181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dk1"/>
                </a:solidFill>
                <a:latin typeface="Raleway ExtraBold"/>
                <a:ea typeface="Raleway ExtraBold"/>
                <a:cs typeface="Raleway ExtraBold"/>
                <a:sym typeface="Raleway ExtraBold"/>
              </a:rPr>
              <a:t>3.1</a:t>
            </a:r>
            <a:endParaRPr sz="48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50647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25" name="Group 9">
            <a:extLst>
              <a:ext uri="{FF2B5EF4-FFF2-40B4-BE49-F238E27FC236}">
                <a16:creationId xmlns:a16="http://schemas.microsoft.com/office/drawing/2014/main" id="{5C7DB213-837E-4710-8DDF-7BCAADD96F11}"/>
              </a:ext>
            </a:extLst>
          </p:cNvPr>
          <p:cNvGrpSpPr/>
          <p:nvPr/>
        </p:nvGrpSpPr>
        <p:grpSpPr>
          <a:xfrm>
            <a:off x="555506" y="3445306"/>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1" name="Group 9">
            <a:extLst>
              <a:ext uri="{FF2B5EF4-FFF2-40B4-BE49-F238E27FC236}">
                <a16:creationId xmlns:a16="http://schemas.microsoft.com/office/drawing/2014/main" id="{9B8721C8-D698-4D06-AF35-E7570B796442}"/>
              </a:ext>
            </a:extLst>
          </p:cNvPr>
          <p:cNvGrpSpPr/>
          <p:nvPr/>
        </p:nvGrpSpPr>
        <p:grpSpPr>
          <a:xfrm>
            <a:off x="564800" y="1974335"/>
            <a:ext cx="7158037" cy="609347"/>
            <a:chOff x="0" y="0"/>
            <a:chExt cx="3952468" cy="386602"/>
          </a:xfrm>
        </p:grpSpPr>
        <p:sp>
          <p:nvSpPr>
            <p:cNvPr id="22" name="Freeform 10">
              <a:extLst>
                <a:ext uri="{FF2B5EF4-FFF2-40B4-BE49-F238E27FC236}">
                  <a16:creationId xmlns:a16="http://schemas.microsoft.com/office/drawing/2014/main" id="{531CCA4C-28AE-4556-94CC-D1F71681AB05}"/>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423240" y="2429761"/>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19707" y="2030329"/>
            <a:ext cx="6848225" cy="9414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dirty="0"/>
              <a:t>Đại hội đại biểu toàn quốc lần thứ V của Đảng</a:t>
            </a:r>
            <a:r>
              <a:rPr lang="en-US" sz="2200" dirty="0"/>
              <a:t> </a:t>
            </a:r>
            <a:r>
              <a:rPr lang="en-US" sz="2200" dirty="0" err="1"/>
              <a:t>và</a:t>
            </a:r>
            <a:r>
              <a:rPr lang="en-US" sz="2200" dirty="0"/>
              <a:t> </a:t>
            </a:r>
            <a:r>
              <a:rPr lang="en-US" sz="2200" dirty="0" err="1"/>
              <a:t>quá</a:t>
            </a:r>
            <a:r>
              <a:rPr lang="en-US" sz="2200" dirty="0"/>
              <a:t> </a:t>
            </a:r>
            <a:r>
              <a:rPr lang="en-US" sz="2200" dirty="0" err="1"/>
              <a:t>trình</a:t>
            </a:r>
            <a:r>
              <a:rPr lang="en-US" sz="2200" dirty="0"/>
              <a:t> </a:t>
            </a:r>
            <a:r>
              <a:rPr lang="en-US" sz="2200" dirty="0" err="1"/>
              <a:t>thực</a:t>
            </a:r>
            <a:r>
              <a:rPr lang="en-US" sz="2200" dirty="0"/>
              <a:t> </a:t>
            </a:r>
            <a:r>
              <a:rPr lang="en-US" sz="2200" dirty="0" err="1"/>
              <a:t>hiện</a:t>
            </a:r>
            <a:r>
              <a:rPr lang="en-US" sz="2200" dirty="0"/>
              <a:t> </a:t>
            </a:r>
            <a:r>
              <a:rPr lang="en-US" sz="2200" dirty="0" err="1"/>
              <a:t>Nghị</a:t>
            </a:r>
            <a:r>
              <a:rPr lang="en-US" sz="2200" dirty="0"/>
              <a:t> </a:t>
            </a:r>
            <a:r>
              <a:rPr lang="en-US" sz="2200" dirty="0" err="1"/>
              <a:t>quyết</a:t>
            </a:r>
            <a:r>
              <a:rPr lang="en-US" sz="2200" dirty="0"/>
              <a:t> </a:t>
            </a:r>
            <a:r>
              <a:rPr lang="en-US" sz="2200" dirty="0" err="1"/>
              <a:t>Đại</a:t>
            </a:r>
            <a:r>
              <a:rPr lang="en-US" sz="2200" dirty="0"/>
              <a:t> </a:t>
            </a:r>
            <a:r>
              <a:rPr lang="en-US" sz="2200" dirty="0" err="1"/>
              <a:t>hội</a:t>
            </a:r>
            <a:endParaRPr sz="2200" dirty="0"/>
          </a:p>
        </p:txBody>
      </p:sp>
      <p:sp>
        <p:nvSpPr>
          <p:cNvPr id="119" name="Google Shape;119;p19"/>
          <p:cNvSpPr txBox="1">
            <a:spLocks noGrp="1"/>
          </p:cNvSpPr>
          <p:nvPr>
            <p:ph type="subTitle" idx="4294967295"/>
          </p:nvPr>
        </p:nvSpPr>
        <p:spPr>
          <a:xfrm>
            <a:off x="786863" y="3445306"/>
            <a:ext cx="7055692" cy="7506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V của Đảng họp tại Hà Nội từ ngày 27 đến ngày 31-3-1982 </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61719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698027" y="1381669"/>
            <a:ext cx="763028" cy="2409947"/>
            <a:chOff x="0" y="0"/>
            <a:chExt cx="2034741" cy="6426526"/>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77221" y="0"/>
              <a:ext cx="887823" cy="154772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958" t="958" r="2927" b="627"/>
            <a:stretch>
              <a:fillRect/>
            </a:stretch>
          </p:blipFill>
          <p:spPr>
            <a:xfrm>
              <a:off x="537705" y="2364591"/>
              <a:ext cx="1319940" cy="4061935"/>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r="368" b="450"/>
            <a:stretch>
              <a:fillRect/>
            </a:stretch>
          </p:blipFill>
          <p:spPr>
            <a:xfrm>
              <a:off x="0" y="1060625"/>
              <a:ext cx="2034741" cy="2132421"/>
            </a:xfrm>
            <a:prstGeom prst="rect">
              <a:avLst/>
            </a:prstGeom>
          </p:spPr>
        </p:pic>
      </p:grpSp>
      <p:grpSp>
        <p:nvGrpSpPr>
          <p:cNvPr id="14" name="Group 14"/>
          <p:cNvGrpSpPr/>
          <p:nvPr/>
        </p:nvGrpSpPr>
        <p:grpSpPr>
          <a:xfrm>
            <a:off x="1380311" y="1058929"/>
            <a:ext cx="6987312" cy="2986216"/>
            <a:chOff x="-1946242" y="-4318112"/>
            <a:chExt cx="18632828" cy="8990672"/>
          </a:xfrm>
        </p:grpSpPr>
        <p:sp>
          <p:nvSpPr>
            <p:cNvPr id="15" name="TextBox 15"/>
            <p:cNvSpPr txBox="1"/>
            <p:nvPr/>
          </p:nvSpPr>
          <p:spPr>
            <a:xfrm>
              <a:off x="-1946242" y="-3667112"/>
              <a:ext cx="4613524" cy="8339672"/>
            </a:xfrm>
            <a:prstGeom prst="rect">
              <a:avLst/>
            </a:prstGeom>
          </p:spPr>
          <p:txBody>
            <a:bodyPr wrap="square" lIns="0" tIns="0" rIns="0" bIns="0" rtlCol="0" anchor="t">
              <a:spAutoFit/>
            </a:bodyPr>
            <a:lstStyle/>
            <a:p>
              <a:pPr marL="342900" indent="-342900" algn="ctr">
                <a:buClr>
                  <a:schemeClr val="accent1"/>
                </a:buClr>
                <a:buFont typeface="Arial" panose="020B0604020202020204" pitchFamily="34" charset="0"/>
                <a:buChar char="•"/>
              </a:pPr>
              <a:r>
                <a:rPr lang="vi-VN" sz="2000" b="1" dirty="0">
                  <a:latin typeface="Raleway Light" pitchFamily="2" charset="0"/>
                </a:rPr>
                <a:t>Đại hội V đã bổ sung đường lối chung do Đại hội IV đề ra những quan điểm mới</a:t>
              </a:r>
              <a:endParaRPr lang="en-US" sz="2000" b="1" dirty="0">
                <a:latin typeface="Raleway Light" pitchFamily="2" charset="0"/>
              </a:endParaRPr>
            </a:p>
          </p:txBody>
        </p:sp>
        <p:sp>
          <p:nvSpPr>
            <p:cNvPr id="16" name="TextBox 16"/>
            <p:cNvSpPr txBox="1"/>
            <p:nvPr/>
          </p:nvSpPr>
          <p:spPr>
            <a:xfrm>
              <a:off x="3780914" y="-4318112"/>
              <a:ext cx="12905672" cy="2319663"/>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Khẳng định nước ta đang ở chặng đường đầu tiên của thời kỳ quá độ lên chủ nghĩa xã hội với những khó khăn về kinh tế, chính trị, văn hóa, xã hội</a:t>
              </a:r>
              <a:endParaRPr lang="en-US" sz="1600" dirty="0">
                <a:latin typeface="Raleway Light" pitchFamily="2" charset="0"/>
              </a:endParaRPr>
            </a:p>
          </p:txBody>
        </p:sp>
      </p:grpSp>
      <p:sp>
        <p:nvSpPr>
          <p:cNvPr id="27" name="TextBox 16">
            <a:extLst>
              <a:ext uri="{FF2B5EF4-FFF2-40B4-BE49-F238E27FC236}">
                <a16:creationId xmlns:a16="http://schemas.microsoft.com/office/drawing/2014/main" id="{B96F4B68-AFFC-419C-AF2B-196CC346E608}"/>
              </a:ext>
            </a:extLst>
          </p:cNvPr>
          <p:cNvSpPr txBox="1"/>
          <p:nvPr/>
        </p:nvSpPr>
        <p:spPr>
          <a:xfrm>
            <a:off x="3527994" y="1962067"/>
            <a:ext cx="4917979" cy="584006"/>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Nhiệm vụ của chặng đường trước mắt là ổn định tiến lên cải thiện một bước đời sống vật chất và văn hóa của nhân dân</a:t>
            </a:r>
            <a:endParaRPr lang="en-US" sz="1600" dirty="0">
              <a:latin typeface="Raleway Light" pitchFamily="2" charset="0"/>
            </a:endParaRPr>
          </a:p>
        </p:txBody>
      </p:sp>
      <p:sp>
        <p:nvSpPr>
          <p:cNvPr id="28" name="TextBox 16">
            <a:extLst>
              <a:ext uri="{FF2B5EF4-FFF2-40B4-BE49-F238E27FC236}">
                <a16:creationId xmlns:a16="http://schemas.microsoft.com/office/drawing/2014/main" id="{75DE86B2-2C85-40BE-A3A5-7872364A4114}"/>
              </a:ext>
            </a:extLst>
          </p:cNvPr>
          <p:cNvSpPr txBox="1"/>
          <p:nvPr/>
        </p:nvSpPr>
        <p:spPr>
          <a:xfrm>
            <a:off x="3527994" y="2878512"/>
            <a:ext cx="5020783" cy="584006"/>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Tiếp tục xây dựng cơ sở vật chất-kỹ thuật của chủ nghĩa xã hội, chủ yếu nhằm thúc đẩy sản xuất nông nghiệp, hàng tiêu dùng và xuất khẩu</a:t>
            </a:r>
            <a:endParaRPr lang="en-US" sz="1600" dirty="0">
              <a:latin typeface="Raleway Light" pitchFamily="2" charset="0"/>
            </a:endParaRPr>
          </a:p>
        </p:txBody>
      </p:sp>
      <p:sp>
        <p:nvSpPr>
          <p:cNvPr id="29" name="TextBox 16">
            <a:extLst>
              <a:ext uri="{FF2B5EF4-FFF2-40B4-BE49-F238E27FC236}">
                <a16:creationId xmlns:a16="http://schemas.microsoft.com/office/drawing/2014/main" id="{5C1FFF8D-9A78-451D-ADC0-D9638EC3CEBF}"/>
              </a:ext>
            </a:extLst>
          </p:cNvPr>
          <p:cNvSpPr txBox="1"/>
          <p:nvPr/>
        </p:nvSpPr>
        <p:spPr>
          <a:xfrm>
            <a:off x="3527994" y="3742864"/>
            <a:ext cx="4917979" cy="584006"/>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Đáp ứng nhu cầu của công cuộc phòng thủ đất nước, củng cố quốc phòng, giữ vững an ninh, trật tự xã hội</a:t>
            </a:r>
            <a:endParaRPr lang="en-US" sz="1600" dirty="0">
              <a:latin typeface="Raleway Light" pitchFamily="2" charset="0"/>
            </a:endParaRPr>
          </a:p>
        </p:txBody>
      </p:sp>
    </p:spTree>
    <p:extLst>
      <p:ext uri="{BB962C8B-B14F-4D97-AF65-F5344CB8AC3E}">
        <p14:creationId xmlns:p14="http://schemas.microsoft.com/office/powerpoint/2010/main" val="354296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484B9-17FD-40AD-85E9-03C10A298D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pSp>
        <p:nvGrpSpPr>
          <p:cNvPr id="5" name="Group 10">
            <a:extLst>
              <a:ext uri="{FF2B5EF4-FFF2-40B4-BE49-F238E27FC236}">
                <a16:creationId xmlns:a16="http://schemas.microsoft.com/office/drawing/2014/main" id="{89E6E96A-78E3-443C-B517-B0925A5E2FA2}"/>
              </a:ext>
            </a:extLst>
          </p:cNvPr>
          <p:cNvGrpSpPr/>
          <p:nvPr/>
        </p:nvGrpSpPr>
        <p:grpSpPr>
          <a:xfrm>
            <a:off x="7406959" y="1634333"/>
            <a:ext cx="1029675" cy="2409947"/>
            <a:chOff x="0" y="0"/>
            <a:chExt cx="2745800" cy="6426526"/>
          </a:xfrm>
        </p:grpSpPr>
        <p:pic>
          <p:nvPicPr>
            <p:cNvPr id="6" name="Picture 11">
              <a:extLst>
                <a:ext uri="{FF2B5EF4-FFF2-40B4-BE49-F238E27FC236}">
                  <a16:creationId xmlns:a16="http://schemas.microsoft.com/office/drawing/2014/main" id="{0D48387D-0300-4E74-BD63-2EC09CBE42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65808" y="2508150"/>
              <a:ext cx="1488983" cy="3918376"/>
            </a:xfrm>
            <a:prstGeom prst="rect">
              <a:avLst/>
            </a:prstGeom>
          </p:spPr>
        </p:pic>
        <p:pic>
          <p:nvPicPr>
            <p:cNvPr id="7" name="Picture 12">
              <a:extLst>
                <a:ext uri="{FF2B5EF4-FFF2-40B4-BE49-F238E27FC236}">
                  <a16:creationId xmlns:a16="http://schemas.microsoft.com/office/drawing/2014/main" id="{2B7F90FD-2088-4966-AE2D-185E04CC9B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80558" y="0"/>
              <a:ext cx="859482" cy="1324132"/>
            </a:xfrm>
            <a:prstGeom prst="rect">
              <a:avLst/>
            </a:prstGeom>
          </p:spPr>
        </p:pic>
        <p:pic>
          <p:nvPicPr>
            <p:cNvPr id="8" name="Picture 13">
              <a:extLst>
                <a:ext uri="{FF2B5EF4-FFF2-40B4-BE49-F238E27FC236}">
                  <a16:creationId xmlns:a16="http://schemas.microsoft.com/office/drawing/2014/main" id="{3A50E1A7-6676-486E-A6FD-042832DE8C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r="743"/>
            <a:stretch>
              <a:fillRect/>
            </a:stretch>
          </p:blipFill>
          <p:spPr>
            <a:xfrm>
              <a:off x="0" y="826024"/>
              <a:ext cx="2745800" cy="3364252"/>
            </a:xfrm>
            <a:prstGeom prst="rect">
              <a:avLst/>
            </a:prstGeom>
          </p:spPr>
        </p:pic>
      </p:grpSp>
      <p:sp>
        <p:nvSpPr>
          <p:cNvPr id="9" name="Google Shape;138;p20">
            <a:extLst>
              <a:ext uri="{FF2B5EF4-FFF2-40B4-BE49-F238E27FC236}">
                <a16:creationId xmlns:a16="http://schemas.microsoft.com/office/drawing/2014/main" id="{AFAF8EC8-5965-4CFC-ABE8-AF70A1560449}"/>
              </a:ext>
            </a:extLst>
          </p:cNvPr>
          <p:cNvSpPr txBox="1">
            <a:spLocks noGrp="1"/>
          </p:cNvSpPr>
          <p:nvPr>
            <p:ph type="body" idx="1"/>
          </p:nvPr>
        </p:nvSpPr>
        <p:spPr>
          <a:xfrm>
            <a:off x="3703446" y="1097777"/>
            <a:ext cx="3995315" cy="2802194"/>
          </a:xfrm>
          <a:prstGeom prst="rect">
            <a:avLst/>
          </a:prstGeom>
        </p:spPr>
        <p:txBody>
          <a:bodyPr spcFirstLastPara="1" wrap="square" lIns="91425" tIns="91425" rIns="91425" bIns="91425" anchor="t" anchorCtr="0">
            <a:noAutofit/>
          </a:bodyPr>
          <a:lstStyle/>
          <a:p>
            <a:pPr marL="285750" indent="-285750"/>
            <a:r>
              <a:rPr lang="vi-VN" dirty="0"/>
              <a:t>Đại hội V đã thông qua những nhiệm vụ văn hóa và xã hội</a:t>
            </a:r>
            <a:r>
              <a:rPr lang="en-US" dirty="0"/>
              <a:t>.</a:t>
            </a:r>
          </a:p>
          <a:p>
            <a:pPr marL="285750" indent="-285750"/>
            <a:r>
              <a:rPr lang="vi-VN" dirty="0"/>
              <a:t>Đại hội V đã có những bước phát triển nhận thức mới, tìm tòi đổi mới trong bước quá độ lên chủ nghĩa xã hội, trước hết là về mặt kinh tế</a:t>
            </a:r>
            <a:r>
              <a:rPr lang="en-US" dirty="0"/>
              <a:t>.</a:t>
            </a:r>
            <a:endParaRPr lang="vi-VN" dirty="0"/>
          </a:p>
        </p:txBody>
      </p:sp>
      <p:sp>
        <p:nvSpPr>
          <p:cNvPr id="11" name="TextBox 10">
            <a:extLst>
              <a:ext uri="{FF2B5EF4-FFF2-40B4-BE49-F238E27FC236}">
                <a16:creationId xmlns:a16="http://schemas.microsoft.com/office/drawing/2014/main" id="{3470AE76-05D4-4206-A1E8-8F9FFB34CD28}"/>
              </a:ext>
            </a:extLst>
          </p:cNvPr>
          <p:cNvSpPr txBox="1"/>
          <p:nvPr/>
        </p:nvSpPr>
        <p:spPr>
          <a:xfrm>
            <a:off x="661484" y="2392492"/>
            <a:ext cx="2803113" cy="523220"/>
          </a:xfrm>
          <a:prstGeom prst="rect">
            <a:avLst/>
          </a:prstGeom>
          <a:noFill/>
        </p:spPr>
        <p:txBody>
          <a:bodyPr wrap="square">
            <a:spAutoFit/>
          </a:bodyPr>
          <a:lstStyle/>
          <a:p>
            <a:pPr algn="ctr"/>
            <a:r>
              <a:rPr lang="en-US" dirty="0" err="1">
                <a:latin typeface="Raleway Light" pitchFamily="2" charset="0"/>
              </a:rPr>
              <a:t>Phát</a:t>
            </a:r>
            <a:r>
              <a:rPr lang="en-US" dirty="0">
                <a:latin typeface="Raleway Light" pitchFamily="2" charset="0"/>
              </a:rPr>
              <a:t> </a:t>
            </a:r>
            <a:r>
              <a:rPr lang="en-US" dirty="0" err="1">
                <a:latin typeface="Raleway Light" pitchFamily="2" charset="0"/>
              </a:rPr>
              <a:t>triển</a:t>
            </a:r>
            <a:r>
              <a:rPr lang="en-US" dirty="0">
                <a:latin typeface="Raleway Light" pitchFamily="2" charset="0"/>
              </a:rPr>
              <a:t> </a:t>
            </a:r>
            <a:r>
              <a:rPr lang="en-US" dirty="0" err="1">
                <a:latin typeface="Raleway Light" pitchFamily="2" charset="0"/>
              </a:rPr>
              <a:t>kinh</a:t>
            </a:r>
            <a:r>
              <a:rPr lang="en-US" dirty="0">
                <a:latin typeface="Raleway Light" pitchFamily="2" charset="0"/>
              </a:rPr>
              <a:t> </a:t>
            </a:r>
            <a:r>
              <a:rPr lang="en-US" dirty="0" err="1">
                <a:latin typeface="Raleway Light" pitchFamily="2" charset="0"/>
              </a:rPr>
              <a:t>tế</a:t>
            </a:r>
            <a:r>
              <a:rPr lang="en-US" dirty="0">
                <a:latin typeface="Raleway Light" pitchFamily="2" charset="0"/>
              </a:rPr>
              <a:t>, </a:t>
            </a:r>
            <a:r>
              <a:rPr lang="en-US" dirty="0" err="1">
                <a:latin typeface="Raleway Light" pitchFamily="2" charset="0"/>
              </a:rPr>
              <a:t>văn</a:t>
            </a:r>
            <a:r>
              <a:rPr lang="en-US" dirty="0">
                <a:latin typeface="Raleway Light" pitchFamily="2" charset="0"/>
              </a:rPr>
              <a:t> </a:t>
            </a:r>
            <a:r>
              <a:rPr lang="en-US" dirty="0" err="1">
                <a:latin typeface="Raleway Light" pitchFamily="2" charset="0"/>
              </a:rPr>
              <a:t>hóa</a:t>
            </a:r>
            <a:r>
              <a:rPr lang="en-US" dirty="0">
                <a:latin typeface="Raleway Light" pitchFamily="2" charset="0"/>
              </a:rPr>
              <a:t> </a:t>
            </a:r>
            <a:r>
              <a:rPr lang="en-US" dirty="0" err="1">
                <a:latin typeface="Raleway Light" pitchFamily="2" charset="0"/>
              </a:rPr>
              <a:t>và</a:t>
            </a:r>
            <a:r>
              <a:rPr lang="en-US" dirty="0">
                <a:latin typeface="Raleway Light" pitchFamily="2" charset="0"/>
              </a:rPr>
              <a:t> </a:t>
            </a:r>
            <a:r>
              <a:rPr lang="en-US" dirty="0" err="1">
                <a:latin typeface="Raleway Light" pitchFamily="2" charset="0"/>
              </a:rPr>
              <a:t>xã</a:t>
            </a:r>
            <a:r>
              <a:rPr lang="en-US" dirty="0">
                <a:latin typeface="Raleway Light" pitchFamily="2" charset="0"/>
              </a:rPr>
              <a:t> </a:t>
            </a:r>
            <a:r>
              <a:rPr lang="en-US" dirty="0" err="1">
                <a:latin typeface="Raleway Light" pitchFamily="2" charset="0"/>
              </a:rPr>
              <a:t>hội</a:t>
            </a:r>
            <a:endParaRPr lang="en-US" dirty="0">
              <a:latin typeface="Raleway Light" pitchFamily="2" charset="0"/>
            </a:endParaRPr>
          </a:p>
        </p:txBody>
      </p:sp>
      <p:sp>
        <p:nvSpPr>
          <p:cNvPr id="13" name="TextBox 12">
            <a:extLst>
              <a:ext uri="{FF2B5EF4-FFF2-40B4-BE49-F238E27FC236}">
                <a16:creationId xmlns:a16="http://schemas.microsoft.com/office/drawing/2014/main" id="{A76ED37F-67F4-4B9C-A3A7-57228051DCBD}"/>
              </a:ext>
            </a:extLst>
          </p:cNvPr>
          <p:cNvSpPr txBox="1"/>
          <p:nvPr/>
        </p:nvSpPr>
        <p:spPr>
          <a:xfrm>
            <a:off x="566424" y="4269633"/>
            <a:ext cx="2803585" cy="307777"/>
          </a:xfrm>
          <a:prstGeom prst="rect">
            <a:avLst/>
          </a:prstGeom>
          <a:noFill/>
        </p:spPr>
        <p:txBody>
          <a:bodyPr wrap="square">
            <a:spAutoFit/>
          </a:bodyPr>
          <a:lstStyle/>
          <a:p>
            <a:pPr algn="ctr"/>
            <a:r>
              <a:rPr lang="en-US" dirty="0" err="1">
                <a:latin typeface="Raleway Light" pitchFamily="2" charset="0"/>
              </a:rPr>
              <a:t>Quá</a:t>
            </a:r>
            <a:r>
              <a:rPr lang="en-US" dirty="0">
                <a:latin typeface="Raleway Light" pitchFamily="2" charset="0"/>
              </a:rPr>
              <a:t> </a:t>
            </a:r>
            <a:r>
              <a:rPr lang="en-US" dirty="0" err="1">
                <a:latin typeface="Raleway Light" pitchFamily="2" charset="0"/>
              </a:rPr>
              <a:t>độ</a:t>
            </a:r>
            <a:r>
              <a:rPr lang="en-US" dirty="0">
                <a:latin typeface="Raleway Light" pitchFamily="2" charset="0"/>
              </a:rPr>
              <a:t> </a:t>
            </a:r>
            <a:r>
              <a:rPr lang="en-US" dirty="0" err="1">
                <a:latin typeface="Raleway Light" pitchFamily="2" charset="0"/>
              </a:rPr>
              <a:t>về</a:t>
            </a:r>
            <a:r>
              <a:rPr lang="en-US" dirty="0">
                <a:latin typeface="Raleway Light" pitchFamily="2" charset="0"/>
              </a:rPr>
              <a:t> </a:t>
            </a:r>
            <a:r>
              <a:rPr lang="en-US" dirty="0" err="1">
                <a:latin typeface="Raleway Light" pitchFamily="2" charset="0"/>
              </a:rPr>
              <a:t>kinh</a:t>
            </a:r>
            <a:r>
              <a:rPr lang="en-US" dirty="0">
                <a:latin typeface="Raleway Light" pitchFamily="2" charset="0"/>
              </a:rPr>
              <a:t> </a:t>
            </a:r>
            <a:r>
              <a:rPr lang="en-US" dirty="0" err="1">
                <a:latin typeface="Raleway Light" pitchFamily="2" charset="0"/>
              </a:rPr>
              <a:t>tế</a:t>
            </a:r>
            <a:endParaRPr lang="en-US" dirty="0">
              <a:latin typeface="Raleway Light" pitchFamily="2" charset="0"/>
            </a:endParaRPr>
          </a:p>
        </p:txBody>
      </p:sp>
      <p:pic>
        <p:nvPicPr>
          <p:cNvPr id="3" name="Picture 2">
            <a:extLst>
              <a:ext uri="{FF2B5EF4-FFF2-40B4-BE49-F238E27FC236}">
                <a16:creationId xmlns:a16="http://schemas.microsoft.com/office/drawing/2014/main" id="{42A33D86-92CF-47CE-89FE-804FF8F9F5F1}"/>
              </a:ext>
            </a:extLst>
          </p:cNvPr>
          <p:cNvPicPr>
            <a:picLocks noChangeAspect="1"/>
          </p:cNvPicPr>
          <p:nvPr/>
        </p:nvPicPr>
        <p:blipFill>
          <a:blip r:embed="rId8"/>
          <a:stretch>
            <a:fillRect/>
          </a:stretch>
        </p:blipFill>
        <p:spPr>
          <a:xfrm>
            <a:off x="680663" y="2894478"/>
            <a:ext cx="2942769" cy="1396389"/>
          </a:xfrm>
          <a:prstGeom prst="rect">
            <a:avLst/>
          </a:prstGeom>
        </p:spPr>
      </p:pic>
      <p:pic>
        <p:nvPicPr>
          <p:cNvPr id="12" name="Picture 11">
            <a:extLst>
              <a:ext uri="{FF2B5EF4-FFF2-40B4-BE49-F238E27FC236}">
                <a16:creationId xmlns:a16="http://schemas.microsoft.com/office/drawing/2014/main" id="{634A39EA-2936-402B-88BC-75DD31AF09F5}"/>
              </a:ext>
            </a:extLst>
          </p:cNvPr>
          <p:cNvPicPr>
            <a:picLocks noChangeAspect="1"/>
          </p:cNvPicPr>
          <p:nvPr/>
        </p:nvPicPr>
        <p:blipFill>
          <a:blip r:embed="rId9"/>
          <a:stretch>
            <a:fillRect/>
          </a:stretch>
        </p:blipFill>
        <p:spPr>
          <a:xfrm>
            <a:off x="726545" y="958481"/>
            <a:ext cx="2896887" cy="1434011"/>
          </a:xfrm>
          <a:prstGeom prst="rect">
            <a:avLst/>
          </a:prstGeom>
        </p:spPr>
      </p:pic>
    </p:spTree>
    <p:extLst>
      <p:ext uri="{BB962C8B-B14F-4D97-AF65-F5344CB8AC3E}">
        <p14:creationId xmlns:p14="http://schemas.microsoft.com/office/powerpoint/2010/main" val="124712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906716" y="1405377"/>
            <a:ext cx="7697684" cy="2936102"/>
          </a:xfrm>
          <a:prstGeom prst="rect">
            <a:avLst/>
          </a:prstGeom>
        </p:spPr>
        <p:txBody>
          <a:bodyPr spcFirstLastPara="1" wrap="square" lIns="91425" tIns="91425" rIns="91425" bIns="91425" anchor="ctr" anchorCtr="0">
            <a:noAutofit/>
          </a:bodyPr>
          <a:lstStyle/>
          <a:p>
            <a:pPr marL="342900" marR="0" indent="-342900" algn="just">
              <a:lnSpc>
                <a:spcPct val="107000"/>
              </a:lnSpc>
              <a:spcBef>
                <a:spcPts val="300"/>
              </a:spcBef>
              <a:spcAft>
                <a:spcPts val="300"/>
              </a:spcAft>
              <a:buFont typeface="+mj-lt"/>
              <a:buAutoNum type="arabicPeriod"/>
            </a:pPr>
            <a:r>
              <a:rPr lang="vi-VN" sz="1800" i="0" dirty="0">
                <a:solidFill>
                  <a:schemeClr val="tx1">
                    <a:lumMod val="50000"/>
                  </a:schemeClr>
                </a:solidFill>
              </a:rPr>
              <a:t>Đại hội chưa thấy hết sự cần thiết duy trì nền kinh tế nhiều thành phần, chưa xác định những quan điểm kết hợp kế hoạch với thị trường, về công tác quản lý lưu thông, phân phối</a:t>
            </a:r>
            <a:r>
              <a:rPr lang="en-US" sz="1800" i="0" dirty="0">
                <a:solidFill>
                  <a:schemeClr val="tx1">
                    <a:lumMod val="50000"/>
                  </a:schemeClr>
                </a:solidFill>
              </a:rPr>
              <a:t>.</a:t>
            </a:r>
          </a:p>
          <a:p>
            <a:pPr marL="342900" marR="0" indent="-342900" algn="just">
              <a:lnSpc>
                <a:spcPct val="107000"/>
              </a:lnSpc>
              <a:spcBef>
                <a:spcPts val="300"/>
              </a:spcBef>
              <a:spcAft>
                <a:spcPts val="300"/>
              </a:spcAft>
              <a:buFont typeface="+mj-lt"/>
              <a:buAutoNum type="arabicPeriod"/>
            </a:pPr>
            <a:r>
              <a:rPr lang="en-US" sz="1800" i="0" dirty="0">
                <a:solidFill>
                  <a:schemeClr val="tx1">
                    <a:lumMod val="50000"/>
                  </a:schemeClr>
                </a:solidFill>
              </a:rPr>
              <a:t>V</a:t>
            </a:r>
            <a:r>
              <a:rPr lang="vi-VN" sz="1800" i="0" dirty="0">
                <a:solidFill>
                  <a:schemeClr val="tx1">
                    <a:lumMod val="50000"/>
                  </a:schemeClr>
                </a:solidFill>
              </a:rPr>
              <a:t>ẫn tiếp tục chủ trương hoàn thành về cơ bản cải tạo xã hội chủ nghĩa ở miền Nam trong vòng 5 năm</a:t>
            </a:r>
            <a:r>
              <a:rPr lang="en-US" sz="1800" i="0" dirty="0">
                <a:solidFill>
                  <a:schemeClr val="tx1">
                    <a:lumMod val="50000"/>
                  </a:schemeClr>
                </a:solidFill>
              </a:rPr>
              <a:t>.</a:t>
            </a:r>
          </a:p>
          <a:p>
            <a:pPr marL="342900" marR="0" indent="-342900" algn="just">
              <a:lnSpc>
                <a:spcPct val="107000"/>
              </a:lnSpc>
              <a:spcBef>
                <a:spcPts val="300"/>
              </a:spcBef>
              <a:spcAft>
                <a:spcPts val="300"/>
              </a:spcAft>
              <a:buFont typeface="+mj-lt"/>
              <a:buAutoNum type="arabicPeriod"/>
            </a:pPr>
            <a:r>
              <a:rPr lang="en-US" sz="1800" i="0" dirty="0">
                <a:solidFill>
                  <a:schemeClr val="tx1">
                    <a:lumMod val="50000"/>
                  </a:schemeClr>
                </a:solidFill>
              </a:rPr>
              <a:t>V</a:t>
            </a:r>
            <a:r>
              <a:rPr lang="vi-VN" sz="1800" i="0" dirty="0">
                <a:solidFill>
                  <a:schemeClr val="tx1">
                    <a:lumMod val="50000"/>
                  </a:schemeClr>
                </a:solidFill>
              </a:rPr>
              <a:t>ẫn tiếp tục đầu tư cơ sở vật chất, kỹ thuật cho việc phát triển công nghiệp nặng một cách tràn lan</a:t>
            </a:r>
            <a:r>
              <a:rPr lang="en-US" sz="1800" i="0" dirty="0">
                <a:solidFill>
                  <a:schemeClr val="tx1">
                    <a:lumMod val="50000"/>
                  </a:schemeClr>
                </a:solidFill>
              </a:rPr>
              <a:t>.</a:t>
            </a:r>
            <a:r>
              <a:rPr lang="vi-VN" sz="1800" i="0" dirty="0">
                <a:solidFill>
                  <a:schemeClr val="tx1">
                    <a:lumMod val="50000"/>
                  </a:schemeClr>
                </a:solidFill>
              </a:rPr>
              <a:t> </a:t>
            </a:r>
            <a:endParaRPr lang="en-US" sz="1800" i="0" dirty="0">
              <a:solidFill>
                <a:schemeClr val="tx1">
                  <a:lumMod val="50000"/>
                </a:schemeClr>
              </a:solidFill>
            </a:endParaRPr>
          </a:p>
          <a:p>
            <a:pPr marL="342900" marR="0" indent="-342900" algn="just">
              <a:lnSpc>
                <a:spcPct val="107000"/>
              </a:lnSpc>
              <a:spcBef>
                <a:spcPts val="300"/>
              </a:spcBef>
              <a:spcAft>
                <a:spcPts val="300"/>
              </a:spcAft>
              <a:buFont typeface="+mj-lt"/>
              <a:buAutoNum type="arabicPeriod"/>
            </a:pPr>
            <a:r>
              <a:rPr lang="en-US" sz="1800" i="0" dirty="0">
                <a:solidFill>
                  <a:schemeClr val="tx1">
                    <a:lumMod val="50000"/>
                  </a:schemeClr>
                </a:solidFill>
              </a:rPr>
              <a:t>K</a:t>
            </a:r>
            <a:r>
              <a:rPr lang="vi-VN" sz="1800" i="0" dirty="0">
                <a:solidFill>
                  <a:schemeClr val="tx1">
                    <a:lumMod val="50000"/>
                  </a:schemeClr>
                </a:solidFill>
              </a:rPr>
              <a:t>hông dứt khoát dành thêm vốn và vật tư cho phát triển nông nghiệp và công nghiệp hàng tiêu dùng...</a:t>
            </a:r>
            <a:endParaRPr lang="en-US" sz="1800" i="0" dirty="0">
              <a:solidFill>
                <a:schemeClr val="tx1">
                  <a:lumMod val="50000"/>
                </a:schemeClr>
              </a:solidFill>
            </a:endParaRPr>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57;p22">
            <a:extLst>
              <a:ext uri="{FF2B5EF4-FFF2-40B4-BE49-F238E27FC236}">
                <a16:creationId xmlns:a16="http://schemas.microsoft.com/office/drawing/2014/main" id="{84672C99-0773-48C2-981E-B5B277701861}"/>
              </a:ext>
            </a:extLst>
          </p:cNvPr>
          <p:cNvSpPr txBox="1">
            <a:spLocks/>
          </p:cNvSpPr>
          <p:nvPr/>
        </p:nvSpPr>
        <p:spPr>
          <a:xfrm>
            <a:off x="991519" y="802021"/>
            <a:ext cx="3117773" cy="5408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u="sng" dirty="0" err="1">
                <a:solidFill>
                  <a:srgbClr val="FF0000"/>
                </a:solidFill>
                <a:latin typeface="Raleway Light" pitchFamily="2" charset="0"/>
              </a:rPr>
              <a:t>Hạn</a:t>
            </a:r>
            <a:r>
              <a:rPr lang="en-US" sz="2000" b="1" u="sng" dirty="0">
                <a:solidFill>
                  <a:srgbClr val="FF0000"/>
                </a:solidFill>
                <a:latin typeface="Raleway Light" pitchFamily="2" charset="0"/>
              </a:rPr>
              <a:t> </a:t>
            </a:r>
            <a:r>
              <a:rPr lang="en-US" sz="2000" b="1" u="sng" dirty="0" err="1">
                <a:solidFill>
                  <a:srgbClr val="FF0000"/>
                </a:solidFill>
                <a:latin typeface="Raleway Light" pitchFamily="2" charset="0"/>
              </a:rPr>
              <a:t>chế</a:t>
            </a:r>
            <a:r>
              <a:rPr lang="en-US" sz="2000" b="1" u="sng" dirty="0">
                <a:solidFill>
                  <a:srgbClr val="FF0000"/>
                </a:solidFill>
                <a:latin typeface="Raleway Light" pitchFamily="2" charset="0"/>
              </a:rPr>
              <a:t> </a:t>
            </a:r>
            <a:r>
              <a:rPr lang="en-US" sz="2000" b="1" u="sng" dirty="0" err="1">
                <a:solidFill>
                  <a:srgbClr val="FF0000"/>
                </a:solidFill>
                <a:latin typeface="Raleway Light" pitchFamily="2" charset="0"/>
              </a:rPr>
              <a:t>của</a:t>
            </a:r>
            <a:r>
              <a:rPr lang="en-US" sz="2000" b="1" u="sng" dirty="0">
                <a:solidFill>
                  <a:srgbClr val="FF0000"/>
                </a:solidFill>
                <a:latin typeface="Raleway Light" pitchFamily="2" charset="0"/>
              </a:rPr>
              <a:t> </a:t>
            </a:r>
            <a:r>
              <a:rPr lang="en-US" sz="2000" b="1" u="sng" dirty="0" err="1">
                <a:solidFill>
                  <a:srgbClr val="FF0000"/>
                </a:solidFill>
                <a:latin typeface="Raleway Light" pitchFamily="2" charset="0"/>
              </a:rPr>
              <a:t>đại</a:t>
            </a:r>
            <a:r>
              <a:rPr lang="en-US" sz="2000" b="1" u="sng" dirty="0">
                <a:solidFill>
                  <a:srgbClr val="FF0000"/>
                </a:solidFill>
                <a:latin typeface="Raleway Light" pitchFamily="2" charset="0"/>
              </a:rPr>
              <a:t> </a:t>
            </a:r>
            <a:r>
              <a:rPr lang="en-US" sz="2000" b="1" u="sng" dirty="0" err="1">
                <a:solidFill>
                  <a:srgbClr val="FF0000"/>
                </a:solidFill>
                <a:latin typeface="Raleway Light" pitchFamily="2" charset="0"/>
              </a:rPr>
              <a:t>hội</a:t>
            </a:r>
            <a:r>
              <a:rPr lang="en-US" sz="2000" b="1" u="sng" dirty="0">
                <a:solidFill>
                  <a:srgbClr val="FF0000"/>
                </a:solidFill>
                <a:latin typeface="Raleway Light" pitchFamily="2" charset="0"/>
              </a:rPr>
              <a:t> V</a:t>
            </a:r>
          </a:p>
        </p:txBody>
      </p:sp>
    </p:spTree>
    <p:extLst>
      <p:ext uri="{BB962C8B-B14F-4D97-AF65-F5344CB8AC3E}">
        <p14:creationId xmlns:p14="http://schemas.microsoft.com/office/powerpoint/2010/main" val="227675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9" name="Google Shape;66;p14">
            <a:extLst>
              <a:ext uri="{FF2B5EF4-FFF2-40B4-BE49-F238E27FC236}">
                <a16:creationId xmlns:a16="http://schemas.microsoft.com/office/drawing/2014/main" id="{0E86B26B-5EEB-434D-A827-4D5D15E83B45}"/>
              </a:ext>
            </a:extLst>
          </p:cNvPr>
          <p:cNvSpPr txBox="1">
            <a:spLocks/>
          </p:cNvSpPr>
          <p:nvPr/>
        </p:nvSpPr>
        <p:spPr>
          <a:xfrm>
            <a:off x="705079" y="1025014"/>
            <a:ext cx="7945784" cy="1583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vi-VN" sz="1600" b="1" u="sng" dirty="0"/>
              <a:t>Instructions</a:t>
            </a:r>
          </a:p>
          <a:p>
            <a:pPr marL="0" indent="0">
              <a:buClr>
                <a:schemeClr val="dk1"/>
              </a:buClr>
              <a:buSzPts val="1100"/>
              <a:buFont typeface="Raleway Light"/>
              <a:buNone/>
            </a:pPr>
            <a:r>
              <a:rPr lang="vi-VN" sz="1600" dirty="0"/>
              <a:t>Nội dung chương 3 giúp sinh viên nắm được đường lối, Cương lĩnh, những tri thức có hệ thống về quá trình phát triển đường lối và lãnh đạo của Đảng đưa cả nước quá độ lên chủ nghĩa xã hội và tiến hành công cuộc đổi mới từ sau ngày thống nhất đất nước năm 1975 đến nay.</a:t>
            </a:r>
          </a:p>
          <a:p>
            <a:pPr marL="0" indent="0">
              <a:buFont typeface="Raleway Light"/>
              <a:buNone/>
            </a:pPr>
            <a:endParaRPr lang="vi-VN" sz="2000" dirty="0"/>
          </a:p>
        </p:txBody>
      </p:sp>
      <p:sp>
        <p:nvSpPr>
          <p:cNvPr id="20" name="Google Shape;67;p14">
            <a:extLst>
              <a:ext uri="{FF2B5EF4-FFF2-40B4-BE49-F238E27FC236}">
                <a16:creationId xmlns:a16="http://schemas.microsoft.com/office/drawing/2014/main" id="{56D9BF31-618F-41A8-AC57-6458CA2190D2}"/>
              </a:ext>
            </a:extLst>
          </p:cNvPr>
          <p:cNvSpPr txBox="1">
            <a:spLocks/>
          </p:cNvSpPr>
          <p:nvPr/>
        </p:nvSpPr>
        <p:spPr>
          <a:xfrm>
            <a:off x="815692" y="2608327"/>
            <a:ext cx="7317025" cy="1882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en-US" sz="1600" b="1" u="sng" dirty="0"/>
              <a:t>Outline</a:t>
            </a:r>
          </a:p>
          <a:p>
            <a:pPr marL="0" indent="0">
              <a:buFont typeface="Raleway Light"/>
              <a:buNone/>
            </a:pPr>
            <a:r>
              <a:rPr lang="en-US" sz="1600" dirty="0" smtClean="0"/>
              <a:t>3.1</a:t>
            </a:r>
            <a:r>
              <a:rPr lang="en-US" sz="1600" dirty="0"/>
              <a:t>. </a:t>
            </a:r>
            <a:r>
              <a:rPr lang="en-US" sz="1600" dirty="0" err="1"/>
              <a:t>Lãnh</a:t>
            </a:r>
            <a:r>
              <a:rPr lang="en-US" sz="1600" dirty="0"/>
              <a:t> </a:t>
            </a:r>
            <a:r>
              <a:rPr lang="en-US" sz="1600" dirty="0" err="1"/>
              <a:t>đạo</a:t>
            </a:r>
            <a:r>
              <a:rPr lang="en-US" sz="1600" dirty="0"/>
              <a:t> </a:t>
            </a:r>
            <a:r>
              <a:rPr lang="en-US" sz="1600" dirty="0" err="1"/>
              <a:t>xây</a:t>
            </a:r>
            <a:r>
              <a:rPr lang="en-US" sz="1600" dirty="0"/>
              <a:t> </a:t>
            </a:r>
            <a:r>
              <a:rPr lang="en-US" sz="1600" dirty="0" err="1"/>
              <a:t>dựng</a:t>
            </a:r>
            <a:r>
              <a:rPr lang="en-US" sz="1600" dirty="0"/>
              <a:t> </a:t>
            </a:r>
            <a:r>
              <a:rPr lang="en-US" sz="1600" dirty="0" err="1"/>
              <a:t>chủ</a:t>
            </a:r>
            <a:r>
              <a:rPr lang="en-US" sz="1600" dirty="0"/>
              <a:t> </a:t>
            </a:r>
            <a:r>
              <a:rPr lang="en-US" sz="1600" dirty="0" err="1"/>
              <a:t>nghĩa</a:t>
            </a:r>
            <a:r>
              <a:rPr lang="en-US" sz="1600" dirty="0"/>
              <a:t> </a:t>
            </a:r>
            <a:r>
              <a:rPr lang="en-US" sz="1600" dirty="0" err="1"/>
              <a:t>xã</a:t>
            </a:r>
            <a:r>
              <a:rPr lang="en-US" sz="1600" dirty="0"/>
              <a:t> </a:t>
            </a:r>
            <a:r>
              <a:rPr lang="en-US" sz="1600" dirty="0" err="1"/>
              <a:t>hội</a:t>
            </a:r>
            <a:r>
              <a:rPr lang="en-US" sz="1600" dirty="0"/>
              <a:t> </a:t>
            </a:r>
            <a:r>
              <a:rPr lang="en-US" sz="1600" dirty="0" err="1"/>
              <a:t>và</a:t>
            </a:r>
            <a:r>
              <a:rPr lang="en-US" sz="1600" dirty="0"/>
              <a:t> </a:t>
            </a:r>
            <a:r>
              <a:rPr lang="en-US" sz="1600" dirty="0" err="1"/>
              <a:t>bảo</a:t>
            </a:r>
            <a:r>
              <a:rPr lang="en-US" sz="1600" dirty="0"/>
              <a:t> </a:t>
            </a:r>
            <a:r>
              <a:rPr lang="en-US" sz="1600" dirty="0" err="1"/>
              <a:t>vệ</a:t>
            </a:r>
            <a:r>
              <a:rPr lang="en-US" sz="1600" dirty="0"/>
              <a:t> </a:t>
            </a:r>
            <a:r>
              <a:rPr lang="en-US" sz="1600" dirty="0" err="1"/>
              <a:t>Tổ</a:t>
            </a:r>
            <a:r>
              <a:rPr lang="en-US" sz="1600" dirty="0"/>
              <a:t> </a:t>
            </a:r>
            <a:r>
              <a:rPr lang="en-US" sz="1600" dirty="0" err="1"/>
              <a:t>quốc</a:t>
            </a:r>
            <a:r>
              <a:rPr lang="en-US" sz="1600" dirty="0"/>
              <a:t> (1975-1986) </a:t>
            </a:r>
          </a:p>
          <a:p>
            <a:pPr marL="0" indent="0">
              <a:buFont typeface="Raleway Light"/>
              <a:buNone/>
            </a:pPr>
            <a:r>
              <a:rPr lang="en-US" sz="1600" dirty="0" smtClean="0"/>
              <a:t>3.2</a:t>
            </a:r>
            <a:r>
              <a:rPr lang="en-US" sz="1600" dirty="0"/>
              <a:t>. </a:t>
            </a:r>
            <a:r>
              <a:rPr lang="en-US" sz="1600" dirty="0" err="1"/>
              <a:t>Lãnh</a:t>
            </a:r>
            <a:r>
              <a:rPr lang="en-US" sz="1600" dirty="0"/>
              <a:t> </a:t>
            </a:r>
            <a:r>
              <a:rPr lang="en-US" sz="1600" dirty="0" err="1"/>
              <a:t>đạo</a:t>
            </a:r>
            <a:r>
              <a:rPr lang="en-US" sz="1600" dirty="0"/>
              <a:t> </a:t>
            </a:r>
            <a:r>
              <a:rPr lang="en-US" sz="1600" dirty="0" err="1"/>
              <a:t>công</a:t>
            </a:r>
            <a:r>
              <a:rPr lang="en-US" sz="1600" dirty="0"/>
              <a:t> </a:t>
            </a:r>
            <a:r>
              <a:rPr lang="en-US" sz="1600" dirty="0" err="1"/>
              <a:t>cuộc</a:t>
            </a:r>
            <a:r>
              <a:rPr lang="en-US" sz="1600" dirty="0"/>
              <a:t> </a:t>
            </a:r>
            <a:r>
              <a:rPr lang="en-US" sz="1600" dirty="0" err="1"/>
              <a:t>đổi</a:t>
            </a:r>
            <a:r>
              <a:rPr lang="en-US" sz="1600" dirty="0"/>
              <a:t> </a:t>
            </a:r>
            <a:r>
              <a:rPr lang="en-US" sz="1600" dirty="0" err="1"/>
              <a:t>mới</a:t>
            </a:r>
            <a:r>
              <a:rPr lang="en-US" sz="1600" dirty="0"/>
              <a:t>, </a:t>
            </a:r>
            <a:r>
              <a:rPr lang="en-US" sz="1600" dirty="0" err="1"/>
              <a:t>đẩy</a:t>
            </a:r>
            <a:r>
              <a:rPr lang="en-US" sz="1600" dirty="0"/>
              <a:t> </a:t>
            </a:r>
            <a:r>
              <a:rPr lang="en-US" sz="1600" dirty="0" err="1"/>
              <a:t>mạnh</a:t>
            </a:r>
            <a:r>
              <a:rPr lang="en-US" sz="1600" dirty="0"/>
              <a:t> </a:t>
            </a:r>
            <a:r>
              <a:rPr lang="en-US" sz="1600" dirty="0" err="1"/>
              <a:t>công</a:t>
            </a:r>
            <a:r>
              <a:rPr lang="en-US" sz="1600" dirty="0"/>
              <a:t> </a:t>
            </a:r>
            <a:r>
              <a:rPr lang="en-US" sz="1600" dirty="0" err="1"/>
              <a:t>nghiệp</a:t>
            </a:r>
            <a:r>
              <a:rPr lang="en-US" sz="1600" dirty="0"/>
              <a:t> </a:t>
            </a:r>
            <a:r>
              <a:rPr lang="en-US" sz="1600" dirty="0" err="1"/>
              <a:t>hóa</a:t>
            </a:r>
            <a:r>
              <a:rPr lang="en-US" sz="1600" dirty="0"/>
              <a:t>, </a:t>
            </a:r>
            <a:r>
              <a:rPr lang="en-US" sz="1600" dirty="0" err="1"/>
              <a:t>hiện</a:t>
            </a:r>
            <a:r>
              <a:rPr lang="en-US" sz="1600" dirty="0"/>
              <a:t> </a:t>
            </a:r>
            <a:r>
              <a:rPr lang="en-US" sz="1600" dirty="0" err="1"/>
              <a:t>đại</a:t>
            </a:r>
            <a:r>
              <a:rPr lang="en-US" sz="1600" dirty="0"/>
              <a:t> </a:t>
            </a:r>
            <a:r>
              <a:rPr lang="en-US" sz="1600" dirty="0" err="1"/>
              <a:t>hóa</a:t>
            </a:r>
            <a:r>
              <a:rPr lang="en-US" sz="1600" dirty="0"/>
              <a:t> </a:t>
            </a:r>
            <a:r>
              <a:rPr lang="en-US" sz="1600" dirty="0" err="1"/>
              <a:t>và</a:t>
            </a:r>
            <a:r>
              <a:rPr lang="en-US" sz="1600" dirty="0"/>
              <a:t> </a:t>
            </a:r>
            <a:r>
              <a:rPr lang="en-US" sz="1600" dirty="0" err="1"/>
              <a:t>hội</a:t>
            </a:r>
            <a:r>
              <a:rPr lang="en-US" sz="1600" dirty="0"/>
              <a:t> </a:t>
            </a:r>
            <a:r>
              <a:rPr lang="en-US" sz="1600" dirty="0" err="1"/>
              <a:t>nhập</a:t>
            </a:r>
            <a:r>
              <a:rPr lang="en-US" sz="1600" dirty="0"/>
              <a:t> </a:t>
            </a:r>
            <a:r>
              <a:rPr lang="en-US" sz="1600" dirty="0" err="1"/>
              <a:t>quốc</a:t>
            </a:r>
            <a:r>
              <a:rPr lang="en-US" sz="1600" dirty="0"/>
              <a:t> </a:t>
            </a:r>
            <a:r>
              <a:rPr lang="en-US" sz="1600" dirty="0" err="1"/>
              <a:t>tế</a:t>
            </a:r>
            <a:r>
              <a:rPr lang="en-US" sz="1600" dirty="0"/>
              <a:t> (1986-2018)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46967" y="1755353"/>
            <a:ext cx="2313844" cy="1301521"/>
            <a:chOff x="0" y="0"/>
            <a:chExt cx="11289030" cy="6350000"/>
          </a:xfrm>
          <a:blipFill>
            <a:blip r:embed="rId2"/>
            <a:stretch>
              <a:fillRect/>
            </a:stretch>
          </a:blipFill>
        </p:grpSpPr>
        <p:sp>
          <p:nvSpPr>
            <p:cNvPr id="3" name="Freeform 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4" name="Group 4"/>
          <p:cNvGrpSpPr>
            <a:grpSpLocks noChangeAspect="1"/>
          </p:cNvGrpSpPr>
          <p:nvPr/>
        </p:nvGrpSpPr>
        <p:grpSpPr>
          <a:xfrm>
            <a:off x="3361965" y="1800049"/>
            <a:ext cx="2313844" cy="1301521"/>
            <a:chOff x="0" y="0"/>
            <a:chExt cx="11289030" cy="6350000"/>
          </a:xfrm>
          <a:blipFill>
            <a:blip r:embed="rId3"/>
            <a:stretch>
              <a:fillRect/>
            </a:stretch>
          </a:blipFill>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6" name="Group 6"/>
          <p:cNvGrpSpPr>
            <a:grpSpLocks noChangeAspect="1"/>
          </p:cNvGrpSpPr>
          <p:nvPr/>
        </p:nvGrpSpPr>
        <p:grpSpPr>
          <a:xfrm>
            <a:off x="6099683" y="1767171"/>
            <a:ext cx="2313844" cy="1301521"/>
            <a:chOff x="0" y="0"/>
            <a:chExt cx="11289030" cy="6350000"/>
          </a:xfrm>
          <a:blipFill>
            <a:blip r:embed="rId4"/>
            <a:stretch>
              <a:fillRect/>
            </a:stretch>
          </a:blipFill>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8" name="Group 8"/>
          <p:cNvGrpSpPr/>
          <p:nvPr/>
        </p:nvGrpSpPr>
        <p:grpSpPr>
          <a:xfrm>
            <a:off x="622919" y="3079872"/>
            <a:ext cx="2313844" cy="1602766"/>
            <a:chOff x="0" y="0"/>
            <a:chExt cx="5503589" cy="1220251"/>
          </a:xfrm>
        </p:grpSpPr>
        <p:sp>
          <p:nvSpPr>
            <p:cNvPr id="9" name="Freeform 9"/>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0" name="TextBox 10"/>
          <p:cNvSpPr txBox="1"/>
          <p:nvPr/>
        </p:nvSpPr>
        <p:spPr>
          <a:xfrm>
            <a:off x="630258" y="3680586"/>
            <a:ext cx="2119697" cy="467244"/>
          </a:xfrm>
          <a:prstGeom prst="rect">
            <a:avLst/>
          </a:prstGeom>
        </p:spPr>
        <p:txBody>
          <a:bodyPr wrap="square" lIns="0" tIns="0" rIns="0" bIns="0" rtlCol="0" anchor="t">
            <a:spAutoFit/>
          </a:bodyPr>
          <a:lstStyle/>
          <a:p>
            <a:pPr algn="ctr">
              <a:lnSpc>
                <a:spcPts val="1907"/>
              </a:lnSpc>
            </a:pPr>
            <a:r>
              <a:rPr lang="vi-VN" dirty="0">
                <a:latin typeface="Raleway Light" pitchFamily="2" charset="0"/>
              </a:rPr>
              <a:t>Hội nghị Trung ương 6 (7-1984) </a:t>
            </a:r>
            <a:endParaRPr lang="en-US" dirty="0">
              <a:latin typeface="Raleway Light" pitchFamily="2" charset="0"/>
            </a:endParaRPr>
          </a:p>
        </p:txBody>
      </p:sp>
      <p:sp>
        <p:nvSpPr>
          <p:cNvPr id="13" name="TextBox 13"/>
          <p:cNvSpPr txBox="1"/>
          <p:nvPr/>
        </p:nvSpPr>
        <p:spPr>
          <a:xfrm>
            <a:off x="1803759" y="420689"/>
            <a:ext cx="5786081" cy="615553"/>
          </a:xfrm>
          <a:prstGeom prst="rect">
            <a:avLst/>
          </a:prstGeom>
        </p:spPr>
        <p:txBody>
          <a:bodyPr wrap="square" lIns="0" tIns="0" rIns="0" bIns="0" rtlCol="0" anchor="t">
            <a:spAutoFit/>
          </a:bodyPr>
          <a:lstStyle/>
          <a:p>
            <a:pPr algn="ctr"/>
            <a:r>
              <a:rPr lang="en-US" sz="2000" dirty="0" err="1">
                <a:latin typeface="Raleway ExtraBold" pitchFamily="2" charset="0"/>
              </a:rPr>
              <a:t>Thực</a:t>
            </a:r>
            <a:r>
              <a:rPr lang="en-US" sz="2000" dirty="0">
                <a:latin typeface="Raleway ExtraBold" pitchFamily="2" charset="0"/>
              </a:rPr>
              <a:t> </a:t>
            </a:r>
            <a:r>
              <a:rPr lang="en-US" sz="2000" dirty="0" err="1">
                <a:latin typeface="Raleway ExtraBold" pitchFamily="2" charset="0"/>
              </a:rPr>
              <a:t>hiện</a:t>
            </a:r>
            <a:r>
              <a:rPr lang="en-US" sz="2000" dirty="0">
                <a:latin typeface="Raleway ExtraBold" pitchFamily="2" charset="0"/>
              </a:rPr>
              <a:t> </a:t>
            </a:r>
            <a:r>
              <a:rPr lang="en-US" sz="2000" dirty="0" err="1">
                <a:solidFill>
                  <a:schemeClr val="accent1"/>
                </a:solidFill>
                <a:latin typeface="Raleway ExtraBold" pitchFamily="2" charset="0"/>
              </a:rPr>
              <a:t>Nghị</a:t>
            </a:r>
            <a:r>
              <a:rPr lang="en-US" sz="2000" dirty="0">
                <a:solidFill>
                  <a:schemeClr val="accent1"/>
                </a:solidFill>
                <a:latin typeface="Raleway ExtraBold" pitchFamily="2" charset="0"/>
              </a:rPr>
              <a:t> </a:t>
            </a:r>
            <a:r>
              <a:rPr lang="en-US" sz="2000" dirty="0" err="1">
                <a:solidFill>
                  <a:schemeClr val="accent1"/>
                </a:solidFill>
                <a:latin typeface="Raleway ExtraBold" pitchFamily="2" charset="0"/>
              </a:rPr>
              <a:t>quyết</a:t>
            </a:r>
            <a:r>
              <a:rPr lang="en-US" sz="2000" dirty="0">
                <a:solidFill>
                  <a:schemeClr val="accent1"/>
                </a:solidFill>
                <a:latin typeface="Raleway ExtraBold" pitchFamily="2" charset="0"/>
              </a:rPr>
              <a:t> </a:t>
            </a:r>
            <a:r>
              <a:rPr lang="vi-VN" sz="2000" dirty="0">
                <a:solidFill>
                  <a:schemeClr val="accent1"/>
                </a:solidFill>
                <a:latin typeface="Raleway ExtraBold" pitchFamily="2" charset="0"/>
              </a:rPr>
              <a:t>Đại hội V</a:t>
            </a:r>
            <a:r>
              <a:rPr lang="vi-VN" sz="2000" dirty="0">
                <a:latin typeface="Raleway ExtraBold" pitchFamily="2" charset="0"/>
              </a:rPr>
              <a:t>, </a:t>
            </a:r>
            <a:r>
              <a:rPr lang="en-US" sz="2000" dirty="0" err="1">
                <a:latin typeface="Raleway ExtraBold" pitchFamily="2" charset="0"/>
              </a:rPr>
              <a:t>các</a:t>
            </a:r>
            <a:r>
              <a:rPr lang="en-US" sz="2000" dirty="0">
                <a:latin typeface="Raleway ExtraBold" pitchFamily="2" charset="0"/>
              </a:rPr>
              <a:t> </a:t>
            </a:r>
            <a:r>
              <a:rPr lang="en-US" sz="2000" dirty="0" err="1">
                <a:latin typeface="Raleway ExtraBold" pitchFamily="2" charset="0"/>
              </a:rPr>
              <a:t>hội</a:t>
            </a:r>
            <a:r>
              <a:rPr lang="en-US" sz="2000" dirty="0">
                <a:latin typeface="Raleway ExtraBold" pitchFamily="2" charset="0"/>
              </a:rPr>
              <a:t> </a:t>
            </a:r>
            <a:r>
              <a:rPr lang="en-US" sz="2000" dirty="0" err="1">
                <a:latin typeface="Raleway ExtraBold" pitchFamily="2" charset="0"/>
              </a:rPr>
              <a:t>nghị</a:t>
            </a:r>
            <a:r>
              <a:rPr lang="en-US" sz="2000" dirty="0">
                <a:latin typeface="Raleway ExtraBold" pitchFamily="2" charset="0"/>
              </a:rPr>
              <a:t> </a:t>
            </a:r>
            <a:r>
              <a:rPr lang="en-US" sz="2000" dirty="0" err="1">
                <a:latin typeface="Raleway ExtraBold" pitchFamily="2" charset="0"/>
              </a:rPr>
              <a:t>trung</a:t>
            </a:r>
            <a:r>
              <a:rPr lang="en-US" sz="2000" dirty="0">
                <a:latin typeface="Raleway ExtraBold" pitchFamily="2" charset="0"/>
              </a:rPr>
              <a:t> </a:t>
            </a:r>
            <a:r>
              <a:rPr lang="en-US" sz="2000" dirty="0" err="1">
                <a:latin typeface="Raleway ExtraBold" pitchFamily="2" charset="0"/>
              </a:rPr>
              <a:t>ương</a:t>
            </a:r>
            <a:r>
              <a:rPr lang="en-US" sz="2000" dirty="0">
                <a:latin typeface="Raleway ExtraBold" pitchFamily="2" charset="0"/>
              </a:rPr>
              <a:t> </a:t>
            </a:r>
            <a:r>
              <a:rPr lang="en-US" sz="2000" dirty="0" err="1">
                <a:latin typeface="Raleway ExtraBold" pitchFamily="2" charset="0"/>
              </a:rPr>
              <a:t>đã</a:t>
            </a:r>
            <a:r>
              <a:rPr lang="vi-VN" sz="2000" dirty="0">
                <a:latin typeface="Raleway ExtraBold" pitchFamily="2" charset="0"/>
              </a:rPr>
              <a:t> cụ thể hóa</a:t>
            </a:r>
            <a:r>
              <a:rPr lang="en-US" sz="2000" dirty="0">
                <a:latin typeface="Raleway ExtraBold" pitchFamily="2" charset="0"/>
              </a:rPr>
              <a:t> </a:t>
            </a:r>
            <a:r>
              <a:rPr lang="en-US" sz="2000" dirty="0" err="1">
                <a:latin typeface="Raleway ExtraBold" pitchFamily="2" charset="0"/>
              </a:rPr>
              <a:t>trên</a:t>
            </a:r>
            <a:r>
              <a:rPr lang="en-US" sz="2000" dirty="0">
                <a:latin typeface="Raleway ExtraBold" pitchFamily="2" charset="0"/>
              </a:rPr>
              <a:t> </a:t>
            </a:r>
            <a:r>
              <a:rPr lang="en-US" sz="2000" dirty="0" err="1">
                <a:latin typeface="Raleway ExtraBold" pitchFamily="2" charset="0"/>
              </a:rPr>
              <a:t>từng</a:t>
            </a:r>
            <a:r>
              <a:rPr lang="en-US" sz="2000" dirty="0">
                <a:latin typeface="Raleway ExtraBold" pitchFamily="2" charset="0"/>
              </a:rPr>
              <a:t> </a:t>
            </a:r>
            <a:r>
              <a:rPr lang="en-US" sz="2000" dirty="0" err="1">
                <a:latin typeface="Raleway ExtraBold" pitchFamily="2" charset="0"/>
              </a:rPr>
              <a:t>lĩnh</a:t>
            </a:r>
            <a:r>
              <a:rPr lang="en-US" sz="2000" dirty="0">
                <a:latin typeface="Raleway ExtraBold" pitchFamily="2" charset="0"/>
              </a:rPr>
              <a:t> </a:t>
            </a:r>
            <a:r>
              <a:rPr lang="en-US" sz="2000" dirty="0" err="1">
                <a:latin typeface="Raleway ExtraBold" pitchFamily="2" charset="0"/>
              </a:rPr>
              <a:t>vực</a:t>
            </a:r>
            <a:endParaRPr lang="en-US" sz="2000" dirty="0">
              <a:latin typeface="Raleway ExtraBold" pitchFamily="2" charset="0"/>
            </a:endParaRPr>
          </a:p>
        </p:txBody>
      </p:sp>
      <p:grpSp>
        <p:nvGrpSpPr>
          <p:cNvPr id="14" name="Group 14"/>
          <p:cNvGrpSpPr/>
          <p:nvPr/>
        </p:nvGrpSpPr>
        <p:grpSpPr>
          <a:xfrm>
            <a:off x="3190095" y="3121281"/>
            <a:ext cx="2552053" cy="1562858"/>
            <a:chOff x="0" y="0"/>
            <a:chExt cx="5503589" cy="1220251"/>
          </a:xfrm>
        </p:grpSpPr>
        <p:sp>
          <p:nvSpPr>
            <p:cNvPr id="15" name="Freeform 15"/>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6" name="TextBox 16"/>
          <p:cNvSpPr txBox="1"/>
          <p:nvPr/>
        </p:nvSpPr>
        <p:spPr>
          <a:xfrm>
            <a:off x="3244917" y="3702824"/>
            <a:ext cx="2382381" cy="467244"/>
          </a:xfrm>
          <a:prstGeom prst="rect">
            <a:avLst/>
          </a:prstGeom>
        </p:spPr>
        <p:txBody>
          <a:bodyPr wrap="square" lIns="0" tIns="0" rIns="0" bIns="0" rtlCol="0" anchor="t">
            <a:spAutoFit/>
          </a:bodyPr>
          <a:lstStyle/>
          <a:p>
            <a:pPr algn="ctr">
              <a:lnSpc>
                <a:spcPts val="1907"/>
              </a:lnSpc>
            </a:pPr>
            <a:r>
              <a:rPr lang="vi-VN" dirty="0">
                <a:latin typeface="Raleway Light" pitchFamily="2" charset="0"/>
              </a:rPr>
              <a:t>Hội nghị Trung ương 7 (</a:t>
            </a:r>
            <a:r>
              <a:rPr lang="vi-VN">
                <a:latin typeface="Raleway Light" pitchFamily="2" charset="0"/>
              </a:rPr>
              <a:t>12-1984)</a:t>
            </a:r>
            <a:r>
              <a:rPr lang="vi-VN" dirty="0">
                <a:latin typeface="Raleway Light" pitchFamily="2" charset="0"/>
              </a:rPr>
              <a:t> </a:t>
            </a:r>
            <a:endParaRPr lang="en-US" dirty="0">
              <a:latin typeface="Raleway Light" pitchFamily="2" charset="0"/>
            </a:endParaRPr>
          </a:p>
        </p:txBody>
      </p:sp>
      <p:grpSp>
        <p:nvGrpSpPr>
          <p:cNvPr id="17" name="Group 17"/>
          <p:cNvGrpSpPr/>
          <p:nvPr/>
        </p:nvGrpSpPr>
        <p:grpSpPr>
          <a:xfrm>
            <a:off x="6183190" y="3101570"/>
            <a:ext cx="2313844" cy="1607770"/>
            <a:chOff x="0" y="0"/>
            <a:chExt cx="5503589" cy="1220251"/>
          </a:xfrm>
        </p:grpSpPr>
        <p:sp>
          <p:nvSpPr>
            <p:cNvPr id="18" name="Freeform 18"/>
            <p:cNvSpPr/>
            <p:nvPr/>
          </p:nvSpPr>
          <p:spPr>
            <a:xfrm>
              <a:off x="-6350" y="-2540"/>
              <a:ext cx="5512479" cy="1224061"/>
            </a:xfrm>
            <a:custGeom>
              <a:avLst/>
              <a:gdLst/>
              <a:ahLst/>
              <a:cxnLst/>
              <a:rect l="l" t="t" r="r" b="b"/>
              <a:pathLst>
                <a:path w="5512479" h="1224061">
                  <a:moveTo>
                    <a:pt x="4576489" y="1205011"/>
                  </a:moveTo>
                  <a:cubicBezTo>
                    <a:pt x="4572679" y="1212631"/>
                    <a:pt x="4558709" y="1215171"/>
                    <a:pt x="4552359" y="1215171"/>
                  </a:cubicBezTo>
                  <a:cubicBezTo>
                    <a:pt x="4530769" y="1215171"/>
                    <a:pt x="4509179" y="1216441"/>
                    <a:pt x="4487589" y="1216441"/>
                  </a:cubicBezTo>
                  <a:cubicBezTo>
                    <a:pt x="4154849" y="1224061"/>
                    <a:pt x="1394460" y="1217711"/>
                    <a:pt x="1127760" y="1213901"/>
                  </a:cubicBezTo>
                  <a:cubicBezTo>
                    <a:pt x="1003300" y="1212631"/>
                    <a:pt x="878840" y="1206281"/>
                    <a:pt x="754380" y="1193581"/>
                  </a:cubicBezTo>
                  <a:cubicBezTo>
                    <a:pt x="576580" y="1175801"/>
                    <a:pt x="394970" y="1145321"/>
                    <a:pt x="242570" y="1048801"/>
                  </a:cubicBezTo>
                  <a:cubicBezTo>
                    <a:pt x="125730" y="976411"/>
                    <a:pt x="35560" y="865921"/>
                    <a:pt x="12700" y="728761"/>
                  </a:cubicBezTo>
                  <a:cubicBezTo>
                    <a:pt x="0" y="655101"/>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158659" y="0"/>
                    <a:pt x="4429169" y="7620"/>
                  </a:cubicBezTo>
                  <a:cubicBezTo>
                    <a:pt x="4627289" y="13970"/>
                    <a:pt x="4826679" y="35560"/>
                    <a:pt x="5019719" y="85090"/>
                  </a:cubicBezTo>
                  <a:cubicBezTo>
                    <a:pt x="5098459" y="105410"/>
                    <a:pt x="5177199" y="130810"/>
                    <a:pt x="5252129" y="165100"/>
                  </a:cubicBezTo>
                  <a:cubicBezTo>
                    <a:pt x="5320709" y="196850"/>
                    <a:pt x="5388019" y="237490"/>
                    <a:pt x="5436279" y="297180"/>
                  </a:cubicBezTo>
                  <a:cubicBezTo>
                    <a:pt x="5480729" y="353060"/>
                    <a:pt x="5503589" y="421640"/>
                    <a:pt x="5508669" y="492760"/>
                  </a:cubicBezTo>
                  <a:cubicBezTo>
                    <a:pt x="5512479" y="554236"/>
                    <a:pt x="5511209" y="670341"/>
                    <a:pt x="5502319" y="726221"/>
                  </a:cubicBezTo>
                  <a:cubicBezTo>
                    <a:pt x="5485809" y="820201"/>
                    <a:pt x="5437549" y="902751"/>
                    <a:pt x="5368969" y="968791"/>
                  </a:cubicBezTo>
                  <a:cubicBezTo>
                    <a:pt x="5282609" y="1050071"/>
                    <a:pt x="5170849" y="1100871"/>
                    <a:pt x="5057819" y="1136431"/>
                  </a:cubicBezTo>
                  <a:cubicBezTo>
                    <a:pt x="4895259" y="1187231"/>
                    <a:pt x="4722539" y="1206281"/>
                    <a:pt x="4553629" y="1213901"/>
                  </a:cubicBezTo>
                  <a:cubicBezTo>
                    <a:pt x="4546009" y="1213901"/>
                    <a:pt x="4540929" y="1211361"/>
                    <a:pt x="4543469" y="1203741"/>
                  </a:cubicBezTo>
                  <a:cubicBezTo>
                    <a:pt x="4547279" y="1196121"/>
                    <a:pt x="4561249" y="1193581"/>
                    <a:pt x="4567599" y="1193581"/>
                  </a:cubicBezTo>
                  <a:cubicBezTo>
                    <a:pt x="4656499" y="1189771"/>
                    <a:pt x="4744129" y="1182151"/>
                    <a:pt x="4831759" y="1168181"/>
                  </a:cubicBezTo>
                  <a:cubicBezTo>
                    <a:pt x="5051469" y="1135161"/>
                    <a:pt x="5323249" y="1058961"/>
                    <a:pt x="5428659" y="841791"/>
                  </a:cubicBezTo>
                  <a:cubicBezTo>
                    <a:pt x="5448979" y="801151"/>
                    <a:pt x="5460409" y="757971"/>
                    <a:pt x="5466759" y="712251"/>
                  </a:cubicBezTo>
                  <a:cubicBezTo>
                    <a:pt x="5474379" y="653831"/>
                    <a:pt x="5475649" y="529590"/>
                    <a:pt x="5466759" y="471170"/>
                  </a:cubicBezTo>
                  <a:cubicBezTo>
                    <a:pt x="5456599" y="400050"/>
                    <a:pt x="5426119" y="335280"/>
                    <a:pt x="5375319" y="284480"/>
                  </a:cubicBezTo>
                  <a:cubicBezTo>
                    <a:pt x="5321979" y="231140"/>
                    <a:pt x="5252129" y="194310"/>
                    <a:pt x="5182279" y="166370"/>
                  </a:cubicBezTo>
                  <a:cubicBezTo>
                    <a:pt x="5015909" y="97790"/>
                    <a:pt x="4834299" y="64770"/>
                    <a:pt x="4656499" y="45720"/>
                  </a:cubicBezTo>
                  <a:cubicBezTo>
                    <a:pt x="4535849" y="33020"/>
                    <a:pt x="4415199" y="27940"/>
                    <a:pt x="4294549" y="26670"/>
                  </a:cubicBezTo>
                  <a:cubicBezTo>
                    <a:pt x="4147229"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566146"/>
                    <a:pt x="38100" y="683041"/>
                    <a:pt x="55880" y="752891"/>
                  </a:cubicBezTo>
                  <a:cubicBezTo>
                    <a:pt x="71120" y="815121"/>
                    <a:pt x="101600" y="873541"/>
                    <a:pt x="143510" y="923071"/>
                  </a:cubicBezTo>
                  <a:cubicBezTo>
                    <a:pt x="247650" y="1047531"/>
                    <a:pt x="407670" y="1112301"/>
                    <a:pt x="563880" y="1144051"/>
                  </a:cubicBezTo>
                  <a:cubicBezTo>
                    <a:pt x="810260" y="1193581"/>
                    <a:pt x="1064260" y="1192311"/>
                    <a:pt x="1314450" y="1196121"/>
                  </a:cubicBezTo>
                  <a:cubicBezTo>
                    <a:pt x="1610360" y="1199931"/>
                    <a:pt x="4298359" y="1202471"/>
                    <a:pt x="4567599" y="1194851"/>
                  </a:cubicBezTo>
                  <a:cubicBezTo>
                    <a:pt x="4573949" y="1193581"/>
                    <a:pt x="4579029" y="1197391"/>
                    <a:pt x="4576489" y="1205011"/>
                  </a:cubicBezTo>
                  <a:close/>
                </a:path>
              </a:pathLst>
            </a:custGeom>
            <a:solidFill>
              <a:srgbClr val="000000"/>
            </a:solidFill>
          </p:spPr>
        </p:sp>
      </p:grpSp>
      <p:sp>
        <p:nvSpPr>
          <p:cNvPr id="19" name="TextBox 19"/>
          <p:cNvSpPr txBox="1"/>
          <p:nvPr/>
        </p:nvSpPr>
        <p:spPr>
          <a:xfrm>
            <a:off x="6287615" y="3680586"/>
            <a:ext cx="1937720" cy="467244"/>
          </a:xfrm>
          <a:prstGeom prst="rect">
            <a:avLst/>
          </a:prstGeom>
        </p:spPr>
        <p:txBody>
          <a:bodyPr lIns="0" tIns="0" rIns="0" bIns="0" rtlCol="0" anchor="t">
            <a:spAutoFit/>
          </a:bodyPr>
          <a:lstStyle/>
          <a:p>
            <a:pPr algn="ctr">
              <a:lnSpc>
                <a:spcPts val="1907"/>
              </a:lnSpc>
            </a:pPr>
            <a:r>
              <a:rPr lang="vi-VN" dirty="0">
                <a:latin typeface="Raleway Light" pitchFamily="2" charset="0"/>
              </a:rPr>
              <a:t>Hội nghị Trung ương 8 khóa V (</a:t>
            </a:r>
            <a:r>
              <a:rPr lang="vi-VN">
                <a:latin typeface="Raleway Light" pitchFamily="2" charset="0"/>
              </a:rPr>
              <a:t>6-1985)</a:t>
            </a:r>
            <a:r>
              <a:rPr lang="vi-VN" dirty="0">
                <a:latin typeface="Raleway Light" pitchFamily="2" charset="0"/>
              </a:rPr>
              <a:t> </a:t>
            </a:r>
            <a:endParaRPr lang="en-US" dirty="0">
              <a:latin typeface="Raleway Light" pitchFamily="2" charset="0"/>
            </a:endParaRPr>
          </a:p>
        </p:txBody>
      </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2511551" flipH="1">
            <a:off x="2361286" y="1184975"/>
            <a:ext cx="788782" cy="421640"/>
          </a:xfrm>
          <a:prstGeom prst="rect">
            <a:avLst/>
          </a:prstGeom>
        </p:spPr>
      </p:pic>
      <p:grpSp>
        <p:nvGrpSpPr>
          <p:cNvPr id="21" name="Group 21"/>
          <p:cNvGrpSpPr/>
          <p:nvPr/>
        </p:nvGrpSpPr>
        <p:grpSpPr>
          <a:xfrm rot="5400000">
            <a:off x="4178367" y="1339661"/>
            <a:ext cx="503933" cy="179375"/>
            <a:chOff x="0" y="0"/>
            <a:chExt cx="2994890" cy="577549"/>
          </a:xfrm>
        </p:grpSpPr>
        <p:sp>
          <p:nvSpPr>
            <p:cNvPr id="22" name="Freeform 22"/>
            <p:cNvSpPr/>
            <p:nvPr/>
          </p:nvSpPr>
          <p:spPr>
            <a:xfrm>
              <a:off x="-32193" y="-26797"/>
              <a:ext cx="3033197" cy="642041"/>
            </a:xfrm>
            <a:custGeom>
              <a:avLst/>
              <a:gdLst/>
              <a:ahLst/>
              <a:cxnLst/>
              <a:rect l="l" t="t" r="r" b="b"/>
              <a:pathLst>
                <a:path w="3033197" h="642041">
                  <a:moveTo>
                    <a:pt x="3014086" y="368169"/>
                  </a:moveTo>
                  <a:cubicBezTo>
                    <a:pt x="3010930" y="378701"/>
                    <a:pt x="3005663" y="388638"/>
                    <a:pt x="2998185" y="397059"/>
                  </a:cubicBezTo>
                  <a:cubicBezTo>
                    <a:pt x="2931498" y="472176"/>
                    <a:pt x="2836975" y="522827"/>
                    <a:pt x="2763775" y="591867"/>
                  </a:cubicBezTo>
                  <a:cubicBezTo>
                    <a:pt x="2710575" y="642041"/>
                    <a:pt x="2663525" y="527415"/>
                    <a:pt x="2706916" y="486490"/>
                  </a:cubicBezTo>
                  <a:cubicBezTo>
                    <a:pt x="2743045" y="452415"/>
                    <a:pt x="2784379" y="422807"/>
                    <a:pt x="2824999" y="392527"/>
                  </a:cubicBezTo>
                  <a:cubicBezTo>
                    <a:pt x="2362933" y="384081"/>
                    <a:pt x="2016353" y="379346"/>
                    <a:pt x="1592345" y="378908"/>
                  </a:cubicBezTo>
                  <a:cubicBezTo>
                    <a:pt x="1095019" y="378438"/>
                    <a:pt x="596257" y="375898"/>
                    <a:pt x="100811" y="424981"/>
                  </a:cubicBezTo>
                  <a:cubicBezTo>
                    <a:pt x="28227" y="432172"/>
                    <a:pt x="0" y="337039"/>
                    <a:pt x="82377" y="328879"/>
                  </a:cubicBezTo>
                  <a:cubicBezTo>
                    <a:pt x="577823" y="279797"/>
                    <a:pt x="1076585" y="282336"/>
                    <a:pt x="1573912" y="282806"/>
                  </a:cubicBezTo>
                  <a:cubicBezTo>
                    <a:pt x="2016353" y="283254"/>
                    <a:pt x="2364985" y="288153"/>
                    <a:pt x="2837288" y="296965"/>
                  </a:cubicBezTo>
                  <a:cubicBezTo>
                    <a:pt x="2776337" y="238209"/>
                    <a:pt x="2709547" y="184033"/>
                    <a:pt x="2641499" y="137691"/>
                  </a:cubicBezTo>
                  <a:cubicBezTo>
                    <a:pt x="2584967" y="99191"/>
                    <a:pt x="2661474" y="0"/>
                    <a:pt x="2710886" y="33652"/>
                  </a:cubicBezTo>
                  <a:cubicBezTo>
                    <a:pt x="2821363" y="108890"/>
                    <a:pt x="2929555" y="199696"/>
                    <a:pt x="3016535" y="301696"/>
                  </a:cubicBezTo>
                  <a:cubicBezTo>
                    <a:pt x="3033197" y="321235"/>
                    <a:pt x="3028400" y="347199"/>
                    <a:pt x="3014086" y="368169"/>
                  </a:cubicBezTo>
                  <a:close/>
                </a:path>
              </a:pathLst>
            </a:custGeom>
            <a:solidFill>
              <a:srgbClr val="000000"/>
            </a:solidFill>
          </p:spPr>
        </p:sp>
      </p:grpSp>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2520304" flipV="1">
            <a:off x="6060367" y="1165794"/>
            <a:ext cx="954301" cy="289761"/>
          </a:xfrm>
          <a:prstGeom prst="rect">
            <a:avLst/>
          </a:prstGeom>
        </p:spPr>
      </p:pic>
    </p:spTree>
    <p:extLst>
      <p:ext uri="{BB962C8B-B14F-4D97-AF65-F5344CB8AC3E}">
        <p14:creationId xmlns:p14="http://schemas.microsoft.com/office/powerpoint/2010/main" val="379815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535647" y="475319"/>
            <a:ext cx="38712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tx1"/>
                </a:solidFill>
              </a:rPr>
              <a:t>C</a:t>
            </a:r>
            <a:r>
              <a:rPr lang="vi-VN" sz="2000" dirty="0">
                <a:solidFill>
                  <a:schemeClr val="tx1"/>
                </a:solidFill>
              </a:rPr>
              <a:t>hủ trương </a:t>
            </a:r>
            <a:r>
              <a:rPr lang="vi-VN" sz="2000" dirty="0">
                <a:solidFill>
                  <a:schemeClr val="accent1"/>
                </a:solidFill>
              </a:rPr>
              <a:t>xóa quan liêu bao cấp </a:t>
            </a:r>
            <a:r>
              <a:rPr lang="vi-VN" sz="2000" dirty="0">
                <a:solidFill>
                  <a:schemeClr val="tx1"/>
                </a:solidFill>
              </a:rPr>
              <a:t>trong giá và lương </a:t>
            </a:r>
            <a:endParaRPr sz="2000" dirty="0">
              <a:solidFill>
                <a:schemeClr val="tx1"/>
              </a:solidFill>
            </a:endParaRPr>
          </a:p>
        </p:txBody>
      </p:sp>
      <p:sp>
        <p:nvSpPr>
          <p:cNvPr id="158" name="Google Shape;158;p22"/>
          <p:cNvSpPr txBox="1">
            <a:spLocks noGrp="1"/>
          </p:cNvSpPr>
          <p:nvPr>
            <p:ph type="body" idx="1"/>
          </p:nvPr>
        </p:nvSpPr>
        <p:spPr>
          <a:xfrm>
            <a:off x="391156" y="1197322"/>
            <a:ext cx="5156717" cy="3284317"/>
          </a:xfrm>
          <a:prstGeom prst="rect">
            <a:avLst/>
          </a:prstGeom>
        </p:spPr>
        <p:txBody>
          <a:bodyPr spcFirstLastPara="1" wrap="square" lIns="91425" tIns="91425" rIns="91425" bIns="91425" anchor="t" anchorCtr="0">
            <a:noAutofit/>
          </a:bodyPr>
          <a:lstStyle/>
          <a:p>
            <a:pPr marL="285750" indent="-285750"/>
            <a:r>
              <a:rPr lang="en-US" sz="1600" dirty="0"/>
              <a:t>T</a:t>
            </a:r>
            <a:r>
              <a:rPr lang="vi-VN" sz="1600" dirty="0"/>
              <a:t>ính đủ chi phí hợp lý trong giá thành sản phẩm</a:t>
            </a:r>
            <a:endParaRPr lang="en-US" sz="1600" dirty="0"/>
          </a:p>
          <a:p>
            <a:pPr marL="285750" indent="-285750"/>
            <a:r>
              <a:rPr lang="en-US" sz="1600" dirty="0"/>
              <a:t>G</a:t>
            </a:r>
            <a:r>
              <a:rPr lang="vi-VN" sz="1600" dirty="0"/>
              <a:t>iá cả bảo đảm bù đắp chi phí thực tế hợp lý, người sản xuất có lợi nhuận thỏa đáng và Nhà nước từng bước có tích lũy</a:t>
            </a:r>
            <a:endParaRPr lang="en-US" sz="1600" dirty="0"/>
          </a:p>
          <a:p>
            <a:pPr marL="285750" indent="-285750"/>
            <a:r>
              <a:rPr lang="en-US" sz="1600" dirty="0"/>
              <a:t>X</a:t>
            </a:r>
            <a:r>
              <a:rPr lang="vi-VN" sz="1600" dirty="0"/>
              <a:t>óa bỏ tình trạng Nhà nước mua thấp, bán thấp và bù lỗ; </a:t>
            </a:r>
            <a:endParaRPr lang="en-US" sz="1600" dirty="0"/>
          </a:p>
          <a:p>
            <a:pPr marL="285750" indent="-285750"/>
            <a:r>
              <a:rPr lang="en-US" sz="1600" dirty="0"/>
              <a:t>T</a:t>
            </a:r>
            <a:r>
              <a:rPr lang="vi-VN" sz="1600" dirty="0"/>
              <a:t>hực hiện cơ chế một giá trong toàn bộ hệ thống, </a:t>
            </a:r>
            <a:endParaRPr lang="en-US" sz="1600" dirty="0"/>
          </a:p>
          <a:p>
            <a:pPr marL="285750" indent="-285750"/>
            <a:r>
              <a:rPr lang="vi-VN" sz="1600" dirty="0"/>
              <a:t>Thực hiện trả lương bằng tiền có hàng hóa bảo đảm,</a:t>
            </a:r>
            <a:endParaRPr sz="1600" dirty="0"/>
          </a:p>
        </p:txBody>
      </p:sp>
      <p:pic>
        <p:nvPicPr>
          <p:cNvPr id="159" name="Google Shape;159;p22"/>
          <p:cNvPicPr preferRelativeResize="0"/>
          <p:nvPr/>
        </p:nvPicPr>
        <p:blipFill>
          <a:blip r:embed="rId3"/>
          <a:srcRect l="20000" r="20000"/>
          <a:stretch/>
        </p:blipFill>
        <p:spPr>
          <a:xfrm>
            <a:off x="5547873" y="1332719"/>
            <a:ext cx="3204971" cy="3086364"/>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80680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49633" y="607039"/>
            <a:ext cx="3618064" cy="1142028"/>
            <a:chOff x="0" y="0"/>
            <a:chExt cx="7660157" cy="1060682"/>
          </a:xfrm>
        </p:grpSpPr>
        <p:sp>
          <p:nvSpPr>
            <p:cNvPr id="3" name="Freeform 3"/>
            <p:cNvSpPr/>
            <p:nvPr/>
          </p:nvSpPr>
          <p:spPr>
            <a:xfrm>
              <a:off x="0" y="-4262"/>
              <a:ext cx="7667903" cy="1067168"/>
            </a:xfrm>
            <a:custGeom>
              <a:avLst/>
              <a:gdLst/>
              <a:ahLst/>
              <a:cxnLst/>
              <a:rect l="l" t="t" r="r" b="b"/>
              <a:pathLst>
                <a:path w="7667903" h="1067168">
                  <a:moveTo>
                    <a:pt x="6729003" y="1055981"/>
                  </a:moveTo>
                  <a:cubicBezTo>
                    <a:pt x="6729003" y="1055981"/>
                    <a:pt x="6309251" y="1067168"/>
                    <a:pt x="5846666" y="1064547"/>
                  </a:cubicBezTo>
                  <a:cubicBezTo>
                    <a:pt x="2722712" y="1062384"/>
                    <a:pt x="1057073" y="1054560"/>
                    <a:pt x="1057073" y="1054560"/>
                  </a:cubicBezTo>
                  <a:cubicBezTo>
                    <a:pt x="812931" y="1045725"/>
                    <a:pt x="565145" y="1028744"/>
                    <a:pt x="398404" y="970567"/>
                  </a:cubicBezTo>
                  <a:cubicBezTo>
                    <a:pt x="120505" y="873605"/>
                    <a:pt x="0" y="696077"/>
                    <a:pt x="0" y="555062"/>
                  </a:cubicBezTo>
                  <a:lnTo>
                    <a:pt x="0" y="555061"/>
                  </a:lnTo>
                  <a:cubicBezTo>
                    <a:pt x="8536" y="440430"/>
                    <a:pt x="34263" y="311302"/>
                    <a:pt x="140291" y="225758"/>
                  </a:cubicBezTo>
                  <a:cubicBezTo>
                    <a:pt x="342602" y="62530"/>
                    <a:pt x="736658" y="7673"/>
                    <a:pt x="1155311" y="7673"/>
                  </a:cubicBezTo>
                  <a:cubicBezTo>
                    <a:pt x="1155311" y="7673"/>
                    <a:pt x="1551711" y="15681"/>
                    <a:pt x="4880807" y="7673"/>
                  </a:cubicBezTo>
                  <a:cubicBezTo>
                    <a:pt x="6090324" y="0"/>
                    <a:pt x="6554251" y="7673"/>
                    <a:pt x="6554251" y="7673"/>
                  </a:cubicBezTo>
                  <a:cubicBezTo>
                    <a:pt x="6922559" y="15152"/>
                    <a:pt x="7285872" y="84484"/>
                    <a:pt x="7483612" y="207066"/>
                  </a:cubicBezTo>
                  <a:cubicBezTo>
                    <a:pt x="7634629" y="300683"/>
                    <a:pt x="7667903" y="425358"/>
                    <a:pt x="7658763" y="555062"/>
                  </a:cubicBezTo>
                  <a:lnTo>
                    <a:pt x="7658763" y="555062"/>
                  </a:lnTo>
                  <a:cubicBezTo>
                    <a:pt x="7658763" y="814042"/>
                    <a:pt x="7375766" y="1028140"/>
                    <a:pt x="6729003" y="1055981"/>
                  </a:cubicBezTo>
                  <a:close/>
                </a:path>
              </a:pathLst>
            </a:custGeom>
          </p:spPr>
          <p:style>
            <a:lnRef idx="2">
              <a:schemeClr val="accent1"/>
            </a:lnRef>
            <a:fillRef idx="1">
              <a:schemeClr val="lt1"/>
            </a:fillRef>
            <a:effectRef idx="0">
              <a:schemeClr val="accent1"/>
            </a:effectRef>
            <a:fontRef idx="minor">
              <a:schemeClr val="dk1"/>
            </a:fontRef>
          </p:style>
        </p:sp>
      </p:grpSp>
      <p:sp>
        <p:nvSpPr>
          <p:cNvPr id="4" name="TextBox 4"/>
          <p:cNvSpPr txBox="1"/>
          <p:nvPr/>
        </p:nvSpPr>
        <p:spPr>
          <a:xfrm>
            <a:off x="5057964" y="658706"/>
            <a:ext cx="3254736" cy="954557"/>
          </a:xfrm>
          <a:prstGeom prst="rect">
            <a:avLst/>
          </a:prstGeom>
        </p:spPr>
        <p:txBody>
          <a:bodyPr wrap="square" lIns="0" tIns="0" rIns="0" bIns="0" rtlCol="0" anchor="t">
            <a:spAutoFit/>
          </a:bodyPr>
          <a:lstStyle/>
          <a:p>
            <a:pPr algn="ctr">
              <a:lnSpc>
                <a:spcPts val="1907"/>
              </a:lnSpc>
            </a:pPr>
            <a:r>
              <a:rPr lang="vi-VN" dirty="0">
                <a:latin typeface="Raleway Light" pitchFamily="2" charset="0"/>
              </a:rPr>
              <a:t>Về cơ cấu sản xuất</a:t>
            </a:r>
            <a:r>
              <a:rPr lang="en-US" dirty="0">
                <a:latin typeface="Raleway Light" pitchFamily="2" charset="0"/>
              </a:rPr>
              <a:t>: </a:t>
            </a:r>
            <a:r>
              <a:rPr lang="vi-VN" dirty="0">
                <a:latin typeface="Raleway Light" pitchFamily="2" charset="0"/>
              </a:rPr>
              <a:t>chúng ta đã chủ quan, nóng vội đề ra một số chủ trương quá lớn về quy mô, quá cao về nhịp độ xây dựng cơ bản và phát triển sản xuất</a:t>
            </a:r>
            <a:endParaRPr lang="en-US" dirty="0">
              <a:latin typeface="Raleway Light" pitchFamily="2" charset="0"/>
            </a:endParaRPr>
          </a:p>
        </p:txBody>
      </p:sp>
      <p:grpSp>
        <p:nvGrpSpPr>
          <p:cNvPr id="5" name="Group 5"/>
          <p:cNvGrpSpPr/>
          <p:nvPr/>
        </p:nvGrpSpPr>
        <p:grpSpPr>
          <a:xfrm>
            <a:off x="4949583" y="1791699"/>
            <a:ext cx="3621722" cy="1053565"/>
            <a:chOff x="0" y="0"/>
            <a:chExt cx="7660157" cy="1060682"/>
          </a:xfrm>
        </p:grpSpPr>
        <p:sp>
          <p:nvSpPr>
            <p:cNvPr id="6" name="Freeform 6"/>
            <p:cNvSpPr/>
            <p:nvPr/>
          </p:nvSpPr>
          <p:spPr>
            <a:xfrm>
              <a:off x="0" y="-4262"/>
              <a:ext cx="7667903" cy="1067168"/>
            </a:xfrm>
            <a:custGeom>
              <a:avLst/>
              <a:gdLst/>
              <a:ahLst/>
              <a:cxnLst/>
              <a:rect l="l" t="t" r="r" b="b"/>
              <a:pathLst>
                <a:path w="7667903" h="1067168">
                  <a:moveTo>
                    <a:pt x="6729003" y="1055981"/>
                  </a:moveTo>
                  <a:cubicBezTo>
                    <a:pt x="6729003" y="1055981"/>
                    <a:pt x="6309251" y="1067168"/>
                    <a:pt x="5846666" y="1064547"/>
                  </a:cubicBezTo>
                  <a:cubicBezTo>
                    <a:pt x="2722712" y="1062384"/>
                    <a:pt x="1057073" y="1054560"/>
                    <a:pt x="1057073" y="1054560"/>
                  </a:cubicBezTo>
                  <a:cubicBezTo>
                    <a:pt x="812931" y="1045725"/>
                    <a:pt x="565145" y="1028744"/>
                    <a:pt x="398404" y="970567"/>
                  </a:cubicBezTo>
                  <a:cubicBezTo>
                    <a:pt x="120505" y="873605"/>
                    <a:pt x="0" y="696077"/>
                    <a:pt x="0" y="555062"/>
                  </a:cubicBezTo>
                  <a:lnTo>
                    <a:pt x="0" y="555061"/>
                  </a:lnTo>
                  <a:cubicBezTo>
                    <a:pt x="8536" y="440430"/>
                    <a:pt x="34263" y="311302"/>
                    <a:pt x="140291" y="225758"/>
                  </a:cubicBezTo>
                  <a:cubicBezTo>
                    <a:pt x="342602" y="62530"/>
                    <a:pt x="736658" y="7673"/>
                    <a:pt x="1155311" y="7673"/>
                  </a:cubicBezTo>
                  <a:cubicBezTo>
                    <a:pt x="1155311" y="7673"/>
                    <a:pt x="1551711" y="15681"/>
                    <a:pt x="4880807" y="7673"/>
                  </a:cubicBezTo>
                  <a:cubicBezTo>
                    <a:pt x="6090324" y="0"/>
                    <a:pt x="6554251" y="7673"/>
                    <a:pt x="6554251" y="7673"/>
                  </a:cubicBezTo>
                  <a:cubicBezTo>
                    <a:pt x="6922559" y="15152"/>
                    <a:pt x="7285872" y="84484"/>
                    <a:pt x="7483612" y="207066"/>
                  </a:cubicBezTo>
                  <a:cubicBezTo>
                    <a:pt x="7634629" y="300683"/>
                    <a:pt x="7667903" y="425358"/>
                    <a:pt x="7658763" y="555062"/>
                  </a:cubicBezTo>
                  <a:lnTo>
                    <a:pt x="7658763" y="555062"/>
                  </a:lnTo>
                  <a:cubicBezTo>
                    <a:pt x="7658763" y="814042"/>
                    <a:pt x="7375766" y="1028140"/>
                    <a:pt x="6729003" y="1055981"/>
                  </a:cubicBezTo>
                  <a:close/>
                </a:path>
              </a:pathLst>
            </a:custGeom>
          </p:spPr>
          <p:style>
            <a:lnRef idx="2">
              <a:schemeClr val="accent1"/>
            </a:lnRef>
            <a:fillRef idx="1">
              <a:schemeClr val="lt1"/>
            </a:fillRef>
            <a:effectRef idx="0">
              <a:schemeClr val="accent1"/>
            </a:effectRef>
            <a:fontRef idx="minor">
              <a:schemeClr val="dk1"/>
            </a:fontRef>
          </p:style>
        </p:sp>
      </p:grpSp>
      <p:sp>
        <p:nvSpPr>
          <p:cNvPr id="7" name="TextBox 7"/>
          <p:cNvSpPr txBox="1"/>
          <p:nvPr/>
        </p:nvSpPr>
        <p:spPr>
          <a:xfrm>
            <a:off x="5359663" y="1988861"/>
            <a:ext cx="2801661" cy="713016"/>
          </a:xfrm>
          <a:prstGeom prst="rect">
            <a:avLst/>
          </a:prstGeom>
        </p:spPr>
        <p:txBody>
          <a:bodyPr lIns="0" tIns="0" rIns="0" bIns="0" rtlCol="0" anchor="t">
            <a:spAutoFit/>
          </a:bodyPr>
          <a:lstStyle/>
          <a:p>
            <a:pPr algn="ctr">
              <a:lnSpc>
                <a:spcPts val="1907"/>
              </a:lnSpc>
            </a:pPr>
            <a:r>
              <a:rPr lang="vi-VN" i="1" dirty="0">
                <a:effectLst/>
                <a:latin typeface="Raleway Light" pitchFamily="2" charset="0"/>
                <a:ea typeface="Calibri" panose="020F0502020204030204" pitchFamily="34" charset="0"/>
              </a:rPr>
              <a:t>Về cải tạo xã hội chủ nghĩa</a:t>
            </a:r>
            <a:r>
              <a:rPr lang="en-US" i="1" dirty="0">
                <a:effectLst/>
                <a:latin typeface="Raleway Light" pitchFamily="2" charset="0"/>
                <a:ea typeface="Calibri" panose="020F0502020204030204" pitchFamily="34" charset="0"/>
              </a:rPr>
              <a:t>: </a:t>
            </a:r>
            <a:r>
              <a:rPr lang="vi-VN" dirty="0">
                <a:effectLst/>
                <a:latin typeface="Raleway Light" pitchFamily="2" charset="0"/>
                <a:ea typeface="Calibri" panose="020F0502020204030204" pitchFamily="34" charset="0"/>
              </a:rPr>
              <a:t>chúng ta đã phạm nhiều khuyết điểm trong cải tạo xã hội chủ nghĩa</a:t>
            </a:r>
            <a:endParaRPr lang="en-US" dirty="0">
              <a:latin typeface="Raleway Light" pitchFamily="2" charset="0"/>
            </a:endParaRPr>
          </a:p>
        </p:txBody>
      </p:sp>
      <p:grpSp>
        <p:nvGrpSpPr>
          <p:cNvPr id="8" name="Group 8"/>
          <p:cNvGrpSpPr/>
          <p:nvPr/>
        </p:nvGrpSpPr>
        <p:grpSpPr>
          <a:xfrm>
            <a:off x="4945921" y="2905686"/>
            <a:ext cx="3625383" cy="1428109"/>
            <a:chOff x="0" y="0"/>
            <a:chExt cx="7660157" cy="1060682"/>
          </a:xfrm>
        </p:grpSpPr>
        <p:sp>
          <p:nvSpPr>
            <p:cNvPr id="9" name="Freeform 9"/>
            <p:cNvSpPr/>
            <p:nvPr/>
          </p:nvSpPr>
          <p:spPr>
            <a:xfrm>
              <a:off x="0" y="-4262"/>
              <a:ext cx="7667903" cy="1067168"/>
            </a:xfrm>
            <a:custGeom>
              <a:avLst/>
              <a:gdLst/>
              <a:ahLst/>
              <a:cxnLst/>
              <a:rect l="l" t="t" r="r" b="b"/>
              <a:pathLst>
                <a:path w="7667903" h="1067168">
                  <a:moveTo>
                    <a:pt x="6729003" y="1055981"/>
                  </a:moveTo>
                  <a:cubicBezTo>
                    <a:pt x="6729003" y="1055981"/>
                    <a:pt x="6309251" y="1067168"/>
                    <a:pt x="5846666" y="1064547"/>
                  </a:cubicBezTo>
                  <a:cubicBezTo>
                    <a:pt x="2722712" y="1062384"/>
                    <a:pt x="1057073" y="1054560"/>
                    <a:pt x="1057073" y="1054560"/>
                  </a:cubicBezTo>
                  <a:cubicBezTo>
                    <a:pt x="812931" y="1045725"/>
                    <a:pt x="565145" y="1028744"/>
                    <a:pt x="398404" y="970567"/>
                  </a:cubicBezTo>
                  <a:cubicBezTo>
                    <a:pt x="120505" y="873605"/>
                    <a:pt x="0" y="696077"/>
                    <a:pt x="0" y="555062"/>
                  </a:cubicBezTo>
                  <a:lnTo>
                    <a:pt x="0" y="555061"/>
                  </a:lnTo>
                  <a:cubicBezTo>
                    <a:pt x="8536" y="440430"/>
                    <a:pt x="34263" y="311302"/>
                    <a:pt x="140291" y="225758"/>
                  </a:cubicBezTo>
                  <a:cubicBezTo>
                    <a:pt x="342602" y="62530"/>
                    <a:pt x="736658" y="7673"/>
                    <a:pt x="1155311" y="7673"/>
                  </a:cubicBezTo>
                  <a:cubicBezTo>
                    <a:pt x="1155311" y="7673"/>
                    <a:pt x="1551711" y="15681"/>
                    <a:pt x="4880807" y="7673"/>
                  </a:cubicBezTo>
                  <a:cubicBezTo>
                    <a:pt x="6090324" y="0"/>
                    <a:pt x="6554251" y="7673"/>
                    <a:pt x="6554251" y="7673"/>
                  </a:cubicBezTo>
                  <a:cubicBezTo>
                    <a:pt x="6922559" y="15152"/>
                    <a:pt x="7285872" y="84484"/>
                    <a:pt x="7483612" y="207066"/>
                  </a:cubicBezTo>
                  <a:cubicBezTo>
                    <a:pt x="7634629" y="300683"/>
                    <a:pt x="7667903" y="425358"/>
                    <a:pt x="7658763" y="555062"/>
                  </a:cubicBezTo>
                  <a:lnTo>
                    <a:pt x="7658763" y="555062"/>
                  </a:lnTo>
                  <a:cubicBezTo>
                    <a:pt x="7658763" y="814042"/>
                    <a:pt x="7375766" y="1028140"/>
                    <a:pt x="6729003" y="1055981"/>
                  </a:cubicBezTo>
                  <a:close/>
                </a:path>
              </a:pathLst>
            </a:custGeom>
          </p:spPr>
          <p:style>
            <a:lnRef idx="2">
              <a:schemeClr val="accent1"/>
            </a:lnRef>
            <a:fillRef idx="1">
              <a:schemeClr val="lt1"/>
            </a:fillRef>
            <a:effectRef idx="0">
              <a:schemeClr val="accent1"/>
            </a:effectRef>
            <a:fontRef idx="minor">
              <a:schemeClr val="dk1"/>
            </a:fontRef>
          </p:style>
        </p:sp>
      </p:grpSp>
      <p:sp>
        <p:nvSpPr>
          <p:cNvPr id="10" name="TextBox 10"/>
          <p:cNvSpPr txBox="1"/>
          <p:nvPr/>
        </p:nvSpPr>
        <p:spPr>
          <a:xfrm>
            <a:off x="5395306" y="3040809"/>
            <a:ext cx="3072499" cy="1200329"/>
          </a:xfrm>
          <a:prstGeom prst="rect">
            <a:avLst/>
          </a:prstGeom>
        </p:spPr>
        <p:txBody>
          <a:bodyPr wrap="square" lIns="0" tIns="0" rIns="0" bIns="0" rtlCol="0" anchor="t">
            <a:spAutoFit/>
          </a:bodyPr>
          <a:lstStyle/>
          <a:p>
            <a:pPr algn="ctr">
              <a:lnSpc>
                <a:spcPts val="1907"/>
              </a:lnSpc>
            </a:pPr>
            <a:r>
              <a:rPr lang="vi-VN" i="1" dirty="0">
                <a:effectLst/>
                <a:latin typeface="Raleway Light" pitchFamily="2" charset="0"/>
                <a:ea typeface="Calibri" panose="020F0502020204030204" pitchFamily="34" charset="0"/>
              </a:rPr>
              <a:t>Về cơ chế quản lý kinh tế</a:t>
            </a:r>
            <a:r>
              <a:rPr lang="en-US" i="1" dirty="0">
                <a:effectLst/>
                <a:latin typeface="Raleway Light" pitchFamily="2" charset="0"/>
                <a:ea typeface="Calibri" panose="020F0502020204030204" pitchFamily="34" charset="0"/>
              </a:rPr>
              <a:t>: </a:t>
            </a:r>
            <a:r>
              <a:rPr lang="en-US" dirty="0" err="1">
                <a:effectLst/>
                <a:latin typeface="Raleway Light" pitchFamily="2" charset="0"/>
                <a:ea typeface="Calibri" panose="020F0502020204030204" pitchFamily="34" charset="0"/>
              </a:rPr>
              <a:t>cần</a:t>
            </a:r>
            <a:r>
              <a:rPr lang="en-US" i="1" dirty="0">
                <a:effectLst/>
                <a:latin typeface="Raleway Light" pitchFamily="2" charset="0"/>
                <a:ea typeface="Calibri" panose="020F0502020204030204" pitchFamily="34" charset="0"/>
              </a:rPr>
              <a:t> </a:t>
            </a:r>
            <a:r>
              <a:rPr lang="vi-VN" dirty="0">
                <a:effectLst/>
                <a:latin typeface="Raleway Light" pitchFamily="2" charset="0"/>
                <a:ea typeface="Calibri" panose="020F0502020204030204" pitchFamily="34" charset="0"/>
              </a:rPr>
              <a:t>bố trí lại cơ cấu kinh tế phải đi đôi với đổi mới cơ chế quản lý kinh tế, làm cho hai mặt ăn khớp với nhau tạo ra động lực mới thúc đẩy sản xuất phát triển</a:t>
            </a:r>
            <a:endParaRPr lang="en-US" dirty="0">
              <a:latin typeface="Raleway Light" pitchFamily="2" charset="0"/>
            </a:endParaRPr>
          </a:p>
        </p:txBody>
      </p:sp>
      <p:grpSp>
        <p:nvGrpSpPr>
          <p:cNvPr id="11" name="Group 11"/>
          <p:cNvGrpSpPr/>
          <p:nvPr/>
        </p:nvGrpSpPr>
        <p:grpSpPr>
          <a:xfrm>
            <a:off x="4082964" y="2273037"/>
            <a:ext cx="736269" cy="141986"/>
            <a:chOff x="0" y="0"/>
            <a:chExt cx="2994890" cy="577549"/>
          </a:xfrm>
        </p:grpSpPr>
        <p:sp>
          <p:nvSpPr>
            <p:cNvPr id="12" name="Freeform 12"/>
            <p:cNvSpPr/>
            <p:nvPr/>
          </p:nvSpPr>
          <p:spPr>
            <a:xfrm>
              <a:off x="-32193" y="-26797"/>
              <a:ext cx="3033197" cy="642041"/>
            </a:xfrm>
            <a:custGeom>
              <a:avLst/>
              <a:gdLst/>
              <a:ahLst/>
              <a:cxnLst/>
              <a:rect l="l" t="t" r="r" b="b"/>
              <a:pathLst>
                <a:path w="3033197" h="642041">
                  <a:moveTo>
                    <a:pt x="3014086" y="368169"/>
                  </a:moveTo>
                  <a:cubicBezTo>
                    <a:pt x="3010930" y="378701"/>
                    <a:pt x="3005663" y="388638"/>
                    <a:pt x="2998185" y="397059"/>
                  </a:cubicBezTo>
                  <a:cubicBezTo>
                    <a:pt x="2931498" y="472176"/>
                    <a:pt x="2836975" y="522827"/>
                    <a:pt x="2763775" y="591867"/>
                  </a:cubicBezTo>
                  <a:cubicBezTo>
                    <a:pt x="2710575" y="642041"/>
                    <a:pt x="2663525" y="527415"/>
                    <a:pt x="2706916" y="486490"/>
                  </a:cubicBezTo>
                  <a:cubicBezTo>
                    <a:pt x="2743045" y="452415"/>
                    <a:pt x="2784379" y="422807"/>
                    <a:pt x="2824999" y="392527"/>
                  </a:cubicBezTo>
                  <a:cubicBezTo>
                    <a:pt x="2362933" y="384081"/>
                    <a:pt x="2016353" y="379346"/>
                    <a:pt x="1592345" y="378908"/>
                  </a:cubicBezTo>
                  <a:cubicBezTo>
                    <a:pt x="1095019" y="378438"/>
                    <a:pt x="596257" y="375898"/>
                    <a:pt x="100811" y="424981"/>
                  </a:cubicBezTo>
                  <a:cubicBezTo>
                    <a:pt x="28227" y="432172"/>
                    <a:pt x="0" y="337039"/>
                    <a:pt x="82377" y="328879"/>
                  </a:cubicBezTo>
                  <a:cubicBezTo>
                    <a:pt x="577823" y="279797"/>
                    <a:pt x="1076585" y="282336"/>
                    <a:pt x="1573912" y="282806"/>
                  </a:cubicBezTo>
                  <a:cubicBezTo>
                    <a:pt x="2016353" y="283254"/>
                    <a:pt x="2364985" y="288153"/>
                    <a:pt x="2837288" y="296965"/>
                  </a:cubicBezTo>
                  <a:cubicBezTo>
                    <a:pt x="2776337" y="238209"/>
                    <a:pt x="2709547" y="184033"/>
                    <a:pt x="2641499" y="137691"/>
                  </a:cubicBezTo>
                  <a:cubicBezTo>
                    <a:pt x="2584967" y="99191"/>
                    <a:pt x="2661474" y="0"/>
                    <a:pt x="2710886" y="33652"/>
                  </a:cubicBezTo>
                  <a:cubicBezTo>
                    <a:pt x="2821363" y="108890"/>
                    <a:pt x="2929555" y="199696"/>
                    <a:pt x="3016535" y="301696"/>
                  </a:cubicBezTo>
                  <a:cubicBezTo>
                    <a:pt x="3033197" y="321235"/>
                    <a:pt x="3028400" y="347199"/>
                    <a:pt x="3014086" y="368169"/>
                  </a:cubicBezTo>
                  <a:close/>
                </a:path>
              </a:pathLst>
            </a:custGeom>
            <a:solidFill>
              <a:srgbClr val="000000"/>
            </a:solidFill>
          </p:spPr>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388669" flipH="1">
            <a:off x="4009262" y="3025788"/>
            <a:ext cx="788782" cy="421640"/>
          </a:xfrm>
          <a:prstGeom prst="rect">
            <a:avLst/>
          </a:prstGeom>
        </p:spPr>
      </p:pic>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935153" flipV="1">
            <a:off x="3973949" y="1155879"/>
            <a:ext cx="954301" cy="289761"/>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162885">
            <a:off x="2881565" y="1764534"/>
            <a:ext cx="998704" cy="1077034"/>
          </a:xfrm>
          <a:prstGeom prst="rect">
            <a:avLst/>
          </a:prstGeom>
        </p:spPr>
      </p:pic>
      <p:sp>
        <p:nvSpPr>
          <p:cNvPr id="16" name="TextBox 16"/>
          <p:cNvSpPr txBox="1"/>
          <p:nvPr/>
        </p:nvSpPr>
        <p:spPr>
          <a:xfrm>
            <a:off x="456516" y="2175421"/>
            <a:ext cx="2124568" cy="615553"/>
          </a:xfrm>
          <a:prstGeom prst="rect">
            <a:avLst/>
          </a:prstGeom>
        </p:spPr>
        <p:txBody>
          <a:bodyPr wrap="square" lIns="0" tIns="0" rIns="0" bIns="0" rtlCol="0" anchor="t">
            <a:spAutoFit/>
          </a:bodyPr>
          <a:lstStyle/>
          <a:p>
            <a:pPr algn="ctr"/>
            <a:r>
              <a:rPr lang="vi-VN" sz="2000" b="1" dirty="0">
                <a:solidFill>
                  <a:schemeClr val="accent1"/>
                </a:solidFill>
                <a:effectLst/>
                <a:latin typeface="Raleway ExtraBold" pitchFamily="2" charset="0"/>
                <a:ea typeface="Calibri" panose="020F0502020204030204" pitchFamily="34" charset="0"/>
              </a:rPr>
              <a:t>Hội nghị Bộ Chính trị</a:t>
            </a:r>
            <a:r>
              <a:rPr lang="en-US" sz="2000" b="1" dirty="0">
                <a:solidFill>
                  <a:schemeClr val="accent1"/>
                </a:solidFill>
                <a:effectLst/>
                <a:latin typeface="Raleway ExtraBold" pitchFamily="2" charset="0"/>
                <a:ea typeface="Calibri" panose="020F0502020204030204" pitchFamily="34" charset="0"/>
              </a:rPr>
              <a:t> </a:t>
            </a:r>
            <a:r>
              <a:rPr lang="en-US" sz="2000" b="1" dirty="0" err="1">
                <a:solidFill>
                  <a:schemeClr val="accent1"/>
                </a:solidFill>
                <a:effectLst/>
                <a:latin typeface="Raleway ExtraBold" pitchFamily="2" charset="0"/>
                <a:ea typeface="Calibri" panose="020F0502020204030204" pitchFamily="34" charset="0"/>
              </a:rPr>
              <a:t>khóa</a:t>
            </a:r>
            <a:r>
              <a:rPr lang="vi-VN" sz="2000" b="1" dirty="0">
                <a:solidFill>
                  <a:schemeClr val="accent1"/>
                </a:solidFill>
                <a:effectLst/>
                <a:latin typeface="Raleway ExtraBold" pitchFamily="2" charset="0"/>
                <a:ea typeface="Calibri" panose="020F0502020204030204" pitchFamily="34" charset="0"/>
              </a:rPr>
              <a:t> </a:t>
            </a:r>
            <a:endParaRPr lang="en-US" sz="2000" b="1" dirty="0">
              <a:solidFill>
                <a:schemeClr val="accent1"/>
              </a:solidFill>
              <a:latin typeface="Raleway ExtraBold" pitchFamily="2" charset="0"/>
            </a:endParaRPr>
          </a:p>
        </p:txBody>
      </p:sp>
      <p:sp>
        <p:nvSpPr>
          <p:cNvPr id="17" name="TextBox 17"/>
          <p:cNvSpPr txBox="1"/>
          <p:nvPr/>
        </p:nvSpPr>
        <p:spPr>
          <a:xfrm>
            <a:off x="2823020" y="2133256"/>
            <a:ext cx="1143304" cy="215444"/>
          </a:xfrm>
          <a:prstGeom prst="rect">
            <a:avLst/>
          </a:prstGeom>
        </p:spPr>
        <p:txBody>
          <a:bodyPr wrap="square" lIns="0" tIns="0" rIns="0" bIns="0" rtlCol="0" anchor="t">
            <a:spAutoFit/>
          </a:bodyPr>
          <a:lstStyle/>
          <a:p>
            <a:pPr algn="ctr"/>
            <a:r>
              <a:rPr lang="vi-VN" dirty="0">
                <a:effectLst/>
                <a:latin typeface="Raleway Light" pitchFamily="2" charset="0"/>
                <a:ea typeface="Calibri" panose="020F0502020204030204" pitchFamily="34" charset="0"/>
              </a:rPr>
              <a:t>V(8</a:t>
            </a:r>
            <a:r>
              <a:rPr lang="en-US" dirty="0">
                <a:effectLst/>
                <a:latin typeface="Raleway Light" pitchFamily="2" charset="0"/>
                <a:ea typeface="Calibri" panose="020F0502020204030204" pitchFamily="34" charset="0"/>
              </a:rPr>
              <a:t>-</a:t>
            </a:r>
            <a:r>
              <a:rPr lang="vi-VN" dirty="0">
                <a:effectLst/>
                <a:latin typeface="Raleway Light" pitchFamily="2" charset="0"/>
                <a:ea typeface="Calibri" panose="020F0502020204030204" pitchFamily="34" charset="0"/>
              </a:rPr>
              <a:t>1986) </a:t>
            </a:r>
            <a:endParaRPr lang="en-US" dirty="0">
              <a:latin typeface="Raleway Light" pitchFamily="2" charset="0"/>
            </a:endParaRPr>
          </a:p>
        </p:txBody>
      </p:sp>
      <p:sp>
        <p:nvSpPr>
          <p:cNvPr id="19" name="TextBox 18">
            <a:extLst>
              <a:ext uri="{FF2B5EF4-FFF2-40B4-BE49-F238E27FC236}">
                <a16:creationId xmlns:a16="http://schemas.microsoft.com/office/drawing/2014/main" id="{077F4C85-32D6-472F-9C5D-DF9825896C9D}"/>
              </a:ext>
            </a:extLst>
          </p:cNvPr>
          <p:cNvSpPr txBox="1"/>
          <p:nvPr/>
        </p:nvSpPr>
        <p:spPr>
          <a:xfrm>
            <a:off x="2280561" y="1212445"/>
            <a:ext cx="1816071" cy="536622"/>
          </a:xfrm>
          <a:prstGeom prst="rect">
            <a:avLst/>
          </a:prstGeom>
          <a:noFill/>
        </p:spPr>
        <p:txBody>
          <a:bodyPr wrap="square">
            <a:spAutoFit/>
          </a:bodyPr>
          <a:lstStyle/>
          <a:p>
            <a:pPr marR="0" algn="ctr">
              <a:lnSpc>
                <a:spcPct val="107000"/>
              </a:lnSpc>
              <a:spcBef>
                <a:spcPts val="300"/>
              </a:spcBef>
              <a:spcAft>
                <a:spcPts val="300"/>
              </a:spcAft>
            </a:pPr>
            <a:r>
              <a:rPr lang="vi-VN" b="1" dirty="0">
                <a:latin typeface="Raleway Light" pitchFamily="2" charset="0"/>
              </a:rPr>
              <a:t>Nội dung đổi mới có tính đột phá </a:t>
            </a:r>
            <a:endParaRPr lang="en-US" b="1" dirty="0">
              <a:latin typeface="Raleway Light" pitchFamily="2" charset="0"/>
            </a:endParaRPr>
          </a:p>
        </p:txBody>
      </p:sp>
    </p:spTree>
    <p:extLst>
      <p:ext uri="{BB962C8B-B14F-4D97-AF65-F5344CB8AC3E}">
        <p14:creationId xmlns:p14="http://schemas.microsoft.com/office/powerpoint/2010/main" val="103667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698027" y="1381669"/>
            <a:ext cx="763028" cy="2409947"/>
            <a:chOff x="0" y="0"/>
            <a:chExt cx="2034741" cy="6426526"/>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77221" y="0"/>
              <a:ext cx="887823" cy="154772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958" t="958" r="2927" b="627"/>
            <a:stretch>
              <a:fillRect/>
            </a:stretch>
          </p:blipFill>
          <p:spPr>
            <a:xfrm>
              <a:off x="537705" y="2364591"/>
              <a:ext cx="1319940" cy="4061935"/>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r="368" b="450"/>
            <a:stretch>
              <a:fillRect/>
            </a:stretch>
          </p:blipFill>
          <p:spPr>
            <a:xfrm>
              <a:off x="0" y="1060625"/>
              <a:ext cx="2034741" cy="2132421"/>
            </a:xfrm>
            <a:prstGeom prst="rect">
              <a:avLst/>
            </a:prstGeom>
          </p:spPr>
        </p:pic>
      </p:grpSp>
      <p:grpSp>
        <p:nvGrpSpPr>
          <p:cNvPr id="14" name="Group 14"/>
          <p:cNvGrpSpPr/>
          <p:nvPr/>
        </p:nvGrpSpPr>
        <p:grpSpPr>
          <a:xfrm>
            <a:off x="1596283" y="874911"/>
            <a:ext cx="6771339" cy="2298071"/>
            <a:chOff x="-1370317" y="-4872139"/>
            <a:chExt cx="18056900" cy="6918857"/>
          </a:xfrm>
        </p:grpSpPr>
        <p:sp>
          <p:nvSpPr>
            <p:cNvPr id="15" name="TextBox 15"/>
            <p:cNvSpPr txBox="1"/>
            <p:nvPr/>
          </p:nvSpPr>
          <p:spPr>
            <a:xfrm>
              <a:off x="-1370317" y="-733174"/>
              <a:ext cx="4613524" cy="2779892"/>
            </a:xfrm>
            <a:prstGeom prst="rect">
              <a:avLst/>
            </a:prstGeom>
          </p:spPr>
          <p:txBody>
            <a:bodyPr wrap="square" lIns="0" tIns="0" rIns="0" bIns="0" rtlCol="0" anchor="t">
              <a:spAutoFit/>
            </a:bodyPr>
            <a:lstStyle/>
            <a:p>
              <a:pPr marL="342900" indent="-342900" algn="ctr">
                <a:buClr>
                  <a:schemeClr val="accent1"/>
                </a:buClr>
                <a:buFont typeface="Arial" panose="020B0604020202020204" pitchFamily="34" charset="0"/>
                <a:buChar char="•"/>
              </a:pPr>
              <a:r>
                <a:rPr lang="en-US" sz="2000" b="1" dirty="0" err="1">
                  <a:latin typeface="Raleway Light" pitchFamily="2" charset="0"/>
                </a:rPr>
                <a:t>Đại</a:t>
              </a:r>
              <a:r>
                <a:rPr lang="en-US" sz="2000" b="1" dirty="0">
                  <a:latin typeface="Raleway Light" pitchFamily="2" charset="0"/>
                </a:rPr>
                <a:t> </a:t>
              </a:r>
              <a:r>
                <a:rPr lang="en-US" sz="2000" b="1" dirty="0" err="1">
                  <a:latin typeface="Raleway Light" pitchFamily="2" charset="0"/>
                </a:rPr>
                <a:t>hội</a:t>
              </a:r>
              <a:r>
                <a:rPr lang="en-US" sz="2000" b="1" dirty="0">
                  <a:latin typeface="Raleway Light" pitchFamily="2" charset="0"/>
                </a:rPr>
                <a:t> </a:t>
              </a:r>
              <a:r>
                <a:rPr lang="en-US" sz="2000" b="1" dirty="0" err="1">
                  <a:latin typeface="Raleway Light" pitchFamily="2" charset="0"/>
                </a:rPr>
                <a:t>lần</a:t>
              </a:r>
              <a:r>
                <a:rPr lang="en-US" sz="2000" b="1" dirty="0">
                  <a:latin typeface="Raleway Light" pitchFamily="2" charset="0"/>
                </a:rPr>
                <a:t> </a:t>
              </a:r>
              <a:r>
                <a:rPr lang="en-US" sz="2000" b="1" dirty="0" err="1">
                  <a:latin typeface="Raleway Light" pitchFamily="2" charset="0"/>
                </a:rPr>
                <a:t>thứ</a:t>
              </a:r>
              <a:r>
                <a:rPr lang="en-US" sz="2000" b="1" dirty="0">
                  <a:latin typeface="Raleway Light" pitchFamily="2" charset="0"/>
                </a:rPr>
                <a:t> VI </a:t>
              </a:r>
              <a:r>
                <a:rPr lang="en-US" sz="2000" b="1" dirty="0" err="1">
                  <a:latin typeface="Raleway Light" pitchFamily="2" charset="0"/>
                </a:rPr>
                <a:t>của</a:t>
              </a:r>
              <a:r>
                <a:rPr lang="en-US" sz="2000" b="1" dirty="0">
                  <a:latin typeface="Raleway Light" pitchFamily="2" charset="0"/>
                </a:rPr>
                <a:t> </a:t>
              </a:r>
              <a:r>
                <a:rPr lang="en-US" sz="2000" b="1" dirty="0" err="1">
                  <a:latin typeface="Raleway Light" pitchFamily="2" charset="0"/>
                </a:rPr>
                <a:t>Đảng</a:t>
              </a:r>
              <a:endParaRPr lang="en-US" sz="2000" b="1" dirty="0">
                <a:latin typeface="Raleway Light" pitchFamily="2" charset="0"/>
              </a:endParaRPr>
            </a:p>
          </p:txBody>
        </p:sp>
        <p:sp>
          <p:nvSpPr>
            <p:cNvPr id="16" name="TextBox 16"/>
            <p:cNvSpPr txBox="1"/>
            <p:nvPr/>
          </p:nvSpPr>
          <p:spPr>
            <a:xfrm>
              <a:off x="3780911" y="-4872139"/>
              <a:ext cx="12905672" cy="3706520"/>
            </a:xfrm>
            <a:prstGeom prst="rect">
              <a:avLst/>
            </a:prstGeom>
          </p:spPr>
          <p:txBody>
            <a:bodyPr wrap="square" lIns="0" tIns="0" rIns="0" bIns="0" rtlCol="0" anchor="t">
              <a:spAutoFit/>
            </a:bodyPr>
            <a:lstStyle/>
            <a:p>
              <a:pPr marL="285750" indent="-285750">
                <a:buClr>
                  <a:schemeClr val="accent1"/>
                </a:buClr>
                <a:buFont typeface="Arial" panose="020B0604020202020204" pitchFamily="34" charset="0"/>
                <a:buChar char="•"/>
              </a:pPr>
              <a:r>
                <a:rPr lang="vi-VN" sz="1600" dirty="0">
                  <a:latin typeface="Raleway Light" pitchFamily="2" charset="0"/>
                </a:rPr>
                <a:t>Đại hội đã thông qua Báo cáo chính trị, Báo cáo về phương hướng, nhiệm vụ và mục tiêu kế hoạch 5 năm (1976-1980), Báo cáo tổng kết công tác xây dựng Đảng; quyết định đổi tên Đảng Lao động Việt Nam thành Đảng Cộng sản Việt Nam</a:t>
              </a:r>
              <a:r>
                <a:rPr lang="en-US" sz="1600" dirty="0">
                  <a:latin typeface="Raleway Light" pitchFamily="2" charset="0"/>
                </a:rPr>
                <a:t>.</a:t>
              </a:r>
            </a:p>
          </p:txBody>
        </p:sp>
      </p:grpSp>
      <p:sp>
        <p:nvSpPr>
          <p:cNvPr id="27" name="TextBox 16">
            <a:extLst>
              <a:ext uri="{FF2B5EF4-FFF2-40B4-BE49-F238E27FC236}">
                <a16:creationId xmlns:a16="http://schemas.microsoft.com/office/drawing/2014/main" id="{B96F4B68-AFFC-419C-AF2B-196CC346E608}"/>
              </a:ext>
            </a:extLst>
          </p:cNvPr>
          <p:cNvSpPr txBox="1"/>
          <p:nvPr/>
        </p:nvSpPr>
        <p:spPr>
          <a:xfrm>
            <a:off x="3527996" y="2249652"/>
            <a:ext cx="4235693" cy="385747"/>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Đại hội đã tổng kết cuộc kháng chiến chống Mỹ</a:t>
            </a:r>
            <a:endParaRPr lang="en-US" sz="1600" dirty="0">
              <a:latin typeface="Raleway Light" pitchFamily="2" charset="0"/>
            </a:endParaRPr>
          </a:p>
        </p:txBody>
      </p:sp>
      <p:sp>
        <p:nvSpPr>
          <p:cNvPr id="28" name="TextBox 16">
            <a:extLst>
              <a:ext uri="{FF2B5EF4-FFF2-40B4-BE49-F238E27FC236}">
                <a16:creationId xmlns:a16="http://schemas.microsoft.com/office/drawing/2014/main" id="{75DE86B2-2C85-40BE-A3A5-7872364A4114}"/>
              </a:ext>
            </a:extLst>
          </p:cNvPr>
          <p:cNvSpPr txBox="1"/>
          <p:nvPr/>
        </p:nvSpPr>
        <p:spPr>
          <a:xfrm>
            <a:off x="3527994" y="2878512"/>
            <a:ext cx="5020783" cy="738664"/>
          </a:xfrm>
          <a:prstGeom prst="rect">
            <a:avLst/>
          </a:prstGeom>
        </p:spPr>
        <p:txBody>
          <a:bodyPr wrap="square" lIns="0" tIns="0" rIns="0" bIns="0" rtlCol="0" anchor="t">
            <a:spAutoFit/>
          </a:bodyPr>
          <a:lstStyle/>
          <a:p>
            <a:pPr marL="285750" indent="-285750">
              <a:buClr>
                <a:schemeClr val="accent1"/>
              </a:buClr>
              <a:buFont typeface="Arial" panose="020B0604020202020204" pitchFamily="34" charset="0"/>
              <a:buChar char="•"/>
            </a:pPr>
            <a:r>
              <a:rPr lang="vi-VN" sz="1600" dirty="0">
                <a:latin typeface="Raleway Light" pitchFamily="2" charset="0"/>
              </a:rPr>
              <a:t>Đại hội đã phân tích tình hình thế giới, trong nước và nêu lên ba đặc điểm lớn của cách mạng Việt Nam trong giai đoạn </a:t>
            </a:r>
            <a:r>
              <a:rPr lang="en-US" sz="1600" dirty="0" err="1">
                <a:latin typeface="Raleway Light" pitchFamily="2" charset="0"/>
              </a:rPr>
              <a:t>này</a:t>
            </a:r>
            <a:r>
              <a:rPr lang="en-US" sz="1600" dirty="0">
                <a:latin typeface="Raleway Light" pitchFamily="2" charset="0"/>
              </a:rPr>
              <a:t>.</a:t>
            </a:r>
          </a:p>
        </p:txBody>
      </p:sp>
      <p:sp>
        <p:nvSpPr>
          <p:cNvPr id="29" name="TextBox 16">
            <a:extLst>
              <a:ext uri="{FF2B5EF4-FFF2-40B4-BE49-F238E27FC236}">
                <a16:creationId xmlns:a16="http://schemas.microsoft.com/office/drawing/2014/main" id="{5C1FFF8D-9A78-451D-ADC0-D9638EC3CEBF}"/>
              </a:ext>
            </a:extLst>
          </p:cNvPr>
          <p:cNvSpPr txBox="1"/>
          <p:nvPr/>
        </p:nvSpPr>
        <p:spPr>
          <a:xfrm>
            <a:off x="3527994" y="3742864"/>
            <a:ext cx="4468931" cy="738664"/>
          </a:xfrm>
          <a:prstGeom prst="rect">
            <a:avLst/>
          </a:prstGeom>
        </p:spPr>
        <p:txBody>
          <a:bodyPr wrap="square" lIns="0" tIns="0" rIns="0" bIns="0" rtlCol="0" anchor="t">
            <a:spAutoFit/>
          </a:bodyPr>
          <a:lstStyle/>
          <a:p>
            <a:pPr marL="285750" indent="-285750">
              <a:buClr>
                <a:schemeClr val="accent1"/>
              </a:buClr>
              <a:buFont typeface="Arial" panose="020B0604020202020204" pitchFamily="34" charset="0"/>
              <a:buChar char="•"/>
            </a:pPr>
            <a:r>
              <a:rPr lang="vi-VN" sz="1600" dirty="0">
                <a:latin typeface="Raleway Light" pitchFamily="2" charset="0"/>
              </a:rPr>
              <a:t>Đại hội xác định đường lối chung của cách mạng xã hội chủ nghĩa trong giai đoạn mới của nước</a:t>
            </a:r>
            <a:r>
              <a:rPr lang="en-US" sz="1600" dirty="0">
                <a:latin typeface="Raleway Light" pitchFamily="2" charset="0"/>
              </a:rPr>
              <a:t> ta.</a:t>
            </a:r>
          </a:p>
        </p:txBody>
      </p:sp>
    </p:spTree>
    <p:extLst>
      <p:ext uri="{BB962C8B-B14F-4D97-AF65-F5344CB8AC3E}">
        <p14:creationId xmlns:p14="http://schemas.microsoft.com/office/powerpoint/2010/main" val="7988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535439" y="1401081"/>
            <a:ext cx="6918074" cy="819900"/>
          </a:xfrm>
          <a:prstGeom prst="rect">
            <a:avLst/>
          </a:prstGeom>
        </p:spPr>
        <p:txBody>
          <a:bodyPr spcFirstLastPara="1" wrap="square" lIns="91425" tIns="91425" rIns="91425" bIns="91425" anchor="ctr" anchorCtr="0">
            <a:noAutofit/>
          </a:bodyPr>
          <a:lstStyle/>
          <a:p>
            <a:pPr marL="342900" lvl="0" indent="-342900" algn="l" rtl="0">
              <a:spcBef>
                <a:spcPts val="600"/>
              </a:spcBef>
              <a:spcAft>
                <a:spcPts val="0"/>
              </a:spcAft>
              <a:buFont typeface="+mj-lt"/>
              <a:buAutoNum type="arabicPeriod"/>
            </a:pPr>
            <a:r>
              <a:rPr lang="vi-VN" sz="1600" dirty="0"/>
              <a:t>Thực hiện thắng lợi chủ trương thống nhất nước nhà về mặt Nhà nước</a:t>
            </a:r>
            <a:r>
              <a:rPr lang="en-US" sz="1600" dirty="0"/>
              <a:t>.</a:t>
            </a:r>
          </a:p>
          <a:p>
            <a:pPr marL="342900" lvl="0" indent="-342900" algn="l" rtl="0">
              <a:spcBef>
                <a:spcPts val="600"/>
              </a:spcBef>
              <a:spcAft>
                <a:spcPts val="0"/>
              </a:spcAft>
              <a:buFont typeface="+mj-lt"/>
              <a:buAutoNum type="arabicPeriod"/>
            </a:pPr>
            <a:r>
              <a:rPr lang="vi-VN" sz="1600" dirty="0"/>
              <a:t>đạt được những thành tựu quan trọng trong xây dựng chủ nghĩa xã hội</a:t>
            </a:r>
            <a:r>
              <a:rPr lang="en-US" sz="1600" dirty="0"/>
              <a:t>.</a:t>
            </a:r>
          </a:p>
          <a:p>
            <a:pPr marL="342900" lvl="0" indent="-342900" algn="l" rtl="0">
              <a:spcBef>
                <a:spcPts val="600"/>
              </a:spcBef>
              <a:spcAft>
                <a:spcPts val="0"/>
              </a:spcAft>
              <a:buFont typeface="+mj-lt"/>
              <a:buAutoNum type="arabicPeriod"/>
            </a:pPr>
            <a:r>
              <a:rPr lang="vi-VN" sz="1600" dirty="0"/>
              <a:t>giành thắng lợi to lớn trong sự nghiệp bảo vệ Tổ quốc và làm nghĩa vụ quốc tế. </a:t>
            </a:r>
            <a:endParaRPr sz="16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TextBox 4">
            <a:extLst>
              <a:ext uri="{FF2B5EF4-FFF2-40B4-BE49-F238E27FC236}">
                <a16:creationId xmlns:a16="http://schemas.microsoft.com/office/drawing/2014/main" id="{147827E3-2EEA-4959-BC16-D80EC8243990}"/>
              </a:ext>
            </a:extLst>
          </p:cNvPr>
          <p:cNvSpPr txBox="1"/>
          <p:nvPr/>
        </p:nvSpPr>
        <p:spPr>
          <a:xfrm>
            <a:off x="1279391" y="883166"/>
            <a:ext cx="7325009" cy="307777"/>
          </a:xfrm>
          <a:prstGeom prst="rect">
            <a:avLst/>
          </a:prstGeom>
          <a:noFill/>
        </p:spPr>
        <p:txBody>
          <a:bodyPr wrap="square">
            <a:spAutoFit/>
          </a:bodyPr>
          <a:lstStyle/>
          <a:p>
            <a:r>
              <a:rPr lang="vi-VN" dirty="0">
                <a:latin typeface="Raleway ExtraBold" pitchFamily="2" charset="0"/>
              </a:rPr>
              <a:t>Tổng kết 10 năm 1975-1986, Đại hội VI của Đảng (12</a:t>
            </a:r>
            <a:r>
              <a:rPr lang="en-US" dirty="0">
                <a:latin typeface="Raleway ExtraBold" pitchFamily="2" charset="0"/>
              </a:rPr>
              <a:t>-</a:t>
            </a:r>
            <a:r>
              <a:rPr lang="vi-VN" dirty="0">
                <a:latin typeface="Raleway ExtraBold" pitchFamily="2" charset="0"/>
              </a:rPr>
              <a:t>1986</a:t>
            </a:r>
            <a:r>
              <a:rPr lang="en-US" dirty="0">
                <a:latin typeface="Raleway ExtraBold" pitchFamily="2" charset="0"/>
              </a:rPr>
              <a:t>) </a:t>
            </a:r>
            <a:r>
              <a:rPr lang="vi-VN" dirty="0">
                <a:latin typeface="Raleway ExtraBold" pitchFamily="2" charset="0"/>
              </a:rPr>
              <a:t>nêu 3 thành tựu nổi bật</a:t>
            </a:r>
            <a:r>
              <a:rPr lang="en-US" dirty="0">
                <a:latin typeface="Raleway ExtraBold" pitchFamily="2" charset="0"/>
              </a:rPr>
              <a:t>:</a:t>
            </a:r>
          </a:p>
        </p:txBody>
      </p:sp>
      <p:sp>
        <p:nvSpPr>
          <p:cNvPr id="6" name="TextBox 5">
            <a:extLst>
              <a:ext uri="{FF2B5EF4-FFF2-40B4-BE49-F238E27FC236}">
                <a16:creationId xmlns:a16="http://schemas.microsoft.com/office/drawing/2014/main" id="{74375B42-F56C-49E6-AFC5-4F6FCED10664}"/>
              </a:ext>
            </a:extLst>
          </p:cNvPr>
          <p:cNvSpPr txBox="1"/>
          <p:nvPr/>
        </p:nvSpPr>
        <p:spPr>
          <a:xfrm>
            <a:off x="1279391" y="2434608"/>
            <a:ext cx="7149993" cy="307777"/>
          </a:xfrm>
          <a:prstGeom prst="rect">
            <a:avLst/>
          </a:prstGeom>
          <a:noFill/>
        </p:spPr>
        <p:txBody>
          <a:bodyPr wrap="square">
            <a:spAutoFit/>
          </a:bodyPr>
          <a:lstStyle/>
          <a:p>
            <a:r>
              <a:rPr lang="en-US" b="1" dirty="0" err="1">
                <a:latin typeface="Raleway ExtraBold" pitchFamily="2" charset="0"/>
              </a:rPr>
              <a:t>Tuy</a:t>
            </a:r>
            <a:r>
              <a:rPr lang="en-US" b="1" dirty="0">
                <a:latin typeface="Raleway ExtraBold" pitchFamily="2" charset="0"/>
              </a:rPr>
              <a:t> </a:t>
            </a:r>
            <a:r>
              <a:rPr lang="en-US" b="1" dirty="0" err="1">
                <a:latin typeface="Raleway ExtraBold" pitchFamily="2" charset="0"/>
              </a:rPr>
              <a:t>nhiên</a:t>
            </a:r>
            <a:r>
              <a:rPr lang="en-US" b="1" dirty="0">
                <a:latin typeface="Raleway ExtraBold" pitchFamily="2" charset="0"/>
              </a:rPr>
              <a:t>, </a:t>
            </a:r>
            <a:r>
              <a:rPr lang="en-US" b="1" dirty="0" err="1">
                <a:latin typeface="Raleway ExtraBold" pitchFamily="2" charset="0"/>
              </a:rPr>
              <a:t>còn</a:t>
            </a:r>
            <a:r>
              <a:rPr lang="en-US" b="1" dirty="0">
                <a:latin typeface="Raleway ExtraBold" pitchFamily="2" charset="0"/>
              </a:rPr>
              <a:t> </a:t>
            </a:r>
            <a:r>
              <a:rPr lang="en-US" b="1" dirty="0" err="1">
                <a:latin typeface="Raleway ExtraBold" pitchFamily="2" charset="0"/>
              </a:rPr>
              <a:t>một</a:t>
            </a:r>
            <a:r>
              <a:rPr lang="en-US" b="1" dirty="0">
                <a:latin typeface="Raleway ExtraBold" pitchFamily="2" charset="0"/>
              </a:rPr>
              <a:t> </a:t>
            </a:r>
            <a:r>
              <a:rPr lang="en-US" b="1" dirty="0" err="1">
                <a:latin typeface="Raleway ExtraBold" pitchFamily="2" charset="0"/>
              </a:rPr>
              <a:t>số</a:t>
            </a:r>
            <a:r>
              <a:rPr lang="en-US" b="1" dirty="0">
                <a:latin typeface="Raleway ExtraBold" pitchFamily="2" charset="0"/>
              </a:rPr>
              <a:t> </a:t>
            </a:r>
            <a:r>
              <a:rPr lang="en-US" b="1" dirty="0" err="1">
                <a:latin typeface="Raleway ExtraBold" pitchFamily="2" charset="0"/>
              </a:rPr>
              <a:t>mặt</a:t>
            </a:r>
            <a:r>
              <a:rPr lang="en-US" b="1" dirty="0">
                <a:latin typeface="Raleway ExtraBold" pitchFamily="2" charset="0"/>
              </a:rPr>
              <a:t> </a:t>
            </a:r>
            <a:r>
              <a:rPr lang="en-US" b="1" dirty="0" err="1">
                <a:latin typeface="Raleway ExtraBold" pitchFamily="2" charset="0"/>
              </a:rPr>
              <a:t>hạn</a:t>
            </a:r>
            <a:r>
              <a:rPr lang="en-US" b="1" dirty="0">
                <a:latin typeface="Raleway ExtraBold" pitchFamily="2" charset="0"/>
              </a:rPr>
              <a:t> </a:t>
            </a:r>
            <a:r>
              <a:rPr lang="en-US" b="1" dirty="0" err="1">
                <a:latin typeface="Raleway ExtraBold" pitchFamily="2" charset="0"/>
              </a:rPr>
              <a:t>chế</a:t>
            </a:r>
            <a:r>
              <a:rPr lang="en-US" b="1" dirty="0">
                <a:latin typeface="Raleway ExtraBold" pitchFamily="2" charset="0"/>
              </a:rPr>
              <a:t> </a:t>
            </a:r>
            <a:r>
              <a:rPr lang="en-US" b="1" dirty="0" err="1">
                <a:latin typeface="Raleway ExtraBold" pitchFamily="2" charset="0"/>
              </a:rPr>
              <a:t>như</a:t>
            </a:r>
            <a:r>
              <a:rPr lang="en-US" b="1" dirty="0">
                <a:latin typeface="Raleway ExtraBold" pitchFamily="2" charset="0"/>
              </a:rPr>
              <a:t>:</a:t>
            </a:r>
          </a:p>
        </p:txBody>
      </p:sp>
      <p:sp>
        <p:nvSpPr>
          <p:cNvPr id="7" name="Google Shape;99;p17">
            <a:extLst>
              <a:ext uri="{FF2B5EF4-FFF2-40B4-BE49-F238E27FC236}">
                <a16:creationId xmlns:a16="http://schemas.microsoft.com/office/drawing/2014/main" id="{98956A99-2DCB-43F5-A63B-ECDF7D4F2592}"/>
              </a:ext>
            </a:extLst>
          </p:cNvPr>
          <p:cNvSpPr txBox="1">
            <a:spLocks/>
          </p:cNvSpPr>
          <p:nvPr/>
        </p:nvSpPr>
        <p:spPr>
          <a:xfrm>
            <a:off x="535438" y="2742385"/>
            <a:ext cx="8170572" cy="2199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1pPr>
            <a:lvl2pPr marL="914400" marR="0" lvl="1"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2pPr>
            <a:lvl3pPr marL="1371600" marR="0" lvl="2"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3pPr>
            <a:lvl4pPr marL="1828800" marR="0" lvl="3"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4pPr>
            <a:lvl5pPr marL="2286000" marR="0" lvl="4"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5pPr>
            <a:lvl6pPr marL="2743200" marR="0" lvl="5"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6pPr>
            <a:lvl7pPr marL="3200400" marR="0" lvl="6"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7pPr>
            <a:lvl8pPr marL="3657600" marR="0" lvl="7"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8pPr>
            <a:lvl9pPr marL="4114800" marR="0" lvl="8" indent="-419100" algn="ctr" rtl="0">
              <a:lnSpc>
                <a:spcPct val="100000"/>
              </a:lnSpc>
              <a:spcBef>
                <a:spcPts val="0"/>
              </a:spcBef>
              <a:spcAft>
                <a:spcPts val="0"/>
              </a:spcAft>
              <a:buClr>
                <a:schemeClr val="dk1"/>
              </a:buClr>
              <a:buSzPts val="3000"/>
              <a:buFont typeface="Raleway Light"/>
              <a:buChar char="■"/>
              <a:defRPr sz="3000" b="0" i="1" u="none" strike="noStrike" cap="none">
                <a:solidFill>
                  <a:schemeClr val="dk1"/>
                </a:solidFill>
                <a:latin typeface="Raleway Light"/>
                <a:ea typeface="Raleway Light"/>
                <a:cs typeface="Raleway Light"/>
                <a:sym typeface="Raleway Light"/>
              </a:defRPr>
            </a:lvl9pPr>
          </a:lstStyle>
          <a:p>
            <a:pPr marL="342900" indent="-342900" algn="l">
              <a:buFont typeface="+mj-lt"/>
              <a:buAutoNum type="arabicPeriod"/>
            </a:pPr>
            <a:r>
              <a:rPr lang="en-US" sz="1600" dirty="0"/>
              <a:t>K</a:t>
            </a:r>
            <a:r>
              <a:rPr lang="vi-VN" sz="1600" dirty="0"/>
              <a:t>hông hoàn thành các mục tiêu do Đại hội IV và Đại hội V của Đảng đề ra. </a:t>
            </a:r>
            <a:endParaRPr lang="en-US" sz="1600" dirty="0"/>
          </a:p>
          <a:p>
            <a:pPr marL="342900" indent="-342900" algn="l">
              <a:buFont typeface="+mj-lt"/>
              <a:buAutoNum type="arabicPeriod"/>
            </a:pPr>
            <a:r>
              <a:rPr lang="vi-VN" sz="1600" dirty="0"/>
              <a:t>Đất nước lâm vào khủng hoảng kinh tế-xã hội kéo dài; sản xuất tăng chậm và không ổn định</a:t>
            </a:r>
            <a:endParaRPr lang="en-US" sz="1600" dirty="0"/>
          </a:p>
          <a:p>
            <a:pPr marL="342900" indent="-342900" algn="l">
              <a:buFont typeface="+mj-lt"/>
              <a:buAutoNum type="arabicPeriod"/>
            </a:pPr>
            <a:r>
              <a:rPr lang="vi-VN" sz="1600" dirty="0"/>
              <a:t>nền kinh tế luôn trong tình trạng thiếu hụt, không có tích lũy; lạm phát tăng cao và kéo dài. </a:t>
            </a:r>
            <a:endParaRPr lang="en-US" sz="1600" dirty="0"/>
          </a:p>
          <a:p>
            <a:pPr marL="342900" indent="-342900" algn="l">
              <a:buFont typeface="+mj-lt"/>
              <a:buAutoNum type="arabicPeriod"/>
            </a:pPr>
            <a:r>
              <a:rPr lang="vi-VN" sz="1600" dirty="0"/>
              <a:t>Đất nước bị bao vây, cô lập, đời sống nhân dân hết sức khó khăn, lòng tin đối với Đảng, Nhà nước, chế độ giảm sút nghiêm trọng.</a:t>
            </a:r>
            <a:endParaRPr lang="en-US" sz="1600" dirty="0"/>
          </a:p>
          <a:p>
            <a:pPr marL="342900" indent="-342900" algn="l">
              <a:buFont typeface="+mj-lt"/>
              <a:buAutoNum type="arabicPeriod"/>
            </a:pPr>
            <a:endParaRPr lang="vi-VN" sz="1600" dirty="0"/>
          </a:p>
        </p:txBody>
      </p:sp>
    </p:spTree>
    <p:extLst>
      <p:ext uri="{BB962C8B-B14F-4D97-AF65-F5344CB8AC3E}">
        <p14:creationId xmlns:p14="http://schemas.microsoft.com/office/powerpoint/2010/main" val="286382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93B-AFF9-4805-8662-D5730547B38E}"/>
              </a:ext>
            </a:extLst>
          </p:cNvPr>
          <p:cNvSpPr>
            <a:spLocks noGrp="1"/>
          </p:cNvSpPr>
          <p:nvPr>
            <p:ph type="title"/>
          </p:nvPr>
        </p:nvSpPr>
        <p:spPr/>
        <p:txBody>
          <a:bodyPr/>
          <a:lstStyle/>
          <a:p>
            <a:r>
              <a:rPr lang="en-US" sz="3000" dirty="0"/>
              <a:t>Danh </a:t>
            </a:r>
            <a:r>
              <a:rPr lang="en-US" sz="3000" dirty="0" err="1"/>
              <a:t>mục</a:t>
            </a:r>
            <a:r>
              <a:rPr lang="en-US" sz="3000" dirty="0"/>
              <a:t> </a:t>
            </a:r>
            <a:r>
              <a:rPr lang="en-US" sz="3000" dirty="0" err="1"/>
              <a:t>tài</a:t>
            </a:r>
            <a:r>
              <a:rPr lang="en-US" sz="3000" dirty="0"/>
              <a:t> </a:t>
            </a:r>
            <a:r>
              <a:rPr lang="en-US" sz="3000" dirty="0" err="1"/>
              <a:t>liệu</a:t>
            </a:r>
            <a:r>
              <a:rPr lang="en-US" sz="3000" dirty="0"/>
              <a:t> </a:t>
            </a:r>
            <a:r>
              <a:rPr lang="en-US" sz="3000" dirty="0" err="1"/>
              <a:t>tham</a:t>
            </a:r>
            <a:r>
              <a:rPr lang="en-US" sz="3000" dirty="0"/>
              <a:t> </a:t>
            </a:r>
            <a:r>
              <a:rPr lang="en-US" sz="3000" dirty="0" err="1"/>
              <a:t>khảo</a:t>
            </a:r>
            <a:endParaRPr lang="en-US" sz="3000" dirty="0"/>
          </a:p>
        </p:txBody>
      </p:sp>
      <p:sp>
        <p:nvSpPr>
          <p:cNvPr id="3" name="Text Placeholder 2">
            <a:extLst>
              <a:ext uri="{FF2B5EF4-FFF2-40B4-BE49-F238E27FC236}">
                <a16:creationId xmlns:a16="http://schemas.microsoft.com/office/drawing/2014/main" id="{EF14FCBB-C85E-43AA-A17D-E1B7115D9B48}"/>
              </a:ext>
            </a:extLst>
          </p:cNvPr>
          <p:cNvSpPr>
            <a:spLocks noGrp="1"/>
          </p:cNvSpPr>
          <p:nvPr>
            <p:ph type="body" idx="1"/>
          </p:nvPr>
        </p:nvSpPr>
        <p:spPr>
          <a:xfrm>
            <a:off x="805022" y="1509432"/>
            <a:ext cx="7799378" cy="3170143"/>
          </a:xfrm>
        </p:spPr>
        <p:txBody>
          <a:bodyPr/>
          <a:lstStyle/>
          <a:p>
            <a:pPr marL="342900" indent="-228600" algn="just">
              <a:buFont typeface="+mj-lt"/>
              <a:buAutoNum type="arabicPeriod"/>
            </a:pPr>
            <a:r>
              <a:rPr lang="pt-BR" sz="1200" dirty="0"/>
              <a:t>Đ</a:t>
            </a:r>
            <a:r>
              <a:rPr lang="vi-VN" sz="1200" dirty="0"/>
              <a:t>ặ</a:t>
            </a:r>
            <a:r>
              <a:rPr lang="pt-BR" sz="1200" dirty="0"/>
              <a:t>ng Phong: </a:t>
            </a:r>
            <a:r>
              <a:rPr lang="vi-VN" sz="1200" dirty="0"/>
              <a:t>Phá rào trong kinh tế vào đêm trước đổi mới</a:t>
            </a:r>
            <a:r>
              <a:rPr lang="pt-BR" sz="1200" dirty="0"/>
              <a:t>, Nxb.Tri th</a:t>
            </a:r>
            <a:r>
              <a:rPr lang="vi-VN" sz="1200" dirty="0"/>
              <a:t>ức, H</a:t>
            </a:r>
            <a:r>
              <a:rPr lang="en-US" sz="1200" dirty="0"/>
              <a:t>, </a:t>
            </a:r>
            <a:r>
              <a:rPr lang="pt-BR" sz="1200" dirty="0"/>
              <a:t>2009.</a:t>
            </a:r>
            <a:endParaRPr lang="en-US" sz="1200" dirty="0"/>
          </a:p>
          <a:p>
            <a:pPr marL="342900" indent="-228600" algn="just">
              <a:buFont typeface="+mj-lt"/>
              <a:buAutoNum type="arabicPeriod"/>
            </a:pPr>
            <a:r>
              <a:rPr lang="vi-VN" sz="1200" dirty="0"/>
              <a:t>Đảng Cộng sản Việt Nam, Ban Chấp hành Trung ương - Ban Chỉ đạo Tổng </a:t>
            </a:r>
            <a:r>
              <a:rPr lang="pt-BR" sz="1200" dirty="0"/>
              <a:t>k</a:t>
            </a:r>
            <a:r>
              <a:rPr lang="vi-VN" sz="1200" dirty="0"/>
              <a:t>ết lý luận: </a:t>
            </a:r>
            <a:r>
              <a:rPr lang="pt-BR" sz="1200" dirty="0"/>
              <a:t>Báo cáo t</a:t>
            </a:r>
            <a:r>
              <a:rPr lang="vi-VN" sz="1200" dirty="0"/>
              <a:t>ổ</a:t>
            </a:r>
            <a:r>
              <a:rPr lang="pt-BR" sz="1200" dirty="0"/>
              <a:t>ng k</a:t>
            </a:r>
            <a:r>
              <a:rPr lang="vi-VN" sz="1200" dirty="0"/>
              <a:t>ế</a:t>
            </a:r>
            <a:r>
              <a:rPr lang="pt-BR" sz="1200" dirty="0"/>
              <a:t>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qua 30 năm đ</a:t>
            </a:r>
            <a:r>
              <a:rPr lang="vi-VN" sz="1200" dirty="0"/>
              <a:t>ổ</a:t>
            </a:r>
            <a:r>
              <a:rPr lang="pt-BR" sz="1200" dirty="0"/>
              <a:t>i m</a:t>
            </a:r>
            <a:r>
              <a:rPr lang="vi-VN" sz="1200" dirty="0"/>
              <a:t>ớ</a:t>
            </a:r>
            <a:r>
              <a:rPr lang="pl-PL" sz="1200" dirty="0"/>
              <a:t>i (1986-2016), Nxb.Chính tr</a:t>
            </a:r>
            <a:r>
              <a:rPr lang="vi-VN" sz="1200" dirty="0"/>
              <a:t>ị quốc gia, H</a:t>
            </a:r>
            <a:r>
              <a:rPr lang="en-US" sz="1200" dirty="0"/>
              <a:t>, </a:t>
            </a:r>
            <a:r>
              <a:rPr lang="pt-BR" sz="1200" dirty="0"/>
              <a:t>2015.</a:t>
            </a:r>
            <a:endParaRPr lang="en" sz="1200" dirty="0"/>
          </a:p>
          <a:p>
            <a:pPr marL="342900" indent="-228600" algn="just">
              <a:buFont typeface="+mj-lt"/>
              <a:buAutoNum type="arabicPeriod"/>
            </a:pPr>
            <a:r>
              <a:rPr lang="pt-BR" sz="1200" dirty="0"/>
              <a:t>TS Doãn Hùng, P</a:t>
            </a:r>
            <a:r>
              <a:rPr lang="vi-VN" sz="1200" dirty="0"/>
              <a:t>GS,TS Đoàn Minh Huấn, PGS,TS Nguyễn Ngọc Hà, TS Nguyễn Thị Thanh Huyền: </a:t>
            </a: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 Nh</a:t>
            </a:r>
            <a:r>
              <a:rPr lang="vi-VN" sz="1200" dirty="0"/>
              <a:t>ữ</a:t>
            </a:r>
            <a:r>
              <a:rPr lang="pt-BR" sz="1200" dirty="0"/>
              <a:t>ng tìm tòi và </a:t>
            </a:r>
            <a:r>
              <a:rPr lang="vi-VN" sz="1200" dirty="0"/>
              <a:t>đổi mới trên đường lên chủ nghĩa x</a:t>
            </a:r>
            <a:r>
              <a:rPr lang="pt-BR" sz="1200" dirty="0"/>
              <a:t>ã h</a:t>
            </a:r>
            <a:r>
              <a:rPr lang="vi-VN" sz="1200" dirty="0"/>
              <a:t>ội (1986-2011),</a:t>
            </a:r>
            <a:r>
              <a:rPr lang="pt-BR" sz="1200" dirty="0"/>
              <a:t> Nxb. Lý lu</a:t>
            </a:r>
            <a:r>
              <a:rPr lang="vi-VN" sz="1200" dirty="0"/>
              <a:t>ận chính trị, Hà Nội, 2016. </a:t>
            </a:r>
            <a:endParaRPr lang="pt-BR" sz="1200" dirty="0"/>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Văn ki</a:t>
            </a:r>
            <a:r>
              <a:rPr lang="vi-VN" sz="1200" dirty="0"/>
              <a:t>ệ</a:t>
            </a:r>
            <a:r>
              <a:rPr lang="pt-BR" sz="1200" dirty="0"/>
              <a:t>n Đ</a:t>
            </a:r>
            <a:r>
              <a:rPr lang="vi-VN" sz="1200" dirty="0"/>
              <a:t>ạ</a:t>
            </a:r>
            <a:r>
              <a:rPr lang="pt-BR" sz="1200" dirty="0"/>
              <a:t>i h</a:t>
            </a:r>
            <a:r>
              <a:rPr lang="vi-VN" sz="1200" dirty="0"/>
              <a:t>ộ</a:t>
            </a:r>
            <a:r>
              <a:rPr lang="pt-BR" sz="1200" dirty="0"/>
              <a:t>i đ</a:t>
            </a:r>
            <a:r>
              <a:rPr lang="vi-VN" sz="1200" dirty="0"/>
              <a:t>ạ</a:t>
            </a:r>
            <a:r>
              <a:rPr lang="pt-BR" sz="1200" dirty="0"/>
              <a:t>i bi</a:t>
            </a:r>
            <a:r>
              <a:rPr lang="vi-VN" sz="1200" dirty="0"/>
              <a:t>ểu toàn quốc lần thứ VI, VII, VIII, IX, X, XI, XII.</a:t>
            </a:r>
            <a:r>
              <a:rPr lang="pt-BR" sz="1200" dirty="0"/>
              <a:t> Nxb.Chính tr</a:t>
            </a:r>
            <a:r>
              <a:rPr lang="vi-VN" sz="1200" dirty="0"/>
              <a:t>ị Quốc gia, Hà Nội, 1987, 1991, 1996, 2001, 2006, 2011, 2016</a:t>
            </a:r>
            <a:r>
              <a:rPr lang="pt-BR" sz="1200" dirty="0"/>
              <a:t>.</a:t>
            </a:r>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a:t>
            </a:r>
            <a:r>
              <a:rPr lang="vi-VN" sz="1200" dirty="0"/>
              <a:t>Cương lĩnh xây dựng đất nước trong thời kỳ quá độ lên chủ nghĩa x</a:t>
            </a:r>
            <a:r>
              <a:rPr lang="pt-BR" sz="1200" dirty="0"/>
              <a:t>ã h</a:t>
            </a:r>
            <a:r>
              <a:rPr lang="vi-VN" sz="1200" dirty="0"/>
              <a:t>ội (6-1991), Văn kiện Đảng toàn tập</a:t>
            </a:r>
            <a:r>
              <a:rPr lang="pt-BR" sz="1200" dirty="0"/>
              <a:t>, Nxb.Chính tr</a:t>
            </a:r>
            <a:r>
              <a:rPr lang="vi-VN" sz="1200" dirty="0"/>
              <a:t>ị Quốc gia, Hà Nội, 2007</a:t>
            </a:r>
            <a:r>
              <a:rPr lang="pt-BR" sz="1200" dirty="0"/>
              <a:t>. </a:t>
            </a:r>
          </a:p>
          <a:p>
            <a:pPr marL="342900" indent="-228600" algn="just">
              <a:buFont typeface="+mj-lt"/>
              <a:buAutoNum type="arabicPeriod"/>
            </a:pPr>
            <a:r>
              <a:rPr lang="vi-VN" sz="1200" dirty="0"/>
              <a:t>GS,TS Phùng Hữu Phú - GS,TS Lê Hữu Nghĩa - GS,TS Vũ Văn Hiền - PGS,TS Nguyễn Viết Thông</a:t>
            </a:r>
            <a:r>
              <a:rPr lang="pt-BR" sz="1200" dirty="0"/>
              <a: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v</a:t>
            </a:r>
            <a:r>
              <a:rPr lang="vi-VN" sz="1200" dirty="0"/>
              <a:t>ề</a:t>
            </a:r>
            <a:r>
              <a:rPr lang="pt-BR" sz="1200" dirty="0"/>
              <a:t> CNXH v</a:t>
            </a:r>
            <a:r>
              <a:rPr lang="vi-VN" sz="1200" dirty="0"/>
              <a:t>à con đường đi lên CNXH ở Việt Nam qua 30 năm đổi mới,</a:t>
            </a:r>
            <a:r>
              <a:rPr lang="pt-BR" sz="1200" dirty="0"/>
              <a:t> Nxb.Chính tr</a:t>
            </a:r>
            <a:r>
              <a:rPr lang="vi-VN" sz="1200" dirty="0"/>
              <a:t>ị Quốc gia, Hà Nội, 2016.</a:t>
            </a:r>
            <a:r>
              <a:rPr lang="pt-BR" sz="1200" dirty="0"/>
              <a:t> </a:t>
            </a:r>
          </a:p>
          <a:p>
            <a:pPr marL="342900" indent="-228600">
              <a:buFont typeface="+mj-lt"/>
              <a:buAutoNum type="arabicPeriod"/>
            </a:pPr>
            <a:endParaRPr lang="en-US" sz="1200" dirty="0"/>
          </a:p>
        </p:txBody>
      </p:sp>
      <p:sp>
        <p:nvSpPr>
          <p:cNvPr id="4" name="Slide Number Placeholder 3">
            <a:extLst>
              <a:ext uri="{FF2B5EF4-FFF2-40B4-BE49-F238E27FC236}">
                <a16:creationId xmlns:a16="http://schemas.microsoft.com/office/drawing/2014/main" id="{DA553C07-1A3A-466D-8D40-7710E82313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3576606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390" name="Google Shape;390;p35"/>
          <p:cNvSpPr txBox="1">
            <a:spLocks noGrp="1"/>
          </p:cNvSpPr>
          <p:nvPr>
            <p:ph type="ctrTitle" idx="4294967295"/>
          </p:nvPr>
        </p:nvSpPr>
        <p:spPr>
          <a:xfrm>
            <a:off x="685799" y="1507150"/>
            <a:ext cx="7751269"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 You!</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449827" y="1592826"/>
            <a:ext cx="738894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Lãnh đạo xây dựng chủ nghĩa xã hội và bảo vệ Tổ quốc (1975-1986) </a:t>
            </a:r>
            <a:endParaRPr sz="3200" dirty="0"/>
          </a:p>
        </p:txBody>
      </p:sp>
      <p:sp>
        <p:nvSpPr>
          <p:cNvPr id="93" name="Google Shape;93;p16"/>
          <p:cNvSpPr txBox="1">
            <a:spLocks noGrp="1"/>
          </p:cNvSpPr>
          <p:nvPr>
            <p:ph type="subTitle" idx="1"/>
          </p:nvPr>
        </p:nvSpPr>
        <p:spPr>
          <a:xfrm>
            <a:off x="516194" y="2938376"/>
            <a:ext cx="8086425" cy="784800"/>
          </a:xfrm>
          <a:prstGeom prst="rect">
            <a:avLst/>
          </a:prstGeom>
        </p:spPr>
        <p:txBody>
          <a:bodyPr spcFirstLastPara="1" wrap="square" lIns="91425" tIns="91425" rIns="91425" bIns="91425" anchor="t" anchorCtr="0">
            <a:noAutofit/>
          </a:bodyPr>
          <a:lstStyle/>
          <a:p>
            <a:pPr marL="0" marR="0" indent="0" algn="l">
              <a:lnSpc>
                <a:spcPct val="107000"/>
              </a:lnSpc>
              <a:spcBef>
                <a:spcPts val="300"/>
              </a:spcBef>
              <a:spcAft>
                <a:spcPts val="300"/>
              </a:spcAft>
            </a:pPr>
            <a:r>
              <a:rPr lang="en-US" b="1" dirty="0" smtClean="0"/>
              <a:t>3.1.1</a:t>
            </a:r>
            <a:r>
              <a:rPr lang="en-US" b="1" dirty="0"/>
              <a:t>. X</a:t>
            </a:r>
            <a:r>
              <a:rPr lang="vi-VN" b="1" dirty="0"/>
              <a:t>ây dựng chủ nghĩa xã hội và bảo vệ Tổ quốc (1975-1981)</a:t>
            </a:r>
            <a:endParaRPr lang="en-US" b="1" dirty="0"/>
          </a:p>
        </p:txBody>
      </p:sp>
      <p:sp>
        <p:nvSpPr>
          <p:cNvPr id="94" name="Google Shape;94;p16"/>
          <p:cNvSpPr txBox="1"/>
          <p:nvPr/>
        </p:nvSpPr>
        <p:spPr>
          <a:xfrm>
            <a:off x="516194" y="825909"/>
            <a:ext cx="1039761" cy="7669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solidFill>
                  <a:schemeClr val="dk1"/>
                </a:solidFill>
                <a:latin typeface="Raleway ExtraBold"/>
                <a:ea typeface="Raleway ExtraBold"/>
                <a:cs typeface="Raleway ExtraBold"/>
                <a:sym typeface="Raleway ExtraBold"/>
              </a:rPr>
              <a:t>3.1</a:t>
            </a:r>
            <a:endParaRPr sz="3600"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7201" y="809643"/>
            <a:ext cx="7567176" cy="583081"/>
          </a:xfrm>
          <a:prstGeom prst="rect">
            <a:avLst/>
          </a:prstGeom>
        </p:spPr>
        <p:txBody>
          <a:bodyPr spcFirstLastPara="1" wrap="square" lIns="91425" tIns="91425" rIns="91425" bIns="91425" anchor="t" anchorCtr="0">
            <a:noAutofit/>
          </a:bodyPr>
          <a:lstStyle/>
          <a:p>
            <a:pPr marR="0">
              <a:lnSpc>
                <a:spcPct val="107000"/>
              </a:lnSpc>
              <a:spcBef>
                <a:spcPts val="300"/>
              </a:spcBef>
              <a:spcAft>
                <a:spcPts val="300"/>
              </a:spcAft>
            </a:pPr>
            <a:r>
              <a:rPr lang="vi-VN" sz="2000" dirty="0"/>
              <a:t>Hoàn thành </a:t>
            </a:r>
            <a:r>
              <a:rPr lang="vi-VN" sz="2000" dirty="0">
                <a:solidFill>
                  <a:schemeClr val="accent1"/>
                </a:solidFill>
              </a:rPr>
              <a:t>thống nhất đất nước </a:t>
            </a:r>
            <a:r>
              <a:rPr lang="vi-VN" sz="2000" dirty="0"/>
              <a:t>về mặt nhà nước</a:t>
            </a:r>
            <a:endParaRPr lang="en-US" sz="2000" dirty="0"/>
          </a:p>
        </p:txBody>
      </p:sp>
      <p:sp>
        <p:nvSpPr>
          <p:cNvPr id="106" name="Google Shape;106;p18"/>
          <p:cNvSpPr txBox="1">
            <a:spLocks noGrp="1"/>
          </p:cNvSpPr>
          <p:nvPr>
            <p:ph type="body" idx="1"/>
          </p:nvPr>
        </p:nvSpPr>
        <p:spPr>
          <a:xfrm>
            <a:off x="697201" y="1299355"/>
            <a:ext cx="4107713" cy="141796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en-US" sz="1400" dirty="0"/>
              <a:t>Sau </a:t>
            </a:r>
            <a:r>
              <a:rPr lang="en-US" sz="1400" dirty="0" err="1"/>
              <a:t>năm</a:t>
            </a:r>
            <a:r>
              <a:rPr lang="en-US" sz="1400" dirty="0"/>
              <a:t> 1975 </a:t>
            </a:r>
            <a:r>
              <a:rPr lang="en-US" sz="1400" dirty="0" err="1"/>
              <a:t>Đảng</a:t>
            </a:r>
            <a:r>
              <a:rPr lang="en-US" sz="1400" dirty="0"/>
              <a:t> </a:t>
            </a:r>
            <a:r>
              <a:rPr lang="en-US" sz="1400" dirty="0" err="1"/>
              <a:t>đề</a:t>
            </a:r>
            <a:r>
              <a:rPr lang="en-US" sz="1400" dirty="0"/>
              <a:t> ra </a:t>
            </a:r>
            <a:r>
              <a:rPr lang="en-US" sz="1400" dirty="0" err="1"/>
              <a:t>nhiệm</a:t>
            </a:r>
            <a:r>
              <a:rPr lang="en-US" sz="1400" dirty="0"/>
              <a:t> </a:t>
            </a:r>
            <a:r>
              <a:rPr lang="en-US" sz="1400" dirty="0" err="1"/>
              <a:t>vụ</a:t>
            </a:r>
            <a:r>
              <a:rPr lang="en-US" sz="1400" dirty="0"/>
              <a:t>: t</a:t>
            </a:r>
            <a:r>
              <a:rPr lang="vi-VN" sz="1400" dirty="0"/>
              <a:t>hống nhất hai chính quyền khác nhau ở hai miền là Chính phủ Việt Nam Dân chủ Cộng hòa ở miền Bắc và Chính phủ cách mạng lâm thời Cộng hòa miền Nam Việt Nam ở miền Nam</a:t>
            </a:r>
            <a:r>
              <a:rPr lang="en-US" sz="1400" dirty="0"/>
              <a:t>.</a:t>
            </a:r>
            <a:endParaRPr sz="1400"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1" name="Google Shape;106;p18">
            <a:extLst>
              <a:ext uri="{FF2B5EF4-FFF2-40B4-BE49-F238E27FC236}">
                <a16:creationId xmlns:a16="http://schemas.microsoft.com/office/drawing/2014/main" id="{BF63FE47-8B19-4870-B220-7D20F66E83B7}"/>
              </a:ext>
            </a:extLst>
          </p:cNvPr>
          <p:cNvSpPr txBox="1">
            <a:spLocks/>
          </p:cNvSpPr>
          <p:nvPr/>
        </p:nvSpPr>
        <p:spPr>
          <a:xfrm>
            <a:off x="4766537" y="3289182"/>
            <a:ext cx="4107713" cy="14179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114300" indent="0">
              <a:buFont typeface="Raleway Light"/>
              <a:buNone/>
            </a:pPr>
            <a:r>
              <a:rPr lang="en-US" sz="1400" dirty="0"/>
              <a:t>N</a:t>
            </a:r>
            <a:r>
              <a:rPr lang="vi-VN" sz="1400" dirty="0"/>
              <a:t>gày 27-10-1975, Ủy ban Thường vụ Quốc hội nước Việt Nam Dân chủ Cộng hòa đã họp phiên đặc biệt để bàn chủ trương, biện pháp thống nhất nước nhà về mặt nhà nước</a:t>
            </a:r>
            <a:r>
              <a:rPr lang="en-US" sz="1400" dirty="0"/>
              <a:t>.</a:t>
            </a:r>
          </a:p>
        </p:txBody>
      </p:sp>
      <p:pic>
        <p:nvPicPr>
          <p:cNvPr id="3" name="Picture 2">
            <a:extLst>
              <a:ext uri="{FF2B5EF4-FFF2-40B4-BE49-F238E27FC236}">
                <a16:creationId xmlns:a16="http://schemas.microsoft.com/office/drawing/2014/main" id="{BBF29D26-6C86-4702-BD9C-CD5F4F65DF82}"/>
              </a:ext>
            </a:extLst>
          </p:cNvPr>
          <p:cNvPicPr>
            <a:picLocks noChangeAspect="1"/>
          </p:cNvPicPr>
          <p:nvPr/>
        </p:nvPicPr>
        <p:blipFill>
          <a:blip r:embed="rId3"/>
          <a:stretch>
            <a:fillRect/>
          </a:stretch>
        </p:blipFill>
        <p:spPr>
          <a:xfrm>
            <a:off x="961472" y="2711560"/>
            <a:ext cx="3289548" cy="1940805"/>
          </a:xfrm>
          <a:prstGeom prst="rect">
            <a:avLst/>
          </a:prstGeom>
        </p:spPr>
      </p:pic>
      <p:pic>
        <p:nvPicPr>
          <p:cNvPr id="5" name="Picture 4">
            <a:extLst>
              <a:ext uri="{FF2B5EF4-FFF2-40B4-BE49-F238E27FC236}">
                <a16:creationId xmlns:a16="http://schemas.microsoft.com/office/drawing/2014/main" id="{AB9ABE99-E44E-45AF-A7D5-B7A31CF8E163}"/>
              </a:ext>
            </a:extLst>
          </p:cNvPr>
          <p:cNvPicPr>
            <a:picLocks noChangeAspect="1"/>
          </p:cNvPicPr>
          <p:nvPr/>
        </p:nvPicPr>
        <p:blipFill>
          <a:blip r:embed="rId4"/>
          <a:stretch>
            <a:fillRect/>
          </a:stretch>
        </p:blipFill>
        <p:spPr>
          <a:xfrm>
            <a:off x="5034683" y="1299355"/>
            <a:ext cx="3412116" cy="1752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73" name="Google Shape;473;p40"/>
          <p:cNvSpPr/>
          <p:nvPr/>
        </p:nvSpPr>
        <p:spPr>
          <a:xfrm>
            <a:off x="0" y="2788302"/>
            <a:ext cx="9144000" cy="37489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762373"/>
            <a:ext cx="9144000" cy="37489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50" y="22011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49871" y="2206389"/>
            <a:ext cx="473400" cy="473400"/>
            <a:chOff x="3814414" y="1703401"/>
            <a:chExt cx="473400" cy="473400"/>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3</a:t>
              </a:r>
              <a:endParaRPr sz="600">
                <a:solidFill>
                  <a:schemeClr val="dk2"/>
                </a:solidFill>
                <a:latin typeface="Raleway"/>
                <a:ea typeface="Raleway"/>
                <a:cs typeface="Raleway"/>
                <a:sym typeface="Raleway"/>
              </a:endParaRPr>
            </a:p>
          </p:txBody>
        </p:sp>
      </p:grpSp>
      <p:grpSp>
        <p:nvGrpSpPr>
          <p:cNvPr id="481" name="Google Shape;481;p40"/>
          <p:cNvGrpSpPr/>
          <p:nvPr/>
        </p:nvGrpSpPr>
        <p:grpSpPr>
          <a:xfrm>
            <a:off x="6912323" y="2359602"/>
            <a:ext cx="473400" cy="473400"/>
            <a:chOff x="5842489" y="1703401"/>
            <a:chExt cx="473400" cy="473400"/>
          </a:xfrm>
        </p:grpSpPr>
        <p:sp>
          <p:nvSpPr>
            <p:cNvPr id="482" name="Google Shape;48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3" name="Google Shape;48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5</a:t>
              </a:r>
              <a:endParaRPr sz="600">
                <a:solidFill>
                  <a:schemeClr val="dk2"/>
                </a:solidFill>
                <a:latin typeface="Raleway"/>
                <a:ea typeface="Raleway"/>
                <a:cs typeface="Raleway"/>
                <a:sym typeface="Raleway"/>
              </a:endParaRPr>
            </a:p>
          </p:txBody>
        </p:sp>
      </p:grpSp>
      <p:grpSp>
        <p:nvGrpSpPr>
          <p:cNvPr id="487" name="Google Shape;487;p40"/>
          <p:cNvGrpSpPr/>
          <p:nvPr/>
        </p:nvGrpSpPr>
        <p:grpSpPr>
          <a:xfrm>
            <a:off x="5070089" y="3283268"/>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4</a:t>
              </a:r>
              <a:endParaRPr sz="600">
                <a:solidFill>
                  <a:schemeClr val="dk2"/>
                </a:solidFill>
                <a:latin typeface="Raleway"/>
                <a:ea typeface="Raleway"/>
                <a:cs typeface="Raleway"/>
                <a:sym typeface="Raleway"/>
              </a:endParaRPr>
            </a:p>
          </p:txBody>
        </p:sp>
      </p:grpSp>
      <p:grpSp>
        <p:nvGrpSpPr>
          <p:cNvPr id="490" name="Google Shape;490;p40"/>
          <p:cNvGrpSpPr/>
          <p:nvPr/>
        </p:nvGrpSpPr>
        <p:grpSpPr>
          <a:xfrm>
            <a:off x="2782774" y="3279204"/>
            <a:ext cx="473400" cy="473400"/>
            <a:chOff x="2824664" y="3576300"/>
            <a:chExt cx="473400" cy="473400"/>
          </a:xfrm>
        </p:grpSpPr>
        <p:sp>
          <p:nvSpPr>
            <p:cNvPr id="491" name="Google Shape;49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92" name="Google Shape;49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2</a:t>
              </a:r>
              <a:endParaRPr sz="600">
                <a:solidFill>
                  <a:schemeClr val="dk2"/>
                </a:solidFill>
                <a:latin typeface="Raleway"/>
                <a:ea typeface="Raleway"/>
                <a:cs typeface="Raleway"/>
                <a:sym typeface="Raleway"/>
              </a:endParaRPr>
            </a:p>
          </p:txBody>
        </p:sp>
      </p:grpSp>
      <p:sp>
        <p:nvSpPr>
          <p:cNvPr id="493" name="Google Shape;493;p40"/>
          <p:cNvSpPr txBox="1"/>
          <p:nvPr/>
        </p:nvSpPr>
        <p:spPr>
          <a:xfrm>
            <a:off x="1379850" y="2073748"/>
            <a:ext cx="1286400" cy="18032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a:latin typeface="Raleway Light" pitchFamily="2" charset="0"/>
              </a:rPr>
              <a:t>N</a:t>
            </a:r>
            <a:r>
              <a:rPr lang="vi-VN" sz="1200" dirty="0">
                <a:latin typeface="Raleway Light" pitchFamily="2" charset="0"/>
              </a:rPr>
              <a:t>gày 27-10-1975</a:t>
            </a:r>
            <a:endParaRPr sz="1200" dirty="0">
              <a:latin typeface="Raleway Light" pitchFamily="2" charset="0"/>
              <a:sym typeface="Raleway"/>
            </a:endParaRPr>
          </a:p>
        </p:txBody>
      </p:sp>
      <p:sp>
        <p:nvSpPr>
          <p:cNvPr id="494" name="Google Shape;494;p40"/>
          <p:cNvSpPr txBox="1"/>
          <p:nvPr/>
        </p:nvSpPr>
        <p:spPr>
          <a:xfrm>
            <a:off x="3388497" y="177325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dirty="0">
                <a:latin typeface="Raleway Light" pitchFamily="2" charset="0"/>
              </a:rPr>
              <a:t>Ngày 3-1-1976</a:t>
            </a:r>
            <a:endParaRPr sz="1200" dirty="0">
              <a:latin typeface="Raleway Light" pitchFamily="2" charset="0"/>
              <a:sym typeface="Raleway"/>
            </a:endParaRPr>
          </a:p>
        </p:txBody>
      </p:sp>
      <p:sp>
        <p:nvSpPr>
          <p:cNvPr id="495" name="Google Shape;495;p40"/>
          <p:cNvSpPr txBox="1"/>
          <p:nvPr/>
        </p:nvSpPr>
        <p:spPr>
          <a:xfrm>
            <a:off x="6159273" y="1828399"/>
            <a:ext cx="2396775"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dirty="0">
                <a:latin typeface="Raleway Light" pitchFamily="2" charset="0"/>
              </a:rPr>
              <a:t>Từ ngày 24-6 đến ngày 3-7-1976</a:t>
            </a:r>
            <a:endParaRPr sz="1200" dirty="0">
              <a:latin typeface="Raleway Light" pitchFamily="2" charset="0"/>
              <a:sym typeface="Raleway"/>
            </a:endParaRPr>
          </a:p>
        </p:txBody>
      </p:sp>
      <p:sp>
        <p:nvSpPr>
          <p:cNvPr id="496" name="Google Shape;496;p40"/>
          <p:cNvSpPr txBox="1"/>
          <p:nvPr/>
        </p:nvSpPr>
        <p:spPr>
          <a:xfrm>
            <a:off x="1893546" y="3724471"/>
            <a:ext cx="2157568"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latin typeface="Raleway Light" pitchFamily="2" charset="0"/>
              </a:rPr>
              <a:t>Ngày</a:t>
            </a:r>
            <a:r>
              <a:rPr lang="en-US" sz="1200" dirty="0">
                <a:latin typeface="Raleway Light" pitchFamily="2" charset="0"/>
              </a:rPr>
              <a:t> </a:t>
            </a:r>
            <a:r>
              <a:rPr lang="vi-VN" sz="1200" dirty="0">
                <a:latin typeface="Raleway Light" pitchFamily="2" charset="0"/>
              </a:rPr>
              <a:t>15 đến ngày 21-11-1975</a:t>
            </a:r>
            <a:endParaRPr sz="1200" dirty="0">
              <a:latin typeface="Raleway Light" pitchFamily="2" charset="0"/>
              <a:sym typeface="Raleway"/>
            </a:endParaRPr>
          </a:p>
        </p:txBody>
      </p:sp>
      <p:sp>
        <p:nvSpPr>
          <p:cNvPr id="497" name="Google Shape;497;p40"/>
          <p:cNvSpPr txBox="1"/>
          <p:nvPr/>
        </p:nvSpPr>
        <p:spPr>
          <a:xfrm>
            <a:off x="4663605" y="3722189"/>
            <a:ext cx="1286400" cy="2105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latin typeface="Raleway Light" pitchFamily="2" charset="0"/>
              </a:rPr>
              <a:t>N</a:t>
            </a:r>
            <a:r>
              <a:rPr lang="vi-VN" sz="1200" dirty="0">
                <a:latin typeface="Raleway Light" pitchFamily="2" charset="0"/>
              </a:rPr>
              <a:t>gày 25-4-1976,</a:t>
            </a:r>
            <a:endParaRPr sz="1200" dirty="0">
              <a:latin typeface="Raleway Light" pitchFamily="2" charset="0"/>
              <a:sym typeface="Raleway"/>
            </a:endParaRPr>
          </a:p>
        </p:txBody>
      </p:sp>
      <p:sp>
        <p:nvSpPr>
          <p:cNvPr id="33" name="Google Shape;147;p21">
            <a:extLst>
              <a:ext uri="{FF2B5EF4-FFF2-40B4-BE49-F238E27FC236}">
                <a16:creationId xmlns:a16="http://schemas.microsoft.com/office/drawing/2014/main" id="{484829BB-561A-465F-A87F-5D2218BB0D4B}"/>
              </a:ext>
            </a:extLst>
          </p:cNvPr>
          <p:cNvSpPr txBox="1">
            <a:spLocks noGrp="1"/>
          </p:cNvSpPr>
          <p:nvPr>
            <p:ph type="title"/>
          </p:nvPr>
        </p:nvSpPr>
        <p:spPr>
          <a:xfrm>
            <a:off x="2267324" y="563765"/>
            <a:ext cx="5427042" cy="6437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Nhiệm vụ </a:t>
            </a:r>
            <a:r>
              <a:rPr lang="en" sz="2000" dirty="0">
                <a:solidFill>
                  <a:schemeClr val="accent1"/>
                </a:solidFill>
              </a:rPr>
              <a:t>thống nhất đất nước</a:t>
            </a:r>
            <a:endParaRPr sz="2000" dirty="0">
              <a:solidFill>
                <a:schemeClr val="accent1"/>
              </a:solidFill>
            </a:endParaRPr>
          </a:p>
        </p:txBody>
      </p:sp>
      <p:sp>
        <p:nvSpPr>
          <p:cNvPr id="35" name="TextBox 34">
            <a:extLst>
              <a:ext uri="{FF2B5EF4-FFF2-40B4-BE49-F238E27FC236}">
                <a16:creationId xmlns:a16="http://schemas.microsoft.com/office/drawing/2014/main" id="{E1659E5C-E6A5-4FC3-B30A-D5BF993CC045}"/>
              </a:ext>
            </a:extLst>
          </p:cNvPr>
          <p:cNvSpPr txBox="1"/>
          <p:nvPr/>
        </p:nvSpPr>
        <p:spPr>
          <a:xfrm>
            <a:off x="765406" y="1076506"/>
            <a:ext cx="2418308" cy="954107"/>
          </a:xfrm>
          <a:prstGeom prst="rect">
            <a:avLst/>
          </a:prstGeom>
          <a:noFill/>
        </p:spPr>
        <p:txBody>
          <a:bodyPr wrap="square">
            <a:spAutoFit/>
          </a:bodyPr>
          <a:lstStyle/>
          <a:p>
            <a:pPr algn="just"/>
            <a:r>
              <a:rPr lang="vi-VN" dirty="0">
                <a:latin typeface="Raleway Light" pitchFamily="2" charset="0"/>
              </a:rPr>
              <a:t>Ủy ban Thường vụ Quốc hội nước Việt Nam Dân chủ Cộng hòa đã họp phiên đặc biệt </a:t>
            </a:r>
            <a:endParaRPr lang="en-US" dirty="0">
              <a:latin typeface="Raleway Light" pitchFamily="2" charset="0"/>
            </a:endParaRPr>
          </a:p>
        </p:txBody>
      </p:sp>
      <p:sp>
        <p:nvSpPr>
          <p:cNvPr id="36" name="TextBox 35">
            <a:extLst>
              <a:ext uri="{FF2B5EF4-FFF2-40B4-BE49-F238E27FC236}">
                <a16:creationId xmlns:a16="http://schemas.microsoft.com/office/drawing/2014/main" id="{48D5E0B6-2C8B-4630-8548-2E9517BF56C7}"/>
              </a:ext>
            </a:extLst>
          </p:cNvPr>
          <p:cNvSpPr txBox="1"/>
          <p:nvPr/>
        </p:nvSpPr>
        <p:spPr>
          <a:xfrm>
            <a:off x="1893546" y="3981102"/>
            <a:ext cx="2324168" cy="738664"/>
          </a:xfrm>
          <a:prstGeom prst="rect">
            <a:avLst/>
          </a:prstGeom>
          <a:noFill/>
        </p:spPr>
        <p:txBody>
          <a:bodyPr wrap="square">
            <a:spAutoFit/>
          </a:bodyPr>
          <a:lstStyle/>
          <a:p>
            <a:r>
              <a:rPr lang="vi-VN" dirty="0">
                <a:latin typeface="Raleway Light" pitchFamily="2" charset="0"/>
              </a:rPr>
              <a:t>Hội nghị Hiệp thương chính trị của hai đoàn đại biểu Bắc, Nam đã họp </a:t>
            </a:r>
            <a:endParaRPr lang="en-US" dirty="0">
              <a:latin typeface="Raleway Light" pitchFamily="2" charset="0"/>
            </a:endParaRPr>
          </a:p>
        </p:txBody>
      </p:sp>
      <p:sp>
        <p:nvSpPr>
          <p:cNvPr id="37" name="TextBox 36">
            <a:extLst>
              <a:ext uri="{FF2B5EF4-FFF2-40B4-BE49-F238E27FC236}">
                <a16:creationId xmlns:a16="http://schemas.microsoft.com/office/drawing/2014/main" id="{5AAF59EC-A1CF-415D-B18D-918566794D8C}"/>
              </a:ext>
            </a:extLst>
          </p:cNvPr>
          <p:cNvSpPr txBox="1"/>
          <p:nvPr/>
        </p:nvSpPr>
        <p:spPr>
          <a:xfrm>
            <a:off x="3388335" y="1123287"/>
            <a:ext cx="1736317" cy="738664"/>
          </a:xfrm>
          <a:prstGeom prst="rect">
            <a:avLst/>
          </a:prstGeom>
          <a:noFill/>
        </p:spPr>
        <p:txBody>
          <a:bodyPr wrap="square">
            <a:spAutoFit/>
          </a:bodyPr>
          <a:lstStyle/>
          <a:p>
            <a:r>
              <a:rPr lang="vi-VN" dirty="0">
                <a:latin typeface="Raleway Light" pitchFamily="2" charset="0"/>
              </a:rPr>
              <a:t>Bộ Chính trị Trung ương Đảng ra Chỉ thị số 228</a:t>
            </a:r>
            <a:endParaRPr lang="en-US" dirty="0">
              <a:latin typeface="Raleway Light" pitchFamily="2" charset="0"/>
            </a:endParaRPr>
          </a:p>
        </p:txBody>
      </p:sp>
      <p:sp>
        <p:nvSpPr>
          <p:cNvPr id="38" name="TextBox 37">
            <a:extLst>
              <a:ext uri="{FF2B5EF4-FFF2-40B4-BE49-F238E27FC236}">
                <a16:creationId xmlns:a16="http://schemas.microsoft.com/office/drawing/2014/main" id="{FB7EF276-A311-4A47-BA26-D5CC38E2BCD7}"/>
              </a:ext>
            </a:extLst>
          </p:cNvPr>
          <p:cNvSpPr txBox="1"/>
          <p:nvPr/>
        </p:nvSpPr>
        <p:spPr>
          <a:xfrm>
            <a:off x="6036565" y="1114970"/>
            <a:ext cx="2490768" cy="954107"/>
          </a:xfrm>
          <a:prstGeom prst="rect">
            <a:avLst/>
          </a:prstGeom>
          <a:noFill/>
        </p:spPr>
        <p:txBody>
          <a:bodyPr wrap="square">
            <a:spAutoFit/>
          </a:bodyPr>
          <a:lstStyle/>
          <a:p>
            <a:r>
              <a:rPr lang="en-US" dirty="0">
                <a:latin typeface="Raleway Light" pitchFamily="2" charset="0"/>
              </a:rPr>
              <a:t>K</a:t>
            </a:r>
            <a:r>
              <a:rPr lang="vi-VN" dirty="0">
                <a:latin typeface="Raleway Light" pitchFamily="2" charset="0"/>
              </a:rPr>
              <a:t>ỳ họp thứ nhất của Quốc hội nước Việt Nam thống nhất đã họp tại Thủ đô Hà Nội</a:t>
            </a:r>
            <a:endParaRPr lang="en-US" dirty="0">
              <a:latin typeface="Raleway Light" pitchFamily="2" charset="0"/>
            </a:endParaRPr>
          </a:p>
        </p:txBody>
      </p:sp>
      <p:sp>
        <p:nvSpPr>
          <p:cNvPr id="39" name="TextBox 38">
            <a:extLst>
              <a:ext uri="{FF2B5EF4-FFF2-40B4-BE49-F238E27FC236}">
                <a16:creationId xmlns:a16="http://schemas.microsoft.com/office/drawing/2014/main" id="{E483209D-162B-440A-AB3D-1F34D8652E6E}"/>
              </a:ext>
            </a:extLst>
          </p:cNvPr>
          <p:cNvSpPr txBox="1"/>
          <p:nvPr/>
        </p:nvSpPr>
        <p:spPr>
          <a:xfrm>
            <a:off x="4609622" y="3927612"/>
            <a:ext cx="2853885" cy="738664"/>
          </a:xfrm>
          <a:prstGeom prst="rect">
            <a:avLst/>
          </a:prstGeom>
          <a:noFill/>
        </p:spPr>
        <p:txBody>
          <a:bodyPr wrap="square">
            <a:spAutoFit/>
          </a:bodyPr>
          <a:lstStyle/>
          <a:p>
            <a:r>
              <a:rPr lang="en-US" dirty="0">
                <a:latin typeface="Raleway Light" pitchFamily="2" charset="0"/>
              </a:rPr>
              <a:t>C</a:t>
            </a:r>
            <a:r>
              <a:rPr lang="vi-VN" dirty="0">
                <a:latin typeface="Raleway Light" pitchFamily="2" charset="0"/>
              </a:rPr>
              <a:t>uộc Tổng tuyển cử bầu Quốc hội chung của nước Việt Nam thống nhất được tiến hành</a:t>
            </a:r>
            <a:endParaRPr lang="en-US" dirty="0">
              <a:latin typeface="Raleway Light" pitchFamily="2" charset="0"/>
            </a:endParaRPr>
          </a:p>
        </p:txBody>
      </p:sp>
    </p:spTree>
    <p:extLst>
      <p:ext uri="{BB962C8B-B14F-4D97-AF65-F5344CB8AC3E}">
        <p14:creationId xmlns:p14="http://schemas.microsoft.com/office/powerpoint/2010/main" val="26040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461931" y="1083586"/>
            <a:ext cx="7828023" cy="2274334"/>
          </a:xfrm>
          <a:prstGeom prst="rect">
            <a:avLst/>
          </a:prstGeom>
        </p:spPr>
        <p:txBody>
          <a:bodyPr spcFirstLastPara="1" wrap="square" lIns="91425" tIns="91425" rIns="91425" bIns="91425" anchor="ctr" anchorCtr="0">
            <a:noAutofit/>
          </a:bodyPr>
          <a:lstStyle/>
          <a:p>
            <a:pPr marL="0" marR="0" indent="0" algn="just">
              <a:lnSpc>
                <a:spcPct val="107000"/>
              </a:lnSpc>
              <a:spcBef>
                <a:spcPts val="300"/>
              </a:spcBef>
              <a:spcAft>
                <a:spcPts val="300"/>
              </a:spcAft>
              <a:buNone/>
            </a:pPr>
            <a:r>
              <a:rPr lang="vi-VN" sz="2000" b="1" dirty="0">
                <a:solidFill>
                  <a:schemeClr val="tx1">
                    <a:lumMod val="50000"/>
                  </a:schemeClr>
                </a:solidFill>
              </a:rPr>
              <a:t>Hoàn thành thống nhất nước nhà về mặt nhà nước là một trong những thành tựu nổi bật, có ý nghĩa to lớn; là cơ sở để thống nhất nước nhà trên các lĩnh vực khác, nhanh chóng tạo ra sức mạnh toàn diện của đất nước; là điều kiện tiên quyết để đưa cả nước quá độ lên chủ nghĩa xã hội. Điều đó còn thể hiện tư duy chính trị nhạy bén của Đảng trong thực hiện bước chuyển giai đoạn cách mạng ở nước ta.</a:t>
            </a:r>
            <a:endParaRPr lang="en-US" sz="2000" b="1" dirty="0">
              <a:solidFill>
                <a:schemeClr val="tx1">
                  <a:lumMod val="50000"/>
                </a:schemeClr>
              </a:solidFill>
            </a:endParaRPr>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18931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17"/>
        <p:cNvGrpSpPr/>
        <p:nvPr/>
      </p:nvGrpSpPr>
      <p:grpSpPr>
        <a:xfrm>
          <a:off x="0" y="0"/>
          <a:ext cx="0" cy="0"/>
          <a:chOff x="0" y="0"/>
          <a:chExt cx="0" cy="0"/>
        </a:xfrm>
      </p:grpSpPr>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1" name="Group 9">
            <a:extLst>
              <a:ext uri="{FF2B5EF4-FFF2-40B4-BE49-F238E27FC236}">
                <a16:creationId xmlns:a16="http://schemas.microsoft.com/office/drawing/2014/main" id="{9B8721C8-D698-4D06-AF35-E7570B796442}"/>
              </a:ext>
            </a:extLst>
          </p:cNvPr>
          <p:cNvGrpSpPr/>
          <p:nvPr/>
        </p:nvGrpSpPr>
        <p:grpSpPr>
          <a:xfrm>
            <a:off x="564786" y="2214390"/>
            <a:ext cx="7158037" cy="609347"/>
            <a:chOff x="0" y="0"/>
            <a:chExt cx="3952468" cy="386602"/>
          </a:xfrm>
        </p:grpSpPr>
        <p:sp>
          <p:nvSpPr>
            <p:cNvPr id="22" name="Freeform 10">
              <a:extLst>
                <a:ext uri="{FF2B5EF4-FFF2-40B4-BE49-F238E27FC236}">
                  <a16:creationId xmlns:a16="http://schemas.microsoft.com/office/drawing/2014/main" id="{531CCA4C-28AE-4556-94CC-D1F71681AB05}"/>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386369" y="2717771"/>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19707" y="2397526"/>
            <a:ext cx="6848225" cy="7746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000" dirty="0">
                <a:solidFill>
                  <a:schemeClr val="tx1">
                    <a:lumMod val="50000"/>
                  </a:schemeClr>
                </a:solidFill>
              </a:rPr>
              <a:t>Đại hội đại biểu toàn quốc lần thứ IV của Đảng</a:t>
            </a:r>
            <a:r>
              <a:rPr lang="en-US" sz="2000" dirty="0">
                <a:solidFill>
                  <a:schemeClr val="tx1">
                    <a:lumMod val="50000"/>
                  </a:schemeClr>
                </a:solidFill>
              </a:rPr>
              <a:t> </a:t>
            </a:r>
            <a:r>
              <a:rPr lang="en-US" sz="2000" dirty="0" err="1">
                <a:solidFill>
                  <a:schemeClr val="tx1">
                    <a:lumMod val="50000"/>
                  </a:schemeClr>
                </a:solidFill>
              </a:rPr>
              <a:t>và</a:t>
            </a:r>
            <a:r>
              <a:rPr lang="en-US" sz="2000" dirty="0">
                <a:solidFill>
                  <a:schemeClr val="tx1">
                    <a:lumMod val="50000"/>
                  </a:schemeClr>
                </a:solidFill>
              </a:rPr>
              <a:t> </a:t>
            </a:r>
            <a:r>
              <a:rPr lang="en-US" sz="2000" dirty="0" err="1">
                <a:solidFill>
                  <a:schemeClr val="tx1">
                    <a:lumMod val="50000"/>
                  </a:schemeClr>
                </a:solidFill>
              </a:rPr>
              <a:t>quá</a:t>
            </a:r>
            <a:r>
              <a:rPr lang="en-US" sz="2000" dirty="0">
                <a:solidFill>
                  <a:schemeClr val="tx1">
                    <a:lumMod val="50000"/>
                  </a:schemeClr>
                </a:solidFill>
              </a:rPr>
              <a:t> </a:t>
            </a:r>
            <a:r>
              <a:rPr lang="en-US" sz="2000" dirty="0" err="1">
                <a:solidFill>
                  <a:schemeClr val="tx1">
                    <a:lumMod val="50000"/>
                  </a:schemeClr>
                </a:solidFill>
              </a:rPr>
              <a:t>trình</a:t>
            </a:r>
            <a:r>
              <a:rPr lang="en-US" sz="2000" dirty="0">
                <a:solidFill>
                  <a:schemeClr val="tx1">
                    <a:lumMod val="50000"/>
                  </a:schemeClr>
                </a:solidFill>
              </a:rPr>
              <a:t> </a:t>
            </a:r>
            <a:r>
              <a:rPr lang="en-US" sz="2000" dirty="0" err="1">
                <a:solidFill>
                  <a:schemeClr val="tx1">
                    <a:lumMod val="50000"/>
                  </a:schemeClr>
                </a:solidFill>
              </a:rPr>
              <a:t>xây</a:t>
            </a:r>
            <a:r>
              <a:rPr lang="en-US" sz="2000" dirty="0">
                <a:solidFill>
                  <a:schemeClr val="tx1">
                    <a:lumMod val="50000"/>
                  </a:schemeClr>
                </a:solidFill>
              </a:rPr>
              <a:t> </a:t>
            </a:r>
            <a:r>
              <a:rPr lang="en-US" sz="2000" dirty="0" err="1">
                <a:solidFill>
                  <a:schemeClr val="tx1">
                    <a:lumMod val="50000"/>
                  </a:schemeClr>
                </a:solidFill>
              </a:rPr>
              <a:t>dựng</a:t>
            </a:r>
            <a:r>
              <a:rPr lang="en-US" sz="2000" dirty="0">
                <a:solidFill>
                  <a:schemeClr val="tx1">
                    <a:lumMod val="50000"/>
                  </a:schemeClr>
                </a:solidFill>
              </a:rPr>
              <a:t> </a:t>
            </a:r>
            <a:r>
              <a:rPr lang="en-US" sz="2000" dirty="0" err="1">
                <a:solidFill>
                  <a:schemeClr val="tx1">
                    <a:lumMod val="50000"/>
                  </a:schemeClr>
                </a:solidFill>
              </a:rPr>
              <a:t>chủ</a:t>
            </a:r>
            <a:r>
              <a:rPr lang="en-US" sz="2000" dirty="0">
                <a:solidFill>
                  <a:schemeClr val="tx1">
                    <a:lumMod val="50000"/>
                  </a:schemeClr>
                </a:solidFill>
              </a:rPr>
              <a:t> </a:t>
            </a:r>
            <a:r>
              <a:rPr lang="en-US" sz="2000" dirty="0" err="1">
                <a:solidFill>
                  <a:schemeClr val="tx1">
                    <a:lumMod val="50000"/>
                  </a:schemeClr>
                </a:solidFill>
              </a:rPr>
              <a:t>nghĩa</a:t>
            </a:r>
            <a:r>
              <a:rPr lang="en-US" sz="2000" dirty="0">
                <a:solidFill>
                  <a:schemeClr val="tx1">
                    <a:lumMod val="50000"/>
                  </a:schemeClr>
                </a:solidFill>
              </a:rPr>
              <a:t> </a:t>
            </a:r>
            <a:r>
              <a:rPr lang="en-US" sz="2000" dirty="0" err="1">
                <a:solidFill>
                  <a:schemeClr val="tx1">
                    <a:lumMod val="50000"/>
                  </a:schemeClr>
                </a:solidFill>
              </a:rPr>
              <a:t>xã</a:t>
            </a:r>
            <a:r>
              <a:rPr lang="en-US" sz="2000" dirty="0">
                <a:solidFill>
                  <a:schemeClr val="tx1">
                    <a:lumMod val="50000"/>
                  </a:schemeClr>
                </a:solidFill>
              </a:rPr>
              <a:t> </a:t>
            </a:r>
            <a:r>
              <a:rPr lang="en-US" sz="2000" dirty="0" err="1">
                <a:solidFill>
                  <a:schemeClr val="tx1">
                    <a:lumMod val="50000"/>
                  </a:schemeClr>
                </a:solidFill>
              </a:rPr>
              <a:t>hội</a:t>
            </a:r>
            <a:r>
              <a:rPr lang="en-US" sz="2000" dirty="0">
                <a:solidFill>
                  <a:schemeClr val="tx1">
                    <a:lumMod val="50000"/>
                  </a:schemeClr>
                </a:solidFill>
              </a:rPr>
              <a:t> </a:t>
            </a:r>
            <a:r>
              <a:rPr lang="en-US" sz="2000" dirty="0" err="1">
                <a:solidFill>
                  <a:schemeClr val="tx1">
                    <a:lumMod val="50000"/>
                  </a:schemeClr>
                </a:solidFill>
              </a:rPr>
              <a:t>và</a:t>
            </a:r>
            <a:r>
              <a:rPr lang="en-US" sz="2000" dirty="0">
                <a:solidFill>
                  <a:schemeClr val="tx1">
                    <a:lumMod val="50000"/>
                  </a:schemeClr>
                </a:solidFill>
              </a:rPr>
              <a:t> </a:t>
            </a:r>
            <a:r>
              <a:rPr lang="en-US" sz="2000" dirty="0" err="1">
                <a:solidFill>
                  <a:schemeClr val="tx1">
                    <a:lumMod val="50000"/>
                  </a:schemeClr>
                </a:solidFill>
              </a:rPr>
              <a:t>bảo</a:t>
            </a:r>
            <a:r>
              <a:rPr lang="en-US" sz="2000" dirty="0">
                <a:solidFill>
                  <a:schemeClr val="tx1">
                    <a:lumMod val="50000"/>
                  </a:schemeClr>
                </a:solidFill>
              </a:rPr>
              <a:t> </a:t>
            </a:r>
            <a:r>
              <a:rPr lang="en-US" sz="2000" dirty="0" err="1">
                <a:solidFill>
                  <a:schemeClr val="tx1">
                    <a:lumMod val="50000"/>
                  </a:schemeClr>
                </a:solidFill>
              </a:rPr>
              <a:t>vệ</a:t>
            </a:r>
            <a:r>
              <a:rPr lang="en-US" sz="2000" dirty="0">
                <a:solidFill>
                  <a:schemeClr val="tx1">
                    <a:lumMod val="50000"/>
                  </a:schemeClr>
                </a:solidFill>
              </a:rPr>
              <a:t> </a:t>
            </a:r>
            <a:r>
              <a:rPr lang="en-US" sz="2000" dirty="0" err="1">
                <a:solidFill>
                  <a:schemeClr val="tx1">
                    <a:lumMod val="50000"/>
                  </a:schemeClr>
                </a:solidFill>
              </a:rPr>
              <a:t>Tổ</a:t>
            </a:r>
            <a:r>
              <a:rPr lang="en-US" sz="2000" dirty="0">
                <a:solidFill>
                  <a:schemeClr val="tx1">
                    <a:lumMod val="50000"/>
                  </a:schemeClr>
                </a:solidFill>
              </a:rPr>
              <a:t> </a:t>
            </a:r>
            <a:r>
              <a:rPr lang="en-US" sz="2000" dirty="0" err="1">
                <a:solidFill>
                  <a:schemeClr val="tx1">
                    <a:lumMod val="50000"/>
                  </a:schemeClr>
                </a:solidFill>
              </a:rPr>
              <a:t>quốc</a:t>
            </a:r>
            <a:endParaRPr sz="2000" dirty="0">
              <a:solidFill>
                <a:schemeClr val="tx1">
                  <a:lumMod val="50000"/>
                </a:schemeClr>
              </a:solidFill>
            </a:endParaRPr>
          </a:p>
        </p:txBody>
      </p:sp>
      <p:sp>
        <p:nvSpPr>
          <p:cNvPr id="119" name="Google Shape;119;p19"/>
          <p:cNvSpPr txBox="1">
            <a:spLocks noGrp="1"/>
          </p:cNvSpPr>
          <p:nvPr>
            <p:ph type="subTitle" idx="4294967295"/>
          </p:nvPr>
        </p:nvSpPr>
        <p:spPr>
          <a:xfrm>
            <a:off x="786863" y="3598589"/>
            <a:ext cx="7055692" cy="68485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lần thứ IV của Đảng họp từ ngày 14 đến ngày 20-12-1976</a:t>
            </a:r>
            <a:r>
              <a:rPr lang="en-US" b="1" dirty="0">
                <a:solidFill>
                  <a:srgbClr val="FF0000"/>
                </a:solidFill>
              </a:rPr>
              <a:t>.</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698027" y="1381669"/>
            <a:ext cx="763028" cy="2409947"/>
            <a:chOff x="0" y="0"/>
            <a:chExt cx="2034741" cy="6426526"/>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77221" y="0"/>
              <a:ext cx="887823" cy="154772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958" t="958" r="2927" b="627"/>
            <a:stretch>
              <a:fillRect/>
            </a:stretch>
          </p:blipFill>
          <p:spPr>
            <a:xfrm>
              <a:off x="537705" y="2364591"/>
              <a:ext cx="1319940" cy="4061935"/>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r="368" b="450"/>
            <a:stretch>
              <a:fillRect/>
            </a:stretch>
          </p:blipFill>
          <p:spPr>
            <a:xfrm>
              <a:off x="0" y="1060625"/>
              <a:ext cx="2034741" cy="2132421"/>
            </a:xfrm>
            <a:prstGeom prst="rect">
              <a:avLst/>
            </a:prstGeom>
          </p:spPr>
        </p:pic>
      </p:grpSp>
      <p:grpSp>
        <p:nvGrpSpPr>
          <p:cNvPr id="14" name="Group 14"/>
          <p:cNvGrpSpPr/>
          <p:nvPr/>
        </p:nvGrpSpPr>
        <p:grpSpPr>
          <a:xfrm>
            <a:off x="1147155" y="1052999"/>
            <a:ext cx="6771340" cy="2114053"/>
            <a:chOff x="-1370317" y="-4318112"/>
            <a:chExt cx="18056903" cy="6364830"/>
          </a:xfrm>
        </p:grpSpPr>
        <p:sp>
          <p:nvSpPr>
            <p:cNvPr id="15" name="TextBox 15"/>
            <p:cNvSpPr txBox="1"/>
            <p:nvPr/>
          </p:nvSpPr>
          <p:spPr>
            <a:xfrm>
              <a:off x="-1370317" y="-733174"/>
              <a:ext cx="4613524" cy="2779892"/>
            </a:xfrm>
            <a:prstGeom prst="rect">
              <a:avLst/>
            </a:prstGeom>
          </p:spPr>
          <p:txBody>
            <a:bodyPr wrap="square" lIns="0" tIns="0" rIns="0" bIns="0" rtlCol="0" anchor="t">
              <a:spAutoFit/>
            </a:bodyPr>
            <a:lstStyle/>
            <a:p>
              <a:pPr marL="342900" indent="-342900" algn="ctr">
                <a:buClr>
                  <a:schemeClr val="accent1"/>
                </a:buClr>
                <a:buFont typeface="Arial" panose="020B0604020202020204" pitchFamily="34" charset="0"/>
                <a:buChar char="•"/>
              </a:pPr>
              <a:r>
                <a:rPr lang="en-US" sz="2000" b="1" dirty="0" err="1">
                  <a:latin typeface="Raleway Light" pitchFamily="2" charset="0"/>
                </a:rPr>
                <a:t>Đại</a:t>
              </a:r>
              <a:r>
                <a:rPr lang="en-US" sz="2000" b="1" dirty="0">
                  <a:latin typeface="Raleway Light" pitchFamily="2" charset="0"/>
                </a:rPr>
                <a:t> </a:t>
              </a:r>
              <a:r>
                <a:rPr lang="en-US" sz="2000" b="1" dirty="0" err="1">
                  <a:latin typeface="Raleway Light" pitchFamily="2" charset="0"/>
                </a:rPr>
                <a:t>hội</a:t>
              </a:r>
              <a:r>
                <a:rPr lang="en-US" sz="2000" b="1" dirty="0">
                  <a:latin typeface="Raleway Light" pitchFamily="2" charset="0"/>
                </a:rPr>
                <a:t> </a:t>
              </a:r>
              <a:r>
                <a:rPr lang="en-US" sz="2000" b="1" dirty="0" err="1">
                  <a:latin typeface="Raleway Light" pitchFamily="2" charset="0"/>
                </a:rPr>
                <a:t>lần</a:t>
              </a:r>
              <a:r>
                <a:rPr lang="en-US" sz="2000" b="1" dirty="0">
                  <a:latin typeface="Raleway Light" pitchFamily="2" charset="0"/>
                </a:rPr>
                <a:t> </a:t>
              </a:r>
              <a:r>
                <a:rPr lang="en-US" sz="2000" b="1" dirty="0" err="1">
                  <a:latin typeface="Raleway Light" pitchFamily="2" charset="0"/>
                </a:rPr>
                <a:t>thứ</a:t>
              </a:r>
              <a:r>
                <a:rPr lang="en-US" sz="2000" b="1" dirty="0">
                  <a:latin typeface="Raleway Light" pitchFamily="2" charset="0"/>
                </a:rPr>
                <a:t> VI </a:t>
              </a:r>
              <a:r>
                <a:rPr lang="en-US" sz="2000" b="1" dirty="0" err="1">
                  <a:latin typeface="Raleway Light" pitchFamily="2" charset="0"/>
                </a:rPr>
                <a:t>của</a:t>
              </a:r>
              <a:r>
                <a:rPr lang="en-US" sz="2000" b="1" dirty="0">
                  <a:latin typeface="Raleway Light" pitchFamily="2" charset="0"/>
                </a:rPr>
                <a:t> </a:t>
              </a:r>
              <a:r>
                <a:rPr lang="en-US" sz="2000" b="1" dirty="0" err="1">
                  <a:latin typeface="Raleway Light" pitchFamily="2" charset="0"/>
                </a:rPr>
                <a:t>Đảng</a:t>
              </a:r>
              <a:endParaRPr lang="en-US" sz="2000" b="1" dirty="0">
                <a:latin typeface="Raleway Light" pitchFamily="2" charset="0"/>
              </a:endParaRPr>
            </a:p>
          </p:txBody>
        </p:sp>
        <p:sp>
          <p:nvSpPr>
            <p:cNvPr id="16" name="TextBox 16"/>
            <p:cNvSpPr txBox="1"/>
            <p:nvPr/>
          </p:nvSpPr>
          <p:spPr>
            <a:xfrm>
              <a:off x="3780914" y="-4318112"/>
              <a:ext cx="12905672" cy="2895720"/>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Đại hội đã thông qua Báo cáo chính trị, Báo cáo về phương hướng, nhiệm vụ và mục tiêu kế hoạch 5 năm (1976-1980), Báo cáo tổng kết công tác xây dựng Đảng; quyết định đổi tên Đảng Lao động Việt Nam thành Đảng Cộng sản Việt Nam</a:t>
              </a:r>
              <a:r>
                <a:rPr lang="en-US" sz="1600" dirty="0">
                  <a:latin typeface="Raleway Light" pitchFamily="2" charset="0"/>
                </a:rPr>
                <a:t>.</a:t>
              </a:r>
            </a:p>
          </p:txBody>
        </p:sp>
      </p:grpSp>
      <p:sp>
        <p:nvSpPr>
          <p:cNvPr id="27" name="TextBox 16">
            <a:extLst>
              <a:ext uri="{FF2B5EF4-FFF2-40B4-BE49-F238E27FC236}">
                <a16:creationId xmlns:a16="http://schemas.microsoft.com/office/drawing/2014/main" id="{B96F4B68-AFFC-419C-AF2B-196CC346E608}"/>
              </a:ext>
            </a:extLst>
          </p:cNvPr>
          <p:cNvSpPr txBox="1"/>
          <p:nvPr/>
        </p:nvSpPr>
        <p:spPr>
          <a:xfrm>
            <a:off x="3124716" y="2215549"/>
            <a:ext cx="4235693" cy="385747"/>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Đại hội đã tổng kết cuộc kháng chiến chống Mỹ</a:t>
            </a:r>
            <a:endParaRPr lang="en-US" sz="1600" dirty="0">
              <a:latin typeface="Raleway Light" pitchFamily="2" charset="0"/>
            </a:endParaRPr>
          </a:p>
        </p:txBody>
      </p:sp>
      <p:sp>
        <p:nvSpPr>
          <p:cNvPr id="28" name="TextBox 16">
            <a:extLst>
              <a:ext uri="{FF2B5EF4-FFF2-40B4-BE49-F238E27FC236}">
                <a16:creationId xmlns:a16="http://schemas.microsoft.com/office/drawing/2014/main" id="{75DE86B2-2C85-40BE-A3A5-7872364A4114}"/>
              </a:ext>
            </a:extLst>
          </p:cNvPr>
          <p:cNvSpPr txBox="1"/>
          <p:nvPr/>
        </p:nvSpPr>
        <p:spPr>
          <a:xfrm>
            <a:off x="3164716" y="2802044"/>
            <a:ext cx="5020783" cy="577081"/>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Đại hội đã phân tích tình hình thế giới, trong nước và nêu lên ba đặc điểm lớn của cách mạng Việt Nam trong giai đoạn </a:t>
            </a:r>
            <a:r>
              <a:rPr lang="en-US" sz="1600" dirty="0" err="1">
                <a:latin typeface="Raleway Light" pitchFamily="2" charset="0"/>
              </a:rPr>
              <a:t>này</a:t>
            </a:r>
            <a:r>
              <a:rPr lang="en-US" sz="1600" dirty="0">
                <a:latin typeface="Raleway Light" pitchFamily="2" charset="0"/>
              </a:rPr>
              <a:t>.</a:t>
            </a:r>
          </a:p>
        </p:txBody>
      </p:sp>
      <p:sp>
        <p:nvSpPr>
          <p:cNvPr id="29" name="TextBox 16">
            <a:extLst>
              <a:ext uri="{FF2B5EF4-FFF2-40B4-BE49-F238E27FC236}">
                <a16:creationId xmlns:a16="http://schemas.microsoft.com/office/drawing/2014/main" id="{5C1FFF8D-9A78-451D-ADC0-D9638EC3CEBF}"/>
              </a:ext>
            </a:extLst>
          </p:cNvPr>
          <p:cNvSpPr txBox="1"/>
          <p:nvPr/>
        </p:nvSpPr>
        <p:spPr>
          <a:xfrm>
            <a:off x="3164716" y="3691245"/>
            <a:ext cx="4468931" cy="578107"/>
          </a:xfrm>
          <a:prstGeom prst="rect">
            <a:avLst/>
          </a:prstGeom>
        </p:spPr>
        <p:txBody>
          <a:bodyPr wrap="square" lIns="0" tIns="0" rIns="0" bIns="0" rtlCol="0" anchor="t">
            <a:spAutoFit/>
          </a:bodyPr>
          <a:lstStyle/>
          <a:p>
            <a:pPr marL="285750" indent="-285750">
              <a:lnSpc>
                <a:spcPts val="1540"/>
              </a:lnSpc>
              <a:buClr>
                <a:schemeClr val="accent1"/>
              </a:buClr>
              <a:buFont typeface="Arial" panose="020B0604020202020204" pitchFamily="34" charset="0"/>
              <a:buChar char="•"/>
            </a:pPr>
            <a:r>
              <a:rPr lang="vi-VN" sz="1600" dirty="0">
                <a:latin typeface="Raleway Light" pitchFamily="2" charset="0"/>
              </a:rPr>
              <a:t>Đại hội xác định đường lối chung của cách mạng xã hội chủ nghĩa trong giai đoạn mới của nước</a:t>
            </a:r>
            <a:r>
              <a:rPr lang="en-US" sz="1600" dirty="0">
                <a:latin typeface="Raleway Light" pitchFamily="2" charset="0"/>
              </a:rPr>
              <a:t> 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3384BC-A034-4C41-9065-2F5A945A0D4F}"/>
              </a:ext>
            </a:extLst>
          </p:cNvPr>
          <p:cNvPicPr>
            <a:picLocks noChangeAspect="1"/>
          </p:cNvPicPr>
          <p:nvPr/>
        </p:nvPicPr>
        <p:blipFill>
          <a:blip r:embed="rId2"/>
          <a:stretch>
            <a:fillRect/>
          </a:stretch>
        </p:blipFill>
        <p:spPr>
          <a:xfrm>
            <a:off x="578719" y="914400"/>
            <a:ext cx="3060404" cy="994559"/>
          </a:xfrm>
          <a:prstGeom prst="rect">
            <a:avLst/>
          </a:prstGeom>
        </p:spPr>
      </p:pic>
      <p:sp>
        <p:nvSpPr>
          <p:cNvPr id="4" name="Slide Number Placeholder 3">
            <a:extLst>
              <a:ext uri="{FF2B5EF4-FFF2-40B4-BE49-F238E27FC236}">
                <a16:creationId xmlns:a16="http://schemas.microsoft.com/office/drawing/2014/main" id="{EAF484B9-17FD-40AD-85E9-03C10A298D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pSp>
        <p:nvGrpSpPr>
          <p:cNvPr id="5" name="Group 10">
            <a:extLst>
              <a:ext uri="{FF2B5EF4-FFF2-40B4-BE49-F238E27FC236}">
                <a16:creationId xmlns:a16="http://schemas.microsoft.com/office/drawing/2014/main" id="{89E6E96A-78E3-443C-B517-B0925A5E2FA2}"/>
              </a:ext>
            </a:extLst>
          </p:cNvPr>
          <p:cNvGrpSpPr/>
          <p:nvPr/>
        </p:nvGrpSpPr>
        <p:grpSpPr>
          <a:xfrm>
            <a:off x="7406959" y="1634333"/>
            <a:ext cx="1029675" cy="2409947"/>
            <a:chOff x="0" y="0"/>
            <a:chExt cx="2745800" cy="6426526"/>
          </a:xfrm>
        </p:grpSpPr>
        <p:pic>
          <p:nvPicPr>
            <p:cNvPr id="6" name="Picture 11">
              <a:extLst>
                <a:ext uri="{FF2B5EF4-FFF2-40B4-BE49-F238E27FC236}">
                  <a16:creationId xmlns:a16="http://schemas.microsoft.com/office/drawing/2014/main" id="{0D48387D-0300-4E74-BD63-2EC09CBE4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65808" y="2508150"/>
              <a:ext cx="1488983" cy="3918376"/>
            </a:xfrm>
            <a:prstGeom prst="rect">
              <a:avLst/>
            </a:prstGeom>
          </p:spPr>
        </p:pic>
        <p:pic>
          <p:nvPicPr>
            <p:cNvPr id="7" name="Picture 12">
              <a:extLst>
                <a:ext uri="{FF2B5EF4-FFF2-40B4-BE49-F238E27FC236}">
                  <a16:creationId xmlns:a16="http://schemas.microsoft.com/office/drawing/2014/main" id="{2B7F90FD-2088-4966-AE2D-185E04CC9B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80558" y="0"/>
              <a:ext cx="859482" cy="1324132"/>
            </a:xfrm>
            <a:prstGeom prst="rect">
              <a:avLst/>
            </a:prstGeom>
          </p:spPr>
        </p:pic>
        <p:pic>
          <p:nvPicPr>
            <p:cNvPr id="8" name="Picture 13">
              <a:extLst>
                <a:ext uri="{FF2B5EF4-FFF2-40B4-BE49-F238E27FC236}">
                  <a16:creationId xmlns:a16="http://schemas.microsoft.com/office/drawing/2014/main" id="{3A50E1A7-6676-486E-A6FD-042832DE8C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r="743"/>
            <a:stretch>
              <a:fillRect/>
            </a:stretch>
          </p:blipFill>
          <p:spPr>
            <a:xfrm>
              <a:off x="0" y="826024"/>
              <a:ext cx="2745800" cy="3364252"/>
            </a:xfrm>
            <a:prstGeom prst="rect">
              <a:avLst/>
            </a:prstGeom>
          </p:spPr>
        </p:pic>
      </p:grpSp>
      <p:sp>
        <p:nvSpPr>
          <p:cNvPr id="9" name="Google Shape;138;p20">
            <a:extLst>
              <a:ext uri="{FF2B5EF4-FFF2-40B4-BE49-F238E27FC236}">
                <a16:creationId xmlns:a16="http://schemas.microsoft.com/office/drawing/2014/main" id="{AFAF8EC8-5965-4CFC-ABE8-AF70A1560449}"/>
              </a:ext>
            </a:extLst>
          </p:cNvPr>
          <p:cNvSpPr txBox="1">
            <a:spLocks noGrp="1"/>
          </p:cNvSpPr>
          <p:nvPr>
            <p:ph type="body" idx="1"/>
          </p:nvPr>
        </p:nvSpPr>
        <p:spPr>
          <a:xfrm>
            <a:off x="4059563" y="1481824"/>
            <a:ext cx="3316021" cy="1874833"/>
          </a:xfrm>
          <a:prstGeom prst="rect">
            <a:avLst/>
          </a:prstGeom>
        </p:spPr>
        <p:txBody>
          <a:bodyPr spcFirstLastPara="1" wrap="square" lIns="91425" tIns="91425" rIns="91425" bIns="91425" anchor="t" anchorCtr="0">
            <a:noAutofit/>
          </a:bodyPr>
          <a:lstStyle/>
          <a:p>
            <a:pPr marL="285750" indent="-285750"/>
            <a:r>
              <a:rPr lang="vi-VN" dirty="0"/>
              <a:t>Đại hội xác định đường lối xây dựng, phát triển kinh tế.</a:t>
            </a:r>
          </a:p>
          <a:p>
            <a:pPr marL="285750" indent="-285750"/>
            <a:r>
              <a:rPr lang="vi-VN" dirty="0"/>
              <a:t>Xác định phương hướng, nhiệm vụ của kế hoạch phát triển kinh tế và văn hóa.</a:t>
            </a:r>
          </a:p>
          <a:p>
            <a:pPr marL="0" lvl="0" indent="0" algn="l" rtl="0">
              <a:spcBef>
                <a:spcPts val="600"/>
              </a:spcBef>
              <a:spcAft>
                <a:spcPts val="0"/>
              </a:spcAft>
              <a:buNone/>
            </a:pPr>
            <a:endParaRPr lang="vi-VN" dirty="0"/>
          </a:p>
        </p:txBody>
      </p:sp>
      <p:sp>
        <p:nvSpPr>
          <p:cNvPr id="11" name="TextBox 10">
            <a:extLst>
              <a:ext uri="{FF2B5EF4-FFF2-40B4-BE49-F238E27FC236}">
                <a16:creationId xmlns:a16="http://schemas.microsoft.com/office/drawing/2014/main" id="{3470AE76-05D4-4206-A1E8-8F9FFB34CD28}"/>
              </a:ext>
            </a:extLst>
          </p:cNvPr>
          <p:cNvSpPr txBox="1"/>
          <p:nvPr/>
        </p:nvSpPr>
        <p:spPr>
          <a:xfrm>
            <a:off x="707365" y="2046098"/>
            <a:ext cx="2803113" cy="523220"/>
          </a:xfrm>
          <a:prstGeom prst="rect">
            <a:avLst/>
          </a:prstGeom>
          <a:noFill/>
        </p:spPr>
        <p:txBody>
          <a:bodyPr wrap="square">
            <a:spAutoFit/>
          </a:bodyPr>
          <a:lstStyle/>
          <a:p>
            <a:pPr algn="ctr"/>
            <a:r>
              <a:rPr lang="en-US" dirty="0" err="1">
                <a:latin typeface="Raleway Light" pitchFamily="2" charset="0"/>
              </a:rPr>
              <a:t>Đẩy</a:t>
            </a:r>
            <a:r>
              <a:rPr lang="en-US" dirty="0">
                <a:latin typeface="Raleway Light" pitchFamily="2" charset="0"/>
              </a:rPr>
              <a:t> </a:t>
            </a:r>
            <a:r>
              <a:rPr lang="vi-VN" dirty="0">
                <a:latin typeface="Raleway Light" pitchFamily="2" charset="0"/>
              </a:rPr>
              <a:t>mạnh công nghiệp hóa xã hội chủ nghĩa </a:t>
            </a:r>
            <a:endParaRPr lang="en-US" dirty="0">
              <a:latin typeface="Raleway Light" pitchFamily="2" charset="0"/>
            </a:endParaRPr>
          </a:p>
        </p:txBody>
      </p:sp>
      <p:sp>
        <p:nvSpPr>
          <p:cNvPr id="13" name="TextBox 12">
            <a:extLst>
              <a:ext uri="{FF2B5EF4-FFF2-40B4-BE49-F238E27FC236}">
                <a16:creationId xmlns:a16="http://schemas.microsoft.com/office/drawing/2014/main" id="{A76ED37F-67F4-4B9C-A3A7-57228051DCBD}"/>
              </a:ext>
            </a:extLst>
          </p:cNvPr>
          <p:cNvSpPr txBox="1"/>
          <p:nvPr/>
        </p:nvSpPr>
        <p:spPr>
          <a:xfrm>
            <a:off x="650949" y="4079690"/>
            <a:ext cx="2803585" cy="523220"/>
          </a:xfrm>
          <a:prstGeom prst="rect">
            <a:avLst/>
          </a:prstGeom>
          <a:noFill/>
        </p:spPr>
        <p:txBody>
          <a:bodyPr wrap="square">
            <a:spAutoFit/>
          </a:bodyPr>
          <a:lstStyle/>
          <a:p>
            <a:pPr algn="ctr"/>
            <a:r>
              <a:rPr lang="en-US" dirty="0">
                <a:latin typeface="Raleway Light" pitchFamily="2" charset="0"/>
              </a:rPr>
              <a:t>X</a:t>
            </a:r>
            <a:r>
              <a:rPr lang="vi-VN" dirty="0">
                <a:latin typeface="Raleway Light" pitchFamily="2" charset="0"/>
              </a:rPr>
              <a:t>ây dựng và phát triển nền văn hóa mới</a:t>
            </a:r>
            <a:endParaRPr lang="en-US" dirty="0">
              <a:latin typeface="Raleway Light" pitchFamily="2" charset="0"/>
            </a:endParaRPr>
          </a:p>
        </p:txBody>
      </p:sp>
      <p:pic>
        <p:nvPicPr>
          <p:cNvPr id="17" name="Picture 16">
            <a:extLst>
              <a:ext uri="{FF2B5EF4-FFF2-40B4-BE49-F238E27FC236}">
                <a16:creationId xmlns:a16="http://schemas.microsoft.com/office/drawing/2014/main" id="{F9CC379E-1312-4664-AA89-092462190B29}"/>
              </a:ext>
            </a:extLst>
          </p:cNvPr>
          <p:cNvPicPr>
            <a:picLocks noChangeAspect="1"/>
          </p:cNvPicPr>
          <p:nvPr/>
        </p:nvPicPr>
        <p:blipFill>
          <a:blip r:embed="rId9"/>
          <a:stretch>
            <a:fillRect/>
          </a:stretch>
        </p:blipFill>
        <p:spPr>
          <a:xfrm>
            <a:off x="514396" y="2587023"/>
            <a:ext cx="3189050" cy="1474962"/>
          </a:xfrm>
          <a:prstGeom prst="rect">
            <a:avLst/>
          </a:prstGeom>
        </p:spPr>
      </p:pic>
    </p:spTree>
    <p:extLst>
      <p:ext uri="{BB962C8B-B14F-4D97-AF65-F5344CB8AC3E}">
        <p14:creationId xmlns:p14="http://schemas.microsoft.com/office/powerpoint/2010/main" val="2217668775"/>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2140</Words>
  <Application>Microsoft Office PowerPoint</Application>
  <PresentationFormat>On-screen Show (16:9)</PresentationFormat>
  <Paragraphs>128</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Raleway Light</vt:lpstr>
      <vt:lpstr>Raleway</vt:lpstr>
      <vt:lpstr>Arial</vt:lpstr>
      <vt:lpstr>Raleway ExtraBold</vt:lpstr>
      <vt:lpstr>Olivia template</vt:lpstr>
      <vt:lpstr>Chương 3 ĐẢNG LÃNH ĐẠO CẢ NƯỚC QUÁ ĐỘ LÊN CHỦ NGHĨA XÃ HỘI VÀTIẾN HÀNH CÔNG CUỘC ĐỔI MỚI (1975 - NAY)</vt:lpstr>
      <vt:lpstr>PowerPoint Presentation</vt:lpstr>
      <vt:lpstr>Lãnh đạo xây dựng chủ nghĩa xã hội và bảo vệ Tổ quốc (1975-1986) </vt:lpstr>
      <vt:lpstr>Hoàn thành thống nhất đất nước về mặt nhà nước</vt:lpstr>
      <vt:lpstr>Nhiệm vụ thống nhất đất nước</vt:lpstr>
      <vt:lpstr>PowerPoint Presentation</vt:lpstr>
      <vt:lpstr>Đại hội đại biểu toàn quốc lần thứ IV của Đảng và quá trình xây dựng chủ nghĩa xã hội và bảo vệ Tổ quốc</vt:lpstr>
      <vt:lpstr>PowerPoint Presentation</vt:lpstr>
      <vt:lpstr>PowerPoint Presentation</vt:lpstr>
      <vt:lpstr>PowerPoint Presentation</vt:lpstr>
      <vt:lpstr>“Khoán chui”</vt:lpstr>
      <vt:lpstr>“Xé rào”, bù giá vào lương</vt:lpstr>
      <vt:lpstr>PowerPoint Presentation</vt:lpstr>
      <vt:lpstr>PowerPoint Presentation</vt:lpstr>
      <vt:lpstr>Lãnh đạo xây dựng chủ nghĩa xã hội và bảo vệ Tổ quốc (1975-1986) </vt:lpstr>
      <vt:lpstr>Đại hội đại biểu toàn quốc lần thứ V của Đảng và quá trình thực hiện Nghị quyết Đại hội</vt:lpstr>
      <vt:lpstr>PowerPoint Presentation</vt:lpstr>
      <vt:lpstr>PowerPoint Presentation</vt:lpstr>
      <vt:lpstr>PowerPoint Presentation</vt:lpstr>
      <vt:lpstr>PowerPoint Presentation</vt:lpstr>
      <vt:lpstr>Chủ trương xóa quan liêu bao cấp trong giá và lương </vt:lpstr>
      <vt:lpstr>PowerPoint Presentation</vt:lpstr>
      <vt:lpstr>PowerPoint Presentation</vt:lpstr>
      <vt:lpstr>PowerPoint Presentation</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ĐẢNG LÃNH ĐẠO CẢ NƯỚC QUÁ ĐỘ LÊN CHỦ NGHĨA XÃ HỘI VÀTIẾN HÀNH CÔNG CUỘC ĐỔI MỚI (1975 - 2018)</dc:title>
  <dc:creator>admin</dc:creator>
  <cp:lastModifiedBy>Thắng</cp:lastModifiedBy>
  <cp:revision>6</cp:revision>
  <dcterms:modified xsi:type="dcterms:W3CDTF">2022-10-13T03:24:14Z</dcterms:modified>
</cp:coreProperties>
</file>