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sldIdLst>
    <p:sldId id="256" r:id="rId2"/>
    <p:sldId id="316" r:id="rId3"/>
    <p:sldId id="317" r:id="rId4"/>
    <p:sldId id="265" r:id="rId5"/>
    <p:sldId id="318" r:id="rId6"/>
    <p:sldId id="319" r:id="rId7"/>
    <p:sldId id="320" r:id="rId8"/>
    <p:sldId id="321" r:id="rId9"/>
    <p:sldId id="322" r:id="rId10"/>
    <p:sldId id="323" r:id="rId11"/>
    <p:sldId id="324" r:id="rId12"/>
    <p:sldId id="325" r:id="rId13"/>
    <p:sldId id="326" r:id="rId14"/>
    <p:sldId id="327" r:id="rId15"/>
    <p:sldId id="264" r:id="rId16"/>
    <p:sldId id="328" r:id="rId17"/>
    <p:sldId id="329" r:id="rId18"/>
    <p:sldId id="331" r:id="rId19"/>
    <p:sldId id="333" r:id="rId20"/>
    <p:sldId id="295" r:id="rId21"/>
    <p:sldId id="391" r:id="rId22"/>
    <p:sldId id="392" r:id="rId23"/>
    <p:sldId id="393" r:id="rId24"/>
    <p:sldId id="390" r:id="rId25"/>
    <p:sldId id="278"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Raleway" panose="020B0604020202020204" charset="0"/>
      <p:regular r:id="rId32"/>
      <p:bold r:id="rId33"/>
      <p:italic r:id="rId34"/>
      <p:boldItalic r:id="rId35"/>
    </p:embeddedFont>
    <p:embeddedFont>
      <p:font typeface="Raleway ExtraBold" panose="020B0604020202020204" charset="0"/>
      <p:bold r:id="rId36"/>
      <p:boldItalic r:id="rId37"/>
    </p:embeddedFont>
    <p:embeddedFont>
      <p:font typeface="Raleway Light"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C20599-6FF6-42D0-A41C-BC4FEDEF9ADC}">
  <a:tblStyle styleId="{CEC20599-6FF6-42D0-A41C-BC4FEDEF9AD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060383-1574-4C42-93C6-B8AFD89FC2F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92" d="100"/>
          <a:sy n="92" d="100"/>
        </p:scale>
        <p:origin x="762" y="7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018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47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479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9eea3ace6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9eea3ace6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15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632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20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34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88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98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94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921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26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Compact">
  <p:cSld name="TITLE_ONLY_1">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922000" y="815575"/>
            <a:ext cx="72870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marL="914400" lvl="1"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marL="1371600" lvl="2" indent="-3429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marL="1828800" lvl="3"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marL="2286000" lvl="4"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marL="2743200" lvl="5"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marL="3200400" lvl="6"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marL="3657600" lvl="7"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marL="4114800" lvl="8" indent="-3429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marL="0" lvl="0" indent="0" algn="ct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134A6FE5-226D-4E8D-9116-44BE067197BE}"/>
              </a:ext>
            </a:extLst>
          </p:cNvPr>
          <p:cNvPicPr>
            <a:picLocks noChangeAspect="1"/>
          </p:cNvPicPr>
          <p:nvPr userDrawn="1"/>
        </p:nvPicPr>
        <p:blipFill>
          <a:blip r:embed="rId8"/>
          <a:stretch>
            <a:fillRect/>
          </a:stretch>
        </p:blipFill>
        <p:spPr>
          <a:xfrm>
            <a:off x="8119224" y="274039"/>
            <a:ext cx="634040" cy="553200"/>
          </a:xfrm>
          <a:prstGeom prst="rect">
            <a:avLst/>
          </a:prstGeom>
        </p:spPr>
      </p:pic>
      <p:pic>
        <p:nvPicPr>
          <p:cNvPr id="9" name="Picture 8">
            <a:extLst>
              <a:ext uri="{FF2B5EF4-FFF2-40B4-BE49-F238E27FC236}">
                <a16:creationId xmlns:a16="http://schemas.microsoft.com/office/drawing/2014/main" id="{A9AD493A-5756-494F-B7BE-EF86A3291CDC}"/>
              </a:ext>
            </a:extLst>
          </p:cNvPr>
          <p:cNvPicPr>
            <a:picLocks noChangeAspect="1"/>
          </p:cNvPicPr>
          <p:nvPr userDrawn="1"/>
        </p:nvPicPr>
        <p:blipFill>
          <a:blip r:embed="rId9"/>
          <a:stretch>
            <a:fillRect/>
          </a:stretch>
        </p:blipFill>
        <p:spPr>
          <a:xfrm>
            <a:off x="791455" y="576997"/>
            <a:ext cx="1165660" cy="31477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10.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10.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10.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38.svg"/><Relationship Id="rId2" Type="http://schemas.openxmlformats.org/officeDocument/2006/relationships/image" Target="../media/image13.jp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21.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10.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4.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4.svg"/><Relationship Id="rId4" Type="http://schemas.openxmlformats.org/officeDocument/2006/relationships/image" Target="../media/image10.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744793" y="1260722"/>
            <a:ext cx="7772400" cy="24857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solidFill>
                  <a:schemeClr val="tx1">
                    <a:lumMod val="50000"/>
                  </a:schemeClr>
                </a:solidFill>
              </a:rPr>
              <a:t>Chương 3</a:t>
            </a:r>
            <a:r>
              <a:rPr lang="en-US" sz="3200" dirty="0"/>
              <a:t/>
            </a:r>
            <a:br>
              <a:rPr lang="en-US" sz="3200" dirty="0"/>
            </a:br>
            <a:r>
              <a:rPr lang="vi-VN" sz="3200" dirty="0"/>
              <a:t>ĐẢNG LÃNH ĐẠO CẢ NƯỚC</a:t>
            </a:r>
            <a:r>
              <a:rPr lang="en-US" sz="3200" dirty="0"/>
              <a:t/>
            </a:r>
            <a:br>
              <a:rPr lang="en-US" sz="3200" dirty="0"/>
            </a:br>
            <a:r>
              <a:rPr lang="vi-VN" sz="3200" dirty="0"/>
              <a:t>QUÁ ĐỘ LÊN CHỦ NGHĨA XÃ HỘI VÀTIẾN HÀNH CÔNG CUỘC ĐỔI</a:t>
            </a:r>
            <a:r>
              <a:rPr lang="en-US" sz="3200" dirty="0"/>
              <a:t> </a:t>
            </a:r>
            <a:r>
              <a:rPr lang="vi-VN" sz="3200" dirty="0"/>
              <a:t>MỚI</a:t>
            </a:r>
            <a:r>
              <a:rPr lang="en-US" sz="3200" dirty="0"/>
              <a:t> </a:t>
            </a:r>
            <a:r>
              <a:rPr lang="vi-VN" sz="3200" dirty="0"/>
              <a:t>(1975 - </a:t>
            </a:r>
            <a:r>
              <a:rPr lang="en-US" sz="3200" dirty="0" smtClean="0"/>
              <a:t>Nay</a:t>
            </a:r>
            <a:r>
              <a:rPr lang="vi-VN" sz="3200" dirty="0" smtClean="0"/>
              <a:t>)</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767483"/>
            <a:ext cx="2255850" cy="2097184"/>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25435" y="1032810"/>
            <a:ext cx="1625423" cy="1282402"/>
          </a:xfrm>
          <a:prstGeom prst="rect">
            <a:avLst/>
          </a:prstGeom>
        </p:spPr>
        <p:txBody>
          <a:bodyPr wrap="square" lIns="0" tIns="0" rIns="0" bIns="0" rtlCol="0" anchor="t">
            <a:spAutoFit/>
          </a:bodyPr>
          <a:lstStyle/>
          <a:p>
            <a:pPr algn="ctr">
              <a:lnSpc>
                <a:spcPts val="2475"/>
              </a:lnSpc>
            </a:pPr>
            <a:r>
              <a:rPr lang="en-US" b="1" dirty="0" err="1">
                <a:latin typeface="Raleway ExtraBold" pitchFamily="2" charset="0"/>
              </a:rPr>
              <a:t>Chỉ</a:t>
            </a:r>
            <a:r>
              <a:rPr lang="en-US" b="1" dirty="0">
                <a:latin typeface="Raleway ExtraBold" pitchFamily="2" charset="0"/>
              </a:rPr>
              <a:t> </a:t>
            </a:r>
            <a:r>
              <a:rPr lang="en-US" b="1" dirty="0" err="1">
                <a:latin typeface="Raleway ExtraBold" pitchFamily="2" charset="0"/>
              </a:rPr>
              <a:t>đạo</a:t>
            </a:r>
            <a:r>
              <a:rPr lang="en-US" b="1" dirty="0">
                <a:latin typeface="Raleway ExtraBold" pitchFamily="2" charset="0"/>
              </a:rPr>
              <a:t>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Trung</a:t>
            </a:r>
            <a:r>
              <a:rPr lang="en-US" b="1" dirty="0">
                <a:latin typeface="Raleway ExtraBold" pitchFamily="2" charset="0"/>
              </a:rPr>
              <a:t> </a:t>
            </a:r>
            <a:r>
              <a:rPr lang="en-US" b="1" dirty="0" err="1">
                <a:latin typeface="Raleway ExtraBold" pitchFamily="2" charset="0"/>
              </a:rPr>
              <a:t>ương</a:t>
            </a:r>
            <a:r>
              <a:rPr lang="en-US" b="1" dirty="0">
                <a:latin typeface="Raleway ExtraBold" pitchFamily="2" charset="0"/>
              </a:rPr>
              <a:t>, </a:t>
            </a:r>
            <a:r>
              <a:rPr lang="en-US" b="1" dirty="0" err="1">
                <a:latin typeface="Raleway ExtraBold" pitchFamily="2" charset="0"/>
              </a:rPr>
              <a:t>thực</a:t>
            </a:r>
            <a:r>
              <a:rPr lang="en-US" b="1" dirty="0">
                <a:latin typeface="Raleway ExtraBold" pitchFamily="2" charset="0"/>
              </a:rPr>
              <a:t> </a:t>
            </a:r>
            <a:r>
              <a:rPr lang="en-US" b="1" dirty="0" err="1">
                <a:latin typeface="Raleway ExtraBold" pitchFamily="2" charset="0"/>
              </a:rPr>
              <a:t>hiện</a:t>
            </a:r>
            <a:r>
              <a:rPr lang="en-US" b="1" dirty="0">
                <a:latin typeface="Raleway ExtraBold" pitchFamily="2" charset="0"/>
              </a:rPr>
              <a:t> </a:t>
            </a:r>
            <a:r>
              <a:rPr lang="en-US" b="1" dirty="0" err="1">
                <a:latin typeface="Raleway ExtraBold" pitchFamily="2" charset="0"/>
              </a:rPr>
              <a:t>Nghị</a:t>
            </a:r>
            <a:r>
              <a:rPr lang="en-US" b="1" dirty="0">
                <a:latin typeface="Raleway ExtraBold" pitchFamily="2" charset="0"/>
              </a:rPr>
              <a:t> </a:t>
            </a:r>
            <a:r>
              <a:rPr lang="en-US" b="1" dirty="0" err="1">
                <a:latin typeface="Raleway ExtraBold" pitchFamily="2" charset="0"/>
              </a:rPr>
              <a:t>quyết</a:t>
            </a:r>
            <a:r>
              <a:rPr lang="en-US" b="1" dirty="0">
                <a:latin typeface="Raleway ExtraBold" pitchFamily="2" charset="0"/>
              </a:rPr>
              <a:t> </a:t>
            </a:r>
            <a:r>
              <a:rPr lang="en-US" b="1" dirty="0" err="1">
                <a:latin typeface="Raleway ExtraBold" pitchFamily="2" charset="0"/>
              </a:rPr>
              <a:t>Đại</a:t>
            </a:r>
            <a:r>
              <a:rPr lang="en-US" b="1" dirty="0">
                <a:latin typeface="Raleway ExtraBold" pitchFamily="2" charset="0"/>
              </a:rPr>
              <a:t> </a:t>
            </a:r>
            <a:r>
              <a:rPr lang="en-US" b="1" dirty="0" err="1">
                <a:latin typeface="Raleway ExtraBold" pitchFamily="2" charset="0"/>
              </a:rPr>
              <a:t>hội</a:t>
            </a:r>
            <a:r>
              <a:rPr lang="en-US" b="1" dirty="0">
                <a:latin typeface="Raleway ExtraBold" pitchFamily="2" charset="0"/>
              </a:rPr>
              <a:t> VI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Đảng</a:t>
            </a:r>
            <a:endParaRPr lang="en-US" b="1" dirty="0">
              <a:latin typeface="Raleway ExtraBold" pitchFamily="2" charset="0"/>
            </a:endParaRPr>
          </a:p>
        </p:txBody>
      </p:sp>
      <p:sp>
        <p:nvSpPr>
          <p:cNvPr id="43" name="TextBox 43"/>
          <p:cNvSpPr txBox="1"/>
          <p:nvPr/>
        </p:nvSpPr>
        <p:spPr>
          <a:xfrm>
            <a:off x="3758999" y="1368201"/>
            <a:ext cx="4880034" cy="646331"/>
          </a:xfrm>
          <a:prstGeom prst="rect">
            <a:avLst/>
          </a:prstGeom>
        </p:spPr>
        <p:txBody>
          <a:bodyPr wrap="square" lIns="0" tIns="0" rIns="0" bIns="0" rtlCol="0" anchor="t">
            <a:spAutoFit/>
          </a:bodyPr>
          <a:lstStyle/>
          <a:p>
            <a:pPr lvl="0" algn="l" rtl="0">
              <a:spcBef>
                <a:spcPts val="600"/>
              </a:spcBef>
              <a:spcAft>
                <a:spcPts val="0"/>
              </a:spcAft>
            </a:pPr>
            <a:r>
              <a:rPr lang="vi-VN" dirty="0">
                <a:latin typeface="Raleway Light" pitchFamily="2" charset="0"/>
              </a:rPr>
              <a:t>Trong nông nghiệp nổi bật là Nghị quyết 10 của Bộ Chính trị (4-1988) về khoán sản phẩm cuối cùng đến nhóm hộ và hộ xã viên (gọi tắt là Khoán 10). </a:t>
            </a:r>
            <a:endParaRPr lang="en-US" dirty="0">
              <a:latin typeface="Raleway Light" pitchFamily="2" charset="0"/>
            </a:endParaRPr>
          </a:p>
        </p:txBody>
      </p:sp>
      <p:sp>
        <p:nvSpPr>
          <p:cNvPr id="45" name="TextBox 44">
            <a:extLst>
              <a:ext uri="{FF2B5EF4-FFF2-40B4-BE49-F238E27FC236}">
                <a16:creationId xmlns:a16="http://schemas.microsoft.com/office/drawing/2014/main" id="{C1D79738-7062-4FA4-9AF8-95190DBA0F68}"/>
              </a:ext>
            </a:extLst>
          </p:cNvPr>
          <p:cNvSpPr txBox="1"/>
          <p:nvPr/>
        </p:nvSpPr>
        <p:spPr>
          <a:xfrm>
            <a:off x="3642232" y="803012"/>
            <a:ext cx="1942408"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a:t>
            </a:r>
            <a:r>
              <a:rPr lang="en-US" sz="1600" u="sng" dirty="0" err="1">
                <a:solidFill>
                  <a:srgbClr val="FF0000"/>
                </a:solidFill>
                <a:latin typeface="Raleway ExtraBold" pitchFamily="2" charset="0"/>
              </a:rPr>
              <a:t>nông</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nghiệp</a:t>
            </a:r>
            <a:endParaRPr lang="en-US" sz="1600" u="sng" dirty="0">
              <a:solidFill>
                <a:srgbClr val="FF0000"/>
              </a:solidFill>
              <a:latin typeface="Raleway ExtraBold" pitchFamily="2" charset="0"/>
            </a:endParaRPr>
          </a:p>
        </p:txBody>
      </p:sp>
      <p:sp>
        <p:nvSpPr>
          <p:cNvPr id="12" name="TextBox 43">
            <a:extLst>
              <a:ext uri="{FF2B5EF4-FFF2-40B4-BE49-F238E27FC236}">
                <a16:creationId xmlns:a16="http://schemas.microsoft.com/office/drawing/2014/main" id="{60190A3C-887D-4FAA-ADC2-542E76345539}"/>
              </a:ext>
            </a:extLst>
          </p:cNvPr>
          <p:cNvSpPr txBox="1"/>
          <p:nvPr/>
        </p:nvSpPr>
        <p:spPr>
          <a:xfrm>
            <a:off x="3691232" y="2575523"/>
            <a:ext cx="4880034" cy="646331"/>
          </a:xfrm>
          <a:prstGeom prst="rect">
            <a:avLst/>
          </a:prstGeom>
        </p:spPr>
        <p:txBody>
          <a:bodyPr wrap="square" lIns="0" tIns="0" rIns="0" bIns="0" rtlCol="0" anchor="t">
            <a:spAutoFit/>
          </a:bodyPr>
          <a:lstStyle/>
          <a:p>
            <a:pPr lvl="0" algn="l" rtl="0">
              <a:spcBef>
                <a:spcPts val="600"/>
              </a:spcBef>
              <a:spcAft>
                <a:spcPts val="0"/>
              </a:spcAft>
            </a:pPr>
            <a:r>
              <a:rPr lang="en-US" dirty="0">
                <a:latin typeface="Raleway Light" pitchFamily="2" charset="0"/>
              </a:rPr>
              <a:t>X</a:t>
            </a:r>
            <a:r>
              <a:rPr lang="vi-VN" dirty="0">
                <a:latin typeface="Raleway Light" pitchFamily="2" charset="0"/>
              </a:rPr>
              <a:t>óa bỏ chế độ tập trung, bao cấp, chuyển hoạt động của các đơn vị kinh tế quốc doanh sang kinh doanh xã hội chủ nghĩa</a:t>
            </a:r>
            <a:r>
              <a:rPr lang="en-US" dirty="0">
                <a:latin typeface="Raleway Light" pitchFamily="2" charset="0"/>
              </a:rPr>
              <a:t>.</a:t>
            </a:r>
          </a:p>
        </p:txBody>
      </p:sp>
      <p:sp>
        <p:nvSpPr>
          <p:cNvPr id="14" name="TextBox 13">
            <a:extLst>
              <a:ext uri="{FF2B5EF4-FFF2-40B4-BE49-F238E27FC236}">
                <a16:creationId xmlns:a16="http://schemas.microsoft.com/office/drawing/2014/main" id="{8C9E9034-7360-4F18-9F47-F05BED8159FB}"/>
              </a:ext>
            </a:extLst>
          </p:cNvPr>
          <p:cNvSpPr txBox="1"/>
          <p:nvPr/>
        </p:nvSpPr>
        <p:spPr>
          <a:xfrm>
            <a:off x="3582266" y="3761208"/>
            <a:ext cx="4572000" cy="523220"/>
          </a:xfrm>
          <a:prstGeom prst="rect">
            <a:avLst/>
          </a:prstGeom>
          <a:noFill/>
        </p:spPr>
        <p:txBody>
          <a:bodyPr wrap="square">
            <a:spAutoFit/>
          </a:bodyPr>
          <a:lstStyle/>
          <a:p>
            <a:r>
              <a:rPr lang="vi-VN" dirty="0">
                <a:latin typeface="Raleway Light" pitchFamily="2" charset="0"/>
              </a:rPr>
              <a:t>Nhà nước công nhân sự tồn tại lâu dài của nhiều thành phần kinh tế</a:t>
            </a:r>
            <a:r>
              <a:rPr lang="en-US" dirty="0">
                <a:latin typeface="Raleway Light" pitchFamily="2" charset="0"/>
              </a:rPr>
              <a:t>.</a:t>
            </a:r>
          </a:p>
        </p:txBody>
      </p:sp>
      <p:sp>
        <p:nvSpPr>
          <p:cNvPr id="15" name="TextBox 14">
            <a:extLst>
              <a:ext uri="{FF2B5EF4-FFF2-40B4-BE49-F238E27FC236}">
                <a16:creationId xmlns:a16="http://schemas.microsoft.com/office/drawing/2014/main" id="{EE3C7816-7000-4523-A399-1617BA5550C0}"/>
              </a:ext>
            </a:extLst>
          </p:cNvPr>
          <p:cNvSpPr txBox="1"/>
          <p:nvPr/>
        </p:nvSpPr>
        <p:spPr>
          <a:xfrm>
            <a:off x="3642232" y="2137643"/>
            <a:ext cx="1942408"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a:t>
            </a:r>
            <a:r>
              <a:rPr lang="en-US" sz="1600" u="sng" dirty="0" err="1">
                <a:solidFill>
                  <a:srgbClr val="FF0000"/>
                </a:solidFill>
                <a:latin typeface="Raleway ExtraBold" pitchFamily="2" charset="0"/>
              </a:rPr>
              <a:t>công</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nghiệp</a:t>
            </a:r>
            <a:endParaRPr lang="en-US" sz="1600" u="sng" dirty="0">
              <a:solidFill>
                <a:srgbClr val="FF0000"/>
              </a:solidFill>
              <a:latin typeface="Raleway ExtraBold" pitchFamily="2" charset="0"/>
            </a:endParaRPr>
          </a:p>
        </p:txBody>
      </p:sp>
      <p:sp>
        <p:nvSpPr>
          <p:cNvPr id="16" name="TextBox 15">
            <a:extLst>
              <a:ext uri="{FF2B5EF4-FFF2-40B4-BE49-F238E27FC236}">
                <a16:creationId xmlns:a16="http://schemas.microsoft.com/office/drawing/2014/main" id="{875C63B4-9E0F-4C35-AAFA-8EA1F19B9158}"/>
              </a:ext>
            </a:extLst>
          </p:cNvPr>
          <p:cNvSpPr txBox="1"/>
          <p:nvPr/>
        </p:nvSpPr>
        <p:spPr>
          <a:xfrm>
            <a:off x="3582266" y="3317937"/>
            <a:ext cx="3526781"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a:t>
            </a:r>
            <a:r>
              <a:rPr lang="en-US" sz="1600" u="sng" dirty="0" err="1">
                <a:solidFill>
                  <a:srgbClr val="FF0000"/>
                </a:solidFill>
                <a:latin typeface="Raleway ExtraBold" pitchFamily="2" charset="0"/>
              </a:rPr>
              <a:t>cải</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tạo</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xã</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hội</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chủ</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nghĩa</a:t>
            </a:r>
            <a:endParaRPr lang="en-US" sz="1600" u="sng" dirty="0">
              <a:solidFill>
                <a:srgbClr val="FF0000"/>
              </a:solidFill>
              <a:latin typeface="Raleway ExtraBold" pitchFamily="2" charset="0"/>
            </a:endParaRPr>
          </a:p>
        </p:txBody>
      </p:sp>
    </p:spTree>
    <p:extLst>
      <p:ext uri="{BB962C8B-B14F-4D97-AF65-F5344CB8AC3E}">
        <p14:creationId xmlns:p14="http://schemas.microsoft.com/office/powerpoint/2010/main" val="235816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767483"/>
            <a:ext cx="2255850" cy="2097184"/>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25435" y="1032810"/>
            <a:ext cx="1625423" cy="1282402"/>
          </a:xfrm>
          <a:prstGeom prst="rect">
            <a:avLst/>
          </a:prstGeom>
        </p:spPr>
        <p:txBody>
          <a:bodyPr wrap="square" lIns="0" tIns="0" rIns="0" bIns="0" rtlCol="0" anchor="t">
            <a:spAutoFit/>
          </a:bodyPr>
          <a:lstStyle/>
          <a:p>
            <a:pPr algn="ctr">
              <a:lnSpc>
                <a:spcPts val="2475"/>
              </a:lnSpc>
            </a:pPr>
            <a:r>
              <a:rPr lang="en-US" b="1" dirty="0" err="1">
                <a:latin typeface="Raleway ExtraBold" pitchFamily="2" charset="0"/>
              </a:rPr>
              <a:t>Chỉ</a:t>
            </a:r>
            <a:r>
              <a:rPr lang="en-US" b="1" dirty="0">
                <a:latin typeface="Raleway ExtraBold" pitchFamily="2" charset="0"/>
              </a:rPr>
              <a:t> </a:t>
            </a:r>
            <a:r>
              <a:rPr lang="en-US" b="1" dirty="0" err="1">
                <a:latin typeface="Raleway ExtraBold" pitchFamily="2" charset="0"/>
              </a:rPr>
              <a:t>đạo</a:t>
            </a:r>
            <a:r>
              <a:rPr lang="en-US" b="1" dirty="0">
                <a:latin typeface="Raleway ExtraBold" pitchFamily="2" charset="0"/>
              </a:rPr>
              <a:t>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Trung</a:t>
            </a:r>
            <a:r>
              <a:rPr lang="en-US" b="1" dirty="0">
                <a:latin typeface="Raleway ExtraBold" pitchFamily="2" charset="0"/>
              </a:rPr>
              <a:t> </a:t>
            </a:r>
            <a:r>
              <a:rPr lang="en-US" b="1" dirty="0" err="1">
                <a:latin typeface="Raleway ExtraBold" pitchFamily="2" charset="0"/>
              </a:rPr>
              <a:t>ương</a:t>
            </a:r>
            <a:r>
              <a:rPr lang="en-US" b="1" dirty="0">
                <a:latin typeface="Raleway ExtraBold" pitchFamily="2" charset="0"/>
              </a:rPr>
              <a:t>, </a:t>
            </a:r>
            <a:r>
              <a:rPr lang="en-US" b="1" dirty="0" err="1">
                <a:latin typeface="Raleway ExtraBold" pitchFamily="2" charset="0"/>
              </a:rPr>
              <a:t>thực</a:t>
            </a:r>
            <a:r>
              <a:rPr lang="en-US" b="1" dirty="0">
                <a:latin typeface="Raleway ExtraBold" pitchFamily="2" charset="0"/>
              </a:rPr>
              <a:t> </a:t>
            </a:r>
            <a:r>
              <a:rPr lang="en-US" b="1" dirty="0" err="1">
                <a:latin typeface="Raleway ExtraBold" pitchFamily="2" charset="0"/>
              </a:rPr>
              <a:t>hiện</a:t>
            </a:r>
            <a:r>
              <a:rPr lang="en-US" b="1" dirty="0">
                <a:latin typeface="Raleway ExtraBold" pitchFamily="2" charset="0"/>
              </a:rPr>
              <a:t> </a:t>
            </a:r>
            <a:r>
              <a:rPr lang="en-US" b="1" dirty="0" err="1">
                <a:latin typeface="Raleway ExtraBold" pitchFamily="2" charset="0"/>
              </a:rPr>
              <a:t>Nghị</a:t>
            </a:r>
            <a:r>
              <a:rPr lang="en-US" b="1" dirty="0">
                <a:latin typeface="Raleway ExtraBold" pitchFamily="2" charset="0"/>
              </a:rPr>
              <a:t> </a:t>
            </a:r>
            <a:r>
              <a:rPr lang="en-US" b="1" dirty="0" err="1">
                <a:latin typeface="Raleway ExtraBold" pitchFamily="2" charset="0"/>
              </a:rPr>
              <a:t>quyết</a:t>
            </a:r>
            <a:r>
              <a:rPr lang="en-US" b="1" dirty="0">
                <a:latin typeface="Raleway ExtraBold" pitchFamily="2" charset="0"/>
              </a:rPr>
              <a:t> </a:t>
            </a:r>
            <a:r>
              <a:rPr lang="en-US" b="1" dirty="0" err="1">
                <a:latin typeface="Raleway ExtraBold" pitchFamily="2" charset="0"/>
              </a:rPr>
              <a:t>Đại</a:t>
            </a:r>
            <a:r>
              <a:rPr lang="en-US" b="1" dirty="0">
                <a:latin typeface="Raleway ExtraBold" pitchFamily="2" charset="0"/>
              </a:rPr>
              <a:t> </a:t>
            </a:r>
            <a:r>
              <a:rPr lang="en-US" b="1" dirty="0" err="1">
                <a:latin typeface="Raleway ExtraBold" pitchFamily="2" charset="0"/>
              </a:rPr>
              <a:t>hội</a:t>
            </a:r>
            <a:r>
              <a:rPr lang="en-US" b="1" dirty="0">
                <a:latin typeface="Raleway ExtraBold" pitchFamily="2" charset="0"/>
              </a:rPr>
              <a:t> VI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Đảng</a:t>
            </a:r>
            <a:endParaRPr lang="en-US" b="1" dirty="0">
              <a:latin typeface="Raleway ExtraBold" pitchFamily="2" charset="0"/>
            </a:endParaRPr>
          </a:p>
        </p:txBody>
      </p:sp>
      <p:sp>
        <p:nvSpPr>
          <p:cNvPr id="43" name="TextBox 43"/>
          <p:cNvSpPr txBox="1"/>
          <p:nvPr/>
        </p:nvSpPr>
        <p:spPr>
          <a:xfrm>
            <a:off x="3710116" y="1820811"/>
            <a:ext cx="4880034" cy="1061829"/>
          </a:xfrm>
          <a:prstGeom prst="rect">
            <a:avLst/>
          </a:prstGeom>
        </p:spPr>
        <p:txBody>
          <a:bodyPr wrap="square" lIns="0" tIns="0" rIns="0" bIns="0" rtlCol="0" anchor="t">
            <a:spAutoFit/>
          </a:bodyPr>
          <a:lstStyle/>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Hội nghị Trung ương 6 (3-1989) chính thức dùng khái niệm </a:t>
            </a:r>
            <a:r>
              <a:rPr lang="vi-VN" sz="1600" i="1" dirty="0">
                <a:latin typeface="Raleway Light" pitchFamily="2" charset="0"/>
              </a:rPr>
              <a:t>hệ thống chính trị</a:t>
            </a:r>
            <a:r>
              <a:rPr lang="en-US" sz="1600" dirty="0">
                <a:latin typeface="Raleway Light" pitchFamily="2" charset="0"/>
              </a:rPr>
              <a:t>.</a:t>
            </a:r>
          </a:p>
          <a:p>
            <a:pPr marL="285750" lvl="0" indent="-285750" algn="l" rtl="0">
              <a:spcBef>
                <a:spcPts val="600"/>
              </a:spcBef>
              <a:spcAft>
                <a:spcPts val="0"/>
              </a:spcAft>
              <a:buFont typeface="Arial" panose="020B0604020202020204" pitchFamily="34" charset="0"/>
              <a:buChar char="•"/>
            </a:pPr>
            <a:r>
              <a:rPr lang="en-US" sz="1600" dirty="0">
                <a:latin typeface="Raleway Light" pitchFamily="2" charset="0"/>
              </a:rPr>
              <a:t>X</a:t>
            </a:r>
            <a:r>
              <a:rPr lang="vi-VN" sz="1600" dirty="0">
                <a:latin typeface="Raleway Light" pitchFamily="2" charset="0"/>
              </a:rPr>
              <a:t>ác định sáu nguyên tắc chỉ đạo công cuộc đổi mới</a:t>
            </a:r>
            <a:r>
              <a:rPr lang="en-US" sz="1600" dirty="0">
                <a:latin typeface="Raleway Light" pitchFamily="2" charset="0"/>
              </a:rPr>
              <a:t>.</a:t>
            </a:r>
          </a:p>
        </p:txBody>
      </p:sp>
      <p:sp>
        <p:nvSpPr>
          <p:cNvPr id="45" name="TextBox 44">
            <a:extLst>
              <a:ext uri="{FF2B5EF4-FFF2-40B4-BE49-F238E27FC236}">
                <a16:creationId xmlns:a16="http://schemas.microsoft.com/office/drawing/2014/main" id="{C1D79738-7062-4FA4-9AF8-95190DBA0F68}"/>
              </a:ext>
            </a:extLst>
          </p:cNvPr>
          <p:cNvSpPr txBox="1"/>
          <p:nvPr/>
        </p:nvSpPr>
        <p:spPr>
          <a:xfrm>
            <a:off x="1767708" y="3274602"/>
            <a:ext cx="1942408"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a:t>
            </a:r>
            <a:r>
              <a:rPr lang="en-US" sz="1600" u="sng" dirty="0" err="1">
                <a:solidFill>
                  <a:srgbClr val="FF0000"/>
                </a:solidFill>
                <a:latin typeface="Raleway ExtraBold" pitchFamily="2" charset="0"/>
              </a:rPr>
              <a:t>chính</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trị</a:t>
            </a:r>
            <a:endParaRPr lang="en-US" sz="1600" u="sng" dirty="0">
              <a:solidFill>
                <a:srgbClr val="FF0000"/>
              </a:solidFill>
              <a:latin typeface="Raleway ExtraBold" pitchFamily="2" charset="0"/>
            </a:endParaRPr>
          </a:p>
        </p:txBody>
      </p:sp>
    </p:spTree>
    <p:extLst>
      <p:ext uri="{BB962C8B-B14F-4D97-AF65-F5344CB8AC3E}">
        <p14:creationId xmlns:p14="http://schemas.microsoft.com/office/powerpoint/2010/main" val="428518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767483"/>
            <a:ext cx="2255850" cy="2097184"/>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25435" y="1032810"/>
            <a:ext cx="1625423" cy="1282402"/>
          </a:xfrm>
          <a:prstGeom prst="rect">
            <a:avLst/>
          </a:prstGeom>
        </p:spPr>
        <p:txBody>
          <a:bodyPr wrap="square" lIns="0" tIns="0" rIns="0" bIns="0" rtlCol="0" anchor="t">
            <a:spAutoFit/>
          </a:bodyPr>
          <a:lstStyle/>
          <a:p>
            <a:pPr algn="ctr">
              <a:lnSpc>
                <a:spcPts val="2475"/>
              </a:lnSpc>
            </a:pPr>
            <a:r>
              <a:rPr lang="en-US" b="1" dirty="0" err="1">
                <a:latin typeface="Raleway ExtraBold" pitchFamily="2" charset="0"/>
              </a:rPr>
              <a:t>Chỉ</a:t>
            </a:r>
            <a:r>
              <a:rPr lang="en-US" b="1" dirty="0">
                <a:latin typeface="Raleway ExtraBold" pitchFamily="2" charset="0"/>
              </a:rPr>
              <a:t> </a:t>
            </a:r>
            <a:r>
              <a:rPr lang="en-US" b="1" dirty="0" err="1">
                <a:latin typeface="Raleway ExtraBold" pitchFamily="2" charset="0"/>
              </a:rPr>
              <a:t>đạo</a:t>
            </a:r>
            <a:r>
              <a:rPr lang="en-US" b="1" dirty="0">
                <a:latin typeface="Raleway ExtraBold" pitchFamily="2" charset="0"/>
              </a:rPr>
              <a:t>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Trung</a:t>
            </a:r>
            <a:r>
              <a:rPr lang="en-US" b="1" dirty="0">
                <a:latin typeface="Raleway ExtraBold" pitchFamily="2" charset="0"/>
              </a:rPr>
              <a:t> </a:t>
            </a:r>
            <a:r>
              <a:rPr lang="en-US" b="1" dirty="0" err="1">
                <a:latin typeface="Raleway ExtraBold" pitchFamily="2" charset="0"/>
              </a:rPr>
              <a:t>ương</a:t>
            </a:r>
            <a:r>
              <a:rPr lang="en-US" b="1" dirty="0">
                <a:latin typeface="Raleway ExtraBold" pitchFamily="2" charset="0"/>
              </a:rPr>
              <a:t>, </a:t>
            </a:r>
            <a:r>
              <a:rPr lang="en-US" b="1" dirty="0" err="1">
                <a:latin typeface="Raleway ExtraBold" pitchFamily="2" charset="0"/>
              </a:rPr>
              <a:t>thực</a:t>
            </a:r>
            <a:r>
              <a:rPr lang="en-US" b="1" dirty="0">
                <a:latin typeface="Raleway ExtraBold" pitchFamily="2" charset="0"/>
              </a:rPr>
              <a:t> </a:t>
            </a:r>
            <a:r>
              <a:rPr lang="en-US" b="1" dirty="0" err="1">
                <a:latin typeface="Raleway ExtraBold" pitchFamily="2" charset="0"/>
              </a:rPr>
              <a:t>hiện</a:t>
            </a:r>
            <a:r>
              <a:rPr lang="en-US" b="1" dirty="0">
                <a:latin typeface="Raleway ExtraBold" pitchFamily="2" charset="0"/>
              </a:rPr>
              <a:t> </a:t>
            </a:r>
            <a:r>
              <a:rPr lang="en-US" b="1" dirty="0" err="1">
                <a:latin typeface="Raleway ExtraBold" pitchFamily="2" charset="0"/>
              </a:rPr>
              <a:t>Nghị</a:t>
            </a:r>
            <a:r>
              <a:rPr lang="en-US" b="1" dirty="0">
                <a:latin typeface="Raleway ExtraBold" pitchFamily="2" charset="0"/>
              </a:rPr>
              <a:t> </a:t>
            </a:r>
            <a:r>
              <a:rPr lang="en-US" b="1" dirty="0" err="1">
                <a:latin typeface="Raleway ExtraBold" pitchFamily="2" charset="0"/>
              </a:rPr>
              <a:t>quyết</a:t>
            </a:r>
            <a:r>
              <a:rPr lang="en-US" b="1" dirty="0">
                <a:latin typeface="Raleway ExtraBold" pitchFamily="2" charset="0"/>
              </a:rPr>
              <a:t> </a:t>
            </a:r>
            <a:r>
              <a:rPr lang="en-US" b="1" dirty="0" err="1">
                <a:latin typeface="Raleway ExtraBold" pitchFamily="2" charset="0"/>
              </a:rPr>
              <a:t>Đại</a:t>
            </a:r>
            <a:r>
              <a:rPr lang="en-US" b="1" dirty="0">
                <a:latin typeface="Raleway ExtraBold" pitchFamily="2" charset="0"/>
              </a:rPr>
              <a:t> </a:t>
            </a:r>
            <a:r>
              <a:rPr lang="en-US" b="1" dirty="0" err="1">
                <a:latin typeface="Raleway ExtraBold" pitchFamily="2" charset="0"/>
              </a:rPr>
              <a:t>hội</a:t>
            </a:r>
            <a:r>
              <a:rPr lang="en-US" b="1" dirty="0">
                <a:latin typeface="Raleway ExtraBold" pitchFamily="2" charset="0"/>
              </a:rPr>
              <a:t> VI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Đảng</a:t>
            </a:r>
            <a:endParaRPr lang="en-US" b="1" dirty="0">
              <a:latin typeface="Raleway ExtraBold" pitchFamily="2" charset="0"/>
            </a:endParaRPr>
          </a:p>
        </p:txBody>
      </p:sp>
      <p:sp>
        <p:nvSpPr>
          <p:cNvPr id="43" name="TextBox 43"/>
          <p:cNvSpPr txBox="1"/>
          <p:nvPr/>
        </p:nvSpPr>
        <p:spPr>
          <a:xfrm>
            <a:off x="3758999" y="1291257"/>
            <a:ext cx="4880034" cy="2369880"/>
          </a:xfrm>
          <a:prstGeom prst="rect">
            <a:avLst/>
          </a:prstGeom>
        </p:spPr>
        <p:txBody>
          <a:bodyPr wrap="square" lIns="0" tIns="0" rIns="0" bIns="0" rtlCol="0" anchor="t">
            <a:spAutoFit/>
          </a:bodyPr>
          <a:lstStyle/>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a:t>
            </a:r>
            <a:r>
              <a:rPr lang="en-US" sz="1600" dirty="0" err="1">
                <a:latin typeface="Raleway Light" pitchFamily="2" charset="0"/>
              </a:rPr>
              <a:t>Tiếp</a:t>
            </a:r>
            <a:r>
              <a:rPr lang="en-US" sz="1600" dirty="0">
                <a:latin typeface="Raleway Light" pitchFamily="2" charset="0"/>
              </a:rPr>
              <a:t> </a:t>
            </a:r>
            <a:r>
              <a:rPr lang="en-US" sz="1600" dirty="0" err="1">
                <a:latin typeface="Raleway Light" pitchFamily="2" charset="0"/>
              </a:rPr>
              <a:t>tục</a:t>
            </a:r>
            <a:r>
              <a:rPr lang="en-US" sz="1600" dirty="0">
                <a:latin typeface="Raleway Light" pitchFamily="2" charset="0"/>
              </a:rPr>
              <a:t> </a:t>
            </a:r>
            <a:r>
              <a:rPr lang="en-US" sz="1600" dirty="0" err="1">
                <a:latin typeface="Raleway Light" pitchFamily="2" charset="0"/>
              </a:rPr>
              <a:t>mở</a:t>
            </a:r>
            <a:r>
              <a:rPr lang="en-US" sz="1600" dirty="0">
                <a:latin typeface="Raleway Light" pitchFamily="2" charset="0"/>
              </a:rPr>
              <a:t> </a:t>
            </a:r>
            <a:r>
              <a:rPr lang="en-US" sz="1600" dirty="0" err="1">
                <a:latin typeface="Raleway Light" pitchFamily="2" charset="0"/>
              </a:rPr>
              <a:t>rộng</a:t>
            </a:r>
            <a:r>
              <a:rPr lang="en-US" sz="1600" dirty="0">
                <a:latin typeface="Raleway Light" pitchFamily="2" charset="0"/>
              </a:rPr>
              <a:t> </a:t>
            </a:r>
            <a:r>
              <a:rPr lang="en-US" sz="1600" dirty="0" err="1">
                <a:latin typeface="Raleway Light" pitchFamily="2" charset="0"/>
              </a:rPr>
              <a:t>quan</a:t>
            </a:r>
            <a:r>
              <a:rPr lang="en-US" sz="1600" dirty="0">
                <a:latin typeface="Raleway Light" pitchFamily="2" charset="0"/>
              </a:rPr>
              <a:t> </a:t>
            </a:r>
            <a:r>
              <a:rPr lang="en-US" sz="1600" dirty="0" err="1">
                <a:latin typeface="Raleway Light" pitchFamily="2" charset="0"/>
              </a:rPr>
              <a:t>hệ</a:t>
            </a:r>
            <a:r>
              <a:rPr lang="en-US" sz="1600" dirty="0">
                <a:latin typeface="Raleway Light" pitchFamily="2" charset="0"/>
              </a:rPr>
              <a:t> </a:t>
            </a:r>
            <a:r>
              <a:rPr lang="en-US" sz="1600" dirty="0" err="1">
                <a:latin typeface="Raleway Light" pitchFamily="2" charset="0"/>
              </a:rPr>
              <a:t>đối</a:t>
            </a:r>
            <a:r>
              <a:rPr lang="en-US" sz="1600" dirty="0">
                <a:latin typeface="Raleway Light" pitchFamily="2" charset="0"/>
              </a:rPr>
              <a:t> </a:t>
            </a:r>
            <a:r>
              <a:rPr lang="en-US" sz="1600" dirty="0" err="1">
                <a:latin typeface="Raleway Light" pitchFamily="2" charset="0"/>
              </a:rPr>
              <a:t>ngoại</a:t>
            </a:r>
            <a:r>
              <a:rPr lang="en-US" sz="1600" dirty="0">
                <a:latin typeface="Raleway Light" pitchFamily="2" charset="0"/>
              </a:rPr>
              <a:t> </a:t>
            </a:r>
            <a:r>
              <a:rPr lang="en-US" sz="1600" dirty="0" err="1">
                <a:latin typeface="Raleway Light" pitchFamily="2" charset="0"/>
              </a:rPr>
              <a:t>theo</a:t>
            </a:r>
            <a:r>
              <a:rPr lang="en-US" sz="1600" dirty="0">
                <a:latin typeface="Raleway Light" pitchFamily="2" charset="0"/>
              </a:rPr>
              <a:t> </a:t>
            </a:r>
            <a:r>
              <a:rPr lang="en-US" sz="1600" dirty="0" err="1">
                <a:latin typeface="Raleway Light" pitchFamily="2" charset="0"/>
              </a:rPr>
              <a:t>phương</a:t>
            </a:r>
            <a:r>
              <a:rPr lang="en-US" sz="1600" dirty="0">
                <a:latin typeface="Raleway Light" pitchFamily="2" charset="0"/>
              </a:rPr>
              <a:t> </a:t>
            </a:r>
            <a:r>
              <a:rPr lang="en-US" sz="1600" dirty="0" err="1">
                <a:latin typeface="Raleway Light" pitchFamily="2" charset="0"/>
              </a:rPr>
              <a:t>châm</a:t>
            </a:r>
            <a:r>
              <a:rPr lang="en-US" sz="1600" dirty="0">
                <a:latin typeface="Raleway Light" pitchFamily="2" charset="0"/>
              </a:rPr>
              <a:t> </a:t>
            </a:r>
            <a:r>
              <a:rPr lang="vi-VN" sz="1600" dirty="0">
                <a:latin typeface="Raleway Light" pitchFamily="2" charset="0"/>
              </a:rPr>
              <a:t>thêm bạn, bớt thù, giữ vững hòa bình </a:t>
            </a:r>
            <a:r>
              <a:rPr lang="en-US" sz="1600" dirty="0" err="1">
                <a:latin typeface="Raleway Light" pitchFamily="2" charset="0"/>
              </a:rPr>
              <a:t>để</a:t>
            </a:r>
            <a:r>
              <a:rPr lang="en-US" sz="1600" dirty="0">
                <a:latin typeface="Raleway Light" pitchFamily="2" charset="0"/>
              </a:rPr>
              <a:t> </a:t>
            </a:r>
            <a:r>
              <a:rPr lang="en-US" sz="1600" dirty="0" err="1">
                <a:latin typeface="Raleway Light" pitchFamily="2" charset="0"/>
              </a:rPr>
              <a:t>xây</a:t>
            </a:r>
            <a:r>
              <a:rPr lang="en-US" sz="1600" dirty="0">
                <a:latin typeface="Raleway Light" pitchFamily="2" charset="0"/>
              </a:rPr>
              <a:t> </a:t>
            </a:r>
            <a:r>
              <a:rPr lang="en-US" sz="1600" dirty="0" err="1">
                <a:latin typeface="Raleway Light" pitchFamily="2" charset="0"/>
              </a:rPr>
              <a:t>dựng</a:t>
            </a:r>
            <a:r>
              <a:rPr lang="en-US" sz="1600" dirty="0">
                <a:latin typeface="Raleway Light" pitchFamily="2" charset="0"/>
              </a:rPr>
              <a:t> </a:t>
            </a:r>
            <a:r>
              <a:rPr lang="vi-VN" sz="1600" dirty="0">
                <a:latin typeface="Raleway Light" pitchFamily="2" charset="0"/>
              </a:rPr>
              <a:t>và </a:t>
            </a:r>
            <a:r>
              <a:rPr lang="en-US" sz="1600" dirty="0" err="1">
                <a:latin typeface="Raleway Light" pitchFamily="2" charset="0"/>
              </a:rPr>
              <a:t>bảo</a:t>
            </a:r>
            <a:r>
              <a:rPr lang="en-US" sz="1600" dirty="0">
                <a:latin typeface="Raleway Light" pitchFamily="2" charset="0"/>
              </a:rPr>
              <a:t> </a:t>
            </a:r>
            <a:r>
              <a:rPr lang="en-US" sz="1600" dirty="0" err="1">
                <a:latin typeface="Raleway Light" pitchFamily="2" charset="0"/>
              </a:rPr>
              <a:t>vệ</a:t>
            </a:r>
            <a:r>
              <a:rPr lang="en-US" sz="1600" dirty="0">
                <a:latin typeface="Raleway Light" pitchFamily="2" charset="0"/>
              </a:rPr>
              <a:t>  </a:t>
            </a:r>
            <a:r>
              <a:rPr lang="en-US" sz="1600" dirty="0" err="1">
                <a:latin typeface="Raleway Light" pitchFamily="2" charset="0"/>
              </a:rPr>
              <a:t>tổ</a:t>
            </a:r>
            <a:r>
              <a:rPr lang="en-US" sz="1600" dirty="0">
                <a:latin typeface="Raleway Light" pitchFamily="2" charset="0"/>
              </a:rPr>
              <a:t> </a:t>
            </a:r>
            <a:r>
              <a:rPr lang="en-US" sz="1600" dirty="0" err="1">
                <a:latin typeface="Raleway Light" pitchFamily="2" charset="0"/>
              </a:rPr>
              <a:t>quốc</a:t>
            </a:r>
            <a:r>
              <a:rPr lang="en-US" sz="1600" dirty="0">
                <a:latin typeface="Raleway Light" pitchFamily="2" charset="0"/>
              </a:rPr>
              <a:t>”.</a:t>
            </a:r>
          </a:p>
          <a:p>
            <a:pPr marL="285750" lvl="0" indent="-285750" algn="l" rtl="0">
              <a:spcBef>
                <a:spcPts val="600"/>
              </a:spcBef>
              <a:spcAft>
                <a:spcPts val="0"/>
              </a:spcAft>
              <a:buFont typeface="Arial" panose="020B0604020202020204" pitchFamily="34" charset="0"/>
              <a:buChar char="•"/>
            </a:pPr>
            <a:r>
              <a:rPr lang="en-US" sz="1600" dirty="0" err="1">
                <a:latin typeface="Raleway Light" pitchFamily="2" charset="0"/>
              </a:rPr>
              <a:t>Bình</a:t>
            </a:r>
            <a:r>
              <a:rPr lang="en-US" sz="1600" dirty="0">
                <a:latin typeface="Raleway Light" pitchFamily="2" charset="0"/>
              </a:rPr>
              <a:t> </a:t>
            </a:r>
            <a:r>
              <a:rPr lang="en-US" sz="1600" dirty="0" err="1">
                <a:latin typeface="Raleway Light" pitchFamily="2" charset="0"/>
              </a:rPr>
              <a:t>thường</a:t>
            </a:r>
            <a:r>
              <a:rPr lang="en-US" sz="1600" dirty="0">
                <a:latin typeface="Raleway Light" pitchFamily="2" charset="0"/>
              </a:rPr>
              <a:t> </a:t>
            </a:r>
            <a:r>
              <a:rPr lang="en-US" sz="1600" dirty="0" err="1">
                <a:latin typeface="Raleway Light" pitchFamily="2" charset="0"/>
              </a:rPr>
              <a:t>hóa</a:t>
            </a:r>
            <a:r>
              <a:rPr lang="en-US" sz="1600" dirty="0">
                <a:latin typeface="Raleway Light" pitchFamily="2" charset="0"/>
              </a:rPr>
              <a:t> </a:t>
            </a:r>
            <a:r>
              <a:rPr lang="en-US" sz="1600" dirty="0" err="1">
                <a:latin typeface="Raleway Light" pitchFamily="2" charset="0"/>
              </a:rPr>
              <a:t>quan</a:t>
            </a:r>
            <a:r>
              <a:rPr lang="en-US" sz="1600" dirty="0">
                <a:latin typeface="Raleway Light" pitchFamily="2" charset="0"/>
              </a:rPr>
              <a:t> </a:t>
            </a:r>
            <a:r>
              <a:rPr lang="en-US" sz="1600" dirty="0" err="1">
                <a:latin typeface="Raleway Light" pitchFamily="2" charset="0"/>
              </a:rPr>
              <a:t>hệ</a:t>
            </a:r>
            <a:r>
              <a:rPr lang="en-US" sz="1600" dirty="0">
                <a:latin typeface="Raleway Light" pitchFamily="2" charset="0"/>
              </a:rPr>
              <a:t> </a:t>
            </a:r>
            <a:r>
              <a:rPr lang="en-US" sz="1600" dirty="0" err="1">
                <a:latin typeface="Raleway Light" pitchFamily="2" charset="0"/>
              </a:rPr>
              <a:t>Việt</a:t>
            </a:r>
            <a:r>
              <a:rPr lang="en-US" sz="1600" dirty="0">
                <a:latin typeface="Raleway Light" pitchFamily="2" charset="0"/>
              </a:rPr>
              <a:t> Nam - </a:t>
            </a:r>
            <a:r>
              <a:rPr lang="en-US" sz="1600" dirty="0" err="1">
                <a:latin typeface="Raleway Light" pitchFamily="2" charset="0"/>
              </a:rPr>
              <a:t>Trung</a:t>
            </a:r>
            <a:r>
              <a:rPr lang="en-US" sz="1600" dirty="0">
                <a:latin typeface="Raleway Light" pitchFamily="2" charset="0"/>
              </a:rPr>
              <a:t> </a:t>
            </a:r>
            <a:r>
              <a:rPr lang="en-US" sz="1600" dirty="0" err="1">
                <a:latin typeface="Raleway Light" pitchFamily="2" charset="0"/>
              </a:rPr>
              <a:t>Quốc</a:t>
            </a:r>
            <a:r>
              <a:rPr lang="en-US" sz="1600" dirty="0">
                <a:latin typeface="Raleway Light" pitchFamily="2" charset="0"/>
              </a:rPr>
              <a:t>, </a:t>
            </a:r>
            <a:r>
              <a:rPr lang="en-US" sz="1600" dirty="0" err="1">
                <a:latin typeface="Raleway Light" pitchFamily="2" charset="0"/>
              </a:rPr>
              <a:t>Việt</a:t>
            </a:r>
            <a:r>
              <a:rPr lang="en-US" sz="1600" dirty="0">
                <a:latin typeface="Raleway Light" pitchFamily="2" charset="0"/>
              </a:rPr>
              <a:t> Nam - </a:t>
            </a:r>
            <a:r>
              <a:rPr lang="en-US" sz="1600" dirty="0" err="1">
                <a:latin typeface="Raleway Light" pitchFamily="2" charset="0"/>
              </a:rPr>
              <a:t>Hoa</a:t>
            </a:r>
            <a:r>
              <a:rPr lang="en-US" sz="1600" dirty="0">
                <a:latin typeface="Raleway Light" pitchFamily="2" charset="0"/>
              </a:rPr>
              <a:t> </a:t>
            </a:r>
            <a:r>
              <a:rPr lang="en-US" sz="1600" dirty="0" err="1">
                <a:latin typeface="Raleway Light" pitchFamily="2" charset="0"/>
              </a:rPr>
              <a:t>kỳ</a:t>
            </a:r>
            <a:r>
              <a:rPr lang="en-US" sz="1600" dirty="0">
                <a:latin typeface="Raleway Light" pitchFamily="2" charset="0"/>
              </a:rPr>
              <a:t>, </a:t>
            </a:r>
            <a:r>
              <a:rPr lang="en-US" sz="1600" dirty="0" err="1">
                <a:latin typeface="Raleway Light" pitchFamily="2" charset="0"/>
              </a:rPr>
              <a:t>từng</a:t>
            </a:r>
            <a:r>
              <a:rPr lang="en-US" sz="1600" dirty="0">
                <a:latin typeface="Raleway Light" pitchFamily="2" charset="0"/>
              </a:rPr>
              <a:t> </a:t>
            </a:r>
            <a:r>
              <a:rPr lang="en-US" sz="1600" dirty="0" err="1">
                <a:latin typeface="Raleway Light" pitchFamily="2" charset="0"/>
              </a:rPr>
              <a:t>bước</a:t>
            </a:r>
            <a:r>
              <a:rPr lang="en-US" sz="1600" dirty="0">
                <a:latin typeface="Raleway Light" pitchFamily="2" charset="0"/>
              </a:rPr>
              <a:t> </a:t>
            </a:r>
            <a:r>
              <a:rPr lang="en-US" sz="1600" dirty="0" err="1">
                <a:latin typeface="Raleway Light" pitchFamily="2" charset="0"/>
              </a:rPr>
              <a:t>xây</a:t>
            </a:r>
            <a:r>
              <a:rPr lang="en-US" sz="1600" dirty="0">
                <a:latin typeface="Raleway Light" pitchFamily="2" charset="0"/>
              </a:rPr>
              <a:t> </a:t>
            </a:r>
            <a:r>
              <a:rPr lang="en-US" sz="1600" dirty="0" err="1">
                <a:latin typeface="Raleway Light" pitchFamily="2" charset="0"/>
              </a:rPr>
              <a:t>dựng</a:t>
            </a:r>
            <a:r>
              <a:rPr lang="en-US" sz="1600" dirty="0">
                <a:latin typeface="Raleway Light" pitchFamily="2" charset="0"/>
              </a:rPr>
              <a:t> </a:t>
            </a:r>
            <a:r>
              <a:rPr lang="en-US" sz="1600" dirty="0" err="1">
                <a:latin typeface="Raleway Light" pitchFamily="2" charset="0"/>
              </a:rPr>
              <a:t>quan</a:t>
            </a:r>
            <a:r>
              <a:rPr lang="en-US" sz="1600" dirty="0">
                <a:latin typeface="Raleway Light" pitchFamily="2" charset="0"/>
              </a:rPr>
              <a:t> </a:t>
            </a:r>
            <a:r>
              <a:rPr lang="en-US" sz="1600" dirty="0" err="1">
                <a:latin typeface="Raleway Light" pitchFamily="2" charset="0"/>
              </a:rPr>
              <a:t>hệ</a:t>
            </a:r>
            <a:r>
              <a:rPr lang="en-US" sz="1600" dirty="0">
                <a:latin typeface="Raleway Light" pitchFamily="2" charset="0"/>
              </a:rPr>
              <a:t> </a:t>
            </a:r>
            <a:r>
              <a:rPr lang="en-US" sz="1600" dirty="0" err="1">
                <a:latin typeface="Raleway Light" pitchFamily="2" charset="0"/>
              </a:rPr>
              <a:t>hữu</a:t>
            </a:r>
            <a:r>
              <a:rPr lang="en-US" sz="1600" dirty="0">
                <a:latin typeface="Raleway Light" pitchFamily="2" charset="0"/>
              </a:rPr>
              <a:t> </a:t>
            </a:r>
            <a:r>
              <a:rPr lang="en-US" sz="1600" dirty="0" err="1">
                <a:latin typeface="Raleway Light" pitchFamily="2" charset="0"/>
              </a:rPr>
              <a:t>nghị</a:t>
            </a:r>
            <a:r>
              <a:rPr lang="en-US" sz="1600" dirty="0">
                <a:latin typeface="Raleway Light" pitchFamily="2" charset="0"/>
              </a:rPr>
              <a:t> </a:t>
            </a:r>
            <a:r>
              <a:rPr lang="en-US" sz="1600" dirty="0" err="1">
                <a:latin typeface="Raleway Light" pitchFamily="2" charset="0"/>
              </a:rPr>
              <a:t>hợp</a:t>
            </a:r>
            <a:r>
              <a:rPr lang="en-US" sz="1600" dirty="0">
                <a:latin typeface="Raleway Light" pitchFamily="2" charset="0"/>
              </a:rPr>
              <a:t> </a:t>
            </a:r>
            <a:r>
              <a:rPr lang="en-US" sz="1600" dirty="0" err="1">
                <a:latin typeface="Raleway Light" pitchFamily="2" charset="0"/>
              </a:rPr>
              <a:t>tác</a:t>
            </a:r>
            <a:r>
              <a:rPr lang="en-US" sz="1600" dirty="0">
                <a:latin typeface="Raleway Light" pitchFamily="2" charset="0"/>
              </a:rPr>
              <a:t> </a:t>
            </a:r>
            <a:r>
              <a:rPr lang="en-US" sz="1600" dirty="0" err="1">
                <a:latin typeface="Raleway Light" pitchFamily="2" charset="0"/>
              </a:rPr>
              <a:t>với</a:t>
            </a:r>
            <a:r>
              <a:rPr lang="en-US" sz="1600" dirty="0">
                <a:latin typeface="Raleway Light" pitchFamily="2" charset="0"/>
              </a:rPr>
              <a:t> </a:t>
            </a:r>
            <a:r>
              <a:rPr lang="en-US" sz="1600" dirty="0" err="1">
                <a:latin typeface="Raleway Light" pitchFamily="2" charset="0"/>
              </a:rPr>
              <a:t>các</a:t>
            </a:r>
            <a:r>
              <a:rPr lang="en-US" sz="1600" dirty="0">
                <a:latin typeface="Raleway Light" pitchFamily="2" charset="0"/>
              </a:rPr>
              <a:t> </a:t>
            </a:r>
            <a:r>
              <a:rPr lang="en-US" sz="1600" dirty="0" err="1">
                <a:latin typeface="Raleway Light" pitchFamily="2" charset="0"/>
              </a:rPr>
              <a:t>nước</a:t>
            </a:r>
            <a:r>
              <a:rPr lang="en-US" sz="1600" dirty="0">
                <a:latin typeface="Raleway Light" pitchFamily="2" charset="0"/>
              </a:rPr>
              <a:t> </a:t>
            </a:r>
            <a:r>
              <a:rPr lang="en-US" sz="1600" dirty="0" err="1">
                <a:latin typeface="Raleway Light" pitchFamily="2" charset="0"/>
              </a:rPr>
              <a:t>Đông</a:t>
            </a:r>
            <a:r>
              <a:rPr lang="en-US" sz="1600" dirty="0">
                <a:latin typeface="Raleway Light" pitchFamily="2" charset="0"/>
              </a:rPr>
              <a:t> Nam Á, </a:t>
            </a:r>
            <a:r>
              <a:rPr lang="vi-VN" sz="1600" dirty="0">
                <a:latin typeface="Raleway Light" pitchFamily="2" charset="0"/>
              </a:rPr>
              <a:t>thiết lập quan hệ ngoại giao Việt Nam và các nước châu Âu</a:t>
            </a:r>
            <a:r>
              <a:rPr lang="en-US" sz="1600" dirty="0">
                <a:latin typeface="Raleway Light" pitchFamily="2" charset="0"/>
              </a:rPr>
              <a:t>.</a:t>
            </a:r>
          </a:p>
          <a:p>
            <a:pPr marL="285750" lvl="0" indent="-285750" algn="l" rtl="0">
              <a:spcBef>
                <a:spcPts val="600"/>
              </a:spcBef>
              <a:spcAft>
                <a:spcPts val="0"/>
              </a:spcAft>
              <a:buFont typeface="Arial" panose="020B0604020202020204" pitchFamily="34" charset="0"/>
              <a:buChar char="•"/>
            </a:pPr>
            <a:endParaRPr lang="en-US" sz="1600" dirty="0">
              <a:latin typeface="Raleway Light" pitchFamily="2" charset="0"/>
            </a:endParaRPr>
          </a:p>
        </p:txBody>
      </p:sp>
      <p:sp>
        <p:nvSpPr>
          <p:cNvPr id="45" name="TextBox 44">
            <a:extLst>
              <a:ext uri="{FF2B5EF4-FFF2-40B4-BE49-F238E27FC236}">
                <a16:creationId xmlns:a16="http://schemas.microsoft.com/office/drawing/2014/main" id="{C1D79738-7062-4FA4-9AF8-95190DBA0F68}"/>
              </a:ext>
            </a:extLst>
          </p:cNvPr>
          <p:cNvSpPr txBox="1"/>
          <p:nvPr/>
        </p:nvSpPr>
        <p:spPr>
          <a:xfrm>
            <a:off x="1767707" y="3274602"/>
            <a:ext cx="2255849"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a:t>
            </a:r>
            <a:r>
              <a:rPr lang="en-US" sz="1600" u="sng" dirty="0" err="1">
                <a:solidFill>
                  <a:srgbClr val="FF0000"/>
                </a:solidFill>
                <a:latin typeface="Raleway ExtraBold" pitchFamily="2" charset="0"/>
              </a:rPr>
              <a:t>quan</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hệ</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đối</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ngoại</a:t>
            </a:r>
            <a:endParaRPr lang="en-US" sz="1600" u="sng" dirty="0">
              <a:solidFill>
                <a:srgbClr val="FF0000"/>
              </a:solidFill>
              <a:latin typeface="Raleway ExtraBold" pitchFamily="2" charset="0"/>
            </a:endParaRPr>
          </a:p>
        </p:txBody>
      </p:sp>
    </p:spTree>
    <p:extLst>
      <p:ext uri="{BB962C8B-B14F-4D97-AF65-F5344CB8AC3E}">
        <p14:creationId xmlns:p14="http://schemas.microsoft.com/office/powerpoint/2010/main" val="231359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117"/>
        <p:cNvGrpSpPr/>
        <p:nvPr/>
      </p:nvGrpSpPr>
      <p:grpSpPr>
        <a:xfrm>
          <a:off x="0" y="0"/>
          <a:ext cx="0" cy="0"/>
          <a:chOff x="0" y="0"/>
          <a:chExt cx="0" cy="0"/>
        </a:xfrm>
      </p:grpSpPr>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1" name="Group 9">
            <a:extLst>
              <a:ext uri="{FF2B5EF4-FFF2-40B4-BE49-F238E27FC236}">
                <a16:creationId xmlns:a16="http://schemas.microsoft.com/office/drawing/2014/main" id="{9B8721C8-D698-4D06-AF35-E7570B796442}"/>
              </a:ext>
            </a:extLst>
          </p:cNvPr>
          <p:cNvGrpSpPr/>
          <p:nvPr/>
        </p:nvGrpSpPr>
        <p:grpSpPr>
          <a:xfrm>
            <a:off x="564786" y="2214390"/>
            <a:ext cx="7158037" cy="609347"/>
            <a:chOff x="0" y="0"/>
            <a:chExt cx="3952468" cy="386602"/>
          </a:xfrm>
        </p:grpSpPr>
        <p:sp>
          <p:nvSpPr>
            <p:cNvPr id="22" name="Freeform 10">
              <a:extLst>
                <a:ext uri="{FF2B5EF4-FFF2-40B4-BE49-F238E27FC236}">
                  <a16:creationId xmlns:a16="http://schemas.microsoft.com/office/drawing/2014/main" id="{531CCA4C-28AE-4556-94CC-D1F71681AB05}"/>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386369" y="2717771"/>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86864" y="2175183"/>
            <a:ext cx="661685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000" dirty="0"/>
              <a:t>Đại hội đại biểu toàn quốc lần thứ VII và</a:t>
            </a:r>
            <a:r>
              <a:rPr lang="en-US" sz="2000" dirty="0"/>
              <a:t> </a:t>
            </a:r>
            <a:r>
              <a:rPr lang="en-US" sz="2000" dirty="0" err="1"/>
              <a:t>cương</a:t>
            </a:r>
            <a:r>
              <a:rPr lang="en-US" sz="2000" dirty="0"/>
              <a:t> </a:t>
            </a:r>
            <a:r>
              <a:rPr lang="en-US" sz="2000" dirty="0" err="1"/>
              <a:t>lĩnh</a:t>
            </a:r>
            <a:r>
              <a:rPr lang="en-US" sz="2000" dirty="0"/>
              <a:t> </a:t>
            </a:r>
            <a:r>
              <a:rPr lang="en-US" sz="2000" dirty="0" err="1"/>
              <a:t>xây</a:t>
            </a:r>
            <a:r>
              <a:rPr lang="en-US" sz="2000" dirty="0"/>
              <a:t> </a:t>
            </a:r>
            <a:r>
              <a:rPr lang="en-US" sz="2000" dirty="0" err="1"/>
              <a:t>dựng</a:t>
            </a:r>
            <a:r>
              <a:rPr lang="en-US" sz="2000" dirty="0"/>
              <a:t> </a:t>
            </a:r>
            <a:r>
              <a:rPr lang="en-US" sz="2000" dirty="0" err="1"/>
              <a:t>đất</a:t>
            </a:r>
            <a:r>
              <a:rPr lang="en-US" sz="2000" dirty="0"/>
              <a:t> </a:t>
            </a:r>
            <a:r>
              <a:rPr lang="en-US" sz="2000" dirty="0" err="1"/>
              <a:t>nước</a:t>
            </a:r>
            <a:r>
              <a:rPr lang="en-US" sz="2000" dirty="0"/>
              <a:t> </a:t>
            </a:r>
            <a:r>
              <a:rPr lang="en-US" sz="2000" dirty="0" err="1"/>
              <a:t>trong</a:t>
            </a:r>
            <a:r>
              <a:rPr lang="en-US" sz="2000" dirty="0"/>
              <a:t> </a:t>
            </a:r>
            <a:r>
              <a:rPr lang="en-US" sz="2000" dirty="0" err="1"/>
              <a:t>thời</a:t>
            </a:r>
            <a:r>
              <a:rPr lang="en-US" sz="2000" dirty="0"/>
              <a:t> </a:t>
            </a:r>
            <a:r>
              <a:rPr lang="en-US" sz="2000" dirty="0" err="1"/>
              <a:t>kỳ</a:t>
            </a:r>
            <a:r>
              <a:rPr lang="en-US" sz="2000" dirty="0"/>
              <a:t> </a:t>
            </a:r>
            <a:r>
              <a:rPr lang="en-US" sz="2000" dirty="0" err="1"/>
              <a:t>quá</a:t>
            </a:r>
            <a:r>
              <a:rPr lang="en-US" sz="2000" dirty="0"/>
              <a:t> </a:t>
            </a:r>
            <a:r>
              <a:rPr lang="en-US" sz="2000" dirty="0" err="1"/>
              <a:t>độ</a:t>
            </a:r>
            <a:r>
              <a:rPr lang="en-US" sz="2000" dirty="0"/>
              <a:t> </a:t>
            </a:r>
            <a:r>
              <a:rPr lang="en-US" sz="2000" dirty="0" err="1"/>
              <a:t>lên</a:t>
            </a:r>
            <a:r>
              <a:rPr lang="en-US" sz="2000" dirty="0"/>
              <a:t> </a:t>
            </a:r>
            <a:r>
              <a:rPr lang="en-US" sz="2000" dirty="0" err="1"/>
              <a:t>chủ</a:t>
            </a:r>
            <a:r>
              <a:rPr lang="en-US" sz="2000" dirty="0"/>
              <a:t> </a:t>
            </a:r>
            <a:r>
              <a:rPr lang="en-US" sz="2000" dirty="0" err="1"/>
              <a:t>nghĩa</a:t>
            </a:r>
            <a:r>
              <a:rPr lang="en-US" sz="2000" dirty="0"/>
              <a:t> </a:t>
            </a:r>
            <a:r>
              <a:rPr lang="en-US" sz="2000" dirty="0" err="1"/>
              <a:t>xã</a:t>
            </a:r>
            <a:r>
              <a:rPr lang="en-US" sz="2000" dirty="0"/>
              <a:t> </a:t>
            </a:r>
            <a:r>
              <a:rPr lang="en-US" sz="2000" dirty="0" err="1"/>
              <a:t>hội</a:t>
            </a:r>
            <a:r>
              <a:rPr lang="en-US" sz="2000" dirty="0"/>
              <a:t> </a:t>
            </a:r>
            <a:endParaRPr sz="2000" dirty="0"/>
          </a:p>
        </p:txBody>
      </p:sp>
      <p:sp>
        <p:nvSpPr>
          <p:cNvPr id="119" name="Google Shape;119;p19"/>
          <p:cNvSpPr txBox="1">
            <a:spLocks noGrp="1"/>
          </p:cNvSpPr>
          <p:nvPr>
            <p:ph type="subTitle" idx="4294967295"/>
          </p:nvPr>
        </p:nvSpPr>
        <p:spPr>
          <a:xfrm>
            <a:off x="786863" y="3509561"/>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t>Đại hội lần thứ VII của Đảng họp tại Hà Nội, từ ngày 24 đến ngày 27-6-1991</a:t>
            </a:r>
            <a:endParaRPr b="1" dirty="0"/>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39947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31868" y="1766763"/>
            <a:ext cx="3261597" cy="1834626"/>
            <a:chOff x="0" y="0"/>
            <a:chExt cx="11289030" cy="6350000"/>
          </a:xfrm>
          <a:blipFill>
            <a:blip r:embed="rId2"/>
            <a:stretch>
              <a:fillRect/>
            </a:stretch>
          </a:blipFill>
        </p:grpSpPr>
        <p:sp>
          <p:nvSpPr>
            <p:cNvPr id="3" name="Freeform 3"/>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4" name="Group 4"/>
          <p:cNvGrpSpPr/>
          <p:nvPr/>
        </p:nvGrpSpPr>
        <p:grpSpPr>
          <a:xfrm>
            <a:off x="1031868" y="3701962"/>
            <a:ext cx="3264026" cy="927188"/>
            <a:chOff x="0" y="0"/>
            <a:chExt cx="8233580" cy="2338853"/>
          </a:xfrm>
        </p:grpSpPr>
        <p:sp>
          <p:nvSpPr>
            <p:cNvPr id="5" name="Freeform 5"/>
            <p:cNvSpPr/>
            <p:nvPr/>
          </p:nvSpPr>
          <p:spPr>
            <a:xfrm>
              <a:off x="0" y="-4073"/>
              <a:ext cx="8239971" cy="2345456"/>
            </a:xfrm>
            <a:custGeom>
              <a:avLst/>
              <a:gdLst/>
              <a:ahLst/>
              <a:cxnLst/>
              <a:rect l="l" t="t" r="r" b="b"/>
              <a:pathLst>
                <a:path w="8239971" h="2345456">
                  <a:moveTo>
                    <a:pt x="7612193" y="2290978"/>
                  </a:moveTo>
                  <a:cubicBezTo>
                    <a:pt x="7612193" y="2290978"/>
                    <a:pt x="6881318" y="2345456"/>
                    <a:pt x="5797999" y="2342834"/>
                  </a:cubicBezTo>
                  <a:cubicBezTo>
                    <a:pt x="3166192" y="2340672"/>
                    <a:pt x="1057074" y="2332847"/>
                    <a:pt x="1057074" y="2332847"/>
                  </a:cubicBezTo>
                  <a:cubicBezTo>
                    <a:pt x="812932" y="2324013"/>
                    <a:pt x="449110" y="2302782"/>
                    <a:pt x="282371" y="2244605"/>
                  </a:cubicBezTo>
                  <a:cubicBezTo>
                    <a:pt x="4469" y="2147642"/>
                    <a:pt x="0" y="1974363"/>
                    <a:pt x="0" y="1574688"/>
                  </a:cubicBezTo>
                  <a:lnTo>
                    <a:pt x="0" y="1574675"/>
                  </a:lnTo>
                  <a:cubicBezTo>
                    <a:pt x="8536" y="491230"/>
                    <a:pt x="0" y="345608"/>
                    <a:pt x="77597" y="223930"/>
                  </a:cubicBezTo>
                  <a:cubicBezTo>
                    <a:pt x="217372" y="4759"/>
                    <a:pt x="519255" y="4073"/>
                    <a:pt x="937909" y="4073"/>
                  </a:cubicBezTo>
                  <a:cubicBezTo>
                    <a:pt x="937909" y="4073"/>
                    <a:pt x="2061912" y="15681"/>
                    <a:pt x="4827563" y="7673"/>
                  </a:cubicBezTo>
                  <a:cubicBezTo>
                    <a:pt x="6662391" y="0"/>
                    <a:pt x="7379124" y="6979"/>
                    <a:pt x="7379124" y="6979"/>
                  </a:cubicBezTo>
                  <a:cubicBezTo>
                    <a:pt x="7747432" y="14458"/>
                    <a:pt x="7885692" y="42638"/>
                    <a:pt x="8083431" y="165219"/>
                  </a:cubicBezTo>
                  <a:cubicBezTo>
                    <a:pt x="8234449" y="258836"/>
                    <a:pt x="8239971" y="476157"/>
                    <a:pt x="8230830" y="1574675"/>
                  </a:cubicBezTo>
                  <a:lnTo>
                    <a:pt x="8230830" y="1574688"/>
                  </a:lnTo>
                  <a:cubicBezTo>
                    <a:pt x="8230829" y="2092328"/>
                    <a:pt x="8188046" y="2240916"/>
                    <a:pt x="7612193" y="2290978"/>
                  </a:cubicBezTo>
                  <a:close/>
                </a:path>
              </a:pathLst>
            </a:custGeom>
            <a:solidFill>
              <a:srgbClr val="F8F8F8"/>
            </a:solidFill>
          </p:spPr>
        </p:sp>
      </p:grpSp>
      <p:sp>
        <p:nvSpPr>
          <p:cNvPr id="6" name="TextBox 6"/>
          <p:cNvSpPr txBox="1"/>
          <p:nvPr/>
        </p:nvSpPr>
        <p:spPr>
          <a:xfrm>
            <a:off x="1272038" y="3780529"/>
            <a:ext cx="2940925" cy="491801"/>
          </a:xfrm>
          <a:prstGeom prst="rect">
            <a:avLst/>
          </a:prstGeom>
        </p:spPr>
        <p:txBody>
          <a:bodyPr lIns="0" tIns="0" rIns="0" bIns="0" rtlCol="0" anchor="t">
            <a:spAutoFit/>
          </a:bodyPr>
          <a:lstStyle/>
          <a:p>
            <a:pPr algn="ctr">
              <a:lnSpc>
                <a:spcPts val="1960"/>
              </a:lnSpc>
            </a:pPr>
            <a:r>
              <a:rPr lang="vi-VN" i="1" dirty="0">
                <a:latin typeface="Raleway Light" pitchFamily="2" charset="0"/>
              </a:rPr>
              <a:t>Cương lĩnh xây dựng đất nước trong thời kỳ quá độ lên chủ nghĩa xã hội </a:t>
            </a:r>
            <a:endParaRPr lang="en-US" i="1" dirty="0">
              <a:latin typeface="Raleway Light" pitchFamily="2" charset="0"/>
            </a:endParaRPr>
          </a:p>
        </p:txBody>
      </p:sp>
      <p:grpSp>
        <p:nvGrpSpPr>
          <p:cNvPr id="7" name="Group 7"/>
          <p:cNvGrpSpPr/>
          <p:nvPr/>
        </p:nvGrpSpPr>
        <p:grpSpPr>
          <a:xfrm>
            <a:off x="4848106" y="3701962"/>
            <a:ext cx="3264026" cy="927188"/>
            <a:chOff x="0" y="0"/>
            <a:chExt cx="8233580" cy="2338853"/>
          </a:xfrm>
        </p:grpSpPr>
        <p:sp>
          <p:nvSpPr>
            <p:cNvPr id="8" name="Freeform 8"/>
            <p:cNvSpPr/>
            <p:nvPr/>
          </p:nvSpPr>
          <p:spPr>
            <a:xfrm>
              <a:off x="0" y="-4073"/>
              <a:ext cx="8239971" cy="2345456"/>
            </a:xfrm>
            <a:custGeom>
              <a:avLst/>
              <a:gdLst/>
              <a:ahLst/>
              <a:cxnLst/>
              <a:rect l="l" t="t" r="r" b="b"/>
              <a:pathLst>
                <a:path w="8239971" h="2345456">
                  <a:moveTo>
                    <a:pt x="7612193" y="2290978"/>
                  </a:moveTo>
                  <a:cubicBezTo>
                    <a:pt x="7612193" y="2290978"/>
                    <a:pt x="6881318" y="2345456"/>
                    <a:pt x="5797999" y="2342834"/>
                  </a:cubicBezTo>
                  <a:cubicBezTo>
                    <a:pt x="3166192" y="2340672"/>
                    <a:pt x="1057074" y="2332847"/>
                    <a:pt x="1057074" y="2332847"/>
                  </a:cubicBezTo>
                  <a:cubicBezTo>
                    <a:pt x="812932" y="2324013"/>
                    <a:pt x="449110" y="2302782"/>
                    <a:pt x="282371" y="2244605"/>
                  </a:cubicBezTo>
                  <a:cubicBezTo>
                    <a:pt x="4469" y="2147642"/>
                    <a:pt x="0" y="1974363"/>
                    <a:pt x="0" y="1574688"/>
                  </a:cubicBezTo>
                  <a:lnTo>
                    <a:pt x="0" y="1574675"/>
                  </a:lnTo>
                  <a:cubicBezTo>
                    <a:pt x="8536" y="491230"/>
                    <a:pt x="0" y="345608"/>
                    <a:pt x="77597" y="223930"/>
                  </a:cubicBezTo>
                  <a:cubicBezTo>
                    <a:pt x="217372" y="4759"/>
                    <a:pt x="519255" y="4073"/>
                    <a:pt x="937909" y="4073"/>
                  </a:cubicBezTo>
                  <a:cubicBezTo>
                    <a:pt x="937909" y="4073"/>
                    <a:pt x="2061912" y="15681"/>
                    <a:pt x="4827563" y="7673"/>
                  </a:cubicBezTo>
                  <a:cubicBezTo>
                    <a:pt x="6662391" y="0"/>
                    <a:pt x="7379124" y="6979"/>
                    <a:pt x="7379124" y="6979"/>
                  </a:cubicBezTo>
                  <a:cubicBezTo>
                    <a:pt x="7747432" y="14458"/>
                    <a:pt x="7885692" y="42638"/>
                    <a:pt x="8083431" y="165219"/>
                  </a:cubicBezTo>
                  <a:cubicBezTo>
                    <a:pt x="8234449" y="258836"/>
                    <a:pt x="8239971" y="476157"/>
                    <a:pt x="8230830" y="1574675"/>
                  </a:cubicBezTo>
                  <a:lnTo>
                    <a:pt x="8230830" y="1574688"/>
                  </a:lnTo>
                  <a:cubicBezTo>
                    <a:pt x="8230829" y="2092328"/>
                    <a:pt x="8188046" y="2240916"/>
                    <a:pt x="7612193" y="2290978"/>
                  </a:cubicBezTo>
                  <a:close/>
                </a:path>
              </a:pathLst>
            </a:custGeom>
            <a:solidFill>
              <a:srgbClr val="F8F8F8"/>
            </a:solidFill>
          </p:spPr>
        </p:sp>
      </p:grpSp>
      <p:sp>
        <p:nvSpPr>
          <p:cNvPr id="9" name="TextBox 9"/>
          <p:cNvSpPr txBox="1"/>
          <p:nvPr/>
        </p:nvSpPr>
        <p:spPr>
          <a:xfrm>
            <a:off x="4999998" y="3816392"/>
            <a:ext cx="2962303" cy="489749"/>
          </a:xfrm>
          <a:prstGeom prst="rect">
            <a:avLst/>
          </a:prstGeom>
        </p:spPr>
        <p:txBody>
          <a:bodyPr lIns="0" tIns="0" rIns="0" bIns="0" rtlCol="0" anchor="t">
            <a:spAutoFit/>
          </a:bodyPr>
          <a:lstStyle/>
          <a:p>
            <a:pPr algn="ctr">
              <a:lnSpc>
                <a:spcPts val="1960"/>
              </a:lnSpc>
            </a:pPr>
            <a:r>
              <a:rPr lang="vi-VN" i="1" dirty="0">
                <a:latin typeface="Raleway Light" pitchFamily="2" charset="0"/>
              </a:rPr>
              <a:t>Chiến lược, ổn định và phát triển kinh tế-xã hội đến năm 2000</a:t>
            </a:r>
            <a:endParaRPr lang="en-US" i="1" dirty="0">
              <a:latin typeface="Raleway Light" pitchFamily="2" charset="0"/>
            </a:endParaRPr>
          </a:p>
        </p:txBody>
      </p:sp>
      <p:grpSp>
        <p:nvGrpSpPr>
          <p:cNvPr id="11" name="Group 11"/>
          <p:cNvGrpSpPr>
            <a:grpSpLocks noChangeAspect="1"/>
          </p:cNvGrpSpPr>
          <p:nvPr/>
        </p:nvGrpSpPr>
        <p:grpSpPr>
          <a:xfrm>
            <a:off x="4850535" y="1766763"/>
            <a:ext cx="3261597" cy="1834626"/>
            <a:chOff x="0" y="0"/>
            <a:chExt cx="11289030" cy="6350000"/>
          </a:xfrm>
          <a:blipFill>
            <a:blip r:embed="rId3"/>
            <a:stretch>
              <a:fillRect/>
            </a:stretch>
          </a:blipFill>
        </p:grpSpPr>
        <p:sp>
          <p:nvSpPr>
            <p:cNvPr id="12" name="Freeform 12"/>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grpFill/>
          </p:spPr>
        </p:sp>
      </p:grpSp>
      <p:grpSp>
        <p:nvGrpSpPr>
          <p:cNvPr id="13" name="Group 13"/>
          <p:cNvGrpSpPr/>
          <p:nvPr/>
        </p:nvGrpSpPr>
        <p:grpSpPr>
          <a:xfrm>
            <a:off x="3514106" y="1137682"/>
            <a:ext cx="3908354" cy="119405"/>
            <a:chOff x="0" y="0"/>
            <a:chExt cx="3945965" cy="120553"/>
          </a:xfrm>
        </p:grpSpPr>
        <p:sp>
          <p:nvSpPr>
            <p:cNvPr id="14" name="Freeform 14"/>
            <p:cNvSpPr/>
            <p:nvPr/>
          </p:nvSpPr>
          <p:spPr>
            <a:xfrm>
              <a:off x="-4133" y="-2283"/>
              <a:ext cx="3954205" cy="124140"/>
            </a:xfrm>
            <a:custGeom>
              <a:avLst/>
              <a:gdLst/>
              <a:ahLst/>
              <a:cxnLst/>
              <a:rect l="l" t="t" r="r" b="b"/>
              <a:pathLst>
                <a:path w="3954205" h="124140">
                  <a:moveTo>
                    <a:pt x="16295" y="109891"/>
                  </a:moveTo>
                  <a:cubicBezTo>
                    <a:pt x="0" y="111415"/>
                    <a:pt x="158" y="86001"/>
                    <a:pt x="16295" y="84491"/>
                  </a:cubicBezTo>
                  <a:cubicBezTo>
                    <a:pt x="161057" y="70947"/>
                    <a:pt x="305820" y="57402"/>
                    <a:pt x="450582" y="43858"/>
                  </a:cubicBezTo>
                  <a:cubicBezTo>
                    <a:pt x="592552" y="30575"/>
                    <a:pt x="734187" y="18300"/>
                    <a:pt x="876777" y="14141"/>
                  </a:cubicBezTo>
                  <a:cubicBezTo>
                    <a:pt x="1131353" y="6714"/>
                    <a:pt x="1385995" y="15887"/>
                    <a:pt x="1640508" y="21508"/>
                  </a:cubicBezTo>
                  <a:cubicBezTo>
                    <a:pt x="1764677" y="24250"/>
                    <a:pt x="1888935" y="26709"/>
                    <a:pt x="2013126" y="24009"/>
                  </a:cubicBezTo>
                  <a:cubicBezTo>
                    <a:pt x="2139256" y="21267"/>
                    <a:pt x="2265232" y="14249"/>
                    <a:pt x="2391266" y="8905"/>
                  </a:cubicBezTo>
                  <a:cubicBezTo>
                    <a:pt x="2516951" y="3575"/>
                    <a:pt x="2642808" y="0"/>
                    <a:pt x="2768589" y="3986"/>
                  </a:cubicBezTo>
                  <a:cubicBezTo>
                    <a:pt x="2898082" y="8091"/>
                    <a:pt x="3027245" y="21621"/>
                    <a:pt x="3156311" y="32359"/>
                  </a:cubicBezTo>
                  <a:cubicBezTo>
                    <a:pt x="3416845" y="54034"/>
                    <a:pt x="3677380" y="75709"/>
                    <a:pt x="3937915" y="97384"/>
                  </a:cubicBezTo>
                  <a:cubicBezTo>
                    <a:pt x="3954115" y="98732"/>
                    <a:pt x="3954205" y="124139"/>
                    <a:pt x="3937915" y="122784"/>
                  </a:cubicBezTo>
                  <a:cubicBezTo>
                    <a:pt x="3646116" y="98508"/>
                    <a:pt x="3354317" y="74232"/>
                    <a:pt x="3062519" y="49956"/>
                  </a:cubicBezTo>
                  <a:cubicBezTo>
                    <a:pt x="2934217" y="39282"/>
                    <a:pt x="2806368" y="28444"/>
                    <a:pt x="2677527" y="27731"/>
                  </a:cubicBezTo>
                  <a:cubicBezTo>
                    <a:pt x="2551935" y="27038"/>
                    <a:pt x="2426426" y="32560"/>
                    <a:pt x="2300996" y="38345"/>
                  </a:cubicBezTo>
                  <a:cubicBezTo>
                    <a:pt x="2176977" y="44063"/>
                    <a:pt x="2052924" y="49964"/>
                    <a:pt x="1928749" y="50560"/>
                  </a:cubicBezTo>
                  <a:cubicBezTo>
                    <a:pt x="1802198" y="51167"/>
                    <a:pt x="1675607" y="47839"/>
                    <a:pt x="1549103" y="44772"/>
                  </a:cubicBezTo>
                  <a:cubicBezTo>
                    <a:pt x="1294742" y="38606"/>
                    <a:pt x="1040066" y="31210"/>
                    <a:pt x="785749" y="42948"/>
                  </a:cubicBezTo>
                  <a:cubicBezTo>
                    <a:pt x="658161" y="48839"/>
                    <a:pt x="531177" y="61718"/>
                    <a:pt x="404052" y="73611"/>
                  </a:cubicBezTo>
                  <a:cubicBezTo>
                    <a:pt x="274799" y="85704"/>
                    <a:pt x="145548" y="97798"/>
                    <a:pt x="16295" y="109891"/>
                  </a:cubicBezTo>
                  <a:lnTo>
                    <a:pt x="16295" y="109891"/>
                  </a:lnTo>
                  <a:close/>
                </a:path>
              </a:pathLst>
            </a:custGeom>
            <a:solidFill>
              <a:srgbClr val="000000"/>
            </a:solidFill>
          </p:spPr>
        </p:sp>
      </p:grpSp>
      <p:pic>
        <p:nvPicPr>
          <p:cNvPr id="15" name="Picture 1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rot="-7866507" flipH="1">
            <a:off x="459494" y="3779633"/>
            <a:ext cx="788782" cy="421640"/>
          </a:xfrm>
          <a:prstGeom prst="rect">
            <a:avLst/>
          </a:prstGeom>
        </p:spPr>
      </p:pic>
      <p:pic>
        <p:nvPicPr>
          <p:cNvPr id="16" name="Picture 1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a:stretch>
            <a:fillRect/>
          </a:stretch>
        </p:blipFill>
        <p:spPr>
          <a:xfrm>
            <a:off x="7813049" y="1838578"/>
            <a:ext cx="598166" cy="563364"/>
          </a:xfrm>
          <a:prstGeom prst="rect">
            <a:avLst/>
          </a:prstGeom>
        </p:spPr>
      </p:pic>
      <p:sp>
        <p:nvSpPr>
          <p:cNvPr id="17" name="TextBox 17"/>
          <p:cNvSpPr txBox="1"/>
          <p:nvPr/>
        </p:nvSpPr>
        <p:spPr>
          <a:xfrm>
            <a:off x="2947254" y="637848"/>
            <a:ext cx="4865795" cy="307777"/>
          </a:xfrm>
          <a:prstGeom prst="rect">
            <a:avLst/>
          </a:prstGeom>
        </p:spPr>
        <p:txBody>
          <a:bodyPr wrap="square" lIns="0" tIns="0" rIns="0" bIns="0" rtlCol="0" anchor="t">
            <a:spAutoFit/>
          </a:bodyPr>
          <a:lstStyle/>
          <a:p>
            <a:r>
              <a:rPr lang="en-US" sz="2000" dirty="0" err="1">
                <a:latin typeface="Raleway ExtraBold" pitchFamily="2" charset="0"/>
              </a:rPr>
              <a:t>Đại</a:t>
            </a:r>
            <a:r>
              <a:rPr lang="en-US" sz="2000" dirty="0">
                <a:latin typeface="Raleway ExtraBold" pitchFamily="2" charset="0"/>
              </a:rPr>
              <a:t> </a:t>
            </a:r>
            <a:r>
              <a:rPr lang="en-US" sz="2000" dirty="0" err="1">
                <a:latin typeface="Raleway ExtraBold" pitchFamily="2" charset="0"/>
              </a:rPr>
              <a:t>hội</a:t>
            </a:r>
            <a:r>
              <a:rPr lang="en-US" sz="2000" dirty="0">
                <a:latin typeface="Raleway ExtraBold" pitchFamily="2" charset="0"/>
              </a:rPr>
              <a:t> </a:t>
            </a:r>
            <a:r>
              <a:rPr lang="en-US" sz="2000" dirty="0" err="1">
                <a:solidFill>
                  <a:schemeClr val="accent1"/>
                </a:solidFill>
                <a:latin typeface="Raleway ExtraBold" pitchFamily="2" charset="0"/>
              </a:rPr>
              <a:t>lần</a:t>
            </a:r>
            <a:r>
              <a:rPr lang="en-US" sz="2000" dirty="0">
                <a:solidFill>
                  <a:schemeClr val="accent1"/>
                </a:solidFill>
                <a:latin typeface="Raleway ExtraBold" pitchFamily="2" charset="0"/>
              </a:rPr>
              <a:t> </a:t>
            </a:r>
            <a:r>
              <a:rPr lang="en-US" sz="2000" dirty="0" err="1">
                <a:solidFill>
                  <a:schemeClr val="accent1"/>
                </a:solidFill>
                <a:latin typeface="Raleway ExtraBold" pitchFamily="2" charset="0"/>
              </a:rPr>
              <a:t>thứ</a:t>
            </a:r>
            <a:r>
              <a:rPr lang="en-US" sz="2000" dirty="0">
                <a:solidFill>
                  <a:schemeClr val="accent1"/>
                </a:solidFill>
                <a:latin typeface="Raleway ExtraBold" pitchFamily="2" charset="0"/>
              </a:rPr>
              <a:t> VII </a:t>
            </a:r>
            <a:r>
              <a:rPr lang="en-US" sz="2000" dirty="0" err="1">
                <a:latin typeface="Raleway ExtraBold" pitchFamily="2" charset="0"/>
              </a:rPr>
              <a:t>thông</a:t>
            </a:r>
            <a:r>
              <a:rPr lang="en-US" sz="2000" dirty="0">
                <a:latin typeface="Raleway ExtraBold" pitchFamily="2" charset="0"/>
              </a:rPr>
              <a:t> qua </a:t>
            </a:r>
            <a:r>
              <a:rPr lang="en-US" sz="2000" dirty="0">
                <a:solidFill>
                  <a:schemeClr val="accent1"/>
                </a:solidFill>
                <a:latin typeface="Raleway ExtraBold" pitchFamily="2" charset="0"/>
              </a:rPr>
              <a:t>2 </a:t>
            </a:r>
            <a:r>
              <a:rPr lang="en-US" sz="2000" dirty="0" err="1">
                <a:solidFill>
                  <a:schemeClr val="accent1"/>
                </a:solidFill>
                <a:latin typeface="Raleway ExtraBold" pitchFamily="2" charset="0"/>
              </a:rPr>
              <a:t>văn</a:t>
            </a:r>
            <a:r>
              <a:rPr lang="en-US" sz="2000" dirty="0">
                <a:solidFill>
                  <a:schemeClr val="accent1"/>
                </a:solidFill>
                <a:latin typeface="Raleway ExtraBold" pitchFamily="2" charset="0"/>
              </a:rPr>
              <a:t> </a:t>
            </a:r>
            <a:r>
              <a:rPr lang="en-US" sz="2000" dirty="0" err="1">
                <a:solidFill>
                  <a:schemeClr val="accent1"/>
                </a:solidFill>
                <a:latin typeface="Raleway ExtraBold" pitchFamily="2" charset="0"/>
              </a:rPr>
              <a:t>kiện</a:t>
            </a:r>
            <a:endParaRPr lang="en-US" sz="2000" dirty="0">
              <a:solidFill>
                <a:schemeClr val="accent1"/>
              </a:solidFill>
              <a:latin typeface="Raleway ExtraBold"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45160" y="878862"/>
            <a:ext cx="6900346" cy="643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Cương lĩnh </a:t>
            </a:r>
            <a:r>
              <a:rPr lang="vi-VN" sz="2000" dirty="0">
                <a:solidFill>
                  <a:schemeClr val="accent1"/>
                </a:solidFill>
              </a:rPr>
              <a:t>xây dựng đất nước </a:t>
            </a:r>
            <a:r>
              <a:rPr lang="vi-VN" sz="2000" dirty="0"/>
              <a:t>trong thời kỳ quá độ lên </a:t>
            </a:r>
            <a:r>
              <a:rPr lang="vi-VN" sz="2000" dirty="0">
                <a:solidFill>
                  <a:schemeClr val="accent1"/>
                </a:solidFill>
              </a:rPr>
              <a:t>chủ nghĩa xã hội</a:t>
            </a:r>
            <a:endParaRPr sz="2000" dirty="0">
              <a:solidFill>
                <a:schemeClr val="accent1"/>
              </a:solidFill>
            </a:endParaRPr>
          </a:p>
        </p:txBody>
      </p:sp>
      <p:sp>
        <p:nvSpPr>
          <p:cNvPr id="148" name="Google Shape;148;p21"/>
          <p:cNvSpPr txBox="1">
            <a:spLocks noGrp="1"/>
          </p:cNvSpPr>
          <p:nvPr>
            <p:ph type="body" idx="1"/>
          </p:nvPr>
        </p:nvSpPr>
        <p:spPr>
          <a:xfrm>
            <a:off x="749470" y="1716571"/>
            <a:ext cx="7241925" cy="2548067"/>
          </a:xfrm>
          <a:prstGeom prst="rect">
            <a:avLst/>
          </a:prstGeom>
        </p:spPr>
        <p:txBody>
          <a:bodyPr spcFirstLastPara="1" wrap="square" lIns="91425" tIns="91425" rIns="91425" bIns="91425" anchor="t" anchorCtr="0">
            <a:noAutofit/>
          </a:bodyPr>
          <a:lstStyle/>
          <a:p>
            <a:pPr marL="285750" indent="-285750"/>
            <a:r>
              <a:rPr lang="en-US" dirty="0"/>
              <a:t>C</a:t>
            </a:r>
            <a:r>
              <a:rPr lang="vi-VN" dirty="0"/>
              <a:t>hỉ ra những thành công, khuyết điểm, sai lầm và nêu ra</a:t>
            </a:r>
            <a:r>
              <a:rPr lang="en-US" dirty="0"/>
              <a:t> </a:t>
            </a:r>
            <a:r>
              <a:rPr lang="en-US" dirty="0" err="1"/>
              <a:t>các</a:t>
            </a:r>
            <a:r>
              <a:rPr lang="vi-VN" dirty="0"/>
              <a:t> bài học</a:t>
            </a:r>
            <a:r>
              <a:rPr lang="en-US" dirty="0"/>
              <a:t>.</a:t>
            </a:r>
          </a:p>
          <a:p>
            <a:pPr marL="285750" indent="-285750"/>
            <a:r>
              <a:rPr lang="vi-VN" dirty="0"/>
              <a:t>Cương lĩnh đã </a:t>
            </a:r>
            <a:r>
              <a:rPr lang="en-US" dirty="0" err="1"/>
              <a:t>khái</a:t>
            </a:r>
            <a:r>
              <a:rPr lang="en-US" dirty="0"/>
              <a:t> </a:t>
            </a:r>
            <a:r>
              <a:rPr lang="en-US" dirty="0" err="1"/>
              <a:t>quát</a:t>
            </a:r>
            <a:r>
              <a:rPr lang="en-US" dirty="0"/>
              <a:t> </a:t>
            </a:r>
            <a:r>
              <a:rPr lang="vi-VN" dirty="0"/>
              <a:t>xu thế phát triển của thế giới, đặc điểm của thời kỳ quá độ lên chủ nghĩa xã hội ở Việt Nam</a:t>
            </a:r>
            <a:r>
              <a:rPr lang="en-US" dirty="0"/>
              <a:t>.</a:t>
            </a:r>
          </a:p>
          <a:p>
            <a:pPr marL="285750" indent="-285750"/>
            <a:r>
              <a:rPr lang="vi-VN" dirty="0"/>
              <a:t>Cương lĩnh nêu ra phương hướng lớn xây dựng chủ nghĩa xã hội</a:t>
            </a:r>
            <a:r>
              <a:rPr lang="en-US" dirty="0"/>
              <a:t>.</a:t>
            </a:r>
          </a:p>
          <a:p>
            <a:pPr marL="285750" indent="-285750"/>
            <a:r>
              <a:rPr lang="en-US" dirty="0"/>
              <a:t>C</a:t>
            </a:r>
            <a:r>
              <a:rPr lang="vi-VN" dirty="0"/>
              <a:t>ương lĩnh chỉ rõ quá độ lên chủ nghĩa xã hội ở nước ta là một quá trình lâu dài, trải qua nhiều chặng đường với những định hướng lớn về chính sách kinh tế, xã hội, quốc phòng-an ninh, đối ngoạ</a:t>
            </a:r>
            <a:r>
              <a:rPr lang="en-US" dirty="0" err="1"/>
              <a:t>i</a:t>
            </a:r>
            <a:r>
              <a:rPr lang="en-US" dirty="0"/>
              <a:t>.</a:t>
            </a:r>
          </a:p>
          <a:p>
            <a:pPr marL="285750" indent="-285750"/>
            <a:r>
              <a:rPr lang="vi-VN" dirty="0"/>
              <a:t>Cương lĩnh nêu rõ quan điểm về xây dựng hệ thống chính trị, xây dựng Nhà nước xã hội chủ nghĩa của nhân dân, do nhân dân, vì nhân dân; xây dựng Mặt trận Tổ quốc Việt Nam và các đoàn thể nhân dân. </a:t>
            </a:r>
            <a:endParaRPr lang="en-US" dirty="0"/>
          </a:p>
          <a:p>
            <a:pPr marL="0" lvl="0" indent="0" algn="l" rtl="0">
              <a:spcBef>
                <a:spcPts val="600"/>
              </a:spcBef>
              <a:spcAft>
                <a:spcPts val="0"/>
              </a:spcAft>
              <a:buNone/>
            </a:pPr>
            <a:endParaRPr lang="en-US" dirty="0"/>
          </a:p>
          <a:p>
            <a:pPr marL="0" lvl="0" indent="0" algn="l" rtl="0">
              <a:spcBef>
                <a:spcPts val="600"/>
              </a:spcBef>
              <a:spcAft>
                <a:spcPts val="0"/>
              </a:spcAft>
              <a:buNone/>
            </a:pPr>
            <a:r>
              <a:rPr lang="vi-VN" dirty="0"/>
              <a:t> </a:t>
            </a:r>
            <a:endParaRPr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60420" y="814576"/>
            <a:ext cx="6900346" cy="643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Chiến lược </a:t>
            </a:r>
            <a:r>
              <a:rPr lang="vi-VN" sz="2000" dirty="0">
                <a:solidFill>
                  <a:schemeClr val="accent1"/>
                </a:solidFill>
              </a:rPr>
              <a:t>ổn định và phát triển </a:t>
            </a:r>
            <a:r>
              <a:rPr lang="vi-VN" sz="2000" dirty="0"/>
              <a:t>kinh tế-xã hội đến năm 2000</a:t>
            </a:r>
            <a:endParaRPr sz="2000" dirty="0"/>
          </a:p>
        </p:txBody>
      </p:sp>
      <p:sp>
        <p:nvSpPr>
          <p:cNvPr id="148" name="Google Shape;148;p21"/>
          <p:cNvSpPr txBox="1">
            <a:spLocks noGrp="1"/>
          </p:cNvSpPr>
          <p:nvPr>
            <p:ph type="body" idx="1"/>
          </p:nvPr>
        </p:nvSpPr>
        <p:spPr>
          <a:xfrm>
            <a:off x="860528" y="1458303"/>
            <a:ext cx="7241925" cy="3052224"/>
          </a:xfrm>
          <a:prstGeom prst="rect">
            <a:avLst/>
          </a:prstGeom>
        </p:spPr>
        <p:txBody>
          <a:bodyPr spcFirstLastPara="1" wrap="square" lIns="91425" tIns="91425" rIns="91425" bIns="91425" anchor="t" anchorCtr="0">
            <a:noAutofit/>
          </a:bodyPr>
          <a:lstStyle/>
          <a:p>
            <a:pPr marL="285750" indent="-285750"/>
            <a:r>
              <a:rPr lang="en-US" b="1" dirty="0"/>
              <a:t>M</a:t>
            </a:r>
            <a:r>
              <a:rPr lang="vi-VN" b="1" dirty="0"/>
              <a:t>ục tiêu tổng quát </a:t>
            </a:r>
            <a:r>
              <a:rPr lang="vi-VN" dirty="0"/>
              <a:t>đến năm 2000 là ra khỏi khủng hoảng, ổn định tình hình kinh tế-xã hội, phấn đấu vượt qua tình trạng nước nghèo và kém phát triển</a:t>
            </a:r>
            <a:r>
              <a:rPr lang="en-US" dirty="0"/>
              <a:t>.</a:t>
            </a:r>
          </a:p>
          <a:p>
            <a:pPr marL="285750" indent="-285750"/>
            <a:r>
              <a:rPr lang="vi-VN" b="1" dirty="0"/>
              <a:t>Quan điểm chỉ đạo </a:t>
            </a:r>
            <a:r>
              <a:rPr lang="vi-VN" dirty="0"/>
              <a:t>của Chiến lược là: Phát triển kinh tế-xã hội theo con đường củng cố độc lập dân tộc và xây dựng chủ nghĩa xã hội ở nước ta là quá trình thực hiện dân giàu, nước mạnh, tiến lên hiện đại trong một xã hội nhân dân làm chủ, nhân ái, có văn hóa, có kỷ cương, xóa bỏ áp bức, bất công, tạo điều kiện cho mọi người có cuộc sống ấm no, tự do, hạnh phúc</a:t>
            </a:r>
            <a:r>
              <a:rPr lang="en-US" dirty="0"/>
              <a:t>.</a:t>
            </a:r>
          </a:p>
          <a:p>
            <a:pPr marL="285750" indent="-285750"/>
            <a:r>
              <a:rPr lang="vi-VN" b="1" dirty="0"/>
              <a:t>Phát triển nền kinh tế hàng hóa </a:t>
            </a:r>
            <a:r>
              <a:rPr lang="vi-VN" dirty="0"/>
              <a:t>nhiều thành phần, với nhiều dạng sở hữu và hình thức tổ chức kinh doanh, vận động theo cơ chế thị trường có sự quản lý của Nhà nước. </a:t>
            </a:r>
            <a:endParaRPr lang="en-US" dirty="0"/>
          </a:p>
          <a:p>
            <a:pPr marL="285750" indent="-285750"/>
            <a:r>
              <a:rPr lang="vi-VN" b="1" dirty="0"/>
              <a:t>Mục tiêu và động lực</a:t>
            </a:r>
            <a:r>
              <a:rPr lang="vi-VN" dirty="0"/>
              <a:t> chính của sự phát triển là vì con người, do con người</a:t>
            </a:r>
            <a:endParaRPr lang="en-US" dirty="0"/>
          </a:p>
          <a:p>
            <a:pPr marL="285750" indent="-285750"/>
            <a:endParaRPr lang="en-US" dirty="0"/>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5177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767483"/>
            <a:ext cx="2255850" cy="2097184"/>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25435" y="1032810"/>
            <a:ext cx="1625423" cy="1282402"/>
          </a:xfrm>
          <a:prstGeom prst="rect">
            <a:avLst/>
          </a:prstGeom>
        </p:spPr>
        <p:txBody>
          <a:bodyPr wrap="square" lIns="0" tIns="0" rIns="0" bIns="0" rtlCol="0" anchor="t">
            <a:spAutoFit/>
          </a:bodyPr>
          <a:lstStyle/>
          <a:p>
            <a:pPr algn="ctr">
              <a:lnSpc>
                <a:spcPts val="2475"/>
              </a:lnSpc>
            </a:pPr>
            <a:r>
              <a:rPr lang="en-US" b="1" dirty="0" err="1">
                <a:latin typeface="Raleway ExtraBold" pitchFamily="2" charset="0"/>
              </a:rPr>
              <a:t>Chỉ</a:t>
            </a:r>
            <a:r>
              <a:rPr lang="en-US" b="1" dirty="0">
                <a:latin typeface="Raleway ExtraBold" pitchFamily="2" charset="0"/>
              </a:rPr>
              <a:t> </a:t>
            </a:r>
            <a:r>
              <a:rPr lang="en-US" b="1" dirty="0" err="1">
                <a:latin typeface="Raleway ExtraBold" pitchFamily="2" charset="0"/>
              </a:rPr>
              <a:t>đạo</a:t>
            </a:r>
            <a:r>
              <a:rPr lang="en-US" b="1" dirty="0">
                <a:latin typeface="Raleway ExtraBold" pitchFamily="2" charset="0"/>
              </a:rPr>
              <a:t>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Trung</a:t>
            </a:r>
            <a:r>
              <a:rPr lang="en-US" b="1" dirty="0">
                <a:latin typeface="Raleway ExtraBold" pitchFamily="2" charset="0"/>
              </a:rPr>
              <a:t> </a:t>
            </a:r>
            <a:r>
              <a:rPr lang="en-US" b="1" dirty="0" err="1">
                <a:latin typeface="Raleway ExtraBold" pitchFamily="2" charset="0"/>
              </a:rPr>
              <a:t>ương</a:t>
            </a:r>
            <a:r>
              <a:rPr lang="en-US" b="1" dirty="0">
                <a:latin typeface="Raleway ExtraBold" pitchFamily="2" charset="0"/>
              </a:rPr>
              <a:t>, </a:t>
            </a:r>
            <a:r>
              <a:rPr lang="en-US" b="1" dirty="0" err="1">
                <a:latin typeface="Raleway ExtraBold" pitchFamily="2" charset="0"/>
              </a:rPr>
              <a:t>thực</a:t>
            </a:r>
            <a:r>
              <a:rPr lang="en-US" b="1" dirty="0">
                <a:latin typeface="Raleway ExtraBold" pitchFamily="2" charset="0"/>
              </a:rPr>
              <a:t> </a:t>
            </a:r>
            <a:r>
              <a:rPr lang="en-US" b="1" dirty="0" err="1">
                <a:latin typeface="Raleway ExtraBold" pitchFamily="2" charset="0"/>
              </a:rPr>
              <a:t>hiện</a:t>
            </a:r>
            <a:r>
              <a:rPr lang="en-US" b="1" dirty="0">
                <a:latin typeface="Raleway ExtraBold" pitchFamily="2" charset="0"/>
              </a:rPr>
              <a:t> </a:t>
            </a:r>
            <a:r>
              <a:rPr lang="en-US" b="1" dirty="0" err="1">
                <a:latin typeface="Raleway ExtraBold" pitchFamily="2" charset="0"/>
              </a:rPr>
              <a:t>Nghị</a:t>
            </a:r>
            <a:r>
              <a:rPr lang="en-US" b="1" dirty="0">
                <a:latin typeface="Raleway ExtraBold" pitchFamily="2" charset="0"/>
              </a:rPr>
              <a:t> </a:t>
            </a:r>
            <a:r>
              <a:rPr lang="en-US" b="1" dirty="0" err="1">
                <a:latin typeface="Raleway ExtraBold" pitchFamily="2" charset="0"/>
              </a:rPr>
              <a:t>quyết</a:t>
            </a:r>
            <a:r>
              <a:rPr lang="en-US" b="1" dirty="0">
                <a:latin typeface="Raleway ExtraBold" pitchFamily="2" charset="0"/>
              </a:rPr>
              <a:t> </a:t>
            </a:r>
            <a:r>
              <a:rPr lang="en-US" b="1" dirty="0" err="1">
                <a:latin typeface="Raleway ExtraBold" pitchFamily="2" charset="0"/>
              </a:rPr>
              <a:t>Đại</a:t>
            </a:r>
            <a:r>
              <a:rPr lang="en-US" b="1" dirty="0">
                <a:latin typeface="Raleway ExtraBold" pitchFamily="2" charset="0"/>
              </a:rPr>
              <a:t> </a:t>
            </a:r>
            <a:r>
              <a:rPr lang="en-US" b="1" dirty="0" err="1">
                <a:latin typeface="Raleway ExtraBold" pitchFamily="2" charset="0"/>
              </a:rPr>
              <a:t>hội</a:t>
            </a:r>
            <a:r>
              <a:rPr lang="en-US" b="1" dirty="0">
                <a:latin typeface="Raleway ExtraBold" pitchFamily="2" charset="0"/>
              </a:rPr>
              <a:t> VII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Đảng</a:t>
            </a:r>
            <a:endParaRPr lang="en-US" b="1" dirty="0">
              <a:latin typeface="Raleway ExtraBold" pitchFamily="2" charset="0"/>
            </a:endParaRPr>
          </a:p>
        </p:txBody>
      </p:sp>
      <p:sp>
        <p:nvSpPr>
          <p:cNvPr id="43" name="TextBox 43"/>
          <p:cNvSpPr txBox="1"/>
          <p:nvPr/>
        </p:nvSpPr>
        <p:spPr>
          <a:xfrm>
            <a:off x="3642232" y="1340006"/>
            <a:ext cx="4880034" cy="1520224"/>
          </a:xfrm>
          <a:prstGeom prst="rect">
            <a:avLst/>
          </a:prstGeom>
        </p:spPr>
        <p:txBody>
          <a:bodyPr wrap="square" lIns="0" tIns="0" rIns="0" bIns="0" rtlCol="0" anchor="t">
            <a:spAutoFit/>
          </a:bodyPr>
          <a:lstStyle/>
          <a:p>
            <a:pPr marL="285750" marR="0" indent="-285750" algn="just">
              <a:lnSpc>
                <a:spcPct val="107000"/>
              </a:lnSpc>
              <a:spcBef>
                <a:spcPts val="300"/>
              </a:spcBef>
              <a:spcAft>
                <a:spcPts val="300"/>
              </a:spcAft>
              <a:buFont typeface="Arial" panose="020B0604020202020204" pitchFamily="34" charset="0"/>
              <a:buChar char="•"/>
            </a:pPr>
            <a:r>
              <a:rPr lang="en-US" dirty="0" err="1">
                <a:latin typeface="Raleway Light" pitchFamily="2" charset="0"/>
              </a:rPr>
              <a:t>Coi</a:t>
            </a:r>
            <a:r>
              <a:rPr lang="en-US" dirty="0">
                <a:latin typeface="Raleway Light" pitchFamily="2" charset="0"/>
              </a:rPr>
              <a:t> </a:t>
            </a:r>
            <a:r>
              <a:rPr lang="en-US" dirty="0" err="1">
                <a:latin typeface="Raleway Light" pitchFamily="2" charset="0"/>
              </a:rPr>
              <a:t>nông</a:t>
            </a:r>
            <a:r>
              <a:rPr lang="en-US" dirty="0">
                <a:latin typeface="Raleway Light" pitchFamily="2" charset="0"/>
              </a:rPr>
              <a:t> </a:t>
            </a:r>
            <a:r>
              <a:rPr lang="en-US" dirty="0" err="1">
                <a:latin typeface="Raleway Light" pitchFamily="2" charset="0"/>
              </a:rPr>
              <a:t>nghiệp</a:t>
            </a:r>
            <a:r>
              <a:rPr lang="en-US" dirty="0">
                <a:latin typeface="Raleway Light" pitchFamily="2" charset="0"/>
              </a:rPr>
              <a:t> là </a:t>
            </a:r>
            <a:r>
              <a:rPr lang="en-US" dirty="0" err="1">
                <a:latin typeface="Raleway Light" pitchFamily="2" charset="0"/>
              </a:rPr>
              <a:t>mặt</a:t>
            </a:r>
            <a:r>
              <a:rPr lang="en-US" dirty="0">
                <a:latin typeface="Raleway Light" pitchFamily="2" charset="0"/>
              </a:rPr>
              <a:t> </a:t>
            </a:r>
            <a:r>
              <a:rPr lang="en-US" dirty="0" err="1">
                <a:latin typeface="Raleway Light" pitchFamily="2" charset="0"/>
              </a:rPr>
              <a:t>trận</a:t>
            </a:r>
            <a:r>
              <a:rPr lang="en-US" dirty="0">
                <a:latin typeface="Raleway Light" pitchFamily="2" charset="0"/>
              </a:rPr>
              <a:t> </a:t>
            </a:r>
            <a:r>
              <a:rPr lang="en-US" dirty="0" err="1">
                <a:latin typeface="Raleway Light" pitchFamily="2" charset="0"/>
              </a:rPr>
              <a:t>hàng</a:t>
            </a:r>
            <a:r>
              <a:rPr lang="en-US" dirty="0">
                <a:latin typeface="Raleway Light" pitchFamily="2" charset="0"/>
              </a:rPr>
              <a:t> </a:t>
            </a:r>
            <a:r>
              <a:rPr lang="en-US" dirty="0" err="1">
                <a:latin typeface="Raleway Light" pitchFamily="2" charset="0"/>
              </a:rPr>
              <a:t>đầu</a:t>
            </a:r>
            <a:r>
              <a:rPr lang="en-US" dirty="0">
                <a:latin typeface="Raleway Light" pitchFamily="2" charset="0"/>
              </a:rPr>
              <a:t> </a:t>
            </a:r>
            <a:r>
              <a:rPr lang="en-US" dirty="0" err="1">
                <a:latin typeface="Raleway Light" pitchFamily="2" charset="0"/>
              </a:rPr>
              <a:t>và</a:t>
            </a:r>
            <a:r>
              <a:rPr lang="en-US" dirty="0">
                <a:latin typeface="Raleway Light" pitchFamily="2" charset="0"/>
              </a:rPr>
              <a:t> có </a:t>
            </a:r>
            <a:r>
              <a:rPr lang="en-US" dirty="0" err="1">
                <a:latin typeface="Raleway Light" pitchFamily="2" charset="0"/>
              </a:rPr>
              <a:t>cách</a:t>
            </a:r>
            <a:r>
              <a:rPr lang="en-US" dirty="0">
                <a:latin typeface="Raleway Light" pitchFamily="2" charset="0"/>
              </a:rPr>
              <a:t> </a:t>
            </a:r>
            <a:r>
              <a:rPr lang="en-US" dirty="0" err="1">
                <a:latin typeface="Raleway Light" pitchFamily="2" charset="0"/>
              </a:rPr>
              <a:t>nhìn</a:t>
            </a:r>
            <a:r>
              <a:rPr lang="en-US" dirty="0">
                <a:latin typeface="Raleway Light" pitchFamily="2" charset="0"/>
              </a:rPr>
              <a:t> </a:t>
            </a:r>
            <a:r>
              <a:rPr lang="en-US" dirty="0" err="1">
                <a:latin typeface="Raleway Light" pitchFamily="2" charset="0"/>
              </a:rPr>
              <a:t>toàn</a:t>
            </a:r>
            <a:r>
              <a:rPr lang="en-US" dirty="0">
                <a:latin typeface="Raleway Light" pitchFamily="2" charset="0"/>
              </a:rPr>
              <a:t> </a:t>
            </a:r>
            <a:r>
              <a:rPr lang="en-US" dirty="0" err="1">
                <a:latin typeface="Raleway Light" pitchFamily="2" charset="0"/>
              </a:rPr>
              <a:t>diện</a:t>
            </a:r>
            <a:r>
              <a:rPr lang="en-US" dirty="0">
                <a:latin typeface="Raleway Light" pitchFamily="2" charset="0"/>
              </a:rPr>
              <a:t>…</a:t>
            </a:r>
          </a:p>
          <a:p>
            <a:pPr marL="285750" marR="0" indent="-285750" algn="just">
              <a:lnSpc>
                <a:spcPct val="107000"/>
              </a:lnSpc>
              <a:spcBef>
                <a:spcPts val="300"/>
              </a:spcBef>
              <a:spcAft>
                <a:spcPts val="300"/>
              </a:spcAft>
              <a:buFont typeface="Arial" panose="020B0604020202020204" pitchFamily="34" charset="0"/>
              <a:buChar char="•"/>
            </a:pPr>
            <a:r>
              <a:rPr lang="en-US" dirty="0">
                <a:latin typeface="Raleway Light" pitchFamily="2" charset="0"/>
              </a:rPr>
              <a:t>C</a:t>
            </a:r>
            <a:r>
              <a:rPr lang="vi-VN" dirty="0">
                <a:latin typeface="Raleway Light" pitchFamily="2" charset="0"/>
              </a:rPr>
              <a:t>ủng cố quốc phòng an ninh, mở rộng quan hệ đối ngoại, đổi mới và chỉnh đốn Đảng.</a:t>
            </a:r>
            <a:endParaRPr lang="en-US" dirty="0">
              <a:latin typeface="Raleway Light" pitchFamily="2" charset="0"/>
            </a:endParaRPr>
          </a:p>
          <a:p>
            <a:pPr marL="285750" marR="0" indent="-285750" algn="just">
              <a:lnSpc>
                <a:spcPct val="107000"/>
              </a:lnSpc>
              <a:spcBef>
                <a:spcPts val="300"/>
              </a:spcBef>
              <a:spcAft>
                <a:spcPts val="300"/>
              </a:spcAft>
              <a:buFont typeface="Arial" panose="020B0604020202020204" pitchFamily="34" charset="0"/>
              <a:buChar char="•"/>
            </a:pPr>
            <a:r>
              <a:rPr lang="en-US" dirty="0">
                <a:latin typeface="Raleway Light" pitchFamily="2" charset="0"/>
              </a:rPr>
              <a:t>M</a:t>
            </a:r>
            <a:r>
              <a:rPr lang="vi-VN" dirty="0">
                <a:latin typeface="Raleway Light" pitchFamily="2" charset="0"/>
              </a:rPr>
              <a:t>ở rộng quan hệ đối ngoại, phá thế bị bao vây cấm vận tạo điều kiện thuận lợi cơ bản cho công cuộc đổi mới. </a:t>
            </a:r>
            <a:endParaRPr lang="en-US" dirty="0">
              <a:latin typeface="Raleway Light" pitchFamily="2" charset="0"/>
            </a:endParaRPr>
          </a:p>
        </p:txBody>
      </p:sp>
    </p:spTree>
    <p:extLst>
      <p:ext uri="{BB962C8B-B14F-4D97-AF65-F5344CB8AC3E}">
        <p14:creationId xmlns:p14="http://schemas.microsoft.com/office/powerpoint/2010/main" val="45923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Shape 117"/>
        <p:cNvGrpSpPr/>
        <p:nvPr/>
      </p:nvGrpSpPr>
      <p:grpSpPr>
        <a:xfrm>
          <a:off x="0" y="0"/>
          <a:ext cx="0" cy="0"/>
          <a:chOff x="0" y="0"/>
          <a:chExt cx="0" cy="0"/>
        </a:xfrm>
      </p:grpSpPr>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386368" y="2717771"/>
            <a:ext cx="7021039"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19707" y="2030329"/>
            <a:ext cx="6687701"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sz="2000" dirty="0"/>
              <a:t>Hội nghị đại biểu toàn quốc giữa nhiệm kỳ của Đảng</a:t>
            </a:r>
            <a:endParaRPr lang="en-US" sz="2000" dirty="0"/>
          </a:p>
        </p:txBody>
      </p:sp>
      <p:sp>
        <p:nvSpPr>
          <p:cNvPr id="119" name="Google Shape;119;p19"/>
          <p:cNvSpPr txBox="1">
            <a:spLocks noGrp="1"/>
          </p:cNvSpPr>
          <p:nvPr>
            <p:ph type="subTitle" idx="4294967295"/>
          </p:nvPr>
        </p:nvSpPr>
        <p:spPr>
          <a:xfrm>
            <a:off x="786863" y="3622429"/>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solidFill>
                  <a:srgbClr val="FF0000"/>
                </a:solidFill>
              </a:rPr>
              <a:t>L</a:t>
            </a:r>
            <a:r>
              <a:rPr lang="vi-VN" b="1" dirty="0">
                <a:solidFill>
                  <a:srgbClr val="FF0000"/>
                </a:solidFill>
              </a:rPr>
              <a:t>ần đầu tiên Đảng tổ chức Hội nghị giữa nhiệm kỳ (1-1994). </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359393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831078" y="366658"/>
            <a:ext cx="377719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Hội nghị </a:t>
            </a:r>
            <a:r>
              <a:rPr lang="vi-VN" sz="2000" dirty="0">
                <a:solidFill>
                  <a:schemeClr val="accent1"/>
                </a:solidFill>
              </a:rPr>
              <a:t>đại biểu toàn quốc </a:t>
            </a:r>
            <a:r>
              <a:rPr lang="vi-VN" sz="2000" dirty="0"/>
              <a:t>giữa nhiệm kỳ của </a:t>
            </a:r>
            <a:r>
              <a:rPr lang="vi-VN" sz="2000" dirty="0">
                <a:solidFill>
                  <a:schemeClr val="accent1"/>
                </a:solidFill>
              </a:rPr>
              <a:t>Đảng</a:t>
            </a:r>
            <a:endParaRPr sz="2000" dirty="0">
              <a:solidFill>
                <a:schemeClr val="accent1"/>
              </a:solidFill>
            </a:endParaRPr>
          </a:p>
        </p:txBody>
      </p:sp>
      <p:sp>
        <p:nvSpPr>
          <p:cNvPr id="158" name="Google Shape;158;p22"/>
          <p:cNvSpPr txBox="1">
            <a:spLocks noGrp="1"/>
          </p:cNvSpPr>
          <p:nvPr>
            <p:ph type="body" idx="1"/>
          </p:nvPr>
        </p:nvSpPr>
        <p:spPr>
          <a:xfrm>
            <a:off x="391156" y="1197322"/>
            <a:ext cx="5156717" cy="3284317"/>
          </a:xfrm>
          <a:prstGeom prst="rect">
            <a:avLst/>
          </a:prstGeom>
        </p:spPr>
        <p:txBody>
          <a:bodyPr spcFirstLastPara="1" wrap="square" lIns="91425" tIns="91425" rIns="91425" bIns="91425" anchor="t" anchorCtr="0">
            <a:noAutofit/>
          </a:bodyPr>
          <a:lstStyle/>
          <a:p>
            <a:pPr marL="285750" indent="-285750" algn="just">
              <a:lnSpc>
                <a:spcPct val="107000"/>
              </a:lnSpc>
              <a:spcBef>
                <a:spcPts val="300"/>
              </a:spcBef>
              <a:spcAft>
                <a:spcPts val="300"/>
              </a:spcAft>
            </a:pPr>
            <a:r>
              <a:rPr lang="vi-VN" sz="1400" dirty="0"/>
              <a:t>Hội nghị khẳng định, đổi mới là sự nghiệp khó khăn, chưa có tiền lệ, song Đảng đã mạnh dạn tìm tòi và giành thắng lợi quan trọng. </a:t>
            </a:r>
            <a:endParaRPr lang="en-US" sz="1400" dirty="0"/>
          </a:p>
          <a:p>
            <a:pPr marL="285750" indent="-285750" algn="just">
              <a:lnSpc>
                <a:spcPct val="107000"/>
              </a:lnSpc>
              <a:spcBef>
                <a:spcPts val="300"/>
              </a:spcBef>
              <a:spcAft>
                <a:spcPts val="300"/>
              </a:spcAft>
            </a:pPr>
            <a:r>
              <a:rPr lang="vi-VN" sz="1400" dirty="0"/>
              <a:t>Điều cơ bản có tính chất quyết định nhất là Đảng ta đã giữ gìn vai trò lãnh đạo duy nhất, nêu cao tinh thần độc lập tự chủ và sáng tạo, có đường lối, chính sách phù hợp với quy luật và thực tiễn Việt Nam, phát huy được sức mạnh tổng hợp của khối đại đoàn kết toàn dân, mở rộng hợp tác quốc tế.</a:t>
            </a:r>
            <a:endParaRPr lang="en-US" sz="1400" dirty="0"/>
          </a:p>
          <a:p>
            <a:pPr marL="285750" indent="-285750" algn="just">
              <a:lnSpc>
                <a:spcPct val="107000"/>
              </a:lnSpc>
              <a:spcBef>
                <a:spcPts val="300"/>
              </a:spcBef>
              <a:spcAft>
                <a:spcPts val="300"/>
              </a:spcAft>
            </a:pPr>
            <a:r>
              <a:rPr lang="vi-VN" sz="1400" dirty="0"/>
              <a:t>Lần đầu tiên trong Văn kiện, Hội nghị giữa nhiệm kỳ của Đảng khẳng định xây dựng Nhà nước pháp quyền Việt Nam của nhân dân, do nhân dân, vì nhân dân. </a:t>
            </a:r>
            <a:endParaRPr lang="en-US" sz="1400" dirty="0"/>
          </a:p>
        </p:txBody>
      </p:sp>
      <p:pic>
        <p:nvPicPr>
          <p:cNvPr id="159" name="Google Shape;159;p22"/>
          <p:cNvPicPr preferRelativeResize="0"/>
          <p:nvPr/>
        </p:nvPicPr>
        <p:blipFill>
          <a:blip r:embed="rId3"/>
          <a:srcRect l="17619" r="17619"/>
          <a:stretch/>
        </p:blipFill>
        <p:spPr>
          <a:xfrm>
            <a:off x="5513950" y="1012679"/>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915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ctrTitle"/>
          </p:nvPr>
        </p:nvSpPr>
        <p:spPr>
          <a:xfrm>
            <a:off x="545690" y="2084787"/>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t>Lãnh đạo công cuộc đổi mới, đẩy mạnh công nghiệp hóa, hiện đại hóa và hội nhập quốc tế (</a:t>
            </a:r>
            <a:r>
              <a:rPr lang="en-US" sz="3200" dirty="0" err="1"/>
              <a:t>từ</a:t>
            </a:r>
            <a:r>
              <a:rPr lang="en-US" sz="3200" dirty="0"/>
              <a:t> </a:t>
            </a:r>
            <a:r>
              <a:rPr lang="vi-VN" sz="3200" dirty="0"/>
              <a:t>1986 đến nay</a:t>
            </a:r>
            <a:r>
              <a:rPr lang="en-US" sz="3200" dirty="0"/>
              <a:t>)</a:t>
            </a:r>
            <a:endParaRPr sz="3200" dirty="0"/>
          </a:p>
        </p:txBody>
      </p:sp>
      <p:sp>
        <p:nvSpPr>
          <p:cNvPr id="93" name="Google Shape;93;p16"/>
          <p:cNvSpPr txBox="1">
            <a:spLocks noGrp="1"/>
          </p:cNvSpPr>
          <p:nvPr>
            <p:ph type="subTitle" idx="1"/>
          </p:nvPr>
        </p:nvSpPr>
        <p:spPr>
          <a:xfrm>
            <a:off x="626805" y="3336582"/>
            <a:ext cx="8086425" cy="784800"/>
          </a:xfrm>
          <a:prstGeom prst="rect">
            <a:avLst/>
          </a:prstGeom>
        </p:spPr>
        <p:txBody>
          <a:bodyPr spcFirstLastPara="1" wrap="square" lIns="91425" tIns="91425" rIns="91425" bIns="91425" anchor="t" anchorCtr="0">
            <a:noAutofit/>
          </a:bodyPr>
          <a:lstStyle/>
          <a:p>
            <a:pPr marL="0" indent="0">
              <a:lnSpc>
                <a:spcPct val="107000"/>
              </a:lnSpc>
              <a:spcBef>
                <a:spcPts val="300"/>
              </a:spcBef>
              <a:spcAft>
                <a:spcPts val="300"/>
              </a:spcAft>
            </a:pPr>
            <a:r>
              <a:rPr lang="en-US" dirty="0" smtClean="0"/>
              <a:t>3.2.1</a:t>
            </a:r>
            <a:r>
              <a:rPr lang="en-US" dirty="0"/>
              <a:t>. </a:t>
            </a:r>
            <a:r>
              <a:rPr lang="vi-VN" dirty="0"/>
              <a:t>Đổi mới toàn diện, đưa đất nước ra khỏi khủng hoảng kinh tế-xã hội </a:t>
            </a:r>
            <a:r>
              <a:rPr lang="en-US" dirty="0"/>
              <a:t>(</a:t>
            </a:r>
            <a:r>
              <a:rPr lang="vi-VN" dirty="0"/>
              <a:t>1986</a:t>
            </a:r>
            <a:r>
              <a:rPr lang="en-US" dirty="0"/>
              <a:t> </a:t>
            </a:r>
            <a:r>
              <a:rPr lang="vi-VN" dirty="0"/>
              <a:t>-</a:t>
            </a:r>
            <a:r>
              <a:rPr lang="en-US" dirty="0"/>
              <a:t> </a:t>
            </a:r>
            <a:r>
              <a:rPr lang="vi-VN" dirty="0"/>
              <a:t>1996</a:t>
            </a:r>
            <a:r>
              <a:rPr lang="en-US" dirty="0"/>
              <a:t>)</a:t>
            </a:r>
          </a:p>
        </p:txBody>
      </p:sp>
      <p:sp>
        <p:nvSpPr>
          <p:cNvPr id="94" name="Google Shape;94;p16"/>
          <p:cNvSpPr txBox="1"/>
          <p:nvPr/>
        </p:nvSpPr>
        <p:spPr>
          <a:xfrm>
            <a:off x="0" y="481943"/>
            <a:ext cx="1879647"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smtClean="0">
                <a:solidFill>
                  <a:schemeClr val="dk1"/>
                </a:solidFill>
                <a:latin typeface="Raleway ExtraBold"/>
                <a:ea typeface="Raleway ExtraBold"/>
                <a:cs typeface="Raleway ExtraBold"/>
                <a:sym typeface="Raleway ExtraBold"/>
              </a:rPr>
              <a:t>3.2</a:t>
            </a:r>
            <a:endParaRPr sz="4800" dirty="0">
              <a:solidFill>
                <a:schemeClr val="dk1"/>
              </a:solidFill>
              <a:latin typeface="Raleway ExtraBold"/>
              <a:ea typeface="Raleway ExtraBold"/>
              <a:cs typeface="Raleway ExtraBold"/>
              <a:sym typeface="Raleway ExtraBold"/>
            </a:endParaRPr>
          </a:p>
        </p:txBody>
      </p:sp>
    </p:spTree>
    <p:extLst>
      <p:ext uri="{BB962C8B-B14F-4D97-AF65-F5344CB8AC3E}">
        <p14:creationId xmlns:p14="http://schemas.microsoft.com/office/powerpoint/2010/main" val="1103162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4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473" name="Google Shape;473;p40"/>
          <p:cNvSpPr/>
          <p:nvPr/>
        </p:nvSpPr>
        <p:spPr>
          <a:xfrm>
            <a:off x="0" y="2788302"/>
            <a:ext cx="9144000" cy="37489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40"/>
          <p:cNvSpPr/>
          <p:nvPr/>
        </p:nvSpPr>
        <p:spPr>
          <a:xfrm>
            <a:off x="0" y="2762373"/>
            <a:ext cx="9144000" cy="374897"/>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75" name="Google Shape;475;p40"/>
          <p:cNvGrpSpPr/>
          <p:nvPr/>
        </p:nvGrpSpPr>
        <p:grpSpPr>
          <a:xfrm>
            <a:off x="1786350" y="2201101"/>
            <a:ext cx="473400" cy="473400"/>
            <a:chOff x="1786339" y="1703401"/>
            <a:chExt cx="473400" cy="473400"/>
          </a:xfrm>
        </p:grpSpPr>
        <p:sp>
          <p:nvSpPr>
            <p:cNvPr id="476" name="Google Shape;47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77" name="Google Shape;47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1</a:t>
              </a:r>
              <a:endParaRPr sz="600">
                <a:solidFill>
                  <a:schemeClr val="dk2"/>
                </a:solidFill>
                <a:latin typeface="Raleway"/>
                <a:ea typeface="Raleway"/>
                <a:cs typeface="Raleway"/>
                <a:sym typeface="Raleway"/>
              </a:endParaRPr>
            </a:p>
          </p:txBody>
        </p:sp>
      </p:grpSp>
      <p:grpSp>
        <p:nvGrpSpPr>
          <p:cNvPr id="478" name="Google Shape;478;p40"/>
          <p:cNvGrpSpPr/>
          <p:nvPr/>
        </p:nvGrpSpPr>
        <p:grpSpPr>
          <a:xfrm>
            <a:off x="3849871" y="2206389"/>
            <a:ext cx="473400" cy="473400"/>
            <a:chOff x="3814414" y="1703401"/>
            <a:chExt cx="473400" cy="473400"/>
          </a:xfrm>
        </p:grpSpPr>
        <p:sp>
          <p:nvSpPr>
            <p:cNvPr id="479" name="Google Shape;47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0" name="Google Shape;48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3</a:t>
              </a:r>
              <a:endParaRPr sz="600">
                <a:solidFill>
                  <a:schemeClr val="dk2"/>
                </a:solidFill>
                <a:latin typeface="Raleway"/>
                <a:ea typeface="Raleway"/>
                <a:cs typeface="Raleway"/>
                <a:sym typeface="Raleway"/>
              </a:endParaRPr>
            </a:p>
          </p:txBody>
        </p:sp>
      </p:grpSp>
      <p:grpSp>
        <p:nvGrpSpPr>
          <p:cNvPr id="481" name="Google Shape;481;p40"/>
          <p:cNvGrpSpPr/>
          <p:nvPr/>
        </p:nvGrpSpPr>
        <p:grpSpPr>
          <a:xfrm>
            <a:off x="6912323" y="2359602"/>
            <a:ext cx="473400" cy="473400"/>
            <a:chOff x="5842489" y="1703401"/>
            <a:chExt cx="473400" cy="473400"/>
          </a:xfrm>
        </p:grpSpPr>
        <p:sp>
          <p:nvSpPr>
            <p:cNvPr id="482" name="Google Shape;48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3" name="Google Shape;48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5</a:t>
              </a:r>
              <a:endParaRPr sz="600">
                <a:solidFill>
                  <a:schemeClr val="dk2"/>
                </a:solidFill>
                <a:latin typeface="Raleway"/>
                <a:ea typeface="Raleway"/>
                <a:cs typeface="Raleway"/>
                <a:sym typeface="Raleway"/>
              </a:endParaRPr>
            </a:p>
          </p:txBody>
        </p:sp>
      </p:grpSp>
      <p:grpSp>
        <p:nvGrpSpPr>
          <p:cNvPr id="487" name="Google Shape;487;p40"/>
          <p:cNvGrpSpPr/>
          <p:nvPr/>
        </p:nvGrpSpPr>
        <p:grpSpPr>
          <a:xfrm>
            <a:off x="5070089" y="3283268"/>
            <a:ext cx="473400" cy="473400"/>
            <a:chOff x="4852739" y="3576300"/>
            <a:chExt cx="473400" cy="473400"/>
          </a:xfrm>
        </p:grpSpPr>
        <p:sp>
          <p:nvSpPr>
            <p:cNvPr id="488" name="Google Shape;48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89" name="Google Shape;48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4</a:t>
              </a:r>
              <a:endParaRPr sz="600">
                <a:solidFill>
                  <a:schemeClr val="dk2"/>
                </a:solidFill>
                <a:latin typeface="Raleway"/>
                <a:ea typeface="Raleway"/>
                <a:cs typeface="Raleway"/>
                <a:sym typeface="Raleway"/>
              </a:endParaRPr>
            </a:p>
          </p:txBody>
        </p:sp>
      </p:grpSp>
      <p:grpSp>
        <p:nvGrpSpPr>
          <p:cNvPr id="490" name="Google Shape;490;p40"/>
          <p:cNvGrpSpPr/>
          <p:nvPr/>
        </p:nvGrpSpPr>
        <p:grpSpPr>
          <a:xfrm>
            <a:off x="2782774" y="3279204"/>
            <a:ext cx="473400" cy="473400"/>
            <a:chOff x="2824664" y="3576300"/>
            <a:chExt cx="473400" cy="473400"/>
          </a:xfrm>
        </p:grpSpPr>
        <p:sp>
          <p:nvSpPr>
            <p:cNvPr id="491" name="Google Shape;49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492" name="Google Shape;49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aleway"/>
                  <a:ea typeface="Raleway"/>
                  <a:cs typeface="Raleway"/>
                  <a:sym typeface="Raleway"/>
                </a:rPr>
                <a:t>2</a:t>
              </a:r>
              <a:endParaRPr sz="600">
                <a:solidFill>
                  <a:schemeClr val="dk2"/>
                </a:solidFill>
                <a:latin typeface="Raleway"/>
                <a:ea typeface="Raleway"/>
                <a:cs typeface="Raleway"/>
                <a:sym typeface="Raleway"/>
              </a:endParaRPr>
            </a:p>
          </p:txBody>
        </p:sp>
      </p:grpSp>
      <p:sp>
        <p:nvSpPr>
          <p:cNvPr id="493" name="Google Shape;493;p40"/>
          <p:cNvSpPr txBox="1"/>
          <p:nvPr/>
        </p:nvSpPr>
        <p:spPr>
          <a:xfrm>
            <a:off x="1379850" y="2073748"/>
            <a:ext cx="1286400" cy="18032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200" dirty="0">
                <a:latin typeface="Raleway Light" pitchFamily="2" charset="0"/>
              </a:rPr>
              <a:t>N</a:t>
            </a:r>
            <a:r>
              <a:rPr lang="vi-VN" sz="1200" dirty="0">
                <a:latin typeface="Raleway Light" pitchFamily="2" charset="0"/>
              </a:rPr>
              <a:t>gày 27-10-1975</a:t>
            </a:r>
            <a:endParaRPr sz="1200" dirty="0">
              <a:latin typeface="Raleway Light" pitchFamily="2" charset="0"/>
              <a:sym typeface="Raleway"/>
            </a:endParaRPr>
          </a:p>
        </p:txBody>
      </p:sp>
      <p:sp>
        <p:nvSpPr>
          <p:cNvPr id="494" name="Google Shape;494;p40"/>
          <p:cNvSpPr txBox="1"/>
          <p:nvPr/>
        </p:nvSpPr>
        <p:spPr>
          <a:xfrm>
            <a:off x="3388497" y="1773255"/>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dirty="0">
                <a:latin typeface="Raleway Light" pitchFamily="2" charset="0"/>
              </a:rPr>
              <a:t>Ngày 3-1-1976</a:t>
            </a:r>
            <a:endParaRPr sz="1200" dirty="0">
              <a:latin typeface="Raleway Light" pitchFamily="2" charset="0"/>
              <a:sym typeface="Raleway"/>
            </a:endParaRPr>
          </a:p>
        </p:txBody>
      </p:sp>
      <p:sp>
        <p:nvSpPr>
          <p:cNvPr id="495" name="Google Shape;495;p40"/>
          <p:cNvSpPr txBox="1"/>
          <p:nvPr/>
        </p:nvSpPr>
        <p:spPr>
          <a:xfrm>
            <a:off x="6159273" y="1828399"/>
            <a:ext cx="2396775"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200" dirty="0">
                <a:latin typeface="Raleway Light" pitchFamily="2" charset="0"/>
              </a:rPr>
              <a:t>Từ ngày 24-6 đến ngày 3-7-1976</a:t>
            </a:r>
            <a:endParaRPr sz="1200" dirty="0">
              <a:latin typeface="Raleway Light" pitchFamily="2" charset="0"/>
              <a:sym typeface="Raleway"/>
            </a:endParaRPr>
          </a:p>
        </p:txBody>
      </p:sp>
      <p:sp>
        <p:nvSpPr>
          <p:cNvPr id="496" name="Google Shape;496;p40"/>
          <p:cNvSpPr txBox="1"/>
          <p:nvPr/>
        </p:nvSpPr>
        <p:spPr>
          <a:xfrm>
            <a:off x="1893546" y="3724471"/>
            <a:ext cx="2157568"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err="1">
                <a:latin typeface="Raleway Light" pitchFamily="2" charset="0"/>
              </a:rPr>
              <a:t>Ngày</a:t>
            </a:r>
            <a:r>
              <a:rPr lang="en-US" sz="1200" dirty="0">
                <a:latin typeface="Raleway Light" pitchFamily="2" charset="0"/>
              </a:rPr>
              <a:t> </a:t>
            </a:r>
            <a:r>
              <a:rPr lang="vi-VN" sz="1200" dirty="0">
                <a:latin typeface="Raleway Light" pitchFamily="2" charset="0"/>
              </a:rPr>
              <a:t>15 đến ngày 21-11-1975</a:t>
            </a:r>
            <a:endParaRPr sz="1200" dirty="0">
              <a:latin typeface="Raleway Light" pitchFamily="2" charset="0"/>
              <a:sym typeface="Raleway"/>
            </a:endParaRPr>
          </a:p>
        </p:txBody>
      </p:sp>
      <p:sp>
        <p:nvSpPr>
          <p:cNvPr id="497" name="Google Shape;497;p40"/>
          <p:cNvSpPr txBox="1"/>
          <p:nvPr/>
        </p:nvSpPr>
        <p:spPr>
          <a:xfrm>
            <a:off x="4663605" y="3722189"/>
            <a:ext cx="1286400" cy="21053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200" dirty="0">
                <a:latin typeface="Raleway Light" pitchFamily="2" charset="0"/>
              </a:rPr>
              <a:t>N</a:t>
            </a:r>
            <a:r>
              <a:rPr lang="vi-VN" sz="1200" dirty="0">
                <a:latin typeface="Raleway Light" pitchFamily="2" charset="0"/>
              </a:rPr>
              <a:t>gày 25-4-1976,</a:t>
            </a:r>
            <a:endParaRPr sz="1200" dirty="0">
              <a:latin typeface="Raleway Light" pitchFamily="2" charset="0"/>
              <a:sym typeface="Raleway"/>
            </a:endParaRPr>
          </a:p>
        </p:txBody>
      </p:sp>
      <p:sp>
        <p:nvSpPr>
          <p:cNvPr id="33" name="Google Shape;147;p21">
            <a:extLst>
              <a:ext uri="{FF2B5EF4-FFF2-40B4-BE49-F238E27FC236}">
                <a16:creationId xmlns:a16="http://schemas.microsoft.com/office/drawing/2014/main" id="{484829BB-561A-465F-A87F-5D2218BB0D4B}"/>
              </a:ext>
            </a:extLst>
          </p:cNvPr>
          <p:cNvSpPr txBox="1">
            <a:spLocks noGrp="1"/>
          </p:cNvSpPr>
          <p:nvPr>
            <p:ph type="title"/>
          </p:nvPr>
        </p:nvSpPr>
        <p:spPr>
          <a:xfrm>
            <a:off x="2356568" y="441785"/>
            <a:ext cx="5427042" cy="6437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Nhiệm vụ </a:t>
            </a:r>
            <a:r>
              <a:rPr lang="en" sz="2400" dirty="0">
                <a:solidFill>
                  <a:schemeClr val="accent1"/>
                </a:solidFill>
              </a:rPr>
              <a:t>thống nhất đất nước</a:t>
            </a:r>
            <a:endParaRPr sz="2400" dirty="0">
              <a:solidFill>
                <a:schemeClr val="accent1"/>
              </a:solidFill>
            </a:endParaRPr>
          </a:p>
        </p:txBody>
      </p:sp>
      <p:sp>
        <p:nvSpPr>
          <p:cNvPr id="35" name="TextBox 34">
            <a:extLst>
              <a:ext uri="{FF2B5EF4-FFF2-40B4-BE49-F238E27FC236}">
                <a16:creationId xmlns:a16="http://schemas.microsoft.com/office/drawing/2014/main" id="{E1659E5C-E6A5-4FC3-B30A-D5BF993CC045}"/>
              </a:ext>
            </a:extLst>
          </p:cNvPr>
          <p:cNvSpPr txBox="1"/>
          <p:nvPr/>
        </p:nvSpPr>
        <p:spPr>
          <a:xfrm>
            <a:off x="765406" y="1076506"/>
            <a:ext cx="2418308" cy="954107"/>
          </a:xfrm>
          <a:prstGeom prst="rect">
            <a:avLst/>
          </a:prstGeom>
          <a:noFill/>
        </p:spPr>
        <p:txBody>
          <a:bodyPr wrap="square">
            <a:spAutoFit/>
          </a:bodyPr>
          <a:lstStyle/>
          <a:p>
            <a:pPr algn="just"/>
            <a:r>
              <a:rPr lang="vi-VN" dirty="0">
                <a:latin typeface="Raleway Light" pitchFamily="2" charset="0"/>
              </a:rPr>
              <a:t>Ủy ban Thường vụ Quốc hội nước Việt Nam Dân chủ Cộng hòa đã họp phiên đặc biệt </a:t>
            </a:r>
            <a:endParaRPr lang="en-US" dirty="0">
              <a:latin typeface="Raleway Light" pitchFamily="2" charset="0"/>
            </a:endParaRPr>
          </a:p>
        </p:txBody>
      </p:sp>
      <p:sp>
        <p:nvSpPr>
          <p:cNvPr id="36" name="TextBox 35">
            <a:extLst>
              <a:ext uri="{FF2B5EF4-FFF2-40B4-BE49-F238E27FC236}">
                <a16:creationId xmlns:a16="http://schemas.microsoft.com/office/drawing/2014/main" id="{48D5E0B6-2C8B-4630-8548-2E9517BF56C7}"/>
              </a:ext>
            </a:extLst>
          </p:cNvPr>
          <p:cNvSpPr txBox="1"/>
          <p:nvPr/>
        </p:nvSpPr>
        <p:spPr>
          <a:xfrm>
            <a:off x="1893546" y="3981102"/>
            <a:ext cx="2324168" cy="738664"/>
          </a:xfrm>
          <a:prstGeom prst="rect">
            <a:avLst/>
          </a:prstGeom>
          <a:noFill/>
        </p:spPr>
        <p:txBody>
          <a:bodyPr wrap="square">
            <a:spAutoFit/>
          </a:bodyPr>
          <a:lstStyle/>
          <a:p>
            <a:r>
              <a:rPr lang="vi-VN" dirty="0">
                <a:latin typeface="Raleway Light" pitchFamily="2" charset="0"/>
              </a:rPr>
              <a:t>Hội nghị Hiệp thương chính trị của hai đoàn đại biểu Bắc, Nam đã họp </a:t>
            </a:r>
            <a:endParaRPr lang="en-US" dirty="0">
              <a:latin typeface="Raleway Light" pitchFamily="2" charset="0"/>
            </a:endParaRPr>
          </a:p>
        </p:txBody>
      </p:sp>
      <p:sp>
        <p:nvSpPr>
          <p:cNvPr id="37" name="TextBox 36">
            <a:extLst>
              <a:ext uri="{FF2B5EF4-FFF2-40B4-BE49-F238E27FC236}">
                <a16:creationId xmlns:a16="http://schemas.microsoft.com/office/drawing/2014/main" id="{5AAF59EC-A1CF-415D-B18D-918566794D8C}"/>
              </a:ext>
            </a:extLst>
          </p:cNvPr>
          <p:cNvSpPr txBox="1"/>
          <p:nvPr/>
        </p:nvSpPr>
        <p:spPr>
          <a:xfrm>
            <a:off x="3388335" y="1123287"/>
            <a:ext cx="1736317" cy="738664"/>
          </a:xfrm>
          <a:prstGeom prst="rect">
            <a:avLst/>
          </a:prstGeom>
          <a:noFill/>
        </p:spPr>
        <p:txBody>
          <a:bodyPr wrap="square">
            <a:spAutoFit/>
          </a:bodyPr>
          <a:lstStyle/>
          <a:p>
            <a:r>
              <a:rPr lang="vi-VN" dirty="0">
                <a:latin typeface="Raleway Light" pitchFamily="2" charset="0"/>
              </a:rPr>
              <a:t>Bộ Chính trị Trung ương Đảng ra Chỉ thị số 228</a:t>
            </a:r>
            <a:endParaRPr lang="en-US" dirty="0">
              <a:latin typeface="Raleway Light" pitchFamily="2" charset="0"/>
            </a:endParaRPr>
          </a:p>
        </p:txBody>
      </p:sp>
      <p:sp>
        <p:nvSpPr>
          <p:cNvPr id="38" name="TextBox 37">
            <a:extLst>
              <a:ext uri="{FF2B5EF4-FFF2-40B4-BE49-F238E27FC236}">
                <a16:creationId xmlns:a16="http://schemas.microsoft.com/office/drawing/2014/main" id="{FB7EF276-A311-4A47-BA26-D5CC38E2BCD7}"/>
              </a:ext>
            </a:extLst>
          </p:cNvPr>
          <p:cNvSpPr txBox="1"/>
          <p:nvPr/>
        </p:nvSpPr>
        <p:spPr>
          <a:xfrm>
            <a:off x="6036565" y="1114970"/>
            <a:ext cx="2490768" cy="954107"/>
          </a:xfrm>
          <a:prstGeom prst="rect">
            <a:avLst/>
          </a:prstGeom>
          <a:noFill/>
        </p:spPr>
        <p:txBody>
          <a:bodyPr wrap="square">
            <a:spAutoFit/>
          </a:bodyPr>
          <a:lstStyle/>
          <a:p>
            <a:r>
              <a:rPr lang="en-US" dirty="0">
                <a:latin typeface="Raleway Light" pitchFamily="2" charset="0"/>
              </a:rPr>
              <a:t>K</a:t>
            </a:r>
            <a:r>
              <a:rPr lang="vi-VN" dirty="0">
                <a:latin typeface="Raleway Light" pitchFamily="2" charset="0"/>
              </a:rPr>
              <a:t>ỳ họp thứ nhất của Quốc hội nước Việt Nam thống nhất đã họp tại Thủ đô Hà Nội</a:t>
            </a:r>
            <a:endParaRPr lang="en-US" dirty="0">
              <a:latin typeface="Raleway Light" pitchFamily="2" charset="0"/>
            </a:endParaRPr>
          </a:p>
        </p:txBody>
      </p:sp>
      <p:sp>
        <p:nvSpPr>
          <p:cNvPr id="39" name="TextBox 38">
            <a:extLst>
              <a:ext uri="{FF2B5EF4-FFF2-40B4-BE49-F238E27FC236}">
                <a16:creationId xmlns:a16="http://schemas.microsoft.com/office/drawing/2014/main" id="{E483209D-162B-440A-AB3D-1F34D8652E6E}"/>
              </a:ext>
            </a:extLst>
          </p:cNvPr>
          <p:cNvSpPr txBox="1"/>
          <p:nvPr/>
        </p:nvSpPr>
        <p:spPr>
          <a:xfrm>
            <a:off x="4609622" y="3927612"/>
            <a:ext cx="2853885" cy="738664"/>
          </a:xfrm>
          <a:prstGeom prst="rect">
            <a:avLst/>
          </a:prstGeom>
          <a:noFill/>
        </p:spPr>
        <p:txBody>
          <a:bodyPr wrap="square">
            <a:spAutoFit/>
          </a:bodyPr>
          <a:lstStyle/>
          <a:p>
            <a:r>
              <a:rPr lang="en-US" dirty="0">
                <a:latin typeface="Raleway Light" pitchFamily="2" charset="0"/>
              </a:rPr>
              <a:t>C</a:t>
            </a:r>
            <a:r>
              <a:rPr lang="vi-VN" dirty="0">
                <a:latin typeface="Raleway Light" pitchFamily="2" charset="0"/>
              </a:rPr>
              <a:t>uộc Tổng tuyển cử bầu Quốc hội chung của nước Việt Nam thống nhất được tiến hành</a:t>
            </a:r>
            <a:endParaRPr lang="en-US" dirty="0">
              <a:latin typeface="Raleway Light" pitchFamily="2" charset="0"/>
            </a:endParaRPr>
          </a:p>
        </p:txBody>
      </p:sp>
    </p:spTree>
    <p:extLst>
      <p:ext uri="{BB962C8B-B14F-4D97-AF65-F5344CB8AC3E}">
        <p14:creationId xmlns:p14="http://schemas.microsoft.com/office/powerpoint/2010/main" val="331481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 name="Group 9">
            <a:extLst>
              <a:ext uri="{FF2B5EF4-FFF2-40B4-BE49-F238E27FC236}">
                <a16:creationId xmlns:a16="http://schemas.microsoft.com/office/drawing/2014/main" id="{9B0D90B0-F2C3-470A-8480-CBAC842236C0}"/>
              </a:ext>
            </a:extLst>
          </p:cNvPr>
          <p:cNvGrpSpPr/>
          <p:nvPr/>
        </p:nvGrpSpPr>
        <p:grpSpPr>
          <a:xfrm>
            <a:off x="414938" y="2427008"/>
            <a:ext cx="7013660" cy="762964"/>
            <a:chOff x="0" y="0"/>
            <a:chExt cx="3952468" cy="386602"/>
          </a:xfrm>
        </p:grpSpPr>
        <p:sp>
          <p:nvSpPr>
            <p:cNvPr id="12" name="Freeform 10">
              <a:extLst>
                <a:ext uri="{FF2B5EF4-FFF2-40B4-BE49-F238E27FC236}">
                  <a16:creationId xmlns:a16="http://schemas.microsoft.com/office/drawing/2014/main" id="{64D6AB77-C2B4-448D-8B00-1DB484446D84}"/>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589242" y="1906543"/>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19707" y="2030329"/>
            <a:ext cx="6848225" cy="1159800"/>
          </a:xfrm>
          <a:prstGeom prst="rect">
            <a:avLst/>
          </a:prstGeom>
        </p:spPr>
        <p:txBody>
          <a:bodyPr spcFirstLastPara="1" wrap="square" lIns="91425" tIns="91425" rIns="91425" bIns="91425" anchor="b" anchorCtr="0">
            <a:noAutofit/>
          </a:bodyPr>
          <a:lstStyle/>
          <a:p>
            <a:pPr marL="0" marR="0">
              <a:spcBef>
                <a:spcPts val="0"/>
              </a:spcBef>
              <a:spcAft>
                <a:spcPts val="0"/>
              </a:spcAft>
            </a:pPr>
            <a:r>
              <a:rPr lang="vi-VN" sz="2000" dirty="0"/>
              <a:t>Đại hội đại biểu toàn quốc lần thứ VIII và bước đầu thực hiện công cuộc đẩy mạnh công nghiệp hóa, hiện đại hóa (1996-2001)</a:t>
            </a:r>
            <a:endParaRPr lang="en-US" sz="2000" dirty="0"/>
          </a:p>
        </p:txBody>
      </p:sp>
      <p:sp>
        <p:nvSpPr>
          <p:cNvPr id="119" name="Google Shape;119;p19"/>
          <p:cNvSpPr txBox="1">
            <a:spLocks noGrp="1"/>
          </p:cNvSpPr>
          <p:nvPr>
            <p:ph type="subTitle" idx="4294967295"/>
          </p:nvPr>
        </p:nvSpPr>
        <p:spPr>
          <a:xfrm>
            <a:off x="786863" y="3622429"/>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VIII họp tại Hà Nội, từ ngày 28-6 đến ngày 1-7-1996</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75815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3BA7-90E7-4307-AD28-AF631BECA4F5}"/>
              </a:ext>
            </a:extLst>
          </p:cNvPr>
          <p:cNvSpPr>
            <a:spLocks noGrp="1"/>
          </p:cNvSpPr>
          <p:nvPr>
            <p:ph type="title"/>
          </p:nvPr>
        </p:nvSpPr>
        <p:spPr/>
        <p:txBody>
          <a:bodyPr/>
          <a:lstStyle/>
          <a:p>
            <a:r>
              <a:rPr lang="vi-VN" sz="2000" dirty="0"/>
              <a:t>Đại hội nêu ra </a:t>
            </a:r>
            <a:r>
              <a:rPr lang="vi-VN" sz="2000" dirty="0">
                <a:solidFill>
                  <a:schemeClr val="accent1"/>
                </a:solidFill>
              </a:rPr>
              <a:t>sáu bài học </a:t>
            </a:r>
            <a:r>
              <a:rPr lang="vi-VN" sz="2000" dirty="0"/>
              <a:t>chủ yếu qua </a:t>
            </a:r>
            <a:r>
              <a:rPr lang="vi-VN" sz="2000" dirty="0">
                <a:solidFill>
                  <a:schemeClr val="accent1"/>
                </a:solidFill>
              </a:rPr>
              <a:t>10 năm đổi mới</a:t>
            </a:r>
            <a:endParaRPr lang="en-US" sz="2000" dirty="0">
              <a:solidFill>
                <a:schemeClr val="accent1"/>
              </a:solidFill>
            </a:endParaRPr>
          </a:p>
        </p:txBody>
      </p:sp>
      <p:sp>
        <p:nvSpPr>
          <p:cNvPr id="3" name="Text Placeholder 2">
            <a:extLst>
              <a:ext uri="{FF2B5EF4-FFF2-40B4-BE49-F238E27FC236}">
                <a16:creationId xmlns:a16="http://schemas.microsoft.com/office/drawing/2014/main" id="{9DF71947-90B5-4E81-ADE7-6FAE2443852E}"/>
              </a:ext>
            </a:extLst>
          </p:cNvPr>
          <p:cNvSpPr>
            <a:spLocks noGrp="1"/>
          </p:cNvSpPr>
          <p:nvPr>
            <p:ph type="body" idx="1"/>
          </p:nvPr>
        </p:nvSpPr>
        <p:spPr>
          <a:xfrm>
            <a:off x="922000" y="1320474"/>
            <a:ext cx="7737906" cy="3269825"/>
          </a:xfrm>
        </p:spPr>
        <p:txBody>
          <a:bodyPr/>
          <a:lstStyle/>
          <a:p>
            <a:r>
              <a:rPr lang="vi-VN" sz="1400" dirty="0"/>
              <a:t>Một là, giữ vững mục tiêu độc lập dân tộc và chủ nghĩa xã hội trong quá trình đổi mới. </a:t>
            </a:r>
            <a:endParaRPr lang="en-US" sz="1400" dirty="0"/>
          </a:p>
          <a:p>
            <a:r>
              <a:rPr lang="vi-VN" sz="1400" dirty="0"/>
              <a:t>Hai là, kết hợp chặt chẽ ngay từ đầu đổi mới kinh tế với đổi mới chính trị; lấy đổi mới kinh tế làm trọng tâm, đồng thời từng bước đổi mới chính trị. </a:t>
            </a:r>
            <a:endParaRPr lang="en-US" sz="1400" dirty="0"/>
          </a:p>
          <a:p>
            <a:r>
              <a:rPr lang="vi-VN" sz="1400" dirty="0"/>
              <a:t>Ba là, xây dựng nền kinh tế hàng hóa nhiều thành phần, vận hành theo cơ chế thị trường, đi đôi với tăng cường vai trò quản lý của Nhà nước theo định hướng xã hội chủ nghĩa. </a:t>
            </a:r>
            <a:endParaRPr lang="en-US" sz="1400" dirty="0"/>
          </a:p>
          <a:p>
            <a:r>
              <a:rPr lang="vi-VN" sz="1400" dirty="0"/>
              <a:t>Bốn là, mở rộng và tăng cường khối đại đoàn kết toàn dân phát huy sức mạnh của cả dân tộc. </a:t>
            </a:r>
            <a:endParaRPr lang="en-US" sz="1400" dirty="0"/>
          </a:p>
          <a:p>
            <a:r>
              <a:rPr lang="vi-VN" sz="1400" dirty="0"/>
              <a:t>Năm là, mở rộng hợp tác quốc tế, tranh thủ sự đồng tình, ủng hộ và giúp đỡ của nhân dân thế giới, kết hợp sức mạnh của dân tộc với sức mạnh thời đại. </a:t>
            </a:r>
            <a:endParaRPr lang="en-US" sz="1400" dirty="0"/>
          </a:p>
          <a:p>
            <a:r>
              <a:rPr lang="vi-VN" sz="1400" dirty="0"/>
              <a:t>Sáu là, tăng cường vai trò lãnh đạo của Đảng, coi xây dựng Đảng là nhiệm vụ then chốt.</a:t>
            </a:r>
            <a:endParaRPr lang="en-US" sz="1400" dirty="0"/>
          </a:p>
          <a:p>
            <a:endParaRPr lang="en-US" sz="1400" dirty="0"/>
          </a:p>
        </p:txBody>
      </p:sp>
      <p:sp>
        <p:nvSpPr>
          <p:cNvPr id="4" name="Slide Number Placeholder 3">
            <a:extLst>
              <a:ext uri="{FF2B5EF4-FFF2-40B4-BE49-F238E27FC236}">
                <a16:creationId xmlns:a16="http://schemas.microsoft.com/office/drawing/2014/main" id="{C0548ED7-2755-413A-BACA-16E8B427B5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305011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2395-D839-4FD7-8187-374396B815CF}"/>
              </a:ext>
            </a:extLst>
          </p:cNvPr>
          <p:cNvSpPr>
            <a:spLocks noGrp="1"/>
          </p:cNvSpPr>
          <p:nvPr>
            <p:ph type="title"/>
          </p:nvPr>
        </p:nvSpPr>
        <p:spPr/>
        <p:txBody>
          <a:bodyPr/>
          <a:lstStyle/>
          <a:p>
            <a:r>
              <a:rPr lang="vi-VN" sz="2000" dirty="0"/>
              <a:t>Quan điểm về </a:t>
            </a:r>
            <a:r>
              <a:rPr lang="vi-VN" sz="2000" dirty="0">
                <a:solidFill>
                  <a:schemeClr val="accent1"/>
                </a:solidFill>
              </a:rPr>
              <a:t>công nghiệp hóa </a:t>
            </a:r>
            <a:r>
              <a:rPr lang="vi-VN" sz="2000" dirty="0"/>
              <a:t>trong thời kỳ mới gồm</a:t>
            </a:r>
            <a:endParaRPr lang="en-US" sz="2000" dirty="0"/>
          </a:p>
        </p:txBody>
      </p:sp>
      <p:sp>
        <p:nvSpPr>
          <p:cNvPr id="3" name="Text Placeholder 2">
            <a:extLst>
              <a:ext uri="{FF2B5EF4-FFF2-40B4-BE49-F238E27FC236}">
                <a16:creationId xmlns:a16="http://schemas.microsoft.com/office/drawing/2014/main" id="{1D7235BE-083A-43CB-ADC3-FAE3C5F0FC6B}"/>
              </a:ext>
            </a:extLst>
          </p:cNvPr>
          <p:cNvSpPr>
            <a:spLocks noGrp="1"/>
          </p:cNvSpPr>
          <p:nvPr>
            <p:ph type="body" idx="1"/>
          </p:nvPr>
        </p:nvSpPr>
        <p:spPr>
          <a:xfrm>
            <a:off x="922000" y="1388700"/>
            <a:ext cx="7682400" cy="3201600"/>
          </a:xfrm>
        </p:spPr>
        <p:txBody>
          <a:bodyPr/>
          <a:lstStyle/>
          <a:p>
            <a:r>
              <a:rPr lang="vi-VN" sz="1400" dirty="0"/>
              <a:t>Giữ vững độc lập, tự chủ, đi đôi với mở rộng quan hệ quốc tế, đa phương hóa, đa dạng hóa quan hệ đối ngoại.  </a:t>
            </a:r>
            <a:endParaRPr lang="en-US" sz="1400" dirty="0"/>
          </a:p>
          <a:p>
            <a:r>
              <a:rPr lang="vi-VN" sz="1400" dirty="0"/>
              <a:t>Công nghiệp hóa, hiện đại hóa là sự nghiệp của toàn dân, của mọi thành phần kinh tế, trong đó kinh tế nhà nước giữ vai trò chủ đạo</a:t>
            </a:r>
            <a:r>
              <a:rPr lang="en-US" sz="1400" dirty="0"/>
              <a:t>.</a:t>
            </a:r>
          </a:p>
          <a:p>
            <a:r>
              <a:rPr lang="vi-VN" sz="1400" dirty="0"/>
              <a:t>Lấy việc phát huy nguồn lực con người là yếu tố cơ bản cho sự phát triển nhanh và bền vững</a:t>
            </a:r>
            <a:r>
              <a:rPr lang="en-US" sz="1400" dirty="0"/>
              <a:t>.</a:t>
            </a:r>
          </a:p>
          <a:p>
            <a:r>
              <a:rPr lang="vi-VN" sz="1400" dirty="0"/>
              <a:t>Khoa học và công nghệ là động lực của công nghiệp hóa, hiện đại hóa. Kết hợp công nghệ truyền thống với công nghệ hiện đại, tranh thủ đi nhanh vào hiện đại ở những khâu quyết định</a:t>
            </a:r>
            <a:r>
              <a:rPr lang="en-US" sz="1400" dirty="0"/>
              <a:t>.</a:t>
            </a:r>
          </a:p>
          <a:p>
            <a:r>
              <a:rPr lang="vi-VN" sz="1400" dirty="0"/>
              <a:t>Lấy hiệu quả kinh tế</a:t>
            </a:r>
            <a:r>
              <a:rPr lang="en-US" sz="1400" dirty="0"/>
              <a:t>-</a:t>
            </a:r>
            <a:r>
              <a:rPr lang="en-US" sz="1400" dirty="0" err="1"/>
              <a:t>xã</a:t>
            </a:r>
            <a:r>
              <a:rPr lang="en-US" sz="1400" dirty="0"/>
              <a:t> </a:t>
            </a:r>
            <a:r>
              <a:rPr lang="en-US" sz="1400" dirty="0" err="1"/>
              <a:t>hội</a:t>
            </a:r>
            <a:r>
              <a:rPr lang="en-US" sz="1400" dirty="0"/>
              <a:t> </a:t>
            </a:r>
            <a:r>
              <a:rPr lang="vi-VN" sz="1400" dirty="0"/>
              <a:t>làm chuẩn cơ bản để xác định phương án phát triển, lựa chọn dự án đầu tư và công nghệ</a:t>
            </a:r>
            <a:r>
              <a:rPr lang="en-US" sz="1400" dirty="0"/>
              <a:t>.</a:t>
            </a:r>
          </a:p>
          <a:p>
            <a:r>
              <a:rPr lang="vi-VN" sz="1400" dirty="0"/>
              <a:t>Kết hợp kinh tế với quốc phòng và an ninh.</a:t>
            </a:r>
            <a:endParaRPr lang="en-US" sz="1400" dirty="0"/>
          </a:p>
          <a:p>
            <a:endParaRPr lang="en-US" dirty="0"/>
          </a:p>
        </p:txBody>
      </p:sp>
      <p:sp>
        <p:nvSpPr>
          <p:cNvPr id="4" name="Slide Number Placeholder 3">
            <a:extLst>
              <a:ext uri="{FF2B5EF4-FFF2-40B4-BE49-F238E27FC236}">
                <a16:creationId xmlns:a16="http://schemas.microsoft.com/office/drawing/2014/main" id="{9B538DE9-D126-4495-A2FD-AC3245D4B9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47944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93B-AFF9-4805-8662-D5730547B38E}"/>
              </a:ext>
            </a:extLst>
          </p:cNvPr>
          <p:cNvSpPr>
            <a:spLocks noGrp="1"/>
          </p:cNvSpPr>
          <p:nvPr>
            <p:ph type="title"/>
          </p:nvPr>
        </p:nvSpPr>
        <p:spPr/>
        <p:txBody>
          <a:bodyPr/>
          <a:lstStyle/>
          <a:p>
            <a:r>
              <a:rPr lang="en-US" sz="3000" dirty="0"/>
              <a:t>Danh </a:t>
            </a:r>
            <a:r>
              <a:rPr lang="en-US" sz="3000" dirty="0" err="1"/>
              <a:t>mục</a:t>
            </a:r>
            <a:r>
              <a:rPr lang="en-US" sz="3000" dirty="0"/>
              <a:t> </a:t>
            </a:r>
            <a:r>
              <a:rPr lang="en-US" sz="3000" dirty="0" err="1"/>
              <a:t>tài</a:t>
            </a:r>
            <a:r>
              <a:rPr lang="en-US" sz="3000" dirty="0"/>
              <a:t> </a:t>
            </a:r>
            <a:r>
              <a:rPr lang="en-US" sz="3000" dirty="0" err="1"/>
              <a:t>liệu</a:t>
            </a:r>
            <a:r>
              <a:rPr lang="en-US" sz="3000" dirty="0"/>
              <a:t> </a:t>
            </a:r>
            <a:r>
              <a:rPr lang="en-US" sz="3000" dirty="0" err="1"/>
              <a:t>tham</a:t>
            </a:r>
            <a:r>
              <a:rPr lang="en-US" sz="3000" dirty="0"/>
              <a:t> </a:t>
            </a:r>
            <a:r>
              <a:rPr lang="en-US" sz="3000" dirty="0" err="1"/>
              <a:t>khảo</a:t>
            </a:r>
            <a:endParaRPr lang="en-US" sz="3000" dirty="0"/>
          </a:p>
        </p:txBody>
      </p:sp>
      <p:sp>
        <p:nvSpPr>
          <p:cNvPr id="3" name="Text Placeholder 2">
            <a:extLst>
              <a:ext uri="{FF2B5EF4-FFF2-40B4-BE49-F238E27FC236}">
                <a16:creationId xmlns:a16="http://schemas.microsoft.com/office/drawing/2014/main" id="{EF14FCBB-C85E-43AA-A17D-E1B7115D9B48}"/>
              </a:ext>
            </a:extLst>
          </p:cNvPr>
          <p:cNvSpPr>
            <a:spLocks noGrp="1"/>
          </p:cNvSpPr>
          <p:nvPr>
            <p:ph type="body" idx="1"/>
          </p:nvPr>
        </p:nvSpPr>
        <p:spPr>
          <a:xfrm>
            <a:off x="805022" y="1509432"/>
            <a:ext cx="7799378" cy="3170143"/>
          </a:xfrm>
        </p:spPr>
        <p:txBody>
          <a:bodyPr/>
          <a:lstStyle/>
          <a:p>
            <a:pPr marL="342900" indent="-228600" algn="just">
              <a:buFont typeface="+mj-lt"/>
              <a:buAutoNum type="arabicPeriod"/>
            </a:pPr>
            <a:r>
              <a:rPr lang="pt-BR" sz="1200" dirty="0"/>
              <a:t>Đ</a:t>
            </a:r>
            <a:r>
              <a:rPr lang="vi-VN" sz="1200" dirty="0"/>
              <a:t>ặ</a:t>
            </a:r>
            <a:r>
              <a:rPr lang="pt-BR" sz="1200" dirty="0"/>
              <a:t>ng Phong: </a:t>
            </a:r>
            <a:r>
              <a:rPr lang="vi-VN" sz="1200" dirty="0"/>
              <a:t>Phá rào trong kinh tế vào đêm trước đổi mới</a:t>
            </a:r>
            <a:r>
              <a:rPr lang="pt-BR" sz="1200" dirty="0"/>
              <a:t>, Nxb.Tri th</a:t>
            </a:r>
            <a:r>
              <a:rPr lang="vi-VN" sz="1200" dirty="0"/>
              <a:t>ức, H</a:t>
            </a:r>
            <a:r>
              <a:rPr lang="en-US" sz="1200" dirty="0"/>
              <a:t>, </a:t>
            </a:r>
            <a:r>
              <a:rPr lang="pt-BR" sz="1200" dirty="0"/>
              <a:t>2009.</a:t>
            </a:r>
            <a:endParaRPr lang="en-US" sz="1200" dirty="0"/>
          </a:p>
          <a:p>
            <a:pPr marL="342900" indent="-228600" algn="just">
              <a:buFont typeface="+mj-lt"/>
              <a:buAutoNum type="arabicPeriod"/>
            </a:pPr>
            <a:r>
              <a:rPr lang="vi-VN" sz="1200" dirty="0"/>
              <a:t>Đảng Cộng sản Việt Nam, Ban Chấp hành Trung ương - Ban Chỉ đạo Tổng </a:t>
            </a:r>
            <a:r>
              <a:rPr lang="pt-BR" sz="1200" dirty="0"/>
              <a:t>k</a:t>
            </a:r>
            <a:r>
              <a:rPr lang="vi-VN" sz="1200" dirty="0"/>
              <a:t>ết lý luận: </a:t>
            </a:r>
            <a:r>
              <a:rPr lang="pt-BR" sz="1200" dirty="0"/>
              <a:t>Báo cáo t</a:t>
            </a:r>
            <a:r>
              <a:rPr lang="vi-VN" sz="1200" dirty="0"/>
              <a:t>ổ</a:t>
            </a:r>
            <a:r>
              <a:rPr lang="pt-BR" sz="1200" dirty="0"/>
              <a:t>ng k</a:t>
            </a:r>
            <a:r>
              <a:rPr lang="vi-VN" sz="1200" dirty="0"/>
              <a:t>ế</a:t>
            </a:r>
            <a:r>
              <a:rPr lang="pt-BR" sz="1200" dirty="0"/>
              <a:t>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qua 30 năm đ</a:t>
            </a:r>
            <a:r>
              <a:rPr lang="vi-VN" sz="1200" dirty="0"/>
              <a:t>ổ</a:t>
            </a:r>
            <a:r>
              <a:rPr lang="pt-BR" sz="1200" dirty="0"/>
              <a:t>i m</a:t>
            </a:r>
            <a:r>
              <a:rPr lang="vi-VN" sz="1200" dirty="0"/>
              <a:t>ớ</a:t>
            </a:r>
            <a:r>
              <a:rPr lang="pl-PL" sz="1200" dirty="0"/>
              <a:t>i (1986-2016), Nxb.Chính tr</a:t>
            </a:r>
            <a:r>
              <a:rPr lang="vi-VN" sz="1200" dirty="0"/>
              <a:t>ị quốc gia, H</a:t>
            </a:r>
            <a:r>
              <a:rPr lang="en-US" sz="1200" dirty="0"/>
              <a:t>, </a:t>
            </a:r>
            <a:r>
              <a:rPr lang="pt-BR" sz="1200" dirty="0"/>
              <a:t>2015.</a:t>
            </a:r>
            <a:endParaRPr lang="en" sz="1200" dirty="0"/>
          </a:p>
          <a:p>
            <a:pPr marL="342900" indent="-228600" algn="just">
              <a:buFont typeface="+mj-lt"/>
              <a:buAutoNum type="arabicPeriod"/>
            </a:pPr>
            <a:r>
              <a:rPr lang="pt-BR" sz="1200" dirty="0"/>
              <a:t>TS Doãn Hùng, P</a:t>
            </a:r>
            <a:r>
              <a:rPr lang="vi-VN" sz="1200" dirty="0"/>
              <a:t>GS,TS Đoàn Minh Huấn, PGS,TS Nguyễn Ngọc Hà, TS Nguyễn Thị Thanh Huyền: </a:t>
            </a: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 Nh</a:t>
            </a:r>
            <a:r>
              <a:rPr lang="vi-VN" sz="1200" dirty="0"/>
              <a:t>ữ</a:t>
            </a:r>
            <a:r>
              <a:rPr lang="pt-BR" sz="1200" dirty="0"/>
              <a:t>ng tìm tòi và </a:t>
            </a:r>
            <a:r>
              <a:rPr lang="vi-VN" sz="1200" dirty="0"/>
              <a:t>đổi mới trên đường lên chủ nghĩa x</a:t>
            </a:r>
            <a:r>
              <a:rPr lang="pt-BR" sz="1200" dirty="0"/>
              <a:t>ã h</a:t>
            </a:r>
            <a:r>
              <a:rPr lang="vi-VN" sz="1200" dirty="0"/>
              <a:t>ội (1986-2011),</a:t>
            </a:r>
            <a:r>
              <a:rPr lang="pt-BR" sz="1200" dirty="0"/>
              <a:t> Nxb. Lý lu</a:t>
            </a:r>
            <a:r>
              <a:rPr lang="vi-VN" sz="1200" dirty="0"/>
              <a:t>ận chính trị, Hà Nội, 2016. </a:t>
            </a:r>
            <a:endParaRPr lang="pt-BR" sz="1200" dirty="0"/>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Văn ki</a:t>
            </a:r>
            <a:r>
              <a:rPr lang="vi-VN" sz="1200" dirty="0"/>
              <a:t>ệ</a:t>
            </a:r>
            <a:r>
              <a:rPr lang="pt-BR" sz="1200" dirty="0"/>
              <a:t>n Đ</a:t>
            </a:r>
            <a:r>
              <a:rPr lang="vi-VN" sz="1200" dirty="0"/>
              <a:t>ạ</a:t>
            </a:r>
            <a:r>
              <a:rPr lang="pt-BR" sz="1200" dirty="0"/>
              <a:t>i h</a:t>
            </a:r>
            <a:r>
              <a:rPr lang="vi-VN" sz="1200" dirty="0"/>
              <a:t>ộ</a:t>
            </a:r>
            <a:r>
              <a:rPr lang="pt-BR" sz="1200" dirty="0"/>
              <a:t>i đ</a:t>
            </a:r>
            <a:r>
              <a:rPr lang="vi-VN" sz="1200" dirty="0"/>
              <a:t>ạ</a:t>
            </a:r>
            <a:r>
              <a:rPr lang="pt-BR" sz="1200" dirty="0"/>
              <a:t>i bi</a:t>
            </a:r>
            <a:r>
              <a:rPr lang="vi-VN" sz="1200" dirty="0"/>
              <a:t>ểu toàn quốc lần thứ VI, VII, VIII, IX, X, XI, XII.</a:t>
            </a:r>
            <a:r>
              <a:rPr lang="pt-BR" sz="1200" dirty="0"/>
              <a:t> Nxb.Chính tr</a:t>
            </a:r>
            <a:r>
              <a:rPr lang="vi-VN" sz="1200" dirty="0"/>
              <a:t>ị Quốc gia, Hà Nội, 1987, 1991, 1996, 2001, 2006, 2011, 2016</a:t>
            </a:r>
            <a:r>
              <a:rPr lang="pt-BR" sz="1200" dirty="0"/>
              <a:t>.</a:t>
            </a:r>
          </a:p>
          <a:p>
            <a:pPr marL="342900" indent="-228600" algn="just">
              <a:buFont typeface="+mj-lt"/>
              <a:buAutoNum type="arabicPeriod"/>
            </a:pPr>
            <a:r>
              <a:rPr lang="pt-BR" sz="1200" dirty="0"/>
              <a:t>Đ</a:t>
            </a:r>
            <a:r>
              <a:rPr lang="vi-VN" sz="1200" dirty="0"/>
              <a:t>ả</a:t>
            </a:r>
            <a:r>
              <a:rPr lang="pt-BR" sz="1200" dirty="0"/>
              <a:t>ng C</a:t>
            </a:r>
            <a:r>
              <a:rPr lang="vi-VN" sz="1200" dirty="0"/>
              <a:t>ộ</a:t>
            </a:r>
            <a:r>
              <a:rPr lang="pt-BR" sz="1200" dirty="0"/>
              <a:t>ng s</a:t>
            </a:r>
            <a:r>
              <a:rPr lang="vi-VN" sz="1200" dirty="0"/>
              <a:t>ả</a:t>
            </a:r>
            <a:r>
              <a:rPr lang="pt-BR" sz="1200" dirty="0"/>
              <a:t>n Vi</a:t>
            </a:r>
            <a:r>
              <a:rPr lang="vi-VN" sz="1200" dirty="0"/>
              <a:t>ệ</a:t>
            </a:r>
            <a:r>
              <a:rPr lang="pt-BR" sz="1200" dirty="0"/>
              <a:t>t Nam: </a:t>
            </a:r>
            <a:r>
              <a:rPr lang="vi-VN" sz="1200" dirty="0"/>
              <a:t>Cương lĩnh xây dựng đất nước trong thời kỳ quá độ lên chủ nghĩa x</a:t>
            </a:r>
            <a:r>
              <a:rPr lang="pt-BR" sz="1200" dirty="0"/>
              <a:t>ã h</a:t>
            </a:r>
            <a:r>
              <a:rPr lang="vi-VN" sz="1200" dirty="0"/>
              <a:t>ội (6-1991), Văn kiện Đảng toàn tập</a:t>
            </a:r>
            <a:r>
              <a:rPr lang="pt-BR" sz="1200" dirty="0"/>
              <a:t>, Nxb.Chính tr</a:t>
            </a:r>
            <a:r>
              <a:rPr lang="vi-VN" sz="1200" dirty="0"/>
              <a:t>ị Quốc gia, Hà Nội, 2007</a:t>
            </a:r>
            <a:r>
              <a:rPr lang="pt-BR" sz="1200" dirty="0"/>
              <a:t>. </a:t>
            </a:r>
          </a:p>
          <a:p>
            <a:pPr marL="342900" indent="-228600" algn="just">
              <a:buFont typeface="+mj-lt"/>
              <a:buAutoNum type="arabicPeriod"/>
            </a:pPr>
            <a:r>
              <a:rPr lang="vi-VN" sz="1200" dirty="0"/>
              <a:t>GS,TS Phùng Hữu Phú - GS,TS Lê Hữu Nghĩa - GS,TS Vũ Văn Hiền - PGS,TS Nguyễn Viết Thông</a:t>
            </a:r>
            <a:r>
              <a:rPr lang="pt-BR" sz="1200" dirty="0"/>
              <a:t>: M</a:t>
            </a:r>
            <a:r>
              <a:rPr lang="vi-VN" sz="1200" dirty="0"/>
              <a:t>ộ</a:t>
            </a:r>
            <a:r>
              <a:rPr lang="pt-BR" sz="1200" dirty="0"/>
              <a:t>t s</a:t>
            </a:r>
            <a:r>
              <a:rPr lang="vi-VN" sz="1200" dirty="0"/>
              <a:t>ố</a:t>
            </a:r>
            <a:r>
              <a:rPr lang="pt-BR" sz="1200" dirty="0"/>
              <a:t> v</a:t>
            </a:r>
            <a:r>
              <a:rPr lang="vi-VN" sz="1200" dirty="0"/>
              <a:t>ấ</a:t>
            </a:r>
            <a:r>
              <a:rPr lang="pt-BR" sz="1200" dirty="0"/>
              <a:t>n đ</a:t>
            </a:r>
            <a:r>
              <a:rPr lang="vi-VN" sz="1200" dirty="0"/>
              <a:t>ề</a:t>
            </a:r>
            <a:r>
              <a:rPr lang="pt-BR" sz="1200" dirty="0"/>
              <a:t> lý lu</a:t>
            </a:r>
            <a:r>
              <a:rPr lang="vi-VN" sz="1200" dirty="0"/>
              <a:t>ậ</a:t>
            </a:r>
            <a:r>
              <a:rPr lang="pt-BR" sz="1200" dirty="0"/>
              <a:t>n - th</a:t>
            </a:r>
            <a:r>
              <a:rPr lang="vi-VN" sz="1200" dirty="0"/>
              <a:t>ự</a:t>
            </a:r>
            <a:r>
              <a:rPr lang="pt-BR" sz="1200" dirty="0"/>
              <a:t>c ti</a:t>
            </a:r>
            <a:r>
              <a:rPr lang="vi-VN" sz="1200" dirty="0"/>
              <a:t>ễ</a:t>
            </a:r>
            <a:r>
              <a:rPr lang="pt-BR" sz="1200" dirty="0"/>
              <a:t>n v</a:t>
            </a:r>
            <a:r>
              <a:rPr lang="vi-VN" sz="1200" dirty="0"/>
              <a:t>ề</a:t>
            </a:r>
            <a:r>
              <a:rPr lang="pt-BR" sz="1200" dirty="0"/>
              <a:t> CNXH v</a:t>
            </a:r>
            <a:r>
              <a:rPr lang="vi-VN" sz="1200" dirty="0"/>
              <a:t>à con đường đi lên CNXH ở Việt Nam qua 30 năm đổi mới,</a:t>
            </a:r>
            <a:r>
              <a:rPr lang="pt-BR" sz="1200" dirty="0"/>
              <a:t> Nxb.Chính tr</a:t>
            </a:r>
            <a:r>
              <a:rPr lang="vi-VN" sz="1200" dirty="0"/>
              <a:t>ị Quốc gia, Hà Nội, 2016.</a:t>
            </a:r>
            <a:r>
              <a:rPr lang="pt-BR" sz="1200" dirty="0"/>
              <a:t> </a:t>
            </a:r>
          </a:p>
          <a:p>
            <a:pPr marL="342900" indent="-228600">
              <a:buFont typeface="+mj-lt"/>
              <a:buAutoNum type="arabicPeriod"/>
            </a:pPr>
            <a:endParaRPr lang="en-US" sz="1200" dirty="0"/>
          </a:p>
        </p:txBody>
      </p:sp>
      <p:sp>
        <p:nvSpPr>
          <p:cNvPr id="4" name="Slide Number Placeholder 3">
            <a:extLst>
              <a:ext uri="{FF2B5EF4-FFF2-40B4-BE49-F238E27FC236}">
                <a16:creationId xmlns:a16="http://schemas.microsoft.com/office/drawing/2014/main" id="{DA553C07-1A3A-466D-8D40-7710E82313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576606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390" name="Google Shape;390;p35"/>
          <p:cNvSpPr txBox="1">
            <a:spLocks noGrp="1"/>
          </p:cNvSpPr>
          <p:nvPr>
            <p:ph type="ctrTitle" idx="4294967295"/>
          </p:nvPr>
        </p:nvSpPr>
        <p:spPr>
          <a:xfrm>
            <a:off x="685799" y="1507150"/>
            <a:ext cx="7751269"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accent1"/>
                </a:solidFill>
              </a:rPr>
              <a:t>Thank You!</a:t>
            </a:r>
            <a:endParaRPr sz="9600" dirty="0">
              <a:solidFill>
                <a:schemeClr val="accent1"/>
              </a:solidFill>
            </a:endParaRPr>
          </a:p>
        </p:txBody>
      </p:sp>
      <p:sp>
        <p:nvSpPr>
          <p:cNvPr id="391" name="Google Shape;391;p35"/>
          <p:cNvSpPr txBox="1">
            <a:spLocks noGrp="1"/>
          </p:cNvSpPr>
          <p:nvPr>
            <p:ph type="subTitle" idx="4294967295"/>
          </p:nvPr>
        </p:nvSpPr>
        <p:spPr>
          <a:xfrm>
            <a:off x="685800" y="2860000"/>
            <a:ext cx="6593700" cy="193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7000" b="-7000"/>
          </a:stretch>
        </a:blipFill>
        <a:effectLst/>
      </p:bgPr>
    </p:bg>
    <p:spTree>
      <p:nvGrpSpPr>
        <p:cNvPr id="1" name="Shape 117"/>
        <p:cNvGrpSpPr/>
        <p:nvPr/>
      </p:nvGrpSpPr>
      <p:grpSpPr>
        <a:xfrm>
          <a:off x="0" y="0"/>
          <a:ext cx="0" cy="0"/>
          <a:chOff x="0" y="0"/>
          <a:chExt cx="0" cy="0"/>
        </a:xfrm>
      </p:grpSpPr>
      <p:grpSp>
        <p:nvGrpSpPr>
          <p:cNvPr id="25" name="Group 9">
            <a:extLst>
              <a:ext uri="{FF2B5EF4-FFF2-40B4-BE49-F238E27FC236}">
                <a16:creationId xmlns:a16="http://schemas.microsoft.com/office/drawing/2014/main" id="{5C7DB213-837E-4710-8DDF-7BCAADD96F11}"/>
              </a:ext>
            </a:extLst>
          </p:cNvPr>
          <p:cNvGrpSpPr/>
          <p:nvPr/>
        </p:nvGrpSpPr>
        <p:grpSpPr>
          <a:xfrm>
            <a:off x="555492" y="3529754"/>
            <a:ext cx="7518401" cy="753465"/>
            <a:chOff x="0" y="0"/>
            <a:chExt cx="3952468" cy="386602"/>
          </a:xfrm>
        </p:grpSpPr>
        <p:sp>
          <p:nvSpPr>
            <p:cNvPr id="26" name="Freeform 10">
              <a:extLst>
                <a:ext uri="{FF2B5EF4-FFF2-40B4-BE49-F238E27FC236}">
                  <a16:creationId xmlns:a16="http://schemas.microsoft.com/office/drawing/2014/main" id="{B590BB35-716A-4560-BD35-35D4A9D432EF}"/>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1" name="Group 9">
            <a:extLst>
              <a:ext uri="{FF2B5EF4-FFF2-40B4-BE49-F238E27FC236}">
                <a16:creationId xmlns:a16="http://schemas.microsoft.com/office/drawing/2014/main" id="{9B8721C8-D698-4D06-AF35-E7570B796442}"/>
              </a:ext>
            </a:extLst>
          </p:cNvPr>
          <p:cNvGrpSpPr/>
          <p:nvPr/>
        </p:nvGrpSpPr>
        <p:grpSpPr>
          <a:xfrm>
            <a:off x="564786" y="2214390"/>
            <a:ext cx="7158037" cy="609347"/>
            <a:chOff x="0" y="0"/>
            <a:chExt cx="3952468" cy="386602"/>
          </a:xfrm>
        </p:grpSpPr>
        <p:sp>
          <p:nvSpPr>
            <p:cNvPr id="22" name="Freeform 10">
              <a:extLst>
                <a:ext uri="{FF2B5EF4-FFF2-40B4-BE49-F238E27FC236}">
                  <a16:creationId xmlns:a16="http://schemas.microsoft.com/office/drawing/2014/main" id="{531CCA4C-28AE-4556-94CC-D1F71681AB05}"/>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grpSp>
        <p:nvGrpSpPr>
          <p:cNvPr id="23" name="Group 9">
            <a:extLst>
              <a:ext uri="{FF2B5EF4-FFF2-40B4-BE49-F238E27FC236}">
                <a16:creationId xmlns:a16="http://schemas.microsoft.com/office/drawing/2014/main" id="{AF8AC6F7-AC7D-44AD-988D-F5DE9FF4F321}"/>
              </a:ext>
            </a:extLst>
          </p:cNvPr>
          <p:cNvGrpSpPr/>
          <p:nvPr/>
        </p:nvGrpSpPr>
        <p:grpSpPr>
          <a:xfrm>
            <a:off x="386369" y="2717771"/>
            <a:ext cx="6830458" cy="617029"/>
            <a:chOff x="0" y="0"/>
            <a:chExt cx="3952468" cy="386602"/>
          </a:xfrm>
        </p:grpSpPr>
        <p:sp>
          <p:nvSpPr>
            <p:cNvPr id="24" name="Freeform 10">
              <a:extLst>
                <a:ext uri="{FF2B5EF4-FFF2-40B4-BE49-F238E27FC236}">
                  <a16:creationId xmlns:a16="http://schemas.microsoft.com/office/drawing/2014/main" id="{DF911B31-2F8E-4B94-B366-5D136F14FA02}"/>
                </a:ext>
              </a:extLst>
            </p:cNvPr>
            <p:cNvSpPr/>
            <p:nvPr/>
          </p:nvSpPr>
          <p:spPr>
            <a:xfrm>
              <a:off x="-5132" y="-4759"/>
              <a:ext cx="3962749" cy="391476"/>
            </a:xfrm>
            <a:custGeom>
              <a:avLst/>
              <a:gdLst/>
              <a:ahLst/>
              <a:cxnLst/>
              <a:rect l="l" t="t" r="r" b="b"/>
              <a:pathLst>
                <a:path w="3962749" h="391476">
                  <a:moveTo>
                    <a:pt x="6350" y="391361"/>
                  </a:moveTo>
                  <a:cubicBezTo>
                    <a:pt x="0" y="391477"/>
                    <a:pt x="20437" y="341135"/>
                    <a:pt x="22582" y="336305"/>
                  </a:cubicBezTo>
                  <a:cubicBezTo>
                    <a:pt x="40804" y="295284"/>
                    <a:pt x="62669" y="255714"/>
                    <a:pt x="85101" y="216858"/>
                  </a:cubicBezTo>
                  <a:cubicBezTo>
                    <a:pt x="107423" y="178197"/>
                    <a:pt x="130951" y="139128"/>
                    <a:pt x="157286" y="102991"/>
                  </a:cubicBezTo>
                  <a:cubicBezTo>
                    <a:pt x="161009" y="97882"/>
                    <a:pt x="183473" y="61647"/>
                    <a:pt x="196850" y="61405"/>
                  </a:cubicBezTo>
                  <a:cubicBezTo>
                    <a:pt x="521233" y="55531"/>
                    <a:pt x="845471" y="44469"/>
                    <a:pt x="1169704" y="33260"/>
                  </a:cubicBezTo>
                  <a:cubicBezTo>
                    <a:pt x="1675610" y="15770"/>
                    <a:pt x="2114478" y="0"/>
                    <a:pt x="2588664" y="6092"/>
                  </a:cubicBezTo>
                  <a:cubicBezTo>
                    <a:pt x="3044674" y="11580"/>
                    <a:pt x="3500293" y="20798"/>
                    <a:pt x="3956373" y="13899"/>
                  </a:cubicBezTo>
                  <a:cubicBezTo>
                    <a:pt x="3962749" y="13803"/>
                    <a:pt x="3942288" y="64121"/>
                    <a:pt x="3940141" y="68955"/>
                  </a:cubicBezTo>
                  <a:cubicBezTo>
                    <a:pt x="3921919" y="109976"/>
                    <a:pt x="3900054" y="149547"/>
                    <a:pt x="3877622" y="188402"/>
                  </a:cubicBezTo>
                  <a:cubicBezTo>
                    <a:pt x="3855300" y="227064"/>
                    <a:pt x="3831771" y="266133"/>
                    <a:pt x="3805438" y="302269"/>
                  </a:cubicBezTo>
                  <a:cubicBezTo>
                    <a:pt x="3801756" y="307321"/>
                    <a:pt x="3779221" y="343653"/>
                    <a:pt x="3765875" y="343855"/>
                  </a:cubicBezTo>
                  <a:cubicBezTo>
                    <a:pt x="3483809" y="348121"/>
                    <a:pt x="3201746" y="348049"/>
                    <a:pt x="2919677" y="344146"/>
                  </a:cubicBezTo>
                  <a:cubicBezTo>
                    <a:pt x="2484848" y="338130"/>
                    <a:pt x="2114478" y="331143"/>
                    <a:pt x="1714993" y="340936"/>
                  </a:cubicBezTo>
                  <a:cubicBezTo>
                    <a:pt x="1145324" y="353765"/>
                    <a:pt x="576087" y="381045"/>
                    <a:pt x="6350" y="391361"/>
                  </a:cubicBezTo>
                  <a:lnTo>
                    <a:pt x="6350" y="391361"/>
                  </a:lnTo>
                  <a:close/>
                </a:path>
              </a:pathLst>
            </a:custGeom>
            <a:solidFill>
              <a:srgbClr val="FFD352"/>
            </a:solidFill>
          </p:spPr>
        </p:sp>
      </p:grpSp>
      <p:sp>
        <p:nvSpPr>
          <p:cNvPr id="118" name="Google Shape;118;p19"/>
          <p:cNvSpPr txBox="1">
            <a:spLocks noGrp="1"/>
          </p:cNvSpPr>
          <p:nvPr>
            <p:ph type="ctrTitle" idx="4294967295"/>
          </p:nvPr>
        </p:nvSpPr>
        <p:spPr>
          <a:xfrm>
            <a:off x="719707" y="2030329"/>
            <a:ext cx="6848225"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000" dirty="0"/>
              <a:t>Đại hội đại biểu toàn quốc lần thứ VI và bước đầu thực hiện đổi mới 1986-1991</a:t>
            </a:r>
            <a:endParaRPr sz="2000" dirty="0"/>
          </a:p>
        </p:txBody>
      </p:sp>
      <p:sp>
        <p:nvSpPr>
          <p:cNvPr id="119" name="Google Shape;119;p19"/>
          <p:cNvSpPr txBox="1">
            <a:spLocks noGrp="1"/>
          </p:cNvSpPr>
          <p:nvPr>
            <p:ph type="subTitle" idx="4294967295"/>
          </p:nvPr>
        </p:nvSpPr>
        <p:spPr>
          <a:xfrm>
            <a:off x="786863" y="3509561"/>
            <a:ext cx="7055692"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solidFill>
                  <a:srgbClr val="FF0000"/>
                </a:solidFill>
              </a:rPr>
              <a:t>Đại hội VI của Đảng diễn ra tại Hà Nội, từ ngày 15 đến ng</a:t>
            </a:r>
            <a:r>
              <a:rPr lang="en-US" b="1" dirty="0">
                <a:solidFill>
                  <a:srgbClr val="FF0000"/>
                </a:solidFill>
              </a:rPr>
              <a:t>à</a:t>
            </a:r>
            <a:r>
              <a:rPr lang="vi-VN" b="1" dirty="0">
                <a:solidFill>
                  <a:srgbClr val="FF0000"/>
                </a:solidFill>
              </a:rPr>
              <a:t>y 18-12-1986</a:t>
            </a:r>
            <a:endParaRPr b="1" dirty="0">
              <a:solidFill>
                <a:srgbClr val="FF0000"/>
              </a:solidFill>
            </a:endParaRPr>
          </a:p>
        </p:txBody>
      </p:sp>
      <p:sp>
        <p:nvSpPr>
          <p:cNvPr id="131" name="Google Shape;131;p19"/>
          <p:cNvSpPr/>
          <p:nvPr/>
        </p:nvSpPr>
        <p:spPr>
          <a:xfrm rot="2926063">
            <a:off x="8246537" y="1502870"/>
            <a:ext cx="224479" cy="2143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9572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922000" y="891325"/>
            <a:ext cx="38712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Bối cảnh </a:t>
            </a:r>
            <a:r>
              <a:rPr lang="en" sz="3600" dirty="0">
                <a:solidFill>
                  <a:schemeClr val="accent1"/>
                </a:solidFill>
              </a:rPr>
              <a:t>đại hội</a:t>
            </a:r>
            <a:endParaRPr sz="3600" dirty="0">
              <a:solidFill>
                <a:schemeClr val="accent1"/>
              </a:solidFill>
            </a:endParaRPr>
          </a:p>
        </p:txBody>
      </p:sp>
      <p:sp>
        <p:nvSpPr>
          <p:cNvPr id="158" name="Google Shape;158;p22"/>
          <p:cNvSpPr txBox="1">
            <a:spLocks noGrp="1"/>
          </p:cNvSpPr>
          <p:nvPr>
            <p:ph type="body" idx="1"/>
          </p:nvPr>
        </p:nvSpPr>
        <p:spPr>
          <a:xfrm>
            <a:off x="826350" y="1748724"/>
            <a:ext cx="3871200" cy="2323813"/>
          </a:xfrm>
          <a:prstGeom prst="rect">
            <a:avLst/>
          </a:prstGeom>
        </p:spPr>
        <p:txBody>
          <a:bodyPr spcFirstLastPara="1" wrap="square" lIns="91425" tIns="91425" rIns="91425" bIns="91425" anchor="t" anchorCtr="0">
            <a:noAutofit/>
          </a:bodyPr>
          <a:lstStyle/>
          <a:p>
            <a:pPr marL="285750" indent="-285750"/>
            <a:r>
              <a:rPr lang="en-US" sz="1400" dirty="0"/>
              <a:t>C</a:t>
            </a:r>
            <a:r>
              <a:rPr lang="vi-VN" sz="1400" dirty="0"/>
              <a:t>uộc cách mạng khoa học-kỷ niệm đang phát triển mạnh, xu thế đối thoại trên thế giới đang dần thay thế xu thế đối đầu</a:t>
            </a:r>
            <a:endParaRPr lang="en-US" sz="1400" dirty="0"/>
          </a:p>
          <a:p>
            <a:pPr marL="285750" indent="-285750"/>
            <a:r>
              <a:rPr lang="vi-VN" sz="1400" dirty="0"/>
              <a:t>Đổi mới đã trở thành xu thế của thời đại. </a:t>
            </a:r>
            <a:endParaRPr lang="en-US" sz="1400" dirty="0"/>
          </a:p>
          <a:p>
            <a:pPr marL="285750" indent="-285750"/>
            <a:r>
              <a:rPr lang="vi-VN" sz="1400" dirty="0"/>
              <a:t>Liên Xô và các nước xã hội chủ nghĩa đều tiến hành cải tổ sự nghiệp xây dựng chủ nghĩa xã hội.</a:t>
            </a:r>
            <a:endParaRPr lang="en-US" sz="1400" dirty="0"/>
          </a:p>
          <a:p>
            <a:pPr marL="285750" indent="-285750"/>
            <a:r>
              <a:rPr lang="vi-VN" sz="1400" dirty="0"/>
              <a:t>Việt Nam vẫn đang bị các đế quốc và thế lực thù địch bao vây, cấm vận và ở tình trạng khủng hoảng kinh tế-xã hội</a:t>
            </a:r>
            <a:endParaRPr lang="en-US" sz="1400" dirty="0"/>
          </a:p>
          <a:p>
            <a:pPr marL="285750" indent="-285750"/>
            <a:endParaRPr sz="1400" dirty="0"/>
          </a:p>
        </p:txBody>
      </p:sp>
      <p:pic>
        <p:nvPicPr>
          <p:cNvPr id="159" name="Google Shape;159;p22"/>
          <p:cNvPicPr preferRelativeResize="0"/>
          <p:nvPr/>
        </p:nvPicPr>
        <p:blipFill>
          <a:blip r:embed="rId3"/>
          <a:srcRect l="17031" r="17031"/>
          <a:stretch/>
        </p:blipFill>
        <p:spPr>
          <a:xfrm>
            <a:off x="4957350" y="891600"/>
            <a:ext cx="3360300" cy="3360300"/>
          </a:xfrm>
          <a:prstGeom prst="ellipse">
            <a:avLst/>
          </a:prstGeom>
          <a:noFill/>
          <a:ln>
            <a:noFill/>
          </a:ln>
        </p:spPr>
      </p:pic>
      <p:sp>
        <p:nvSpPr>
          <p:cNvPr id="160" name="Google Shape;160;p22"/>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56" name="Google Shape;356;p33"/>
          <p:cNvSpPr txBox="1">
            <a:spLocks noGrp="1"/>
          </p:cNvSpPr>
          <p:nvPr>
            <p:ph type="body" idx="4294967295"/>
          </p:nvPr>
        </p:nvSpPr>
        <p:spPr>
          <a:xfrm>
            <a:off x="687101" y="1237254"/>
            <a:ext cx="4034118" cy="301839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err="1">
                <a:solidFill>
                  <a:schemeClr val="tx1">
                    <a:lumMod val="50000"/>
                  </a:schemeClr>
                </a:solidFill>
                <a:latin typeface="Raleway ExtraBold"/>
                <a:ea typeface="Raleway ExtraBold"/>
                <a:cs typeface="Raleway ExtraBold"/>
                <a:sym typeface="Raleway ExtraBold"/>
              </a:rPr>
              <a:t>Kinh</a:t>
            </a:r>
            <a:r>
              <a:rPr lang="en-US" sz="3600" dirty="0">
                <a:solidFill>
                  <a:schemeClr val="tx1">
                    <a:lumMod val="50000"/>
                  </a:schemeClr>
                </a:solidFill>
                <a:latin typeface="Raleway ExtraBold"/>
                <a:ea typeface="Raleway ExtraBold"/>
                <a:cs typeface="Raleway ExtraBold"/>
                <a:sym typeface="Raleway ExtraBold"/>
              </a:rPr>
              <a:t> </a:t>
            </a:r>
            <a:r>
              <a:rPr lang="en-US" sz="3600" dirty="0" err="1">
                <a:solidFill>
                  <a:schemeClr val="tx1">
                    <a:lumMod val="50000"/>
                  </a:schemeClr>
                </a:solidFill>
                <a:latin typeface="Raleway ExtraBold"/>
                <a:ea typeface="Raleway ExtraBold"/>
                <a:cs typeface="Raleway ExtraBold"/>
                <a:sym typeface="Raleway ExtraBold"/>
              </a:rPr>
              <a:t>Tế</a:t>
            </a:r>
            <a:endParaRPr sz="3600" dirty="0">
              <a:solidFill>
                <a:schemeClr val="tx1">
                  <a:lumMod val="50000"/>
                </a:schemeClr>
              </a:solidFill>
              <a:latin typeface="Raleway ExtraBold"/>
              <a:ea typeface="Raleway ExtraBold"/>
              <a:cs typeface="Raleway ExtraBold"/>
              <a:sym typeface="Raleway ExtraBold"/>
            </a:endParaRPr>
          </a:p>
          <a:p>
            <a:pPr marL="285750" indent="-285750"/>
            <a:r>
              <a:rPr lang="en-US" sz="1600" dirty="0"/>
              <a:t>T</a:t>
            </a:r>
            <a:r>
              <a:rPr lang="vi-VN" sz="1600" dirty="0"/>
              <a:t>hực hiện nhất quán chính sách phát triển nhiều thành phần kinh tế. </a:t>
            </a:r>
            <a:endParaRPr lang="en-US" sz="1600" dirty="0"/>
          </a:p>
          <a:p>
            <a:pPr marL="285750" indent="-285750"/>
            <a:r>
              <a:rPr lang="vi-VN" sz="1600" dirty="0"/>
              <a:t>Đổi mới cơ chế quản lý, xóa bỏ cơ chế tập trung quan liêu, hành chính, bao cấp chuyển sang hạch toán, kinh doanh, kết hợp kế hoạch với thị trường. </a:t>
            </a:r>
            <a:endParaRPr sz="1600" dirty="0"/>
          </a:p>
        </p:txBody>
      </p:sp>
      <p:grpSp>
        <p:nvGrpSpPr>
          <p:cNvPr id="362" name="Google Shape;362;p33"/>
          <p:cNvGrpSpPr/>
          <p:nvPr/>
        </p:nvGrpSpPr>
        <p:grpSpPr>
          <a:xfrm>
            <a:off x="5486255" y="1114184"/>
            <a:ext cx="2353109" cy="3476115"/>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3"/>
          <p:cNvPicPr preferRelativeResize="0"/>
          <p:nvPr/>
        </p:nvPicPr>
        <p:blipFill>
          <a:blip r:embed="rId3"/>
          <a:srcRect/>
          <a:stretch/>
        </p:blipFill>
        <p:spPr>
          <a:xfrm>
            <a:off x="5544417" y="1426230"/>
            <a:ext cx="2233978" cy="2845802"/>
          </a:xfrm>
          <a:prstGeom prst="rect">
            <a:avLst/>
          </a:prstGeom>
          <a:noFill/>
          <a:ln w="9525" cap="flat" cmpd="sng">
            <a:solidFill>
              <a:schemeClr val="dk1"/>
            </a:solidFill>
            <a:prstDash val="solid"/>
            <a:round/>
            <a:headEnd type="none" w="sm" len="sm"/>
            <a:tailEnd type="none" w="sm" len="sm"/>
          </a:ln>
        </p:spPr>
      </p:pic>
      <p:sp>
        <p:nvSpPr>
          <p:cNvPr id="16" name="TextBox 15">
            <a:extLst>
              <a:ext uri="{FF2B5EF4-FFF2-40B4-BE49-F238E27FC236}">
                <a16:creationId xmlns:a16="http://schemas.microsoft.com/office/drawing/2014/main" id="{73D30BD4-33F3-4C5E-A900-8603E5ECE2DD}"/>
              </a:ext>
            </a:extLst>
          </p:cNvPr>
          <p:cNvSpPr txBox="1"/>
          <p:nvPr/>
        </p:nvSpPr>
        <p:spPr>
          <a:xfrm>
            <a:off x="2304935" y="562321"/>
            <a:ext cx="3559067" cy="707886"/>
          </a:xfrm>
          <a:prstGeom prst="rect">
            <a:avLst/>
          </a:prstGeom>
          <a:noFill/>
        </p:spPr>
        <p:txBody>
          <a:bodyPr wrap="square">
            <a:spAutoFit/>
          </a:bodyPr>
          <a:lstStyle/>
          <a:p>
            <a:r>
              <a:rPr lang="vi-VN" sz="2000" b="1" dirty="0">
                <a:solidFill>
                  <a:schemeClr val="accent1"/>
                </a:solidFill>
                <a:latin typeface="Raleway ExtraBold" pitchFamily="2" charset="0"/>
              </a:rPr>
              <a:t>Đường lối đổi mới </a:t>
            </a:r>
            <a:r>
              <a:rPr lang="vi-VN" sz="2000" b="1" dirty="0">
                <a:solidFill>
                  <a:schemeClr val="tx1"/>
                </a:solidFill>
                <a:latin typeface="Raleway ExtraBold" pitchFamily="2" charset="0"/>
              </a:rPr>
              <a:t>do </a:t>
            </a:r>
            <a:r>
              <a:rPr lang="vi-VN" sz="2000" b="1" dirty="0">
                <a:solidFill>
                  <a:schemeClr val="accent1"/>
                </a:solidFill>
                <a:latin typeface="Raleway ExtraBold" pitchFamily="2" charset="0"/>
              </a:rPr>
              <a:t>Đại hội VI</a:t>
            </a:r>
            <a:r>
              <a:rPr lang="vi-VN" sz="2000" b="1" dirty="0">
                <a:solidFill>
                  <a:schemeClr val="tx1"/>
                </a:solidFill>
                <a:latin typeface="Raleway ExtraBold" pitchFamily="2" charset="0"/>
              </a:rPr>
              <a:t> </a:t>
            </a:r>
            <a:r>
              <a:rPr lang="en-US" sz="2000" b="1" dirty="0" err="1">
                <a:solidFill>
                  <a:schemeClr val="tx1"/>
                </a:solidFill>
                <a:latin typeface="Raleway ExtraBold" pitchFamily="2" charset="0"/>
              </a:rPr>
              <a:t>đề</a:t>
            </a:r>
            <a:r>
              <a:rPr lang="en-US" sz="2000" b="1" dirty="0">
                <a:solidFill>
                  <a:schemeClr val="tx1"/>
                </a:solidFill>
                <a:latin typeface="Raleway ExtraBold" pitchFamily="2" charset="0"/>
              </a:rPr>
              <a:t> ra</a:t>
            </a:r>
            <a:r>
              <a:rPr lang="vi-VN" sz="2000" b="1" dirty="0">
                <a:solidFill>
                  <a:schemeClr val="tx1"/>
                </a:solidFill>
                <a:latin typeface="Raleway ExtraBold" pitchFamily="2" charset="0"/>
              </a:rPr>
              <a:t> trên lĩnh vực</a:t>
            </a:r>
            <a:endParaRPr lang="en-US" sz="2000" b="1" dirty="0">
              <a:solidFill>
                <a:schemeClr val="tx1"/>
              </a:solidFill>
              <a:latin typeface="Raleway ExtraBold" pitchFamily="2" charset="0"/>
            </a:endParaRPr>
          </a:p>
        </p:txBody>
      </p:sp>
    </p:spTree>
    <p:extLst>
      <p:ext uri="{BB962C8B-B14F-4D97-AF65-F5344CB8AC3E}">
        <p14:creationId xmlns:p14="http://schemas.microsoft.com/office/powerpoint/2010/main" val="16124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56" name="Google Shape;356;p33"/>
          <p:cNvSpPr txBox="1">
            <a:spLocks noGrp="1"/>
          </p:cNvSpPr>
          <p:nvPr>
            <p:ph type="body" idx="4294967295"/>
          </p:nvPr>
        </p:nvSpPr>
        <p:spPr>
          <a:xfrm>
            <a:off x="519883" y="1016427"/>
            <a:ext cx="4745782" cy="3630978"/>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lumMod val="50000"/>
                  </a:schemeClr>
                </a:solidFill>
                <a:latin typeface="Raleway ExtraBold" pitchFamily="2" charset="0"/>
              </a:rPr>
              <a:t>C</a:t>
            </a:r>
            <a:r>
              <a:rPr lang="vi-VN" sz="3600" dirty="0">
                <a:solidFill>
                  <a:schemeClr val="tx1">
                    <a:lumMod val="50000"/>
                  </a:schemeClr>
                </a:solidFill>
                <a:latin typeface="Raleway ExtraBold" pitchFamily="2" charset="0"/>
              </a:rPr>
              <a:t>hính sách xã hội </a:t>
            </a:r>
            <a:endParaRPr lang="en-US" sz="3600" dirty="0">
              <a:solidFill>
                <a:schemeClr val="tx1">
                  <a:lumMod val="50000"/>
                </a:schemeClr>
              </a:solidFill>
              <a:latin typeface="Raleway ExtraBold" pitchFamily="2" charset="0"/>
            </a:endParaRPr>
          </a:p>
          <a:p>
            <a:pPr marL="285750" indent="-285750" algn="just">
              <a:lnSpc>
                <a:spcPct val="107000"/>
              </a:lnSpc>
              <a:spcBef>
                <a:spcPts val="300"/>
              </a:spcBef>
              <a:spcAft>
                <a:spcPts val="300"/>
              </a:spcAft>
            </a:pPr>
            <a:r>
              <a:rPr lang="vi-VN" sz="1600" dirty="0"/>
              <a:t>Kế hoạch hóa dân số, giải quyết việc làm cho người lao động.</a:t>
            </a:r>
            <a:endParaRPr lang="en-US" sz="1600" dirty="0"/>
          </a:p>
          <a:p>
            <a:pPr marL="285750" indent="-285750" algn="just">
              <a:lnSpc>
                <a:spcPct val="107000"/>
              </a:lnSpc>
              <a:spcBef>
                <a:spcPts val="300"/>
              </a:spcBef>
              <a:spcAft>
                <a:spcPts val="300"/>
              </a:spcAft>
            </a:pPr>
            <a:r>
              <a:rPr lang="vi-VN" sz="1600" dirty="0"/>
              <a:t>Thực hiện công bằng xã hội, bảo đảm an toàn xã hội, khôi phục trật tự, kỷ cương trong mọi lĩnh vực xã hội. </a:t>
            </a:r>
            <a:endParaRPr lang="en-US" sz="1600" dirty="0"/>
          </a:p>
          <a:p>
            <a:pPr marL="285750" indent="-285750" algn="just">
              <a:lnSpc>
                <a:spcPct val="107000"/>
              </a:lnSpc>
              <a:spcBef>
                <a:spcPts val="300"/>
              </a:spcBef>
              <a:spcAft>
                <a:spcPts val="300"/>
              </a:spcAft>
            </a:pPr>
            <a:r>
              <a:rPr lang="vi-VN" sz="1600" dirty="0"/>
              <a:t>Chăm lo đáp ứng các nhu cầu giáo dục, văn hóa, bảo vệ và tăng cường sức khỏe của nhân dân. </a:t>
            </a:r>
            <a:endParaRPr lang="en-US" sz="1600" dirty="0"/>
          </a:p>
          <a:p>
            <a:pPr marL="285750" indent="-285750" algn="just">
              <a:lnSpc>
                <a:spcPct val="107000"/>
              </a:lnSpc>
              <a:spcBef>
                <a:spcPts val="300"/>
              </a:spcBef>
              <a:spcAft>
                <a:spcPts val="300"/>
              </a:spcAft>
            </a:pPr>
            <a:r>
              <a:rPr lang="vi-VN" sz="1600" dirty="0"/>
              <a:t>Xây dựng chính sách bảo trợ xã hội.</a:t>
            </a:r>
            <a:endParaRPr lang="en-US" sz="1600" dirty="0"/>
          </a:p>
        </p:txBody>
      </p:sp>
      <p:grpSp>
        <p:nvGrpSpPr>
          <p:cNvPr id="362" name="Google Shape;362;p33"/>
          <p:cNvGrpSpPr/>
          <p:nvPr/>
        </p:nvGrpSpPr>
        <p:grpSpPr>
          <a:xfrm>
            <a:off x="5740583" y="1260182"/>
            <a:ext cx="2353109" cy="3330118"/>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3"/>
          <p:cNvPicPr preferRelativeResize="0"/>
          <p:nvPr/>
        </p:nvPicPr>
        <p:blipFill>
          <a:blip r:embed="rId3"/>
          <a:srcRect/>
          <a:stretch/>
        </p:blipFill>
        <p:spPr>
          <a:xfrm>
            <a:off x="5798745" y="1573425"/>
            <a:ext cx="2233978" cy="2711976"/>
          </a:xfrm>
          <a:prstGeom prst="rect">
            <a:avLst/>
          </a:prstGeom>
          <a:noFill/>
          <a:ln w="9525" cap="flat" cmpd="sng">
            <a:solidFill>
              <a:schemeClr val="dk1"/>
            </a:solidFill>
            <a:prstDash val="solid"/>
            <a:round/>
            <a:headEnd type="none" w="sm" len="sm"/>
            <a:tailEnd type="none" w="sm" len="sm"/>
          </a:ln>
        </p:spPr>
      </p:pic>
      <p:sp>
        <p:nvSpPr>
          <p:cNvPr id="12" name="TextBox 11">
            <a:extLst>
              <a:ext uri="{FF2B5EF4-FFF2-40B4-BE49-F238E27FC236}">
                <a16:creationId xmlns:a16="http://schemas.microsoft.com/office/drawing/2014/main" id="{B22DF3B5-68A6-4705-9697-7F6369513899}"/>
              </a:ext>
            </a:extLst>
          </p:cNvPr>
          <p:cNvSpPr txBox="1"/>
          <p:nvPr/>
        </p:nvSpPr>
        <p:spPr>
          <a:xfrm>
            <a:off x="2304935" y="562321"/>
            <a:ext cx="3559067" cy="707886"/>
          </a:xfrm>
          <a:prstGeom prst="rect">
            <a:avLst/>
          </a:prstGeom>
          <a:noFill/>
        </p:spPr>
        <p:txBody>
          <a:bodyPr wrap="square">
            <a:spAutoFit/>
          </a:bodyPr>
          <a:lstStyle/>
          <a:p>
            <a:r>
              <a:rPr lang="vi-VN" sz="2000" b="1" dirty="0">
                <a:solidFill>
                  <a:schemeClr val="accent1"/>
                </a:solidFill>
                <a:latin typeface="Raleway ExtraBold" pitchFamily="2" charset="0"/>
              </a:rPr>
              <a:t>Đường lối đổi mới </a:t>
            </a:r>
            <a:r>
              <a:rPr lang="vi-VN" sz="2000" b="1" dirty="0">
                <a:solidFill>
                  <a:schemeClr val="tx1"/>
                </a:solidFill>
                <a:latin typeface="Raleway ExtraBold" pitchFamily="2" charset="0"/>
              </a:rPr>
              <a:t>do </a:t>
            </a:r>
            <a:r>
              <a:rPr lang="vi-VN" sz="2000" b="1" dirty="0">
                <a:solidFill>
                  <a:schemeClr val="accent1"/>
                </a:solidFill>
                <a:latin typeface="Raleway ExtraBold" pitchFamily="2" charset="0"/>
              </a:rPr>
              <a:t>Đại hội VI</a:t>
            </a:r>
            <a:r>
              <a:rPr lang="vi-VN" sz="2000" b="1" dirty="0">
                <a:solidFill>
                  <a:schemeClr val="tx1"/>
                </a:solidFill>
                <a:latin typeface="Raleway ExtraBold" pitchFamily="2" charset="0"/>
              </a:rPr>
              <a:t> </a:t>
            </a:r>
            <a:r>
              <a:rPr lang="en-US" sz="2000" b="1" dirty="0" err="1">
                <a:solidFill>
                  <a:schemeClr val="tx1"/>
                </a:solidFill>
                <a:latin typeface="Raleway ExtraBold" pitchFamily="2" charset="0"/>
              </a:rPr>
              <a:t>đề</a:t>
            </a:r>
            <a:r>
              <a:rPr lang="en-US" sz="2000" b="1" dirty="0">
                <a:solidFill>
                  <a:schemeClr val="tx1"/>
                </a:solidFill>
                <a:latin typeface="Raleway ExtraBold" pitchFamily="2" charset="0"/>
              </a:rPr>
              <a:t> ra</a:t>
            </a:r>
            <a:r>
              <a:rPr lang="vi-VN" sz="2000" b="1" dirty="0">
                <a:solidFill>
                  <a:schemeClr val="tx1"/>
                </a:solidFill>
                <a:latin typeface="Raleway ExtraBold" pitchFamily="2" charset="0"/>
              </a:rPr>
              <a:t> trên lĩnh vực</a:t>
            </a:r>
            <a:endParaRPr lang="en-US" sz="2000" b="1" dirty="0">
              <a:solidFill>
                <a:schemeClr val="tx1"/>
              </a:solidFill>
              <a:latin typeface="Raleway ExtraBold" pitchFamily="2" charset="0"/>
            </a:endParaRPr>
          </a:p>
        </p:txBody>
      </p:sp>
    </p:spTree>
    <p:extLst>
      <p:ext uri="{BB962C8B-B14F-4D97-AF65-F5344CB8AC3E}">
        <p14:creationId xmlns:p14="http://schemas.microsoft.com/office/powerpoint/2010/main" val="51416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56" name="Google Shape;356;p33"/>
          <p:cNvSpPr txBox="1">
            <a:spLocks noGrp="1"/>
          </p:cNvSpPr>
          <p:nvPr>
            <p:ph type="body" idx="4294967295"/>
          </p:nvPr>
        </p:nvSpPr>
        <p:spPr>
          <a:xfrm>
            <a:off x="723646" y="1224993"/>
            <a:ext cx="4034118" cy="3245953"/>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latin typeface="Raleway ExtraBold" pitchFamily="2" charset="0"/>
              </a:rPr>
              <a:t>Q</a:t>
            </a:r>
            <a:r>
              <a:rPr lang="vi-VN" sz="3600" dirty="0">
                <a:latin typeface="Raleway ExtraBold" pitchFamily="2" charset="0"/>
              </a:rPr>
              <a:t>uốc phòng và an ninh</a:t>
            </a:r>
            <a:endParaRPr lang="en-US" sz="3600" dirty="0">
              <a:latin typeface="Raleway ExtraBold" pitchFamily="2" charset="0"/>
            </a:endParaRPr>
          </a:p>
          <a:p>
            <a:pPr marL="0" lvl="0" indent="0" algn="l" rtl="0">
              <a:spcBef>
                <a:spcPts val="600"/>
              </a:spcBef>
              <a:spcAft>
                <a:spcPts val="0"/>
              </a:spcAft>
              <a:buNone/>
            </a:pPr>
            <a:r>
              <a:rPr lang="vi-VN" sz="1600" dirty="0"/>
              <a:t>Đề cao cảnh giác, tăng cường khả năng quốc phòng và an ninh của đất nước, quyết đánh thắng kiểu chiến tranh phá hoại nhiều mặt của địch, bảo đảm chủ động trong mọi tình huống để bảo vệ Tổ quốc.</a:t>
            </a:r>
            <a:endParaRPr sz="1600" dirty="0"/>
          </a:p>
        </p:txBody>
      </p:sp>
      <p:grpSp>
        <p:nvGrpSpPr>
          <p:cNvPr id="362" name="Google Shape;362;p33"/>
          <p:cNvGrpSpPr/>
          <p:nvPr/>
        </p:nvGrpSpPr>
        <p:grpSpPr>
          <a:xfrm>
            <a:off x="5232682" y="1267865"/>
            <a:ext cx="2353109" cy="3239991"/>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3"/>
          <p:cNvPicPr preferRelativeResize="0"/>
          <p:nvPr/>
        </p:nvPicPr>
        <p:blipFill>
          <a:blip r:embed="rId3"/>
          <a:srcRect/>
          <a:stretch/>
        </p:blipFill>
        <p:spPr>
          <a:xfrm>
            <a:off x="5290844" y="1558714"/>
            <a:ext cx="2233978" cy="2652494"/>
          </a:xfrm>
          <a:prstGeom prst="rect">
            <a:avLst/>
          </a:prstGeom>
          <a:noFill/>
          <a:ln w="9525" cap="flat" cmpd="sng">
            <a:solidFill>
              <a:schemeClr val="dk1"/>
            </a:solidFill>
            <a:prstDash val="solid"/>
            <a:round/>
            <a:headEnd type="none" w="sm" len="sm"/>
            <a:tailEnd type="none" w="sm" len="sm"/>
          </a:ln>
        </p:spPr>
      </p:pic>
      <p:sp>
        <p:nvSpPr>
          <p:cNvPr id="13" name="TextBox 12">
            <a:extLst>
              <a:ext uri="{FF2B5EF4-FFF2-40B4-BE49-F238E27FC236}">
                <a16:creationId xmlns:a16="http://schemas.microsoft.com/office/drawing/2014/main" id="{EA45B291-6CDB-48F6-9A45-67C4EEF2A801}"/>
              </a:ext>
            </a:extLst>
          </p:cNvPr>
          <p:cNvSpPr txBox="1"/>
          <p:nvPr/>
        </p:nvSpPr>
        <p:spPr>
          <a:xfrm>
            <a:off x="2304935" y="562321"/>
            <a:ext cx="3559067" cy="707886"/>
          </a:xfrm>
          <a:prstGeom prst="rect">
            <a:avLst/>
          </a:prstGeom>
          <a:noFill/>
        </p:spPr>
        <p:txBody>
          <a:bodyPr wrap="square">
            <a:spAutoFit/>
          </a:bodyPr>
          <a:lstStyle/>
          <a:p>
            <a:r>
              <a:rPr lang="vi-VN" sz="2000" b="1" dirty="0">
                <a:solidFill>
                  <a:schemeClr val="accent1"/>
                </a:solidFill>
                <a:latin typeface="Raleway ExtraBold" pitchFamily="2" charset="0"/>
              </a:rPr>
              <a:t>Đường lối đổi mới </a:t>
            </a:r>
            <a:r>
              <a:rPr lang="vi-VN" sz="2000" b="1" dirty="0">
                <a:solidFill>
                  <a:schemeClr val="tx1"/>
                </a:solidFill>
                <a:latin typeface="Raleway ExtraBold" pitchFamily="2" charset="0"/>
              </a:rPr>
              <a:t>do </a:t>
            </a:r>
            <a:r>
              <a:rPr lang="vi-VN" sz="2000" b="1" dirty="0">
                <a:solidFill>
                  <a:schemeClr val="accent1"/>
                </a:solidFill>
                <a:latin typeface="Raleway ExtraBold" pitchFamily="2" charset="0"/>
              </a:rPr>
              <a:t>Đại hội VI</a:t>
            </a:r>
            <a:r>
              <a:rPr lang="vi-VN" sz="2000" b="1" dirty="0">
                <a:solidFill>
                  <a:schemeClr val="tx1"/>
                </a:solidFill>
                <a:latin typeface="Raleway ExtraBold" pitchFamily="2" charset="0"/>
              </a:rPr>
              <a:t> </a:t>
            </a:r>
            <a:r>
              <a:rPr lang="en-US" sz="2000" b="1" dirty="0" err="1">
                <a:solidFill>
                  <a:schemeClr val="tx1"/>
                </a:solidFill>
                <a:latin typeface="Raleway ExtraBold" pitchFamily="2" charset="0"/>
              </a:rPr>
              <a:t>đề</a:t>
            </a:r>
            <a:r>
              <a:rPr lang="en-US" sz="2000" b="1" dirty="0">
                <a:solidFill>
                  <a:schemeClr val="tx1"/>
                </a:solidFill>
                <a:latin typeface="Raleway ExtraBold" pitchFamily="2" charset="0"/>
              </a:rPr>
              <a:t> ra</a:t>
            </a:r>
            <a:r>
              <a:rPr lang="vi-VN" sz="2000" b="1" dirty="0">
                <a:solidFill>
                  <a:schemeClr val="tx1"/>
                </a:solidFill>
                <a:latin typeface="Raleway ExtraBold" pitchFamily="2" charset="0"/>
              </a:rPr>
              <a:t> trên lĩnh vực</a:t>
            </a:r>
            <a:endParaRPr lang="en-US" sz="2000" b="1" dirty="0">
              <a:solidFill>
                <a:schemeClr val="tx1"/>
              </a:solidFill>
              <a:latin typeface="Raleway ExtraBold" pitchFamily="2" charset="0"/>
            </a:endParaRPr>
          </a:p>
        </p:txBody>
      </p:sp>
    </p:spTree>
    <p:extLst>
      <p:ext uri="{BB962C8B-B14F-4D97-AF65-F5344CB8AC3E}">
        <p14:creationId xmlns:p14="http://schemas.microsoft.com/office/powerpoint/2010/main" val="242718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356" name="Google Shape;356;p33"/>
          <p:cNvSpPr txBox="1">
            <a:spLocks noGrp="1"/>
          </p:cNvSpPr>
          <p:nvPr>
            <p:ph type="body" idx="4294967295"/>
          </p:nvPr>
        </p:nvSpPr>
        <p:spPr>
          <a:xfrm>
            <a:off x="484094" y="1114185"/>
            <a:ext cx="4034118" cy="365616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sz="3600" dirty="0">
                <a:solidFill>
                  <a:schemeClr val="tx1">
                    <a:lumMod val="50000"/>
                  </a:schemeClr>
                </a:solidFill>
                <a:latin typeface="Raleway ExtraBold" pitchFamily="2" charset="0"/>
              </a:rPr>
              <a:t>Đ</a:t>
            </a:r>
            <a:r>
              <a:rPr lang="vi-VN" sz="3600" dirty="0">
                <a:solidFill>
                  <a:schemeClr val="tx1">
                    <a:lumMod val="50000"/>
                  </a:schemeClr>
                </a:solidFill>
                <a:latin typeface="Raleway ExtraBold" pitchFamily="2" charset="0"/>
              </a:rPr>
              <a:t>ối ngoại </a:t>
            </a:r>
            <a:endParaRPr lang="en-US" sz="3600" dirty="0">
              <a:solidFill>
                <a:schemeClr val="tx1">
                  <a:lumMod val="50000"/>
                </a:schemeClr>
              </a:solidFill>
              <a:latin typeface="Raleway ExtraBold" pitchFamily="2" charset="0"/>
            </a:endParaRPr>
          </a:p>
          <a:p>
            <a:pPr marL="285750" indent="-285750" algn="just">
              <a:lnSpc>
                <a:spcPct val="107000"/>
              </a:lnSpc>
              <a:spcBef>
                <a:spcPts val="300"/>
              </a:spcBef>
              <a:spcAft>
                <a:spcPts val="300"/>
              </a:spcAft>
            </a:pPr>
            <a:r>
              <a:rPr lang="en-US" sz="1600" dirty="0"/>
              <a:t>G</a:t>
            </a:r>
            <a:r>
              <a:rPr lang="vi-VN" sz="1600" dirty="0"/>
              <a:t>óp phần </a:t>
            </a:r>
            <a:r>
              <a:rPr lang="en-US" sz="1600" dirty="0" err="1"/>
              <a:t>quan</a:t>
            </a:r>
            <a:r>
              <a:rPr lang="en-US" sz="1600" dirty="0"/>
              <a:t> </a:t>
            </a:r>
            <a:r>
              <a:rPr lang="en-US" sz="1600" dirty="0" err="1"/>
              <a:t>trọng</a:t>
            </a:r>
            <a:r>
              <a:rPr lang="en-US" sz="1600" dirty="0"/>
              <a:t> </a:t>
            </a:r>
            <a:r>
              <a:rPr lang="vi-VN" sz="1600" dirty="0"/>
              <a:t>vào cuộc đấu tranh của nhân dân thế giới vì hòa bình, độc lập dân tộc, dân chủ và chủ nghĩa xã hội</a:t>
            </a:r>
            <a:r>
              <a:rPr lang="en-US" sz="1600" dirty="0"/>
              <a:t>.</a:t>
            </a:r>
            <a:r>
              <a:rPr lang="vi-VN" sz="1600" dirty="0"/>
              <a:t> </a:t>
            </a:r>
            <a:endParaRPr lang="en-US" sz="1600" dirty="0"/>
          </a:p>
          <a:p>
            <a:pPr marL="285750" indent="-285750" algn="just">
              <a:lnSpc>
                <a:spcPct val="107000"/>
              </a:lnSpc>
              <a:spcBef>
                <a:spcPts val="300"/>
              </a:spcBef>
              <a:spcAft>
                <a:spcPts val="300"/>
              </a:spcAft>
            </a:pPr>
            <a:r>
              <a:rPr lang="en-US" sz="1600" dirty="0"/>
              <a:t>T</a:t>
            </a:r>
            <a:r>
              <a:rPr lang="vi-VN" sz="1600" dirty="0"/>
              <a:t>ăng cường tình hữu nghị và hợp tác toàn diện với Liên Xô và các nước xã hội chủ nghĩa</a:t>
            </a:r>
            <a:r>
              <a:rPr lang="en-US" sz="1600" dirty="0"/>
              <a:t>.</a:t>
            </a:r>
          </a:p>
          <a:p>
            <a:pPr marL="285750" indent="-285750" algn="just">
              <a:lnSpc>
                <a:spcPct val="107000"/>
              </a:lnSpc>
              <a:spcBef>
                <a:spcPts val="300"/>
              </a:spcBef>
              <a:spcAft>
                <a:spcPts val="300"/>
              </a:spcAft>
            </a:pPr>
            <a:r>
              <a:rPr lang="en-US" sz="1600" dirty="0"/>
              <a:t>B</a:t>
            </a:r>
            <a:r>
              <a:rPr lang="vi-VN" sz="1600" dirty="0"/>
              <a:t>ình thường hóa quan hệ với Trung Quốc vì lợi ích của nhân dân hai nước, vì hòa bình ở Đông Nam Á và trên thế giới. </a:t>
            </a:r>
            <a:endParaRPr lang="en-US" sz="1600" dirty="0"/>
          </a:p>
        </p:txBody>
      </p:sp>
      <p:grpSp>
        <p:nvGrpSpPr>
          <p:cNvPr id="362" name="Google Shape;362;p33"/>
          <p:cNvGrpSpPr/>
          <p:nvPr/>
        </p:nvGrpSpPr>
        <p:grpSpPr>
          <a:xfrm>
            <a:off x="5232682" y="1567543"/>
            <a:ext cx="2353109" cy="2940314"/>
            <a:chOff x="2112475" y="238125"/>
            <a:chExt cx="3395050" cy="5238750"/>
          </a:xfrm>
        </p:grpSpPr>
        <p:sp>
          <p:nvSpPr>
            <p:cNvPr id="363" name="Google Shape;363;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7" name="Google Shape;367;p33"/>
          <p:cNvPicPr preferRelativeResize="0"/>
          <p:nvPr/>
        </p:nvPicPr>
        <p:blipFill>
          <a:blip r:embed="rId3"/>
          <a:srcRect/>
          <a:stretch/>
        </p:blipFill>
        <p:spPr>
          <a:xfrm>
            <a:off x="5290844" y="1844119"/>
            <a:ext cx="2233978" cy="2394529"/>
          </a:xfrm>
          <a:prstGeom prst="rect">
            <a:avLst/>
          </a:prstGeom>
          <a:noFill/>
          <a:ln w="9525" cap="flat" cmpd="sng">
            <a:solidFill>
              <a:schemeClr val="dk1"/>
            </a:solidFill>
            <a:prstDash val="solid"/>
            <a:round/>
            <a:headEnd type="none" w="sm" len="sm"/>
            <a:tailEnd type="none" w="sm" len="sm"/>
          </a:ln>
        </p:spPr>
      </p:pic>
      <p:sp>
        <p:nvSpPr>
          <p:cNvPr id="11" name="TextBox 10">
            <a:extLst>
              <a:ext uri="{FF2B5EF4-FFF2-40B4-BE49-F238E27FC236}">
                <a16:creationId xmlns:a16="http://schemas.microsoft.com/office/drawing/2014/main" id="{E7B4241F-0C20-412D-9AAA-5F9DDB191641}"/>
              </a:ext>
            </a:extLst>
          </p:cNvPr>
          <p:cNvSpPr txBox="1"/>
          <p:nvPr/>
        </p:nvSpPr>
        <p:spPr>
          <a:xfrm>
            <a:off x="2304935" y="562321"/>
            <a:ext cx="3559067" cy="707886"/>
          </a:xfrm>
          <a:prstGeom prst="rect">
            <a:avLst/>
          </a:prstGeom>
          <a:noFill/>
        </p:spPr>
        <p:txBody>
          <a:bodyPr wrap="square">
            <a:spAutoFit/>
          </a:bodyPr>
          <a:lstStyle/>
          <a:p>
            <a:r>
              <a:rPr lang="vi-VN" sz="2000" b="1" dirty="0">
                <a:solidFill>
                  <a:schemeClr val="accent1"/>
                </a:solidFill>
                <a:latin typeface="Raleway ExtraBold" pitchFamily="2" charset="0"/>
              </a:rPr>
              <a:t>Đường lối đổi mới </a:t>
            </a:r>
            <a:r>
              <a:rPr lang="vi-VN" sz="2000" b="1" dirty="0">
                <a:solidFill>
                  <a:schemeClr val="tx1"/>
                </a:solidFill>
                <a:latin typeface="Raleway ExtraBold" pitchFamily="2" charset="0"/>
              </a:rPr>
              <a:t>do </a:t>
            </a:r>
            <a:r>
              <a:rPr lang="vi-VN" sz="2000" b="1" dirty="0">
                <a:solidFill>
                  <a:schemeClr val="accent1"/>
                </a:solidFill>
                <a:latin typeface="Raleway ExtraBold" pitchFamily="2" charset="0"/>
              </a:rPr>
              <a:t>Đại hội VI</a:t>
            </a:r>
            <a:r>
              <a:rPr lang="vi-VN" sz="2000" b="1" dirty="0">
                <a:solidFill>
                  <a:schemeClr val="tx1"/>
                </a:solidFill>
                <a:latin typeface="Raleway ExtraBold" pitchFamily="2" charset="0"/>
              </a:rPr>
              <a:t> </a:t>
            </a:r>
            <a:r>
              <a:rPr lang="en-US" sz="2000" b="1" dirty="0" err="1">
                <a:solidFill>
                  <a:schemeClr val="tx1"/>
                </a:solidFill>
                <a:latin typeface="Raleway ExtraBold" pitchFamily="2" charset="0"/>
              </a:rPr>
              <a:t>đề</a:t>
            </a:r>
            <a:r>
              <a:rPr lang="en-US" sz="2000" b="1" dirty="0">
                <a:solidFill>
                  <a:schemeClr val="tx1"/>
                </a:solidFill>
                <a:latin typeface="Raleway ExtraBold" pitchFamily="2" charset="0"/>
              </a:rPr>
              <a:t> ra</a:t>
            </a:r>
            <a:r>
              <a:rPr lang="vi-VN" sz="2000" b="1" dirty="0">
                <a:solidFill>
                  <a:schemeClr val="tx1"/>
                </a:solidFill>
                <a:latin typeface="Raleway ExtraBold" pitchFamily="2" charset="0"/>
              </a:rPr>
              <a:t> trên lĩnh vực</a:t>
            </a:r>
            <a:endParaRPr lang="en-US" sz="2000" b="1" dirty="0">
              <a:solidFill>
                <a:schemeClr val="tx1"/>
              </a:solidFill>
              <a:latin typeface="Raleway ExtraBold" pitchFamily="2" charset="0"/>
            </a:endParaRPr>
          </a:p>
        </p:txBody>
      </p:sp>
    </p:spTree>
    <p:extLst>
      <p:ext uri="{BB962C8B-B14F-4D97-AF65-F5344CB8AC3E}">
        <p14:creationId xmlns:p14="http://schemas.microsoft.com/office/powerpoint/2010/main" val="381003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1386382" y="767483"/>
            <a:ext cx="2255850" cy="2097184"/>
          </a:xfrm>
          <a:prstGeom prst="rect">
            <a:avLst/>
          </a:prstGeom>
        </p:spPr>
      </p:pic>
      <p:grpSp>
        <p:nvGrpSpPr>
          <p:cNvPr id="5" name="Group 5"/>
          <p:cNvGrpSpPr/>
          <p:nvPr/>
        </p:nvGrpSpPr>
        <p:grpSpPr>
          <a:xfrm>
            <a:off x="705144" y="2325052"/>
            <a:ext cx="817092" cy="2580703"/>
            <a:chOff x="0" y="0"/>
            <a:chExt cx="2178911" cy="6881874"/>
          </a:xfrm>
        </p:grpSpPr>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a:stretch>
              <a:fillRect/>
            </a:stretch>
          </p:blipFill>
          <p:spPr>
            <a:xfrm>
              <a:off x="618120" y="0"/>
              <a:ext cx="950729" cy="1657391"/>
            </a:xfrm>
            <a:prstGeom prst="rect">
              <a:avLst/>
            </a:prstGeom>
          </p:spPr>
        </p:pic>
        <p:pic>
          <p:nvPicPr>
            <p:cNvPr id="7" name="Picture 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958" t="958" r="2927" b="627"/>
            <a:stretch>
              <a:fillRect/>
            </a:stretch>
          </p:blipFill>
          <p:spPr>
            <a:xfrm>
              <a:off x="575804" y="2532133"/>
              <a:ext cx="1413464" cy="4349741"/>
            </a:xfrm>
            <a:prstGeom prst="rect">
              <a:avLst/>
            </a:prstGeom>
          </p:spPr>
        </p:pic>
        <p:pic>
          <p:nvPicPr>
            <p:cNvPr id="8" name="Picture 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r="368" b="450"/>
            <a:stretch>
              <a:fillRect/>
            </a:stretch>
          </p:blipFill>
          <p:spPr>
            <a:xfrm>
              <a:off x="0" y="1135775"/>
              <a:ext cx="2178911" cy="2283513"/>
            </a:xfrm>
            <a:prstGeom prst="rect">
              <a:avLst/>
            </a:prstGeom>
          </p:spPr>
        </p:pic>
      </p:grpSp>
      <p:sp>
        <p:nvSpPr>
          <p:cNvPr id="42" name="TextBox 42"/>
          <p:cNvSpPr txBox="1"/>
          <p:nvPr/>
        </p:nvSpPr>
        <p:spPr>
          <a:xfrm>
            <a:off x="1725435" y="1032810"/>
            <a:ext cx="1625423" cy="1282402"/>
          </a:xfrm>
          <a:prstGeom prst="rect">
            <a:avLst/>
          </a:prstGeom>
        </p:spPr>
        <p:txBody>
          <a:bodyPr wrap="square" lIns="0" tIns="0" rIns="0" bIns="0" rtlCol="0" anchor="t">
            <a:spAutoFit/>
          </a:bodyPr>
          <a:lstStyle/>
          <a:p>
            <a:pPr algn="ctr">
              <a:lnSpc>
                <a:spcPts val="2475"/>
              </a:lnSpc>
            </a:pPr>
            <a:r>
              <a:rPr lang="en-US" b="1" dirty="0" err="1">
                <a:latin typeface="Raleway ExtraBold" pitchFamily="2" charset="0"/>
              </a:rPr>
              <a:t>Chỉ</a:t>
            </a:r>
            <a:r>
              <a:rPr lang="en-US" b="1" dirty="0">
                <a:latin typeface="Raleway ExtraBold" pitchFamily="2" charset="0"/>
              </a:rPr>
              <a:t> </a:t>
            </a:r>
            <a:r>
              <a:rPr lang="en-US" b="1" dirty="0" err="1">
                <a:latin typeface="Raleway ExtraBold" pitchFamily="2" charset="0"/>
              </a:rPr>
              <a:t>đạo</a:t>
            </a:r>
            <a:r>
              <a:rPr lang="en-US" b="1" dirty="0">
                <a:latin typeface="Raleway ExtraBold" pitchFamily="2" charset="0"/>
              </a:rPr>
              <a:t>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Trung</a:t>
            </a:r>
            <a:r>
              <a:rPr lang="en-US" b="1" dirty="0">
                <a:latin typeface="Raleway ExtraBold" pitchFamily="2" charset="0"/>
              </a:rPr>
              <a:t> </a:t>
            </a:r>
            <a:r>
              <a:rPr lang="en-US" b="1" dirty="0" err="1">
                <a:latin typeface="Raleway ExtraBold" pitchFamily="2" charset="0"/>
              </a:rPr>
              <a:t>ương</a:t>
            </a:r>
            <a:r>
              <a:rPr lang="en-US" b="1" dirty="0">
                <a:latin typeface="Raleway ExtraBold" pitchFamily="2" charset="0"/>
              </a:rPr>
              <a:t>, </a:t>
            </a:r>
            <a:r>
              <a:rPr lang="en-US" b="1" dirty="0" err="1">
                <a:latin typeface="Raleway ExtraBold" pitchFamily="2" charset="0"/>
              </a:rPr>
              <a:t>thực</a:t>
            </a:r>
            <a:r>
              <a:rPr lang="en-US" b="1" dirty="0">
                <a:latin typeface="Raleway ExtraBold" pitchFamily="2" charset="0"/>
              </a:rPr>
              <a:t> </a:t>
            </a:r>
            <a:r>
              <a:rPr lang="en-US" b="1" dirty="0" err="1">
                <a:latin typeface="Raleway ExtraBold" pitchFamily="2" charset="0"/>
              </a:rPr>
              <a:t>hiện</a:t>
            </a:r>
            <a:r>
              <a:rPr lang="en-US" b="1" dirty="0">
                <a:latin typeface="Raleway ExtraBold" pitchFamily="2" charset="0"/>
              </a:rPr>
              <a:t> </a:t>
            </a:r>
            <a:r>
              <a:rPr lang="en-US" b="1" dirty="0" err="1">
                <a:latin typeface="Raleway ExtraBold" pitchFamily="2" charset="0"/>
              </a:rPr>
              <a:t>Nghị</a:t>
            </a:r>
            <a:r>
              <a:rPr lang="en-US" b="1" dirty="0">
                <a:latin typeface="Raleway ExtraBold" pitchFamily="2" charset="0"/>
              </a:rPr>
              <a:t> </a:t>
            </a:r>
            <a:r>
              <a:rPr lang="en-US" b="1" dirty="0" err="1">
                <a:latin typeface="Raleway ExtraBold" pitchFamily="2" charset="0"/>
              </a:rPr>
              <a:t>quyết</a:t>
            </a:r>
            <a:r>
              <a:rPr lang="en-US" b="1" dirty="0">
                <a:latin typeface="Raleway ExtraBold" pitchFamily="2" charset="0"/>
              </a:rPr>
              <a:t> </a:t>
            </a:r>
            <a:r>
              <a:rPr lang="en-US" b="1" dirty="0" err="1">
                <a:latin typeface="Raleway ExtraBold" pitchFamily="2" charset="0"/>
              </a:rPr>
              <a:t>Đại</a:t>
            </a:r>
            <a:r>
              <a:rPr lang="en-US" b="1" dirty="0">
                <a:latin typeface="Raleway ExtraBold" pitchFamily="2" charset="0"/>
              </a:rPr>
              <a:t> </a:t>
            </a:r>
            <a:r>
              <a:rPr lang="en-US" b="1" dirty="0" err="1">
                <a:latin typeface="Raleway ExtraBold" pitchFamily="2" charset="0"/>
              </a:rPr>
              <a:t>hội</a:t>
            </a:r>
            <a:r>
              <a:rPr lang="en-US" b="1" dirty="0">
                <a:latin typeface="Raleway ExtraBold" pitchFamily="2" charset="0"/>
              </a:rPr>
              <a:t> VI </a:t>
            </a:r>
            <a:r>
              <a:rPr lang="en-US" b="1" dirty="0" err="1">
                <a:latin typeface="Raleway ExtraBold" pitchFamily="2" charset="0"/>
              </a:rPr>
              <a:t>của</a:t>
            </a:r>
            <a:r>
              <a:rPr lang="en-US" b="1" dirty="0">
                <a:latin typeface="Raleway ExtraBold" pitchFamily="2" charset="0"/>
              </a:rPr>
              <a:t> </a:t>
            </a:r>
            <a:r>
              <a:rPr lang="en-US" b="1" dirty="0" err="1">
                <a:latin typeface="Raleway ExtraBold" pitchFamily="2" charset="0"/>
              </a:rPr>
              <a:t>Đảng</a:t>
            </a:r>
            <a:endParaRPr lang="en-US" b="1" dirty="0">
              <a:latin typeface="Raleway ExtraBold" pitchFamily="2" charset="0"/>
            </a:endParaRPr>
          </a:p>
        </p:txBody>
      </p:sp>
      <p:sp>
        <p:nvSpPr>
          <p:cNvPr id="43" name="TextBox 43"/>
          <p:cNvSpPr txBox="1"/>
          <p:nvPr/>
        </p:nvSpPr>
        <p:spPr>
          <a:xfrm>
            <a:off x="3740233" y="767483"/>
            <a:ext cx="4880034" cy="3585597"/>
          </a:xfrm>
          <a:prstGeom prst="rect">
            <a:avLst/>
          </a:prstGeom>
        </p:spPr>
        <p:txBody>
          <a:bodyPr wrap="square" lIns="0" tIns="0" rIns="0" bIns="0" rtlCol="0" anchor="t">
            <a:spAutoFit/>
          </a:bodyPr>
          <a:lstStyle/>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Thực hiện bốn giảm: Giảm bội chi ngân sách, giảm nhịp độ tăng giá, giảm lạm phát, giảm khó khăn về đời sống của nhân dân.</a:t>
            </a:r>
          </a:p>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Mở rộng giao lưu hàng hóa, giải thể các trạm kiểm soát hàng hóa trên các đường giao thông.</a:t>
            </a:r>
          </a:p>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Thực hiện cơ chế một giá và chế độ lương thống nhất cả nước; </a:t>
            </a:r>
          </a:p>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Giảm tỷ lệ bội chi ngân sách và bội chi tiền mặt, tiết kiệm chi tiêu, chống tiêu cực.</a:t>
            </a:r>
          </a:p>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Chuyển hoạt động của các đơn vị kinh tế quốc doanh sang hạch toán kinh doanh xã hội chủ nghĩa.</a:t>
            </a:r>
          </a:p>
          <a:p>
            <a:pPr marL="285750" lvl="0" indent="-285750" algn="l" rtl="0">
              <a:spcBef>
                <a:spcPts val="600"/>
              </a:spcBef>
              <a:spcAft>
                <a:spcPts val="0"/>
              </a:spcAft>
              <a:buFont typeface="Arial" panose="020B0604020202020204" pitchFamily="34" charset="0"/>
              <a:buChar char="•"/>
            </a:pPr>
            <a:r>
              <a:rPr lang="vi-VN" sz="1600" dirty="0">
                <a:latin typeface="Raleway Light" pitchFamily="2" charset="0"/>
              </a:rPr>
              <a:t>Đổi mới quản lý nhà nước về kinh tế.</a:t>
            </a:r>
          </a:p>
        </p:txBody>
      </p:sp>
      <p:sp>
        <p:nvSpPr>
          <p:cNvPr id="45" name="TextBox 44">
            <a:extLst>
              <a:ext uri="{FF2B5EF4-FFF2-40B4-BE49-F238E27FC236}">
                <a16:creationId xmlns:a16="http://schemas.microsoft.com/office/drawing/2014/main" id="{C1D79738-7062-4FA4-9AF8-95190DBA0F68}"/>
              </a:ext>
            </a:extLst>
          </p:cNvPr>
          <p:cNvSpPr txBox="1"/>
          <p:nvPr/>
        </p:nvSpPr>
        <p:spPr>
          <a:xfrm>
            <a:off x="1767708" y="3274602"/>
            <a:ext cx="1942408" cy="338554"/>
          </a:xfrm>
          <a:prstGeom prst="rect">
            <a:avLst/>
          </a:prstGeom>
          <a:noFill/>
        </p:spPr>
        <p:txBody>
          <a:bodyPr wrap="square">
            <a:spAutoFit/>
          </a:bodyPr>
          <a:lstStyle/>
          <a:p>
            <a:pPr marL="0" lvl="0" indent="0" algn="l" rtl="0">
              <a:spcBef>
                <a:spcPts val="600"/>
              </a:spcBef>
              <a:spcAft>
                <a:spcPts val="0"/>
              </a:spcAft>
              <a:buNone/>
            </a:pPr>
            <a:r>
              <a:rPr lang="en-US" sz="1600" u="sng" dirty="0">
                <a:solidFill>
                  <a:srgbClr val="FF0000"/>
                </a:solidFill>
                <a:latin typeface="Raleway ExtraBold" pitchFamily="2" charset="0"/>
              </a:rPr>
              <a:t>V</a:t>
            </a:r>
            <a:r>
              <a:rPr lang="vi-VN" sz="1600" u="sng" dirty="0">
                <a:solidFill>
                  <a:srgbClr val="FF0000"/>
                </a:solidFill>
                <a:latin typeface="Raleway ExtraBold" pitchFamily="2" charset="0"/>
              </a:rPr>
              <a:t>ề kinh tế</a:t>
            </a:r>
            <a:r>
              <a:rPr lang="en-US" sz="1600" u="sng" dirty="0">
                <a:solidFill>
                  <a:srgbClr val="FF0000"/>
                </a:solidFill>
                <a:latin typeface="Raleway ExtraBold" pitchFamily="2" charset="0"/>
              </a:rPr>
              <a:t>-</a:t>
            </a:r>
            <a:r>
              <a:rPr lang="en-US" sz="1600" u="sng" dirty="0" err="1">
                <a:solidFill>
                  <a:srgbClr val="FF0000"/>
                </a:solidFill>
                <a:latin typeface="Raleway ExtraBold" pitchFamily="2" charset="0"/>
              </a:rPr>
              <a:t>xã</a:t>
            </a:r>
            <a:r>
              <a:rPr lang="en-US" sz="1600" u="sng" dirty="0">
                <a:solidFill>
                  <a:srgbClr val="FF0000"/>
                </a:solidFill>
                <a:latin typeface="Raleway ExtraBold" pitchFamily="2" charset="0"/>
              </a:rPr>
              <a:t> </a:t>
            </a:r>
            <a:r>
              <a:rPr lang="en-US" sz="1600" u="sng" dirty="0" err="1">
                <a:solidFill>
                  <a:srgbClr val="FF0000"/>
                </a:solidFill>
                <a:latin typeface="Raleway ExtraBold" pitchFamily="2" charset="0"/>
              </a:rPr>
              <a:t>hội</a:t>
            </a:r>
            <a:endParaRPr lang="en-US" sz="1600" u="sng" dirty="0">
              <a:solidFill>
                <a:srgbClr val="FF0000"/>
              </a:solidFill>
              <a:latin typeface="Raleway ExtraBold" pitchFamily="2" charset="0"/>
            </a:endParaRPr>
          </a:p>
        </p:txBody>
      </p:sp>
    </p:spTree>
  </p:cSld>
  <p:clrMapOvr>
    <a:masterClrMapping/>
  </p:clrMapOvr>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2307</Words>
  <Application>Microsoft Office PowerPoint</Application>
  <PresentationFormat>On-screen Show (16:9)</PresentationFormat>
  <Paragraphs>138</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Raleway</vt:lpstr>
      <vt:lpstr>Raleway ExtraBold</vt:lpstr>
      <vt:lpstr>Raleway Light</vt:lpstr>
      <vt:lpstr>Arial</vt:lpstr>
      <vt:lpstr>Olivia template</vt:lpstr>
      <vt:lpstr>Chương 3 ĐẢNG LÃNH ĐẠO CẢ NƯỚC QUÁ ĐỘ LÊN CHỦ NGHĨA XÃ HỘI VÀTIẾN HÀNH CÔNG CUỘC ĐỔI MỚI (1975 - Nay)</vt:lpstr>
      <vt:lpstr>Lãnh đạo công cuộc đổi mới, đẩy mạnh công nghiệp hóa, hiện đại hóa và hội nhập quốc tế (từ 1986 đến nay)</vt:lpstr>
      <vt:lpstr>Đại hội đại biểu toàn quốc lần thứ VI và bước đầu thực hiện đổi mới 1986-1991</vt:lpstr>
      <vt:lpstr>Bối cảnh đại hội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Đại hội đại biểu toàn quốc lần thứ VII và cương lĩnh xây dựng đất nước trong thời kỳ quá độ lên chủ nghĩa xã hội </vt:lpstr>
      <vt:lpstr>PowerPoint Presentation</vt:lpstr>
      <vt:lpstr>Cương lĩnh xây dựng đất nước trong thời kỳ quá độ lên chủ nghĩa xã hội</vt:lpstr>
      <vt:lpstr>Chiến lược ổn định và phát triển kinh tế-xã hội đến năm 2000</vt:lpstr>
      <vt:lpstr>PowerPoint Presentation</vt:lpstr>
      <vt:lpstr>Hội nghị đại biểu toàn quốc giữa nhiệm kỳ của Đảng</vt:lpstr>
      <vt:lpstr>Hội nghị đại biểu toàn quốc giữa nhiệm kỳ của Đảng</vt:lpstr>
      <vt:lpstr>Nhiệm vụ thống nhất đất nước</vt:lpstr>
      <vt:lpstr>Đại hội đại biểu toàn quốc lần thứ VIII và bước đầu thực hiện công cuộc đẩy mạnh công nghiệp hóa, hiện đại hóa (1996-2001)</vt:lpstr>
      <vt:lpstr>Đại hội nêu ra sáu bài học chủ yếu qua 10 năm đổi mới</vt:lpstr>
      <vt:lpstr>Quan điểm về công nghiệp hóa trong thời kỳ mới gồm</vt:lpstr>
      <vt:lpstr>Danh mục tài liệu tham khảo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ĐẢNG LÃNH ĐẠO CẢ NƯỚC QUÁ ĐỘ LÊN CHỦ NGHĨA XÃ HỘI VÀTIẾN HÀNH CÔNG CUỘC ĐỔI MỚI (1975 - 2018)</dc:title>
  <dc:creator>admin</dc:creator>
  <cp:lastModifiedBy>Thắng</cp:lastModifiedBy>
  <cp:revision>6</cp:revision>
  <dcterms:modified xsi:type="dcterms:W3CDTF">2022-10-13T04:10:25Z</dcterms:modified>
</cp:coreProperties>
</file>