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</p:sldMasterIdLst>
  <p:notesMasterIdLst>
    <p:notesMasterId r:id="rId36"/>
  </p:notesMasterIdLst>
  <p:handoutMasterIdLst>
    <p:handoutMasterId r:id="rId37"/>
  </p:handoutMasterIdLst>
  <p:sldIdLst>
    <p:sldId id="285" r:id="rId2"/>
    <p:sldId id="298" r:id="rId3"/>
    <p:sldId id="300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56" r:id="rId16"/>
    <p:sldId id="282" r:id="rId17"/>
    <p:sldId id="281" r:id="rId18"/>
    <p:sldId id="257" r:id="rId19"/>
    <p:sldId id="276" r:id="rId20"/>
    <p:sldId id="297" r:id="rId21"/>
    <p:sldId id="259" r:id="rId22"/>
    <p:sldId id="261" r:id="rId23"/>
    <p:sldId id="299" r:id="rId24"/>
    <p:sldId id="262" r:id="rId25"/>
    <p:sldId id="263" r:id="rId26"/>
    <p:sldId id="264" r:id="rId27"/>
    <p:sldId id="265" r:id="rId28"/>
    <p:sldId id="277" r:id="rId29"/>
    <p:sldId id="278" r:id="rId30"/>
    <p:sldId id="279" r:id="rId31"/>
    <p:sldId id="280" r:id="rId32"/>
    <p:sldId id="283" r:id="rId33"/>
    <p:sldId id="270" r:id="rId34"/>
    <p:sldId id="272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71786" autoAdjust="0"/>
  </p:normalViewPr>
  <p:slideViewPr>
    <p:cSldViewPr>
      <p:cViewPr varScale="1">
        <p:scale>
          <a:sx n="52" d="100"/>
          <a:sy n="52" d="100"/>
        </p:scale>
        <p:origin x="19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7" Type="http://schemas.openxmlformats.org/officeDocument/2006/relationships/slide" Target="slides/slide34.xml"/><Relationship Id="rId2" Type="http://schemas.openxmlformats.org/officeDocument/2006/relationships/slide" Target="slides/slide15.xml"/><Relationship Id="rId1" Type="http://schemas.openxmlformats.org/officeDocument/2006/relationships/slide" Target="slides/slide1.xml"/><Relationship Id="rId6" Type="http://schemas.openxmlformats.org/officeDocument/2006/relationships/slide" Target="slides/slide33.xml"/><Relationship Id="rId5" Type="http://schemas.openxmlformats.org/officeDocument/2006/relationships/slide" Target="slides/slide21.xml"/><Relationship Id="rId4" Type="http://schemas.openxmlformats.org/officeDocument/2006/relationships/slide" Target="slides/slide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F26C-3B9E-EC4D-B017-A6EDD2D78F18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AEE6A-D8FA-1A4E-8E6A-4450A6DD048D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</a:p>
      </dgm:t>
    </dgm:pt>
    <dgm:pt modelId="{688287C0-0BBB-B04A-B8B2-AB36598391AC}" type="parTrans" cxnId="{D3324486-6DB6-E64B-B1A8-C30BAEA50D60}">
      <dgm:prSet/>
      <dgm:spPr/>
      <dgm:t>
        <a:bodyPr/>
        <a:lstStyle/>
        <a:p>
          <a:endParaRPr lang="en-US"/>
        </a:p>
      </dgm:t>
    </dgm:pt>
    <dgm:pt modelId="{06346C9A-108C-B141-813D-843AF3CECB9B}" type="sibTrans" cxnId="{D3324486-6DB6-E64B-B1A8-C30BAEA50D60}">
      <dgm:prSet/>
      <dgm:spPr/>
      <dgm:t>
        <a:bodyPr/>
        <a:lstStyle/>
        <a:p>
          <a:endParaRPr lang="en-US"/>
        </a:p>
      </dgm:t>
    </dgm:pt>
    <dgm:pt modelId="{28315CB9-8304-2142-842C-3463531B3569}">
      <dgm:prSet custT="1"/>
      <dgm:spPr/>
      <dgm:t>
        <a:bodyPr/>
        <a:lstStyle/>
        <a:p>
          <a:pPr rtl="0"/>
          <a:r>
            <a:rPr lang="en-US" sz="1800" b="1" u="sng" dirty="0">
              <a:solidFill>
                <a:srgbClr val="002060"/>
              </a:solidFill>
            </a:rPr>
            <a:t>Attributes</a:t>
          </a:r>
          <a:r>
            <a:rPr lang="en-US" sz="1800" b="1" dirty="0">
              <a:solidFill>
                <a:srgbClr val="0070C0"/>
              </a:solidFill>
            </a:rPr>
            <a:t> </a:t>
          </a:r>
          <a:r>
            <a:rPr lang="en-US" sz="1800" dirty="0"/>
            <a:t>of a system visible to the programmer</a:t>
          </a:r>
        </a:p>
      </dgm:t>
    </dgm:pt>
    <dgm:pt modelId="{A7B6E241-54E6-4343-8A9E-03120641D454}" type="parTrans" cxnId="{0982BD52-6017-0E45-866D-E6B00540A5AF}">
      <dgm:prSet/>
      <dgm:spPr/>
      <dgm:t>
        <a:bodyPr/>
        <a:lstStyle/>
        <a:p>
          <a:endParaRPr lang="en-US"/>
        </a:p>
      </dgm:t>
    </dgm:pt>
    <dgm:pt modelId="{8805F3BF-5747-FA44-B2D6-8E46921DD5F2}" type="sibTrans" cxnId="{0982BD52-6017-0E45-866D-E6B00540A5AF}">
      <dgm:prSet/>
      <dgm:spPr/>
      <dgm:t>
        <a:bodyPr/>
        <a:lstStyle/>
        <a:p>
          <a:endParaRPr lang="en-US"/>
        </a:p>
      </dgm:t>
    </dgm:pt>
    <dgm:pt modelId="{21A469AC-73E4-2148-8557-29B0050DEDC0}">
      <dgm:prSet custT="1"/>
      <dgm:spPr/>
      <dgm:t>
        <a:bodyPr/>
        <a:lstStyle/>
        <a:p>
          <a:pPr rtl="0"/>
          <a:r>
            <a:rPr lang="en-US" sz="1800" dirty="0"/>
            <a:t>Have a direct impact</a:t>
          </a:r>
          <a:r>
            <a:rPr lang="en-US" sz="1400" dirty="0"/>
            <a:t>(affect)</a:t>
          </a:r>
          <a:r>
            <a:rPr lang="en-US" sz="1800" dirty="0"/>
            <a:t> on the logical execution of a program</a:t>
          </a:r>
        </a:p>
      </dgm:t>
    </dgm:pt>
    <dgm:pt modelId="{94BC96F5-293D-3C4D-A2F1-79679BBF38E8}" type="parTrans" cxnId="{174D5ABD-454D-0D4F-8354-0209701BD34D}">
      <dgm:prSet/>
      <dgm:spPr/>
      <dgm:t>
        <a:bodyPr/>
        <a:lstStyle/>
        <a:p>
          <a:endParaRPr lang="en-US"/>
        </a:p>
      </dgm:t>
    </dgm:pt>
    <dgm:pt modelId="{C5D2949D-BDAD-0542-A3C2-B076CCD0AE72}" type="sibTrans" cxnId="{174D5ABD-454D-0D4F-8354-0209701BD34D}">
      <dgm:prSet/>
      <dgm:spPr/>
      <dgm:t>
        <a:bodyPr/>
        <a:lstStyle/>
        <a:p>
          <a:endParaRPr lang="en-US"/>
        </a:p>
      </dgm:t>
    </dgm:pt>
    <dgm:pt modelId="{308789E6-82F7-DB43-B928-143FCBCCB864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</a:p>
      </dgm:t>
    </dgm:pt>
    <dgm:pt modelId="{FB24C361-90FF-A246-9A34-69E4A6A8AF57}" type="parTrans" cxnId="{30023AC5-9093-4448-B688-57B5C6556549}">
      <dgm:prSet/>
      <dgm:spPr/>
      <dgm:t>
        <a:bodyPr/>
        <a:lstStyle/>
        <a:p>
          <a:endParaRPr lang="en-US"/>
        </a:p>
      </dgm:t>
    </dgm:pt>
    <dgm:pt modelId="{616A0DCE-F636-194D-9DA8-C39FF48D7209}" type="sibTrans" cxnId="{30023AC5-9093-4448-B688-57B5C6556549}">
      <dgm:prSet/>
      <dgm:spPr/>
      <dgm:t>
        <a:bodyPr/>
        <a:lstStyle/>
        <a:p>
          <a:endParaRPr lang="en-US"/>
        </a:p>
      </dgm:t>
    </dgm:pt>
    <dgm:pt modelId="{CE5F8666-70FC-564C-8B7D-337BE33E4106}">
      <dgm:prSet custT="1"/>
      <dgm:spPr/>
      <dgm:t>
        <a:bodyPr/>
        <a:lstStyle/>
        <a:p>
          <a:pPr marL="0" indent="0" rtl="0"/>
          <a:r>
            <a:rPr lang="en-US" sz="1800" dirty="0"/>
            <a:t> </a:t>
          </a:r>
          <a:r>
            <a:rPr lang="en-US" sz="1800" b="1" u="sng" dirty="0">
              <a:solidFill>
                <a:srgbClr val="002060"/>
              </a:solidFill>
            </a:rPr>
            <a:t>Instruction set</a:t>
          </a:r>
          <a:r>
            <a:rPr lang="en-US" sz="1800" dirty="0"/>
            <a:t>, number of bits used to represent various data types,   I/O mechanisms, techniques for addressing memory</a:t>
          </a:r>
        </a:p>
      </dgm:t>
    </dgm:pt>
    <dgm:pt modelId="{76348B6E-B52D-394F-A7D3-0CFAABB89617}" type="parTrans" cxnId="{1387E257-C914-334F-A738-A616B99E545F}">
      <dgm:prSet/>
      <dgm:spPr/>
      <dgm:t>
        <a:bodyPr/>
        <a:lstStyle/>
        <a:p>
          <a:endParaRPr lang="en-US"/>
        </a:p>
      </dgm:t>
    </dgm:pt>
    <dgm:pt modelId="{AC6E989A-20AA-194C-A7C6-0BE634EC1713}" type="sibTrans" cxnId="{1387E257-C914-334F-A738-A616B99E545F}">
      <dgm:prSet/>
      <dgm:spPr/>
      <dgm:t>
        <a:bodyPr/>
        <a:lstStyle/>
        <a:p>
          <a:endParaRPr lang="en-US"/>
        </a:p>
      </dgm:t>
    </dgm:pt>
    <dgm:pt modelId="{74536227-6FB9-EA42-B0D1-89175BB10E79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</a:p>
      </dgm:t>
    </dgm:pt>
    <dgm:pt modelId="{0F4E1031-08A1-144E-B04B-64D102B658EE}" type="parTrans" cxnId="{8E989642-BD8C-7744-8EF6-FBB60B8A00FD}">
      <dgm:prSet/>
      <dgm:spPr/>
      <dgm:t>
        <a:bodyPr/>
        <a:lstStyle/>
        <a:p>
          <a:endParaRPr lang="en-US"/>
        </a:p>
      </dgm:t>
    </dgm:pt>
    <dgm:pt modelId="{134FF832-CB26-164C-83F8-265482D291A9}" type="sibTrans" cxnId="{8E989642-BD8C-7744-8EF6-FBB60B8A00FD}">
      <dgm:prSet/>
      <dgm:spPr/>
      <dgm:t>
        <a:bodyPr/>
        <a:lstStyle/>
        <a:p>
          <a:endParaRPr lang="en-US"/>
        </a:p>
      </dgm:t>
    </dgm:pt>
    <dgm:pt modelId="{4ABB395C-A2BC-EB46-8166-8924AE293271}">
      <dgm:prSet custT="1"/>
      <dgm:spPr/>
      <dgm:t>
        <a:bodyPr/>
        <a:lstStyle/>
        <a:p>
          <a:pPr rtl="0"/>
          <a:r>
            <a:rPr lang="en-US" sz="1800" dirty="0"/>
            <a:t>The </a:t>
          </a:r>
          <a:r>
            <a:rPr lang="en-US" sz="1800" b="1" dirty="0">
              <a:solidFill>
                <a:srgbClr val="FF0000"/>
              </a:solidFill>
            </a:rPr>
            <a:t>operational units and their interconnections </a:t>
          </a:r>
          <a:r>
            <a:rPr lang="en-US" sz="1800" dirty="0"/>
            <a:t>that realize the architectural specifications</a:t>
          </a:r>
        </a:p>
      </dgm:t>
    </dgm:pt>
    <dgm:pt modelId="{39F91221-9930-CA4C-BDE4-128319DAD71D}" type="parTrans" cxnId="{B9F257A1-A141-2245-873F-A8263CDB5102}">
      <dgm:prSet/>
      <dgm:spPr/>
      <dgm:t>
        <a:bodyPr/>
        <a:lstStyle/>
        <a:p>
          <a:endParaRPr lang="en-US"/>
        </a:p>
      </dgm:t>
    </dgm:pt>
    <dgm:pt modelId="{FAA95E30-E469-594E-8C2C-8129BB965E39}" type="sibTrans" cxnId="{B9F257A1-A141-2245-873F-A8263CDB5102}">
      <dgm:prSet/>
      <dgm:spPr/>
      <dgm:t>
        <a:bodyPr/>
        <a:lstStyle/>
        <a:p>
          <a:endParaRPr lang="en-US"/>
        </a:p>
      </dgm:t>
    </dgm:pt>
    <dgm:pt modelId="{54AC2B3A-9757-C341-B161-89A6E0CA9575}">
      <dgm:prSet custT="1"/>
      <dgm:spPr/>
      <dgm:t>
        <a:bodyPr/>
        <a:lstStyle/>
        <a:p>
          <a:pPr rtl="0"/>
          <a:r>
            <a: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</a:p>
      </dgm:t>
    </dgm:pt>
    <dgm:pt modelId="{83493404-DFEF-9E42-ABB4-FBBE426B3AF9}" type="parTrans" cxnId="{734FF944-1D40-0F41-B4EE-7FBCB36088CC}">
      <dgm:prSet/>
      <dgm:spPr/>
      <dgm:t>
        <a:bodyPr/>
        <a:lstStyle/>
        <a:p>
          <a:endParaRPr lang="en-US"/>
        </a:p>
      </dgm:t>
    </dgm:pt>
    <dgm:pt modelId="{D8E9FC16-4D96-4648-AE70-EC41FE4D60A6}" type="sibTrans" cxnId="{734FF944-1D40-0F41-B4EE-7FBCB36088CC}">
      <dgm:prSet/>
      <dgm:spPr/>
      <dgm:t>
        <a:bodyPr/>
        <a:lstStyle/>
        <a:p>
          <a:endParaRPr lang="en-US"/>
        </a:p>
      </dgm:t>
    </dgm:pt>
    <dgm:pt modelId="{9BB0B8FD-4469-4340-B337-9EEC8EECED22}">
      <dgm:prSet custT="1"/>
      <dgm:spPr/>
      <dgm:t>
        <a:bodyPr/>
        <a:lstStyle/>
        <a:p>
          <a:pPr rtl="0"/>
          <a:r>
            <a:rPr lang="en-US" sz="1800" b="1" dirty="0">
              <a:solidFill>
                <a:srgbClr val="FF0000"/>
              </a:solidFill>
            </a:rPr>
            <a:t>Hardware details </a:t>
          </a:r>
          <a:r>
            <a:rPr lang="en-US" sz="1800" dirty="0"/>
            <a:t>transparent to the programmer, control signals, interfaces between the computer and peripherals, memory technology used</a:t>
          </a:r>
        </a:p>
      </dgm:t>
    </dgm:pt>
    <dgm:pt modelId="{8AD2DACB-38EB-42CD-92B6-EEFAD6410248}" type="parTrans" cxnId="{2817479E-5CCF-4DDF-9149-7574A0D42EF5}">
      <dgm:prSet/>
      <dgm:spPr/>
      <dgm:t>
        <a:bodyPr/>
        <a:lstStyle/>
        <a:p>
          <a:endParaRPr lang="en-US"/>
        </a:p>
      </dgm:t>
    </dgm:pt>
    <dgm:pt modelId="{C458D760-58D0-476A-A515-EC116B6D865D}" type="sibTrans" cxnId="{2817479E-5CCF-4DDF-9149-7574A0D42EF5}">
      <dgm:prSet/>
      <dgm:spPr/>
      <dgm:t>
        <a:bodyPr/>
        <a:lstStyle/>
        <a:p>
          <a:endParaRPr lang="en-US"/>
        </a:p>
      </dgm:t>
    </dgm:pt>
    <dgm:pt modelId="{CDA0A06D-0FB6-1E45-90C3-5F07AC6489BF}" type="pres">
      <dgm:prSet presAssocID="{218CF26C-3B9E-EC4D-B017-A6EDD2D78F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E230A46-0396-8548-BFE6-7DE77B7F5698}" type="pres">
      <dgm:prSet presAssocID="{218CF26C-3B9E-EC4D-B017-A6EDD2D78F18}" presName="children" presStyleCnt="0"/>
      <dgm:spPr/>
    </dgm:pt>
    <dgm:pt modelId="{9355E2DA-ED4B-FF45-A420-CEC2FAD4F47F}" type="pres">
      <dgm:prSet presAssocID="{218CF26C-3B9E-EC4D-B017-A6EDD2D78F18}" presName="child1group" presStyleCnt="0"/>
      <dgm:spPr/>
    </dgm:pt>
    <dgm:pt modelId="{EAF475D4-71BA-AC4A-A978-8E1A58675943}" type="pres">
      <dgm:prSet presAssocID="{218CF26C-3B9E-EC4D-B017-A6EDD2D78F18}" presName="child1" presStyleLbl="bgAcc1" presStyleIdx="0" presStyleCnt="4" custScaleX="145337" custScaleY="130810" custLinFactNeighborX="-40498" custLinFactNeighborY="23100"/>
      <dgm:spPr/>
    </dgm:pt>
    <dgm:pt modelId="{8DC48612-CC3B-434C-BDCA-2D368136FE30}" type="pres">
      <dgm:prSet presAssocID="{218CF26C-3B9E-EC4D-B017-A6EDD2D78F18}" presName="child1Text" presStyleLbl="bgAcc1" presStyleIdx="0" presStyleCnt="4">
        <dgm:presLayoutVars>
          <dgm:bulletEnabled val="1"/>
        </dgm:presLayoutVars>
      </dgm:prSet>
      <dgm:spPr/>
    </dgm:pt>
    <dgm:pt modelId="{36650470-D0B6-4E4B-B2CF-C9FC9D98A3AF}" type="pres">
      <dgm:prSet presAssocID="{218CF26C-3B9E-EC4D-B017-A6EDD2D78F18}" presName="child2group" presStyleCnt="0"/>
      <dgm:spPr/>
    </dgm:pt>
    <dgm:pt modelId="{D6EE7FF3-03D5-1248-B164-AC203683EA31}" type="pres">
      <dgm:prSet presAssocID="{218CF26C-3B9E-EC4D-B017-A6EDD2D78F18}" presName="child2" presStyleLbl="bgAcc1" presStyleIdx="1" presStyleCnt="4" custScaleX="134735" custScaleY="131918" custLinFactNeighborX="21340" custLinFactNeighborY="17574"/>
      <dgm:spPr/>
    </dgm:pt>
    <dgm:pt modelId="{7378E5CD-5D97-4946-88A6-1649F23BF4FB}" type="pres">
      <dgm:prSet presAssocID="{218CF26C-3B9E-EC4D-B017-A6EDD2D78F18}" presName="child2Text" presStyleLbl="bgAcc1" presStyleIdx="1" presStyleCnt="4">
        <dgm:presLayoutVars>
          <dgm:bulletEnabled val="1"/>
        </dgm:presLayoutVars>
      </dgm:prSet>
      <dgm:spPr/>
    </dgm:pt>
    <dgm:pt modelId="{079BE95B-2F90-7845-93AC-93020A91204D}" type="pres">
      <dgm:prSet presAssocID="{218CF26C-3B9E-EC4D-B017-A6EDD2D78F18}" presName="child3group" presStyleCnt="0"/>
      <dgm:spPr/>
    </dgm:pt>
    <dgm:pt modelId="{F4B243E3-6A78-9746-BEE9-84ACAEA02E36}" type="pres">
      <dgm:prSet presAssocID="{218CF26C-3B9E-EC4D-B017-A6EDD2D78F18}" presName="child3" presStyleLbl="bgAcc1" presStyleIdx="2" presStyleCnt="4" custScaleX="142389" custScaleY="160961" custLinFactNeighborX="11105" custLinFactNeighborY="568"/>
      <dgm:spPr/>
    </dgm:pt>
    <dgm:pt modelId="{28FF47C2-252F-AD4F-9FFC-C7380D031906}" type="pres">
      <dgm:prSet presAssocID="{218CF26C-3B9E-EC4D-B017-A6EDD2D78F18}" presName="child3Text" presStyleLbl="bgAcc1" presStyleIdx="2" presStyleCnt="4">
        <dgm:presLayoutVars>
          <dgm:bulletEnabled val="1"/>
        </dgm:presLayoutVars>
      </dgm:prSet>
      <dgm:spPr/>
    </dgm:pt>
    <dgm:pt modelId="{857D66DE-4C1F-C044-A0CF-897ECE7AFBB6}" type="pres">
      <dgm:prSet presAssocID="{218CF26C-3B9E-EC4D-B017-A6EDD2D78F18}" presName="child4group" presStyleCnt="0"/>
      <dgm:spPr/>
    </dgm:pt>
    <dgm:pt modelId="{82886FAE-83A2-704D-92D1-F4CC571A92A1}" type="pres">
      <dgm:prSet presAssocID="{218CF26C-3B9E-EC4D-B017-A6EDD2D78F18}" presName="child4" presStyleLbl="bgAcc1" presStyleIdx="3" presStyleCnt="4" custScaleX="177581" custScaleY="182905" custLinFactNeighborX="-25879" custLinFactNeighborY="-6824"/>
      <dgm:spPr/>
    </dgm:pt>
    <dgm:pt modelId="{946504B0-6F32-CA4D-B160-51F1CA3B2486}" type="pres">
      <dgm:prSet presAssocID="{218CF26C-3B9E-EC4D-B017-A6EDD2D78F18}" presName="child4Text" presStyleLbl="bgAcc1" presStyleIdx="3" presStyleCnt="4">
        <dgm:presLayoutVars>
          <dgm:bulletEnabled val="1"/>
        </dgm:presLayoutVars>
      </dgm:prSet>
      <dgm:spPr/>
    </dgm:pt>
    <dgm:pt modelId="{B36011C0-D512-5B43-AFFF-B5EF3477E6BC}" type="pres">
      <dgm:prSet presAssocID="{218CF26C-3B9E-EC4D-B017-A6EDD2D78F18}" presName="childPlaceholder" presStyleCnt="0"/>
      <dgm:spPr/>
    </dgm:pt>
    <dgm:pt modelId="{0176A4A2-93EB-3B4F-8E44-E15DD76601A9}" type="pres">
      <dgm:prSet presAssocID="{218CF26C-3B9E-EC4D-B017-A6EDD2D78F18}" presName="circle" presStyleCnt="0"/>
      <dgm:spPr/>
    </dgm:pt>
    <dgm:pt modelId="{0995DE62-81B9-0E4E-9982-90865C30B506}" type="pres">
      <dgm:prSet presAssocID="{218CF26C-3B9E-EC4D-B017-A6EDD2D78F18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E56301CE-27B0-6744-BFE7-3637DF690F07}" type="pres">
      <dgm:prSet presAssocID="{218CF26C-3B9E-EC4D-B017-A6EDD2D78F18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8FC8C78-AEC8-1E4B-9265-AE1BCBD2AB12}" type="pres">
      <dgm:prSet presAssocID="{218CF26C-3B9E-EC4D-B017-A6EDD2D78F18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4C6FD03-EE72-914E-B7C9-68870374A795}" type="pres">
      <dgm:prSet presAssocID="{218CF26C-3B9E-EC4D-B017-A6EDD2D78F18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D6826F6B-04DC-E742-8F5F-D9B2D824E236}" type="pres">
      <dgm:prSet presAssocID="{218CF26C-3B9E-EC4D-B017-A6EDD2D78F18}" presName="quadrantPlaceholder" presStyleCnt="0"/>
      <dgm:spPr/>
    </dgm:pt>
    <dgm:pt modelId="{1A971C7A-02BC-2144-9C44-48A4E03337B1}" type="pres">
      <dgm:prSet presAssocID="{218CF26C-3B9E-EC4D-B017-A6EDD2D78F18}" presName="center1" presStyleLbl="fgShp" presStyleIdx="0" presStyleCnt="2"/>
      <dgm:spPr/>
    </dgm:pt>
    <dgm:pt modelId="{290E4CF8-E8EE-584A-BC6F-814759FDAB7A}" type="pres">
      <dgm:prSet presAssocID="{218CF26C-3B9E-EC4D-B017-A6EDD2D78F18}" presName="center2" presStyleLbl="fgShp" presStyleIdx="1" presStyleCnt="2"/>
      <dgm:spPr/>
    </dgm:pt>
  </dgm:ptLst>
  <dgm:cxnLst>
    <dgm:cxn modelId="{28A35006-6EB0-C244-B998-FFFD23D91384}" type="presOf" srcId="{21A469AC-73E4-2148-8557-29B0050DEDC0}" destId="{8DC48612-CC3B-434C-BDCA-2D368136FE30}" srcOrd="1" destOrd="1" presId="urn:microsoft.com/office/officeart/2005/8/layout/cycle4"/>
    <dgm:cxn modelId="{2FF7D623-05EC-C341-AE4E-3E9FCAB5123F}" type="presOf" srcId="{54AC2B3A-9757-C341-B161-89A6E0CA9575}" destId="{84C6FD03-EE72-914E-B7C9-68870374A795}" srcOrd="0" destOrd="0" presId="urn:microsoft.com/office/officeart/2005/8/layout/cycle4"/>
    <dgm:cxn modelId="{DEC79734-5731-0947-807E-E0BA6FB7738D}" type="presOf" srcId="{CE5F8666-70FC-564C-8B7D-337BE33E4106}" destId="{D6EE7FF3-03D5-1248-B164-AC203683EA31}" srcOrd="0" destOrd="0" presId="urn:microsoft.com/office/officeart/2005/8/layout/cycle4"/>
    <dgm:cxn modelId="{1C7F9834-53D8-D447-AFDE-406FAFE9AA01}" type="presOf" srcId="{CE5F8666-70FC-564C-8B7D-337BE33E4106}" destId="{7378E5CD-5D97-4946-88A6-1649F23BF4FB}" srcOrd="1" destOrd="0" presId="urn:microsoft.com/office/officeart/2005/8/layout/cycle4"/>
    <dgm:cxn modelId="{578AC43C-622E-8A4D-8989-0B9965ECC139}" type="presOf" srcId="{218CF26C-3B9E-EC4D-B017-A6EDD2D78F18}" destId="{CDA0A06D-0FB6-1E45-90C3-5F07AC6489BF}" srcOrd="0" destOrd="0" presId="urn:microsoft.com/office/officeart/2005/8/layout/cycle4"/>
    <dgm:cxn modelId="{8E989642-BD8C-7744-8EF6-FBB60B8A00FD}" srcId="{218CF26C-3B9E-EC4D-B017-A6EDD2D78F18}" destId="{74536227-6FB9-EA42-B0D1-89175BB10E79}" srcOrd="2" destOrd="0" parTransId="{0F4E1031-08A1-144E-B04B-64D102B658EE}" sibTransId="{134FF832-CB26-164C-83F8-265482D291A9}"/>
    <dgm:cxn modelId="{734FF944-1D40-0F41-B4EE-7FBCB36088CC}" srcId="{218CF26C-3B9E-EC4D-B017-A6EDD2D78F18}" destId="{54AC2B3A-9757-C341-B161-89A6E0CA9575}" srcOrd="3" destOrd="0" parTransId="{83493404-DFEF-9E42-ABB4-FBBE426B3AF9}" sibTransId="{D8E9FC16-4D96-4648-AE70-EC41FE4D60A6}"/>
    <dgm:cxn modelId="{E1272249-4E69-894D-8DDC-98388B0A56AB}" type="presOf" srcId="{4ABB395C-A2BC-EB46-8166-8924AE293271}" destId="{F4B243E3-6A78-9746-BEE9-84ACAEA02E36}" srcOrd="0" destOrd="0" presId="urn:microsoft.com/office/officeart/2005/8/layout/cycle4"/>
    <dgm:cxn modelId="{65823B6C-C9F6-D147-988F-D9D117570779}" type="presOf" srcId="{21A469AC-73E4-2148-8557-29B0050DEDC0}" destId="{EAF475D4-71BA-AC4A-A978-8E1A58675943}" srcOrd="0" destOrd="1" presId="urn:microsoft.com/office/officeart/2005/8/layout/cycle4"/>
    <dgm:cxn modelId="{6CB4A252-48D8-A94C-B5E1-F54449DF1DFD}" type="presOf" srcId="{B0CAEE6A-D8FA-1A4E-8E6A-4450A6DD048D}" destId="{0995DE62-81B9-0E4E-9982-90865C30B506}" srcOrd="0" destOrd="0" presId="urn:microsoft.com/office/officeart/2005/8/layout/cycle4"/>
    <dgm:cxn modelId="{0982BD52-6017-0E45-866D-E6B00540A5AF}" srcId="{B0CAEE6A-D8FA-1A4E-8E6A-4450A6DD048D}" destId="{28315CB9-8304-2142-842C-3463531B3569}" srcOrd="0" destOrd="0" parTransId="{A7B6E241-54E6-4343-8A9E-03120641D454}" sibTransId="{8805F3BF-5747-FA44-B2D6-8E46921DD5F2}"/>
    <dgm:cxn modelId="{4B6F0975-8F18-3744-BB40-DFA5A827FB65}" type="presOf" srcId="{4ABB395C-A2BC-EB46-8166-8924AE293271}" destId="{28FF47C2-252F-AD4F-9FFC-C7380D031906}" srcOrd="1" destOrd="0" presId="urn:microsoft.com/office/officeart/2005/8/layout/cycle4"/>
    <dgm:cxn modelId="{1387E257-C914-334F-A738-A616B99E545F}" srcId="{308789E6-82F7-DB43-B928-143FCBCCB864}" destId="{CE5F8666-70FC-564C-8B7D-337BE33E4106}" srcOrd="0" destOrd="0" parTransId="{76348B6E-B52D-394F-A7D3-0CFAABB89617}" sibTransId="{AC6E989A-20AA-194C-A7C6-0BE634EC1713}"/>
    <dgm:cxn modelId="{D3324486-6DB6-E64B-B1A8-C30BAEA50D60}" srcId="{218CF26C-3B9E-EC4D-B017-A6EDD2D78F18}" destId="{B0CAEE6A-D8FA-1A4E-8E6A-4450A6DD048D}" srcOrd="0" destOrd="0" parTransId="{688287C0-0BBB-B04A-B8B2-AB36598391AC}" sibTransId="{06346C9A-108C-B141-813D-843AF3CECB9B}"/>
    <dgm:cxn modelId="{50C3899A-CA77-A647-B562-3E414DB1DB38}" type="presOf" srcId="{308789E6-82F7-DB43-B928-143FCBCCB864}" destId="{E56301CE-27B0-6744-BFE7-3637DF690F07}" srcOrd="0" destOrd="0" presId="urn:microsoft.com/office/officeart/2005/8/layout/cycle4"/>
    <dgm:cxn modelId="{2817479E-5CCF-4DDF-9149-7574A0D42EF5}" srcId="{54AC2B3A-9757-C341-B161-89A6E0CA9575}" destId="{9BB0B8FD-4469-4340-B337-9EEC8EECED22}" srcOrd="0" destOrd="0" parTransId="{8AD2DACB-38EB-42CD-92B6-EEFAD6410248}" sibTransId="{C458D760-58D0-476A-A515-EC116B6D865D}"/>
    <dgm:cxn modelId="{B9F257A1-A141-2245-873F-A8263CDB5102}" srcId="{74536227-6FB9-EA42-B0D1-89175BB10E79}" destId="{4ABB395C-A2BC-EB46-8166-8924AE293271}" srcOrd="0" destOrd="0" parTransId="{39F91221-9930-CA4C-BDE4-128319DAD71D}" sibTransId="{FAA95E30-E469-594E-8C2C-8129BB965E39}"/>
    <dgm:cxn modelId="{936663A7-F3F1-544C-BB00-A6B8712F5F75}" type="presOf" srcId="{28315CB9-8304-2142-842C-3463531B3569}" destId="{EAF475D4-71BA-AC4A-A978-8E1A58675943}" srcOrd="0" destOrd="0" presId="urn:microsoft.com/office/officeart/2005/8/layout/cycle4"/>
    <dgm:cxn modelId="{369DE2B8-1C60-D342-8E38-EC0EB138C6CF}" type="presOf" srcId="{74536227-6FB9-EA42-B0D1-89175BB10E79}" destId="{48FC8C78-AEC8-1E4B-9265-AE1BCBD2AB12}" srcOrd="0" destOrd="0" presId="urn:microsoft.com/office/officeart/2005/8/layout/cycle4"/>
    <dgm:cxn modelId="{174D5ABD-454D-0D4F-8354-0209701BD34D}" srcId="{B0CAEE6A-D8FA-1A4E-8E6A-4450A6DD048D}" destId="{21A469AC-73E4-2148-8557-29B0050DEDC0}" srcOrd="1" destOrd="0" parTransId="{94BC96F5-293D-3C4D-A2F1-79679BBF38E8}" sibTransId="{C5D2949D-BDAD-0542-A3C2-B076CCD0AE72}"/>
    <dgm:cxn modelId="{30023AC5-9093-4448-B688-57B5C6556549}" srcId="{218CF26C-3B9E-EC4D-B017-A6EDD2D78F18}" destId="{308789E6-82F7-DB43-B928-143FCBCCB864}" srcOrd="1" destOrd="0" parTransId="{FB24C361-90FF-A246-9A34-69E4A6A8AF57}" sibTransId="{616A0DCE-F636-194D-9DA8-C39FF48D7209}"/>
    <dgm:cxn modelId="{34D765C8-9409-4625-B15F-AD6D3128D524}" type="presOf" srcId="{9BB0B8FD-4469-4340-B337-9EEC8EECED22}" destId="{82886FAE-83A2-704D-92D1-F4CC571A92A1}" srcOrd="0" destOrd="0" presId="urn:microsoft.com/office/officeart/2005/8/layout/cycle4"/>
    <dgm:cxn modelId="{630319D7-67DE-492F-BDDF-F33300993BB0}" type="presOf" srcId="{9BB0B8FD-4469-4340-B337-9EEC8EECED22}" destId="{946504B0-6F32-CA4D-B160-51F1CA3B2486}" srcOrd="1" destOrd="0" presId="urn:microsoft.com/office/officeart/2005/8/layout/cycle4"/>
    <dgm:cxn modelId="{E7A4ADFA-B474-C14B-8A27-965FB71E5D8D}" type="presOf" srcId="{28315CB9-8304-2142-842C-3463531B3569}" destId="{8DC48612-CC3B-434C-BDCA-2D368136FE30}" srcOrd="1" destOrd="0" presId="urn:microsoft.com/office/officeart/2005/8/layout/cycle4"/>
    <dgm:cxn modelId="{699078D6-31A2-0B41-B5B3-4D3C3092B897}" type="presParOf" srcId="{CDA0A06D-0FB6-1E45-90C3-5F07AC6489BF}" destId="{AE230A46-0396-8548-BFE6-7DE77B7F5698}" srcOrd="0" destOrd="0" presId="urn:microsoft.com/office/officeart/2005/8/layout/cycle4"/>
    <dgm:cxn modelId="{51036B94-27D6-6442-B7E8-4BD19D5092C3}" type="presParOf" srcId="{AE230A46-0396-8548-BFE6-7DE77B7F5698}" destId="{9355E2DA-ED4B-FF45-A420-CEC2FAD4F47F}" srcOrd="0" destOrd="0" presId="urn:microsoft.com/office/officeart/2005/8/layout/cycle4"/>
    <dgm:cxn modelId="{5CEFC4B6-D27A-F64A-9614-3E4A00A63D41}" type="presParOf" srcId="{9355E2DA-ED4B-FF45-A420-CEC2FAD4F47F}" destId="{EAF475D4-71BA-AC4A-A978-8E1A58675943}" srcOrd="0" destOrd="0" presId="urn:microsoft.com/office/officeart/2005/8/layout/cycle4"/>
    <dgm:cxn modelId="{F695AE92-91AF-1640-8C0C-BF1FD554B2BE}" type="presParOf" srcId="{9355E2DA-ED4B-FF45-A420-CEC2FAD4F47F}" destId="{8DC48612-CC3B-434C-BDCA-2D368136FE30}" srcOrd="1" destOrd="0" presId="urn:microsoft.com/office/officeart/2005/8/layout/cycle4"/>
    <dgm:cxn modelId="{FECF91CB-3E6A-F14A-93BB-0814B430D767}" type="presParOf" srcId="{AE230A46-0396-8548-BFE6-7DE77B7F5698}" destId="{36650470-D0B6-4E4B-B2CF-C9FC9D98A3AF}" srcOrd="1" destOrd="0" presId="urn:microsoft.com/office/officeart/2005/8/layout/cycle4"/>
    <dgm:cxn modelId="{2033105B-7235-A441-BCD4-1C23395F17D1}" type="presParOf" srcId="{36650470-D0B6-4E4B-B2CF-C9FC9D98A3AF}" destId="{D6EE7FF3-03D5-1248-B164-AC203683EA31}" srcOrd="0" destOrd="0" presId="urn:microsoft.com/office/officeart/2005/8/layout/cycle4"/>
    <dgm:cxn modelId="{53B6DDD3-7071-314D-8F65-2945B82F0920}" type="presParOf" srcId="{36650470-D0B6-4E4B-B2CF-C9FC9D98A3AF}" destId="{7378E5CD-5D97-4946-88A6-1649F23BF4FB}" srcOrd="1" destOrd="0" presId="urn:microsoft.com/office/officeart/2005/8/layout/cycle4"/>
    <dgm:cxn modelId="{0A0EA159-BE72-504D-AF89-D51A7FA317C4}" type="presParOf" srcId="{AE230A46-0396-8548-BFE6-7DE77B7F5698}" destId="{079BE95B-2F90-7845-93AC-93020A91204D}" srcOrd="2" destOrd="0" presId="urn:microsoft.com/office/officeart/2005/8/layout/cycle4"/>
    <dgm:cxn modelId="{6FBAA814-9EDF-874C-B162-98D6DFEA4453}" type="presParOf" srcId="{079BE95B-2F90-7845-93AC-93020A91204D}" destId="{F4B243E3-6A78-9746-BEE9-84ACAEA02E36}" srcOrd="0" destOrd="0" presId="urn:microsoft.com/office/officeart/2005/8/layout/cycle4"/>
    <dgm:cxn modelId="{3B12EC53-267E-804F-9CA2-2CFD8BBE1C98}" type="presParOf" srcId="{079BE95B-2F90-7845-93AC-93020A91204D}" destId="{28FF47C2-252F-AD4F-9FFC-C7380D031906}" srcOrd="1" destOrd="0" presId="urn:microsoft.com/office/officeart/2005/8/layout/cycle4"/>
    <dgm:cxn modelId="{8E16598D-E657-2440-8FF9-F797A1DC2AB2}" type="presParOf" srcId="{AE230A46-0396-8548-BFE6-7DE77B7F5698}" destId="{857D66DE-4C1F-C044-A0CF-897ECE7AFBB6}" srcOrd="3" destOrd="0" presId="urn:microsoft.com/office/officeart/2005/8/layout/cycle4"/>
    <dgm:cxn modelId="{2F4564CF-B1C8-474E-A73E-211CD6C602FF}" type="presParOf" srcId="{857D66DE-4C1F-C044-A0CF-897ECE7AFBB6}" destId="{82886FAE-83A2-704D-92D1-F4CC571A92A1}" srcOrd="0" destOrd="0" presId="urn:microsoft.com/office/officeart/2005/8/layout/cycle4"/>
    <dgm:cxn modelId="{361FFEEA-B37D-DD4B-90FD-8019974C51CE}" type="presParOf" srcId="{857D66DE-4C1F-C044-A0CF-897ECE7AFBB6}" destId="{946504B0-6F32-CA4D-B160-51F1CA3B2486}" srcOrd="1" destOrd="0" presId="urn:microsoft.com/office/officeart/2005/8/layout/cycle4"/>
    <dgm:cxn modelId="{39AC28DA-B93C-FF4B-938E-E2902348EF70}" type="presParOf" srcId="{AE230A46-0396-8548-BFE6-7DE77B7F5698}" destId="{B36011C0-D512-5B43-AFFF-B5EF3477E6BC}" srcOrd="4" destOrd="0" presId="urn:microsoft.com/office/officeart/2005/8/layout/cycle4"/>
    <dgm:cxn modelId="{A20B9968-9E67-7142-A408-85D07AD8F89D}" type="presParOf" srcId="{CDA0A06D-0FB6-1E45-90C3-5F07AC6489BF}" destId="{0176A4A2-93EB-3B4F-8E44-E15DD76601A9}" srcOrd="1" destOrd="0" presId="urn:microsoft.com/office/officeart/2005/8/layout/cycle4"/>
    <dgm:cxn modelId="{68023DFC-2968-F643-9CE0-8363C792C624}" type="presParOf" srcId="{0176A4A2-93EB-3B4F-8E44-E15DD76601A9}" destId="{0995DE62-81B9-0E4E-9982-90865C30B506}" srcOrd="0" destOrd="0" presId="urn:microsoft.com/office/officeart/2005/8/layout/cycle4"/>
    <dgm:cxn modelId="{232F2B00-0E40-5244-AE96-43E53DC4C21B}" type="presParOf" srcId="{0176A4A2-93EB-3B4F-8E44-E15DD76601A9}" destId="{E56301CE-27B0-6744-BFE7-3637DF690F07}" srcOrd="1" destOrd="0" presId="urn:microsoft.com/office/officeart/2005/8/layout/cycle4"/>
    <dgm:cxn modelId="{64C1EE4B-7E4E-7F40-88F6-574C1472E73D}" type="presParOf" srcId="{0176A4A2-93EB-3B4F-8E44-E15DD76601A9}" destId="{48FC8C78-AEC8-1E4B-9265-AE1BCBD2AB12}" srcOrd="2" destOrd="0" presId="urn:microsoft.com/office/officeart/2005/8/layout/cycle4"/>
    <dgm:cxn modelId="{B9555833-A8E3-984C-A0CD-48531905E914}" type="presParOf" srcId="{0176A4A2-93EB-3B4F-8E44-E15DD76601A9}" destId="{84C6FD03-EE72-914E-B7C9-68870374A795}" srcOrd="3" destOrd="0" presId="urn:microsoft.com/office/officeart/2005/8/layout/cycle4"/>
    <dgm:cxn modelId="{C8E47CC9-F756-8D48-907D-F6D6F2C5F303}" type="presParOf" srcId="{0176A4A2-93EB-3B4F-8E44-E15DD76601A9}" destId="{D6826F6B-04DC-E742-8F5F-D9B2D824E236}" srcOrd="4" destOrd="0" presId="urn:microsoft.com/office/officeart/2005/8/layout/cycle4"/>
    <dgm:cxn modelId="{565B3FCF-A28D-E347-8015-2F2DE1DBE44D}" type="presParOf" srcId="{CDA0A06D-0FB6-1E45-90C3-5F07AC6489BF}" destId="{1A971C7A-02BC-2144-9C44-48A4E03337B1}" srcOrd="2" destOrd="0" presId="urn:microsoft.com/office/officeart/2005/8/layout/cycle4"/>
    <dgm:cxn modelId="{5BBB7B46-0562-E844-809D-68B34867AC01}" type="presParOf" srcId="{CDA0A06D-0FB6-1E45-90C3-5F07AC6489BF}" destId="{290E4CF8-E8EE-584A-BC6F-814759FDAB7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243E3-6A78-9746-BEE9-84ACAEA02E36}">
      <dsp:nvSpPr>
        <dsp:cNvPr id="0" name=""/>
        <dsp:cNvSpPr/>
      </dsp:nvSpPr>
      <dsp:spPr>
        <a:xfrm>
          <a:off x="5142578" y="2715967"/>
          <a:ext cx="3398907" cy="24888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</a:t>
          </a:r>
          <a:r>
            <a:rPr lang="en-US" sz="1800" b="1" kern="1200" dirty="0">
              <a:solidFill>
                <a:srgbClr val="FF0000"/>
              </a:solidFill>
            </a:rPr>
            <a:t>operational units and their interconnections </a:t>
          </a:r>
          <a:r>
            <a:rPr lang="en-US" sz="1800" kern="1200" dirty="0"/>
            <a:t>that realize the architectural specifications</a:t>
          </a:r>
        </a:p>
      </dsp:txBody>
      <dsp:txXfrm>
        <a:off x="6216924" y="3392863"/>
        <a:ext cx="2269889" cy="1757325"/>
      </dsp:txXfrm>
    </dsp:sp>
    <dsp:sp modelId="{82886FAE-83A2-704D-92D1-F4CC571A92A1}">
      <dsp:nvSpPr>
        <dsp:cNvPr id="0" name=""/>
        <dsp:cNvSpPr/>
      </dsp:nvSpPr>
      <dsp:spPr>
        <a:xfrm>
          <a:off x="0" y="2440792"/>
          <a:ext cx="4238960" cy="2828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FF0000"/>
              </a:solidFill>
            </a:rPr>
            <a:t>Hardware details </a:t>
          </a:r>
          <a:r>
            <a:rPr lang="en-US" sz="1800" kern="1200" dirty="0"/>
            <a:t>transparent to the programmer, control signals, interfaces between the computer and peripherals, memory technology used</a:t>
          </a:r>
        </a:p>
      </dsp:txBody>
      <dsp:txXfrm>
        <a:off x="62127" y="3209971"/>
        <a:ext cx="2843018" cy="1996902"/>
      </dsp:txXfrm>
    </dsp:sp>
    <dsp:sp modelId="{D6EE7FF3-03D5-1248-B164-AC203683EA31}">
      <dsp:nvSpPr>
        <dsp:cNvPr id="0" name=""/>
        <dsp:cNvSpPr/>
      </dsp:nvSpPr>
      <dsp:spPr>
        <a:xfrm>
          <a:off x="5478246" y="-73577"/>
          <a:ext cx="3216202" cy="203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1" indent="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 </a:t>
          </a:r>
          <a:r>
            <a:rPr lang="en-US" sz="1800" b="1" u="sng" kern="1200" dirty="0">
              <a:solidFill>
                <a:srgbClr val="002060"/>
              </a:solidFill>
            </a:rPr>
            <a:t>Instruction set</a:t>
          </a:r>
          <a:r>
            <a:rPr lang="en-US" sz="1800" kern="1200" dirty="0"/>
            <a:t>, number of bits used to represent various data types,   I/O mechanisms, techniques for addressing memory</a:t>
          </a:r>
        </a:p>
      </dsp:txBody>
      <dsp:txXfrm>
        <a:off x="6487915" y="-28769"/>
        <a:ext cx="2161725" cy="1440242"/>
      </dsp:txXfrm>
    </dsp:sp>
    <dsp:sp modelId="{EAF475D4-71BA-AC4A-A978-8E1A58675943}">
      <dsp:nvSpPr>
        <dsp:cNvPr id="0" name=""/>
        <dsp:cNvSpPr/>
      </dsp:nvSpPr>
      <dsp:spPr>
        <a:xfrm>
          <a:off x="0" y="20435"/>
          <a:ext cx="3469278" cy="2022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u="sng" kern="1200" dirty="0">
              <a:solidFill>
                <a:srgbClr val="002060"/>
              </a:solidFill>
            </a:rPr>
            <a:t>Attributes</a:t>
          </a:r>
          <a:r>
            <a:rPr lang="en-US" sz="1800" b="1" kern="1200" dirty="0">
              <a:solidFill>
                <a:srgbClr val="0070C0"/>
              </a:solidFill>
            </a:rPr>
            <a:t> </a:t>
          </a:r>
          <a:r>
            <a:rPr lang="en-US" sz="1800" kern="1200" dirty="0"/>
            <a:t>of a system visible to the programmer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Have a direct impact</a:t>
          </a:r>
          <a:r>
            <a:rPr lang="en-US" sz="1400" kern="1200" dirty="0"/>
            <a:t>(affect)</a:t>
          </a:r>
          <a:r>
            <a:rPr lang="en-US" sz="1800" kern="1200" dirty="0"/>
            <a:t> on the logical execution of a program</a:t>
          </a:r>
        </a:p>
      </dsp:txBody>
      <dsp:txXfrm>
        <a:off x="44432" y="64867"/>
        <a:ext cx="2339630" cy="1428144"/>
      </dsp:txXfrm>
    </dsp:sp>
    <dsp:sp modelId="{0995DE62-81B9-0E4E-9982-90865C30B506}">
      <dsp:nvSpPr>
        <dsp:cNvPr id="0" name=""/>
        <dsp:cNvSpPr/>
      </dsp:nvSpPr>
      <dsp:spPr>
        <a:xfrm>
          <a:off x="2278979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</a:p>
      </dsp:txBody>
      <dsp:txXfrm>
        <a:off x="2891799" y="986799"/>
        <a:ext cx="1479479" cy="1479479"/>
      </dsp:txXfrm>
    </dsp:sp>
    <dsp:sp modelId="{E56301CE-27B0-6744-BFE7-3637DF690F07}">
      <dsp:nvSpPr>
        <dsp:cNvPr id="0" name=""/>
        <dsp:cNvSpPr/>
      </dsp:nvSpPr>
      <dsp:spPr>
        <a:xfrm rot="5400000">
          <a:off x="4467921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</a:p>
      </dsp:txBody>
      <dsp:txXfrm rot="-5400000">
        <a:off x="4467921" y="986799"/>
        <a:ext cx="1479479" cy="1479479"/>
      </dsp:txXfrm>
    </dsp:sp>
    <dsp:sp modelId="{48FC8C78-AEC8-1E4B-9265-AE1BCBD2AB12}">
      <dsp:nvSpPr>
        <dsp:cNvPr id="0" name=""/>
        <dsp:cNvSpPr/>
      </dsp:nvSpPr>
      <dsp:spPr>
        <a:xfrm rot="10800000">
          <a:off x="4467921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</a:p>
      </dsp:txBody>
      <dsp:txXfrm rot="10800000">
        <a:off x="4467921" y="2562921"/>
        <a:ext cx="1479479" cy="1479479"/>
      </dsp:txXfrm>
    </dsp:sp>
    <dsp:sp modelId="{84C6FD03-EE72-914E-B7C9-68870374A795}">
      <dsp:nvSpPr>
        <dsp:cNvPr id="0" name=""/>
        <dsp:cNvSpPr/>
      </dsp:nvSpPr>
      <dsp:spPr>
        <a:xfrm rot="16200000">
          <a:off x="2278979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</a:p>
      </dsp:txBody>
      <dsp:txXfrm rot="5400000">
        <a:off x="2891799" y="2562921"/>
        <a:ext cx="1479479" cy="1479479"/>
      </dsp:txXfrm>
    </dsp:sp>
    <dsp:sp modelId="{1A971C7A-02BC-2144-9C44-48A4E03337B1}">
      <dsp:nvSpPr>
        <dsp:cNvPr id="0" name=""/>
        <dsp:cNvSpPr/>
      </dsp:nvSpPr>
      <dsp:spPr>
        <a:xfrm>
          <a:off x="4058400" y="2079710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E4CF8-E8EE-584A-BC6F-814759FDAB7A}">
      <dsp:nvSpPr>
        <dsp:cNvPr id="0" name=""/>
        <dsp:cNvSpPr/>
      </dsp:nvSpPr>
      <dsp:spPr>
        <a:xfrm rot="10800000">
          <a:off x="4058400" y="2321315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Prepared by Thân</a:t>
            </a:r>
            <a:r>
              <a:rPr lang="en-US" baseline="0" dirty="0">
                <a:latin typeface="Times New Roman" pitchFamily="-110" charset="0"/>
              </a:rPr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1C33-4E34-3D4C-B143-0332C5DBB7DE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computer is a complex system; contemporary computers contain millions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Elementary electronic components. How, then, can one clearly describe them?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key is to recognize the hierarchical nature of most complex systems, including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[SIMO96]. A hierarchical system is a set of interrelated subsystems,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 latter, in turn, hierarchical in structure until we reach some lowest level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elementary subsystem.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hierarchical nature of complex systems is essential to both their design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their description. The designer need only deal with a particular level of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at a time. At each level, the system consists of a set of components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their interrelationships. The behavior at each level depends only on a simplified,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abstracted characterization of the system at the next lower level. At each level,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designer is concerned with structure and function:</a:t>
            </a:r>
          </a:p>
          <a:p>
            <a:endParaRPr lang="en-US" sz="4400" b="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Structure: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way in which the components are interrelated.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operation of each individual component as part of the structure.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terms of description, we have two choices: starting at the bottom and building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up to a complete description, or beginning with a top view and decomposing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into its subparts. Evidence from a number of fields suggests that the top-down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is the clearest and most effective [WEIN75].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approach taken in this book follows from this viewpoint.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will be described from the top down. We begin with the major components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a computer, describing their structure and function, and proceed to successively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lower layers of the hierarchy. The remainder of this section provides a very brief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overview of this plan of attack.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CD7E-4F7A-9B44-863C-1B45C56F48EF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Both the structure and functioning of a computer are, in essence, simple. Figure 1.1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depicts the basic functions that a computer can perform. In general terms, there are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only four: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processing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storage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movement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Control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of course, must be able to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 data.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data may take a wide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of forms, and the range of processing requirements is broad. However, we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shall see that there are only a few fundamental methods or types of data processing.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is also essential that a computer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 data.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Even if the computer is processing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on the fly (i.e., data come in and get processed, and the results go out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immediately), the computer must temporarily store at least those pieces of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that are being worked on at any given moment. Thus, there is at least a short-term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storage function. Equally important, the computer performs a long-term data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function. Files of data are stored on the computer for subsequent retrieval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update.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must be able to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 data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itself and the outside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world. The computer’s operating environment consists of devices that serve 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either sources or destinations of data. When data are received from or delivered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device that is directly connected to the computer, the process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input–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output (I/O), and the device is referred to as a peripheral. When data are moved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 longer distances, to or from a remote device, the process is known as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</a:t>
            </a:r>
          </a:p>
          <a:p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communications.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Finally, there must be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these three functions. Ultimately, this control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exercised by the individual(s) who provides the computer with instructions. Within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a control unit manages the computer’s resources and orchestrates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performance of its functional parts in response to those instructions.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FBD03-0222-8746-BCBE-67129A3E06F8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At this general level of discussion, the number of possible operations that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be performed is few. Figure 1.2 depicts the four possible types of operations.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can function as a data movement device (Figure 1.2a), simply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transferring data from one peripheral or communication line to </a:t>
            </a:r>
            <a:r>
              <a:rPr kumimoji="1" lang="en-US" sz="1200" kern="1200" baseline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another.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EDC-6847-8EDB-7E7544C9FF31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can also function as a data storage device (Figure 1.2b), with data transferred from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to computer storage (read) and vice versa (write).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B9D78-68F1-4C43-B83A-08A01875679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final two diagrams show operations involving data processing, on data either in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(Figure 1.2c)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14A67-FF13-4145-A414-02A1CAE6B9C7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 route between storage and the external environment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(Figure 1.2d).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1.3 is the simplest possible depiction of a computer. The computer interacts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some fashion with its external environment. In general, all of its linkages to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can be classified as peripheral devices 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lines. We will have something to say about both types of linkages.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But of greater concern in this book is the internal structure of the computer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itself, which is shown in Figure 1.4. There are four main structural components: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are four main structural components: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computer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its data processing functions; often simply referred to as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Stores data.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Moves data between the computer and its external environment.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CPU, main memory, and I/O. A common example of system interconnection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by means of a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bus,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consisting of a number of conducting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wires to which all the other components attach.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may be one or more of each of the aforementioned components.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Traditionally, there has been just a single processor. In recent years, there has been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increasing use of multiple processors in a single computer. Some design issues relating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multiple processors crop up and are discussed as the text proceeds; Part Five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focuses on such computers.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these components will be examined in some detail in Part Two.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However, for our purposes, the most interesting and in some ways the most complex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component is the CPU. Its major structural components are as follows: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unit: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CPU and hence the computer.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Arithmetic and logic unit (ALU):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the computer’s data processing</a:t>
            </a:r>
          </a:p>
          <a:p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functions.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Registers: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Provides storage internal to the CPU.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CPU interconnection: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the control unit, ALU, and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14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Terminologies</a:t>
            </a:r>
            <a:endParaRPr lang="en-US" b="0" u="none" dirty="0"/>
          </a:p>
          <a:p>
            <a:r>
              <a:rPr lang="en-US" b="0" u="none" dirty="0"/>
              <a:t>In general terms: </a:t>
            </a:r>
            <a:r>
              <a:rPr lang="en-US" b="0" u="none" dirty="0" err="1"/>
              <a:t>diễn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đạt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ngắn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gọn</a:t>
            </a:r>
            <a:endParaRPr lang="en-US" b="0" u="none" baseline="0" dirty="0"/>
          </a:p>
          <a:p>
            <a:r>
              <a:rPr lang="en-US" b="0" u="none" baseline="0" dirty="0"/>
              <a:t>Briefly define: </a:t>
            </a:r>
            <a:r>
              <a:rPr lang="en-US" b="0" u="none" baseline="0" dirty="0" err="1"/>
              <a:t>Định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nghĩa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ngắn</a:t>
            </a:r>
            <a:r>
              <a:rPr lang="en-US" b="0" u="none" baseline="0" dirty="0"/>
              <a:t> </a:t>
            </a:r>
            <a:r>
              <a:rPr lang="en-US" b="0" u="none" baseline="0" dirty="0" err="1"/>
              <a:t>gọn</a:t>
            </a:r>
            <a:endParaRPr lang="en-US" b="0" u="none" baseline="0" dirty="0"/>
          </a:p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1 summary.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49D53-8D1A-6345-BCE7-0271789DC3C2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Internet resources.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1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8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>
                <a:latin typeface="Times New Roman" pitchFamily="-110" charset="0"/>
              </a:rPr>
              <a:t> and Architecture</a:t>
            </a:r>
            <a:r>
              <a:rPr lang="en-US" dirty="0">
                <a:latin typeface="Times New Roman" pitchFamily="-110" charset="0"/>
              </a:rPr>
              <a:t>”, 9/e, by William Stallings, Chapter 1 “Introduction”.</a:t>
            </a:r>
            <a:endParaRPr lang="en-AU" dirty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Modified by Thân</a:t>
            </a:r>
            <a:r>
              <a:rPr lang="en-GB" baseline="0" dirty="0"/>
              <a:t> Văn Sử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r>
              <a:rPr lang="en-US" dirty="0"/>
              <a:t>- Gia </a:t>
            </a:r>
            <a:r>
              <a:rPr lang="en-US" dirty="0" err="1"/>
              <a:t>đình</a:t>
            </a:r>
            <a:r>
              <a:rPr lang="en-US" dirty="0"/>
              <a:t>: </a:t>
            </a:r>
            <a:r>
              <a:rPr lang="en-US" dirty="0" err="1"/>
              <a:t>ông</a:t>
            </a:r>
            <a:r>
              <a:rPr lang="en-US" dirty="0"/>
              <a:t> </a:t>
            </a:r>
            <a:r>
              <a:rPr lang="en-US" dirty="0" err="1"/>
              <a:t>bà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(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, </a:t>
            </a:r>
            <a:r>
              <a:rPr lang="en-US" dirty="0" err="1"/>
              <a:t>chú</a:t>
            </a:r>
            <a:r>
              <a:rPr lang="en-US" dirty="0"/>
              <a:t>, </a:t>
            </a:r>
            <a:r>
              <a:rPr lang="en-US" dirty="0" err="1"/>
              <a:t>cô</a:t>
            </a:r>
            <a:r>
              <a:rPr lang="en-US" dirty="0"/>
              <a:t>).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(cha me, con </a:t>
            </a:r>
            <a:r>
              <a:rPr lang="en-US" dirty="0" err="1"/>
              <a:t>cái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11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describing computers, a distinction is often made between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</a:t>
            </a:r>
            <a:r>
              <a:rPr kumimoji="1" lang="en-US" sz="1200" i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organization. </a:t>
            </a:r>
            <a:r>
              <a:rPr kumimoji="1" lang="en-US" sz="1200" i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Although it is difficult to give precise definitions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these terms, a consensus exists about the general areas covered by each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(e.g., see [VRAN80], [SIEW82], and [BELL78a]); an interesting alternative view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presented in [REDD76].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those attributes of a system visible to a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programmer or, put another way, those attributes that have a direct impact 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logical execution of a program. </a:t>
            </a:r>
            <a:r>
              <a:rPr kumimoji="1" lang="en-US" sz="1200" b="1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 </a:t>
            </a:r>
            <a:r>
              <a:rPr kumimoji="1" lang="en-US" sz="1200" b="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the operational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units and their interconnections that realize the architectural specifications.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Examples of architectural attributes include the instruction set, the number of bits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represent various data types (e.g., numbers, characters), I/O mechanisms,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techniques for addressing memory. Organizational attributes include those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hardware details transparent to the programmer, such as control signals; interfaces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the computer and peripherals; and the memory technology used.</a:t>
            </a:r>
            <a:endParaRPr kumimoji="1" lang="en-GB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kumimoji="1" lang="en-GB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example, it is an architectural design issue whether a computer will have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multiply instruction. It is an organizational issue whether that instruction will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 implemented by a special multiply unit or by a mechanism that makes repeated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 of the add unit of the system. The organizational decision may be based on the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anticipated frequency of use of the multiply instruction, the relative speed of the two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approaches, and the cost and physical size of a special multiply unit.</a:t>
            </a:r>
          </a:p>
          <a:p>
            <a:endParaRPr kumimoji="1" lang="en-US" sz="1200" kern="1200" baseline="0" dirty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Historically, and still today, the distinction between architecture and organization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has been an important one. Many computer manufacturers offer a family of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models, all with the same architecture but with differences in organization.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Consequently, the different models in the family have different price and performance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characteristics. Furthermore, a particular architecture may span many years and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encompass a number of different computer models, its organization changing with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changing technology.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prominent example of both these phenomena is the IBM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System/370 architecture. This architecture was first introduced in 1970 and included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number of models. The customer with modest requirements could buy a cheaper,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slower model and, if demand increased, later upgrade to a more expensive, faster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 without having to abandon software that had already been developed. Over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years, IBM has introduced many new models with improved technology to replace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older models, offering the customer greater speed, lower cost, or both. These newer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models retained the same architecture so that the customer’s software investment was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protected. Remarkably, the System/370 architecture, with a few enhancements, has</a:t>
            </a:r>
          </a:p>
          <a:p>
            <a:r>
              <a:rPr kumimoji="1" lang="en-US" sz="1200" kern="1200" baseline="0" dirty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survived to this day as the architecture of IBM’s mainframe product line.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System/37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COA/COA9e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lliamstallings.com/StudentSuppor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m32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ndows8downloads.com/win8-masm-64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4429132"/>
            <a:ext cx="8553480" cy="1804728"/>
          </a:xfrm>
        </p:spPr>
        <p:txBody>
          <a:bodyPr>
            <a:noAutofit/>
          </a:bodyPr>
          <a:lstStyle/>
          <a:p>
            <a:pPr algn="ctr"/>
            <a:r>
              <a:rPr lang="en-GB" sz="3600" dirty="0"/>
              <a:t>Introduction to </a:t>
            </a:r>
            <a:br>
              <a:rPr lang="en-GB" sz="3600" dirty="0"/>
            </a:br>
            <a:r>
              <a:rPr lang="en-GB" sz="3600" dirty="0"/>
              <a:t>Computer Organization and Architecture (</a:t>
            </a:r>
            <a:r>
              <a:rPr lang="en-GB" sz="3600"/>
              <a:t>COA)</a:t>
            </a:r>
            <a:endParaRPr lang="en-GB" sz="36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521497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conduct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 contents of the next session at home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lessons in classrooms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Completing chapter assessment in time and Quizzes (via CMS)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Interchange by FU-HCM CMS, Forum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Discussing actively in your teams and in classrooms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 to question and answer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 phone/ No game, no chat in class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laptops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Evaluation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73988" cy="47688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Must attend more than 80% of contact hours</a:t>
            </a:r>
            <a:b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(if not, not allow to take exam).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Evaluating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 Exercises (E)	             30 %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Assignment (A)                 30% ( Assembly programs)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Exam (FE)	             40 %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score=30%(E)+30%(A)+40% (FE)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Pass: All on-going assessment &gt; 0 and Total score ≥ 5 and Final Examination ≥ 4 (of 10)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Retake only the Final Exam when not passed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47688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course is complex knowledge (however, it’s attractive and exciting), so you need to keep tight grip on it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the books to get the general concept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Listens, understand, then make your own notes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Practice all the exercises, demo to make your sense </a:t>
            </a:r>
          </a:p>
          <a:p>
            <a:pPr lvl="1" algn="just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the lab, assignments to submit via CMS, and do more exercises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Enjoy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805121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enthusiastic about the material because it is interesting, useful and an important part of your training as an IT engineer. 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will do our best but we need your help. </a:t>
            </a:r>
          </a:p>
          <a:p>
            <a:pPr algn="just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let’s all have fun together with COA!!!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4282" y="5857892"/>
            <a:ext cx="8715436" cy="857256"/>
          </a:xfrm>
        </p:spPr>
        <p:txBody>
          <a:bodyPr>
            <a:normAutofit fontScale="90000"/>
          </a:bodyPr>
          <a:lstStyle/>
          <a:p>
            <a:r>
              <a:rPr lang="en-GB" dirty="0"/>
              <a:t>William Stallings, Computer Organization  and  Architecture. 9</a:t>
            </a:r>
            <a:r>
              <a:rPr lang="en-GB" baseline="30000" dirty="0"/>
              <a:t>th</a:t>
            </a:r>
            <a:r>
              <a:rPr lang="en-GB" dirty="0"/>
              <a:t> Edition</a:t>
            </a:r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738422"/>
            <a:ext cx="8501122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1: Introduction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Why should we study this chapter?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Distinguishing architecture and organization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 What is a hierachical system?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are basic computer functions?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What are main structural components of the computer?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4929198"/>
            <a:ext cx="8215370" cy="16430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/>
              <a:t>System</a:t>
            </a:r>
            <a:r>
              <a:rPr lang="en-US"/>
              <a:t>: an assemblage of related parts in which there exists an operating mechanism.</a:t>
            </a:r>
          </a:p>
          <a:p>
            <a:r>
              <a:rPr lang="en-US" u="sng"/>
              <a:t>Hierarchical system</a:t>
            </a:r>
            <a:r>
              <a:rPr lang="en-US"/>
              <a:t>: a system in which each part have a level but without a like or equal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1.1- Organization and Architecture.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1.2- Structure and functions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28"/>
            <a:ext cx="9144000" cy="700070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1.1- Computer Organization and Architecture</a:t>
            </a: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161956" y="1428736"/>
          <a:ext cx="883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428860" y="3998916"/>
            <a:ext cx="428628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1472" y="3429000"/>
            <a:ext cx="1775679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IBM System/370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85926"/>
            <a:ext cx="7931178" cy="3662378"/>
          </a:xfrm>
        </p:spPr>
        <p:txBody>
          <a:bodyPr>
            <a:normAutofit lnSpcReduction="10000"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IBM System/370 architecture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Was introduced in 1970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Included a number of models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Could upgrade to a more expensive, faster model </a:t>
            </a:r>
            <a:r>
              <a:rPr lang="en-GB" b="1" dirty="0">
                <a:solidFill>
                  <a:schemeClr val="tx1"/>
                </a:solidFill>
              </a:rPr>
              <a:t>without </a:t>
            </a:r>
            <a:r>
              <a:rPr lang="en-GB" dirty="0">
                <a:solidFill>
                  <a:schemeClr val="tx1"/>
                </a:solidFill>
              </a:rPr>
              <a:t>having to abandon (chối bỏ) original software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New models are introduced with improved technology, but retain the same architecture so that the customer’s software investment is protected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Architecture has survived to this day as the architecture of IBM’s mainframe </a:t>
            </a:r>
            <a:r>
              <a:rPr lang="en-GB">
                <a:solidFill>
                  <a:schemeClr val="tx1"/>
                </a:solidFill>
              </a:rPr>
              <a:t>product line</a:t>
            </a:r>
          </a:p>
          <a:p>
            <a:r>
              <a:rPr lang="en-GB">
                <a:solidFill>
                  <a:schemeClr val="tx1"/>
                </a:solidFill>
              </a:rPr>
              <a:t>More details: </a:t>
            </a:r>
            <a:r>
              <a:rPr lang="en-US">
                <a:hlinkClick r:id="rId3"/>
              </a:rPr>
              <a:t>https://en.wikipedia.org/wiki/IBM_System/370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029200"/>
            <a:ext cx="2043775" cy="205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1538" y="1681451"/>
            <a:ext cx="6500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Hardware </a:t>
            </a:r>
            <a:br>
              <a:rPr lang="en-US" dirty="0"/>
            </a:br>
            <a:r>
              <a:rPr lang="en-US" dirty="0"/>
              <a:t>Do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the Computer item in the Start Menu</a:t>
            </a:r>
          </a:p>
          <a:p>
            <a:r>
              <a:rPr lang="en-US" dirty="0"/>
              <a:t>Choose Properties</a:t>
            </a:r>
          </a:p>
          <a:p>
            <a:r>
              <a:rPr lang="en-US" dirty="0"/>
              <a:t>You can see information about the CPU, Ram capacity, OS</a:t>
            </a:r>
          </a:p>
          <a:p>
            <a:r>
              <a:rPr lang="en-US" dirty="0"/>
              <a:t>Choose the item  </a:t>
            </a:r>
          </a:p>
          <a:p>
            <a:r>
              <a:rPr lang="en-US" dirty="0"/>
              <a:t>Choose the tag </a:t>
            </a:r>
            <a:r>
              <a:rPr lang="en-US" b="1" dirty="0"/>
              <a:t>Hardware </a:t>
            </a:r>
            <a:r>
              <a:rPr lang="en-US" dirty="0"/>
              <a:t>in the </a:t>
            </a:r>
            <a:r>
              <a:rPr lang="en-US" b="1" dirty="0"/>
              <a:t>System Properties </a:t>
            </a:r>
            <a:r>
              <a:rPr lang="en-US" dirty="0"/>
              <a:t>window </a:t>
            </a:r>
          </a:p>
          <a:p>
            <a:r>
              <a:rPr lang="en-US" dirty="0"/>
              <a:t>Click the button </a:t>
            </a:r>
            <a:r>
              <a:rPr lang="en-US" b="1" dirty="0"/>
              <a:t>Device Manager</a:t>
            </a:r>
          </a:p>
          <a:p>
            <a:r>
              <a:rPr lang="en-US" dirty="0"/>
              <a:t>Expand the item </a:t>
            </a:r>
            <a:r>
              <a:rPr lang="en-US" b="1" dirty="0"/>
              <a:t>Processors</a:t>
            </a:r>
            <a:r>
              <a:rPr lang="en-US" dirty="0"/>
              <a:t> in the  Device Manager window you can see information about processors in your computer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4026" y="3643314"/>
            <a:ext cx="275954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Who are interested  in computers with  architectral look?</a:t>
            </a:r>
          </a:p>
          <a:p>
            <a:r>
              <a:rPr lang="en-US" sz="2800"/>
              <a:t>Who are interested  in computers with  organizational look?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1.2- Structure and Function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sz="half" idx="1"/>
          </p:nvPr>
        </p:nvSpPr>
        <p:spPr>
          <a:xfrm>
            <a:off x="500034" y="1357298"/>
            <a:ext cx="3657600" cy="4419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Hierarchical system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 of interrelated subsystems (modules)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Hierarchical nature of complex systems is essential to both their design and their description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Designer need only deal with a particular level of the system at a time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Concerned with structure and function at each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3438" y="1428736"/>
            <a:ext cx="3657600" cy="33528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way in which components relate to each other</a:t>
            </a:r>
          </a:p>
          <a:p>
            <a:r>
              <a:rPr lang="en-GB" b="1" dirty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operation of individual components as part of the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4143380"/>
            <a:ext cx="1857388" cy="1964545"/>
          </a:xfrm>
          <a:prstGeom prst="rect">
            <a:avLst/>
          </a:prstGeom>
          <a:solidFill>
            <a:srgbClr val="6666CC"/>
          </a:solidFill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5752" y="5500702"/>
            <a:ext cx="6715140" cy="1214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 </a:t>
            </a:r>
            <a:r>
              <a:rPr lang="en-US" sz="1800" b="1" dirty="0"/>
              <a:t>Modularity</a:t>
            </a:r>
            <a:r>
              <a:rPr lang="en-US" sz="1800" dirty="0"/>
              <a:t> is the degree to </a:t>
            </a:r>
            <a:r>
              <a:rPr lang="en-US" sz="1800"/>
              <a:t>which system's </a:t>
            </a:r>
            <a:r>
              <a:rPr lang="en-US" sz="1800" dirty="0"/>
              <a:t>components may be separated and recombined</a:t>
            </a:r>
          </a:p>
          <a:p>
            <a:r>
              <a:rPr lang="en-US" sz="1800" b="1" dirty="0"/>
              <a:t>Module</a:t>
            </a:r>
            <a:r>
              <a:rPr lang="en-US" sz="1800" dirty="0"/>
              <a:t> is a specific discrete thing/named code/circuit which has it’s own function to use</a:t>
            </a:r>
            <a:endParaRPr lang="en-US" sz="1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255264" cy="914400"/>
          </a:xfrm>
          <a:noFill/>
        </p:spPr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81093" y="2057400"/>
            <a:ext cx="2762147" cy="4068763"/>
          </a:xfrm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1800" dirty="0"/>
              <a:t>A computer can perform four basic functions:</a:t>
            </a:r>
            <a:endParaRPr lang="en-US" sz="900" dirty="0"/>
          </a:p>
          <a:p>
            <a:pPr marL="228600" indent="-228600">
              <a:buFont typeface="Wingdings" pitchFamily="2" charset="2"/>
              <a:buChar char="n"/>
            </a:pPr>
            <a:endParaRPr lang="en-US" sz="600" dirty="0"/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processing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storage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Data movement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  Control</a:t>
            </a:r>
          </a:p>
        </p:txBody>
      </p:sp>
      <p:sp>
        <p:nvSpPr>
          <p:cNvPr id="12" name="Minus 11"/>
          <p:cNvSpPr/>
          <p:nvPr/>
        </p:nvSpPr>
        <p:spPr>
          <a:xfrm>
            <a:off x="228600" y="1600200"/>
            <a:ext cx="1985946" cy="185726"/>
          </a:xfrm>
          <a:prstGeom prst="mathMin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8082" y="357166"/>
            <a:ext cx="4981636" cy="61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072330" y="928670"/>
            <a:ext cx="1500198" cy="15001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Apparatus: Things provided as means to some end (peripherals 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Practical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 the </a:t>
            </a:r>
            <a:r>
              <a:rPr lang="en-US" sz="2800" b="1" dirty="0"/>
              <a:t>Notepad </a:t>
            </a:r>
            <a:r>
              <a:rPr lang="en-US" sz="2800" dirty="0"/>
              <a:t>application</a:t>
            </a:r>
          </a:p>
          <a:p>
            <a:r>
              <a:rPr lang="en-US" sz="2800" dirty="0"/>
              <a:t>Input text to this application</a:t>
            </a:r>
          </a:p>
          <a:p>
            <a:r>
              <a:rPr lang="en-US" sz="2800" dirty="0"/>
              <a:t>Minimize the </a:t>
            </a:r>
            <a:r>
              <a:rPr lang="en-US" sz="2800" b="1" dirty="0"/>
              <a:t>Notepad</a:t>
            </a:r>
            <a:r>
              <a:rPr lang="en-US" sz="2800" dirty="0"/>
              <a:t> window and all opened windows to the task bar</a:t>
            </a:r>
          </a:p>
          <a:p>
            <a:r>
              <a:rPr lang="en-US" sz="2800" dirty="0"/>
              <a:t>Type the keyboard the text: “I hate you”</a:t>
            </a:r>
          </a:p>
          <a:p>
            <a:r>
              <a:rPr lang="en-US" sz="2800" dirty="0"/>
              <a:t>Give your explanation about  things happened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428604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/>
            </a:br>
            <a:r>
              <a:rPr lang="en-GB"/>
              <a:t>	   </a:t>
            </a:r>
            <a:r>
              <a:rPr lang="en-GB" dirty="0"/>
              <a:t>(a)</a:t>
            </a:r>
            <a:br>
              <a:rPr lang="en-GB" dirty="0"/>
            </a:br>
            <a:r>
              <a:rPr lang="en-GB" dirty="0"/>
              <a:t>   Data movement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r="49412" b="50909"/>
              <a:stretch>
                <a:fillRect/>
              </a:stretch>
            </p:blipFill>
          </mc:Choice>
          <mc:Fallback>
            <p:blipFill>
              <a:blip r:embed="rId4"/>
              <a:srcRect l="4706" r="49412" b="50909"/>
              <a:stretch>
                <a:fillRect/>
              </a:stretch>
            </p:blipFill>
          </mc:Fallback>
        </mc:AlternateContent>
        <p:spPr>
          <a:xfrm>
            <a:off x="4248120" y="260168"/>
            <a:ext cx="4610160" cy="638354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47758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584130" y="5997264"/>
            <a:ext cx="3988398" cy="7178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6248" y="107154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Peripheral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3768" y="1142984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Peripheral 2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9412" t="2727" r="4706" b="52727"/>
              <a:stretch>
                <a:fillRect/>
              </a:stretch>
            </p:blipFill>
          </mc:Choice>
          <mc:Fallback>
            <p:blipFill>
              <a:blip r:embed="rId4"/>
              <a:srcRect l="49412" t="2727" r="4706" b="52727"/>
              <a:stretch>
                <a:fillRect/>
              </a:stretch>
            </p:blipFill>
          </mc:Fallback>
        </mc:AlternateContent>
        <p:spPr>
          <a:xfrm>
            <a:off x="3581401" y="0"/>
            <a:ext cx="5562599" cy="6989102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357166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/>
            </a:br>
            <a:r>
              <a:rPr lang="en-GB"/>
              <a:t>	   </a:t>
            </a:r>
            <a:r>
              <a:rPr lang="en-GB" dirty="0"/>
              <a:t>(b) </a:t>
            </a:r>
            <a:br>
              <a:rPr lang="en-GB" dirty="0"/>
            </a:br>
            <a:r>
              <a:rPr lang="en-GB" dirty="0"/>
              <a:t>      Data storage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1250922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0496" y="383425"/>
            <a:ext cx="17379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External</a:t>
            </a:r>
          </a:p>
          <a:p>
            <a:r>
              <a:rPr kumimoji="1" lang="en-US" dirty="0"/>
              <a:t>environment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72132" y="1928802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read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7620" y="3786190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write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5720" y="4429132"/>
            <a:ext cx="3357586" cy="1857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Building block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Why data from an external device can not move to storage automatically?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571480"/>
            <a:ext cx="3255264" cy="1971684"/>
          </a:xfrm>
          <a:noFill/>
        </p:spPr>
        <p:txBody>
          <a:bodyPr>
            <a:normAutofit fontScale="90000"/>
          </a:bodyPr>
          <a:lstStyle/>
          <a:p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br>
              <a:rPr lang="en-GB" sz="2889" dirty="0"/>
            </a:br>
            <a:r>
              <a:rPr lang="en-GB" sz="2889" dirty="0"/>
              <a:t>Operations</a:t>
            </a:r>
            <a:br>
              <a:rPr lang="en-GB" dirty="0"/>
            </a:br>
            <a:br>
              <a:rPr lang="en-GB"/>
            </a:br>
            <a:r>
              <a:rPr lang="en-GB" sz="2889"/>
              <a:t>               </a:t>
            </a:r>
            <a:r>
              <a:rPr lang="en-GB" sz="2889" dirty="0"/>
              <a:t>(c)</a:t>
            </a:r>
            <a:br>
              <a:rPr lang="en-GB" sz="2889" dirty="0"/>
            </a:br>
            <a:r>
              <a:rPr lang="en-GB" sz="2889" dirty="0"/>
              <a:t>    Data movement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29" t="46364" r="50588" b="10909"/>
              <a:stretch>
                <a:fillRect/>
              </a:stretch>
            </p:blipFill>
          </mc:Choice>
          <mc:Fallback>
            <p:blipFill>
              <a:blip r:embed="rId4"/>
              <a:srcRect l="3529" t="46364" r="50588" b="10909"/>
              <a:stretch>
                <a:fillRect/>
              </a:stretch>
            </p:blipFill>
          </mc:Fallback>
        </mc:AlternateContent>
        <p:spPr>
          <a:xfrm>
            <a:off x="3354876" y="-381000"/>
            <a:ext cx="5789124" cy="697663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5571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7244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628" y="5715016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write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1285" y="4181781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read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5272" y="5929330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compute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720" y="3857628"/>
            <a:ext cx="3357586" cy="2428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Building block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Open the Calculator to compute some numeric operations. Give your explanation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	    (d)</a:t>
            </a:r>
            <a:br>
              <a:rPr lang="en-GB" dirty="0"/>
            </a:br>
            <a:r>
              <a:rPr lang="en-GB" dirty="0"/>
              <a:t>	Control</a:t>
            </a:r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2941" t="47273" r="4706" b="10000"/>
              <a:stretch>
                <a:fillRect/>
              </a:stretch>
            </p:blipFill>
          </mc:Choice>
          <mc:Fallback>
            <p:blipFill>
              <a:blip r:embed="rId4"/>
              <a:srcRect l="52941" t="47273" r="4706" b="10000"/>
              <a:stretch>
                <a:fillRect/>
              </a:stretch>
            </p:blipFill>
          </mc:Fallback>
        </mc:AlternateContent>
        <p:spPr>
          <a:xfrm>
            <a:off x="3650974" y="-313569"/>
            <a:ext cx="5493026" cy="71715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4384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1765" t="21818" b="14545"/>
              <a:stretch>
                <a:fillRect/>
              </a:stretch>
            </p:blipFill>
          </mc:Choice>
          <mc:Fallback>
            <p:blipFill>
              <a:blip r:embed="rId4"/>
              <a:srcRect l="11765" t="21818" b="14545"/>
              <a:stretch>
                <a:fillRect/>
              </a:stretch>
            </p:blipFill>
          </mc:Fallback>
        </mc:AlternateContent>
        <p:spPr>
          <a:xfrm>
            <a:off x="0" y="0"/>
            <a:ext cx="7347921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1736" y="538443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/>
              <a:t>linkages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406" y="2714620"/>
            <a:ext cx="7556500" cy="1116012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85786" y="-27716"/>
            <a:ext cx="8010568" cy="6957178"/>
            <a:chOff x="785786" y="-27716"/>
            <a:chExt cx="8010568" cy="6957178"/>
          </a:xfrm>
        </p:grpSpPr>
        <p:pic>
          <p:nvPicPr>
            <p:cNvPr id="4" name="Picture 3" descr="f4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3"/>
                <a:srcRect l="7059" t="4545" r="3529" b="5455"/>
                <a:stretch>
                  <a:fillRect/>
                </a:stretch>
              </p:blipFill>
            </mc:Choice>
            <mc:Fallback>
              <p:blipFill>
                <a:blip r:embed="rId4"/>
                <a:srcRect l="7059" t="4545" r="3529" b="5455"/>
                <a:stretch>
                  <a:fillRect/>
                </a:stretch>
              </p:blipFill>
            </mc:Fallback>
          </mc:AlternateContent>
          <p:spPr>
            <a:xfrm>
              <a:off x="785786" y="-27716"/>
              <a:ext cx="5340911" cy="6957178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1071546"/>
              <a:ext cx="186690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3857620" y="285728"/>
              <a:ext cx="857256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1+2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86644" y="1357298"/>
              <a:ext cx="285752" cy="35719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715272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5338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072462" y="1928802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cxnSp>
          <p:nvCxnSpPr>
            <p:cNvPr id="11" name="Straight Arrow Connector 10"/>
            <p:cNvCxnSpPr>
              <a:stCxn id="5" idx="1"/>
            </p:cNvCxnSpPr>
            <p:nvPr/>
          </p:nvCxnSpPr>
          <p:spPr>
            <a:xfrm rot="10800000" flipV="1">
              <a:off x="2786050" y="571480"/>
              <a:ext cx="107157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</p:cNvCxnSpPr>
            <p:nvPr/>
          </p:nvCxnSpPr>
          <p:spPr>
            <a:xfrm>
              <a:off x="4714876" y="571480"/>
              <a:ext cx="235745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1"/>
            </p:cNvCxnSpPr>
            <p:nvPr/>
          </p:nvCxnSpPr>
          <p:spPr>
            <a:xfrm rot="10800000" flipV="1">
              <a:off x="4714876" y="1535892"/>
              <a:ext cx="2571768" cy="10358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786578" y="3429000"/>
            <a:ext cx="2000264" cy="714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Try to verify</a:t>
            </a:r>
          </a:p>
        </p:txBody>
      </p:sp>
      <p:cxnSp>
        <p:nvCxnSpPr>
          <p:cNvPr id="19" name="Straight Arrow Connector 18"/>
          <p:cNvCxnSpPr>
            <a:stCxn id="9" idx="1"/>
          </p:cNvCxnSpPr>
          <p:nvPr/>
        </p:nvCxnSpPr>
        <p:spPr>
          <a:xfrm rot="10800000">
            <a:off x="2643174" y="928670"/>
            <a:ext cx="5429288" cy="121444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Hardware </a:t>
            </a:r>
            <a:br>
              <a:rPr lang="en-US" dirty="0"/>
            </a:br>
            <a:r>
              <a:rPr lang="en-US" dirty="0"/>
              <a:t>Do it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b="1" dirty="0"/>
              <a:t>Ctrl + Alt + Delete</a:t>
            </a:r>
          </a:p>
          <a:p>
            <a:r>
              <a:rPr lang="en-US" dirty="0"/>
              <a:t>Choose </a:t>
            </a:r>
            <a:r>
              <a:rPr lang="en-US" b="1" dirty="0"/>
              <a:t>Start Task Manager</a:t>
            </a:r>
          </a:p>
          <a:p>
            <a:r>
              <a:rPr lang="en-US" dirty="0"/>
              <a:t>In the </a:t>
            </a:r>
            <a:r>
              <a:rPr lang="en-US" b="1" dirty="0"/>
              <a:t>Windows Task</a:t>
            </a:r>
            <a:r>
              <a:rPr lang="en-US" dirty="0"/>
              <a:t> </a:t>
            </a:r>
            <a:r>
              <a:rPr lang="en-US" b="1" dirty="0"/>
              <a:t>Manager</a:t>
            </a:r>
            <a:r>
              <a:rPr lang="en-US" dirty="0"/>
              <a:t> window,  </a:t>
            </a:r>
          </a:p>
          <a:p>
            <a:pPr lvl="1"/>
            <a:r>
              <a:rPr lang="en-US" dirty="0"/>
              <a:t>Choose the tab </a:t>
            </a:r>
            <a:r>
              <a:rPr lang="en-US" b="1" dirty="0"/>
              <a:t>Applications</a:t>
            </a:r>
            <a:r>
              <a:rPr lang="en-US" dirty="0"/>
              <a:t>, count number of running applications</a:t>
            </a:r>
          </a:p>
          <a:p>
            <a:pPr lvl="1"/>
            <a:r>
              <a:rPr lang="en-US" dirty="0"/>
              <a:t>Choose the tab </a:t>
            </a:r>
            <a:r>
              <a:rPr lang="en-US" b="1" dirty="0"/>
              <a:t>Processes</a:t>
            </a:r>
            <a:endParaRPr lang="en-US" dirty="0"/>
          </a:p>
          <a:p>
            <a:pPr lvl="1"/>
            <a:r>
              <a:rPr lang="en-US" dirty="0"/>
              <a:t>Click the button </a:t>
            </a:r>
            <a:r>
              <a:rPr lang="en-US" b="1" dirty="0"/>
              <a:t>Show processes from all users</a:t>
            </a:r>
            <a:r>
              <a:rPr lang="en-US" dirty="0"/>
              <a:t> at the bottom of the window, count number of running processes. </a:t>
            </a:r>
          </a:p>
          <a:p>
            <a:r>
              <a:rPr lang="en-US" dirty="0"/>
              <a:t>You knew number of processors in your computer and number of running processes. </a:t>
            </a:r>
          </a:p>
          <a:p>
            <a:pPr lvl="1"/>
            <a:r>
              <a:rPr lang="en-US" dirty="0"/>
              <a:t>In average, how many processes are executed by one processor? </a:t>
            </a:r>
          </a:p>
          <a:p>
            <a:pPr lvl="1"/>
            <a:r>
              <a:rPr lang="en-US" dirty="0"/>
              <a:t>How some processes can run on one processor?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64770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b="1" u="sng" dirty="0">
                <a:solidFill>
                  <a:schemeClr val="tx1"/>
                </a:solidFill>
              </a:rPr>
              <a:t>CPU</a:t>
            </a:r>
            <a:r>
              <a:rPr lang="en-US" sz="2400" dirty="0">
                <a:solidFill>
                  <a:schemeClr val="tx1"/>
                </a:solidFill>
              </a:rPr>
              <a:t> – controls the operation of the computer and performs its data processing functions 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Main Memory</a:t>
            </a:r>
            <a:r>
              <a:rPr lang="en-US" sz="2400" dirty="0">
                <a:solidFill>
                  <a:schemeClr val="tx1"/>
                </a:solidFill>
              </a:rPr>
              <a:t> – stores data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I/O</a:t>
            </a:r>
            <a:r>
              <a:rPr lang="en-US" sz="2400" dirty="0">
                <a:solidFill>
                  <a:schemeClr val="tx1"/>
                </a:solidFill>
              </a:rPr>
              <a:t> – moves data between the computer and its external environment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tx1"/>
                </a:solidFill>
              </a:rPr>
              <a:t>System Interconnection</a:t>
            </a:r>
            <a:r>
              <a:rPr lang="en-US" sz="2400" dirty="0">
                <a:solidFill>
                  <a:schemeClr val="tx1"/>
                </a:solidFill>
              </a:rPr>
              <a:t> – some mechanism that provides for communication among CPU, main memory, and I/O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There are four main structural components</a:t>
            </a:r>
          </a:p>
          <a:p>
            <a:r>
              <a:rPr lang="en-US" sz="2800" dirty="0">
                <a:solidFill>
                  <a:srgbClr val="FFFFFF"/>
                </a:solidFill>
              </a:rPr>
              <a:t>of the computer: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46980" cy="2130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</p:spPr>
        <p:txBody>
          <a:bodyPr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838200"/>
            <a:ext cx="4597399" cy="57912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Control Unit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Controls the operation of the CPU and hence the computer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Arithmetic and Logic Unit (ALU)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Performs the computer’s data processing function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Registers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Provide storage internal to the CPU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rgbClr val="000000"/>
                </a:solidFill>
              </a:rPr>
              <a:t>CPU Interconnection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Some mechanism that provides for communication among the control unit, ALU, and registers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3255264" cy="23923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dirty="0">
                <a:latin typeface="+mj-lt"/>
                <a:ea typeface="+mj-ea"/>
                <a:cs typeface="+mj-cs"/>
              </a:rPr>
              <a:t>Major structural components: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596">
            <a:off x="1752600" y="4724400"/>
            <a:ext cx="1599971" cy="159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7974">
            <a:off x="588811" y="2951012"/>
            <a:ext cx="1612900" cy="1612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br>
              <a:rPr lang="en-US" dirty="0"/>
            </a:br>
            <a:r>
              <a:rPr lang="en-US" sz="2800" dirty="0"/>
              <a:t>(Write your answers to your notebook)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7540" y="1857365"/>
            <a:ext cx="8146425" cy="4143404"/>
          </a:xfrm>
        </p:spPr>
        <p:txBody>
          <a:bodyPr>
            <a:noAutofit/>
          </a:bodyPr>
          <a:lstStyle/>
          <a:p>
            <a:r>
              <a:rPr lang="en-US" sz="2400" dirty="0"/>
              <a:t>1.1 What, in general terms, is the distinction between computer organization and computer architecture? </a:t>
            </a:r>
          </a:p>
          <a:p>
            <a:r>
              <a:rPr lang="en-US" sz="2400" dirty="0"/>
              <a:t>1.2 What, in general terms, is the distinction between computer structure and computer function? </a:t>
            </a:r>
          </a:p>
          <a:p>
            <a:r>
              <a:rPr lang="en-US" sz="2400" dirty="0"/>
              <a:t>1.3 What are the four main functions of a computer? </a:t>
            </a:r>
          </a:p>
          <a:p>
            <a:r>
              <a:rPr lang="en-US" sz="2400" dirty="0"/>
              <a:t>1.4 List and briefly define the main structural components of a computer. </a:t>
            </a:r>
          </a:p>
          <a:p>
            <a:r>
              <a:rPr lang="en-US" sz="2400" dirty="0"/>
              <a:t>1.5 List and briefly define the main structural components of a processor.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Computer Organization</a:t>
            </a:r>
          </a:p>
          <a:p>
            <a:r>
              <a:rPr lang="en-US" dirty="0">
                <a:solidFill>
                  <a:schemeClr val="tx1"/>
                </a:solidFill>
              </a:rPr>
              <a:t>Computer Architecture</a:t>
            </a:r>
          </a:p>
          <a:p>
            <a:r>
              <a:rPr lang="en-US" dirty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processing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storage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Data movement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CPU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Main memory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I/O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System interconnection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>
                <a:solidFill>
                  <a:schemeClr val="tx1"/>
                </a:solidFill>
              </a:rPr>
              <a:t>CPU structural components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Control unit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ALU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Registers</a:t>
            </a:r>
          </a:p>
          <a:p>
            <a:pPr lvl="1"/>
            <a:r>
              <a:rPr lang="en-US" sz="1765" dirty="0">
                <a:solidFill>
                  <a:schemeClr val="tx1"/>
                </a:solidFill>
              </a:rPr>
              <a:t>CPU interconnection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/>
          </a:p>
          <a:p>
            <a:endParaRPr lang="en-US" sz="800" dirty="0"/>
          </a:p>
          <a:p>
            <a:r>
              <a:rPr lang="en-US" sz="3200" dirty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Introduction  </a:t>
            </a:r>
            <a:endParaRPr lang="en-US" dirty="0">
              <a:solidFill>
                <a:srgbClr val="6666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Resources</a:t>
            </a:r>
            <a:br>
              <a:rPr lang="en-US" dirty="0"/>
            </a:br>
            <a:r>
              <a:rPr lang="en-US" dirty="0"/>
              <a:t>- Web site for book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http://WilliamStallings.com/COA/COA9e.html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Links to sites of interest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Links to sites for courses that use the book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Errata list for book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Information on other books by W. Stallings</a:t>
            </a:r>
          </a:p>
          <a:p>
            <a:r>
              <a:rPr lang="en-US" sz="2400" dirty="0">
                <a:hlinkClick r:id="rId4"/>
              </a:rPr>
              <a:t>http://WilliamStallings.com/StudentSupport.html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Math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How-to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Research resources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Misc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COA be studied?</a:t>
            </a:r>
            <a:br>
              <a:rPr lang="en-US" dirty="0"/>
            </a:br>
            <a:r>
              <a:rPr lang="en-US" dirty="0"/>
              <a:t>Course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Important questions: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computers organized? 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computers made?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are combinational circuits made?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may we understand the way computers work?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How can computers allow many programs running concurrently?</a:t>
            </a:r>
          </a:p>
          <a:p>
            <a:r>
              <a:rPr lang="en-US" sz="2800" dirty="0">
                <a:solidFill>
                  <a:schemeClr val="tx1"/>
                </a:solidFill>
              </a:rPr>
              <a:t> What are answers for above questions?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645526" cy="469742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Book: William Stallings, 2012, Computer Organization and Architecture: Design for Performance,  9th Edition, Prentice Hall.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Tool:  MASM32 SDK version 11(masm32v11r.zip), MASM64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</a:rPr>
              <a:t>Free Download Link: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hlinkClick r:id="rId3"/>
              </a:rPr>
              <a:t>http://www.masm32.com/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hlinkClick r:id="rId4"/>
              </a:rPr>
              <a:t>https://www.microsoft.com/en-us/download/details.aspx?id=12654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hlinkClick r:id="rId4"/>
              </a:rPr>
              <a:t>http://www.windows8downloads.com/win8-masm-64.html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MASM 64( Important):</a:t>
            </a:r>
            <a:r>
              <a:rPr lang="en-US" sz="1800" dirty="0">
                <a:solidFill>
                  <a:schemeClr val="tx1"/>
                </a:solidFill>
              </a:rPr>
              <a:t> Make sure you have Visual C++ 2005 Express Edition installed on your computer. This is a prerequisite for the installation of this package. It will not install otherwise.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469742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Chapter 1: Introduction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Chapter 2: Computer Evolution and Performance"</a:t>
            </a:r>
          </a:p>
          <a:p>
            <a:r>
              <a:rPr lang="en-US" sz="2800" dirty="0">
                <a:solidFill>
                  <a:schemeClr val="tx1"/>
                </a:solidFill>
              </a:rPr>
              <a:t>Chapter 3: A Top-Level View of Computer Function and Interconnection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Memories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Chapter 4: Cache Memory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Chapter 5: Internal Memory 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Chapter 6: External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7"/>
            <a:ext cx="7556313" cy="38576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Chapter 7: Input/Output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8: Operating System Support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Chapter 11:  Digital Logic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Instruction Set of CPU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Chapter 12: Instruction Sets: Characteristics and Functions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Chapter 13: Instruction Sets: Addressing Modes and Formats, 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CPUs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14: Processor Structure and Function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15: Reduced Instruction Set Computers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16: Instruction-Level Parallelism and Superscalar Processors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17: Parallel Processing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Chapter 18: Multicore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See it on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7816</TotalTime>
  <Words>3312</Words>
  <Application>Microsoft Office PowerPoint</Application>
  <PresentationFormat>On-screen Show (4:3)</PresentationFormat>
  <Paragraphs>465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Calibri</vt:lpstr>
      <vt:lpstr>Lucida Grande</vt:lpstr>
      <vt:lpstr>Rockwell</vt:lpstr>
      <vt:lpstr>Times New Roman</vt:lpstr>
      <vt:lpstr>Wingdings</vt:lpstr>
      <vt:lpstr>Advantage</vt:lpstr>
      <vt:lpstr>Introduction to  Computer Organization and Architecture (COA)</vt:lpstr>
      <vt:lpstr>Explore Hardware  Do it Yourself</vt:lpstr>
      <vt:lpstr>Explore Hardware  Do it Yourself</vt:lpstr>
      <vt:lpstr>Why should COA be studied? Course Objectives </vt:lpstr>
      <vt:lpstr>Course Resource</vt:lpstr>
      <vt:lpstr>Course Description</vt:lpstr>
      <vt:lpstr>Course Description</vt:lpstr>
      <vt:lpstr>Course Description</vt:lpstr>
      <vt:lpstr>Course plan</vt:lpstr>
      <vt:lpstr>Course Rules</vt:lpstr>
      <vt:lpstr>Evaluation Strategy</vt:lpstr>
      <vt:lpstr>How to study?</vt:lpstr>
      <vt:lpstr>Academic Policy</vt:lpstr>
      <vt:lpstr>Enjoy the Course</vt:lpstr>
      <vt:lpstr>William Stallings, Computer Organization  and  Architecture. 9th Edition</vt:lpstr>
      <vt:lpstr>Objectives</vt:lpstr>
      <vt:lpstr>Contents</vt:lpstr>
      <vt:lpstr>1.1- Computer Organization and Architecture</vt:lpstr>
      <vt:lpstr>Read by yourself:  IBM System/370 Architecture</vt:lpstr>
      <vt:lpstr>Building Block</vt:lpstr>
      <vt:lpstr>1.2- Structure and Function</vt:lpstr>
      <vt:lpstr>Functions</vt:lpstr>
      <vt:lpstr>Practical &amp; Discussion</vt:lpstr>
      <vt:lpstr>Operations      (a)    Data movement</vt:lpstr>
      <vt:lpstr>Operations      (b)        Data storage</vt:lpstr>
      <vt:lpstr>            Operations                 (c)     Data movement</vt:lpstr>
      <vt:lpstr>Operations        (d)  Control</vt:lpstr>
      <vt:lpstr>The  Computer </vt:lpstr>
      <vt:lpstr>Structure</vt:lpstr>
      <vt:lpstr>PowerPoint Presentation</vt:lpstr>
      <vt:lpstr>CPU</vt:lpstr>
      <vt:lpstr>Exercises (Write your answers to your notebook)</vt:lpstr>
      <vt:lpstr>Summary</vt:lpstr>
      <vt:lpstr>Internet Resources - Web site for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Khanh Kieu</cp:lastModifiedBy>
  <cp:revision>155</cp:revision>
  <dcterms:created xsi:type="dcterms:W3CDTF">2012-06-10T02:41:24Z</dcterms:created>
  <dcterms:modified xsi:type="dcterms:W3CDTF">2017-03-27T00:53:53Z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