
<file path=[Content_Types].xml><?xml version="1.0" encoding="utf-8"?>
<Types xmlns="http://schemas.openxmlformats.org/package/2006/content-types">
  <Default Extension="docx" ContentType="application/vnd.openxmlformats-officedocument.wordprocessingml.document"/>
  <Default Extension="jpeg" ContentType="image/jpeg"/>
  <Default Extension="pdf" ContentType="application/pd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7" r:id="rId1"/>
  </p:sldMasterIdLst>
  <p:notesMasterIdLst>
    <p:notesMasterId r:id="rId61"/>
  </p:notesMasterIdLst>
  <p:handoutMasterIdLst>
    <p:handoutMasterId r:id="rId62"/>
  </p:handoutMasterIdLst>
  <p:sldIdLst>
    <p:sldId id="354" r:id="rId2"/>
    <p:sldId id="355" r:id="rId3"/>
    <p:sldId id="370" r:id="rId4"/>
    <p:sldId id="356" r:id="rId5"/>
    <p:sldId id="358" r:id="rId6"/>
    <p:sldId id="357" r:id="rId7"/>
    <p:sldId id="359" r:id="rId8"/>
    <p:sldId id="280" r:id="rId9"/>
    <p:sldId id="270" r:id="rId10"/>
    <p:sldId id="281" r:id="rId11"/>
    <p:sldId id="273" r:id="rId12"/>
    <p:sldId id="274" r:id="rId13"/>
    <p:sldId id="335" r:id="rId14"/>
    <p:sldId id="377" r:id="rId15"/>
    <p:sldId id="282" r:id="rId16"/>
    <p:sldId id="283" r:id="rId17"/>
    <p:sldId id="336" r:id="rId18"/>
    <p:sldId id="285" r:id="rId19"/>
    <p:sldId id="337" r:id="rId20"/>
    <p:sldId id="338" r:id="rId21"/>
    <p:sldId id="339" r:id="rId22"/>
    <p:sldId id="286" r:id="rId23"/>
    <p:sldId id="340" r:id="rId24"/>
    <p:sldId id="341" r:id="rId25"/>
    <p:sldId id="342" r:id="rId26"/>
    <p:sldId id="288" r:id="rId27"/>
    <p:sldId id="343" r:id="rId28"/>
    <p:sldId id="344" r:id="rId29"/>
    <p:sldId id="276" r:id="rId30"/>
    <p:sldId id="345" r:id="rId31"/>
    <p:sldId id="277" r:id="rId32"/>
    <p:sldId id="278" r:id="rId33"/>
    <p:sldId id="346" r:id="rId34"/>
    <p:sldId id="347" r:id="rId35"/>
    <p:sldId id="361" r:id="rId36"/>
    <p:sldId id="360" r:id="rId37"/>
    <p:sldId id="291" r:id="rId38"/>
    <p:sldId id="292" r:id="rId39"/>
    <p:sldId id="302" r:id="rId40"/>
    <p:sldId id="303" r:id="rId41"/>
    <p:sldId id="305" r:id="rId42"/>
    <p:sldId id="362" r:id="rId43"/>
    <p:sldId id="306" r:id="rId44"/>
    <p:sldId id="307" r:id="rId45"/>
    <p:sldId id="364" r:id="rId46"/>
    <p:sldId id="315" r:id="rId47"/>
    <p:sldId id="366" r:id="rId48"/>
    <p:sldId id="365" r:id="rId49"/>
    <p:sldId id="367" r:id="rId50"/>
    <p:sldId id="351" r:id="rId51"/>
    <p:sldId id="368" r:id="rId52"/>
    <p:sldId id="322" r:id="rId53"/>
    <p:sldId id="328" r:id="rId54"/>
    <p:sldId id="352" r:id="rId55"/>
    <p:sldId id="323" r:id="rId56"/>
    <p:sldId id="326" r:id="rId57"/>
    <p:sldId id="353" r:id="rId58"/>
    <p:sldId id="369" r:id="rId59"/>
    <p:sldId id="331" r:id="rId6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66FF"/>
    <a:srgbClr val="FF3300"/>
    <a:srgbClr val="8000FF"/>
    <a:srgbClr val="0000FF"/>
    <a:srgbClr val="CC66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0676" autoAdjust="0"/>
    <p:restoredTop sz="85309" autoAdjust="0"/>
  </p:normalViewPr>
  <p:slideViewPr>
    <p:cSldViewPr>
      <p:cViewPr varScale="1">
        <p:scale>
          <a:sx n="58" d="100"/>
          <a:sy n="58" d="100"/>
        </p:scale>
        <p:origin x="1002"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22.xml"/><Relationship Id="rId18" Type="http://schemas.openxmlformats.org/officeDocument/2006/relationships/slide" Target="slides/slide39.xml"/><Relationship Id="rId26" Type="http://schemas.openxmlformats.org/officeDocument/2006/relationships/slide" Target="slides/slide48.xml"/><Relationship Id="rId3" Type="http://schemas.openxmlformats.org/officeDocument/2006/relationships/slide" Target="slides/slide6.xml"/><Relationship Id="rId21" Type="http://schemas.openxmlformats.org/officeDocument/2006/relationships/slide" Target="slides/slide43.xml"/><Relationship Id="rId7" Type="http://schemas.openxmlformats.org/officeDocument/2006/relationships/slide" Target="slides/slide11.xml"/><Relationship Id="rId12" Type="http://schemas.openxmlformats.org/officeDocument/2006/relationships/slide" Target="slides/slide21.xml"/><Relationship Id="rId17" Type="http://schemas.openxmlformats.org/officeDocument/2006/relationships/slide" Target="slides/slide37.xml"/><Relationship Id="rId25" Type="http://schemas.openxmlformats.org/officeDocument/2006/relationships/slide" Target="slides/slide47.xml"/><Relationship Id="rId2" Type="http://schemas.openxmlformats.org/officeDocument/2006/relationships/slide" Target="slides/slide5.xml"/><Relationship Id="rId16" Type="http://schemas.openxmlformats.org/officeDocument/2006/relationships/slide" Target="slides/slide32.xml"/><Relationship Id="rId20" Type="http://schemas.openxmlformats.org/officeDocument/2006/relationships/slide" Target="slides/slide42.xml"/><Relationship Id="rId29" Type="http://schemas.openxmlformats.org/officeDocument/2006/relationships/slide" Target="slides/slide59.xml"/><Relationship Id="rId1" Type="http://schemas.openxmlformats.org/officeDocument/2006/relationships/slide" Target="slides/slide1.xml"/><Relationship Id="rId6" Type="http://schemas.openxmlformats.org/officeDocument/2006/relationships/slide" Target="slides/slide9.xml"/><Relationship Id="rId11" Type="http://schemas.openxmlformats.org/officeDocument/2006/relationships/slide" Target="slides/slide18.xml"/><Relationship Id="rId24" Type="http://schemas.openxmlformats.org/officeDocument/2006/relationships/slide" Target="slides/slide46.xml"/><Relationship Id="rId5" Type="http://schemas.openxmlformats.org/officeDocument/2006/relationships/slide" Target="slides/slide8.xml"/><Relationship Id="rId15" Type="http://schemas.openxmlformats.org/officeDocument/2006/relationships/slide" Target="slides/slide31.xml"/><Relationship Id="rId23" Type="http://schemas.openxmlformats.org/officeDocument/2006/relationships/slide" Target="slides/slide45.xml"/><Relationship Id="rId28" Type="http://schemas.openxmlformats.org/officeDocument/2006/relationships/slide" Target="slides/slide51.xml"/><Relationship Id="rId10" Type="http://schemas.openxmlformats.org/officeDocument/2006/relationships/slide" Target="slides/slide17.xml"/><Relationship Id="rId19" Type="http://schemas.openxmlformats.org/officeDocument/2006/relationships/slide" Target="slides/slide40.xml"/><Relationship Id="rId4" Type="http://schemas.openxmlformats.org/officeDocument/2006/relationships/slide" Target="slides/slide7.xml"/><Relationship Id="rId9" Type="http://schemas.openxmlformats.org/officeDocument/2006/relationships/slide" Target="slides/slide16.xml"/><Relationship Id="rId14" Type="http://schemas.openxmlformats.org/officeDocument/2006/relationships/slide" Target="slides/slide26.xml"/><Relationship Id="rId22" Type="http://schemas.openxmlformats.org/officeDocument/2006/relationships/slide" Target="slides/slide44.xml"/><Relationship Id="rId27" Type="http://schemas.openxmlformats.org/officeDocument/2006/relationships/slide" Target="slides/slide4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628641-2417-B341-BDCC-47285D1F6C68}"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F70BA48B-2A3D-B54F-B09E-5121C16CAC75}">
      <dgm:prSet custT="1"/>
      <dgm:spPr>
        <a:solidFill>
          <a:schemeClr val="accent3"/>
        </a:solidFill>
        <a:ln>
          <a:solidFill>
            <a:schemeClr val="tx2"/>
          </a:solidFill>
        </a:ln>
        <a:effectLst/>
      </dgm:spPr>
      <dgm:t>
        <a:bodyPr/>
        <a:lstStyle/>
        <a:p>
          <a:pPr rtl="0"/>
          <a:r>
            <a:rPr lang="en-US" sz="1050" b="1" dirty="0">
              <a:effectLst>
                <a:outerShdw blurRad="38100" dist="38100" dir="2700000" algn="tl">
                  <a:srgbClr val="000000">
                    <a:alpha val="43137"/>
                  </a:srgbClr>
                </a:outerShdw>
              </a:effectLst>
            </a:rPr>
            <a:t>Weighed </a:t>
          </a:r>
        </a:p>
        <a:p>
          <a:pPr rtl="0"/>
          <a:r>
            <a:rPr lang="en-US" sz="1050" b="1" dirty="0">
              <a:effectLst>
                <a:outerShdw blurRad="38100" dist="38100" dir="2700000" algn="tl">
                  <a:srgbClr val="000000">
                    <a:alpha val="43137"/>
                  </a:srgbClr>
                </a:outerShdw>
              </a:effectLst>
            </a:rPr>
            <a:t>30 </a:t>
          </a:r>
        </a:p>
        <a:p>
          <a:pPr rtl="0"/>
          <a:r>
            <a:rPr lang="en-US" sz="1050" b="1" dirty="0">
              <a:effectLst>
                <a:outerShdw blurRad="38100" dist="38100" dir="2700000" algn="tl">
                  <a:srgbClr val="000000">
                    <a:alpha val="43137"/>
                  </a:srgbClr>
                </a:outerShdw>
              </a:effectLst>
            </a:rPr>
            <a:t>tons</a:t>
          </a:r>
        </a:p>
      </dgm:t>
    </dgm:pt>
    <dgm:pt modelId="{9F2D49E3-5853-594F-A5B3-083CD0F613C6}" type="parTrans" cxnId="{9E3EBC7F-FDC3-C94E-8058-D02369F88F85}">
      <dgm:prSet/>
      <dgm:spPr/>
      <dgm:t>
        <a:bodyPr/>
        <a:lstStyle/>
        <a:p>
          <a:endParaRPr lang="en-US"/>
        </a:p>
      </dgm:t>
    </dgm:pt>
    <dgm:pt modelId="{F719C99A-AF4B-BD48-B8FA-C7F4EDC2F4FB}" type="sibTrans" cxnId="{9E3EBC7F-FDC3-C94E-8058-D02369F88F85}">
      <dgm:prSet/>
      <dgm:spPr/>
      <dgm:t>
        <a:bodyPr/>
        <a:lstStyle/>
        <a:p>
          <a:endParaRPr lang="en-US"/>
        </a:p>
      </dgm:t>
    </dgm:pt>
    <dgm:pt modelId="{F02483DA-7CF6-2E44-B9CE-17FFE286BC6E}">
      <dgm:prSet custT="1"/>
      <dgm:spPr>
        <a:ln>
          <a:solidFill>
            <a:schemeClr val="tx2"/>
          </a:solidFill>
        </a:ln>
        <a:effectLst/>
      </dgm:spPr>
      <dgm:t>
        <a:bodyPr/>
        <a:lstStyle/>
        <a:p>
          <a:pPr rtl="0"/>
          <a:r>
            <a:rPr lang="en-US" sz="1050" b="1" dirty="0">
              <a:effectLst>
                <a:outerShdw blurRad="38100" dist="38100" dir="2700000" algn="tl">
                  <a:srgbClr val="000000">
                    <a:alpha val="43137"/>
                  </a:srgbClr>
                </a:outerShdw>
              </a:effectLst>
            </a:rPr>
            <a:t>Occupied </a:t>
          </a:r>
        </a:p>
        <a:p>
          <a:pPr rtl="0"/>
          <a:r>
            <a:rPr lang="en-US" sz="1050" b="1" dirty="0">
              <a:effectLst>
                <a:outerShdw blurRad="38100" dist="38100" dir="2700000" algn="tl">
                  <a:srgbClr val="000000">
                    <a:alpha val="43137"/>
                  </a:srgbClr>
                </a:outerShdw>
              </a:effectLst>
            </a:rPr>
            <a:t>1500 </a:t>
          </a:r>
        </a:p>
        <a:p>
          <a:pPr rtl="0"/>
          <a:r>
            <a:rPr lang="en-US" sz="1050" b="1" dirty="0">
              <a:effectLst>
                <a:outerShdw blurRad="38100" dist="38100" dir="2700000" algn="tl">
                  <a:srgbClr val="000000">
                    <a:alpha val="43137"/>
                  </a:srgbClr>
                </a:outerShdw>
              </a:effectLst>
            </a:rPr>
            <a:t>square</a:t>
          </a:r>
        </a:p>
        <a:p>
          <a:pPr rtl="0"/>
          <a:r>
            <a:rPr lang="en-US" sz="1050" b="1" dirty="0">
              <a:effectLst>
                <a:outerShdw blurRad="38100" dist="38100" dir="2700000" algn="tl">
                  <a:srgbClr val="000000">
                    <a:alpha val="43137"/>
                  </a:srgbClr>
                </a:outerShdw>
              </a:effectLst>
            </a:rPr>
            <a:t> feet </a:t>
          </a:r>
        </a:p>
        <a:p>
          <a:pPr rtl="0"/>
          <a:r>
            <a:rPr lang="en-US" sz="1050" b="1" dirty="0">
              <a:effectLst>
                <a:outerShdw blurRad="38100" dist="38100" dir="2700000" algn="tl">
                  <a:srgbClr val="000000">
                    <a:alpha val="43137"/>
                  </a:srgbClr>
                </a:outerShdw>
              </a:effectLst>
            </a:rPr>
            <a:t>of</a:t>
          </a:r>
        </a:p>
        <a:p>
          <a:pPr rtl="0"/>
          <a:r>
            <a:rPr lang="en-US" sz="1050" b="1" dirty="0">
              <a:effectLst>
                <a:outerShdw blurRad="38100" dist="38100" dir="2700000" algn="tl">
                  <a:srgbClr val="000000">
                    <a:alpha val="43137"/>
                  </a:srgbClr>
                </a:outerShdw>
              </a:effectLst>
            </a:rPr>
            <a:t> floor </a:t>
          </a:r>
        </a:p>
        <a:p>
          <a:pPr rtl="0"/>
          <a:r>
            <a:rPr lang="en-US" sz="1050" b="1" dirty="0">
              <a:effectLst>
                <a:outerShdw blurRad="38100" dist="38100" dir="2700000" algn="tl">
                  <a:srgbClr val="000000">
                    <a:alpha val="43137"/>
                  </a:srgbClr>
                </a:outerShdw>
              </a:effectLst>
            </a:rPr>
            <a:t>space</a:t>
          </a:r>
        </a:p>
      </dgm:t>
    </dgm:pt>
    <dgm:pt modelId="{1BEAAD57-4C0C-594A-96F5-EB1F0052E708}" type="parTrans" cxnId="{AD3D2F6B-2355-1A43-B3E8-10256B76F36D}">
      <dgm:prSet/>
      <dgm:spPr/>
      <dgm:t>
        <a:bodyPr/>
        <a:lstStyle/>
        <a:p>
          <a:endParaRPr lang="en-US"/>
        </a:p>
      </dgm:t>
    </dgm:pt>
    <dgm:pt modelId="{D7E2CAD3-7F92-3441-A93E-93633E8CD6F7}" type="sibTrans" cxnId="{AD3D2F6B-2355-1A43-B3E8-10256B76F36D}">
      <dgm:prSet/>
      <dgm:spPr/>
      <dgm:t>
        <a:bodyPr/>
        <a:lstStyle/>
        <a:p>
          <a:endParaRPr lang="en-US"/>
        </a:p>
      </dgm:t>
    </dgm:pt>
    <dgm:pt modelId="{94375650-C888-3A44-A0C6-7E577AB21A98}">
      <dgm:prSet custT="1"/>
      <dgm:spPr>
        <a:solidFill>
          <a:schemeClr val="accent3"/>
        </a:solidFill>
        <a:ln>
          <a:solidFill>
            <a:schemeClr val="tx2"/>
          </a:solidFill>
        </a:ln>
        <a:effectLst/>
      </dgm:spPr>
      <dgm:t>
        <a:bodyPr/>
        <a:lstStyle/>
        <a:p>
          <a:pPr rtl="0"/>
          <a:r>
            <a:rPr lang="en-US" sz="1050" b="1" dirty="0">
              <a:effectLst>
                <a:outerShdw blurRad="38100" dist="38100" dir="2700000" algn="tl">
                  <a:srgbClr val="000000">
                    <a:alpha val="43137"/>
                  </a:srgbClr>
                </a:outerShdw>
              </a:effectLst>
            </a:rPr>
            <a:t>Contained</a:t>
          </a:r>
        </a:p>
        <a:p>
          <a:pPr rtl="0"/>
          <a:r>
            <a:rPr lang="en-US" sz="1050" b="1" dirty="0">
              <a:effectLst>
                <a:outerShdw blurRad="38100" dist="38100" dir="2700000" algn="tl">
                  <a:srgbClr val="000000">
                    <a:alpha val="43137"/>
                  </a:srgbClr>
                </a:outerShdw>
              </a:effectLst>
            </a:rPr>
            <a:t>more </a:t>
          </a:r>
        </a:p>
        <a:p>
          <a:pPr rtl="0"/>
          <a:r>
            <a:rPr lang="en-US" sz="1050" b="1" dirty="0">
              <a:effectLst>
                <a:outerShdw blurRad="38100" dist="38100" dir="2700000" algn="tl">
                  <a:srgbClr val="000000">
                    <a:alpha val="43137"/>
                  </a:srgbClr>
                </a:outerShdw>
              </a:effectLst>
            </a:rPr>
            <a:t>than</a:t>
          </a:r>
        </a:p>
        <a:p>
          <a:pPr rtl="0"/>
          <a:r>
            <a:rPr lang="en-US" sz="1050" b="1" dirty="0">
              <a:effectLst>
                <a:outerShdw blurRad="38100" dist="38100" dir="2700000" algn="tl">
                  <a:srgbClr val="000000">
                    <a:alpha val="43137"/>
                  </a:srgbClr>
                </a:outerShdw>
              </a:effectLst>
            </a:rPr>
            <a:t> 18,000 </a:t>
          </a:r>
        </a:p>
        <a:p>
          <a:pPr rtl="0"/>
          <a:r>
            <a:rPr lang="en-US" sz="1050" b="1" dirty="0">
              <a:effectLst>
                <a:outerShdw blurRad="38100" dist="38100" dir="2700000" algn="tl">
                  <a:srgbClr val="000000">
                    <a:alpha val="43137"/>
                  </a:srgbClr>
                </a:outerShdw>
              </a:effectLst>
            </a:rPr>
            <a:t>vacuum</a:t>
          </a:r>
        </a:p>
        <a:p>
          <a:pPr rtl="0"/>
          <a:r>
            <a:rPr lang="en-US" sz="1050" b="1" dirty="0">
              <a:effectLst>
                <a:outerShdw blurRad="38100" dist="38100" dir="2700000" algn="tl">
                  <a:srgbClr val="000000">
                    <a:alpha val="43137"/>
                  </a:srgbClr>
                </a:outerShdw>
              </a:effectLst>
            </a:rPr>
            <a:t> tubes</a:t>
          </a:r>
        </a:p>
      </dgm:t>
    </dgm:pt>
    <dgm:pt modelId="{AB8ABD81-94F4-824A-86CD-571263EC2F8B}" type="parTrans" cxnId="{F988A990-C572-764C-A4F7-04A9E4A2BE4C}">
      <dgm:prSet/>
      <dgm:spPr/>
      <dgm:t>
        <a:bodyPr/>
        <a:lstStyle/>
        <a:p>
          <a:endParaRPr lang="en-US"/>
        </a:p>
      </dgm:t>
    </dgm:pt>
    <dgm:pt modelId="{6D5215AC-4037-BD4A-A1F9-9AE39D954339}" type="sibTrans" cxnId="{F988A990-C572-764C-A4F7-04A9E4A2BE4C}">
      <dgm:prSet/>
      <dgm:spPr/>
      <dgm:t>
        <a:bodyPr/>
        <a:lstStyle/>
        <a:p>
          <a:endParaRPr lang="en-US"/>
        </a:p>
      </dgm:t>
    </dgm:pt>
    <dgm:pt modelId="{C34CFD14-EBA2-3041-8306-270926D48E88}">
      <dgm:prSet custT="1"/>
      <dgm:spPr>
        <a:ln>
          <a:solidFill>
            <a:schemeClr val="tx2"/>
          </a:solidFill>
        </a:ln>
        <a:effectLst/>
      </dgm:spPr>
      <dgm:t>
        <a:bodyPr/>
        <a:lstStyle/>
        <a:p>
          <a:pPr rtl="0"/>
          <a:r>
            <a:rPr lang="en-US" sz="1050" b="1" dirty="0">
              <a:effectLst>
                <a:outerShdw blurRad="38100" dist="38100" dir="2700000" algn="tl">
                  <a:srgbClr val="000000">
                    <a:alpha val="43137"/>
                  </a:srgbClr>
                </a:outerShdw>
              </a:effectLst>
            </a:rPr>
            <a:t>140 kW </a:t>
          </a:r>
        </a:p>
        <a:p>
          <a:pPr rtl="0"/>
          <a:r>
            <a:rPr lang="en-US" sz="1050" b="1" dirty="0">
              <a:effectLst>
                <a:outerShdw blurRad="38100" dist="38100" dir="2700000" algn="tl">
                  <a:srgbClr val="000000">
                    <a:alpha val="43137"/>
                  </a:srgbClr>
                </a:outerShdw>
              </a:effectLst>
            </a:rPr>
            <a:t>Power</a:t>
          </a:r>
        </a:p>
        <a:p>
          <a:pPr rtl="0"/>
          <a:r>
            <a:rPr lang="en-US" sz="1050" b="1" dirty="0">
              <a:effectLst>
                <a:outerShdw blurRad="38100" dist="38100" dir="2700000" algn="tl">
                  <a:srgbClr val="000000">
                    <a:alpha val="43137"/>
                  </a:srgbClr>
                </a:outerShdw>
              </a:effectLst>
            </a:rPr>
            <a:t>consumption</a:t>
          </a:r>
        </a:p>
      </dgm:t>
    </dgm:pt>
    <dgm:pt modelId="{E98D93E2-224E-7F45-BFD9-AAFA046C98FE}" type="parTrans" cxnId="{0E5ACF81-4A1D-6249-B137-A162D87EE525}">
      <dgm:prSet/>
      <dgm:spPr/>
      <dgm:t>
        <a:bodyPr/>
        <a:lstStyle/>
        <a:p>
          <a:endParaRPr lang="en-US"/>
        </a:p>
      </dgm:t>
    </dgm:pt>
    <dgm:pt modelId="{D8721CE7-86F7-B141-BDD2-907DFA14A225}" type="sibTrans" cxnId="{0E5ACF81-4A1D-6249-B137-A162D87EE525}">
      <dgm:prSet/>
      <dgm:spPr/>
      <dgm:t>
        <a:bodyPr/>
        <a:lstStyle/>
        <a:p>
          <a:endParaRPr lang="en-US"/>
        </a:p>
      </dgm:t>
    </dgm:pt>
    <dgm:pt modelId="{BD2465CE-1FFF-C24D-ADD5-6AFD3AC52BFE}">
      <dgm:prSet custT="1"/>
      <dgm:spPr>
        <a:solidFill>
          <a:schemeClr val="accent3"/>
        </a:solidFill>
        <a:ln>
          <a:solidFill>
            <a:schemeClr val="tx2"/>
          </a:solidFill>
        </a:ln>
        <a:effectLst/>
      </dgm:spPr>
      <dgm:t>
        <a:bodyPr/>
        <a:lstStyle/>
        <a:p>
          <a:pPr rtl="0"/>
          <a:r>
            <a:rPr lang="en-US" sz="1050" b="1" dirty="0">
              <a:effectLst>
                <a:outerShdw blurRad="38100" dist="38100" dir="2700000" algn="tl">
                  <a:srgbClr val="000000">
                    <a:alpha val="43137"/>
                  </a:srgbClr>
                </a:outerShdw>
              </a:effectLst>
            </a:rPr>
            <a:t>Capable</a:t>
          </a:r>
        </a:p>
        <a:p>
          <a:pPr rtl="0"/>
          <a:r>
            <a:rPr lang="en-US" sz="1050" b="1" dirty="0">
              <a:effectLst>
                <a:outerShdw blurRad="38100" dist="38100" dir="2700000" algn="tl">
                  <a:srgbClr val="000000">
                    <a:alpha val="43137"/>
                  </a:srgbClr>
                </a:outerShdw>
              </a:effectLst>
            </a:rPr>
            <a:t> of</a:t>
          </a:r>
        </a:p>
        <a:p>
          <a:pPr rtl="0"/>
          <a:r>
            <a:rPr lang="en-US" sz="1050" b="1" dirty="0">
              <a:effectLst>
                <a:outerShdw blurRad="38100" dist="38100" dir="2700000" algn="tl">
                  <a:srgbClr val="000000">
                    <a:alpha val="43137"/>
                  </a:srgbClr>
                </a:outerShdw>
              </a:effectLst>
            </a:rPr>
            <a:t> 5000</a:t>
          </a:r>
        </a:p>
        <a:p>
          <a:pPr rtl="0"/>
          <a:r>
            <a:rPr lang="en-US" sz="1050" b="1" dirty="0">
              <a:effectLst>
                <a:outerShdw blurRad="38100" dist="38100" dir="2700000" algn="tl">
                  <a:srgbClr val="000000">
                    <a:alpha val="43137"/>
                  </a:srgbClr>
                </a:outerShdw>
              </a:effectLst>
            </a:rPr>
            <a:t> additions </a:t>
          </a:r>
        </a:p>
        <a:p>
          <a:pPr rtl="0"/>
          <a:r>
            <a:rPr lang="en-US" sz="1050" b="1" dirty="0">
              <a:effectLst>
                <a:outerShdw blurRad="38100" dist="38100" dir="2700000" algn="tl">
                  <a:srgbClr val="000000">
                    <a:alpha val="43137"/>
                  </a:srgbClr>
                </a:outerShdw>
              </a:effectLst>
            </a:rPr>
            <a:t>per </a:t>
          </a:r>
        </a:p>
        <a:p>
          <a:pPr rtl="0"/>
          <a:r>
            <a:rPr lang="en-US" sz="1050" b="1" dirty="0">
              <a:effectLst>
                <a:outerShdw blurRad="38100" dist="38100" dir="2700000" algn="tl">
                  <a:srgbClr val="000000">
                    <a:alpha val="43137"/>
                  </a:srgbClr>
                </a:outerShdw>
              </a:effectLst>
            </a:rPr>
            <a:t>second</a:t>
          </a:r>
        </a:p>
      </dgm:t>
    </dgm:pt>
    <dgm:pt modelId="{166ED6B4-7F12-1A44-AE3F-E07A5FAC738B}" type="parTrans" cxnId="{E57A694F-2826-224D-946E-1E66E42165E8}">
      <dgm:prSet/>
      <dgm:spPr/>
      <dgm:t>
        <a:bodyPr/>
        <a:lstStyle/>
        <a:p>
          <a:endParaRPr lang="en-US"/>
        </a:p>
      </dgm:t>
    </dgm:pt>
    <dgm:pt modelId="{FFE0DE03-0A1F-AC41-B842-664E9CE4606B}" type="sibTrans" cxnId="{E57A694F-2826-224D-946E-1E66E42165E8}">
      <dgm:prSet/>
      <dgm:spPr/>
      <dgm:t>
        <a:bodyPr/>
        <a:lstStyle/>
        <a:p>
          <a:endParaRPr lang="en-US"/>
        </a:p>
      </dgm:t>
    </dgm:pt>
    <dgm:pt modelId="{30E0722D-81DE-C34D-AE26-4717CC2CCBCB}">
      <dgm:prSet custT="1"/>
      <dgm:spPr>
        <a:ln>
          <a:solidFill>
            <a:schemeClr val="tx2"/>
          </a:solidFill>
        </a:ln>
        <a:effectLst/>
      </dgm:spPr>
      <dgm:t>
        <a:bodyPr/>
        <a:lstStyle/>
        <a:p>
          <a:pPr rtl="0"/>
          <a:r>
            <a:rPr lang="en-US" sz="1050" b="1" dirty="0">
              <a:effectLst>
                <a:outerShdw blurRad="38100" dist="38100" dir="2700000" algn="tl">
                  <a:srgbClr val="000000">
                    <a:alpha val="43137"/>
                  </a:srgbClr>
                </a:outerShdw>
              </a:effectLst>
            </a:rPr>
            <a:t>Decimal </a:t>
          </a:r>
        </a:p>
        <a:p>
          <a:pPr rtl="0"/>
          <a:r>
            <a:rPr lang="en-US" sz="1050" b="1" dirty="0">
              <a:effectLst>
                <a:outerShdw blurRad="38100" dist="38100" dir="2700000" algn="tl">
                  <a:srgbClr val="000000">
                    <a:alpha val="43137"/>
                  </a:srgbClr>
                </a:outerShdw>
              </a:effectLst>
            </a:rPr>
            <a:t>rather </a:t>
          </a:r>
        </a:p>
        <a:p>
          <a:pPr rtl="0"/>
          <a:r>
            <a:rPr lang="en-US" sz="1050" b="1" dirty="0">
              <a:effectLst>
                <a:outerShdw blurRad="38100" dist="38100" dir="2700000" algn="tl">
                  <a:srgbClr val="000000">
                    <a:alpha val="43137"/>
                  </a:srgbClr>
                </a:outerShdw>
              </a:effectLst>
            </a:rPr>
            <a:t>than</a:t>
          </a:r>
        </a:p>
        <a:p>
          <a:pPr rtl="0"/>
          <a:r>
            <a:rPr lang="en-US" sz="1050" b="1" dirty="0">
              <a:effectLst>
                <a:outerShdw blurRad="38100" dist="38100" dir="2700000" algn="tl">
                  <a:srgbClr val="000000">
                    <a:alpha val="43137"/>
                  </a:srgbClr>
                </a:outerShdw>
              </a:effectLst>
            </a:rPr>
            <a:t> binary </a:t>
          </a:r>
        </a:p>
        <a:p>
          <a:pPr rtl="0"/>
          <a:r>
            <a:rPr lang="en-US" sz="1050" b="1" dirty="0">
              <a:effectLst>
                <a:outerShdw blurRad="38100" dist="38100" dir="2700000" algn="tl">
                  <a:srgbClr val="000000">
                    <a:alpha val="43137"/>
                  </a:srgbClr>
                </a:outerShdw>
              </a:effectLst>
            </a:rPr>
            <a:t>machine</a:t>
          </a:r>
        </a:p>
      </dgm:t>
    </dgm:pt>
    <dgm:pt modelId="{E64ECDC3-E646-3B4F-8EB5-37CC0BDE8520}" type="parTrans" cxnId="{D7DB1010-1ED4-9B48-BE61-95293BF8F9C0}">
      <dgm:prSet/>
      <dgm:spPr/>
      <dgm:t>
        <a:bodyPr/>
        <a:lstStyle/>
        <a:p>
          <a:endParaRPr lang="en-US"/>
        </a:p>
      </dgm:t>
    </dgm:pt>
    <dgm:pt modelId="{04808F15-F678-3540-80D3-F78C312C53DF}" type="sibTrans" cxnId="{D7DB1010-1ED4-9B48-BE61-95293BF8F9C0}">
      <dgm:prSet/>
      <dgm:spPr/>
      <dgm:t>
        <a:bodyPr/>
        <a:lstStyle/>
        <a:p>
          <a:endParaRPr lang="en-US"/>
        </a:p>
      </dgm:t>
    </dgm:pt>
    <dgm:pt modelId="{0253558E-FCA9-8244-A643-348797FAB9E4}">
      <dgm:prSet custT="1"/>
      <dgm:spPr>
        <a:solidFill>
          <a:schemeClr val="accent3"/>
        </a:solidFill>
        <a:ln>
          <a:solidFill>
            <a:schemeClr val="tx2"/>
          </a:solidFill>
        </a:ln>
        <a:effectLst/>
      </dgm:spPr>
      <dgm:t>
        <a:bodyPr/>
        <a:lstStyle/>
        <a:p>
          <a:pPr rtl="0"/>
          <a:r>
            <a:rPr lang="en-US" sz="1050" b="1" dirty="0">
              <a:effectLst>
                <a:outerShdw blurRad="38100" dist="38100" dir="2700000" algn="tl">
                  <a:srgbClr val="000000">
                    <a:alpha val="43137"/>
                  </a:srgbClr>
                </a:outerShdw>
              </a:effectLst>
            </a:rPr>
            <a:t>Memory </a:t>
          </a:r>
        </a:p>
        <a:p>
          <a:pPr rtl="0"/>
          <a:r>
            <a:rPr lang="en-US" sz="1050" b="1" dirty="0">
              <a:effectLst>
                <a:outerShdw blurRad="38100" dist="38100" dir="2700000" algn="tl">
                  <a:srgbClr val="000000">
                    <a:alpha val="43137"/>
                  </a:srgbClr>
                </a:outerShdw>
              </a:effectLst>
            </a:rPr>
            <a:t>consisted </a:t>
          </a:r>
        </a:p>
        <a:p>
          <a:pPr rtl="0"/>
          <a:r>
            <a:rPr lang="en-US" sz="1050" b="1" dirty="0">
              <a:effectLst>
                <a:outerShdw blurRad="38100" dist="38100" dir="2700000" algn="tl">
                  <a:srgbClr val="000000">
                    <a:alpha val="43137"/>
                  </a:srgbClr>
                </a:outerShdw>
              </a:effectLst>
            </a:rPr>
            <a:t>of  20 accumulators, </a:t>
          </a:r>
        </a:p>
        <a:p>
          <a:pPr rtl="0"/>
          <a:r>
            <a:rPr lang="en-US" sz="1050" b="1" dirty="0">
              <a:effectLst>
                <a:outerShdw blurRad="38100" dist="38100" dir="2700000" algn="tl">
                  <a:srgbClr val="000000">
                    <a:alpha val="43137"/>
                  </a:srgbClr>
                </a:outerShdw>
              </a:effectLst>
            </a:rPr>
            <a:t>each</a:t>
          </a:r>
        </a:p>
        <a:p>
          <a:pPr rtl="0"/>
          <a:r>
            <a:rPr lang="en-US" sz="1050" b="1" dirty="0">
              <a:effectLst>
                <a:outerShdw blurRad="38100" dist="38100" dir="2700000" algn="tl">
                  <a:srgbClr val="000000">
                    <a:alpha val="43137"/>
                  </a:srgbClr>
                </a:outerShdw>
              </a:effectLst>
            </a:rPr>
            <a:t> capable</a:t>
          </a:r>
        </a:p>
        <a:p>
          <a:pPr rtl="0"/>
          <a:r>
            <a:rPr lang="en-US" sz="1050" b="1" dirty="0">
              <a:effectLst>
                <a:outerShdw blurRad="38100" dist="38100" dir="2700000" algn="tl">
                  <a:srgbClr val="000000">
                    <a:alpha val="43137"/>
                  </a:srgbClr>
                </a:outerShdw>
              </a:effectLst>
            </a:rPr>
            <a:t> of </a:t>
          </a:r>
        </a:p>
        <a:p>
          <a:pPr rtl="0"/>
          <a:r>
            <a:rPr lang="en-US" sz="1050" b="1" dirty="0">
              <a:effectLst>
                <a:outerShdw blurRad="38100" dist="38100" dir="2700000" algn="tl">
                  <a:srgbClr val="000000">
                    <a:alpha val="43137"/>
                  </a:srgbClr>
                </a:outerShdw>
              </a:effectLst>
            </a:rPr>
            <a:t>holding </a:t>
          </a:r>
        </a:p>
        <a:p>
          <a:pPr rtl="0"/>
          <a:r>
            <a:rPr lang="en-US" sz="1050" b="1" dirty="0">
              <a:effectLst>
                <a:outerShdw blurRad="38100" dist="38100" dir="2700000" algn="tl">
                  <a:srgbClr val="000000">
                    <a:alpha val="43137"/>
                  </a:srgbClr>
                </a:outerShdw>
              </a:effectLst>
            </a:rPr>
            <a:t>a </a:t>
          </a:r>
        </a:p>
        <a:p>
          <a:pPr rtl="0"/>
          <a:r>
            <a:rPr lang="en-US" sz="1050" b="1" dirty="0">
              <a:effectLst>
                <a:outerShdw blurRad="38100" dist="38100" dir="2700000" algn="tl">
                  <a:srgbClr val="000000">
                    <a:alpha val="43137"/>
                  </a:srgbClr>
                </a:outerShdw>
              </a:effectLst>
            </a:rPr>
            <a:t>10 digit </a:t>
          </a:r>
        </a:p>
        <a:p>
          <a:pPr rtl="0"/>
          <a:r>
            <a:rPr lang="en-US" sz="1050" b="1" dirty="0">
              <a:effectLst>
                <a:outerShdw blurRad="38100" dist="38100" dir="2700000" algn="tl">
                  <a:srgbClr val="000000">
                    <a:alpha val="43137"/>
                  </a:srgbClr>
                </a:outerShdw>
              </a:effectLst>
            </a:rPr>
            <a:t>number</a:t>
          </a:r>
        </a:p>
      </dgm:t>
    </dgm:pt>
    <dgm:pt modelId="{32B013DD-780D-6142-B7B9-D80382F3EBF1}" type="parTrans" cxnId="{BE549E63-B706-6F47-A515-A2F0A3C50E3A}">
      <dgm:prSet/>
      <dgm:spPr/>
      <dgm:t>
        <a:bodyPr/>
        <a:lstStyle/>
        <a:p>
          <a:endParaRPr lang="en-US"/>
        </a:p>
      </dgm:t>
    </dgm:pt>
    <dgm:pt modelId="{2267D7AE-C262-7943-AF02-1BDB495502E5}" type="sibTrans" cxnId="{BE549E63-B706-6F47-A515-A2F0A3C50E3A}">
      <dgm:prSet/>
      <dgm:spPr/>
      <dgm:t>
        <a:bodyPr/>
        <a:lstStyle/>
        <a:p>
          <a:endParaRPr lang="en-US"/>
        </a:p>
      </dgm:t>
    </dgm:pt>
    <dgm:pt modelId="{DB6AC2BA-0B75-684B-94ED-1AE2D9C9F707}">
      <dgm:prSet custT="1"/>
      <dgm:spPr>
        <a:ln>
          <a:solidFill>
            <a:schemeClr val="tx2"/>
          </a:solidFill>
        </a:ln>
        <a:effectLst/>
      </dgm:spPr>
      <dgm:t>
        <a:bodyPr/>
        <a:lstStyle/>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Major</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 drawback </a:t>
          </a:r>
        </a:p>
        <a:p>
          <a:pPr rtl="0">
            <a:lnSpc>
              <a:spcPct val="150000"/>
            </a:lnSpc>
            <a:spcBef>
              <a:spcPts val="0"/>
            </a:spcBef>
            <a:spcAft>
              <a:spcPts val="600"/>
            </a:spcAft>
          </a:pPr>
          <a:r>
            <a:rPr lang="en-GB" sz="1050" b="1" dirty="0">
              <a:effectLst>
                <a:outerShdw blurRad="38100" dist="38100" dir="2700000" algn="tl">
                  <a:srgbClr val="000000">
                    <a:alpha val="43137"/>
                  </a:srgbClr>
                </a:outerShdw>
              </a:effectLst>
            </a:rPr>
            <a:t>was the need</a:t>
          </a:r>
        </a:p>
        <a:p>
          <a:pPr rtl="0">
            <a:lnSpc>
              <a:spcPct val="150000"/>
            </a:lnSpc>
            <a:spcBef>
              <a:spcPts val="0"/>
            </a:spcBef>
            <a:spcAft>
              <a:spcPts val="600"/>
            </a:spcAft>
          </a:pPr>
          <a:r>
            <a:rPr lang="en-GB" sz="1050" b="1" dirty="0">
              <a:effectLst>
                <a:outerShdw blurRad="38100" dist="38100" dir="2700000" algn="tl">
                  <a:srgbClr val="000000">
                    <a:alpha val="43137"/>
                  </a:srgbClr>
                </a:outerShdw>
              </a:effectLst>
            </a:rPr>
            <a:t> for manual programming</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 by setting </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switches </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and </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plugging/</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unplugging </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cables</a:t>
          </a:r>
          <a:endParaRPr lang="en-US" sz="1050" b="1" dirty="0">
            <a:effectLst>
              <a:outerShdw blurRad="38100" dist="38100" dir="2700000" algn="tl">
                <a:srgbClr val="000000">
                  <a:alpha val="43137"/>
                </a:srgbClr>
              </a:outerShdw>
            </a:effectLst>
          </a:endParaRPr>
        </a:p>
      </dgm:t>
    </dgm:pt>
    <dgm:pt modelId="{2AEA05D9-338A-E245-9FDB-3CAAE51AEF73}" type="parTrans" cxnId="{BAFFEA74-A6C3-2945-860F-8E6FD5A45DD8}">
      <dgm:prSet/>
      <dgm:spPr/>
      <dgm:t>
        <a:bodyPr/>
        <a:lstStyle/>
        <a:p>
          <a:endParaRPr lang="en-US"/>
        </a:p>
      </dgm:t>
    </dgm:pt>
    <dgm:pt modelId="{71ED023E-4DCF-C34D-98EA-406EFD2ACB04}" type="sibTrans" cxnId="{BAFFEA74-A6C3-2945-860F-8E6FD5A45DD8}">
      <dgm:prSet/>
      <dgm:spPr/>
      <dgm:t>
        <a:bodyPr/>
        <a:lstStyle/>
        <a:p>
          <a:endParaRPr lang="en-US"/>
        </a:p>
      </dgm:t>
    </dgm:pt>
    <dgm:pt modelId="{654DFD37-2367-B448-A2F8-71AB755166DE}" type="pres">
      <dgm:prSet presAssocID="{E3628641-2417-B341-BDCC-47285D1F6C68}" presName="Name0" presStyleCnt="0">
        <dgm:presLayoutVars>
          <dgm:dir/>
          <dgm:resizeHandles val="exact"/>
        </dgm:presLayoutVars>
      </dgm:prSet>
      <dgm:spPr/>
    </dgm:pt>
    <dgm:pt modelId="{87B18C8D-A7AF-7D4C-97BE-7296A4D1F7E4}" type="pres">
      <dgm:prSet presAssocID="{F70BA48B-2A3D-B54F-B09E-5121C16CAC75}" presName="node" presStyleLbl="node1" presStyleIdx="0" presStyleCnt="8" custScaleX="83100">
        <dgm:presLayoutVars>
          <dgm:bulletEnabled val="1"/>
        </dgm:presLayoutVars>
      </dgm:prSet>
      <dgm:spPr/>
    </dgm:pt>
    <dgm:pt modelId="{4DBB3A3B-E597-B54B-BFA6-A19EC10F6AC4}" type="pres">
      <dgm:prSet presAssocID="{F719C99A-AF4B-BD48-B8FA-C7F4EDC2F4FB}" presName="sibTrans" presStyleCnt="0"/>
      <dgm:spPr/>
    </dgm:pt>
    <dgm:pt modelId="{11D6AB6E-035D-1F42-9027-7BD2139C4CDA}" type="pres">
      <dgm:prSet presAssocID="{F02483DA-7CF6-2E44-B9CE-17FFE286BC6E}" presName="node" presStyleLbl="node1" presStyleIdx="1" presStyleCnt="8">
        <dgm:presLayoutVars>
          <dgm:bulletEnabled val="1"/>
        </dgm:presLayoutVars>
      </dgm:prSet>
      <dgm:spPr/>
    </dgm:pt>
    <dgm:pt modelId="{38EDF939-1E4C-BF45-86DC-80C4FE0D1CF9}" type="pres">
      <dgm:prSet presAssocID="{D7E2CAD3-7F92-3441-A93E-93633E8CD6F7}" presName="sibTrans" presStyleCnt="0"/>
      <dgm:spPr/>
    </dgm:pt>
    <dgm:pt modelId="{E3383C09-73C1-5D40-A98D-98CD09DF88CC}" type="pres">
      <dgm:prSet presAssocID="{94375650-C888-3A44-A0C6-7E577AB21A98}" presName="node" presStyleLbl="node1" presStyleIdx="2" presStyleCnt="8">
        <dgm:presLayoutVars>
          <dgm:bulletEnabled val="1"/>
        </dgm:presLayoutVars>
      </dgm:prSet>
      <dgm:spPr/>
    </dgm:pt>
    <dgm:pt modelId="{8050D159-82B8-914F-9D68-FF7840ECE628}" type="pres">
      <dgm:prSet presAssocID="{6D5215AC-4037-BD4A-A1F9-9AE39D954339}" presName="sibTrans" presStyleCnt="0"/>
      <dgm:spPr/>
    </dgm:pt>
    <dgm:pt modelId="{41D4DD1D-B174-8F49-80E9-D6E0DD13203C}" type="pres">
      <dgm:prSet presAssocID="{C34CFD14-EBA2-3041-8306-270926D48E88}" presName="node" presStyleLbl="node1" presStyleIdx="3" presStyleCnt="8">
        <dgm:presLayoutVars>
          <dgm:bulletEnabled val="1"/>
        </dgm:presLayoutVars>
      </dgm:prSet>
      <dgm:spPr/>
    </dgm:pt>
    <dgm:pt modelId="{C20EDA11-5F19-0B49-A551-4CB0E6EFF8EC}" type="pres">
      <dgm:prSet presAssocID="{D8721CE7-86F7-B141-BDD2-907DFA14A225}" presName="sibTrans" presStyleCnt="0"/>
      <dgm:spPr/>
    </dgm:pt>
    <dgm:pt modelId="{28CF9760-770D-BC43-BCBB-3E054F62DF7E}" type="pres">
      <dgm:prSet presAssocID="{BD2465CE-1FFF-C24D-ADD5-6AFD3AC52BFE}" presName="node" presStyleLbl="node1" presStyleIdx="4" presStyleCnt="8">
        <dgm:presLayoutVars>
          <dgm:bulletEnabled val="1"/>
        </dgm:presLayoutVars>
      </dgm:prSet>
      <dgm:spPr/>
    </dgm:pt>
    <dgm:pt modelId="{4A65FFFD-AA7D-5847-971B-BABEB843317E}" type="pres">
      <dgm:prSet presAssocID="{FFE0DE03-0A1F-AC41-B842-664E9CE4606B}" presName="sibTrans" presStyleCnt="0"/>
      <dgm:spPr/>
    </dgm:pt>
    <dgm:pt modelId="{8F6F069F-3B2A-D04B-83E9-79D44DE162D7}" type="pres">
      <dgm:prSet presAssocID="{30E0722D-81DE-C34D-AE26-4717CC2CCBCB}" presName="node" presStyleLbl="node1" presStyleIdx="5" presStyleCnt="8">
        <dgm:presLayoutVars>
          <dgm:bulletEnabled val="1"/>
        </dgm:presLayoutVars>
      </dgm:prSet>
      <dgm:spPr/>
    </dgm:pt>
    <dgm:pt modelId="{8F229911-0FA3-7E46-9DC4-CD38B92062D1}" type="pres">
      <dgm:prSet presAssocID="{04808F15-F678-3540-80D3-F78C312C53DF}" presName="sibTrans" presStyleCnt="0"/>
      <dgm:spPr/>
    </dgm:pt>
    <dgm:pt modelId="{38248C2E-AE25-8144-AD90-E1533BA57C3B}" type="pres">
      <dgm:prSet presAssocID="{0253558E-FCA9-8244-A643-348797FAB9E4}" presName="node" presStyleLbl="node1" presStyleIdx="6" presStyleCnt="8" custScaleX="124588">
        <dgm:presLayoutVars>
          <dgm:bulletEnabled val="1"/>
        </dgm:presLayoutVars>
      </dgm:prSet>
      <dgm:spPr/>
    </dgm:pt>
    <dgm:pt modelId="{BD9BB113-073E-EB4F-A556-111121227DC4}" type="pres">
      <dgm:prSet presAssocID="{2267D7AE-C262-7943-AF02-1BDB495502E5}" presName="sibTrans" presStyleCnt="0"/>
      <dgm:spPr/>
    </dgm:pt>
    <dgm:pt modelId="{B210253B-B61E-0549-8DAB-E1DCD3BBE08E}" type="pres">
      <dgm:prSet presAssocID="{DB6AC2BA-0B75-684B-94ED-1AE2D9C9F707}" presName="node" presStyleLbl="node1" presStyleIdx="7" presStyleCnt="8" custScaleX="118491">
        <dgm:presLayoutVars>
          <dgm:bulletEnabled val="1"/>
        </dgm:presLayoutVars>
      </dgm:prSet>
      <dgm:spPr/>
    </dgm:pt>
  </dgm:ptLst>
  <dgm:cxnLst>
    <dgm:cxn modelId="{B8AC1A0F-531D-1F46-B6F6-15A34CA8B806}" type="presOf" srcId="{F02483DA-7CF6-2E44-B9CE-17FFE286BC6E}" destId="{11D6AB6E-035D-1F42-9027-7BD2139C4CDA}" srcOrd="0" destOrd="0" presId="urn:microsoft.com/office/officeart/2005/8/layout/hList6"/>
    <dgm:cxn modelId="{D7DB1010-1ED4-9B48-BE61-95293BF8F9C0}" srcId="{E3628641-2417-B341-BDCC-47285D1F6C68}" destId="{30E0722D-81DE-C34D-AE26-4717CC2CCBCB}" srcOrd="5" destOrd="0" parTransId="{E64ECDC3-E646-3B4F-8EB5-37CC0BDE8520}" sibTransId="{04808F15-F678-3540-80D3-F78C312C53DF}"/>
    <dgm:cxn modelId="{1576CD29-641A-C042-A365-A05A940DFFC0}" type="presOf" srcId="{0253558E-FCA9-8244-A643-348797FAB9E4}" destId="{38248C2E-AE25-8144-AD90-E1533BA57C3B}" srcOrd="0" destOrd="0" presId="urn:microsoft.com/office/officeart/2005/8/layout/hList6"/>
    <dgm:cxn modelId="{BE549E63-B706-6F47-A515-A2F0A3C50E3A}" srcId="{E3628641-2417-B341-BDCC-47285D1F6C68}" destId="{0253558E-FCA9-8244-A643-348797FAB9E4}" srcOrd="6" destOrd="0" parTransId="{32B013DD-780D-6142-B7B9-D80382F3EBF1}" sibTransId="{2267D7AE-C262-7943-AF02-1BDB495502E5}"/>
    <dgm:cxn modelId="{05C8DF49-FFDE-8A45-9AB9-B0194BD0B45F}" type="presOf" srcId="{30E0722D-81DE-C34D-AE26-4717CC2CCBCB}" destId="{8F6F069F-3B2A-D04B-83E9-79D44DE162D7}" srcOrd="0" destOrd="0" presId="urn:microsoft.com/office/officeart/2005/8/layout/hList6"/>
    <dgm:cxn modelId="{AD3D2F6B-2355-1A43-B3E8-10256B76F36D}" srcId="{E3628641-2417-B341-BDCC-47285D1F6C68}" destId="{F02483DA-7CF6-2E44-B9CE-17FFE286BC6E}" srcOrd="1" destOrd="0" parTransId="{1BEAAD57-4C0C-594A-96F5-EB1F0052E708}" sibTransId="{D7E2CAD3-7F92-3441-A93E-93633E8CD6F7}"/>
    <dgm:cxn modelId="{E57A694F-2826-224D-946E-1E66E42165E8}" srcId="{E3628641-2417-B341-BDCC-47285D1F6C68}" destId="{BD2465CE-1FFF-C24D-ADD5-6AFD3AC52BFE}" srcOrd="4" destOrd="0" parTransId="{166ED6B4-7F12-1A44-AE3F-E07A5FAC738B}" sibTransId="{FFE0DE03-0A1F-AC41-B842-664E9CE4606B}"/>
    <dgm:cxn modelId="{A336BB50-EDC7-7144-8652-E93A817AC929}" type="presOf" srcId="{C34CFD14-EBA2-3041-8306-270926D48E88}" destId="{41D4DD1D-B174-8F49-80E9-D6E0DD13203C}" srcOrd="0" destOrd="0" presId="urn:microsoft.com/office/officeart/2005/8/layout/hList6"/>
    <dgm:cxn modelId="{BAFFEA74-A6C3-2945-860F-8E6FD5A45DD8}" srcId="{E3628641-2417-B341-BDCC-47285D1F6C68}" destId="{DB6AC2BA-0B75-684B-94ED-1AE2D9C9F707}" srcOrd="7" destOrd="0" parTransId="{2AEA05D9-338A-E245-9FDB-3CAAE51AEF73}" sibTransId="{71ED023E-4DCF-C34D-98EA-406EFD2ACB04}"/>
    <dgm:cxn modelId="{5B1F0076-2E5D-B04F-A8FE-BD1DC77FB8C0}" type="presOf" srcId="{F70BA48B-2A3D-B54F-B09E-5121C16CAC75}" destId="{87B18C8D-A7AF-7D4C-97BE-7296A4D1F7E4}" srcOrd="0" destOrd="0" presId="urn:microsoft.com/office/officeart/2005/8/layout/hList6"/>
    <dgm:cxn modelId="{9E3EBC7F-FDC3-C94E-8058-D02369F88F85}" srcId="{E3628641-2417-B341-BDCC-47285D1F6C68}" destId="{F70BA48B-2A3D-B54F-B09E-5121C16CAC75}" srcOrd="0" destOrd="0" parTransId="{9F2D49E3-5853-594F-A5B3-083CD0F613C6}" sibTransId="{F719C99A-AF4B-BD48-B8FA-C7F4EDC2F4FB}"/>
    <dgm:cxn modelId="{0E5ACF81-4A1D-6249-B137-A162D87EE525}" srcId="{E3628641-2417-B341-BDCC-47285D1F6C68}" destId="{C34CFD14-EBA2-3041-8306-270926D48E88}" srcOrd="3" destOrd="0" parTransId="{E98D93E2-224E-7F45-BFD9-AAFA046C98FE}" sibTransId="{D8721CE7-86F7-B141-BDD2-907DFA14A225}"/>
    <dgm:cxn modelId="{01ED5E8F-98C3-E44D-BE17-291A0A6ADE5F}" type="presOf" srcId="{BD2465CE-1FFF-C24D-ADD5-6AFD3AC52BFE}" destId="{28CF9760-770D-BC43-BCBB-3E054F62DF7E}" srcOrd="0" destOrd="0" presId="urn:microsoft.com/office/officeart/2005/8/layout/hList6"/>
    <dgm:cxn modelId="{F988A990-C572-764C-A4F7-04A9E4A2BE4C}" srcId="{E3628641-2417-B341-BDCC-47285D1F6C68}" destId="{94375650-C888-3A44-A0C6-7E577AB21A98}" srcOrd="2" destOrd="0" parTransId="{AB8ABD81-94F4-824A-86CD-571263EC2F8B}" sibTransId="{6D5215AC-4037-BD4A-A1F9-9AE39D954339}"/>
    <dgm:cxn modelId="{3E7F59A8-B541-6646-8798-9DCE0A0C43E3}" type="presOf" srcId="{E3628641-2417-B341-BDCC-47285D1F6C68}" destId="{654DFD37-2367-B448-A2F8-71AB755166DE}" srcOrd="0" destOrd="0" presId="urn:microsoft.com/office/officeart/2005/8/layout/hList6"/>
    <dgm:cxn modelId="{13A273BE-EA6C-0B4B-B31D-AE26A4E4E6A7}" type="presOf" srcId="{94375650-C888-3A44-A0C6-7E577AB21A98}" destId="{E3383C09-73C1-5D40-A98D-98CD09DF88CC}" srcOrd="0" destOrd="0" presId="urn:microsoft.com/office/officeart/2005/8/layout/hList6"/>
    <dgm:cxn modelId="{E880CED5-9B66-5848-AB40-7C11B094D012}" type="presOf" srcId="{DB6AC2BA-0B75-684B-94ED-1AE2D9C9F707}" destId="{B210253B-B61E-0549-8DAB-E1DCD3BBE08E}" srcOrd="0" destOrd="0" presId="urn:microsoft.com/office/officeart/2005/8/layout/hList6"/>
    <dgm:cxn modelId="{5E5C33C2-631E-BE43-9361-7177698D65B2}" type="presParOf" srcId="{654DFD37-2367-B448-A2F8-71AB755166DE}" destId="{87B18C8D-A7AF-7D4C-97BE-7296A4D1F7E4}" srcOrd="0" destOrd="0" presId="urn:microsoft.com/office/officeart/2005/8/layout/hList6"/>
    <dgm:cxn modelId="{C76C093A-4CDD-0342-8D10-C10E93BD6F44}" type="presParOf" srcId="{654DFD37-2367-B448-A2F8-71AB755166DE}" destId="{4DBB3A3B-E597-B54B-BFA6-A19EC10F6AC4}" srcOrd="1" destOrd="0" presId="urn:microsoft.com/office/officeart/2005/8/layout/hList6"/>
    <dgm:cxn modelId="{161C9924-54C0-D644-A5AF-E3DD07423BC6}" type="presParOf" srcId="{654DFD37-2367-B448-A2F8-71AB755166DE}" destId="{11D6AB6E-035D-1F42-9027-7BD2139C4CDA}" srcOrd="2" destOrd="0" presId="urn:microsoft.com/office/officeart/2005/8/layout/hList6"/>
    <dgm:cxn modelId="{83B0724C-16F9-984F-9DEE-78C864D1968F}" type="presParOf" srcId="{654DFD37-2367-B448-A2F8-71AB755166DE}" destId="{38EDF939-1E4C-BF45-86DC-80C4FE0D1CF9}" srcOrd="3" destOrd="0" presId="urn:microsoft.com/office/officeart/2005/8/layout/hList6"/>
    <dgm:cxn modelId="{C80E338B-1961-6044-9396-5AF7B2FA6586}" type="presParOf" srcId="{654DFD37-2367-B448-A2F8-71AB755166DE}" destId="{E3383C09-73C1-5D40-A98D-98CD09DF88CC}" srcOrd="4" destOrd="0" presId="urn:microsoft.com/office/officeart/2005/8/layout/hList6"/>
    <dgm:cxn modelId="{41A5EB98-8A40-2246-BAC0-DB62CF8DA34C}" type="presParOf" srcId="{654DFD37-2367-B448-A2F8-71AB755166DE}" destId="{8050D159-82B8-914F-9D68-FF7840ECE628}" srcOrd="5" destOrd="0" presId="urn:microsoft.com/office/officeart/2005/8/layout/hList6"/>
    <dgm:cxn modelId="{ECCAD511-1453-5F43-B7ED-E9C7E99B8B63}" type="presParOf" srcId="{654DFD37-2367-B448-A2F8-71AB755166DE}" destId="{41D4DD1D-B174-8F49-80E9-D6E0DD13203C}" srcOrd="6" destOrd="0" presId="urn:microsoft.com/office/officeart/2005/8/layout/hList6"/>
    <dgm:cxn modelId="{29034C44-30EB-EE46-B889-C3BE3F514336}" type="presParOf" srcId="{654DFD37-2367-B448-A2F8-71AB755166DE}" destId="{C20EDA11-5F19-0B49-A551-4CB0E6EFF8EC}" srcOrd="7" destOrd="0" presId="urn:microsoft.com/office/officeart/2005/8/layout/hList6"/>
    <dgm:cxn modelId="{3A55D9A7-1552-F349-B926-6E96CDA1F633}" type="presParOf" srcId="{654DFD37-2367-B448-A2F8-71AB755166DE}" destId="{28CF9760-770D-BC43-BCBB-3E054F62DF7E}" srcOrd="8" destOrd="0" presId="urn:microsoft.com/office/officeart/2005/8/layout/hList6"/>
    <dgm:cxn modelId="{00FF15C1-C0C3-EB4F-9956-B6DA6629437C}" type="presParOf" srcId="{654DFD37-2367-B448-A2F8-71AB755166DE}" destId="{4A65FFFD-AA7D-5847-971B-BABEB843317E}" srcOrd="9" destOrd="0" presId="urn:microsoft.com/office/officeart/2005/8/layout/hList6"/>
    <dgm:cxn modelId="{816B98B8-BDCA-E649-9E4A-E9D26CA0B3FE}" type="presParOf" srcId="{654DFD37-2367-B448-A2F8-71AB755166DE}" destId="{8F6F069F-3B2A-D04B-83E9-79D44DE162D7}" srcOrd="10" destOrd="0" presId="urn:microsoft.com/office/officeart/2005/8/layout/hList6"/>
    <dgm:cxn modelId="{BECB93CA-1DC6-BC43-9266-E9A115DD69A3}" type="presParOf" srcId="{654DFD37-2367-B448-A2F8-71AB755166DE}" destId="{8F229911-0FA3-7E46-9DC4-CD38B92062D1}" srcOrd="11" destOrd="0" presId="urn:microsoft.com/office/officeart/2005/8/layout/hList6"/>
    <dgm:cxn modelId="{908C35FD-CF7B-4D40-A34D-FAF65875708C}" type="presParOf" srcId="{654DFD37-2367-B448-A2F8-71AB755166DE}" destId="{38248C2E-AE25-8144-AD90-E1533BA57C3B}" srcOrd="12" destOrd="0" presId="urn:microsoft.com/office/officeart/2005/8/layout/hList6"/>
    <dgm:cxn modelId="{1C32389F-B206-D24B-A7AF-800410D2ECE0}" type="presParOf" srcId="{654DFD37-2367-B448-A2F8-71AB755166DE}" destId="{BD9BB113-073E-EB4F-A556-111121227DC4}" srcOrd="13" destOrd="0" presId="urn:microsoft.com/office/officeart/2005/8/layout/hList6"/>
    <dgm:cxn modelId="{09DE8E06-10CD-6642-8A90-6BA0F2A9D86C}" type="presParOf" srcId="{654DFD37-2367-B448-A2F8-71AB755166DE}" destId="{B210253B-B61E-0549-8DAB-E1DCD3BBE08E}" srcOrd="1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585831-502D-374B-A192-B7BABC6D4047}"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9083D836-F9C2-FD40-994A-FBDB3E6A01B7}">
      <dgm:prSet/>
      <dgm:spPr>
        <a:solidFill>
          <a:schemeClr val="accent1"/>
        </a:solidFill>
      </dgm:spPr>
      <dgm:t>
        <a:bodyPr/>
        <a:lstStyle/>
        <a:p>
          <a:pPr rtl="0"/>
          <a:r>
            <a:rPr lang="en-US">
              <a:effectLst>
                <a:outerShdw blurRad="38100" dist="38100" dir="2700000" algn="tl">
                  <a:srgbClr val="000000">
                    <a:alpha val="43137"/>
                  </a:srgbClr>
                </a:outerShdw>
              </a:effectLst>
            </a:rPr>
            <a:t>1965, Gordon Moore</a:t>
          </a:r>
        </a:p>
        <a:p>
          <a:pPr rtl="0"/>
          <a:r>
            <a:rPr lang="en-US">
              <a:effectLst>
                <a:outerShdw blurRad="38100" dist="38100" dir="2700000" algn="tl">
                  <a:srgbClr val="000000">
                    <a:alpha val="43137"/>
                  </a:srgbClr>
                </a:outerShdw>
              </a:effectLst>
            </a:rPr>
            <a:t>(co-founder of Intel)</a:t>
          </a:r>
          <a:endParaRPr lang="en-US" dirty="0">
            <a:effectLst>
              <a:outerShdw blurRad="38100" dist="38100" dir="2700000" algn="tl">
                <a:srgbClr val="000000">
                  <a:alpha val="43137"/>
                </a:srgbClr>
              </a:outerShdw>
            </a:effectLst>
          </a:endParaRPr>
        </a:p>
      </dgm:t>
    </dgm:pt>
    <dgm:pt modelId="{BEC757D0-ECF8-C74C-9713-97041B080D64}" type="parTrans" cxnId="{2C9A8C07-B658-9D4D-BE2E-E9C07797103D}">
      <dgm:prSet/>
      <dgm:spPr/>
      <dgm:t>
        <a:bodyPr/>
        <a:lstStyle/>
        <a:p>
          <a:endParaRPr lang="en-US"/>
        </a:p>
      </dgm:t>
    </dgm:pt>
    <dgm:pt modelId="{8036F8FD-772A-904A-A70C-A16E59E6D5BD}" type="sibTrans" cxnId="{2C9A8C07-B658-9D4D-BE2E-E9C07797103D}">
      <dgm:prSet/>
      <dgm:spPr/>
      <dgm:t>
        <a:bodyPr/>
        <a:lstStyle/>
        <a:p>
          <a:endParaRPr lang="en-US"/>
        </a:p>
      </dgm:t>
    </dgm:pt>
    <dgm:pt modelId="{F661BF27-3B17-DD40-95C5-81C23D7C8061}">
      <dgm:prSet custT="1"/>
      <dgm:spPr>
        <a:solidFill>
          <a:schemeClr val="accent4"/>
        </a:solidFill>
      </dgm:spPr>
      <dgm:t>
        <a:bodyPr/>
        <a:lstStyle/>
        <a:p>
          <a:pPr rtl="0"/>
          <a:r>
            <a:rPr lang="en-US" sz="2400" dirty="0">
              <a:effectLst>
                <a:outerShdw blurRad="38100" dist="38100" dir="2700000" algn="tl">
                  <a:srgbClr val="000000">
                    <a:alpha val="43137"/>
                  </a:srgbClr>
                </a:outerShdw>
              </a:effectLst>
            </a:rPr>
            <a:t>Observed number of transistors that could be put on a single chip was doubling every year</a:t>
          </a:r>
        </a:p>
      </dgm:t>
    </dgm:pt>
    <dgm:pt modelId="{CE9AFAC9-BEB6-734D-8EE3-122E2573F04B}" type="parTrans" cxnId="{C878F039-0BE5-7B4C-A238-12542864A3CD}">
      <dgm:prSet/>
      <dgm:spPr/>
      <dgm:t>
        <a:bodyPr/>
        <a:lstStyle/>
        <a:p>
          <a:endParaRPr lang="en-US"/>
        </a:p>
      </dgm:t>
    </dgm:pt>
    <dgm:pt modelId="{0AA3D669-0874-F54C-9B68-AB116181B3C4}" type="sibTrans" cxnId="{C878F039-0BE5-7B4C-A238-12542864A3CD}">
      <dgm:prSet/>
      <dgm:spPr/>
      <dgm:t>
        <a:bodyPr/>
        <a:lstStyle/>
        <a:p>
          <a:endParaRPr lang="en-US"/>
        </a:p>
      </dgm:t>
    </dgm:pt>
    <dgm:pt modelId="{BAD1B133-3FB4-464C-A351-6F91810CD99E}">
      <dgm:prSet custT="1"/>
      <dgm:spPr/>
      <dgm:t>
        <a:bodyPr/>
        <a:lstStyle/>
        <a:p>
          <a:pPr rtl="0"/>
          <a:r>
            <a:rPr lang="en-US" sz="1100" b="1" dirty="0">
              <a:effectLst/>
            </a:rPr>
            <a:t>The pace slowed to a doubling every 18 months in the 1970’s but has sustained that rate ever since</a:t>
          </a:r>
        </a:p>
      </dgm:t>
    </dgm:pt>
    <dgm:pt modelId="{736A4E65-B531-E547-B202-8F8898FAB6E9}" type="parTrans" cxnId="{4847154F-8122-E545-BFE9-FE0D2254CA64}">
      <dgm:prSet/>
      <dgm:spPr/>
      <dgm:t>
        <a:bodyPr/>
        <a:lstStyle/>
        <a:p>
          <a:endParaRPr lang="en-US"/>
        </a:p>
      </dgm:t>
    </dgm:pt>
    <dgm:pt modelId="{86F678DF-B5F7-8C4B-8A6C-FD1FE14096F1}" type="sibTrans" cxnId="{4847154F-8122-E545-BFE9-FE0D2254CA64}">
      <dgm:prSet/>
      <dgm:spPr/>
      <dgm:t>
        <a:bodyPr/>
        <a:lstStyle/>
        <a:p>
          <a:endParaRPr lang="en-US"/>
        </a:p>
      </dgm:t>
    </dgm:pt>
    <dgm:pt modelId="{7F79720F-E377-5344-9A85-AFB0F93B85CF}">
      <dgm:prSet/>
      <dgm:spPr>
        <a:solidFill>
          <a:schemeClr val="accent3"/>
        </a:solidFill>
      </dgm:spPr>
      <dgm:t>
        <a:bodyPr/>
        <a:lstStyle/>
        <a:p>
          <a:pPr rtl="0"/>
          <a:r>
            <a:rPr lang="en-US" dirty="0">
              <a:effectLst>
                <a:outerShdw blurRad="38100" dist="38100" dir="2700000" algn="tl">
                  <a:srgbClr val="000000">
                    <a:alpha val="43137"/>
                  </a:srgbClr>
                </a:outerShdw>
              </a:effectLst>
            </a:rPr>
            <a:t>Consequences of Moore’s law: </a:t>
          </a:r>
        </a:p>
      </dgm:t>
    </dgm:pt>
    <dgm:pt modelId="{933050AB-57FE-6E4F-A535-D08658AB3A89}" type="parTrans" cxnId="{713E7D03-B055-FB42-8E27-EC1D78EA836A}">
      <dgm:prSet/>
      <dgm:spPr/>
      <dgm:t>
        <a:bodyPr/>
        <a:lstStyle/>
        <a:p>
          <a:endParaRPr lang="en-US"/>
        </a:p>
      </dgm:t>
    </dgm:pt>
    <dgm:pt modelId="{2A2AA238-1DFB-F64F-94B6-D6F5F0EE73CB}" type="sibTrans" cxnId="{713E7D03-B055-FB42-8E27-EC1D78EA836A}">
      <dgm:prSet/>
      <dgm:spPr/>
      <dgm:t>
        <a:bodyPr/>
        <a:lstStyle/>
        <a:p>
          <a:endParaRPr lang="en-US"/>
        </a:p>
      </dgm:t>
    </dgm:pt>
    <dgm:pt modelId="{5BBA2911-4874-C74E-85E2-4C5F8F6462D9}">
      <dgm:prSet custT="1"/>
      <dgm:spPr/>
      <dgm:t>
        <a:bodyPr/>
        <a:lstStyle/>
        <a:p>
          <a:pPr rtl="0"/>
          <a:r>
            <a:rPr lang="en-US" sz="1000" b="1" dirty="0">
              <a:effectLst/>
            </a:rPr>
            <a:t>The cost of computer logic and memory circuitry has fallen at a dramatic rate</a:t>
          </a:r>
        </a:p>
      </dgm:t>
    </dgm:pt>
    <dgm:pt modelId="{72E3CE4C-AB68-E447-8363-547C71E9E9EE}" type="parTrans" cxnId="{A50FDAFF-E888-4141-ABE8-EB107623D90C}">
      <dgm:prSet/>
      <dgm:spPr/>
      <dgm:t>
        <a:bodyPr/>
        <a:lstStyle/>
        <a:p>
          <a:endParaRPr lang="en-US"/>
        </a:p>
      </dgm:t>
    </dgm:pt>
    <dgm:pt modelId="{7F69016B-A921-584C-81B5-0FCF19B650FC}" type="sibTrans" cxnId="{A50FDAFF-E888-4141-ABE8-EB107623D90C}">
      <dgm:prSet/>
      <dgm:spPr/>
      <dgm:t>
        <a:bodyPr/>
        <a:lstStyle/>
        <a:p>
          <a:endParaRPr lang="en-US"/>
        </a:p>
      </dgm:t>
    </dgm:pt>
    <dgm:pt modelId="{6E822890-7F5D-BA48-A9ED-10EE404E778C}">
      <dgm:prSet custT="1"/>
      <dgm:spPr/>
      <dgm:t>
        <a:bodyPr/>
        <a:lstStyle/>
        <a:p>
          <a:pPr rtl="0"/>
          <a:r>
            <a:rPr lang="en-US" sz="1000" b="1" dirty="0">
              <a:effectLst/>
            </a:rPr>
            <a:t>The electrical path length is shortened, increasing operating speed</a:t>
          </a:r>
        </a:p>
      </dgm:t>
    </dgm:pt>
    <dgm:pt modelId="{11F5D556-1EBA-3446-B76E-D7F2228000ED}" type="parTrans" cxnId="{D2A0ABD5-695B-B044-8F63-7563A3F7D76C}">
      <dgm:prSet/>
      <dgm:spPr/>
      <dgm:t>
        <a:bodyPr/>
        <a:lstStyle/>
        <a:p>
          <a:endParaRPr lang="en-US"/>
        </a:p>
      </dgm:t>
    </dgm:pt>
    <dgm:pt modelId="{6109DA0B-B19C-B241-A668-5D4631C27D39}" type="sibTrans" cxnId="{D2A0ABD5-695B-B044-8F63-7563A3F7D76C}">
      <dgm:prSet/>
      <dgm:spPr/>
      <dgm:t>
        <a:bodyPr/>
        <a:lstStyle/>
        <a:p>
          <a:endParaRPr lang="en-US"/>
        </a:p>
      </dgm:t>
    </dgm:pt>
    <dgm:pt modelId="{52E6D3D1-ABE1-3940-A3F1-FD380C960DD1}">
      <dgm:prSet custT="1"/>
      <dgm:spPr/>
      <dgm:t>
        <a:bodyPr/>
        <a:lstStyle/>
        <a:p>
          <a:pPr rtl="0"/>
          <a:r>
            <a:rPr lang="en-US" sz="900" b="1" dirty="0">
              <a:effectLst/>
            </a:rPr>
            <a:t>Computer becomes smaller and is more convenient to use in a variety of environments</a:t>
          </a:r>
        </a:p>
      </dgm:t>
    </dgm:pt>
    <dgm:pt modelId="{B50FECC3-7EE9-3F44-B903-D1E4F55A26F2}" type="parTrans" cxnId="{79BBBC5F-A9F5-6C4B-A81B-56A2BD7B9031}">
      <dgm:prSet/>
      <dgm:spPr/>
      <dgm:t>
        <a:bodyPr/>
        <a:lstStyle/>
        <a:p>
          <a:endParaRPr lang="en-US"/>
        </a:p>
      </dgm:t>
    </dgm:pt>
    <dgm:pt modelId="{02C9860E-AA50-844C-A097-78F218E24063}" type="sibTrans" cxnId="{79BBBC5F-A9F5-6C4B-A81B-56A2BD7B9031}">
      <dgm:prSet/>
      <dgm:spPr/>
      <dgm:t>
        <a:bodyPr/>
        <a:lstStyle/>
        <a:p>
          <a:endParaRPr lang="en-US"/>
        </a:p>
      </dgm:t>
    </dgm:pt>
    <dgm:pt modelId="{9A9FCB9E-A1F1-0F41-9552-36D8BD5C236C}">
      <dgm:prSet custT="1"/>
      <dgm:spPr/>
      <dgm:t>
        <a:bodyPr/>
        <a:lstStyle/>
        <a:p>
          <a:pPr rtl="0"/>
          <a:r>
            <a:rPr lang="en-US" sz="1000" b="1" dirty="0">
              <a:effectLst/>
            </a:rPr>
            <a:t>Reduction in power and cooling requirements</a:t>
          </a:r>
        </a:p>
      </dgm:t>
    </dgm:pt>
    <dgm:pt modelId="{C794FD44-F705-8245-BF16-E06D99C2C8F9}" type="parTrans" cxnId="{B932485B-FF0B-D548-8F89-799C03284F8F}">
      <dgm:prSet/>
      <dgm:spPr/>
      <dgm:t>
        <a:bodyPr/>
        <a:lstStyle/>
        <a:p>
          <a:endParaRPr lang="en-US"/>
        </a:p>
      </dgm:t>
    </dgm:pt>
    <dgm:pt modelId="{748BA313-798C-9640-8B3E-9FD17EBB82E1}" type="sibTrans" cxnId="{B932485B-FF0B-D548-8F89-799C03284F8F}">
      <dgm:prSet/>
      <dgm:spPr/>
      <dgm:t>
        <a:bodyPr/>
        <a:lstStyle/>
        <a:p>
          <a:endParaRPr lang="en-US"/>
        </a:p>
      </dgm:t>
    </dgm:pt>
    <dgm:pt modelId="{AEAA4B00-9826-6C43-9661-FBB2B391EB8C}">
      <dgm:prSet custT="1"/>
      <dgm:spPr/>
      <dgm:t>
        <a:bodyPr/>
        <a:lstStyle/>
        <a:p>
          <a:pPr rtl="0"/>
          <a:r>
            <a:rPr lang="en-US" sz="1000" b="1" dirty="0">
              <a:effectLst/>
            </a:rPr>
            <a:t>Fewer interchip connections</a:t>
          </a:r>
        </a:p>
      </dgm:t>
    </dgm:pt>
    <dgm:pt modelId="{F60696E8-1AFF-4242-AFEC-48F064D37990}" type="parTrans" cxnId="{11AAA65A-544E-9C48-B494-C30A31DF58D4}">
      <dgm:prSet/>
      <dgm:spPr/>
      <dgm:t>
        <a:bodyPr/>
        <a:lstStyle/>
        <a:p>
          <a:endParaRPr lang="en-US"/>
        </a:p>
      </dgm:t>
    </dgm:pt>
    <dgm:pt modelId="{014429E6-A74A-D14D-9C28-1650F2B9EF4E}" type="sibTrans" cxnId="{11AAA65A-544E-9C48-B494-C30A31DF58D4}">
      <dgm:prSet/>
      <dgm:spPr/>
      <dgm:t>
        <a:bodyPr/>
        <a:lstStyle/>
        <a:p>
          <a:endParaRPr lang="en-US"/>
        </a:p>
      </dgm:t>
    </dgm:pt>
    <dgm:pt modelId="{4AE73C61-08A4-BB42-923D-F4637248A0CC}" type="pres">
      <dgm:prSet presAssocID="{D2585831-502D-374B-A192-B7BABC6D4047}" presName="Name0" presStyleCnt="0">
        <dgm:presLayoutVars>
          <dgm:chMax val="3"/>
          <dgm:chPref val="1"/>
          <dgm:dir/>
          <dgm:animLvl val="lvl"/>
          <dgm:resizeHandles/>
        </dgm:presLayoutVars>
      </dgm:prSet>
      <dgm:spPr/>
    </dgm:pt>
    <dgm:pt modelId="{37E71A41-6A0A-4144-ABAE-9065F23B6835}" type="pres">
      <dgm:prSet presAssocID="{D2585831-502D-374B-A192-B7BABC6D4047}" presName="outerBox" presStyleCnt="0"/>
      <dgm:spPr/>
    </dgm:pt>
    <dgm:pt modelId="{5C554690-5023-454D-81BF-0F8EF7FE64E8}" type="pres">
      <dgm:prSet presAssocID="{D2585831-502D-374B-A192-B7BABC6D4047}" presName="outerBoxParent" presStyleLbl="node1" presStyleIdx="0" presStyleCnt="3"/>
      <dgm:spPr/>
    </dgm:pt>
    <dgm:pt modelId="{DB13DB65-DE9F-594C-8582-A1FC74E9C6C0}" type="pres">
      <dgm:prSet presAssocID="{D2585831-502D-374B-A192-B7BABC6D4047}" presName="outerBoxChildren" presStyleCnt="0"/>
      <dgm:spPr/>
    </dgm:pt>
    <dgm:pt modelId="{6EEF0F2A-3A05-1E47-A263-FF215CF47948}" type="pres">
      <dgm:prSet presAssocID="{D2585831-502D-374B-A192-B7BABC6D4047}" presName="middleBox" presStyleCnt="0"/>
      <dgm:spPr/>
    </dgm:pt>
    <dgm:pt modelId="{B4B2A9B5-CBBA-C949-942A-35DE101CCDFE}" type="pres">
      <dgm:prSet presAssocID="{D2585831-502D-374B-A192-B7BABC6D4047}" presName="middleBoxParent" presStyleLbl="node1" presStyleIdx="1" presStyleCnt="3"/>
      <dgm:spPr/>
    </dgm:pt>
    <dgm:pt modelId="{34E8E3CA-E7C5-6D41-94BA-38DE703CBBA7}" type="pres">
      <dgm:prSet presAssocID="{D2585831-502D-374B-A192-B7BABC6D4047}" presName="middleBoxChildren" presStyleCnt="0"/>
      <dgm:spPr/>
    </dgm:pt>
    <dgm:pt modelId="{EA68CD54-2321-944A-9097-D8C9F2E9C2D9}" type="pres">
      <dgm:prSet presAssocID="{BAD1B133-3FB4-464C-A351-6F91810CD99E}" presName="mChild" presStyleLbl="fgAcc1" presStyleIdx="0" presStyleCnt="6">
        <dgm:presLayoutVars>
          <dgm:bulletEnabled val="1"/>
        </dgm:presLayoutVars>
      </dgm:prSet>
      <dgm:spPr/>
    </dgm:pt>
    <dgm:pt modelId="{AB03BA1D-91DF-8B4F-B43D-D1B478197768}" type="pres">
      <dgm:prSet presAssocID="{D2585831-502D-374B-A192-B7BABC6D4047}" presName="centerBox" presStyleCnt="0"/>
      <dgm:spPr/>
    </dgm:pt>
    <dgm:pt modelId="{9EC0930A-9BAA-D347-A334-BC7E180A4743}" type="pres">
      <dgm:prSet presAssocID="{D2585831-502D-374B-A192-B7BABC6D4047}" presName="centerBoxParent" presStyleLbl="node1" presStyleIdx="2" presStyleCnt="3"/>
      <dgm:spPr/>
    </dgm:pt>
    <dgm:pt modelId="{851B01E6-80ED-E345-8BEA-AD24321E99DF}" type="pres">
      <dgm:prSet presAssocID="{D2585831-502D-374B-A192-B7BABC6D4047}" presName="centerBoxChildren" presStyleCnt="0"/>
      <dgm:spPr/>
    </dgm:pt>
    <dgm:pt modelId="{91813869-71C4-7749-AA7F-6F71B8046448}" type="pres">
      <dgm:prSet presAssocID="{5BBA2911-4874-C74E-85E2-4C5F8F6462D9}" presName="cChild" presStyleLbl="fgAcc1" presStyleIdx="1" presStyleCnt="6">
        <dgm:presLayoutVars>
          <dgm:bulletEnabled val="1"/>
        </dgm:presLayoutVars>
      </dgm:prSet>
      <dgm:spPr/>
    </dgm:pt>
    <dgm:pt modelId="{D62C8E5A-DCDA-9C4F-BCCD-DA89BEF23B4E}" type="pres">
      <dgm:prSet presAssocID="{7F69016B-A921-584C-81B5-0FCF19B650FC}" presName="centerSibTrans" presStyleCnt="0"/>
      <dgm:spPr/>
    </dgm:pt>
    <dgm:pt modelId="{43D95310-0335-8948-925B-493826D68CA7}" type="pres">
      <dgm:prSet presAssocID="{6E822890-7F5D-BA48-A9ED-10EE404E778C}" presName="cChild" presStyleLbl="fgAcc1" presStyleIdx="2" presStyleCnt="6">
        <dgm:presLayoutVars>
          <dgm:bulletEnabled val="1"/>
        </dgm:presLayoutVars>
      </dgm:prSet>
      <dgm:spPr/>
    </dgm:pt>
    <dgm:pt modelId="{4E6DDC86-C701-C443-9AB2-0E9A35DB7AD9}" type="pres">
      <dgm:prSet presAssocID="{6109DA0B-B19C-B241-A668-5D4631C27D39}" presName="centerSibTrans" presStyleCnt="0"/>
      <dgm:spPr/>
    </dgm:pt>
    <dgm:pt modelId="{2BFD2A48-BAFB-C448-9560-380462349BFA}" type="pres">
      <dgm:prSet presAssocID="{52E6D3D1-ABE1-3940-A3F1-FD380C960DD1}" presName="cChild" presStyleLbl="fgAcc1" presStyleIdx="3" presStyleCnt="6">
        <dgm:presLayoutVars>
          <dgm:bulletEnabled val="1"/>
        </dgm:presLayoutVars>
      </dgm:prSet>
      <dgm:spPr/>
    </dgm:pt>
    <dgm:pt modelId="{7E95640C-67A1-F344-B8CD-301632A9C6A3}" type="pres">
      <dgm:prSet presAssocID="{02C9860E-AA50-844C-A097-78F218E24063}" presName="centerSibTrans" presStyleCnt="0"/>
      <dgm:spPr/>
    </dgm:pt>
    <dgm:pt modelId="{54116479-2825-CE4B-A0CD-356DD46D1C46}" type="pres">
      <dgm:prSet presAssocID="{9A9FCB9E-A1F1-0F41-9552-36D8BD5C236C}" presName="cChild" presStyleLbl="fgAcc1" presStyleIdx="4" presStyleCnt="6">
        <dgm:presLayoutVars>
          <dgm:bulletEnabled val="1"/>
        </dgm:presLayoutVars>
      </dgm:prSet>
      <dgm:spPr/>
    </dgm:pt>
    <dgm:pt modelId="{EDF3239A-57F4-AF43-97AF-9D01BB7064C9}" type="pres">
      <dgm:prSet presAssocID="{748BA313-798C-9640-8B3E-9FD17EBB82E1}" presName="centerSibTrans" presStyleCnt="0"/>
      <dgm:spPr/>
    </dgm:pt>
    <dgm:pt modelId="{A184587C-4EF5-0248-B0F8-E4E73CF3787B}" type="pres">
      <dgm:prSet presAssocID="{AEAA4B00-9826-6C43-9661-FBB2B391EB8C}" presName="cChild" presStyleLbl="fgAcc1" presStyleIdx="5" presStyleCnt="6">
        <dgm:presLayoutVars>
          <dgm:bulletEnabled val="1"/>
        </dgm:presLayoutVars>
      </dgm:prSet>
      <dgm:spPr/>
    </dgm:pt>
  </dgm:ptLst>
  <dgm:cxnLst>
    <dgm:cxn modelId="{C0B35203-E1EA-1F4F-9021-D80D2FC50ABF}" type="presOf" srcId="{9083D836-F9C2-FD40-994A-FBDB3E6A01B7}" destId="{5C554690-5023-454D-81BF-0F8EF7FE64E8}" srcOrd="0" destOrd="0" presId="urn:microsoft.com/office/officeart/2005/8/layout/target2"/>
    <dgm:cxn modelId="{713E7D03-B055-FB42-8E27-EC1D78EA836A}" srcId="{D2585831-502D-374B-A192-B7BABC6D4047}" destId="{7F79720F-E377-5344-9A85-AFB0F93B85CF}" srcOrd="2" destOrd="0" parTransId="{933050AB-57FE-6E4F-A535-D08658AB3A89}" sibTransId="{2A2AA238-1DFB-F64F-94B6-D6F5F0EE73CB}"/>
    <dgm:cxn modelId="{2C9A8C07-B658-9D4D-BE2E-E9C07797103D}" srcId="{D2585831-502D-374B-A192-B7BABC6D4047}" destId="{9083D836-F9C2-FD40-994A-FBDB3E6A01B7}" srcOrd="0" destOrd="0" parTransId="{BEC757D0-ECF8-C74C-9713-97041B080D64}" sibTransId="{8036F8FD-772A-904A-A70C-A16E59E6D5BD}"/>
    <dgm:cxn modelId="{6239CC0B-794B-3149-9C10-B0198AC8F816}" type="presOf" srcId="{AEAA4B00-9826-6C43-9661-FBB2B391EB8C}" destId="{A184587C-4EF5-0248-B0F8-E4E73CF3787B}" srcOrd="0" destOrd="0" presId="urn:microsoft.com/office/officeart/2005/8/layout/target2"/>
    <dgm:cxn modelId="{6BB18F36-1EFB-1B40-AB12-DFEB2BAED6CD}" type="presOf" srcId="{7F79720F-E377-5344-9A85-AFB0F93B85CF}" destId="{9EC0930A-9BAA-D347-A334-BC7E180A4743}" srcOrd="0" destOrd="0" presId="urn:microsoft.com/office/officeart/2005/8/layout/target2"/>
    <dgm:cxn modelId="{C878F039-0BE5-7B4C-A238-12542864A3CD}" srcId="{D2585831-502D-374B-A192-B7BABC6D4047}" destId="{F661BF27-3B17-DD40-95C5-81C23D7C8061}" srcOrd="1" destOrd="0" parTransId="{CE9AFAC9-BEB6-734D-8EE3-122E2573F04B}" sibTransId="{0AA3D669-0874-F54C-9B68-AB116181B3C4}"/>
    <dgm:cxn modelId="{B932485B-FF0B-D548-8F89-799C03284F8F}" srcId="{7F79720F-E377-5344-9A85-AFB0F93B85CF}" destId="{9A9FCB9E-A1F1-0F41-9552-36D8BD5C236C}" srcOrd="3" destOrd="0" parTransId="{C794FD44-F705-8245-BF16-E06D99C2C8F9}" sibTransId="{748BA313-798C-9640-8B3E-9FD17EBB82E1}"/>
    <dgm:cxn modelId="{79BBBC5F-A9F5-6C4B-A81B-56A2BD7B9031}" srcId="{7F79720F-E377-5344-9A85-AFB0F93B85CF}" destId="{52E6D3D1-ABE1-3940-A3F1-FD380C960DD1}" srcOrd="2" destOrd="0" parTransId="{B50FECC3-7EE9-3F44-B903-D1E4F55A26F2}" sibTransId="{02C9860E-AA50-844C-A097-78F218E24063}"/>
    <dgm:cxn modelId="{E9DC3949-8189-614E-8E34-61CF92626D2A}" type="presOf" srcId="{D2585831-502D-374B-A192-B7BABC6D4047}" destId="{4AE73C61-08A4-BB42-923D-F4637248A0CC}" srcOrd="0" destOrd="0" presId="urn:microsoft.com/office/officeart/2005/8/layout/target2"/>
    <dgm:cxn modelId="{B6086D6C-149D-C540-8419-E6FC3F823604}" type="presOf" srcId="{9A9FCB9E-A1F1-0F41-9552-36D8BD5C236C}" destId="{54116479-2825-CE4B-A0CD-356DD46D1C46}" srcOrd="0" destOrd="0" presId="urn:microsoft.com/office/officeart/2005/8/layout/target2"/>
    <dgm:cxn modelId="{4847154F-8122-E545-BFE9-FE0D2254CA64}" srcId="{F661BF27-3B17-DD40-95C5-81C23D7C8061}" destId="{BAD1B133-3FB4-464C-A351-6F91810CD99E}" srcOrd="0" destOrd="0" parTransId="{736A4E65-B531-E547-B202-8F8898FAB6E9}" sibTransId="{86F678DF-B5F7-8C4B-8A6C-FD1FE14096F1}"/>
    <dgm:cxn modelId="{11AAA65A-544E-9C48-B494-C30A31DF58D4}" srcId="{7F79720F-E377-5344-9A85-AFB0F93B85CF}" destId="{AEAA4B00-9826-6C43-9661-FBB2B391EB8C}" srcOrd="4" destOrd="0" parTransId="{F60696E8-1AFF-4242-AFEC-48F064D37990}" sibTransId="{014429E6-A74A-D14D-9C28-1650F2B9EF4E}"/>
    <dgm:cxn modelId="{32C37194-35F8-2541-9E02-C3C6962857BC}" type="presOf" srcId="{5BBA2911-4874-C74E-85E2-4C5F8F6462D9}" destId="{91813869-71C4-7749-AA7F-6F71B8046448}" srcOrd="0" destOrd="0" presId="urn:microsoft.com/office/officeart/2005/8/layout/target2"/>
    <dgm:cxn modelId="{48AE94D2-185F-BF49-B0AE-F301A02878BC}" type="presOf" srcId="{BAD1B133-3FB4-464C-A351-6F91810CD99E}" destId="{EA68CD54-2321-944A-9097-D8C9F2E9C2D9}" srcOrd="0" destOrd="0" presId="urn:microsoft.com/office/officeart/2005/8/layout/target2"/>
    <dgm:cxn modelId="{D2A0ABD5-695B-B044-8F63-7563A3F7D76C}" srcId="{7F79720F-E377-5344-9A85-AFB0F93B85CF}" destId="{6E822890-7F5D-BA48-A9ED-10EE404E778C}" srcOrd="1" destOrd="0" parTransId="{11F5D556-1EBA-3446-B76E-D7F2228000ED}" sibTransId="{6109DA0B-B19C-B241-A668-5D4631C27D39}"/>
    <dgm:cxn modelId="{5CEDC3E7-7F37-E44B-9947-528F5B34C7A4}" type="presOf" srcId="{6E822890-7F5D-BA48-A9ED-10EE404E778C}" destId="{43D95310-0335-8948-925B-493826D68CA7}" srcOrd="0" destOrd="0" presId="urn:microsoft.com/office/officeart/2005/8/layout/target2"/>
    <dgm:cxn modelId="{78E55AEF-42F6-4C41-B7FC-72E773609FC6}" type="presOf" srcId="{52E6D3D1-ABE1-3940-A3F1-FD380C960DD1}" destId="{2BFD2A48-BAFB-C448-9560-380462349BFA}" srcOrd="0" destOrd="0" presId="urn:microsoft.com/office/officeart/2005/8/layout/target2"/>
    <dgm:cxn modelId="{A50FDAFF-E888-4141-ABE8-EB107623D90C}" srcId="{7F79720F-E377-5344-9A85-AFB0F93B85CF}" destId="{5BBA2911-4874-C74E-85E2-4C5F8F6462D9}" srcOrd="0" destOrd="0" parTransId="{72E3CE4C-AB68-E447-8363-547C71E9E9EE}" sibTransId="{7F69016B-A921-584C-81B5-0FCF19B650FC}"/>
    <dgm:cxn modelId="{BD84DBFF-15DC-6A46-B85A-9AAD7A886181}" type="presOf" srcId="{F661BF27-3B17-DD40-95C5-81C23D7C8061}" destId="{B4B2A9B5-CBBA-C949-942A-35DE101CCDFE}" srcOrd="0" destOrd="0" presId="urn:microsoft.com/office/officeart/2005/8/layout/target2"/>
    <dgm:cxn modelId="{0FFC1049-F110-9C4C-8DF4-9BDDA7CA9A2E}" type="presParOf" srcId="{4AE73C61-08A4-BB42-923D-F4637248A0CC}" destId="{37E71A41-6A0A-4144-ABAE-9065F23B6835}" srcOrd="0" destOrd="0" presId="urn:microsoft.com/office/officeart/2005/8/layout/target2"/>
    <dgm:cxn modelId="{CC7F0AA1-E09D-5645-95A1-7106CA8FA0CB}" type="presParOf" srcId="{37E71A41-6A0A-4144-ABAE-9065F23B6835}" destId="{5C554690-5023-454D-81BF-0F8EF7FE64E8}" srcOrd="0" destOrd="0" presId="urn:microsoft.com/office/officeart/2005/8/layout/target2"/>
    <dgm:cxn modelId="{8A4C2525-D995-D245-96B9-CCC865DC9F11}" type="presParOf" srcId="{37E71A41-6A0A-4144-ABAE-9065F23B6835}" destId="{DB13DB65-DE9F-594C-8582-A1FC74E9C6C0}" srcOrd="1" destOrd="0" presId="urn:microsoft.com/office/officeart/2005/8/layout/target2"/>
    <dgm:cxn modelId="{3294C466-FFB1-5A44-84B2-ED98FC1B3BB4}" type="presParOf" srcId="{4AE73C61-08A4-BB42-923D-F4637248A0CC}" destId="{6EEF0F2A-3A05-1E47-A263-FF215CF47948}" srcOrd="1" destOrd="0" presId="urn:microsoft.com/office/officeart/2005/8/layout/target2"/>
    <dgm:cxn modelId="{5F367406-4A58-324F-AC6C-C5413E584C35}" type="presParOf" srcId="{6EEF0F2A-3A05-1E47-A263-FF215CF47948}" destId="{B4B2A9B5-CBBA-C949-942A-35DE101CCDFE}" srcOrd="0" destOrd="0" presId="urn:microsoft.com/office/officeart/2005/8/layout/target2"/>
    <dgm:cxn modelId="{5AC4AEE9-CF85-1D43-A2DF-23DD26010196}" type="presParOf" srcId="{6EEF0F2A-3A05-1E47-A263-FF215CF47948}" destId="{34E8E3CA-E7C5-6D41-94BA-38DE703CBBA7}" srcOrd="1" destOrd="0" presId="urn:microsoft.com/office/officeart/2005/8/layout/target2"/>
    <dgm:cxn modelId="{13D5F622-7DB2-E74A-87DE-D7D94A389BD3}" type="presParOf" srcId="{34E8E3CA-E7C5-6D41-94BA-38DE703CBBA7}" destId="{EA68CD54-2321-944A-9097-D8C9F2E9C2D9}" srcOrd="0" destOrd="0" presId="urn:microsoft.com/office/officeart/2005/8/layout/target2"/>
    <dgm:cxn modelId="{B4EC5EE1-F2F9-8248-9D12-90E418CDD1F9}" type="presParOf" srcId="{4AE73C61-08A4-BB42-923D-F4637248A0CC}" destId="{AB03BA1D-91DF-8B4F-B43D-D1B478197768}" srcOrd="2" destOrd="0" presId="urn:microsoft.com/office/officeart/2005/8/layout/target2"/>
    <dgm:cxn modelId="{8C0AD04F-29D6-634F-B65D-804A7C3AEA91}" type="presParOf" srcId="{AB03BA1D-91DF-8B4F-B43D-D1B478197768}" destId="{9EC0930A-9BAA-D347-A334-BC7E180A4743}" srcOrd="0" destOrd="0" presId="urn:microsoft.com/office/officeart/2005/8/layout/target2"/>
    <dgm:cxn modelId="{D37F99F3-CE92-9B43-BA0F-90084D4B045D}" type="presParOf" srcId="{AB03BA1D-91DF-8B4F-B43D-D1B478197768}" destId="{851B01E6-80ED-E345-8BEA-AD24321E99DF}" srcOrd="1" destOrd="0" presId="urn:microsoft.com/office/officeart/2005/8/layout/target2"/>
    <dgm:cxn modelId="{85ED0D2A-B5CE-E44F-AEAD-A1BED1E02F2E}" type="presParOf" srcId="{851B01E6-80ED-E345-8BEA-AD24321E99DF}" destId="{91813869-71C4-7749-AA7F-6F71B8046448}" srcOrd="0" destOrd="0" presId="urn:microsoft.com/office/officeart/2005/8/layout/target2"/>
    <dgm:cxn modelId="{C773B59C-41DC-A548-AB03-F269FDDAB4F6}" type="presParOf" srcId="{851B01E6-80ED-E345-8BEA-AD24321E99DF}" destId="{D62C8E5A-DCDA-9C4F-BCCD-DA89BEF23B4E}" srcOrd="1" destOrd="0" presId="urn:microsoft.com/office/officeart/2005/8/layout/target2"/>
    <dgm:cxn modelId="{8DDB8814-F369-234A-B0D6-AE2DBF356FC4}" type="presParOf" srcId="{851B01E6-80ED-E345-8BEA-AD24321E99DF}" destId="{43D95310-0335-8948-925B-493826D68CA7}" srcOrd="2" destOrd="0" presId="urn:microsoft.com/office/officeart/2005/8/layout/target2"/>
    <dgm:cxn modelId="{B753E267-C692-A14A-838A-D216DBDC5B9E}" type="presParOf" srcId="{851B01E6-80ED-E345-8BEA-AD24321E99DF}" destId="{4E6DDC86-C701-C443-9AB2-0E9A35DB7AD9}" srcOrd="3" destOrd="0" presId="urn:microsoft.com/office/officeart/2005/8/layout/target2"/>
    <dgm:cxn modelId="{AF4B874F-1A41-B44B-A5EC-FE80B31679EC}" type="presParOf" srcId="{851B01E6-80ED-E345-8BEA-AD24321E99DF}" destId="{2BFD2A48-BAFB-C448-9560-380462349BFA}" srcOrd="4" destOrd="0" presId="urn:microsoft.com/office/officeart/2005/8/layout/target2"/>
    <dgm:cxn modelId="{0C4A58DD-C2CD-5B42-83D4-ED8D8737B475}" type="presParOf" srcId="{851B01E6-80ED-E345-8BEA-AD24321E99DF}" destId="{7E95640C-67A1-F344-B8CD-301632A9C6A3}" srcOrd="5" destOrd="0" presId="urn:microsoft.com/office/officeart/2005/8/layout/target2"/>
    <dgm:cxn modelId="{78266B7C-452E-614B-A7DE-7E0103291EA0}" type="presParOf" srcId="{851B01E6-80ED-E345-8BEA-AD24321E99DF}" destId="{54116479-2825-CE4B-A0CD-356DD46D1C46}" srcOrd="6" destOrd="0" presId="urn:microsoft.com/office/officeart/2005/8/layout/target2"/>
    <dgm:cxn modelId="{46A9448A-09D8-E34F-B65B-F3998BB80E2A}" type="presParOf" srcId="{851B01E6-80ED-E345-8BEA-AD24321E99DF}" destId="{EDF3239A-57F4-AF43-97AF-9D01BB7064C9}" srcOrd="7" destOrd="0" presId="urn:microsoft.com/office/officeart/2005/8/layout/target2"/>
    <dgm:cxn modelId="{3101F711-CD9F-2B4F-B31D-92847D39FEA7}" type="presParOf" srcId="{851B01E6-80ED-E345-8BEA-AD24321E99DF}" destId="{A184587C-4EF5-0248-B0F8-E4E73CF3787B}" srcOrd="8"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14355C-BD07-304E-A9A7-5B5A8E330603}"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271F505-C3FF-754B-908B-494AD0E2A605}">
      <dgm:prSet/>
      <dgm:spPr>
        <a:ln>
          <a:solidFill>
            <a:srgbClr val="8000FF"/>
          </a:solidFill>
        </a:ln>
      </dgm:spPr>
      <dgm:t>
        <a:bodyPr/>
        <a:lstStyle/>
        <a:p>
          <a:pPr rtl="0"/>
          <a:r>
            <a:rPr lang="en-US" dirty="0"/>
            <a:t>In 1970 Fairchild produced the first relatively capacious semiconductor memory</a:t>
          </a:r>
        </a:p>
      </dgm:t>
    </dgm:pt>
    <dgm:pt modelId="{F33400EB-03E8-D046-8134-1D7B1F0B279C}" type="parTrans" cxnId="{66D9707E-017F-0541-B9E4-82E8448EF0C1}">
      <dgm:prSet/>
      <dgm:spPr/>
      <dgm:t>
        <a:bodyPr/>
        <a:lstStyle/>
        <a:p>
          <a:endParaRPr lang="en-US"/>
        </a:p>
      </dgm:t>
    </dgm:pt>
    <dgm:pt modelId="{1705B43B-9B94-774F-8E8E-1DD57A15E1C3}" type="sibTrans" cxnId="{66D9707E-017F-0541-B9E4-82E8448EF0C1}">
      <dgm:prSet/>
      <dgm:spPr/>
      <dgm:t>
        <a:bodyPr/>
        <a:lstStyle/>
        <a:p>
          <a:endParaRPr lang="en-US"/>
        </a:p>
      </dgm:t>
    </dgm:pt>
    <dgm:pt modelId="{817284ED-408B-1142-8761-CBD62D7F989C}">
      <dgm:prSet/>
      <dgm:spPr>
        <a:ln>
          <a:solidFill>
            <a:schemeClr val="accent3"/>
          </a:solidFill>
        </a:ln>
      </dgm:spPr>
      <dgm:t>
        <a:bodyPr/>
        <a:lstStyle/>
        <a:p>
          <a:pPr rtl="0"/>
          <a:r>
            <a:rPr lang="en-US" dirty="0">
              <a:solidFill>
                <a:schemeClr val="tx1"/>
              </a:solidFill>
            </a:rPr>
            <a:t>Chip was about the size of a single core</a:t>
          </a:r>
        </a:p>
      </dgm:t>
    </dgm:pt>
    <dgm:pt modelId="{97CBEE3D-6F45-9140-8FB3-C772A9165A86}" type="parTrans" cxnId="{CAF8D241-9843-4643-908B-783DD0D62DB8}">
      <dgm:prSet/>
      <dgm:spPr/>
      <dgm:t>
        <a:bodyPr/>
        <a:lstStyle/>
        <a:p>
          <a:endParaRPr lang="en-US"/>
        </a:p>
      </dgm:t>
    </dgm:pt>
    <dgm:pt modelId="{02241F8F-F691-FD45-85D7-7763B76C4782}" type="sibTrans" cxnId="{CAF8D241-9843-4643-908B-783DD0D62DB8}">
      <dgm:prSet/>
      <dgm:spPr/>
      <dgm:t>
        <a:bodyPr/>
        <a:lstStyle/>
        <a:p>
          <a:endParaRPr lang="en-US"/>
        </a:p>
      </dgm:t>
    </dgm:pt>
    <dgm:pt modelId="{6834AEE2-8096-5B4C-9533-188046F45A57}">
      <dgm:prSet/>
      <dgm:spPr>
        <a:ln>
          <a:solidFill>
            <a:schemeClr val="accent3"/>
          </a:solidFill>
        </a:ln>
      </dgm:spPr>
      <dgm:t>
        <a:bodyPr/>
        <a:lstStyle/>
        <a:p>
          <a:pPr rtl="0"/>
          <a:r>
            <a:rPr lang="en-US" dirty="0"/>
            <a:t>Could hold 256 bits of memory</a:t>
          </a:r>
        </a:p>
      </dgm:t>
    </dgm:pt>
    <dgm:pt modelId="{FD9327AE-87AA-6345-9BC0-4BDE8AE5AAD6}" type="parTrans" cxnId="{F58FF5D7-B6ED-F047-9A38-29337FD68537}">
      <dgm:prSet/>
      <dgm:spPr/>
      <dgm:t>
        <a:bodyPr/>
        <a:lstStyle/>
        <a:p>
          <a:endParaRPr lang="en-US"/>
        </a:p>
      </dgm:t>
    </dgm:pt>
    <dgm:pt modelId="{F8DE7C9B-37F6-4945-832C-8BA2E140444E}" type="sibTrans" cxnId="{F58FF5D7-B6ED-F047-9A38-29337FD68537}">
      <dgm:prSet/>
      <dgm:spPr/>
      <dgm:t>
        <a:bodyPr/>
        <a:lstStyle/>
        <a:p>
          <a:endParaRPr lang="en-US"/>
        </a:p>
      </dgm:t>
    </dgm:pt>
    <dgm:pt modelId="{B4C1D064-BA44-844B-A2F2-1467D57B3DC4}">
      <dgm:prSet/>
      <dgm:spPr>
        <a:ln>
          <a:solidFill>
            <a:schemeClr val="accent3"/>
          </a:solidFill>
        </a:ln>
      </dgm:spPr>
      <dgm:t>
        <a:bodyPr/>
        <a:lstStyle/>
        <a:p>
          <a:pPr rtl="0"/>
          <a:r>
            <a:rPr lang="en-US" dirty="0"/>
            <a:t>Non-destructive</a:t>
          </a:r>
        </a:p>
      </dgm:t>
    </dgm:pt>
    <dgm:pt modelId="{7D7594D6-9390-6C4A-8F58-04ACCAB058EA}" type="parTrans" cxnId="{19545A82-0EF7-424A-B17C-075AB7479C76}">
      <dgm:prSet/>
      <dgm:spPr/>
      <dgm:t>
        <a:bodyPr/>
        <a:lstStyle/>
        <a:p>
          <a:endParaRPr lang="en-US"/>
        </a:p>
      </dgm:t>
    </dgm:pt>
    <dgm:pt modelId="{D4F10827-D5DD-8342-9C1A-E83DCE9D6F49}" type="sibTrans" cxnId="{19545A82-0EF7-424A-B17C-075AB7479C76}">
      <dgm:prSet/>
      <dgm:spPr/>
      <dgm:t>
        <a:bodyPr/>
        <a:lstStyle/>
        <a:p>
          <a:endParaRPr lang="en-US"/>
        </a:p>
      </dgm:t>
    </dgm:pt>
    <dgm:pt modelId="{2026C043-D031-5640-8E56-22C54ED33342}">
      <dgm:prSet/>
      <dgm:spPr>
        <a:ln>
          <a:solidFill>
            <a:schemeClr val="accent3"/>
          </a:solidFill>
        </a:ln>
      </dgm:spPr>
      <dgm:t>
        <a:bodyPr/>
        <a:lstStyle/>
        <a:p>
          <a:pPr rtl="0"/>
          <a:r>
            <a:rPr lang="en-US" dirty="0"/>
            <a:t>Much faster than core </a:t>
          </a:r>
        </a:p>
      </dgm:t>
    </dgm:pt>
    <dgm:pt modelId="{DCEF23BA-964B-CA45-961E-2A94EC5CC5FE}" type="parTrans" cxnId="{348BF8BD-1A08-4645-A887-68EADAD8A464}">
      <dgm:prSet/>
      <dgm:spPr/>
      <dgm:t>
        <a:bodyPr/>
        <a:lstStyle/>
        <a:p>
          <a:endParaRPr lang="en-US"/>
        </a:p>
      </dgm:t>
    </dgm:pt>
    <dgm:pt modelId="{223A53D8-C58D-9F40-A10B-F52EB18B1370}" type="sibTrans" cxnId="{348BF8BD-1A08-4645-A887-68EADAD8A464}">
      <dgm:prSet/>
      <dgm:spPr/>
      <dgm:t>
        <a:bodyPr/>
        <a:lstStyle/>
        <a:p>
          <a:endParaRPr lang="en-US"/>
        </a:p>
      </dgm:t>
    </dgm:pt>
    <dgm:pt modelId="{8AF4DBE5-D1CE-DD4C-9CE4-60DD5602C7CA}">
      <dgm:prSet/>
      <dgm:spPr>
        <a:ln>
          <a:solidFill>
            <a:srgbClr val="8000FF"/>
          </a:solidFill>
        </a:ln>
      </dgm:spPr>
      <dgm:t>
        <a:bodyPr/>
        <a:lstStyle/>
        <a:p>
          <a:pPr rtl="0"/>
          <a:r>
            <a:rPr lang="en-US" dirty="0"/>
            <a:t>In 1974 the price per bit of semiconductor memory dropped below the price per bit of core memory</a:t>
          </a:r>
        </a:p>
      </dgm:t>
    </dgm:pt>
    <dgm:pt modelId="{1EF48EDA-8CF5-8D42-AB40-54229C718025}" type="parTrans" cxnId="{CD0CE997-B428-C74D-8F50-0415CF76E67F}">
      <dgm:prSet/>
      <dgm:spPr/>
      <dgm:t>
        <a:bodyPr/>
        <a:lstStyle/>
        <a:p>
          <a:endParaRPr lang="en-US"/>
        </a:p>
      </dgm:t>
    </dgm:pt>
    <dgm:pt modelId="{4BBEC0EF-1496-4149-8F4F-48A1110908BB}" type="sibTrans" cxnId="{CD0CE997-B428-C74D-8F50-0415CF76E67F}">
      <dgm:prSet/>
      <dgm:spPr/>
      <dgm:t>
        <a:bodyPr/>
        <a:lstStyle/>
        <a:p>
          <a:endParaRPr lang="en-US"/>
        </a:p>
      </dgm:t>
    </dgm:pt>
    <dgm:pt modelId="{CA3D650F-52D7-2F4F-96C0-F0B31CBB53DA}">
      <dgm:prSet/>
      <dgm:spPr>
        <a:ln>
          <a:solidFill>
            <a:schemeClr val="accent3"/>
          </a:solidFill>
        </a:ln>
      </dgm:spPr>
      <dgm:t>
        <a:bodyPr/>
        <a:lstStyle/>
        <a:p>
          <a:pPr rtl="0"/>
          <a:r>
            <a:rPr lang="en-US" dirty="0">
              <a:solidFill>
                <a:schemeClr val="tx1"/>
              </a:solidFill>
            </a:rPr>
            <a:t>There has been a continuing and rapid decline in memory cost accompanied by a corresponding increase in physical memory density</a:t>
          </a:r>
        </a:p>
      </dgm:t>
    </dgm:pt>
    <dgm:pt modelId="{A66D4ECC-D4F4-E946-A41F-706FD48B82C5}" type="parTrans" cxnId="{D7663D01-0AFF-1144-8F20-B3F30BD3A7F8}">
      <dgm:prSet/>
      <dgm:spPr/>
      <dgm:t>
        <a:bodyPr/>
        <a:lstStyle/>
        <a:p>
          <a:endParaRPr lang="en-US"/>
        </a:p>
      </dgm:t>
    </dgm:pt>
    <dgm:pt modelId="{1B254916-FADB-4243-BF0F-BD3D68E12D68}" type="sibTrans" cxnId="{D7663D01-0AFF-1144-8F20-B3F30BD3A7F8}">
      <dgm:prSet/>
      <dgm:spPr/>
      <dgm:t>
        <a:bodyPr/>
        <a:lstStyle/>
        <a:p>
          <a:endParaRPr lang="en-US"/>
        </a:p>
      </dgm:t>
    </dgm:pt>
    <dgm:pt modelId="{CD2163DA-4932-084C-9EAD-3AEB9F60245D}">
      <dgm:prSet/>
      <dgm:spPr>
        <a:ln>
          <a:solidFill>
            <a:schemeClr val="accent3"/>
          </a:solidFill>
        </a:ln>
      </dgm:spPr>
      <dgm:t>
        <a:bodyPr/>
        <a:lstStyle/>
        <a:p>
          <a:pPr rtl="0"/>
          <a:r>
            <a:rPr lang="en-US" dirty="0">
              <a:solidFill>
                <a:schemeClr val="tx1"/>
              </a:solidFill>
            </a:rPr>
            <a:t>Developments in memory and processor technologies changed the nature of computers in less than a decade</a:t>
          </a:r>
        </a:p>
      </dgm:t>
    </dgm:pt>
    <dgm:pt modelId="{4ABAB12B-92BE-E24A-B331-12256B8252D9}" type="parTrans" cxnId="{CEBEFBD1-92F3-9A4C-82DE-60717B78124D}">
      <dgm:prSet/>
      <dgm:spPr/>
      <dgm:t>
        <a:bodyPr/>
        <a:lstStyle/>
        <a:p>
          <a:endParaRPr lang="en-US"/>
        </a:p>
      </dgm:t>
    </dgm:pt>
    <dgm:pt modelId="{0ED0B7DD-BF44-F54A-ADEA-926BD221FD74}" type="sibTrans" cxnId="{CEBEFBD1-92F3-9A4C-82DE-60717B78124D}">
      <dgm:prSet/>
      <dgm:spPr/>
      <dgm:t>
        <a:bodyPr/>
        <a:lstStyle/>
        <a:p>
          <a:endParaRPr lang="en-US"/>
        </a:p>
      </dgm:t>
    </dgm:pt>
    <dgm:pt modelId="{0CEB27C1-112D-8A4D-9AAB-F203F016997D}">
      <dgm:prSet/>
      <dgm:spPr/>
      <dgm:t>
        <a:bodyPr/>
        <a:lstStyle/>
        <a:p>
          <a:pPr rtl="0"/>
          <a:r>
            <a:rPr lang="en-US" dirty="0"/>
            <a:t>Since 1970 semiconductor memory has been through 13 generations</a:t>
          </a:r>
        </a:p>
      </dgm:t>
    </dgm:pt>
    <dgm:pt modelId="{089018F7-2654-B44D-80A3-09F3B23CF57C}" type="parTrans" cxnId="{0C9345FE-0504-C44A-BEAF-362AFA843266}">
      <dgm:prSet/>
      <dgm:spPr/>
      <dgm:t>
        <a:bodyPr/>
        <a:lstStyle/>
        <a:p>
          <a:endParaRPr lang="en-US"/>
        </a:p>
      </dgm:t>
    </dgm:pt>
    <dgm:pt modelId="{F166E183-B1E8-2144-A388-061C53E5C04F}" type="sibTrans" cxnId="{0C9345FE-0504-C44A-BEAF-362AFA843266}">
      <dgm:prSet/>
      <dgm:spPr/>
      <dgm:t>
        <a:bodyPr/>
        <a:lstStyle/>
        <a:p>
          <a:endParaRPr lang="en-US"/>
        </a:p>
      </dgm:t>
    </dgm:pt>
    <dgm:pt modelId="{E8A023F3-5302-0940-982A-A811C9D7D2C0}">
      <dgm:prSet/>
      <dgm:spPr>
        <a:ln>
          <a:solidFill>
            <a:schemeClr val="accent3"/>
          </a:solidFill>
        </a:ln>
      </dgm:spPr>
      <dgm:t>
        <a:bodyPr/>
        <a:lstStyle/>
        <a:p>
          <a:pPr rtl="0"/>
          <a:r>
            <a:rPr lang="en-US" dirty="0"/>
            <a:t>Each generation has provided four times the storage density of the previous generation, accompanied by declining cost per bit and declining access time</a:t>
          </a:r>
        </a:p>
      </dgm:t>
    </dgm:pt>
    <dgm:pt modelId="{37E86A4C-33CA-3D45-BEDE-E5894586DC0E}" type="parTrans" cxnId="{848E2822-7458-BB44-8C16-D5D9C94D4E28}">
      <dgm:prSet/>
      <dgm:spPr/>
      <dgm:t>
        <a:bodyPr/>
        <a:lstStyle/>
        <a:p>
          <a:endParaRPr lang="en-US"/>
        </a:p>
      </dgm:t>
    </dgm:pt>
    <dgm:pt modelId="{75547D02-604D-704B-B115-83A23CFDDC4C}" type="sibTrans" cxnId="{848E2822-7458-BB44-8C16-D5D9C94D4E28}">
      <dgm:prSet/>
      <dgm:spPr/>
      <dgm:t>
        <a:bodyPr/>
        <a:lstStyle/>
        <a:p>
          <a:endParaRPr lang="en-US"/>
        </a:p>
      </dgm:t>
    </dgm:pt>
    <dgm:pt modelId="{D1EEF0AD-4235-D345-BDD8-F8C93C2C99BD}" type="pres">
      <dgm:prSet presAssocID="{2514355C-BD07-304E-A9A7-5B5A8E330603}" presName="Name0" presStyleCnt="0">
        <dgm:presLayoutVars>
          <dgm:dir/>
          <dgm:animLvl val="lvl"/>
          <dgm:resizeHandles val="exact"/>
        </dgm:presLayoutVars>
      </dgm:prSet>
      <dgm:spPr/>
    </dgm:pt>
    <dgm:pt modelId="{FE53E372-5F58-DD4D-89B5-378225F114BB}" type="pres">
      <dgm:prSet presAssocID="{0CEB27C1-112D-8A4D-9AAB-F203F016997D}" presName="boxAndChildren" presStyleCnt="0"/>
      <dgm:spPr/>
    </dgm:pt>
    <dgm:pt modelId="{0E1245A6-73B6-5C4F-8A80-957256B987E1}" type="pres">
      <dgm:prSet presAssocID="{0CEB27C1-112D-8A4D-9AAB-F203F016997D}" presName="parentTextBox" presStyleLbl="node1" presStyleIdx="0" presStyleCnt="3"/>
      <dgm:spPr/>
    </dgm:pt>
    <dgm:pt modelId="{EE39DE1C-6487-F644-B0FB-514DFD9A6203}" type="pres">
      <dgm:prSet presAssocID="{0CEB27C1-112D-8A4D-9AAB-F203F016997D}" presName="entireBox" presStyleLbl="node1" presStyleIdx="0" presStyleCnt="3" custLinFactNeighborX="-6195" custLinFactNeighborY="37365"/>
      <dgm:spPr/>
    </dgm:pt>
    <dgm:pt modelId="{AE196E9D-BD4C-3D49-B2AA-5A7688576163}" type="pres">
      <dgm:prSet presAssocID="{0CEB27C1-112D-8A4D-9AAB-F203F016997D}" presName="descendantBox" presStyleCnt="0"/>
      <dgm:spPr/>
    </dgm:pt>
    <dgm:pt modelId="{3D32EC06-2A10-E044-BF0D-8C73C5E8D97F}" type="pres">
      <dgm:prSet presAssocID="{E8A023F3-5302-0940-982A-A811C9D7D2C0}" presName="childTextBox" presStyleLbl="fgAccFollowNode1" presStyleIdx="0" presStyleCnt="7">
        <dgm:presLayoutVars>
          <dgm:bulletEnabled val="1"/>
        </dgm:presLayoutVars>
      </dgm:prSet>
      <dgm:spPr/>
    </dgm:pt>
    <dgm:pt modelId="{DE513A28-A35E-B541-BACA-C225CCCD837B}" type="pres">
      <dgm:prSet presAssocID="{4BBEC0EF-1496-4149-8F4F-48A1110908BB}" presName="sp" presStyleCnt="0"/>
      <dgm:spPr/>
    </dgm:pt>
    <dgm:pt modelId="{EEA73AED-1344-B547-8C17-A9067E08D3C6}" type="pres">
      <dgm:prSet presAssocID="{8AF4DBE5-D1CE-DD4C-9CE4-60DD5602C7CA}" presName="arrowAndChildren" presStyleCnt="0"/>
      <dgm:spPr/>
    </dgm:pt>
    <dgm:pt modelId="{AE2C2B1E-BC40-EA4C-8659-D1805A6BB825}" type="pres">
      <dgm:prSet presAssocID="{8AF4DBE5-D1CE-DD4C-9CE4-60DD5602C7CA}" presName="parentTextArrow" presStyleLbl="node1" presStyleIdx="0" presStyleCnt="3"/>
      <dgm:spPr/>
    </dgm:pt>
    <dgm:pt modelId="{9295D34B-13D6-E143-8FAA-4C45DFED13EF}" type="pres">
      <dgm:prSet presAssocID="{8AF4DBE5-D1CE-DD4C-9CE4-60DD5602C7CA}" presName="arrow" presStyleLbl="node1" presStyleIdx="1" presStyleCnt="3"/>
      <dgm:spPr/>
    </dgm:pt>
    <dgm:pt modelId="{EA0878F1-9D00-A54F-B2FA-2BB32B76DC1D}" type="pres">
      <dgm:prSet presAssocID="{8AF4DBE5-D1CE-DD4C-9CE4-60DD5602C7CA}" presName="descendantArrow" presStyleCnt="0"/>
      <dgm:spPr/>
    </dgm:pt>
    <dgm:pt modelId="{02DEDF47-B60B-174C-B68D-9085A3F1AB6A}" type="pres">
      <dgm:prSet presAssocID="{CA3D650F-52D7-2F4F-96C0-F0B31CBB53DA}" presName="childTextArrow" presStyleLbl="fgAccFollowNode1" presStyleIdx="1" presStyleCnt="7">
        <dgm:presLayoutVars>
          <dgm:bulletEnabled val="1"/>
        </dgm:presLayoutVars>
      </dgm:prSet>
      <dgm:spPr/>
    </dgm:pt>
    <dgm:pt modelId="{80A90482-38CF-964E-898E-B14683C6E887}" type="pres">
      <dgm:prSet presAssocID="{CD2163DA-4932-084C-9EAD-3AEB9F60245D}" presName="childTextArrow" presStyleLbl="fgAccFollowNode1" presStyleIdx="2" presStyleCnt="7">
        <dgm:presLayoutVars>
          <dgm:bulletEnabled val="1"/>
        </dgm:presLayoutVars>
      </dgm:prSet>
      <dgm:spPr/>
    </dgm:pt>
    <dgm:pt modelId="{D7656CE7-2034-9345-ACFA-A9F62F1415B6}" type="pres">
      <dgm:prSet presAssocID="{1705B43B-9B94-774F-8E8E-1DD57A15E1C3}" presName="sp" presStyleCnt="0"/>
      <dgm:spPr/>
    </dgm:pt>
    <dgm:pt modelId="{BBB7B630-6B70-2E4C-B572-DD0C4C9D9195}" type="pres">
      <dgm:prSet presAssocID="{3271F505-C3FF-754B-908B-494AD0E2A605}" presName="arrowAndChildren" presStyleCnt="0"/>
      <dgm:spPr/>
    </dgm:pt>
    <dgm:pt modelId="{958D548E-1C83-3C4D-B46A-75C8FC0C38EB}" type="pres">
      <dgm:prSet presAssocID="{3271F505-C3FF-754B-908B-494AD0E2A605}" presName="parentTextArrow" presStyleLbl="node1" presStyleIdx="1" presStyleCnt="3"/>
      <dgm:spPr/>
    </dgm:pt>
    <dgm:pt modelId="{20D983A6-25B2-D34F-9721-9F543575F986}" type="pres">
      <dgm:prSet presAssocID="{3271F505-C3FF-754B-908B-494AD0E2A605}" presName="arrow" presStyleLbl="node1" presStyleIdx="2" presStyleCnt="3"/>
      <dgm:spPr/>
    </dgm:pt>
    <dgm:pt modelId="{A6B4D42C-F817-E344-972B-D267A6FD2D31}" type="pres">
      <dgm:prSet presAssocID="{3271F505-C3FF-754B-908B-494AD0E2A605}" presName="descendantArrow" presStyleCnt="0"/>
      <dgm:spPr/>
    </dgm:pt>
    <dgm:pt modelId="{BCDEB9CC-91F2-B04C-BF78-8C8FAC34A974}" type="pres">
      <dgm:prSet presAssocID="{817284ED-408B-1142-8761-CBD62D7F989C}" presName="childTextArrow" presStyleLbl="fgAccFollowNode1" presStyleIdx="3" presStyleCnt="7">
        <dgm:presLayoutVars>
          <dgm:bulletEnabled val="1"/>
        </dgm:presLayoutVars>
      </dgm:prSet>
      <dgm:spPr/>
    </dgm:pt>
    <dgm:pt modelId="{22D687DF-5A41-C04B-83B2-990819124270}" type="pres">
      <dgm:prSet presAssocID="{6834AEE2-8096-5B4C-9533-188046F45A57}" presName="childTextArrow" presStyleLbl="fgAccFollowNode1" presStyleIdx="4" presStyleCnt="7">
        <dgm:presLayoutVars>
          <dgm:bulletEnabled val="1"/>
        </dgm:presLayoutVars>
      </dgm:prSet>
      <dgm:spPr/>
    </dgm:pt>
    <dgm:pt modelId="{97A27664-9A96-1645-A7EC-5BE951D18748}" type="pres">
      <dgm:prSet presAssocID="{B4C1D064-BA44-844B-A2F2-1467D57B3DC4}" presName="childTextArrow" presStyleLbl="fgAccFollowNode1" presStyleIdx="5" presStyleCnt="7">
        <dgm:presLayoutVars>
          <dgm:bulletEnabled val="1"/>
        </dgm:presLayoutVars>
      </dgm:prSet>
      <dgm:spPr/>
    </dgm:pt>
    <dgm:pt modelId="{23FFA982-4016-B24A-AD76-E71171B95C2B}" type="pres">
      <dgm:prSet presAssocID="{2026C043-D031-5640-8E56-22C54ED33342}" presName="childTextArrow" presStyleLbl="fgAccFollowNode1" presStyleIdx="6" presStyleCnt="7">
        <dgm:presLayoutVars>
          <dgm:bulletEnabled val="1"/>
        </dgm:presLayoutVars>
      </dgm:prSet>
      <dgm:spPr/>
    </dgm:pt>
  </dgm:ptLst>
  <dgm:cxnLst>
    <dgm:cxn modelId="{D7663D01-0AFF-1144-8F20-B3F30BD3A7F8}" srcId="{8AF4DBE5-D1CE-DD4C-9CE4-60DD5602C7CA}" destId="{CA3D650F-52D7-2F4F-96C0-F0B31CBB53DA}" srcOrd="0" destOrd="0" parTransId="{A66D4ECC-D4F4-E946-A41F-706FD48B82C5}" sibTransId="{1B254916-FADB-4243-BF0F-BD3D68E12D68}"/>
    <dgm:cxn modelId="{1CF48607-F509-774B-A5C5-D62E86B9E18C}" type="presOf" srcId="{E8A023F3-5302-0940-982A-A811C9D7D2C0}" destId="{3D32EC06-2A10-E044-BF0D-8C73C5E8D97F}" srcOrd="0" destOrd="0" presId="urn:microsoft.com/office/officeart/2005/8/layout/process4"/>
    <dgm:cxn modelId="{ABA10A12-75E6-2A42-9D07-3A96EE056503}" type="presOf" srcId="{8AF4DBE5-D1CE-DD4C-9CE4-60DD5602C7CA}" destId="{9295D34B-13D6-E143-8FAA-4C45DFED13EF}" srcOrd="1" destOrd="0" presId="urn:microsoft.com/office/officeart/2005/8/layout/process4"/>
    <dgm:cxn modelId="{43281916-DEC6-8146-AE71-234F3596A14D}" type="presOf" srcId="{0CEB27C1-112D-8A4D-9AAB-F203F016997D}" destId="{0E1245A6-73B6-5C4F-8A80-957256B987E1}" srcOrd="0" destOrd="0" presId="urn:microsoft.com/office/officeart/2005/8/layout/process4"/>
    <dgm:cxn modelId="{848E2822-7458-BB44-8C16-D5D9C94D4E28}" srcId="{0CEB27C1-112D-8A4D-9AAB-F203F016997D}" destId="{E8A023F3-5302-0940-982A-A811C9D7D2C0}" srcOrd="0" destOrd="0" parTransId="{37E86A4C-33CA-3D45-BEDE-E5894586DC0E}" sibTransId="{75547D02-604D-704B-B115-83A23CFDDC4C}"/>
    <dgm:cxn modelId="{13CADA39-04DF-594F-B350-5C402ED9819A}" type="presOf" srcId="{CD2163DA-4932-084C-9EAD-3AEB9F60245D}" destId="{80A90482-38CF-964E-898E-B14683C6E887}" srcOrd="0" destOrd="0" presId="urn:microsoft.com/office/officeart/2005/8/layout/process4"/>
    <dgm:cxn modelId="{B6D3633A-3115-224F-BE96-23EAD3EC9589}" type="presOf" srcId="{6834AEE2-8096-5B4C-9533-188046F45A57}" destId="{22D687DF-5A41-C04B-83B2-990819124270}" srcOrd="0" destOrd="0" presId="urn:microsoft.com/office/officeart/2005/8/layout/process4"/>
    <dgm:cxn modelId="{A551593D-4A34-AE43-8D5D-FF989CBA947B}" type="presOf" srcId="{0CEB27C1-112D-8A4D-9AAB-F203F016997D}" destId="{EE39DE1C-6487-F644-B0FB-514DFD9A6203}" srcOrd="1" destOrd="0" presId="urn:microsoft.com/office/officeart/2005/8/layout/process4"/>
    <dgm:cxn modelId="{CAF8D241-9843-4643-908B-783DD0D62DB8}" srcId="{3271F505-C3FF-754B-908B-494AD0E2A605}" destId="{817284ED-408B-1142-8761-CBD62D7F989C}" srcOrd="0" destOrd="0" parTransId="{97CBEE3D-6F45-9140-8FB3-C772A9165A86}" sibTransId="{02241F8F-F691-FD45-85D7-7763B76C4782}"/>
    <dgm:cxn modelId="{14B5DD6A-E95B-1448-B3C5-A789EE383C0F}" type="presOf" srcId="{817284ED-408B-1142-8761-CBD62D7F989C}" destId="{BCDEB9CC-91F2-B04C-BF78-8C8FAC34A974}" srcOrd="0" destOrd="0" presId="urn:microsoft.com/office/officeart/2005/8/layout/process4"/>
    <dgm:cxn modelId="{0A80F456-7E57-6F4D-B3DA-2FDCB7EAB096}" type="presOf" srcId="{2514355C-BD07-304E-A9A7-5B5A8E330603}" destId="{D1EEF0AD-4235-D345-BDD8-F8C93C2C99BD}" srcOrd="0" destOrd="0" presId="urn:microsoft.com/office/officeart/2005/8/layout/process4"/>
    <dgm:cxn modelId="{66D9707E-017F-0541-B9E4-82E8448EF0C1}" srcId="{2514355C-BD07-304E-A9A7-5B5A8E330603}" destId="{3271F505-C3FF-754B-908B-494AD0E2A605}" srcOrd="0" destOrd="0" parTransId="{F33400EB-03E8-D046-8134-1D7B1F0B279C}" sibTransId="{1705B43B-9B94-774F-8E8E-1DD57A15E1C3}"/>
    <dgm:cxn modelId="{19545A82-0EF7-424A-B17C-075AB7479C76}" srcId="{3271F505-C3FF-754B-908B-494AD0E2A605}" destId="{B4C1D064-BA44-844B-A2F2-1467D57B3DC4}" srcOrd="2" destOrd="0" parTransId="{7D7594D6-9390-6C4A-8F58-04ACCAB058EA}" sibTransId="{D4F10827-D5DD-8342-9C1A-E83DCE9D6F49}"/>
    <dgm:cxn modelId="{CD0CE997-B428-C74D-8F50-0415CF76E67F}" srcId="{2514355C-BD07-304E-A9A7-5B5A8E330603}" destId="{8AF4DBE5-D1CE-DD4C-9CE4-60DD5602C7CA}" srcOrd="1" destOrd="0" parTransId="{1EF48EDA-8CF5-8D42-AB40-54229C718025}" sibTransId="{4BBEC0EF-1496-4149-8F4F-48A1110908BB}"/>
    <dgm:cxn modelId="{4C8444A2-6668-6049-BAEB-FF1AB406E843}" type="presOf" srcId="{2026C043-D031-5640-8E56-22C54ED33342}" destId="{23FFA982-4016-B24A-AD76-E71171B95C2B}" srcOrd="0" destOrd="0" presId="urn:microsoft.com/office/officeart/2005/8/layout/process4"/>
    <dgm:cxn modelId="{081749AE-FF1D-BB4F-B79C-D1DB70F68934}" type="presOf" srcId="{3271F505-C3FF-754B-908B-494AD0E2A605}" destId="{20D983A6-25B2-D34F-9721-9F543575F986}" srcOrd="1" destOrd="0" presId="urn:microsoft.com/office/officeart/2005/8/layout/process4"/>
    <dgm:cxn modelId="{319218BD-0A7D-4C47-ACD9-8B98EE4C2F2C}" type="presOf" srcId="{3271F505-C3FF-754B-908B-494AD0E2A605}" destId="{958D548E-1C83-3C4D-B46A-75C8FC0C38EB}" srcOrd="0" destOrd="0" presId="urn:microsoft.com/office/officeart/2005/8/layout/process4"/>
    <dgm:cxn modelId="{348BF8BD-1A08-4645-A887-68EADAD8A464}" srcId="{3271F505-C3FF-754B-908B-494AD0E2A605}" destId="{2026C043-D031-5640-8E56-22C54ED33342}" srcOrd="3" destOrd="0" parTransId="{DCEF23BA-964B-CA45-961E-2A94EC5CC5FE}" sibTransId="{223A53D8-C58D-9F40-A10B-F52EB18B1370}"/>
    <dgm:cxn modelId="{CEBEFBD1-92F3-9A4C-82DE-60717B78124D}" srcId="{8AF4DBE5-D1CE-DD4C-9CE4-60DD5602C7CA}" destId="{CD2163DA-4932-084C-9EAD-3AEB9F60245D}" srcOrd="1" destOrd="0" parTransId="{4ABAB12B-92BE-E24A-B331-12256B8252D9}" sibTransId="{0ED0B7DD-BF44-F54A-ADEA-926BD221FD74}"/>
    <dgm:cxn modelId="{075860D2-9471-AF46-A47A-02B00AE99BB5}" type="presOf" srcId="{8AF4DBE5-D1CE-DD4C-9CE4-60DD5602C7CA}" destId="{AE2C2B1E-BC40-EA4C-8659-D1805A6BB825}" srcOrd="0" destOrd="0" presId="urn:microsoft.com/office/officeart/2005/8/layout/process4"/>
    <dgm:cxn modelId="{F58FF5D7-B6ED-F047-9A38-29337FD68537}" srcId="{3271F505-C3FF-754B-908B-494AD0E2A605}" destId="{6834AEE2-8096-5B4C-9533-188046F45A57}" srcOrd="1" destOrd="0" parTransId="{FD9327AE-87AA-6345-9BC0-4BDE8AE5AAD6}" sibTransId="{F8DE7C9B-37F6-4945-832C-8BA2E140444E}"/>
    <dgm:cxn modelId="{AC1503ED-51AF-A74E-B627-49CBDE6C0E0E}" type="presOf" srcId="{CA3D650F-52D7-2F4F-96C0-F0B31CBB53DA}" destId="{02DEDF47-B60B-174C-B68D-9085A3F1AB6A}" srcOrd="0" destOrd="0" presId="urn:microsoft.com/office/officeart/2005/8/layout/process4"/>
    <dgm:cxn modelId="{43D584FC-61C5-B143-B581-77CC3085DDBB}" type="presOf" srcId="{B4C1D064-BA44-844B-A2F2-1467D57B3DC4}" destId="{97A27664-9A96-1645-A7EC-5BE951D18748}" srcOrd="0" destOrd="0" presId="urn:microsoft.com/office/officeart/2005/8/layout/process4"/>
    <dgm:cxn modelId="{0C9345FE-0504-C44A-BEAF-362AFA843266}" srcId="{2514355C-BD07-304E-A9A7-5B5A8E330603}" destId="{0CEB27C1-112D-8A4D-9AAB-F203F016997D}" srcOrd="2" destOrd="0" parTransId="{089018F7-2654-B44D-80A3-09F3B23CF57C}" sibTransId="{F166E183-B1E8-2144-A388-061C53E5C04F}"/>
    <dgm:cxn modelId="{B2D2D115-D29D-024D-86C7-8436FFA47055}" type="presParOf" srcId="{D1EEF0AD-4235-D345-BDD8-F8C93C2C99BD}" destId="{FE53E372-5F58-DD4D-89B5-378225F114BB}" srcOrd="0" destOrd="0" presId="urn:microsoft.com/office/officeart/2005/8/layout/process4"/>
    <dgm:cxn modelId="{A91E965A-0C49-A241-AC28-F5E6D4126A09}" type="presParOf" srcId="{FE53E372-5F58-DD4D-89B5-378225F114BB}" destId="{0E1245A6-73B6-5C4F-8A80-957256B987E1}" srcOrd="0" destOrd="0" presId="urn:microsoft.com/office/officeart/2005/8/layout/process4"/>
    <dgm:cxn modelId="{D01CB32D-6E6C-5544-B17F-E4A221A5B7DE}" type="presParOf" srcId="{FE53E372-5F58-DD4D-89B5-378225F114BB}" destId="{EE39DE1C-6487-F644-B0FB-514DFD9A6203}" srcOrd="1" destOrd="0" presId="urn:microsoft.com/office/officeart/2005/8/layout/process4"/>
    <dgm:cxn modelId="{D40D2D4C-6BA9-0147-8F2C-8B39A16ED14F}" type="presParOf" srcId="{FE53E372-5F58-DD4D-89B5-378225F114BB}" destId="{AE196E9D-BD4C-3D49-B2AA-5A7688576163}" srcOrd="2" destOrd="0" presId="urn:microsoft.com/office/officeart/2005/8/layout/process4"/>
    <dgm:cxn modelId="{955DE040-1D62-4B4B-A12E-5D4D1AC44062}" type="presParOf" srcId="{AE196E9D-BD4C-3D49-B2AA-5A7688576163}" destId="{3D32EC06-2A10-E044-BF0D-8C73C5E8D97F}" srcOrd="0" destOrd="0" presId="urn:microsoft.com/office/officeart/2005/8/layout/process4"/>
    <dgm:cxn modelId="{50A179C7-F40A-8C40-9F0F-A4BD8EDCF951}" type="presParOf" srcId="{D1EEF0AD-4235-D345-BDD8-F8C93C2C99BD}" destId="{DE513A28-A35E-B541-BACA-C225CCCD837B}" srcOrd="1" destOrd="0" presId="urn:microsoft.com/office/officeart/2005/8/layout/process4"/>
    <dgm:cxn modelId="{273D9209-4C49-604E-AF6B-210CADE9A951}" type="presParOf" srcId="{D1EEF0AD-4235-D345-BDD8-F8C93C2C99BD}" destId="{EEA73AED-1344-B547-8C17-A9067E08D3C6}" srcOrd="2" destOrd="0" presId="urn:microsoft.com/office/officeart/2005/8/layout/process4"/>
    <dgm:cxn modelId="{EF3333BA-887C-9F48-9B1F-E93E02769EBB}" type="presParOf" srcId="{EEA73AED-1344-B547-8C17-A9067E08D3C6}" destId="{AE2C2B1E-BC40-EA4C-8659-D1805A6BB825}" srcOrd="0" destOrd="0" presId="urn:microsoft.com/office/officeart/2005/8/layout/process4"/>
    <dgm:cxn modelId="{AB1B0907-17AA-6E41-9FAD-ED61781E2CB1}" type="presParOf" srcId="{EEA73AED-1344-B547-8C17-A9067E08D3C6}" destId="{9295D34B-13D6-E143-8FAA-4C45DFED13EF}" srcOrd="1" destOrd="0" presId="urn:microsoft.com/office/officeart/2005/8/layout/process4"/>
    <dgm:cxn modelId="{672BB88F-0428-4F47-8C30-C4518E52FD4A}" type="presParOf" srcId="{EEA73AED-1344-B547-8C17-A9067E08D3C6}" destId="{EA0878F1-9D00-A54F-B2FA-2BB32B76DC1D}" srcOrd="2" destOrd="0" presId="urn:microsoft.com/office/officeart/2005/8/layout/process4"/>
    <dgm:cxn modelId="{DA6AAC38-A1B1-AA4E-A353-ECB08200612F}" type="presParOf" srcId="{EA0878F1-9D00-A54F-B2FA-2BB32B76DC1D}" destId="{02DEDF47-B60B-174C-B68D-9085A3F1AB6A}" srcOrd="0" destOrd="0" presId="urn:microsoft.com/office/officeart/2005/8/layout/process4"/>
    <dgm:cxn modelId="{9A82322D-12EA-C442-8565-2FC2D0A89456}" type="presParOf" srcId="{EA0878F1-9D00-A54F-B2FA-2BB32B76DC1D}" destId="{80A90482-38CF-964E-898E-B14683C6E887}" srcOrd="1" destOrd="0" presId="urn:microsoft.com/office/officeart/2005/8/layout/process4"/>
    <dgm:cxn modelId="{CB8C7336-EFC5-EB4E-B1B6-7E2A48A76FE1}" type="presParOf" srcId="{D1EEF0AD-4235-D345-BDD8-F8C93C2C99BD}" destId="{D7656CE7-2034-9345-ACFA-A9F62F1415B6}" srcOrd="3" destOrd="0" presId="urn:microsoft.com/office/officeart/2005/8/layout/process4"/>
    <dgm:cxn modelId="{D5F55CF5-F4EB-E240-83BA-33DA47ADB82B}" type="presParOf" srcId="{D1EEF0AD-4235-D345-BDD8-F8C93C2C99BD}" destId="{BBB7B630-6B70-2E4C-B572-DD0C4C9D9195}" srcOrd="4" destOrd="0" presId="urn:microsoft.com/office/officeart/2005/8/layout/process4"/>
    <dgm:cxn modelId="{9240AC60-635D-8A4F-98C5-6151A2D09DE6}" type="presParOf" srcId="{BBB7B630-6B70-2E4C-B572-DD0C4C9D9195}" destId="{958D548E-1C83-3C4D-B46A-75C8FC0C38EB}" srcOrd="0" destOrd="0" presId="urn:microsoft.com/office/officeart/2005/8/layout/process4"/>
    <dgm:cxn modelId="{2391E11D-2BA0-8D47-A239-BEAE6D061096}" type="presParOf" srcId="{BBB7B630-6B70-2E4C-B572-DD0C4C9D9195}" destId="{20D983A6-25B2-D34F-9721-9F543575F986}" srcOrd="1" destOrd="0" presId="urn:microsoft.com/office/officeart/2005/8/layout/process4"/>
    <dgm:cxn modelId="{596FD08F-8C7C-4A46-BFDE-23F561903732}" type="presParOf" srcId="{BBB7B630-6B70-2E4C-B572-DD0C4C9D9195}" destId="{A6B4D42C-F817-E344-972B-D267A6FD2D31}" srcOrd="2" destOrd="0" presId="urn:microsoft.com/office/officeart/2005/8/layout/process4"/>
    <dgm:cxn modelId="{67810FAB-7D00-9E4E-9654-8C05D17C8301}" type="presParOf" srcId="{A6B4D42C-F817-E344-972B-D267A6FD2D31}" destId="{BCDEB9CC-91F2-B04C-BF78-8C8FAC34A974}" srcOrd="0" destOrd="0" presId="urn:microsoft.com/office/officeart/2005/8/layout/process4"/>
    <dgm:cxn modelId="{5778A27B-34B4-9748-A87E-7D603708EE5D}" type="presParOf" srcId="{A6B4D42C-F817-E344-972B-D267A6FD2D31}" destId="{22D687DF-5A41-C04B-83B2-990819124270}" srcOrd="1" destOrd="0" presId="urn:microsoft.com/office/officeart/2005/8/layout/process4"/>
    <dgm:cxn modelId="{6CFFCCDB-6B5A-3442-A98E-AAD6B25C4E66}" type="presParOf" srcId="{A6B4D42C-F817-E344-972B-D267A6FD2D31}" destId="{97A27664-9A96-1645-A7EC-5BE951D18748}" srcOrd="2" destOrd="0" presId="urn:microsoft.com/office/officeart/2005/8/layout/process4"/>
    <dgm:cxn modelId="{EE0D94FE-DCC9-2243-80CC-3FA8F6417C74}" type="presParOf" srcId="{A6B4D42C-F817-E344-972B-D267A6FD2D31}" destId="{23FFA982-4016-B24A-AD76-E71171B95C2B}" srcOrd="3"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EEB0FD-18FA-9C4A-92E6-3737DBB7AA4C}" type="doc">
      <dgm:prSet loTypeId="urn:microsoft.com/office/officeart/2005/8/layout/pyramid4" loCatId="pyramid" qsTypeId="urn:microsoft.com/office/officeart/2005/8/quickstyle/simple4" qsCatId="simple" csTypeId="urn:microsoft.com/office/officeart/2005/8/colors/accent1_2" csCatId="accent1" phldr="1"/>
      <dgm:spPr/>
      <dgm:t>
        <a:bodyPr/>
        <a:lstStyle/>
        <a:p>
          <a:endParaRPr lang="en-US"/>
        </a:p>
      </dgm:t>
    </dgm:pt>
    <dgm:pt modelId="{9AB80C6C-0116-6D42-BEF1-145881EFCDD8}">
      <dgm:prSet/>
      <dgm:spPr/>
      <dgm:t>
        <a:bodyPr/>
        <a:lstStyle/>
        <a:p>
          <a:pPr rtl="0"/>
          <a:r>
            <a:rPr lang="en-US" b="1" dirty="0">
              <a:effectLst>
                <a:outerShdw blurRad="38100" dist="38100" dir="2700000" algn="tl">
                  <a:srgbClr val="000000">
                    <a:alpha val="43137"/>
                  </a:srgbClr>
                </a:outerShdw>
              </a:effectLst>
            </a:rPr>
            <a:t>Increase the number of bits that are retrieved at one time by making DRAMs “</a:t>
          </a:r>
          <a:r>
            <a:rPr lang="en-US" b="1" dirty="0">
              <a:solidFill>
                <a:schemeClr val="accent6">
                  <a:lumMod val="60000"/>
                  <a:lumOff val="40000"/>
                </a:schemeClr>
              </a:solidFill>
              <a:effectLst>
                <a:outerShdw blurRad="38100" dist="38100" dir="2700000" algn="tl">
                  <a:srgbClr val="000000">
                    <a:alpha val="43137"/>
                  </a:srgbClr>
                </a:outerShdw>
              </a:effectLst>
            </a:rPr>
            <a:t>wider</a:t>
          </a:r>
          <a:r>
            <a:rPr lang="en-US" b="1" dirty="0">
              <a:effectLst>
                <a:outerShdw blurRad="38100" dist="38100" dir="2700000" algn="tl">
                  <a:srgbClr val="000000">
                    <a:alpha val="43137"/>
                  </a:srgbClr>
                </a:outerShdw>
              </a:effectLst>
            </a:rPr>
            <a:t>” rather than “deeper” and by using </a:t>
          </a:r>
          <a:r>
            <a:rPr lang="en-US" b="1" dirty="0">
              <a:solidFill>
                <a:schemeClr val="accent6">
                  <a:lumMod val="60000"/>
                  <a:lumOff val="40000"/>
                </a:schemeClr>
              </a:solidFill>
              <a:effectLst>
                <a:outerShdw blurRad="38100" dist="38100" dir="2700000" algn="tl">
                  <a:srgbClr val="000000">
                    <a:alpha val="43137"/>
                  </a:srgbClr>
                </a:outerShdw>
              </a:effectLst>
            </a:rPr>
            <a:t>wide bus data paths</a:t>
          </a:r>
        </a:p>
      </dgm:t>
    </dgm:pt>
    <dgm:pt modelId="{219CBE61-046A-C14E-9F2A-A7F188540FD5}" type="parTrans" cxnId="{3DC90812-5372-B44E-B807-A2A6DBC308B4}">
      <dgm:prSet/>
      <dgm:spPr/>
      <dgm:t>
        <a:bodyPr/>
        <a:lstStyle/>
        <a:p>
          <a:endParaRPr lang="en-US"/>
        </a:p>
      </dgm:t>
    </dgm:pt>
    <dgm:pt modelId="{A5F16F68-5B59-0646-99B8-4F8D2538E024}" type="sibTrans" cxnId="{3DC90812-5372-B44E-B807-A2A6DBC308B4}">
      <dgm:prSet/>
      <dgm:spPr/>
      <dgm:t>
        <a:bodyPr/>
        <a:lstStyle/>
        <a:p>
          <a:endParaRPr lang="en-US"/>
        </a:p>
      </dgm:t>
    </dgm:pt>
    <dgm:pt modelId="{58D11B8A-235D-384E-BEB1-50D9E38003F6}">
      <dgm:prSet custT="1"/>
      <dgm:spPr/>
      <dgm:t>
        <a:bodyPr/>
        <a:lstStyle/>
        <a:p>
          <a:pPr rtl="0"/>
          <a:r>
            <a:rPr lang="en-US" sz="1200" b="1" dirty="0">
              <a:effectLst>
                <a:outerShdw blurRad="38100" dist="38100" dir="2700000" algn="tl">
                  <a:srgbClr val="000000">
                    <a:alpha val="43137"/>
                  </a:srgbClr>
                </a:outerShdw>
              </a:effectLst>
            </a:rPr>
            <a:t>Change the DRAM interface to make it more efficient by including a </a:t>
          </a:r>
          <a:r>
            <a:rPr lang="en-US" sz="1400" b="1" u="sng" dirty="0">
              <a:solidFill>
                <a:schemeClr val="accent6">
                  <a:lumMod val="60000"/>
                  <a:lumOff val="40000"/>
                </a:schemeClr>
              </a:solidFill>
              <a:effectLst>
                <a:outerShdw blurRad="38100" dist="38100" dir="2700000" algn="tl">
                  <a:srgbClr val="000000">
                    <a:alpha val="43137"/>
                  </a:srgbClr>
                </a:outerShdw>
              </a:effectLst>
            </a:rPr>
            <a:t>cache</a:t>
          </a:r>
          <a:r>
            <a:rPr lang="en-US" sz="1200" b="1" dirty="0">
              <a:effectLst>
                <a:outerShdw blurRad="38100" dist="38100" dir="2700000" algn="tl">
                  <a:srgbClr val="000000">
                    <a:alpha val="43137"/>
                  </a:srgbClr>
                </a:outerShdw>
              </a:effectLst>
            </a:rPr>
            <a:t> or other buffering scheme on the DRAM chip</a:t>
          </a:r>
        </a:p>
      </dgm:t>
    </dgm:pt>
    <dgm:pt modelId="{1399630F-5625-0B4F-B985-30C271E8C3CD}" type="parTrans" cxnId="{2B27EE7B-137C-254C-A50A-54003056AFFB}">
      <dgm:prSet/>
      <dgm:spPr/>
      <dgm:t>
        <a:bodyPr/>
        <a:lstStyle/>
        <a:p>
          <a:endParaRPr lang="en-US"/>
        </a:p>
      </dgm:t>
    </dgm:pt>
    <dgm:pt modelId="{BAC94ACA-983F-5746-B7E9-AB18C92270DF}" type="sibTrans" cxnId="{2B27EE7B-137C-254C-A50A-54003056AFFB}">
      <dgm:prSet/>
      <dgm:spPr/>
      <dgm:t>
        <a:bodyPr/>
        <a:lstStyle/>
        <a:p>
          <a:endParaRPr lang="en-US"/>
        </a:p>
      </dgm:t>
    </dgm:pt>
    <dgm:pt modelId="{85787AF2-CDD5-224D-8D0C-D3E9575DABBC}">
      <dgm:prSet/>
      <dgm:spPr/>
      <dgm:t>
        <a:bodyPr/>
        <a:lstStyle/>
        <a:p>
          <a:pPr rtl="0"/>
          <a:r>
            <a:rPr lang="en-US" b="1" dirty="0">
              <a:effectLst>
                <a:outerShdw blurRad="38100" dist="38100" dir="2700000" algn="tl">
                  <a:srgbClr val="000000">
                    <a:alpha val="43137"/>
                  </a:srgbClr>
                </a:outerShdw>
              </a:effectLst>
            </a:rPr>
            <a:t>Reduce the frequency of memory access by incorporating increasingly complex and </a:t>
          </a:r>
          <a:r>
            <a:rPr lang="en-US" b="1" dirty="0">
              <a:solidFill>
                <a:schemeClr val="accent6">
                  <a:lumMod val="60000"/>
                  <a:lumOff val="40000"/>
                </a:schemeClr>
              </a:solidFill>
              <a:effectLst>
                <a:outerShdw blurRad="38100" dist="38100" dir="2700000" algn="tl">
                  <a:srgbClr val="000000">
                    <a:alpha val="43137"/>
                  </a:srgbClr>
                </a:outerShdw>
              </a:effectLst>
            </a:rPr>
            <a:t>efficient cache structures between the processor and main memory</a:t>
          </a:r>
        </a:p>
      </dgm:t>
    </dgm:pt>
    <dgm:pt modelId="{982793AE-DF07-484E-8B21-6D87EA215CA4}" type="parTrans" cxnId="{E1096F67-31E5-B345-AE30-109043DB01B6}">
      <dgm:prSet/>
      <dgm:spPr/>
      <dgm:t>
        <a:bodyPr/>
        <a:lstStyle/>
        <a:p>
          <a:endParaRPr lang="en-US"/>
        </a:p>
      </dgm:t>
    </dgm:pt>
    <dgm:pt modelId="{D3800628-CD07-AC4D-B025-9171D4C09D3F}" type="sibTrans" cxnId="{E1096F67-31E5-B345-AE30-109043DB01B6}">
      <dgm:prSet/>
      <dgm:spPr/>
      <dgm:t>
        <a:bodyPr/>
        <a:lstStyle/>
        <a:p>
          <a:endParaRPr lang="en-US"/>
        </a:p>
      </dgm:t>
    </dgm:pt>
    <dgm:pt modelId="{7B7EFF02-432F-784A-A578-52320D8CBDB0}">
      <dgm:prSet/>
      <dgm:spPr/>
      <dgm:t>
        <a:bodyPr/>
        <a:lstStyle/>
        <a:p>
          <a:pPr rtl="0"/>
          <a:r>
            <a:rPr lang="en-US" b="1" dirty="0">
              <a:effectLst>
                <a:outerShdw blurRad="38100" dist="38100" dir="2700000" algn="tl">
                  <a:srgbClr val="000000">
                    <a:alpha val="43137"/>
                  </a:srgbClr>
                </a:outerShdw>
              </a:effectLst>
            </a:rPr>
            <a:t>Increase the interconnect bandwidth between processors and memory by using </a:t>
          </a:r>
          <a:r>
            <a:rPr lang="en-US" b="1" u="sng" dirty="0">
              <a:solidFill>
                <a:schemeClr val="accent6">
                  <a:lumMod val="60000"/>
                  <a:lumOff val="40000"/>
                </a:schemeClr>
              </a:solidFill>
              <a:effectLst>
                <a:outerShdw blurRad="38100" dist="38100" dir="2700000" algn="tl">
                  <a:srgbClr val="000000">
                    <a:alpha val="43137"/>
                  </a:srgbClr>
                </a:outerShdw>
              </a:effectLst>
            </a:rPr>
            <a:t>higher speed buses </a:t>
          </a:r>
          <a:r>
            <a:rPr lang="en-US" b="1" dirty="0">
              <a:effectLst>
                <a:outerShdw blurRad="38100" dist="38100" dir="2700000" algn="tl">
                  <a:srgbClr val="000000">
                    <a:alpha val="43137"/>
                  </a:srgbClr>
                </a:outerShdw>
              </a:effectLst>
            </a:rPr>
            <a:t>and a hierarchy of buses to buffer and structure data flow</a:t>
          </a:r>
        </a:p>
      </dgm:t>
    </dgm:pt>
    <dgm:pt modelId="{E059F15A-8972-E040-A1A5-78A71B1D47C4}" type="parTrans" cxnId="{E14C333A-C5D2-324B-A86B-D4D99F86F770}">
      <dgm:prSet/>
      <dgm:spPr/>
      <dgm:t>
        <a:bodyPr/>
        <a:lstStyle/>
        <a:p>
          <a:endParaRPr lang="en-US"/>
        </a:p>
      </dgm:t>
    </dgm:pt>
    <dgm:pt modelId="{1119042D-6266-3441-931E-58ECBAE202A5}" type="sibTrans" cxnId="{E14C333A-C5D2-324B-A86B-D4D99F86F770}">
      <dgm:prSet/>
      <dgm:spPr/>
      <dgm:t>
        <a:bodyPr/>
        <a:lstStyle/>
        <a:p>
          <a:endParaRPr lang="en-US"/>
        </a:p>
      </dgm:t>
    </dgm:pt>
    <dgm:pt modelId="{2A4E3D9D-0DD4-4146-8C2F-D5E40C8FC794}" type="pres">
      <dgm:prSet presAssocID="{DDEEB0FD-18FA-9C4A-92E6-3737DBB7AA4C}" presName="compositeShape" presStyleCnt="0">
        <dgm:presLayoutVars>
          <dgm:chMax val="9"/>
          <dgm:dir/>
          <dgm:resizeHandles val="exact"/>
        </dgm:presLayoutVars>
      </dgm:prSet>
      <dgm:spPr/>
    </dgm:pt>
    <dgm:pt modelId="{94E1869E-B08B-E84C-BE54-79A5CFDF5A04}" type="pres">
      <dgm:prSet presAssocID="{DDEEB0FD-18FA-9C4A-92E6-3737DBB7AA4C}" presName="triangle1" presStyleLbl="node1" presStyleIdx="0" presStyleCnt="4">
        <dgm:presLayoutVars>
          <dgm:bulletEnabled val="1"/>
        </dgm:presLayoutVars>
      </dgm:prSet>
      <dgm:spPr/>
    </dgm:pt>
    <dgm:pt modelId="{4A58DB61-09B5-E94D-AEC1-6280D22B2A8E}" type="pres">
      <dgm:prSet presAssocID="{DDEEB0FD-18FA-9C4A-92E6-3737DBB7AA4C}" presName="triangle2" presStyleLbl="node1" presStyleIdx="1" presStyleCnt="4">
        <dgm:presLayoutVars>
          <dgm:bulletEnabled val="1"/>
        </dgm:presLayoutVars>
      </dgm:prSet>
      <dgm:spPr/>
    </dgm:pt>
    <dgm:pt modelId="{200ABC57-7D7F-C84D-A1A6-CF6A59C98A27}" type="pres">
      <dgm:prSet presAssocID="{DDEEB0FD-18FA-9C4A-92E6-3737DBB7AA4C}" presName="triangle3" presStyleLbl="node1" presStyleIdx="2" presStyleCnt="4">
        <dgm:presLayoutVars>
          <dgm:bulletEnabled val="1"/>
        </dgm:presLayoutVars>
      </dgm:prSet>
      <dgm:spPr/>
    </dgm:pt>
    <dgm:pt modelId="{4CEF2A95-22F9-8B4C-8350-C2D662044B6C}" type="pres">
      <dgm:prSet presAssocID="{DDEEB0FD-18FA-9C4A-92E6-3737DBB7AA4C}" presName="triangle4" presStyleLbl="node1" presStyleIdx="3" presStyleCnt="4" custScaleX="104445">
        <dgm:presLayoutVars>
          <dgm:bulletEnabled val="1"/>
        </dgm:presLayoutVars>
      </dgm:prSet>
      <dgm:spPr/>
    </dgm:pt>
  </dgm:ptLst>
  <dgm:cxnLst>
    <dgm:cxn modelId="{A6DA1E00-57D3-7B48-8A38-00999C78F3BC}" type="presOf" srcId="{DDEEB0FD-18FA-9C4A-92E6-3737DBB7AA4C}" destId="{2A4E3D9D-0DD4-4146-8C2F-D5E40C8FC794}" srcOrd="0" destOrd="0" presId="urn:microsoft.com/office/officeart/2005/8/layout/pyramid4"/>
    <dgm:cxn modelId="{EF9D0D07-833C-6C4B-8744-26C1075F7D3E}" type="presOf" srcId="{58D11B8A-235D-384E-BEB1-50D9E38003F6}" destId="{4A58DB61-09B5-E94D-AEC1-6280D22B2A8E}" srcOrd="0" destOrd="0" presId="urn:microsoft.com/office/officeart/2005/8/layout/pyramid4"/>
    <dgm:cxn modelId="{3DC90812-5372-B44E-B807-A2A6DBC308B4}" srcId="{DDEEB0FD-18FA-9C4A-92E6-3737DBB7AA4C}" destId="{9AB80C6C-0116-6D42-BEF1-145881EFCDD8}" srcOrd="0" destOrd="0" parTransId="{219CBE61-046A-C14E-9F2A-A7F188540FD5}" sibTransId="{A5F16F68-5B59-0646-99B8-4F8D2538E024}"/>
    <dgm:cxn modelId="{CCC74236-1B0F-2743-A907-518B2BF271A3}" type="presOf" srcId="{9AB80C6C-0116-6D42-BEF1-145881EFCDD8}" destId="{94E1869E-B08B-E84C-BE54-79A5CFDF5A04}" srcOrd="0" destOrd="0" presId="urn:microsoft.com/office/officeart/2005/8/layout/pyramid4"/>
    <dgm:cxn modelId="{E14C333A-C5D2-324B-A86B-D4D99F86F770}" srcId="{DDEEB0FD-18FA-9C4A-92E6-3737DBB7AA4C}" destId="{7B7EFF02-432F-784A-A578-52320D8CBDB0}" srcOrd="3" destOrd="0" parTransId="{E059F15A-8972-E040-A1A5-78A71B1D47C4}" sibTransId="{1119042D-6266-3441-931E-58ECBAE202A5}"/>
    <dgm:cxn modelId="{E1096F67-31E5-B345-AE30-109043DB01B6}" srcId="{DDEEB0FD-18FA-9C4A-92E6-3737DBB7AA4C}" destId="{85787AF2-CDD5-224D-8D0C-D3E9575DABBC}" srcOrd="2" destOrd="0" parTransId="{982793AE-DF07-484E-8B21-6D87EA215CA4}" sibTransId="{D3800628-CD07-AC4D-B025-9171D4C09D3F}"/>
    <dgm:cxn modelId="{FDE3816E-074A-EF49-9253-B4A579594108}" type="presOf" srcId="{85787AF2-CDD5-224D-8D0C-D3E9575DABBC}" destId="{200ABC57-7D7F-C84D-A1A6-CF6A59C98A27}" srcOrd="0" destOrd="0" presId="urn:microsoft.com/office/officeart/2005/8/layout/pyramid4"/>
    <dgm:cxn modelId="{2B27EE7B-137C-254C-A50A-54003056AFFB}" srcId="{DDEEB0FD-18FA-9C4A-92E6-3737DBB7AA4C}" destId="{58D11B8A-235D-384E-BEB1-50D9E38003F6}" srcOrd="1" destOrd="0" parTransId="{1399630F-5625-0B4F-B985-30C271E8C3CD}" sibTransId="{BAC94ACA-983F-5746-B7E9-AB18C92270DF}"/>
    <dgm:cxn modelId="{E5BCAF89-F36C-A64D-867A-B6A7B74F0731}" type="presOf" srcId="{7B7EFF02-432F-784A-A578-52320D8CBDB0}" destId="{4CEF2A95-22F9-8B4C-8350-C2D662044B6C}" srcOrd="0" destOrd="0" presId="urn:microsoft.com/office/officeart/2005/8/layout/pyramid4"/>
    <dgm:cxn modelId="{AEEB7F44-93AB-6C42-9203-C522C09A9C84}" type="presParOf" srcId="{2A4E3D9D-0DD4-4146-8C2F-D5E40C8FC794}" destId="{94E1869E-B08B-E84C-BE54-79A5CFDF5A04}" srcOrd="0" destOrd="0" presId="urn:microsoft.com/office/officeart/2005/8/layout/pyramid4"/>
    <dgm:cxn modelId="{89A32B5F-749D-544A-80D6-CC2AC49E9DB4}" type="presParOf" srcId="{2A4E3D9D-0DD4-4146-8C2F-D5E40C8FC794}" destId="{4A58DB61-09B5-E94D-AEC1-6280D22B2A8E}" srcOrd="1" destOrd="0" presId="urn:microsoft.com/office/officeart/2005/8/layout/pyramid4"/>
    <dgm:cxn modelId="{4F9FA992-5DE0-E045-8203-DBDF85056381}" type="presParOf" srcId="{2A4E3D9D-0DD4-4146-8C2F-D5E40C8FC794}" destId="{200ABC57-7D7F-C84D-A1A6-CF6A59C98A27}" srcOrd="2" destOrd="0" presId="urn:microsoft.com/office/officeart/2005/8/layout/pyramid4"/>
    <dgm:cxn modelId="{B003EE11-C783-4C46-8478-1BAB19FB0217}" type="presParOf" srcId="{2A4E3D9D-0DD4-4146-8C2F-D5E40C8FC794}" destId="{4CEF2A95-22F9-8B4C-8350-C2D662044B6C}"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302B29-DF7B-CE48-A8D2-94069316D1C3}" type="doc">
      <dgm:prSet loTypeId="urn:microsoft.com/office/officeart/2005/8/layout/target1" loCatId="relationship" qsTypeId="urn:microsoft.com/office/officeart/2005/8/quickstyle/simple4" qsCatId="simple" csTypeId="urn:microsoft.com/office/officeart/2005/8/colors/accent1_2" csCatId="accent1"/>
      <dgm:spPr/>
      <dgm:t>
        <a:bodyPr/>
        <a:lstStyle/>
        <a:p>
          <a:endParaRPr lang="en-US"/>
        </a:p>
      </dgm:t>
    </dgm:pt>
    <dgm:pt modelId="{C19F7702-5F4C-F44B-9333-C56759486144}">
      <dgm:prSet/>
      <dgm:spPr/>
      <dgm:t>
        <a:bodyPr/>
        <a:lstStyle/>
        <a:p>
          <a:pPr rtl="0"/>
          <a:r>
            <a:rPr lang="en-US" dirty="0"/>
            <a:t>The use of multiple processors on the same chip provides the potential to increase performance without increasing the clock rate</a:t>
          </a:r>
        </a:p>
      </dgm:t>
    </dgm:pt>
    <dgm:pt modelId="{A70B69E9-4AAC-D24E-AF8E-9E3927E157EF}" type="parTrans" cxnId="{46B638DB-5077-8F47-B532-560C4EEBB34E}">
      <dgm:prSet/>
      <dgm:spPr/>
      <dgm:t>
        <a:bodyPr/>
        <a:lstStyle/>
        <a:p>
          <a:endParaRPr lang="en-US"/>
        </a:p>
      </dgm:t>
    </dgm:pt>
    <dgm:pt modelId="{4562A5FB-A475-444C-82E8-04D61A9E986C}" type="sibTrans" cxnId="{46B638DB-5077-8F47-B532-560C4EEBB34E}">
      <dgm:prSet/>
      <dgm:spPr/>
      <dgm:t>
        <a:bodyPr/>
        <a:lstStyle/>
        <a:p>
          <a:endParaRPr lang="en-US"/>
        </a:p>
      </dgm:t>
    </dgm:pt>
    <dgm:pt modelId="{E155F29C-A5B5-0E46-A2C7-79E6A500D145}">
      <dgm:prSet/>
      <dgm:spPr/>
      <dgm:t>
        <a:bodyPr/>
        <a:lstStyle/>
        <a:p>
          <a:pPr rtl="0"/>
          <a:r>
            <a:rPr lang="en-US" b="1" dirty="0"/>
            <a:t>Strategy is to use two simpler processors on the chip rather than one more complex processor</a:t>
          </a:r>
        </a:p>
      </dgm:t>
    </dgm:pt>
    <dgm:pt modelId="{8055BD00-F1C8-7846-B466-65DE4011FD8C}" type="parTrans" cxnId="{68C16891-8D07-2645-B752-FE205353DCD5}">
      <dgm:prSet/>
      <dgm:spPr/>
      <dgm:t>
        <a:bodyPr/>
        <a:lstStyle/>
        <a:p>
          <a:endParaRPr lang="en-US"/>
        </a:p>
      </dgm:t>
    </dgm:pt>
    <dgm:pt modelId="{FCDFAB97-D041-E548-96BC-411DF7EC694B}" type="sibTrans" cxnId="{68C16891-8D07-2645-B752-FE205353DCD5}">
      <dgm:prSet/>
      <dgm:spPr/>
      <dgm:t>
        <a:bodyPr/>
        <a:lstStyle/>
        <a:p>
          <a:endParaRPr lang="en-US"/>
        </a:p>
      </dgm:t>
    </dgm:pt>
    <dgm:pt modelId="{8CAB68A3-B26F-2B4B-B51A-0CF38939513F}">
      <dgm:prSet/>
      <dgm:spPr/>
      <dgm:t>
        <a:bodyPr/>
        <a:lstStyle/>
        <a:p>
          <a:pPr rtl="0"/>
          <a:r>
            <a:rPr lang="en-US" dirty="0"/>
            <a:t>With two processors larger caches are justified</a:t>
          </a:r>
        </a:p>
      </dgm:t>
    </dgm:pt>
    <dgm:pt modelId="{6ACB63A5-1C58-524A-A160-886341F60C0C}" type="parTrans" cxnId="{4A4B1846-5DC4-C84A-A863-9D344E7D707C}">
      <dgm:prSet/>
      <dgm:spPr/>
      <dgm:t>
        <a:bodyPr/>
        <a:lstStyle/>
        <a:p>
          <a:endParaRPr lang="en-US"/>
        </a:p>
      </dgm:t>
    </dgm:pt>
    <dgm:pt modelId="{3E669834-DB2C-7641-B14E-DFD1B4C62083}" type="sibTrans" cxnId="{4A4B1846-5DC4-C84A-A863-9D344E7D707C}">
      <dgm:prSet/>
      <dgm:spPr/>
      <dgm:t>
        <a:bodyPr/>
        <a:lstStyle/>
        <a:p>
          <a:endParaRPr lang="en-US"/>
        </a:p>
      </dgm:t>
    </dgm:pt>
    <dgm:pt modelId="{2BB322CA-E42D-4846-BC15-76177995191D}">
      <dgm:prSet/>
      <dgm:spPr/>
      <dgm:t>
        <a:bodyPr/>
        <a:lstStyle/>
        <a:p>
          <a:pPr rtl="0"/>
          <a:r>
            <a:rPr lang="en-US" b="1" dirty="0"/>
            <a:t>As caches became larger it made performance sense to create two and then three levels of cache on a chip</a:t>
          </a:r>
        </a:p>
      </dgm:t>
    </dgm:pt>
    <dgm:pt modelId="{85853BED-64B9-CF48-99D4-E806CF0298B4}" type="parTrans" cxnId="{1C69D18B-4D6D-C54F-9524-6177246C5F7D}">
      <dgm:prSet/>
      <dgm:spPr/>
      <dgm:t>
        <a:bodyPr/>
        <a:lstStyle/>
        <a:p>
          <a:endParaRPr lang="en-US"/>
        </a:p>
      </dgm:t>
    </dgm:pt>
    <dgm:pt modelId="{035B4B6C-BBF5-0D4D-86D8-A0562E242151}" type="sibTrans" cxnId="{1C69D18B-4D6D-C54F-9524-6177246C5F7D}">
      <dgm:prSet/>
      <dgm:spPr/>
      <dgm:t>
        <a:bodyPr/>
        <a:lstStyle/>
        <a:p>
          <a:endParaRPr lang="en-US"/>
        </a:p>
      </dgm:t>
    </dgm:pt>
    <dgm:pt modelId="{67DFE038-8E3D-C649-A5BB-9B3C0EE1B407}" type="pres">
      <dgm:prSet presAssocID="{48302B29-DF7B-CE48-A8D2-94069316D1C3}" presName="composite" presStyleCnt="0">
        <dgm:presLayoutVars>
          <dgm:chMax val="5"/>
          <dgm:dir/>
          <dgm:resizeHandles val="exact"/>
        </dgm:presLayoutVars>
      </dgm:prSet>
      <dgm:spPr/>
    </dgm:pt>
    <dgm:pt modelId="{CAE743AE-6431-1E40-A97F-5F24D5B60547}" type="pres">
      <dgm:prSet presAssocID="{C19F7702-5F4C-F44B-9333-C56759486144}" presName="circle1" presStyleLbl="lnNode1" presStyleIdx="0" presStyleCnt="4"/>
      <dgm:spPr/>
    </dgm:pt>
    <dgm:pt modelId="{AB119BD4-C127-B449-BD7B-2FB3093D572E}" type="pres">
      <dgm:prSet presAssocID="{C19F7702-5F4C-F44B-9333-C56759486144}" presName="text1" presStyleLbl="revTx" presStyleIdx="0" presStyleCnt="4">
        <dgm:presLayoutVars>
          <dgm:bulletEnabled val="1"/>
        </dgm:presLayoutVars>
      </dgm:prSet>
      <dgm:spPr/>
    </dgm:pt>
    <dgm:pt modelId="{34B48968-EEAE-C24A-A838-020141B43AD6}" type="pres">
      <dgm:prSet presAssocID="{C19F7702-5F4C-F44B-9333-C56759486144}" presName="line1" presStyleLbl="callout" presStyleIdx="0" presStyleCnt="8"/>
      <dgm:spPr>
        <a:ln>
          <a:solidFill>
            <a:schemeClr val="accent4"/>
          </a:solidFill>
        </a:ln>
      </dgm:spPr>
    </dgm:pt>
    <dgm:pt modelId="{DDA5D090-4EDE-CC46-88A9-94E77850F40F}" type="pres">
      <dgm:prSet presAssocID="{C19F7702-5F4C-F44B-9333-C56759486144}" presName="d1" presStyleLbl="callout" presStyleIdx="1" presStyleCnt="8"/>
      <dgm:spPr>
        <a:ln>
          <a:solidFill>
            <a:schemeClr val="accent4"/>
          </a:solidFill>
        </a:ln>
      </dgm:spPr>
    </dgm:pt>
    <dgm:pt modelId="{EAFBFBDD-6B2F-6542-A0F4-55DD8CB829AA}" type="pres">
      <dgm:prSet presAssocID="{E155F29C-A5B5-0E46-A2C7-79E6A500D145}" presName="circle2" presStyleLbl="lnNode1" presStyleIdx="1" presStyleCnt="4"/>
      <dgm:spPr/>
    </dgm:pt>
    <dgm:pt modelId="{513BC700-EE34-1A44-899C-A6CEEACA89E1}" type="pres">
      <dgm:prSet presAssocID="{E155F29C-A5B5-0E46-A2C7-79E6A500D145}" presName="text2" presStyleLbl="revTx" presStyleIdx="1" presStyleCnt="4">
        <dgm:presLayoutVars>
          <dgm:bulletEnabled val="1"/>
        </dgm:presLayoutVars>
      </dgm:prSet>
      <dgm:spPr/>
    </dgm:pt>
    <dgm:pt modelId="{CD79B02B-ADDF-1141-8C86-45D10350966D}" type="pres">
      <dgm:prSet presAssocID="{E155F29C-A5B5-0E46-A2C7-79E6A500D145}" presName="line2" presStyleLbl="callout" presStyleIdx="2" presStyleCnt="8"/>
      <dgm:spPr>
        <a:ln>
          <a:solidFill>
            <a:schemeClr val="accent4"/>
          </a:solidFill>
        </a:ln>
      </dgm:spPr>
    </dgm:pt>
    <dgm:pt modelId="{816E5757-0CAD-CD46-B964-B653CB3D2F71}" type="pres">
      <dgm:prSet presAssocID="{E155F29C-A5B5-0E46-A2C7-79E6A500D145}" presName="d2" presStyleLbl="callout" presStyleIdx="3" presStyleCnt="8"/>
      <dgm:spPr>
        <a:ln>
          <a:solidFill>
            <a:schemeClr val="accent4"/>
          </a:solidFill>
        </a:ln>
      </dgm:spPr>
    </dgm:pt>
    <dgm:pt modelId="{09E5408D-8A11-C349-983A-FF27A4CD0E3B}" type="pres">
      <dgm:prSet presAssocID="{8CAB68A3-B26F-2B4B-B51A-0CF38939513F}" presName="circle3" presStyleLbl="lnNode1" presStyleIdx="2" presStyleCnt="4"/>
      <dgm:spPr/>
    </dgm:pt>
    <dgm:pt modelId="{64D028ED-D856-004F-82AE-25A1792DF594}" type="pres">
      <dgm:prSet presAssocID="{8CAB68A3-B26F-2B4B-B51A-0CF38939513F}" presName="text3" presStyleLbl="revTx" presStyleIdx="2" presStyleCnt="4">
        <dgm:presLayoutVars>
          <dgm:bulletEnabled val="1"/>
        </dgm:presLayoutVars>
      </dgm:prSet>
      <dgm:spPr/>
    </dgm:pt>
    <dgm:pt modelId="{844D6AD4-814E-9A49-8479-BBC4355D2906}" type="pres">
      <dgm:prSet presAssocID="{8CAB68A3-B26F-2B4B-B51A-0CF38939513F}" presName="line3" presStyleLbl="callout" presStyleIdx="4" presStyleCnt="8"/>
      <dgm:spPr>
        <a:ln>
          <a:solidFill>
            <a:schemeClr val="accent4"/>
          </a:solidFill>
        </a:ln>
      </dgm:spPr>
    </dgm:pt>
    <dgm:pt modelId="{09E031DD-5B6F-B149-9EF5-9E627F32C5E0}" type="pres">
      <dgm:prSet presAssocID="{8CAB68A3-B26F-2B4B-B51A-0CF38939513F}" presName="d3" presStyleLbl="callout" presStyleIdx="5" presStyleCnt="8"/>
      <dgm:spPr>
        <a:ln>
          <a:solidFill>
            <a:schemeClr val="accent4"/>
          </a:solidFill>
        </a:ln>
      </dgm:spPr>
    </dgm:pt>
    <dgm:pt modelId="{F85D9B43-A645-1046-AAFB-474175001081}" type="pres">
      <dgm:prSet presAssocID="{2BB322CA-E42D-4846-BC15-76177995191D}" presName="circle4" presStyleLbl="lnNode1" presStyleIdx="3" presStyleCnt="4"/>
      <dgm:spPr/>
    </dgm:pt>
    <dgm:pt modelId="{7DB2A403-2088-DF4C-B961-D8DCC748BA56}" type="pres">
      <dgm:prSet presAssocID="{2BB322CA-E42D-4846-BC15-76177995191D}" presName="text4" presStyleLbl="revTx" presStyleIdx="3" presStyleCnt="4">
        <dgm:presLayoutVars>
          <dgm:bulletEnabled val="1"/>
        </dgm:presLayoutVars>
      </dgm:prSet>
      <dgm:spPr/>
    </dgm:pt>
    <dgm:pt modelId="{DEF37567-F691-5D47-8D86-7EF938ACCD23}" type="pres">
      <dgm:prSet presAssocID="{2BB322CA-E42D-4846-BC15-76177995191D}" presName="line4" presStyleLbl="callout" presStyleIdx="6" presStyleCnt="8"/>
      <dgm:spPr>
        <a:ln>
          <a:solidFill>
            <a:schemeClr val="accent4"/>
          </a:solidFill>
        </a:ln>
      </dgm:spPr>
    </dgm:pt>
    <dgm:pt modelId="{C5CA4BDE-6447-5546-B9F5-65BD75E05390}" type="pres">
      <dgm:prSet presAssocID="{2BB322CA-E42D-4846-BC15-76177995191D}" presName="d4" presStyleLbl="callout" presStyleIdx="7" presStyleCnt="8"/>
      <dgm:spPr>
        <a:ln>
          <a:solidFill>
            <a:schemeClr val="accent4"/>
          </a:solidFill>
        </a:ln>
      </dgm:spPr>
    </dgm:pt>
  </dgm:ptLst>
  <dgm:cxnLst>
    <dgm:cxn modelId="{4B6C9305-9663-8143-81A0-3E9955214B81}" type="presOf" srcId="{E155F29C-A5B5-0E46-A2C7-79E6A500D145}" destId="{513BC700-EE34-1A44-899C-A6CEEACA89E1}" srcOrd="0" destOrd="0" presId="urn:microsoft.com/office/officeart/2005/8/layout/target1"/>
    <dgm:cxn modelId="{019DB62C-AF38-6F4D-9BB2-199E8BA3C067}" type="presOf" srcId="{48302B29-DF7B-CE48-A8D2-94069316D1C3}" destId="{67DFE038-8E3D-C649-A5BB-9B3C0EE1B407}" srcOrd="0" destOrd="0" presId="urn:microsoft.com/office/officeart/2005/8/layout/target1"/>
    <dgm:cxn modelId="{171A6A42-3C17-7748-A842-8CCB1915C2B8}" type="presOf" srcId="{C19F7702-5F4C-F44B-9333-C56759486144}" destId="{AB119BD4-C127-B449-BD7B-2FB3093D572E}" srcOrd="0" destOrd="0" presId="urn:microsoft.com/office/officeart/2005/8/layout/target1"/>
    <dgm:cxn modelId="{4A4B1846-5DC4-C84A-A863-9D344E7D707C}" srcId="{48302B29-DF7B-CE48-A8D2-94069316D1C3}" destId="{8CAB68A3-B26F-2B4B-B51A-0CF38939513F}" srcOrd="2" destOrd="0" parTransId="{6ACB63A5-1C58-524A-A160-886341F60C0C}" sibTransId="{3E669834-DB2C-7641-B14E-DFD1B4C62083}"/>
    <dgm:cxn modelId="{1C69D18B-4D6D-C54F-9524-6177246C5F7D}" srcId="{48302B29-DF7B-CE48-A8D2-94069316D1C3}" destId="{2BB322CA-E42D-4846-BC15-76177995191D}" srcOrd="3" destOrd="0" parTransId="{85853BED-64B9-CF48-99D4-E806CF0298B4}" sibTransId="{035B4B6C-BBF5-0D4D-86D8-A0562E242151}"/>
    <dgm:cxn modelId="{68C16891-8D07-2645-B752-FE205353DCD5}" srcId="{48302B29-DF7B-CE48-A8D2-94069316D1C3}" destId="{E155F29C-A5B5-0E46-A2C7-79E6A500D145}" srcOrd="1" destOrd="0" parTransId="{8055BD00-F1C8-7846-B466-65DE4011FD8C}" sibTransId="{FCDFAB97-D041-E548-96BC-411DF7EC694B}"/>
    <dgm:cxn modelId="{1AA003D7-C481-3A42-AA00-C72307ACAD34}" type="presOf" srcId="{8CAB68A3-B26F-2B4B-B51A-0CF38939513F}" destId="{64D028ED-D856-004F-82AE-25A1792DF594}" srcOrd="0" destOrd="0" presId="urn:microsoft.com/office/officeart/2005/8/layout/target1"/>
    <dgm:cxn modelId="{46B638DB-5077-8F47-B532-560C4EEBB34E}" srcId="{48302B29-DF7B-CE48-A8D2-94069316D1C3}" destId="{C19F7702-5F4C-F44B-9333-C56759486144}" srcOrd="0" destOrd="0" parTransId="{A70B69E9-4AAC-D24E-AF8E-9E3927E157EF}" sibTransId="{4562A5FB-A475-444C-82E8-04D61A9E986C}"/>
    <dgm:cxn modelId="{217BF1EC-0D44-B94C-924C-945A9E06B6F1}" type="presOf" srcId="{2BB322CA-E42D-4846-BC15-76177995191D}" destId="{7DB2A403-2088-DF4C-B961-D8DCC748BA56}" srcOrd="0" destOrd="0" presId="urn:microsoft.com/office/officeart/2005/8/layout/target1"/>
    <dgm:cxn modelId="{1FCC9E07-AA87-E64F-9072-85950E151E9B}" type="presParOf" srcId="{67DFE038-8E3D-C649-A5BB-9B3C0EE1B407}" destId="{CAE743AE-6431-1E40-A97F-5F24D5B60547}" srcOrd="0" destOrd="0" presId="urn:microsoft.com/office/officeart/2005/8/layout/target1"/>
    <dgm:cxn modelId="{B312B154-9FC1-8341-B8F7-465DBDC5F91D}" type="presParOf" srcId="{67DFE038-8E3D-C649-A5BB-9B3C0EE1B407}" destId="{AB119BD4-C127-B449-BD7B-2FB3093D572E}" srcOrd="1" destOrd="0" presId="urn:microsoft.com/office/officeart/2005/8/layout/target1"/>
    <dgm:cxn modelId="{A68EC521-5EFD-C747-8343-1B923810951F}" type="presParOf" srcId="{67DFE038-8E3D-C649-A5BB-9B3C0EE1B407}" destId="{34B48968-EEAE-C24A-A838-020141B43AD6}" srcOrd="2" destOrd="0" presId="urn:microsoft.com/office/officeart/2005/8/layout/target1"/>
    <dgm:cxn modelId="{49879328-35EC-A944-81C3-2A49F1C5E66B}" type="presParOf" srcId="{67DFE038-8E3D-C649-A5BB-9B3C0EE1B407}" destId="{DDA5D090-4EDE-CC46-88A9-94E77850F40F}" srcOrd="3" destOrd="0" presId="urn:microsoft.com/office/officeart/2005/8/layout/target1"/>
    <dgm:cxn modelId="{419233AA-A062-014B-94FC-1172D2BCCCEC}" type="presParOf" srcId="{67DFE038-8E3D-C649-A5BB-9B3C0EE1B407}" destId="{EAFBFBDD-6B2F-6542-A0F4-55DD8CB829AA}" srcOrd="4" destOrd="0" presId="urn:microsoft.com/office/officeart/2005/8/layout/target1"/>
    <dgm:cxn modelId="{BCBE20E3-240C-874B-A132-3934F75D0B77}" type="presParOf" srcId="{67DFE038-8E3D-C649-A5BB-9B3C0EE1B407}" destId="{513BC700-EE34-1A44-899C-A6CEEACA89E1}" srcOrd="5" destOrd="0" presId="urn:microsoft.com/office/officeart/2005/8/layout/target1"/>
    <dgm:cxn modelId="{F681055D-923A-D44A-B20B-E630B78B52EF}" type="presParOf" srcId="{67DFE038-8E3D-C649-A5BB-9B3C0EE1B407}" destId="{CD79B02B-ADDF-1141-8C86-45D10350966D}" srcOrd="6" destOrd="0" presId="urn:microsoft.com/office/officeart/2005/8/layout/target1"/>
    <dgm:cxn modelId="{05F61CE4-F3C6-1549-9C08-8735F7134DB1}" type="presParOf" srcId="{67DFE038-8E3D-C649-A5BB-9B3C0EE1B407}" destId="{816E5757-0CAD-CD46-B964-B653CB3D2F71}" srcOrd="7" destOrd="0" presId="urn:microsoft.com/office/officeart/2005/8/layout/target1"/>
    <dgm:cxn modelId="{57EF3DA7-8614-DE44-994C-8B8008F3DC84}" type="presParOf" srcId="{67DFE038-8E3D-C649-A5BB-9B3C0EE1B407}" destId="{09E5408D-8A11-C349-983A-FF27A4CD0E3B}" srcOrd="8" destOrd="0" presId="urn:microsoft.com/office/officeart/2005/8/layout/target1"/>
    <dgm:cxn modelId="{715A600E-11DA-044B-A3DA-384A55E6DA9C}" type="presParOf" srcId="{67DFE038-8E3D-C649-A5BB-9B3C0EE1B407}" destId="{64D028ED-D856-004F-82AE-25A1792DF594}" srcOrd="9" destOrd="0" presId="urn:microsoft.com/office/officeart/2005/8/layout/target1"/>
    <dgm:cxn modelId="{EBE12B9E-E7DC-3B4D-A525-CBF46CD0EF22}" type="presParOf" srcId="{67DFE038-8E3D-C649-A5BB-9B3C0EE1B407}" destId="{844D6AD4-814E-9A49-8479-BBC4355D2906}" srcOrd="10" destOrd="0" presId="urn:microsoft.com/office/officeart/2005/8/layout/target1"/>
    <dgm:cxn modelId="{45073F24-BDEA-A44F-928F-58D775E3409B}" type="presParOf" srcId="{67DFE038-8E3D-C649-A5BB-9B3C0EE1B407}" destId="{09E031DD-5B6F-B149-9EF5-9E627F32C5E0}" srcOrd="11" destOrd="0" presId="urn:microsoft.com/office/officeart/2005/8/layout/target1"/>
    <dgm:cxn modelId="{9E4047F7-2ACA-AA41-B926-46A2DE42BDF2}" type="presParOf" srcId="{67DFE038-8E3D-C649-A5BB-9B3C0EE1B407}" destId="{F85D9B43-A645-1046-AAFB-474175001081}" srcOrd="12" destOrd="0" presId="urn:microsoft.com/office/officeart/2005/8/layout/target1"/>
    <dgm:cxn modelId="{FBE53C4A-D092-E84C-938D-3A496E8B6665}" type="presParOf" srcId="{67DFE038-8E3D-C649-A5BB-9B3C0EE1B407}" destId="{7DB2A403-2088-DF4C-B961-D8DCC748BA56}" srcOrd="13" destOrd="0" presId="urn:microsoft.com/office/officeart/2005/8/layout/target1"/>
    <dgm:cxn modelId="{8C37571A-B911-EB43-80B5-B862A55E4F9A}" type="presParOf" srcId="{67DFE038-8E3D-C649-A5BB-9B3C0EE1B407}" destId="{DEF37567-F691-5D47-8D86-7EF938ACCD23}" srcOrd="14" destOrd="0" presId="urn:microsoft.com/office/officeart/2005/8/layout/target1"/>
    <dgm:cxn modelId="{FC3B03F4-13C2-014D-A1C0-61500825C10A}" type="presParOf" srcId="{67DFE038-8E3D-C649-A5BB-9B3C0EE1B407}" destId="{C5CA4BDE-6447-5546-B9F5-65BD75E05390}" srcOrd="15" destOrd="0" presId="urn:microsoft.com/office/officeart/2005/8/layout/target1"/>
  </dgm:cxnLst>
  <dgm:bg/>
  <dgm:whole>
    <a:ln>
      <a:solidFill>
        <a:schemeClr val="accent4"/>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18C8D-A7AF-7D4C-97BE-7296A4D1F7E4}">
      <dsp:nvSpPr>
        <dsp:cNvPr id="0" name=""/>
        <dsp:cNvSpPr/>
      </dsp:nvSpPr>
      <dsp:spPr>
        <a:xfrm rot="16200000">
          <a:off x="-2323897" y="2325360"/>
          <a:ext cx="5486400" cy="835679"/>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Weighed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30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tons</a:t>
          </a:r>
        </a:p>
      </dsp:txBody>
      <dsp:txXfrm rot="5400000">
        <a:off x="1463" y="1097280"/>
        <a:ext cx="835679" cy="3291840"/>
      </dsp:txXfrm>
    </dsp:sp>
    <dsp:sp modelId="{11D6AB6E-035D-1F42-9027-7BD2139C4CDA}">
      <dsp:nvSpPr>
        <dsp:cNvPr id="0" name=""/>
        <dsp:cNvSpPr/>
      </dsp:nvSpPr>
      <dsp:spPr>
        <a:xfrm rot="16200000">
          <a:off x="-1327818"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Occupied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1500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square</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feet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of</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floor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space</a:t>
          </a:r>
        </a:p>
      </dsp:txBody>
      <dsp:txXfrm rot="5400000">
        <a:off x="912566" y="1097280"/>
        <a:ext cx="1005631" cy="3291840"/>
      </dsp:txXfrm>
    </dsp:sp>
    <dsp:sp modelId="{E3383C09-73C1-5D40-A98D-98CD09DF88CC}">
      <dsp:nvSpPr>
        <dsp:cNvPr id="0" name=""/>
        <dsp:cNvSpPr/>
      </dsp:nvSpPr>
      <dsp:spPr>
        <a:xfrm rot="16200000">
          <a:off x="-246764" y="2240384"/>
          <a:ext cx="5486400" cy="1005631"/>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Contained</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more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than</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18,000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vacuum</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tubes</a:t>
          </a:r>
        </a:p>
      </dsp:txBody>
      <dsp:txXfrm rot="5400000">
        <a:off x="1993620" y="1097280"/>
        <a:ext cx="1005631" cy="3291840"/>
      </dsp:txXfrm>
    </dsp:sp>
    <dsp:sp modelId="{41D4DD1D-B174-8F49-80E9-D6E0DD13203C}">
      <dsp:nvSpPr>
        <dsp:cNvPr id="0" name=""/>
        <dsp:cNvSpPr/>
      </dsp:nvSpPr>
      <dsp:spPr>
        <a:xfrm rot="16200000">
          <a:off x="834289"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140 kW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Power</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consumption</a:t>
          </a:r>
        </a:p>
      </dsp:txBody>
      <dsp:txXfrm rot="5400000">
        <a:off x="3074673" y="1097280"/>
        <a:ext cx="1005631" cy="3291840"/>
      </dsp:txXfrm>
    </dsp:sp>
    <dsp:sp modelId="{28CF9760-770D-BC43-BCBB-3E054F62DF7E}">
      <dsp:nvSpPr>
        <dsp:cNvPr id="0" name=""/>
        <dsp:cNvSpPr/>
      </dsp:nvSpPr>
      <dsp:spPr>
        <a:xfrm rot="16200000">
          <a:off x="1915343" y="2240384"/>
          <a:ext cx="5486400" cy="1005631"/>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Capable</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of</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5000</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additions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per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second</a:t>
          </a:r>
        </a:p>
      </dsp:txBody>
      <dsp:txXfrm rot="5400000">
        <a:off x="4155727" y="1097280"/>
        <a:ext cx="1005631" cy="3291840"/>
      </dsp:txXfrm>
    </dsp:sp>
    <dsp:sp modelId="{8F6F069F-3B2A-D04B-83E9-79D44DE162D7}">
      <dsp:nvSpPr>
        <dsp:cNvPr id="0" name=""/>
        <dsp:cNvSpPr/>
      </dsp:nvSpPr>
      <dsp:spPr>
        <a:xfrm rot="16200000">
          <a:off x="2996397"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Decimal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rather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than</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binary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machine</a:t>
          </a:r>
        </a:p>
      </dsp:txBody>
      <dsp:txXfrm rot="5400000">
        <a:off x="5236781" y="1097280"/>
        <a:ext cx="1005631" cy="3291840"/>
      </dsp:txXfrm>
    </dsp:sp>
    <dsp:sp modelId="{38248C2E-AE25-8144-AD90-E1533BA57C3B}">
      <dsp:nvSpPr>
        <dsp:cNvPr id="0" name=""/>
        <dsp:cNvSpPr/>
      </dsp:nvSpPr>
      <dsp:spPr>
        <a:xfrm rot="16200000">
          <a:off x="4201083" y="2116751"/>
          <a:ext cx="5486400" cy="1252896"/>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Memory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consisted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of  20 accumulators,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each</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capable</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of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holding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a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10 digit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number</a:t>
          </a:r>
        </a:p>
      </dsp:txBody>
      <dsp:txXfrm rot="5400000">
        <a:off x="6317835" y="1097279"/>
        <a:ext cx="1252896" cy="3291840"/>
      </dsp:txXfrm>
    </dsp:sp>
    <dsp:sp modelId="{B210253B-B61E-0549-8DAB-E1DCD3BBE08E}">
      <dsp:nvSpPr>
        <dsp:cNvPr id="0" name=""/>
        <dsp:cNvSpPr/>
      </dsp:nvSpPr>
      <dsp:spPr>
        <a:xfrm rot="16200000">
          <a:off x="5498745" y="2147408"/>
          <a:ext cx="5486400" cy="1191582"/>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Major</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 drawback </a:t>
          </a:r>
        </a:p>
        <a:p>
          <a:pPr marL="0" lvl="0" indent="0" algn="ctr" defTabSz="466725" rtl="0">
            <a:lnSpc>
              <a:spcPct val="150000"/>
            </a:lnSpc>
            <a:spcBef>
              <a:spcPct val="0"/>
            </a:spcBef>
            <a:spcAft>
              <a:spcPts val="600"/>
            </a:spcAft>
            <a:buNone/>
          </a:pPr>
          <a:r>
            <a:rPr lang="en-GB" sz="1050" b="1" kern="1200" dirty="0">
              <a:effectLst>
                <a:outerShdw blurRad="38100" dist="38100" dir="2700000" algn="tl">
                  <a:srgbClr val="000000">
                    <a:alpha val="43137"/>
                  </a:srgbClr>
                </a:outerShdw>
              </a:effectLst>
            </a:rPr>
            <a:t>was the need</a:t>
          </a:r>
        </a:p>
        <a:p>
          <a:pPr marL="0" lvl="0" indent="0" algn="ctr" defTabSz="466725" rtl="0">
            <a:lnSpc>
              <a:spcPct val="150000"/>
            </a:lnSpc>
            <a:spcBef>
              <a:spcPct val="0"/>
            </a:spcBef>
            <a:spcAft>
              <a:spcPts val="600"/>
            </a:spcAft>
            <a:buNone/>
          </a:pPr>
          <a:r>
            <a:rPr lang="en-GB" sz="1050" b="1" kern="1200" dirty="0">
              <a:effectLst>
                <a:outerShdw blurRad="38100" dist="38100" dir="2700000" algn="tl">
                  <a:srgbClr val="000000">
                    <a:alpha val="43137"/>
                  </a:srgbClr>
                </a:outerShdw>
              </a:effectLst>
            </a:rPr>
            <a:t> for manual programming</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 by setting </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switches </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and </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plugging/</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unplugging </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cables</a:t>
          </a:r>
          <a:endParaRPr lang="en-US" sz="1050" b="1" kern="1200" dirty="0">
            <a:effectLst>
              <a:outerShdw blurRad="38100" dist="38100" dir="2700000" algn="tl">
                <a:srgbClr val="000000">
                  <a:alpha val="43137"/>
                </a:srgbClr>
              </a:outerShdw>
            </a:effectLst>
          </a:endParaRPr>
        </a:p>
      </dsp:txBody>
      <dsp:txXfrm rot="5400000">
        <a:off x="7646154" y="1097279"/>
        <a:ext cx="1191582" cy="3291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54690-5023-454D-81BF-0F8EF7FE64E8}">
      <dsp:nvSpPr>
        <dsp:cNvPr id="0" name=""/>
        <dsp:cNvSpPr/>
      </dsp:nvSpPr>
      <dsp:spPr>
        <a:xfrm>
          <a:off x="0" y="0"/>
          <a:ext cx="8001000" cy="5791200"/>
        </a:xfrm>
        <a:prstGeom prst="roundRect">
          <a:avLst>
            <a:gd name="adj" fmla="val 8500"/>
          </a:avLst>
        </a:prstGeom>
        <a:solidFill>
          <a:schemeClr val="accent1"/>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4494615" numCol="1" spcCol="1270" anchor="t" anchorCtr="0">
          <a:noAutofit/>
        </a:bodyPr>
        <a:lstStyle/>
        <a:p>
          <a:pPr marL="0" lvl="0" indent="0" algn="l" defTabSz="1244600" rtl="0">
            <a:lnSpc>
              <a:spcPct val="90000"/>
            </a:lnSpc>
            <a:spcBef>
              <a:spcPct val="0"/>
            </a:spcBef>
            <a:spcAft>
              <a:spcPct val="35000"/>
            </a:spcAft>
            <a:buNone/>
          </a:pPr>
          <a:r>
            <a:rPr lang="en-US" sz="2800" kern="1200">
              <a:effectLst>
                <a:outerShdw blurRad="38100" dist="38100" dir="2700000" algn="tl">
                  <a:srgbClr val="000000">
                    <a:alpha val="43137"/>
                  </a:srgbClr>
                </a:outerShdw>
              </a:effectLst>
            </a:rPr>
            <a:t>1965, Gordon Moore</a:t>
          </a:r>
        </a:p>
        <a:p>
          <a:pPr marL="0" lvl="0" indent="0" algn="l" defTabSz="1244600" rtl="0">
            <a:lnSpc>
              <a:spcPct val="90000"/>
            </a:lnSpc>
            <a:spcBef>
              <a:spcPct val="0"/>
            </a:spcBef>
            <a:spcAft>
              <a:spcPct val="35000"/>
            </a:spcAft>
            <a:buNone/>
          </a:pPr>
          <a:r>
            <a:rPr lang="en-US" sz="2800" kern="1200">
              <a:effectLst>
                <a:outerShdw blurRad="38100" dist="38100" dir="2700000" algn="tl">
                  <a:srgbClr val="000000">
                    <a:alpha val="43137"/>
                  </a:srgbClr>
                </a:outerShdw>
              </a:effectLst>
            </a:rPr>
            <a:t>(co-founder of Intel)</a:t>
          </a:r>
          <a:endParaRPr lang="en-US" sz="2800" kern="1200" dirty="0">
            <a:effectLst>
              <a:outerShdw blurRad="38100" dist="38100" dir="2700000" algn="tl">
                <a:srgbClr val="000000">
                  <a:alpha val="43137"/>
                </a:srgbClr>
              </a:outerShdw>
            </a:effectLst>
          </a:endParaRPr>
        </a:p>
      </dsp:txBody>
      <dsp:txXfrm>
        <a:off x="144176" y="144176"/>
        <a:ext cx="7712648" cy="5502848"/>
      </dsp:txXfrm>
    </dsp:sp>
    <dsp:sp modelId="{B4B2A9B5-CBBA-C949-942A-35DE101CCDFE}">
      <dsp:nvSpPr>
        <dsp:cNvPr id="0" name=""/>
        <dsp:cNvSpPr/>
      </dsp:nvSpPr>
      <dsp:spPr>
        <a:xfrm>
          <a:off x="200025" y="1447800"/>
          <a:ext cx="7600950" cy="4053840"/>
        </a:xfrm>
        <a:prstGeom prst="roundRect">
          <a:avLst>
            <a:gd name="adj" fmla="val 10500"/>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2574188" numCol="1" spcCol="1270" anchor="t" anchorCtr="0">
          <a:noAutofit/>
        </a:bodyPr>
        <a:lstStyle/>
        <a:p>
          <a:pPr marL="0" lvl="0" indent="0" algn="l"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Observed number of transistors that could be put on a single chip was doubling every year</a:t>
          </a:r>
        </a:p>
      </dsp:txBody>
      <dsp:txXfrm>
        <a:off x="324695" y="1572470"/>
        <a:ext cx="7351610" cy="3804500"/>
      </dsp:txXfrm>
    </dsp:sp>
    <dsp:sp modelId="{EA68CD54-2321-944A-9097-D8C9F2E9C2D9}">
      <dsp:nvSpPr>
        <dsp:cNvPr id="0" name=""/>
        <dsp:cNvSpPr/>
      </dsp:nvSpPr>
      <dsp:spPr>
        <a:xfrm>
          <a:off x="390048" y="2866644"/>
          <a:ext cx="1520190" cy="2330958"/>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b="1" kern="1200" dirty="0">
              <a:effectLst/>
            </a:rPr>
            <a:t>The pace slowed to a doubling every 18 months in the 1970’s but has sustained that rate ever since</a:t>
          </a:r>
        </a:p>
      </dsp:txBody>
      <dsp:txXfrm>
        <a:off x="436799" y="2913395"/>
        <a:ext cx="1426688" cy="2237456"/>
      </dsp:txXfrm>
    </dsp:sp>
    <dsp:sp modelId="{9EC0930A-9BAA-D347-A334-BC7E180A4743}">
      <dsp:nvSpPr>
        <dsp:cNvPr id="0" name=""/>
        <dsp:cNvSpPr/>
      </dsp:nvSpPr>
      <dsp:spPr>
        <a:xfrm>
          <a:off x="2080260" y="2895600"/>
          <a:ext cx="5520690" cy="2316480"/>
        </a:xfrm>
        <a:prstGeom prst="roundRect">
          <a:avLst>
            <a:gd name="adj" fmla="val 10500"/>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307524" numCol="1" spcCol="1270" anchor="t" anchorCtr="0">
          <a:noAutofit/>
        </a:bodyPr>
        <a:lstStyle/>
        <a:p>
          <a:pPr marL="0" lvl="0" indent="0" algn="l" defTabSz="1244600" rtl="0">
            <a:lnSpc>
              <a:spcPct val="90000"/>
            </a:lnSpc>
            <a:spcBef>
              <a:spcPct val="0"/>
            </a:spcBef>
            <a:spcAft>
              <a:spcPct val="35000"/>
            </a:spcAft>
            <a:buNone/>
          </a:pPr>
          <a:r>
            <a:rPr lang="en-US" sz="2800" kern="1200" dirty="0">
              <a:effectLst>
                <a:outerShdw blurRad="38100" dist="38100" dir="2700000" algn="tl">
                  <a:srgbClr val="000000">
                    <a:alpha val="43137"/>
                  </a:srgbClr>
                </a:outerShdw>
              </a:effectLst>
            </a:rPr>
            <a:t>Consequences of Moore’s law: </a:t>
          </a:r>
        </a:p>
      </dsp:txBody>
      <dsp:txXfrm>
        <a:off x="2151500" y="2966840"/>
        <a:ext cx="5378210" cy="2174000"/>
      </dsp:txXfrm>
    </dsp:sp>
    <dsp:sp modelId="{91813869-71C4-7749-AA7F-6F71B8046448}">
      <dsp:nvSpPr>
        <dsp:cNvPr id="0" name=""/>
        <dsp:cNvSpPr/>
      </dsp:nvSpPr>
      <dsp:spPr>
        <a:xfrm>
          <a:off x="2218277"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1" kern="1200" dirty="0">
              <a:effectLst/>
            </a:rPr>
            <a:t>The cost of computer logic and memory circuitry has fallen at a dramatic rate</a:t>
          </a:r>
        </a:p>
      </dsp:txBody>
      <dsp:txXfrm>
        <a:off x="2249937" y="3969676"/>
        <a:ext cx="966148" cy="979096"/>
      </dsp:txXfrm>
    </dsp:sp>
    <dsp:sp modelId="{43D95310-0335-8948-925B-493826D68CA7}">
      <dsp:nvSpPr>
        <dsp:cNvPr id="0" name=""/>
        <dsp:cNvSpPr/>
      </dsp:nvSpPr>
      <dsp:spPr>
        <a:xfrm>
          <a:off x="3271303"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1" kern="1200" dirty="0">
              <a:effectLst/>
            </a:rPr>
            <a:t>The electrical path length is shortened, increasing operating speed</a:t>
          </a:r>
        </a:p>
      </dsp:txBody>
      <dsp:txXfrm>
        <a:off x="3302963" y="3969676"/>
        <a:ext cx="966148" cy="979096"/>
      </dsp:txXfrm>
    </dsp:sp>
    <dsp:sp modelId="{2BFD2A48-BAFB-C448-9560-380462349BFA}">
      <dsp:nvSpPr>
        <dsp:cNvPr id="0" name=""/>
        <dsp:cNvSpPr/>
      </dsp:nvSpPr>
      <dsp:spPr>
        <a:xfrm>
          <a:off x="4324329"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b="1" kern="1200" dirty="0">
              <a:effectLst/>
            </a:rPr>
            <a:t>Computer becomes smaller and is more convenient to use in a variety of environments</a:t>
          </a:r>
        </a:p>
      </dsp:txBody>
      <dsp:txXfrm>
        <a:off x="4355989" y="3969676"/>
        <a:ext cx="966148" cy="979096"/>
      </dsp:txXfrm>
    </dsp:sp>
    <dsp:sp modelId="{54116479-2825-CE4B-A0CD-356DD46D1C46}">
      <dsp:nvSpPr>
        <dsp:cNvPr id="0" name=""/>
        <dsp:cNvSpPr/>
      </dsp:nvSpPr>
      <dsp:spPr>
        <a:xfrm>
          <a:off x="5377355"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1" kern="1200" dirty="0">
              <a:effectLst/>
            </a:rPr>
            <a:t>Reduction in power and cooling requirements</a:t>
          </a:r>
        </a:p>
      </dsp:txBody>
      <dsp:txXfrm>
        <a:off x="5409015" y="3969676"/>
        <a:ext cx="966148" cy="979096"/>
      </dsp:txXfrm>
    </dsp:sp>
    <dsp:sp modelId="{A184587C-4EF5-0248-B0F8-E4E73CF3787B}">
      <dsp:nvSpPr>
        <dsp:cNvPr id="0" name=""/>
        <dsp:cNvSpPr/>
      </dsp:nvSpPr>
      <dsp:spPr>
        <a:xfrm>
          <a:off x="6430381"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1" kern="1200" dirty="0">
              <a:effectLst/>
            </a:rPr>
            <a:t>Fewer interchip connections</a:t>
          </a:r>
        </a:p>
      </dsp:txBody>
      <dsp:txXfrm>
        <a:off x="6462041" y="3969676"/>
        <a:ext cx="966148" cy="9790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39DE1C-6487-F644-B0FB-514DFD9A6203}">
      <dsp:nvSpPr>
        <dsp:cNvPr id="0" name=""/>
        <dsp:cNvSpPr/>
      </dsp:nvSpPr>
      <dsp:spPr>
        <a:xfrm>
          <a:off x="0" y="4073500"/>
          <a:ext cx="8610599" cy="1336699"/>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rtl="0">
            <a:lnSpc>
              <a:spcPct val="90000"/>
            </a:lnSpc>
            <a:spcBef>
              <a:spcPct val="0"/>
            </a:spcBef>
            <a:spcAft>
              <a:spcPct val="35000"/>
            </a:spcAft>
            <a:buNone/>
          </a:pPr>
          <a:r>
            <a:rPr lang="en-US" sz="1700" kern="1200" dirty="0"/>
            <a:t>Since 1970 semiconductor memory has been through 13 generations</a:t>
          </a:r>
        </a:p>
      </dsp:txBody>
      <dsp:txXfrm>
        <a:off x="0" y="4073500"/>
        <a:ext cx="8610599" cy="721817"/>
      </dsp:txXfrm>
    </dsp:sp>
    <dsp:sp modelId="{3D32EC06-2A10-E044-BF0D-8C73C5E8D97F}">
      <dsp:nvSpPr>
        <dsp:cNvPr id="0" name=""/>
        <dsp:cNvSpPr/>
      </dsp:nvSpPr>
      <dsp:spPr>
        <a:xfrm>
          <a:off x="0" y="4767627"/>
          <a:ext cx="8610599" cy="614881"/>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Each generation has provided four times the storage density of the previous generation, accompanied by declining cost per bit and declining access time</a:t>
          </a:r>
        </a:p>
      </dsp:txBody>
      <dsp:txXfrm>
        <a:off x="0" y="4767627"/>
        <a:ext cx="8610599" cy="614881"/>
      </dsp:txXfrm>
    </dsp:sp>
    <dsp:sp modelId="{9295D34B-13D6-E143-8FAA-4C45DFED13EF}">
      <dsp:nvSpPr>
        <dsp:cNvPr id="0" name=""/>
        <dsp:cNvSpPr/>
      </dsp:nvSpPr>
      <dsp:spPr>
        <a:xfrm rot="10800000">
          <a:off x="0" y="2036750"/>
          <a:ext cx="8610599" cy="2055844"/>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rgbClr val="8000FF"/>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rtl="0">
            <a:lnSpc>
              <a:spcPct val="90000"/>
            </a:lnSpc>
            <a:spcBef>
              <a:spcPct val="0"/>
            </a:spcBef>
            <a:spcAft>
              <a:spcPct val="35000"/>
            </a:spcAft>
            <a:buNone/>
          </a:pPr>
          <a:r>
            <a:rPr lang="en-US" sz="1700" kern="1200" dirty="0"/>
            <a:t>In 1974 the price per bit of semiconductor memory dropped below the price per bit of core memory</a:t>
          </a:r>
        </a:p>
      </dsp:txBody>
      <dsp:txXfrm rot="-10800000">
        <a:off x="0" y="2036750"/>
        <a:ext cx="8610599" cy="721601"/>
      </dsp:txXfrm>
    </dsp:sp>
    <dsp:sp modelId="{02DEDF47-B60B-174C-B68D-9085A3F1AB6A}">
      <dsp:nvSpPr>
        <dsp:cNvPr id="0" name=""/>
        <dsp:cNvSpPr/>
      </dsp:nvSpPr>
      <dsp:spPr>
        <a:xfrm>
          <a:off x="0" y="2758351"/>
          <a:ext cx="430529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tx1"/>
              </a:solidFill>
            </a:rPr>
            <a:t>There has been a continuing and rapid decline in memory cost accompanied by a corresponding increase in physical memory density</a:t>
          </a:r>
        </a:p>
      </dsp:txBody>
      <dsp:txXfrm>
        <a:off x="0" y="2758351"/>
        <a:ext cx="4305299" cy="614697"/>
      </dsp:txXfrm>
    </dsp:sp>
    <dsp:sp modelId="{80A90482-38CF-964E-898E-B14683C6E887}">
      <dsp:nvSpPr>
        <dsp:cNvPr id="0" name=""/>
        <dsp:cNvSpPr/>
      </dsp:nvSpPr>
      <dsp:spPr>
        <a:xfrm>
          <a:off x="4305299" y="2758351"/>
          <a:ext cx="430529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tx1"/>
              </a:solidFill>
            </a:rPr>
            <a:t>Developments in memory and processor technologies changed the nature of computers in less than a decade</a:t>
          </a:r>
        </a:p>
      </dsp:txBody>
      <dsp:txXfrm>
        <a:off x="4305299" y="2758351"/>
        <a:ext cx="4305299" cy="614697"/>
      </dsp:txXfrm>
    </dsp:sp>
    <dsp:sp modelId="{20D983A6-25B2-D34F-9721-9F543575F986}">
      <dsp:nvSpPr>
        <dsp:cNvPr id="0" name=""/>
        <dsp:cNvSpPr/>
      </dsp:nvSpPr>
      <dsp:spPr>
        <a:xfrm rot="10800000">
          <a:off x="0" y="956"/>
          <a:ext cx="8610599" cy="2055844"/>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rgbClr val="8000FF"/>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rtl="0">
            <a:lnSpc>
              <a:spcPct val="90000"/>
            </a:lnSpc>
            <a:spcBef>
              <a:spcPct val="0"/>
            </a:spcBef>
            <a:spcAft>
              <a:spcPct val="35000"/>
            </a:spcAft>
            <a:buNone/>
          </a:pPr>
          <a:r>
            <a:rPr lang="en-US" sz="1700" kern="1200" dirty="0"/>
            <a:t>In 1970 Fairchild produced the first relatively capacious semiconductor memory</a:t>
          </a:r>
        </a:p>
      </dsp:txBody>
      <dsp:txXfrm rot="-10800000">
        <a:off x="0" y="956"/>
        <a:ext cx="8610599" cy="721601"/>
      </dsp:txXfrm>
    </dsp:sp>
    <dsp:sp modelId="{BCDEB9CC-91F2-B04C-BF78-8C8FAC34A974}">
      <dsp:nvSpPr>
        <dsp:cNvPr id="0" name=""/>
        <dsp:cNvSpPr/>
      </dsp:nvSpPr>
      <dsp:spPr>
        <a:xfrm>
          <a:off x="0"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tx1"/>
              </a:solidFill>
            </a:rPr>
            <a:t>Chip was about the size of a single core</a:t>
          </a:r>
        </a:p>
      </dsp:txBody>
      <dsp:txXfrm>
        <a:off x="0" y="722557"/>
        <a:ext cx="2152649" cy="614697"/>
      </dsp:txXfrm>
    </dsp:sp>
    <dsp:sp modelId="{22D687DF-5A41-C04B-83B2-990819124270}">
      <dsp:nvSpPr>
        <dsp:cNvPr id="0" name=""/>
        <dsp:cNvSpPr/>
      </dsp:nvSpPr>
      <dsp:spPr>
        <a:xfrm>
          <a:off x="215264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Could hold 256 bits of memory</a:t>
          </a:r>
        </a:p>
      </dsp:txBody>
      <dsp:txXfrm>
        <a:off x="2152649" y="722557"/>
        <a:ext cx="2152649" cy="614697"/>
      </dsp:txXfrm>
    </dsp:sp>
    <dsp:sp modelId="{97A27664-9A96-1645-A7EC-5BE951D18748}">
      <dsp:nvSpPr>
        <dsp:cNvPr id="0" name=""/>
        <dsp:cNvSpPr/>
      </dsp:nvSpPr>
      <dsp:spPr>
        <a:xfrm>
          <a:off x="430529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Non-destructive</a:t>
          </a:r>
        </a:p>
      </dsp:txBody>
      <dsp:txXfrm>
        <a:off x="4305299" y="722557"/>
        <a:ext cx="2152649" cy="614697"/>
      </dsp:txXfrm>
    </dsp:sp>
    <dsp:sp modelId="{23FFA982-4016-B24A-AD76-E71171B95C2B}">
      <dsp:nvSpPr>
        <dsp:cNvPr id="0" name=""/>
        <dsp:cNvSpPr/>
      </dsp:nvSpPr>
      <dsp:spPr>
        <a:xfrm>
          <a:off x="645794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Much faster than core </a:t>
          </a:r>
        </a:p>
      </dsp:txBody>
      <dsp:txXfrm>
        <a:off x="6457949" y="722557"/>
        <a:ext cx="2152649" cy="6146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1869E-B08B-E84C-BE54-79A5CFDF5A04}">
      <dsp:nvSpPr>
        <dsp:cNvPr id="0" name=""/>
        <dsp:cNvSpPr/>
      </dsp:nvSpPr>
      <dsp:spPr>
        <a:xfrm>
          <a:off x="3047994" y="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Increase the number of bits that are retrieved at one time by making DRAMs “</a:t>
          </a:r>
          <a:r>
            <a:rPr lang="en-US" sz="1200" b="1" kern="1200" dirty="0">
              <a:solidFill>
                <a:schemeClr val="accent6">
                  <a:lumMod val="60000"/>
                  <a:lumOff val="40000"/>
                </a:schemeClr>
              </a:solidFill>
              <a:effectLst>
                <a:outerShdw blurRad="38100" dist="38100" dir="2700000" algn="tl">
                  <a:srgbClr val="000000">
                    <a:alpha val="43137"/>
                  </a:srgbClr>
                </a:outerShdw>
              </a:effectLst>
            </a:rPr>
            <a:t>wider</a:t>
          </a:r>
          <a:r>
            <a:rPr lang="en-US" sz="1200" b="1" kern="1200" dirty="0">
              <a:effectLst>
                <a:outerShdw blurRad="38100" dist="38100" dir="2700000" algn="tl">
                  <a:srgbClr val="000000">
                    <a:alpha val="43137"/>
                  </a:srgbClr>
                </a:outerShdw>
              </a:effectLst>
            </a:rPr>
            <a:t>” rather than “deeper” and by using </a:t>
          </a:r>
          <a:r>
            <a:rPr lang="en-US" sz="1200" b="1" kern="1200" dirty="0">
              <a:solidFill>
                <a:schemeClr val="accent6">
                  <a:lumMod val="60000"/>
                  <a:lumOff val="40000"/>
                </a:schemeClr>
              </a:solidFill>
              <a:effectLst>
                <a:outerShdw blurRad="38100" dist="38100" dir="2700000" algn="tl">
                  <a:srgbClr val="000000">
                    <a:alpha val="43137"/>
                  </a:srgbClr>
                </a:outerShdw>
              </a:effectLst>
            </a:rPr>
            <a:t>wide bus data paths</a:t>
          </a:r>
        </a:p>
      </dsp:txBody>
      <dsp:txXfrm>
        <a:off x="3905244" y="1714500"/>
        <a:ext cx="1714500" cy="1714500"/>
      </dsp:txXfrm>
    </dsp:sp>
    <dsp:sp modelId="{4A58DB61-09B5-E94D-AEC1-6280D22B2A8E}">
      <dsp:nvSpPr>
        <dsp:cNvPr id="0" name=""/>
        <dsp:cNvSpPr/>
      </dsp:nvSpPr>
      <dsp:spPr>
        <a:xfrm>
          <a:off x="1333494" y="342900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Change the DRAM interface to make it more efficient by including a </a:t>
          </a:r>
          <a:r>
            <a:rPr lang="en-US" sz="1400" b="1" u="sng" kern="1200" dirty="0">
              <a:solidFill>
                <a:schemeClr val="accent6">
                  <a:lumMod val="60000"/>
                  <a:lumOff val="40000"/>
                </a:schemeClr>
              </a:solidFill>
              <a:effectLst>
                <a:outerShdw blurRad="38100" dist="38100" dir="2700000" algn="tl">
                  <a:srgbClr val="000000">
                    <a:alpha val="43137"/>
                  </a:srgbClr>
                </a:outerShdw>
              </a:effectLst>
            </a:rPr>
            <a:t>cache</a:t>
          </a:r>
          <a:r>
            <a:rPr lang="en-US" sz="1200" b="1" kern="1200" dirty="0">
              <a:effectLst>
                <a:outerShdw blurRad="38100" dist="38100" dir="2700000" algn="tl">
                  <a:srgbClr val="000000">
                    <a:alpha val="43137"/>
                  </a:srgbClr>
                </a:outerShdw>
              </a:effectLst>
            </a:rPr>
            <a:t> or other buffering scheme on the DRAM chip</a:t>
          </a:r>
        </a:p>
      </dsp:txBody>
      <dsp:txXfrm>
        <a:off x="2190744" y="5143500"/>
        <a:ext cx="1714500" cy="1714500"/>
      </dsp:txXfrm>
    </dsp:sp>
    <dsp:sp modelId="{200ABC57-7D7F-C84D-A1A6-CF6A59C98A27}">
      <dsp:nvSpPr>
        <dsp:cNvPr id="0" name=""/>
        <dsp:cNvSpPr/>
      </dsp:nvSpPr>
      <dsp:spPr>
        <a:xfrm rot="10800000">
          <a:off x="3047994" y="342900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Reduce the frequency of memory access by incorporating increasingly complex and </a:t>
          </a:r>
          <a:r>
            <a:rPr lang="en-US" sz="1200" b="1" kern="1200" dirty="0">
              <a:solidFill>
                <a:schemeClr val="accent6">
                  <a:lumMod val="60000"/>
                  <a:lumOff val="40000"/>
                </a:schemeClr>
              </a:solidFill>
              <a:effectLst>
                <a:outerShdw blurRad="38100" dist="38100" dir="2700000" algn="tl">
                  <a:srgbClr val="000000">
                    <a:alpha val="43137"/>
                  </a:srgbClr>
                </a:outerShdw>
              </a:effectLst>
            </a:rPr>
            <a:t>efficient cache structures between the processor and main memory</a:t>
          </a:r>
        </a:p>
      </dsp:txBody>
      <dsp:txXfrm rot="10800000">
        <a:off x="3905244" y="3429000"/>
        <a:ext cx="1714500" cy="1714500"/>
      </dsp:txXfrm>
    </dsp:sp>
    <dsp:sp modelId="{4CEF2A95-22F9-8B4C-8350-C2D662044B6C}">
      <dsp:nvSpPr>
        <dsp:cNvPr id="0" name=""/>
        <dsp:cNvSpPr/>
      </dsp:nvSpPr>
      <dsp:spPr>
        <a:xfrm>
          <a:off x="4686285" y="3429000"/>
          <a:ext cx="3581419"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Increase the interconnect bandwidth between processors and memory by using </a:t>
          </a:r>
          <a:r>
            <a:rPr lang="en-US" sz="1200" b="1" u="sng" kern="1200" dirty="0">
              <a:solidFill>
                <a:schemeClr val="accent6">
                  <a:lumMod val="60000"/>
                  <a:lumOff val="40000"/>
                </a:schemeClr>
              </a:solidFill>
              <a:effectLst>
                <a:outerShdw blurRad="38100" dist="38100" dir="2700000" algn="tl">
                  <a:srgbClr val="000000">
                    <a:alpha val="43137"/>
                  </a:srgbClr>
                </a:outerShdw>
              </a:effectLst>
            </a:rPr>
            <a:t>higher speed buses </a:t>
          </a:r>
          <a:r>
            <a:rPr lang="en-US" sz="1200" b="1" kern="1200" dirty="0">
              <a:effectLst>
                <a:outerShdw blurRad="38100" dist="38100" dir="2700000" algn="tl">
                  <a:srgbClr val="000000">
                    <a:alpha val="43137"/>
                  </a:srgbClr>
                </a:outerShdw>
              </a:effectLst>
            </a:rPr>
            <a:t>and a hierarchy of buses to buffer and structure data flow</a:t>
          </a:r>
        </a:p>
      </dsp:txBody>
      <dsp:txXfrm>
        <a:off x="5581640" y="5143500"/>
        <a:ext cx="1790709" cy="1714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D9B43-A645-1046-AAFB-474175001081}">
      <dsp:nvSpPr>
        <dsp:cNvPr id="0" name=""/>
        <dsp:cNvSpPr/>
      </dsp:nvSpPr>
      <dsp:spPr>
        <a:xfrm>
          <a:off x="209550" y="1562100"/>
          <a:ext cx="4686300" cy="468630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09E5408D-8A11-C349-983A-FF27A4CD0E3B}">
      <dsp:nvSpPr>
        <dsp:cNvPr id="0" name=""/>
        <dsp:cNvSpPr/>
      </dsp:nvSpPr>
      <dsp:spPr>
        <a:xfrm>
          <a:off x="879300" y="2231850"/>
          <a:ext cx="3346799" cy="334679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AFBFBDD-6B2F-6542-A0F4-55DD8CB829AA}">
      <dsp:nvSpPr>
        <dsp:cNvPr id="0" name=""/>
        <dsp:cNvSpPr/>
      </dsp:nvSpPr>
      <dsp:spPr>
        <a:xfrm>
          <a:off x="1548660" y="2901210"/>
          <a:ext cx="2008079" cy="200807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CAE743AE-6431-1E40-A97F-5F24D5B60547}">
      <dsp:nvSpPr>
        <dsp:cNvPr id="0" name=""/>
        <dsp:cNvSpPr/>
      </dsp:nvSpPr>
      <dsp:spPr>
        <a:xfrm>
          <a:off x="2218020" y="3570570"/>
          <a:ext cx="669359" cy="66935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B119BD4-C127-B449-BD7B-2FB3093D572E}">
      <dsp:nvSpPr>
        <dsp:cNvPr id="0" name=""/>
        <dsp:cNvSpPr/>
      </dsp:nvSpPr>
      <dsp:spPr>
        <a:xfrm>
          <a:off x="5676900" y="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kern="1200" dirty="0"/>
            <a:t>The use of multiple processors on the same chip provides the potential to increase performance without increasing the clock rate</a:t>
          </a:r>
        </a:p>
      </dsp:txBody>
      <dsp:txXfrm>
        <a:off x="5676900" y="0"/>
        <a:ext cx="2343150" cy="1120806"/>
      </dsp:txXfrm>
    </dsp:sp>
    <dsp:sp modelId="{34B48968-EEAE-C24A-A838-020141B43AD6}">
      <dsp:nvSpPr>
        <dsp:cNvPr id="0" name=""/>
        <dsp:cNvSpPr/>
      </dsp:nvSpPr>
      <dsp:spPr>
        <a:xfrm>
          <a:off x="5091112" y="560403"/>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DDA5D090-4EDE-CC46-88A9-94E77850F40F}">
      <dsp:nvSpPr>
        <dsp:cNvPr id="0" name=""/>
        <dsp:cNvSpPr/>
      </dsp:nvSpPr>
      <dsp:spPr>
        <a:xfrm rot="5400000">
          <a:off x="2146554" y="929449"/>
          <a:ext cx="3311652" cy="2577465"/>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513BC700-EE34-1A44-899C-A6CEEACA89E1}">
      <dsp:nvSpPr>
        <dsp:cNvPr id="0" name=""/>
        <dsp:cNvSpPr/>
      </dsp:nvSpPr>
      <dsp:spPr>
        <a:xfrm>
          <a:off x="5676900" y="1120806"/>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b="1" kern="1200" dirty="0"/>
            <a:t>Strategy is to use two simpler processors on the chip rather than one more complex processor</a:t>
          </a:r>
        </a:p>
      </dsp:txBody>
      <dsp:txXfrm>
        <a:off x="5676900" y="1120806"/>
        <a:ext cx="2343150" cy="1120806"/>
      </dsp:txXfrm>
    </dsp:sp>
    <dsp:sp modelId="{CD79B02B-ADDF-1141-8C86-45D10350966D}">
      <dsp:nvSpPr>
        <dsp:cNvPr id="0" name=""/>
        <dsp:cNvSpPr/>
      </dsp:nvSpPr>
      <dsp:spPr>
        <a:xfrm>
          <a:off x="5091112" y="1681210"/>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816E5757-0CAD-CD46-B964-B653CB3D2F71}">
      <dsp:nvSpPr>
        <dsp:cNvPr id="0" name=""/>
        <dsp:cNvSpPr/>
      </dsp:nvSpPr>
      <dsp:spPr>
        <a:xfrm rot="5400000">
          <a:off x="2719844" y="2031901"/>
          <a:ext cx="2719616" cy="201901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64D028ED-D856-004F-82AE-25A1792DF594}">
      <dsp:nvSpPr>
        <dsp:cNvPr id="0" name=""/>
        <dsp:cNvSpPr/>
      </dsp:nvSpPr>
      <dsp:spPr>
        <a:xfrm>
          <a:off x="5676900" y="2241613"/>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kern="1200" dirty="0"/>
            <a:t>With two processors larger caches are justified</a:t>
          </a:r>
        </a:p>
      </dsp:txBody>
      <dsp:txXfrm>
        <a:off x="5676900" y="2241613"/>
        <a:ext cx="2343150" cy="1120806"/>
      </dsp:txXfrm>
    </dsp:sp>
    <dsp:sp modelId="{844D6AD4-814E-9A49-8479-BBC4355D2906}">
      <dsp:nvSpPr>
        <dsp:cNvPr id="0" name=""/>
        <dsp:cNvSpPr/>
      </dsp:nvSpPr>
      <dsp:spPr>
        <a:xfrm>
          <a:off x="5091112" y="2802016"/>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9E031DD-5B6F-B149-9EF5-9E627F32C5E0}">
      <dsp:nvSpPr>
        <dsp:cNvPr id="0" name=""/>
        <dsp:cNvSpPr/>
      </dsp:nvSpPr>
      <dsp:spPr>
        <a:xfrm rot="5400000">
          <a:off x="3274780" y="3059372"/>
          <a:ext cx="2074468" cy="155819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7DB2A403-2088-DF4C-B961-D8DCC748BA56}">
      <dsp:nvSpPr>
        <dsp:cNvPr id="0" name=""/>
        <dsp:cNvSpPr/>
      </dsp:nvSpPr>
      <dsp:spPr>
        <a:xfrm>
          <a:off x="5676900" y="336242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b="1" kern="1200" dirty="0"/>
            <a:t>As caches became larger it made performance sense to create two and then three levels of cache on a chip</a:t>
          </a:r>
        </a:p>
      </dsp:txBody>
      <dsp:txXfrm>
        <a:off x="5676900" y="3362420"/>
        <a:ext cx="2343150" cy="1120806"/>
      </dsp:txXfrm>
    </dsp:sp>
    <dsp:sp modelId="{DEF37567-F691-5D47-8D86-7EF938ACCD23}">
      <dsp:nvSpPr>
        <dsp:cNvPr id="0" name=""/>
        <dsp:cNvSpPr/>
      </dsp:nvSpPr>
      <dsp:spPr>
        <a:xfrm>
          <a:off x="5091112" y="3922823"/>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C5CA4BDE-6447-5546-B9F5-65BD75E05390}">
      <dsp:nvSpPr>
        <dsp:cNvPr id="0" name=""/>
        <dsp:cNvSpPr/>
      </dsp:nvSpPr>
      <dsp:spPr>
        <a:xfrm rot="5400000">
          <a:off x="3831044" y="4090905"/>
          <a:ext cx="1425884" cy="1088783"/>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5.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4F817154-EF57-E447-B272-3CC33A38C6FD}"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83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83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3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endParaRPr lang="en-US" dirty="0"/>
          </a:p>
        </p:txBody>
      </p:sp>
      <p:sp>
        <p:nvSpPr>
          <p:cNvPr id="583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FDEEBCE0-4A34-3647-9307-E59F6D6CD745}"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a:latin typeface="Times New Roman" pitchFamily="-110" charset="0"/>
              </a:rPr>
              <a:t>Ví</a:t>
            </a:r>
            <a:r>
              <a:rPr lang="en-US" dirty="0">
                <a:latin typeface="Times New Roman" pitchFamily="-110" charset="0"/>
              </a:rPr>
              <a:t> </a:t>
            </a:r>
            <a:r>
              <a:rPr lang="en-US" dirty="0" err="1">
                <a:latin typeface="Times New Roman" pitchFamily="-110" charset="0"/>
              </a:rPr>
              <a:t>dụ</a:t>
            </a:r>
            <a:r>
              <a:rPr lang="en-US" dirty="0">
                <a:latin typeface="Times New Roman" pitchFamily="-110" charset="0"/>
              </a:rPr>
              <a:t> </a:t>
            </a:r>
            <a:r>
              <a:rPr lang="en-US" dirty="0" err="1">
                <a:latin typeface="Times New Roman" pitchFamily="-110" charset="0"/>
              </a:rPr>
              <a:t>về</a:t>
            </a:r>
            <a:r>
              <a:rPr lang="en-US" dirty="0">
                <a:latin typeface="Times New Roman" pitchFamily="-110" charset="0"/>
              </a:rPr>
              <a:t> </a:t>
            </a:r>
            <a:r>
              <a:rPr lang="en-US" dirty="0" err="1">
                <a:latin typeface="Times New Roman" pitchFamily="-110" charset="0"/>
              </a:rPr>
              <a:t>Javis’s</a:t>
            </a:r>
            <a:r>
              <a:rPr lang="en-US" dirty="0">
                <a:latin typeface="Times New Roman" pitchFamily="-110" charset="0"/>
              </a:rPr>
              <a:t> </a:t>
            </a:r>
            <a:r>
              <a:rPr lang="en-US" dirty="0" err="1">
                <a:latin typeface="Times New Roman" pitchFamily="-110" charset="0"/>
              </a:rPr>
              <a:t>trong</a:t>
            </a:r>
            <a:r>
              <a:rPr lang="en-US" dirty="0">
                <a:latin typeface="Times New Roman" pitchFamily="-110" charset="0"/>
              </a:rPr>
              <a:t> film Iron Man </a:t>
            </a:r>
            <a:r>
              <a:rPr lang="en-US" dirty="0" err="1">
                <a:latin typeface="Times New Roman" pitchFamily="-110" charset="0"/>
              </a:rPr>
              <a:t>để</a:t>
            </a:r>
            <a:r>
              <a:rPr lang="en-US" dirty="0">
                <a:latin typeface="Times New Roman" pitchFamily="-110" charset="0"/>
              </a:rPr>
              <a:t> </a:t>
            </a:r>
            <a:r>
              <a:rPr lang="en-US" dirty="0" err="1">
                <a:latin typeface="Times New Roman" pitchFamily="-110" charset="0"/>
              </a:rPr>
              <a:t>giới</a:t>
            </a:r>
            <a:r>
              <a:rPr lang="en-US" dirty="0">
                <a:latin typeface="Times New Roman" pitchFamily="-110" charset="0"/>
              </a:rPr>
              <a:t> </a:t>
            </a:r>
            <a:r>
              <a:rPr lang="en-US" dirty="0" err="1">
                <a:latin typeface="Times New Roman" pitchFamily="-110" charset="0"/>
              </a:rPr>
              <a:t>thiệu</a:t>
            </a:r>
            <a:r>
              <a:rPr lang="en-US" dirty="0">
                <a:latin typeface="Times New Roman" pitchFamily="-110" charset="0"/>
              </a:rPr>
              <a:t> </a:t>
            </a:r>
            <a:r>
              <a:rPr lang="en-US" dirty="0" err="1">
                <a:latin typeface="Times New Roman" pitchFamily="-110" charset="0"/>
              </a:rPr>
              <a:t>hiệu</a:t>
            </a:r>
            <a:r>
              <a:rPr lang="en-US" dirty="0">
                <a:latin typeface="Times New Roman" pitchFamily="-110" charset="0"/>
              </a:rPr>
              <a:t> </a:t>
            </a:r>
            <a:r>
              <a:rPr lang="en-US" dirty="0" err="1">
                <a:latin typeface="Times New Roman" pitchFamily="-110" charset="0"/>
              </a:rPr>
              <a:t>suất</a:t>
            </a:r>
            <a:r>
              <a:rPr lang="en-US" dirty="0">
                <a:latin typeface="Times New Roman" pitchFamily="-110" charset="0"/>
              </a:rPr>
              <a:t> </a:t>
            </a:r>
            <a:r>
              <a:rPr lang="en-US" dirty="0" err="1">
                <a:latin typeface="Times New Roman" pitchFamily="-110" charset="0"/>
              </a:rPr>
              <a:t>và</a:t>
            </a:r>
            <a:r>
              <a:rPr lang="en-US" dirty="0">
                <a:latin typeface="Times New Roman" pitchFamily="-110" charset="0"/>
              </a:rPr>
              <a:t> </a:t>
            </a:r>
            <a:r>
              <a:rPr lang="en-US" dirty="0" err="1">
                <a:latin typeface="Times New Roman" pitchFamily="-110" charset="0"/>
              </a:rPr>
              <a:t>cải</a:t>
            </a:r>
            <a:r>
              <a:rPr lang="en-US" dirty="0">
                <a:latin typeface="Times New Roman" pitchFamily="-110" charset="0"/>
              </a:rPr>
              <a:t> </a:t>
            </a:r>
            <a:r>
              <a:rPr lang="en-US" dirty="0" err="1">
                <a:latin typeface="Times New Roman" pitchFamily="-110" charset="0"/>
              </a:rPr>
              <a:t>tiến</a:t>
            </a:r>
            <a:r>
              <a:rPr lang="en-US" dirty="0">
                <a:latin typeface="Times New Roman" pitchFamily="-110" charset="0"/>
              </a:rPr>
              <a:t> </a:t>
            </a:r>
            <a:r>
              <a:rPr lang="en-US" dirty="0" err="1">
                <a:latin typeface="Times New Roman" pitchFamily="-110" charset="0"/>
              </a:rPr>
              <a:t>từ</a:t>
            </a:r>
            <a:r>
              <a:rPr lang="en-US" dirty="0">
                <a:latin typeface="Times New Roman" pitchFamily="-110" charset="0"/>
              </a:rPr>
              <a:t> </a:t>
            </a:r>
            <a:r>
              <a:rPr lang="en-US" dirty="0" err="1">
                <a:latin typeface="Times New Roman" pitchFamily="-110" charset="0"/>
              </a:rPr>
              <a:t>sắt</a:t>
            </a:r>
            <a:r>
              <a:rPr lang="en-US" dirty="0">
                <a:latin typeface="Times New Roman" pitchFamily="-110" charset="0"/>
              </a:rPr>
              <a:t> </a:t>
            </a:r>
            <a:r>
              <a:rPr lang="en-US" dirty="0" err="1">
                <a:latin typeface="Times New Roman" pitchFamily="-110" charset="0"/>
              </a:rPr>
              <a:t>thô</a:t>
            </a:r>
            <a:r>
              <a:rPr lang="en-US" dirty="0">
                <a:latin typeface="Times New Roman" pitchFamily="-110" charset="0"/>
              </a:rPr>
              <a:t> </a:t>
            </a:r>
            <a:r>
              <a:rPr lang="en-US" dirty="0" err="1">
                <a:latin typeface="Times New Roman" pitchFamily="-110" charset="0"/>
              </a:rPr>
              <a:t>đến</a:t>
            </a:r>
            <a:r>
              <a:rPr lang="en-US" dirty="0">
                <a:latin typeface="Times New Roman" pitchFamily="-110" charset="0"/>
              </a:rPr>
              <a:t> </a:t>
            </a:r>
            <a:r>
              <a:rPr lang="en-US" dirty="0" err="1">
                <a:latin typeface="Times New Roman" pitchFamily="-110" charset="0"/>
              </a:rPr>
              <a:t>hợp</a:t>
            </a:r>
            <a:r>
              <a:rPr lang="en-US" dirty="0">
                <a:latin typeface="Times New Roman" pitchFamily="-110" charset="0"/>
              </a:rPr>
              <a:t> </a:t>
            </a:r>
            <a:r>
              <a:rPr lang="en-US" dirty="0" err="1">
                <a:latin typeface="Times New Roman" pitchFamily="-110" charset="0"/>
              </a:rPr>
              <a:t>chất</a:t>
            </a:r>
            <a:r>
              <a:rPr lang="en-US" dirty="0">
                <a:latin typeface="Times New Roman" pitchFamily="-110" charset="0"/>
              </a:rPr>
              <a:t> composite</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Lecture slides prepared for “Computer Organization</a:t>
            </a:r>
            <a:r>
              <a:rPr lang="en-US" baseline="0" dirty="0">
                <a:latin typeface="Times New Roman" pitchFamily="-110" charset="0"/>
              </a:rPr>
              <a:t> and Architecture</a:t>
            </a:r>
            <a:r>
              <a:rPr lang="en-US" dirty="0">
                <a:latin typeface="Times New Roman" pitchFamily="-110" charset="0"/>
              </a:rPr>
              <a:t>”, 9/e, by William Stallings, Chapter 2 “Computer</a:t>
            </a:r>
            <a:r>
              <a:rPr lang="en-US" baseline="0" dirty="0">
                <a:latin typeface="Times New Roman" pitchFamily="-110" charset="0"/>
              </a:rPr>
              <a:t> Evolution and Performance</a:t>
            </a:r>
            <a:r>
              <a:rPr lang="en-US" dirty="0">
                <a:latin typeface="Times New Roman" pitchFamily="-110" charset="0"/>
              </a:rPr>
              <a:t>”.</a:t>
            </a:r>
            <a:endParaRPr lang="en-AU" dirty="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Adapted</a:t>
            </a:r>
            <a:r>
              <a:rPr lang="en-GB" dirty="0"/>
              <a:t> by </a:t>
            </a:r>
            <a:r>
              <a:rPr lang="en-GB" dirty="0" err="1"/>
              <a:t>Thân</a:t>
            </a:r>
            <a:r>
              <a:rPr lang="en-GB" baseline="0" dirty="0"/>
              <a:t> </a:t>
            </a:r>
            <a:r>
              <a:rPr lang="en-GB" baseline="0" dirty="0" err="1"/>
              <a:t>Văn</a:t>
            </a:r>
            <a:r>
              <a:rPr lang="en-GB" baseline="0" dirty="0"/>
              <a:t> </a:t>
            </a:r>
            <a:r>
              <a:rPr lang="en-GB" baseline="0" dirty="0" err="1"/>
              <a:t>Sử</a:t>
            </a:r>
            <a:endParaRPr lang="en-GB" baseline="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GB"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GB" b="1" baseline="0" dirty="0"/>
              <a:t>Evolution</a:t>
            </a:r>
            <a:r>
              <a:rPr lang="en-GB" b="0" baseline="0" dirty="0"/>
              <a:t>: </a:t>
            </a:r>
            <a:r>
              <a:rPr lang="en-GB" b="0" baseline="0" dirty="0" err="1"/>
              <a:t>Sự</a:t>
            </a:r>
            <a:r>
              <a:rPr lang="en-GB" b="0" baseline="0" dirty="0"/>
              <a:t> </a:t>
            </a:r>
            <a:r>
              <a:rPr lang="en-GB" b="0" baseline="0" dirty="0" err="1"/>
              <a:t>tiến</a:t>
            </a:r>
            <a:r>
              <a:rPr lang="en-GB" b="0" baseline="0" dirty="0"/>
              <a:t> </a:t>
            </a:r>
            <a:r>
              <a:rPr lang="en-GB" b="0" baseline="0" dirty="0" err="1"/>
              <a:t>hóa</a:t>
            </a:r>
            <a:r>
              <a:rPr lang="en-GB" b="0" baseline="0" dirty="0"/>
              <a:t>, </a:t>
            </a:r>
            <a:r>
              <a:rPr lang="en-GB" b="0" baseline="0" dirty="0" err="1"/>
              <a:t>sự</a:t>
            </a:r>
            <a:r>
              <a:rPr lang="en-GB" b="0" baseline="0" dirty="0"/>
              <a:t> </a:t>
            </a:r>
            <a:r>
              <a:rPr lang="en-GB" b="0" baseline="0" dirty="0" err="1"/>
              <a:t>thay</a:t>
            </a:r>
            <a:r>
              <a:rPr lang="en-GB" b="0" baseline="0" dirty="0"/>
              <a:t> </a:t>
            </a:r>
            <a:r>
              <a:rPr lang="en-GB" b="0" baseline="0" dirty="0" err="1"/>
              <a:t>đổi</a:t>
            </a:r>
            <a:r>
              <a:rPr lang="en-GB" b="0" baseline="0" dirty="0"/>
              <a:t> </a:t>
            </a:r>
            <a:r>
              <a:rPr lang="en-GB" b="0" baseline="0" dirty="0" err="1"/>
              <a:t>tốt</a:t>
            </a:r>
            <a:r>
              <a:rPr lang="en-GB" b="0" baseline="0" dirty="0"/>
              <a:t> </a:t>
            </a:r>
            <a:r>
              <a:rPr lang="en-GB" b="0" baseline="0" dirty="0" err="1"/>
              <a:t>dần</a:t>
            </a:r>
            <a:r>
              <a:rPr lang="en-GB" b="0" baseline="0" dirty="0"/>
              <a:t> </a:t>
            </a:r>
            <a:r>
              <a:rPr lang="en-GB" b="0" baseline="0" dirty="0" err="1"/>
              <a:t>lên</a:t>
            </a:r>
            <a:endParaRPr lang="en-GB" b="1" dirty="0"/>
          </a:p>
          <a:p>
            <a:r>
              <a:rPr lang="en-GB" b="1" dirty="0"/>
              <a:t>Performance</a:t>
            </a:r>
            <a:r>
              <a:rPr lang="en-GB" b="0" dirty="0"/>
              <a:t>: </a:t>
            </a:r>
            <a:r>
              <a:rPr lang="en-GB" b="0" dirty="0" err="1"/>
              <a:t>Hiệu</a:t>
            </a:r>
            <a:r>
              <a:rPr lang="en-GB" b="0" baseline="0" dirty="0"/>
              <a:t> </a:t>
            </a:r>
            <a:r>
              <a:rPr lang="en-GB" b="0" baseline="0" dirty="0" err="1"/>
              <a:t>suất</a:t>
            </a:r>
            <a:r>
              <a:rPr lang="en-GB" b="0" baseline="0" dirty="0"/>
              <a:t>, </a:t>
            </a:r>
            <a:r>
              <a:rPr lang="en-GB" b="0" baseline="0" dirty="0" err="1"/>
              <a:t>phần</a:t>
            </a:r>
            <a:r>
              <a:rPr lang="en-GB" b="0" baseline="0" dirty="0"/>
              <a:t> (</a:t>
            </a:r>
            <a:r>
              <a:rPr lang="en-GB" b="0" baseline="0" dirty="0" err="1"/>
              <a:t>xuất</a:t>
            </a:r>
            <a:r>
              <a:rPr lang="en-GB" b="0" baseline="0" dirty="0"/>
              <a:t>/</a:t>
            </a:r>
            <a:r>
              <a:rPr lang="en-GB" b="0" baseline="0" dirty="0" err="1"/>
              <a:t>tỉ</a:t>
            </a:r>
            <a:r>
              <a:rPr lang="en-GB" b="0" baseline="0" dirty="0"/>
              <a:t> </a:t>
            </a:r>
            <a:r>
              <a:rPr lang="en-GB" b="0" baseline="0" dirty="0" err="1"/>
              <a:t>lệ</a:t>
            </a:r>
            <a:r>
              <a:rPr lang="en-GB" b="0" baseline="0" dirty="0"/>
              <a:t>) </a:t>
            </a:r>
            <a:r>
              <a:rPr lang="en-GB" b="0" baseline="0" dirty="0" err="1"/>
              <a:t>hiệu</a:t>
            </a:r>
            <a:r>
              <a:rPr lang="en-GB" b="0" baseline="0" dirty="0"/>
              <a:t> </a:t>
            </a:r>
            <a:r>
              <a:rPr lang="en-GB" b="0" baseline="0" dirty="0" err="1"/>
              <a:t>quả</a:t>
            </a:r>
            <a:r>
              <a:rPr lang="en-GB" b="0" baseline="0" dirty="0"/>
              <a:t> </a:t>
            </a:r>
            <a:r>
              <a:rPr lang="en-GB" b="0" baseline="0" dirty="0" err="1"/>
              <a:t>của</a:t>
            </a:r>
            <a:r>
              <a:rPr lang="en-GB" b="0" baseline="0" dirty="0"/>
              <a:t> </a:t>
            </a:r>
            <a:r>
              <a:rPr lang="en-GB" b="0" baseline="0" dirty="0" err="1"/>
              <a:t>một</a:t>
            </a:r>
            <a:r>
              <a:rPr lang="en-GB" b="0" baseline="0" dirty="0"/>
              <a:t> </a:t>
            </a:r>
            <a:r>
              <a:rPr lang="en-GB" b="0" baseline="0" dirty="0" err="1"/>
              <a:t>hoạt</a:t>
            </a:r>
            <a:r>
              <a:rPr lang="en-GB" b="0" baseline="0" dirty="0"/>
              <a:t> </a:t>
            </a:r>
            <a:r>
              <a:rPr lang="en-GB" b="0" baseline="0" dirty="0" err="1"/>
              <a:t>động</a:t>
            </a:r>
            <a:endParaRPr lang="en-GB"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403C2-765D-404C-AB4A-99BCCA5A6DC8}" type="slidenum">
              <a:rPr lang="en-US"/>
              <a:pPr/>
              <a:t>10</a:t>
            </a:fld>
            <a:endParaRPr lang="en-US" dirty="0"/>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Figure 2.1 shows the general structure of the IAS computer (compare to middle</a:t>
            </a:r>
          </a:p>
          <a:p>
            <a:r>
              <a:rPr kumimoji="1" lang="en-US" sz="1200" kern="1200" baseline="0" dirty="0">
                <a:solidFill>
                  <a:schemeClr val="tx1"/>
                </a:solidFill>
                <a:latin typeface="Times New Roman" pitchFamily="-110" charset="0"/>
                <a:ea typeface="+mn-ea"/>
                <a:cs typeface="+mn-cs"/>
              </a:rPr>
              <a:t>portion of Figure 1.4). It consists of</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 </a:t>
            </a:r>
            <a:r>
              <a:rPr kumimoji="1" lang="en-US" sz="1200" b="1" kern="1200" baseline="0" dirty="0">
                <a:solidFill>
                  <a:schemeClr val="tx1"/>
                </a:solidFill>
                <a:latin typeface="Times New Roman" pitchFamily="-110" charset="0"/>
                <a:ea typeface="+mn-ea"/>
                <a:cs typeface="+mn-cs"/>
              </a:rPr>
              <a:t>main memory, </a:t>
            </a:r>
            <a:r>
              <a:rPr kumimoji="1" lang="en-US" sz="1200" b="0" kern="1200" baseline="0" dirty="0">
                <a:solidFill>
                  <a:schemeClr val="tx1"/>
                </a:solidFill>
                <a:latin typeface="Times New Roman" pitchFamily="-110" charset="0"/>
                <a:ea typeface="+mn-ea"/>
                <a:cs typeface="+mn-cs"/>
              </a:rPr>
              <a:t>which stores both data and instructions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An </a:t>
            </a:r>
            <a:r>
              <a:rPr kumimoji="1" lang="en-US" sz="1200" b="1" kern="1200" baseline="0" dirty="0">
                <a:solidFill>
                  <a:schemeClr val="tx1"/>
                </a:solidFill>
                <a:latin typeface="Times New Roman" pitchFamily="-110" charset="0"/>
                <a:ea typeface="+mn-ea"/>
                <a:cs typeface="+mn-cs"/>
              </a:rPr>
              <a:t>arithmetic and logic unit (ALU) </a:t>
            </a:r>
            <a:r>
              <a:rPr kumimoji="1" lang="en-US" sz="1200" b="0" kern="1200" baseline="0" dirty="0">
                <a:solidFill>
                  <a:schemeClr val="tx1"/>
                </a:solidFill>
                <a:latin typeface="Times New Roman" pitchFamily="-110" charset="0"/>
                <a:ea typeface="+mn-ea"/>
                <a:cs typeface="+mn-cs"/>
              </a:rPr>
              <a:t>capable of operating on binary data</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 </a:t>
            </a:r>
            <a:r>
              <a:rPr kumimoji="1" lang="en-US" sz="1200" b="1" kern="1200" baseline="0" dirty="0">
                <a:solidFill>
                  <a:schemeClr val="tx1"/>
                </a:solidFill>
                <a:latin typeface="Times New Roman" pitchFamily="-110" charset="0"/>
                <a:ea typeface="+mn-ea"/>
                <a:cs typeface="+mn-cs"/>
              </a:rPr>
              <a:t>control unit, </a:t>
            </a:r>
            <a:r>
              <a:rPr kumimoji="1" lang="en-US" sz="1200" b="0" kern="1200" baseline="0" dirty="0">
                <a:solidFill>
                  <a:schemeClr val="tx1"/>
                </a:solidFill>
                <a:latin typeface="Times New Roman" pitchFamily="-110" charset="0"/>
                <a:ea typeface="+mn-ea"/>
                <a:cs typeface="+mn-cs"/>
              </a:rPr>
              <a:t>which interprets the instructions in memory and causes them</a:t>
            </a:r>
          </a:p>
          <a:p>
            <a:r>
              <a:rPr kumimoji="1" lang="en-US" sz="1200" kern="1200" baseline="0" dirty="0">
                <a:solidFill>
                  <a:schemeClr val="tx1"/>
                </a:solidFill>
                <a:latin typeface="Times New Roman" pitchFamily="-110" charset="0"/>
                <a:ea typeface="+mn-ea"/>
                <a:cs typeface="+mn-cs"/>
              </a:rPr>
              <a:t>to be executed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Input/output (I/O) </a:t>
            </a:r>
            <a:r>
              <a:rPr kumimoji="1" lang="en-US" sz="1200" b="0" kern="1200" baseline="0" dirty="0">
                <a:solidFill>
                  <a:schemeClr val="tx1"/>
                </a:solidFill>
                <a:latin typeface="Times New Roman" pitchFamily="-110" charset="0"/>
                <a:ea typeface="+mn-ea"/>
                <a:cs typeface="+mn-cs"/>
              </a:rPr>
              <a:t>equipment operated by the control unit</a:t>
            </a:r>
            <a:endParaRPr lang="en-GB" b="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8FD58E-35E8-E546-955F-066F4D125A80}" type="slidenum">
              <a:rPr lang="en-US"/>
              <a:pPr/>
              <a:t>11</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memory of the IAS consists of 1000 storage locations, called </a:t>
            </a:r>
            <a:r>
              <a:rPr kumimoji="1" lang="en-US" sz="1200" b="1" kern="1200" baseline="0" dirty="0">
                <a:solidFill>
                  <a:schemeClr val="tx1"/>
                </a:solidFill>
                <a:latin typeface="Times New Roman" pitchFamily="-110" charset="0"/>
                <a:ea typeface="+mn-ea"/>
                <a:cs typeface="+mn-cs"/>
              </a:rPr>
              <a:t>words, </a:t>
            </a:r>
            <a:r>
              <a:rPr kumimoji="1" lang="en-US" sz="1200" b="0" kern="1200" baseline="0" dirty="0">
                <a:solidFill>
                  <a:schemeClr val="tx1"/>
                </a:solidFill>
                <a:latin typeface="Times New Roman" pitchFamily="-110" charset="0"/>
                <a:ea typeface="+mn-ea"/>
                <a:cs typeface="+mn-cs"/>
              </a:rPr>
              <a:t>of</a:t>
            </a:r>
          </a:p>
          <a:p>
            <a:r>
              <a:rPr kumimoji="1" lang="en-US" sz="1200" kern="1200" baseline="0" dirty="0">
                <a:solidFill>
                  <a:schemeClr val="tx1"/>
                </a:solidFill>
                <a:latin typeface="Times New Roman" pitchFamily="-110" charset="0"/>
                <a:ea typeface="+mn-ea"/>
                <a:cs typeface="+mn-cs"/>
              </a:rPr>
              <a:t>40 binary digits (bits) each. Both data and instructions are stored there. Numbers</a:t>
            </a:r>
          </a:p>
          <a:p>
            <a:r>
              <a:rPr kumimoji="1" lang="en-US" sz="1200" kern="1200" baseline="0" dirty="0">
                <a:solidFill>
                  <a:schemeClr val="tx1"/>
                </a:solidFill>
                <a:latin typeface="Times New Roman" pitchFamily="-110" charset="0"/>
                <a:ea typeface="+mn-ea"/>
                <a:cs typeface="+mn-cs"/>
              </a:rPr>
              <a:t>are represented in binary form, and each instruction is a binary code. Figure 2.2</a:t>
            </a:r>
          </a:p>
          <a:p>
            <a:r>
              <a:rPr kumimoji="1" lang="en-US" sz="1200" kern="1200" baseline="0" dirty="0">
                <a:solidFill>
                  <a:schemeClr val="tx1"/>
                </a:solidFill>
                <a:latin typeface="Times New Roman" pitchFamily="-110" charset="0"/>
                <a:ea typeface="+mn-ea"/>
                <a:cs typeface="+mn-cs"/>
              </a:rPr>
              <a:t>illustrates these formats. Each number is represented by a sign bit and a 39-bit</a:t>
            </a:r>
          </a:p>
          <a:p>
            <a:r>
              <a:rPr kumimoji="1" lang="en-US" sz="1200" kern="1200" baseline="0" dirty="0">
                <a:solidFill>
                  <a:schemeClr val="tx1"/>
                </a:solidFill>
                <a:latin typeface="Times New Roman" pitchFamily="-110" charset="0"/>
                <a:ea typeface="+mn-ea"/>
                <a:cs typeface="+mn-cs"/>
              </a:rPr>
              <a:t>value. A word may also contain two 20-bit instructions, with each instruction</a:t>
            </a:r>
          </a:p>
          <a:p>
            <a:r>
              <a:rPr kumimoji="1" lang="en-US" sz="1200" kern="1200" baseline="0" dirty="0">
                <a:solidFill>
                  <a:schemeClr val="tx1"/>
                </a:solidFill>
                <a:latin typeface="Times New Roman" pitchFamily="-110" charset="0"/>
                <a:ea typeface="+mn-ea"/>
                <a:cs typeface="+mn-cs"/>
              </a:rPr>
              <a:t>c</a:t>
            </a:r>
            <a:r>
              <a:rPr kumimoji="1" lang="en-US" sz="1200" kern="1200" baseline="0">
                <a:solidFill>
                  <a:schemeClr val="tx1"/>
                </a:solidFill>
                <a:latin typeface="Times New Roman" pitchFamily="-110" charset="0"/>
                <a:ea typeface="+mn-ea"/>
                <a:cs typeface="+mn-cs"/>
              </a:rPr>
              <a:t>onsisting </a:t>
            </a:r>
            <a:r>
              <a:rPr kumimoji="1" lang="en-US" sz="1200" kern="1200" baseline="0" dirty="0">
                <a:solidFill>
                  <a:schemeClr val="tx1"/>
                </a:solidFill>
                <a:latin typeface="Times New Roman" pitchFamily="-110" charset="0"/>
                <a:ea typeface="+mn-ea"/>
                <a:cs typeface="+mn-cs"/>
              </a:rPr>
              <a:t>of an 8-bit operation code </a:t>
            </a:r>
            <a:r>
              <a:rPr kumimoji="1" lang="en-US" sz="1200" b="1" kern="1200" baseline="0" dirty="0">
                <a:solidFill>
                  <a:schemeClr val="tx1"/>
                </a:solidFill>
                <a:latin typeface="Times New Roman" pitchFamily="-110" charset="0"/>
                <a:ea typeface="+mn-ea"/>
                <a:cs typeface="+mn-cs"/>
              </a:rPr>
              <a:t>(opcode) </a:t>
            </a:r>
            <a:r>
              <a:rPr kumimoji="1" lang="en-US" sz="1200" b="0" kern="1200" baseline="0" dirty="0">
                <a:solidFill>
                  <a:schemeClr val="tx1"/>
                </a:solidFill>
                <a:latin typeface="Times New Roman" pitchFamily="-110" charset="0"/>
                <a:ea typeface="+mn-ea"/>
                <a:cs typeface="+mn-cs"/>
              </a:rPr>
              <a:t>specifying the operation to be</a:t>
            </a:r>
          </a:p>
          <a:p>
            <a:r>
              <a:rPr kumimoji="1" lang="en-US" sz="1200" kern="1200" baseline="0" dirty="0">
                <a:solidFill>
                  <a:schemeClr val="tx1"/>
                </a:solidFill>
                <a:latin typeface="Times New Roman" pitchFamily="-110" charset="0"/>
                <a:ea typeface="+mn-ea"/>
                <a:cs typeface="+mn-cs"/>
              </a:rPr>
              <a:t>Performed and a 12-bit address designating one of the words in memory (numbered</a:t>
            </a:r>
          </a:p>
          <a:p>
            <a:r>
              <a:rPr kumimoji="1" lang="en-US" sz="1200" kern="1200" baseline="0" dirty="0">
                <a:solidFill>
                  <a:schemeClr val="tx1"/>
                </a:solidFill>
                <a:latin typeface="Times New Roman" pitchFamily="-110" charset="0"/>
                <a:ea typeface="+mn-ea"/>
                <a:cs typeface="+mn-cs"/>
              </a:rPr>
              <a:t>from 0 to 999).</a:t>
            </a:r>
          </a:p>
          <a:p>
            <a:endParaRPr kumimoji="1" lang="en-US" sz="1200" kern="1200" baseline="0" dirty="0">
              <a:solidFill>
                <a:schemeClr val="tx1"/>
              </a:solidFill>
              <a:latin typeface="Times New Roman" pitchFamily="-110" charset="0"/>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3D0444-46A2-EF4D-AFA4-665D9B0D8B4E}" type="slidenum">
              <a:rPr lang="en-US"/>
              <a:pPr/>
              <a:t>12</a:t>
            </a:fld>
            <a:endParaRPr lang="en-US"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kumimoji="1" lang="en-US" sz="1200" b="1" kern="1200" baseline="0" dirty="0" err="1">
                <a:solidFill>
                  <a:schemeClr val="tx1"/>
                </a:solidFill>
                <a:latin typeface="Times New Roman" pitchFamily="-110" charset="0"/>
                <a:ea typeface="+mn-ea"/>
                <a:cs typeface="+mn-cs"/>
              </a:rPr>
              <a:t>Cần</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giải</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thích</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cách</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đọc</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lệnh</a:t>
            </a:r>
            <a:r>
              <a:rPr kumimoji="1" lang="en-US" sz="1200" b="1" kern="1200" baseline="0" dirty="0">
                <a:solidFill>
                  <a:schemeClr val="tx1"/>
                </a:solidFill>
                <a:latin typeface="Times New Roman" pitchFamily="-110" charset="0"/>
                <a:ea typeface="+mn-ea"/>
                <a:cs typeface="+mn-cs"/>
              </a:rPr>
              <a:t>/</a:t>
            </a:r>
            <a:r>
              <a:rPr kumimoji="1" lang="en-US" sz="1200" b="1" kern="1200" baseline="0" dirty="0" err="1">
                <a:solidFill>
                  <a:schemeClr val="tx1"/>
                </a:solidFill>
                <a:latin typeface="Times New Roman" pitchFamily="-110" charset="0"/>
                <a:ea typeface="+mn-ea"/>
                <a:cs typeface="+mn-cs"/>
              </a:rPr>
              <a:t>dữ</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liệu</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từ</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bộ</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nhớ</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vào</a:t>
            </a:r>
            <a:r>
              <a:rPr kumimoji="1" lang="en-US" sz="1200" b="1" kern="1200" baseline="0" dirty="0">
                <a:solidFill>
                  <a:schemeClr val="tx1"/>
                </a:solidFill>
                <a:latin typeface="Times New Roman" pitchFamily="-110" charset="0"/>
                <a:ea typeface="+mn-ea"/>
                <a:cs typeface="+mn-cs"/>
              </a:rPr>
              <a:t> CPU</a:t>
            </a:r>
          </a:p>
          <a:p>
            <a:endParaRPr kumimoji="1" lang="en-US" sz="1200" b="1"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control unit operates the IAS by fetching instructions from memory and</a:t>
            </a:r>
          </a:p>
          <a:p>
            <a:r>
              <a:rPr kumimoji="1" lang="en-US" sz="1200" kern="1200" baseline="0" dirty="0">
                <a:solidFill>
                  <a:schemeClr val="tx1"/>
                </a:solidFill>
                <a:latin typeface="Times New Roman" pitchFamily="-110" charset="0"/>
                <a:ea typeface="+mn-ea"/>
                <a:cs typeface="+mn-cs"/>
              </a:rPr>
              <a:t>executing them one at a time. To explain this, a more detailed structure diagram is</a:t>
            </a:r>
          </a:p>
          <a:p>
            <a:r>
              <a:rPr kumimoji="1" lang="en-US" sz="1200" kern="1200" baseline="0" dirty="0">
                <a:solidFill>
                  <a:schemeClr val="tx1"/>
                </a:solidFill>
                <a:latin typeface="Times New Roman" pitchFamily="-110" charset="0"/>
                <a:ea typeface="+mn-ea"/>
                <a:cs typeface="+mn-cs"/>
              </a:rPr>
              <a:t>needed, as indicated in Figure 2.3. This figure reveals that both the control unit and</a:t>
            </a:r>
          </a:p>
          <a:p>
            <a:r>
              <a:rPr kumimoji="1" lang="en-US" sz="1200" kern="1200" baseline="0" dirty="0">
                <a:solidFill>
                  <a:schemeClr val="tx1"/>
                </a:solidFill>
                <a:latin typeface="Times New Roman" pitchFamily="-110" charset="0"/>
                <a:ea typeface="+mn-ea"/>
                <a:cs typeface="+mn-cs"/>
              </a:rPr>
              <a:t>the ALU contain storage locations, called </a:t>
            </a:r>
            <a:r>
              <a:rPr kumimoji="1" lang="en-US" sz="1200" i="1" kern="1200" baseline="0" dirty="0">
                <a:solidFill>
                  <a:schemeClr val="tx1"/>
                </a:solidFill>
                <a:latin typeface="Times New Roman" pitchFamily="-110" charset="0"/>
                <a:ea typeface="+mn-ea"/>
                <a:cs typeface="+mn-cs"/>
              </a:rPr>
              <a:t>registers.</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The IAS computer had a total of 21 instructions, which are listed in Table 2.1.</a:t>
            </a:r>
          </a:p>
          <a:p>
            <a:r>
              <a:rPr kumimoji="1" lang="en-US" sz="1200" kern="1200" baseline="0" dirty="0">
                <a:solidFill>
                  <a:schemeClr val="tx1"/>
                </a:solidFill>
                <a:latin typeface="Times New Roman" pitchFamily="-110" charset="0"/>
                <a:ea typeface="+mn-ea"/>
                <a:cs typeface="+mn-cs"/>
              </a:rPr>
              <a:t>These can be grouped as follows: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transfer: </a:t>
            </a:r>
            <a:r>
              <a:rPr kumimoji="1" lang="en-US" sz="1200" b="0" kern="1200" baseline="0" dirty="0">
                <a:solidFill>
                  <a:schemeClr val="tx1"/>
                </a:solidFill>
                <a:latin typeface="Times New Roman" pitchFamily="-110" charset="0"/>
                <a:ea typeface="+mn-ea"/>
                <a:cs typeface="+mn-cs"/>
              </a:rPr>
              <a:t>Move data between memory and ALU registers or between</a:t>
            </a:r>
          </a:p>
          <a:p>
            <a:r>
              <a:rPr kumimoji="1" lang="en-US" sz="1200" kern="1200" baseline="0" dirty="0">
                <a:solidFill>
                  <a:schemeClr val="tx1"/>
                </a:solidFill>
                <a:latin typeface="Times New Roman" pitchFamily="-110" charset="0"/>
                <a:ea typeface="+mn-ea"/>
                <a:cs typeface="+mn-cs"/>
              </a:rPr>
              <a:t>two ALU registers.</a:t>
            </a:r>
          </a:p>
          <a:p>
            <a:endParaRPr kumimoji="1" lang="en-US" sz="1200" kern="1200" baseline="0" dirty="0">
              <a:solidFill>
                <a:schemeClr val="tx1"/>
              </a:solidFill>
              <a:latin typeface="Times New Roman" pitchFamily="-110" charset="0"/>
              <a:ea typeface="+mn-ea"/>
              <a:cs typeface="+mn-cs"/>
            </a:endParaRPr>
          </a:p>
          <a:p>
            <a:r>
              <a:rPr kumimoji="1" lang="en-US" sz="1200" b="1" kern="1200" baseline="0" dirty="0">
                <a:solidFill>
                  <a:schemeClr val="tx1"/>
                </a:solidFill>
                <a:latin typeface="Times New Roman" pitchFamily="-110" charset="0"/>
                <a:ea typeface="+mn-ea"/>
                <a:cs typeface="+mn-cs"/>
              </a:rPr>
              <a:t>Unconditional branch: </a:t>
            </a:r>
            <a:r>
              <a:rPr kumimoji="1" lang="en-US" sz="1200" b="0" kern="1200" baseline="0" dirty="0">
                <a:solidFill>
                  <a:schemeClr val="tx1"/>
                </a:solidFill>
                <a:latin typeface="Times New Roman" pitchFamily="-110" charset="0"/>
                <a:ea typeface="+mn-ea"/>
                <a:cs typeface="+mn-cs"/>
              </a:rPr>
              <a:t>Normally, the control unit executes instructions in</a:t>
            </a:r>
          </a:p>
          <a:p>
            <a:r>
              <a:rPr kumimoji="1" lang="en-US" sz="1200" kern="1200" baseline="0" dirty="0">
                <a:solidFill>
                  <a:schemeClr val="tx1"/>
                </a:solidFill>
                <a:latin typeface="Times New Roman" pitchFamily="-110" charset="0"/>
                <a:ea typeface="+mn-ea"/>
                <a:cs typeface="+mn-cs"/>
              </a:rPr>
              <a:t>sequence from memory. This sequence can be changed by a branch instruction,</a:t>
            </a:r>
          </a:p>
          <a:p>
            <a:r>
              <a:rPr kumimoji="1" lang="en-US" sz="1200" kern="1200" baseline="0" dirty="0">
                <a:solidFill>
                  <a:schemeClr val="tx1"/>
                </a:solidFill>
                <a:latin typeface="Times New Roman" pitchFamily="-110" charset="0"/>
                <a:ea typeface="+mn-ea"/>
                <a:cs typeface="+mn-cs"/>
              </a:rPr>
              <a:t>which facilitates repetitive operations.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Conditional branch: </a:t>
            </a:r>
            <a:r>
              <a:rPr kumimoji="1" lang="en-US" sz="1200" b="0" kern="1200" baseline="0" dirty="0">
                <a:solidFill>
                  <a:schemeClr val="tx1"/>
                </a:solidFill>
                <a:latin typeface="Times New Roman" pitchFamily="-110" charset="0"/>
                <a:ea typeface="+mn-ea"/>
                <a:cs typeface="+mn-cs"/>
              </a:rPr>
              <a:t>The branch can be made dependent on a condition, thus</a:t>
            </a:r>
          </a:p>
          <a:p>
            <a:r>
              <a:rPr kumimoji="1" lang="en-US" sz="1200" kern="1200" baseline="0" dirty="0">
                <a:solidFill>
                  <a:schemeClr val="tx1"/>
                </a:solidFill>
                <a:latin typeface="Times New Roman" pitchFamily="-110" charset="0"/>
                <a:ea typeface="+mn-ea"/>
                <a:cs typeface="+mn-cs"/>
              </a:rPr>
              <a:t>allowing decision points.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Arithmetic: </a:t>
            </a:r>
            <a:r>
              <a:rPr kumimoji="1" lang="en-US" sz="1200" b="0" kern="1200" baseline="0" dirty="0">
                <a:solidFill>
                  <a:schemeClr val="tx1"/>
                </a:solidFill>
                <a:latin typeface="Times New Roman" pitchFamily="-110" charset="0"/>
                <a:ea typeface="+mn-ea"/>
                <a:cs typeface="+mn-cs"/>
              </a:rPr>
              <a:t>Operations performed by the ALU.</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Address modify: </a:t>
            </a:r>
            <a:r>
              <a:rPr kumimoji="1" lang="en-US" sz="1200" b="0" kern="1200" baseline="0" dirty="0">
                <a:solidFill>
                  <a:schemeClr val="tx1"/>
                </a:solidFill>
                <a:latin typeface="Times New Roman" pitchFamily="-110" charset="0"/>
                <a:ea typeface="+mn-ea"/>
                <a:cs typeface="+mn-cs"/>
              </a:rPr>
              <a:t>Permits addresses to be computed in the ALU and then</a:t>
            </a:r>
          </a:p>
          <a:p>
            <a:r>
              <a:rPr kumimoji="1" lang="en-US" sz="1200" kern="1200" baseline="0" dirty="0">
                <a:solidFill>
                  <a:schemeClr val="tx1"/>
                </a:solidFill>
                <a:latin typeface="Times New Roman" pitchFamily="-110" charset="0"/>
                <a:ea typeface="+mn-ea"/>
                <a:cs typeface="+mn-cs"/>
              </a:rPr>
              <a:t>inserted into instructions stored in memory. This allows a program considerable</a:t>
            </a:r>
          </a:p>
          <a:p>
            <a:r>
              <a:rPr kumimoji="1" lang="en-US" sz="1200" kern="1200" baseline="0" dirty="0">
                <a:solidFill>
                  <a:schemeClr val="tx1"/>
                </a:solidFill>
                <a:latin typeface="Times New Roman" pitchFamily="-110" charset="0"/>
                <a:ea typeface="+mn-ea"/>
                <a:cs typeface="+mn-cs"/>
              </a:rPr>
              <a:t>addressing flexibility.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Table 2.1 presents instructions in a symbolic, easy-to-read form. Actually,</a:t>
            </a:r>
          </a:p>
          <a:p>
            <a:r>
              <a:rPr kumimoji="1" lang="en-US" sz="1200" kern="1200" baseline="0" dirty="0">
                <a:solidFill>
                  <a:schemeClr val="tx1"/>
                </a:solidFill>
                <a:latin typeface="Times New Roman" pitchFamily="-110" charset="0"/>
                <a:ea typeface="+mn-ea"/>
                <a:cs typeface="+mn-cs"/>
              </a:rPr>
              <a:t>each instruction must conform to the format of Figure 2.2b. The opcode portion</a:t>
            </a:r>
          </a:p>
          <a:p>
            <a:r>
              <a:rPr kumimoji="1" lang="en-US" sz="1200" kern="1200" baseline="0" dirty="0">
                <a:solidFill>
                  <a:schemeClr val="tx1"/>
                </a:solidFill>
                <a:latin typeface="Times New Roman" pitchFamily="-110" charset="0"/>
                <a:ea typeface="+mn-ea"/>
                <a:cs typeface="+mn-cs"/>
              </a:rPr>
              <a:t>(first 8 bits) specifies which of the 21 instructions is to be executed. The address</a:t>
            </a:r>
          </a:p>
          <a:p>
            <a:r>
              <a:rPr kumimoji="1" lang="en-US" sz="1200" kern="1200" baseline="0" dirty="0">
                <a:solidFill>
                  <a:schemeClr val="tx1"/>
                </a:solidFill>
                <a:latin typeface="Times New Roman" pitchFamily="-110" charset="0"/>
                <a:ea typeface="+mn-ea"/>
                <a:cs typeface="+mn-cs"/>
              </a:rPr>
              <a:t>portion (remaining 12 bits) specifies which of the 1000 memory locations is to be</a:t>
            </a:r>
          </a:p>
          <a:p>
            <a:r>
              <a:rPr kumimoji="1" lang="en-US" sz="1200" kern="1200" baseline="0" dirty="0">
                <a:solidFill>
                  <a:schemeClr val="tx1"/>
                </a:solidFill>
                <a:latin typeface="Times New Roman" pitchFamily="-110" charset="0"/>
                <a:ea typeface="+mn-ea"/>
                <a:cs typeface="+mn-cs"/>
              </a:rPr>
              <a:t>involved in the execution of the instruction.</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The IAS computer had a total of 21 instructions, which are listed in Table 2.1.</a:t>
            </a:r>
          </a:p>
          <a:p>
            <a:r>
              <a:rPr kumimoji="1" lang="en-US" sz="1200" kern="1200" baseline="0" dirty="0">
                <a:solidFill>
                  <a:schemeClr val="tx1"/>
                </a:solidFill>
                <a:latin typeface="Times New Roman" pitchFamily="-110" charset="0"/>
                <a:ea typeface="+mn-ea"/>
                <a:cs typeface="+mn-cs"/>
              </a:rPr>
              <a:t>These can be grouped as follows: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transfer: </a:t>
            </a:r>
            <a:r>
              <a:rPr kumimoji="1" lang="en-US" sz="1200" b="0" kern="1200" baseline="0" dirty="0">
                <a:solidFill>
                  <a:schemeClr val="tx1"/>
                </a:solidFill>
                <a:latin typeface="Times New Roman" pitchFamily="-110" charset="0"/>
                <a:ea typeface="+mn-ea"/>
                <a:cs typeface="+mn-cs"/>
              </a:rPr>
              <a:t>Move data between memory and ALU registers or between</a:t>
            </a:r>
          </a:p>
          <a:p>
            <a:r>
              <a:rPr kumimoji="1" lang="en-US" sz="1200" kern="1200" baseline="0" dirty="0">
                <a:solidFill>
                  <a:schemeClr val="tx1"/>
                </a:solidFill>
                <a:latin typeface="Times New Roman" pitchFamily="-110" charset="0"/>
                <a:ea typeface="+mn-ea"/>
                <a:cs typeface="+mn-cs"/>
              </a:rPr>
              <a:t>two ALU registers.</a:t>
            </a:r>
          </a:p>
          <a:p>
            <a:endParaRPr kumimoji="1" lang="en-US" sz="1200" kern="1200" baseline="0" dirty="0">
              <a:solidFill>
                <a:schemeClr val="tx1"/>
              </a:solidFill>
              <a:latin typeface="Times New Roman" pitchFamily="-110" charset="0"/>
              <a:ea typeface="+mn-ea"/>
              <a:cs typeface="+mn-cs"/>
            </a:endParaRPr>
          </a:p>
          <a:p>
            <a:r>
              <a:rPr kumimoji="1" lang="en-US" sz="1200" b="1" kern="1200" baseline="0" dirty="0">
                <a:solidFill>
                  <a:schemeClr val="tx1"/>
                </a:solidFill>
                <a:latin typeface="Times New Roman" pitchFamily="-110" charset="0"/>
                <a:ea typeface="+mn-ea"/>
                <a:cs typeface="+mn-cs"/>
              </a:rPr>
              <a:t>Unconditional branch: </a:t>
            </a:r>
            <a:r>
              <a:rPr kumimoji="1" lang="en-US" sz="1200" b="0" kern="1200" baseline="0" dirty="0">
                <a:solidFill>
                  <a:schemeClr val="tx1"/>
                </a:solidFill>
                <a:latin typeface="Times New Roman" pitchFamily="-110" charset="0"/>
                <a:ea typeface="+mn-ea"/>
                <a:cs typeface="+mn-cs"/>
              </a:rPr>
              <a:t>Normally, the control unit executes instructions in</a:t>
            </a:r>
          </a:p>
          <a:p>
            <a:r>
              <a:rPr kumimoji="1" lang="en-US" sz="1200" kern="1200" baseline="0" dirty="0">
                <a:solidFill>
                  <a:schemeClr val="tx1"/>
                </a:solidFill>
                <a:latin typeface="Times New Roman" pitchFamily="-110" charset="0"/>
                <a:ea typeface="+mn-ea"/>
                <a:cs typeface="+mn-cs"/>
              </a:rPr>
              <a:t>sequence from memory. This sequence can be changed by a branch instruction,</a:t>
            </a:r>
          </a:p>
          <a:p>
            <a:r>
              <a:rPr kumimoji="1" lang="en-US" sz="1200" kern="1200" baseline="0" dirty="0">
                <a:solidFill>
                  <a:schemeClr val="tx1"/>
                </a:solidFill>
                <a:latin typeface="Times New Roman" pitchFamily="-110" charset="0"/>
                <a:ea typeface="+mn-ea"/>
                <a:cs typeface="+mn-cs"/>
              </a:rPr>
              <a:t>which facilitates repetitive operations.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Conditional branch: </a:t>
            </a:r>
            <a:r>
              <a:rPr kumimoji="1" lang="en-US" sz="1200" b="0" kern="1200" baseline="0" dirty="0">
                <a:solidFill>
                  <a:schemeClr val="tx1"/>
                </a:solidFill>
                <a:latin typeface="Times New Roman" pitchFamily="-110" charset="0"/>
                <a:ea typeface="+mn-ea"/>
                <a:cs typeface="+mn-cs"/>
              </a:rPr>
              <a:t>The branch can be made dependent on a condition, thus</a:t>
            </a:r>
          </a:p>
          <a:p>
            <a:r>
              <a:rPr kumimoji="1" lang="en-US" sz="1200" kern="1200" baseline="0" dirty="0">
                <a:solidFill>
                  <a:schemeClr val="tx1"/>
                </a:solidFill>
                <a:latin typeface="Times New Roman" pitchFamily="-110" charset="0"/>
                <a:ea typeface="+mn-ea"/>
                <a:cs typeface="+mn-cs"/>
              </a:rPr>
              <a:t>allowing decision points.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Arithmetic: </a:t>
            </a:r>
            <a:r>
              <a:rPr kumimoji="1" lang="en-US" sz="1200" b="0" kern="1200" baseline="0" dirty="0">
                <a:solidFill>
                  <a:schemeClr val="tx1"/>
                </a:solidFill>
                <a:latin typeface="Times New Roman" pitchFamily="-110" charset="0"/>
                <a:ea typeface="+mn-ea"/>
                <a:cs typeface="+mn-cs"/>
              </a:rPr>
              <a:t>Operations performed by the ALU.</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Address modify: </a:t>
            </a:r>
            <a:r>
              <a:rPr kumimoji="1" lang="en-US" sz="1200" b="0" kern="1200" baseline="0" dirty="0">
                <a:solidFill>
                  <a:schemeClr val="tx1"/>
                </a:solidFill>
                <a:latin typeface="Times New Roman" pitchFamily="-110" charset="0"/>
                <a:ea typeface="+mn-ea"/>
                <a:cs typeface="+mn-cs"/>
              </a:rPr>
              <a:t>Permits addresses to be computed in the ALU and then</a:t>
            </a:r>
          </a:p>
          <a:p>
            <a:r>
              <a:rPr kumimoji="1" lang="en-US" sz="1200" kern="1200" baseline="0" dirty="0">
                <a:solidFill>
                  <a:schemeClr val="tx1"/>
                </a:solidFill>
                <a:latin typeface="Times New Roman" pitchFamily="-110" charset="0"/>
                <a:ea typeface="+mn-ea"/>
                <a:cs typeface="+mn-cs"/>
              </a:rPr>
              <a:t>inserted into instructions stored in memory. This allows a program considerable</a:t>
            </a:r>
          </a:p>
          <a:p>
            <a:r>
              <a:rPr kumimoji="1" lang="en-US" sz="1200" kern="1200" baseline="0" dirty="0">
                <a:solidFill>
                  <a:schemeClr val="tx1"/>
                </a:solidFill>
                <a:latin typeface="Times New Roman" pitchFamily="-110" charset="0"/>
                <a:ea typeface="+mn-ea"/>
                <a:cs typeface="+mn-cs"/>
              </a:rPr>
              <a:t>addressing flexibility.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Table 2.1 presents instructions in a symbolic, easy-to-read form. Actually,</a:t>
            </a:r>
          </a:p>
          <a:p>
            <a:r>
              <a:rPr kumimoji="1" lang="en-US" sz="1200" kern="1200" baseline="0" dirty="0">
                <a:solidFill>
                  <a:schemeClr val="tx1"/>
                </a:solidFill>
                <a:latin typeface="Times New Roman" pitchFamily="-110" charset="0"/>
                <a:ea typeface="+mn-ea"/>
                <a:cs typeface="+mn-cs"/>
              </a:rPr>
              <a:t>each instruction must conform to the format of Figure 2.2b. The opcode portion</a:t>
            </a:r>
          </a:p>
          <a:p>
            <a:r>
              <a:rPr kumimoji="1" lang="en-US" sz="1200" kern="1200" baseline="0" dirty="0">
                <a:solidFill>
                  <a:schemeClr val="tx1"/>
                </a:solidFill>
                <a:latin typeface="Times New Roman" pitchFamily="-110" charset="0"/>
                <a:ea typeface="+mn-ea"/>
                <a:cs typeface="+mn-cs"/>
              </a:rPr>
              <a:t>(first 8 bits) specifies which of the 21 instructions is to be executed. The address</a:t>
            </a:r>
          </a:p>
          <a:p>
            <a:r>
              <a:rPr kumimoji="1" lang="en-US" sz="1200" kern="1200" baseline="0" dirty="0">
                <a:solidFill>
                  <a:schemeClr val="tx1"/>
                </a:solidFill>
                <a:latin typeface="Times New Roman" pitchFamily="-110" charset="0"/>
                <a:ea typeface="+mn-ea"/>
                <a:cs typeface="+mn-cs"/>
              </a:rPr>
              <a:t>portion (remaining 12 bits) specifies which of the 1000 memory locations is to be</a:t>
            </a:r>
          </a:p>
          <a:p>
            <a:r>
              <a:rPr kumimoji="1" lang="en-US" sz="1200" kern="1200" baseline="0" dirty="0">
                <a:solidFill>
                  <a:schemeClr val="tx1"/>
                </a:solidFill>
                <a:latin typeface="Times New Roman" pitchFamily="-110" charset="0"/>
                <a:ea typeface="+mn-ea"/>
                <a:cs typeface="+mn-cs"/>
              </a:rPr>
              <a:t>involved in the execution of the instruction.</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E859E3-EB53-1944-A05E-ADEF90241019}" type="slidenum">
              <a:rPr lang="en-US"/>
              <a:pPr/>
              <a:t>15</a:t>
            </a:fld>
            <a:endParaRPr lang="en-US" dirty="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1950s saw the birth of the computer industry with</a:t>
            </a:r>
          </a:p>
          <a:p>
            <a:r>
              <a:rPr kumimoji="1" lang="en-US" sz="1200" kern="1200" baseline="0" dirty="0">
                <a:solidFill>
                  <a:schemeClr val="tx1"/>
                </a:solidFill>
                <a:latin typeface="Times New Roman" pitchFamily="-110" charset="0"/>
                <a:ea typeface="+mn-ea"/>
                <a:cs typeface="+mn-cs"/>
              </a:rPr>
              <a:t>two companies, Sperry and IBM, dominating the marketplace.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1947, Eckert and Mauchly formed the Eckert-Mauchly Computer</a:t>
            </a:r>
          </a:p>
          <a:p>
            <a:r>
              <a:rPr kumimoji="1" lang="en-US" sz="1200" kern="1200" baseline="0" dirty="0">
                <a:solidFill>
                  <a:schemeClr val="tx1"/>
                </a:solidFill>
                <a:latin typeface="Times New Roman" pitchFamily="-110" charset="0"/>
                <a:ea typeface="+mn-ea"/>
                <a:cs typeface="+mn-cs"/>
              </a:rPr>
              <a:t>Corporation to manufacture computers commercially. Their first successful machine</a:t>
            </a:r>
          </a:p>
          <a:p>
            <a:r>
              <a:rPr kumimoji="1" lang="en-US" sz="1200" kern="1200" baseline="0" dirty="0">
                <a:solidFill>
                  <a:schemeClr val="tx1"/>
                </a:solidFill>
                <a:latin typeface="Times New Roman" pitchFamily="-110" charset="0"/>
                <a:ea typeface="+mn-ea"/>
                <a:cs typeface="+mn-cs"/>
              </a:rPr>
              <a:t>was the UNIVAC I (Universal Automatic Computer), which was commissioned by</a:t>
            </a:r>
          </a:p>
          <a:p>
            <a:r>
              <a:rPr kumimoji="1" lang="en-US" sz="1200" kern="1200" baseline="0" dirty="0">
                <a:solidFill>
                  <a:schemeClr val="tx1"/>
                </a:solidFill>
                <a:latin typeface="Times New Roman" pitchFamily="-110" charset="0"/>
                <a:ea typeface="+mn-ea"/>
                <a:cs typeface="+mn-cs"/>
              </a:rPr>
              <a:t>the Bureau of the Census for the 1950 calculations. The Eckert-Mauchly Computer</a:t>
            </a:r>
          </a:p>
          <a:p>
            <a:r>
              <a:rPr kumimoji="1" lang="en-US" sz="1200" kern="1200" baseline="0" dirty="0">
                <a:solidFill>
                  <a:schemeClr val="tx1"/>
                </a:solidFill>
                <a:latin typeface="Times New Roman" pitchFamily="-110" charset="0"/>
                <a:ea typeface="+mn-ea"/>
                <a:cs typeface="+mn-cs"/>
              </a:rPr>
              <a:t>Corporation became part of the UNIVAC division of Sperry-Rand Corporation,</a:t>
            </a:r>
          </a:p>
          <a:p>
            <a:r>
              <a:rPr kumimoji="1" lang="en-US" sz="1200" kern="1200" baseline="0" dirty="0">
                <a:solidFill>
                  <a:schemeClr val="tx1"/>
                </a:solidFill>
                <a:latin typeface="Times New Roman" pitchFamily="-110" charset="0"/>
                <a:ea typeface="+mn-ea"/>
                <a:cs typeface="+mn-cs"/>
              </a:rPr>
              <a:t>which went on to build a series of successor machines.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UNIVAC I was the first successful commercial computer. It was intended</a:t>
            </a:r>
          </a:p>
          <a:p>
            <a:r>
              <a:rPr kumimoji="1" lang="en-US" sz="1200" kern="1200" baseline="0" dirty="0">
                <a:solidFill>
                  <a:schemeClr val="tx1"/>
                </a:solidFill>
                <a:latin typeface="Times New Roman" pitchFamily="-110" charset="0"/>
                <a:ea typeface="+mn-ea"/>
                <a:cs typeface="+mn-cs"/>
              </a:rPr>
              <a:t>for both scientific and commercial applications. The first paper describing the</a:t>
            </a:r>
          </a:p>
          <a:p>
            <a:r>
              <a:rPr kumimoji="1" lang="en-US" sz="1200" kern="1200" baseline="0" dirty="0">
                <a:solidFill>
                  <a:schemeClr val="tx1"/>
                </a:solidFill>
                <a:latin typeface="Times New Roman" pitchFamily="-110" charset="0"/>
                <a:ea typeface="+mn-ea"/>
                <a:cs typeface="+mn-cs"/>
              </a:rPr>
              <a:t>system listed matrix algebraic computations, statistical problems, premium billings</a:t>
            </a:r>
          </a:p>
          <a:p>
            <a:r>
              <a:rPr kumimoji="1" lang="en-US" sz="1200" kern="1200" baseline="0" dirty="0">
                <a:solidFill>
                  <a:schemeClr val="tx1"/>
                </a:solidFill>
                <a:latin typeface="Times New Roman" pitchFamily="-110" charset="0"/>
                <a:ea typeface="+mn-ea"/>
                <a:cs typeface="+mn-cs"/>
              </a:rPr>
              <a:t>for a life insurance company, and logistical problems as a sample of the tasks it could</a:t>
            </a:r>
          </a:p>
          <a:p>
            <a:r>
              <a:rPr kumimoji="1" lang="en-US" sz="1200" kern="1200" baseline="0" dirty="0">
                <a:solidFill>
                  <a:schemeClr val="tx1"/>
                </a:solidFill>
                <a:latin typeface="Times New Roman" pitchFamily="-110" charset="0"/>
                <a:ea typeface="+mn-ea"/>
                <a:cs typeface="+mn-cs"/>
              </a:rPr>
              <a:t>perform.</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UNIVAC II, which had greater memory capacity and higher performance</a:t>
            </a:r>
          </a:p>
          <a:p>
            <a:r>
              <a:rPr kumimoji="1" lang="en-US" sz="1200" kern="1200" baseline="0" dirty="0">
                <a:solidFill>
                  <a:schemeClr val="tx1"/>
                </a:solidFill>
                <a:latin typeface="Times New Roman" pitchFamily="-110" charset="0"/>
                <a:ea typeface="+mn-ea"/>
                <a:cs typeface="+mn-cs"/>
              </a:rPr>
              <a:t>than the UNIVAC I, was delivered in the late 1950s and illustrates several trends that</a:t>
            </a:r>
          </a:p>
          <a:p>
            <a:r>
              <a:rPr kumimoji="1" lang="en-US" sz="1200" kern="1200" baseline="0" dirty="0">
                <a:solidFill>
                  <a:schemeClr val="tx1"/>
                </a:solidFill>
                <a:latin typeface="Times New Roman" pitchFamily="-110" charset="0"/>
                <a:ea typeface="+mn-ea"/>
                <a:cs typeface="+mn-cs"/>
              </a:rPr>
              <a:t>have remained characteristic of the computer industry. First, advances in technology</a:t>
            </a:r>
          </a:p>
          <a:p>
            <a:r>
              <a:rPr kumimoji="1" lang="en-US" sz="1200" kern="1200" baseline="0" dirty="0">
                <a:solidFill>
                  <a:schemeClr val="tx1"/>
                </a:solidFill>
                <a:latin typeface="Times New Roman" pitchFamily="-110" charset="0"/>
                <a:ea typeface="+mn-ea"/>
                <a:cs typeface="+mn-cs"/>
              </a:rPr>
              <a:t>allow companies to continue to build larger, more powerful computers. Second,</a:t>
            </a:r>
          </a:p>
          <a:p>
            <a:r>
              <a:rPr kumimoji="1" lang="en-US" sz="1200" kern="1200" baseline="0" dirty="0">
                <a:solidFill>
                  <a:schemeClr val="tx1"/>
                </a:solidFill>
                <a:latin typeface="Times New Roman" pitchFamily="-110" charset="0"/>
                <a:ea typeface="+mn-ea"/>
                <a:cs typeface="+mn-cs"/>
              </a:rPr>
              <a:t>each company tries to make its new machines </a:t>
            </a:r>
            <a:r>
              <a:rPr kumimoji="1" lang="en-US" sz="1200" i="1" kern="1200" baseline="0" dirty="0">
                <a:solidFill>
                  <a:schemeClr val="tx1"/>
                </a:solidFill>
                <a:latin typeface="Times New Roman" pitchFamily="-110" charset="0"/>
                <a:ea typeface="+mn-ea"/>
                <a:cs typeface="+mn-cs"/>
              </a:rPr>
              <a:t>backward compatible with the older</a:t>
            </a:r>
          </a:p>
          <a:p>
            <a:r>
              <a:rPr kumimoji="1" lang="en-US" sz="1200" kern="1200" baseline="0" dirty="0">
                <a:solidFill>
                  <a:schemeClr val="tx1"/>
                </a:solidFill>
                <a:latin typeface="Times New Roman" pitchFamily="-110" charset="0"/>
                <a:ea typeface="+mn-ea"/>
                <a:cs typeface="+mn-cs"/>
              </a:rPr>
              <a:t>machines. This means that the programs written for the older machines can be</a:t>
            </a:r>
          </a:p>
          <a:p>
            <a:r>
              <a:rPr kumimoji="1" lang="en-US" sz="1200" kern="1200" baseline="0" dirty="0">
                <a:solidFill>
                  <a:schemeClr val="tx1"/>
                </a:solidFill>
                <a:latin typeface="Times New Roman" pitchFamily="-110" charset="0"/>
                <a:ea typeface="+mn-ea"/>
                <a:cs typeface="+mn-cs"/>
              </a:rPr>
              <a:t>executed on the new machine. This strategy is adopted in the hopes of retaining the</a:t>
            </a:r>
          </a:p>
          <a:p>
            <a:r>
              <a:rPr kumimoji="1" lang="en-US" sz="1200" kern="1200" baseline="0" dirty="0">
                <a:solidFill>
                  <a:schemeClr val="tx1"/>
                </a:solidFill>
                <a:latin typeface="Times New Roman" pitchFamily="-110" charset="0"/>
                <a:ea typeface="+mn-ea"/>
                <a:cs typeface="+mn-cs"/>
              </a:rPr>
              <a:t>customer base; that is, when a customer decides to buy a newer machine, he or she is</a:t>
            </a:r>
          </a:p>
          <a:p>
            <a:r>
              <a:rPr kumimoji="1" lang="en-US" sz="1200" kern="1200" baseline="0" dirty="0">
                <a:solidFill>
                  <a:schemeClr val="tx1"/>
                </a:solidFill>
                <a:latin typeface="Times New Roman" pitchFamily="-110" charset="0"/>
                <a:ea typeface="+mn-ea"/>
                <a:cs typeface="+mn-cs"/>
              </a:rPr>
              <a:t>likely to get it from the same company to avoid losing the investment in programs.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UNIVAC division also began development of the 1100 series of computers,</a:t>
            </a:r>
          </a:p>
          <a:p>
            <a:r>
              <a:rPr kumimoji="1" lang="en-US" sz="1200" kern="1200" baseline="0" dirty="0">
                <a:solidFill>
                  <a:schemeClr val="tx1"/>
                </a:solidFill>
                <a:latin typeface="Times New Roman" pitchFamily="-110" charset="0"/>
                <a:ea typeface="+mn-ea"/>
                <a:cs typeface="+mn-cs"/>
              </a:rPr>
              <a:t>which was to be its major source of revenue. This series illustrates a distinction</a:t>
            </a:r>
          </a:p>
          <a:p>
            <a:r>
              <a:rPr kumimoji="1" lang="en-US" sz="1200" kern="1200" baseline="0" dirty="0">
                <a:solidFill>
                  <a:schemeClr val="tx1"/>
                </a:solidFill>
                <a:latin typeface="Times New Roman" pitchFamily="-110" charset="0"/>
                <a:ea typeface="+mn-ea"/>
                <a:cs typeface="+mn-cs"/>
              </a:rPr>
              <a:t>that existed at one time. The first model, the UNIVAC 1103, and its successors</a:t>
            </a:r>
          </a:p>
          <a:p>
            <a:r>
              <a:rPr kumimoji="1" lang="en-US" sz="1200" kern="1200" baseline="0" dirty="0">
                <a:solidFill>
                  <a:schemeClr val="tx1"/>
                </a:solidFill>
                <a:latin typeface="Times New Roman" pitchFamily="-110" charset="0"/>
                <a:ea typeface="+mn-ea"/>
                <a:cs typeface="+mn-cs"/>
              </a:rPr>
              <a:t>for many years were primarily intended for scientific applications, involving long</a:t>
            </a:r>
          </a:p>
          <a:p>
            <a:r>
              <a:rPr kumimoji="1" lang="en-US" sz="1200" kern="1200" baseline="0" dirty="0">
                <a:solidFill>
                  <a:schemeClr val="tx1"/>
                </a:solidFill>
                <a:latin typeface="Times New Roman" pitchFamily="-110" charset="0"/>
                <a:ea typeface="+mn-ea"/>
                <a:cs typeface="+mn-cs"/>
              </a:rPr>
              <a:t>and complex calculations. Other companies concentrated on business applications,</a:t>
            </a:r>
          </a:p>
          <a:p>
            <a:r>
              <a:rPr kumimoji="1" lang="en-US" sz="1200" kern="1200" baseline="0" dirty="0">
                <a:solidFill>
                  <a:schemeClr val="tx1"/>
                </a:solidFill>
                <a:latin typeface="Times New Roman" pitchFamily="-110" charset="0"/>
                <a:ea typeface="+mn-ea"/>
                <a:cs typeface="+mn-cs"/>
              </a:rPr>
              <a:t>which involved processing large amounts of text data. This split has largely disappeared,</a:t>
            </a:r>
          </a:p>
          <a:p>
            <a:r>
              <a:rPr kumimoji="1" lang="en-US" sz="1200" kern="1200" baseline="0" dirty="0">
                <a:solidFill>
                  <a:schemeClr val="tx1"/>
                </a:solidFill>
                <a:latin typeface="Times New Roman" pitchFamily="-110" charset="0"/>
                <a:ea typeface="+mn-ea"/>
                <a:cs typeface="+mn-cs"/>
              </a:rPr>
              <a:t>but it was evident for a number of years.</a:t>
            </a: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092674-3704-C749-A383-F56736620207}" type="slidenum">
              <a:rPr lang="en-US"/>
              <a:pPr/>
              <a:t>16</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IBM, then the major manufacturer of punched-card processing equipment,</a:t>
            </a:r>
          </a:p>
          <a:p>
            <a:r>
              <a:rPr kumimoji="1" lang="en-US" sz="1200" kern="1200" baseline="0" dirty="0">
                <a:solidFill>
                  <a:schemeClr val="tx1"/>
                </a:solidFill>
                <a:latin typeface="Times New Roman" pitchFamily="-110" charset="0"/>
                <a:ea typeface="+mn-ea"/>
                <a:cs typeface="+mn-cs"/>
              </a:rPr>
              <a:t>delivered its first electronic stored-program computer, the 701, in 1953. The 701 was</a:t>
            </a:r>
          </a:p>
          <a:p>
            <a:r>
              <a:rPr kumimoji="1" lang="en-US" sz="1200" kern="1200" baseline="0" dirty="0">
                <a:solidFill>
                  <a:schemeClr val="tx1"/>
                </a:solidFill>
                <a:latin typeface="Times New Roman" pitchFamily="-110" charset="0"/>
                <a:ea typeface="+mn-ea"/>
                <a:cs typeface="+mn-cs"/>
              </a:rPr>
              <a:t>intended primarily for scientific applications [BASH81]. In 1955, IBM introduced</a:t>
            </a:r>
          </a:p>
          <a:p>
            <a:r>
              <a:rPr kumimoji="1" lang="en-US" sz="1200" kern="1200" baseline="0" dirty="0">
                <a:solidFill>
                  <a:schemeClr val="tx1"/>
                </a:solidFill>
                <a:latin typeface="Times New Roman" pitchFamily="-110" charset="0"/>
                <a:ea typeface="+mn-ea"/>
                <a:cs typeface="+mn-cs"/>
              </a:rPr>
              <a:t>the companion 702 product, which had a number of hardware features that suited it</a:t>
            </a:r>
          </a:p>
          <a:p>
            <a:r>
              <a:rPr kumimoji="1" lang="en-US" sz="1200" kern="1200" baseline="0" dirty="0">
                <a:solidFill>
                  <a:schemeClr val="tx1"/>
                </a:solidFill>
                <a:latin typeface="Times New Roman" pitchFamily="-110" charset="0"/>
                <a:ea typeface="+mn-ea"/>
                <a:cs typeface="+mn-cs"/>
              </a:rPr>
              <a:t>to business applications. These were the first of a long series of 700/7000 computers</a:t>
            </a:r>
          </a:p>
          <a:p>
            <a:r>
              <a:rPr kumimoji="1" lang="en-US" sz="1200" kern="1200" baseline="0" dirty="0">
                <a:solidFill>
                  <a:schemeClr val="tx1"/>
                </a:solidFill>
                <a:latin typeface="Times New Roman" pitchFamily="-110" charset="0"/>
                <a:ea typeface="+mn-ea"/>
                <a:cs typeface="+mn-cs"/>
              </a:rPr>
              <a:t>that established IBM as the overwhelmingly dominant computer manufacturer.</a:t>
            </a:r>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17</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first major change in the electronic computer came with the replacement of</a:t>
            </a:r>
          </a:p>
          <a:p>
            <a:r>
              <a:rPr kumimoji="1" lang="en-US" sz="1200" kern="1200" baseline="0" dirty="0">
                <a:solidFill>
                  <a:schemeClr val="tx1"/>
                </a:solidFill>
                <a:latin typeface="Times New Roman" pitchFamily="-110" charset="0"/>
                <a:ea typeface="+mn-ea"/>
                <a:cs typeface="+mn-cs"/>
              </a:rPr>
              <a:t>the vacuum tube by the transistor. The transistor is smaller, cheaper, and dissipates</a:t>
            </a:r>
          </a:p>
          <a:p>
            <a:r>
              <a:rPr kumimoji="1" lang="en-US" sz="1200" kern="1200" baseline="0" dirty="0">
                <a:solidFill>
                  <a:schemeClr val="tx1"/>
                </a:solidFill>
                <a:latin typeface="Times New Roman" pitchFamily="-110" charset="0"/>
                <a:ea typeface="+mn-ea"/>
                <a:cs typeface="+mn-cs"/>
              </a:rPr>
              <a:t>less heat than a vacuum tube but can be used in the same way as a vacuum tube to</a:t>
            </a:r>
          </a:p>
          <a:p>
            <a:r>
              <a:rPr kumimoji="1" lang="en-US" sz="1200" kern="1200" baseline="0" dirty="0">
                <a:solidFill>
                  <a:schemeClr val="tx1"/>
                </a:solidFill>
                <a:latin typeface="Times New Roman" pitchFamily="-110" charset="0"/>
                <a:ea typeface="+mn-ea"/>
                <a:cs typeface="+mn-cs"/>
              </a:rPr>
              <a:t>construct computers. Unlike the vacuum tube, which requires wires, metal plates, a</a:t>
            </a:r>
          </a:p>
          <a:p>
            <a:r>
              <a:rPr kumimoji="1" lang="en-US" sz="1200" kern="1200" baseline="0" dirty="0">
                <a:solidFill>
                  <a:schemeClr val="tx1"/>
                </a:solidFill>
                <a:latin typeface="Times New Roman" pitchFamily="-110" charset="0"/>
                <a:ea typeface="+mn-ea"/>
                <a:cs typeface="+mn-cs"/>
              </a:rPr>
              <a:t>glass capsule, and a vacuum, the transistor is a </a:t>
            </a:r>
            <a:r>
              <a:rPr kumimoji="1" lang="en-US" sz="1200" i="1" kern="1200" baseline="0" dirty="0">
                <a:solidFill>
                  <a:schemeClr val="tx1"/>
                </a:solidFill>
                <a:latin typeface="Times New Roman" pitchFamily="-110" charset="0"/>
                <a:ea typeface="+mn-ea"/>
                <a:cs typeface="+mn-cs"/>
              </a:rPr>
              <a:t>solid-state device, made from silicon.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transistor was invented at Bell Labs in 1947 and by the 1950s had</a:t>
            </a:r>
          </a:p>
          <a:p>
            <a:r>
              <a:rPr kumimoji="1" lang="en-US" sz="1200" kern="1200" baseline="0" dirty="0">
                <a:solidFill>
                  <a:schemeClr val="tx1"/>
                </a:solidFill>
                <a:latin typeface="Times New Roman" pitchFamily="-110" charset="0"/>
                <a:ea typeface="+mn-ea"/>
                <a:cs typeface="+mn-cs"/>
              </a:rPr>
              <a:t>launched an electronic revolution. It was not until the late 1950s, however, that</a:t>
            </a:r>
          </a:p>
          <a:p>
            <a:r>
              <a:rPr kumimoji="1" lang="en-US" sz="1200" kern="1200" baseline="0" dirty="0">
                <a:solidFill>
                  <a:schemeClr val="tx1"/>
                </a:solidFill>
                <a:latin typeface="Times New Roman" pitchFamily="-110" charset="0"/>
                <a:ea typeface="+mn-ea"/>
                <a:cs typeface="+mn-cs"/>
              </a:rPr>
              <a:t>fully transistorized computers were commercially available. IBM again was not the</a:t>
            </a:r>
          </a:p>
          <a:p>
            <a:r>
              <a:rPr kumimoji="1" lang="en-US" sz="1200" kern="1200" baseline="0" dirty="0">
                <a:solidFill>
                  <a:schemeClr val="tx1"/>
                </a:solidFill>
                <a:latin typeface="Times New Roman" pitchFamily="-110" charset="0"/>
                <a:ea typeface="+mn-ea"/>
                <a:cs typeface="+mn-cs"/>
              </a:rPr>
              <a:t>first company to deliver the new technology. NCR and, more successfully, RCA</a:t>
            </a:r>
          </a:p>
          <a:p>
            <a:r>
              <a:rPr kumimoji="1" lang="en-US" sz="1200" kern="1200" baseline="0" dirty="0">
                <a:solidFill>
                  <a:schemeClr val="tx1"/>
                </a:solidFill>
                <a:latin typeface="Times New Roman" pitchFamily="-110" charset="0"/>
                <a:ea typeface="+mn-ea"/>
                <a:cs typeface="+mn-cs"/>
              </a:rPr>
              <a:t>were the front-runners with some small transistor machines. IBM followed shortly</a:t>
            </a:r>
          </a:p>
          <a:p>
            <a:r>
              <a:rPr kumimoji="1" lang="en-US" sz="1200" kern="1200" baseline="0" dirty="0">
                <a:solidFill>
                  <a:schemeClr val="tx1"/>
                </a:solidFill>
                <a:latin typeface="Times New Roman" pitchFamily="-110" charset="0"/>
                <a:ea typeface="+mn-ea"/>
                <a:cs typeface="+mn-cs"/>
              </a:rPr>
              <a:t>with the 7000 series.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use of the transistor defines the </a:t>
            </a:r>
            <a:r>
              <a:rPr kumimoji="1" lang="en-US" sz="1200" i="1" kern="1200" baseline="0" dirty="0">
                <a:solidFill>
                  <a:schemeClr val="tx1"/>
                </a:solidFill>
                <a:latin typeface="Times New Roman" pitchFamily="-110" charset="0"/>
                <a:ea typeface="+mn-ea"/>
                <a:cs typeface="+mn-cs"/>
              </a:rPr>
              <a:t>second generation of computers.</a:t>
            </a:r>
            <a:endParaRPr kumimoji="1" lang="en-US" sz="1200" kern="1200" baseline="0" dirty="0">
              <a:solidFill>
                <a:schemeClr val="tx1"/>
              </a:solidFill>
              <a:latin typeface="Times New Roman" pitchFamily="-110" charset="0"/>
              <a:ea typeface="+mn-ea"/>
              <a:cs typeface="+mn-cs"/>
            </a:endParaRPr>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EB77A8-3D3D-AD4D-A219-1AF8D83B047D}" type="slidenum">
              <a:rPr lang="en-US"/>
              <a:pPr/>
              <a:t>18</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But there are other changes as well. The second generation saw the introduction</a:t>
            </a:r>
          </a:p>
          <a:p>
            <a:r>
              <a:rPr kumimoji="1" lang="en-US" sz="1200" kern="1200" baseline="0" dirty="0">
                <a:solidFill>
                  <a:schemeClr val="tx1"/>
                </a:solidFill>
                <a:latin typeface="Times New Roman" pitchFamily="-110" charset="0"/>
                <a:ea typeface="+mn-ea"/>
                <a:cs typeface="+mn-cs"/>
              </a:rPr>
              <a:t>of more complex arithmetic and logic units and control units, the use of</a:t>
            </a:r>
          </a:p>
          <a:p>
            <a:r>
              <a:rPr kumimoji="1" lang="en-US" sz="1200" kern="1200" baseline="0" dirty="0">
                <a:solidFill>
                  <a:schemeClr val="tx1"/>
                </a:solidFill>
                <a:latin typeface="Times New Roman" pitchFamily="-110" charset="0"/>
                <a:ea typeface="+mn-ea"/>
                <a:cs typeface="+mn-cs"/>
              </a:rPr>
              <a:t>high-level programming languages, and the provision of </a:t>
            </a:r>
            <a:r>
              <a:rPr kumimoji="1" lang="en-US" sz="1200" i="1" kern="1200" baseline="0" dirty="0">
                <a:solidFill>
                  <a:schemeClr val="tx1"/>
                </a:solidFill>
                <a:latin typeface="Times New Roman" pitchFamily="-110" charset="0"/>
                <a:ea typeface="+mn-ea"/>
                <a:cs typeface="+mn-cs"/>
              </a:rPr>
              <a:t>system software </a:t>
            </a:r>
            <a:r>
              <a:rPr kumimoji="1" lang="en-US" sz="1200" i="0" kern="1200" baseline="0" dirty="0">
                <a:solidFill>
                  <a:schemeClr val="tx1"/>
                </a:solidFill>
                <a:latin typeface="Times New Roman" pitchFamily="-110" charset="0"/>
                <a:ea typeface="+mn-ea"/>
                <a:cs typeface="+mn-cs"/>
              </a:rPr>
              <a:t>with the</a:t>
            </a:r>
          </a:p>
          <a:p>
            <a:r>
              <a:rPr kumimoji="1" lang="en-US" sz="1200" kern="1200" baseline="0" dirty="0">
                <a:solidFill>
                  <a:schemeClr val="tx1"/>
                </a:solidFill>
                <a:latin typeface="Times New Roman" pitchFamily="-110" charset="0"/>
                <a:ea typeface="+mn-ea"/>
                <a:cs typeface="+mn-cs"/>
              </a:rPr>
              <a:t>computer. In broad terms, system software provided the ability to load programs,</a:t>
            </a:r>
          </a:p>
          <a:p>
            <a:r>
              <a:rPr kumimoji="1" lang="en-US" sz="1200" kern="1200" baseline="0" dirty="0">
                <a:solidFill>
                  <a:schemeClr val="tx1"/>
                </a:solidFill>
                <a:latin typeface="Times New Roman" pitchFamily="-110" charset="0"/>
                <a:ea typeface="+mn-ea"/>
                <a:cs typeface="+mn-cs"/>
              </a:rPr>
              <a:t>move data to peripherals, and libraries to perform common computations, similar</a:t>
            </a:r>
          </a:p>
          <a:p>
            <a:r>
              <a:rPr kumimoji="1" lang="en-US" sz="1200" kern="1200" baseline="0" dirty="0">
                <a:solidFill>
                  <a:schemeClr val="tx1"/>
                </a:solidFill>
                <a:latin typeface="Times New Roman" pitchFamily="-110" charset="0"/>
                <a:ea typeface="+mn-ea"/>
                <a:cs typeface="+mn-cs"/>
              </a:rPr>
              <a:t>to what modern OSes like Windows and Linux do.</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second generation is noteworthy also for the appearance of the Digital</a:t>
            </a:r>
          </a:p>
          <a:p>
            <a:r>
              <a:rPr kumimoji="1" lang="en-US" sz="1200" kern="1200" baseline="0" dirty="0">
                <a:solidFill>
                  <a:schemeClr val="tx1"/>
                </a:solidFill>
                <a:latin typeface="Times New Roman" pitchFamily="-110" charset="0"/>
                <a:ea typeface="+mn-ea"/>
                <a:cs typeface="+mn-cs"/>
              </a:rPr>
              <a:t>Equipment Corporation (DEC). DEC was founded in 1957 and, in that year, delivered</a:t>
            </a:r>
          </a:p>
          <a:p>
            <a:r>
              <a:rPr kumimoji="1" lang="en-US" sz="1200" kern="1200" baseline="0" dirty="0">
                <a:solidFill>
                  <a:schemeClr val="tx1"/>
                </a:solidFill>
                <a:latin typeface="Times New Roman" pitchFamily="-110" charset="0"/>
                <a:ea typeface="+mn-ea"/>
                <a:cs typeface="+mn-cs"/>
              </a:rPr>
              <a:t>its first computer, the PDP-1. This computer and this company began the minicomputer</a:t>
            </a:r>
          </a:p>
          <a:p>
            <a:r>
              <a:rPr kumimoji="1" lang="en-US" sz="1200" kern="1200" baseline="0" dirty="0">
                <a:solidFill>
                  <a:schemeClr val="tx1"/>
                </a:solidFill>
                <a:latin typeface="Times New Roman" pitchFamily="-110" charset="0"/>
                <a:ea typeface="+mn-ea"/>
                <a:cs typeface="+mn-cs"/>
              </a:rPr>
              <a:t>phenomenon that would become so prominent in the third generation.</a:t>
            </a: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110" charset="0"/>
                <a:ea typeface="+mn-ea"/>
                <a:cs typeface="+mn-cs"/>
              </a:rPr>
              <a:t>From the introduction of the 700 series in 1952 to the introduction</a:t>
            </a:r>
          </a:p>
          <a:p>
            <a:r>
              <a:rPr kumimoji="1" lang="en-US" sz="1200" kern="1200" baseline="0" dirty="0">
                <a:solidFill>
                  <a:schemeClr val="tx1"/>
                </a:solidFill>
                <a:latin typeface="Times New Roman" pitchFamily="-110" charset="0"/>
                <a:ea typeface="+mn-ea"/>
                <a:cs typeface="+mn-cs"/>
              </a:rPr>
              <a:t>of the last member of the 7000 series in 1964, this IBM product line underwent an</a:t>
            </a:r>
          </a:p>
          <a:p>
            <a:r>
              <a:rPr kumimoji="1" lang="en-US" sz="1200" kern="1200" baseline="0" dirty="0">
                <a:solidFill>
                  <a:schemeClr val="tx1"/>
                </a:solidFill>
                <a:latin typeface="Times New Roman" pitchFamily="-110" charset="0"/>
                <a:ea typeface="+mn-ea"/>
                <a:cs typeface="+mn-cs"/>
              </a:rPr>
              <a:t>evolution that is typical of computer products. Successive members of the product</a:t>
            </a:r>
          </a:p>
          <a:p>
            <a:r>
              <a:rPr kumimoji="1" lang="en-US" sz="1200" kern="1200" baseline="0" dirty="0">
                <a:solidFill>
                  <a:schemeClr val="tx1"/>
                </a:solidFill>
                <a:latin typeface="Times New Roman" pitchFamily="-110" charset="0"/>
                <a:ea typeface="+mn-ea"/>
                <a:cs typeface="+mn-cs"/>
              </a:rPr>
              <a:t>line show increased performance, increased capacity, and/or lower cost.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Table 2.3 illustrates this trend. The size of main memory, in multiples of 2</a:t>
            </a:r>
            <a:r>
              <a:rPr kumimoji="1" lang="en-US" sz="1200" kern="1200" baseline="30000" dirty="0">
                <a:solidFill>
                  <a:schemeClr val="tx1"/>
                </a:solidFill>
                <a:latin typeface="Times New Roman" pitchFamily="-110" charset="0"/>
                <a:ea typeface="+mn-ea"/>
                <a:cs typeface="+mn-cs"/>
              </a:rPr>
              <a:t>10</a:t>
            </a:r>
          </a:p>
          <a:p>
            <a:r>
              <a:rPr kumimoji="1" lang="en-US" sz="1200" kern="1200" baseline="0" dirty="0">
                <a:solidFill>
                  <a:schemeClr val="tx1"/>
                </a:solidFill>
                <a:latin typeface="Times New Roman" pitchFamily="-110" charset="0"/>
                <a:ea typeface="+mn-ea"/>
                <a:cs typeface="+mn-cs"/>
              </a:rPr>
              <a:t>36-bit words, grew from 2K (1K = 2</a:t>
            </a:r>
            <a:r>
              <a:rPr kumimoji="1" lang="en-US" sz="1200" kern="1200" baseline="30000" dirty="0">
                <a:solidFill>
                  <a:schemeClr val="tx1"/>
                </a:solidFill>
                <a:latin typeface="Times New Roman" pitchFamily="-110" charset="0"/>
                <a:ea typeface="+mn-ea"/>
                <a:cs typeface="+mn-cs"/>
              </a:rPr>
              <a:t>10</a:t>
            </a:r>
            <a:r>
              <a:rPr kumimoji="1" lang="en-US" sz="1200" kern="1200" baseline="0" dirty="0">
                <a:solidFill>
                  <a:schemeClr val="tx1"/>
                </a:solidFill>
                <a:latin typeface="Times New Roman" pitchFamily="-110" charset="0"/>
                <a:ea typeface="+mn-ea"/>
                <a:cs typeface="+mn-cs"/>
              </a:rPr>
              <a:t>) to 32K words, while the time to access one</a:t>
            </a:r>
          </a:p>
          <a:p>
            <a:r>
              <a:rPr kumimoji="1" lang="en-US" sz="1200" kern="1200" baseline="0" dirty="0">
                <a:solidFill>
                  <a:schemeClr val="tx1"/>
                </a:solidFill>
                <a:latin typeface="Times New Roman" pitchFamily="-110" charset="0"/>
                <a:ea typeface="+mn-ea"/>
                <a:cs typeface="+mn-cs"/>
              </a:rPr>
              <a:t>word of memory, the </a:t>
            </a:r>
            <a:r>
              <a:rPr kumimoji="1" lang="en-US" sz="1200" i="1" kern="1200" baseline="0" dirty="0">
                <a:solidFill>
                  <a:schemeClr val="tx1"/>
                </a:solidFill>
                <a:latin typeface="Times New Roman" pitchFamily="-110" charset="0"/>
                <a:ea typeface="+mn-ea"/>
                <a:cs typeface="+mn-cs"/>
              </a:rPr>
              <a:t>memory cycle time, fell from 30 μs to 1.4 μs. </a:t>
            </a:r>
            <a:r>
              <a:rPr kumimoji="1" lang="en-US" sz="1200" b="0" i="0" kern="1200" baseline="0" dirty="0">
                <a:solidFill>
                  <a:schemeClr val="tx1"/>
                </a:solidFill>
                <a:latin typeface="Times New Roman" pitchFamily="-110" charset="0"/>
                <a:ea typeface="+mn-ea"/>
                <a:cs typeface="+mn-cs"/>
              </a:rPr>
              <a:t>The number of</a:t>
            </a:r>
          </a:p>
          <a:p>
            <a:r>
              <a:rPr kumimoji="1" lang="en-US" sz="1200" kern="1200" baseline="0" dirty="0">
                <a:solidFill>
                  <a:schemeClr val="tx1"/>
                </a:solidFill>
                <a:latin typeface="Times New Roman" pitchFamily="-110" charset="0"/>
                <a:ea typeface="+mn-ea"/>
                <a:cs typeface="+mn-cs"/>
              </a:rPr>
              <a:t>opcodes grew from a modest 24 to 185.</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final column indicates the relative execution speed of the central processing</a:t>
            </a:r>
          </a:p>
          <a:p>
            <a:r>
              <a:rPr kumimoji="1" lang="en-US" sz="1200" kern="1200" baseline="0" dirty="0">
                <a:solidFill>
                  <a:schemeClr val="tx1"/>
                </a:solidFill>
                <a:latin typeface="Times New Roman" pitchFamily="-110" charset="0"/>
                <a:ea typeface="+mn-ea"/>
                <a:cs typeface="+mn-cs"/>
              </a:rPr>
              <a:t>unit (CPU). Speed improvements are achieved by improved electronics (e.g., a</a:t>
            </a:r>
          </a:p>
          <a:p>
            <a:r>
              <a:rPr kumimoji="1" lang="en-US" sz="1200" kern="1200" baseline="0" dirty="0">
                <a:solidFill>
                  <a:schemeClr val="tx1"/>
                </a:solidFill>
                <a:latin typeface="Times New Roman" pitchFamily="-110" charset="0"/>
                <a:ea typeface="+mn-ea"/>
                <a:cs typeface="+mn-cs"/>
              </a:rPr>
              <a:t>transistor implementation is faster than a vacuum tube implementation) and more</a:t>
            </a:r>
          </a:p>
          <a:p>
            <a:r>
              <a:rPr kumimoji="1" lang="en-US" sz="1200" kern="1200" baseline="0" dirty="0">
                <a:solidFill>
                  <a:schemeClr val="tx1"/>
                </a:solidFill>
                <a:latin typeface="Times New Roman" pitchFamily="-110" charset="0"/>
                <a:ea typeface="+mn-ea"/>
                <a:cs typeface="+mn-cs"/>
              </a:rPr>
              <a:t>complex circuitry. For example, the IBM 7094 includes an Instruction Backup</a:t>
            </a:r>
          </a:p>
          <a:p>
            <a:r>
              <a:rPr kumimoji="1" lang="en-US" sz="1200" kern="1200" baseline="0" dirty="0">
                <a:solidFill>
                  <a:schemeClr val="tx1"/>
                </a:solidFill>
                <a:latin typeface="Times New Roman" pitchFamily="-110" charset="0"/>
                <a:ea typeface="+mn-ea"/>
                <a:cs typeface="+mn-cs"/>
              </a:rPr>
              <a:t>Register, used to buffer the next instruction. The control unit fetches two adjacent</a:t>
            </a:r>
          </a:p>
          <a:p>
            <a:r>
              <a:rPr kumimoji="1" lang="en-US" sz="1200" kern="1200" baseline="0" dirty="0">
                <a:solidFill>
                  <a:schemeClr val="tx1"/>
                </a:solidFill>
                <a:latin typeface="Times New Roman" pitchFamily="-110" charset="0"/>
                <a:ea typeface="+mn-ea"/>
                <a:cs typeface="+mn-cs"/>
              </a:rPr>
              <a:t>words from memory for an instruction fetch. Except for the occurrence of a branching</a:t>
            </a:r>
          </a:p>
          <a:p>
            <a:r>
              <a:rPr kumimoji="1" lang="en-US" sz="1200" kern="1200" baseline="0" dirty="0">
                <a:solidFill>
                  <a:schemeClr val="tx1"/>
                </a:solidFill>
                <a:latin typeface="Times New Roman" pitchFamily="-110" charset="0"/>
                <a:ea typeface="+mn-ea"/>
                <a:cs typeface="+mn-cs"/>
              </a:rPr>
              <a:t>instruction, which is relatively infrequent (perhaps 10 to 15%), this means that</a:t>
            </a:r>
          </a:p>
          <a:p>
            <a:r>
              <a:rPr kumimoji="1" lang="en-US" sz="1200" kern="1200" baseline="0" dirty="0">
                <a:solidFill>
                  <a:schemeClr val="tx1"/>
                </a:solidFill>
                <a:latin typeface="Times New Roman" pitchFamily="-110" charset="0"/>
                <a:ea typeface="+mn-ea"/>
                <a:cs typeface="+mn-cs"/>
              </a:rPr>
              <a:t>the control unit has to access memory for an instruction on only half the instruction</a:t>
            </a:r>
          </a:p>
          <a:p>
            <a:r>
              <a:rPr kumimoji="1" lang="en-US" sz="1200" kern="1200" baseline="0" dirty="0">
                <a:solidFill>
                  <a:schemeClr val="tx1"/>
                </a:solidFill>
                <a:latin typeface="Times New Roman" pitchFamily="-110" charset="0"/>
                <a:ea typeface="+mn-ea"/>
                <a:cs typeface="+mn-cs"/>
              </a:rPr>
              <a:t>cycles. This prefetching significantly reduces the average instruction cycle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remainder of the columns of Table 2.3 will become clear as the text</a:t>
            </a:r>
          </a:p>
          <a:p>
            <a:r>
              <a:rPr kumimoji="1" lang="en-US" sz="1200" kern="1200" baseline="0" dirty="0">
                <a:solidFill>
                  <a:schemeClr val="tx1"/>
                </a:solidFill>
                <a:latin typeface="Times New Roman" pitchFamily="-110" charset="0"/>
                <a:ea typeface="+mn-ea"/>
                <a:cs typeface="+mn-cs"/>
              </a:rPr>
              <a:t>proceeds.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Generation</a:t>
            </a:r>
            <a:r>
              <a:rPr lang="en-US" b="0" dirty="0"/>
              <a:t>: </a:t>
            </a:r>
            <a:r>
              <a:rPr lang="en-US" b="0" dirty="0" err="1"/>
              <a:t>Thế</a:t>
            </a:r>
            <a:r>
              <a:rPr lang="en-US" b="0" baseline="0" dirty="0"/>
              <a:t> </a:t>
            </a:r>
            <a:r>
              <a:rPr lang="en-US" b="0" baseline="0" dirty="0" err="1"/>
              <a:t>hệ</a:t>
            </a:r>
            <a:r>
              <a:rPr lang="en-US" b="0" baseline="0" dirty="0"/>
              <a:t>, </a:t>
            </a:r>
            <a:r>
              <a:rPr lang="en-US" b="0" baseline="0" dirty="0" err="1"/>
              <a:t>đánh</a:t>
            </a:r>
            <a:r>
              <a:rPr lang="en-US" b="0" baseline="0" dirty="0"/>
              <a:t> </a:t>
            </a:r>
            <a:r>
              <a:rPr lang="en-US" b="0" baseline="0" dirty="0" err="1"/>
              <a:t>dấu</a:t>
            </a:r>
            <a:r>
              <a:rPr lang="en-US" b="0" baseline="0" dirty="0"/>
              <a:t> </a:t>
            </a:r>
            <a:r>
              <a:rPr lang="en-US" b="0" baseline="0" dirty="0" err="1"/>
              <a:t>một</a:t>
            </a:r>
            <a:r>
              <a:rPr lang="en-US" b="0" baseline="0" dirty="0"/>
              <a:t> </a:t>
            </a:r>
            <a:r>
              <a:rPr lang="en-US" b="0" baseline="0" dirty="0" err="1"/>
              <a:t>thế</a:t>
            </a:r>
            <a:r>
              <a:rPr lang="en-US" b="0" baseline="0" dirty="0"/>
              <a:t> </a:t>
            </a:r>
            <a:r>
              <a:rPr lang="en-US" b="0" baseline="0" dirty="0" err="1"/>
              <a:t>hệ</a:t>
            </a:r>
            <a:r>
              <a:rPr lang="en-US" b="0" baseline="0" dirty="0"/>
              <a:t> </a:t>
            </a:r>
            <a:r>
              <a:rPr lang="en-US" b="0" baseline="0" dirty="0" err="1"/>
              <a:t>bằng</a:t>
            </a:r>
            <a:r>
              <a:rPr lang="en-US" b="0" baseline="0" dirty="0"/>
              <a:t> </a:t>
            </a:r>
            <a:r>
              <a:rPr lang="en-US" b="0" baseline="0" dirty="0" err="1"/>
              <a:t>một</a:t>
            </a:r>
            <a:r>
              <a:rPr lang="en-US" b="0" baseline="0" dirty="0"/>
              <a:t> </a:t>
            </a:r>
            <a:r>
              <a:rPr lang="en-US" b="0" baseline="0" dirty="0" err="1"/>
              <a:t>biến</a:t>
            </a:r>
            <a:r>
              <a:rPr lang="en-US" b="0" baseline="0" dirty="0"/>
              <a:t> </a:t>
            </a:r>
            <a:r>
              <a:rPr lang="en-US" b="0" baseline="0" dirty="0" err="1"/>
              <a:t>cố</a:t>
            </a:r>
            <a:r>
              <a:rPr lang="en-US" b="0" baseline="0" dirty="0"/>
              <a:t> </a:t>
            </a:r>
            <a:r>
              <a:rPr lang="en-US" b="0" baseline="0" dirty="0" err="1"/>
              <a:t>như</a:t>
            </a:r>
            <a:r>
              <a:rPr lang="en-US" b="0" baseline="0" dirty="0"/>
              <a:t> </a:t>
            </a:r>
            <a:r>
              <a:rPr lang="en-US" b="0" baseline="0" dirty="0" err="1"/>
              <a:t>sinh</a:t>
            </a:r>
            <a:r>
              <a:rPr lang="en-US" b="0" baseline="0" dirty="0"/>
              <a:t> </a:t>
            </a:r>
            <a:r>
              <a:rPr lang="en-US" b="0" baseline="0" dirty="0" err="1"/>
              <a:t>nở</a:t>
            </a:r>
            <a:r>
              <a:rPr lang="en-US" b="0" baseline="0" dirty="0"/>
              <a:t> ở </a:t>
            </a:r>
            <a:r>
              <a:rPr lang="en-US" b="0" baseline="0" dirty="0" err="1"/>
              <a:t>động</a:t>
            </a:r>
            <a:r>
              <a:rPr lang="en-US" b="0" baseline="0" dirty="0"/>
              <a:t> </a:t>
            </a:r>
            <a:r>
              <a:rPr lang="en-US" b="0" baseline="0" dirty="0" err="1"/>
              <a:t>vật</a:t>
            </a:r>
            <a:r>
              <a:rPr lang="en-US" b="0" baseline="0" dirty="0"/>
              <a:t>, </a:t>
            </a:r>
            <a:r>
              <a:rPr lang="en-US" b="0" baseline="0" dirty="0" err="1"/>
              <a:t>một</a:t>
            </a:r>
            <a:r>
              <a:rPr lang="en-US" b="0" baseline="0" dirty="0"/>
              <a:t> </a:t>
            </a:r>
            <a:r>
              <a:rPr lang="en-US" b="0" baseline="0" dirty="0" err="1"/>
              <a:t>phát</a:t>
            </a:r>
            <a:r>
              <a:rPr lang="en-US" b="0" baseline="0" dirty="0"/>
              <a:t> minh </a:t>
            </a:r>
            <a:r>
              <a:rPr lang="en-US" b="0" baseline="0" dirty="0" err="1"/>
              <a:t>trong</a:t>
            </a:r>
            <a:r>
              <a:rPr lang="en-US" b="0" baseline="0" dirty="0"/>
              <a:t> </a:t>
            </a:r>
            <a:r>
              <a:rPr lang="en-US" b="0" baseline="0" dirty="0" err="1"/>
              <a:t>khoa</a:t>
            </a:r>
            <a:r>
              <a:rPr lang="en-US" b="0" baseline="0" dirty="0"/>
              <a:t> </a:t>
            </a:r>
            <a:r>
              <a:rPr lang="en-US" b="0" baseline="0" dirty="0" err="1"/>
              <a:t>học</a:t>
            </a:r>
            <a:endParaRPr lang="en-US" b="0" baseline="0" dirty="0"/>
          </a:p>
          <a:p>
            <a:r>
              <a:rPr lang="en-US" b="1" baseline="0" dirty="0"/>
              <a:t>Assess</a:t>
            </a:r>
            <a:r>
              <a:rPr lang="en-US" b="0" baseline="0" dirty="0"/>
              <a:t>: Evaluate, </a:t>
            </a:r>
            <a:r>
              <a:rPr lang="en-US" b="0" baseline="0" dirty="0" err="1"/>
              <a:t>đánh</a:t>
            </a:r>
            <a:r>
              <a:rPr lang="en-US" b="0" baseline="0" dirty="0"/>
              <a:t> </a:t>
            </a:r>
            <a:r>
              <a:rPr lang="en-US" b="0" baseline="0" dirty="0" err="1"/>
              <a:t>giá</a:t>
            </a:r>
            <a:endParaRPr lang="en-US" b="1"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Figure 2.5 shows a large (many peripherals) configuration for an IBM 7094,</a:t>
            </a:r>
          </a:p>
          <a:p>
            <a:r>
              <a:rPr kumimoji="1" lang="en-US" sz="1200" kern="1200" baseline="0" dirty="0">
                <a:solidFill>
                  <a:schemeClr val="tx1"/>
                </a:solidFill>
                <a:latin typeface="Times New Roman" pitchFamily="-110" charset="0"/>
                <a:ea typeface="+mn-ea"/>
                <a:cs typeface="+mn-cs"/>
              </a:rPr>
              <a:t>which is representative of second-generation computers [BELL71]. Several differences</a:t>
            </a:r>
          </a:p>
          <a:p>
            <a:r>
              <a:rPr kumimoji="1" lang="en-US" sz="1200" kern="1200" baseline="0" dirty="0">
                <a:solidFill>
                  <a:schemeClr val="tx1"/>
                </a:solidFill>
                <a:latin typeface="Times New Roman" pitchFamily="-110" charset="0"/>
                <a:ea typeface="+mn-ea"/>
                <a:cs typeface="+mn-cs"/>
              </a:rPr>
              <a:t>from the IAS computer are worth noting. The most important of these is the</a:t>
            </a:r>
          </a:p>
          <a:p>
            <a:r>
              <a:rPr kumimoji="1" lang="en-US" sz="1200" kern="1200" baseline="0" dirty="0">
                <a:solidFill>
                  <a:schemeClr val="tx1"/>
                </a:solidFill>
                <a:latin typeface="Times New Roman" pitchFamily="-110" charset="0"/>
                <a:ea typeface="+mn-ea"/>
                <a:cs typeface="+mn-cs"/>
              </a:rPr>
              <a:t>use of </a:t>
            </a:r>
            <a:r>
              <a:rPr kumimoji="1" lang="en-US" sz="1200" b="0" kern="1200" baseline="0" dirty="0">
                <a:solidFill>
                  <a:schemeClr val="tx1"/>
                </a:solidFill>
                <a:latin typeface="Times New Roman" pitchFamily="-110" charset="0"/>
                <a:ea typeface="+mn-ea"/>
                <a:cs typeface="+mn-cs"/>
              </a:rPr>
              <a:t>data channels</a:t>
            </a:r>
            <a:r>
              <a:rPr kumimoji="1" lang="en-US" sz="1200" b="1" kern="1200" baseline="0" dirty="0">
                <a:solidFill>
                  <a:schemeClr val="tx1"/>
                </a:solidFill>
                <a:latin typeface="Times New Roman" pitchFamily="-110" charset="0"/>
                <a:ea typeface="+mn-ea"/>
                <a:cs typeface="+mn-cs"/>
              </a:rPr>
              <a:t>. </a:t>
            </a:r>
            <a:r>
              <a:rPr kumimoji="1" lang="en-US" sz="1200" b="0" kern="1200" baseline="0" dirty="0">
                <a:solidFill>
                  <a:schemeClr val="tx1"/>
                </a:solidFill>
                <a:latin typeface="Times New Roman" pitchFamily="-110" charset="0"/>
                <a:ea typeface="+mn-ea"/>
                <a:cs typeface="+mn-cs"/>
              </a:rPr>
              <a:t>A</a:t>
            </a:r>
            <a:r>
              <a:rPr kumimoji="1" lang="en-US" sz="1200" b="1" kern="1200" baseline="0" dirty="0">
                <a:solidFill>
                  <a:schemeClr val="tx1"/>
                </a:solidFill>
                <a:latin typeface="Times New Roman" pitchFamily="-110" charset="0"/>
                <a:ea typeface="+mn-ea"/>
                <a:cs typeface="+mn-cs"/>
              </a:rPr>
              <a:t> data channel </a:t>
            </a:r>
            <a:r>
              <a:rPr kumimoji="1" lang="en-US" sz="1200" b="0" kern="1200" baseline="0" dirty="0">
                <a:solidFill>
                  <a:schemeClr val="tx1"/>
                </a:solidFill>
                <a:latin typeface="Times New Roman" pitchFamily="-110" charset="0"/>
                <a:ea typeface="+mn-ea"/>
                <a:cs typeface="+mn-cs"/>
              </a:rPr>
              <a:t>is an independent I/O module with its own</a:t>
            </a:r>
          </a:p>
          <a:p>
            <a:r>
              <a:rPr kumimoji="1" lang="en-US" sz="1200" kern="1200" baseline="0" dirty="0">
                <a:solidFill>
                  <a:schemeClr val="tx1"/>
                </a:solidFill>
                <a:latin typeface="Times New Roman" pitchFamily="-110" charset="0"/>
                <a:ea typeface="+mn-ea"/>
                <a:cs typeface="+mn-cs"/>
              </a:rPr>
              <a:t>processor and instruction set. In a computer system with such devices, the CPU</a:t>
            </a:r>
          </a:p>
          <a:p>
            <a:r>
              <a:rPr kumimoji="1" lang="en-US" sz="1200" kern="1200" baseline="0" dirty="0">
                <a:solidFill>
                  <a:schemeClr val="tx1"/>
                </a:solidFill>
                <a:latin typeface="Times New Roman" pitchFamily="-110" charset="0"/>
                <a:ea typeface="+mn-ea"/>
                <a:cs typeface="+mn-cs"/>
              </a:rPr>
              <a:t>does not execute detailed I/O instructions. Such instructions are stored in a main</a:t>
            </a:r>
          </a:p>
          <a:p>
            <a:r>
              <a:rPr kumimoji="1" lang="en-US" sz="1200" kern="1200" baseline="0" dirty="0">
                <a:solidFill>
                  <a:schemeClr val="tx1"/>
                </a:solidFill>
                <a:latin typeface="Times New Roman" pitchFamily="-110" charset="0"/>
                <a:ea typeface="+mn-ea"/>
                <a:cs typeface="+mn-cs"/>
              </a:rPr>
              <a:t>memory to be executed by a special-purpose processor in the data channel itself.</a:t>
            </a:r>
          </a:p>
          <a:p>
            <a:r>
              <a:rPr kumimoji="1" lang="en-US" sz="1200" kern="1200" baseline="0" dirty="0">
                <a:solidFill>
                  <a:schemeClr val="tx1"/>
                </a:solidFill>
                <a:latin typeface="Times New Roman" pitchFamily="-110" charset="0"/>
                <a:ea typeface="+mn-ea"/>
                <a:cs typeface="+mn-cs"/>
              </a:rPr>
              <a:t>The CPU initiates an I/O transfer by sending a control signal to the data channel,</a:t>
            </a:r>
          </a:p>
          <a:p>
            <a:r>
              <a:rPr kumimoji="1" lang="en-US" sz="1200" kern="1200" baseline="0" dirty="0">
                <a:solidFill>
                  <a:schemeClr val="tx1"/>
                </a:solidFill>
                <a:latin typeface="Times New Roman" pitchFamily="-110" charset="0"/>
                <a:ea typeface="+mn-ea"/>
                <a:cs typeface="+mn-cs"/>
              </a:rPr>
              <a:t>instructing it to execute a sequence of instructions in memory. The data channel</a:t>
            </a:r>
          </a:p>
          <a:p>
            <a:r>
              <a:rPr kumimoji="1" lang="en-US" sz="1200" kern="1200" baseline="0" dirty="0">
                <a:solidFill>
                  <a:schemeClr val="tx1"/>
                </a:solidFill>
                <a:latin typeface="Times New Roman" pitchFamily="-110" charset="0"/>
                <a:ea typeface="+mn-ea"/>
                <a:cs typeface="+mn-cs"/>
              </a:rPr>
              <a:t>performs its task independently of the CPU and signals the CPU when the operation</a:t>
            </a:r>
          </a:p>
          <a:p>
            <a:r>
              <a:rPr kumimoji="1" lang="en-US" sz="1200" kern="1200" baseline="0" dirty="0">
                <a:solidFill>
                  <a:schemeClr val="tx1"/>
                </a:solidFill>
                <a:latin typeface="Times New Roman" pitchFamily="-110" charset="0"/>
                <a:ea typeface="+mn-ea"/>
                <a:cs typeface="+mn-cs"/>
              </a:rPr>
              <a:t>is complete. This arrangement relieves the CPU of a considerable processing</a:t>
            </a:r>
          </a:p>
          <a:p>
            <a:r>
              <a:rPr kumimoji="1" lang="en-US" sz="1200" kern="1200" baseline="0" dirty="0">
                <a:solidFill>
                  <a:schemeClr val="tx1"/>
                </a:solidFill>
                <a:latin typeface="Times New Roman" pitchFamily="-110" charset="0"/>
                <a:ea typeface="+mn-ea"/>
                <a:cs typeface="+mn-cs"/>
              </a:rPr>
              <a:t>burden.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Another new feature is the </a:t>
            </a:r>
            <a:r>
              <a:rPr kumimoji="1" lang="en-US" sz="1200" b="1" kern="1200" baseline="0" dirty="0">
                <a:solidFill>
                  <a:schemeClr val="tx1"/>
                </a:solidFill>
                <a:latin typeface="Times New Roman" pitchFamily="-110" charset="0"/>
                <a:ea typeface="+mn-ea"/>
                <a:cs typeface="+mn-cs"/>
              </a:rPr>
              <a:t>multiplexor, </a:t>
            </a:r>
            <a:r>
              <a:rPr kumimoji="1" lang="en-US" sz="1200" b="0" kern="1200" baseline="0" dirty="0">
                <a:solidFill>
                  <a:schemeClr val="tx1"/>
                </a:solidFill>
                <a:latin typeface="Times New Roman" pitchFamily="-110" charset="0"/>
                <a:ea typeface="+mn-ea"/>
                <a:cs typeface="+mn-cs"/>
              </a:rPr>
              <a:t>which is the central termination</a:t>
            </a:r>
          </a:p>
          <a:p>
            <a:r>
              <a:rPr kumimoji="1" lang="en-US" sz="1200" kern="1200" baseline="0" dirty="0">
                <a:solidFill>
                  <a:schemeClr val="tx1"/>
                </a:solidFill>
                <a:latin typeface="Times New Roman" pitchFamily="-110" charset="0"/>
                <a:ea typeface="+mn-ea"/>
                <a:cs typeface="+mn-cs"/>
              </a:rPr>
              <a:t>point for data channels, the CPU, and memory. The multiplexor schedules access</a:t>
            </a:r>
          </a:p>
          <a:p>
            <a:r>
              <a:rPr kumimoji="1" lang="en-US" sz="1200" kern="1200" baseline="0" dirty="0">
                <a:solidFill>
                  <a:schemeClr val="tx1"/>
                </a:solidFill>
                <a:latin typeface="Times New Roman" pitchFamily="-110" charset="0"/>
                <a:ea typeface="+mn-ea"/>
                <a:cs typeface="+mn-cs"/>
              </a:rPr>
              <a:t>to the memory from the CPU and data channels, allowing these devices to act</a:t>
            </a:r>
          </a:p>
          <a:p>
            <a:r>
              <a:rPr kumimoji="1" lang="en-US" sz="1200" kern="1200" baseline="0" dirty="0">
                <a:solidFill>
                  <a:schemeClr val="tx1"/>
                </a:solidFill>
                <a:latin typeface="Times New Roman" pitchFamily="-110" charset="0"/>
                <a:ea typeface="+mn-ea"/>
                <a:cs typeface="+mn-cs"/>
              </a:rPr>
              <a:t>independently.</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21</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A single, self-contained transistor is called a </a:t>
            </a:r>
            <a:r>
              <a:rPr kumimoji="1" lang="en-US" sz="1200" i="1" kern="1200" baseline="0" dirty="0">
                <a:solidFill>
                  <a:schemeClr val="tx1"/>
                </a:solidFill>
                <a:latin typeface="Times New Roman" pitchFamily="-110" charset="0"/>
                <a:ea typeface="+mn-ea"/>
                <a:cs typeface="+mn-cs"/>
              </a:rPr>
              <a:t>discrete component. </a:t>
            </a:r>
            <a:r>
              <a:rPr kumimoji="1" lang="en-US" sz="1200" i="0" kern="1200" baseline="0" dirty="0">
                <a:solidFill>
                  <a:schemeClr val="tx1"/>
                </a:solidFill>
                <a:latin typeface="Times New Roman" pitchFamily="-110" charset="0"/>
                <a:ea typeface="+mn-ea"/>
                <a:cs typeface="+mn-cs"/>
              </a:rPr>
              <a:t>Throughout the</a:t>
            </a:r>
          </a:p>
          <a:p>
            <a:r>
              <a:rPr kumimoji="1" lang="en-US" sz="1200" kern="1200" baseline="0" dirty="0">
                <a:solidFill>
                  <a:schemeClr val="tx1"/>
                </a:solidFill>
                <a:latin typeface="Times New Roman" pitchFamily="-110" charset="0"/>
                <a:ea typeface="+mn-ea"/>
                <a:cs typeface="+mn-cs"/>
              </a:rPr>
              <a:t>1950s and early 1960s, electronic equipment was composed largely of discrete components—</a:t>
            </a:r>
          </a:p>
          <a:p>
            <a:r>
              <a:rPr kumimoji="1" lang="en-US" sz="1200" kern="1200" baseline="0" dirty="0">
                <a:solidFill>
                  <a:schemeClr val="tx1"/>
                </a:solidFill>
                <a:latin typeface="Times New Roman" pitchFamily="-110" charset="0"/>
                <a:ea typeface="+mn-ea"/>
                <a:cs typeface="+mn-cs"/>
              </a:rPr>
              <a:t>transistors, resistors, capacitors, and so on. Discrete components were</a:t>
            </a:r>
          </a:p>
          <a:p>
            <a:r>
              <a:rPr kumimoji="1" lang="en-US" sz="1200" kern="1200" baseline="0" dirty="0">
                <a:solidFill>
                  <a:schemeClr val="tx1"/>
                </a:solidFill>
                <a:latin typeface="Times New Roman" pitchFamily="-110" charset="0"/>
                <a:ea typeface="+mn-ea"/>
                <a:cs typeface="+mn-cs"/>
              </a:rPr>
              <a:t>manufactured separately, packaged in their own containers, and soldered or wired</a:t>
            </a:r>
          </a:p>
          <a:p>
            <a:r>
              <a:rPr kumimoji="1" lang="en-US" sz="1200" kern="1200" baseline="0" dirty="0">
                <a:solidFill>
                  <a:schemeClr val="tx1"/>
                </a:solidFill>
                <a:latin typeface="Times New Roman" pitchFamily="-110" charset="0"/>
                <a:ea typeface="+mn-ea"/>
                <a:cs typeface="+mn-cs"/>
              </a:rPr>
              <a:t>together onto masonite-like circuit boards, which were then installed in computers,</a:t>
            </a:r>
          </a:p>
          <a:p>
            <a:r>
              <a:rPr kumimoji="1" lang="en-US" sz="1200" kern="1200" baseline="0" dirty="0">
                <a:solidFill>
                  <a:schemeClr val="tx1"/>
                </a:solidFill>
                <a:latin typeface="Times New Roman" pitchFamily="-110" charset="0"/>
                <a:ea typeface="+mn-ea"/>
                <a:cs typeface="+mn-cs"/>
              </a:rPr>
              <a:t>oscilloscopes, and other electronic equipment. Whenever an electronic device called</a:t>
            </a:r>
          </a:p>
          <a:p>
            <a:r>
              <a:rPr kumimoji="1" lang="en-US" sz="1200" kern="1200" baseline="0" dirty="0">
                <a:solidFill>
                  <a:schemeClr val="tx1"/>
                </a:solidFill>
                <a:latin typeface="Times New Roman" pitchFamily="-110" charset="0"/>
                <a:ea typeface="+mn-ea"/>
                <a:cs typeface="+mn-cs"/>
              </a:rPr>
              <a:t>for a transistor, a little tube of metal containing a pinhead-sized piece of silicon</a:t>
            </a:r>
          </a:p>
          <a:p>
            <a:r>
              <a:rPr kumimoji="1" lang="en-US" sz="1200" kern="1200" baseline="0" dirty="0">
                <a:solidFill>
                  <a:schemeClr val="tx1"/>
                </a:solidFill>
                <a:latin typeface="Times New Roman" pitchFamily="-110" charset="0"/>
                <a:ea typeface="+mn-ea"/>
                <a:cs typeface="+mn-cs"/>
              </a:rPr>
              <a:t>had to be soldered to a circuit board. The entire manufacturing process, from transistor</a:t>
            </a:r>
          </a:p>
          <a:p>
            <a:r>
              <a:rPr kumimoji="1" lang="en-US" sz="1200" kern="1200" baseline="0" dirty="0">
                <a:solidFill>
                  <a:schemeClr val="tx1"/>
                </a:solidFill>
                <a:latin typeface="Times New Roman" pitchFamily="-110" charset="0"/>
                <a:ea typeface="+mn-ea"/>
                <a:cs typeface="+mn-cs"/>
              </a:rPr>
              <a:t>to circuit board, was expensive and cumbersome.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These facts of life were beginning to create problems in the computer industry.</a:t>
            </a:r>
          </a:p>
          <a:p>
            <a:r>
              <a:rPr kumimoji="1" lang="en-US" sz="1200" kern="1200" baseline="0" dirty="0">
                <a:solidFill>
                  <a:schemeClr val="tx1"/>
                </a:solidFill>
                <a:latin typeface="Times New Roman" pitchFamily="-110" charset="0"/>
                <a:ea typeface="+mn-ea"/>
                <a:cs typeface="+mn-cs"/>
              </a:rPr>
              <a:t>Early second-generation computers contained about 10,000 transistors. This</a:t>
            </a:r>
          </a:p>
          <a:p>
            <a:r>
              <a:rPr kumimoji="1" lang="en-US" sz="1200" kern="1200" baseline="0" dirty="0">
                <a:solidFill>
                  <a:schemeClr val="tx1"/>
                </a:solidFill>
                <a:latin typeface="Times New Roman" pitchFamily="-110" charset="0"/>
                <a:ea typeface="+mn-ea"/>
                <a:cs typeface="+mn-cs"/>
              </a:rPr>
              <a:t>figure grew to the hundreds of thousands, making the manufacture of newer, more</a:t>
            </a:r>
          </a:p>
          <a:p>
            <a:r>
              <a:rPr kumimoji="1" lang="en-US" sz="1200" kern="1200" baseline="0" dirty="0">
                <a:solidFill>
                  <a:schemeClr val="tx1"/>
                </a:solidFill>
                <a:latin typeface="Times New Roman" pitchFamily="-110" charset="0"/>
                <a:ea typeface="+mn-ea"/>
                <a:cs typeface="+mn-cs"/>
              </a:rPr>
              <a:t>powerful machines increasingly difficult.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1958 came the achievement that revolutionized electronics and started the</a:t>
            </a:r>
          </a:p>
          <a:p>
            <a:r>
              <a:rPr kumimoji="1" lang="en-US" sz="1200" kern="1200" baseline="0" dirty="0">
                <a:solidFill>
                  <a:schemeClr val="tx1"/>
                </a:solidFill>
                <a:latin typeface="Times New Roman" pitchFamily="-110" charset="0"/>
                <a:ea typeface="+mn-ea"/>
                <a:cs typeface="+mn-cs"/>
              </a:rPr>
              <a:t>era of microelectronics: the invention of the integrated circuit. It is the </a:t>
            </a:r>
            <a:r>
              <a:rPr kumimoji="1" lang="en-US" sz="1200" b="1" kern="1200" baseline="0" dirty="0">
                <a:solidFill>
                  <a:schemeClr val="tx1"/>
                </a:solidFill>
                <a:latin typeface="Times New Roman" pitchFamily="-110" charset="0"/>
                <a:ea typeface="+mn-ea"/>
                <a:cs typeface="+mn-cs"/>
              </a:rPr>
              <a:t>integrated</a:t>
            </a:r>
          </a:p>
          <a:p>
            <a:r>
              <a:rPr kumimoji="1" lang="en-US" sz="1200" b="1" kern="1200" baseline="0" dirty="0">
                <a:solidFill>
                  <a:schemeClr val="tx1"/>
                </a:solidFill>
                <a:latin typeface="Times New Roman" pitchFamily="-110" charset="0"/>
                <a:ea typeface="+mn-ea"/>
                <a:cs typeface="+mn-cs"/>
              </a:rPr>
              <a:t>circuit </a:t>
            </a:r>
            <a:r>
              <a:rPr kumimoji="1" lang="en-US" sz="1200" b="0" kern="1200" baseline="0" dirty="0">
                <a:solidFill>
                  <a:schemeClr val="tx1"/>
                </a:solidFill>
                <a:latin typeface="Times New Roman" pitchFamily="-110" charset="0"/>
                <a:ea typeface="+mn-ea"/>
                <a:cs typeface="+mn-cs"/>
              </a:rPr>
              <a:t>that defines the third generation of computers. In this section, we provide a</a:t>
            </a:r>
          </a:p>
          <a:p>
            <a:r>
              <a:rPr kumimoji="1" lang="en-US" sz="1200" kern="1200" baseline="0" dirty="0">
                <a:solidFill>
                  <a:schemeClr val="tx1"/>
                </a:solidFill>
                <a:latin typeface="Times New Roman" pitchFamily="-110" charset="0"/>
                <a:ea typeface="+mn-ea"/>
                <a:cs typeface="+mn-cs"/>
              </a:rPr>
              <a:t>brief introduction to the technology of integrated circuits. Then we look at perhaps</a:t>
            </a:r>
          </a:p>
          <a:p>
            <a:r>
              <a:rPr kumimoji="1" lang="en-US" sz="1200" kern="1200" baseline="0" dirty="0">
                <a:solidFill>
                  <a:schemeClr val="tx1"/>
                </a:solidFill>
                <a:latin typeface="Times New Roman" pitchFamily="-110" charset="0"/>
                <a:ea typeface="+mn-ea"/>
                <a:cs typeface="+mn-cs"/>
              </a:rPr>
              <a:t>the two most important members of the third generation, both of which were introduced</a:t>
            </a:r>
          </a:p>
          <a:p>
            <a:r>
              <a:rPr kumimoji="1" lang="en-US" sz="1200" kern="1200" baseline="0" dirty="0">
                <a:solidFill>
                  <a:schemeClr val="tx1"/>
                </a:solidFill>
                <a:latin typeface="Times New Roman" pitchFamily="-110" charset="0"/>
                <a:ea typeface="+mn-ea"/>
                <a:cs typeface="+mn-cs"/>
              </a:rPr>
              <a:t>at the beginning of that era: the IBM System/360 and the DEC PDP-8.</a:t>
            </a:r>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8B031C-88DC-764F-B5BB-6ABD6943D909}" type="slidenum">
              <a:rPr lang="en-US"/>
              <a:pPr/>
              <a:t>22</a:t>
            </a:fld>
            <a:endParaRPr lang="en-US" dirty="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Microelectronics means, literally, “small electronics.” Since</a:t>
            </a:r>
          </a:p>
          <a:p>
            <a:r>
              <a:rPr kumimoji="1" lang="en-US" sz="1200" kern="1200" baseline="0" dirty="0">
                <a:solidFill>
                  <a:schemeClr val="tx1"/>
                </a:solidFill>
                <a:latin typeface="Times New Roman" pitchFamily="-110" charset="0"/>
                <a:ea typeface="+mn-ea"/>
                <a:cs typeface="+mn-cs"/>
              </a:rPr>
              <a:t>the beginnings of digital electronics and the computer industry, there has been a</a:t>
            </a:r>
          </a:p>
          <a:p>
            <a:r>
              <a:rPr kumimoji="1" lang="en-US" sz="1200" kern="1200" baseline="0" dirty="0">
                <a:solidFill>
                  <a:schemeClr val="tx1"/>
                </a:solidFill>
                <a:latin typeface="Times New Roman" pitchFamily="-110" charset="0"/>
                <a:ea typeface="+mn-ea"/>
                <a:cs typeface="+mn-cs"/>
              </a:rPr>
              <a:t>persistent and consistent trend toward the reduction in size of digital electronic</a:t>
            </a:r>
          </a:p>
          <a:p>
            <a:r>
              <a:rPr kumimoji="1" lang="en-US" sz="1200" kern="1200" baseline="0" dirty="0">
                <a:solidFill>
                  <a:schemeClr val="tx1"/>
                </a:solidFill>
                <a:latin typeface="Times New Roman" pitchFamily="-110" charset="0"/>
                <a:ea typeface="+mn-ea"/>
                <a:cs typeface="+mn-cs"/>
              </a:rPr>
              <a:t>circuits. Before examining the implications and benefits of this trend, we need to</a:t>
            </a:r>
          </a:p>
          <a:p>
            <a:r>
              <a:rPr kumimoji="1" lang="en-US" sz="1200" kern="1200" baseline="0" dirty="0">
                <a:solidFill>
                  <a:schemeClr val="tx1"/>
                </a:solidFill>
                <a:latin typeface="Times New Roman" pitchFamily="-110" charset="0"/>
                <a:ea typeface="+mn-ea"/>
                <a:cs typeface="+mn-cs"/>
              </a:rPr>
              <a:t>say something about the nature of digital electronics. A more detailed discussion is</a:t>
            </a:r>
          </a:p>
          <a:p>
            <a:r>
              <a:rPr kumimoji="1" lang="en-US" sz="1200" kern="1200" baseline="0" dirty="0">
                <a:solidFill>
                  <a:schemeClr val="tx1"/>
                </a:solidFill>
                <a:latin typeface="Times New Roman" pitchFamily="-110" charset="0"/>
                <a:ea typeface="+mn-ea"/>
                <a:cs typeface="+mn-cs"/>
              </a:rPr>
              <a:t>found in Chapter 11.</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basic elements of a digital computer, as we know, must perform storage,</a:t>
            </a:r>
          </a:p>
          <a:p>
            <a:r>
              <a:rPr kumimoji="1" lang="en-US" sz="1200" kern="1200" baseline="0" dirty="0">
                <a:solidFill>
                  <a:schemeClr val="tx1"/>
                </a:solidFill>
                <a:latin typeface="Times New Roman" pitchFamily="-110" charset="0"/>
                <a:ea typeface="+mn-ea"/>
                <a:cs typeface="+mn-cs"/>
              </a:rPr>
              <a:t>movement, processing, and control functions. Only two fundamental types of components</a:t>
            </a:r>
          </a:p>
          <a:p>
            <a:r>
              <a:rPr kumimoji="1" lang="en-US" sz="1200" kern="1200" baseline="0" dirty="0">
                <a:solidFill>
                  <a:schemeClr val="tx1"/>
                </a:solidFill>
                <a:latin typeface="Times New Roman" pitchFamily="-110" charset="0"/>
                <a:ea typeface="+mn-ea"/>
                <a:cs typeface="+mn-cs"/>
              </a:rPr>
              <a:t>are required (Figure 2.6): gates and memory cells. A gate is a device that</a:t>
            </a:r>
          </a:p>
          <a:p>
            <a:r>
              <a:rPr kumimoji="1" lang="en-US" sz="1200" kern="1200" baseline="0" dirty="0">
                <a:solidFill>
                  <a:schemeClr val="tx1"/>
                </a:solidFill>
                <a:latin typeface="Times New Roman" pitchFamily="-110" charset="0"/>
                <a:ea typeface="+mn-ea"/>
                <a:cs typeface="+mn-cs"/>
              </a:rPr>
              <a:t>implements a simple Boolean or logical function, such as IF </a:t>
            </a:r>
            <a:r>
              <a:rPr kumimoji="1" lang="en-US" sz="1200" i="1" kern="1200" baseline="0" dirty="0">
                <a:solidFill>
                  <a:schemeClr val="tx1"/>
                </a:solidFill>
                <a:latin typeface="Times New Roman" pitchFamily="-110" charset="0"/>
                <a:ea typeface="+mn-ea"/>
                <a:cs typeface="+mn-cs"/>
              </a:rPr>
              <a:t>A AND B ARE TRUE</a:t>
            </a:r>
          </a:p>
          <a:p>
            <a:r>
              <a:rPr kumimoji="1" lang="en-US" sz="1200" kern="1200" baseline="0" dirty="0">
                <a:solidFill>
                  <a:schemeClr val="tx1"/>
                </a:solidFill>
                <a:latin typeface="Times New Roman" pitchFamily="-110" charset="0"/>
                <a:ea typeface="+mn-ea"/>
                <a:cs typeface="+mn-cs"/>
              </a:rPr>
              <a:t>THEN </a:t>
            </a:r>
            <a:r>
              <a:rPr kumimoji="1" lang="en-US" sz="1200" i="1" kern="1200" baseline="0" dirty="0">
                <a:solidFill>
                  <a:schemeClr val="tx1"/>
                </a:solidFill>
                <a:latin typeface="Times New Roman" pitchFamily="-110" charset="0"/>
                <a:ea typeface="+mn-ea"/>
                <a:cs typeface="+mn-cs"/>
              </a:rPr>
              <a:t>C IS TRUE (AND gate). Such devices are called gates because they control</a:t>
            </a:r>
          </a:p>
          <a:p>
            <a:r>
              <a:rPr kumimoji="1" lang="en-US" sz="1200" kern="1200" baseline="0" dirty="0">
                <a:solidFill>
                  <a:schemeClr val="tx1"/>
                </a:solidFill>
                <a:latin typeface="Times New Roman" pitchFamily="-110" charset="0"/>
                <a:ea typeface="+mn-ea"/>
                <a:cs typeface="+mn-cs"/>
              </a:rPr>
              <a:t>data flow in much the same way that canal gates control the flow of water. The</a:t>
            </a:r>
          </a:p>
          <a:p>
            <a:r>
              <a:rPr kumimoji="1" lang="en-US" sz="1200" kern="1200" baseline="0" dirty="0">
                <a:solidFill>
                  <a:schemeClr val="tx1"/>
                </a:solidFill>
                <a:latin typeface="Times New Roman" pitchFamily="-110" charset="0"/>
                <a:ea typeface="+mn-ea"/>
                <a:cs typeface="+mn-cs"/>
              </a:rPr>
              <a:t>memory cell is a device that can store one bit of data; that is, the device can be in</a:t>
            </a:r>
          </a:p>
          <a:p>
            <a:r>
              <a:rPr kumimoji="1" lang="en-US" sz="1200" kern="1200" baseline="0" dirty="0">
                <a:solidFill>
                  <a:schemeClr val="tx1"/>
                </a:solidFill>
                <a:latin typeface="Times New Roman" pitchFamily="-110" charset="0"/>
                <a:ea typeface="+mn-ea"/>
                <a:cs typeface="+mn-cs"/>
              </a:rPr>
              <a:t>one of two stable states at any time. By interconnecting large numbers of these</a:t>
            </a:r>
          </a:p>
          <a:p>
            <a:r>
              <a:rPr kumimoji="1" lang="en-US" sz="1200" kern="1200" baseline="0" dirty="0">
                <a:solidFill>
                  <a:schemeClr val="tx1"/>
                </a:solidFill>
                <a:latin typeface="Times New Roman" pitchFamily="-110" charset="0"/>
                <a:ea typeface="+mn-ea"/>
                <a:cs typeface="+mn-cs"/>
              </a:rPr>
              <a:t>fundamental devices, we can construct a computer.</a:t>
            </a:r>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a:solidFill>
                  <a:schemeClr val="tx1"/>
                </a:solidFill>
                <a:latin typeface="Times New Roman" pitchFamily="-110" charset="0"/>
                <a:ea typeface="+mn-ea"/>
                <a:cs typeface="+mn-cs"/>
              </a:rPr>
              <a:t>We can relate this to our four</a:t>
            </a:r>
          </a:p>
          <a:p>
            <a:r>
              <a:rPr kumimoji="1" lang="en-US" sz="1200" kern="1200" baseline="0" dirty="0">
                <a:solidFill>
                  <a:schemeClr val="tx1"/>
                </a:solidFill>
                <a:latin typeface="Times New Roman" pitchFamily="-110" charset="0"/>
                <a:ea typeface="+mn-ea"/>
                <a:cs typeface="+mn-cs"/>
              </a:rPr>
              <a:t>basic functions as follows: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storage: </a:t>
            </a:r>
            <a:r>
              <a:rPr kumimoji="1" lang="en-US" sz="1200" b="0" kern="1200" baseline="0" dirty="0">
                <a:solidFill>
                  <a:schemeClr val="tx1"/>
                </a:solidFill>
                <a:latin typeface="Times New Roman" pitchFamily="-110" charset="0"/>
                <a:ea typeface="+mn-ea"/>
                <a:cs typeface="+mn-cs"/>
              </a:rPr>
              <a:t>Provided by memory cells.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processing: </a:t>
            </a:r>
            <a:r>
              <a:rPr kumimoji="1" lang="en-US" sz="1200" b="0" kern="1200" baseline="0" dirty="0">
                <a:solidFill>
                  <a:schemeClr val="tx1"/>
                </a:solidFill>
                <a:latin typeface="Times New Roman" pitchFamily="-110" charset="0"/>
                <a:ea typeface="+mn-ea"/>
                <a:cs typeface="+mn-cs"/>
              </a:rPr>
              <a:t>Provided by gates.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movement: </a:t>
            </a:r>
            <a:r>
              <a:rPr kumimoji="1" lang="en-US" sz="1200" b="0" kern="1200" baseline="0" dirty="0">
                <a:solidFill>
                  <a:schemeClr val="tx1"/>
                </a:solidFill>
                <a:latin typeface="Times New Roman" pitchFamily="-110" charset="0"/>
                <a:ea typeface="+mn-ea"/>
                <a:cs typeface="+mn-cs"/>
              </a:rPr>
              <a:t>The paths among components are used to move data from</a:t>
            </a:r>
          </a:p>
          <a:p>
            <a:r>
              <a:rPr kumimoji="1" lang="en-US" sz="1200" kern="1200" baseline="0" dirty="0">
                <a:solidFill>
                  <a:schemeClr val="tx1"/>
                </a:solidFill>
                <a:latin typeface="Times New Roman" pitchFamily="-110" charset="0"/>
                <a:ea typeface="+mn-ea"/>
                <a:cs typeface="+mn-cs"/>
              </a:rPr>
              <a:t>memory to memory and from memory through gates to memory.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Control: </a:t>
            </a:r>
            <a:r>
              <a:rPr kumimoji="1" lang="en-US" sz="1200" b="0" kern="1200" baseline="0" dirty="0">
                <a:solidFill>
                  <a:schemeClr val="tx1"/>
                </a:solidFill>
                <a:latin typeface="Times New Roman" pitchFamily="-110" charset="0"/>
                <a:ea typeface="+mn-ea"/>
                <a:cs typeface="+mn-cs"/>
              </a:rPr>
              <a:t>The paths among components can carry control signals. For example,</a:t>
            </a:r>
          </a:p>
          <a:p>
            <a:r>
              <a:rPr kumimoji="1" lang="en-US" sz="1200" kern="1200" baseline="0" dirty="0">
                <a:solidFill>
                  <a:schemeClr val="tx1"/>
                </a:solidFill>
                <a:latin typeface="Times New Roman" pitchFamily="-110" charset="0"/>
                <a:ea typeface="+mn-ea"/>
                <a:cs typeface="+mn-cs"/>
              </a:rPr>
              <a:t>a gate will have one or two data inputs plus a control signal input that activates</a:t>
            </a:r>
          </a:p>
          <a:p>
            <a:r>
              <a:rPr kumimoji="1" lang="en-US" sz="1200" kern="1200" baseline="0" dirty="0">
                <a:solidFill>
                  <a:schemeClr val="tx1"/>
                </a:solidFill>
                <a:latin typeface="Times New Roman" pitchFamily="-110" charset="0"/>
                <a:ea typeface="+mn-ea"/>
                <a:cs typeface="+mn-cs"/>
              </a:rPr>
              <a:t>the gate. When the control signal is ON, the gate performs its function on the</a:t>
            </a:r>
          </a:p>
          <a:p>
            <a:r>
              <a:rPr kumimoji="1" lang="en-US" sz="1200" kern="1200" baseline="0" dirty="0">
                <a:solidFill>
                  <a:schemeClr val="tx1"/>
                </a:solidFill>
                <a:latin typeface="Times New Roman" pitchFamily="-110" charset="0"/>
                <a:ea typeface="+mn-ea"/>
                <a:cs typeface="+mn-cs"/>
              </a:rPr>
              <a:t>data inputs and produces a data output. Similarly, the memory cell will store</a:t>
            </a:r>
          </a:p>
          <a:p>
            <a:r>
              <a:rPr kumimoji="1" lang="en-US" sz="1200" kern="1200" baseline="0" dirty="0">
                <a:solidFill>
                  <a:schemeClr val="tx1"/>
                </a:solidFill>
                <a:latin typeface="Times New Roman" pitchFamily="-110" charset="0"/>
                <a:ea typeface="+mn-ea"/>
                <a:cs typeface="+mn-cs"/>
              </a:rPr>
              <a:t>the bit that is on its input lead when the WRITE control signal is ON and will</a:t>
            </a:r>
          </a:p>
          <a:p>
            <a:r>
              <a:rPr kumimoji="1" lang="en-US" sz="1200" kern="1200" baseline="0" dirty="0">
                <a:solidFill>
                  <a:schemeClr val="tx1"/>
                </a:solidFill>
                <a:latin typeface="Times New Roman" pitchFamily="-110" charset="0"/>
                <a:ea typeface="+mn-ea"/>
                <a:cs typeface="+mn-cs"/>
              </a:rPr>
              <a:t>place the bit that is in the cell on its output lead when the READ control signal</a:t>
            </a:r>
          </a:p>
          <a:p>
            <a:r>
              <a:rPr kumimoji="1" lang="en-US" sz="1200" kern="1200" baseline="0" dirty="0">
                <a:solidFill>
                  <a:schemeClr val="tx1"/>
                </a:solidFill>
                <a:latin typeface="Times New Roman" pitchFamily="-110" charset="0"/>
                <a:ea typeface="+mn-ea"/>
                <a:cs typeface="+mn-cs"/>
              </a:rPr>
              <a:t>is 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Thus, a computer consists of gates, memory cells, and interconnections among these</a:t>
            </a:r>
          </a:p>
          <a:p>
            <a:r>
              <a:rPr kumimoji="1" lang="en-US" sz="1200" kern="1200" baseline="0" dirty="0">
                <a:solidFill>
                  <a:schemeClr val="tx1"/>
                </a:solidFill>
                <a:latin typeface="Times New Roman" pitchFamily="-110" charset="0"/>
                <a:ea typeface="+mn-ea"/>
                <a:cs typeface="+mn-cs"/>
              </a:rPr>
              <a:t>elements. The gates and memory cells are, in turn, constructed of simple digital</a:t>
            </a:r>
          </a:p>
          <a:p>
            <a:r>
              <a:rPr kumimoji="1" lang="en-US" sz="1200" kern="1200" baseline="0" dirty="0">
                <a:solidFill>
                  <a:schemeClr val="tx1"/>
                </a:solidFill>
                <a:latin typeface="Times New Roman" pitchFamily="-110" charset="0"/>
                <a:ea typeface="+mn-ea"/>
                <a:cs typeface="+mn-cs"/>
              </a:rPr>
              <a:t>electronic components.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integrated circuit exploits the fact that such components as transistors,</a:t>
            </a:r>
          </a:p>
          <a:p>
            <a:r>
              <a:rPr kumimoji="1" lang="en-US" sz="1200" kern="1200" baseline="0" dirty="0">
                <a:solidFill>
                  <a:schemeClr val="tx1"/>
                </a:solidFill>
                <a:latin typeface="Times New Roman" pitchFamily="-110" charset="0"/>
                <a:ea typeface="+mn-ea"/>
                <a:cs typeface="+mn-cs"/>
              </a:rPr>
              <a:t>resistors, and conductors can be fabricated from a semiconductor such as silicon.</a:t>
            </a:r>
          </a:p>
          <a:p>
            <a:r>
              <a:rPr kumimoji="1" lang="en-US" sz="1200" kern="1200" baseline="0" dirty="0">
                <a:solidFill>
                  <a:schemeClr val="tx1"/>
                </a:solidFill>
                <a:latin typeface="Times New Roman" pitchFamily="-110" charset="0"/>
                <a:ea typeface="+mn-ea"/>
                <a:cs typeface="+mn-cs"/>
              </a:rPr>
              <a:t>It is merely an extension of the solid-state art to fabricate an entire circuit in a tiny</a:t>
            </a:r>
          </a:p>
          <a:p>
            <a:r>
              <a:rPr kumimoji="1" lang="en-US" sz="1200" kern="1200" baseline="0" dirty="0">
                <a:solidFill>
                  <a:schemeClr val="tx1"/>
                </a:solidFill>
                <a:latin typeface="Times New Roman" pitchFamily="-110" charset="0"/>
                <a:ea typeface="+mn-ea"/>
                <a:cs typeface="+mn-cs"/>
              </a:rPr>
              <a:t>piece of silicon rather than assemble discrete components made from separate</a:t>
            </a:r>
          </a:p>
          <a:p>
            <a:r>
              <a:rPr kumimoji="1" lang="en-US" sz="1200" kern="1200" baseline="0" dirty="0">
                <a:solidFill>
                  <a:schemeClr val="tx1"/>
                </a:solidFill>
                <a:latin typeface="Times New Roman" pitchFamily="-110" charset="0"/>
                <a:ea typeface="+mn-ea"/>
                <a:cs typeface="+mn-cs"/>
              </a:rPr>
              <a:t>pieces of silicon into the same circuit. Many transistors can be produced at the same</a:t>
            </a:r>
          </a:p>
          <a:p>
            <a:r>
              <a:rPr kumimoji="1" lang="en-US" sz="1200" kern="1200" baseline="0" dirty="0">
                <a:solidFill>
                  <a:schemeClr val="tx1"/>
                </a:solidFill>
                <a:latin typeface="Times New Roman" pitchFamily="-110" charset="0"/>
                <a:ea typeface="+mn-ea"/>
                <a:cs typeface="+mn-cs"/>
              </a:rPr>
              <a:t>time on a single wafer of silicon. Equally important, these transistors can be connected</a:t>
            </a:r>
          </a:p>
          <a:p>
            <a:r>
              <a:rPr kumimoji="1" lang="en-US" sz="1200" kern="1200" baseline="0" dirty="0">
                <a:solidFill>
                  <a:schemeClr val="tx1"/>
                </a:solidFill>
                <a:latin typeface="Times New Roman" pitchFamily="-110" charset="0"/>
                <a:ea typeface="+mn-ea"/>
                <a:cs typeface="+mn-cs"/>
              </a:rPr>
              <a:t>with a process of metallization to form circuits.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Figure 2.7 depicts the key concepts in an integrated circuit. A thin </a:t>
            </a:r>
            <a:r>
              <a:rPr kumimoji="1" lang="en-US" sz="1200" b="1" kern="1200" baseline="0" dirty="0">
                <a:solidFill>
                  <a:schemeClr val="tx1"/>
                </a:solidFill>
                <a:latin typeface="Times New Roman" pitchFamily="-110" charset="0"/>
                <a:ea typeface="+mn-ea"/>
                <a:cs typeface="+mn-cs"/>
              </a:rPr>
              <a:t>wafer </a:t>
            </a:r>
            <a:r>
              <a:rPr kumimoji="1" lang="en-US" sz="1200" b="0" kern="1200" baseline="0" dirty="0">
                <a:solidFill>
                  <a:schemeClr val="tx1"/>
                </a:solidFill>
                <a:latin typeface="Times New Roman" pitchFamily="-110" charset="0"/>
                <a:ea typeface="+mn-ea"/>
                <a:cs typeface="+mn-cs"/>
              </a:rPr>
              <a:t>of</a:t>
            </a:r>
          </a:p>
          <a:p>
            <a:r>
              <a:rPr kumimoji="1" lang="en-US" sz="1200" kern="1200" baseline="0" dirty="0">
                <a:solidFill>
                  <a:schemeClr val="tx1"/>
                </a:solidFill>
                <a:latin typeface="Times New Roman" pitchFamily="-110" charset="0"/>
                <a:ea typeface="+mn-ea"/>
                <a:cs typeface="+mn-cs"/>
              </a:rPr>
              <a:t>silicon is divided into a matrix of small areas, each a few millimeters square. The</a:t>
            </a:r>
          </a:p>
          <a:p>
            <a:r>
              <a:rPr kumimoji="1" lang="en-US" sz="1200" kern="1200" baseline="0" dirty="0">
                <a:solidFill>
                  <a:schemeClr val="tx1"/>
                </a:solidFill>
                <a:latin typeface="Times New Roman" pitchFamily="-110" charset="0"/>
                <a:ea typeface="+mn-ea"/>
                <a:cs typeface="+mn-cs"/>
              </a:rPr>
              <a:t>identical circuit pattern is fabricated in each area, and the wafer is broken up into</a:t>
            </a:r>
          </a:p>
          <a:p>
            <a:r>
              <a:rPr kumimoji="1" lang="en-US" sz="1200" b="1" kern="1200" baseline="0" dirty="0">
                <a:solidFill>
                  <a:schemeClr val="tx1"/>
                </a:solidFill>
                <a:latin typeface="Times New Roman" pitchFamily="-110" charset="0"/>
                <a:ea typeface="+mn-ea"/>
                <a:cs typeface="+mn-cs"/>
              </a:rPr>
              <a:t>chips. </a:t>
            </a:r>
            <a:r>
              <a:rPr kumimoji="1" lang="en-US" sz="1200" b="0" kern="1200" baseline="0" dirty="0">
                <a:solidFill>
                  <a:schemeClr val="tx1"/>
                </a:solidFill>
                <a:latin typeface="Times New Roman" pitchFamily="-110" charset="0"/>
                <a:ea typeface="+mn-ea"/>
                <a:cs typeface="+mn-cs"/>
              </a:rPr>
              <a:t>Each chip consists of many gates and/or memory cells plus a number of input</a:t>
            </a:r>
          </a:p>
          <a:p>
            <a:r>
              <a:rPr kumimoji="1" lang="en-US" sz="1200" kern="1200" baseline="0" dirty="0">
                <a:solidFill>
                  <a:schemeClr val="tx1"/>
                </a:solidFill>
                <a:latin typeface="Times New Roman" pitchFamily="-110" charset="0"/>
                <a:ea typeface="+mn-ea"/>
                <a:cs typeface="+mn-cs"/>
              </a:rPr>
              <a:t>and output attachment points. This chip is then packaged in housing that protects</a:t>
            </a:r>
          </a:p>
          <a:p>
            <a:r>
              <a:rPr kumimoji="1" lang="en-US" sz="1200" kern="1200" baseline="0" dirty="0">
                <a:solidFill>
                  <a:schemeClr val="tx1"/>
                </a:solidFill>
                <a:latin typeface="Times New Roman" pitchFamily="-110" charset="0"/>
                <a:ea typeface="+mn-ea"/>
                <a:cs typeface="+mn-cs"/>
              </a:rPr>
              <a:t>it and provides pins for attachment to devices beyond the chip. A number of these</a:t>
            </a:r>
          </a:p>
          <a:p>
            <a:r>
              <a:rPr kumimoji="1" lang="en-US" sz="1200" kern="1200" baseline="0" dirty="0">
                <a:solidFill>
                  <a:schemeClr val="tx1"/>
                </a:solidFill>
                <a:latin typeface="Times New Roman" pitchFamily="-110" charset="0"/>
                <a:ea typeface="+mn-ea"/>
                <a:cs typeface="+mn-cs"/>
              </a:rPr>
              <a:t>packages can then be interconnected on a printed circuit board to produce larger</a:t>
            </a:r>
          </a:p>
          <a:p>
            <a:r>
              <a:rPr kumimoji="1" lang="en-US" sz="1200" kern="1200" baseline="0" dirty="0">
                <a:solidFill>
                  <a:schemeClr val="tx1"/>
                </a:solidFill>
                <a:latin typeface="Times New Roman" pitchFamily="-110" charset="0"/>
                <a:ea typeface="+mn-ea"/>
                <a:cs typeface="+mn-cs"/>
              </a:rPr>
              <a:t>and more complex circuits.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Promulgate: phổ biến, công bố</a:t>
            </a:r>
            <a:br>
              <a:rPr kumimoji="1" lang="en-US" sz="1200" kern="1200" baseline="0" dirty="0">
                <a:solidFill>
                  <a:schemeClr val="tx1"/>
                </a:solidFill>
                <a:latin typeface="Times New Roman" pitchFamily="-110" charset="0"/>
                <a:ea typeface="+mn-ea"/>
                <a:cs typeface="+mn-cs"/>
              </a:rPr>
            </a:br>
            <a:r>
              <a:rPr kumimoji="1" lang="en-US" sz="1200" kern="1200" baseline="0" dirty="0">
                <a:solidFill>
                  <a:schemeClr val="tx1"/>
                </a:solidFill>
                <a:latin typeface="Times New Roman" pitchFamily="-110" charset="0"/>
                <a:ea typeface="+mn-ea"/>
                <a:cs typeface="+mn-cs"/>
              </a:rPr>
              <a:t>Initially, only a few gates or memory cells could be reliably manufactured</a:t>
            </a:r>
          </a:p>
          <a:p>
            <a:r>
              <a:rPr kumimoji="1" lang="en-US" sz="1200" kern="1200" baseline="0" dirty="0">
                <a:solidFill>
                  <a:schemeClr val="tx1"/>
                </a:solidFill>
                <a:latin typeface="Times New Roman" pitchFamily="-110" charset="0"/>
                <a:ea typeface="+mn-ea"/>
                <a:cs typeface="+mn-cs"/>
              </a:rPr>
              <a:t>and packaged together. These early integrated circuits are referred to as </a:t>
            </a:r>
            <a:r>
              <a:rPr kumimoji="1" lang="en-US" sz="1200" i="1" kern="1200" baseline="0" dirty="0">
                <a:solidFill>
                  <a:schemeClr val="tx1"/>
                </a:solidFill>
                <a:latin typeface="Times New Roman" pitchFamily="-110" charset="0"/>
                <a:ea typeface="+mn-ea"/>
                <a:cs typeface="+mn-cs"/>
              </a:rPr>
              <a:t>small scale</a:t>
            </a:r>
          </a:p>
          <a:p>
            <a:r>
              <a:rPr kumimoji="1" lang="en-US" sz="1200" i="1" kern="1200" baseline="0" dirty="0">
                <a:solidFill>
                  <a:schemeClr val="tx1"/>
                </a:solidFill>
                <a:latin typeface="Times New Roman" pitchFamily="-110" charset="0"/>
                <a:ea typeface="+mn-ea"/>
                <a:cs typeface="+mn-cs"/>
              </a:rPr>
              <a:t>Integration </a:t>
            </a:r>
            <a:r>
              <a:rPr kumimoji="1" lang="en-US" sz="1200" kern="1200" baseline="0" dirty="0">
                <a:solidFill>
                  <a:schemeClr val="tx1"/>
                </a:solidFill>
                <a:latin typeface="Times New Roman" pitchFamily="-110" charset="0"/>
                <a:ea typeface="+mn-ea"/>
                <a:cs typeface="+mn-cs"/>
              </a:rPr>
              <a:t>(SSI). As time went on, it became possible to pack more and more</a:t>
            </a:r>
          </a:p>
          <a:p>
            <a:r>
              <a:rPr kumimoji="1" lang="en-US" sz="1200" kern="1200" baseline="0" dirty="0">
                <a:solidFill>
                  <a:schemeClr val="tx1"/>
                </a:solidFill>
                <a:latin typeface="Times New Roman" pitchFamily="-110" charset="0"/>
                <a:ea typeface="+mn-ea"/>
                <a:cs typeface="+mn-cs"/>
              </a:rPr>
              <a:t>Components on the same chip. This growth in density is illustrated in Figure 2.8; it is</a:t>
            </a:r>
          </a:p>
          <a:p>
            <a:r>
              <a:rPr kumimoji="1" lang="en-US" sz="1200" kern="1200" baseline="0" dirty="0">
                <a:solidFill>
                  <a:schemeClr val="tx1"/>
                </a:solidFill>
                <a:latin typeface="Times New Roman" pitchFamily="-110" charset="0"/>
                <a:ea typeface="+mn-ea"/>
                <a:cs typeface="+mn-cs"/>
              </a:rPr>
              <a:t>one of the most remarkable technological trends ever recorded. </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560E96-BBD6-D646-9A0C-7A699AC6A9BD}" type="slidenum">
              <a:rPr lang="en-US"/>
              <a:pPr/>
              <a:t>26</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Figure 2.8 reflects the famous Moore’s law, which was propounded (đề </a:t>
            </a:r>
            <a:r>
              <a:rPr kumimoji="1" lang="en-US" sz="1200" kern="1200" baseline="0" dirty="0" err="1">
                <a:solidFill>
                  <a:schemeClr val="tx1"/>
                </a:solidFill>
                <a:latin typeface="Times New Roman" pitchFamily="-110" charset="0"/>
                <a:ea typeface="+mn-ea"/>
                <a:cs typeface="+mn-cs"/>
              </a:rPr>
              <a:t>xuất</a:t>
            </a:r>
            <a:r>
              <a:rPr kumimoji="1" lang="en-US" sz="1200" kern="1200" baseline="0">
                <a:solidFill>
                  <a:schemeClr val="tx1"/>
                </a:solidFill>
                <a:latin typeface="Times New Roman" pitchFamily="-110" charset="0"/>
                <a:ea typeface="+mn-ea"/>
                <a:cs typeface="+mn-cs"/>
              </a:rPr>
              <a:t>) </a:t>
            </a:r>
            <a:r>
              <a:rPr kumimoji="1" lang="en-US" sz="1200" kern="1200" baseline="0" dirty="0">
                <a:solidFill>
                  <a:schemeClr val="tx1"/>
                </a:solidFill>
                <a:latin typeface="Times New Roman" pitchFamily="-110" charset="0"/>
                <a:ea typeface="+mn-ea"/>
                <a:cs typeface="+mn-cs"/>
              </a:rPr>
              <a:t>by Gordon Moore, cofounder of</a:t>
            </a:r>
          </a:p>
          <a:p>
            <a:r>
              <a:rPr kumimoji="1" lang="en-US" sz="1200" kern="1200" baseline="0" dirty="0">
                <a:solidFill>
                  <a:schemeClr val="tx1"/>
                </a:solidFill>
                <a:latin typeface="Times New Roman" pitchFamily="-110" charset="0"/>
                <a:ea typeface="+mn-ea"/>
                <a:cs typeface="+mn-cs"/>
              </a:rPr>
              <a:t>Intel, in 1965 [MOOR65]. Moore observed that the number of transistors that could</a:t>
            </a:r>
          </a:p>
          <a:p>
            <a:r>
              <a:rPr kumimoji="1" lang="en-US" sz="1200" kern="1200" baseline="0" dirty="0">
                <a:solidFill>
                  <a:schemeClr val="tx1"/>
                </a:solidFill>
                <a:latin typeface="Times New Roman" pitchFamily="-110" charset="0"/>
                <a:ea typeface="+mn-ea"/>
                <a:cs typeface="+mn-cs"/>
              </a:rPr>
              <a:t>be put on a single chip was doubling every year and correctly predicted that this</a:t>
            </a:r>
          </a:p>
          <a:p>
            <a:r>
              <a:rPr kumimoji="1" lang="en-US" sz="1200" kern="1200" baseline="0">
                <a:solidFill>
                  <a:schemeClr val="tx1"/>
                </a:solidFill>
                <a:latin typeface="Times New Roman" pitchFamily="-110" charset="0"/>
                <a:ea typeface="+mn-ea"/>
                <a:cs typeface="+mn-cs"/>
              </a:rPr>
              <a:t>Pace (bước đi) </a:t>
            </a:r>
            <a:r>
              <a:rPr kumimoji="1" lang="en-US" sz="1200" kern="1200" baseline="0" dirty="0">
                <a:solidFill>
                  <a:schemeClr val="tx1"/>
                </a:solidFill>
                <a:latin typeface="Times New Roman" pitchFamily="-110" charset="0"/>
                <a:ea typeface="+mn-ea"/>
                <a:cs typeface="+mn-cs"/>
              </a:rPr>
              <a:t>would continue into the near future. To the surprise of many, including Moore,</a:t>
            </a:r>
          </a:p>
          <a:p>
            <a:r>
              <a:rPr kumimoji="1" lang="en-US" sz="1200" kern="1200" baseline="0" dirty="0">
                <a:solidFill>
                  <a:schemeClr val="tx1"/>
                </a:solidFill>
                <a:latin typeface="Times New Roman" pitchFamily="-110" charset="0"/>
                <a:ea typeface="+mn-ea"/>
                <a:cs typeface="+mn-cs"/>
              </a:rPr>
              <a:t>the pace continued year after year and decade after decade. The pace slowed to a</a:t>
            </a:r>
          </a:p>
          <a:p>
            <a:r>
              <a:rPr kumimoji="1" lang="en-US" sz="1200" kern="1200" baseline="0" dirty="0">
                <a:solidFill>
                  <a:schemeClr val="tx1"/>
                </a:solidFill>
                <a:latin typeface="Times New Roman" pitchFamily="-110" charset="0"/>
                <a:ea typeface="+mn-ea"/>
                <a:cs typeface="+mn-cs"/>
              </a:rPr>
              <a:t>doubling every 18 months in the 1970s but has sustained that rate ever since.</a:t>
            </a:r>
            <a:endParaRPr lang="en-US" dirty="0"/>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consequences of Moore’s law are profound:</a:t>
            </a:r>
          </a:p>
          <a:p>
            <a:endParaRPr kumimoji="1" lang="en-US" sz="120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1. The cost of a chip has remained virtually unchanged during this period of</a:t>
            </a:r>
          </a:p>
          <a:p>
            <a:r>
              <a:rPr kumimoji="1" lang="en-US" sz="1200" kern="1200" baseline="0" dirty="0">
                <a:solidFill>
                  <a:schemeClr val="tx1"/>
                </a:solidFill>
                <a:latin typeface="Times New Roman" pitchFamily="-110" charset="0"/>
                <a:ea typeface="+mn-ea"/>
                <a:cs typeface="+mn-cs"/>
              </a:rPr>
              <a:t>rapid growth in density. This means that the cost of computer logic and memory</a:t>
            </a:r>
          </a:p>
          <a:p>
            <a:r>
              <a:rPr kumimoji="1" lang="en-US" sz="1200" kern="1200" baseline="0" dirty="0">
                <a:solidFill>
                  <a:schemeClr val="tx1"/>
                </a:solidFill>
                <a:latin typeface="Times New Roman" pitchFamily="-110" charset="0"/>
                <a:ea typeface="+mn-ea"/>
                <a:cs typeface="+mn-cs"/>
              </a:rPr>
              <a:t>circuitry has fallen at a dramatic rate.</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2. Because logic and memory elements are placed closer together on more</a:t>
            </a:r>
          </a:p>
          <a:p>
            <a:r>
              <a:rPr kumimoji="1" lang="en-US" sz="1200" kern="1200" baseline="0" dirty="0">
                <a:solidFill>
                  <a:schemeClr val="tx1"/>
                </a:solidFill>
                <a:latin typeface="Times New Roman" pitchFamily="-110" charset="0"/>
                <a:ea typeface="+mn-ea"/>
                <a:cs typeface="+mn-cs"/>
              </a:rPr>
              <a:t>densely packed chips, the electrical path length is shortened, increasing</a:t>
            </a:r>
          </a:p>
          <a:p>
            <a:r>
              <a:rPr kumimoji="1" lang="en-US" sz="1200" kern="1200" baseline="0" dirty="0">
                <a:solidFill>
                  <a:schemeClr val="tx1"/>
                </a:solidFill>
                <a:latin typeface="Times New Roman" pitchFamily="-110" charset="0"/>
                <a:ea typeface="+mn-ea"/>
                <a:cs typeface="+mn-cs"/>
              </a:rPr>
              <a:t>operating speed.</a:t>
            </a:r>
          </a:p>
          <a:p>
            <a:endParaRPr kumimoji="1" lang="en-US" sz="120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3. The computer becomes smaller, making it more convenient to place in a</a:t>
            </a:r>
          </a:p>
          <a:p>
            <a:r>
              <a:rPr kumimoji="1" lang="en-US" sz="1200" kern="1200" baseline="0" dirty="0">
                <a:solidFill>
                  <a:schemeClr val="tx1"/>
                </a:solidFill>
                <a:latin typeface="Times New Roman" pitchFamily="-110" charset="0"/>
                <a:ea typeface="+mn-ea"/>
                <a:cs typeface="+mn-cs"/>
              </a:rPr>
              <a:t>variety of environments.</a:t>
            </a:r>
          </a:p>
          <a:p>
            <a:endParaRPr kumimoji="1" lang="en-US" sz="120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4. There is a reduction in power and cooling requirements.</a:t>
            </a:r>
          </a:p>
          <a:p>
            <a:endParaRPr kumimoji="1" lang="en-US" sz="1200" b="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5. The interconnections on the integrated circuit are much more reliable than</a:t>
            </a:r>
          </a:p>
          <a:p>
            <a:r>
              <a:rPr kumimoji="1" lang="en-US" sz="1200" kern="1200" baseline="0" dirty="0">
                <a:solidFill>
                  <a:schemeClr val="tx1"/>
                </a:solidFill>
                <a:latin typeface="Times New Roman" pitchFamily="-110" charset="0"/>
                <a:ea typeface="+mn-ea"/>
                <a:cs typeface="+mn-cs"/>
              </a:rPr>
              <a:t>solder connections. With more circuitry on each chip, there are fewer interchip</a:t>
            </a:r>
          </a:p>
          <a:p>
            <a:r>
              <a:rPr kumimoji="1" lang="en-US" sz="1200" kern="1200" baseline="0" dirty="0">
                <a:solidFill>
                  <a:schemeClr val="tx1"/>
                </a:solidFill>
                <a:latin typeface="Times New Roman" pitchFamily="-110" charset="0"/>
                <a:ea typeface="+mn-ea"/>
                <a:cs typeface="+mn-cs"/>
              </a:rPr>
              <a:t>connections.</a:t>
            </a:r>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kumimoji="1" lang="en-US" sz="1200" kern="1200" baseline="0" dirty="0">
                <a:solidFill>
                  <a:schemeClr val="tx1"/>
                </a:solidFill>
                <a:latin typeface="Times New Roman" pitchFamily="-110" charset="0"/>
                <a:ea typeface="+mn-ea"/>
                <a:cs typeface="+mn-cs"/>
              </a:rPr>
              <a:t>By 1964, IBM had a firm grip on the computer market with</a:t>
            </a:r>
          </a:p>
          <a:p>
            <a:r>
              <a:rPr kumimoji="1" lang="en-US" sz="1200" kern="1200" baseline="0" dirty="0">
                <a:solidFill>
                  <a:schemeClr val="tx1"/>
                </a:solidFill>
                <a:latin typeface="Times New Roman" pitchFamily="-110" charset="0"/>
                <a:ea typeface="+mn-ea"/>
                <a:cs typeface="+mn-cs"/>
              </a:rPr>
              <a:t>its 7000 series of machines. In that year, IBM announced the System/360, a new</a:t>
            </a:r>
          </a:p>
          <a:p>
            <a:r>
              <a:rPr kumimoji="1" lang="en-US" sz="1200" kern="1200" baseline="0" dirty="0">
                <a:solidFill>
                  <a:schemeClr val="tx1"/>
                </a:solidFill>
                <a:latin typeface="Times New Roman" pitchFamily="-110" charset="0"/>
                <a:ea typeface="+mn-ea"/>
                <a:cs typeface="+mn-cs"/>
              </a:rPr>
              <a:t>family of computer products. Although the announcement itself was no surprise, it</a:t>
            </a:r>
          </a:p>
          <a:p>
            <a:r>
              <a:rPr kumimoji="1" lang="en-US" sz="1200" kern="1200" baseline="0" dirty="0">
                <a:solidFill>
                  <a:schemeClr val="tx1"/>
                </a:solidFill>
                <a:latin typeface="Times New Roman" pitchFamily="-110" charset="0"/>
                <a:ea typeface="+mn-ea"/>
                <a:cs typeface="+mn-cs"/>
              </a:rPr>
              <a:t>contained some unpleasant news for current IBM customers: the 360 product line</a:t>
            </a:r>
          </a:p>
          <a:p>
            <a:r>
              <a:rPr kumimoji="1" lang="en-US" sz="1200" kern="1200" baseline="0" dirty="0">
                <a:solidFill>
                  <a:schemeClr val="tx1"/>
                </a:solidFill>
                <a:latin typeface="Times New Roman" pitchFamily="-110" charset="0"/>
                <a:ea typeface="+mn-ea"/>
                <a:cs typeface="+mn-cs"/>
              </a:rPr>
              <a:t>was incompatible with older IBM machines. Thus, the transition to the 360 would be</a:t>
            </a:r>
          </a:p>
          <a:p>
            <a:r>
              <a:rPr kumimoji="1" lang="en-US" sz="1200" kern="1200" baseline="0" dirty="0">
                <a:solidFill>
                  <a:schemeClr val="tx1"/>
                </a:solidFill>
                <a:latin typeface="Times New Roman" pitchFamily="-110" charset="0"/>
                <a:ea typeface="+mn-ea"/>
                <a:cs typeface="+mn-cs"/>
              </a:rPr>
              <a:t>difficult for the current customer base. This was a bold step by IBM, but one IBM felt</a:t>
            </a:r>
          </a:p>
          <a:p>
            <a:r>
              <a:rPr kumimoji="1" lang="en-US" sz="1200" kern="1200" baseline="0" dirty="0">
                <a:solidFill>
                  <a:schemeClr val="tx1"/>
                </a:solidFill>
                <a:latin typeface="Times New Roman" pitchFamily="-110" charset="0"/>
                <a:ea typeface="+mn-ea"/>
                <a:cs typeface="+mn-cs"/>
              </a:rPr>
              <a:t>was necessary to break out of some of the constraints of the 7000 architecture and</a:t>
            </a:r>
          </a:p>
          <a:p>
            <a:r>
              <a:rPr kumimoji="1" lang="en-US" sz="1200" kern="1200" baseline="0" dirty="0">
                <a:solidFill>
                  <a:schemeClr val="tx1"/>
                </a:solidFill>
                <a:latin typeface="Times New Roman" pitchFamily="-110" charset="0"/>
                <a:ea typeface="+mn-ea"/>
                <a:cs typeface="+mn-cs"/>
              </a:rPr>
              <a:t>to produce a system capable of evolving with the new integrated circuit technology</a:t>
            </a:r>
          </a:p>
          <a:p>
            <a:r>
              <a:rPr kumimoji="1" lang="en-US" sz="1200" kern="1200" baseline="0" dirty="0">
                <a:solidFill>
                  <a:schemeClr val="tx1"/>
                </a:solidFill>
                <a:latin typeface="Times New Roman" pitchFamily="-110" charset="0"/>
                <a:ea typeface="+mn-ea"/>
                <a:cs typeface="+mn-cs"/>
              </a:rPr>
              <a:t>[PADE81, GIFF87]. The strategy paid off both financially and technically. The 360</a:t>
            </a:r>
          </a:p>
          <a:p>
            <a:r>
              <a:rPr kumimoji="1" lang="en-US" sz="1200" kern="1200" baseline="0" dirty="0">
                <a:solidFill>
                  <a:schemeClr val="tx1"/>
                </a:solidFill>
                <a:latin typeface="Times New Roman" pitchFamily="-110" charset="0"/>
                <a:ea typeface="+mn-ea"/>
                <a:cs typeface="+mn-cs"/>
              </a:rPr>
              <a:t>was the success of the decade and cemented IBM as the overwhelmingly dominant</a:t>
            </a:r>
          </a:p>
          <a:p>
            <a:r>
              <a:rPr kumimoji="1" lang="en-US" sz="1200" kern="1200" baseline="0" dirty="0">
                <a:solidFill>
                  <a:schemeClr val="tx1"/>
                </a:solidFill>
                <a:latin typeface="Times New Roman" pitchFamily="-110" charset="0"/>
                <a:ea typeface="+mn-ea"/>
                <a:cs typeface="+mn-cs"/>
              </a:rPr>
              <a:t>computer vendor, with a market share above 70%. And, with some modifications</a:t>
            </a:r>
          </a:p>
          <a:p>
            <a:r>
              <a:rPr kumimoji="1" lang="en-US" sz="1200" kern="1200" baseline="0" dirty="0">
                <a:solidFill>
                  <a:schemeClr val="tx1"/>
                </a:solidFill>
                <a:latin typeface="Times New Roman" pitchFamily="-110" charset="0"/>
                <a:ea typeface="+mn-ea"/>
                <a:cs typeface="+mn-cs"/>
              </a:rPr>
              <a:t>and extensions, the architecture of the 360 remains to this day the architecture</a:t>
            </a:r>
          </a:p>
          <a:p>
            <a:r>
              <a:rPr kumimoji="1" lang="en-US" sz="1200" kern="1200" baseline="0" dirty="0">
                <a:solidFill>
                  <a:schemeClr val="tx1"/>
                </a:solidFill>
                <a:latin typeface="Times New Roman" pitchFamily="-110" charset="0"/>
                <a:ea typeface="+mn-ea"/>
                <a:cs typeface="+mn-cs"/>
              </a:rPr>
              <a:t>of IBM’s mainframe computers. Examples using this architecture can be found</a:t>
            </a:r>
          </a:p>
          <a:p>
            <a:r>
              <a:rPr kumimoji="1" lang="en-US" sz="1200" kern="1200" baseline="0" dirty="0">
                <a:solidFill>
                  <a:schemeClr val="tx1"/>
                </a:solidFill>
                <a:latin typeface="Times New Roman" pitchFamily="-110" charset="0"/>
                <a:ea typeface="+mn-ea"/>
                <a:cs typeface="+mn-cs"/>
              </a:rPr>
              <a:t>throughout this text.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System/360 was the industry’s first planned family of computers. The</a:t>
            </a:r>
          </a:p>
          <a:p>
            <a:r>
              <a:rPr kumimoji="1" lang="en-US" sz="1200" kern="1200" baseline="0" dirty="0">
                <a:solidFill>
                  <a:schemeClr val="tx1"/>
                </a:solidFill>
                <a:latin typeface="Times New Roman" pitchFamily="-110" charset="0"/>
                <a:ea typeface="+mn-ea"/>
                <a:cs typeface="+mn-cs"/>
              </a:rPr>
              <a:t>family covered a wide range of performance and cost. Table 2.4 indicates some of</a:t>
            </a:r>
          </a:p>
          <a:p>
            <a:r>
              <a:rPr kumimoji="1" lang="en-US" sz="1200" kern="1200" baseline="0" dirty="0">
                <a:solidFill>
                  <a:schemeClr val="tx1"/>
                </a:solidFill>
                <a:latin typeface="Times New Roman" pitchFamily="-110" charset="0"/>
                <a:ea typeface="+mn-ea"/>
                <a:cs typeface="+mn-cs"/>
              </a:rPr>
              <a:t>the key characteristics of the various models in 1965 (each member of the family is</a:t>
            </a:r>
          </a:p>
          <a:p>
            <a:r>
              <a:rPr kumimoji="1" lang="en-US" sz="1200" kern="1200" baseline="0" dirty="0">
                <a:solidFill>
                  <a:schemeClr val="tx1"/>
                </a:solidFill>
                <a:latin typeface="Times New Roman" pitchFamily="-110" charset="0"/>
                <a:ea typeface="+mn-ea"/>
                <a:cs typeface="+mn-cs"/>
              </a:rPr>
              <a:t>distinguished by a model number). The models were compatible in the sense that</a:t>
            </a:r>
          </a:p>
          <a:p>
            <a:r>
              <a:rPr kumimoji="1" lang="en-US" sz="1200" kern="1200" baseline="0" dirty="0">
                <a:solidFill>
                  <a:schemeClr val="tx1"/>
                </a:solidFill>
                <a:latin typeface="Times New Roman" pitchFamily="-110" charset="0"/>
                <a:ea typeface="+mn-ea"/>
                <a:cs typeface="+mn-cs"/>
              </a:rPr>
              <a:t>a program written for one model should be capable of being executed by another</a:t>
            </a:r>
          </a:p>
          <a:p>
            <a:r>
              <a:rPr kumimoji="1" lang="en-US" sz="1200" kern="1200" baseline="0" dirty="0">
                <a:solidFill>
                  <a:schemeClr val="tx1"/>
                </a:solidFill>
                <a:latin typeface="Times New Roman" pitchFamily="-110" charset="0"/>
                <a:ea typeface="+mn-ea"/>
                <a:cs typeface="+mn-cs"/>
              </a:rPr>
              <a:t>model in the series, with only a difference in the time it takes to execute.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concept of a family of compatible computers was both novel and</a:t>
            </a:r>
          </a:p>
          <a:p>
            <a:r>
              <a:rPr kumimoji="1" lang="en-US" sz="1200" kern="1200" baseline="0" dirty="0">
                <a:solidFill>
                  <a:schemeClr val="tx1"/>
                </a:solidFill>
                <a:latin typeface="Times New Roman" pitchFamily="-110" charset="0"/>
                <a:ea typeface="+mn-ea"/>
                <a:cs typeface="+mn-cs"/>
              </a:rPr>
              <a:t>extremely successful. A customer with modest requirements and a budget to match</a:t>
            </a:r>
          </a:p>
          <a:p>
            <a:r>
              <a:rPr kumimoji="1" lang="en-US" sz="1200" kern="1200" baseline="0" dirty="0">
                <a:solidFill>
                  <a:schemeClr val="tx1"/>
                </a:solidFill>
                <a:latin typeface="Times New Roman" pitchFamily="-110" charset="0"/>
                <a:ea typeface="+mn-ea"/>
                <a:cs typeface="+mn-cs"/>
              </a:rPr>
              <a:t>could start with the relatively inexpensive Model 30. Later, if the customer’s needs</a:t>
            </a:r>
          </a:p>
          <a:p>
            <a:r>
              <a:rPr kumimoji="1" lang="en-US" sz="1200" kern="1200" baseline="0" dirty="0">
                <a:solidFill>
                  <a:schemeClr val="tx1"/>
                </a:solidFill>
                <a:latin typeface="Times New Roman" pitchFamily="-110" charset="0"/>
                <a:ea typeface="+mn-ea"/>
                <a:cs typeface="+mn-cs"/>
              </a:rPr>
              <a:t>grew, it was possible to upgrade to a faster machine with more memory without</a:t>
            </a:r>
          </a:p>
          <a:p>
            <a:r>
              <a:rPr kumimoji="1" lang="en-US" sz="1200" kern="1200" baseline="0" dirty="0">
                <a:solidFill>
                  <a:schemeClr val="tx1"/>
                </a:solidFill>
                <a:latin typeface="Times New Roman" pitchFamily="-110" charset="0"/>
                <a:ea typeface="+mn-ea"/>
                <a:cs typeface="+mn-cs"/>
              </a:rPr>
              <a:t>sacrificing the investment in already-developed software. The characteristics of a</a:t>
            </a:r>
          </a:p>
          <a:p>
            <a:r>
              <a:rPr kumimoji="1" lang="en-US" sz="1200" kern="1200" baseline="0" dirty="0">
                <a:solidFill>
                  <a:schemeClr val="tx1"/>
                </a:solidFill>
                <a:latin typeface="Times New Roman" pitchFamily="-110" charset="0"/>
                <a:ea typeface="+mn-ea"/>
                <a:cs typeface="+mn-cs"/>
              </a:rPr>
              <a:t>family are as follows: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Similar or identical instruction set: </a:t>
            </a:r>
            <a:r>
              <a:rPr kumimoji="1" lang="en-US" sz="1200" b="0" kern="1200" baseline="0" dirty="0">
                <a:solidFill>
                  <a:schemeClr val="tx1"/>
                </a:solidFill>
                <a:latin typeface="Times New Roman" pitchFamily="-110" charset="0"/>
                <a:ea typeface="+mn-ea"/>
                <a:cs typeface="+mn-cs"/>
              </a:rPr>
              <a:t>In many cases, the exact same set of machine</a:t>
            </a:r>
          </a:p>
          <a:p>
            <a:r>
              <a:rPr kumimoji="1" lang="en-US" sz="1200" kern="1200" baseline="0" dirty="0">
                <a:solidFill>
                  <a:schemeClr val="tx1"/>
                </a:solidFill>
                <a:latin typeface="Times New Roman" pitchFamily="-110" charset="0"/>
                <a:ea typeface="+mn-ea"/>
                <a:cs typeface="+mn-cs"/>
              </a:rPr>
              <a:t>instructions is supported on all members of the family. Thus, a program that</a:t>
            </a:r>
          </a:p>
          <a:p>
            <a:r>
              <a:rPr kumimoji="1" lang="en-US" sz="1200" kern="1200" baseline="0" dirty="0">
                <a:solidFill>
                  <a:schemeClr val="tx1"/>
                </a:solidFill>
                <a:latin typeface="Times New Roman" pitchFamily="-110" charset="0"/>
                <a:ea typeface="+mn-ea"/>
                <a:cs typeface="+mn-cs"/>
              </a:rPr>
              <a:t>executes on one machine will also execute on any other. In some cases, the</a:t>
            </a:r>
          </a:p>
          <a:p>
            <a:r>
              <a:rPr kumimoji="1" lang="en-US" sz="1200" kern="1200" baseline="0" dirty="0">
                <a:solidFill>
                  <a:schemeClr val="tx1"/>
                </a:solidFill>
                <a:latin typeface="Times New Roman" pitchFamily="-110" charset="0"/>
                <a:ea typeface="+mn-ea"/>
                <a:cs typeface="+mn-cs"/>
              </a:rPr>
              <a:t>lower end of the family has an instruction set that is a subset of that of the top</a:t>
            </a:r>
          </a:p>
          <a:p>
            <a:r>
              <a:rPr kumimoji="1" lang="en-US" sz="1200" kern="1200" baseline="0" dirty="0">
                <a:solidFill>
                  <a:schemeClr val="tx1"/>
                </a:solidFill>
                <a:latin typeface="Times New Roman" pitchFamily="-110" charset="0"/>
                <a:ea typeface="+mn-ea"/>
                <a:cs typeface="+mn-cs"/>
              </a:rPr>
              <a:t>end of the family. This means that programs can move up but not down.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Similar or identical operating system: </a:t>
            </a:r>
            <a:r>
              <a:rPr kumimoji="1" lang="en-US" sz="1200" b="0" kern="1200" baseline="0" dirty="0">
                <a:solidFill>
                  <a:schemeClr val="tx1"/>
                </a:solidFill>
                <a:latin typeface="Times New Roman" pitchFamily="-110" charset="0"/>
                <a:ea typeface="+mn-ea"/>
                <a:cs typeface="+mn-cs"/>
              </a:rPr>
              <a:t>The same basic operating system is</a:t>
            </a:r>
          </a:p>
          <a:p>
            <a:r>
              <a:rPr kumimoji="1" lang="en-US" sz="1200" b="0" kern="1200" baseline="0" dirty="0">
                <a:solidFill>
                  <a:schemeClr val="tx1"/>
                </a:solidFill>
                <a:latin typeface="Times New Roman" pitchFamily="-110" charset="0"/>
                <a:ea typeface="+mn-ea"/>
                <a:cs typeface="+mn-cs"/>
              </a:rPr>
              <a:t>available for all family members. In some cases, additional features are added</a:t>
            </a:r>
          </a:p>
          <a:p>
            <a:r>
              <a:rPr kumimoji="1" lang="en-US" sz="1200" kern="1200" baseline="0" dirty="0">
                <a:solidFill>
                  <a:schemeClr val="tx1"/>
                </a:solidFill>
                <a:latin typeface="Times New Roman" pitchFamily="-110" charset="0"/>
                <a:ea typeface="+mn-ea"/>
                <a:cs typeface="+mn-cs"/>
              </a:rPr>
              <a:t>to the higher-end members.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Increasing speed: </a:t>
            </a:r>
            <a:r>
              <a:rPr kumimoji="1" lang="en-US" sz="1200" b="0" kern="1200" baseline="0" dirty="0">
                <a:solidFill>
                  <a:schemeClr val="tx1"/>
                </a:solidFill>
                <a:latin typeface="Times New Roman" pitchFamily="-110" charset="0"/>
                <a:ea typeface="+mn-ea"/>
                <a:cs typeface="+mn-cs"/>
              </a:rPr>
              <a:t>The rate of instruction execution increases in going from</a:t>
            </a:r>
          </a:p>
          <a:p>
            <a:r>
              <a:rPr kumimoji="1" lang="en-US" sz="1200" b="0" kern="1200" baseline="0" dirty="0">
                <a:solidFill>
                  <a:schemeClr val="tx1"/>
                </a:solidFill>
                <a:latin typeface="Times New Roman" pitchFamily="-110" charset="0"/>
                <a:ea typeface="+mn-ea"/>
                <a:cs typeface="+mn-cs"/>
              </a:rPr>
              <a:t>lower to higher family members.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Increasing number of I /O ports: </a:t>
            </a:r>
            <a:r>
              <a:rPr kumimoji="1" lang="en-US" sz="1200" b="0" kern="1200" baseline="0" dirty="0">
                <a:solidFill>
                  <a:schemeClr val="tx1"/>
                </a:solidFill>
                <a:latin typeface="Times New Roman" pitchFamily="-110" charset="0"/>
                <a:ea typeface="+mn-ea"/>
                <a:cs typeface="+mn-cs"/>
              </a:rPr>
              <a:t>The number of I/O ports increases in going</a:t>
            </a:r>
          </a:p>
          <a:p>
            <a:r>
              <a:rPr kumimoji="1" lang="en-US" sz="1200" b="0" kern="1200" baseline="0" dirty="0">
                <a:solidFill>
                  <a:schemeClr val="tx1"/>
                </a:solidFill>
                <a:latin typeface="Times New Roman" pitchFamily="-110" charset="0"/>
                <a:ea typeface="+mn-ea"/>
                <a:cs typeface="+mn-cs"/>
              </a:rPr>
              <a:t>from lower to higher family members.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Increasing memory size: </a:t>
            </a:r>
            <a:r>
              <a:rPr kumimoji="1" lang="en-US" sz="1200" b="0" kern="1200" baseline="0" dirty="0">
                <a:solidFill>
                  <a:schemeClr val="tx1"/>
                </a:solidFill>
                <a:latin typeface="Times New Roman" pitchFamily="-110" charset="0"/>
                <a:ea typeface="+mn-ea"/>
                <a:cs typeface="+mn-cs"/>
              </a:rPr>
              <a:t>The size of main memory increases in going from</a:t>
            </a:r>
          </a:p>
          <a:p>
            <a:r>
              <a:rPr kumimoji="1" lang="en-US" sz="1200" b="0" kern="1200" baseline="0" dirty="0">
                <a:solidFill>
                  <a:schemeClr val="tx1"/>
                </a:solidFill>
                <a:latin typeface="Times New Roman" pitchFamily="-110" charset="0"/>
                <a:ea typeface="+mn-ea"/>
                <a:cs typeface="+mn-cs"/>
              </a:rPr>
              <a:t>lower to higher family members.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Increasing cost: </a:t>
            </a:r>
            <a:r>
              <a:rPr kumimoji="1" lang="en-US" sz="1200" b="0" kern="1200" baseline="0" dirty="0">
                <a:solidFill>
                  <a:schemeClr val="tx1"/>
                </a:solidFill>
                <a:latin typeface="Times New Roman" pitchFamily="-110" charset="0"/>
                <a:ea typeface="+mn-ea"/>
                <a:cs typeface="+mn-cs"/>
              </a:rPr>
              <a:t>At a given point in time, the cost of a system increases in going</a:t>
            </a:r>
          </a:p>
          <a:p>
            <a:r>
              <a:rPr kumimoji="1" lang="en-US" sz="1200" b="0" kern="1200" baseline="0" dirty="0">
                <a:solidFill>
                  <a:schemeClr val="tx1"/>
                </a:solidFill>
                <a:latin typeface="Times New Roman" pitchFamily="-110" charset="0"/>
                <a:ea typeface="+mn-ea"/>
                <a:cs typeface="+mn-cs"/>
              </a:rPr>
              <a:t>from lower to higher family members.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How could such a family concept be implemented? Differences were achieved</a:t>
            </a:r>
          </a:p>
          <a:p>
            <a:r>
              <a:rPr kumimoji="1" lang="en-US" sz="1200" kern="1200" baseline="0" dirty="0">
                <a:solidFill>
                  <a:schemeClr val="tx1"/>
                </a:solidFill>
                <a:latin typeface="Times New Roman" pitchFamily="-110" charset="0"/>
                <a:ea typeface="+mn-ea"/>
                <a:cs typeface="+mn-cs"/>
              </a:rPr>
              <a:t>based on three factors: basic speed, size, and degree of simultaneity [STEV64]. For</a:t>
            </a:r>
          </a:p>
          <a:p>
            <a:r>
              <a:rPr kumimoji="1" lang="en-US" sz="1200" kern="1200" baseline="0" dirty="0">
                <a:solidFill>
                  <a:schemeClr val="tx1"/>
                </a:solidFill>
                <a:latin typeface="Times New Roman" pitchFamily="-110" charset="0"/>
                <a:ea typeface="+mn-ea"/>
                <a:cs typeface="+mn-cs"/>
              </a:rPr>
              <a:t>example, greater speed in the execution of a given instruction could be gained by</a:t>
            </a:r>
          </a:p>
          <a:p>
            <a:r>
              <a:rPr kumimoji="1" lang="en-US" sz="1200" kern="1200" baseline="0" dirty="0">
                <a:solidFill>
                  <a:schemeClr val="tx1"/>
                </a:solidFill>
                <a:latin typeface="Times New Roman" pitchFamily="-110" charset="0"/>
                <a:ea typeface="+mn-ea"/>
                <a:cs typeface="+mn-cs"/>
              </a:rPr>
              <a:t>the use of more complex circuitry in the ALU, allowing suboperations to be carried</a:t>
            </a:r>
          </a:p>
          <a:p>
            <a:r>
              <a:rPr kumimoji="1" lang="en-US" sz="1200" kern="1200" baseline="0" dirty="0">
                <a:solidFill>
                  <a:schemeClr val="tx1"/>
                </a:solidFill>
                <a:latin typeface="Times New Roman" pitchFamily="-110" charset="0"/>
                <a:ea typeface="+mn-ea"/>
                <a:cs typeface="+mn-cs"/>
              </a:rPr>
              <a:t>out in parallel. Another way of increasing speed was to increase the width of the</a:t>
            </a:r>
          </a:p>
          <a:p>
            <a:r>
              <a:rPr kumimoji="1" lang="en-US" sz="1200" kern="1200" baseline="0" dirty="0">
                <a:solidFill>
                  <a:schemeClr val="tx1"/>
                </a:solidFill>
                <a:latin typeface="Times New Roman" pitchFamily="-110" charset="0"/>
                <a:ea typeface="+mn-ea"/>
                <a:cs typeface="+mn-cs"/>
              </a:rPr>
              <a:t>data path between main memory and the CPU. On the Model 30, only 1 byte (8 bits)</a:t>
            </a:r>
          </a:p>
          <a:p>
            <a:r>
              <a:rPr kumimoji="1" lang="en-US" sz="1200" kern="1200" baseline="0" dirty="0">
                <a:solidFill>
                  <a:schemeClr val="tx1"/>
                </a:solidFill>
                <a:latin typeface="Times New Roman" pitchFamily="-110" charset="0"/>
                <a:ea typeface="+mn-ea"/>
                <a:cs typeface="+mn-cs"/>
              </a:rPr>
              <a:t>could be fetched from main memory at a time, whereas 8 bytes could be fetched at</a:t>
            </a:r>
          </a:p>
          <a:p>
            <a:r>
              <a:rPr kumimoji="1" lang="en-US" sz="1200" kern="1200" baseline="0" dirty="0">
                <a:solidFill>
                  <a:schemeClr val="tx1"/>
                </a:solidFill>
                <a:latin typeface="Times New Roman" pitchFamily="-110" charset="0"/>
                <a:ea typeface="+mn-ea"/>
                <a:cs typeface="+mn-cs"/>
              </a:rPr>
              <a:t>a time on the Model 75.</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System/360 not only dictated the future course of IBM but also had a</a:t>
            </a:r>
          </a:p>
          <a:p>
            <a:r>
              <a:rPr kumimoji="1" lang="en-US" sz="1200" kern="1200" baseline="0" dirty="0">
                <a:solidFill>
                  <a:schemeClr val="tx1"/>
                </a:solidFill>
                <a:latin typeface="Times New Roman" pitchFamily="-110" charset="0"/>
                <a:ea typeface="+mn-ea"/>
                <a:cs typeface="+mn-cs"/>
              </a:rPr>
              <a:t>profound impact on the entire industry. Many of its features have become standard</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In the same year that IBM shipped its first System/360,</a:t>
            </a:r>
          </a:p>
          <a:p>
            <a:r>
              <a:rPr kumimoji="1" lang="en-US" sz="1200" kern="1200" baseline="0" dirty="0">
                <a:solidFill>
                  <a:schemeClr val="tx1"/>
                </a:solidFill>
                <a:latin typeface="Times New Roman" pitchFamily="-110" charset="0"/>
                <a:ea typeface="+mn-ea"/>
                <a:cs typeface="+mn-cs"/>
              </a:rPr>
              <a:t>another momentous first shipment occurred: PDP-8 from Digital Equipment</a:t>
            </a:r>
          </a:p>
          <a:p>
            <a:r>
              <a:rPr kumimoji="1" lang="en-US" sz="1200" kern="1200" baseline="0" dirty="0">
                <a:solidFill>
                  <a:schemeClr val="tx1"/>
                </a:solidFill>
                <a:latin typeface="Times New Roman" pitchFamily="-110" charset="0"/>
                <a:ea typeface="+mn-ea"/>
                <a:cs typeface="+mn-cs"/>
              </a:rPr>
              <a:t>Corporation (DEC). At a time when the average computer required an air conditioned</a:t>
            </a:r>
          </a:p>
          <a:p>
            <a:r>
              <a:rPr kumimoji="1" lang="en-US" sz="1200" kern="1200" baseline="0" dirty="0">
                <a:solidFill>
                  <a:schemeClr val="tx1"/>
                </a:solidFill>
                <a:latin typeface="Times New Roman" pitchFamily="-110" charset="0"/>
                <a:ea typeface="+mn-ea"/>
                <a:cs typeface="+mn-cs"/>
              </a:rPr>
              <a:t>room, the PDP-8 (dubbed-phong tước- a minicomputer by the industry, after the</a:t>
            </a:r>
          </a:p>
          <a:p>
            <a:r>
              <a:rPr kumimoji="1" lang="en-US" sz="1200" kern="1200" baseline="0" dirty="0">
                <a:solidFill>
                  <a:schemeClr val="tx1"/>
                </a:solidFill>
                <a:latin typeface="Times New Roman" pitchFamily="-110" charset="0"/>
                <a:ea typeface="+mn-ea"/>
                <a:cs typeface="+mn-cs"/>
              </a:rPr>
              <a:t>Miniskirt-váy ngắn- of the day) was small enough that it could be placed on top of a lab</a:t>
            </a:r>
          </a:p>
          <a:p>
            <a:r>
              <a:rPr kumimoji="1" lang="en-US" sz="1200" kern="1200" baseline="0" dirty="0">
                <a:solidFill>
                  <a:schemeClr val="tx1"/>
                </a:solidFill>
                <a:latin typeface="Times New Roman" pitchFamily="-110" charset="0"/>
                <a:ea typeface="+mn-ea"/>
                <a:cs typeface="+mn-cs"/>
              </a:rPr>
              <a:t>bench or be built into other equipment. It could not do everything the mainframe</a:t>
            </a:r>
          </a:p>
          <a:p>
            <a:r>
              <a:rPr kumimoji="1" lang="en-US" sz="1200" kern="1200" baseline="0" dirty="0">
                <a:solidFill>
                  <a:schemeClr val="tx1"/>
                </a:solidFill>
                <a:latin typeface="Times New Roman" pitchFamily="-110" charset="0"/>
                <a:ea typeface="+mn-ea"/>
                <a:cs typeface="+mn-cs"/>
              </a:rPr>
              <a:t>could, but at $16,000, it was cheap enough for each lab technician to have one.</a:t>
            </a:r>
          </a:p>
          <a:p>
            <a:r>
              <a:rPr kumimoji="1" lang="en-US" sz="1200" kern="1200" baseline="0" dirty="0">
                <a:solidFill>
                  <a:schemeClr val="tx1"/>
                </a:solidFill>
                <a:latin typeface="Times New Roman" pitchFamily="-110" charset="0"/>
                <a:ea typeface="+mn-ea"/>
                <a:cs typeface="+mn-cs"/>
              </a:rPr>
              <a:t>In contrast, the System/360 series of mainframe computers introduced just a few</a:t>
            </a:r>
          </a:p>
          <a:p>
            <a:r>
              <a:rPr kumimoji="1" lang="en-US" sz="1200" kern="1200" baseline="0" dirty="0">
                <a:solidFill>
                  <a:schemeClr val="tx1"/>
                </a:solidFill>
                <a:latin typeface="Times New Roman" pitchFamily="-110" charset="0"/>
                <a:ea typeface="+mn-ea"/>
                <a:cs typeface="+mn-cs"/>
              </a:rPr>
              <a:t>months before cost hundreds of thousands of dollars.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low cost and small size of the PDP-8 enabled another manufacturer to</a:t>
            </a:r>
          </a:p>
          <a:p>
            <a:r>
              <a:rPr kumimoji="1" lang="en-US" sz="1200" kern="1200" baseline="0" dirty="0">
                <a:solidFill>
                  <a:schemeClr val="tx1"/>
                </a:solidFill>
                <a:latin typeface="Times New Roman" pitchFamily="-110" charset="0"/>
                <a:ea typeface="+mn-ea"/>
                <a:cs typeface="+mn-cs"/>
              </a:rPr>
              <a:t>purchase a PDP-8 and integrate it into a total system for resale. These other manufacturers</a:t>
            </a:r>
          </a:p>
          <a:p>
            <a:r>
              <a:rPr kumimoji="1" lang="en-US" sz="1200" kern="1200" baseline="0" dirty="0">
                <a:solidFill>
                  <a:schemeClr val="tx1"/>
                </a:solidFill>
                <a:latin typeface="Times New Roman" pitchFamily="-110" charset="0"/>
                <a:ea typeface="+mn-ea"/>
                <a:cs typeface="+mn-cs"/>
              </a:rPr>
              <a:t>came to be known as </a:t>
            </a:r>
            <a:r>
              <a:rPr kumimoji="1" lang="en-US" sz="1200" b="1" kern="1200" baseline="0" dirty="0">
                <a:solidFill>
                  <a:schemeClr val="tx1"/>
                </a:solidFill>
                <a:latin typeface="Times New Roman" pitchFamily="-110" charset="0"/>
                <a:ea typeface="+mn-ea"/>
                <a:cs typeface="+mn-cs"/>
              </a:rPr>
              <a:t>original equipment manufacturers (OEMs), </a:t>
            </a:r>
            <a:r>
              <a:rPr kumimoji="1" lang="en-US" sz="1200" b="0" kern="1200" baseline="0" dirty="0">
                <a:solidFill>
                  <a:schemeClr val="tx1"/>
                </a:solidFill>
                <a:latin typeface="Times New Roman" pitchFamily="-110" charset="0"/>
                <a:ea typeface="+mn-ea"/>
                <a:cs typeface="+mn-cs"/>
              </a:rPr>
              <a:t>and the</a:t>
            </a:r>
          </a:p>
          <a:p>
            <a:r>
              <a:rPr kumimoji="1" lang="en-US" sz="1200" kern="1200" baseline="0" dirty="0">
                <a:solidFill>
                  <a:schemeClr val="tx1"/>
                </a:solidFill>
                <a:latin typeface="Times New Roman" pitchFamily="-110" charset="0"/>
                <a:ea typeface="+mn-ea"/>
                <a:cs typeface="+mn-cs"/>
              </a:rPr>
              <a:t>OEM market became and remains a major segment of the computer marketplace.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PDP-8 was an immediate hit and made DEC’s fortune. This machine</a:t>
            </a:r>
          </a:p>
          <a:p>
            <a:r>
              <a:rPr kumimoji="1" lang="en-US" sz="1200" kern="1200" baseline="0" dirty="0">
                <a:solidFill>
                  <a:schemeClr val="tx1"/>
                </a:solidFill>
                <a:latin typeface="Times New Roman" pitchFamily="-110" charset="0"/>
                <a:ea typeface="+mn-ea"/>
                <a:cs typeface="+mn-cs"/>
              </a:rPr>
              <a:t>and other members of the PDP-8 family that followed it (see Table 2.5) achieved</a:t>
            </a:r>
          </a:p>
          <a:p>
            <a:r>
              <a:rPr kumimoji="1" lang="en-US" sz="1200" kern="1200" baseline="0" dirty="0">
                <a:solidFill>
                  <a:schemeClr val="tx1"/>
                </a:solidFill>
                <a:latin typeface="Times New Roman" pitchFamily="-110" charset="0"/>
                <a:ea typeface="+mn-ea"/>
                <a:cs typeface="+mn-cs"/>
              </a:rPr>
              <a:t>a production status formerly reserved for IBM computers, with about 50,000</a:t>
            </a:r>
          </a:p>
          <a:p>
            <a:r>
              <a:rPr kumimoji="1" lang="en-US" sz="1200" kern="1200" baseline="0" dirty="0">
                <a:solidFill>
                  <a:schemeClr val="tx1"/>
                </a:solidFill>
                <a:latin typeface="Times New Roman" pitchFamily="-110" charset="0"/>
                <a:ea typeface="+mn-ea"/>
                <a:cs typeface="+mn-cs"/>
              </a:rPr>
              <a:t>machines sold over the next dozen years. As DEC’s official history puts it, the</a:t>
            </a:r>
          </a:p>
          <a:p>
            <a:r>
              <a:rPr kumimoji="1" lang="en-US" sz="1200" kern="1200" baseline="0" dirty="0">
                <a:solidFill>
                  <a:schemeClr val="tx1"/>
                </a:solidFill>
                <a:latin typeface="Times New Roman" pitchFamily="-110" charset="0"/>
                <a:ea typeface="+mn-ea"/>
                <a:cs typeface="+mn-cs"/>
              </a:rPr>
              <a:t>PDP-8 “ established the concept of minicomputers, leading the way to a multibillion</a:t>
            </a:r>
          </a:p>
          <a:p>
            <a:r>
              <a:rPr kumimoji="1" lang="en-US" sz="1200" kern="1200" baseline="0" dirty="0">
                <a:solidFill>
                  <a:schemeClr val="tx1"/>
                </a:solidFill>
                <a:latin typeface="Times New Roman" pitchFamily="-110" charset="0"/>
                <a:ea typeface="+mn-ea"/>
                <a:cs typeface="+mn-cs"/>
              </a:rPr>
              <a:t>dollar industry.” It also established DEC as the number one minicomputer vendor,</a:t>
            </a:r>
          </a:p>
          <a:p>
            <a:r>
              <a:rPr kumimoji="1" lang="en-US" sz="1200" kern="1200" baseline="0" dirty="0">
                <a:solidFill>
                  <a:schemeClr val="tx1"/>
                </a:solidFill>
                <a:latin typeface="Times New Roman" pitchFamily="-110" charset="0"/>
                <a:ea typeface="+mn-ea"/>
                <a:cs typeface="+mn-cs"/>
              </a:rPr>
              <a:t>and, by the time the PDP-8 had reached the end of its useful life, DEC was the</a:t>
            </a:r>
          </a:p>
          <a:p>
            <a:r>
              <a:rPr kumimoji="1" lang="en-US" sz="1200" kern="1200" baseline="0" dirty="0">
                <a:solidFill>
                  <a:schemeClr val="tx1"/>
                </a:solidFill>
                <a:latin typeface="Times New Roman" pitchFamily="-110" charset="0"/>
                <a:ea typeface="+mn-ea"/>
                <a:cs typeface="+mn-cs"/>
              </a:rPr>
              <a:t>number two computer manufacturer, behind IBM.</a:t>
            </a:r>
          </a:p>
          <a:p>
            <a:endParaRPr kumimoji="1" lang="en-US" sz="1200" kern="1200" baseline="0" dirty="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6CBC27-C47F-FE4C-AAB2-D4E8A3D6C6BF}" type="slidenum">
              <a:rPr lang="en-US"/>
              <a:pPr/>
              <a:t>29</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In contrast to the central-switched architecture (Figure 2.5) used by IBM on</a:t>
            </a:r>
          </a:p>
          <a:p>
            <a:r>
              <a:rPr kumimoji="1" lang="en-US" sz="1200" kern="1200" baseline="0" dirty="0">
                <a:solidFill>
                  <a:schemeClr val="tx1"/>
                </a:solidFill>
                <a:latin typeface="Times New Roman" pitchFamily="-110" charset="0"/>
                <a:ea typeface="+mn-ea"/>
                <a:cs typeface="+mn-cs"/>
              </a:rPr>
              <a:t>its 700/7000 and 360 systems, later models of the PDP-8 used a structure that is</a:t>
            </a:r>
          </a:p>
          <a:p>
            <a:r>
              <a:rPr kumimoji="1" lang="en-US" sz="1200" kern="1200" baseline="0" dirty="0">
                <a:solidFill>
                  <a:schemeClr val="tx1"/>
                </a:solidFill>
                <a:latin typeface="Times New Roman" pitchFamily="-110" charset="0"/>
                <a:ea typeface="+mn-ea"/>
                <a:cs typeface="+mn-cs"/>
              </a:rPr>
              <a:t>now virtually universal for microcomputers: the bus structure. This is illustrated</a:t>
            </a:r>
          </a:p>
          <a:p>
            <a:r>
              <a:rPr kumimoji="1" lang="en-US" sz="1200" kern="1200" baseline="0" dirty="0">
                <a:solidFill>
                  <a:schemeClr val="tx1"/>
                </a:solidFill>
                <a:latin typeface="Times New Roman" pitchFamily="-110" charset="0"/>
                <a:ea typeface="+mn-ea"/>
                <a:cs typeface="+mn-cs"/>
              </a:rPr>
              <a:t>in Figure 2.9. The PDP-8 bus, called the Omnibus, consists of 96 separate signal</a:t>
            </a:r>
          </a:p>
          <a:p>
            <a:r>
              <a:rPr kumimoji="1" lang="en-US" sz="1200" kern="1200" baseline="0" dirty="0">
                <a:solidFill>
                  <a:schemeClr val="tx1"/>
                </a:solidFill>
                <a:latin typeface="Times New Roman" pitchFamily="-110" charset="0"/>
                <a:ea typeface="+mn-ea"/>
                <a:cs typeface="+mn-cs"/>
              </a:rPr>
              <a:t>paths, used to carry control, address, and data signals. Because all system components</a:t>
            </a:r>
          </a:p>
          <a:p>
            <a:r>
              <a:rPr kumimoji="1" lang="en-US" sz="1200" kern="1200" baseline="0" dirty="0">
                <a:solidFill>
                  <a:schemeClr val="tx1"/>
                </a:solidFill>
                <a:latin typeface="Times New Roman" pitchFamily="-110" charset="0"/>
                <a:ea typeface="+mn-ea"/>
                <a:cs typeface="+mn-cs"/>
              </a:rPr>
              <a:t>share a common set of signal paths, their use can be controlled by the CPU.</a:t>
            </a:r>
          </a:p>
          <a:p>
            <a:r>
              <a:rPr kumimoji="1" lang="en-US" sz="1200" kern="1200" baseline="0" dirty="0">
                <a:solidFill>
                  <a:schemeClr val="tx1"/>
                </a:solidFill>
                <a:latin typeface="Times New Roman" pitchFamily="-110" charset="0"/>
                <a:ea typeface="+mn-ea"/>
                <a:cs typeface="+mn-cs"/>
              </a:rPr>
              <a:t>This architecture is highly flexible, allowing modules to be plugged into the bus to</a:t>
            </a:r>
          </a:p>
          <a:p>
            <a:r>
              <a:rPr kumimoji="1" lang="en-US" sz="1200" kern="1200" baseline="0" dirty="0">
                <a:solidFill>
                  <a:schemeClr val="tx1"/>
                </a:solidFill>
                <a:latin typeface="Times New Roman" pitchFamily="-110" charset="0"/>
                <a:ea typeface="+mn-ea"/>
                <a:cs typeface="+mn-cs"/>
              </a:rPr>
              <a:t>create various configurations.</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Beyond the third generation there is less general agreement on defining generations</a:t>
            </a:r>
          </a:p>
          <a:p>
            <a:r>
              <a:rPr kumimoji="1" lang="en-US" sz="1200" kern="1200" baseline="0" dirty="0">
                <a:solidFill>
                  <a:schemeClr val="tx1"/>
                </a:solidFill>
                <a:latin typeface="Times New Roman" pitchFamily="-110" charset="0"/>
                <a:ea typeface="+mn-ea"/>
                <a:cs typeface="+mn-cs"/>
              </a:rPr>
              <a:t>of computers. Table 2.2 suggests that there have been a number of later generations,</a:t>
            </a:r>
          </a:p>
          <a:p>
            <a:r>
              <a:rPr kumimoji="1" lang="en-US" sz="1200" kern="1200" baseline="0" dirty="0">
                <a:solidFill>
                  <a:schemeClr val="tx1"/>
                </a:solidFill>
                <a:latin typeface="Times New Roman" pitchFamily="-110" charset="0"/>
                <a:ea typeface="+mn-ea"/>
                <a:cs typeface="+mn-cs"/>
              </a:rPr>
              <a:t>based on advances in integrated circuit technology. With the introduction</a:t>
            </a:r>
          </a:p>
          <a:p>
            <a:r>
              <a:rPr kumimoji="1" lang="en-US" sz="1200" kern="1200" baseline="0" dirty="0">
                <a:solidFill>
                  <a:schemeClr val="tx1"/>
                </a:solidFill>
                <a:latin typeface="Times New Roman" pitchFamily="-110" charset="0"/>
                <a:ea typeface="+mn-ea"/>
                <a:cs typeface="+mn-cs"/>
              </a:rPr>
              <a:t>of large-scale integration (LSI), more than 1000 components can be placed on a</a:t>
            </a:r>
          </a:p>
          <a:p>
            <a:r>
              <a:rPr kumimoji="1" lang="en-US" sz="1200" kern="1200" baseline="0" dirty="0">
                <a:solidFill>
                  <a:schemeClr val="tx1"/>
                </a:solidFill>
                <a:latin typeface="Times New Roman" pitchFamily="-110" charset="0"/>
                <a:ea typeface="+mn-ea"/>
                <a:cs typeface="+mn-cs"/>
              </a:rPr>
              <a:t>single integrated circuit chip. Very-large-scale integration (VLSI) achieved more</a:t>
            </a:r>
          </a:p>
          <a:p>
            <a:r>
              <a:rPr kumimoji="1" lang="en-US" sz="1200" kern="1200" baseline="0" dirty="0">
                <a:solidFill>
                  <a:schemeClr val="tx1"/>
                </a:solidFill>
                <a:latin typeface="Times New Roman" pitchFamily="-110" charset="0"/>
                <a:ea typeface="+mn-ea"/>
                <a:cs typeface="+mn-cs"/>
              </a:rPr>
              <a:t>than 10,000 components per chip, while current ultra-large-scale integration (ULSI)</a:t>
            </a:r>
          </a:p>
          <a:p>
            <a:r>
              <a:rPr kumimoji="1" lang="en-US" sz="1200" kern="1200" baseline="0" dirty="0">
                <a:solidFill>
                  <a:schemeClr val="tx1"/>
                </a:solidFill>
                <a:latin typeface="Times New Roman" pitchFamily="-110" charset="0"/>
                <a:ea typeface="+mn-ea"/>
                <a:cs typeface="+mn-cs"/>
              </a:rPr>
              <a:t>chips can contain more than one billion components.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With the rapid pace of technology, the high rate of introduction of new products,</a:t>
            </a:r>
          </a:p>
          <a:p>
            <a:r>
              <a:rPr kumimoji="1" lang="en-US" sz="1200" kern="1200" baseline="0" dirty="0">
                <a:solidFill>
                  <a:schemeClr val="tx1"/>
                </a:solidFill>
                <a:latin typeface="Times New Roman" pitchFamily="-110" charset="0"/>
                <a:ea typeface="+mn-ea"/>
                <a:cs typeface="+mn-cs"/>
              </a:rPr>
              <a:t>and the importance of software and communications as well as hardware, the</a:t>
            </a:r>
          </a:p>
          <a:p>
            <a:r>
              <a:rPr kumimoji="1" lang="en-US" sz="1200" kern="1200" baseline="0" dirty="0">
                <a:solidFill>
                  <a:schemeClr val="tx1"/>
                </a:solidFill>
                <a:latin typeface="Times New Roman" pitchFamily="-110" charset="0"/>
                <a:ea typeface="+mn-ea"/>
                <a:cs typeface="+mn-cs"/>
              </a:rPr>
              <a:t>classification by generation becomes less clear and less meaningful. It could be said</a:t>
            </a:r>
          </a:p>
          <a:p>
            <a:r>
              <a:rPr kumimoji="1" lang="en-US" sz="1200" kern="1200" baseline="0" dirty="0">
                <a:solidFill>
                  <a:schemeClr val="tx1"/>
                </a:solidFill>
                <a:latin typeface="Times New Roman" pitchFamily="-110" charset="0"/>
                <a:ea typeface="+mn-ea"/>
                <a:cs typeface="+mn-cs"/>
              </a:rPr>
              <a:t>that the commercial application of new developments resulted in a major change in</a:t>
            </a:r>
          </a:p>
          <a:p>
            <a:r>
              <a:rPr kumimoji="1" lang="en-US" sz="1200" kern="1200" baseline="0" dirty="0">
                <a:solidFill>
                  <a:schemeClr val="tx1"/>
                </a:solidFill>
                <a:latin typeface="Times New Roman" pitchFamily="-110" charset="0"/>
                <a:ea typeface="+mn-ea"/>
                <a:cs typeface="+mn-cs"/>
              </a:rPr>
              <a:t>the early 1970s and that the results of these changes are still being worked out. In</a:t>
            </a:r>
          </a:p>
          <a:p>
            <a:r>
              <a:rPr kumimoji="1" lang="en-US" sz="1200" kern="1200" baseline="0" dirty="0">
                <a:solidFill>
                  <a:schemeClr val="tx1"/>
                </a:solidFill>
                <a:latin typeface="Times New Roman" pitchFamily="-110" charset="0"/>
                <a:ea typeface="+mn-ea"/>
                <a:cs typeface="+mn-cs"/>
              </a:rPr>
              <a:t>this section, we mention two of the most important of these results.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775837-BA97-264F-BC10-02C45904A722}" type="slidenum">
              <a:rPr lang="en-US"/>
              <a:pPr/>
              <a:t>31</a:t>
            </a:fld>
            <a:endParaRPr lang="en-US" dirty="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first application of integrated circuit technology</a:t>
            </a:r>
          </a:p>
          <a:p>
            <a:r>
              <a:rPr kumimoji="1" lang="en-US" sz="1200" kern="1200" baseline="0" dirty="0">
                <a:solidFill>
                  <a:schemeClr val="tx1"/>
                </a:solidFill>
                <a:latin typeface="Times New Roman" pitchFamily="-110" charset="0"/>
                <a:ea typeface="+mn-ea"/>
                <a:cs typeface="+mn-cs"/>
              </a:rPr>
              <a:t>to computers was construction of the processor (the control unit and the arithmetic</a:t>
            </a:r>
          </a:p>
          <a:p>
            <a:r>
              <a:rPr kumimoji="1" lang="en-US" sz="1200" kern="1200" baseline="0" dirty="0">
                <a:solidFill>
                  <a:schemeClr val="tx1"/>
                </a:solidFill>
                <a:latin typeface="Times New Roman" pitchFamily="-110" charset="0"/>
                <a:ea typeface="+mn-ea"/>
                <a:cs typeface="+mn-cs"/>
              </a:rPr>
              <a:t>and logic unit) out of integrated circuit chips. But it was also found that this same</a:t>
            </a:r>
          </a:p>
          <a:p>
            <a:r>
              <a:rPr kumimoji="1" lang="en-US" sz="1200" kern="1200" baseline="0" dirty="0">
                <a:solidFill>
                  <a:schemeClr val="tx1"/>
                </a:solidFill>
                <a:latin typeface="Times New Roman" pitchFamily="-110" charset="0"/>
                <a:ea typeface="+mn-ea"/>
                <a:cs typeface="+mn-cs"/>
              </a:rPr>
              <a:t>technology could be used to construct memories.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the 1950s and 1960s, most computer memory was constructed from tiny</a:t>
            </a:r>
          </a:p>
          <a:p>
            <a:r>
              <a:rPr kumimoji="1" lang="en-US" sz="1200" kern="1200" baseline="0" dirty="0">
                <a:solidFill>
                  <a:schemeClr val="tx1"/>
                </a:solidFill>
                <a:latin typeface="Times New Roman" pitchFamily="-110" charset="0"/>
                <a:ea typeface="+mn-ea"/>
                <a:cs typeface="+mn-cs"/>
              </a:rPr>
              <a:t>rings of ferromagnetic material, each about a sixteenth of an inch in diameter. These</a:t>
            </a:r>
          </a:p>
          <a:p>
            <a:r>
              <a:rPr kumimoji="1" lang="en-US" sz="1200" kern="1200" baseline="0" dirty="0">
                <a:solidFill>
                  <a:schemeClr val="tx1"/>
                </a:solidFill>
                <a:latin typeface="Times New Roman" pitchFamily="-110" charset="0"/>
                <a:ea typeface="+mn-ea"/>
                <a:cs typeface="+mn-cs"/>
              </a:rPr>
              <a:t>rings were strung up on grids of fine wires suspended on small screens inside the</a:t>
            </a:r>
          </a:p>
          <a:p>
            <a:r>
              <a:rPr kumimoji="1" lang="en-US" sz="1200" kern="1200" baseline="0" dirty="0">
                <a:solidFill>
                  <a:schemeClr val="tx1"/>
                </a:solidFill>
                <a:latin typeface="Times New Roman" pitchFamily="-110" charset="0"/>
                <a:ea typeface="+mn-ea"/>
                <a:cs typeface="+mn-cs"/>
              </a:rPr>
              <a:t>computer. Magnetized one way, a ring (called a </a:t>
            </a:r>
            <a:r>
              <a:rPr kumimoji="1" lang="en-US" sz="1200" i="1" kern="1200" baseline="0" dirty="0">
                <a:solidFill>
                  <a:schemeClr val="tx1"/>
                </a:solidFill>
                <a:latin typeface="Times New Roman" pitchFamily="-110" charset="0"/>
                <a:ea typeface="+mn-ea"/>
                <a:cs typeface="+mn-cs"/>
              </a:rPr>
              <a:t>core) represented a one; magnetized</a:t>
            </a:r>
          </a:p>
          <a:p>
            <a:r>
              <a:rPr kumimoji="1" lang="en-US" sz="1200" kern="1200" baseline="0" dirty="0">
                <a:solidFill>
                  <a:schemeClr val="tx1"/>
                </a:solidFill>
                <a:latin typeface="Times New Roman" pitchFamily="-110" charset="0"/>
                <a:ea typeface="+mn-ea"/>
                <a:cs typeface="+mn-cs"/>
              </a:rPr>
              <a:t>the other way, it stood for a zero. Magnetic-core memory was rather fast; it took as</a:t>
            </a:r>
          </a:p>
          <a:p>
            <a:r>
              <a:rPr kumimoji="1" lang="en-US" sz="1200" kern="1200" baseline="0" dirty="0">
                <a:solidFill>
                  <a:schemeClr val="tx1"/>
                </a:solidFill>
                <a:latin typeface="Times New Roman" pitchFamily="-110" charset="0"/>
                <a:ea typeface="+mn-ea"/>
                <a:cs typeface="+mn-cs"/>
              </a:rPr>
              <a:t>little as a millionth of a second to read a bit stored in memory. But it was expensive,</a:t>
            </a:r>
          </a:p>
          <a:p>
            <a:r>
              <a:rPr kumimoji="1" lang="en-US" sz="1200" kern="1200" baseline="0" dirty="0">
                <a:solidFill>
                  <a:schemeClr val="tx1"/>
                </a:solidFill>
                <a:latin typeface="Times New Roman" pitchFamily="-110" charset="0"/>
                <a:ea typeface="+mn-ea"/>
                <a:cs typeface="+mn-cs"/>
              </a:rPr>
              <a:t>bulky, and used destructive readout: The simple act of reading a core erased the data</a:t>
            </a:r>
          </a:p>
          <a:p>
            <a:r>
              <a:rPr kumimoji="1" lang="en-US" sz="1200" kern="1200" baseline="0" dirty="0">
                <a:solidFill>
                  <a:schemeClr val="tx1"/>
                </a:solidFill>
                <a:latin typeface="Times New Roman" pitchFamily="-110" charset="0"/>
                <a:ea typeface="+mn-ea"/>
                <a:cs typeface="+mn-cs"/>
              </a:rPr>
              <a:t>stored in it. It was therefore necessary to install circuits to restore the data as soon</a:t>
            </a:r>
          </a:p>
          <a:p>
            <a:r>
              <a:rPr kumimoji="1" lang="en-US" sz="1200" kern="1200" baseline="0" dirty="0">
                <a:solidFill>
                  <a:schemeClr val="tx1"/>
                </a:solidFill>
                <a:latin typeface="Times New Roman" pitchFamily="-110" charset="0"/>
                <a:ea typeface="+mn-ea"/>
                <a:cs typeface="+mn-cs"/>
              </a:rPr>
              <a:t>as it had been extracted.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Then, in 1970, Fairchild produced the first relatively capacious (</a:t>
            </a:r>
            <a:r>
              <a:rPr kumimoji="1" lang="en-US" sz="1200" kern="1200" baseline="0" dirty="0" err="1">
                <a:solidFill>
                  <a:schemeClr val="tx1"/>
                </a:solidFill>
                <a:latin typeface="Times New Roman" pitchFamily="-110" charset="0"/>
                <a:ea typeface="+mn-ea"/>
                <a:cs typeface="+mn-cs"/>
              </a:rPr>
              <a:t>có</a:t>
            </a:r>
            <a:r>
              <a:rPr kumimoji="1" lang="en-US" sz="1200" kern="1200" baseline="0">
                <a:solidFill>
                  <a:schemeClr val="tx1"/>
                </a:solidFill>
                <a:latin typeface="Times New Roman" pitchFamily="-110" charset="0"/>
                <a:ea typeface="+mn-ea"/>
                <a:cs typeface="+mn-cs"/>
              </a:rPr>
              <a:t> thể chứa nhiều) </a:t>
            </a:r>
            <a:r>
              <a:rPr kumimoji="1" lang="en-US" sz="1200" kern="1200" baseline="0" dirty="0">
                <a:solidFill>
                  <a:schemeClr val="tx1"/>
                </a:solidFill>
                <a:latin typeface="Times New Roman" pitchFamily="-110" charset="0"/>
                <a:ea typeface="+mn-ea"/>
                <a:cs typeface="+mn-cs"/>
              </a:rPr>
              <a:t>semiconductor</a:t>
            </a:r>
          </a:p>
          <a:p>
            <a:r>
              <a:rPr kumimoji="1" lang="en-US" sz="1200" kern="1200" baseline="0" dirty="0">
                <a:solidFill>
                  <a:schemeClr val="tx1"/>
                </a:solidFill>
                <a:latin typeface="Times New Roman" pitchFamily="-110" charset="0"/>
                <a:ea typeface="+mn-ea"/>
                <a:cs typeface="+mn-cs"/>
              </a:rPr>
              <a:t>memory. This chip, about the size of a single core, could hold 256 bits of memory. It</a:t>
            </a:r>
          </a:p>
          <a:p>
            <a:r>
              <a:rPr kumimoji="1" lang="en-US" sz="1200" kern="1200" baseline="0" dirty="0">
                <a:solidFill>
                  <a:schemeClr val="tx1"/>
                </a:solidFill>
                <a:latin typeface="Times New Roman" pitchFamily="-110" charset="0"/>
                <a:ea typeface="+mn-ea"/>
                <a:cs typeface="+mn-cs"/>
              </a:rPr>
              <a:t>was nondestructive and much faster than core. It took only 70 billionths of a second</a:t>
            </a:r>
          </a:p>
          <a:p>
            <a:r>
              <a:rPr kumimoji="1" lang="en-US" sz="1200" kern="1200" baseline="0" dirty="0">
                <a:solidFill>
                  <a:schemeClr val="tx1"/>
                </a:solidFill>
                <a:latin typeface="Times New Roman" pitchFamily="-110" charset="0"/>
                <a:ea typeface="+mn-ea"/>
                <a:cs typeface="+mn-cs"/>
              </a:rPr>
              <a:t>to read a bit. However, the cost per bit was higher than for that of core.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1974, a seminal event occurred: The price per bit of semiconductor memory</a:t>
            </a:r>
          </a:p>
          <a:p>
            <a:r>
              <a:rPr kumimoji="1" lang="en-US" sz="1200" kern="1200" baseline="0" dirty="0">
                <a:solidFill>
                  <a:schemeClr val="tx1"/>
                </a:solidFill>
                <a:latin typeface="Times New Roman" pitchFamily="-110" charset="0"/>
                <a:ea typeface="+mn-ea"/>
                <a:cs typeface="+mn-cs"/>
              </a:rPr>
              <a:t>dropped below the price per bit of core memory. Following this, there has been a continuing</a:t>
            </a:r>
          </a:p>
          <a:p>
            <a:r>
              <a:rPr kumimoji="1" lang="en-US" sz="1200" kern="1200" baseline="0" dirty="0">
                <a:solidFill>
                  <a:schemeClr val="tx1"/>
                </a:solidFill>
                <a:latin typeface="Times New Roman" pitchFamily="-110" charset="0"/>
                <a:ea typeface="+mn-ea"/>
                <a:cs typeface="+mn-cs"/>
              </a:rPr>
              <a:t>and rapid decline in memory cost accompanied by a corresponding increase</a:t>
            </a:r>
          </a:p>
          <a:p>
            <a:r>
              <a:rPr kumimoji="1" lang="en-US" sz="1200" kern="1200" baseline="0" dirty="0">
                <a:solidFill>
                  <a:schemeClr val="tx1"/>
                </a:solidFill>
                <a:latin typeface="Times New Roman" pitchFamily="-110" charset="0"/>
                <a:ea typeface="+mn-ea"/>
                <a:cs typeface="+mn-cs"/>
              </a:rPr>
              <a:t>in physical memory density. This has led the way to smaller, faster machines with</a:t>
            </a:r>
          </a:p>
          <a:p>
            <a:r>
              <a:rPr kumimoji="1" lang="en-US" sz="1200" kern="1200" baseline="0" dirty="0">
                <a:solidFill>
                  <a:schemeClr val="tx1"/>
                </a:solidFill>
                <a:latin typeface="Times New Roman" pitchFamily="-110" charset="0"/>
                <a:ea typeface="+mn-ea"/>
                <a:cs typeface="+mn-cs"/>
              </a:rPr>
              <a:t>memory sizes of larger and more expensive machines from just a few years earlier.</a:t>
            </a:r>
          </a:p>
          <a:p>
            <a:r>
              <a:rPr kumimoji="1" lang="en-US" sz="1200" kern="1200" baseline="0" dirty="0">
                <a:solidFill>
                  <a:schemeClr val="tx1"/>
                </a:solidFill>
                <a:latin typeface="Times New Roman" pitchFamily="-110" charset="0"/>
                <a:ea typeface="+mn-ea"/>
                <a:cs typeface="+mn-cs"/>
              </a:rPr>
              <a:t>Developments in memory technology, together with developments in processor technology</a:t>
            </a:r>
          </a:p>
          <a:p>
            <a:r>
              <a:rPr kumimoji="1" lang="en-US" sz="1200" kern="1200" baseline="0" dirty="0">
                <a:solidFill>
                  <a:schemeClr val="tx1"/>
                </a:solidFill>
                <a:latin typeface="Times New Roman" pitchFamily="-110" charset="0"/>
                <a:ea typeface="+mn-ea"/>
                <a:cs typeface="+mn-cs"/>
              </a:rPr>
              <a:t>to be discussed next, changed the nature of computers in less than a decade.</a:t>
            </a:r>
          </a:p>
          <a:p>
            <a:r>
              <a:rPr kumimoji="1" lang="en-US" sz="1200" kern="1200" baseline="0" dirty="0">
                <a:solidFill>
                  <a:schemeClr val="tx1"/>
                </a:solidFill>
                <a:latin typeface="Times New Roman" pitchFamily="-110" charset="0"/>
                <a:ea typeface="+mn-ea"/>
                <a:cs typeface="+mn-cs"/>
              </a:rPr>
              <a:t>Although bulky, expensive computers remain a part of the landscape, the computer has</a:t>
            </a:r>
          </a:p>
          <a:p>
            <a:r>
              <a:rPr kumimoji="1" lang="en-US" sz="1200" kern="1200" baseline="0" dirty="0">
                <a:solidFill>
                  <a:schemeClr val="tx1"/>
                </a:solidFill>
                <a:latin typeface="Times New Roman" pitchFamily="-110" charset="0"/>
                <a:ea typeface="+mn-ea"/>
                <a:cs typeface="+mn-cs"/>
              </a:rPr>
              <a:t>also been brought out to the “end user,” with office machines and personal computers.</a:t>
            </a:r>
          </a:p>
          <a:p>
            <a:r>
              <a:rPr kumimoji="1" lang="en-US" sz="1200" kern="1200" baseline="0" dirty="0">
                <a:solidFill>
                  <a:schemeClr val="tx1"/>
                </a:solidFill>
                <a:latin typeface="Times New Roman" pitchFamily="-110" charset="0"/>
                <a:ea typeface="+mn-ea"/>
                <a:cs typeface="+mn-cs"/>
              </a:rPr>
              <a:t>Since 1970, semiconductor memory has been through 13 generations: 1K, 4K,</a:t>
            </a:r>
          </a:p>
          <a:p>
            <a:r>
              <a:rPr kumimoji="1" lang="en-US" sz="1200" kern="1200" baseline="0" dirty="0">
                <a:solidFill>
                  <a:schemeClr val="tx1"/>
                </a:solidFill>
                <a:latin typeface="Times New Roman" pitchFamily="-110" charset="0"/>
                <a:ea typeface="+mn-ea"/>
                <a:cs typeface="+mn-cs"/>
              </a:rPr>
              <a:t>16K, 64K, 256K, 1M, 4M, 16M, 64M, 256M, 1G, 4G, and, as of this writing, 16 Gbits</a:t>
            </a:r>
          </a:p>
          <a:p>
            <a:r>
              <a:rPr kumimoji="1" lang="en-US" sz="1200" kern="1200" baseline="0" dirty="0">
                <a:solidFill>
                  <a:schemeClr val="tx1"/>
                </a:solidFill>
                <a:latin typeface="Times New Roman" pitchFamily="-110" charset="0"/>
                <a:ea typeface="+mn-ea"/>
                <a:cs typeface="+mn-cs"/>
              </a:rPr>
              <a:t>on a single chip (1K = 2</a:t>
            </a:r>
            <a:r>
              <a:rPr kumimoji="1" lang="en-US" sz="1200" kern="1200" baseline="30000" dirty="0">
                <a:solidFill>
                  <a:schemeClr val="tx1"/>
                </a:solidFill>
                <a:latin typeface="Times New Roman" pitchFamily="-110" charset="0"/>
                <a:ea typeface="+mn-ea"/>
                <a:cs typeface="+mn-cs"/>
              </a:rPr>
              <a:t>10</a:t>
            </a:r>
            <a:r>
              <a:rPr kumimoji="1" lang="en-US" sz="1200" kern="1200" baseline="0" dirty="0">
                <a:solidFill>
                  <a:schemeClr val="tx1"/>
                </a:solidFill>
                <a:latin typeface="Times New Roman" pitchFamily="-110" charset="0"/>
                <a:ea typeface="+mn-ea"/>
                <a:cs typeface="+mn-cs"/>
              </a:rPr>
              <a:t>, 1M = 2</a:t>
            </a:r>
            <a:r>
              <a:rPr kumimoji="1" lang="en-US" sz="1200" kern="1200" baseline="30000" dirty="0">
                <a:solidFill>
                  <a:schemeClr val="tx1"/>
                </a:solidFill>
                <a:latin typeface="Times New Roman" pitchFamily="-110" charset="0"/>
                <a:ea typeface="+mn-ea"/>
                <a:cs typeface="+mn-cs"/>
              </a:rPr>
              <a:t>20</a:t>
            </a:r>
            <a:r>
              <a:rPr kumimoji="1" lang="en-US" sz="1200" kern="1200" baseline="0" dirty="0">
                <a:solidFill>
                  <a:schemeClr val="tx1"/>
                </a:solidFill>
                <a:latin typeface="Times New Roman" pitchFamily="-110" charset="0"/>
                <a:ea typeface="+mn-ea"/>
                <a:cs typeface="+mn-cs"/>
              </a:rPr>
              <a:t>, 1G = 2</a:t>
            </a:r>
            <a:r>
              <a:rPr kumimoji="1" lang="en-US" sz="1200" kern="1200" baseline="30000" dirty="0">
                <a:solidFill>
                  <a:schemeClr val="tx1"/>
                </a:solidFill>
                <a:latin typeface="Times New Roman" pitchFamily="-110" charset="0"/>
                <a:ea typeface="+mn-ea"/>
                <a:cs typeface="+mn-cs"/>
              </a:rPr>
              <a:t>30</a:t>
            </a:r>
            <a:r>
              <a:rPr kumimoji="1" lang="en-US" sz="1200" kern="1200" baseline="0" dirty="0">
                <a:solidFill>
                  <a:schemeClr val="tx1"/>
                </a:solidFill>
                <a:latin typeface="Times New Roman" pitchFamily="-110" charset="0"/>
                <a:ea typeface="+mn-ea"/>
                <a:cs typeface="+mn-cs"/>
              </a:rPr>
              <a:t>). Each generation has provided four</a:t>
            </a:r>
          </a:p>
          <a:p>
            <a:r>
              <a:rPr kumimoji="1" lang="en-US" sz="1200" kern="1200" baseline="0" dirty="0">
                <a:solidFill>
                  <a:schemeClr val="tx1"/>
                </a:solidFill>
                <a:latin typeface="Times New Roman" pitchFamily="-110" charset="0"/>
                <a:ea typeface="+mn-ea"/>
                <a:cs typeface="+mn-cs"/>
              </a:rPr>
              <a:t>times the storage density of the previous generation, accompanied by declining cost</a:t>
            </a:r>
          </a:p>
          <a:p>
            <a:r>
              <a:rPr kumimoji="1" lang="en-US" sz="1200" kern="1200" baseline="0" dirty="0">
                <a:solidFill>
                  <a:schemeClr val="tx1"/>
                </a:solidFill>
                <a:latin typeface="Times New Roman" pitchFamily="-110" charset="0"/>
                <a:ea typeface="+mn-ea"/>
                <a:cs typeface="+mn-cs"/>
              </a:rPr>
              <a:t>per bit and declining access time.</a:t>
            </a:r>
          </a:p>
          <a:p>
            <a:endParaRPr kumimoji="1" lang="en-US" sz="1200" kern="1200" baseline="0" dirty="0">
              <a:solidFill>
                <a:schemeClr val="tx1"/>
              </a:solidFill>
              <a:latin typeface="Times New Roman" pitchFamily="-110" charset="0"/>
              <a:ea typeface="+mn-ea"/>
              <a:cs typeface="+mn-cs"/>
            </a:endParaRPr>
          </a:p>
          <a:p>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15914A-FB8D-7040-B9F1-BC6F3DDB3AB8}" type="slidenum">
              <a:rPr lang="en-US"/>
              <a:pPr/>
              <a:t>32</a:t>
            </a:fld>
            <a:endParaRPr lang="en-US" dirty="0"/>
          </a:p>
        </p:txBody>
      </p:sp>
      <p:sp>
        <p:nvSpPr>
          <p:cNvPr id="79874" name="Rectangle 1026"/>
          <p:cNvSpPr>
            <a:spLocks noGrp="1" noRot="1" noChangeAspect="1" noChangeArrowheads="1" noTextEdit="1"/>
          </p:cNvSpPr>
          <p:nvPr>
            <p:ph type="sldImg"/>
          </p:nvPr>
        </p:nvSpPr>
        <p:spPr>
          <a:ln/>
        </p:spPr>
      </p:sp>
      <p:sp>
        <p:nvSpPr>
          <p:cNvPr id="79875" name="Rectangle 1027"/>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Just as the density of elements on memory chips has continued</a:t>
            </a:r>
          </a:p>
          <a:p>
            <a:r>
              <a:rPr kumimoji="1" lang="en-US" sz="1200" kern="1200" baseline="0" dirty="0">
                <a:solidFill>
                  <a:schemeClr val="tx1"/>
                </a:solidFill>
                <a:latin typeface="Times New Roman" pitchFamily="-110" charset="0"/>
                <a:ea typeface="+mn-ea"/>
                <a:cs typeface="+mn-cs"/>
              </a:rPr>
              <a:t>to rise, so has the density of elements on processor chips. As time went on, more</a:t>
            </a:r>
          </a:p>
          <a:p>
            <a:r>
              <a:rPr kumimoji="1" lang="en-US" sz="1200" kern="1200" baseline="0" dirty="0">
                <a:solidFill>
                  <a:schemeClr val="tx1"/>
                </a:solidFill>
                <a:latin typeface="Times New Roman" pitchFamily="-110" charset="0"/>
                <a:ea typeface="+mn-ea"/>
                <a:cs typeface="+mn-cs"/>
              </a:rPr>
              <a:t>and more elements were placed on each chip, so that fewer and fewer chips were</a:t>
            </a:r>
          </a:p>
          <a:p>
            <a:r>
              <a:rPr kumimoji="1" lang="en-US" sz="1200" kern="1200" baseline="0" dirty="0">
                <a:solidFill>
                  <a:schemeClr val="tx1"/>
                </a:solidFill>
                <a:latin typeface="Times New Roman" pitchFamily="-110" charset="0"/>
                <a:ea typeface="+mn-ea"/>
                <a:cs typeface="+mn-cs"/>
              </a:rPr>
              <a:t>needed to construct a single computer processor.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 breakthrough was achieved in 1971, when Intel developed its 4004. The</a:t>
            </a:r>
          </a:p>
          <a:p>
            <a:r>
              <a:rPr kumimoji="1" lang="en-US" sz="1200" kern="1200" baseline="0" dirty="0">
                <a:solidFill>
                  <a:schemeClr val="tx1"/>
                </a:solidFill>
                <a:latin typeface="Times New Roman" pitchFamily="-110" charset="0"/>
                <a:ea typeface="+mn-ea"/>
                <a:cs typeface="+mn-cs"/>
              </a:rPr>
              <a:t>4004 was the first chip to contain </a:t>
            </a:r>
            <a:r>
              <a:rPr kumimoji="1" lang="en-US" sz="1200" i="1" kern="1200" baseline="0" dirty="0">
                <a:solidFill>
                  <a:schemeClr val="tx1"/>
                </a:solidFill>
                <a:latin typeface="Times New Roman" pitchFamily="-110" charset="0"/>
                <a:ea typeface="+mn-ea"/>
                <a:cs typeface="+mn-cs"/>
              </a:rPr>
              <a:t>all of the components of a CPU on a single chip:</a:t>
            </a:r>
          </a:p>
          <a:p>
            <a:r>
              <a:rPr kumimoji="1" lang="en-US" sz="1200" kern="1200" baseline="0" dirty="0">
                <a:solidFill>
                  <a:schemeClr val="tx1"/>
                </a:solidFill>
                <a:latin typeface="Times New Roman" pitchFamily="-110" charset="0"/>
                <a:ea typeface="+mn-ea"/>
                <a:cs typeface="+mn-cs"/>
              </a:rPr>
              <a:t>The microprocessor was born.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4004 can add two 4-bit numbers and can multiply only by repeated addition.</a:t>
            </a:r>
          </a:p>
          <a:p>
            <a:r>
              <a:rPr kumimoji="1" lang="en-US" sz="1200" kern="1200" baseline="0" dirty="0">
                <a:solidFill>
                  <a:schemeClr val="tx1"/>
                </a:solidFill>
                <a:latin typeface="Times New Roman" pitchFamily="-110" charset="0"/>
                <a:ea typeface="+mn-ea"/>
                <a:cs typeface="+mn-cs"/>
              </a:rPr>
              <a:t>By today’s standards, the 4004 is hopelessly primitive, but it marked the beginning of</a:t>
            </a:r>
          </a:p>
          <a:p>
            <a:r>
              <a:rPr kumimoji="1" lang="en-US" sz="1200" kern="1200" baseline="0" dirty="0">
                <a:solidFill>
                  <a:schemeClr val="tx1"/>
                </a:solidFill>
                <a:latin typeface="Times New Roman" pitchFamily="-110" charset="0"/>
                <a:ea typeface="+mn-ea"/>
                <a:cs typeface="+mn-cs"/>
              </a:rPr>
              <a:t>a continuing evolution of microprocessor capability and power.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This evolution can be seen most easily in the number of bits that the processor</a:t>
            </a:r>
          </a:p>
          <a:p>
            <a:r>
              <a:rPr kumimoji="1" lang="en-US" sz="1200" kern="1200" baseline="0" dirty="0">
                <a:solidFill>
                  <a:schemeClr val="tx1"/>
                </a:solidFill>
                <a:latin typeface="Times New Roman" pitchFamily="-110" charset="0"/>
                <a:ea typeface="+mn-ea"/>
                <a:cs typeface="+mn-cs"/>
              </a:rPr>
              <a:t>deals with at a time. There is no clear-cut measure of this, but perhaps the best measure</a:t>
            </a:r>
          </a:p>
          <a:p>
            <a:r>
              <a:rPr kumimoji="1" lang="en-US" sz="1200" kern="1200" baseline="0" dirty="0">
                <a:solidFill>
                  <a:schemeClr val="tx1"/>
                </a:solidFill>
                <a:latin typeface="Times New Roman" pitchFamily="-110" charset="0"/>
                <a:ea typeface="+mn-ea"/>
                <a:cs typeface="+mn-cs"/>
              </a:rPr>
              <a:t>is the data bus width: the number of bits of data that can be brought into or sent</a:t>
            </a:r>
          </a:p>
          <a:p>
            <a:r>
              <a:rPr kumimoji="1" lang="en-US" sz="1200" kern="1200" baseline="0" dirty="0">
                <a:solidFill>
                  <a:schemeClr val="tx1"/>
                </a:solidFill>
                <a:latin typeface="Times New Roman" pitchFamily="-110" charset="0"/>
                <a:ea typeface="+mn-ea"/>
                <a:cs typeface="+mn-cs"/>
              </a:rPr>
              <a:t>out of the processor at a time. Another measure is the number of bits in the accumulator</a:t>
            </a:r>
          </a:p>
          <a:p>
            <a:r>
              <a:rPr kumimoji="1" lang="en-US" sz="1200" kern="1200" baseline="0" dirty="0">
                <a:solidFill>
                  <a:schemeClr val="tx1"/>
                </a:solidFill>
                <a:latin typeface="Times New Roman" pitchFamily="-110" charset="0"/>
                <a:ea typeface="+mn-ea"/>
                <a:cs typeface="+mn-cs"/>
              </a:rPr>
              <a:t>or in the set of general-purpose registers. Often, these measures coincide, but</a:t>
            </a:r>
          </a:p>
          <a:p>
            <a:r>
              <a:rPr kumimoji="1" lang="en-US" sz="1200" kern="1200" baseline="0" dirty="0">
                <a:solidFill>
                  <a:schemeClr val="tx1"/>
                </a:solidFill>
                <a:latin typeface="Times New Roman" pitchFamily="-110" charset="0"/>
                <a:ea typeface="+mn-ea"/>
                <a:cs typeface="+mn-cs"/>
              </a:rPr>
              <a:t>not always. For example, a number of microprocessors were developed that operate</a:t>
            </a:r>
          </a:p>
          <a:p>
            <a:r>
              <a:rPr kumimoji="1" lang="en-US" sz="1200" kern="1200" baseline="0" dirty="0">
                <a:solidFill>
                  <a:schemeClr val="tx1"/>
                </a:solidFill>
                <a:latin typeface="Times New Roman" pitchFamily="-110" charset="0"/>
                <a:ea typeface="+mn-ea"/>
                <a:cs typeface="+mn-cs"/>
              </a:rPr>
              <a:t>on 16-bit numbers in registers but can only read and write 8 bits at a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next major step in the evolution of the microprocessor was the introduction</a:t>
            </a:r>
          </a:p>
          <a:p>
            <a:r>
              <a:rPr kumimoji="1" lang="en-US" sz="1200" kern="1200" baseline="0" dirty="0">
                <a:solidFill>
                  <a:schemeClr val="tx1"/>
                </a:solidFill>
                <a:latin typeface="Times New Roman" pitchFamily="-110" charset="0"/>
                <a:ea typeface="+mn-ea"/>
                <a:cs typeface="+mn-cs"/>
              </a:rPr>
              <a:t>in 1972 of the Intel 8008. This was the first 8-bit microprocessor and was almost twice</a:t>
            </a:r>
          </a:p>
          <a:p>
            <a:r>
              <a:rPr kumimoji="1" lang="en-US" sz="1200" kern="1200" baseline="0" dirty="0">
                <a:solidFill>
                  <a:schemeClr val="tx1"/>
                </a:solidFill>
                <a:latin typeface="Times New Roman" pitchFamily="-110" charset="0"/>
                <a:ea typeface="+mn-ea"/>
                <a:cs typeface="+mn-cs"/>
              </a:rPr>
              <a:t>as complex as the 4004.</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Neither of these steps was to have the impact of the next major event: the introduction</a:t>
            </a:r>
          </a:p>
          <a:p>
            <a:r>
              <a:rPr kumimoji="1" lang="en-US" sz="1200" kern="1200" baseline="0" dirty="0">
                <a:solidFill>
                  <a:schemeClr val="tx1"/>
                </a:solidFill>
                <a:latin typeface="Times New Roman" pitchFamily="-110" charset="0"/>
                <a:ea typeface="+mn-ea"/>
                <a:cs typeface="+mn-cs"/>
              </a:rPr>
              <a:t>in 1974 of the Intel 8080. This was the first general-purpose microprocessor.</a:t>
            </a:r>
          </a:p>
          <a:p>
            <a:r>
              <a:rPr kumimoji="1" lang="en-US" sz="1200" kern="1200" baseline="0" dirty="0">
                <a:solidFill>
                  <a:schemeClr val="tx1"/>
                </a:solidFill>
                <a:latin typeface="Times New Roman" pitchFamily="-110" charset="0"/>
                <a:ea typeface="+mn-ea"/>
                <a:cs typeface="+mn-cs"/>
              </a:rPr>
              <a:t>Whereas the 4004 and the 8008 had been designed for specific applications, the 8080</a:t>
            </a:r>
          </a:p>
          <a:p>
            <a:r>
              <a:rPr kumimoji="1" lang="en-US" sz="1200" kern="1200" baseline="0" dirty="0">
                <a:solidFill>
                  <a:schemeClr val="tx1"/>
                </a:solidFill>
                <a:latin typeface="Times New Roman" pitchFamily="-110" charset="0"/>
                <a:ea typeface="+mn-ea"/>
                <a:cs typeface="+mn-cs"/>
              </a:rPr>
              <a:t>was designed to be the CPU of a general-purpose microcomputer. Like the 8008, the</a:t>
            </a:r>
          </a:p>
          <a:p>
            <a:r>
              <a:rPr kumimoji="1" lang="en-US" sz="1200" kern="1200" baseline="0" dirty="0">
                <a:solidFill>
                  <a:schemeClr val="tx1"/>
                </a:solidFill>
                <a:latin typeface="Times New Roman" pitchFamily="-110" charset="0"/>
                <a:ea typeface="+mn-ea"/>
                <a:cs typeface="+mn-cs"/>
              </a:rPr>
              <a:t>8080 is an 8-bit microprocessor. The 8080, however, is faster, has a richer instruction</a:t>
            </a:r>
          </a:p>
          <a:p>
            <a:r>
              <a:rPr kumimoji="1" lang="en-US" sz="1200" kern="1200" baseline="0" dirty="0">
                <a:solidFill>
                  <a:schemeClr val="tx1"/>
                </a:solidFill>
                <a:latin typeface="Times New Roman" pitchFamily="-110" charset="0"/>
                <a:ea typeface="+mn-ea"/>
                <a:cs typeface="+mn-cs"/>
              </a:rPr>
              <a:t>set, and has a large addressing capability.</a:t>
            </a:r>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About the same time, 16-bit microprocessors began to be developed. However, it</a:t>
            </a:r>
          </a:p>
          <a:p>
            <a:r>
              <a:rPr kumimoji="1" lang="en-US" sz="1200" kern="1200" baseline="0" dirty="0">
                <a:solidFill>
                  <a:schemeClr val="tx1"/>
                </a:solidFill>
                <a:latin typeface="Times New Roman" pitchFamily="-110" charset="0"/>
                <a:ea typeface="+mn-ea"/>
                <a:cs typeface="+mn-cs"/>
              </a:rPr>
              <a:t>was not until the end of the 1970s that powerful, general-purpose 16-bit microprocessors</a:t>
            </a:r>
          </a:p>
          <a:p>
            <a:r>
              <a:rPr kumimoji="1" lang="en-US" sz="1200" kern="1200" baseline="0" dirty="0">
                <a:solidFill>
                  <a:schemeClr val="tx1"/>
                </a:solidFill>
                <a:latin typeface="Times New Roman" pitchFamily="-110" charset="0"/>
                <a:ea typeface="+mn-ea"/>
                <a:cs typeface="+mn-cs"/>
              </a:rPr>
              <a:t>appeared. One of these was the 8086. The next step in this trend occurred in 1981,</a:t>
            </a:r>
          </a:p>
          <a:p>
            <a:r>
              <a:rPr kumimoji="1" lang="en-US" sz="1200" kern="1200" baseline="0" dirty="0">
                <a:solidFill>
                  <a:schemeClr val="tx1"/>
                </a:solidFill>
                <a:latin typeface="Times New Roman" pitchFamily="-110" charset="0"/>
                <a:ea typeface="+mn-ea"/>
                <a:cs typeface="+mn-cs"/>
              </a:rPr>
              <a:t>when both Bell Labs and Hewlett-Packard developed 32-bit, single-</a:t>
            </a:r>
          </a:p>
          <a:p>
            <a:r>
              <a:rPr kumimoji="1" lang="en-US" sz="1200" kern="1200" baseline="0" dirty="0">
                <a:solidFill>
                  <a:schemeClr val="tx1"/>
                </a:solidFill>
                <a:latin typeface="Times New Roman" pitchFamily="-110" charset="0"/>
                <a:ea typeface="+mn-ea"/>
                <a:cs typeface="+mn-cs"/>
              </a:rPr>
              <a:t>chip microprocessors. Intel introduced its own 32-bit microprocessor, the 80386, in 1985 (Table 2.6).</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Table</a:t>
            </a:r>
            <a:r>
              <a:rPr lang="en-US" baseline="0" dirty="0"/>
              <a:t> 2.6 (continued)</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F9AE1A-A2AA-6746-A8EE-029791A08435}" type="slidenum">
              <a:rPr lang="en-US"/>
              <a:pPr/>
              <a:t>37</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While processor power has raced ahead at breakneck speed, other critical components</a:t>
            </a:r>
          </a:p>
          <a:p>
            <a:r>
              <a:rPr kumimoji="1" lang="en-US" sz="1200" kern="1200" baseline="0" dirty="0">
                <a:solidFill>
                  <a:schemeClr val="tx1"/>
                </a:solidFill>
                <a:latin typeface="Times New Roman" pitchFamily="-110" charset="0"/>
                <a:ea typeface="+mn-ea"/>
                <a:cs typeface="+mn-cs"/>
              </a:rPr>
              <a:t>of the computer have not kept up. The result is a need to look for performance</a:t>
            </a:r>
          </a:p>
          <a:p>
            <a:r>
              <a:rPr kumimoji="1" lang="en-US" sz="1200" kern="1200" baseline="0" dirty="0">
                <a:solidFill>
                  <a:schemeClr val="tx1"/>
                </a:solidFill>
                <a:latin typeface="Times New Roman" pitchFamily="-110" charset="0"/>
                <a:ea typeface="+mn-ea"/>
                <a:cs typeface="+mn-cs"/>
              </a:rPr>
              <a:t>balance: an adjusting of the organization and architecture to compensate for the</a:t>
            </a:r>
          </a:p>
          <a:p>
            <a:r>
              <a:rPr kumimoji="1" lang="en-US" sz="1200" kern="1200" baseline="0" dirty="0">
                <a:solidFill>
                  <a:schemeClr val="tx1"/>
                </a:solidFill>
                <a:latin typeface="Times New Roman" pitchFamily="-110" charset="0"/>
                <a:ea typeface="+mn-ea"/>
                <a:cs typeface="+mn-cs"/>
              </a:rPr>
              <a:t>mismatch among the capabilities of the various components.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Nowhere is the problem created by such mismatches more critical than in the</a:t>
            </a:r>
          </a:p>
          <a:p>
            <a:r>
              <a:rPr kumimoji="1" lang="en-US" sz="1200" kern="1200" baseline="0" dirty="0">
                <a:solidFill>
                  <a:schemeClr val="tx1"/>
                </a:solidFill>
                <a:latin typeface="Times New Roman" pitchFamily="-110" charset="0"/>
                <a:ea typeface="+mn-ea"/>
                <a:cs typeface="+mn-cs"/>
              </a:rPr>
              <a:t>interface between processor and main memory. While processor speed has grown</a:t>
            </a:r>
          </a:p>
          <a:p>
            <a:r>
              <a:rPr kumimoji="1" lang="en-US" sz="1200" kern="1200" baseline="0" dirty="0">
                <a:solidFill>
                  <a:schemeClr val="tx1"/>
                </a:solidFill>
                <a:latin typeface="Times New Roman" pitchFamily="-110" charset="0"/>
                <a:ea typeface="+mn-ea"/>
                <a:cs typeface="+mn-cs"/>
              </a:rPr>
              <a:t>rapidly, the speed with which data can be transferred between main memory and the</a:t>
            </a:r>
          </a:p>
          <a:p>
            <a:r>
              <a:rPr kumimoji="1" lang="en-US" sz="1200" kern="1200" baseline="0" dirty="0">
                <a:solidFill>
                  <a:schemeClr val="tx1"/>
                </a:solidFill>
                <a:latin typeface="Times New Roman" pitchFamily="-110" charset="0"/>
                <a:ea typeface="+mn-ea"/>
                <a:cs typeface="+mn-cs"/>
              </a:rPr>
              <a:t>processor has lagged badly. The interface between processor and main memory is</a:t>
            </a:r>
          </a:p>
          <a:p>
            <a:r>
              <a:rPr kumimoji="1" lang="en-US" sz="1200" kern="1200" baseline="0" dirty="0">
                <a:solidFill>
                  <a:schemeClr val="tx1"/>
                </a:solidFill>
                <a:latin typeface="Times New Roman" pitchFamily="-110" charset="0"/>
                <a:ea typeface="+mn-ea"/>
                <a:cs typeface="+mn-cs"/>
              </a:rPr>
              <a:t>the most crucial pathway in the entire computer because it is responsible for carrying</a:t>
            </a:r>
          </a:p>
          <a:p>
            <a:r>
              <a:rPr kumimoji="1" lang="en-US" sz="1200" kern="1200" baseline="0" dirty="0">
                <a:solidFill>
                  <a:schemeClr val="tx1"/>
                </a:solidFill>
                <a:latin typeface="Times New Roman" pitchFamily="-110" charset="0"/>
                <a:ea typeface="+mn-ea"/>
                <a:cs typeface="+mn-cs"/>
              </a:rPr>
              <a:t>a constant flow of program instructions and data between memory chips and the</a:t>
            </a:r>
          </a:p>
          <a:p>
            <a:r>
              <a:rPr kumimoji="1" lang="en-US" sz="1200" kern="1200" baseline="0" dirty="0">
                <a:solidFill>
                  <a:schemeClr val="tx1"/>
                </a:solidFill>
                <a:latin typeface="Times New Roman" pitchFamily="-110" charset="0"/>
                <a:ea typeface="+mn-ea"/>
                <a:cs typeface="+mn-cs"/>
              </a:rPr>
              <a:t>processor. If memory or the pathway fails to keep pace with the processor’s insistent</a:t>
            </a:r>
          </a:p>
          <a:p>
            <a:r>
              <a:rPr kumimoji="1" lang="en-US" sz="1200" kern="1200" baseline="0" dirty="0">
                <a:solidFill>
                  <a:schemeClr val="tx1"/>
                </a:solidFill>
                <a:latin typeface="Times New Roman" pitchFamily="-110" charset="0"/>
                <a:ea typeface="+mn-ea"/>
                <a:cs typeface="+mn-cs"/>
              </a:rPr>
              <a:t>demands, the processor stalls in a wait state, and valuable processing time is lost.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 system architect can attack this problem in a number of ways, all of which</a:t>
            </a:r>
          </a:p>
          <a:p>
            <a:r>
              <a:rPr kumimoji="1" lang="en-US" sz="1200" kern="1200" baseline="0" dirty="0">
                <a:solidFill>
                  <a:schemeClr val="tx1"/>
                </a:solidFill>
                <a:latin typeface="Times New Roman" pitchFamily="-110" charset="0"/>
                <a:ea typeface="+mn-ea"/>
                <a:cs typeface="+mn-cs"/>
              </a:rPr>
              <a:t>are reflected in contemporary computer designs. Consider the following examples: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number of bits that are retrieved at one time by making DRAMs</a:t>
            </a:r>
          </a:p>
          <a:p>
            <a:r>
              <a:rPr kumimoji="1" lang="en-US" sz="1200" kern="1200" baseline="0" dirty="0">
                <a:solidFill>
                  <a:schemeClr val="tx1"/>
                </a:solidFill>
                <a:latin typeface="Times New Roman" pitchFamily="-110" charset="0"/>
                <a:ea typeface="+mn-ea"/>
                <a:cs typeface="+mn-cs"/>
              </a:rPr>
              <a:t>“wider” rather than “deeper” and by using wide bus data paths.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Change the DRAM interface to make it more efficient by including a cache</a:t>
            </a:r>
          </a:p>
          <a:p>
            <a:r>
              <a:rPr kumimoji="1" lang="en-US" sz="1200" kern="1200" baseline="0" dirty="0">
                <a:solidFill>
                  <a:schemeClr val="tx1"/>
                </a:solidFill>
                <a:latin typeface="Times New Roman" pitchFamily="-110" charset="0"/>
                <a:ea typeface="+mn-ea"/>
                <a:cs typeface="+mn-cs"/>
              </a:rPr>
              <a:t>or other buffering scheme on the DRAM chip.</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Reduce the frequency of memory access by incorporating increasingly complex</a:t>
            </a:r>
          </a:p>
          <a:p>
            <a:r>
              <a:rPr kumimoji="1" lang="en-US" sz="1200" kern="1200" baseline="0" dirty="0">
                <a:solidFill>
                  <a:schemeClr val="tx1"/>
                </a:solidFill>
                <a:latin typeface="Times New Roman" pitchFamily="-110" charset="0"/>
                <a:ea typeface="+mn-ea"/>
                <a:cs typeface="+mn-cs"/>
              </a:rPr>
              <a:t>and efficient cache structures between the processor and main memory. This</a:t>
            </a:r>
          </a:p>
          <a:p>
            <a:r>
              <a:rPr kumimoji="1" lang="en-US" sz="1200" kern="1200" baseline="0" dirty="0">
                <a:solidFill>
                  <a:schemeClr val="tx1"/>
                </a:solidFill>
                <a:latin typeface="Times New Roman" pitchFamily="-110" charset="0"/>
                <a:ea typeface="+mn-ea"/>
                <a:cs typeface="+mn-cs"/>
              </a:rPr>
              <a:t>includes the incorporation of one or more caches on the processor chip as well</a:t>
            </a:r>
          </a:p>
          <a:p>
            <a:r>
              <a:rPr kumimoji="1" lang="en-US" sz="1200" kern="1200" baseline="0" dirty="0">
                <a:solidFill>
                  <a:schemeClr val="tx1"/>
                </a:solidFill>
                <a:latin typeface="Times New Roman" pitchFamily="-110" charset="0"/>
                <a:ea typeface="+mn-ea"/>
                <a:cs typeface="+mn-cs"/>
              </a:rPr>
              <a:t>as on an off-chip cache close to the processor chip.</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interconnect bandwidth between processors and memory by using</a:t>
            </a:r>
          </a:p>
          <a:p>
            <a:r>
              <a:rPr kumimoji="1" lang="en-US" sz="1200" kern="1200" baseline="0" dirty="0">
                <a:solidFill>
                  <a:schemeClr val="tx1"/>
                </a:solidFill>
                <a:latin typeface="Times New Roman" pitchFamily="-110" charset="0"/>
                <a:ea typeface="+mn-ea"/>
                <a:cs typeface="+mn-cs"/>
              </a:rPr>
              <a:t>higher-speed buses and a hierarchy of buses to buffer and structure data</a:t>
            </a:r>
          </a:p>
          <a:p>
            <a:r>
              <a:rPr kumimoji="1" lang="en-US" sz="1200" kern="1200" baseline="0" dirty="0">
                <a:solidFill>
                  <a:schemeClr val="tx1"/>
                </a:solidFill>
                <a:latin typeface="Times New Roman" pitchFamily="-110" charset="0"/>
                <a:ea typeface="+mn-ea"/>
                <a:cs typeface="+mn-cs"/>
              </a:rPr>
              <a:t>flow.</a:t>
            </a:r>
            <a:endParaRPr lang="en-GB"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3FB62F-6AC0-424F-BA78-8B6B2E5E00A5}" type="slidenum">
              <a:rPr lang="en-US"/>
              <a:pPr/>
              <a:t>38</a:t>
            </a:fld>
            <a:endParaRPr lang="en-US" dirty="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Wiki: </a:t>
            </a:r>
            <a:r>
              <a:rPr kumimoji="1" lang="en-US" sz="1200" b="0" i="0" kern="1200" dirty="0">
                <a:solidFill>
                  <a:schemeClr val="tx1"/>
                </a:solidFill>
                <a:latin typeface="Times New Roman" pitchFamily="-110" charset="0"/>
                <a:ea typeface="+mn-ea"/>
                <a:cs typeface="+mn-cs"/>
              </a:rPr>
              <a:t>A </a:t>
            </a:r>
            <a:r>
              <a:rPr kumimoji="1" lang="en-US" sz="1200" b="1" i="0" kern="1200" dirty="0">
                <a:solidFill>
                  <a:schemeClr val="tx1"/>
                </a:solidFill>
                <a:latin typeface="Times New Roman" pitchFamily="-110" charset="0"/>
                <a:ea typeface="+mn-ea"/>
                <a:cs typeface="+mn-cs"/>
              </a:rPr>
              <a:t>modem</a:t>
            </a:r>
            <a:r>
              <a:rPr kumimoji="1" lang="en-US" sz="1200" b="0" i="0" kern="1200" dirty="0">
                <a:solidFill>
                  <a:schemeClr val="tx1"/>
                </a:solidFill>
                <a:latin typeface="Times New Roman" pitchFamily="-110" charset="0"/>
                <a:ea typeface="+mn-ea"/>
                <a:cs typeface="+mn-cs"/>
              </a:rPr>
              <a:t> (</a:t>
            </a:r>
            <a:r>
              <a:rPr kumimoji="1" lang="en-US" sz="1200" b="1" i="0" kern="1200" dirty="0">
                <a:solidFill>
                  <a:schemeClr val="tx1"/>
                </a:solidFill>
                <a:latin typeface="Times New Roman" pitchFamily="-110" charset="0"/>
                <a:ea typeface="+mn-ea"/>
                <a:cs typeface="+mn-cs"/>
              </a:rPr>
              <a:t>mo</a:t>
            </a:r>
            <a:r>
              <a:rPr kumimoji="1" lang="en-US" sz="1200" b="0" i="0" kern="1200" dirty="0">
                <a:solidFill>
                  <a:schemeClr val="tx1"/>
                </a:solidFill>
                <a:latin typeface="Times New Roman" pitchFamily="-110" charset="0"/>
                <a:ea typeface="+mn-ea"/>
                <a:cs typeface="+mn-cs"/>
              </a:rPr>
              <a:t>dulator-</a:t>
            </a:r>
            <a:r>
              <a:rPr kumimoji="1" lang="en-US" sz="1200" b="1" i="0" kern="1200" dirty="0">
                <a:solidFill>
                  <a:schemeClr val="tx1"/>
                </a:solidFill>
                <a:latin typeface="Times New Roman" pitchFamily="-110" charset="0"/>
                <a:ea typeface="+mn-ea"/>
                <a:cs typeface="+mn-cs"/>
              </a:rPr>
              <a:t>dem</a:t>
            </a:r>
            <a:r>
              <a:rPr kumimoji="1" lang="en-US" sz="1200" b="0" i="0" kern="1200" dirty="0">
                <a:solidFill>
                  <a:schemeClr val="tx1"/>
                </a:solidFill>
                <a:latin typeface="Times New Roman" pitchFamily="-110" charset="0"/>
                <a:ea typeface="+mn-ea"/>
                <a:cs typeface="+mn-cs"/>
              </a:rPr>
              <a:t>odulator) is a network hardware device that modulates one or more carrier ware signals to encode digital information for transmission and demodulates signals to decode the transmitted information.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Another area of design focus is the handling of I/O devices. As computers</a:t>
            </a:r>
          </a:p>
          <a:p>
            <a:r>
              <a:rPr kumimoji="1" lang="en-US" sz="1200" kern="1200" baseline="0" dirty="0">
                <a:solidFill>
                  <a:schemeClr val="tx1"/>
                </a:solidFill>
                <a:latin typeface="Times New Roman" pitchFamily="-110" charset="0"/>
                <a:ea typeface="+mn-ea"/>
                <a:cs typeface="+mn-cs"/>
              </a:rPr>
              <a:t>become faster and more capable, more sophisticated applications are developed</a:t>
            </a:r>
          </a:p>
          <a:p>
            <a:r>
              <a:rPr kumimoji="1" lang="en-US" sz="1200" kern="1200" baseline="0" dirty="0">
                <a:solidFill>
                  <a:schemeClr val="tx1"/>
                </a:solidFill>
                <a:latin typeface="Times New Roman" pitchFamily="-110" charset="0"/>
                <a:ea typeface="+mn-ea"/>
                <a:cs typeface="+mn-cs"/>
              </a:rPr>
              <a:t>that support the use of peripherals with intensive I/O demands. Figure 2.10 gives</a:t>
            </a:r>
          </a:p>
          <a:p>
            <a:r>
              <a:rPr kumimoji="1" lang="en-US" sz="1200" kern="1200" baseline="0" dirty="0">
                <a:solidFill>
                  <a:schemeClr val="tx1"/>
                </a:solidFill>
                <a:latin typeface="Times New Roman" pitchFamily="-110" charset="0"/>
                <a:ea typeface="+mn-ea"/>
                <a:cs typeface="+mn-cs"/>
              </a:rPr>
              <a:t>some examples of typical peripheral devices in use on personal computers and</a:t>
            </a:r>
          </a:p>
          <a:p>
            <a:r>
              <a:rPr kumimoji="1" lang="en-US" sz="1200" kern="1200" baseline="0" dirty="0">
                <a:solidFill>
                  <a:schemeClr val="tx1"/>
                </a:solidFill>
                <a:latin typeface="Times New Roman" pitchFamily="-110" charset="0"/>
                <a:ea typeface="+mn-ea"/>
                <a:cs typeface="+mn-cs"/>
              </a:rPr>
              <a:t>workstations. These devices create tremendous data throughput demands. While</a:t>
            </a:r>
          </a:p>
          <a:p>
            <a:r>
              <a:rPr kumimoji="1" lang="en-US" sz="1200" kern="1200" baseline="0" dirty="0">
                <a:solidFill>
                  <a:schemeClr val="tx1"/>
                </a:solidFill>
                <a:latin typeface="Times New Roman" pitchFamily="-110" charset="0"/>
                <a:ea typeface="+mn-ea"/>
                <a:cs typeface="+mn-cs"/>
              </a:rPr>
              <a:t>the current generation of processors can handle the data pumped out by these</a:t>
            </a:r>
          </a:p>
          <a:p>
            <a:r>
              <a:rPr kumimoji="1" lang="en-US" sz="1200" kern="1200" baseline="0" dirty="0">
                <a:solidFill>
                  <a:schemeClr val="tx1"/>
                </a:solidFill>
                <a:latin typeface="Times New Roman" pitchFamily="-110" charset="0"/>
                <a:ea typeface="+mn-ea"/>
                <a:cs typeface="+mn-cs"/>
              </a:rPr>
              <a:t>devices, there remains the problem of getting that data moved between processor</a:t>
            </a:r>
          </a:p>
          <a:p>
            <a:r>
              <a:rPr kumimoji="1" lang="en-US" sz="1200" kern="1200" baseline="0" dirty="0">
                <a:solidFill>
                  <a:schemeClr val="tx1"/>
                </a:solidFill>
                <a:latin typeface="Times New Roman" pitchFamily="-110" charset="0"/>
                <a:ea typeface="+mn-ea"/>
                <a:cs typeface="+mn-cs"/>
              </a:rPr>
              <a:t>and peripheral. Strategies here include caching and buffering schemes plus the</a:t>
            </a:r>
          </a:p>
          <a:p>
            <a:r>
              <a:rPr kumimoji="1" lang="en-US" sz="1200" kern="1200" baseline="0" dirty="0">
                <a:solidFill>
                  <a:schemeClr val="tx1"/>
                </a:solidFill>
                <a:latin typeface="Times New Roman" pitchFamily="-110" charset="0"/>
                <a:ea typeface="+mn-ea"/>
                <a:cs typeface="+mn-cs"/>
              </a:rPr>
              <a:t>use of higher-speed interconnection buses and more elaborate structures of buses.</a:t>
            </a:r>
          </a:p>
          <a:p>
            <a:r>
              <a:rPr kumimoji="1" lang="en-US" sz="1200" kern="1200" baseline="0" dirty="0">
                <a:solidFill>
                  <a:schemeClr val="tx1"/>
                </a:solidFill>
                <a:latin typeface="Times New Roman" pitchFamily="-110" charset="0"/>
                <a:ea typeface="+mn-ea"/>
                <a:cs typeface="+mn-cs"/>
              </a:rPr>
              <a:t>In addition, the use of multiple-processor configurations can aid in satisfying I/O</a:t>
            </a:r>
          </a:p>
          <a:p>
            <a:r>
              <a:rPr kumimoji="1" lang="en-US" sz="1200" kern="1200" baseline="0" dirty="0">
                <a:solidFill>
                  <a:schemeClr val="tx1"/>
                </a:solidFill>
                <a:latin typeface="Times New Roman" pitchFamily="-110" charset="0"/>
                <a:ea typeface="+mn-ea"/>
                <a:cs typeface="+mn-cs"/>
              </a:rPr>
              <a:t>demands.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key in all this is balance. Designers constantly strive to balance the</a:t>
            </a:r>
          </a:p>
          <a:p>
            <a:r>
              <a:rPr kumimoji="1" lang="en-US" sz="1200" kern="1200" baseline="0" dirty="0">
                <a:solidFill>
                  <a:schemeClr val="tx1"/>
                </a:solidFill>
                <a:latin typeface="Times New Roman" pitchFamily="-110" charset="0"/>
                <a:ea typeface="+mn-ea"/>
                <a:cs typeface="+mn-cs"/>
              </a:rPr>
              <a:t>throughput and processing demands of the processor components, main memory,</a:t>
            </a:r>
          </a:p>
          <a:p>
            <a:r>
              <a:rPr kumimoji="1" lang="en-US" sz="1200" kern="1200" baseline="0" dirty="0">
                <a:solidFill>
                  <a:schemeClr val="tx1"/>
                </a:solidFill>
                <a:latin typeface="Times New Roman" pitchFamily="-110" charset="0"/>
                <a:ea typeface="+mn-ea"/>
                <a:cs typeface="+mn-cs"/>
              </a:rPr>
              <a:t>I/O devices, and the interconnection structures. This design must constantly be</a:t>
            </a:r>
          </a:p>
          <a:p>
            <a:r>
              <a:rPr kumimoji="1" lang="en-US" sz="1200" kern="1200" baseline="0" dirty="0">
                <a:solidFill>
                  <a:schemeClr val="tx1"/>
                </a:solidFill>
                <a:latin typeface="Times New Roman" pitchFamily="-110" charset="0"/>
                <a:ea typeface="+mn-ea"/>
                <a:cs typeface="+mn-cs"/>
              </a:rPr>
              <a:t>rethought to cope with two constantly evolving factors: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The rate at which performance is changing in the various technology areas</a:t>
            </a:r>
          </a:p>
          <a:p>
            <a:r>
              <a:rPr kumimoji="1" lang="en-US" sz="1200" kern="1200" baseline="0" dirty="0">
                <a:solidFill>
                  <a:schemeClr val="tx1"/>
                </a:solidFill>
                <a:latin typeface="Times New Roman" pitchFamily="-110" charset="0"/>
                <a:ea typeface="+mn-ea"/>
                <a:cs typeface="+mn-cs"/>
              </a:rPr>
              <a:t>(processor, buses, memory, peripherals) differs greatly from one type of</a:t>
            </a:r>
          </a:p>
          <a:p>
            <a:r>
              <a:rPr kumimoji="1" lang="en-US" sz="1200" kern="1200" baseline="0" dirty="0">
                <a:solidFill>
                  <a:schemeClr val="tx1"/>
                </a:solidFill>
                <a:latin typeface="Times New Roman" pitchFamily="-110" charset="0"/>
                <a:ea typeface="+mn-ea"/>
                <a:cs typeface="+mn-cs"/>
              </a:rPr>
              <a:t>element</a:t>
            </a:r>
          </a:p>
          <a:p>
            <a:r>
              <a:rPr kumimoji="1" lang="en-US" sz="1200" kern="1200" baseline="0" dirty="0">
                <a:solidFill>
                  <a:schemeClr val="tx1"/>
                </a:solidFill>
                <a:latin typeface="Times New Roman" pitchFamily="-110" charset="0"/>
                <a:ea typeface="+mn-ea"/>
                <a:cs typeface="+mn-cs"/>
              </a:rPr>
              <a:t>to another.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New applications and new peripheral devices constantly change the nature of</a:t>
            </a:r>
          </a:p>
          <a:p>
            <a:r>
              <a:rPr kumimoji="1" lang="en-US" sz="1200" kern="1200" baseline="0" dirty="0">
                <a:solidFill>
                  <a:schemeClr val="tx1"/>
                </a:solidFill>
                <a:latin typeface="Times New Roman" pitchFamily="-110" charset="0"/>
                <a:ea typeface="+mn-ea"/>
                <a:cs typeface="+mn-cs"/>
              </a:rPr>
              <a:t>the demand on the system in terms of typical instruction profile and the data</a:t>
            </a:r>
          </a:p>
          <a:p>
            <a:r>
              <a:rPr kumimoji="1" lang="en-US" sz="1200" kern="1200" baseline="0" dirty="0">
                <a:solidFill>
                  <a:schemeClr val="tx1"/>
                </a:solidFill>
                <a:latin typeface="Times New Roman" pitchFamily="-110" charset="0"/>
                <a:ea typeface="+mn-ea"/>
                <a:cs typeface="+mn-cs"/>
              </a:rPr>
              <a:t>access patterns.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Thus, computer design is a constantly evolving art form. This book attempts to</a:t>
            </a:r>
          </a:p>
          <a:p>
            <a:r>
              <a:rPr kumimoji="1" lang="en-US" sz="1200" kern="1200" baseline="0" dirty="0">
                <a:solidFill>
                  <a:schemeClr val="tx1"/>
                </a:solidFill>
                <a:latin typeface="Times New Roman" pitchFamily="-110" charset="0"/>
                <a:ea typeface="+mn-ea"/>
                <a:cs typeface="+mn-cs"/>
              </a:rPr>
              <a:t>present the fundamentals on which this art form is based and to present a survey of</a:t>
            </a:r>
          </a:p>
          <a:p>
            <a:r>
              <a:rPr kumimoji="1" lang="en-US" sz="1200" kern="1200" baseline="0" dirty="0">
                <a:solidFill>
                  <a:schemeClr val="tx1"/>
                </a:solidFill>
                <a:latin typeface="Times New Roman" pitchFamily="-110" charset="0"/>
                <a:ea typeface="+mn-ea"/>
                <a:cs typeface="+mn-cs"/>
              </a:rPr>
              <a:t>the current state of that art.</a:t>
            </a:r>
            <a:endParaRPr lang="en-GB"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a:solidFill>
                  <a:schemeClr val="tx1"/>
                </a:solidFill>
                <a:latin typeface="Times New Roman" pitchFamily="-110" charset="0"/>
                <a:ea typeface="+mn-ea"/>
                <a:cs typeface="+mn-cs"/>
              </a:rPr>
              <a:t>As designers wrestle with the challenge of balancing processor performance with that</a:t>
            </a:r>
          </a:p>
          <a:p>
            <a:r>
              <a:rPr kumimoji="1" lang="en-US" sz="1200" kern="1200" baseline="0" dirty="0">
                <a:solidFill>
                  <a:schemeClr val="tx1"/>
                </a:solidFill>
                <a:latin typeface="Times New Roman" pitchFamily="-110" charset="0"/>
                <a:ea typeface="+mn-ea"/>
                <a:cs typeface="+mn-cs"/>
              </a:rPr>
              <a:t>of main memory and other computer components, the need to increase processor</a:t>
            </a:r>
          </a:p>
          <a:p>
            <a:r>
              <a:rPr kumimoji="1" lang="en-US" sz="1200" kern="1200" baseline="0" dirty="0">
                <a:solidFill>
                  <a:schemeClr val="tx1"/>
                </a:solidFill>
                <a:latin typeface="Times New Roman" pitchFamily="-110" charset="0"/>
                <a:ea typeface="+mn-ea"/>
                <a:cs typeface="+mn-cs"/>
              </a:rPr>
              <a:t>speed remains. There are three approaches to achieving increased processor speed: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hardware speed of the processor. This increase is fundamentally</a:t>
            </a:r>
          </a:p>
          <a:p>
            <a:r>
              <a:rPr kumimoji="1" lang="en-US" sz="1200" kern="1200" baseline="0" dirty="0">
                <a:solidFill>
                  <a:schemeClr val="tx1"/>
                </a:solidFill>
                <a:latin typeface="Times New Roman" pitchFamily="-110" charset="0"/>
                <a:ea typeface="+mn-ea"/>
                <a:cs typeface="+mn-cs"/>
              </a:rPr>
              <a:t>due to shrinking the size of the logic gates on the processor chip, so that more</a:t>
            </a:r>
          </a:p>
          <a:p>
            <a:r>
              <a:rPr kumimoji="1" lang="en-US" sz="1200" kern="1200" baseline="0" dirty="0">
                <a:solidFill>
                  <a:schemeClr val="tx1"/>
                </a:solidFill>
                <a:latin typeface="Times New Roman" pitchFamily="-110" charset="0"/>
                <a:ea typeface="+mn-ea"/>
                <a:cs typeface="+mn-cs"/>
              </a:rPr>
              <a:t>gates can be packed together more tightly and to increasing the clock rate.</a:t>
            </a:r>
          </a:p>
          <a:p>
            <a:r>
              <a:rPr kumimoji="1" lang="en-US" sz="1200" kern="1200" baseline="0" dirty="0">
                <a:solidFill>
                  <a:schemeClr val="tx1"/>
                </a:solidFill>
                <a:latin typeface="Times New Roman" pitchFamily="-110" charset="0"/>
                <a:ea typeface="+mn-ea"/>
                <a:cs typeface="+mn-cs"/>
              </a:rPr>
              <a:t>With gates closer together, the propagation time for signals is significantly</a:t>
            </a:r>
          </a:p>
          <a:p>
            <a:r>
              <a:rPr kumimoji="1" lang="en-US" sz="1200" kern="1200" baseline="0" dirty="0">
                <a:solidFill>
                  <a:schemeClr val="tx1"/>
                </a:solidFill>
                <a:latin typeface="Times New Roman" pitchFamily="-110" charset="0"/>
                <a:ea typeface="+mn-ea"/>
                <a:cs typeface="+mn-cs"/>
              </a:rPr>
              <a:t>reduced, enabling a speeding up of the processor. An increase in clock rate</a:t>
            </a:r>
          </a:p>
          <a:p>
            <a:r>
              <a:rPr kumimoji="1" lang="en-US" sz="1200" kern="1200" baseline="0" dirty="0">
                <a:solidFill>
                  <a:schemeClr val="tx1"/>
                </a:solidFill>
                <a:latin typeface="Times New Roman" pitchFamily="-110" charset="0"/>
                <a:ea typeface="+mn-ea"/>
                <a:cs typeface="+mn-cs"/>
              </a:rPr>
              <a:t>means that individual operations are executed more rapidly.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size and speed of caches that are interposed between the processor</a:t>
            </a:r>
          </a:p>
          <a:p>
            <a:r>
              <a:rPr kumimoji="1" lang="en-US" sz="1200" kern="1200" baseline="0" dirty="0">
                <a:solidFill>
                  <a:schemeClr val="tx1"/>
                </a:solidFill>
                <a:latin typeface="Times New Roman" pitchFamily="-110" charset="0"/>
                <a:ea typeface="+mn-ea"/>
                <a:cs typeface="+mn-cs"/>
              </a:rPr>
              <a:t>and main memory. In particular, by dedicating a portion of the processor</a:t>
            </a:r>
          </a:p>
          <a:p>
            <a:r>
              <a:rPr kumimoji="1" lang="en-US" sz="1200" kern="1200" baseline="0" dirty="0">
                <a:solidFill>
                  <a:schemeClr val="tx1"/>
                </a:solidFill>
                <a:latin typeface="Times New Roman" pitchFamily="-110" charset="0"/>
                <a:ea typeface="+mn-ea"/>
                <a:cs typeface="+mn-cs"/>
              </a:rPr>
              <a:t>chip itself to the cache, cache access times drop significantly.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Make changes to the processor organization and architecture that increase the</a:t>
            </a:r>
          </a:p>
          <a:p>
            <a:r>
              <a:rPr kumimoji="1" lang="en-US" sz="1200" kern="1200" baseline="0" dirty="0">
                <a:solidFill>
                  <a:schemeClr val="tx1"/>
                </a:solidFill>
                <a:latin typeface="Times New Roman" pitchFamily="-110" charset="0"/>
                <a:ea typeface="+mn-ea"/>
                <a:cs typeface="+mn-cs"/>
              </a:rPr>
              <a:t>effective speed of instruction execution. Typically, this involves using parallelism</a:t>
            </a:r>
          </a:p>
          <a:p>
            <a:r>
              <a:rPr kumimoji="1" lang="en-US" sz="1200" kern="1200" baseline="0" dirty="0">
                <a:solidFill>
                  <a:schemeClr val="tx1"/>
                </a:solidFill>
                <a:latin typeface="Times New Roman" pitchFamily="-110" charset="0"/>
                <a:ea typeface="+mn-ea"/>
                <a:cs typeface="+mn-cs"/>
              </a:rPr>
              <a:t>in one form or another.</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a:solidFill>
                  <a:schemeClr val="tx1"/>
                </a:solidFill>
                <a:latin typeface="Times New Roman" pitchFamily="-110" charset="0"/>
                <a:ea typeface="+mn-ea"/>
                <a:cs typeface="+mn-cs"/>
              </a:rPr>
              <a:t>Traditionally, the dominant factor in performance gains has been in increases</a:t>
            </a:r>
          </a:p>
          <a:p>
            <a:r>
              <a:rPr kumimoji="1" lang="en-US" sz="1200" kern="1200" baseline="0" dirty="0">
                <a:solidFill>
                  <a:schemeClr val="tx1"/>
                </a:solidFill>
                <a:latin typeface="Times New Roman" pitchFamily="-110" charset="0"/>
                <a:ea typeface="+mn-ea"/>
                <a:cs typeface="+mn-cs"/>
              </a:rPr>
              <a:t>in clock speed due and logic density. However, as clock speed and logic density</a:t>
            </a:r>
          </a:p>
          <a:p>
            <a:r>
              <a:rPr kumimoji="1" lang="en-US" sz="1200" kern="1200" baseline="0" dirty="0">
                <a:solidFill>
                  <a:schemeClr val="tx1"/>
                </a:solidFill>
                <a:latin typeface="Times New Roman" pitchFamily="-110" charset="0"/>
                <a:ea typeface="+mn-ea"/>
                <a:cs typeface="+mn-cs"/>
              </a:rPr>
              <a:t>increase, a number of obstacles become more significant [INTE04b]:</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Power: </a:t>
            </a:r>
            <a:r>
              <a:rPr kumimoji="1" lang="en-US" sz="1200" b="0" kern="1200" baseline="0" dirty="0">
                <a:solidFill>
                  <a:schemeClr val="tx1"/>
                </a:solidFill>
                <a:latin typeface="Times New Roman" pitchFamily="-110" charset="0"/>
                <a:ea typeface="+mn-ea"/>
                <a:cs typeface="+mn-cs"/>
              </a:rPr>
              <a:t>As the density of logic and the clock speed on a chip increase, so does</a:t>
            </a:r>
          </a:p>
          <a:p>
            <a:r>
              <a:rPr kumimoji="1" lang="en-US" sz="1200" b="0" kern="1200" baseline="0" dirty="0">
                <a:solidFill>
                  <a:schemeClr val="tx1"/>
                </a:solidFill>
                <a:latin typeface="Times New Roman" pitchFamily="-110" charset="0"/>
                <a:ea typeface="+mn-ea"/>
                <a:cs typeface="+mn-cs"/>
              </a:rPr>
              <a:t>the power density (Watts/cm2). The difficulty of dissipating the heat generated</a:t>
            </a:r>
          </a:p>
          <a:p>
            <a:r>
              <a:rPr kumimoji="1" lang="en-US" sz="1200" kern="1200" baseline="0" dirty="0">
                <a:solidFill>
                  <a:schemeClr val="tx1"/>
                </a:solidFill>
                <a:latin typeface="Times New Roman" pitchFamily="-110" charset="0"/>
                <a:ea typeface="+mn-ea"/>
                <a:cs typeface="+mn-cs"/>
              </a:rPr>
              <a:t>on high-density, high-speed chips is becoming a serious design issue [GIBB04,</a:t>
            </a:r>
          </a:p>
          <a:p>
            <a:r>
              <a:rPr kumimoji="1" lang="en-US" sz="1200" kern="1200" baseline="0" dirty="0">
                <a:solidFill>
                  <a:schemeClr val="tx1"/>
                </a:solidFill>
                <a:latin typeface="Times New Roman" pitchFamily="-110" charset="0"/>
                <a:ea typeface="+mn-ea"/>
                <a:cs typeface="+mn-cs"/>
              </a:rPr>
              <a:t>BORK03].</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RC delay: </a:t>
            </a:r>
            <a:r>
              <a:rPr kumimoji="1" lang="en-US" sz="1200" b="0" kern="1200" baseline="0" dirty="0">
                <a:solidFill>
                  <a:schemeClr val="tx1"/>
                </a:solidFill>
                <a:latin typeface="Times New Roman" pitchFamily="-110" charset="0"/>
                <a:ea typeface="+mn-ea"/>
                <a:cs typeface="+mn-cs"/>
              </a:rPr>
              <a:t>The speed at which electrons can flow on a chip between transistors</a:t>
            </a:r>
          </a:p>
          <a:p>
            <a:r>
              <a:rPr kumimoji="1" lang="en-US" sz="1200" kern="1200" baseline="0" dirty="0">
                <a:solidFill>
                  <a:schemeClr val="tx1"/>
                </a:solidFill>
                <a:latin typeface="Times New Roman" pitchFamily="-110" charset="0"/>
                <a:ea typeface="+mn-ea"/>
                <a:cs typeface="+mn-cs"/>
              </a:rPr>
              <a:t>is limited by the resistance and capacitance of the metal wires connecting</a:t>
            </a:r>
          </a:p>
          <a:p>
            <a:r>
              <a:rPr kumimoji="1" lang="en-US" sz="1200" kern="1200" baseline="0" dirty="0">
                <a:solidFill>
                  <a:schemeClr val="tx1"/>
                </a:solidFill>
                <a:latin typeface="Times New Roman" pitchFamily="-110" charset="0"/>
                <a:ea typeface="+mn-ea"/>
                <a:cs typeface="+mn-cs"/>
              </a:rPr>
              <a:t>them; specifically, delay increases as the RC product increases. As components</a:t>
            </a:r>
          </a:p>
          <a:p>
            <a:r>
              <a:rPr kumimoji="1" lang="en-US" sz="1200" kern="1200" baseline="0" dirty="0">
                <a:solidFill>
                  <a:schemeClr val="tx1"/>
                </a:solidFill>
                <a:latin typeface="Times New Roman" pitchFamily="-110" charset="0"/>
                <a:ea typeface="+mn-ea"/>
                <a:cs typeface="+mn-cs"/>
              </a:rPr>
              <a:t>on the chip decrease in size, the wire interconnects become thinner, increasing</a:t>
            </a:r>
          </a:p>
          <a:p>
            <a:r>
              <a:rPr kumimoji="1" lang="en-US" sz="1200" kern="1200" baseline="0" dirty="0">
                <a:solidFill>
                  <a:schemeClr val="tx1"/>
                </a:solidFill>
                <a:latin typeface="Times New Roman" pitchFamily="-110" charset="0"/>
                <a:ea typeface="+mn-ea"/>
                <a:cs typeface="+mn-cs"/>
              </a:rPr>
              <a:t>resistance. Also, the wires are closer together, increasing capacitance.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Memory latency: </a:t>
            </a:r>
            <a:r>
              <a:rPr kumimoji="1" lang="en-US" sz="1200" b="0" kern="1200" baseline="0" dirty="0">
                <a:solidFill>
                  <a:schemeClr val="tx1"/>
                </a:solidFill>
                <a:latin typeface="Times New Roman" pitchFamily="-110" charset="0"/>
                <a:ea typeface="+mn-ea"/>
                <a:cs typeface="+mn-cs"/>
              </a:rPr>
              <a:t>Memory speeds lag processor speeds, as previously discussed.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Thus, there will be more emphasis on organization and architectural approaches</a:t>
            </a:r>
          </a:p>
          <a:p>
            <a:r>
              <a:rPr kumimoji="1" lang="en-US" sz="1200" kern="1200" baseline="0" dirty="0">
                <a:solidFill>
                  <a:schemeClr val="tx1"/>
                </a:solidFill>
                <a:latin typeface="Times New Roman" pitchFamily="-110" charset="0"/>
                <a:ea typeface="+mn-ea"/>
                <a:cs typeface="+mn-cs"/>
              </a:rPr>
              <a:t>to improving performance. These techniques are discussed in later chapters of the book.</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kumimoji="1" lang="en-US" sz="1200" kern="1200" baseline="0" dirty="0">
                <a:solidFill>
                  <a:schemeClr val="tx1"/>
                </a:solidFill>
                <a:latin typeface="Times New Roman" pitchFamily="-110" charset="0"/>
                <a:ea typeface="+mn-ea"/>
                <a:cs typeface="+mn-cs"/>
              </a:rPr>
              <a:t>Beginning in the late 1980s, and continuing for about 15 years, two main</a:t>
            </a:r>
          </a:p>
          <a:p>
            <a:r>
              <a:rPr kumimoji="1" lang="en-US" sz="1200" kern="1200" baseline="0" dirty="0">
                <a:solidFill>
                  <a:schemeClr val="tx1"/>
                </a:solidFill>
                <a:latin typeface="Times New Roman" pitchFamily="-110" charset="0"/>
                <a:ea typeface="+mn-ea"/>
                <a:cs typeface="+mn-cs"/>
              </a:rPr>
              <a:t>strategies have been used to increase performance beyond what can be achieved</a:t>
            </a:r>
          </a:p>
          <a:p>
            <a:r>
              <a:rPr kumimoji="1" lang="en-US" sz="1200" kern="1200" baseline="0" dirty="0">
                <a:solidFill>
                  <a:schemeClr val="tx1"/>
                </a:solidFill>
                <a:latin typeface="Times New Roman" pitchFamily="-110" charset="0"/>
                <a:ea typeface="+mn-ea"/>
                <a:cs typeface="+mn-cs"/>
              </a:rPr>
              <a:t>simply by increasing clock speed. First, there has been an increase in cache capacity.</a:t>
            </a:r>
          </a:p>
          <a:p>
            <a:r>
              <a:rPr kumimoji="1" lang="en-US" sz="1200" kern="1200" baseline="0" dirty="0">
                <a:solidFill>
                  <a:schemeClr val="tx1"/>
                </a:solidFill>
                <a:latin typeface="Times New Roman" pitchFamily="-110" charset="0"/>
                <a:ea typeface="+mn-ea"/>
                <a:cs typeface="+mn-cs"/>
              </a:rPr>
              <a:t>There are now typically two or three levels of cache between the processor and</a:t>
            </a:r>
          </a:p>
          <a:p>
            <a:r>
              <a:rPr kumimoji="1" lang="en-US" sz="1200" kern="1200" baseline="0" dirty="0">
                <a:solidFill>
                  <a:schemeClr val="tx1"/>
                </a:solidFill>
                <a:latin typeface="Times New Roman" pitchFamily="-110" charset="0"/>
                <a:ea typeface="+mn-ea"/>
                <a:cs typeface="+mn-cs"/>
              </a:rPr>
              <a:t>main memory. As chip density has increased, more of the cache memory has been</a:t>
            </a:r>
          </a:p>
          <a:p>
            <a:r>
              <a:rPr kumimoji="1" lang="en-US" sz="1200" kern="1200" baseline="0" dirty="0">
                <a:solidFill>
                  <a:schemeClr val="tx1"/>
                </a:solidFill>
                <a:latin typeface="Times New Roman" pitchFamily="-110" charset="0"/>
                <a:ea typeface="+mn-ea"/>
                <a:cs typeface="+mn-cs"/>
              </a:rPr>
              <a:t>incorporated on the chip, enabling faster cache access. For example, the original</a:t>
            </a:r>
          </a:p>
          <a:p>
            <a:r>
              <a:rPr kumimoji="1" lang="en-US" sz="1200" kern="1200" baseline="0" dirty="0">
                <a:solidFill>
                  <a:schemeClr val="tx1"/>
                </a:solidFill>
                <a:latin typeface="Times New Roman" pitchFamily="-110" charset="0"/>
                <a:ea typeface="+mn-ea"/>
                <a:cs typeface="+mn-cs"/>
              </a:rPr>
              <a:t>Pentium chip devoted about 10% of on-chip area to a cache. Contemporary chips</a:t>
            </a:r>
          </a:p>
          <a:p>
            <a:r>
              <a:rPr kumimoji="1" lang="en-US" sz="1200" kern="1200" baseline="0" dirty="0">
                <a:solidFill>
                  <a:schemeClr val="tx1"/>
                </a:solidFill>
                <a:latin typeface="Times New Roman" pitchFamily="-110" charset="0"/>
                <a:ea typeface="+mn-ea"/>
                <a:cs typeface="+mn-cs"/>
              </a:rPr>
              <a:t>devote over half of the chip area to caches.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Second, the instruction execution logic within a processor has become increasingly</a:t>
            </a:r>
          </a:p>
          <a:p>
            <a:r>
              <a:rPr kumimoji="1" lang="en-US" sz="1200" kern="1200" baseline="0" dirty="0">
                <a:solidFill>
                  <a:schemeClr val="tx1"/>
                </a:solidFill>
                <a:latin typeface="Times New Roman" pitchFamily="-110" charset="0"/>
                <a:ea typeface="+mn-ea"/>
                <a:cs typeface="+mn-cs"/>
              </a:rPr>
              <a:t>complex to enable parallel execution of instructions within the processor. Two</a:t>
            </a:r>
          </a:p>
          <a:p>
            <a:r>
              <a:rPr kumimoji="1" lang="en-US" sz="1200" kern="1200" baseline="0" dirty="0">
                <a:solidFill>
                  <a:schemeClr val="tx1"/>
                </a:solidFill>
                <a:latin typeface="Times New Roman" pitchFamily="-110" charset="0"/>
                <a:ea typeface="+mn-ea"/>
                <a:cs typeface="+mn-cs"/>
              </a:rPr>
              <a:t>noteworthy design approaches have been pipelining and superscalar. A pipeline</a:t>
            </a:r>
          </a:p>
          <a:p>
            <a:r>
              <a:rPr kumimoji="1" lang="en-US" sz="1200" kern="1200" baseline="0" dirty="0">
                <a:solidFill>
                  <a:schemeClr val="tx1"/>
                </a:solidFill>
                <a:latin typeface="Times New Roman" pitchFamily="-110" charset="0"/>
                <a:ea typeface="+mn-ea"/>
                <a:cs typeface="+mn-cs"/>
              </a:rPr>
              <a:t>works much as an assembly line in a manufacturing plant enabling different stages</a:t>
            </a:r>
          </a:p>
          <a:p>
            <a:r>
              <a:rPr kumimoji="1" lang="en-US" sz="1200" kern="1200" baseline="0" dirty="0">
                <a:solidFill>
                  <a:schemeClr val="tx1"/>
                </a:solidFill>
                <a:latin typeface="Times New Roman" pitchFamily="-110" charset="0"/>
                <a:ea typeface="+mn-ea"/>
                <a:cs typeface="+mn-cs"/>
              </a:rPr>
              <a:t>of execution of different instructions to occur at the same time along the pipeline. A</a:t>
            </a:r>
          </a:p>
          <a:p>
            <a:r>
              <a:rPr kumimoji="1" lang="en-US" sz="1200" kern="1200" baseline="0" dirty="0">
                <a:solidFill>
                  <a:schemeClr val="tx1"/>
                </a:solidFill>
                <a:latin typeface="Times New Roman" pitchFamily="-110" charset="0"/>
                <a:ea typeface="+mn-ea"/>
                <a:cs typeface="+mn-cs"/>
              </a:rPr>
              <a:t>superscalar approach in essence allows multiple pipelines within a single processor</a:t>
            </a:r>
          </a:p>
          <a:p>
            <a:r>
              <a:rPr kumimoji="1" lang="en-US" sz="1200" kern="1200" baseline="0" dirty="0">
                <a:solidFill>
                  <a:schemeClr val="tx1"/>
                </a:solidFill>
                <a:latin typeface="Times New Roman" pitchFamily="-110" charset="0"/>
                <a:ea typeface="+mn-ea"/>
                <a:cs typeface="+mn-cs"/>
              </a:rPr>
              <a:t>so that instructions that do not depend on one another can be executed in parallel.</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By the mid to late 90s, both of these approaches were reaching a point of</a:t>
            </a:r>
          </a:p>
          <a:p>
            <a:r>
              <a:rPr kumimoji="1" lang="en-US" sz="1200" kern="1200" baseline="0" dirty="0">
                <a:solidFill>
                  <a:schemeClr val="tx1"/>
                </a:solidFill>
                <a:latin typeface="Times New Roman" pitchFamily="-110" charset="0"/>
                <a:ea typeface="+mn-ea"/>
                <a:cs typeface="+mn-cs"/>
              </a:rPr>
              <a:t>diminishing returns. The internal organization of contemporary processors is</a:t>
            </a:r>
          </a:p>
          <a:p>
            <a:r>
              <a:rPr kumimoji="1" lang="en-US" sz="1200" kern="1200" baseline="0" dirty="0">
                <a:solidFill>
                  <a:schemeClr val="tx1"/>
                </a:solidFill>
                <a:latin typeface="Times New Roman" pitchFamily="-110" charset="0"/>
                <a:ea typeface="+mn-ea"/>
                <a:cs typeface="+mn-cs"/>
              </a:rPr>
              <a:t>exceedingly complex and is able to squeeze a great deal of parallelism out of the</a:t>
            </a:r>
          </a:p>
          <a:p>
            <a:r>
              <a:rPr kumimoji="1" lang="en-US" sz="1200" kern="1200" baseline="0" dirty="0">
                <a:solidFill>
                  <a:schemeClr val="tx1"/>
                </a:solidFill>
                <a:latin typeface="Times New Roman" pitchFamily="-110" charset="0"/>
                <a:ea typeface="+mn-ea"/>
                <a:cs typeface="+mn-cs"/>
              </a:rPr>
              <a:t>instruction stream. It seems likely that further significant increases in this direction</a:t>
            </a:r>
          </a:p>
          <a:p>
            <a:r>
              <a:rPr kumimoji="1" lang="en-US" sz="1200" kern="1200" baseline="0" dirty="0">
                <a:solidFill>
                  <a:schemeClr val="tx1"/>
                </a:solidFill>
                <a:latin typeface="Times New Roman" pitchFamily="-110" charset="0"/>
                <a:ea typeface="+mn-ea"/>
                <a:cs typeface="+mn-cs"/>
              </a:rPr>
              <a:t>will be relatively modest [GIBB04]. With three levels of cache on the processor</a:t>
            </a:r>
          </a:p>
          <a:p>
            <a:r>
              <a:rPr kumimoji="1" lang="en-US" sz="1200" kern="1200" baseline="0" dirty="0">
                <a:solidFill>
                  <a:schemeClr val="tx1"/>
                </a:solidFill>
                <a:latin typeface="Times New Roman" pitchFamily="-110" charset="0"/>
                <a:ea typeface="+mn-ea"/>
                <a:cs typeface="+mn-cs"/>
              </a:rPr>
              <a:t>chip, each level providing substantial capacity, it also seems that the benefits from</a:t>
            </a:r>
          </a:p>
          <a:p>
            <a:r>
              <a:rPr kumimoji="1" lang="en-US" sz="1200" kern="1200" baseline="0" dirty="0">
                <a:solidFill>
                  <a:schemeClr val="tx1"/>
                </a:solidFill>
                <a:latin typeface="Times New Roman" pitchFamily="-110" charset="0"/>
                <a:ea typeface="+mn-ea"/>
                <a:cs typeface="+mn-cs"/>
              </a:rPr>
              <a:t>the cache are reaching a limit.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However, simply relying on increasing clock rate for increased performance</a:t>
            </a:r>
          </a:p>
          <a:p>
            <a:r>
              <a:rPr kumimoji="1" lang="en-US" sz="1200" kern="1200" baseline="0" dirty="0">
                <a:solidFill>
                  <a:schemeClr val="tx1"/>
                </a:solidFill>
                <a:latin typeface="Times New Roman" pitchFamily="-110" charset="0"/>
                <a:ea typeface="+mn-ea"/>
                <a:cs typeface="+mn-cs"/>
              </a:rPr>
              <a:t>runs into the power dissipation problem already referred to. The faster the clock</a:t>
            </a:r>
          </a:p>
          <a:p>
            <a:r>
              <a:rPr kumimoji="1" lang="en-US" sz="1200" kern="1200" baseline="0" dirty="0">
                <a:solidFill>
                  <a:schemeClr val="tx1"/>
                </a:solidFill>
                <a:latin typeface="Times New Roman" pitchFamily="-110" charset="0"/>
                <a:ea typeface="+mn-ea"/>
                <a:cs typeface="+mn-cs"/>
              </a:rPr>
              <a:t>rate, the greater the amount of power to be dissipated, and some fundamental physical</a:t>
            </a:r>
          </a:p>
          <a:p>
            <a:r>
              <a:rPr kumimoji="1" lang="en-US" sz="1200" kern="1200" baseline="0" dirty="0">
                <a:solidFill>
                  <a:schemeClr val="tx1"/>
                </a:solidFill>
                <a:latin typeface="Times New Roman" pitchFamily="-110" charset="0"/>
                <a:ea typeface="+mn-ea"/>
                <a:cs typeface="+mn-cs"/>
              </a:rPr>
              <a:t>limits are being reached.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Figure 2.11 illustrates the concepts we have been discussing. The top line</a:t>
            </a:r>
          </a:p>
          <a:p>
            <a:r>
              <a:rPr kumimoji="1" lang="en-US" sz="1200" kern="1200" baseline="0" dirty="0">
                <a:solidFill>
                  <a:schemeClr val="tx1"/>
                </a:solidFill>
                <a:latin typeface="Times New Roman" pitchFamily="-110" charset="0"/>
                <a:ea typeface="+mn-ea"/>
                <a:cs typeface="+mn-cs"/>
              </a:rPr>
              <a:t>shows that, as per Moore’s Law, the number of transistors on a single chip continues</a:t>
            </a:r>
          </a:p>
          <a:p>
            <a:r>
              <a:rPr kumimoji="1" lang="en-US" sz="1200" kern="1200" baseline="0" dirty="0">
                <a:solidFill>
                  <a:schemeClr val="tx1"/>
                </a:solidFill>
                <a:latin typeface="Times New Roman" pitchFamily="-110" charset="0"/>
                <a:ea typeface="+mn-ea"/>
                <a:cs typeface="+mn-cs"/>
              </a:rPr>
              <a:t>to grow exponentially. Meanwhile, the clock speed has leveled off, in order</a:t>
            </a:r>
          </a:p>
          <a:p>
            <a:r>
              <a:rPr kumimoji="1" lang="en-US" sz="1200" kern="1200" baseline="0" dirty="0">
                <a:solidFill>
                  <a:schemeClr val="tx1"/>
                </a:solidFill>
                <a:latin typeface="Times New Roman" pitchFamily="-110" charset="0"/>
                <a:ea typeface="+mn-ea"/>
                <a:cs typeface="+mn-cs"/>
              </a:rPr>
              <a:t>to prevent a further rise in power. To continue to increase performance, designers</a:t>
            </a:r>
          </a:p>
          <a:p>
            <a:r>
              <a:rPr kumimoji="1" lang="en-US" sz="1200" kern="1200" baseline="0" dirty="0">
                <a:solidFill>
                  <a:schemeClr val="tx1"/>
                </a:solidFill>
                <a:latin typeface="Times New Roman" pitchFamily="-110" charset="0"/>
                <a:ea typeface="+mn-ea"/>
                <a:cs typeface="+mn-cs"/>
              </a:rPr>
              <a:t>have had to find ways of exploiting the growing number of transistors other than</a:t>
            </a:r>
          </a:p>
          <a:p>
            <a:r>
              <a:rPr kumimoji="1" lang="en-US" sz="1200" kern="1200" baseline="0" dirty="0">
                <a:solidFill>
                  <a:schemeClr val="tx1"/>
                </a:solidFill>
                <a:latin typeface="Times New Roman" pitchFamily="-110" charset="0"/>
                <a:ea typeface="+mn-ea"/>
                <a:cs typeface="+mn-cs"/>
              </a:rPr>
              <a:t>simply building a more complex processor. The response in recent years has been</a:t>
            </a:r>
          </a:p>
          <a:p>
            <a:r>
              <a:rPr kumimoji="1" lang="en-US" sz="1200" kern="1200" baseline="0" dirty="0">
                <a:solidFill>
                  <a:schemeClr val="tx1"/>
                </a:solidFill>
                <a:latin typeface="Times New Roman" pitchFamily="-110" charset="0"/>
                <a:ea typeface="+mn-ea"/>
                <a:cs typeface="+mn-cs"/>
              </a:rPr>
              <a:t>the development of the multicore computer chip.</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Nếu</a:t>
            </a:r>
            <a:r>
              <a:rPr lang="en-US" baseline="0" dirty="0"/>
              <a:t> </a:t>
            </a:r>
            <a:r>
              <a:rPr lang="en-US" baseline="0" dirty="0" err="1"/>
              <a:t>sinh</a:t>
            </a:r>
            <a:r>
              <a:rPr lang="en-US" baseline="0" dirty="0"/>
              <a:t> </a:t>
            </a:r>
            <a:r>
              <a:rPr lang="en-US" baseline="0" dirty="0" err="1"/>
              <a:t>viên</a:t>
            </a:r>
            <a:r>
              <a:rPr lang="en-US" baseline="0" dirty="0"/>
              <a:t> </a:t>
            </a:r>
            <a:r>
              <a:rPr lang="en-US" baseline="0" dirty="0" err="1"/>
              <a:t>đã</a:t>
            </a:r>
            <a:r>
              <a:rPr lang="en-US" baseline="0" dirty="0"/>
              <a:t> </a:t>
            </a:r>
            <a:r>
              <a:rPr lang="en-US" baseline="0" dirty="0" err="1"/>
              <a:t>biết</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số</a:t>
            </a:r>
            <a:r>
              <a:rPr lang="en-US" baseline="0" dirty="0"/>
              <a:t> </a:t>
            </a:r>
            <a:r>
              <a:rPr lang="en-US" baseline="0" dirty="0" err="1"/>
              <a:t>thì</a:t>
            </a:r>
            <a:r>
              <a:rPr lang="en-US" baseline="0" dirty="0"/>
              <a:t> </a:t>
            </a:r>
            <a:r>
              <a:rPr lang="en-US" baseline="0" dirty="0" err="1"/>
              <a:t>bỏ</a:t>
            </a:r>
            <a:r>
              <a:rPr lang="en-US" baseline="0" dirty="0"/>
              <a:t> qua </a:t>
            </a:r>
            <a:r>
              <a:rPr lang="en-US" baseline="0" dirty="0" err="1"/>
              <a:t>phần</a:t>
            </a:r>
            <a:r>
              <a:rPr lang="en-US" baseline="0" dirty="0"/>
              <a:t> </a:t>
            </a:r>
            <a:r>
              <a:rPr lang="en-US" baseline="0" dirty="0" err="1"/>
              <a:t>này</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Chip manufacturers are now in the process of making a huge leap forward</a:t>
            </a:r>
          </a:p>
          <a:p>
            <a:r>
              <a:rPr kumimoji="1" lang="en-US" sz="1200" kern="1200" baseline="0" dirty="0">
                <a:solidFill>
                  <a:schemeClr val="tx1"/>
                </a:solidFill>
                <a:latin typeface="Times New Roman" pitchFamily="-110" charset="0"/>
                <a:ea typeface="+mn-ea"/>
                <a:cs typeface="+mn-cs"/>
              </a:rPr>
              <a:t>in the number of cores per chip, with more than 50 cores per chip. The leap in</a:t>
            </a:r>
          </a:p>
          <a:p>
            <a:r>
              <a:rPr kumimoji="1" lang="en-US" sz="1200" kern="1200" baseline="0" dirty="0">
                <a:solidFill>
                  <a:schemeClr val="tx1"/>
                </a:solidFill>
                <a:latin typeface="Times New Roman" pitchFamily="-110" charset="0"/>
                <a:ea typeface="+mn-ea"/>
                <a:cs typeface="+mn-cs"/>
              </a:rPr>
              <a:t>performance as well as the challenges in developing software to exploit such a large</a:t>
            </a:r>
          </a:p>
          <a:p>
            <a:r>
              <a:rPr kumimoji="1" lang="en-US" sz="1200" kern="1200" baseline="0" dirty="0">
                <a:solidFill>
                  <a:schemeClr val="tx1"/>
                </a:solidFill>
                <a:latin typeface="Times New Roman" pitchFamily="-110" charset="0"/>
                <a:ea typeface="+mn-ea"/>
                <a:cs typeface="+mn-cs"/>
              </a:rPr>
              <a:t>number of cores have led to the introduction of a new term: </a:t>
            </a:r>
            <a:r>
              <a:rPr kumimoji="1" lang="en-US" sz="1200" b="1" kern="1200" baseline="0" dirty="0">
                <a:solidFill>
                  <a:schemeClr val="tx1"/>
                </a:solidFill>
                <a:latin typeface="Times New Roman" pitchFamily="-110" charset="0"/>
                <a:ea typeface="+mn-ea"/>
                <a:cs typeface="+mn-cs"/>
              </a:rPr>
              <a:t>many integrated core</a:t>
            </a:r>
          </a:p>
          <a:p>
            <a:r>
              <a:rPr kumimoji="1" lang="en-US" sz="1200" b="1" kern="1200" baseline="0" dirty="0">
                <a:solidFill>
                  <a:schemeClr val="tx1"/>
                </a:solidFill>
                <a:latin typeface="Times New Roman" pitchFamily="-110" charset="0"/>
                <a:ea typeface="+mn-ea"/>
                <a:cs typeface="+mn-cs"/>
              </a:rPr>
              <a:t>(MIC).</a:t>
            </a:r>
          </a:p>
          <a:p>
            <a:endParaRPr kumimoji="1" lang="en-US" sz="1200" b="1"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multicore and MIC strategy involves a homogeneous collection of</a:t>
            </a:r>
          </a:p>
          <a:p>
            <a:r>
              <a:rPr kumimoji="1" lang="en-US" sz="1200" kern="1200" baseline="0" dirty="0">
                <a:solidFill>
                  <a:schemeClr val="tx1"/>
                </a:solidFill>
                <a:latin typeface="Times New Roman" pitchFamily="-110" charset="0"/>
                <a:ea typeface="+mn-ea"/>
                <a:cs typeface="+mn-cs"/>
              </a:rPr>
              <a:t>general-purpose processors on a single chip. At the same time, chip manufacturers</a:t>
            </a:r>
          </a:p>
          <a:p>
            <a:r>
              <a:rPr kumimoji="1" lang="en-US" sz="1200" kern="1200" baseline="0" dirty="0">
                <a:solidFill>
                  <a:schemeClr val="tx1"/>
                </a:solidFill>
                <a:latin typeface="Times New Roman" pitchFamily="-110" charset="0"/>
                <a:ea typeface="+mn-ea"/>
                <a:cs typeface="+mn-cs"/>
              </a:rPr>
              <a:t>are pursuing another design option: a chip with multiple general-purpose processors</a:t>
            </a:r>
          </a:p>
          <a:p>
            <a:r>
              <a:rPr kumimoji="1" lang="en-US" sz="1200" kern="1200" baseline="0" dirty="0">
                <a:solidFill>
                  <a:schemeClr val="tx1"/>
                </a:solidFill>
                <a:latin typeface="Times New Roman" pitchFamily="-110" charset="0"/>
                <a:ea typeface="+mn-ea"/>
                <a:cs typeface="+mn-cs"/>
              </a:rPr>
              <a:t>plus </a:t>
            </a:r>
            <a:r>
              <a:rPr kumimoji="1" lang="en-US" sz="1200" b="1" kern="1200" baseline="0" dirty="0">
                <a:solidFill>
                  <a:schemeClr val="tx1"/>
                </a:solidFill>
                <a:latin typeface="Times New Roman" pitchFamily="-110" charset="0"/>
                <a:ea typeface="+mn-ea"/>
                <a:cs typeface="+mn-cs"/>
              </a:rPr>
              <a:t>graphics processing units (GPUs) </a:t>
            </a:r>
            <a:r>
              <a:rPr kumimoji="1" lang="en-US" sz="1200" b="0" kern="1200" baseline="0" dirty="0">
                <a:solidFill>
                  <a:schemeClr val="tx1"/>
                </a:solidFill>
                <a:latin typeface="Times New Roman" pitchFamily="-110" charset="0"/>
                <a:ea typeface="+mn-ea"/>
                <a:cs typeface="+mn-cs"/>
              </a:rPr>
              <a:t>and specialized cores for video processing</a:t>
            </a:r>
          </a:p>
          <a:p>
            <a:r>
              <a:rPr kumimoji="1" lang="en-US" sz="1200" kern="1200" baseline="0" dirty="0">
                <a:solidFill>
                  <a:schemeClr val="tx1"/>
                </a:solidFill>
                <a:latin typeface="Times New Roman" pitchFamily="-110" charset="0"/>
                <a:ea typeface="+mn-ea"/>
                <a:cs typeface="+mn-cs"/>
              </a:rPr>
              <a:t>and other tasks. In broad terms, a GPU is a core designed to perform parallel</a:t>
            </a:r>
          </a:p>
          <a:p>
            <a:r>
              <a:rPr kumimoji="1" lang="en-US" sz="1200" kern="1200" baseline="0" dirty="0">
                <a:solidFill>
                  <a:schemeClr val="tx1"/>
                </a:solidFill>
                <a:latin typeface="Times New Roman" pitchFamily="-110" charset="0"/>
                <a:ea typeface="+mn-ea"/>
                <a:cs typeface="+mn-cs"/>
              </a:rPr>
              <a:t>operations on graphics data. Traditionally found on a plug-in graphics card (display</a:t>
            </a:r>
          </a:p>
          <a:p>
            <a:r>
              <a:rPr kumimoji="1" lang="en-US" sz="1200" kern="1200" baseline="0" dirty="0">
                <a:solidFill>
                  <a:schemeClr val="tx1"/>
                </a:solidFill>
                <a:latin typeface="Times New Roman" pitchFamily="-110" charset="0"/>
                <a:ea typeface="+mn-ea"/>
                <a:cs typeface="+mn-cs"/>
              </a:rPr>
              <a:t>adapter), it is used to encode and render 2D and 3D graphics as well as process</a:t>
            </a:r>
          </a:p>
          <a:p>
            <a:r>
              <a:rPr kumimoji="1" lang="en-US" sz="1200" kern="1200" baseline="0" dirty="0">
                <a:solidFill>
                  <a:schemeClr val="tx1"/>
                </a:solidFill>
                <a:latin typeface="Times New Roman" pitchFamily="-110" charset="0"/>
                <a:ea typeface="+mn-ea"/>
                <a:cs typeface="+mn-cs"/>
              </a:rPr>
              <a:t>video.</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Since GPUs perform parallel operations on multiple sets of data, they are</a:t>
            </a:r>
          </a:p>
          <a:p>
            <a:r>
              <a:rPr kumimoji="1" lang="en-US" sz="1200" kern="1200" baseline="0" dirty="0">
                <a:solidFill>
                  <a:schemeClr val="tx1"/>
                </a:solidFill>
                <a:latin typeface="Times New Roman" pitchFamily="-110" charset="0"/>
                <a:ea typeface="+mn-ea"/>
                <a:cs typeface="+mn-cs"/>
              </a:rPr>
              <a:t>increasingly being used as vector processors for a variety of applications that</a:t>
            </a:r>
          </a:p>
          <a:p>
            <a:r>
              <a:rPr kumimoji="1" lang="en-US" sz="1200" kern="1200" baseline="0" dirty="0">
                <a:solidFill>
                  <a:schemeClr val="tx1"/>
                </a:solidFill>
                <a:latin typeface="Times New Roman" pitchFamily="-110" charset="0"/>
                <a:ea typeface="+mn-ea"/>
                <a:cs typeface="+mn-cs"/>
              </a:rPr>
              <a:t>require repetitive computations. This blurs the line between the GPU and the</a:t>
            </a:r>
          </a:p>
          <a:p>
            <a:r>
              <a:rPr kumimoji="1" lang="en-US" sz="1200" kern="1200" baseline="0" dirty="0">
                <a:solidFill>
                  <a:schemeClr val="tx1"/>
                </a:solidFill>
                <a:latin typeface="Times New Roman" pitchFamily="-110" charset="0"/>
                <a:ea typeface="+mn-ea"/>
                <a:cs typeface="+mn-cs"/>
              </a:rPr>
              <a:t>CPU [FATA08, PROP11]. When a broad range of applications are supported</a:t>
            </a:r>
          </a:p>
          <a:p>
            <a:r>
              <a:rPr kumimoji="1" lang="en-US" sz="1200" kern="1200" baseline="0" dirty="0">
                <a:solidFill>
                  <a:schemeClr val="tx1"/>
                </a:solidFill>
                <a:latin typeface="Times New Roman" pitchFamily="-110" charset="0"/>
                <a:ea typeface="+mn-ea"/>
                <a:cs typeface="+mn-cs"/>
              </a:rPr>
              <a:t>by such a processor, the term </a:t>
            </a:r>
            <a:r>
              <a:rPr kumimoji="1" lang="en-US" sz="1200" b="1" kern="1200" baseline="0" dirty="0">
                <a:solidFill>
                  <a:schemeClr val="tx1"/>
                </a:solidFill>
                <a:latin typeface="Times New Roman" pitchFamily="-110" charset="0"/>
                <a:ea typeface="+mn-ea"/>
                <a:cs typeface="+mn-cs"/>
              </a:rPr>
              <a:t>general-purpose computing on GPUs (GPGPU)</a:t>
            </a:r>
          </a:p>
          <a:p>
            <a:r>
              <a:rPr kumimoji="1" lang="en-US" sz="1200" kern="1200" baseline="0" dirty="0">
                <a:solidFill>
                  <a:schemeClr val="tx1"/>
                </a:solidFill>
                <a:latin typeface="Times New Roman" pitchFamily="-110" charset="0"/>
                <a:ea typeface="+mn-ea"/>
                <a:cs typeface="+mn-cs"/>
              </a:rPr>
              <a:t>is used.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We explore design characteristics of multicore computers in Chapter 18.</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110" charset="0"/>
                <a:ea typeface="+mn-ea"/>
                <a:cs typeface="+mn-cs"/>
              </a:rPr>
              <a:t>With all of the difficulties cited in the preceding paragraphs in mind, designers</a:t>
            </a:r>
          </a:p>
          <a:p>
            <a:r>
              <a:rPr kumimoji="1" lang="en-US" sz="1200" kern="1200" baseline="0" dirty="0">
                <a:solidFill>
                  <a:schemeClr val="tx1"/>
                </a:solidFill>
                <a:latin typeface="Times New Roman" pitchFamily="-110" charset="0"/>
                <a:ea typeface="+mn-ea"/>
                <a:cs typeface="+mn-cs"/>
              </a:rPr>
              <a:t>have turned to a fundamentally new approach to improving performance: placing</a:t>
            </a:r>
          </a:p>
          <a:p>
            <a:r>
              <a:rPr kumimoji="1" lang="en-US" sz="1200" kern="1200" baseline="0" dirty="0">
                <a:solidFill>
                  <a:schemeClr val="tx1"/>
                </a:solidFill>
                <a:latin typeface="Times New Roman" pitchFamily="-110" charset="0"/>
                <a:ea typeface="+mn-ea"/>
                <a:cs typeface="+mn-cs"/>
              </a:rPr>
              <a:t>multiple processors on the same chip, with a large shared cache. The use of multiple</a:t>
            </a:r>
          </a:p>
          <a:p>
            <a:r>
              <a:rPr kumimoji="1" lang="en-US" sz="1200" kern="1200" baseline="0" dirty="0">
                <a:solidFill>
                  <a:schemeClr val="tx1"/>
                </a:solidFill>
                <a:latin typeface="Times New Roman" pitchFamily="-110" charset="0"/>
                <a:ea typeface="+mn-ea"/>
                <a:cs typeface="+mn-cs"/>
              </a:rPr>
              <a:t>processors on the same chip, also referred to as multiple cores, or </a:t>
            </a:r>
            <a:r>
              <a:rPr kumimoji="1" lang="en-US" sz="1200" b="1" kern="1200" baseline="0" dirty="0">
                <a:solidFill>
                  <a:schemeClr val="tx1"/>
                </a:solidFill>
                <a:latin typeface="Times New Roman" pitchFamily="-110" charset="0"/>
                <a:ea typeface="+mn-ea"/>
                <a:cs typeface="+mn-cs"/>
              </a:rPr>
              <a:t>multicore,</a:t>
            </a:r>
          </a:p>
          <a:p>
            <a:r>
              <a:rPr kumimoji="1" lang="en-US" sz="1200" kern="1200" baseline="0" dirty="0">
                <a:solidFill>
                  <a:schemeClr val="tx1"/>
                </a:solidFill>
                <a:latin typeface="Times New Roman" pitchFamily="-110" charset="0"/>
                <a:ea typeface="+mn-ea"/>
                <a:cs typeface="+mn-cs"/>
              </a:rPr>
              <a:t>provides the potential to increase performance without increasing the clock rate.</a:t>
            </a:r>
          </a:p>
          <a:p>
            <a:r>
              <a:rPr kumimoji="1" lang="en-US" sz="1200" kern="1200" baseline="0" dirty="0">
                <a:solidFill>
                  <a:schemeClr val="tx1"/>
                </a:solidFill>
                <a:latin typeface="Times New Roman" pitchFamily="-110" charset="0"/>
                <a:ea typeface="+mn-ea"/>
                <a:cs typeface="+mn-cs"/>
              </a:rPr>
              <a:t>Studies indicate that, within a processor, the increase in performance is roughly</a:t>
            </a:r>
          </a:p>
          <a:p>
            <a:r>
              <a:rPr kumimoji="1" lang="en-US" sz="1200" kern="1200" baseline="0" dirty="0">
                <a:solidFill>
                  <a:schemeClr val="tx1"/>
                </a:solidFill>
                <a:latin typeface="Times New Roman" pitchFamily="-110" charset="0"/>
                <a:ea typeface="+mn-ea"/>
                <a:cs typeface="+mn-cs"/>
              </a:rPr>
              <a:t>proportional to the square root of the increase in complexity [BORK03]. But if the</a:t>
            </a:r>
          </a:p>
          <a:p>
            <a:r>
              <a:rPr kumimoji="1" lang="en-US" sz="1200" kern="1200" baseline="0" dirty="0">
                <a:solidFill>
                  <a:schemeClr val="tx1"/>
                </a:solidFill>
                <a:latin typeface="Times New Roman" pitchFamily="-110" charset="0"/>
                <a:ea typeface="+mn-ea"/>
                <a:cs typeface="+mn-cs"/>
              </a:rPr>
              <a:t>software can support the effective use of multiple processors, then doubling the</a:t>
            </a:r>
          </a:p>
          <a:p>
            <a:r>
              <a:rPr kumimoji="1" lang="en-US" sz="1200" kern="1200" baseline="0" dirty="0">
                <a:solidFill>
                  <a:schemeClr val="tx1"/>
                </a:solidFill>
                <a:latin typeface="Times New Roman" pitchFamily="-110" charset="0"/>
                <a:ea typeface="+mn-ea"/>
                <a:cs typeface="+mn-cs"/>
              </a:rPr>
              <a:t>number of processors almost doubles performance. Thus, the strategy is to use two</a:t>
            </a:r>
          </a:p>
          <a:p>
            <a:r>
              <a:rPr kumimoji="1" lang="en-US" sz="1200" kern="1200" baseline="0" dirty="0">
                <a:solidFill>
                  <a:schemeClr val="tx1"/>
                </a:solidFill>
                <a:latin typeface="Times New Roman" pitchFamily="-110" charset="0"/>
                <a:ea typeface="+mn-ea"/>
                <a:cs typeface="+mn-cs"/>
              </a:rPr>
              <a:t>simpler processors on the chip rather than one more complex processor.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addition, with two processors, larger caches are justified. This is important</a:t>
            </a:r>
          </a:p>
          <a:p>
            <a:r>
              <a:rPr kumimoji="1" lang="en-US" sz="1200" kern="1200" baseline="0" dirty="0">
                <a:solidFill>
                  <a:schemeClr val="tx1"/>
                </a:solidFill>
                <a:latin typeface="Times New Roman" pitchFamily="-110" charset="0"/>
                <a:ea typeface="+mn-ea"/>
                <a:cs typeface="+mn-cs"/>
              </a:rPr>
              <a:t>because the power consumption of memory logic on a chip is much less than that of</a:t>
            </a:r>
          </a:p>
          <a:p>
            <a:r>
              <a:rPr kumimoji="1" lang="en-US" sz="1200" kern="1200" baseline="0" dirty="0">
                <a:solidFill>
                  <a:schemeClr val="tx1"/>
                </a:solidFill>
                <a:latin typeface="Times New Roman" pitchFamily="-110" charset="0"/>
                <a:ea typeface="+mn-ea"/>
                <a:cs typeface="+mn-cs"/>
              </a:rPr>
              <a:t>processing logic.</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As the logic density on chips continues to rise, the trend to both more cores</a:t>
            </a:r>
          </a:p>
          <a:p>
            <a:r>
              <a:rPr kumimoji="1" lang="en-US" sz="1200" kern="1200" baseline="0" dirty="0">
                <a:solidFill>
                  <a:schemeClr val="tx1"/>
                </a:solidFill>
                <a:latin typeface="Times New Roman" pitchFamily="-110" charset="0"/>
                <a:ea typeface="+mn-ea"/>
                <a:cs typeface="+mn-cs"/>
              </a:rPr>
              <a:t>and more cache on a single chip continues. Two-core chips were quickly followed</a:t>
            </a:r>
          </a:p>
          <a:p>
            <a:r>
              <a:rPr kumimoji="1" lang="en-US" sz="1200" kern="1200" baseline="0" dirty="0">
                <a:solidFill>
                  <a:schemeClr val="tx1"/>
                </a:solidFill>
                <a:latin typeface="Times New Roman" pitchFamily="-110" charset="0"/>
                <a:ea typeface="+mn-ea"/>
                <a:cs typeface="+mn-cs"/>
              </a:rPr>
              <a:t>by four-core chips, then 8, then 16, and so on. As the caches became larger, it made</a:t>
            </a:r>
          </a:p>
          <a:p>
            <a:r>
              <a:rPr kumimoji="1" lang="en-US" sz="1200" kern="1200" baseline="0" dirty="0">
                <a:solidFill>
                  <a:schemeClr val="tx1"/>
                </a:solidFill>
                <a:latin typeface="Times New Roman" pitchFamily="-110" charset="0"/>
                <a:ea typeface="+mn-ea"/>
                <a:cs typeface="+mn-cs"/>
              </a:rPr>
              <a:t>performance sense to create two and then three levels of cache on a chip, with the</a:t>
            </a:r>
          </a:p>
          <a:p>
            <a:r>
              <a:rPr kumimoji="1" lang="en-US" sz="1200" kern="1200" baseline="0" dirty="0">
                <a:solidFill>
                  <a:schemeClr val="tx1"/>
                </a:solidFill>
                <a:latin typeface="Times New Roman" pitchFamily="-110" charset="0"/>
                <a:ea typeface="+mn-ea"/>
                <a:cs typeface="+mn-cs"/>
              </a:rPr>
              <a:t>first-level cache dedicated to an individual processor and levels two and three being</a:t>
            </a:r>
          </a:p>
          <a:p>
            <a:r>
              <a:rPr kumimoji="1" lang="en-US" sz="1200" kern="1200" baseline="0" dirty="0">
                <a:solidFill>
                  <a:schemeClr val="tx1"/>
                </a:solidFill>
                <a:latin typeface="Times New Roman" pitchFamily="-110" charset="0"/>
                <a:ea typeface="+mn-ea"/>
                <a:cs typeface="+mn-cs"/>
              </a:rPr>
              <a:t>shared by all the processors.</a:t>
            </a:r>
          </a:p>
          <a:p>
            <a:endParaRPr kumimoji="1" lang="en-US" sz="1200" kern="1200" baseline="0" dirty="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43</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Chip manufacturers are now in the process of making a huge leap forward</a:t>
            </a:r>
          </a:p>
          <a:p>
            <a:r>
              <a:rPr kumimoji="1" lang="en-US" sz="1200" kern="1200" baseline="0" dirty="0">
                <a:solidFill>
                  <a:schemeClr val="tx1"/>
                </a:solidFill>
                <a:latin typeface="Times New Roman" pitchFamily="-110" charset="0"/>
                <a:ea typeface="+mn-ea"/>
                <a:cs typeface="+mn-cs"/>
              </a:rPr>
              <a:t>in the number of cores per chip, with more than 50 cores per chip. The leap in</a:t>
            </a:r>
          </a:p>
          <a:p>
            <a:r>
              <a:rPr kumimoji="1" lang="en-US" sz="1200" kern="1200" baseline="0" dirty="0">
                <a:solidFill>
                  <a:schemeClr val="tx1"/>
                </a:solidFill>
                <a:latin typeface="Times New Roman" pitchFamily="-110" charset="0"/>
                <a:ea typeface="+mn-ea"/>
                <a:cs typeface="+mn-cs"/>
              </a:rPr>
              <a:t>performance as well as the challenges in developing software to exploit such a large</a:t>
            </a:r>
          </a:p>
          <a:p>
            <a:r>
              <a:rPr kumimoji="1" lang="en-US" sz="1200" kern="1200" baseline="0" dirty="0">
                <a:solidFill>
                  <a:schemeClr val="tx1"/>
                </a:solidFill>
                <a:latin typeface="Times New Roman" pitchFamily="-110" charset="0"/>
                <a:ea typeface="+mn-ea"/>
                <a:cs typeface="+mn-cs"/>
              </a:rPr>
              <a:t>number of cores have led to the introduction of a new term: </a:t>
            </a:r>
            <a:r>
              <a:rPr kumimoji="1" lang="en-US" sz="1200" b="1" kern="1200" baseline="0" dirty="0">
                <a:solidFill>
                  <a:schemeClr val="tx1"/>
                </a:solidFill>
                <a:latin typeface="Times New Roman" pitchFamily="-110" charset="0"/>
                <a:ea typeface="+mn-ea"/>
                <a:cs typeface="+mn-cs"/>
              </a:rPr>
              <a:t>many integrated core</a:t>
            </a:r>
          </a:p>
          <a:p>
            <a:r>
              <a:rPr kumimoji="1" lang="en-US" sz="1200" b="1" kern="1200" baseline="0" dirty="0">
                <a:solidFill>
                  <a:schemeClr val="tx1"/>
                </a:solidFill>
                <a:latin typeface="Times New Roman" pitchFamily="-110" charset="0"/>
                <a:ea typeface="+mn-ea"/>
                <a:cs typeface="+mn-cs"/>
              </a:rPr>
              <a:t>(MIC).</a:t>
            </a:r>
          </a:p>
          <a:p>
            <a:endParaRPr kumimoji="1" lang="en-US" sz="1200" b="1"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multicore and MIC strategy involves a homogeneous collection of</a:t>
            </a:r>
          </a:p>
          <a:p>
            <a:r>
              <a:rPr kumimoji="1" lang="en-US" sz="1200" kern="1200" baseline="0" dirty="0">
                <a:solidFill>
                  <a:schemeClr val="tx1"/>
                </a:solidFill>
                <a:latin typeface="Times New Roman" pitchFamily="-110" charset="0"/>
                <a:ea typeface="+mn-ea"/>
                <a:cs typeface="+mn-cs"/>
              </a:rPr>
              <a:t>general-purpose processors on a single chip. At the same time, chip manufacturers</a:t>
            </a:r>
          </a:p>
          <a:p>
            <a:r>
              <a:rPr kumimoji="1" lang="en-US" sz="1200" kern="1200" baseline="0" dirty="0">
                <a:solidFill>
                  <a:schemeClr val="tx1"/>
                </a:solidFill>
                <a:latin typeface="Times New Roman" pitchFamily="-110" charset="0"/>
                <a:ea typeface="+mn-ea"/>
                <a:cs typeface="+mn-cs"/>
              </a:rPr>
              <a:t>are pursuing another design option: a chip with multiple general-purpose processors</a:t>
            </a:r>
          </a:p>
          <a:p>
            <a:r>
              <a:rPr kumimoji="1" lang="en-US" sz="1200" kern="1200" baseline="0" dirty="0">
                <a:solidFill>
                  <a:schemeClr val="tx1"/>
                </a:solidFill>
                <a:latin typeface="Times New Roman" pitchFamily="-110" charset="0"/>
                <a:ea typeface="+mn-ea"/>
                <a:cs typeface="+mn-cs"/>
              </a:rPr>
              <a:t>plus </a:t>
            </a:r>
            <a:r>
              <a:rPr kumimoji="1" lang="en-US" sz="1200" b="1" kern="1200" baseline="0" dirty="0">
                <a:solidFill>
                  <a:schemeClr val="tx1"/>
                </a:solidFill>
                <a:latin typeface="Times New Roman" pitchFamily="-110" charset="0"/>
                <a:ea typeface="+mn-ea"/>
                <a:cs typeface="+mn-cs"/>
              </a:rPr>
              <a:t>graphics processing units (GPUs) </a:t>
            </a:r>
            <a:r>
              <a:rPr kumimoji="1" lang="en-US" sz="1200" b="0" kern="1200" baseline="0" dirty="0">
                <a:solidFill>
                  <a:schemeClr val="tx1"/>
                </a:solidFill>
                <a:latin typeface="Times New Roman" pitchFamily="-110" charset="0"/>
                <a:ea typeface="+mn-ea"/>
                <a:cs typeface="+mn-cs"/>
              </a:rPr>
              <a:t>and specialized cores for video processing</a:t>
            </a:r>
          </a:p>
          <a:p>
            <a:r>
              <a:rPr kumimoji="1" lang="en-US" sz="1200" kern="1200" baseline="0" dirty="0">
                <a:solidFill>
                  <a:schemeClr val="tx1"/>
                </a:solidFill>
                <a:latin typeface="Times New Roman" pitchFamily="-110" charset="0"/>
                <a:ea typeface="+mn-ea"/>
                <a:cs typeface="+mn-cs"/>
              </a:rPr>
              <a:t>and other tasks. In broad terms, a GPU is a core designed to perform parallel</a:t>
            </a:r>
          </a:p>
          <a:p>
            <a:r>
              <a:rPr kumimoji="1" lang="en-US" sz="1200" kern="1200" baseline="0" dirty="0">
                <a:solidFill>
                  <a:schemeClr val="tx1"/>
                </a:solidFill>
                <a:latin typeface="Times New Roman" pitchFamily="-110" charset="0"/>
                <a:ea typeface="+mn-ea"/>
                <a:cs typeface="+mn-cs"/>
              </a:rPr>
              <a:t>operations on graphics data. Traditionally found on a plug-in graphics card (display</a:t>
            </a:r>
          </a:p>
          <a:p>
            <a:r>
              <a:rPr kumimoji="1" lang="en-US" sz="1200" kern="1200" baseline="0" dirty="0">
                <a:solidFill>
                  <a:schemeClr val="tx1"/>
                </a:solidFill>
                <a:latin typeface="Times New Roman" pitchFamily="-110" charset="0"/>
                <a:ea typeface="+mn-ea"/>
                <a:cs typeface="+mn-cs"/>
              </a:rPr>
              <a:t>adapter), it is used to encode and render 2D and 3D graphics as well as process</a:t>
            </a:r>
          </a:p>
          <a:p>
            <a:r>
              <a:rPr kumimoji="1" lang="en-US" sz="1200" kern="1200" baseline="0" dirty="0">
                <a:solidFill>
                  <a:schemeClr val="tx1"/>
                </a:solidFill>
                <a:latin typeface="Times New Roman" pitchFamily="-110" charset="0"/>
                <a:ea typeface="+mn-ea"/>
                <a:cs typeface="+mn-cs"/>
              </a:rPr>
              <a:t>video.</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Since GPUs perform parallel operations on multiple sets of data, they are</a:t>
            </a:r>
          </a:p>
          <a:p>
            <a:r>
              <a:rPr kumimoji="1" lang="en-US" sz="1200" kern="1200" baseline="0" dirty="0">
                <a:solidFill>
                  <a:schemeClr val="tx1"/>
                </a:solidFill>
                <a:latin typeface="Times New Roman" pitchFamily="-110" charset="0"/>
                <a:ea typeface="+mn-ea"/>
                <a:cs typeface="+mn-cs"/>
              </a:rPr>
              <a:t>increasingly being used as vector processors for a variety of applications that</a:t>
            </a:r>
          </a:p>
          <a:p>
            <a:r>
              <a:rPr kumimoji="1" lang="en-US" sz="1200" kern="1200" baseline="0" dirty="0">
                <a:solidFill>
                  <a:schemeClr val="tx1"/>
                </a:solidFill>
                <a:latin typeface="Times New Roman" pitchFamily="-110" charset="0"/>
                <a:ea typeface="+mn-ea"/>
                <a:cs typeface="+mn-cs"/>
              </a:rPr>
              <a:t>require repetitive computations. This blurs the line between the GPU and the</a:t>
            </a:r>
          </a:p>
          <a:p>
            <a:r>
              <a:rPr kumimoji="1" lang="en-US" sz="1200" kern="1200" baseline="0" dirty="0">
                <a:solidFill>
                  <a:schemeClr val="tx1"/>
                </a:solidFill>
                <a:latin typeface="Times New Roman" pitchFamily="-110" charset="0"/>
                <a:ea typeface="+mn-ea"/>
                <a:cs typeface="+mn-cs"/>
              </a:rPr>
              <a:t>CPU [FATA08, PROP11]. When a broad range of applications are supported</a:t>
            </a:r>
          </a:p>
          <a:p>
            <a:r>
              <a:rPr kumimoji="1" lang="en-US" sz="1200" kern="1200" baseline="0" dirty="0">
                <a:solidFill>
                  <a:schemeClr val="tx1"/>
                </a:solidFill>
                <a:latin typeface="Times New Roman" pitchFamily="-110" charset="0"/>
                <a:ea typeface="+mn-ea"/>
                <a:cs typeface="+mn-cs"/>
              </a:rPr>
              <a:t>by such a processor, the term </a:t>
            </a:r>
            <a:r>
              <a:rPr kumimoji="1" lang="en-US" sz="1200" b="1" kern="1200" baseline="0" dirty="0">
                <a:solidFill>
                  <a:schemeClr val="tx1"/>
                </a:solidFill>
                <a:latin typeface="Times New Roman" pitchFamily="-110" charset="0"/>
                <a:ea typeface="+mn-ea"/>
                <a:cs typeface="+mn-cs"/>
              </a:rPr>
              <a:t>general-purpose computing on GPUs (GPGPU)</a:t>
            </a:r>
          </a:p>
          <a:p>
            <a:r>
              <a:rPr kumimoji="1" lang="en-US" sz="1200" kern="1200" baseline="0" dirty="0">
                <a:solidFill>
                  <a:schemeClr val="tx1"/>
                </a:solidFill>
                <a:latin typeface="Times New Roman" pitchFamily="-110" charset="0"/>
                <a:ea typeface="+mn-ea"/>
                <a:cs typeface="+mn-cs"/>
              </a:rPr>
              <a:t>is used.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We explore design characteristics of multicore computers in Chapter 18.</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44</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b="1" kern="1200" baseline="0" dirty="0">
                <a:solidFill>
                  <a:schemeClr val="tx1"/>
                </a:solidFill>
                <a:latin typeface="Times New Roman" pitchFamily="-110" charset="0"/>
                <a:ea typeface="+mn-ea"/>
                <a:cs typeface="+mn-cs"/>
              </a:rPr>
              <a:t>Core: </a:t>
            </a:r>
            <a:r>
              <a:rPr kumimoji="1" lang="en-US" sz="1200" b="0" kern="1200" baseline="0" dirty="0">
                <a:solidFill>
                  <a:schemeClr val="tx1"/>
                </a:solidFill>
                <a:latin typeface="Times New Roman" pitchFamily="-110" charset="0"/>
                <a:ea typeface="+mn-ea"/>
                <a:cs typeface="+mn-cs"/>
              </a:rPr>
              <a:t>This is the first Intel x86 microprocessor with a dual core, referring to</a:t>
            </a:r>
          </a:p>
          <a:p>
            <a:r>
              <a:rPr kumimoji="1" lang="en-US" sz="1200" kern="1200" baseline="0" dirty="0">
                <a:solidFill>
                  <a:schemeClr val="tx1"/>
                </a:solidFill>
                <a:latin typeface="Times New Roman" pitchFamily="-110" charset="0"/>
                <a:ea typeface="+mn-ea"/>
                <a:cs typeface="+mn-cs"/>
              </a:rPr>
              <a:t>the implementation of two processors on a single chip.</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Core 2: </a:t>
            </a:r>
            <a:r>
              <a:rPr kumimoji="1" lang="en-US" sz="1200" b="0" kern="1200" baseline="0" dirty="0">
                <a:solidFill>
                  <a:schemeClr val="tx1"/>
                </a:solidFill>
                <a:latin typeface="Times New Roman" pitchFamily="-110" charset="0"/>
                <a:ea typeface="+mn-ea"/>
                <a:cs typeface="+mn-cs"/>
              </a:rPr>
              <a:t>The Core 2 extends the architecture to 64 bits. The Core 2 Quad provides</a:t>
            </a:r>
          </a:p>
          <a:p>
            <a:r>
              <a:rPr kumimoji="1" lang="en-US" sz="1200" kern="1200" baseline="0" dirty="0">
                <a:solidFill>
                  <a:schemeClr val="tx1"/>
                </a:solidFill>
                <a:latin typeface="Times New Roman" pitchFamily="-110" charset="0"/>
                <a:ea typeface="+mn-ea"/>
                <a:cs typeface="+mn-cs"/>
              </a:rPr>
              <a:t>four processors on a single chip. More recent Core offerings have up to</a:t>
            </a:r>
          </a:p>
          <a:p>
            <a:r>
              <a:rPr kumimoji="1" lang="en-US" sz="1200" kern="1200" baseline="0" dirty="0">
                <a:solidFill>
                  <a:schemeClr val="tx1"/>
                </a:solidFill>
                <a:latin typeface="Times New Roman" pitchFamily="-110" charset="0"/>
                <a:ea typeface="+mn-ea"/>
                <a:cs typeface="+mn-cs"/>
              </a:rPr>
              <a:t>10 processors per chip.</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Over 30 years after its introduction in 1978, the x86 architecture continues to</a:t>
            </a:r>
          </a:p>
          <a:p>
            <a:r>
              <a:rPr kumimoji="1" lang="en-US" sz="1200" kern="1200" baseline="0" dirty="0">
                <a:solidFill>
                  <a:schemeClr val="tx1"/>
                </a:solidFill>
                <a:latin typeface="Times New Roman" pitchFamily="-110" charset="0"/>
                <a:ea typeface="+mn-ea"/>
                <a:cs typeface="+mn-cs"/>
              </a:rPr>
              <a:t>dominate the processor market outside of embedded systems. Although the organization</a:t>
            </a:r>
          </a:p>
          <a:p>
            <a:r>
              <a:rPr kumimoji="1" lang="en-US" sz="1200" kern="1200" baseline="0" dirty="0">
                <a:solidFill>
                  <a:schemeClr val="tx1"/>
                </a:solidFill>
                <a:latin typeface="Times New Roman" pitchFamily="-110" charset="0"/>
                <a:ea typeface="+mn-ea"/>
                <a:cs typeface="+mn-cs"/>
              </a:rPr>
              <a:t>and technology of the x86 machines have changed dramatically over the decades,</a:t>
            </a:r>
          </a:p>
          <a:p>
            <a:r>
              <a:rPr kumimoji="1" lang="en-US" sz="1200" kern="1200" baseline="0" dirty="0">
                <a:solidFill>
                  <a:schemeClr val="tx1"/>
                </a:solidFill>
                <a:latin typeface="Times New Roman" pitchFamily="-110" charset="0"/>
                <a:ea typeface="+mn-ea"/>
                <a:cs typeface="+mn-cs"/>
              </a:rPr>
              <a:t>the instruction set architecture has evolved to remain backward compatible</a:t>
            </a:r>
          </a:p>
          <a:p>
            <a:r>
              <a:rPr kumimoji="1" lang="en-US" sz="1200" kern="1200" baseline="0" dirty="0">
                <a:solidFill>
                  <a:schemeClr val="tx1"/>
                </a:solidFill>
                <a:latin typeface="Times New Roman" pitchFamily="-110" charset="0"/>
                <a:ea typeface="+mn-ea"/>
                <a:cs typeface="+mn-cs"/>
              </a:rPr>
              <a:t>with earlier versions. Thus, any program written on an older version of the x86 architecture</a:t>
            </a:r>
          </a:p>
          <a:p>
            <a:r>
              <a:rPr kumimoji="1" lang="en-US" sz="1200" kern="1200" baseline="0" dirty="0">
                <a:solidFill>
                  <a:schemeClr val="tx1"/>
                </a:solidFill>
                <a:latin typeface="Times New Roman" pitchFamily="-110" charset="0"/>
                <a:ea typeface="+mn-ea"/>
                <a:cs typeface="+mn-cs"/>
              </a:rPr>
              <a:t>can execute on newer versions. All changes to the instruction set architecture</a:t>
            </a:r>
          </a:p>
          <a:p>
            <a:r>
              <a:rPr kumimoji="1" lang="en-US" sz="1200" kern="1200" baseline="0" dirty="0">
                <a:solidFill>
                  <a:schemeClr val="tx1"/>
                </a:solidFill>
                <a:latin typeface="Times New Roman" pitchFamily="-110" charset="0"/>
                <a:ea typeface="+mn-ea"/>
                <a:cs typeface="+mn-cs"/>
              </a:rPr>
              <a:t>have involved additions to the instruction set, with no subtractions. The rate of</a:t>
            </a:r>
          </a:p>
          <a:p>
            <a:r>
              <a:rPr kumimoji="1" lang="en-US" sz="1200" kern="1200" baseline="0" dirty="0">
                <a:solidFill>
                  <a:schemeClr val="tx1"/>
                </a:solidFill>
                <a:latin typeface="Times New Roman" pitchFamily="-110" charset="0"/>
                <a:ea typeface="+mn-ea"/>
                <a:cs typeface="+mn-cs"/>
              </a:rPr>
              <a:t>change has been the addition of roughly one instruction per month added to the</a:t>
            </a:r>
          </a:p>
          <a:p>
            <a:r>
              <a:rPr kumimoji="1" lang="en-US" sz="1200" kern="1200" baseline="0" dirty="0">
                <a:solidFill>
                  <a:schemeClr val="tx1"/>
                </a:solidFill>
                <a:latin typeface="Times New Roman" pitchFamily="-110" charset="0"/>
                <a:ea typeface="+mn-ea"/>
                <a:cs typeface="+mn-cs"/>
              </a:rPr>
              <a:t>architecture over the 30 years [ANTH08], so that there are now over 500 instructions</a:t>
            </a:r>
          </a:p>
          <a:p>
            <a:r>
              <a:rPr kumimoji="1" lang="en-US" sz="1200" kern="1200" baseline="0" dirty="0">
                <a:solidFill>
                  <a:schemeClr val="tx1"/>
                </a:solidFill>
                <a:latin typeface="Times New Roman" pitchFamily="-110" charset="0"/>
                <a:ea typeface="+mn-ea"/>
                <a:cs typeface="+mn-cs"/>
              </a:rPr>
              <a:t>in the instruction set.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x86 provides an excellent illustration of the advances in computer</a:t>
            </a:r>
          </a:p>
          <a:p>
            <a:r>
              <a:rPr kumimoji="1" lang="en-US" sz="1200" kern="1200" baseline="0" dirty="0">
                <a:solidFill>
                  <a:schemeClr val="tx1"/>
                </a:solidFill>
                <a:latin typeface="Times New Roman" pitchFamily="-110" charset="0"/>
                <a:ea typeface="+mn-ea"/>
                <a:cs typeface="+mn-cs"/>
              </a:rPr>
              <a:t>hardware over the past 30 years. The 1978 8086 was introduced with a clock speed</a:t>
            </a:r>
          </a:p>
          <a:p>
            <a:r>
              <a:rPr kumimoji="1" lang="en-US" sz="1200" kern="1200" baseline="0" dirty="0">
                <a:solidFill>
                  <a:schemeClr val="tx1"/>
                </a:solidFill>
                <a:latin typeface="Times New Roman" pitchFamily="-110" charset="0"/>
                <a:ea typeface="+mn-ea"/>
                <a:cs typeface="+mn-cs"/>
              </a:rPr>
              <a:t>of 5 MHz and had 29,000 transistors. A quad-core Intel Core 2 introduced in 2008</a:t>
            </a:r>
          </a:p>
          <a:p>
            <a:r>
              <a:rPr kumimoji="1" lang="en-US" sz="1200" kern="1200" baseline="0" dirty="0">
                <a:solidFill>
                  <a:schemeClr val="tx1"/>
                </a:solidFill>
                <a:latin typeface="Times New Roman" pitchFamily="-110" charset="0"/>
                <a:ea typeface="+mn-ea"/>
                <a:cs typeface="+mn-cs"/>
              </a:rPr>
              <a:t>operates at 3 GHz, a speedup of a factor of 600, and has 820 million transistors,</a:t>
            </a:r>
          </a:p>
          <a:p>
            <a:r>
              <a:rPr kumimoji="1" lang="en-US" sz="1200" kern="1200" baseline="0" dirty="0">
                <a:solidFill>
                  <a:schemeClr val="tx1"/>
                </a:solidFill>
                <a:latin typeface="Times New Roman" pitchFamily="-110" charset="0"/>
                <a:ea typeface="+mn-ea"/>
                <a:cs typeface="+mn-cs"/>
              </a:rPr>
              <a:t>about 28,000 times as many as the 8086. Yet the Core 2 is in only a slightly larger</a:t>
            </a:r>
          </a:p>
          <a:p>
            <a:r>
              <a:rPr kumimoji="1" lang="en-US" sz="1200" kern="1200" baseline="0" dirty="0">
                <a:solidFill>
                  <a:schemeClr val="tx1"/>
                </a:solidFill>
                <a:latin typeface="Times New Roman" pitchFamily="-110" charset="0"/>
                <a:ea typeface="+mn-ea"/>
                <a:cs typeface="+mn-cs"/>
              </a:rPr>
              <a:t>package than the 8086 and has a comparable cost.</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45</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a:solidFill>
                  <a:schemeClr val="tx1"/>
                </a:solidFill>
                <a:latin typeface="Times New Roman" pitchFamily="-110" charset="0"/>
                <a:ea typeface="+mn-ea"/>
                <a:cs typeface="+mn-cs"/>
              </a:rPr>
              <a:t>Operations performed by a processor, such as fetching an</a:t>
            </a:r>
          </a:p>
          <a:p>
            <a:r>
              <a:rPr kumimoji="1" lang="en-US" sz="1200" kern="1200" baseline="0" dirty="0">
                <a:solidFill>
                  <a:schemeClr val="tx1"/>
                </a:solidFill>
                <a:latin typeface="Times New Roman" pitchFamily="-110" charset="0"/>
                <a:ea typeface="+mn-ea"/>
                <a:cs typeface="+mn-cs"/>
              </a:rPr>
              <a:t>instruction, decoding the instruction, performing an arithmetic operation, and so</a:t>
            </a:r>
          </a:p>
          <a:p>
            <a:r>
              <a:rPr kumimoji="1" lang="en-US" sz="1200" kern="1200" baseline="0" dirty="0">
                <a:solidFill>
                  <a:schemeClr val="tx1"/>
                </a:solidFill>
                <a:latin typeface="Times New Roman" pitchFamily="-110" charset="0"/>
                <a:ea typeface="+mn-ea"/>
                <a:cs typeface="+mn-cs"/>
              </a:rPr>
              <a:t>on, are governed by a system clock. Typically, all operations begin with the pulse of</a:t>
            </a:r>
          </a:p>
          <a:p>
            <a:r>
              <a:rPr kumimoji="1" lang="en-US" sz="1200" kern="1200" baseline="0" dirty="0">
                <a:solidFill>
                  <a:schemeClr val="tx1"/>
                </a:solidFill>
                <a:latin typeface="Times New Roman" pitchFamily="-110" charset="0"/>
                <a:ea typeface="+mn-ea"/>
                <a:cs typeface="+mn-cs"/>
              </a:rPr>
              <a:t>the clock. Thus, at the most fundamental level, the speed of a processor is dictated</a:t>
            </a:r>
          </a:p>
          <a:p>
            <a:r>
              <a:rPr kumimoji="1" lang="en-US" sz="1200" kern="1200" baseline="0" dirty="0">
                <a:solidFill>
                  <a:schemeClr val="tx1"/>
                </a:solidFill>
                <a:latin typeface="Times New Roman" pitchFamily="-110" charset="0"/>
                <a:ea typeface="+mn-ea"/>
                <a:cs typeface="+mn-cs"/>
              </a:rPr>
              <a:t>by the pulse frequency produced by the clock, measured in cycles per second, or</a:t>
            </a:r>
          </a:p>
          <a:p>
            <a:r>
              <a:rPr kumimoji="1" lang="en-US" sz="1200" kern="1200" baseline="0" dirty="0">
                <a:solidFill>
                  <a:schemeClr val="tx1"/>
                </a:solidFill>
                <a:latin typeface="Times New Roman" pitchFamily="-110" charset="0"/>
                <a:ea typeface="+mn-ea"/>
                <a:cs typeface="+mn-cs"/>
              </a:rPr>
              <a:t>Hertz (Hz).</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a:solidFill>
                  <a:schemeClr val="tx1"/>
                </a:solidFill>
                <a:latin typeface="Times New Roman" pitchFamily="-110" charset="0"/>
                <a:ea typeface="+mn-ea"/>
                <a:cs typeface="+mn-cs"/>
              </a:rPr>
              <a:t>constant signal wave while power is applied. This wave is converted into a digital</a:t>
            </a:r>
          </a:p>
          <a:p>
            <a:r>
              <a:rPr kumimoji="1" lang="en-US" sz="1200" kern="1200" baseline="0" dirty="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a:solidFill>
                  <a:schemeClr val="tx1"/>
                </a:solidFill>
                <a:latin typeface="Times New Roman" pitchFamily="-110" charset="0"/>
                <a:ea typeface="+mn-ea"/>
                <a:cs typeface="+mn-cs"/>
              </a:rPr>
              <a:t>(Figure 2.13). For example, a 1-GHz processor receives 1 billion pulses per second.</a:t>
            </a:r>
          </a:p>
          <a:p>
            <a:r>
              <a:rPr kumimoji="1" lang="en-US" sz="1200" kern="1200" baseline="0" dirty="0">
                <a:solidFill>
                  <a:schemeClr val="tx1"/>
                </a:solidFill>
                <a:latin typeface="Times New Roman" pitchFamily="-110" charset="0"/>
                <a:ea typeface="+mn-ea"/>
                <a:cs typeface="+mn-cs"/>
              </a:rPr>
              <a:t>The rate of pulses is known as the </a:t>
            </a:r>
            <a:r>
              <a:rPr kumimoji="1" lang="en-US" sz="1200" b="1" kern="1200" baseline="0" dirty="0">
                <a:solidFill>
                  <a:schemeClr val="tx1"/>
                </a:solidFill>
                <a:latin typeface="Times New Roman" pitchFamily="-110" charset="0"/>
                <a:ea typeface="+mn-ea"/>
                <a:cs typeface="+mn-cs"/>
              </a:rPr>
              <a:t>clock rate, or clock speed. </a:t>
            </a:r>
            <a:r>
              <a:rPr kumimoji="1" lang="en-US" sz="1200" b="0" kern="1200" baseline="0" dirty="0">
                <a:solidFill>
                  <a:schemeClr val="tx1"/>
                </a:solidFill>
                <a:latin typeface="Times New Roman" pitchFamily="-110" charset="0"/>
                <a:ea typeface="+mn-ea"/>
                <a:cs typeface="+mn-cs"/>
              </a:rPr>
              <a:t>One increment, or</a:t>
            </a:r>
          </a:p>
          <a:p>
            <a:r>
              <a:rPr kumimoji="1" lang="en-US" sz="1200" b="0" kern="1200" baseline="0" dirty="0">
                <a:solidFill>
                  <a:schemeClr val="tx1"/>
                </a:solidFill>
                <a:latin typeface="Times New Roman" pitchFamily="-110" charset="0"/>
                <a:ea typeface="+mn-ea"/>
                <a:cs typeface="+mn-cs"/>
              </a:rPr>
              <a:t>pulse, of the clock is referred to as a clock cycle, or a clock tick. The time between</a:t>
            </a:r>
          </a:p>
          <a:p>
            <a:r>
              <a:rPr kumimoji="1" lang="en-US" sz="1200" kern="1200" baseline="0" dirty="0">
                <a:solidFill>
                  <a:schemeClr val="tx1"/>
                </a:solidFill>
                <a:latin typeface="Times New Roman" pitchFamily="-110" charset="0"/>
                <a:ea typeface="+mn-ea"/>
                <a:cs typeface="+mn-cs"/>
              </a:rPr>
              <a:t>pulses is the </a:t>
            </a:r>
            <a:r>
              <a:rPr kumimoji="1" lang="en-US" sz="1200" b="1" kern="1200" baseline="0" dirty="0">
                <a:solidFill>
                  <a:schemeClr val="tx1"/>
                </a:solidFill>
                <a:latin typeface="Times New Roman" pitchFamily="-110" charset="0"/>
                <a:ea typeface="+mn-ea"/>
                <a:cs typeface="+mn-cs"/>
              </a:rPr>
              <a:t>cycle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a:solidFill>
                  <a:schemeClr val="tx1"/>
                </a:solidFill>
                <a:latin typeface="Times New Roman" pitchFamily="-110" charset="0"/>
                <a:ea typeface="+mn-ea"/>
                <a:cs typeface="+mn-cs"/>
              </a:rPr>
              <a:t>(voltage) values are available for each operation.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46</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a:latin typeface="Times New Roman" pitchFamily="18" charset="0"/>
                <a:cs typeface="Times New Roman" pitchFamily="18" charset="0"/>
              </a:rPr>
              <a:t>crystal oscillator: </a:t>
            </a:r>
            <a:r>
              <a:rPr lang="en-US" dirty="0" err="1">
                <a:latin typeface="Times New Roman" pitchFamily="18" charset="0"/>
                <a:cs typeface="Times New Roman" pitchFamily="18" charset="0"/>
              </a:rPr>
              <a:t>Bộ</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dao</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động</a:t>
            </a:r>
            <a:r>
              <a:rPr lang="en-US" baseline="0" dirty="0">
                <a:latin typeface="Times New Roman" pitchFamily="18" charset="0"/>
                <a:cs typeface="Times New Roman" pitchFamily="18" charset="0"/>
              </a:rPr>
              <a:t> tin </a:t>
            </a:r>
            <a:r>
              <a:rPr lang="en-US" baseline="0" dirty="0" err="1">
                <a:latin typeface="Times New Roman" pitchFamily="18" charset="0"/>
                <a:cs typeface="Times New Roman" pitchFamily="18" charset="0"/>
              </a:rPr>
              <a:t>thể</a:t>
            </a:r>
            <a:endParaRPr lang="en-US" baseline="0" dirty="0">
              <a:latin typeface="Times New Roman" pitchFamily="18" charset="0"/>
              <a:cs typeface="Times New Roman" pitchFamily="18" charset="0"/>
            </a:endParaRPr>
          </a:p>
          <a:p>
            <a:r>
              <a:rPr lang="en-US" baseline="0" dirty="0" err="1">
                <a:latin typeface="Times New Roman" pitchFamily="18" charset="0"/>
                <a:cs typeface="Times New Roman" pitchFamily="18" charset="0"/>
              </a:rPr>
              <a:t>Phiến</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thạch</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anh</a:t>
            </a:r>
            <a:r>
              <a:rPr lang="en-US" baseline="0" dirty="0">
                <a:latin typeface="Times New Roman" pitchFamily="18" charset="0"/>
                <a:cs typeface="Times New Roman" pitchFamily="18" charset="0"/>
              </a:rPr>
              <a:t> (SiO</a:t>
            </a:r>
            <a:r>
              <a:rPr lang="en-US" baseline="-25000" dirty="0">
                <a:latin typeface="Times New Roman" pitchFamily="18" charset="0"/>
                <a:cs typeface="Times New Roman" pitchFamily="18" charset="0"/>
              </a:rPr>
              <a:t>2</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mỏng</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sẽ</a:t>
            </a:r>
            <a:r>
              <a:rPr lang="en-US" baseline="0" dirty="0">
                <a:latin typeface="Times New Roman" pitchFamily="18" charset="0"/>
                <a:cs typeface="Times New Roman" pitchFamily="18" charset="0"/>
              </a:rPr>
              <a:t> rung </a:t>
            </a:r>
            <a:r>
              <a:rPr lang="en-US" baseline="0" dirty="0" err="1">
                <a:latin typeface="Times New Roman" pitchFamily="18" charset="0"/>
                <a:cs typeface="Times New Roman" pitchFamily="18" charset="0"/>
              </a:rPr>
              <a:t>lên</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khi</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bị</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áp</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đặt</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bởi</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một</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điện</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áp</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Tấm</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càng</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mỏng</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thì</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tần</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số</a:t>
            </a:r>
            <a:r>
              <a:rPr lang="en-US" baseline="0" dirty="0">
                <a:latin typeface="Times New Roman" pitchFamily="18" charset="0"/>
                <a:cs typeface="Times New Roman" pitchFamily="18" charset="0"/>
              </a:rPr>
              <a:t> rung </a:t>
            </a:r>
            <a:r>
              <a:rPr lang="en-US" baseline="0" dirty="0" err="1">
                <a:latin typeface="Times New Roman" pitchFamily="18" charset="0"/>
                <a:cs typeface="Times New Roman" pitchFamily="18" charset="0"/>
              </a:rPr>
              <a:t>càng</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cao</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Tần</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số</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khá</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ổn</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định</a:t>
            </a:r>
            <a:endParaRPr lang="en-US" dirty="0">
              <a:latin typeface="Times New Roman" pitchFamily="18" charset="0"/>
              <a:cs typeface="Times New Roman" pitchFamily="18" charset="0"/>
            </a:endParaRP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Operations performed by a processor, such as fetching an</a:t>
            </a:r>
          </a:p>
          <a:p>
            <a:r>
              <a:rPr kumimoji="1" lang="en-US" sz="1200" kern="1200" baseline="0" dirty="0">
                <a:solidFill>
                  <a:schemeClr val="tx1"/>
                </a:solidFill>
                <a:latin typeface="Times New Roman" pitchFamily="-110" charset="0"/>
                <a:ea typeface="+mn-ea"/>
                <a:cs typeface="+mn-cs"/>
              </a:rPr>
              <a:t>instruction, decoding the instruction, performing an arithmetic operation, and so</a:t>
            </a:r>
          </a:p>
          <a:p>
            <a:r>
              <a:rPr kumimoji="1" lang="en-US" sz="1200" kern="1200" baseline="0" dirty="0">
                <a:solidFill>
                  <a:schemeClr val="tx1"/>
                </a:solidFill>
                <a:latin typeface="Times New Roman" pitchFamily="-110" charset="0"/>
                <a:ea typeface="+mn-ea"/>
                <a:cs typeface="+mn-cs"/>
              </a:rPr>
              <a:t>on, are governed by a system clock. Typically, all operations begin with the pulse of</a:t>
            </a:r>
          </a:p>
          <a:p>
            <a:r>
              <a:rPr kumimoji="1" lang="en-US" sz="1200" kern="1200" baseline="0" dirty="0">
                <a:solidFill>
                  <a:schemeClr val="tx1"/>
                </a:solidFill>
                <a:latin typeface="Times New Roman" pitchFamily="-110" charset="0"/>
                <a:ea typeface="+mn-ea"/>
                <a:cs typeface="+mn-cs"/>
              </a:rPr>
              <a:t>the clock. Thus, at the most fundamental level, the speed of a processor is dictated</a:t>
            </a:r>
          </a:p>
          <a:p>
            <a:r>
              <a:rPr kumimoji="1" lang="en-US" sz="1200" kern="1200" baseline="0" dirty="0">
                <a:solidFill>
                  <a:schemeClr val="tx1"/>
                </a:solidFill>
                <a:latin typeface="Times New Roman" pitchFamily="-110" charset="0"/>
                <a:ea typeface="+mn-ea"/>
                <a:cs typeface="+mn-cs"/>
              </a:rPr>
              <a:t>by the pulse frequency produced by the clock, measured in cycles per second, or</a:t>
            </a:r>
          </a:p>
          <a:p>
            <a:r>
              <a:rPr kumimoji="1" lang="en-US" sz="1200" kern="1200" baseline="0" dirty="0">
                <a:solidFill>
                  <a:schemeClr val="tx1"/>
                </a:solidFill>
                <a:latin typeface="Times New Roman" pitchFamily="-110" charset="0"/>
                <a:ea typeface="+mn-ea"/>
                <a:cs typeface="+mn-cs"/>
              </a:rPr>
              <a:t>Hertz (Hz).</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a:solidFill>
                  <a:schemeClr val="tx1"/>
                </a:solidFill>
                <a:latin typeface="Times New Roman" pitchFamily="-110" charset="0"/>
                <a:ea typeface="+mn-ea"/>
                <a:cs typeface="+mn-cs"/>
              </a:rPr>
              <a:t>constant signal wave while power is applied. This wave is converted into a digital</a:t>
            </a:r>
          </a:p>
          <a:p>
            <a:r>
              <a:rPr kumimoji="1" lang="en-US" sz="1200" kern="1200" baseline="0" dirty="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a:solidFill>
                  <a:schemeClr val="tx1"/>
                </a:solidFill>
                <a:latin typeface="Times New Roman" pitchFamily="-110" charset="0"/>
                <a:ea typeface="+mn-ea"/>
                <a:cs typeface="+mn-cs"/>
              </a:rPr>
              <a:t>(Figure 2.13). For example, a 1-GHz processor receives 1 billion pulses per second.</a:t>
            </a:r>
          </a:p>
          <a:p>
            <a:r>
              <a:rPr kumimoji="1" lang="en-US" sz="1200" kern="1200" baseline="0" dirty="0">
                <a:solidFill>
                  <a:schemeClr val="tx1"/>
                </a:solidFill>
                <a:latin typeface="Times New Roman" pitchFamily="-110" charset="0"/>
                <a:ea typeface="+mn-ea"/>
                <a:cs typeface="+mn-cs"/>
              </a:rPr>
              <a:t>The rate of pulses is known as the </a:t>
            </a:r>
            <a:r>
              <a:rPr kumimoji="1" lang="en-US" sz="1200" b="1" kern="1200" baseline="0" dirty="0">
                <a:solidFill>
                  <a:schemeClr val="tx1"/>
                </a:solidFill>
                <a:latin typeface="Times New Roman" pitchFamily="-110" charset="0"/>
                <a:ea typeface="+mn-ea"/>
                <a:cs typeface="+mn-cs"/>
              </a:rPr>
              <a:t>clock rate, or clock speed. </a:t>
            </a:r>
            <a:r>
              <a:rPr kumimoji="1" lang="en-US" sz="1200" b="0" kern="1200" baseline="0" dirty="0">
                <a:solidFill>
                  <a:schemeClr val="tx1"/>
                </a:solidFill>
                <a:latin typeface="Times New Roman" pitchFamily="-110" charset="0"/>
                <a:ea typeface="+mn-ea"/>
                <a:cs typeface="+mn-cs"/>
              </a:rPr>
              <a:t>One increment, or</a:t>
            </a:r>
          </a:p>
          <a:p>
            <a:r>
              <a:rPr kumimoji="1" lang="en-US" sz="1200" b="0" kern="1200" baseline="0" dirty="0">
                <a:solidFill>
                  <a:schemeClr val="tx1"/>
                </a:solidFill>
                <a:latin typeface="Times New Roman" pitchFamily="-110" charset="0"/>
                <a:ea typeface="+mn-ea"/>
                <a:cs typeface="+mn-cs"/>
              </a:rPr>
              <a:t>pulse, of the clock is referred to as a clock cycle, or a clock tick. The time between</a:t>
            </a:r>
          </a:p>
          <a:p>
            <a:r>
              <a:rPr kumimoji="1" lang="en-US" sz="1200" kern="1200" baseline="0" dirty="0">
                <a:solidFill>
                  <a:schemeClr val="tx1"/>
                </a:solidFill>
                <a:latin typeface="Times New Roman" pitchFamily="-110" charset="0"/>
                <a:ea typeface="+mn-ea"/>
                <a:cs typeface="+mn-cs"/>
              </a:rPr>
              <a:t>pulses is the </a:t>
            </a:r>
            <a:r>
              <a:rPr kumimoji="1" lang="en-US" sz="1200" b="1" kern="1200" baseline="0" dirty="0">
                <a:solidFill>
                  <a:schemeClr val="tx1"/>
                </a:solidFill>
                <a:latin typeface="Times New Roman" pitchFamily="-110" charset="0"/>
                <a:ea typeface="+mn-ea"/>
                <a:cs typeface="+mn-cs"/>
              </a:rPr>
              <a:t>cycle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a:solidFill>
                  <a:schemeClr val="tx1"/>
                </a:solidFill>
                <a:latin typeface="Times New Roman" pitchFamily="-110" charset="0"/>
                <a:ea typeface="+mn-ea"/>
                <a:cs typeface="+mn-cs"/>
              </a:rPr>
              <a:t>(voltage) values are available for each operation.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47</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48</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49</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a:solidFill>
                  <a:schemeClr val="tx1"/>
                </a:solidFill>
                <a:latin typeface="Times New Roman" pitchFamily="-110" charset="0"/>
                <a:ea typeface="+mn-ea"/>
                <a:cs typeface="+mn-cs"/>
              </a:rPr>
              <a:t>Measures such as MIPS and MFLOPS have proven inadequate to evaluating the</a:t>
            </a:r>
          </a:p>
          <a:p>
            <a:r>
              <a:rPr kumimoji="1" lang="en-US" sz="1200" kern="1200" baseline="0" dirty="0">
                <a:solidFill>
                  <a:schemeClr val="tx1"/>
                </a:solidFill>
                <a:latin typeface="Times New Roman" pitchFamily="-110" charset="0"/>
                <a:ea typeface="+mn-ea"/>
                <a:cs typeface="+mn-cs"/>
              </a:rPr>
              <a:t>performance of processors. Because of differences in instruction sets, the instruction</a:t>
            </a:r>
          </a:p>
          <a:p>
            <a:r>
              <a:rPr kumimoji="1" lang="en-US" sz="1200" kern="1200" baseline="0" dirty="0">
                <a:solidFill>
                  <a:schemeClr val="tx1"/>
                </a:solidFill>
                <a:latin typeface="Times New Roman" pitchFamily="-110" charset="0"/>
                <a:ea typeface="+mn-ea"/>
                <a:cs typeface="+mn-cs"/>
              </a:rPr>
              <a:t>execution rate is not a valid means of comparing the performance of different</a:t>
            </a:r>
          </a:p>
          <a:p>
            <a:r>
              <a:rPr kumimoji="1" lang="en-US" sz="1200" kern="1200" baseline="0" dirty="0">
                <a:solidFill>
                  <a:schemeClr val="tx1"/>
                </a:solidFill>
                <a:latin typeface="Times New Roman" pitchFamily="-110" charset="0"/>
                <a:ea typeface="+mn-ea"/>
                <a:cs typeface="+mn-cs"/>
              </a:rPr>
              <a:t>architectures.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For example, consider this high-level language statement:</a:t>
            </a:r>
          </a:p>
          <a:p>
            <a:r>
              <a:rPr kumimoji="1" lang="en-US" sz="1200" kern="1200" baseline="0" dirty="0">
                <a:solidFill>
                  <a:schemeClr val="tx1"/>
                </a:solidFill>
                <a:latin typeface="Times New Roman" pitchFamily="-110" charset="0"/>
                <a:ea typeface="+mn-ea"/>
                <a:cs typeface="+mn-cs"/>
              </a:rPr>
              <a:t>A = B + C /* assume all quantities in main memory */</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With a traditional instruction set architecture, referred to as a complex instruction</a:t>
            </a:r>
          </a:p>
          <a:p>
            <a:r>
              <a:rPr kumimoji="1" lang="en-US" sz="1200" kern="1200" baseline="0" dirty="0">
                <a:solidFill>
                  <a:schemeClr val="tx1"/>
                </a:solidFill>
                <a:latin typeface="Times New Roman" pitchFamily="-110" charset="0"/>
                <a:ea typeface="+mn-ea"/>
                <a:cs typeface="+mn-cs"/>
              </a:rPr>
              <a:t>set computer (CISC), this instruction can be compiled into one processor</a:t>
            </a:r>
          </a:p>
          <a:p>
            <a:r>
              <a:rPr kumimoji="1" lang="en-US" sz="1200" kern="1200" baseline="0" dirty="0">
                <a:solidFill>
                  <a:schemeClr val="tx1"/>
                </a:solidFill>
                <a:latin typeface="Times New Roman" pitchFamily="-110" charset="0"/>
                <a:ea typeface="+mn-ea"/>
                <a:cs typeface="+mn-cs"/>
              </a:rPr>
              <a:t>instruction:</a:t>
            </a:r>
          </a:p>
          <a:p>
            <a:r>
              <a:rPr kumimoji="1" lang="en-US" sz="1200" kern="1200" baseline="0" dirty="0">
                <a:solidFill>
                  <a:schemeClr val="tx1"/>
                </a:solidFill>
                <a:latin typeface="Times New Roman" pitchFamily="-110" charset="0"/>
                <a:ea typeface="+mn-ea"/>
                <a:cs typeface="+mn-cs"/>
              </a:rPr>
              <a:t>add mem(B), mem(C), mem (A)</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On a typical RISC machine, the compilation would look something like this:</a:t>
            </a:r>
          </a:p>
          <a:p>
            <a:r>
              <a:rPr kumimoji="1" lang="en-US" sz="1200" kern="1200" baseline="0" dirty="0">
                <a:solidFill>
                  <a:schemeClr val="tx1"/>
                </a:solidFill>
                <a:latin typeface="Times New Roman" pitchFamily="-110" charset="0"/>
                <a:ea typeface="+mn-ea"/>
                <a:cs typeface="+mn-cs"/>
              </a:rPr>
              <a:t>load mem(B), reg(1);</a:t>
            </a:r>
          </a:p>
          <a:p>
            <a:r>
              <a:rPr kumimoji="1" lang="en-US" sz="1200" kern="1200" baseline="0" dirty="0">
                <a:solidFill>
                  <a:schemeClr val="tx1"/>
                </a:solidFill>
                <a:latin typeface="Times New Roman" pitchFamily="-110" charset="0"/>
                <a:ea typeface="+mn-ea"/>
                <a:cs typeface="+mn-cs"/>
              </a:rPr>
              <a:t>load mem(C), reg(2);</a:t>
            </a:r>
          </a:p>
          <a:p>
            <a:r>
              <a:rPr kumimoji="1" lang="en-US" sz="1200" kern="1200" baseline="0" dirty="0">
                <a:solidFill>
                  <a:schemeClr val="tx1"/>
                </a:solidFill>
                <a:latin typeface="Times New Roman" pitchFamily="-110" charset="0"/>
                <a:ea typeface="+mn-ea"/>
                <a:cs typeface="+mn-cs"/>
              </a:rPr>
              <a:t>add reg(1), reg(2), reg(3);</a:t>
            </a:r>
          </a:p>
          <a:p>
            <a:r>
              <a:rPr kumimoji="1" lang="en-US" sz="1200" kern="1200" baseline="0" dirty="0">
                <a:solidFill>
                  <a:schemeClr val="tx1"/>
                </a:solidFill>
                <a:latin typeface="Times New Roman" pitchFamily="-110" charset="0"/>
                <a:ea typeface="+mn-ea"/>
                <a:cs typeface="+mn-cs"/>
              </a:rPr>
              <a:t>store reg(3), mem (A)</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Because of the nature of the RISC architecture (discussed in Chapter 15),</a:t>
            </a:r>
          </a:p>
          <a:p>
            <a:r>
              <a:rPr kumimoji="1" lang="en-US" sz="1200" kern="1200" baseline="0" dirty="0">
                <a:solidFill>
                  <a:schemeClr val="tx1"/>
                </a:solidFill>
                <a:latin typeface="Times New Roman" pitchFamily="-110" charset="0"/>
                <a:ea typeface="+mn-ea"/>
                <a:cs typeface="+mn-cs"/>
              </a:rPr>
              <a:t>both machines may execute the original high-level language instruction in about the</a:t>
            </a:r>
          </a:p>
          <a:p>
            <a:r>
              <a:rPr kumimoji="1" lang="en-US" sz="1200" kern="1200" baseline="0" dirty="0">
                <a:solidFill>
                  <a:schemeClr val="tx1"/>
                </a:solidFill>
                <a:latin typeface="Times New Roman" pitchFamily="-110" charset="0"/>
                <a:ea typeface="+mn-ea"/>
                <a:cs typeface="+mn-cs"/>
              </a:rPr>
              <a:t>same time. If this example is representative of the two machines, then if the CISC</a:t>
            </a:r>
          </a:p>
          <a:p>
            <a:r>
              <a:rPr kumimoji="1" lang="en-US" sz="1200" kern="1200" baseline="0" dirty="0">
                <a:solidFill>
                  <a:schemeClr val="tx1"/>
                </a:solidFill>
                <a:latin typeface="Times New Roman" pitchFamily="-110" charset="0"/>
                <a:ea typeface="+mn-ea"/>
                <a:cs typeface="+mn-cs"/>
              </a:rPr>
              <a:t>machine is rated at 1 MIPS, the RISC machine would be rated at 4 MIPS. But both</a:t>
            </a:r>
          </a:p>
          <a:p>
            <a:r>
              <a:rPr kumimoji="1" lang="en-US" sz="1200" kern="1200" baseline="0" dirty="0">
                <a:solidFill>
                  <a:schemeClr val="tx1"/>
                </a:solidFill>
                <a:latin typeface="Times New Roman" pitchFamily="-110" charset="0"/>
                <a:ea typeface="+mn-ea"/>
                <a:cs typeface="+mn-cs"/>
              </a:rPr>
              <a:t>do the same amount of high-level language work in the same amount of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Further, the performance of a given processor on a given program may not be</a:t>
            </a:r>
          </a:p>
          <a:p>
            <a:r>
              <a:rPr kumimoji="1" lang="en-US" sz="1200" kern="1200" baseline="0" dirty="0">
                <a:solidFill>
                  <a:schemeClr val="tx1"/>
                </a:solidFill>
                <a:latin typeface="Times New Roman" pitchFamily="-110" charset="0"/>
                <a:ea typeface="+mn-ea"/>
                <a:cs typeface="+mn-cs"/>
              </a:rPr>
              <a:t>useful in determining how that processor will perform on a very different type of</a:t>
            </a:r>
          </a:p>
          <a:p>
            <a:r>
              <a:rPr kumimoji="1" lang="en-US" sz="1200" kern="1200" baseline="0" dirty="0">
                <a:solidFill>
                  <a:schemeClr val="tx1"/>
                </a:solidFill>
                <a:latin typeface="Times New Roman" pitchFamily="-110" charset="0"/>
                <a:ea typeface="+mn-ea"/>
                <a:cs typeface="+mn-cs"/>
              </a:rPr>
              <a:t>application. Accordingly, beginning in the late 1980s and early 1990s, industry and</a:t>
            </a:r>
          </a:p>
          <a:p>
            <a:r>
              <a:rPr kumimoji="1" lang="en-US" sz="1200" kern="1200" baseline="0" dirty="0">
                <a:solidFill>
                  <a:schemeClr val="tx1"/>
                </a:solidFill>
                <a:latin typeface="Times New Roman" pitchFamily="-110" charset="0"/>
                <a:ea typeface="+mn-ea"/>
                <a:cs typeface="+mn-cs"/>
              </a:rPr>
              <a:t>academic interest shifted to measuring the performance of systems using a set of</a:t>
            </a:r>
          </a:p>
          <a:p>
            <a:r>
              <a:rPr kumimoji="1" lang="en-US" sz="1200" kern="1200" baseline="0" dirty="0">
                <a:solidFill>
                  <a:schemeClr val="tx1"/>
                </a:solidFill>
                <a:latin typeface="Times New Roman" pitchFamily="-110" charset="0"/>
                <a:ea typeface="+mn-ea"/>
                <a:cs typeface="+mn-cs"/>
              </a:rPr>
              <a:t>benchmark programs. The same set of programs can be run on different machines</a:t>
            </a:r>
          </a:p>
          <a:p>
            <a:r>
              <a:rPr kumimoji="1" lang="en-US" sz="1200" kern="1200" baseline="0" dirty="0">
                <a:solidFill>
                  <a:schemeClr val="tx1"/>
                </a:solidFill>
                <a:latin typeface="Times New Roman" pitchFamily="-110" charset="0"/>
                <a:ea typeface="+mn-ea"/>
                <a:cs typeface="+mn-cs"/>
              </a:rPr>
              <a:t>and the execution times compared.</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50</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5</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a:solidFill>
                  <a:schemeClr val="tx1"/>
                </a:solidFill>
                <a:latin typeface="Times New Roman" pitchFamily="-110" charset="0"/>
                <a:ea typeface="+mn-ea"/>
                <a:cs typeface="+mn-cs"/>
              </a:rPr>
              <a:t>The ENIAC (Electronic Numerical Integrator And Computer), </a:t>
            </a:r>
            <a:r>
              <a:rPr kumimoji="1" lang="en-US" sz="1200" b="0" i="1" kern="1200" baseline="0" dirty="0">
                <a:solidFill>
                  <a:schemeClr val="tx1"/>
                </a:solidFill>
                <a:latin typeface="Times New Roman" pitchFamily="-110" charset="0"/>
                <a:ea typeface="+mn-ea"/>
                <a:cs typeface="+mn-cs"/>
              </a:rPr>
              <a:t>designed</a:t>
            </a:r>
          </a:p>
          <a:p>
            <a:r>
              <a:rPr kumimoji="1" lang="en-US" sz="1200" kern="1200" baseline="0" dirty="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a:solidFill>
                  <a:schemeClr val="tx1"/>
                </a:solidFill>
                <a:latin typeface="Times New Roman" pitchFamily="-110" charset="0"/>
                <a:ea typeface="+mn-ea"/>
                <a:cs typeface="+mn-cs"/>
              </a:rPr>
              <a:t>electronic digital computer. The project was a response to U.S. needs</a:t>
            </a:r>
          </a:p>
          <a:p>
            <a:r>
              <a:rPr kumimoji="1" lang="en-US" sz="1200" kern="1200" baseline="0" dirty="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a:solidFill>
                  <a:schemeClr val="tx1"/>
                </a:solidFill>
                <a:latin typeface="Times New Roman" pitchFamily="-110" charset="0"/>
                <a:ea typeface="+mn-ea"/>
                <a:cs typeface="+mn-cs"/>
              </a:rPr>
              <a:t>would take one person many hours, even days.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[WEIC90] lists the following as desirable characteristics of a benchmark</a:t>
            </a:r>
          </a:p>
          <a:p>
            <a:r>
              <a:rPr kumimoji="1" lang="en-US" sz="1200" kern="1200" baseline="0" dirty="0">
                <a:solidFill>
                  <a:schemeClr val="tx1"/>
                </a:solidFill>
                <a:latin typeface="Times New Roman" pitchFamily="-110" charset="0"/>
                <a:ea typeface="+mn-ea"/>
                <a:cs typeface="+mn-cs"/>
              </a:rPr>
              <a:t>program:</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1. It is written in a high-level language, making it portable across different</a:t>
            </a:r>
          </a:p>
          <a:p>
            <a:r>
              <a:rPr kumimoji="1" lang="en-US" sz="1200" b="0" kern="1200" baseline="0" dirty="0">
                <a:solidFill>
                  <a:schemeClr val="tx1"/>
                </a:solidFill>
                <a:latin typeface="Times New Roman" pitchFamily="-110" charset="0"/>
                <a:ea typeface="+mn-ea"/>
                <a:cs typeface="+mn-cs"/>
              </a:rPr>
              <a:t>machines.</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2. It is representative of a particular kind of programming style, such as systems</a:t>
            </a:r>
          </a:p>
          <a:p>
            <a:r>
              <a:rPr kumimoji="1" lang="en-US" sz="1200" kern="1200" baseline="0" dirty="0">
                <a:solidFill>
                  <a:schemeClr val="tx1"/>
                </a:solidFill>
                <a:latin typeface="Times New Roman" pitchFamily="-110" charset="0"/>
                <a:ea typeface="+mn-ea"/>
                <a:cs typeface="+mn-cs"/>
              </a:rPr>
              <a:t>programming, numerical programming, or commercial programming.</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3. It can be measured easily.</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4. It has wide distribution.</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52</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The common need in industry and academic and research</a:t>
            </a:r>
          </a:p>
          <a:p>
            <a:r>
              <a:rPr kumimoji="1" lang="en-US" sz="1200" kern="1200" baseline="0" dirty="0">
                <a:solidFill>
                  <a:schemeClr val="tx1"/>
                </a:solidFill>
                <a:latin typeface="Times New Roman" pitchFamily="-110" charset="0"/>
                <a:ea typeface="+mn-ea"/>
                <a:cs typeface="+mn-cs"/>
              </a:rPr>
              <a:t>communities for generally accepted computer performance measurements has</a:t>
            </a:r>
          </a:p>
          <a:p>
            <a:r>
              <a:rPr kumimoji="1" lang="en-US" sz="1200" kern="1200" baseline="0" dirty="0">
                <a:solidFill>
                  <a:schemeClr val="tx1"/>
                </a:solidFill>
                <a:latin typeface="Times New Roman" pitchFamily="-110" charset="0"/>
                <a:ea typeface="+mn-ea"/>
                <a:cs typeface="+mn-cs"/>
              </a:rPr>
              <a:t>led to the development of standardized benchmark suites. A benchmark suite is a</a:t>
            </a:r>
          </a:p>
          <a:p>
            <a:r>
              <a:rPr kumimoji="1" lang="en-US" sz="1200" kern="1200" baseline="0" dirty="0">
                <a:solidFill>
                  <a:schemeClr val="tx1"/>
                </a:solidFill>
                <a:latin typeface="Times New Roman" pitchFamily="-110" charset="0"/>
                <a:ea typeface="+mn-ea"/>
                <a:cs typeface="+mn-cs"/>
              </a:rPr>
              <a:t>collection of programs, defined in a high-level language, that together attempt to</a:t>
            </a:r>
          </a:p>
          <a:p>
            <a:r>
              <a:rPr kumimoji="1" lang="en-US" sz="1200" kern="1200" baseline="0" dirty="0">
                <a:solidFill>
                  <a:schemeClr val="tx1"/>
                </a:solidFill>
                <a:latin typeface="Times New Roman" pitchFamily="-110" charset="0"/>
                <a:ea typeface="+mn-ea"/>
                <a:cs typeface="+mn-cs"/>
              </a:rPr>
              <a:t>provide a representative test of a computer in a particular application or system</a:t>
            </a:r>
          </a:p>
          <a:p>
            <a:r>
              <a:rPr kumimoji="1" lang="en-US" sz="1200" kern="1200" baseline="0" dirty="0">
                <a:solidFill>
                  <a:schemeClr val="tx1"/>
                </a:solidFill>
                <a:latin typeface="Times New Roman" pitchFamily="-110" charset="0"/>
                <a:ea typeface="+mn-ea"/>
                <a:cs typeface="+mn-cs"/>
              </a:rPr>
              <a:t>programming area. The best known such collection of benchmark suites is defined</a:t>
            </a:r>
          </a:p>
          <a:p>
            <a:r>
              <a:rPr kumimoji="1" lang="en-US" sz="1200" kern="1200" baseline="0" dirty="0">
                <a:solidFill>
                  <a:schemeClr val="tx1"/>
                </a:solidFill>
                <a:latin typeface="Times New Roman" pitchFamily="-110" charset="0"/>
                <a:ea typeface="+mn-ea"/>
                <a:cs typeface="+mn-cs"/>
              </a:rPr>
              <a:t>and maintained by the System Performance Evaluation Corporation (SPEC),</a:t>
            </a:r>
          </a:p>
          <a:p>
            <a:r>
              <a:rPr kumimoji="1" lang="en-US" sz="1200" kern="1200" baseline="0" dirty="0">
                <a:solidFill>
                  <a:schemeClr val="tx1"/>
                </a:solidFill>
                <a:latin typeface="Times New Roman" pitchFamily="-110" charset="0"/>
                <a:ea typeface="+mn-ea"/>
                <a:cs typeface="+mn-cs"/>
              </a:rPr>
              <a:t>an industry consortium. SPEC performance measurements are widely used for</a:t>
            </a:r>
          </a:p>
          <a:p>
            <a:r>
              <a:rPr kumimoji="1" lang="en-US" sz="1200" kern="1200" baseline="0" dirty="0">
                <a:solidFill>
                  <a:schemeClr val="tx1"/>
                </a:solidFill>
                <a:latin typeface="Times New Roman" pitchFamily="-110" charset="0"/>
                <a:ea typeface="+mn-ea"/>
                <a:cs typeface="+mn-cs"/>
              </a:rPr>
              <a:t>comparison and research purposes.</a:t>
            </a:r>
          </a:p>
          <a:p>
            <a:endParaRPr kumimoji="1" lang="en-US" sz="1200"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53</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110" charset="0"/>
                <a:ea typeface="+mn-ea"/>
                <a:cs typeface="+mn-cs"/>
              </a:rPr>
              <a:t>The best known of the SPEC benchmark suites is SPEC CPU2006. This is the</a:t>
            </a:r>
          </a:p>
          <a:p>
            <a:r>
              <a:rPr kumimoji="1" lang="en-US" sz="1200" kern="1200" baseline="0" dirty="0">
                <a:solidFill>
                  <a:schemeClr val="tx1"/>
                </a:solidFill>
                <a:latin typeface="Times New Roman" pitchFamily="-110" charset="0"/>
                <a:ea typeface="+mn-ea"/>
                <a:cs typeface="+mn-cs"/>
              </a:rPr>
              <a:t>industry standard suite for processor-intensive applications. That is, SPEC CPU2006 is</a:t>
            </a:r>
          </a:p>
          <a:p>
            <a:r>
              <a:rPr kumimoji="1" lang="en-US" sz="1200" kern="1200" baseline="0" dirty="0">
                <a:solidFill>
                  <a:schemeClr val="tx1"/>
                </a:solidFill>
                <a:latin typeface="Times New Roman" pitchFamily="-110" charset="0"/>
                <a:ea typeface="+mn-ea"/>
                <a:cs typeface="+mn-cs"/>
              </a:rPr>
              <a:t>appropriate for measuring performance for applications that spend most of their time</a:t>
            </a:r>
          </a:p>
          <a:p>
            <a:r>
              <a:rPr kumimoji="1" lang="en-US" sz="1200" kern="1200" baseline="0" dirty="0">
                <a:solidFill>
                  <a:schemeClr val="tx1"/>
                </a:solidFill>
                <a:latin typeface="Times New Roman" pitchFamily="-110" charset="0"/>
                <a:ea typeface="+mn-ea"/>
                <a:cs typeface="+mn-cs"/>
              </a:rPr>
              <a:t>doing computation rather than I/O. The CPU2006 suite is based on existing applications</a:t>
            </a:r>
          </a:p>
          <a:p>
            <a:r>
              <a:rPr kumimoji="1" lang="en-US" sz="1200" kern="1200" baseline="0" dirty="0">
                <a:solidFill>
                  <a:schemeClr val="tx1"/>
                </a:solidFill>
                <a:latin typeface="Times New Roman" pitchFamily="-110" charset="0"/>
                <a:ea typeface="+mn-ea"/>
                <a:cs typeface="+mn-cs"/>
              </a:rPr>
              <a:t>that have already been ported to a wide variety of platforms by SPEC industry</a:t>
            </a:r>
            <a:endParaRPr lang="en-US" dirty="0"/>
          </a:p>
          <a:p>
            <a:r>
              <a:rPr kumimoji="1" lang="en-US" sz="1200" kern="1200" baseline="0" dirty="0">
                <a:solidFill>
                  <a:schemeClr val="tx1"/>
                </a:solidFill>
                <a:latin typeface="Times New Roman" pitchFamily="-110" charset="0"/>
                <a:ea typeface="+mn-ea"/>
                <a:cs typeface="+mn-cs"/>
              </a:rPr>
              <a:t>members. It consists of 17 floating-point programs written in C, C++, and Fortran; and</a:t>
            </a:r>
          </a:p>
          <a:p>
            <a:r>
              <a:rPr kumimoji="1" lang="en-US" sz="1200" kern="1200" baseline="0" dirty="0">
                <a:solidFill>
                  <a:schemeClr val="tx1"/>
                </a:solidFill>
                <a:latin typeface="Times New Roman" pitchFamily="-110" charset="0"/>
                <a:ea typeface="+mn-ea"/>
                <a:cs typeface="+mn-cs"/>
              </a:rPr>
              <a:t>12 integer programs written in C and C++. The suite contains over 3 million lines of</a:t>
            </a:r>
          </a:p>
          <a:p>
            <a:r>
              <a:rPr kumimoji="1" lang="en-US" sz="1200" kern="1200" baseline="0" dirty="0">
                <a:solidFill>
                  <a:schemeClr val="tx1"/>
                </a:solidFill>
                <a:latin typeface="Times New Roman" pitchFamily="-110" charset="0"/>
                <a:ea typeface="+mn-ea"/>
                <a:cs typeface="+mn-cs"/>
              </a:rPr>
              <a:t>code. This is the fifth generation of processor-intensive suites from SPEC, replacing</a:t>
            </a:r>
          </a:p>
          <a:p>
            <a:r>
              <a:rPr kumimoji="1" lang="en-US" sz="1200" kern="1200" baseline="0" dirty="0">
                <a:solidFill>
                  <a:schemeClr val="tx1"/>
                </a:solidFill>
                <a:latin typeface="Times New Roman" pitchFamily="-110" charset="0"/>
                <a:ea typeface="+mn-ea"/>
                <a:cs typeface="+mn-cs"/>
              </a:rPr>
              <a:t>SPEC CPU2000, SPEC CPU95, SPEC CPU92, and SPEC CPU89 [HENN07].</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Other SPEC suites include the following:</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SPECjvm98: </a:t>
            </a:r>
            <a:r>
              <a:rPr kumimoji="1" lang="en-US" sz="1200" b="0" kern="1200" baseline="0" dirty="0">
                <a:solidFill>
                  <a:schemeClr val="tx1"/>
                </a:solidFill>
                <a:latin typeface="Times New Roman" pitchFamily="-110" charset="0"/>
                <a:ea typeface="+mn-ea"/>
                <a:cs typeface="+mn-cs"/>
              </a:rPr>
              <a:t>Intended to evaluate performance of the combined hardware</a:t>
            </a:r>
          </a:p>
          <a:p>
            <a:r>
              <a:rPr kumimoji="1" lang="en-US" sz="1200" b="0" kern="1200" baseline="0" dirty="0">
                <a:solidFill>
                  <a:schemeClr val="tx1"/>
                </a:solidFill>
                <a:latin typeface="Times New Roman" pitchFamily="-110" charset="0"/>
                <a:ea typeface="+mn-ea"/>
                <a:cs typeface="+mn-cs"/>
              </a:rPr>
              <a:t>and software aspects of the Java Virtual Machine (JVM) client platform</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SPECjbb2000 (Java Business Benchmark): </a:t>
            </a:r>
            <a:r>
              <a:rPr kumimoji="1" lang="en-US" sz="1200" b="0" kern="1200" baseline="0" dirty="0">
                <a:solidFill>
                  <a:schemeClr val="tx1"/>
                </a:solidFill>
                <a:latin typeface="Times New Roman" pitchFamily="-110" charset="0"/>
                <a:ea typeface="+mn-ea"/>
                <a:cs typeface="+mn-cs"/>
              </a:rPr>
              <a:t>A benchmark for evaluating</a:t>
            </a:r>
          </a:p>
          <a:p>
            <a:r>
              <a:rPr kumimoji="1" lang="en-US" sz="1200" kern="1200" baseline="0" dirty="0">
                <a:solidFill>
                  <a:schemeClr val="tx1"/>
                </a:solidFill>
                <a:latin typeface="Times New Roman" pitchFamily="-110" charset="0"/>
                <a:ea typeface="+mn-ea"/>
                <a:cs typeface="+mn-cs"/>
              </a:rPr>
              <a:t>server-side Java-based electronic commerce applications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SPECweb99: </a:t>
            </a:r>
            <a:r>
              <a:rPr kumimoji="1" lang="en-US" sz="1200" b="0" kern="1200" baseline="0" dirty="0">
                <a:solidFill>
                  <a:schemeClr val="tx1"/>
                </a:solidFill>
                <a:latin typeface="Times New Roman" pitchFamily="-110" charset="0"/>
                <a:ea typeface="+mn-ea"/>
                <a:cs typeface="+mn-cs"/>
              </a:rPr>
              <a:t>Evaluates the performance of World Wide Web (WWW) servers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SPECmail2001: </a:t>
            </a:r>
            <a:r>
              <a:rPr kumimoji="1" lang="en-US" sz="1200" b="0" kern="1200" baseline="0" dirty="0">
                <a:solidFill>
                  <a:schemeClr val="tx1"/>
                </a:solidFill>
                <a:latin typeface="Times New Roman" pitchFamily="-110" charset="0"/>
                <a:ea typeface="+mn-ea"/>
                <a:cs typeface="+mn-cs"/>
              </a:rPr>
              <a:t>Designed to measure a system’s performance acting as a mail</a:t>
            </a:r>
          </a:p>
          <a:p>
            <a:r>
              <a:rPr kumimoji="1" lang="en-US" sz="1200" b="0" kern="1200" baseline="0" dirty="0">
                <a:solidFill>
                  <a:schemeClr val="tx1"/>
                </a:solidFill>
                <a:latin typeface="Times New Roman" pitchFamily="-110" charset="0"/>
                <a:ea typeface="+mn-ea"/>
                <a:cs typeface="+mn-cs"/>
              </a:rPr>
              <a:t>server</a:t>
            </a:r>
            <a:endParaRPr lang="en-US" b="0"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54</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When considering system performance, computer system designers look for</a:t>
            </a:r>
          </a:p>
          <a:p>
            <a:r>
              <a:rPr kumimoji="1" lang="en-US" sz="1200" kern="1200" baseline="0" dirty="0">
                <a:solidFill>
                  <a:schemeClr val="tx1"/>
                </a:solidFill>
                <a:latin typeface="Times New Roman" pitchFamily="-110" charset="0"/>
                <a:ea typeface="+mn-ea"/>
                <a:cs typeface="+mn-cs"/>
              </a:rPr>
              <a:t>ways to improve performance by improvement in technology or change in</a:t>
            </a:r>
          </a:p>
          <a:p>
            <a:r>
              <a:rPr kumimoji="1" lang="en-US" sz="1200" kern="1200" baseline="0" dirty="0">
                <a:solidFill>
                  <a:schemeClr val="tx1"/>
                </a:solidFill>
                <a:latin typeface="Times New Roman" pitchFamily="-110" charset="0"/>
                <a:ea typeface="+mn-ea"/>
                <a:cs typeface="+mn-cs"/>
              </a:rPr>
              <a:t>design. Examples include the use of parallel processors, the use of a memory</a:t>
            </a:r>
          </a:p>
          <a:p>
            <a:r>
              <a:rPr kumimoji="1" lang="en-US" sz="1200" kern="1200" baseline="0" dirty="0">
                <a:solidFill>
                  <a:schemeClr val="tx1"/>
                </a:solidFill>
                <a:latin typeface="Times New Roman" pitchFamily="-110" charset="0"/>
                <a:ea typeface="+mn-ea"/>
                <a:cs typeface="+mn-cs"/>
              </a:rPr>
              <a:t>cache hierarchy, and speedup in memory access time and I/O transfer rate</a:t>
            </a:r>
          </a:p>
          <a:p>
            <a:r>
              <a:rPr kumimoji="1" lang="en-US" sz="1200" kern="1200" baseline="0" dirty="0">
                <a:solidFill>
                  <a:schemeClr val="tx1"/>
                </a:solidFill>
                <a:latin typeface="Times New Roman" pitchFamily="-110" charset="0"/>
                <a:ea typeface="+mn-ea"/>
                <a:cs typeface="+mn-cs"/>
              </a:rPr>
              <a:t>due to technology improvements. In all of these cases, it is important to note</a:t>
            </a:r>
          </a:p>
          <a:p>
            <a:r>
              <a:rPr kumimoji="1" lang="en-US" sz="1200" kern="1200" baseline="0" dirty="0">
                <a:solidFill>
                  <a:schemeClr val="tx1"/>
                </a:solidFill>
                <a:latin typeface="Times New Roman" pitchFamily="-110" charset="0"/>
                <a:ea typeface="+mn-ea"/>
                <a:cs typeface="+mn-cs"/>
              </a:rPr>
              <a:t>that a speedup in one aspect of the technology or design does not result in a</a:t>
            </a:r>
          </a:p>
          <a:p>
            <a:r>
              <a:rPr kumimoji="1" lang="en-US" sz="1200" kern="1200" baseline="0" dirty="0">
                <a:solidFill>
                  <a:schemeClr val="tx1"/>
                </a:solidFill>
                <a:latin typeface="Times New Roman" pitchFamily="-110" charset="0"/>
                <a:ea typeface="+mn-ea"/>
                <a:cs typeface="+mn-cs"/>
              </a:rPr>
              <a:t>corresponding improvement in performance. This limitation is succinctly</a:t>
            </a:r>
          </a:p>
          <a:p>
            <a:r>
              <a:rPr kumimoji="1" lang="en-US" sz="1200" kern="1200" baseline="0" dirty="0">
                <a:solidFill>
                  <a:schemeClr val="tx1"/>
                </a:solidFill>
                <a:latin typeface="Times New Roman" pitchFamily="-110" charset="0"/>
                <a:ea typeface="+mn-ea"/>
                <a:cs typeface="+mn-cs"/>
              </a:rPr>
              <a:t>expressed by Amdahl’s law.</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Amdahl’s law was first proposed by Gene Amdahl in [AMDA67] and deals</a:t>
            </a:r>
          </a:p>
          <a:p>
            <a:r>
              <a:rPr kumimoji="1" lang="en-US" sz="1200" kern="1200" baseline="0" dirty="0">
                <a:solidFill>
                  <a:schemeClr val="tx1"/>
                </a:solidFill>
                <a:latin typeface="Times New Roman" pitchFamily="-110" charset="0"/>
                <a:ea typeface="+mn-ea"/>
                <a:cs typeface="+mn-cs"/>
              </a:rPr>
              <a:t>with the potential speedup of a program using multiple processors compared to a</a:t>
            </a:r>
          </a:p>
          <a:p>
            <a:r>
              <a:rPr kumimoji="1" lang="en-US" sz="1200" kern="1200" baseline="0" dirty="0">
                <a:solidFill>
                  <a:schemeClr val="tx1"/>
                </a:solidFill>
                <a:latin typeface="Times New Roman" pitchFamily="-110" charset="0"/>
                <a:ea typeface="+mn-ea"/>
                <a:cs typeface="+mn-cs"/>
              </a:rPr>
              <a:t>single processor.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Amdahl’s law illustrates the problems facing industry in the development of multi-core</a:t>
            </a:r>
          </a:p>
          <a:p>
            <a:r>
              <a:rPr kumimoji="1" lang="en-US" sz="1200" kern="1200" baseline="0" dirty="0">
                <a:solidFill>
                  <a:schemeClr val="tx1"/>
                </a:solidFill>
                <a:latin typeface="Times New Roman" pitchFamily="-110" charset="0"/>
                <a:ea typeface="+mn-ea"/>
                <a:cs typeface="+mn-cs"/>
              </a:rPr>
              <a:t>machines with an ever-growing number of cores: The software that runs on such</a:t>
            </a:r>
          </a:p>
          <a:p>
            <a:r>
              <a:rPr kumimoji="1" lang="en-US" sz="1200" kern="1200" baseline="0" dirty="0">
                <a:solidFill>
                  <a:schemeClr val="tx1"/>
                </a:solidFill>
                <a:latin typeface="Times New Roman" pitchFamily="-110" charset="0"/>
                <a:ea typeface="+mn-ea"/>
                <a:cs typeface="+mn-cs"/>
              </a:rPr>
              <a:t>machines must be adapted to a highly parallel execution environment to exploit the</a:t>
            </a:r>
          </a:p>
          <a:p>
            <a:r>
              <a:rPr kumimoji="1" lang="en-US" sz="1200" kern="1200" baseline="0" dirty="0">
                <a:solidFill>
                  <a:schemeClr val="tx1"/>
                </a:solidFill>
                <a:latin typeface="Times New Roman" pitchFamily="-110" charset="0"/>
                <a:ea typeface="+mn-ea"/>
                <a:cs typeface="+mn-cs"/>
              </a:rPr>
              <a:t>power of parallel processing.</a:t>
            </a:r>
            <a:endParaRPr lang="en-US" sz="1200" baseline="0" dirty="0">
              <a:latin typeface="TimesTen-Roman"/>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55</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a:solidFill>
                  <a:schemeClr val="tx1"/>
                </a:solidFill>
                <a:latin typeface="Times New Roman" pitchFamily="-110" charset="0"/>
                <a:ea typeface="+mn-ea"/>
                <a:cs typeface="+mn-cs"/>
              </a:rPr>
              <a:t>Consider a program running on a single processor such that a fraction</a:t>
            </a:r>
          </a:p>
          <a:p>
            <a:r>
              <a:rPr kumimoji="1" lang="en-US" sz="1200" kern="1200" baseline="0" dirty="0">
                <a:solidFill>
                  <a:schemeClr val="tx1"/>
                </a:solidFill>
                <a:latin typeface="Times New Roman" pitchFamily="-110" charset="0"/>
                <a:ea typeface="+mn-ea"/>
                <a:cs typeface="+mn-cs"/>
              </a:rPr>
              <a:t>(1 – </a:t>
            </a:r>
            <a:r>
              <a:rPr kumimoji="1" lang="en-US" sz="1200" i="1" kern="1200" baseline="0" dirty="0">
                <a:solidFill>
                  <a:schemeClr val="tx1"/>
                </a:solidFill>
                <a:latin typeface="Times New Roman" pitchFamily="-110" charset="0"/>
                <a:ea typeface="+mn-ea"/>
                <a:cs typeface="+mn-cs"/>
              </a:rPr>
              <a:t>f) </a:t>
            </a:r>
            <a:r>
              <a:rPr kumimoji="1" lang="en-US" sz="1200" i="0" kern="1200" baseline="0" dirty="0">
                <a:solidFill>
                  <a:schemeClr val="tx1"/>
                </a:solidFill>
                <a:latin typeface="Times New Roman" pitchFamily="-110" charset="0"/>
                <a:ea typeface="+mn-ea"/>
                <a:cs typeface="+mn-cs"/>
              </a:rPr>
              <a:t>of the execution time involves code that is inherently serial and a fraction</a:t>
            </a:r>
          </a:p>
          <a:p>
            <a:r>
              <a:rPr kumimoji="1" lang="en-US" sz="1200" i="0" kern="1200" baseline="0" dirty="0">
                <a:solidFill>
                  <a:schemeClr val="tx1"/>
                </a:solidFill>
                <a:latin typeface="Times New Roman" pitchFamily="-110" charset="0"/>
                <a:ea typeface="+mn-ea"/>
                <a:cs typeface="+mn-cs"/>
              </a:rPr>
              <a:t>f that involves code that is infinitely parallelizable with no scheduling overhead</a:t>
            </a:r>
            <a:r>
              <a:rPr kumimoji="1" lang="en-US" sz="1200" i="1" kern="1200" baseline="0" dirty="0">
                <a:solidFill>
                  <a:schemeClr val="tx1"/>
                </a:solidFill>
                <a:latin typeface="Times New Roman" pitchFamily="-110" charset="0"/>
                <a:ea typeface="+mn-ea"/>
                <a:cs typeface="+mn-cs"/>
              </a:rPr>
              <a:t>.</a:t>
            </a:r>
          </a:p>
          <a:p>
            <a:r>
              <a:rPr kumimoji="1" lang="en-US" sz="1200" kern="1200" baseline="0" dirty="0">
                <a:solidFill>
                  <a:schemeClr val="tx1"/>
                </a:solidFill>
                <a:latin typeface="Times New Roman" pitchFamily="-110" charset="0"/>
                <a:ea typeface="+mn-ea"/>
                <a:cs typeface="+mn-cs"/>
              </a:rPr>
              <a:t>Let </a:t>
            </a:r>
            <a:r>
              <a:rPr kumimoji="1" lang="en-US" sz="1200" i="1" kern="1200" baseline="0" dirty="0">
                <a:solidFill>
                  <a:schemeClr val="tx1"/>
                </a:solidFill>
                <a:latin typeface="Times New Roman" pitchFamily="-110" charset="0"/>
                <a:ea typeface="+mn-ea"/>
                <a:cs typeface="+mn-cs"/>
              </a:rPr>
              <a:t>T </a:t>
            </a:r>
            <a:r>
              <a:rPr kumimoji="1" lang="en-US" sz="1200" i="0" kern="1200" baseline="0" dirty="0">
                <a:solidFill>
                  <a:schemeClr val="tx1"/>
                </a:solidFill>
                <a:latin typeface="Times New Roman" pitchFamily="-110" charset="0"/>
                <a:ea typeface="+mn-ea"/>
                <a:cs typeface="+mn-cs"/>
              </a:rPr>
              <a:t>be the total execution time of the program using a single processor. Then the</a:t>
            </a:r>
          </a:p>
          <a:p>
            <a:r>
              <a:rPr kumimoji="1" lang="en-US" sz="1200" kern="1200" baseline="0" dirty="0">
                <a:solidFill>
                  <a:schemeClr val="tx1"/>
                </a:solidFill>
                <a:latin typeface="Times New Roman" pitchFamily="-110" charset="0"/>
                <a:ea typeface="+mn-ea"/>
                <a:cs typeface="+mn-cs"/>
              </a:rPr>
              <a:t>speedup using a parallel processor with </a:t>
            </a:r>
            <a:r>
              <a:rPr kumimoji="1" lang="en-US" sz="1200" i="1" kern="1200" baseline="0" dirty="0">
                <a:solidFill>
                  <a:schemeClr val="tx1"/>
                </a:solidFill>
                <a:latin typeface="Times New Roman" pitchFamily="-110" charset="0"/>
                <a:ea typeface="+mn-ea"/>
                <a:cs typeface="+mn-cs"/>
              </a:rPr>
              <a:t>N </a:t>
            </a:r>
            <a:r>
              <a:rPr kumimoji="1" lang="en-US" sz="1200" i="0" kern="1200" baseline="0" dirty="0">
                <a:solidFill>
                  <a:schemeClr val="tx1"/>
                </a:solidFill>
                <a:latin typeface="Times New Roman" pitchFamily="-110" charset="0"/>
                <a:ea typeface="+mn-ea"/>
                <a:cs typeface="+mn-cs"/>
              </a:rPr>
              <a:t>processors that fully exploits the parallel</a:t>
            </a:r>
          </a:p>
          <a:p>
            <a:r>
              <a:rPr kumimoji="1" lang="en-US" sz="1200" kern="1200" baseline="0" dirty="0">
                <a:solidFill>
                  <a:schemeClr val="tx1"/>
                </a:solidFill>
                <a:latin typeface="Times New Roman" pitchFamily="-110" charset="0"/>
                <a:ea typeface="+mn-ea"/>
                <a:cs typeface="+mn-cs"/>
              </a:rPr>
              <a:t>portion of the program is as follows:</a:t>
            </a:r>
          </a:p>
          <a:p>
            <a:r>
              <a:rPr kumimoji="1" lang="en-US" sz="1200" kern="1200" baseline="0" dirty="0">
                <a:solidFill>
                  <a:schemeClr val="tx1"/>
                </a:solidFill>
                <a:latin typeface="Times New Roman" pitchFamily="-110" charset="0"/>
                <a:ea typeface="+mn-ea"/>
                <a:cs typeface="+mn-cs"/>
              </a:rPr>
              <a:t>Speedup =</a:t>
            </a:r>
          </a:p>
          <a:p>
            <a:r>
              <a:rPr kumimoji="1" lang="en-US" sz="1200" u="sng" kern="1200" baseline="0" dirty="0">
                <a:solidFill>
                  <a:schemeClr val="tx1"/>
                </a:solidFill>
                <a:latin typeface="Times New Roman" pitchFamily="-110" charset="0"/>
                <a:ea typeface="+mn-ea"/>
                <a:cs typeface="+mn-cs"/>
              </a:rPr>
              <a:t>Time to execute program on a single processor</a:t>
            </a:r>
          </a:p>
          <a:p>
            <a:r>
              <a:rPr kumimoji="1" lang="en-US" sz="1200" kern="1200" baseline="0" dirty="0">
                <a:solidFill>
                  <a:schemeClr val="tx1"/>
                </a:solidFill>
                <a:latin typeface="Times New Roman" pitchFamily="-110" charset="0"/>
                <a:ea typeface="+mn-ea"/>
                <a:cs typeface="+mn-cs"/>
              </a:rPr>
              <a:t>Time to execute program on </a:t>
            </a:r>
            <a:r>
              <a:rPr kumimoji="1" lang="en-US" sz="1200" i="1" kern="1200" baseline="0" dirty="0">
                <a:solidFill>
                  <a:schemeClr val="tx1"/>
                </a:solidFill>
                <a:latin typeface="Times New Roman" pitchFamily="-110" charset="0"/>
                <a:ea typeface="+mn-ea"/>
                <a:cs typeface="+mn-cs"/>
              </a:rPr>
              <a:t>N parallel processors</a:t>
            </a:r>
          </a:p>
          <a:p>
            <a:r>
              <a:rPr kumimoji="1" lang="en-US" sz="1200" kern="1200" baseline="0" dirty="0">
                <a:solidFill>
                  <a:schemeClr val="tx1"/>
                </a:solidFill>
                <a:latin typeface="Times New Roman" pitchFamily="-110" charset="0"/>
                <a:ea typeface="+mn-ea"/>
                <a:cs typeface="+mn-cs"/>
              </a:rPr>
              <a:t>=</a:t>
            </a:r>
            <a:r>
              <a:rPr kumimoji="1" lang="en-US" sz="1200" i="1" u="sng" kern="1200" baseline="0" dirty="0">
                <a:solidFill>
                  <a:schemeClr val="tx1"/>
                </a:solidFill>
                <a:latin typeface="Times New Roman" pitchFamily="-110" charset="0"/>
                <a:ea typeface="+mn-ea"/>
                <a:cs typeface="+mn-cs"/>
              </a:rPr>
              <a:t>T(1 - f) + Tf</a:t>
            </a:r>
          </a:p>
          <a:p>
            <a:r>
              <a:rPr kumimoji="1" lang="en-US" sz="1200" i="1" kern="1200" baseline="0" dirty="0">
                <a:solidFill>
                  <a:schemeClr val="tx1"/>
                </a:solidFill>
                <a:latin typeface="Times New Roman" pitchFamily="-110" charset="0"/>
                <a:ea typeface="+mn-ea"/>
                <a:cs typeface="+mn-cs"/>
              </a:rPr>
              <a:t>T(1 - f) +</a:t>
            </a:r>
            <a:r>
              <a:rPr kumimoji="1" lang="en-US" sz="1200" i="1" u="sng" kern="1200" baseline="0" dirty="0">
                <a:solidFill>
                  <a:schemeClr val="tx1"/>
                </a:solidFill>
                <a:latin typeface="Times New Roman" pitchFamily="-110" charset="0"/>
                <a:ea typeface="+mn-ea"/>
                <a:cs typeface="+mn-cs"/>
              </a:rPr>
              <a:t>Tf</a:t>
            </a:r>
          </a:p>
          <a:p>
            <a:r>
              <a:rPr kumimoji="1" lang="en-US" sz="1200" i="1" kern="1200" baseline="0" dirty="0">
                <a:solidFill>
                  <a:schemeClr val="tx1"/>
                </a:solidFill>
                <a:latin typeface="Times New Roman" pitchFamily="-110" charset="0"/>
                <a:ea typeface="+mn-ea"/>
                <a:cs typeface="+mn-cs"/>
              </a:rPr>
              <a:t>              N</a:t>
            </a:r>
          </a:p>
          <a:p>
            <a:r>
              <a:rPr kumimoji="1" lang="en-US" sz="1200" kern="1200" baseline="0" dirty="0">
                <a:solidFill>
                  <a:schemeClr val="tx1"/>
                </a:solidFill>
                <a:latin typeface="Times New Roman" pitchFamily="-110" charset="0"/>
                <a:ea typeface="+mn-ea"/>
                <a:cs typeface="+mn-cs"/>
              </a:rPr>
              <a:t>=  </a:t>
            </a:r>
            <a:r>
              <a:rPr kumimoji="1" lang="en-US" sz="1200" u="sng" kern="1200" baseline="0" dirty="0">
                <a:solidFill>
                  <a:schemeClr val="tx1"/>
                </a:solidFill>
                <a:latin typeface="Times New Roman" pitchFamily="-110" charset="0"/>
                <a:ea typeface="+mn-ea"/>
                <a:cs typeface="+mn-cs"/>
              </a:rPr>
              <a:t>   1          </a:t>
            </a:r>
          </a:p>
          <a:p>
            <a:r>
              <a:rPr kumimoji="1" lang="en-US" sz="1200" kern="1200" baseline="0" dirty="0">
                <a:solidFill>
                  <a:schemeClr val="tx1"/>
                </a:solidFill>
                <a:latin typeface="Times New Roman" pitchFamily="-110" charset="0"/>
                <a:ea typeface="+mn-ea"/>
                <a:cs typeface="+mn-cs"/>
              </a:rPr>
              <a:t>(1 - </a:t>
            </a:r>
            <a:r>
              <a:rPr kumimoji="1" lang="en-US" sz="1200" i="1" kern="1200" baseline="0" dirty="0">
                <a:solidFill>
                  <a:schemeClr val="tx1"/>
                </a:solidFill>
                <a:latin typeface="Times New Roman" pitchFamily="-110" charset="0"/>
                <a:ea typeface="+mn-ea"/>
                <a:cs typeface="+mn-cs"/>
              </a:rPr>
              <a:t>f) +</a:t>
            </a:r>
            <a:r>
              <a:rPr kumimoji="1" lang="en-US" sz="1200" i="1" u="sng" kern="1200" baseline="0" dirty="0">
                <a:solidFill>
                  <a:schemeClr val="tx1"/>
                </a:solidFill>
                <a:latin typeface="Times New Roman" pitchFamily="-110" charset="0"/>
                <a:ea typeface="+mn-ea"/>
                <a:cs typeface="+mn-cs"/>
              </a:rPr>
              <a:t>f</a:t>
            </a:r>
          </a:p>
          <a:p>
            <a:r>
              <a:rPr kumimoji="1" lang="en-US" sz="1200" i="1" kern="1200" baseline="0" dirty="0">
                <a:solidFill>
                  <a:schemeClr val="tx1"/>
                </a:solidFill>
                <a:latin typeface="Times New Roman" pitchFamily="-110" charset="0"/>
                <a:ea typeface="+mn-ea"/>
                <a:cs typeface="+mn-cs"/>
              </a:rPr>
              <a:t>          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This equation is illustrated in Figure 2.14. Two important conclusions can be</a:t>
            </a:r>
          </a:p>
          <a:p>
            <a:r>
              <a:rPr kumimoji="1" lang="en-US" sz="1200" kern="1200" baseline="0" dirty="0">
                <a:solidFill>
                  <a:schemeClr val="tx1"/>
                </a:solidFill>
                <a:latin typeface="Times New Roman" pitchFamily="-110" charset="0"/>
                <a:ea typeface="+mn-ea"/>
                <a:cs typeface="+mn-cs"/>
              </a:rPr>
              <a:t>drawn:</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1. When </a:t>
            </a:r>
            <a:r>
              <a:rPr kumimoji="1" lang="en-US" sz="1200" b="0" i="1" kern="1200" baseline="0" dirty="0">
                <a:solidFill>
                  <a:schemeClr val="tx1"/>
                </a:solidFill>
                <a:latin typeface="Times New Roman" pitchFamily="-110" charset="0"/>
                <a:ea typeface="+mn-ea"/>
                <a:cs typeface="+mn-cs"/>
              </a:rPr>
              <a:t>f is small, the use of parallel processors has little effect.</a:t>
            </a:r>
          </a:p>
          <a:p>
            <a:endParaRPr kumimoji="1" lang="en-US" sz="1200" b="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2. As </a:t>
            </a:r>
            <a:r>
              <a:rPr kumimoji="1" lang="en-US" sz="1200" b="0" i="1" kern="1200" baseline="0" dirty="0">
                <a:solidFill>
                  <a:schemeClr val="tx1"/>
                </a:solidFill>
                <a:latin typeface="Times New Roman" pitchFamily="-110" charset="0"/>
                <a:ea typeface="+mn-ea"/>
                <a:cs typeface="+mn-cs"/>
              </a:rPr>
              <a:t>N approaches infinity, speedup is bound by 1/(1 – f), so that there are</a:t>
            </a:r>
          </a:p>
          <a:p>
            <a:r>
              <a:rPr kumimoji="1" lang="en-US" sz="1200" kern="1200" baseline="0" dirty="0">
                <a:solidFill>
                  <a:schemeClr val="tx1"/>
                </a:solidFill>
                <a:latin typeface="Times New Roman" pitchFamily="-110" charset="0"/>
                <a:ea typeface="+mn-ea"/>
                <a:cs typeface="+mn-cs"/>
              </a:rPr>
              <a:t>diminishing returns for using more processors.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These conclusions are too pessimistic, an assertion first put forward in</a:t>
            </a:r>
          </a:p>
          <a:p>
            <a:r>
              <a:rPr kumimoji="1" lang="en-US" sz="1200" kern="1200" baseline="0" dirty="0">
                <a:solidFill>
                  <a:schemeClr val="tx1"/>
                </a:solidFill>
                <a:latin typeface="Times New Roman" pitchFamily="-110" charset="0"/>
                <a:ea typeface="+mn-ea"/>
                <a:cs typeface="+mn-cs"/>
              </a:rPr>
              <a:t>[GUST88]. For example, a server can maintain multiple threads or multiple tasks</a:t>
            </a:r>
          </a:p>
          <a:p>
            <a:r>
              <a:rPr kumimoji="1" lang="en-US" sz="1200" kern="1200" baseline="0" dirty="0">
                <a:solidFill>
                  <a:schemeClr val="tx1"/>
                </a:solidFill>
                <a:latin typeface="Times New Roman" pitchFamily="-110" charset="0"/>
                <a:ea typeface="+mn-ea"/>
                <a:cs typeface="+mn-cs"/>
              </a:rPr>
              <a:t>to handle multiple clients and execute the threads or tasks in parallel up to the limit</a:t>
            </a:r>
          </a:p>
          <a:p>
            <a:r>
              <a:rPr kumimoji="1" lang="en-US" sz="1200" kern="1200" baseline="0" dirty="0">
                <a:solidFill>
                  <a:schemeClr val="tx1"/>
                </a:solidFill>
                <a:latin typeface="Times New Roman" pitchFamily="-110" charset="0"/>
                <a:ea typeface="+mn-ea"/>
                <a:cs typeface="+mn-cs"/>
              </a:rPr>
              <a:t>of the number of processors. Many database applications involve computations on</a:t>
            </a:r>
          </a:p>
          <a:p>
            <a:r>
              <a:rPr kumimoji="1" lang="en-US" sz="1200" kern="1200" baseline="0" dirty="0">
                <a:solidFill>
                  <a:schemeClr val="tx1"/>
                </a:solidFill>
                <a:latin typeface="Times New Roman" pitchFamily="-110" charset="0"/>
                <a:ea typeface="+mn-ea"/>
                <a:cs typeface="+mn-cs"/>
              </a:rPr>
              <a:t>massive amounts of data that can be split up into multiple parallel tasks.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56</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110" charset="0"/>
                <a:ea typeface="+mn-ea"/>
                <a:cs typeface="+mn-cs"/>
              </a:rPr>
              <a:t>A fundamental and simple relation with broad applications is Little’s Law</a:t>
            </a:r>
          </a:p>
          <a:p>
            <a:r>
              <a:rPr kumimoji="1" lang="en-US" sz="1200" kern="1200" baseline="0" dirty="0">
                <a:solidFill>
                  <a:schemeClr val="tx1"/>
                </a:solidFill>
                <a:latin typeface="Times New Roman" pitchFamily="-110" charset="0"/>
                <a:ea typeface="+mn-ea"/>
                <a:cs typeface="+mn-cs"/>
              </a:rPr>
              <a:t>[LITT61, LITT11]. We can apply it to almost any system that is statistically in</a:t>
            </a:r>
          </a:p>
          <a:p>
            <a:r>
              <a:rPr kumimoji="1" lang="en-US" sz="1200" kern="1200" baseline="0" dirty="0">
                <a:solidFill>
                  <a:schemeClr val="tx1"/>
                </a:solidFill>
                <a:latin typeface="Times New Roman" pitchFamily="-110" charset="0"/>
                <a:ea typeface="+mn-ea"/>
                <a:cs typeface="+mn-cs"/>
              </a:rPr>
              <a:t>steady state, and in which there is no leakage. </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Using queuing theory terminology, Little’s Law applies to a queuing system.</a:t>
            </a:r>
          </a:p>
          <a:p>
            <a:r>
              <a:rPr kumimoji="1" lang="en-US" sz="1200" kern="1200" baseline="0" dirty="0">
                <a:solidFill>
                  <a:schemeClr val="tx1"/>
                </a:solidFill>
                <a:latin typeface="Times New Roman" pitchFamily="-110" charset="0"/>
                <a:ea typeface="+mn-ea"/>
                <a:cs typeface="+mn-cs"/>
              </a:rPr>
              <a:t>The central element of the system is a server, which provides some service to items.</a:t>
            </a:r>
          </a:p>
          <a:p>
            <a:r>
              <a:rPr kumimoji="1" lang="en-US" sz="1200" kern="1200" baseline="0" dirty="0">
                <a:solidFill>
                  <a:schemeClr val="tx1"/>
                </a:solidFill>
                <a:latin typeface="Times New Roman" pitchFamily="-110" charset="0"/>
                <a:ea typeface="+mn-ea"/>
                <a:cs typeface="+mn-cs"/>
              </a:rPr>
              <a:t>Items from some population of items arrive at the system to be served. If the server</a:t>
            </a:r>
          </a:p>
          <a:p>
            <a:r>
              <a:rPr kumimoji="1" lang="en-US" sz="1200" kern="1200" baseline="0" dirty="0">
                <a:solidFill>
                  <a:schemeClr val="tx1"/>
                </a:solidFill>
                <a:latin typeface="Times New Roman" pitchFamily="-110" charset="0"/>
                <a:ea typeface="+mn-ea"/>
                <a:cs typeface="+mn-cs"/>
              </a:rPr>
              <a:t>is idle, an item is served immediately. Otherwise, an arriving item joins a waiting</a:t>
            </a:r>
          </a:p>
          <a:p>
            <a:r>
              <a:rPr kumimoji="1" lang="en-US" sz="1200" kern="1200" baseline="0" dirty="0">
                <a:solidFill>
                  <a:schemeClr val="tx1"/>
                </a:solidFill>
                <a:latin typeface="Times New Roman" pitchFamily="-110" charset="0"/>
                <a:ea typeface="+mn-ea"/>
                <a:cs typeface="+mn-cs"/>
              </a:rPr>
              <a:t>line, or queue. There can be a single queue for a single server, a single queue for</a:t>
            </a:r>
          </a:p>
          <a:p>
            <a:r>
              <a:rPr kumimoji="1" lang="en-US" sz="1200" kern="1200" baseline="0" dirty="0">
                <a:solidFill>
                  <a:schemeClr val="tx1"/>
                </a:solidFill>
                <a:latin typeface="Times New Roman" pitchFamily="-110" charset="0"/>
                <a:ea typeface="+mn-ea"/>
                <a:cs typeface="+mn-cs"/>
              </a:rPr>
              <a:t>multiple servers, or multiples queues, one for each of multiple servers. When a</a:t>
            </a:r>
          </a:p>
          <a:p>
            <a:r>
              <a:rPr kumimoji="1" lang="en-US" sz="1200" kern="1200" baseline="0" dirty="0">
                <a:solidFill>
                  <a:schemeClr val="tx1"/>
                </a:solidFill>
                <a:latin typeface="Times New Roman" pitchFamily="-110" charset="0"/>
                <a:ea typeface="+mn-ea"/>
                <a:cs typeface="+mn-cs"/>
              </a:rPr>
              <a:t>server has completed serving an item, the item departs. If there are items waiting in</a:t>
            </a:r>
          </a:p>
          <a:p>
            <a:r>
              <a:rPr kumimoji="1" lang="en-US" sz="1200" kern="1200" baseline="0" dirty="0">
                <a:solidFill>
                  <a:schemeClr val="tx1"/>
                </a:solidFill>
                <a:latin typeface="Times New Roman" pitchFamily="-110" charset="0"/>
                <a:ea typeface="+mn-ea"/>
                <a:cs typeface="+mn-cs"/>
              </a:rPr>
              <a:t>the queue, one is immediately dispatched to the server. The server in this model can</a:t>
            </a:r>
          </a:p>
          <a:p>
            <a:r>
              <a:rPr kumimoji="1" lang="en-US" sz="1200" kern="1200" baseline="0" dirty="0">
                <a:solidFill>
                  <a:schemeClr val="tx1"/>
                </a:solidFill>
                <a:latin typeface="Times New Roman" pitchFamily="-110" charset="0"/>
                <a:ea typeface="+mn-ea"/>
                <a:cs typeface="+mn-cs"/>
              </a:rPr>
              <a:t>represent anything that performs some function or service for a collection of items.</a:t>
            </a:r>
          </a:p>
          <a:p>
            <a:r>
              <a:rPr kumimoji="1" lang="en-US" sz="1200" kern="1200" baseline="0" dirty="0">
                <a:solidFill>
                  <a:schemeClr val="tx1"/>
                </a:solidFill>
                <a:latin typeface="Times New Roman" pitchFamily="-110" charset="0"/>
                <a:ea typeface="+mn-ea"/>
                <a:cs typeface="+mn-cs"/>
              </a:rPr>
              <a:t>Examples: A processor provides service to processes; a transmission line provides a</a:t>
            </a:r>
          </a:p>
          <a:p>
            <a:r>
              <a:rPr kumimoji="1" lang="en-US" sz="1200" kern="1200" baseline="0" dirty="0">
                <a:solidFill>
                  <a:schemeClr val="tx1"/>
                </a:solidFill>
                <a:latin typeface="Times New Roman" pitchFamily="-110" charset="0"/>
                <a:ea typeface="+mn-ea"/>
                <a:cs typeface="+mn-cs"/>
              </a:rPr>
              <a:t>transmission service to packets or frames of data; and an I/O device provides a read</a:t>
            </a:r>
          </a:p>
          <a:p>
            <a:r>
              <a:rPr kumimoji="1" lang="en-US" sz="1200" kern="1200" baseline="0" dirty="0">
                <a:solidFill>
                  <a:schemeClr val="tx1"/>
                </a:solidFill>
                <a:latin typeface="Times New Roman" pitchFamily="-110" charset="0"/>
                <a:ea typeface="+mn-ea"/>
                <a:cs typeface="+mn-cs"/>
              </a:rPr>
              <a:t>or write service for I/O requests.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average number of items in a queuing system equals the average rate at which items arrive multiplied by the average time that an item spends in the system. This relationship requires very few assumptions. We do not need to know what the service time distribution is, what</a:t>
            </a:r>
          </a:p>
          <a:p>
            <a:r>
              <a:rPr kumimoji="1" lang="en-US" sz="1200" kern="1200" baseline="0" dirty="0">
                <a:solidFill>
                  <a:schemeClr val="tx1"/>
                </a:solidFill>
                <a:latin typeface="Times New Roman" pitchFamily="-110" charset="0"/>
                <a:ea typeface="+mn-ea"/>
                <a:cs typeface="+mn-cs"/>
              </a:rPr>
              <a:t>the distribution of arrival times is, or the order or priority in which items are served.</a:t>
            </a:r>
          </a:p>
          <a:p>
            <a:r>
              <a:rPr kumimoji="1" lang="en-US" sz="1200" kern="1200" baseline="0" dirty="0">
                <a:solidFill>
                  <a:schemeClr val="tx1"/>
                </a:solidFill>
                <a:latin typeface="Times New Roman" pitchFamily="-110" charset="0"/>
                <a:ea typeface="+mn-ea"/>
                <a:cs typeface="+mn-cs"/>
              </a:rPr>
              <a:t>Because of its simplicity and generality, Little’s Law is extremely useful and has</a:t>
            </a:r>
          </a:p>
          <a:p>
            <a:r>
              <a:rPr kumimoji="1" lang="en-US" sz="1200" kern="1200" baseline="0" dirty="0">
                <a:solidFill>
                  <a:schemeClr val="tx1"/>
                </a:solidFill>
                <a:latin typeface="Times New Roman" pitchFamily="-110" charset="0"/>
                <a:ea typeface="+mn-ea"/>
                <a:cs typeface="+mn-cs"/>
              </a:rPr>
              <a:t>experienced somewhat of a revival due to the interest in performance problems</a:t>
            </a:r>
          </a:p>
          <a:p>
            <a:r>
              <a:rPr kumimoji="1" lang="en-US" sz="1200" kern="1200" baseline="0" dirty="0">
                <a:solidFill>
                  <a:schemeClr val="tx1"/>
                </a:solidFill>
                <a:latin typeface="Times New Roman" pitchFamily="-110" charset="0"/>
                <a:ea typeface="+mn-ea"/>
                <a:cs typeface="+mn-cs"/>
              </a:rPr>
              <a:t>related to multi-core computers.</a:t>
            </a:r>
          </a:p>
        </p:txBody>
      </p:sp>
      <p:sp>
        <p:nvSpPr>
          <p:cNvPr id="4" name="Slide Number Placeholder 3"/>
          <p:cNvSpPr>
            <a:spLocks noGrp="1"/>
          </p:cNvSpPr>
          <p:nvPr>
            <p:ph type="sldNum" sz="quarter" idx="10"/>
          </p:nvPr>
        </p:nvSpPr>
        <p:spPr/>
        <p:txBody>
          <a:bodyPr/>
          <a:lstStyle/>
          <a:p>
            <a:fld id="{FDEEBCE0-4A34-3647-9307-E59F6D6CD745}" type="slidenum">
              <a:rPr lang="en-US" smtClean="0"/>
              <a:pPr/>
              <a:t>57</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59</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2 summary.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6</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a:solidFill>
                  <a:schemeClr val="tx1"/>
                </a:solidFill>
                <a:latin typeface="Times New Roman" pitchFamily="-110" charset="0"/>
                <a:ea typeface="+mn-ea"/>
                <a:cs typeface="+mn-cs"/>
              </a:rPr>
              <a:t>The ENIAC (Electronic Numerical Integrator And Computer), </a:t>
            </a:r>
            <a:r>
              <a:rPr kumimoji="1" lang="en-US" sz="1200" b="0" i="1" kern="1200" baseline="0" dirty="0">
                <a:solidFill>
                  <a:schemeClr val="tx1"/>
                </a:solidFill>
                <a:latin typeface="Times New Roman" pitchFamily="-110" charset="0"/>
                <a:ea typeface="+mn-ea"/>
                <a:cs typeface="+mn-cs"/>
              </a:rPr>
              <a:t>designed</a:t>
            </a:r>
          </a:p>
          <a:p>
            <a:r>
              <a:rPr kumimoji="1" lang="en-US" sz="1200" kern="1200" baseline="0" dirty="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a:solidFill>
                  <a:schemeClr val="tx1"/>
                </a:solidFill>
                <a:latin typeface="Times New Roman" pitchFamily="-110" charset="0"/>
                <a:ea typeface="+mn-ea"/>
                <a:cs typeface="+mn-cs"/>
              </a:rPr>
              <a:t>electronic digital computer. The project was a response to U.S. needs</a:t>
            </a:r>
          </a:p>
          <a:p>
            <a:r>
              <a:rPr kumimoji="1" lang="en-US" sz="1200" kern="1200" baseline="0" dirty="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a:solidFill>
                  <a:schemeClr val="tx1"/>
                </a:solidFill>
                <a:latin typeface="Times New Roman" pitchFamily="-110" charset="0"/>
                <a:ea typeface="+mn-ea"/>
                <a:cs typeface="+mn-cs"/>
              </a:rPr>
              <a:t>would take one person many hours, even days.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7</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a:solidFill>
                  <a:schemeClr val="tx1"/>
                </a:solidFill>
                <a:latin typeface="Times New Roman" pitchFamily="-110" charset="0"/>
                <a:ea typeface="+mn-ea"/>
                <a:cs typeface="+mn-cs"/>
              </a:rPr>
              <a:t>The ENIAC (Electronic Numerical Integrator And Computer), </a:t>
            </a:r>
            <a:r>
              <a:rPr kumimoji="1" lang="en-US" sz="1200" b="0" i="1" kern="1200" baseline="0" dirty="0">
                <a:solidFill>
                  <a:schemeClr val="tx1"/>
                </a:solidFill>
                <a:latin typeface="Times New Roman" pitchFamily="-110" charset="0"/>
                <a:ea typeface="+mn-ea"/>
                <a:cs typeface="+mn-cs"/>
              </a:rPr>
              <a:t>designed</a:t>
            </a:r>
          </a:p>
          <a:p>
            <a:r>
              <a:rPr kumimoji="1" lang="en-US" sz="1200" kern="1200" baseline="0" dirty="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a:solidFill>
                  <a:schemeClr val="tx1"/>
                </a:solidFill>
                <a:latin typeface="Times New Roman" pitchFamily="-110" charset="0"/>
                <a:ea typeface="+mn-ea"/>
                <a:cs typeface="+mn-cs"/>
              </a:rPr>
              <a:t>electronic digital computer. The project was a response to U.S. needs</a:t>
            </a:r>
          </a:p>
          <a:p>
            <a:r>
              <a:rPr kumimoji="1" lang="en-US" sz="1200" kern="1200" baseline="0" dirty="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a:solidFill>
                  <a:schemeClr val="tx1"/>
                </a:solidFill>
                <a:latin typeface="Times New Roman" pitchFamily="-110" charset="0"/>
                <a:ea typeface="+mn-ea"/>
                <a:cs typeface="+mn-cs"/>
              </a:rPr>
              <a:t>would take one person many hours, even days.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45C595-74CD-1C4A-945A-60A24F3947E1}" type="slidenum">
              <a:rPr lang="en-US"/>
              <a:pPr/>
              <a:t>8</a:t>
            </a:fld>
            <a:endParaRPr lang="en-US" dirty="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resulting machine was enormous, weighing 30 tons, occupying 1500 square feet of floor space,</a:t>
            </a:r>
          </a:p>
          <a:p>
            <a:r>
              <a:rPr kumimoji="1" lang="en-US" sz="1200" kern="1200" baseline="0" dirty="0">
                <a:solidFill>
                  <a:schemeClr val="tx1"/>
                </a:solidFill>
                <a:latin typeface="Times New Roman" pitchFamily="-110" charset="0"/>
                <a:ea typeface="+mn-ea"/>
                <a:cs typeface="+mn-cs"/>
              </a:rPr>
              <a:t>and containing more than 18,000 vacuum tubes. When operating, it consumed</a:t>
            </a:r>
          </a:p>
          <a:p>
            <a:r>
              <a:rPr kumimoji="1" lang="en-US" sz="1200" kern="1200" baseline="0" dirty="0">
                <a:solidFill>
                  <a:schemeClr val="tx1"/>
                </a:solidFill>
                <a:latin typeface="Times New Roman" pitchFamily="-110" charset="0"/>
                <a:ea typeface="+mn-ea"/>
                <a:cs typeface="+mn-cs"/>
              </a:rPr>
              <a:t>140 kilowatts of power. It was also substantially faster than any electromechanical</a:t>
            </a:r>
          </a:p>
          <a:p>
            <a:r>
              <a:rPr kumimoji="1" lang="en-US" sz="1200" kern="1200" baseline="0" dirty="0">
                <a:solidFill>
                  <a:schemeClr val="tx1"/>
                </a:solidFill>
                <a:latin typeface="Times New Roman" pitchFamily="-110" charset="0"/>
                <a:ea typeface="+mn-ea"/>
                <a:cs typeface="+mn-cs"/>
              </a:rPr>
              <a:t>computer, capable of 5000 additions per second.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ENIAC was a decimal rather than a binary machine. That is, numbers</a:t>
            </a:r>
          </a:p>
          <a:p>
            <a:r>
              <a:rPr kumimoji="1" lang="en-US" sz="1200" kern="1200" baseline="0" dirty="0">
                <a:solidFill>
                  <a:schemeClr val="tx1"/>
                </a:solidFill>
                <a:latin typeface="Times New Roman" pitchFamily="-110" charset="0"/>
                <a:ea typeface="+mn-ea"/>
                <a:cs typeface="+mn-cs"/>
              </a:rPr>
              <a:t>were represented in decimal form, and arithmetic was performed in the decimal</a:t>
            </a:r>
          </a:p>
          <a:p>
            <a:r>
              <a:rPr kumimoji="1" lang="en-US" sz="1200" kern="1200" baseline="0" dirty="0">
                <a:solidFill>
                  <a:schemeClr val="tx1"/>
                </a:solidFill>
                <a:latin typeface="Times New Roman" pitchFamily="-110" charset="0"/>
                <a:ea typeface="+mn-ea"/>
                <a:cs typeface="+mn-cs"/>
              </a:rPr>
              <a:t>system. Its memory consisted of 20 </a:t>
            </a:r>
            <a:r>
              <a:rPr kumimoji="1" lang="en-US" sz="1200" i="1" kern="1200" baseline="0" dirty="0">
                <a:solidFill>
                  <a:schemeClr val="tx1"/>
                </a:solidFill>
                <a:latin typeface="Times New Roman" pitchFamily="-110" charset="0"/>
                <a:ea typeface="+mn-ea"/>
                <a:cs typeface="+mn-cs"/>
              </a:rPr>
              <a:t>accumulators </a:t>
            </a:r>
            <a:r>
              <a:rPr kumimoji="1" lang="en-US" sz="1200" b="1" i="1" kern="1200" baseline="0" dirty="0">
                <a:solidFill>
                  <a:schemeClr val="tx1"/>
                </a:solidFill>
                <a:latin typeface="Times New Roman" pitchFamily="-110" charset="0"/>
                <a:ea typeface="+mn-ea"/>
                <a:cs typeface="+mn-cs"/>
              </a:rPr>
              <a:t>(thanh ghi tích lũy cho việc cộng dồn),</a:t>
            </a:r>
            <a:r>
              <a:rPr kumimoji="1" lang="en-US" sz="1200" i="1" kern="1200" baseline="0" dirty="0">
                <a:solidFill>
                  <a:schemeClr val="tx1"/>
                </a:solidFill>
                <a:latin typeface="Times New Roman" pitchFamily="-110" charset="0"/>
                <a:ea typeface="+mn-ea"/>
                <a:cs typeface="+mn-cs"/>
              </a:rPr>
              <a:t> </a:t>
            </a:r>
            <a:r>
              <a:rPr kumimoji="1" lang="en-US" sz="1200" i="0" kern="1200" baseline="0" dirty="0">
                <a:solidFill>
                  <a:schemeClr val="tx1"/>
                </a:solidFill>
                <a:latin typeface="Times New Roman" pitchFamily="-110" charset="0"/>
                <a:ea typeface="+mn-ea"/>
                <a:cs typeface="+mn-cs"/>
              </a:rPr>
              <a:t>each capable of holding a 10-digit</a:t>
            </a:r>
          </a:p>
          <a:p>
            <a:r>
              <a:rPr kumimoji="1" lang="en-US" sz="1200" kern="1200" baseline="0" dirty="0">
                <a:solidFill>
                  <a:schemeClr val="tx1"/>
                </a:solidFill>
                <a:latin typeface="Times New Roman" pitchFamily="-110" charset="0"/>
                <a:ea typeface="+mn-ea"/>
                <a:cs typeface="+mn-cs"/>
              </a:rPr>
              <a:t>decimal number. A ring of 10 vacuum tubes represented each digit. At any time,</a:t>
            </a:r>
          </a:p>
          <a:p>
            <a:r>
              <a:rPr kumimoji="1" lang="en-US" sz="1200" kern="1200" baseline="0" dirty="0">
                <a:solidFill>
                  <a:schemeClr val="tx1"/>
                </a:solidFill>
                <a:latin typeface="Times New Roman" pitchFamily="-110" charset="0"/>
                <a:ea typeface="+mn-ea"/>
                <a:cs typeface="+mn-cs"/>
              </a:rPr>
              <a:t>only one vacuum tube was in the ON state, representing one of the 10 digits. The</a:t>
            </a:r>
          </a:p>
          <a:p>
            <a:r>
              <a:rPr kumimoji="1" lang="en-US" sz="1200" kern="1200" baseline="0" dirty="0">
                <a:solidFill>
                  <a:schemeClr val="tx1"/>
                </a:solidFill>
                <a:latin typeface="Times New Roman" pitchFamily="-110" charset="0"/>
                <a:ea typeface="+mn-ea"/>
                <a:cs typeface="+mn-cs"/>
              </a:rPr>
              <a:t>major drawback of the ENIAC was that it had to be programmed manually by</a:t>
            </a:r>
          </a:p>
          <a:p>
            <a:r>
              <a:rPr kumimoji="1" lang="en-US" sz="1200" kern="1200" baseline="0" dirty="0">
                <a:solidFill>
                  <a:schemeClr val="tx1"/>
                </a:solidFill>
                <a:latin typeface="Times New Roman" pitchFamily="-110" charset="0"/>
                <a:ea typeface="+mn-ea"/>
                <a:cs typeface="+mn-cs"/>
              </a:rPr>
              <a:t>setting switches and plugging and unplugging cables.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ENIAC was completed in 1946, too late to be used in the war effort.</a:t>
            </a:r>
          </a:p>
          <a:p>
            <a:r>
              <a:rPr kumimoji="1" lang="en-US" sz="1200" kern="1200" baseline="0" dirty="0">
                <a:solidFill>
                  <a:schemeClr val="tx1"/>
                </a:solidFill>
                <a:latin typeface="Times New Roman" pitchFamily="-110" charset="0"/>
                <a:ea typeface="+mn-ea"/>
                <a:cs typeface="+mn-cs"/>
              </a:rPr>
              <a:t>Instead, its first task was to perform a series of complex calculations that were used</a:t>
            </a:r>
          </a:p>
          <a:p>
            <a:r>
              <a:rPr kumimoji="1" lang="en-US" sz="1200" kern="1200" baseline="0" dirty="0">
                <a:solidFill>
                  <a:schemeClr val="tx1"/>
                </a:solidFill>
                <a:latin typeface="Times New Roman" pitchFamily="-110" charset="0"/>
                <a:ea typeface="+mn-ea"/>
                <a:cs typeface="+mn-cs"/>
              </a:rPr>
              <a:t>to help determine the feasibility of the hydrogen bomb. The use of the ENIAC for</a:t>
            </a:r>
          </a:p>
          <a:p>
            <a:r>
              <a:rPr kumimoji="1" lang="en-US" sz="1200" kern="1200" baseline="0" dirty="0">
                <a:solidFill>
                  <a:schemeClr val="tx1"/>
                </a:solidFill>
                <a:latin typeface="Times New Roman" pitchFamily="-110" charset="0"/>
                <a:ea typeface="+mn-ea"/>
                <a:cs typeface="+mn-cs"/>
              </a:rPr>
              <a:t>a purpose other than that for which it was built demonstrated its general-purpose</a:t>
            </a:r>
          </a:p>
          <a:p>
            <a:r>
              <a:rPr kumimoji="1" lang="en-US" sz="1200" kern="1200" baseline="0" dirty="0">
                <a:solidFill>
                  <a:schemeClr val="tx1"/>
                </a:solidFill>
                <a:latin typeface="Times New Roman" pitchFamily="-110" charset="0"/>
                <a:ea typeface="+mn-ea"/>
                <a:cs typeface="+mn-cs"/>
              </a:rPr>
              <a:t>nature. The ENIAC continued to operate under BRL management until 1955,</a:t>
            </a:r>
          </a:p>
          <a:p>
            <a:r>
              <a:rPr kumimoji="1" lang="en-US" sz="1200" kern="1200" baseline="0" dirty="0">
                <a:solidFill>
                  <a:schemeClr val="tx1"/>
                </a:solidFill>
                <a:latin typeface="Times New Roman" pitchFamily="-110" charset="0"/>
                <a:ea typeface="+mn-ea"/>
                <a:cs typeface="+mn-cs"/>
              </a:rPr>
              <a:t>when it was disassembled.</a:t>
            </a:r>
            <a:endParaRPr lang="en-GB" dirty="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ED6845-E971-D44B-B7C4-232554A4FCF4}" type="slidenum">
              <a:rPr lang="en-US"/>
              <a:pPr/>
              <a:t>9</a:t>
            </a:fld>
            <a:endParaRPr lang="en-US"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task of entering and altering programs for the ENIAC was extremely tedious. </a:t>
            </a:r>
          </a:p>
          <a:p>
            <a:r>
              <a:rPr kumimoji="1" lang="en-US" sz="1200" kern="1200" baseline="0" dirty="0">
                <a:solidFill>
                  <a:schemeClr val="tx1"/>
                </a:solidFill>
                <a:latin typeface="Times New Roman" pitchFamily="-110" charset="0"/>
                <a:ea typeface="+mn-ea"/>
                <a:cs typeface="+mn-cs"/>
              </a:rPr>
              <a:t>But suppose a program could be represented in a form suitable for storing in memory </a:t>
            </a:r>
          </a:p>
          <a:p>
            <a:r>
              <a:rPr kumimoji="1" lang="en-US" sz="1200" kern="1200" baseline="0" dirty="0">
                <a:solidFill>
                  <a:schemeClr val="tx1"/>
                </a:solidFill>
                <a:latin typeface="Times New Roman" pitchFamily="-110" charset="0"/>
                <a:ea typeface="+mn-ea"/>
                <a:cs typeface="+mn-cs"/>
              </a:rPr>
              <a:t>alongside the data. Then, a computer could get its instructions by reading them from</a:t>
            </a:r>
          </a:p>
          <a:p>
            <a:r>
              <a:rPr kumimoji="1" lang="en-US" sz="1200" kern="1200" baseline="0" dirty="0">
                <a:solidFill>
                  <a:schemeClr val="tx1"/>
                </a:solidFill>
                <a:latin typeface="Times New Roman" pitchFamily="-110" charset="0"/>
                <a:ea typeface="+mn-ea"/>
                <a:cs typeface="+mn-cs"/>
              </a:rPr>
              <a:t>memory, and a program could be set or altered by setting the values of a portion of memory.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This idea, known as the </a:t>
            </a:r>
            <a:r>
              <a:rPr kumimoji="1" lang="en-US" sz="1200" b="1" kern="1200" baseline="0" dirty="0">
                <a:solidFill>
                  <a:schemeClr val="tx1"/>
                </a:solidFill>
                <a:latin typeface="Times New Roman" pitchFamily="-110" charset="0"/>
                <a:ea typeface="+mn-ea"/>
                <a:cs typeface="+mn-cs"/>
              </a:rPr>
              <a:t>stored-program concept, </a:t>
            </a:r>
            <a:r>
              <a:rPr kumimoji="1" lang="en-US" sz="1200" b="0" kern="1200" baseline="0" dirty="0">
                <a:solidFill>
                  <a:schemeClr val="tx1"/>
                </a:solidFill>
                <a:latin typeface="Times New Roman" pitchFamily="-110" charset="0"/>
                <a:ea typeface="+mn-ea"/>
                <a:cs typeface="+mn-cs"/>
              </a:rPr>
              <a:t>is usually attributed to the</a:t>
            </a:r>
          </a:p>
          <a:p>
            <a:r>
              <a:rPr kumimoji="1" lang="en-US" sz="1200" kern="1200" baseline="0" dirty="0">
                <a:solidFill>
                  <a:schemeClr val="tx1"/>
                </a:solidFill>
                <a:latin typeface="Times New Roman" pitchFamily="-110" charset="0"/>
                <a:ea typeface="+mn-ea"/>
                <a:cs typeface="+mn-cs"/>
              </a:rPr>
              <a:t>ENIAC designers, most notably the mathematician John von Neumann, who was</a:t>
            </a:r>
          </a:p>
          <a:p>
            <a:r>
              <a:rPr kumimoji="1" lang="en-US" sz="1200" kern="1200" baseline="0" dirty="0">
                <a:solidFill>
                  <a:schemeClr val="tx1"/>
                </a:solidFill>
                <a:latin typeface="Times New Roman" pitchFamily="-110" charset="0"/>
                <a:ea typeface="+mn-ea"/>
                <a:cs typeface="+mn-cs"/>
              </a:rPr>
              <a:t>a consultant on the ENIAC project. Alan Turing developed the idea at about the</a:t>
            </a:r>
          </a:p>
          <a:p>
            <a:r>
              <a:rPr kumimoji="1" lang="en-US" sz="1200" kern="1200" baseline="0" dirty="0">
                <a:solidFill>
                  <a:schemeClr val="tx1"/>
                </a:solidFill>
                <a:latin typeface="Times New Roman" pitchFamily="-110" charset="0"/>
                <a:ea typeface="+mn-ea"/>
                <a:cs typeface="+mn-cs"/>
              </a:rPr>
              <a:t>same time. The first publication of the idea was in a 1945 proposal by von Neumann</a:t>
            </a:r>
          </a:p>
          <a:p>
            <a:r>
              <a:rPr kumimoji="1" lang="en-US" sz="1200" kern="1200" baseline="0" dirty="0">
                <a:solidFill>
                  <a:schemeClr val="tx1"/>
                </a:solidFill>
                <a:latin typeface="Times New Roman" pitchFamily="-110" charset="0"/>
                <a:ea typeface="+mn-ea"/>
                <a:cs typeface="+mn-cs"/>
              </a:rPr>
              <a:t>for a new computer, the EDVAC (Electronic Discrete Variable Computer).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1946, von Neumann and his colleagues began the design of a new stored program</a:t>
            </a:r>
          </a:p>
          <a:p>
            <a:r>
              <a:rPr kumimoji="1" lang="en-US" sz="1200" kern="1200" baseline="0" dirty="0">
                <a:solidFill>
                  <a:schemeClr val="tx1"/>
                </a:solidFill>
                <a:latin typeface="Times New Roman" pitchFamily="-110" charset="0"/>
                <a:ea typeface="+mn-ea"/>
                <a:cs typeface="+mn-cs"/>
              </a:rPr>
              <a:t>computer, referred to as the IAS computer, at the Princeton Institute for</a:t>
            </a:r>
          </a:p>
          <a:p>
            <a:r>
              <a:rPr kumimoji="1" lang="en-US" sz="1200" kern="1200" baseline="0" dirty="0">
                <a:solidFill>
                  <a:schemeClr val="tx1"/>
                </a:solidFill>
                <a:latin typeface="Times New Roman" pitchFamily="-110" charset="0"/>
                <a:ea typeface="+mn-ea"/>
                <a:cs typeface="+mn-cs"/>
              </a:rPr>
              <a:t>Advanced Studies. The IAS computer, although not completed until 1952, is the</a:t>
            </a:r>
          </a:p>
          <a:p>
            <a:r>
              <a:rPr kumimoji="1" lang="en-US" sz="1200" kern="1200" baseline="0" dirty="0">
                <a:solidFill>
                  <a:schemeClr val="tx1"/>
                </a:solidFill>
                <a:latin typeface="Times New Roman" pitchFamily="-110" charset="0"/>
                <a:ea typeface="+mn-ea"/>
                <a:cs typeface="+mn-cs"/>
              </a:rPr>
              <a:t>prototype of all subsequent general-purpose computers.</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oleObject" Target="Macintosh%20HD:Users:kevinmclaughlin:Desktop:COA9e%20PPT+TestBank:COA9e%20Tables:T02-Evolution.doc!OLE_LINK2" TargetMode="Externa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oleObject" Target="???" TargetMode="Externa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17.xml"/><Relationship Id="rId6" Type="http://schemas.openxmlformats.org/officeDocument/2006/relationships/image" Target="../media/image4.png"/><Relationship Id="rId5" Type="http://schemas.openxmlformats.org/officeDocument/2006/relationships/image" Target="../media/image14.png"/><Relationship Id="rId4" Type="http://schemas.openxmlformats.org/officeDocument/2006/relationships/image" Target="../media/image15.pdf"/></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Transistor"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6.pdf"/><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7.png"/><Relationship Id="rId2" Type="http://schemas.openxmlformats.org/officeDocument/2006/relationships/slideLayout" Target="../slideLayouts/slideLayout11.xml"/><Relationship Id="rId1" Type="http://schemas.openxmlformats.org/officeDocument/2006/relationships/vmlDrawing" Target="../drawings/vmlDrawing3.vml"/><Relationship Id="rId6" Type="http://schemas.openxmlformats.org/officeDocument/2006/relationships/image" Target="../media/image22.png"/><Relationship Id="rId5" Type="http://schemas.openxmlformats.org/officeDocument/2006/relationships/oleObject" Target="!OLE_LINK3" TargetMode="External"/><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8" Type="http://schemas.openxmlformats.org/officeDocument/2006/relationships/hyperlink" Target="https://en.wikipedia.org/wiki/Digital_Equipment_Corporation" TargetMode="External"/><Relationship Id="rId3" Type="http://schemas.openxmlformats.org/officeDocument/2006/relationships/notesSlide" Target="../notesSlides/notesSlide28.xml"/><Relationship Id="rId7"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23.png"/><Relationship Id="rId5" Type="http://schemas.openxmlformats.org/officeDocument/2006/relationships/oleObject" Target="Macintosh%20HD:Users:kevinmclaughlin:Desktop:COA9e%20PPT+TestBank:COA9e%20Tables:T02-Evolution-Horizontal.doc!OLE_LINK4" TargetMode="External"/><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27.png"/><Relationship Id="rId5" Type="http://schemas.openxmlformats.org/officeDocument/2006/relationships/package" Target="../embeddings/Microsoft_Word_Document1.docx"/><Relationship Id="rId4" Type="http://schemas.openxmlformats.org/officeDocument/2006/relationships/package" Target="../embeddings/Microsoft_Word_Document.docx"/></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28.png"/><Relationship Id="rId5" Type="http://schemas.openxmlformats.org/officeDocument/2006/relationships/oleObject" Target="Macintosh%20HD:Users:kevinmclaughlin:Desktop:COA9e%20PPT+TestBank:COA9e%20Tables:T02-Evolution-Horizontal.doc!OLE_LINK6" TargetMode="External"/><Relationship Id="rId4" Type="http://schemas.openxmlformats.org/officeDocument/2006/relationships/oleObject" Target="Macintosh%20HD:Users:kevinmclaughlin:Desktop:COA9e%20PPT+TestBank:COA9e%20Tables:T02-Evolution-Horizontal.doc!OLE_LINK5"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df"/><Relationship Id="rId2" Type="http://schemas.openxmlformats.org/officeDocument/2006/relationships/notesSlide" Target="../notesSlides/notesSlide39.xml"/><Relationship Id="rId1" Type="http://schemas.openxmlformats.org/officeDocument/2006/relationships/slideLayout" Target="../slideLayouts/slideLayout16.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1.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63.pdf"/><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215082"/>
            <a:ext cx="8410604" cy="357190"/>
          </a:xfrm>
        </p:spPr>
        <p:txBody>
          <a:bodyPr>
            <a:noAutofit/>
          </a:bodyPr>
          <a:lstStyle/>
          <a:p>
            <a:r>
              <a:rPr lang="en-GB" sz="1800" dirty="0"/>
              <a:t>William Stallings : Computer Organization  and Architecture,  9</a:t>
            </a:r>
            <a:r>
              <a:rPr lang="en-GB" sz="1800" baseline="30000" dirty="0"/>
              <a:t>th</a:t>
            </a:r>
            <a:r>
              <a:rPr lang="en-GB" sz="1800" dirty="0"/>
              <a:t> Edition</a:t>
            </a:r>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333403" y="4495800"/>
            <a:ext cx="6191157"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Chapter 2</a:t>
            </a:r>
          </a:p>
        </p:txBody>
      </p:sp>
      <p:sp>
        <p:nvSpPr>
          <p:cNvPr id="6" name="Text Placeholder 10"/>
          <p:cNvSpPr txBox="1">
            <a:spLocks/>
          </p:cNvSpPr>
          <p:nvPr/>
        </p:nvSpPr>
        <p:spPr>
          <a:xfrm>
            <a:off x="319118" y="5557838"/>
            <a:ext cx="8753476" cy="514368"/>
          </a:xfrm>
          <a:prstGeom prst="rect">
            <a:avLst/>
          </a:prstGeom>
        </p:spPr>
        <p:txBody>
          <a:bodyPr>
            <a:normAutofit fontScale="77500" lnSpcReduction="20000"/>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4400" b="0" i="0" u="none" strike="noStrike" kern="1200" cap="none" spc="0" normalizeH="0" baseline="0" noProof="0" dirty="0">
                <a:ln>
                  <a:noFill/>
                </a:ln>
                <a:solidFill>
                  <a:schemeClr val="tx1">
                    <a:lumMod val="65000"/>
                    <a:lumOff val="35000"/>
                  </a:schemeClr>
                </a:solidFill>
                <a:effectLst/>
                <a:uLnTx/>
                <a:uFillTx/>
                <a:latin typeface="+mn-lt"/>
                <a:ea typeface="+mn-ea"/>
                <a:cs typeface="+mn-cs"/>
              </a:rPr>
              <a:t> </a:t>
            </a:r>
            <a:r>
              <a:rPr kumimoji="0" lang="en-US" sz="4400" b="0" i="0" u="none" strike="noStrike" kern="1200" cap="none" spc="0" normalizeH="0" baseline="0" noProof="0" dirty="0">
                <a:ln>
                  <a:noFill/>
                </a:ln>
                <a:effectLst/>
                <a:uLnTx/>
                <a:uFillTx/>
                <a:latin typeface="+mn-lt"/>
                <a:ea typeface="+mn-ea"/>
                <a:cs typeface="+mn-cs"/>
              </a:rPr>
              <a:t>Computer Evolution and Performance</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idx="4294967295"/>
          </p:nvPr>
        </p:nvSpPr>
        <p:spPr>
          <a:xfrm>
            <a:off x="457200" y="381000"/>
            <a:ext cx="7556500" cy="1116012"/>
          </a:xfrm>
        </p:spPr>
        <p:txBody>
          <a:bodyPr>
            <a:normAutofit/>
          </a:bodyPr>
          <a:lstStyle/>
          <a:p>
            <a:r>
              <a:rPr lang="en-GB" dirty="0">
                <a:effectLst>
                  <a:outerShdw blurRad="38100" dist="38100" dir="2700000" algn="tl">
                    <a:srgbClr val="000000">
                      <a:alpha val="43137"/>
                    </a:srgbClr>
                  </a:outerShdw>
                </a:effectLst>
              </a:rPr>
              <a:t>Structure of von Neumann Machine</a:t>
            </a:r>
          </a:p>
        </p:txBody>
      </p:sp>
      <p:pic>
        <p:nvPicPr>
          <p:cNvPr id="4" name="Picture 3" descr="f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706" t="20909" r="15294" b="24545"/>
              <a:stretch>
                <a:fillRect/>
              </a:stretch>
            </p:blipFill>
          </mc:Choice>
          <mc:Fallback>
            <p:blipFill>
              <a:blip r:embed="rId4"/>
              <a:srcRect l="4706" t="20909" r="15294" b="24545"/>
              <a:stretch>
                <a:fillRect/>
              </a:stretch>
            </p:blipFill>
          </mc:Fallback>
        </mc:AlternateContent>
        <p:spPr>
          <a:xfrm>
            <a:off x="762000" y="762000"/>
            <a:ext cx="7238949" cy="6387350"/>
          </a:xfrm>
          <a:prstGeom prst="rect">
            <a:avLst/>
          </a:prstGeom>
        </p:spPr>
      </p:pic>
      <p:pic>
        <p:nvPicPr>
          <p:cNvPr id="5" name="Picture 1"/>
          <p:cNvPicPr>
            <a:picLocks noChangeAspect="1" noChangeArrowheads="1"/>
          </p:cNvPicPr>
          <p:nvPr/>
        </p:nvPicPr>
        <p:blipFill>
          <a:blip r:embed="rId5"/>
          <a:srcRect/>
          <a:stretch>
            <a:fillRect/>
          </a:stretch>
        </p:blipFill>
        <p:spPr bwMode="auto">
          <a:xfrm>
            <a:off x="7962900" y="785794"/>
            <a:ext cx="1181100" cy="1371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10</a:t>
            </a:fld>
            <a:endParaRPr lang="en-US"/>
          </a:p>
        </p:txBody>
      </p:sp>
      <p:sp>
        <p:nvSpPr>
          <p:cNvPr id="7" name="TextBox 6"/>
          <p:cNvSpPr txBox="1"/>
          <p:nvPr/>
        </p:nvSpPr>
        <p:spPr>
          <a:xfrm>
            <a:off x="5857884" y="5572140"/>
            <a:ext cx="3143272" cy="646331"/>
          </a:xfrm>
          <a:prstGeom prst="rect">
            <a:avLst/>
          </a:prstGeom>
          <a:noFill/>
        </p:spPr>
        <p:txBody>
          <a:bodyPr wrap="square" rtlCol="0">
            <a:spAutoFit/>
          </a:bodyPr>
          <a:lstStyle/>
          <a:p>
            <a:r>
              <a:rPr lang="en-US" sz="1800" dirty="0"/>
              <a:t>CA: Cellular Automata</a:t>
            </a:r>
          </a:p>
          <a:p>
            <a:r>
              <a:rPr lang="en-US" sz="1800" dirty="0"/>
              <a:t>CC: Cellular Constructor</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IAS Memory Formats</a:t>
            </a:r>
          </a:p>
        </p:txBody>
      </p:sp>
      <p:sp>
        <p:nvSpPr>
          <p:cNvPr id="22531" name="Rectangle 3"/>
          <p:cNvSpPr>
            <a:spLocks noGrp="1" noChangeArrowheads="1"/>
          </p:cNvSpPr>
          <p:nvPr>
            <p:ph idx="1"/>
          </p:nvPr>
        </p:nvSpPr>
        <p:spPr>
          <a:xfrm>
            <a:off x="4038600" y="1219200"/>
            <a:ext cx="3962400" cy="1600200"/>
          </a:xfrm>
        </p:spPr>
        <p:txBody>
          <a:bodyPr>
            <a:noAutofit/>
          </a:bodyPr>
          <a:lstStyle/>
          <a:p>
            <a:pPr marL="228600" lvl="1">
              <a:lnSpc>
                <a:spcPct val="90000"/>
              </a:lnSpc>
              <a:spcBef>
                <a:spcPts val="2000"/>
              </a:spcBef>
              <a:buClr>
                <a:schemeClr val="accent1"/>
              </a:buClr>
            </a:pPr>
            <a:r>
              <a:rPr lang="en-US" dirty="0">
                <a:solidFill>
                  <a:schemeClr val="tx1"/>
                </a:solidFill>
              </a:rPr>
              <a:t>Both data and instructions are stored there </a:t>
            </a:r>
          </a:p>
          <a:p>
            <a:pPr marL="228600" lvl="1">
              <a:lnSpc>
                <a:spcPct val="90000"/>
              </a:lnSpc>
              <a:spcBef>
                <a:spcPts val="2000"/>
              </a:spcBef>
              <a:buClr>
                <a:schemeClr val="accent1"/>
              </a:buClr>
            </a:pPr>
            <a:r>
              <a:rPr lang="en-US" dirty="0">
                <a:solidFill>
                  <a:schemeClr val="tx1"/>
                </a:solidFill>
              </a:rPr>
              <a:t>Numbers are represented in binary form and each instruction is a binary code</a:t>
            </a:r>
          </a:p>
          <a:p>
            <a:pPr>
              <a:lnSpc>
                <a:spcPct val="90000"/>
              </a:lnSpc>
            </a:pPr>
            <a:endParaRPr lang="en-GB" dirty="0">
              <a:solidFill>
                <a:schemeClr val="tx1"/>
              </a:solidFill>
            </a:endParaRPr>
          </a:p>
        </p:txBody>
      </p:sp>
      <p:sp>
        <p:nvSpPr>
          <p:cNvPr id="29" name="Content Placeholder 28"/>
          <p:cNvSpPr>
            <a:spLocks noGrp="1"/>
          </p:cNvSpPr>
          <p:nvPr>
            <p:ph sz="half" idx="4294967295"/>
          </p:nvPr>
        </p:nvSpPr>
        <p:spPr>
          <a:xfrm>
            <a:off x="304800" y="1371600"/>
            <a:ext cx="3779838" cy="1965325"/>
          </a:xfrm>
        </p:spPr>
        <p:txBody>
          <a:bodyPr>
            <a:normAutofit/>
          </a:bodyPr>
          <a:lstStyle/>
          <a:p>
            <a:r>
              <a:rPr lang="en-US" dirty="0">
                <a:solidFill>
                  <a:schemeClr val="tx1"/>
                </a:solidFill>
              </a:rPr>
              <a:t>The memory of the IAS consists of 1000 storage locations (called </a:t>
            </a:r>
            <a:r>
              <a:rPr lang="en-US" b="1" i="1" dirty="0">
                <a:solidFill>
                  <a:schemeClr val="tx1"/>
                </a:solidFill>
              </a:rPr>
              <a:t>words</a:t>
            </a:r>
            <a:r>
              <a:rPr lang="en-US" dirty="0">
                <a:solidFill>
                  <a:schemeClr val="tx1"/>
                </a:solidFill>
              </a:rPr>
              <a:t>) of 40 bits each</a:t>
            </a:r>
          </a:p>
        </p:txBody>
      </p:sp>
      <p:pic>
        <p:nvPicPr>
          <p:cNvPr id="32" name="Picture 31" descr="f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2727" b="28182"/>
              <a:stretch>
                <a:fillRect/>
              </a:stretch>
            </p:blipFill>
          </mc:Choice>
          <mc:Fallback>
            <p:blipFill>
              <a:blip r:embed="rId4"/>
              <a:srcRect t="22727" b="28182"/>
              <a:stretch>
                <a:fillRect/>
              </a:stretch>
            </p:blipFill>
          </mc:Fallback>
        </mc:AlternateContent>
        <p:spPr>
          <a:xfrm>
            <a:off x="1371600" y="2819400"/>
            <a:ext cx="6357032" cy="4038600"/>
          </a:xfrm>
          <a:prstGeom prst="rect">
            <a:avLst/>
          </a:prstGeom>
        </p:spPr>
      </p:pic>
      <p:sp>
        <p:nvSpPr>
          <p:cNvPr id="6" name="Rectangle 5"/>
          <p:cNvSpPr/>
          <p:nvPr/>
        </p:nvSpPr>
        <p:spPr>
          <a:xfrm>
            <a:off x="7072330" y="3571876"/>
            <a:ext cx="696024" cy="461665"/>
          </a:xfrm>
          <a:prstGeom prst="rect">
            <a:avLst/>
          </a:prstGeom>
        </p:spPr>
        <p:txBody>
          <a:bodyPr wrap="none">
            <a:spAutoFit/>
          </a:bodyPr>
          <a:lstStyle/>
          <a:p>
            <a:r>
              <a:rPr kumimoji="1" lang="en-US" dirty="0"/>
              <a:t>data</a:t>
            </a:r>
            <a:endParaRPr lang="en-US" dirty="0"/>
          </a:p>
        </p:txBody>
      </p:sp>
      <p:sp>
        <p:nvSpPr>
          <p:cNvPr id="7" name="Rectangle 6"/>
          <p:cNvSpPr/>
          <p:nvPr/>
        </p:nvSpPr>
        <p:spPr>
          <a:xfrm>
            <a:off x="7000892" y="5500702"/>
            <a:ext cx="1516762" cy="461665"/>
          </a:xfrm>
          <a:prstGeom prst="rect">
            <a:avLst/>
          </a:prstGeom>
        </p:spPr>
        <p:txBody>
          <a:bodyPr wrap="none">
            <a:spAutoFit/>
          </a:bodyPr>
          <a:lstStyle/>
          <a:p>
            <a:r>
              <a:rPr kumimoji="1" lang="en-US" dirty="0"/>
              <a:t>Instruction</a:t>
            </a:r>
            <a:endParaRPr lang="en-US" dirty="0"/>
          </a:p>
        </p:txBody>
      </p:sp>
      <p:pic>
        <p:nvPicPr>
          <p:cNvPr id="8" name="Picture 1"/>
          <p:cNvPicPr>
            <a:picLocks noChangeAspect="1" noChangeArrowheads="1"/>
          </p:cNvPicPr>
          <p:nvPr/>
        </p:nvPicPr>
        <p:blipFill>
          <a:blip r:embed="rId5"/>
          <a:srcRect/>
          <a:stretch>
            <a:fillRect/>
          </a:stretch>
        </p:blipFill>
        <p:spPr bwMode="auto">
          <a:xfrm>
            <a:off x="7962900" y="1985962"/>
            <a:ext cx="1181100" cy="1371600"/>
          </a:xfrm>
          <a:prstGeom prst="rect">
            <a:avLst/>
          </a:prstGeom>
          <a:noFill/>
          <a:ln w="9525">
            <a:noFill/>
            <a:miter lim="800000"/>
            <a:headEnd/>
            <a:tailEnd/>
          </a:ln>
          <a:effectLst/>
        </p:spPr>
      </p:pic>
      <p:sp>
        <p:nvSpPr>
          <p:cNvPr id="9" name="TextBox 8"/>
          <p:cNvSpPr txBox="1"/>
          <p:nvPr/>
        </p:nvSpPr>
        <p:spPr>
          <a:xfrm>
            <a:off x="5500694" y="5988626"/>
            <a:ext cx="3428992" cy="369332"/>
          </a:xfrm>
          <a:prstGeom prst="rect">
            <a:avLst/>
          </a:prstGeom>
          <a:noFill/>
        </p:spPr>
        <p:txBody>
          <a:bodyPr wrap="square" rtlCol="0">
            <a:spAutoFit/>
          </a:bodyPr>
          <a:lstStyle/>
          <a:p>
            <a:pPr algn="ctr"/>
            <a:r>
              <a:rPr lang="en-US" sz="1800"/>
              <a:t>One word contains 2 instructions</a:t>
            </a:r>
          </a:p>
        </p:txBody>
      </p:sp>
      <p:sp>
        <p:nvSpPr>
          <p:cNvPr id="10" name="Slide Number Placeholder 9"/>
          <p:cNvSpPr>
            <a:spLocks noGrp="1"/>
          </p:cNvSpPr>
          <p:nvPr>
            <p:ph type="sldNum" sz="quarter" idx="12"/>
          </p:nvPr>
        </p:nvSpPr>
        <p:spPr/>
        <p:txBody>
          <a:bodyPr/>
          <a:lstStyle/>
          <a:p>
            <a:fld id="{8AF02B71-8991-4516-A01E-F1A9ACD28BDC}" type="slidenum">
              <a:rPr lang="en-US" smtClean="0"/>
              <a:pPr/>
              <a:t>11</a:t>
            </a:fld>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214290"/>
            <a:ext cx="3255264" cy="3048000"/>
          </a:xfrm>
        </p:spPr>
        <p:txBody>
          <a:bodyPr>
            <a:noAutofit/>
          </a:bodyPr>
          <a:lstStyle/>
          <a:p>
            <a:pPr algn="ctr"/>
            <a:r>
              <a:rPr lang="en-GB" sz="4000" dirty="0">
                <a:effectLst>
                  <a:outerShdw blurRad="38100" dist="38100" dir="2700000" algn="tl">
                    <a:srgbClr val="000000">
                      <a:alpha val="43137"/>
                    </a:srgbClr>
                  </a:outerShdw>
                </a:effectLst>
              </a:rPr>
              <a:t>Structure </a:t>
            </a:r>
            <a:br>
              <a:rPr lang="en-GB" sz="4000" dirty="0">
                <a:effectLst>
                  <a:outerShdw blurRad="38100" dist="38100" dir="2700000" algn="tl">
                    <a:srgbClr val="000000">
                      <a:alpha val="43137"/>
                    </a:srgbClr>
                  </a:outerShdw>
                </a:effectLst>
              </a:rPr>
            </a:br>
            <a:r>
              <a:rPr lang="en-GB" sz="4000" dirty="0">
                <a:effectLst>
                  <a:outerShdw blurRad="38100" dist="38100" dir="2700000" algn="tl">
                    <a:srgbClr val="000000">
                      <a:alpha val="43137"/>
                    </a:srgbClr>
                  </a:outerShdw>
                </a:effectLst>
              </a:rPr>
              <a:t>of </a:t>
            </a:r>
            <a:br>
              <a:rPr lang="en-GB" sz="4000" dirty="0">
                <a:effectLst>
                  <a:outerShdw blurRad="38100" dist="38100" dir="2700000" algn="tl">
                    <a:srgbClr val="000000">
                      <a:alpha val="43137"/>
                    </a:srgbClr>
                  </a:outerShdw>
                </a:effectLst>
              </a:rPr>
            </a:br>
            <a:r>
              <a:rPr lang="en-GB" sz="4000" dirty="0">
                <a:effectLst>
                  <a:outerShdw blurRad="38100" dist="38100" dir="2700000" algn="tl">
                    <a:srgbClr val="000000">
                      <a:alpha val="43137"/>
                    </a:srgbClr>
                  </a:outerShdw>
                </a:effectLst>
              </a:rPr>
              <a:t>IAS</a:t>
            </a:r>
            <a:br>
              <a:rPr lang="en-GB" sz="4000" dirty="0">
                <a:effectLst>
                  <a:outerShdw blurRad="38100" dist="38100" dir="2700000" algn="tl">
                    <a:srgbClr val="000000">
                      <a:alpha val="43137"/>
                    </a:srgbClr>
                  </a:outerShdw>
                </a:effectLst>
              </a:rPr>
            </a:br>
            <a:r>
              <a:rPr lang="en-GB" sz="4000" dirty="0">
                <a:effectLst>
                  <a:outerShdw blurRad="38100" dist="38100" dir="2700000" algn="tl">
                    <a:srgbClr val="000000">
                      <a:alpha val="43137"/>
                    </a:srgbClr>
                  </a:outerShdw>
                </a:effectLst>
              </a:rPr>
              <a:t>Computer</a:t>
            </a:r>
          </a:p>
        </p:txBody>
      </p:sp>
      <p:pic>
        <p:nvPicPr>
          <p:cNvPr id="4" name="Picture 3"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4118" t="8182" r="5882" b="3636"/>
              <a:stretch>
                <a:fillRect/>
              </a:stretch>
            </p:blipFill>
          </mc:Choice>
          <mc:Fallback>
            <p:blipFill>
              <a:blip r:embed="rId4"/>
              <a:srcRect l="14118" t="8182" r="5882" b="3636"/>
              <a:stretch>
                <a:fillRect/>
              </a:stretch>
            </p:blipFill>
          </mc:Fallback>
        </mc:AlternateContent>
        <p:spPr>
          <a:xfrm>
            <a:off x="4279040" y="0"/>
            <a:ext cx="4864992" cy="6939675"/>
          </a:xfrm>
          <a:prstGeom prst="rect">
            <a:avLst/>
          </a:prstGeom>
        </p:spPr>
      </p:pic>
      <p:sp>
        <p:nvSpPr>
          <p:cNvPr id="5" name="Rectangle 4"/>
          <p:cNvSpPr/>
          <p:nvPr/>
        </p:nvSpPr>
        <p:spPr>
          <a:xfrm>
            <a:off x="219878" y="3753999"/>
            <a:ext cx="3592907" cy="2246769"/>
          </a:xfrm>
          <a:prstGeom prst="rect">
            <a:avLst/>
          </a:prstGeom>
        </p:spPr>
        <p:txBody>
          <a:bodyPr wrap="none">
            <a:spAutoFit/>
          </a:bodyPr>
          <a:lstStyle/>
          <a:p>
            <a:r>
              <a:rPr kumimoji="1" lang="en-US" sz="2000" dirty="0">
                <a:solidFill>
                  <a:schemeClr val="bg1"/>
                </a:solidFill>
              </a:rPr>
              <a:t>AC: Accumulator</a:t>
            </a:r>
          </a:p>
          <a:p>
            <a:r>
              <a:rPr kumimoji="1" lang="en-US" sz="2000" dirty="0">
                <a:solidFill>
                  <a:schemeClr val="bg1"/>
                </a:solidFill>
              </a:rPr>
              <a:t>MQ: Multiplier Quotient</a:t>
            </a:r>
          </a:p>
          <a:p>
            <a:r>
              <a:rPr kumimoji="1" lang="en-US" sz="2000" dirty="0">
                <a:solidFill>
                  <a:schemeClr val="bg1"/>
                </a:solidFill>
              </a:rPr>
              <a:t>MBR: Memory Buffer Register</a:t>
            </a:r>
          </a:p>
          <a:p>
            <a:r>
              <a:rPr kumimoji="1" lang="en-US" sz="2000" dirty="0">
                <a:solidFill>
                  <a:schemeClr val="bg1"/>
                </a:solidFill>
              </a:rPr>
              <a:t>IBR: Instruction Buffer Register</a:t>
            </a:r>
          </a:p>
          <a:p>
            <a:r>
              <a:rPr kumimoji="1" lang="en-US" sz="2000" dirty="0">
                <a:solidFill>
                  <a:schemeClr val="bg1"/>
                </a:solidFill>
              </a:rPr>
              <a:t>PC: program counter</a:t>
            </a:r>
          </a:p>
          <a:p>
            <a:r>
              <a:rPr kumimoji="1" lang="en-US" sz="2000" dirty="0">
                <a:solidFill>
                  <a:schemeClr val="bg1"/>
                </a:solidFill>
              </a:rPr>
              <a:t>IR: Instruction register</a:t>
            </a:r>
          </a:p>
          <a:p>
            <a:r>
              <a:rPr kumimoji="1" lang="en-US" sz="2000" dirty="0">
                <a:solidFill>
                  <a:schemeClr val="bg1"/>
                </a:solidFill>
              </a:rPr>
              <a:t>MAR: Memory Address Register</a:t>
            </a:r>
            <a:endParaRPr lang="en-US" sz="2000" dirty="0">
              <a:solidFill>
                <a:schemeClr val="bg1"/>
              </a:solidFill>
            </a:endParaRPr>
          </a:p>
        </p:txBody>
      </p:sp>
      <p:pic>
        <p:nvPicPr>
          <p:cNvPr id="6" name="Picture 1"/>
          <p:cNvPicPr>
            <a:picLocks noChangeAspect="1" noChangeArrowheads="1"/>
          </p:cNvPicPr>
          <p:nvPr/>
        </p:nvPicPr>
        <p:blipFill>
          <a:blip r:embed="rId5"/>
          <a:srcRect/>
          <a:stretch>
            <a:fillRect/>
          </a:stretch>
        </p:blipFill>
        <p:spPr bwMode="auto">
          <a:xfrm>
            <a:off x="3071802" y="1285860"/>
            <a:ext cx="1181100" cy="1371600"/>
          </a:xfrm>
          <a:prstGeom prst="rect">
            <a:avLst/>
          </a:prstGeom>
          <a:noFill/>
          <a:ln w="9525">
            <a:noFill/>
            <a:miter lim="800000"/>
            <a:headEnd/>
            <a:tailEnd/>
          </a:ln>
          <a:effectLst/>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9454" y="3857628"/>
            <a:ext cx="2257420" cy="1571636"/>
          </a:xfrm>
        </p:spPr>
        <p:txBody>
          <a:bodyPr>
            <a:normAutofit/>
          </a:bodyPr>
          <a:lstStyle/>
          <a:p>
            <a:pPr algn="ctr"/>
            <a:r>
              <a:rPr lang="en-US" sz="2800" dirty="0">
                <a:effectLst>
                  <a:outerShdw blurRad="38100" dist="38100" dir="2700000" algn="tl">
                    <a:srgbClr val="000000">
                      <a:alpha val="43137"/>
                    </a:srgbClr>
                  </a:outerShdw>
                </a:effectLst>
              </a:rPr>
              <a:t>The IAS Instruction </a:t>
            </a:r>
            <a:br>
              <a:rPr lang="en-US" sz="2800" dirty="0">
                <a:effectLst>
                  <a:outerShdw blurRad="38100" dist="38100" dir="2700000" algn="tl">
                    <a:srgbClr val="000000">
                      <a:alpha val="43137"/>
                    </a:srgbClr>
                  </a:outerShdw>
                </a:effectLst>
              </a:rPr>
            </a:br>
            <a:r>
              <a:rPr lang="en-US" sz="2800" dirty="0">
                <a:effectLst>
                  <a:outerShdw blurRad="38100" dist="38100" dir="2700000" algn="tl">
                    <a:srgbClr val="000000">
                      <a:alpha val="43137"/>
                    </a:srgbClr>
                  </a:outerShdw>
                </a:effectLst>
              </a:rPr>
              <a:t>Set</a:t>
            </a:r>
          </a:p>
        </p:txBody>
      </p:sp>
      <p:sp>
        <p:nvSpPr>
          <p:cNvPr id="55" name="TextBox 54"/>
          <p:cNvSpPr txBox="1"/>
          <p:nvPr/>
        </p:nvSpPr>
        <p:spPr>
          <a:xfrm>
            <a:off x="6781832" y="3282735"/>
            <a:ext cx="2362200" cy="646331"/>
          </a:xfrm>
          <a:prstGeom prst="rect">
            <a:avLst/>
          </a:prstGeom>
          <a:blipFill rotWithShape="1">
            <a:blip r:embed="rId4"/>
            <a:tile tx="0" ty="0" sx="100000" sy="100000" flip="none" algn="tl"/>
          </a:blipFill>
        </p:spPr>
        <p:txBody>
          <a:bodyPr wrap="square" rtlCol="0">
            <a:spAutoFit/>
          </a:bodyPr>
          <a:lstStyle/>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Table 2.1</a:t>
            </a:r>
          </a:p>
        </p:txBody>
      </p:sp>
      <p:sp>
        <p:nvSpPr>
          <p:cNvPr id="56" name="TextBox 55"/>
          <p:cNvSpPr txBox="1"/>
          <p:nvPr/>
        </p:nvSpPr>
        <p:spPr>
          <a:xfrm>
            <a:off x="0" y="6858000"/>
            <a:ext cx="9144000" cy="381000"/>
          </a:xfrm>
          <a:prstGeom prst="rect">
            <a:avLst/>
          </a:prstGeom>
          <a:solidFill>
            <a:schemeClr val="bg1">
              <a:lumMod val="65000"/>
            </a:schemeClr>
          </a:solidFill>
        </p:spPr>
        <p:txBody>
          <a:bodyPr wrap="square" rtlCol="0">
            <a:spAutoFit/>
          </a:bodyPr>
          <a:lstStyle/>
          <a:p>
            <a:endParaRPr lang="en-US" dirty="0"/>
          </a:p>
        </p:txBody>
      </p:sp>
      <p:graphicFrame>
        <p:nvGraphicFramePr>
          <p:cNvPr id="182281" name="Object 9"/>
          <p:cNvGraphicFramePr>
            <a:graphicFrameLocks noChangeAspect="1"/>
          </p:cNvGraphicFramePr>
          <p:nvPr/>
        </p:nvGraphicFramePr>
        <p:xfrm>
          <a:off x="0" y="0"/>
          <a:ext cx="6006107" cy="6858000"/>
        </p:xfrm>
        <a:graphic>
          <a:graphicData uri="http://schemas.openxmlformats.org/presentationml/2006/ole">
            <mc:AlternateContent xmlns:mc="http://schemas.openxmlformats.org/markup-compatibility/2006">
              <mc:Choice xmlns:v="urn:schemas-microsoft-com:vml" Requires="v">
                <p:oleObj spid="_x0000_s182284" name="Document" r:id="rId5" imgW="0" imgH="0" progId="Word.Document.12">
                  <p:link updateAutomatic="1"/>
                </p:oleObj>
              </mc:Choice>
              <mc:Fallback>
                <p:oleObj name="Document" r:id="rId5" imgW="0" imgH="0" progId="Word.Document.12">
                  <p:link updateAutomatic="1"/>
                  <p:pic>
                    <p:nvPicPr>
                      <p:cNvPr id="0" name="AutoShape 9"/>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600610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82282" name="Picture 10"/>
          <p:cNvPicPr>
            <a:picLocks noChangeAspect="1" noChangeArrowheads="1"/>
          </p:cNvPicPr>
          <p:nvPr/>
        </p:nvPicPr>
        <p:blipFill>
          <a:blip r:embed="rId6"/>
          <a:srcRect/>
          <a:stretch>
            <a:fillRect/>
          </a:stretch>
        </p:blipFill>
        <p:spPr bwMode="auto">
          <a:xfrm>
            <a:off x="71406" y="142852"/>
            <a:ext cx="6902628" cy="6448508"/>
          </a:xfrm>
          <a:prstGeom prst="rect">
            <a:avLst/>
          </a:prstGeom>
          <a:noFill/>
          <a:ln w="9525">
            <a:noFill/>
            <a:miter lim="800000"/>
            <a:headEnd/>
            <a:tailEnd/>
          </a:ln>
          <a:effectLst/>
        </p:spPr>
      </p:pic>
      <p:pic>
        <p:nvPicPr>
          <p:cNvPr id="7" name="Picture 1"/>
          <p:cNvPicPr>
            <a:picLocks noChangeAspect="1" noChangeArrowheads="1"/>
          </p:cNvPicPr>
          <p:nvPr/>
        </p:nvPicPr>
        <p:blipFill>
          <a:blip r:embed="rId7"/>
          <a:srcRect/>
          <a:stretch>
            <a:fillRect/>
          </a:stretch>
        </p:blipFill>
        <p:spPr bwMode="auto">
          <a:xfrm>
            <a:off x="7962900" y="1914524"/>
            <a:ext cx="1181100" cy="13716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13</a:t>
            </a:fld>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7072330" y="3500438"/>
            <a:ext cx="2071670" cy="1754326"/>
          </a:xfrm>
          <a:prstGeom prst="rect">
            <a:avLst/>
          </a:prstGeom>
          <a:blipFill rotWithShape="1">
            <a:blip r:embed="rId4"/>
            <a:tile tx="0" ty="0" sx="100000" sy="100000" flip="none" algn="tl"/>
          </a:blipFill>
        </p:spPr>
        <p:txBody>
          <a:bodyPr wrap="square" rtlCol="0">
            <a:spAutoFit/>
          </a:bodyPr>
          <a:lstStyle/>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Run IAS</a:t>
            </a:r>
          </a:p>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Machine Code</a:t>
            </a:r>
          </a:p>
        </p:txBody>
      </p:sp>
      <p:sp>
        <p:nvSpPr>
          <p:cNvPr id="56" name="TextBox 55"/>
          <p:cNvSpPr txBox="1"/>
          <p:nvPr/>
        </p:nvSpPr>
        <p:spPr>
          <a:xfrm>
            <a:off x="0" y="6858000"/>
            <a:ext cx="9144000" cy="381000"/>
          </a:xfrm>
          <a:prstGeom prst="rect">
            <a:avLst/>
          </a:prstGeom>
          <a:solidFill>
            <a:schemeClr val="bg1">
              <a:lumMod val="65000"/>
            </a:schemeClr>
          </a:solidFill>
        </p:spPr>
        <p:txBody>
          <a:bodyPr wrap="square" rtlCol="0">
            <a:spAutoFit/>
          </a:bodyPr>
          <a:lstStyle/>
          <a:p>
            <a:endParaRPr lang="en-US" dirty="0"/>
          </a:p>
        </p:txBody>
      </p:sp>
      <p:graphicFrame>
        <p:nvGraphicFramePr>
          <p:cNvPr id="182281" name="Object 9"/>
          <p:cNvGraphicFramePr>
            <a:graphicFrameLocks noChangeAspect="1"/>
          </p:cNvGraphicFramePr>
          <p:nvPr/>
        </p:nvGraphicFramePr>
        <p:xfrm>
          <a:off x="0" y="0"/>
          <a:ext cx="6006107" cy="6858000"/>
        </p:xfrm>
        <a:graphic>
          <a:graphicData uri="http://schemas.openxmlformats.org/presentationml/2006/ole">
            <mc:AlternateContent xmlns:mc="http://schemas.openxmlformats.org/markup-compatibility/2006">
              <mc:Choice xmlns:v="urn:schemas-microsoft-com:vml" Requires="v">
                <p:oleObj spid="_x0000_s274437" name="Document" r:id="rId5" imgW="0" imgH="0" progId="Word.Document.12">
                  <p:link updateAutomatic="1"/>
                </p:oleObj>
              </mc:Choice>
              <mc:Fallback>
                <p:oleObj name="Document" r:id="rId5" imgW="0" imgH="0" progId="Word.Document.12">
                  <p:link updateAutomatic="1"/>
                  <p:pic>
                    <p:nvPicPr>
                      <p:cNvPr id="0" name="AutoShape 9"/>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600610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82282" name="Picture 10"/>
          <p:cNvPicPr>
            <a:picLocks noChangeAspect="1" noChangeArrowheads="1"/>
          </p:cNvPicPr>
          <p:nvPr/>
        </p:nvPicPr>
        <p:blipFill>
          <a:blip r:embed="rId6"/>
          <a:srcRect/>
          <a:stretch>
            <a:fillRect/>
          </a:stretch>
        </p:blipFill>
        <p:spPr bwMode="auto">
          <a:xfrm>
            <a:off x="71406" y="142852"/>
            <a:ext cx="6902628" cy="6448508"/>
          </a:xfrm>
          <a:prstGeom prst="rect">
            <a:avLst/>
          </a:prstGeom>
          <a:noFill/>
          <a:ln w="9525">
            <a:noFill/>
            <a:miter lim="800000"/>
            <a:headEnd/>
            <a:tailEnd/>
          </a:ln>
          <a:effectLst/>
        </p:spPr>
      </p:pic>
      <p:pic>
        <p:nvPicPr>
          <p:cNvPr id="7" name="Picture 1"/>
          <p:cNvPicPr>
            <a:picLocks noChangeAspect="1" noChangeArrowheads="1"/>
          </p:cNvPicPr>
          <p:nvPr/>
        </p:nvPicPr>
        <p:blipFill>
          <a:blip r:embed="rId7"/>
          <a:srcRect/>
          <a:stretch>
            <a:fillRect/>
          </a:stretch>
        </p:blipFill>
        <p:spPr bwMode="auto">
          <a:xfrm>
            <a:off x="7962900" y="1914524"/>
            <a:ext cx="1181100" cy="13716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14</a:t>
            </a:fld>
            <a:endParaRPr lang="en-US"/>
          </a:p>
        </p:txBody>
      </p:sp>
      <p:sp>
        <p:nvSpPr>
          <p:cNvPr id="9" name="TextBox 8"/>
          <p:cNvSpPr txBox="1"/>
          <p:nvPr/>
        </p:nvSpPr>
        <p:spPr>
          <a:xfrm>
            <a:off x="3428992" y="142852"/>
            <a:ext cx="3500462" cy="6247864"/>
          </a:xfrm>
          <a:prstGeom prst="rect">
            <a:avLst/>
          </a:prstGeom>
          <a:solidFill>
            <a:schemeClr val="bg1"/>
          </a:solidFill>
        </p:spPr>
        <p:txBody>
          <a:bodyPr wrap="square" rtlCol="0">
            <a:spAutoFit/>
          </a:bodyPr>
          <a:lstStyle/>
          <a:p>
            <a:r>
              <a:rPr lang="en-US" sz="2000" dirty="0"/>
              <a:t>Hexadecimal Code:</a:t>
            </a:r>
          </a:p>
          <a:p>
            <a:r>
              <a:rPr lang="en-US" sz="2000" dirty="0"/>
              <a:t>010FA210FB</a:t>
            </a:r>
          </a:p>
          <a:p>
            <a:r>
              <a:rPr lang="en-US" sz="2000" dirty="0"/>
              <a:t>IAS code length</a:t>
            </a:r>
            <a:r>
              <a:rPr lang="en-US" sz="2000"/>
              <a:t>: 20 </a:t>
            </a:r>
            <a:r>
              <a:rPr lang="en-US" sz="2000" dirty="0"/>
              <a:t>bits</a:t>
            </a:r>
          </a:p>
          <a:p>
            <a:r>
              <a:rPr lang="en-US" sz="2000" b="1" u="sng" dirty="0"/>
              <a:t>Left instruction: 010FA</a:t>
            </a:r>
          </a:p>
          <a:p>
            <a:r>
              <a:rPr lang="en-US" sz="2000" dirty="0" err="1"/>
              <a:t>Opcode</a:t>
            </a:r>
            <a:r>
              <a:rPr lang="en-US" sz="2000" dirty="0"/>
              <a:t>: 01(h)</a:t>
            </a:r>
          </a:p>
          <a:p>
            <a:r>
              <a:rPr lang="en-US" sz="2000" dirty="0"/>
              <a:t>Address: 0FA</a:t>
            </a:r>
          </a:p>
          <a:p>
            <a:r>
              <a:rPr lang="en-US" sz="2000" dirty="0"/>
              <a:t>01(h) </a:t>
            </a:r>
            <a:r>
              <a:rPr lang="en-US" sz="2000" dirty="0">
                <a:sym typeface="Wingdings" pitchFamily="2" charset="2"/>
              </a:rPr>
              <a:t> 0000 0001</a:t>
            </a:r>
          </a:p>
          <a:p>
            <a:r>
              <a:rPr lang="en-US" sz="2000" dirty="0">
                <a:sym typeface="Wingdings" pitchFamily="2" charset="2"/>
              </a:rPr>
              <a:t>Load data in the 0FA memory word to AC</a:t>
            </a:r>
          </a:p>
          <a:p>
            <a:pPr>
              <a:buFont typeface="Wingdings" pitchFamily="2" charset="2"/>
              <a:buChar char="è"/>
            </a:pPr>
            <a:r>
              <a:rPr lang="en-US" sz="2000" dirty="0">
                <a:sym typeface="Wingdings" pitchFamily="2" charset="2"/>
              </a:rPr>
              <a:t>AC = [0FA]</a:t>
            </a:r>
          </a:p>
          <a:p>
            <a:r>
              <a:rPr lang="en-US" sz="2000" b="1" u="sng" dirty="0"/>
              <a:t>Right instruction: 210FB</a:t>
            </a:r>
          </a:p>
          <a:p>
            <a:r>
              <a:rPr lang="en-US" sz="2000" dirty="0" err="1"/>
              <a:t>Opcode</a:t>
            </a:r>
            <a:r>
              <a:rPr lang="en-US" sz="2000" dirty="0"/>
              <a:t>: 21(h)</a:t>
            </a:r>
          </a:p>
          <a:p>
            <a:r>
              <a:rPr lang="en-US" sz="2000" dirty="0"/>
              <a:t>Address: 0FB</a:t>
            </a:r>
          </a:p>
          <a:p>
            <a:r>
              <a:rPr lang="en-US" sz="2000" dirty="0"/>
              <a:t>21(h) </a:t>
            </a:r>
            <a:r>
              <a:rPr lang="en-US" sz="2000" dirty="0">
                <a:sym typeface="Wingdings" pitchFamily="2" charset="2"/>
              </a:rPr>
              <a:t> 0010 0001</a:t>
            </a:r>
          </a:p>
          <a:p>
            <a:r>
              <a:rPr lang="en-US" sz="2000" dirty="0">
                <a:sym typeface="Wingdings" pitchFamily="2" charset="2"/>
              </a:rPr>
              <a:t>Store AC to the 0FB memory word  </a:t>
            </a:r>
          </a:p>
          <a:p>
            <a:pPr>
              <a:buFont typeface="Wingdings" pitchFamily="2" charset="2"/>
              <a:buChar char="è"/>
            </a:pPr>
            <a:r>
              <a:rPr lang="en-US" sz="2000" dirty="0">
                <a:sym typeface="Wingdings" pitchFamily="2" charset="2"/>
              </a:rPr>
              <a:t>[0FB] = AC</a:t>
            </a:r>
          </a:p>
          <a:p>
            <a:endParaRPr lang="en-US" sz="2000" dirty="0">
              <a:sym typeface="Wingdings" pitchFamily="2" charset="2"/>
            </a:endParaRPr>
          </a:p>
          <a:p>
            <a:r>
              <a:rPr lang="en-US" sz="2000" dirty="0">
                <a:solidFill>
                  <a:srgbClr val="FF0000"/>
                </a:solidFill>
                <a:sym typeface="Wingdings" pitchFamily="2" charset="2"/>
              </a:rPr>
              <a:t> [0FB] = [0FA]</a:t>
            </a:r>
            <a:endParaRPr lang="en-US" sz="2000" dirty="0">
              <a:solidFill>
                <a:srgbClr val="FF0000"/>
              </a:solidFill>
            </a:endParaRPr>
          </a:p>
          <a:p>
            <a:endParaRPr lang="en-US" sz="2000" dirty="0"/>
          </a:p>
        </p:txBody>
      </p:sp>
      <p:cxnSp>
        <p:nvCxnSpPr>
          <p:cNvPr id="12" name="Straight Arrow Connector 11"/>
          <p:cNvCxnSpPr/>
          <p:nvPr/>
        </p:nvCxnSpPr>
        <p:spPr>
          <a:xfrm rot="16200000" flipH="1">
            <a:off x="2928926" y="1500174"/>
            <a:ext cx="642942" cy="500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16200000" flipH="1">
            <a:off x="1714480" y="2428868"/>
            <a:ext cx="3000396" cy="7143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7215206" y="5429264"/>
            <a:ext cx="107157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7</a:t>
            </a:r>
          </a:p>
        </p:txBody>
      </p:sp>
      <p:sp>
        <p:nvSpPr>
          <p:cNvPr id="17" name="Rectangle 16"/>
          <p:cNvSpPr/>
          <p:nvPr/>
        </p:nvSpPr>
        <p:spPr>
          <a:xfrm>
            <a:off x="7215206" y="5857892"/>
            <a:ext cx="107157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7</a:t>
            </a:r>
          </a:p>
        </p:txBody>
      </p:sp>
      <p:sp>
        <p:nvSpPr>
          <p:cNvPr id="18" name="Rectangle 17"/>
          <p:cNvSpPr/>
          <p:nvPr/>
        </p:nvSpPr>
        <p:spPr>
          <a:xfrm>
            <a:off x="8358214" y="5500702"/>
            <a:ext cx="714348" cy="28575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OFA</a:t>
            </a:r>
          </a:p>
        </p:txBody>
      </p:sp>
      <p:sp>
        <p:nvSpPr>
          <p:cNvPr id="19" name="Rectangle 18"/>
          <p:cNvSpPr/>
          <p:nvPr/>
        </p:nvSpPr>
        <p:spPr>
          <a:xfrm>
            <a:off x="8358214" y="5929330"/>
            <a:ext cx="714348" cy="28575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OFB</a:t>
            </a:r>
          </a:p>
        </p:txBody>
      </p:sp>
      <p:sp>
        <p:nvSpPr>
          <p:cNvPr id="20" name="Rectangle 19"/>
          <p:cNvSpPr/>
          <p:nvPr/>
        </p:nvSpPr>
        <p:spPr>
          <a:xfrm>
            <a:off x="5715008" y="5572140"/>
            <a:ext cx="107157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800" dirty="0"/>
              <a:t>AC:    7    </a:t>
            </a:r>
          </a:p>
        </p:txBody>
      </p:sp>
      <p:cxnSp>
        <p:nvCxnSpPr>
          <p:cNvPr id="22" name="Straight Arrow Connector 21"/>
          <p:cNvCxnSpPr>
            <a:stCxn id="16" idx="1"/>
            <a:endCxn id="20" idx="3"/>
          </p:cNvCxnSpPr>
          <p:nvPr/>
        </p:nvCxnSpPr>
        <p:spPr>
          <a:xfrm rot="10800000" flipV="1">
            <a:off x="6786578" y="5643578"/>
            <a:ext cx="428628" cy="1428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0" idx="3"/>
            <a:endCxn id="17" idx="1"/>
          </p:cNvCxnSpPr>
          <p:nvPr/>
        </p:nvCxnSpPr>
        <p:spPr>
          <a:xfrm>
            <a:off x="6786578" y="5786454"/>
            <a:ext cx="428628" cy="285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3428992" y="6143644"/>
            <a:ext cx="3357586" cy="428628"/>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solidFill>
                  <a:schemeClr val="tx1"/>
                </a:solidFill>
              </a:rPr>
              <a:t>A part of the exercise 2.7</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357158" y="484094"/>
            <a:ext cx="7556313" cy="1116106"/>
          </a:xfrm>
        </p:spPr>
        <p:txBody>
          <a:bodyPr/>
          <a:lstStyle/>
          <a:p>
            <a:r>
              <a:rPr lang="en-US" dirty="0">
                <a:effectLst>
                  <a:outerShdw blurRad="38100" dist="38100" dir="2700000" algn="tl">
                    <a:srgbClr val="000000">
                      <a:alpha val="43137"/>
                    </a:srgbClr>
                  </a:outerShdw>
                </a:effectLst>
              </a:rPr>
              <a:t>Commercial Computers: UNIVAC</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(Read by yourself)</a:t>
            </a:r>
          </a:p>
        </p:txBody>
      </p:sp>
      <p:sp>
        <p:nvSpPr>
          <p:cNvPr id="44035" name="Rectangle 1027"/>
          <p:cNvSpPr>
            <a:spLocks noGrp="1" noChangeArrowheads="1"/>
          </p:cNvSpPr>
          <p:nvPr>
            <p:ph idx="1"/>
          </p:nvPr>
        </p:nvSpPr>
        <p:spPr/>
        <p:txBody>
          <a:bodyPr>
            <a:normAutofit fontScale="92500" lnSpcReduction="20000"/>
          </a:bodyPr>
          <a:lstStyle/>
          <a:p>
            <a:r>
              <a:rPr lang="en-US" dirty="0">
                <a:solidFill>
                  <a:schemeClr val="tx1"/>
                </a:solidFill>
              </a:rPr>
              <a:t>1947 – Eckert and Mauchly formed the Eckert-Mauchly Computer Corporation to manufacture computers commercially</a:t>
            </a:r>
          </a:p>
          <a:p>
            <a:r>
              <a:rPr lang="en-US" dirty="0">
                <a:solidFill>
                  <a:schemeClr val="tx1"/>
                </a:solidFill>
              </a:rPr>
              <a:t>UNIVAC I (Universal Automatic Computer)</a:t>
            </a:r>
          </a:p>
          <a:p>
            <a:pPr lvl="1"/>
            <a:r>
              <a:rPr lang="en-US" dirty="0">
                <a:solidFill>
                  <a:schemeClr val="tx1"/>
                </a:solidFill>
              </a:rPr>
              <a:t>First successful commercial computer</a:t>
            </a:r>
          </a:p>
          <a:p>
            <a:pPr lvl="1"/>
            <a:r>
              <a:rPr lang="en-US" dirty="0">
                <a:solidFill>
                  <a:schemeClr val="tx1"/>
                </a:solidFill>
              </a:rPr>
              <a:t>Was intended for both scientific and commercial applications</a:t>
            </a:r>
          </a:p>
          <a:p>
            <a:pPr lvl="1"/>
            <a:r>
              <a:rPr lang="en-US" dirty="0">
                <a:solidFill>
                  <a:schemeClr val="tx1"/>
                </a:solidFill>
              </a:rPr>
              <a:t>Commissioned by the US Bureau of Census for 1950 calculations</a:t>
            </a:r>
          </a:p>
          <a:p>
            <a:r>
              <a:rPr lang="en-US" dirty="0">
                <a:solidFill>
                  <a:schemeClr val="tx1"/>
                </a:solidFill>
              </a:rPr>
              <a:t>The Eckert-Mauchly Computer Corporation became part of the UNIVAC division of the Sperry-Rand Corporation</a:t>
            </a:r>
          </a:p>
          <a:p>
            <a:r>
              <a:rPr lang="en-US" dirty="0">
                <a:solidFill>
                  <a:schemeClr val="tx1"/>
                </a:solidFill>
              </a:rPr>
              <a:t>UNIVAC II – delivered in the late 1950’s</a:t>
            </a:r>
          </a:p>
          <a:p>
            <a:pPr lvl="1"/>
            <a:r>
              <a:rPr lang="en-US" dirty="0">
                <a:solidFill>
                  <a:schemeClr val="tx1"/>
                </a:solidFill>
              </a:rPr>
              <a:t>Had greater memory capacity and higher performance</a:t>
            </a:r>
          </a:p>
          <a:p>
            <a:pPr marL="228600" lvl="1">
              <a:spcBef>
                <a:spcPts val="2000"/>
              </a:spcBef>
              <a:buClr>
                <a:schemeClr val="accent1"/>
              </a:buClr>
            </a:pPr>
            <a:r>
              <a:rPr lang="en-US" sz="2054" dirty="0">
                <a:solidFill>
                  <a:schemeClr val="tx1"/>
                </a:solidFill>
              </a:rPr>
              <a:t>Backward compatible</a:t>
            </a:r>
          </a:p>
        </p:txBody>
      </p:sp>
      <p:pic>
        <p:nvPicPr>
          <p:cNvPr id="6" name="Picture 5"/>
          <p:cNvPicPr>
            <a:picLocks noChangeAspect="1"/>
          </p:cNvPicPr>
          <p:nvPr/>
        </p:nvPicPr>
        <p:blipFill>
          <a:blip r:embed="rId3"/>
          <a:stretch>
            <a:fillRect/>
          </a:stretch>
        </p:blipFill>
        <p:spPr>
          <a:xfrm>
            <a:off x="7560425" y="228600"/>
            <a:ext cx="1583575" cy="2057400"/>
          </a:xfrm>
          <a:prstGeom prst="rect">
            <a:avLst/>
          </a:prstGeom>
        </p:spPr>
      </p:pic>
      <p:pic>
        <p:nvPicPr>
          <p:cNvPr id="7" name="Picture 1"/>
          <p:cNvPicPr>
            <a:picLocks noChangeAspect="1" noChangeArrowheads="1"/>
          </p:cNvPicPr>
          <p:nvPr/>
        </p:nvPicPr>
        <p:blipFill>
          <a:blip r:embed="rId4"/>
          <a:srcRect/>
          <a:stretch>
            <a:fillRect/>
          </a:stretch>
        </p:blipFill>
        <p:spPr bwMode="auto">
          <a:xfrm>
            <a:off x="7962900" y="2486028"/>
            <a:ext cx="1181100" cy="13716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15</a:t>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638800" y="2590800"/>
            <a:ext cx="2286000" cy="1162050"/>
          </a:xfrm>
        </p:spPr>
        <p:txBody>
          <a:bodyPr>
            <a:normAutofit/>
          </a:bodyPr>
          <a:lstStyle/>
          <a:p>
            <a:pPr algn="ctr"/>
            <a:r>
              <a:rPr lang="en-US" sz="6000" dirty="0">
                <a:solidFill>
                  <a:schemeClr val="accent2"/>
                </a:solidFill>
              </a:rPr>
              <a:t>IBM</a:t>
            </a:r>
          </a:p>
        </p:txBody>
      </p:sp>
      <p:sp>
        <p:nvSpPr>
          <p:cNvPr id="45059" name="Rectangle 3"/>
          <p:cNvSpPr>
            <a:spLocks noGrp="1" noChangeArrowheads="1"/>
          </p:cNvSpPr>
          <p:nvPr>
            <p:ph type="body" sz="half" idx="2"/>
          </p:nvPr>
        </p:nvSpPr>
        <p:spPr>
          <a:xfrm>
            <a:off x="381094" y="1219200"/>
            <a:ext cx="4015304" cy="5257800"/>
          </a:xfrm>
        </p:spPr>
        <p:txBody>
          <a:bodyPr>
            <a:normAutofit/>
          </a:bodyPr>
          <a:lstStyle/>
          <a:p>
            <a:pPr marL="228600" indent="-228600">
              <a:lnSpc>
                <a:spcPct val="90000"/>
              </a:lnSpc>
              <a:buClr>
                <a:schemeClr val="bg1"/>
              </a:buClr>
              <a:buFont typeface="Wingdings" pitchFamily="2" charset="2"/>
              <a:buChar char="n"/>
            </a:pPr>
            <a:r>
              <a:rPr lang="en-US" sz="1900" dirty="0"/>
              <a:t>Was the major manufacturer of punched-card processing equipment</a:t>
            </a:r>
          </a:p>
          <a:p>
            <a:pPr marL="228600" indent="-228600">
              <a:lnSpc>
                <a:spcPct val="90000"/>
              </a:lnSpc>
              <a:buClr>
                <a:schemeClr val="bg1"/>
              </a:buClr>
              <a:buFont typeface="Wingdings" pitchFamily="2" charset="2"/>
              <a:buChar char="n"/>
            </a:pPr>
            <a:r>
              <a:rPr lang="en-US" sz="1900" dirty="0"/>
              <a:t>Delivered its first electronic stored-program computer (701) in 1953</a:t>
            </a:r>
          </a:p>
          <a:p>
            <a:pPr marL="685800" lvl="1" indent="-228600">
              <a:lnSpc>
                <a:spcPct val="90000"/>
              </a:lnSpc>
              <a:buClr>
                <a:schemeClr val="bg1"/>
              </a:buClr>
              <a:buFont typeface="Wingdings" pitchFamily="2" charset="2"/>
              <a:buChar char="n"/>
            </a:pPr>
            <a:r>
              <a:rPr lang="en-US" sz="1700" dirty="0">
                <a:solidFill>
                  <a:srgbClr val="FFFFFF"/>
                </a:solidFill>
              </a:rPr>
              <a:t>Intended primarily for scientific applications</a:t>
            </a:r>
          </a:p>
          <a:p>
            <a:pPr marL="228600" lvl="1" indent="-228600">
              <a:lnSpc>
                <a:spcPct val="90000"/>
              </a:lnSpc>
              <a:spcBef>
                <a:spcPts val="2000"/>
              </a:spcBef>
              <a:buClr>
                <a:schemeClr val="bg1"/>
              </a:buClr>
              <a:buFont typeface="Wingdings" pitchFamily="2" charset="2"/>
              <a:buChar char="n"/>
            </a:pPr>
            <a:r>
              <a:rPr lang="en-US" sz="1900" dirty="0">
                <a:solidFill>
                  <a:schemeClr val="bg1"/>
                </a:solidFill>
              </a:rPr>
              <a:t>Introduced 702 product in 1955</a:t>
            </a:r>
          </a:p>
          <a:p>
            <a:pPr marL="685800" lvl="1" indent="-228600">
              <a:buClr>
                <a:schemeClr val="bg1"/>
              </a:buClr>
              <a:buFont typeface="Wingdings" pitchFamily="2" charset="2"/>
              <a:buChar char="n"/>
            </a:pPr>
            <a:r>
              <a:rPr lang="en-US" sz="1700" dirty="0">
                <a:solidFill>
                  <a:srgbClr val="FFFFFF"/>
                </a:solidFill>
              </a:rPr>
              <a:t>Hardware features made it suitable to business applications</a:t>
            </a:r>
          </a:p>
          <a:p>
            <a:pPr marL="228600" lvl="1" indent="-228600">
              <a:lnSpc>
                <a:spcPct val="90000"/>
              </a:lnSpc>
              <a:spcBef>
                <a:spcPts val="2000"/>
              </a:spcBef>
              <a:buClr>
                <a:schemeClr val="bg1"/>
              </a:buClr>
              <a:buFont typeface="Wingdings" pitchFamily="2" charset="2"/>
              <a:buChar char="n"/>
            </a:pPr>
            <a:r>
              <a:rPr lang="en-US" sz="1946" dirty="0">
                <a:solidFill>
                  <a:schemeClr val="bg1"/>
                </a:solidFill>
              </a:rPr>
              <a:t>Series of 700/7000 computers established IBM as the overwhelmingly dominant computer manufacturer</a:t>
            </a:r>
          </a:p>
          <a:p>
            <a:pPr marL="685800" lvl="1" indent="-228600">
              <a:lnSpc>
                <a:spcPct val="90000"/>
              </a:lnSpc>
              <a:buClr>
                <a:schemeClr val="bg1"/>
              </a:buClr>
              <a:buFont typeface="Wingdings" pitchFamily="2" charset="2"/>
              <a:buChar char="n"/>
            </a:pPr>
            <a:endParaRPr lang="en-US" sz="1700" dirty="0">
              <a:solidFill>
                <a:srgbClr val="FFFFFF"/>
              </a:solidFill>
            </a:endParaRPr>
          </a:p>
        </p:txBody>
      </p:sp>
      <p:pic>
        <p:nvPicPr>
          <p:cNvPr id="26" name="Picture Placeholder 25"/>
          <p:cNvPicPr>
            <a:picLocks noGrp="1" noChangeAspect="1"/>
          </p:cNvPicPr>
          <p:nvPr>
            <p:ph type="pic" sz="quarter" idx="15"/>
          </p:nvPr>
        </p:nvPicPr>
        <p:blipFill>
          <a:blip r:embed="rId3"/>
          <a:srcRect t="-22599" b="5000"/>
          <a:stretch>
            <a:fillRect/>
          </a:stretch>
        </p:blipFill>
        <p:spPr>
          <a:xfrm>
            <a:off x="7010400" y="0"/>
            <a:ext cx="1676400" cy="2200275"/>
          </a:xfrm>
          <a:effectLst>
            <a:softEdge rad="76200"/>
          </a:effectLst>
          <a:scene3d>
            <a:camera prst="orthographicFront">
              <a:rot lat="0" lon="11099999" rev="0"/>
            </a:camera>
            <a:lightRig rig="threePt" dir="t"/>
          </a:scene3d>
        </p:spPr>
      </p:pic>
      <p:pic>
        <p:nvPicPr>
          <p:cNvPr id="30" name="Picture 29"/>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4"/>
              <a:stretch>
                <a:fillRect/>
              </a:stretch>
            </p:blipFill>
          </mc:Choice>
          <mc:Fallback>
            <p:blipFill>
              <a:blip r:embed="rId5"/>
              <a:stretch>
                <a:fillRect/>
              </a:stretch>
            </p:blipFill>
          </mc:Fallback>
        </mc:AlternateContent>
        <p:spPr>
          <a:xfrm>
            <a:off x="4724400" y="4800600"/>
            <a:ext cx="1861899" cy="1773237"/>
          </a:xfrm>
          <a:prstGeom prst="rect">
            <a:avLst/>
          </a:prstGeom>
        </p:spPr>
      </p:pic>
      <p:pic>
        <p:nvPicPr>
          <p:cNvPr id="6" name="Picture 1"/>
          <p:cNvPicPr>
            <a:picLocks noChangeAspect="1" noChangeArrowheads="1"/>
          </p:cNvPicPr>
          <p:nvPr/>
        </p:nvPicPr>
        <p:blipFill>
          <a:blip r:embed="rId6"/>
          <a:srcRect/>
          <a:stretch>
            <a:fillRect/>
          </a:stretch>
        </p:blipFill>
        <p:spPr bwMode="auto">
          <a:xfrm>
            <a:off x="7962900" y="2700342"/>
            <a:ext cx="1181100" cy="13716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16</a:t>
            </a:fld>
            <a:endParaRPr lang="en-US"/>
          </a:p>
        </p:txBody>
      </p:sp>
      <p:sp>
        <p:nvSpPr>
          <p:cNvPr id="8" name="Rectangle 7"/>
          <p:cNvSpPr/>
          <p:nvPr/>
        </p:nvSpPr>
        <p:spPr>
          <a:xfrm>
            <a:off x="5214942" y="3786190"/>
            <a:ext cx="2491388" cy="461665"/>
          </a:xfrm>
          <a:prstGeom prst="rect">
            <a:avLst/>
          </a:prstGeom>
        </p:spPr>
        <p:txBody>
          <a:bodyPr wrap="none">
            <a:spAutoFit/>
          </a:bodyPr>
          <a:lstStyle/>
          <a:p>
            <a:r>
              <a:rPr lang="en-US" dirty="0">
                <a:effectLst>
                  <a:outerShdw blurRad="38100" dist="38100" dir="2700000" algn="tl">
                    <a:srgbClr val="000000">
                      <a:alpha val="43137"/>
                    </a:srgbClr>
                  </a:outerShdw>
                </a:effectLst>
              </a:rPr>
              <a:t>(Read by yourself)</a:t>
            </a:r>
            <a:endParaRPr lang="en-US"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Second Generation:  Transistors</a:t>
            </a:r>
          </a:p>
        </p:txBody>
      </p:sp>
      <p:sp>
        <p:nvSpPr>
          <p:cNvPr id="18435" name="Rectangle 3"/>
          <p:cNvSpPr>
            <a:spLocks noGrp="1" noChangeArrowheads="1"/>
          </p:cNvSpPr>
          <p:nvPr>
            <p:ph idx="1"/>
          </p:nvPr>
        </p:nvSpPr>
        <p:spPr>
          <a:xfrm>
            <a:off x="214282" y="1357298"/>
            <a:ext cx="7556313" cy="5119702"/>
          </a:xfrm>
        </p:spPr>
        <p:txBody>
          <a:bodyPr>
            <a:normAutofit fontScale="85000" lnSpcReduction="20000"/>
          </a:bodyPr>
          <a:lstStyle/>
          <a:p>
            <a:pPr marL="228600" lvl="1">
              <a:spcBef>
                <a:spcPts val="2000"/>
              </a:spcBef>
              <a:buClr>
                <a:schemeClr val="accent1"/>
              </a:buClr>
            </a:pPr>
            <a:r>
              <a:rPr lang="en-GB" sz="2400" dirty="0">
                <a:solidFill>
                  <a:schemeClr val="tx1"/>
                </a:solidFill>
              </a:rPr>
              <a:t>Transistor = Transfer – resistor (</a:t>
            </a:r>
            <a:r>
              <a:rPr lang="en-GB" sz="2400" dirty="0" err="1">
                <a:solidFill>
                  <a:schemeClr val="tx1"/>
                </a:solidFill>
              </a:rPr>
              <a:t>vật</a:t>
            </a:r>
            <a:r>
              <a:rPr lang="en-GB" sz="2400" dirty="0">
                <a:solidFill>
                  <a:schemeClr val="tx1"/>
                </a:solidFill>
              </a:rPr>
              <a:t> </a:t>
            </a:r>
            <a:r>
              <a:rPr lang="en-GB" sz="2400" dirty="0" err="1">
                <a:solidFill>
                  <a:schemeClr val="tx1"/>
                </a:solidFill>
              </a:rPr>
              <a:t>có</a:t>
            </a:r>
            <a:r>
              <a:rPr lang="en-GB" sz="2400" dirty="0">
                <a:solidFill>
                  <a:schemeClr val="tx1"/>
                </a:solidFill>
              </a:rPr>
              <a:t> </a:t>
            </a:r>
            <a:r>
              <a:rPr lang="en-GB" sz="2400" dirty="0" err="1">
                <a:solidFill>
                  <a:schemeClr val="tx1"/>
                </a:solidFill>
              </a:rPr>
              <a:t>thể</a:t>
            </a:r>
            <a:r>
              <a:rPr lang="en-GB" sz="2400" dirty="0">
                <a:solidFill>
                  <a:schemeClr val="tx1"/>
                </a:solidFill>
              </a:rPr>
              <a:t> </a:t>
            </a:r>
            <a:r>
              <a:rPr lang="en-GB" sz="2400" dirty="0" err="1">
                <a:solidFill>
                  <a:schemeClr val="tx1"/>
                </a:solidFill>
              </a:rPr>
              <a:t>truyền-cản</a:t>
            </a:r>
            <a:r>
              <a:rPr lang="en-GB" sz="2400" dirty="0">
                <a:solidFill>
                  <a:schemeClr val="tx1"/>
                </a:solidFill>
              </a:rPr>
              <a:t> </a:t>
            </a:r>
            <a:r>
              <a:rPr lang="en-GB" sz="2400" dirty="0" err="1">
                <a:solidFill>
                  <a:schemeClr val="tx1"/>
                </a:solidFill>
              </a:rPr>
              <a:t>điện</a:t>
            </a:r>
            <a:r>
              <a:rPr lang="en-GB" sz="2400" dirty="0">
                <a:solidFill>
                  <a:schemeClr val="tx1"/>
                </a:solidFill>
              </a:rPr>
              <a:t>)</a:t>
            </a:r>
          </a:p>
          <a:p>
            <a:pPr marL="228600" lvl="1">
              <a:spcBef>
                <a:spcPts val="2000"/>
              </a:spcBef>
              <a:buClr>
                <a:schemeClr val="accent1"/>
              </a:buClr>
            </a:pPr>
            <a:r>
              <a:rPr lang="en-GB" sz="2400" dirty="0">
                <a:solidFill>
                  <a:srgbClr val="8000FF"/>
                </a:solidFill>
              </a:rPr>
              <a:t>Building block:  Composition and operating of transistor</a:t>
            </a:r>
          </a:p>
          <a:p>
            <a:pPr marL="228600" lvl="1">
              <a:spcBef>
                <a:spcPts val="2000"/>
              </a:spcBef>
              <a:buClr>
                <a:schemeClr val="accent1"/>
              </a:buClr>
              <a:buNone/>
            </a:pPr>
            <a:r>
              <a:rPr lang="en-GB" sz="2400" dirty="0">
                <a:solidFill>
                  <a:srgbClr val="8000FF"/>
                </a:solidFill>
              </a:rPr>
              <a:t>      </a:t>
            </a:r>
            <a:r>
              <a:rPr lang="en-GB" sz="2400" dirty="0">
                <a:solidFill>
                  <a:schemeClr val="tx1"/>
                </a:solidFill>
              </a:rPr>
              <a:t>More details: </a:t>
            </a:r>
            <a:r>
              <a:rPr lang="en-GB" sz="2400" dirty="0">
                <a:solidFill>
                  <a:schemeClr val="tx1"/>
                </a:solidFill>
                <a:hlinkClick r:id="rId3"/>
              </a:rPr>
              <a:t>https://en.wikipedia.org/wiki/Transistor</a:t>
            </a:r>
            <a:endParaRPr lang="en-GB" sz="2400" dirty="0">
              <a:solidFill>
                <a:schemeClr val="tx1"/>
              </a:solidFill>
            </a:endParaRPr>
          </a:p>
          <a:p>
            <a:pPr marL="228600" lvl="1">
              <a:spcBef>
                <a:spcPts val="2000"/>
              </a:spcBef>
              <a:buClr>
                <a:schemeClr val="accent1"/>
              </a:buClr>
            </a:pPr>
            <a:r>
              <a:rPr lang="en-GB" sz="2400" dirty="0">
                <a:solidFill>
                  <a:schemeClr val="tx1"/>
                </a:solidFill>
              </a:rPr>
              <a:t>It’s activity is similar to those in vacuum tube</a:t>
            </a:r>
          </a:p>
          <a:p>
            <a:pPr marL="228600" lvl="1">
              <a:spcBef>
                <a:spcPts val="2000"/>
              </a:spcBef>
              <a:buClr>
                <a:schemeClr val="accent1"/>
              </a:buClr>
            </a:pPr>
            <a:r>
              <a:rPr lang="en-GB" sz="2400" dirty="0">
                <a:solidFill>
                  <a:schemeClr val="tx1"/>
                </a:solidFill>
              </a:rPr>
              <a:t>Smaller, Cheaper</a:t>
            </a:r>
          </a:p>
          <a:p>
            <a:pPr marL="228600" lvl="1">
              <a:spcBef>
                <a:spcPts val="2000"/>
              </a:spcBef>
              <a:buClr>
                <a:schemeClr val="accent1"/>
              </a:buClr>
            </a:pPr>
            <a:r>
              <a:rPr lang="en-GB" sz="2400" dirty="0">
                <a:solidFill>
                  <a:schemeClr val="tx1"/>
                </a:solidFill>
              </a:rPr>
              <a:t>Dissipates (phát tán) less heat than a vacuum tube</a:t>
            </a:r>
          </a:p>
          <a:p>
            <a:pPr marL="228600" lvl="1">
              <a:spcBef>
                <a:spcPts val="2000"/>
              </a:spcBef>
              <a:buClr>
                <a:schemeClr val="accent1"/>
              </a:buClr>
            </a:pPr>
            <a:r>
              <a:rPr lang="en-GB" sz="2400" dirty="0">
                <a:solidFill>
                  <a:schemeClr val="tx1"/>
                </a:solidFill>
              </a:rPr>
              <a:t>Is a </a:t>
            </a:r>
            <a:r>
              <a:rPr lang="en-GB" sz="2400" i="1" dirty="0">
                <a:solidFill>
                  <a:schemeClr val="tx1"/>
                </a:solidFill>
              </a:rPr>
              <a:t>solid state device </a:t>
            </a:r>
            <a:r>
              <a:rPr lang="en-GB" sz="2400" dirty="0">
                <a:solidFill>
                  <a:schemeClr val="tx1"/>
                </a:solidFill>
              </a:rPr>
              <a:t>made from silicon</a:t>
            </a:r>
          </a:p>
          <a:p>
            <a:pPr marL="228600" lvl="1">
              <a:spcBef>
                <a:spcPts val="2000"/>
              </a:spcBef>
              <a:buClr>
                <a:schemeClr val="accent1"/>
              </a:buClr>
            </a:pPr>
            <a:r>
              <a:rPr lang="en-GB" sz="2400" dirty="0">
                <a:solidFill>
                  <a:schemeClr val="tx1"/>
                </a:solidFill>
              </a:rPr>
              <a:t>Was invented at Bell Labs in 1947</a:t>
            </a:r>
          </a:p>
          <a:p>
            <a:pPr marL="228600" lvl="1">
              <a:spcBef>
                <a:spcPts val="2000"/>
              </a:spcBef>
              <a:buClr>
                <a:schemeClr val="accent1"/>
              </a:buClr>
            </a:pPr>
            <a:r>
              <a:rPr lang="en-GB" sz="2400" dirty="0">
                <a:solidFill>
                  <a:schemeClr val="tx1"/>
                </a:solidFill>
              </a:rPr>
              <a:t>It was not until the late 1950’s that fully transistorized computers were commercially available</a:t>
            </a:r>
          </a:p>
          <a:p>
            <a:pPr marL="228600" lvl="1">
              <a:spcBef>
                <a:spcPts val="2000"/>
              </a:spcBef>
              <a:buClr>
                <a:schemeClr val="accent1"/>
              </a:buClr>
            </a:pPr>
            <a:r>
              <a:rPr lang="en-GB" sz="2400" dirty="0">
                <a:solidFill>
                  <a:schemeClr val="tx1"/>
                </a:solidFill>
              </a:rPr>
              <a:t>Typical computers: IBM 700/7000 series</a:t>
            </a:r>
          </a:p>
        </p:txBody>
      </p:sp>
      <p:pic>
        <p:nvPicPr>
          <p:cNvPr id="7" name="Picture 2"/>
          <p:cNvPicPr>
            <a:picLocks noChangeAspect="1" noChangeArrowheads="1"/>
          </p:cNvPicPr>
          <p:nvPr/>
        </p:nvPicPr>
        <p:blipFill>
          <a:blip r:embed="rId4"/>
          <a:srcRect/>
          <a:stretch>
            <a:fillRect/>
          </a:stretch>
        </p:blipFill>
        <p:spPr bwMode="auto">
          <a:xfrm>
            <a:off x="6572264" y="3295658"/>
            <a:ext cx="2381250" cy="141922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17</a:t>
            </a:fld>
            <a:endParaRPr lang="en-US"/>
          </a:p>
        </p:txBody>
      </p:sp>
      <p:pic>
        <p:nvPicPr>
          <p:cNvPr id="239617" name="Picture 1"/>
          <p:cNvPicPr>
            <a:picLocks noChangeAspect="1" noChangeArrowheads="1"/>
          </p:cNvPicPr>
          <p:nvPr/>
        </p:nvPicPr>
        <p:blipFill>
          <a:blip r:embed="rId5"/>
          <a:srcRect/>
          <a:stretch>
            <a:fillRect/>
          </a:stretch>
        </p:blipFill>
        <p:spPr bwMode="auto">
          <a:xfrm>
            <a:off x="7448581" y="1109661"/>
            <a:ext cx="1552575" cy="2105025"/>
          </a:xfrm>
          <a:prstGeom prst="rect">
            <a:avLst/>
          </a:prstGeom>
          <a:noFill/>
          <a:ln w="9525">
            <a:noFill/>
            <a:miter lim="800000"/>
            <a:headEnd/>
            <a:tailEnd/>
          </a:ln>
          <a:effec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609600"/>
            <a:ext cx="7556313" cy="1116106"/>
          </a:xfrm>
        </p:spPr>
        <p:txBody>
          <a:bodyPr/>
          <a:lstStyle/>
          <a:p>
            <a:r>
              <a:rPr lang="en-US" dirty="0">
                <a:effectLst>
                  <a:outerShdw blurRad="38100" dist="38100" dir="2700000" algn="tl">
                    <a:srgbClr val="000000">
                      <a:alpha val="43137"/>
                    </a:srgbClr>
                  </a:outerShdw>
                </a:effectLst>
              </a:rPr>
              <a:t>Second Generation Computers</a:t>
            </a:r>
          </a:p>
        </p:txBody>
      </p:sp>
      <p:sp>
        <p:nvSpPr>
          <p:cNvPr id="47107" name="Rectangle 3"/>
          <p:cNvSpPr>
            <a:spLocks noGrp="1" noChangeArrowheads="1"/>
          </p:cNvSpPr>
          <p:nvPr>
            <p:ph sz="half" idx="2"/>
          </p:nvPr>
        </p:nvSpPr>
        <p:spPr>
          <a:xfrm>
            <a:off x="497541" y="1785926"/>
            <a:ext cx="3657600" cy="4105835"/>
          </a:xfrm>
        </p:spPr>
        <p:txBody>
          <a:bodyPr>
            <a:normAutofit lnSpcReduction="10000"/>
          </a:bodyPr>
          <a:lstStyle/>
          <a:p>
            <a:r>
              <a:rPr lang="en-US" dirty="0">
                <a:solidFill>
                  <a:schemeClr val="tx1"/>
                </a:solidFill>
              </a:rPr>
              <a:t>Introduced:</a:t>
            </a:r>
          </a:p>
          <a:p>
            <a:pPr lvl="1"/>
            <a:r>
              <a:rPr lang="en-US" dirty="0">
                <a:solidFill>
                  <a:schemeClr val="tx1"/>
                </a:solidFill>
              </a:rPr>
              <a:t>More complex arithmetic and logic units and control units</a:t>
            </a:r>
          </a:p>
          <a:p>
            <a:pPr lvl="1"/>
            <a:r>
              <a:rPr lang="en-US" dirty="0">
                <a:solidFill>
                  <a:schemeClr val="tx1"/>
                </a:solidFill>
              </a:rPr>
              <a:t>The use of high-level programming languages</a:t>
            </a:r>
          </a:p>
          <a:p>
            <a:pPr lvl="1"/>
            <a:r>
              <a:rPr lang="en-US" dirty="0">
                <a:solidFill>
                  <a:schemeClr val="tx1"/>
                </a:solidFill>
              </a:rPr>
              <a:t>Provision of </a:t>
            </a:r>
            <a:r>
              <a:rPr lang="en-US" i="1" dirty="0">
                <a:solidFill>
                  <a:schemeClr val="tx1"/>
                </a:solidFill>
              </a:rPr>
              <a:t>system software </a:t>
            </a:r>
            <a:r>
              <a:rPr lang="en-US" dirty="0">
                <a:solidFill>
                  <a:schemeClr val="tx1"/>
                </a:solidFill>
              </a:rPr>
              <a:t>which provided the ability to:</a:t>
            </a:r>
          </a:p>
          <a:p>
            <a:pPr lvl="2"/>
            <a:r>
              <a:rPr lang="en-US" dirty="0">
                <a:solidFill>
                  <a:schemeClr val="tx1"/>
                </a:solidFill>
              </a:rPr>
              <a:t>load programs </a:t>
            </a:r>
          </a:p>
          <a:p>
            <a:pPr lvl="2"/>
            <a:r>
              <a:rPr lang="en-US" dirty="0">
                <a:solidFill>
                  <a:schemeClr val="tx1"/>
                </a:solidFill>
              </a:rPr>
              <a:t>move data to peripherals and libraries</a:t>
            </a:r>
          </a:p>
          <a:p>
            <a:pPr lvl="2"/>
            <a:r>
              <a:rPr lang="en-US" dirty="0">
                <a:solidFill>
                  <a:schemeClr val="tx1"/>
                </a:solidFill>
              </a:rPr>
              <a:t>perform common computations</a:t>
            </a:r>
          </a:p>
        </p:txBody>
      </p:sp>
      <p:sp>
        <p:nvSpPr>
          <p:cNvPr id="7" name="Content Placeholder 6"/>
          <p:cNvSpPr>
            <a:spLocks noGrp="1"/>
          </p:cNvSpPr>
          <p:nvPr>
            <p:ph sz="quarter" idx="4"/>
          </p:nvPr>
        </p:nvSpPr>
        <p:spPr>
          <a:xfrm>
            <a:off x="4419600" y="1857364"/>
            <a:ext cx="3581424" cy="3877235"/>
          </a:xfrm>
        </p:spPr>
        <p:txBody>
          <a:bodyPr/>
          <a:lstStyle/>
          <a:p>
            <a:r>
              <a:rPr lang="en-US" dirty="0">
                <a:solidFill>
                  <a:schemeClr val="tx1"/>
                </a:solidFill>
              </a:rPr>
              <a:t> Appearance of the Digital Equipment Corporation (DEC) in 1957</a:t>
            </a:r>
          </a:p>
          <a:p>
            <a:r>
              <a:rPr lang="en-US">
                <a:solidFill>
                  <a:schemeClr val="tx1"/>
                </a:solidFill>
              </a:rPr>
              <a:t>PDP-1 (programmed data processor) was </a:t>
            </a:r>
            <a:r>
              <a:rPr lang="en-US" dirty="0">
                <a:solidFill>
                  <a:schemeClr val="tx1"/>
                </a:solidFill>
              </a:rPr>
              <a:t>DEC’s first computer</a:t>
            </a:r>
          </a:p>
          <a:p>
            <a:r>
              <a:rPr lang="en-US" dirty="0">
                <a:solidFill>
                  <a:schemeClr val="tx1"/>
                </a:solidFill>
              </a:rPr>
              <a:t>This began the mini-computer phenomenon that would become </a:t>
            </a:r>
            <a:r>
              <a:rPr lang="en-US">
                <a:solidFill>
                  <a:schemeClr val="tx1"/>
                </a:solidFill>
              </a:rPr>
              <a:t>so prominent (leading) </a:t>
            </a:r>
            <a:r>
              <a:rPr lang="en-US" dirty="0">
                <a:solidFill>
                  <a:schemeClr val="tx1"/>
                </a:solidFill>
              </a:rPr>
              <a:t>in the third generation</a:t>
            </a:r>
          </a:p>
        </p:txBody>
      </p:sp>
      <p:sp>
        <p:nvSpPr>
          <p:cNvPr id="5" name="Text Placeholder 4"/>
          <p:cNvSpPr>
            <a:spLocks noGrp="1"/>
          </p:cNvSpPr>
          <p:nvPr>
            <p:ph type="body" idx="1"/>
          </p:nvPr>
        </p:nvSpPr>
        <p:spPr>
          <a:xfrm>
            <a:off x="497541" y="1428736"/>
            <a:ext cx="3657600" cy="322729"/>
          </a:xfrm>
        </p:spPr>
        <p:txBody>
          <a:bodyPr/>
          <a:lstStyle/>
          <a:p>
            <a:endParaRPr lang="en-US" dirty="0"/>
          </a:p>
        </p:txBody>
      </p:sp>
      <p:sp>
        <p:nvSpPr>
          <p:cNvPr id="6" name="Text Placeholder 5"/>
          <p:cNvSpPr>
            <a:spLocks noGrp="1"/>
          </p:cNvSpPr>
          <p:nvPr>
            <p:ph type="body" sz="quarter" idx="3"/>
          </p:nvPr>
        </p:nvSpPr>
        <p:spPr>
          <a:xfrm>
            <a:off x="4399878" y="1428736"/>
            <a:ext cx="3657600" cy="322729"/>
          </a:xfrm>
        </p:spPr>
        <p:txBody>
          <a:bodyPr/>
          <a:lstStyle/>
          <a:p>
            <a:endParaRPr lang="en-US" dirty="0"/>
          </a:p>
        </p:txBody>
      </p:sp>
      <p:sp>
        <p:nvSpPr>
          <p:cNvPr id="11" name="TextBox 10"/>
          <p:cNvSpPr txBox="1"/>
          <p:nvPr/>
        </p:nvSpPr>
        <p:spPr>
          <a:xfrm>
            <a:off x="4876800" y="4453467"/>
            <a:ext cx="184666" cy="461665"/>
          </a:xfrm>
          <a:prstGeom prst="rect">
            <a:avLst/>
          </a:prstGeom>
          <a:noFill/>
        </p:spPr>
        <p:txBody>
          <a:bodyPr wrap="none" rtlCol="0">
            <a:spAutoFit/>
          </a:bodyPr>
          <a:lstStyle/>
          <a:p>
            <a:endParaRPr lang="en-US" dirty="0"/>
          </a:p>
        </p:txBody>
      </p:sp>
      <p:pic>
        <p:nvPicPr>
          <p:cNvPr id="9" name="Picture 8"/>
          <p:cNvPicPr>
            <a:picLocks noChangeAspect="1"/>
          </p:cNvPicPr>
          <p:nvPr/>
        </p:nvPicPr>
        <p:blipFill>
          <a:blip r:embed="rId3"/>
          <a:stretch>
            <a:fillRect/>
          </a:stretch>
        </p:blipFill>
        <p:spPr>
          <a:xfrm rot="384418">
            <a:off x="7563844" y="5255078"/>
            <a:ext cx="1499809" cy="1524000"/>
          </a:xfrm>
          <a:prstGeom prst="rect">
            <a:avLst/>
          </a:prstGeom>
        </p:spPr>
      </p:pic>
      <p:sp useBgFill="1">
        <p:nvSpPr>
          <p:cNvPr id="10" name="TextBox 9"/>
          <p:cNvSpPr txBox="1"/>
          <p:nvPr/>
        </p:nvSpPr>
        <p:spPr>
          <a:xfrm>
            <a:off x="8001000" y="838200"/>
            <a:ext cx="864858" cy="1143000"/>
          </a:xfrm>
          <a:prstGeom prst="rect">
            <a:avLst/>
          </a:prstGeom>
        </p:spPr>
        <p:txBody>
          <a:bodyPr wrap="square" rtlCol="0">
            <a:spAutoFit/>
          </a:bodyPr>
          <a:lstStyle/>
          <a:p>
            <a:endParaRPr lang="en-US" dirty="0"/>
          </a:p>
        </p:txBody>
      </p:sp>
      <p:pic>
        <p:nvPicPr>
          <p:cNvPr id="12" name="Picture 2"/>
          <p:cNvPicPr>
            <a:picLocks noChangeAspect="1" noChangeArrowheads="1"/>
          </p:cNvPicPr>
          <p:nvPr/>
        </p:nvPicPr>
        <p:blipFill>
          <a:blip r:embed="rId4"/>
          <a:srcRect/>
          <a:stretch>
            <a:fillRect/>
          </a:stretch>
        </p:blipFill>
        <p:spPr bwMode="auto">
          <a:xfrm>
            <a:off x="4857752" y="5438798"/>
            <a:ext cx="2381250" cy="1419226"/>
          </a:xfrm>
          <a:prstGeom prst="rect">
            <a:avLst/>
          </a:prstGeom>
          <a:noFill/>
          <a:ln w="9525">
            <a:noFill/>
            <a:miter lim="800000"/>
            <a:headEnd/>
            <a:tailEnd/>
          </a:ln>
          <a:effectLst/>
        </p:spPr>
      </p:pic>
      <p:sp>
        <p:nvSpPr>
          <p:cNvPr id="13" name="Slide Number Placeholder 12"/>
          <p:cNvSpPr>
            <a:spLocks noGrp="1"/>
          </p:cNvSpPr>
          <p:nvPr>
            <p:ph type="sldNum" sz="quarter" idx="12"/>
          </p:nvPr>
        </p:nvSpPr>
        <p:spPr/>
        <p:txBody>
          <a:bodyPr/>
          <a:lstStyle/>
          <a:p>
            <a:fld id="{8AF02B71-8991-4516-A01E-F1A9ACD28BDC}" type="slidenum">
              <a:rPr lang="en-US" smtClean="0"/>
              <a:pPr/>
              <a:t>18</a:t>
            </a:fld>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32" y="228600"/>
            <a:ext cx="8929686" cy="1200136"/>
          </a:xfrm>
        </p:spPr>
        <p:txBody>
          <a:bodyPr/>
          <a:lstStyle/>
          <a:p>
            <a:pPr algn="ctr"/>
            <a:r>
              <a:rPr lang="en-US" dirty="0">
                <a:effectLst>
                  <a:outerShdw blurRad="38100" dist="38100" dir="2700000" algn="tl">
                    <a:srgbClr val="000000">
                      <a:alpha val="43137"/>
                    </a:srgbClr>
                  </a:outerShdw>
                </a:effectLst>
              </a:rPr>
              <a:t>Table 2.3 : Example Members of the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IBM 700/7000 Series</a:t>
            </a:r>
            <a:br>
              <a:rPr lang="en-US" dirty="0"/>
            </a:br>
            <a:r>
              <a:rPr lang="en-US" dirty="0"/>
              <a:t> </a:t>
            </a:r>
            <a:br>
              <a:rPr lang="en-US" dirty="0"/>
            </a:br>
            <a:endParaRPr lang="en-US" dirty="0"/>
          </a:p>
        </p:txBody>
      </p:sp>
      <p:sp useBgFill="1">
        <p:nvSpPr>
          <p:cNvPr id="12" name="TextBox 11"/>
          <p:cNvSpPr txBox="1"/>
          <p:nvPr/>
        </p:nvSpPr>
        <p:spPr>
          <a:xfrm>
            <a:off x="8839200" y="2667000"/>
            <a:ext cx="304799" cy="3048000"/>
          </a:xfrm>
          <a:prstGeom prst="rect">
            <a:avLst/>
          </a:prstGeom>
        </p:spPr>
        <p:txBody>
          <a:bodyPr wrap="square" rtlCol="0">
            <a:spAutoFit/>
          </a:bodyPr>
          <a:lstStyle/>
          <a:p>
            <a:endParaRPr lang="en-US" dirty="0"/>
          </a:p>
        </p:txBody>
      </p:sp>
      <p:pic>
        <p:nvPicPr>
          <p:cNvPr id="14" name="Picture 13"/>
          <p:cNvPicPr>
            <a:picLocks noChangeAspect="1"/>
          </p:cNvPicPr>
          <p:nvPr/>
        </p:nvPicPr>
        <p:blipFill>
          <a:blip r:embed="rId3"/>
          <a:stretch>
            <a:fillRect/>
          </a:stretch>
        </p:blipFill>
        <p:spPr>
          <a:xfrm>
            <a:off x="428596" y="1099748"/>
            <a:ext cx="1518935" cy="1543434"/>
          </a:xfrm>
          <a:prstGeom prst="rect">
            <a:avLst/>
          </a:prstGeom>
        </p:spPr>
      </p:pic>
      <p:sp>
        <p:nvSpPr>
          <p:cNvPr id="15" name="TextBox 14"/>
          <p:cNvSpPr txBox="1"/>
          <p:nvPr/>
        </p:nvSpPr>
        <p:spPr>
          <a:xfrm>
            <a:off x="1440672" y="1402880"/>
            <a:ext cx="184666" cy="461665"/>
          </a:xfrm>
          <a:prstGeom prst="rect">
            <a:avLst/>
          </a:prstGeom>
          <a:noFill/>
        </p:spPr>
        <p:txBody>
          <a:bodyPr wrap="none" rtlCol="0">
            <a:spAutoFit/>
          </a:bodyPr>
          <a:lstStyle/>
          <a:p>
            <a:endParaRPr lang="en-US" dirty="0"/>
          </a:p>
        </p:txBody>
      </p:sp>
      <p:pic>
        <p:nvPicPr>
          <p:cNvPr id="265217" name="Picture 1"/>
          <p:cNvPicPr>
            <a:picLocks noChangeAspect="1" noChangeArrowheads="1"/>
          </p:cNvPicPr>
          <p:nvPr/>
        </p:nvPicPr>
        <p:blipFill>
          <a:blip r:embed="rId4"/>
          <a:srcRect/>
          <a:stretch>
            <a:fillRect/>
          </a:stretch>
        </p:blipFill>
        <p:spPr bwMode="auto">
          <a:xfrm>
            <a:off x="17026" y="2843190"/>
            <a:ext cx="9109950" cy="3086140"/>
          </a:xfrm>
          <a:prstGeom prst="rect">
            <a:avLst/>
          </a:prstGeom>
          <a:noFill/>
          <a:ln w="9525">
            <a:noFill/>
            <a:miter lim="800000"/>
            <a:headEnd/>
            <a:tailEnd/>
          </a:ln>
          <a:effectLst/>
        </p:spPr>
      </p:pic>
      <p:pic>
        <p:nvPicPr>
          <p:cNvPr id="13" name="Picture 2"/>
          <p:cNvPicPr>
            <a:picLocks noChangeAspect="1" noChangeArrowheads="1"/>
          </p:cNvPicPr>
          <p:nvPr/>
        </p:nvPicPr>
        <p:blipFill>
          <a:blip r:embed="rId5"/>
          <a:srcRect/>
          <a:stretch>
            <a:fillRect/>
          </a:stretch>
        </p:blipFill>
        <p:spPr bwMode="auto">
          <a:xfrm>
            <a:off x="6762750" y="1152518"/>
            <a:ext cx="2381250" cy="1419226"/>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19</a:t>
            </a:fld>
            <a:endParaRPr lang="en-US"/>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p>
        </p:txBody>
      </p:sp>
      <p:sp>
        <p:nvSpPr>
          <p:cNvPr id="3" name="Content Placeholder 2"/>
          <p:cNvSpPr>
            <a:spLocks noGrp="1"/>
          </p:cNvSpPr>
          <p:nvPr>
            <p:ph idx="1"/>
          </p:nvPr>
        </p:nvSpPr>
        <p:spPr/>
        <p:txBody>
          <a:bodyPr>
            <a:normAutofit fontScale="92500" lnSpcReduction="10000"/>
          </a:bodyPr>
          <a:lstStyle/>
          <a:p>
            <a:pPr>
              <a:buNone/>
            </a:pPr>
            <a:r>
              <a:rPr lang="en-US" sz="3200" dirty="0">
                <a:solidFill>
                  <a:schemeClr val="tx1"/>
                </a:solidFill>
              </a:rPr>
              <a:t>Why should we study this chapter?</a:t>
            </a:r>
          </a:p>
          <a:p>
            <a:r>
              <a:rPr lang="en-US" sz="2800" dirty="0">
                <a:solidFill>
                  <a:schemeClr val="tx1"/>
                </a:solidFill>
              </a:rPr>
              <a:t>How are computers developed? </a:t>
            </a:r>
            <a:r>
              <a:rPr lang="en-US" sz="2800" dirty="0">
                <a:solidFill>
                  <a:schemeClr val="tx1"/>
                </a:solidFill>
                <a:sym typeface="Wingdings" pitchFamily="2" charset="2"/>
              </a:rPr>
              <a:t> </a:t>
            </a:r>
            <a:r>
              <a:rPr lang="en-US" sz="2800" dirty="0">
                <a:solidFill>
                  <a:schemeClr val="tx1"/>
                </a:solidFill>
              </a:rPr>
              <a:t>generations</a:t>
            </a:r>
          </a:p>
          <a:p>
            <a:r>
              <a:rPr lang="en-US" sz="2800" dirty="0">
                <a:solidFill>
                  <a:schemeClr val="tx1"/>
                </a:solidFill>
              </a:rPr>
              <a:t>What applications require great power computers?</a:t>
            </a:r>
          </a:p>
          <a:p>
            <a:r>
              <a:rPr lang="en-US" sz="2800" dirty="0">
                <a:solidFill>
                  <a:schemeClr val="tx1"/>
                </a:solidFill>
              </a:rPr>
              <a:t>What are Multicore</a:t>
            </a:r>
            <a:r>
              <a:rPr lang="en-US" sz="2800">
                <a:solidFill>
                  <a:schemeClr val="tx1"/>
                </a:solidFill>
              </a:rPr>
              <a:t>, MICs (many integrated cores), and GPGPUs (general purpose graphical processing unit)?</a:t>
            </a:r>
            <a:endParaRPr lang="en-US" sz="2800" dirty="0">
              <a:solidFill>
                <a:schemeClr val="tx1"/>
              </a:solidFill>
            </a:endParaRPr>
          </a:p>
          <a:p>
            <a:r>
              <a:rPr lang="en-US" sz="2800" dirty="0">
                <a:solidFill>
                  <a:schemeClr val="tx1"/>
                </a:solidFill>
              </a:rPr>
              <a:t>How to assess computer performance?</a:t>
            </a:r>
          </a:p>
          <a:p>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1765" t="20909" r="14118" b="11818"/>
              <a:stretch>
                <a:fillRect/>
              </a:stretch>
            </p:blipFill>
          </mc:Choice>
          <mc:Fallback>
            <p:blipFill>
              <a:blip r:embed="rId4"/>
              <a:srcRect l="11765" t="20909" r="14118" b="11818"/>
              <a:stretch>
                <a:fillRect/>
              </a:stretch>
            </p:blipFill>
          </mc:Fallback>
        </mc:AlternateContent>
        <p:spPr>
          <a:xfrm>
            <a:off x="0" y="0"/>
            <a:ext cx="5865443" cy="6889756"/>
          </a:xfrm>
          <a:prstGeom prst="rect">
            <a:avLst/>
          </a:prstGeom>
        </p:spPr>
      </p:pic>
      <p:sp>
        <p:nvSpPr>
          <p:cNvPr id="78" name="Title 77"/>
          <p:cNvSpPr>
            <a:spLocks noGrp="1"/>
          </p:cNvSpPr>
          <p:nvPr>
            <p:ph type="title" idx="4294967295"/>
          </p:nvPr>
        </p:nvSpPr>
        <p:spPr>
          <a:xfrm>
            <a:off x="5562600" y="785794"/>
            <a:ext cx="3581400" cy="2057400"/>
          </a:xfrm>
        </p:spPr>
        <p:txBody>
          <a:bodyPr/>
          <a:lstStyle/>
          <a:p>
            <a:pPr algn="ctr"/>
            <a:r>
              <a:rPr lang="en-US" dirty="0">
                <a:effectLst>
                  <a:outerShdw blurRad="38100" dist="38100" dir="2700000" algn="tl">
                    <a:srgbClr val="000000">
                      <a:alpha val="43137"/>
                    </a:srgbClr>
                  </a:outerShdw>
                </a:effectLst>
              </a:rPr>
              <a:t>IBM</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7094</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Configuration</a:t>
            </a:r>
            <a:br>
              <a:rPr lang="en-US" dirty="0">
                <a:effectLst>
                  <a:outerShdw blurRad="38100" dist="38100" dir="2700000" algn="tl">
                    <a:srgbClr val="000000">
                      <a:alpha val="43137"/>
                    </a:srgbClr>
                  </a:outerShdw>
                </a:effectLst>
              </a:rPr>
            </a:br>
            <a:r>
              <a:rPr lang="en-US" sz="2800" dirty="0">
                <a:effectLst>
                  <a:outerShdw blurRad="38100" dist="38100" dir="2700000" algn="tl">
                    <a:srgbClr val="000000">
                      <a:alpha val="43137"/>
                    </a:srgbClr>
                  </a:outerShdw>
                </a:effectLst>
              </a:rPr>
              <a:t>Read by yourself</a:t>
            </a:r>
            <a:endParaRPr lang="en-US" dirty="0">
              <a:effectLst>
                <a:outerShdw blurRad="38100" dist="38100" dir="2700000" algn="tl">
                  <a:srgbClr val="000000">
                    <a:alpha val="43137"/>
                  </a:srgbClr>
                </a:outerShdw>
              </a:effectLst>
            </a:endParaRPr>
          </a:p>
        </p:txBody>
      </p:sp>
      <p:pic>
        <p:nvPicPr>
          <p:cNvPr id="4" name="Picture 2"/>
          <p:cNvPicPr>
            <a:picLocks noChangeAspect="1" noChangeArrowheads="1"/>
          </p:cNvPicPr>
          <p:nvPr/>
        </p:nvPicPr>
        <p:blipFill>
          <a:blip r:embed="rId5"/>
          <a:srcRect/>
          <a:stretch>
            <a:fillRect/>
          </a:stretch>
        </p:blipFill>
        <p:spPr bwMode="auto">
          <a:xfrm>
            <a:off x="6072198" y="3500438"/>
            <a:ext cx="2381250" cy="1419226"/>
          </a:xfrm>
          <a:prstGeom prst="rect">
            <a:avLst/>
          </a:prstGeom>
          <a:noFill/>
          <a:ln w="9525">
            <a:noFill/>
            <a:miter lim="800000"/>
            <a:headEnd/>
            <a:tailEnd/>
          </a:ln>
          <a:effectLst/>
        </p:spPr>
      </p:pic>
      <p:sp>
        <p:nvSpPr>
          <p:cNvPr id="5" name="Rectangle 4"/>
          <p:cNvSpPr/>
          <p:nvPr/>
        </p:nvSpPr>
        <p:spPr>
          <a:xfrm>
            <a:off x="5643570" y="5214950"/>
            <a:ext cx="3357586" cy="1143008"/>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a:solidFill>
                  <a:schemeClr val="tx1"/>
                </a:solidFill>
              </a:rPr>
              <a:t>Multiplexer (mạch đa hợp) manages centrally some devices. </a:t>
            </a:r>
          </a:p>
          <a:p>
            <a:r>
              <a:rPr lang="en-US" sz="1400">
                <a:solidFill>
                  <a:schemeClr val="tx1"/>
                </a:solidFill>
              </a:rPr>
              <a:t>Mag: magnetic</a:t>
            </a:r>
          </a:p>
          <a:p>
            <a:r>
              <a:rPr lang="en-US" sz="1400">
                <a:solidFill>
                  <a:schemeClr val="tx1"/>
                </a:solidFill>
              </a:rPr>
              <a:t>Drum: magnetic drum for storing data</a:t>
            </a:r>
          </a:p>
        </p:txBody>
      </p:sp>
      <p:sp>
        <p:nvSpPr>
          <p:cNvPr id="6" name="Slide Number Placeholder 5"/>
          <p:cNvSpPr>
            <a:spLocks noGrp="1"/>
          </p:cNvSpPr>
          <p:nvPr>
            <p:ph type="sldNum" sz="quarter" idx="12"/>
          </p:nvPr>
        </p:nvSpPr>
        <p:spPr/>
        <p:txBody>
          <a:bodyPr/>
          <a:lstStyle/>
          <a:p>
            <a:fld id="{8AF02B71-8991-4516-A01E-F1A9ACD28BDC}" type="slidenum">
              <a:rPr lang="en-US" smtClean="0"/>
              <a:pPr/>
              <a:t>20</a:t>
            </a:fld>
            <a:endParaRPr lang="en-US"/>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42844" y="381000"/>
            <a:ext cx="8610600" cy="1116012"/>
          </a:xfrm>
        </p:spPr>
        <p:txBody>
          <a:bodyPr/>
          <a:lstStyle/>
          <a:p>
            <a:r>
              <a:rPr lang="en-US" dirty="0">
                <a:effectLst>
                  <a:outerShdw blurRad="38100" dist="38100" dir="2700000" algn="tl">
                    <a:srgbClr val="000000">
                      <a:alpha val="43137"/>
                    </a:srgbClr>
                  </a:outerShdw>
                </a:effectLst>
              </a:rPr>
              <a:t>Third Generation:  Integrated Circuits</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IC</a:t>
            </a:r>
          </a:p>
        </p:txBody>
      </p:sp>
      <p:sp>
        <p:nvSpPr>
          <p:cNvPr id="18435" name="Rectangle 3"/>
          <p:cNvSpPr>
            <a:spLocks noGrp="1" noChangeArrowheads="1"/>
          </p:cNvSpPr>
          <p:nvPr>
            <p:ph idx="4294967295"/>
          </p:nvPr>
        </p:nvSpPr>
        <p:spPr>
          <a:xfrm>
            <a:off x="515962" y="2076472"/>
            <a:ext cx="7556500" cy="4495800"/>
          </a:xfrm>
        </p:spPr>
        <p:txBody>
          <a:bodyPr>
            <a:normAutofit fontScale="92500" lnSpcReduction="20000"/>
          </a:bodyPr>
          <a:lstStyle/>
          <a:p>
            <a:r>
              <a:rPr lang="en-GB" sz="2400" dirty="0">
                <a:solidFill>
                  <a:schemeClr val="tx1"/>
                </a:solidFill>
              </a:rPr>
              <a:t>1958 – the invention of the integrated circuit </a:t>
            </a:r>
          </a:p>
          <a:p>
            <a:r>
              <a:rPr lang="en-GB" sz="2400" dirty="0">
                <a:solidFill>
                  <a:schemeClr val="tx1"/>
                </a:solidFill>
              </a:rPr>
              <a:t>All components of a circuit are minimize to micro size. So, all of them are packed in a chip </a:t>
            </a:r>
          </a:p>
          <a:p>
            <a:r>
              <a:rPr lang="en-GB" sz="2400" i="1" dirty="0">
                <a:solidFill>
                  <a:schemeClr val="tx1"/>
                </a:solidFill>
              </a:rPr>
              <a:t>Discrete component</a:t>
            </a:r>
          </a:p>
          <a:p>
            <a:pPr lvl="1"/>
            <a:r>
              <a:rPr lang="en-GB" sz="2000" dirty="0">
                <a:solidFill>
                  <a:schemeClr val="tx1"/>
                </a:solidFill>
              </a:rPr>
              <a:t>Single, self-contained transistor</a:t>
            </a:r>
          </a:p>
          <a:p>
            <a:pPr lvl="1"/>
            <a:r>
              <a:rPr lang="en-GB" sz="2000" dirty="0">
                <a:solidFill>
                  <a:schemeClr val="tx1"/>
                </a:solidFill>
              </a:rPr>
              <a:t>Manufactured separately, packaged in their own containers, and soldered or wired together onto </a:t>
            </a:r>
            <a:r>
              <a:rPr lang="en-GB" sz="2000" dirty="0" err="1">
                <a:solidFill>
                  <a:schemeClr val="tx1"/>
                </a:solidFill>
              </a:rPr>
              <a:t>masonite</a:t>
            </a:r>
            <a:r>
              <a:rPr lang="en-GB" sz="2000" dirty="0">
                <a:solidFill>
                  <a:schemeClr val="tx1"/>
                </a:solidFill>
              </a:rPr>
              <a:t> (like circuit boards)</a:t>
            </a:r>
          </a:p>
          <a:p>
            <a:pPr lvl="1"/>
            <a:r>
              <a:rPr lang="en-GB" sz="2000" dirty="0">
                <a:solidFill>
                  <a:schemeClr val="tx1"/>
                </a:solidFill>
              </a:rPr>
              <a:t>Manufacturing process was expensive and cumbersome (complex)</a:t>
            </a:r>
          </a:p>
          <a:p>
            <a:pPr marL="228600" lvl="1">
              <a:spcBef>
                <a:spcPts val="2000"/>
              </a:spcBef>
              <a:buClr>
                <a:schemeClr val="accent1"/>
              </a:buClr>
            </a:pPr>
            <a:r>
              <a:rPr lang="en-GB" sz="2400" dirty="0">
                <a:solidFill>
                  <a:schemeClr val="tx1"/>
                </a:solidFill>
              </a:rPr>
              <a:t>The two most important members of the third generation were the IBM System/360 and the DEC PDP-8 </a:t>
            </a:r>
          </a:p>
          <a:p>
            <a:pPr lvl="1"/>
            <a:endParaRPr lang="en-GB" sz="2000" dirty="0">
              <a:solidFill>
                <a:schemeClr val="tx1"/>
              </a:solidFill>
            </a:endParaRPr>
          </a:p>
        </p:txBody>
      </p:sp>
      <p:pic>
        <p:nvPicPr>
          <p:cNvPr id="7" name="Picture 5"/>
          <p:cNvPicPr>
            <a:picLocks noChangeAspect="1" noChangeArrowheads="1"/>
          </p:cNvPicPr>
          <p:nvPr/>
        </p:nvPicPr>
        <p:blipFill>
          <a:blip r:embed="rId3"/>
          <a:srcRect/>
          <a:stretch>
            <a:fillRect/>
          </a:stretch>
        </p:blipFill>
        <p:spPr bwMode="auto">
          <a:xfrm>
            <a:off x="6858016" y="1142984"/>
            <a:ext cx="1817408" cy="132399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21</a:t>
            </a:fld>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95400" y="533400"/>
            <a:ext cx="7556313" cy="1371600"/>
          </a:xfrm>
        </p:spPr>
        <p:txBody>
          <a:bodyPr/>
          <a:lstStyle/>
          <a:p>
            <a:r>
              <a:rPr lang="en-US" sz="4400" dirty="0">
                <a:effectLst>
                  <a:outerShdw blurRad="38100" dist="38100" dir="2700000" algn="tl">
                    <a:srgbClr val="000000">
                      <a:alpha val="43137"/>
                    </a:srgbClr>
                  </a:outerShdw>
                </a:effectLst>
              </a:rPr>
              <a:t>Microelectronics</a:t>
            </a:r>
          </a:p>
        </p:txBody>
      </p:sp>
      <p:pic>
        <p:nvPicPr>
          <p:cNvPr id="4" name="Picture 3" descr="f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9091" b="31818"/>
              <a:stretch>
                <a:fillRect/>
              </a:stretch>
            </p:blipFill>
          </mc:Choice>
          <mc:Fallback>
            <p:blipFill>
              <a:blip r:embed="rId4"/>
              <a:srcRect t="29091" b="31818"/>
              <a:stretch>
                <a:fillRect/>
              </a:stretch>
            </p:blipFill>
          </mc:Fallback>
        </mc:AlternateContent>
        <p:spPr>
          <a:xfrm>
            <a:off x="0" y="1828800"/>
            <a:ext cx="9144000" cy="4724400"/>
          </a:xfrm>
          <a:prstGeom prst="rect">
            <a:avLst/>
          </a:prstGeom>
        </p:spPr>
      </p:pic>
      <p:pic>
        <p:nvPicPr>
          <p:cNvPr id="5" name="Picture 5"/>
          <p:cNvPicPr>
            <a:picLocks noChangeAspect="1" noChangeArrowheads="1"/>
          </p:cNvPicPr>
          <p:nvPr/>
        </p:nvPicPr>
        <p:blipFill>
          <a:blip r:embed="rId5"/>
          <a:srcRect/>
          <a:stretch>
            <a:fillRect/>
          </a:stretch>
        </p:blipFill>
        <p:spPr bwMode="auto">
          <a:xfrm>
            <a:off x="6215074" y="1000108"/>
            <a:ext cx="1817408" cy="1323996"/>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22</a:t>
            </a:fld>
            <a:endParaRPr lang="en-US"/>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990600" y="457200"/>
            <a:ext cx="7556313" cy="1116106"/>
          </a:xfrm>
        </p:spPr>
        <p:txBody>
          <a:bodyPr/>
          <a:lstStyle/>
          <a:p>
            <a:r>
              <a:rPr lang="en-US" dirty="0">
                <a:effectLst>
                  <a:outerShdw blurRad="38100" dist="38100" dir="2700000" algn="tl">
                    <a:srgbClr val="000000">
                      <a:alpha val="43137"/>
                    </a:srgbClr>
                  </a:outerShdw>
                </a:effectLst>
              </a:rPr>
              <a:t>Integrated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Circuits</a:t>
            </a:r>
          </a:p>
        </p:txBody>
      </p:sp>
      <p:sp>
        <p:nvSpPr>
          <p:cNvPr id="16" name="Content Placeholder 15"/>
          <p:cNvSpPr>
            <a:spLocks noGrp="1"/>
          </p:cNvSpPr>
          <p:nvPr>
            <p:ph sz="half" idx="1"/>
          </p:nvPr>
        </p:nvSpPr>
        <p:spPr>
          <a:xfrm>
            <a:off x="4343400" y="381000"/>
            <a:ext cx="3657600" cy="2885123"/>
          </a:xfrm>
        </p:spPr>
        <p:txBody>
          <a:bodyPr>
            <a:normAutofit/>
          </a:bodyPr>
          <a:lstStyle/>
          <a:p>
            <a:r>
              <a:rPr lang="en-US" dirty="0">
                <a:solidFill>
                  <a:schemeClr val="tx1"/>
                </a:solidFill>
              </a:rPr>
              <a:t>A </a:t>
            </a:r>
            <a:r>
              <a:rPr lang="en-US" b="1" dirty="0">
                <a:solidFill>
                  <a:schemeClr val="tx1"/>
                </a:solidFill>
              </a:rPr>
              <a:t>computer consists of</a:t>
            </a:r>
            <a:r>
              <a:rPr lang="en-US" dirty="0">
                <a:solidFill>
                  <a:schemeClr val="tx1"/>
                </a:solidFill>
              </a:rPr>
              <a:t> gates, memory cells, and interconnections among these elements</a:t>
            </a:r>
          </a:p>
          <a:p>
            <a:r>
              <a:rPr lang="en-US" dirty="0">
                <a:solidFill>
                  <a:schemeClr val="tx1"/>
                </a:solidFill>
              </a:rPr>
              <a:t>The gates and memory cells are constructed of simple digital electronic components</a:t>
            </a:r>
          </a:p>
        </p:txBody>
      </p:sp>
      <p:sp>
        <p:nvSpPr>
          <p:cNvPr id="17" name="Content Placeholder 16"/>
          <p:cNvSpPr>
            <a:spLocks noGrp="1"/>
          </p:cNvSpPr>
          <p:nvPr>
            <p:ph sz="half" idx="15"/>
          </p:nvPr>
        </p:nvSpPr>
        <p:spPr>
          <a:xfrm>
            <a:off x="498518" y="1785926"/>
            <a:ext cx="3657600" cy="4140200"/>
          </a:xfrm>
        </p:spPr>
        <p:txBody>
          <a:bodyPr>
            <a:normAutofit lnSpcReduction="10000"/>
          </a:bodyPr>
          <a:lstStyle/>
          <a:p>
            <a:r>
              <a:rPr lang="en-US" b="1" dirty="0">
                <a:solidFill>
                  <a:schemeClr val="tx1"/>
                </a:solidFill>
              </a:rPr>
              <a:t>Data storage </a:t>
            </a:r>
            <a:r>
              <a:rPr lang="en-US" dirty="0">
                <a:solidFill>
                  <a:schemeClr val="tx1"/>
                </a:solidFill>
              </a:rPr>
              <a:t>– provided by memory cells</a:t>
            </a:r>
          </a:p>
          <a:p>
            <a:r>
              <a:rPr lang="en-US" b="1" dirty="0">
                <a:solidFill>
                  <a:schemeClr val="tx1"/>
                </a:solidFill>
              </a:rPr>
              <a:t>Data processing </a:t>
            </a:r>
            <a:r>
              <a:rPr lang="en-US" dirty="0">
                <a:solidFill>
                  <a:schemeClr val="tx1"/>
                </a:solidFill>
              </a:rPr>
              <a:t>– provided by gates</a:t>
            </a:r>
          </a:p>
          <a:p>
            <a:r>
              <a:rPr lang="en-US" b="1" dirty="0">
                <a:solidFill>
                  <a:schemeClr val="tx1"/>
                </a:solidFill>
              </a:rPr>
              <a:t>Data movement </a:t>
            </a:r>
            <a:r>
              <a:rPr lang="en-US" dirty="0">
                <a:solidFill>
                  <a:schemeClr val="tx1"/>
                </a:solidFill>
              </a:rPr>
              <a:t>– the paths among components are used to move data from memory to memory and from memory through gates to memory</a:t>
            </a:r>
          </a:p>
          <a:p>
            <a:r>
              <a:rPr lang="en-US" b="1" dirty="0">
                <a:solidFill>
                  <a:schemeClr val="tx1"/>
                </a:solidFill>
              </a:rPr>
              <a:t>Control </a:t>
            </a:r>
            <a:r>
              <a:rPr lang="en-US" dirty="0">
                <a:solidFill>
                  <a:schemeClr val="tx1"/>
                </a:solidFill>
              </a:rPr>
              <a:t>– the paths among components can carry control signals</a:t>
            </a:r>
          </a:p>
        </p:txBody>
      </p:sp>
      <p:sp>
        <p:nvSpPr>
          <p:cNvPr id="18" name="Content Placeholder 17"/>
          <p:cNvSpPr>
            <a:spLocks noGrp="1"/>
          </p:cNvSpPr>
          <p:nvPr>
            <p:ph sz="half" idx="16"/>
          </p:nvPr>
        </p:nvSpPr>
        <p:spPr>
          <a:xfrm>
            <a:off x="4410074" y="2895600"/>
            <a:ext cx="4376767" cy="3240024"/>
          </a:xfrm>
        </p:spPr>
        <p:txBody>
          <a:bodyPr>
            <a:noAutofit/>
          </a:bodyPr>
          <a:lstStyle/>
          <a:p>
            <a:r>
              <a:rPr lang="en-US" dirty="0">
                <a:solidFill>
                  <a:schemeClr val="tx1"/>
                </a:solidFill>
              </a:rPr>
              <a:t>Exploits the fact that such components as transistors, resistors, and conductors can be fabricated from a semiconductor such as silicon</a:t>
            </a:r>
          </a:p>
          <a:p>
            <a:r>
              <a:rPr lang="en-US" dirty="0">
                <a:solidFill>
                  <a:schemeClr val="tx1"/>
                </a:solidFill>
              </a:rPr>
              <a:t>Many transistors can be produced at the same time on a single wafer(thin piece) of silicon</a:t>
            </a:r>
          </a:p>
          <a:p>
            <a:r>
              <a:rPr lang="en-US" dirty="0">
                <a:solidFill>
                  <a:schemeClr val="tx1"/>
                </a:solidFill>
              </a:rPr>
              <a:t>Transistors can be connected with a processor metallization (cover using metal) to form circuits</a:t>
            </a:r>
          </a:p>
        </p:txBody>
      </p:sp>
      <p:pic>
        <p:nvPicPr>
          <p:cNvPr id="6" name="Picture 5"/>
          <p:cNvPicPr>
            <a:picLocks noChangeAspect="1" noChangeArrowheads="1"/>
          </p:cNvPicPr>
          <p:nvPr/>
        </p:nvPicPr>
        <p:blipFill>
          <a:blip r:embed="rId3"/>
          <a:srcRect/>
          <a:stretch>
            <a:fillRect/>
          </a:stretch>
        </p:blipFill>
        <p:spPr bwMode="auto">
          <a:xfrm>
            <a:off x="1785918" y="5357826"/>
            <a:ext cx="1817408" cy="1323996"/>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23</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2000" fill="hold"/>
                                        <p:tgtEl>
                                          <p:spTgt spid="17">
                                            <p:txEl>
                                              <p:pRg st="0" end="0"/>
                                            </p:txEl>
                                          </p:spTgt>
                                        </p:tgtEl>
                                        <p:attrNameLst>
                                          <p:attrName>ppt_w</p:attrName>
                                        </p:attrNameLst>
                                      </p:cBhvr>
                                      <p:tavLst>
                                        <p:tav tm="0">
                                          <p:val>
                                            <p:strVal val="#ppt_w+.3"/>
                                          </p:val>
                                        </p:tav>
                                        <p:tav tm="100000">
                                          <p:val>
                                            <p:strVal val="#ppt_w"/>
                                          </p:val>
                                        </p:tav>
                                      </p:tavLst>
                                    </p:anim>
                                    <p:anim calcmode="lin" valueType="num">
                                      <p:cBhvr>
                                        <p:cTn id="8" dur="2000" fill="hold"/>
                                        <p:tgtEl>
                                          <p:spTgt spid="17">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17">
                                            <p:txEl>
                                              <p:pRg st="0" end="0"/>
                                            </p:txEl>
                                          </p:spTgt>
                                        </p:tgtEl>
                                      </p:cBhvr>
                                    </p:animEffect>
                                  </p:childTnLst>
                                </p:cTn>
                              </p:par>
                            </p:childTnLst>
                          </p:cTn>
                        </p:par>
                        <p:par>
                          <p:cTn id="10" fill="hold">
                            <p:stCondLst>
                              <p:cond delay="2000"/>
                            </p:stCondLst>
                            <p:childTnLst>
                              <p:par>
                                <p:cTn id="11" presetID="50" presetClass="entr" presetSubtype="0" decel="100000" fill="hold" grpId="0" nodeType="after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anim calcmode="lin" valueType="num">
                                      <p:cBhvr>
                                        <p:cTn id="13" dur="2000" fill="hold"/>
                                        <p:tgtEl>
                                          <p:spTgt spid="17">
                                            <p:txEl>
                                              <p:pRg st="1" end="1"/>
                                            </p:txEl>
                                          </p:spTgt>
                                        </p:tgtEl>
                                        <p:attrNameLst>
                                          <p:attrName>ppt_w</p:attrName>
                                        </p:attrNameLst>
                                      </p:cBhvr>
                                      <p:tavLst>
                                        <p:tav tm="0">
                                          <p:val>
                                            <p:strVal val="#ppt_w+.3"/>
                                          </p:val>
                                        </p:tav>
                                        <p:tav tm="100000">
                                          <p:val>
                                            <p:strVal val="#ppt_w"/>
                                          </p:val>
                                        </p:tav>
                                      </p:tavLst>
                                    </p:anim>
                                    <p:anim calcmode="lin" valueType="num">
                                      <p:cBhvr>
                                        <p:cTn id="14" dur="2000" fill="hold"/>
                                        <p:tgtEl>
                                          <p:spTgt spid="17">
                                            <p:txEl>
                                              <p:pRg st="1" end="1"/>
                                            </p:txEl>
                                          </p:spTgt>
                                        </p:tgtEl>
                                        <p:attrNameLst>
                                          <p:attrName>ppt_h</p:attrName>
                                        </p:attrNameLst>
                                      </p:cBhvr>
                                      <p:tavLst>
                                        <p:tav tm="0">
                                          <p:val>
                                            <p:strVal val="#ppt_h"/>
                                          </p:val>
                                        </p:tav>
                                        <p:tav tm="100000">
                                          <p:val>
                                            <p:strVal val="#ppt_h"/>
                                          </p:val>
                                        </p:tav>
                                      </p:tavLst>
                                    </p:anim>
                                    <p:animEffect transition="in" filter="fade">
                                      <p:cBhvr>
                                        <p:cTn id="15" dur="2000"/>
                                        <p:tgtEl>
                                          <p:spTgt spid="17">
                                            <p:txEl>
                                              <p:pRg st="1" end="1"/>
                                            </p:txEl>
                                          </p:spTgt>
                                        </p:tgtEl>
                                      </p:cBhvr>
                                    </p:animEffect>
                                  </p:childTnLst>
                                </p:cTn>
                              </p:par>
                            </p:childTnLst>
                          </p:cTn>
                        </p:par>
                        <p:par>
                          <p:cTn id="16" fill="hold">
                            <p:stCondLst>
                              <p:cond delay="4000"/>
                            </p:stCondLst>
                            <p:childTnLst>
                              <p:par>
                                <p:cTn id="17" presetID="50" presetClass="entr" presetSubtype="0" decel="100000" fill="hold" grpId="0" nodeType="after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anim calcmode="lin" valueType="num">
                                      <p:cBhvr>
                                        <p:cTn id="19" dur="2000" fill="hold"/>
                                        <p:tgtEl>
                                          <p:spTgt spid="17">
                                            <p:txEl>
                                              <p:pRg st="2" end="2"/>
                                            </p:txEl>
                                          </p:spTgt>
                                        </p:tgtEl>
                                        <p:attrNameLst>
                                          <p:attrName>ppt_w</p:attrName>
                                        </p:attrNameLst>
                                      </p:cBhvr>
                                      <p:tavLst>
                                        <p:tav tm="0">
                                          <p:val>
                                            <p:strVal val="#ppt_w+.3"/>
                                          </p:val>
                                        </p:tav>
                                        <p:tav tm="100000">
                                          <p:val>
                                            <p:strVal val="#ppt_w"/>
                                          </p:val>
                                        </p:tav>
                                      </p:tavLst>
                                    </p:anim>
                                    <p:anim calcmode="lin" valueType="num">
                                      <p:cBhvr>
                                        <p:cTn id="20" dur="2000" fill="hold"/>
                                        <p:tgtEl>
                                          <p:spTgt spid="17">
                                            <p:txEl>
                                              <p:pRg st="2" end="2"/>
                                            </p:txEl>
                                          </p:spTgt>
                                        </p:tgtEl>
                                        <p:attrNameLst>
                                          <p:attrName>ppt_h</p:attrName>
                                        </p:attrNameLst>
                                      </p:cBhvr>
                                      <p:tavLst>
                                        <p:tav tm="0">
                                          <p:val>
                                            <p:strVal val="#ppt_h"/>
                                          </p:val>
                                        </p:tav>
                                        <p:tav tm="100000">
                                          <p:val>
                                            <p:strVal val="#ppt_h"/>
                                          </p:val>
                                        </p:tav>
                                      </p:tavLst>
                                    </p:anim>
                                    <p:animEffect transition="in" filter="fade">
                                      <p:cBhvr>
                                        <p:cTn id="21" dur="2000"/>
                                        <p:tgtEl>
                                          <p:spTgt spid="17">
                                            <p:txEl>
                                              <p:pRg st="2" end="2"/>
                                            </p:txEl>
                                          </p:spTgt>
                                        </p:tgtEl>
                                      </p:cBhvr>
                                    </p:animEffect>
                                  </p:childTnLst>
                                </p:cTn>
                              </p:par>
                            </p:childTnLst>
                          </p:cTn>
                        </p:par>
                        <p:par>
                          <p:cTn id="22" fill="hold">
                            <p:stCondLst>
                              <p:cond delay="6000"/>
                            </p:stCondLst>
                            <p:childTnLst>
                              <p:par>
                                <p:cTn id="23" presetID="50" presetClass="entr" presetSubtype="0" decel="100000" fill="hold" grpId="0" nodeType="after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anim calcmode="lin" valueType="num">
                                      <p:cBhvr>
                                        <p:cTn id="25" dur="2000" fill="hold"/>
                                        <p:tgtEl>
                                          <p:spTgt spid="17">
                                            <p:txEl>
                                              <p:pRg st="3" end="3"/>
                                            </p:txEl>
                                          </p:spTgt>
                                        </p:tgtEl>
                                        <p:attrNameLst>
                                          <p:attrName>ppt_w</p:attrName>
                                        </p:attrNameLst>
                                      </p:cBhvr>
                                      <p:tavLst>
                                        <p:tav tm="0">
                                          <p:val>
                                            <p:strVal val="#ppt_w+.3"/>
                                          </p:val>
                                        </p:tav>
                                        <p:tav tm="100000">
                                          <p:val>
                                            <p:strVal val="#ppt_w"/>
                                          </p:val>
                                        </p:tav>
                                      </p:tavLst>
                                    </p:anim>
                                    <p:anim calcmode="lin" valueType="num">
                                      <p:cBhvr>
                                        <p:cTn id="26" dur="2000" fill="hold"/>
                                        <p:tgtEl>
                                          <p:spTgt spid="17">
                                            <p:txEl>
                                              <p:pRg st="3" end="3"/>
                                            </p:txEl>
                                          </p:spTgt>
                                        </p:tgtEl>
                                        <p:attrNameLst>
                                          <p:attrName>ppt_h</p:attrName>
                                        </p:attrNameLst>
                                      </p:cBhvr>
                                      <p:tavLst>
                                        <p:tav tm="0">
                                          <p:val>
                                            <p:strVal val="#ppt_h"/>
                                          </p:val>
                                        </p:tav>
                                        <p:tav tm="100000">
                                          <p:val>
                                            <p:strVal val="#ppt_h"/>
                                          </p:val>
                                        </p:tav>
                                      </p:tavLst>
                                    </p:anim>
                                    <p:animEffect transition="in" filter="fade">
                                      <p:cBhvr>
                                        <p:cTn id="27" dur="2000"/>
                                        <p:tgtEl>
                                          <p:spTgt spid="17">
                                            <p:txEl>
                                              <p:pRg st="3" end="3"/>
                                            </p:txEl>
                                          </p:spTgt>
                                        </p:tgtEl>
                                      </p:cBhvr>
                                    </p:animEffect>
                                  </p:childTnLst>
                                </p:cTn>
                              </p:par>
                            </p:childTnLst>
                          </p:cTn>
                        </p:par>
                        <p:par>
                          <p:cTn id="28" fill="hold">
                            <p:stCondLst>
                              <p:cond delay="8000"/>
                            </p:stCondLst>
                            <p:childTnLst>
                              <p:par>
                                <p:cTn id="29" presetID="50" presetClass="entr" presetSubtype="0" decel="100000" fill="hold" grpId="0" nodeType="after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anim calcmode="lin" valueType="num">
                                      <p:cBhvr>
                                        <p:cTn id="31" dur="1000" fill="hold"/>
                                        <p:tgtEl>
                                          <p:spTgt spid="16">
                                            <p:txEl>
                                              <p:pRg st="0" end="0"/>
                                            </p:txEl>
                                          </p:spTgt>
                                        </p:tgtEl>
                                        <p:attrNameLst>
                                          <p:attrName>ppt_w</p:attrName>
                                        </p:attrNameLst>
                                      </p:cBhvr>
                                      <p:tavLst>
                                        <p:tav tm="0">
                                          <p:val>
                                            <p:strVal val="#ppt_w+.3"/>
                                          </p:val>
                                        </p:tav>
                                        <p:tav tm="100000">
                                          <p:val>
                                            <p:strVal val="#ppt_w"/>
                                          </p:val>
                                        </p:tav>
                                      </p:tavLst>
                                    </p:anim>
                                    <p:anim calcmode="lin" valueType="num">
                                      <p:cBhvr>
                                        <p:cTn id="32" dur="1000" fill="hold"/>
                                        <p:tgtEl>
                                          <p:spTgt spid="16">
                                            <p:txEl>
                                              <p:pRg st="0" end="0"/>
                                            </p:txEl>
                                          </p:spTgt>
                                        </p:tgtEl>
                                        <p:attrNameLst>
                                          <p:attrName>ppt_h</p:attrName>
                                        </p:attrNameLst>
                                      </p:cBhvr>
                                      <p:tavLst>
                                        <p:tav tm="0">
                                          <p:val>
                                            <p:strVal val="#ppt_h"/>
                                          </p:val>
                                        </p:tav>
                                        <p:tav tm="100000">
                                          <p:val>
                                            <p:strVal val="#ppt_h"/>
                                          </p:val>
                                        </p:tav>
                                      </p:tavLst>
                                    </p:anim>
                                    <p:animEffect transition="in" filter="fade">
                                      <p:cBhvr>
                                        <p:cTn id="33" dur="1000"/>
                                        <p:tgtEl>
                                          <p:spTgt spid="16">
                                            <p:txEl>
                                              <p:pRg st="0" end="0"/>
                                            </p:txEl>
                                          </p:spTgt>
                                        </p:tgtEl>
                                      </p:cBhvr>
                                    </p:animEffect>
                                  </p:childTnLst>
                                </p:cTn>
                              </p:par>
                            </p:childTnLst>
                          </p:cTn>
                        </p:par>
                        <p:par>
                          <p:cTn id="34" fill="hold">
                            <p:stCondLst>
                              <p:cond delay="9000"/>
                            </p:stCondLst>
                            <p:childTnLst>
                              <p:par>
                                <p:cTn id="35" presetID="50" presetClass="entr" presetSubtype="0" decel="100000" fill="hold" grpId="0" nodeType="afterEffect">
                                  <p:stCondLst>
                                    <p:cond delay="0"/>
                                  </p:stCondLst>
                                  <p:childTnLst>
                                    <p:set>
                                      <p:cBhvr>
                                        <p:cTn id="36" dur="1" fill="hold">
                                          <p:stCondLst>
                                            <p:cond delay="0"/>
                                          </p:stCondLst>
                                        </p:cTn>
                                        <p:tgtEl>
                                          <p:spTgt spid="16">
                                            <p:txEl>
                                              <p:pRg st="1" end="1"/>
                                            </p:txEl>
                                          </p:spTgt>
                                        </p:tgtEl>
                                        <p:attrNameLst>
                                          <p:attrName>style.visibility</p:attrName>
                                        </p:attrNameLst>
                                      </p:cBhvr>
                                      <p:to>
                                        <p:strVal val="visible"/>
                                      </p:to>
                                    </p:set>
                                    <p:anim calcmode="lin" valueType="num">
                                      <p:cBhvr>
                                        <p:cTn id="37" dur="1000" fill="hold"/>
                                        <p:tgtEl>
                                          <p:spTgt spid="16">
                                            <p:txEl>
                                              <p:pRg st="1" end="1"/>
                                            </p:txEl>
                                          </p:spTgt>
                                        </p:tgtEl>
                                        <p:attrNameLst>
                                          <p:attrName>ppt_w</p:attrName>
                                        </p:attrNameLst>
                                      </p:cBhvr>
                                      <p:tavLst>
                                        <p:tav tm="0">
                                          <p:val>
                                            <p:strVal val="#ppt_w+.3"/>
                                          </p:val>
                                        </p:tav>
                                        <p:tav tm="100000">
                                          <p:val>
                                            <p:strVal val="#ppt_w"/>
                                          </p:val>
                                        </p:tav>
                                      </p:tavLst>
                                    </p:anim>
                                    <p:anim calcmode="lin" valueType="num">
                                      <p:cBhvr>
                                        <p:cTn id="38" dur="1000" fill="hold"/>
                                        <p:tgtEl>
                                          <p:spTgt spid="16">
                                            <p:txEl>
                                              <p:pRg st="1" end="1"/>
                                            </p:txEl>
                                          </p:spTgt>
                                        </p:tgtEl>
                                        <p:attrNameLst>
                                          <p:attrName>ppt_h</p:attrName>
                                        </p:attrNameLst>
                                      </p:cBhvr>
                                      <p:tavLst>
                                        <p:tav tm="0">
                                          <p:val>
                                            <p:strVal val="#ppt_h"/>
                                          </p:val>
                                        </p:tav>
                                        <p:tav tm="100000">
                                          <p:val>
                                            <p:strVal val="#ppt_h"/>
                                          </p:val>
                                        </p:tav>
                                      </p:tavLst>
                                    </p:anim>
                                    <p:animEffect transition="in" filter="fade">
                                      <p:cBhvr>
                                        <p:cTn id="39" dur="1000"/>
                                        <p:tgtEl>
                                          <p:spTgt spid="16">
                                            <p:txEl>
                                              <p:pRg st="1" end="1"/>
                                            </p:txEl>
                                          </p:spTgt>
                                        </p:tgtEl>
                                      </p:cBhvr>
                                    </p:animEffect>
                                  </p:childTnLst>
                                </p:cTn>
                              </p:par>
                            </p:childTnLst>
                          </p:cTn>
                        </p:par>
                        <p:par>
                          <p:cTn id="40" fill="hold">
                            <p:stCondLst>
                              <p:cond delay="10000"/>
                            </p:stCondLst>
                            <p:childTnLst>
                              <p:par>
                                <p:cTn id="41" presetID="50" presetClass="entr" presetSubtype="0" decel="100000" fill="hold" grpId="0" nodeType="afterEffect">
                                  <p:stCondLst>
                                    <p:cond delay="0"/>
                                  </p:stCondLst>
                                  <p:childTnLst>
                                    <p:set>
                                      <p:cBhvr>
                                        <p:cTn id="42" dur="1" fill="hold">
                                          <p:stCondLst>
                                            <p:cond delay="0"/>
                                          </p:stCondLst>
                                        </p:cTn>
                                        <p:tgtEl>
                                          <p:spTgt spid="18">
                                            <p:txEl>
                                              <p:pRg st="0" end="0"/>
                                            </p:txEl>
                                          </p:spTgt>
                                        </p:tgtEl>
                                        <p:attrNameLst>
                                          <p:attrName>style.visibility</p:attrName>
                                        </p:attrNameLst>
                                      </p:cBhvr>
                                      <p:to>
                                        <p:strVal val="visible"/>
                                      </p:to>
                                    </p:set>
                                    <p:anim calcmode="lin" valueType="num">
                                      <p:cBhvr>
                                        <p:cTn id="43" dur="1000" fill="hold"/>
                                        <p:tgtEl>
                                          <p:spTgt spid="18">
                                            <p:txEl>
                                              <p:pRg st="0" end="0"/>
                                            </p:txEl>
                                          </p:spTgt>
                                        </p:tgtEl>
                                        <p:attrNameLst>
                                          <p:attrName>ppt_w</p:attrName>
                                        </p:attrNameLst>
                                      </p:cBhvr>
                                      <p:tavLst>
                                        <p:tav tm="0">
                                          <p:val>
                                            <p:strVal val="#ppt_w+.3"/>
                                          </p:val>
                                        </p:tav>
                                        <p:tav tm="100000">
                                          <p:val>
                                            <p:strVal val="#ppt_w"/>
                                          </p:val>
                                        </p:tav>
                                      </p:tavLst>
                                    </p:anim>
                                    <p:anim calcmode="lin" valueType="num">
                                      <p:cBhvr>
                                        <p:cTn id="44" dur="1000" fill="hold"/>
                                        <p:tgtEl>
                                          <p:spTgt spid="18">
                                            <p:txEl>
                                              <p:pRg st="0" end="0"/>
                                            </p:txEl>
                                          </p:spTgt>
                                        </p:tgtEl>
                                        <p:attrNameLst>
                                          <p:attrName>ppt_h</p:attrName>
                                        </p:attrNameLst>
                                      </p:cBhvr>
                                      <p:tavLst>
                                        <p:tav tm="0">
                                          <p:val>
                                            <p:strVal val="#ppt_h"/>
                                          </p:val>
                                        </p:tav>
                                        <p:tav tm="100000">
                                          <p:val>
                                            <p:strVal val="#ppt_h"/>
                                          </p:val>
                                        </p:tav>
                                      </p:tavLst>
                                    </p:anim>
                                    <p:animEffect transition="in" filter="fade">
                                      <p:cBhvr>
                                        <p:cTn id="45" dur="1000"/>
                                        <p:tgtEl>
                                          <p:spTgt spid="18">
                                            <p:txEl>
                                              <p:pRg st="0" end="0"/>
                                            </p:txEl>
                                          </p:spTgt>
                                        </p:tgtEl>
                                      </p:cBhvr>
                                    </p:animEffect>
                                  </p:childTnLst>
                                </p:cTn>
                              </p:par>
                            </p:childTnLst>
                          </p:cTn>
                        </p:par>
                        <p:par>
                          <p:cTn id="46" fill="hold">
                            <p:stCondLst>
                              <p:cond delay="11000"/>
                            </p:stCondLst>
                            <p:childTnLst>
                              <p:par>
                                <p:cTn id="47" presetID="50" presetClass="entr" presetSubtype="0" decel="100000" fill="hold" grpId="0" nodeType="afterEffect">
                                  <p:stCondLst>
                                    <p:cond delay="0"/>
                                  </p:stCondLst>
                                  <p:childTnLst>
                                    <p:set>
                                      <p:cBhvr>
                                        <p:cTn id="48" dur="1" fill="hold">
                                          <p:stCondLst>
                                            <p:cond delay="0"/>
                                          </p:stCondLst>
                                        </p:cTn>
                                        <p:tgtEl>
                                          <p:spTgt spid="18">
                                            <p:txEl>
                                              <p:pRg st="1" end="1"/>
                                            </p:txEl>
                                          </p:spTgt>
                                        </p:tgtEl>
                                        <p:attrNameLst>
                                          <p:attrName>style.visibility</p:attrName>
                                        </p:attrNameLst>
                                      </p:cBhvr>
                                      <p:to>
                                        <p:strVal val="visible"/>
                                      </p:to>
                                    </p:set>
                                    <p:anim calcmode="lin" valueType="num">
                                      <p:cBhvr>
                                        <p:cTn id="49" dur="1000" fill="hold"/>
                                        <p:tgtEl>
                                          <p:spTgt spid="18">
                                            <p:txEl>
                                              <p:pRg st="1" end="1"/>
                                            </p:txEl>
                                          </p:spTgt>
                                        </p:tgtEl>
                                        <p:attrNameLst>
                                          <p:attrName>ppt_w</p:attrName>
                                        </p:attrNameLst>
                                      </p:cBhvr>
                                      <p:tavLst>
                                        <p:tav tm="0">
                                          <p:val>
                                            <p:strVal val="#ppt_w+.3"/>
                                          </p:val>
                                        </p:tav>
                                        <p:tav tm="100000">
                                          <p:val>
                                            <p:strVal val="#ppt_w"/>
                                          </p:val>
                                        </p:tav>
                                      </p:tavLst>
                                    </p:anim>
                                    <p:anim calcmode="lin" valueType="num">
                                      <p:cBhvr>
                                        <p:cTn id="50" dur="1000" fill="hold"/>
                                        <p:tgtEl>
                                          <p:spTgt spid="18">
                                            <p:txEl>
                                              <p:pRg st="1" end="1"/>
                                            </p:txEl>
                                          </p:spTgt>
                                        </p:tgtEl>
                                        <p:attrNameLst>
                                          <p:attrName>ppt_h</p:attrName>
                                        </p:attrNameLst>
                                      </p:cBhvr>
                                      <p:tavLst>
                                        <p:tav tm="0">
                                          <p:val>
                                            <p:strVal val="#ppt_h"/>
                                          </p:val>
                                        </p:tav>
                                        <p:tav tm="100000">
                                          <p:val>
                                            <p:strVal val="#ppt_h"/>
                                          </p:val>
                                        </p:tav>
                                      </p:tavLst>
                                    </p:anim>
                                    <p:animEffect transition="in" filter="fade">
                                      <p:cBhvr>
                                        <p:cTn id="51" dur="1000"/>
                                        <p:tgtEl>
                                          <p:spTgt spid="18">
                                            <p:txEl>
                                              <p:pRg st="1" end="1"/>
                                            </p:txEl>
                                          </p:spTgt>
                                        </p:tgtEl>
                                      </p:cBhvr>
                                    </p:animEffect>
                                  </p:childTnLst>
                                </p:cTn>
                              </p:par>
                            </p:childTnLst>
                          </p:cTn>
                        </p:par>
                        <p:par>
                          <p:cTn id="52" fill="hold">
                            <p:stCondLst>
                              <p:cond delay="12000"/>
                            </p:stCondLst>
                            <p:childTnLst>
                              <p:par>
                                <p:cTn id="53" presetID="50" presetClass="entr" presetSubtype="0" decel="100000" fill="hold" grpId="0" nodeType="afterEffect">
                                  <p:stCondLst>
                                    <p:cond delay="0"/>
                                  </p:stCondLst>
                                  <p:childTnLst>
                                    <p:set>
                                      <p:cBhvr>
                                        <p:cTn id="54" dur="1" fill="hold">
                                          <p:stCondLst>
                                            <p:cond delay="0"/>
                                          </p:stCondLst>
                                        </p:cTn>
                                        <p:tgtEl>
                                          <p:spTgt spid="18">
                                            <p:txEl>
                                              <p:pRg st="2" end="2"/>
                                            </p:txEl>
                                          </p:spTgt>
                                        </p:tgtEl>
                                        <p:attrNameLst>
                                          <p:attrName>style.visibility</p:attrName>
                                        </p:attrNameLst>
                                      </p:cBhvr>
                                      <p:to>
                                        <p:strVal val="visible"/>
                                      </p:to>
                                    </p:set>
                                    <p:anim calcmode="lin" valueType="num">
                                      <p:cBhvr>
                                        <p:cTn id="55" dur="1000" fill="hold"/>
                                        <p:tgtEl>
                                          <p:spTgt spid="18">
                                            <p:txEl>
                                              <p:pRg st="2" end="2"/>
                                            </p:txEl>
                                          </p:spTgt>
                                        </p:tgtEl>
                                        <p:attrNameLst>
                                          <p:attrName>ppt_w</p:attrName>
                                        </p:attrNameLst>
                                      </p:cBhvr>
                                      <p:tavLst>
                                        <p:tav tm="0">
                                          <p:val>
                                            <p:strVal val="#ppt_w+.3"/>
                                          </p:val>
                                        </p:tav>
                                        <p:tav tm="100000">
                                          <p:val>
                                            <p:strVal val="#ppt_w"/>
                                          </p:val>
                                        </p:tav>
                                      </p:tavLst>
                                    </p:anim>
                                    <p:anim calcmode="lin" valueType="num">
                                      <p:cBhvr>
                                        <p:cTn id="56" dur="1000" fill="hold"/>
                                        <p:tgtEl>
                                          <p:spTgt spid="18">
                                            <p:txEl>
                                              <p:pRg st="2" end="2"/>
                                            </p:txEl>
                                          </p:spTgt>
                                        </p:tgtEl>
                                        <p:attrNameLst>
                                          <p:attrName>ppt_h</p:attrName>
                                        </p:attrNameLst>
                                      </p:cBhvr>
                                      <p:tavLst>
                                        <p:tav tm="0">
                                          <p:val>
                                            <p:strVal val="#ppt_h"/>
                                          </p:val>
                                        </p:tav>
                                        <p:tav tm="100000">
                                          <p:val>
                                            <p:strVal val="#ppt_h"/>
                                          </p:val>
                                        </p:tav>
                                      </p:tavLst>
                                    </p:anim>
                                    <p:animEffect transition="in" filter="fade">
                                      <p:cBhvr>
                                        <p:cTn id="57" dur="10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build="p"/>
      <p:bldP spid="1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2819400" cy="4164106"/>
          </a:xfrm>
        </p:spPr>
        <p:txBody>
          <a:bodyPr/>
          <a:lstStyle/>
          <a:p>
            <a:pPr algn="ctr"/>
            <a:r>
              <a:rPr lang="en-US" dirty="0">
                <a:effectLst>
                  <a:outerShdw blurRad="38100" dist="38100" dir="2700000" algn="tl">
                    <a:srgbClr val="000000">
                      <a:alpha val="43137"/>
                    </a:srgbClr>
                  </a:outerShdw>
                </a:effectLst>
              </a:rPr>
              <a:t>Wafer,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Chip,</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and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Gate</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Relationship</a:t>
            </a:r>
          </a:p>
        </p:txBody>
      </p:sp>
      <p:pic>
        <p:nvPicPr>
          <p:cNvPr id="4" name="Picture 3" descr="f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28182" r="10588" b="12727"/>
              <a:stretch>
                <a:fillRect/>
              </a:stretch>
            </p:blipFill>
          </mc:Choice>
          <mc:Fallback>
            <p:blipFill>
              <a:blip r:embed="rId4"/>
              <a:srcRect l="8235" t="28182" r="10588" b="12727"/>
              <a:stretch>
                <a:fillRect/>
              </a:stretch>
            </p:blipFill>
          </mc:Fallback>
        </mc:AlternateContent>
        <p:spPr>
          <a:xfrm>
            <a:off x="1600200" y="304800"/>
            <a:ext cx="7279923" cy="6857999"/>
          </a:xfrm>
          <a:prstGeom prst="rect">
            <a:avLst/>
          </a:prstGeom>
        </p:spPr>
      </p:pic>
      <p:pic>
        <p:nvPicPr>
          <p:cNvPr id="5" name="Picture 4"/>
          <p:cNvPicPr>
            <a:picLocks noChangeAspect="1" noChangeArrowheads="1"/>
          </p:cNvPicPr>
          <p:nvPr/>
        </p:nvPicPr>
        <p:blipFill>
          <a:blip r:embed="rId5"/>
          <a:srcRect/>
          <a:stretch>
            <a:fillRect/>
          </a:stretch>
        </p:blipFill>
        <p:spPr bwMode="auto">
          <a:xfrm>
            <a:off x="7326592" y="2071678"/>
            <a:ext cx="1817408" cy="1323996"/>
          </a:xfrm>
          <a:prstGeom prst="rect">
            <a:avLst/>
          </a:prstGeom>
          <a:noFill/>
          <a:ln w="9525">
            <a:noFill/>
            <a:miter lim="800000"/>
            <a:headEnd/>
            <a:tailEnd/>
          </a:ln>
          <a:effectLst/>
        </p:spPr>
      </p:pic>
      <p:sp>
        <p:nvSpPr>
          <p:cNvPr id="6" name="TextBox 5"/>
          <p:cNvSpPr txBox="1"/>
          <p:nvPr/>
        </p:nvSpPr>
        <p:spPr>
          <a:xfrm>
            <a:off x="5500694" y="1282471"/>
            <a:ext cx="2214578" cy="646331"/>
          </a:xfrm>
          <a:prstGeom prst="rect">
            <a:avLst/>
          </a:prstGeom>
          <a:noFill/>
        </p:spPr>
        <p:txBody>
          <a:bodyPr wrap="square" rtlCol="0">
            <a:spAutoFit/>
          </a:bodyPr>
          <a:lstStyle/>
          <a:p>
            <a:r>
              <a:rPr lang="en-US" sz="1800"/>
              <a:t>Wafer: a thin piece of silicon (&lt; 1 mm)</a:t>
            </a:r>
          </a:p>
        </p:txBody>
      </p:sp>
      <p:sp>
        <p:nvSpPr>
          <p:cNvPr id="7" name="Slide Number Placeholder 6"/>
          <p:cNvSpPr>
            <a:spLocks noGrp="1"/>
          </p:cNvSpPr>
          <p:nvPr>
            <p:ph type="sldNum" sz="quarter" idx="12"/>
          </p:nvPr>
        </p:nvSpPr>
        <p:spPr/>
        <p:txBody>
          <a:bodyPr/>
          <a:lstStyle/>
          <a:p>
            <a:fld id="{8AF02B71-8991-4516-A01E-F1A9ACD28BDC}" type="slidenum">
              <a:rPr lang="en-US" smtClean="0"/>
              <a:pPr/>
              <a:t>24</a:t>
            </a:fld>
            <a:endParaRPr lang="en-US"/>
          </a:p>
        </p:txBody>
      </p:sp>
      <p:sp>
        <p:nvSpPr>
          <p:cNvPr id="8" name="Rectangle 7"/>
          <p:cNvSpPr/>
          <p:nvPr/>
        </p:nvSpPr>
        <p:spPr>
          <a:xfrm>
            <a:off x="857224" y="142852"/>
            <a:ext cx="7000924" cy="461665"/>
          </a:xfrm>
          <a:prstGeom prst="rect">
            <a:avLst/>
          </a:prstGeom>
        </p:spPr>
        <p:txBody>
          <a:bodyPr wrap="square">
            <a:spAutoFit/>
          </a:bodyPr>
          <a:lstStyle/>
          <a:p>
            <a:r>
              <a:rPr lang="en-US" dirty="0"/>
              <a:t>More details: https://en.wikipedia.org/wiki/Silicon</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929" name="Picture 1"/>
          <p:cNvPicPr>
            <a:picLocks noChangeAspect="1" noChangeArrowheads="1"/>
          </p:cNvPicPr>
          <p:nvPr/>
        </p:nvPicPr>
        <p:blipFill>
          <a:blip r:embed="rId3"/>
          <a:srcRect/>
          <a:stretch>
            <a:fillRect/>
          </a:stretch>
        </p:blipFill>
        <p:spPr bwMode="auto">
          <a:xfrm>
            <a:off x="-32" y="1928802"/>
            <a:ext cx="9068362" cy="4193616"/>
          </a:xfrm>
          <a:prstGeom prst="rect">
            <a:avLst/>
          </a:prstGeom>
          <a:noFill/>
          <a:ln w="9525">
            <a:noFill/>
            <a:miter lim="800000"/>
            <a:headEnd/>
            <a:tailEnd/>
          </a:ln>
          <a:effectLst/>
        </p:spPr>
      </p:pic>
      <p:sp>
        <p:nvSpPr>
          <p:cNvPr id="2" name="Title 1"/>
          <p:cNvSpPr>
            <a:spLocks noGrp="1"/>
          </p:cNvSpPr>
          <p:nvPr>
            <p:ph type="title"/>
          </p:nvPr>
        </p:nvSpPr>
        <p:spPr>
          <a:xfrm>
            <a:off x="785786" y="195258"/>
            <a:ext cx="6597487" cy="519098"/>
          </a:xfrm>
        </p:spPr>
        <p:txBody>
          <a:bodyPr/>
          <a:lstStyle/>
          <a:p>
            <a:r>
              <a:rPr lang="en-US" dirty="0"/>
              <a:t>Chip Growth</a:t>
            </a:r>
          </a:p>
        </p:txBody>
      </p:sp>
      <p:sp>
        <p:nvSpPr>
          <p:cNvPr id="5" name="Rectangle 4"/>
          <p:cNvSpPr/>
          <p:nvPr/>
        </p:nvSpPr>
        <p:spPr>
          <a:xfrm>
            <a:off x="6858016" y="6143668"/>
            <a:ext cx="1285884" cy="5714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t>m: million</a:t>
            </a:r>
          </a:p>
          <a:p>
            <a:r>
              <a:rPr lang="en-US" sz="1600" dirty="0"/>
              <a:t>b</a:t>
            </a:r>
            <a:r>
              <a:rPr lang="en-US" sz="1600"/>
              <a:t>n</a:t>
            </a:r>
            <a:r>
              <a:rPr lang="en-US" sz="1600" dirty="0"/>
              <a:t>: billion</a:t>
            </a:r>
          </a:p>
        </p:txBody>
      </p:sp>
      <p:sp>
        <p:nvSpPr>
          <p:cNvPr id="6" name="Rectangle 5"/>
          <p:cNvSpPr/>
          <p:nvPr/>
        </p:nvSpPr>
        <p:spPr>
          <a:xfrm>
            <a:off x="3643306" y="6143644"/>
            <a:ext cx="1000132"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Year</a:t>
            </a:r>
          </a:p>
        </p:txBody>
      </p:sp>
      <p:sp>
        <p:nvSpPr>
          <p:cNvPr id="7" name="Rectangle 6"/>
          <p:cNvSpPr/>
          <p:nvPr/>
        </p:nvSpPr>
        <p:spPr>
          <a:xfrm>
            <a:off x="7929554" y="2214554"/>
            <a:ext cx="1214446"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Number of transistors</a:t>
            </a:r>
          </a:p>
        </p:txBody>
      </p:sp>
      <p:sp>
        <p:nvSpPr>
          <p:cNvPr id="8" name="Rectangle 7"/>
          <p:cNvSpPr/>
          <p:nvPr/>
        </p:nvSpPr>
        <p:spPr>
          <a:xfrm>
            <a:off x="71406" y="1357298"/>
            <a:ext cx="7786742" cy="461665"/>
          </a:xfrm>
          <a:prstGeom prst="rect">
            <a:avLst/>
          </a:prstGeom>
        </p:spPr>
        <p:txBody>
          <a:bodyPr wrap="square">
            <a:spAutoFit/>
          </a:bodyPr>
          <a:lstStyle/>
          <a:p>
            <a:r>
              <a:rPr lang="en-US" dirty="0"/>
              <a:t>Figure 2.8 Growth in Transistor Count on Integrated Circuits</a:t>
            </a:r>
          </a:p>
        </p:txBody>
      </p:sp>
      <p:pic>
        <p:nvPicPr>
          <p:cNvPr id="9" name="Picture 8"/>
          <p:cNvPicPr>
            <a:picLocks noChangeAspect="1" noChangeArrowheads="1"/>
          </p:cNvPicPr>
          <p:nvPr/>
        </p:nvPicPr>
        <p:blipFill>
          <a:blip r:embed="rId4"/>
          <a:srcRect/>
          <a:stretch>
            <a:fillRect/>
          </a:stretch>
        </p:blipFill>
        <p:spPr bwMode="auto">
          <a:xfrm>
            <a:off x="4214810" y="2285992"/>
            <a:ext cx="1817408" cy="1323996"/>
          </a:xfrm>
          <a:prstGeom prst="rect">
            <a:avLst/>
          </a:prstGeom>
          <a:noFill/>
          <a:ln w="9525">
            <a:noFill/>
            <a:miter lim="800000"/>
            <a:headEnd/>
            <a:tailEnd/>
          </a:ln>
          <a:effectLst/>
        </p:spPr>
      </p:pic>
      <p:sp>
        <p:nvSpPr>
          <p:cNvPr id="10" name="Slide Number Placeholder 9"/>
          <p:cNvSpPr>
            <a:spLocks noGrp="1"/>
          </p:cNvSpPr>
          <p:nvPr>
            <p:ph type="sldNum" sz="quarter" idx="12"/>
          </p:nvPr>
        </p:nvSpPr>
        <p:spPr/>
        <p:txBody>
          <a:bodyPr/>
          <a:lstStyle/>
          <a:p>
            <a:fld id="{8AF02B71-8991-4516-A01E-F1A9ACD28BDC}" type="slidenum">
              <a:rPr lang="en-US" smtClean="0"/>
              <a:pPr/>
              <a:t>25</a:t>
            </a:fld>
            <a:endParaRPr lang="en-US"/>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idx="4294967295"/>
          </p:nvPr>
        </p:nvSpPr>
        <p:spPr>
          <a:xfrm>
            <a:off x="228600" y="0"/>
            <a:ext cx="3048000" cy="990600"/>
          </a:xfrm>
        </p:spPr>
        <p:txBody>
          <a:bodyPr/>
          <a:lstStyle/>
          <a:p>
            <a:r>
              <a:rPr lang="en-US" dirty="0">
                <a:solidFill>
                  <a:schemeClr val="accent3"/>
                </a:solidFill>
                <a:effectLst>
                  <a:outerShdw blurRad="38100" dist="38100" dir="2700000" algn="tl">
                    <a:srgbClr val="000000">
                      <a:alpha val="43137"/>
                    </a:srgbClr>
                  </a:outerShdw>
                </a:effectLst>
              </a:rPr>
              <a:t>Moore’s Law</a:t>
            </a:r>
          </a:p>
        </p:txBody>
      </p:sp>
      <p:graphicFrame>
        <p:nvGraphicFramePr>
          <p:cNvPr id="43" name="Content Placeholder 42"/>
          <p:cNvGraphicFramePr>
            <a:graphicFrameLocks noGrp="1"/>
          </p:cNvGraphicFramePr>
          <p:nvPr>
            <p:ph idx="4294967295"/>
          </p:nvPr>
        </p:nvGraphicFramePr>
        <p:xfrm>
          <a:off x="571528" y="1000108"/>
          <a:ext cx="80010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noChangeArrowheads="1"/>
          </p:cNvPicPr>
          <p:nvPr/>
        </p:nvPicPr>
        <p:blipFill>
          <a:blip r:embed="rId8"/>
          <a:srcRect/>
          <a:stretch>
            <a:fillRect/>
          </a:stretch>
        </p:blipFill>
        <p:spPr bwMode="auto">
          <a:xfrm>
            <a:off x="5000628" y="1000108"/>
            <a:ext cx="1817408" cy="132399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26</a:t>
            </a:fld>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outerShdw blurRad="38100" dist="38100" dir="2700000" algn="tl">
                    <a:srgbClr val="000000">
                      <a:alpha val="43137"/>
                    </a:srgbClr>
                  </a:outerShdw>
                </a:effectLst>
              </a:rPr>
              <a:t>Table 2.4: Characteristics of the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System/360 Family</a:t>
            </a:r>
          </a:p>
        </p:txBody>
      </p:sp>
      <p:sp>
        <p:nvSpPr>
          <p:cNvPr id="4" name="TextBox 3"/>
          <p:cNvSpPr txBox="1"/>
          <p:nvPr/>
        </p:nvSpPr>
        <p:spPr>
          <a:xfrm>
            <a:off x="0" y="6019800"/>
            <a:ext cx="9144000" cy="1079733"/>
          </a:xfrm>
          <a:prstGeom prst="rect">
            <a:avLst/>
          </a:prstGeom>
          <a:blipFill rotWithShape="1">
            <a:blip r:embed="rId4"/>
            <a:tile tx="0" ty="0" sx="100000" sy="100000" flip="none" algn="tl"/>
          </a:blipFill>
        </p:spPr>
        <p:txBody>
          <a:bodyPr wrap="square" rtlCol="0">
            <a:spAutoFit/>
          </a:bodyPr>
          <a:lstStyle/>
          <a:p>
            <a:endParaRPr lang="en-US" dirty="0"/>
          </a:p>
        </p:txBody>
      </p:sp>
      <p:graphicFrame>
        <p:nvGraphicFramePr>
          <p:cNvPr id="199683" name="Object 3"/>
          <p:cNvGraphicFramePr>
            <a:graphicFrameLocks noChangeAspect="1"/>
          </p:cNvGraphicFramePr>
          <p:nvPr/>
        </p:nvGraphicFramePr>
        <p:xfrm>
          <a:off x="23530" y="3075405"/>
          <a:ext cx="9120470" cy="3782595"/>
        </p:xfrm>
        <a:graphic>
          <a:graphicData uri="http://schemas.openxmlformats.org/presentationml/2006/ole">
            <mc:AlternateContent xmlns:mc="http://schemas.openxmlformats.org/markup-compatibility/2006">
              <mc:Choice xmlns:v="urn:schemas-microsoft-com:vml" Requires="v">
                <p:oleObj spid="_x0000_s199686" name="Document" r:id="rId5" imgW="0" imgH="0" progId="Word.Document.12">
                  <p:link updateAutomatic="1"/>
                </p:oleObj>
              </mc:Choice>
              <mc:Fallback>
                <p:oleObj name="Document" r:id="rId5" imgW="0" imgH="0" progId="Word.Document.12">
                  <p:link updateAutomatic="1"/>
                  <p:pic>
                    <p:nvPicPr>
                      <p:cNvPr id="0" name="AutoShap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530" y="3075405"/>
                        <a:ext cx="9120470" cy="3782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0" y="6324600"/>
            <a:ext cx="9144000" cy="584776"/>
          </a:xfrm>
          <a:prstGeom prst="rect">
            <a:avLst/>
          </a:prstGeom>
          <a:blipFill rotWithShape="1">
            <a:blip r:embed="rId4"/>
            <a:tile tx="0" ty="0" sx="100000" sy="100000" flip="none" algn="tl"/>
          </a:blipFill>
        </p:spPr>
        <p:txBody>
          <a:bodyPr wrap="square" rtlCol="0">
            <a:spAutoFit/>
          </a:bodyPr>
          <a:lstStyle/>
          <a:p>
            <a:pPr algn="ctr"/>
            <a:r>
              <a:rPr lang="en-US" sz="1600" dirty="0">
                <a:latin typeface="+mn-lt"/>
              </a:rPr>
              <a:t>Table 2.4 Characteristics of the System/360 Family</a:t>
            </a:r>
          </a:p>
          <a:p>
            <a:pPr algn="ctr"/>
            <a:endParaRPr lang="en-US" sz="1600" dirty="0">
              <a:latin typeface="+mn-lt"/>
            </a:endParaRPr>
          </a:p>
        </p:txBody>
      </p:sp>
      <p:pic>
        <p:nvPicPr>
          <p:cNvPr id="199684" name="Picture 4"/>
          <p:cNvPicPr>
            <a:picLocks noChangeAspect="1" noChangeArrowheads="1"/>
          </p:cNvPicPr>
          <p:nvPr/>
        </p:nvPicPr>
        <p:blipFill>
          <a:blip r:embed="rId6"/>
          <a:srcRect/>
          <a:stretch>
            <a:fillRect/>
          </a:stretch>
        </p:blipFill>
        <p:spPr bwMode="auto">
          <a:xfrm>
            <a:off x="-20307" y="3214686"/>
            <a:ext cx="9184616" cy="3000396"/>
          </a:xfrm>
          <a:prstGeom prst="rect">
            <a:avLst/>
          </a:prstGeom>
          <a:noFill/>
          <a:ln w="9525">
            <a:noFill/>
            <a:miter lim="800000"/>
            <a:headEnd/>
            <a:tailEnd/>
          </a:ln>
          <a:effectLst/>
        </p:spPr>
      </p:pic>
      <p:pic>
        <p:nvPicPr>
          <p:cNvPr id="7" name="Picture 6"/>
          <p:cNvPicPr>
            <a:picLocks noChangeAspect="1" noChangeArrowheads="1"/>
          </p:cNvPicPr>
          <p:nvPr/>
        </p:nvPicPr>
        <p:blipFill>
          <a:blip r:embed="rId7"/>
          <a:srcRect/>
          <a:stretch>
            <a:fillRect/>
          </a:stretch>
        </p:blipFill>
        <p:spPr bwMode="auto">
          <a:xfrm>
            <a:off x="7215206" y="1643050"/>
            <a:ext cx="1817408" cy="1323996"/>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27</a:t>
            </a:fld>
            <a:endParaRPr lang="en-US"/>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idx="4294967295"/>
          </p:nvPr>
        </p:nvSpPr>
        <p:spPr>
          <a:xfrm>
            <a:off x="0" y="457200"/>
            <a:ext cx="7937500" cy="828660"/>
          </a:xfrm>
        </p:spPr>
        <p:txBody>
          <a:bodyPr/>
          <a:lstStyle/>
          <a:p>
            <a:pPr algn="ctr"/>
            <a:r>
              <a:rPr lang="en-US" dirty="0">
                <a:effectLst>
                  <a:outerShdw blurRad="38100" dist="38100" dir="2700000" algn="tl">
                    <a:srgbClr val="000000">
                      <a:alpha val="43137"/>
                    </a:srgbClr>
                  </a:outerShdw>
                </a:effectLst>
              </a:rPr>
              <a:t>	Table 2.5: Evolution of the PDP-8</a:t>
            </a:r>
            <a:br>
              <a:rPr lang="en-US" dirty="0">
                <a:effectLst>
                  <a:outerShdw blurRad="38100" dist="38100" dir="2700000" algn="tl">
                    <a:srgbClr val="000000">
                      <a:alpha val="43137"/>
                    </a:srgbClr>
                  </a:outerShdw>
                </a:effectLst>
              </a:rPr>
            </a:br>
            <a:r>
              <a:rPr lang="en-US" sz="2800" dirty="0">
                <a:effectLst>
                  <a:outerShdw blurRad="38100" dist="38100" dir="2700000" algn="tl">
                    <a:srgbClr val="000000">
                      <a:alpha val="43137"/>
                    </a:srgbClr>
                  </a:outerShdw>
                </a:effectLst>
              </a:rPr>
              <a:t>(Read by yourself)</a:t>
            </a:r>
            <a:endParaRPr lang="en-US" dirty="0">
              <a:effectLst>
                <a:outerShdw blurRad="38100" dist="38100" dir="2700000" algn="tl">
                  <a:srgbClr val="000000">
                    <a:alpha val="43137"/>
                  </a:srgbClr>
                </a:outerShdw>
              </a:effectLst>
            </a:endParaRPr>
          </a:p>
        </p:txBody>
      </p:sp>
      <p:sp>
        <p:nvSpPr>
          <p:cNvPr id="26" name="TextBox 25"/>
          <p:cNvSpPr txBox="1"/>
          <p:nvPr/>
        </p:nvSpPr>
        <p:spPr>
          <a:xfrm>
            <a:off x="9013907" y="1446575"/>
            <a:ext cx="130093" cy="5106625"/>
          </a:xfrm>
          <a:prstGeom prst="rect">
            <a:avLst/>
          </a:prstGeom>
          <a:blipFill rotWithShape="1">
            <a:blip r:embed="rId4"/>
            <a:tile tx="0" ty="0" sx="100000" sy="100000" flip="none" algn="tl"/>
          </a:blipFill>
        </p:spPr>
        <p:txBody>
          <a:bodyPr wrap="square" rtlCol="0">
            <a:spAutoFit/>
          </a:bodyPr>
          <a:lstStyle/>
          <a:p>
            <a:endParaRPr lang="en-US" dirty="0"/>
          </a:p>
        </p:txBody>
      </p:sp>
      <p:graphicFrame>
        <p:nvGraphicFramePr>
          <p:cNvPr id="201731" name="Object 3"/>
          <p:cNvGraphicFramePr>
            <a:graphicFrameLocks noChangeAspect="1"/>
          </p:cNvGraphicFramePr>
          <p:nvPr/>
        </p:nvGraphicFramePr>
        <p:xfrm>
          <a:off x="1" y="2286000"/>
          <a:ext cx="9144000" cy="4010069"/>
        </p:xfrm>
        <a:graphic>
          <a:graphicData uri="http://schemas.openxmlformats.org/presentationml/2006/ole">
            <mc:AlternateContent xmlns:mc="http://schemas.openxmlformats.org/markup-compatibility/2006">
              <mc:Choice xmlns:v="urn:schemas-microsoft-com:vml" Requires="v">
                <p:oleObj spid="_x0000_s201734" name="Document" r:id="rId5" imgW="0" imgH="0" progId="Word.Document.12">
                  <p:link updateAutomatic="1"/>
                </p:oleObj>
              </mc:Choice>
              <mc:Fallback>
                <p:oleObj name="Document" r:id="rId5" imgW="0" imgH="0" progId="Word.Document.12">
                  <p:link updateAutomatic="1"/>
                  <p:pic>
                    <p:nvPicPr>
                      <p:cNvPr id="0" name="AutoShap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2286000"/>
                        <a:ext cx="9144000" cy="4010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1732" name="Picture 4"/>
          <p:cNvPicPr>
            <a:picLocks noChangeAspect="1" noChangeArrowheads="1"/>
          </p:cNvPicPr>
          <p:nvPr/>
        </p:nvPicPr>
        <p:blipFill>
          <a:blip r:embed="rId6">
            <a:lum contrast="13000"/>
          </a:blip>
          <a:srcRect/>
          <a:stretch>
            <a:fillRect/>
          </a:stretch>
        </p:blipFill>
        <p:spPr bwMode="auto">
          <a:xfrm>
            <a:off x="2" y="3172856"/>
            <a:ext cx="9143998" cy="2542160"/>
          </a:xfrm>
          <a:prstGeom prst="rect">
            <a:avLst/>
          </a:prstGeom>
          <a:noFill/>
          <a:ln w="9525">
            <a:noFill/>
            <a:miter lim="800000"/>
            <a:headEnd/>
            <a:tailEnd/>
          </a:ln>
          <a:effectLst/>
        </p:spPr>
      </p:pic>
      <p:pic>
        <p:nvPicPr>
          <p:cNvPr id="8" name="Picture 7"/>
          <p:cNvPicPr>
            <a:picLocks noChangeAspect="1" noChangeArrowheads="1"/>
          </p:cNvPicPr>
          <p:nvPr/>
        </p:nvPicPr>
        <p:blipFill>
          <a:blip r:embed="rId7"/>
          <a:srcRect/>
          <a:stretch>
            <a:fillRect/>
          </a:stretch>
        </p:blipFill>
        <p:spPr bwMode="auto">
          <a:xfrm>
            <a:off x="7326592" y="1285860"/>
            <a:ext cx="1817408" cy="1323996"/>
          </a:xfrm>
          <a:prstGeom prst="rect">
            <a:avLst/>
          </a:prstGeom>
          <a:noFill/>
          <a:ln w="9525">
            <a:noFill/>
            <a:miter lim="800000"/>
            <a:headEnd/>
            <a:tailEnd/>
          </a:ln>
          <a:effectLst/>
        </p:spPr>
      </p:pic>
      <p:sp>
        <p:nvSpPr>
          <p:cNvPr id="7" name="TextBox 6"/>
          <p:cNvSpPr txBox="1"/>
          <p:nvPr/>
        </p:nvSpPr>
        <p:spPr>
          <a:xfrm>
            <a:off x="0" y="1743006"/>
            <a:ext cx="5572132" cy="707886"/>
          </a:xfrm>
          <a:prstGeom prst="rect">
            <a:avLst/>
          </a:prstGeom>
          <a:noFill/>
        </p:spPr>
        <p:txBody>
          <a:bodyPr wrap="square" rtlCol="0">
            <a:spAutoFit/>
          </a:bodyPr>
          <a:lstStyle/>
          <a:p>
            <a:r>
              <a:rPr lang="en-US" sz="2000" dirty="0"/>
              <a:t>PDP: Programmed Data Processor</a:t>
            </a:r>
          </a:p>
          <a:p>
            <a:r>
              <a:rPr lang="en-US" sz="2000" dirty="0"/>
              <a:t>Produced by </a:t>
            </a:r>
            <a:r>
              <a:rPr lang="en-US" sz="2000" u="sng" dirty="0">
                <a:hlinkClick r:id="rId8" tooltip="Digital Equipment Corporation"/>
              </a:rPr>
              <a:t>Digital Equipment Corporation (DEC)</a:t>
            </a:r>
            <a:endParaRPr lang="en-US" sz="2000" dirty="0"/>
          </a:p>
        </p:txBody>
      </p:sp>
      <p:sp>
        <p:nvSpPr>
          <p:cNvPr id="9" name="Slide Number Placeholder 8"/>
          <p:cNvSpPr>
            <a:spLocks noGrp="1"/>
          </p:cNvSpPr>
          <p:nvPr>
            <p:ph type="sldNum" sz="quarter" idx="12"/>
          </p:nvPr>
        </p:nvSpPr>
        <p:spPr/>
        <p:txBody>
          <a:bodyPr/>
          <a:lstStyle/>
          <a:p>
            <a:fld id="{8AF02B71-8991-4516-A01E-F1A9ACD28BDC}" type="slidenum">
              <a:rPr lang="en-US" smtClean="0"/>
              <a:pPr/>
              <a:t>28</a:t>
            </a:fld>
            <a:endParaRPr lang="en-US"/>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90600" y="762000"/>
            <a:ext cx="7556313" cy="1116106"/>
          </a:xfrm>
        </p:spPr>
        <p:txBody>
          <a:bodyPr/>
          <a:lstStyle/>
          <a:p>
            <a:r>
              <a:rPr lang="en-GB" dirty="0">
                <a:effectLst>
                  <a:outerShdw blurRad="38100" dist="38100" dir="2700000" algn="tl">
                    <a:srgbClr val="000000">
                      <a:alpha val="43137"/>
                    </a:srgbClr>
                  </a:outerShdw>
                </a:effectLst>
              </a:rPr>
              <a:t>DEC - PDP-8 Bus Structure</a:t>
            </a:r>
          </a:p>
        </p:txBody>
      </p:sp>
      <p:pic>
        <p:nvPicPr>
          <p:cNvPr id="5" name="Picture 4"/>
          <p:cNvPicPr>
            <a:picLocks noChangeAspect="1" noChangeArrowheads="1"/>
          </p:cNvPicPr>
          <p:nvPr/>
        </p:nvPicPr>
        <p:blipFill>
          <a:blip r:embed="rId3"/>
          <a:srcRect/>
          <a:stretch>
            <a:fillRect/>
          </a:stretch>
        </p:blipFill>
        <p:spPr bwMode="auto">
          <a:xfrm>
            <a:off x="7326592" y="2000240"/>
            <a:ext cx="1817408" cy="1323996"/>
          </a:xfrm>
          <a:prstGeom prst="rect">
            <a:avLst/>
          </a:prstGeom>
          <a:noFill/>
          <a:ln w="9525">
            <a:noFill/>
            <a:miter lim="800000"/>
            <a:headEnd/>
            <a:tailEnd/>
          </a:ln>
          <a:effectLst/>
        </p:spPr>
      </p:pic>
      <p:pic>
        <p:nvPicPr>
          <p:cNvPr id="248833" name="Picture 1"/>
          <p:cNvPicPr>
            <a:picLocks noChangeAspect="1" noChangeArrowheads="1"/>
          </p:cNvPicPr>
          <p:nvPr/>
        </p:nvPicPr>
        <p:blipFill>
          <a:blip r:embed="rId4"/>
          <a:srcRect/>
          <a:stretch>
            <a:fillRect/>
          </a:stretch>
        </p:blipFill>
        <p:spPr bwMode="auto">
          <a:xfrm>
            <a:off x="276225" y="3538554"/>
            <a:ext cx="8591550" cy="2247900"/>
          </a:xfrm>
          <a:prstGeom prst="rect">
            <a:avLst/>
          </a:prstGeom>
          <a:noFill/>
          <a:ln w="9525">
            <a:noFill/>
            <a:miter lim="800000"/>
            <a:headEnd/>
            <a:tailEnd/>
          </a:ln>
          <a:effectLst/>
        </p:spPr>
      </p:pic>
      <p:sp>
        <p:nvSpPr>
          <p:cNvPr id="6" name="TextBox 5"/>
          <p:cNvSpPr txBox="1"/>
          <p:nvPr/>
        </p:nvSpPr>
        <p:spPr>
          <a:xfrm>
            <a:off x="285720" y="1714488"/>
            <a:ext cx="4929222" cy="707886"/>
          </a:xfrm>
          <a:prstGeom prst="rect">
            <a:avLst/>
          </a:prstGeom>
          <a:noFill/>
        </p:spPr>
        <p:txBody>
          <a:bodyPr wrap="square" rtlCol="0">
            <a:spAutoFit/>
          </a:bodyPr>
          <a:lstStyle/>
          <a:p>
            <a:r>
              <a:rPr lang="en-US" sz="2000"/>
              <a:t>DEC: Digital Equipment Corporation</a:t>
            </a:r>
          </a:p>
          <a:p>
            <a:r>
              <a:rPr lang="en-US" sz="2000"/>
              <a:t>PDP: Programmed Data Processor</a:t>
            </a:r>
          </a:p>
        </p:txBody>
      </p:sp>
      <p:sp>
        <p:nvSpPr>
          <p:cNvPr id="7" name="TextBox 6"/>
          <p:cNvSpPr txBox="1"/>
          <p:nvPr/>
        </p:nvSpPr>
        <p:spPr>
          <a:xfrm>
            <a:off x="428596" y="6072207"/>
            <a:ext cx="3786214" cy="369332"/>
          </a:xfrm>
          <a:prstGeom prst="rect">
            <a:avLst/>
          </a:prstGeom>
          <a:noFill/>
        </p:spPr>
        <p:txBody>
          <a:bodyPr wrap="square" rtlCol="0">
            <a:spAutoFit/>
          </a:bodyPr>
          <a:lstStyle/>
          <a:p>
            <a:r>
              <a:rPr lang="en-US" sz="1800"/>
              <a:t>Omni (Latin) = for all</a:t>
            </a:r>
          </a:p>
        </p:txBody>
      </p:sp>
      <p:sp>
        <p:nvSpPr>
          <p:cNvPr id="8" name="Slide Number Placeholder 7"/>
          <p:cNvSpPr>
            <a:spLocks noGrp="1"/>
          </p:cNvSpPr>
          <p:nvPr>
            <p:ph type="sldNum" sz="quarter" idx="12"/>
          </p:nvPr>
        </p:nvSpPr>
        <p:spPr/>
        <p:txBody>
          <a:bodyPr/>
          <a:lstStyle/>
          <a:p>
            <a:fld id="{8AF02B71-8991-4516-A01E-F1A9ACD28BDC}" type="slidenum">
              <a:rPr lang="en-US" smtClean="0"/>
              <a:pPr/>
              <a:t>29</a:t>
            </a:fld>
            <a:endParaRPr lang="en-US"/>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p>
        </p:txBody>
      </p:sp>
      <p:sp>
        <p:nvSpPr>
          <p:cNvPr id="3" name="Content Placeholder 2"/>
          <p:cNvSpPr>
            <a:spLocks noGrp="1"/>
          </p:cNvSpPr>
          <p:nvPr>
            <p:ph idx="1"/>
          </p:nvPr>
        </p:nvSpPr>
        <p:spPr>
          <a:xfrm>
            <a:off x="357158" y="1357298"/>
            <a:ext cx="7859740" cy="4768865"/>
          </a:xfrm>
        </p:spPr>
        <p:txBody>
          <a:bodyPr>
            <a:normAutofit fontScale="92500" lnSpcReduction="10000"/>
          </a:bodyPr>
          <a:lstStyle/>
          <a:p>
            <a:pPr>
              <a:buNone/>
            </a:pPr>
            <a:r>
              <a:rPr lang="en-US" sz="2800">
                <a:solidFill>
                  <a:srgbClr val="002060"/>
                </a:solidFill>
              </a:rPr>
              <a:t>After studying this chapter, you should be able to: </a:t>
            </a:r>
          </a:p>
          <a:p>
            <a:r>
              <a:rPr lang="en-US" sz="2800">
                <a:solidFill>
                  <a:srgbClr val="002060"/>
                </a:solidFill>
              </a:rPr>
              <a:t>Present an overview of the evolution of computer technology from early digital computers to the latest microprocessors. </a:t>
            </a:r>
          </a:p>
          <a:p>
            <a:r>
              <a:rPr lang="en-US" sz="2800">
                <a:solidFill>
                  <a:srgbClr val="002060"/>
                </a:solidFill>
              </a:rPr>
              <a:t>Understand the key performance issues that relate to computer design. </a:t>
            </a:r>
          </a:p>
          <a:p>
            <a:r>
              <a:rPr lang="en-US" sz="2800">
                <a:solidFill>
                  <a:srgbClr val="002060"/>
                </a:solidFill>
              </a:rPr>
              <a:t>Explain the reasons for the move to multicore organization, and understand the trade-off between cache and processor resources on a single chip. </a:t>
            </a:r>
            <a:endParaRPr lang="en-US" sz="2800"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half" idx="2"/>
          </p:nvPr>
        </p:nvSpPr>
        <p:spPr>
          <a:xfrm>
            <a:off x="685800" y="1371600"/>
            <a:ext cx="3429000" cy="2296399"/>
          </a:xfrm>
        </p:spPr>
        <p:txBody>
          <a:bodyPr/>
          <a:lstStyle/>
          <a:p>
            <a:pPr>
              <a:spcBef>
                <a:spcPts val="0"/>
              </a:spcBef>
            </a:pPr>
            <a:r>
              <a:rPr lang="en-US" dirty="0">
                <a:effectLst>
                  <a:outerShdw blurRad="38100" dist="38100" dir="2700000" algn="tl">
                    <a:srgbClr val="000000">
                      <a:alpha val="43137"/>
                    </a:srgbClr>
                  </a:outerShdw>
                </a:effectLst>
              </a:rPr>
              <a:t>Later</a:t>
            </a:r>
          </a:p>
          <a:p>
            <a:pPr>
              <a:spcBef>
                <a:spcPts val="0"/>
              </a:spcBef>
            </a:pPr>
            <a:r>
              <a:rPr lang="en-US" dirty="0">
                <a:effectLst>
                  <a:outerShdw blurRad="38100" dist="38100" dir="2700000" algn="tl">
                    <a:srgbClr val="000000">
                      <a:alpha val="43137"/>
                    </a:srgbClr>
                  </a:outerShdw>
                </a:effectLst>
              </a:rPr>
              <a:t>Generations</a:t>
            </a:r>
          </a:p>
        </p:txBody>
      </p:sp>
      <p:sp>
        <p:nvSpPr>
          <p:cNvPr id="9" name="TextBox 8"/>
          <p:cNvSpPr txBox="1"/>
          <p:nvPr/>
        </p:nvSpPr>
        <p:spPr>
          <a:xfrm>
            <a:off x="7086600" y="533400"/>
            <a:ext cx="1524000" cy="1384995"/>
          </a:xfrm>
          <a:prstGeom prst="rect">
            <a:avLst/>
          </a:prstGeom>
          <a:noFill/>
        </p:spPr>
        <p:txBody>
          <a:bodyPr wrap="square" rtlCol="0">
            <a:spAutoFit/>
          </a:bodyPr>
          <a:lstStyle/>
          <a:p>
            <a:pPr algn="ctr"/>
            <a:r>
              <a:rPr lang="en-US" dirty="0"/>
              <a:t>LSI</a:t>
            </a:r>
          </a:p>
          <a:p>
            <a:pPr algn="ctr"/>
            <a:r>
              <a:rPr lang="en-US" sz="2000" dirty="0"/>
              <a:t>Large </a:t>
            </a:r>
          </a:p>
          <a:p>
            <a:pPr algn="ctr"/>
            <a:r>
              <a:rPr lang="en-US" sz="2000" dirty="0"/>
              <a:t>Scale Integration</a:t>
            </a:r>
          </a:p>
        </p:txBody>
      </p:sp>
      <p:sp>
        <p:nvSpPr>
          <p:cNvPr id="12" name="TextBox 11"/>
          <p:cNvSpPr txBox="1"/>
          <p:nvPr/>
        </p:nvSpPr>
        <p:spPr>
          <a:xfrm>
            <a:off x="4800600" y="2667000"/>
            <a:ext cx="1676400" cy="1384995"/>
          </a:xfrm>
          <a:prstGeom prst="rect">
            <a:avLst/>
          </a:prstGeom>
          <a:noFill/>
        </p:spPr>
        <p:txBody>
          <a:bodyPr wrap="square" rtlCol="0">
            <a:spAutoFit/>
          </a:bodyPr>
          <a:lstStyle/>
          <a:p>
            <a:pPr algn="ctr"/>
            <a:r>
              <a:rPr lang="en-US" dirty="0"/>
              <a:t>VLSI</a:t>
            </a:r>
          </a:p>
          <a:p>
            <a:pPr algn="ctr"/>
            <a:r>
              <a:rPr lang="en-US" sz="2000" dirty="0"/>
              <a:t>Very Large Scale Integration</a:t>
            </a:r>
          </a:p>
        </p:txBody>
      </p:sp>
      <p:sp>
        <p:nvSpPr>
          <p:cNvPr id="13" name="TextBox 12"/>
          <p:cNvSpPr txBox="1"/>
          <p:nvPr/>
        </p:nvSpPr>
        <p:spPr>
          <a:xfrm>
            <a:off x="6781800" y="4495800"/>
            <a:ext cx="2133600" cy="2133600"/>
          </a:xfrm>
          <a:prstGeom prst="rect">
            <a:avLst/>
          </a:prstGeom>
          <a:solidFill>
            <a:srgbClr val="660066">
              <a:alpha val="80000"/>
            </a:srgbClr>
          </a:solidFill>
        </p:spPr>
        <p:txBody>
          <a:bodyPr wrap="square" rtlCol="0">
            <a:noAutofit/>
          </a:bodyPr>
          <a:lstStyle/>
          <a:p>
            <a:pPr algn="ctr"/>
            <a:endParaRPr lang="en-US" dirty="0"/>
          </a:p>
          <a:p>
            <a:pPr algn="ctr"/>
            <a:r>
              <a:rPr lang="en-US" dirty="0"/>
              <a:t>ULSI</a:t>
            </a:r>
          </a:p>
          <a:p>
            <a:pPr algn="ctr"/>
            <a:r>
              <a:rPr lang="en-US" sz="2000" dirty="0"/>
              <a:t>Ultra Large</a:t>
            </a:r>
          </a:p>
          <a:p>
            <a:pPr algn="ctr"/>
            <a:r>
              <a:rPr lang="en-US" sz="2000" dirty="0"/>
              <a:t> Scale </a:t>
            </a:r>
          </a:p>
          <a:p>
            <a:pPr algn="ctr"/>
            <a:r>
              <a:rPr lang="en-US" sz="2000" dirty="0"/>
              <a:t>Integration</a:t>
            </a:r>
          </a:p>
          <a:p>
            <a:pPr algn="ctr"/>
            <a:endParaRPr lang="en-US" sz="2000" dirty="0"/>
          </a:p>
          <a:p>
            <a:pPr algn="ctr"/>
            <a:endParaRPr lang="en-US" sz="2000" dirty="0"/>
          </a:p>
        </p:txBody>
      </p:sp>
      <p:sp>
        <p:nvSpPr>
          <p:cNvPr id="29" name="Title 28"/>
          <p:cNvSpPr>
            <a:spLocks noGrp="1"/>
          </p:cNvSpPr>
          <p:nvPr>
            <p:ph type="ctrTitle"/>
          </p:nvPr>
        </p:nvSpPr>
        <p:spPr>
          <a:xfrm>
            <a:off x="1752600" y="5105400"/>
            <a:ext cx="4038600" cy="1143000"/>
          </a:xfrm>
        </p:spPr>
        <p:txBody>
          <a:bodyPr>
            <a:normAutofit fontScale="90000"/>
          </a:bodyPr>
          <a:lstStyle/>
          <a:p>
            <a:pPr algn="ctr"/>
            <a:r>
              <a:rPr lang="en-US" dirty="0">
                <a:solidFill>
                  <a:srgbClr val="2B142D"/>
                </a:solidFill>
              </a:rPr>
              <a:t>Semiconductor Memory</a:t>
            </a:r>
            <a:br>
              <a:rPr lang="en-US" dirty="0">
                <a:solidFill>
                  <a:srgbClr val="2B142D"/>
                </a:solidFill>
              </a:rPr>
            </a:br>
            <a:r>
              <a:rPr lang="en-US" dirty="0">
                <a:solidFill>
                  <a:srgbClr val="2B142D"/>
                </a:solidFill>
              </a:rPr>
              <a:t>Microprocessors</a:t>
            </a:r>
          </a:p>
        </p:txBody>
      </p:sp>
      <p:pic>
        <p:nvPicPr>
          <p:cNvPr id="8" name="Picture 7"/>
          <p:cNvPicPr>
            <a:picLocks noChangeAspect="1"/>
          </p:cNvPicPr>
          <p:nvPr/>
        </p:nvPicPr>
        <p:blipFill>
          <a:blip r:embed="rId3"/>
          <a:stretch>
            <a:fillRect/>
          </a:stretch>
        </p:blipFill>
        <p:spPr>
          <a:xfrm rot="20096797">
            <a:off x="389684" y="4619341"/>
            <a:ext cx="1548749" cy="1104900"/>
          </a:xfrm>
          <a:prstGeom prst="rect">
            <a:avLst/>
          </a:prstGeom>
        </p:spPr>
      </p:pic>
      <p:pic>
        <p:nvPicPr>
          <p:cNvPr id="10" name="Picture 9"/>
          <p:cNvPicPr>
            <a:picLocks noChangeAspect="1" noChangeArrowheads="1"/>
          </p:cNvPicPr>
          <p:nvPr/>
        </p:nvPicPr>
        <p:blipFill>
          <a:blip r:embed="rId4"/>
          <a:srcRect/>
          <a:stretch>
            <a:fillRect/>
          </a:stretch>
        </p:blipFill>
        <p:spPr bwMode="auto">
          <a:xfrm>
            <a:off x="1500166" y="2857496"/>
            <a:ext cx="1817408" cy="1323996"/>
          </a:xfrm>
          <a:prstGeom prst="rect">
            <a:avLst/>
          </a:prstGeom>
          <a:noFill/>
          <a:ln w="9525">
            <a:noFill/>
            <a:miter lim="800000"/>
            <a:headEnd/>
            <a:tailEnd/>
          </a:ln>
          <a:effec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304800"/>
            <a:ext cx="8382000" cy="811306"/>
          </a:xfrm>
        </p:spPr>
        <p:txBody>
          <a:bodyPr/>
          <a:lstStyle/>
          <a:p>
            <a:r>
              <a:rPr lang="en-GB" b="1" dirty="0">
                <a:solidFill>
                  <a:schemeClr val="accent3"/>
                </a:solidFill>
              </a:rPr>
              <a:t>Semiconductor Memory</a:t>
            </a:r>
          </a:p>
        </p:txBody>
      </p:sp>
      <p:graphicFrame>
        <p:nvGraphicFramePr>
          <p:cNvPr id="34" name="Content Placeholder 33"/>
          <p:cNvGraphicFramePr>
            <a:graphicFrameLocks noGrp="1"/>
          </p:cNvGraphicFramePr>
          <p:nvPr>
            <p:ph idx="1"/>
          </p:nvPr>
        </p:nvGraphicFramePr>
        <p:xfrm>
          <a:off x="228600" y="1143000"/>
          <a:ext cx="8610599"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6" name="TextBox 65"/>
          <p:cNvSpPr txBox="1"/>
          <p:nvPr/>
        </p:nvSpPr>
        <p:spPr>
          <a:xfrm>
            <a:off x="6959600" y="795867"/>
            <a:ext cx="184666" cy="461665"/>
          </a:xfrm>
          <a:prstGeom prst="rect">
            <a:avLst/>
          </a:prstGeom>
          <a:noFill/>
        </p:spPr>
        <p:txBody>
          <a:bodyPr wrap="none" rtlCol="0">
            <a:spAutoFit/>
          </a:bodyPr>
          <a:lstStyle/>
          <a:p>
            <a:endParaRPr lang="en-US" dirty="0"/>
          </a:p>
        </p:txBody>
      </p:sp>
      <p:sp>
        <p:nvSpPr>
          <p:cNvPr id="67" name="TextBox 66"/>
          <p:cNvSpPr txBox="1"/>
          <p:nvPr/>
        </p:nvSpPr>
        <p:spPr>
          <a:xfrm>
            <a:off x="7924800" y="228600"/>
            <a:ext cx="990600" cy="914399"/>
          </a:xfrm>
          <a:prstGeom prst="rect">
            <a:avLst/>
          </a:prstGeom>
          <a:blipFill rotWithShape="1">
            <a:blip r:embed="rId8"/>
            <a:tile tx="0" ty="0" sx="100000" sy="100000" flip="none" algn="tl"/>
          </a:blipFill>
        </p:spPr>
        <p:txBody>
          <a:bodyPr wrap="square" rtlCol="0">
            <a:spAutoFit/>
          </a:bodyPr>
          <a:lstStyle/>
          <a:p>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31</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484094"/>
            <a:ext cx="7368987" cy="1116106"/>
          </a:xfrm>
        </p:spPr>
        <p:txBody>
          <a:bodyPr/>
          <a:lstStyle/>
          <a:p>
            <a:r>
              <a:rPr lang="en-GB" dirty="0">
                <a:effectLst>
                  <a:outerShdw blurRad="38100" dist="38100" dir="2700000" algn="tl">
                    <a:srgbClr val="000000">
                      <a:alpha val="43137"/>
                    </a:srgbClr>
                  </a:outerShdw>
                </a:effectLst>
              </a:rPr>
              <a:t>Microprocessors</a:t>
            </a:r>
          </a:p>
        </p:txBody>
      </p:sp>
      <p:sp>
        <p:nvSpPr>
          <p:cNvPr id="28675" name="Rectangle 3"/>
          <p:cNvSpPr>
            <a:spLocks noGrp="1" noChangeArrowheads="1"/>
          </p:cNvSpPr>
          <p:nvPr>
            <p:ph idx="1"/>
          </p:nvPr>
        </p:nvSpPr>
        <p:spPr>
          <a:xfrm>
            <a:off x="498474" y="1447800"/>
            <a:ext cx="7556313" cy="5181600"/>
          </a:xfrm>
        </p:spPr>
        <p:txBody>
          <a:bodyPr>
            <a:normAutofit lnSpcReduction="10000"/>
          </a:bodyPr>
          <a:lstStyle/>
          <a:p>
            <a:r>
              <a:rPr lang="en-GB" dirty="0">
                <a:solidFill>
                  <a:schemeClr val="tx1"/>
                </a:solidFill>
              </a:rPr>
              <a:t>The density of elements on processor chips continued to rise</a:t>
            </a:r>
          </a:p>
          <a:p>
            <a:pPr lvl="1"/>
            <a:r>
              <a:rPr lang="en-GB" dirty="0">
                <a:solidFill>
                  <a:schemeClr val="tx1"/>
                </a:solidFill>
              </a:rPr>
              <a:t>More and more elements were placed on each chip so that fewer and fewer chips were needed to construct a single computer processor</a:t>
            </a:r>
          </a:p>
          <a:p>
            <a:r>
              <a:rPr lang="en-GB" dirty="0">
                <a:solidFill>
                  <a:schemeClr val="tx1"/>
                </a:solidFill>
              </a:rPr>
              <a:t>1971 Intel developed 4004</a:t>
            </a:r>
          </a:p>
          <a:p>
            <a:pPr lvl="1"/>
            <a:r>
              <a:rPr lang="en-GB" dirty="0">
                <a:solidFill>
                  <a:schemeClr val="tx1"/>
                </a:solidFill>
              </a:rPr>
              <a:t>First chip to contain all of the components of a CPU on a single chip</a:t>
            </a:r>
          </a:p>
          <a:p>
            <a:pPr lvl="1"/>
            <a:r>
              <a:rPr lang="en-GB" dirty="0">
                <a:solidFill>
                  <a:schemeClr val="tx1"/>
                </a:solidFill>
              </a:rPr>
              <a:t>Birth of microprocessor</a:t>
            </a:r>
          </a:p>
          <a:p>
            <a:r>
              <a:rPr lang="en-GB" dirty="0">
                <a:solidFill>
                  <a:schemeClr val="tx1"/>
                </a:solidFill>
              </a:rPr>
              <a:t>1972 Intel developed 8008</a:t>
            </a:r>
          </a:p>
          <a:p>
            <a:pPr lvl="1"/>
            <a:r>
              <a:rPr lang="en-GB" dirty="0">
                <a:solidFill>
                  <a:schemeClr val="tx1"/>
                </a:solidFill>
              </a:rPr>
              <a:t>First 8-bit microprocessor</a:t>
            </a:r>
          </a:p>
          <a:p>
            <a:r>
              <a:rPr lang="en-GB" dirty="0">
                <a:solidFill>
                  <a:schemeClr val="tx1"/>
                </a:solidFill>
              </a:rPr>
              <a:t>1974 Intel developed 8080</a:t>
            </a:r>
          </a:p>
          <a:p>
            <a:pPr lvl="1"/>
            <a:r>
              <a:rPr lang="en-GB" dirty="0">
                <a:solidFill>
                  <a:schemeClr val="tx1"/>
                </a:solidFill>
              </a:rPr>
              <a:t>First general purpose microprocessor</a:t>
            </a:r>
          </a:p>
          <a:p>
            <a:pPr lvl="1"/>
            <a:r>
              <a:rPr lang="en-GB" dirty="0">
                <a:solidFill>
                  <a:schemeClr val="tx1"/>
                </a:solidFill>
              </a:rPr>
              <a:t>Faster, has a richer instruction set, has a large addressing capability</a:t>
            </a:r>
          </a:p>
          <a:p>
            <a:endParaRPr lang="en-GB" dirty="0">
              <a:solidFill>
                <a:schemeClr val="tx1"/>
              </a:solidFill>
            </a:endParaRPr>
          </a:p>
        </p:txBody>
      </p:sp>
      <p:pic>
        <p:nvPicPr>
          <p:cNvPr id="4" name="Picture 3"/>
          <p:cNvPicPr>
            <a:picLocks noChangeAspect="1"/>
          </p:cNvPicPr>
          <p:nvPr/>
        </p:nvPicPr>
        <p:blipFill>
          <a:blip r:embed="rId3"/>
          <a:stretch>
            <a:fillRect/>
          </a:stretch>
        </p:blipFill>
        <p:spPr>
          <a:xfrm rot="657724">
            <a:off x="6310058" y="3994177"/>
            <a:ext cx="2095500" cy="1651000"/>
          </a:xfrm>
          <a:prstGeom prst="rect">
            <a:avLst/>
          </a:prstGeom>
          <a:effectLst>
            <a:softEdge rad="177800"/>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32</a:t>
            </a:fld>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938"/>
            <a:ext cx="8077200" cy="995362"/>
          </a:xfrm>
        </p:spPr>
        <p:txBody>
          <a:bodyPr>
            <a:normAutofit/>
          </a:bodyPr>
          <a:lstStyle/>
          <a:p>
            <a:pPr algn="ctr"/>
            <a:r>
              <a:rPr lang="en-US" dirty="0">
                <a:effectLst>
                  <a:outerShdw blurRad="38100" dist="38100" dir="2700000" algn="tl">
                    <a:srgbClr val="000000">
                      <a:alpha val="43137"/>
                    </a:srgbClr>
                  </a:outerShdw>
                </a:effectLst>
              </a:rPr>
              <a:t>Evolution of Intel Microprocessors</a:t>
            </a:r>
          </a:p>
        </p:txBody>
      </p:sp>
      <p:graphicFrame>
        <p:nvGraphicFramePr>
          <p:cNvPr id="206850" name="Object 2"/>
          <p:cNvGraphicFramePr>
            <a:graphicFrameLocks noChangeAspect="1"/>
          </p:cNvGraphicFramePr>
          <p:nvPr/>
        </p:nvGraphicFramePr>
        <p:xfrm>
          <a:off x="228600" y="1066800"/>
          <a:ext cx="8686800" cy="2410345"/>
        </p:xfrm>
        <a:graphic>
          <a:graphicData uri="http://schemas.openxmlformats.org/presentationml/2006/ole">
            <mc:AlternateContent xmlns:mc="http://schemas.openxmlformats.org/markup-compatibility/2006">
              <mc:Choice xmlns:v="urn:schemas-microsoft-com:vml" Requires="v">
                <p:oleObj spid="_x0000_s206856" name="Document" r:id="rId4" imgW="0" imgH="0" progId="Word.Document.12">
                  <p:embed/>
                </p:oleObj>
              </mc:Choice>
              <mc:Fallback>
                <p:oleObj name="Document" r:id="rId4" imgW="0" imgH="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8600" y="1066800"/>
                        <a:ext cx="8686800" cy="2410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6851" name="Object 3"/>
          <p:cNvGraphicFramePr>
            <a:graphicFrameLocks noChangeAspect="1"/>
          </p:cNvGraphicFramePr>
          <p:nvPr/>
        </p:nvGraphicFramePr>
        <p:xfrm>
          <a:off x="228600" y="3733800"/>
          <a:ext cx="8686800" cy="3124200"/>
        </p:xfrm>
        <a:graphic>
          <a:graphicData uri="http://schemas.openxmlformats.org/presentationml/2006/ole">
            <mc:AlternateContent xmlns:mc="http://schemas.openxmlformats.org/markup-compatibility/2006">
              <mc:Choice xmlns:v="urn:schemas-microsoft-com:vml" Requires="v">
                <p:oleObj spid="_x0000_s206857" name="Document" r:id="rId5" imgW="0" imgH="0" progId="Word.Document.12">
                  <p:embed/>
                </p:oleObj>
              </mc:Choice>
              <mc:Fallback>
                <p:oleObj name="Document" r:id="rId5" imgW="0" imgH="0" progId="Word.Document.12">
                  <p:embed/>
                  <p:pic>
                    <p:nvPicPr>
                      <p:cNvPr id="0" name="AutoShap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8600" y="3733800"/>
                        <a:ext cx="8686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6853" name="Picture 5"/>
          <p:cNvPicPr>
            <a:picLocks noChangeAspect="1" noChangeArrowheads="1"/>
          </p:cNvPicPr>
          <p:nvPr/>
        </p:nvPicPr>
        <p:blipFill>
          <a:blip r:embed="rId6"/>
          <a:srcRect/>
          <a:stretch>
            <a:fillRect/>
          </a:stretch>
        </p:blipFill>
        <p:spPr bwMode="auto">
          <a:xfrm>
            <a:off x="235491" y="1071546"/>
            <a:ext cx="8673020" cy="5286412"/>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33</a:t>
            </a:fld>
            <a:endParaRPr lang="en-US"/>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938"/>
            <a:ext cx="8077200" cy="995362"/>
          </a:xfrm>
        </p:spPr>
        <p:txBody>
          <a:bodyPr>
            <a:normAutofit/>
          </a:bodyPr>
          <a:lstStyle/>
          <a:p>
            <a:pPr algn="ctr"/>
            <a:r>
              <a:rPr lang="en-US" dirty="0">
                <a:effectLst>
                  <a:outerShdw blurRad="38100" dist="38100" dir="2700000" algn="tl">
                    <a:srgbClr val="000000">
                      <a:alpha val="43137"/>
                    </a:srgbClr>
                  </a:outerShdw>
                </a:effectLst>
              </a:rPr>
              <a:t>Evolution of Intel Microprocessors</a:t>
            </a:r>
          </a:p>
        </p:txBody>
      </p:sp>
      <p:graphicFrame>
        <p:nvGraphicFramePr>
          <p:cNvPr id="208900" name="Object 4"/>
          <p:cNvGraphicFramePr>
            <a:graphicFrameLocks noChangeAspect="1"/>
          </p:cNvGraphicFramePr>
          <p:nvPr/>
        </p:nvGraphicFramePr>
        <p:xfrm>
          <a:off x="304800" y="1066800"/>
          <a:ext cx="8610600" cy="2654300"/>
        </p:xfrm>
        <a:graphic>
          <a:graphicData uri="http://schemas.openxmlformats.org/presentationml/2006/ole">
            <mc:AlternateContent xmlns:mc="http://schemas.openxmlformats.org/markup-compatibility/2006">
              <mc:Choice xmlns:v="urn:schemas-microsoft-com:vml" Requires="v">
                <p:oleObj spid="_x0000_s208906" name="Document" r:id="rId4" imgW="0" imgH="0" progId="Word.Document.12">
                  <p:link updateAutomatic="1"/>
                </p:oleObj>
              </mc:Choice>
              <mc:Fallback>
                <p:oleObj name="Document" r:id="rId4" imgW="0" imgH="0" progId="Word.Document.12">
                  <p:link updateAutomatic="1"/>
                  <p:pic>
                    <p:nvPicPr>
                      <p:cNvPr id="0" name="AutoShape 4"/>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4800" y="1066800"/>
                        <a:ext cx="8610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8901" name="Object 5"/>
          <p:cNvGraphicFramePr>
            <a:graphicFrameLocks noChangeAspect="1"/>
          </p:cNvGraphicFramePr>
          <p:nvPr/>
        </p:nvGraphicFramePr>
        <p:xfrm>
          <a:off x="304800" y="4038600"/>
          <a:ext cx="8610600" cy="2438400"/>
        </p:xfrm>
        <a:graphic>
          <a:graphicData uri="http://schemas.openxmlformats.org/presentationml/2006/ole">
            <mc:AlternateContent xmlns:mc="http://schemas.openxmlformats.org/markup-compatibility/2006">
              <mc:Choice xmlns:v="urn:schemas-microsoft-com:vml" Requires="v">
                <p:oleObj spid="_x0000_s208907" name="Document" r:id="rId5" imgW="0" imgH="0" progId="Word.Document.12">
                  <p:link updateAutomatic="1"/>
                </p:oleObj>
              </mc:Choice>
              <mc:Fallback>
                <p:oleObj name="Document" r:id="rId5" imgW="0" imgH="0" progId="Word.Document.12">
                  <p:link updateAutomatic="1"/>
                  <p:pic>
                    <p:nvPicPr>
                      <p:cNvPr id="0" name="AutoShape 5"/>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4800" y="4038600"/>
                        <a:ext cx="86106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8903" name="Picture 7"/>
          <p:cNvPicPr>
            <a:picLocks noChangeAspect="1" noChangeArrowheads="1"/>
          </p:cNvPicPr>
          <p:nvPr/>
        </p:nvPicPr>
        <p:blipFill>
          <a:blip r:embed="rId6"/>
          <a:srcRect/>
          <a:stretch>
            <a:fillRect/>
          </a:stretch>
        </p:blipFill>
        <p:spPr bwMode="auto">
          <a:xfrm>
            <a:off x="71406" y="785794"/>
            <a:ext cx="8979206" cy="6087804"/>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34</a:t>
            </a:fld>
            <a:endParaRPr lang="en-US"/>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Designing for Performance </a:t>
            </a:r>
          </a:p>
        </p:txBody>
      </p:sp>
      <p:sp>
        <p:nvSpPr>
          <p:cNvPr id="3" name="Content Placeholder 2"/>
          <p:cNvSpPr>
            <a:spLocks noGrp="1"/>
          </p:cNvSpPr>
          <p:nvPr>
            <p:ph idx="1"/>
          </p:nvPr>
        </p:nvSpPr>
        <p:spPr>
          <a:xfrm>
            <a:off x="498474" y="1785926"/>
            <a:ext cx="7556313" cy="4144963"/>
          </a:xfrm>
        </p:spPr>
        <p:txBody>
          <a:bodyPr>
            <a:noAutofit/>
          </a:bodyPr>
          <a:lstStyle/>
          <a:p>
            <a:pPr marL="0" indent="0">
              <a:buNone/>
            </a:pPr>
            <a:r>
              <a:rPr lang="en-US" sz="2400" dirty="0">
                <a:solidFill>
                  <a:schemeClr val="tx1"/>
                </a:solidFill>
              </a:rPr>
              <a:t>Desktop applications that require the great power of today’s microprocessor-based systems include </a:t>
            </a:r>
          </a:p>
          <a:p>
            <a:pPr>
              <a:buNone/>
            </a:pPr>
            <a:r>
              <a:rPr lang="en-US" sz="2400" dirty="0">
                <a:solidFill>
                  <a:schemeClr val="tx1"/>
                </a:solidFill>
              </a:rPr>
              <a:t>• Image processing </a:t>
            </a:r>
          </a:p>
          <a:p>
            <a:pPr>
              <a:buNone/>
            </a:pPr>
            <a:r>
              <a:rPr lang="en-US" sz="2400" dirty="0">
                <a:solidFill>
                  <a:schemeClr val="tx1"/>
                </a:solidFill>
              </a:rPr>
              <a:t>• Speech recognition </a:t>
            </a:r>
          </a:p>
          <a:p>
            <a:pPr>
              <a:buNone/>
            </a:pPr>
            <a:r>
              <a:rPr lang="en-US" sz="2400" dirty="0">
                <a:solidFill>
                  <a:schemeClr val="tx1"/>
                </a:solidFill>
              </a:rPr>
              <a:t>• Videoconferencing </a:t>
            </a:r>
          </a:p>
          <a:p>
            <a:pPr>
              <a:buNone/>
            </a:pPr>
            <a:r>
              <a:rPr lang="en-US" sz="2400" dirty="0">
                <a:solidFill>
                  <a:schemeClr val="tx1"/>
                </a:solidFill>
              </a:rPr>
              <a:t>• Multimedia authoring </a:t>
            </a:r>
          </a:p>
          <a:p>
            <a:pPr>
              <a:buNone/>
            </a:pPr>
            <a:r>
              <a:rPr lang="en-US" sz="2400" dirty="0">
                <a:solidFill>
                  <a:schemeClr val="tx1"/>
                </a:solidFill>
              </a:rPr>
              <a:t>• Voice and video annotation of files </a:t>
            </a:r>
          </a:p>
          <a:p>
            <a:pPr>
              <a:buNone/>
            </a:pPr>
            <a:r>
              <a:rPr lang="en-US" sz="2400" dirty="0">
                <a:solidFill>
                  <a:schemeClr val="tx1"/>
                </a:solidFill>
              </a:rPr>
              <a:t>• Simulation modeling</a:t>
            </a:r>
          </a:p>
        </p:txBody>
      </p:sp>
      <p:sp>
        <p:nvSpPr>
          <p:cNvPr id="4" name="Slide Number Placeholder 3"/>
          <p:cNvSpPr>
            <a:spLocks noGrp="1"/>
          </p:cNvSpPr>
          <p:nvPr>
            <p:ph type="sldNum" sz="quarter" idx="12"/>
          </p:nvPr>
        </p:nvSpPr>
        <p:spPr/>
        <p:txBody>
          <a:bodyPr/>
          <a:lstStyle/>
          <a:p>
            <a:fld id="{8AF02B71-8991-4516-A01E-F1A9ACD28BDC}"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801766"/>
          </a:xfrm>
        </p:spPr>
        <p:txBody>
          <a:bodyPr/>
          <a:lstStyle/>
          <a:p>
            <a:r>
              <a:rPr lang="en-GB" dirty="0"/>
              <a:t>Microprocessor Speed</a:t>
            </a:r>
            <a:endParaRPr lang="en-US" dirty="0"/>
          </a:p>
        </p:txBody>
      </p:sp>
      <p:sp>
        <p:nvSpPr>
          <p:cNvPr id="5" name="Pie 4"/>
          <p:cNvSpPr/>
          <p:nvPr/>
        </p:nvSpPr>
        <p:spPr>
          <a:xfrm>
            <a:off x="-32" y="1752733"/>
            <a:ext cx="4533787" cy="4533787"/>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 name="Pie 5"/>
          <p:cNvSpPr/>
          <p:nvPr/>
        </p:nvSpPr>
        <p:spPr>
          <a:xfrm>
            <a:off x="595027" y="2716163"/>
            <a:ext cx="3343668" cy="3343668"/>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Pie 6"/>
          <p:cNvSpPr/>
          <p:nvPr/>
        </p:nvSpPr>
        <p:spPr>
          <a:xfrm>
            <a:off x="1190087" y="3679592"/>
            <a:ext cx="2153549" cy="2153549"/>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Pie 7"/>
          <p:cNvSpPr/>
          <p:nvPr/>
        </p:nvSpPr>
        <p:spPr>
          <a:xfrm>
            <a:off x="1785146" y="4643022"/>
            <a:ext cx="963429" cy="963429"/>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aphicFrame>
        <p:nvGraphicFramePr>
          <p:cNvPr id="9" name="Table 8"/>
          <p:cNvGraphicFramePr>
            <a:graphicFrameLocks noGrp="1"/>
          </p:cNvGraphicFramePr>
          <p:nvPr/>
        </p:nvGraphicFramePr>
        <p:xfrm>
          <a:off x="2190776" y="1243670"/>
          <a:ext cx="6810380" cy="5400040"/>
        </p:xfrm>
        <a:graphic>
          <a:graphicData uri="http://schemas.openxmlformats.org/drawingml/2006/table">
            <a:tbl>
              <a:tblPr firstRow="1" bandRow="1">
                <a:tableStyleId>{5C22544A-7EE6-4342-B048-85BDC9FD1C3A}</a:tableStyleId>
              </a:tblPr>
              <a:tblGrid>
                <a:gridCol w="1500198">
                  <a:extLst>
                    <a:ext uri="{9D8B030D-6E8A-4147-A177-3AD203B41FA5}">
                      <a16:colId xmlns:a16="http://schemas.microsoft.com/office/drawing/2014/main" val="20000"/>
                    </a:ext>
                  </a:extLst>
                </a:gridCol>
                <a:gridCol w="5310182">
                  <a:extLst>
                    <a:ext uri="{9D8B030D-6E8A-4147-A177-3AD203B41FA5}">
                      <a16:colId xmlns:a16="http://schemas.microsoft.com/office/drawing/2014/main" val="20001"/>
                    </a:ext>
                  </a:extLst>
                </a:gridCol>
              </a:tblGrid>
              <a:tr h="370840">
                <a:tc>
                  <a:txBody>
                    <a:bodyPr/>
                    <a:lstStyle/>
                    <a:p>
                      <a:r>
                        <a:rPr lang="en-US" dirty="0"/>
                        <a:t>Technique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Pipelining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Processor moves data or instructions into a conceptual pipe with all stages of the pipe processing simultaneously</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Branch prediction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Processor looks ahead in the instruction code fetched from memory and predicts which branches, or groups of instructions, are likely to be processed next</a:t>
                      </a:r>
                    </a:p>
                    <a:p>
                      <a:endParaRPr lang="en-US"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flow analysis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Processor analyzes which instructions are dependent on each other’s results, or data, to create an optimized schedule of instructions</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Speculative (suy đoán)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execution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Using branch prediction and data flow analysis, some processors speculatively execute instructions ahead of their actual appearance in the program execution, holding the results in temporary locations, keeping execution engines as busy as possible</a:t>
                      </a:r>
                    </a:p>
                  </a:txBody>
                  <a:tcPr/>
                </a:tc>
                <a:extLst>
                  <a:ext uri="{0D108BD9-81ED-4DB2-BD59-A6C34878D82A}">
                    <a16:rowId xmlns:a16="http://schemas.microsoft.com/office/drawing/2014/main" val="10004"/>
                  </a:ext>
                </a:extLst>
              </a:tr>
            </a:tbl>
          </a:graphicData>
        </a:graphic>
      </p:graphicFrame>
      <p:sp>
        <p:nvSpPr>
          <p:cNvPr id="10" name="Text Placeholder 3"/>
          <p:cNvSpPr txBox="1">
            <a:spLocks/>
          </p:cNvSpPr>
          <p:nvPr/>
        </p:nvSpPr>
        <p:spPr>
          <a:xfrm>
            <a:off x="228600" y="819136"/>
            <a:ext cx="7559675" cy="609600"/>
          </a:xfrm>
          <a:prstGeom prst="rect">
            <a:avLst/>
          </a:prstGeom>
        </p:spPr>
        <p:txBody>
          <a:bodyPr vert="horz" lIns="91440" tIns="45720" rIns="91440" bIns="45720" rtlCol="0">
            <a:normAutofit fontScale="92500"/>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Techniques built into contemporary (current) processors include:</a:t>
            </a:r>
          </a:p>
        </p:txBody>
      </p:sp>
      <p:sp>
        <p:nvSpPr>
          <p:cNvPr id="11" name="Slide Number Placeholder 10"/>
          <p:cNvSpPr>
            <a:spLocks noGrp="1"/>
          </p:cNvSpPr>
          <p:nvPr>
            <p:ph type="sldNum" sz="quarter" idx="12"/>
          </p:nvPr>
        </p:nvSpPr>
        <p:spPr/>
        <p:txBody>
          <a:bodyPr/>
          <a:lstStyle/>
          <a:p>
            <a:fld id="{8AF02B71-8991-4516-A01E-F1A9ACD28BDC}"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98475" y="484094"/>
            <a:ext cx="4759325" cy="1344706"/>
          </a:xfrm>
        </p:spPr>
        <p:txBody>
          <a:bodyPr/>
          <a:lstStyle/>
          <a:p>
            <a:r>
              <a:rPr lang="en-US" dirty="0">
                <a:effectLst>
                  <a:outerShdw blurRad="38100" dist="38100" dir="2700000" algn="tl">
                    <a:srgbClr val="000000">
                      <a:alpha val="43137"/>
                    </a:srgbClr>
                  </a:outerShdw>
                </a:effectLst>
              </a:rPr>
              <a:t>Performance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Balance</a:t>
            </a:r>
          </a:p>
        </p:txBody>
      </p:sp>
      <p:graphicFrame>
        <p:nvGraphicFramePr>
          <p:cNvPr id="51" name="Content Placeholder 50"/>
          <p:cNvGraphicFramePr>
            <a:graphicFrameLocks noGrp="1"/>
          </p:cNvGraphicFramePr>
          <p:nvPr>
            <p:ph idx="1"/>
          </p:nvPr>
        </p:nvGraphicFramePr>
        <p:xfrm>
          <a:off x="838200" y="0"/>
          <a:ext cx="960119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0" y="1828800"/>
            <a:ext cx="4419600" cy="2754600"/>
          </a:xfrm>
          <a:prstGeom prst="rect">
            <a:avLst/>
          </a:prstGeom>
          <a:noFill/>
        </p:spPr>
        <p:txBody>
          <a:bodyPr wrap="square" rtlCol="0">
            <a:spAutoFit/>
          </a:bodyPr>
          <a:lstStyle/>
          <a:p>
            <a:pPr lvl="1" indent="-228600" eaLnBrk="1" hangingPunct="1">
              <a:spcBef>
                <a:spcPts val="1200"/>
              </a:spcBef>
              <a:buClr>
                <a:schemeClr val="accent1"/>
              </a:buClr>
              <a:buSzPct val="75000"/>
              <a:buFont typeface="Wingdings" pitchFamily="2" charset="2"/>
              <a:buChar char="n"/>
            </a:pPr>
            <a:r>
              <a:rPr lang="en-US" sz="2000" dirty="0">
                <a:solidFill>
                  <a:schemeClr val="tx1">
                    <a:lumMod val="65000"/>
                    <a:lumOff val="35000"/>
                  </a:schemeClr>
                </a:solidFill>
                <a:latin typeface="+mn-lt"/>
              </a:rPr>
              <a:t>Adjust the organization and</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architecture to compensate</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for the mismatch among the</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capabilities of the various</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components</a:t>
            </a:r>
          </a:p>
          <a:p>
            <a:pPr lvl="1" indent="-228600" eaLnBrk="1" hangingPunct="1">
              <a:spcBef>
                <a:spcPts val="1200"/>
              </a:spcBef>
              <a:buClr>
                <a:schemeClr val="accent1"/>
              </a:buClr>
              <a:buSzPct val="75000"/>
              <a:buFont typeface="Wingdings" pitchFamily="2" charset="2"/>
              <a:buChar char="n"/>
            </a:pPr>
            <a:r>
              <a:rPr lang="en-US" sz="2000" dirty="0">
                <a:solidFill>
                  <a:schemeClr val="tx1">
                    <a:lumMod val="65000"/>
                    <a:lumOff val="35000"/>
                  </a:schemeClr>
                </a:solidFill>
                <a:latin typeface="+mn-lt"/>
              </a:rPr>
              <a:t>Architectural examples </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include:</a:t>
            </a:r>
          </a:p>
          <a:p>
            <a:pPr lvl="1" indent="-228600" eaLnBrk="1" hangingPunct="1">
              <a:spcBef>
                <a:spcPts val="600"/>
              </a:spcBef>
              <a:buClr>
                <a:schemeClr val="accent1">
                  <a:lumMod val="60000"/>
                  <a:lumOff val="40000"/>
                </a:schemeClr>
              </a:buClr>
              <a:buSzPct val="75000"/>
              <a:buFont typeface="Wingdings" pitchFamily="2" charset="2"/>
              <a:buChar char="n"/>
            </a:pPr>
            <a:endParaRPr lang="en-US" sz="1800" dirty="0">
              <a:solidFill>
                <a:schemeClr val="tx1">
                  <a:lumMod val="65000"/>
                  <a:lumOff val="35000"/>
                </a:schemeClr>
              </a:solidFill>
              <a:latin typeface="+mn-lt"/>
            </a:endParaRPr>
          </a:p>
        </p:txBody>
      </p:sp>
      <p:sp>
        <p:nvSpPr>
          <p:cNvPr id="5" name="Slide Number Placeholder 4"/>
          <p:cNvSpPr>
            <a:spLocks noGrp="1"/>
          </p:cNvSpPr>
          <p:nvPr>
            <p:ph type="sldNum" sz="quarter" idx="12"/>
          </p:nvPr>
        </p:nvSpPr>
        <p:spPr/>
        <p:txBody>
          <a:bodyPr/>
          <a:lstStyle/>
          <a:p>
            <a:fld id="{8AF02B71-8991-4516-A01E-F1A9ACD28BDC}" type="slidenum">
              <a:rPr lang="en-US" smtClean="0"/>
              <a:pPr/>
              <a:t>37</a:t>
            </a:fld>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381000" y="0"/>
            <a:ext cx="7772400" cy="1116013"/>
          </a:xfrm>
        </p:spPr>
        <p:txBody>
          <a:bodyPr/>
          <a:lstStyle/>
          <a:p>
            <a:r>
              <a:rPr lang="en-US" dirty="0"/>
              <a:t>Typical I/O Device Data Rates</a:t>
            </a:r>
          </a:p>
        </p:txBody>
      </p:sp>
      <p:pic>
        <p:nvPicPr>
          <p:cNvPr id="351233" name="Picture 1"/>
          <p:cNvPicPr>
            <a:picLocks noChangeAspect="1" noChangeArrowheads="1"/>
          </p:cNvPicPr>
          <p:nvPr/>
        </p:nvPicPr>
        <p:blipFill>
          <a:blip r:embed="rId3"/>
          <a:srcRect/>
          <a:stretch>
            <a:fillRect/>
          </a:stretch>
        </p:blipFill>
        <p:spPr bwMode="auto">
          <a:xfrm>
            <a:off x="214282" y="861672"/>
            <a:ext cx="8715436" cy="5853476"/>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38</a:t>
            </a:fld>
            <a:endParaRPr lang="en-US"/>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0" name="Rectangle 6"/>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Improvements in Chip Organization and Architecture</a:t>
            </a:r>
          </a:p>
        </p:txBody>
      </p:sp>
      <p:sp>
        <p:nvSpPr>
          <p:cNvPr id="98311" name="Rectangle 7"/>
          <p:cNvSpPr>
            <a:spLocks noGrp="1" noChangeArrowheads="1"/>
          </p:cNvSpPr>
          <p:nvPr>
            <p:ph idx="1"/>
          </p:nvPr>
        </p:nvSpPr>
        <p:spPr>
          <a:xfrm>
            <a:off x="498474" y="1981200"/>
            <a:ext cx="8145492" cy="4144963"/>
          </a:xfrm>
        </p:spPr>
        <p:txBody>
          <a:bodyPr>
            <a:noAutofit/>
          </a:bodyPr>
          <a:lstStyle/>
          <a:p>
            <a:r>
              <a:rPr lang="en-GB" sz="2400" b="1" dirty="0">
                <a:solidFill>
                  <a:schemeClr val="tx1"/>
                </a:solidFill>
              </a:rPr>
              <a:t>Increase hardware speed of processor</a:t>
            </a:r>
          </a:p>
          <a:p>
            <a:pPr lvl="1"/>
            <a:r>
              <a:rPr lang="en-GB" sz="2000" dirty="0">
                <a:solidFill>
                  <a:schemeClr val="tx1"/>
                </a:solidFill>
              </a:rPr>
              <a:t>Fundamentally due to shrinking logic gate size</a:t>
            </a:r>
          </a:p>
          <a:p>
            <a:pPr lvl="2"/>
            <a:r>
              <a:rPr lang="en-GB" sz="2000" dirty="0">
                <a:solidFill>
                  <a:schemeClr val="tx1"/>
                </a:solidFill>
              </a:rPr>
              <a:t>More gates, packed more tightly, increasing clock rate</a:t>
            </a:r>
          </a:p>
          <a:p>
            <a:pPr lvl="2"/>
            <a:r>
              <a:rPr lang="en-GB" sz="2000" dirty="0">
                <a:solidFill>
                  <a:schemeClr val="tx1"/>
                </a:solidFill>
              </a:rPr>
              <a:t>Propagation time for signals reduced</a:t>
            </a:r>
          </a:p>
          <a:p>
            <a:r>
              <a:rPr lang="en-GB" sz="2400" b="1" dirty="0">
                <a:solidFill>
                  <a:schemeClr val="tx1"/>
                </a:solidFill>
              </a:rPr>
              <a:t>Increase size and speed of caches</a:t>
            </a:r>
          </a:p>
          <a:p>
            <a:pPr lvl="1"/>
            <a:r>
              <a:rPr lang="en-GB" sz="2000" dirty="0">
                <a:solidFill>
                  <a:schemeClr val="tx1"/>
                </a:solidFill>
              </a:rPr>
              <a:t>Dedicating part of processor chip </a:t>
            </a:r>
          </a:p>
          <a:p>
            <a:pPr lvl="2"/>
            <a:r>
              <a:rPr lang="en-GB" sz="2000" dirty="0">
                <a:solidFill>
                  <a:schemeClr val="tx1"/>
                </a:solidFill>
              </a:rPr>
              <a:t>Cache access times drop significantly</a:t>
            </a:r>
          </a:p>
          <a:p>
            <a:r>
              <a:rPr lang="en-GB" sz="2400" b="1" dirty="0">
                <a:solidFill>
                  <a:schemeClr val="tx1"/>
                </a:solidFill>
              </a:rPr>
              <a:t>Change processor organization and architecture</a:t>
            </a:r>
          </a:p>
          <a:p>
            <a:pPr lvl="1"/>
            <a:r>
              <a:rPr lang="en-GB" sz="2000" dirty="0">
                <a:solidFill>
                  <a:schemeClr val="tx1"/>
                </a:solidFill>
              </a:rPr>
              <a:t>Increase effective speed of instruction execution</a:t>
            </a:r>
          </a:p>
          <a:p>
            <a:pPr lvl="1"/>
            <a:r>
              <a:rPr lang="en-GB" sz="2000" dirty="0">
                <a:solidFill>
                  <a:schemeClr val="tx1"/>
                </a:solidFill>
              </a:rPr>
              <a:t>Parallelism</a:t>
            </a:r>
          </a:p>
          <a:p>
            <a:pPr>
              <a:buFontTx/>
              <a:buNone/>
            </a:pPr>
            <a:endParaRPr lang="en-GB" sz="24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39</a:t>
            </a:fld>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a:t>Contents</a:t>
            </a:r>
            <a:endParaRPr lang="en-US" sz="4000" b="1" dirty="0"/>
          </a:p>
        </p:txBody>
      </p:sp>
      <p:sp>
        <p:nvSpPr>
          <p:cNvPr id="3" name="Content Placeholder 2"/>
          <p:cNvSpPr>
            <a:spLocks noGrp="1"/>
          </p:cNvSpPr>
          <p:nvPr>
            <p:ph idx="1"/>
          </p:nvPr>
        </p:nvSpPr>
        <p:spPr/>
        <p:txBody>
          <a:bodyPr>
            <a:normAutofit/>
          </a:bodyPr>
          <a:lstStyle/>
          <a:p>
            <a:r>
              <a:rPr lang="en-US" sz="2800" dirty="0">
                <a:solidFill>
                  <a:schemeClr val="tx1"/>
                </a:solidFill>
              </a:rPr>
              <a:t>2.1- A Brief History of Computers </a:t>
            </a:r>
          </a:p>
          <a:p>
            <a:r>
              <a:rPr lang="en-US" sz="2800" dirty="0">
                <a:solidFill>
                  <a:schemeClr val="tx1"/>
                </a:solidFill>
              </a:rPr>
              <a:t>2.2- Designing for Performance</a:t>
            </a:r>
          </a:p>
          <a:p>
            <a:r>
              <a:rPr lang="en-US" sz="2800" dirty="0">
                <a:solidFill>
                  <a:schemeClr val="tx1"/>
                </a:solidFill>
              </a:rPr>
              <a:t>2.3- Multicore, MICs, and GPGPUs</a:t>
            </a:r>
          </a:p>
          <a:p>
            <a:r>
              <a:rPr lang="en-US" sz="2800" dirty="0">
                <a:solidFill>
                  <a:schemeClr val="tx1"/>
                </a:solidFill>
              </a:rPr>
              <a:t>2.6- Performance Assessment</a:t>
            </a:r>
          </a:p>
        </p:txBody>
      </p:sp>
      <p:sp>
        <p:nvSpPr>
          <p:cNvPr id="4" name="Slide Number Placeholder 3"/>
          <p:cNvSpPr>
            <a:spLocks noGrp="1"/>
          </p:cNvSpPr>
          <p:nvPr>
            <p:ph type="sldNum" sz="quarter" idx="12"/>
          </p:nvPr>
        </p:nvSpPr>
        <p:spPr/>
        <p:txBody>
          <a:bodyPr/>
          <a:lstStyle/>
          <a:p>
            <a:fld id="{8AF02B71-8991-4516-A01E-F1A9ACD28BDC}" type="slidenum">
              <a:rPr lang="en-US" smtClean="0"/>
              <a:pPr/>
              <a:t>4</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Problems with Clock Speed and Login Density</a:t>
            </a:r>
          </a:p>
        </p:txBody>
      </p:sp>
      <p:sp>
        <p:nvSpPr>
          <p:cNvPr id="99333" name="Rectangle 5"/>
          <p:cNvSpPr>
            <a:spLocks noGrp="1" noChangeArrowheads="1"/>
          </p:cNvSpPr>
          <p:nvPr>
            <p:ph idx="1"/>
          </p:nvPr>
        </p:nvSpPr>
        <p:spPr>
          <a:xfrm>
            <a:off x="498474" y="1857364"/>
            <a:ext cx="8288368" cy="4343400"/>
          </a:xfrm>
        </p:spPr>
        <p:txBody>
          <a:bodyPr>
            <a:noAutofit/>
          </a:bodyPr>
          <a:lstStyle/>
          <a:p>
            <a:r>
              <a:rPr lang="en-GB" sz="2400" dirty="0">
                <a:solidFill>
                  <a:schemeClr val="tx1"/>
                </a:solidFill>
              </a:rPr>
              <a:t>Power</a:t>
            </a:r>
          </a:p>
          <a:p>
            <a:pPr lvl="1"/>
            <a:r>
              <a:rPr lang="en-GB" sz="2000" dirty="0">
                <a:solidFill>
                  <a:schemeClr val="tx1"/>
                </a:solidFill>
              </a:rPr>
              <a:t>Power density increases with density of logic and clock speed</a:t>
            </a:r>
          </a:p>
          <a:p>
            <a:pPr lvl="1"/>
            <a:r>
              <a:rPr lang="en-GB" sz="2000" dirty="0">
                <a:solidFill>
                  <a:schemeClr val="tx1"/>
                </a:solidFill>
              </a:rPr>
              <a:t>Dissipating heat</a:t>
            </a:r>
          </a:p>
          <a:p>
            <a:r>
              <a:rPr lang="en-GB" sz="2400" dirty="0">
                <a:solidFill>
                  <a:schemeClr val="tx1"/>
                </a:solidFill>
              </a:rPr>
              <a:t>RC (Resistance and Capacitance) delay</a:t>
            </a:r>
          </a:p>
          <a:p>
            <a:pPr lvl="1"/>
            <a:r>
              <a:rPr lang="en-GB" sz="2000" dirty="0">
                <a:solidFill>
                  <a:schemeClr val="tx1"/>
                </a:solidFill>
              </a:rPr>
              <a:t>Speed at which electrons flow limited by resistance and capacitance of metal wires connecting them</a:t>
            </a:r>
          </a:p>
          <a:p>
            <a:pPr lvl="1"/>
            <a:r>
              <a:rPr lang="en-GB" sz="2000" dirty="0">
                <a:solidFill>
                  <a:schemeClr val="tx1"/>
                </a:solidFill>
              </a:rPr>
              <a:t>Delay increases as RC product increases</a:t>
            </a:r>
          </a:p>
          <a:p>
            <a:pPr lvl="1"/>
            <a:r>
              <a:rPr lang="en-GB" sz="2000" b="1" dirty="0">
                <a:solidFill>
                  <a:srgbClr val="FF0000"/>
                </a:solidFill>
              </a:rPr>
              <a:t>Wire interconnects thinner, increasing resistance</a:t>
            </a:r>
          </a:p>
          <a:p>
            <a:pPr lvl="1"/>
            <a:r>
              <a:rPr lang="en-GB" sz="2000" b="1" dirty="0">
                <a:solidFill>
                  <a:srgbClr val="FF0000"/>
                </a:solidFill>
              </a:rPr>
              <a:t>Wires closer together, increasing capacitance</a:t>
            </a:r>
          </a:p>
          <a:p>
            <a:r>
              <a:rPr lang="en-GB" sz="2400" dirty="0">
                <a:solidFill>
                  <a:schemeClr val="tx1"/>
                </a:solidFill>
              </a:rPr>
              <a:t>Memory latency</a:t>
            </a:r>
          </a:p>
          <a:p>
            <a:pPr lvl="1"/>
            <a:r>
              <a:rPr lang="en-GB" sz="2000" dirty="0">
                <a:solidFill>
                  <a:schemeClr val="tx1"/>
                </a:solidFill>
              </a:rPr>
              <a:t>Memory speeds lag (slow down) processor speeds</a:t>
            </a:r>
          </a:p>
        </p:txBody>
      </p:sp>
      <p:sp>
        <p:nvSpPr>
          <p:cNvPr id="4" name="Slide Number Placeholder 3"/>
          <p:cNvSpPr>
            <a:spLocks noGrp="1"/>
          </p:cNvSpPr>
          <p:nvPr>
            <p:ph type="sldNum" sz="quarter" idx="12"/>
          </p:nvPr>
        </p:nvSpPr>
        <p:spPr/>
        <p:txBody>
          <a:bodyPr/>
          <a:lstStyle/>
          <a:p>
            <a:fld id="{8AF02B71-8991-4516-A01E-F1A9ACD28BDC}" type="slidenum">
              <a:rPr lang="en-US" smtClean="0"/>
              <a:pPr/>
              <a:t>40</a:t>
            </a:fld>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28596" y="71414"/>
            <a:ext cx="4557714" cy="838184"/>
          </a:xfrm>
        </p:spPr>
        <p:txBody>
          <a:bodyPr>
            <a:normAutofit/>
          </a:bodyPr>
          <a:lstStyle/>
          <a:p>
            <a:pPr algn="ctr"/>
            <a:r>
              <a:rPr lang="en-GB" sz="3200" dirty="0">
                <a:effectLst>
                  <a:outerShdw blurRad="38100" dist="38100" dir="2700000" algn="tl">
                    <a:srgbClr val="000000">
                      <a:alpha val="43137"/>
                    </a:srgbClr>
                  </a:outerShdw>
                </a:effectLst>
              </a:rPr>
              <a:t>Processor Trends</a:t>
            </a:r>
          </a:p>
        </p:txBody>
      </p:sp>
      <p:pic>
        <p:nvPicPr>
          <p:cNvPr id="4" name="Picture 3" descr="f1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20000" r="3529" b="30000"/>
              <a:stretch>
                <a:fillRect/>
              </a:stretch>
            </p:blipFill>
          </mc:Choice>
          <mc:Fallback>
            <p:blipFill>
              <a:blip r:embed="rId4"/>
              <a:srcRect l="8235" t="20000" r="3529" b="30000"/>
              <a:stretch>
                <a:fillRect/>
              </a:stretch>
            </p:blipFill>
          </mc:Fallback>
        </mc:AlternateContent>
        <p:spPr>
          <a:xfrm>
            <a:off x="71438" y="714356"/>
            <a:ext cx="9072594" cy="6000768"/>
          </a:xfrm>
          <a:prstGeom prst="rect">
            <a:avLst/>
          </a:prstGeom>
        </p:spPr>
      </p:pic>
      <p:sp>
        <p:nvSpPr>
          <p:cNvPr id="15" name="TextBox 14"/>
          <p:cNvSpPr txBox="1"/>
          <p:nvPr/>
        </p:nvSpPr>
        <p:spPr>
          <a:xfrm>
            <a:off x="8720667" y="1049867"/>
            <a:ext cx="184666" cy="461665"/>
          </a:xfrm>
          <a:prstGeom prst="rect">
            <a:avLst/>
          </a:prstGeom>
          <a:noFill/>
        </p:spPr>
        <p:txBody>
          <a:bodyPr wrap="none" rtlCol="0">
            <a:spAutoFit/>
          </a:bodyPr>
          <a:lstStyle/>
          <a:p>
            <a:endParaRPr lang="en-US" dirty="0"/>
          </a:p>
        </p:txBody>
      </p:sp>
      <p:cxnSp>
        <p:nvCxnSpPr>
          <p:cNvPr id="6" name="Straight Arrow Connector 5"/>
          <p:cNvCxnSpPr/>
          <p:nvPr/>
        </p:nvCxnSpPr>
        <p:spPr>
          <a:xfrm rot="16200000" flipH="1">
            <a:off x="1821637" y="3393281"/>
            <a:ext cx="2071702" cy="1428760"/>
          </a:xfrm>
          <a:prstGeom prst="straightConnector1">
            <a:avLst/>
          </a:prstGeom>
          <a:ln w="9525">
            <a:solidFill>
              <a:srgbClr val="00B05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rot="16200000" flipH="1">
            <a:off x="2500297" y="3071809"/>
            <a:ext cx="2000264" cy="1428761"/>
          </a:xfrm>
          <a:prstGeom prst="straightConnector1">
            <a:avLst/>
          </a:prstGeom>
          <a:ln w="9525">
            <a:solidFill>
              <a:schemeClr val="accent2">
                <a:lumMod val="75000"/>
                <a:lumOff val="2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6200000" flipH="1">
            <a:off x="3679024" y="2750339"/>
            <a:ext cx="1500199" cy="1000134"/>
          </a:xfrm>
          <a:prstGeom prst="straightConnector1">
            <a:avLst/>
          </a:prstGeom>
          <a:ln w="9525">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16200000" flipH="1">
            <a:off x="4571999" y="2357430"/>
            <a:ext cx="928695" cy="642944"/>
          </a:xfrm>
          <a:prstGeom prst="straightConnector1">
            <a:avLst/>
          </a:prstGeom>
          <a:ln w="9525">
            <a:solidFill>
              <a:srgbClr val="00206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Slide Number Placeholder 9"/>
          <p:cNvSpPr>
            <a:spLocks noGrp="1"/>
          </p:cNvSpPr>
          <p:nvPr>
            <p:ph type="sldNum" sz="quarter" idx="12"/>
          </p:nvPr>
        </p:nvSpPr>
        <p:spPr/>
        <p:txBody>
          <a:bodyPr/>
          <a:lstStyle/>
          <a:p>
            <a:fld id="{8AF02B71-8991-4516-A01E-F1A9ACD28BDC}" type="slidenum">
              <a:rPr lang="en-US" smtClean="0"/>
              <a:pPr/>
              <a:t>41</a:t>
            </a:fld>
            <a:endParaRPr lang="en-US"/>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374833" y="428604"/>
            <a:ext cx="7769067" cy="801766"/>
          </a:xfrm>
        </p:spPr>
        <p:txBody>
          <a:bodyPr/>
          <a:lstStyle/>
          <a:p>
            <a:pPr>
              <a:spcBef>
                <a:spcPts val="600"/>
              </a:spcBef>
              <a:spcAft>
                <a:spcPts val="600"/>
              </a:spcAft>
            </a:pPr>
            <a:r>
              <a:rPr lang="en-GB" dirty="0">
                <a:effectLst>
                  <a:outerShdw blurRad="38100" dist="38100" dir="2700000" algn="tl">
                    <a:srgbClr val="000000">
                      <a:alpha val="43137"/>
                    </a:srgbClr>
                  </a:outerShdw>
                </a:effectLst>
              </a:rPr>
              <a:t>2.3- Multicore, MICs, </a:t>
            </a:r>
            <a:r>
              <a:rPr lang="en-GB">
                <a:effectLst>
                  <a:outerShdw blurRad="38100" dist="38100" dir="2700000" algn="tl">
                    <a:srgbClr val="000000">
                      <a:alpha val="43137"/>
                    </a:srgbClr>
                  </a:outerShdw>
                </a:effectLst>
              </a:rPr>
              <a:t>and GPGPUs</a:t>
            </a:r>
            <a:endParaRPr lang="en-GB" dirty="0"/>
          </a:p>
        </p:txBody>
      </p:sp>
      <p:sp>
        <p:nvSpPr>
          <p:cNvPr id="103429" name="Rectangle 5"/>
          <p:cNvSpPr>
            <a:spLocks noGrp="1" noChangeArrowheads="1"/>
          </p:cNvSpPr>
          <p:nvPr>
            <p:ph sz="half" idx="2"/>
          </p:nvPr>
        </p:nvSpPr>
        <p:spPr>
          <a:xfrm>
            <a:off x="497540" y="2447365"/>
            <a:ext cx="8074987" cy="2696147"/>
          </a:xfrm>
        </p:spPr>
        <p:txBody>
          <a:bodyPr>
            <a:normAutofit lnSpcReduction="10000"/>
          </a:bodyPr>
          <a:lstStyle/>
          <a:p>
            <a:r>
              <a:rPr lang="en-GB" sz="2800" dirty="0">
                <a:solidFill>
                  <a:schemeClr val="tx1"/>
                </a:solidFill>
              </a:rPr>
              <a:t>Multicore CPU: CPU has some cores running concurrently.</a:t>
            </a:r>
          </a:p>
          <a:p>
            <a:r>
              <a:rPr lang="en-GB" sz="2800" dirty="0">
                <a:solidFill>
                  <a:schemeClr val="tx1"/>
                </a:solidFill>
              </a:rPr>
              <a:t>MIC: Many integrated core</a:t>
            </a:r>
          </a:p>
          <a:p>
            <a:r>
              <a:rPr lang="en-GB" sz="2800">
                <a:solidFill>
                  <a:schemeClr val="tx1"/>
                </a:solidFill>
              </a:rPr>
              <a:t>GPGPU: General Purpose Graphical </a:t>
            </a:r>
            <a:r>
              <a:rPr lang="en-GB" sz="2800" dirty="0">
                <a:solidFill>
                  <a:schemeClr val="tx1"/>
                </a:solidFill>
              </a:rPr>
              <a:t>Processing Unit</a:t>
            </a:r>
          </a:p>
        </p:txBody>
      </p:sp>
      <p:sp>
        <p:nvSpPr>
          <p:cNvPr id="4" name="Slide Number Placeholder 3"/>
          <p:cNvSpPr>
            <a:spLocks noGrp="1"/>
          </p:cNvSpPr>
          <p:nvPr>
            <p:ph type="sldNum" sz="quarter" idx="12"/>
          </p:nvPr>
        </p:nvSpPr>
        <p:spPr/>
        <p:txBody>
          <a:bodyPr/>
          <a:lstStyle/>
          <a:p>
            <a:fld id="{8AF02B71-8991-4516-A01E-F1A9ACD28BDC}" type="slidenum">
              <a:rPr lang="en-US" smtClean="0"/>
              <a:pPr/>
              <a:t>42</a:t>
            </a:fld>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 name="Content Placeholder 19"/>
          <p:cNvGraphicFramePr>
            <a:graphicFrameLocks noGrp="1"/>
          </p:cNvGraphicFramePr>
          <p:nvPr>
            <p:ph idx="4294967295"/>
          </p:nvPr>
        </p:nvGraphicFramePr>
        <p:xfrm>
          <a:off x="533400" y="381000"/>
          <a:ext cx="82296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2404" name="Rectangle 4"/>
          <p:cNvSpPr>
            <a:spLocks noGrp="1" noChangeArrowheads="1"/>
          </p:cNvSpPr>
          <p:nvPr>
            <p:ph type="title" idx="4294967295"/>
          </p:nvPr>
        </p:nvSpPr>
        <p:spPr>
          <a:xfrm>
            <a:off x="533400" y="457200"/>
            <a:ext cx="7556500" cy="1116012"/>
          </a:xfrm>
        </p:spPr>
        <p:txBody>
          <a:bodyPr/>
          <a:lstStyle/>
          <a:p>
            <a:r>
              <a:rPr lang="en-GB" dirty="0">
                <a:effectLst>
                  <a:outerShdw blurRad="38100" dist="38100" dir="2700000" algn="tl">
                    <a:srgbClr val="000000">
                      <a:alpha val="43137"/>
                    </a:srgbClr>
                  </a:outerShdw>
                </a:effectLst>
              </a:rPr>
              <a:t>Multicore</a:t>
            </a:r>
          </a:p>
        </p:txBody>
      </p:sp>
      <p:sp>
        <p:nvSpPr>
          <p:cNvPr id="28" name="TextBox 27"/>
          <p:cNvSpPr txBox="1"/>
          <p:nvPr/>
        </p:nvSpPr>
        <p:spPr>
          <a:xfrm>
            <a:off x="186267" y="1811867"/>
            <a:ext cx="184666" cy="461665"/>
          </a:xfrm>
          <a:prstGeom prst="rect">
            <a:avLst/>
          </a:prstGeom>
          <a:noFill/>
        </p:spPr>
        <p:txBody>
          <a:bodyPr wrap="none" rtlCol="0">
            <a:spAutoFit/>
          </a:bodyPr>
          <a:lstStyle/>
          <a:p>
            <a:endParaRPr lang="en-US" dirty="0"/>
          </a:p>
        </p:txBody>
      </p:sp>
      <p:sp>
        <p:nvSpPr>
          <p:cNvPr id="30" name="TextBox 29"/>
          <p:cNvSpPr txBox="1"/>
          <p:nvPr/>
        </p:nvSpPr>
        <p:spPr>
          <a:xfrm>
            <a:off x="321733" y="795867"/>
            <a:ext cx="184666" cy="461665"/>
          </a:xfrm>
          <a:prstGeom prst="rect">
            <a:avLst/>
          </a:prstGeom>
          <a:noFill/>
        </p:spPr>
        <p:txBody>
          <a:bodyPr wrap="none" rtlCol="0">
            <a:spAutoFit/>
          </a:bodyPr>
          <a:lstStyle/>
          <a:p>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43</a:t>
            </a:fld>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498474" y="484094"/>
            <a:ext cx="7556313" cy="1344706"/>
          </a:xfrm>
        </p:spPr>
        <p:txBody>
          <a:bodyPr/>
          <a:lstStyle/>
          <a:p>
            <a:pPr>
              <a:spcBef>
                <a:spcPts val="600"/>
              </a:spcBef>
              <a:spcAft>
                <a:spcPts val="600"/>
              </a:spcAft>
            </a:pPr>
            <a:r>
              <a:rPr lang="en-GB" dirty="0">
                <a:effectLst>
                  <a:outerShdw blurRad="38100" dist="38100" dir="2700000" algn="tl">
                    <a:srgbClr val="000000">
                      <a:alpha val="43137"/>
                    </a:srgbClr>
                  </a:outerShdw>
                </a:effectLst>
              </a:rPr>
              <a:t>Many Integrated Core (MIC)</a:t>
            </a:r>
            <a:br>
              <a:rPr lang="en-GB"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Graphics Processing Unit (GPU)</a:t>
            </a:r>
            <a:br>
              <a:rPr lang="en-US" dirty="0"/>
            </a:br>
            <a:endParaRPr lang="en-GB" dirty="0"/>
          </a:p>
        </p:txBody>
      </p:sp>
      <p:sp>
        <p:nvSpPr>
          <p:cNvPr id="103429" name="Rectangle 5"/>
          <p:cNvSpPr>
            <a:spLocks noGrp="1" noChangeArrowheads="1"/>
          </p:cNvSpPr>
          <p:nvPr>
            <p:ph sz="half" idx="2"/>
          </p:nvPr>
        </p:nvSpPr>
        <p:spPr>
          <a:xfrm>
            <a:off x="202545" y="2571744"/>
            <a:ext cx="4155141" cy="3357586"/>
          </a:xfrm>
        </p:spPr>
        <p:txBody>
          <a:bodyPr>
            <a:noAutofit/>
          </a:bodyPr>
          <a:lstStyle/>
          <a:p>
            <a:r>
              <a:rPr lang="en-GB" sz="2000" dirty="0">
                <a:solidFill>
                  <a:schemeClr val="tx1"/>
                </a:solidFill>
              </a:rPr>
              <a:t>Leap (fast growth) in performance as well as the challenges in developing software to exploit such a large number of cores</a:t>
            </a:r>
          </a:p>
          <a:p>
            <a:r>
              <a:rPr lang="en-GB" sz="2000" dirty="0">
                <a:solidFill>
                  <a:schemeClr val="tx1"/>
                </a:solidFill>
              </a:rPr>
              <a:t>The multicore and MIC strategy involves a homogeneous (same kind)  collection of general purpose processors on a single chip</a:t>
            </a:r>
          </a:p>
        </p:txBody>
      </p:sp>
      <p:sp>
        <p:nvSpPr>
          <p:cNvPr id="16" name="Content Placeholder 15"/>
          <p:cNvSpPr>
            <a:spLocks noGrp="1"/>
          </p:cNvSpPr>
          <p:nvPr>
            <p:ph sz="quarter" idx="4"/>
          </p:nvPr>
        </p:nvSpPr>
        <p:spPr>
          <a:xfrm>
            <a:off x="4429124" y="2500306"/>
            <a:ext cx="4714876" cy="3500462"/>
          </a:xfrm>
        </p:spPr>
        <p:txBody>
          <a:bodyPr>
            <a:noAutofit/>
          </a:bodyPr>
          <a:lstStyle/>
          <a:p>
            <a:r>
              <a:rPr lang="en-US" sz="2000" dirty="0">
                <a:solidFill>
                  <a:schemeClr val="tx1"/>
                </a:solidFill>
              </a:rPr>
              <a:t>Core designed to perform parallel operations on graphics data</a:t>
            </a:r>
          </a:p>
          <a:p>
            <a:r>
              <a:rPr lang="en-US" sz="2000" dirty="0">
                <a:solidFill>
                  <a:schemeClr val="tx1"/>
                </a:solidFill>
              </a:rPr>
              <a:t>Traditionally found on a plug-in graphics card, it is used to encode and render 2D and 3D graphics as well as process video</a:t>
            </a:r>
          </a:p>
          <a:p>
            <a:r>
              <a:rPr lang="en-US" sz="2000" dirty="0">
                <a:solidFill>
                  <a:schemeClr val="tx1"/>
                </a:solidFill>
              </a:rPr>
              <a:t>Used as vector processors for a variety of applications that require repetitive computations</a:t>
            </a:r>
          </a:p>
        </p:txBody>
      </p:sp>
      <p:sp>
        <p:nvSpPr>
          <p:cNvPr id="5" name="Text Placeholder 4"/>
          <p:cNvSpPr>
            <a:spLocks noGrp="1"/>
          </p:cNvSpPr>
          <p:nvPr>
            <p:ph type="body" idx="1"/>
          </p:nvPr>
        </p:nvSpPr>
        <p:spPr>
          <a:xfrm>
            <a:off x="285720" y="2214554"/>
            <a:ext cx="3657600" cy="322729"/>
          </a:xfrm>
        </p:spPr>
        <p:txBody>
          <a:bodyPr/>
          <a:lstStyle/>
          <a:p>
            <a:r>
              <a:rPr lang="en-US" b="1" dirty="0"/>
              <a:t>MIC	</a:t>
            </a:r>
            <a:endParaRPr lang="en-US" sz="3000" b="1" dirty="0">
              <a:solidFill>
                <a:schemeClr val="accent1"/>
              </a:solidFill>
            </a:endParaRPr>
          </a:p>
        </p:txBody>
      </p:sp>
      <p:sp>
        <p:nvSpPr>
          <p:cNvPr id="15" name="Text Placeholder 14"/>
          <p:cNvSpPr>
            <a:spLocks noGrp="1"/>
          </p:cNvSpPr>
          <p:nvPr>
            <p:ph type="body" sz="quarter" idx="3"/>
          </p:nvPr>
        </p:nvSpPr>
        <p:spPr>
          <a:xfrm>
            <a:off x="4572000" y="2177577"/>
            <a:ext cx="3657600" cy="322729"/>
          </a:xfrm>
        </p:spPr>
        <p:txBody>
          <a:bodyPr/>
          <a:lstStyle/>
          <a:p>
            <a:r>
              <a:rPr lang="en-US" b="1" dirty="0"/>
              <a:t>GPU</a:t>
            </a:r>
          </a:p>
        </p:txBody>
      </p:sp>
      <p:sp>
        <p:nvSpPr>
          <p:cNvPr id="7" name="Slide Number Placeholder 6"/>
          <p:cNvSpPr>
            <a:spLocks noGrp="1"/>
          </p:cNvSpPr>
          <p:nvPr>
            <p:ph type="sldNum" sz="quarter" idx="12"/>
          </p:nvPr>
        </p:nvSpPr>
        <p:spPr/>
        <p:txBody>
          <a:bodyPr/>
          <a:lstStyle/>
          <a:p>
            <a:fld id="{8AF02B71-8991-4516-A01E-F1A9ACD28BDC}" type="slidenum">
              <a:rPr lang="en-US" smtClean="0"/>
              <a:pPr/>
              <a:t>44</a:t>
            </a:fld>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428596" y="214290"/>
            <a:ext cx="7861300" cy="1116013"/>
          </a:xfrm>
        </p:spPr>
        <p:txBody>
          <a:bodyPr/>
          <a:lstStyle/>
          <a:p>
            <a:r>
              <a:rPr lang="en-US" sz="3200" b="1" dirty="0">
                <a:effectLst>
                  <a:outerShdw blurRad="38100" dist="38100" dir="2700000" algn="tl">
                    <a:srgbClr val="000000">
                      <a:alpha val="43137"/>
                    </a:srgbClr>
                  </a:outerShdw>
                </a:effectLst>
              </a:rPr>
              <a:t>Read by Yourself</a:t>
            </a:r>
            <a:endParaRPr lang="en-GB" sz="3200" b="1" dirty="0">
              <a:effectLst>
                <a:outerShdw blurRad="38100" dist="38100" dir="2700000" algn="tl">
                  <a:srgbClr val="000000">
                    <a:alpha val="43137"/>
                  </a:srgbClr>
                </a:outerShdw>
              </a:effectLst>
            </a:endParaRPr>
          </a:p>
        </p:txBody>
      </p:sp>
      <p:sp>
        <p:nvSpPr>
          <p:cNvPr id="4" name="Rectangle 3"/>
          <p:cNvSpPr/>
          <p:nvPr/>
        </p:nvSpPr>
        <p:spPr>
          <a:xfrm>
            <a:off x="714348" y="2000240"/>
            <a:ext cx="7500990" cy="954107"/>
          </a:xfrm>
          <a:prstGeom prst="rect">
            <a:avLst/>
          </a:prstGeom>
        </p:spPr>
        <p:txBody>
          <a:bodyPr wrap="square">
            <a:spAutoFit/>
          </a:bodyPr>
          <a:lstStyle/>
          <a:p>
            <a:r>
              <a:rPr lang="en-US" sz="2800" b="1" dirty="0"/>
              <a:t>2.4- The Evolution of The Intel x86 Architecture</a:t>
            </a:r>
          </a:p>
          <a:p>
            <a:r>
              <a:rPr lang="en-US" sz="2800" b="1" dirty="0"/>
              <a:t>2.5- Embedded Systems and the ARM</a:t>
            </a:r>
          </a:p>
        </p:txBody>
      </p:sp>
      <p:sp>
        <p:nvSpPr>
          <p:cNvPr id="6" name="Rectangle 5"/>
          <p:cNvSpPr/>
          <p:nvPr/>
        </p:nvSpPr>
        <p:spPr>
          <a:xfrm>
            <a:off x="428596" y="3835320"/>
            <a:ext cx="8358246" cy="2308324"/>
          </a:xfrm>
          <a:prstGeom prst="rect">
            <a:avLst/>
          </a:prstGeom>
        </p:spPr>
        <p:txBody>
          <a:bodyPr wrap="square">
            <a:spAutoFit/>
          </a:bodyPr>
          <a:lstStyle/>
          <a:p>
            <a:r>
              <a:rPr lang="en-US" b="1" dirty="0"/>
              <a:t>CISC</a:t>
            </a:r>
            <a:r>
              <a:rPr lang="en-US" dirty="0"/>
              <a:t>: Complex Instruction Set Computer, CPU is equipped a large set of instructions </a:t>
            </a:r>
          </a:p>
          <a:p>
            <a:r>
              <a:rPr lang="en-US" b="1" dirty="0"/>
              <a:t>RISC</a:t>
            </a:r>
            <a:r>
              <a:rPr lang="en-US" dirty="0"/>
              <a:t>: Reduced Instruction Set Computer, CPU is equipped basic instructions only based on the thinking: A high instruction is created using some basic instructions. </a:t>
            </a:r>
          </a:p>
          <a:p>
            <a:r>
              <a:rPr lang="en-US" b="1" dirty="0"/>
              <a:t>ARM</a:t>
            </a:r>
            <a:r>
              <a:rPr lang="en-US" dirty="0"/>
              <a:t>: Advanced RISC Machine</a:t>
            </a:r>
          </a:p>
        </p:txBody>
      </p:sp>
      <p:sp>
        <p:nvSpPr>
          <p:cNvPr id="7" name="Rectangle 6"/>
          <p:cNvSpPr/>
          <p:nvPr/>
        </p:nvSpPr>
        <p:spPr>
          <a:xfrm>
            <a:off x="71406" y="3357562"/>
            <a:ext cx="321471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Some definitions:</a:t>
            </a:r>
          </a:p>
        </p:txBody>
      </p:sp>
      <p:sp>
        <p:nvSpPr>
          <p:cNvPr id="8" name="Slide Number Placeholder 7"/>
          <p:cNvSpPr>
            <a:spLocks noGrp="1"/>
          </p:cNvSpPr>
          <p:nvPr>
            <p:ph type="sldNum" sz="quarter" idx="12"/>
          </p:nvPr>
        </p:nvSpPr>
        <p:spPr/>
        <p:txBody>
          <a:bodyPr/>
          <a:lstStyle/>
          <a:p>
            <a:fld id="{8AF02B71-8991-4516-A01E-F1A9ACD28BDC}" type="slidenum">
              <a:rPr lang="en-US" smtClean="0"/>
              <a:pPr/>
              <a:t>45</a:t>
            </a:fld>
            <a:endParaRPr 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285720" y="457200"/>
            <a:ext cx="7970679" cy="1116106"/>
          </a:xfrm>
        </p:spPr>
        <p:txBody>
          <a:bodyPr/>
          <a:lstStyle/>
          <a:p>
            <a:r>
              <a:rPr lang="en-GB" sz="4400" dirty="0">
                <a:effectLst>
                  <a:outerShdw blurRad="38100" dist="38100" dir="2700000" algn="tl">
                    <a:srgbClr val="000000">
                      <a:alpha val="43137"/>
                    </a:srgbClr>
                  </a:outerShdw>
                </a:effectLst>
              </a:rPr>
              <a:t>2.6- Performance Assessment</a:t>
            </a:r>
          </a:p>
        </p:txBody>
      </p:sp>
      <p:sp>
        <p:nvSpPr>
          <p:cNvPr id="4" name="Rectangle 3"/>
          <p:cNvSpPr/>
          <p:nvPr/>
        </p:nvSpPr>
        <p:spPr>
          <a:xfrm>
            <a:off x="428596" y="2571744"/>
            <a:ext cx="8358246" cy="2677656"/>
          </a:xfrm>
          <a:prstGeom prst="rect">
            <a:avLst/>
          </a:prstGeom>
        </p:spPr>
        <p:txBody>
          <a:bodyPr wrap="square">
            <a:spAutoFit/>
          </a:bodyPr>
          <a:lstStyle/>
          <a:p>
            <a:pPr marL="457200" indent="-457200"/>
            <a:r>
              <a:rPr lang="en-US" b="1" u="sng" dirty="0"/>
              <a:t>Factors</a:t>
            </a:r>
          </a:p>
          <a:p>
            <a:pPr marL="914400" lvl="1" indent="-457200"/>
            <a:r>
              <a:rPr lang="en-US" dirty="0"/>
              <a:t>Clock Speed and Instructions per Second</a:t>
            </a:r>
          </a:p>
          <a:p>
            <a:pPr marL="914400" lvl="1" indent="-457200"/>
            <a:r>
              <a:rPr lang="en-US" dirty="0"/>
              <a:t>Instruction execution rate</a:t>
            </a:r>
          </a:p>
          <a:p>
            <a:pPr marL="457200" indent="-457200"/>
            <a:r>
              <a:rPr lang="en-US" b="1" u="sng" dirty="0"/>
              <a:t>Methods</a:t>
            </a:r>
            <a:r>
              <a:rPr lang="en-US" dirty="0"/>
              <a:t>: Benchmarks</a:t>
            </a:r>
          </a:p>
          <a:p>
            <a:pPr marL="457200" indent="-457200"/>
            <a:r>
              <a:rPr lang="en-US" b="1" u="sng" dirty="0"/>
              <a:t>Some laws</a:t>
            </a:r>
            <a:r>
              <a:rPr lang="en-US" dirty="0"/>
              <a:t>: Read by yourself</a:t>
            </a:r>
          </a:p>
          <a:p>
            <a:pPr marL="914400" lvl="1" indent="-457200"/>
            <a:r>
              <a:rPr lang="en-US" dirty="0"/>
              <a:t>Amdahl’s Law</a:t>
            </a:r>
          </a:p>
          <a:p>
            <a:pPr marL="914400" lvl="1" indent="-457200"/>
            <a:r>
              <a:rPr lang="en-US" dirty="0"/>
              <a:t>Little’s Law</a:t>
            </a:r>
          </a:p>
        </p:txBody>
      </p:sp>
      <p:sp>
        <p:nvSpPr>
          <p:cNvPr id="5" name="Rectangle 4"/>
          <p:cNvSpPr/>
          <p:nvPr/>
        </p:nvSpPr>
        <p:spPr>
          <a:xfrm>
            <a:off x="214282" y="1643050"/>
            <a:ext cx="628654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Factors affect on computer performance:</a:t>
            </a:r>
          </a:p>
        </p:txBody>
      </p:sp>
      <p:sp>
        <p:nvSpPr>
          <p:cNvPr id="6" name="Slide Number Placeholder 5"/>
          <p:cNvSpPr>
            <a:spLocks noGrp="1"/>
          </p:cNvSpPr>
          <p:nvPr>
            <p:ph type="sldNum" sz="quarter" idx="12"/>
          </p:nvPr>
        </p:nvSpPr>
        <p:spPr/>
        <p:txBody>
          <a:bodyPr/>
          <a:lstStyle/>
          <a:p>
            <a:fld id="{8AF02B71-8991-4516-A01E-F1A9ACD28BDC}" type="slidenum">
              <a:rPr lang="en-US" smtClean="0"/>
              <a:pPr/>
              <a:t>46</a:t>
            </a:fld>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914400" y="457200"/>
            <a:ext cx="7556313" cy="1116106"/>
          </a:xfrm>
        </p:spPr>
        <p:txBody>
          <a:bodyPr/>
          <a:lstStyle/>
          <a:p>
            <a:r>
              <a:rPr lang="en-GB" sz="4400" dirty="0">
                <a:effectLst>
                  <a:outerShdw blurRad="38100" dist="38100" dir="2700000" algn="tl">
                    <a:srgbClr val="000000">
                      <a:alpha val="43137"/>
                    </a:srgbClr>
                  </a:outerShdw>
                </a:effectLst>
              </a:rPr>
              <a:t>System Clock</a:t>
            </a:r>
          </a:p>
        </p:txBody>
      </p:sp>
      <p:sp>
        <p:nvSpPr>
          <p:cNvPr id="5" name="Rectangle 4"/>
          <p:cNvSpPr/>
          <p:nvPr/>
        </p:nvSpPr>
        <p:spPr>
          <a:xfrm>
            <a:off x="285720" y="1845784"/>
            <a:ext cx="8643998" cy="4154984"/>
          </a:xfrm>
          <a:prstGeom prst="rect">
            <a:avLst/>
          </a:prstGeom>
        </p:spPr>
        <p:txBody>
          <a:bodyPr wrap="square">
            <a:spAutoFit/>
          </a:bodyPr>
          <a:lstStyle/>
          <a:p>
            <a:pPr>
              <a:buFontTx/>
              <a:buChar char="-"/>
            </a:pPr>
            <a:r>
              <a:rPr kumimoji="1" lang="en-US" dirty="0"/>
              <a:t>  Digital devices need pulses to operate. Pulses are created by a clock generator (a hardware using </a:t>
            </a:r>
            <a:r>
              <a:rPr lang="en-US" dirty="0">
                <a:latin typeface="Times New Roman" pitchFamily="18" charset="0"/>
                <a:cs typeface="Times New Roman" pitchFamily="18" charset="0"/>
              </a:rPr>
              <a:t>crystal oscillator)</a:t>
            </a:r>
            <a:endParaRPr kumimoji="1" lang="en-US" dirty="0"/>
          </a:p>
          <a:p>
            <a:pPr>
              <a:buFontTx/>
              <a:buChar char="-"/>
            </a:pPr>
            <a:r>
              <a:rPr kumimoji="1" lang="en-US" dirty="0"/>
              <a:t>  The rate of pulses is known as the </a:t>
            </a:r>
            <a:r>
              <a:rPr kumimoji="1" lang="en-US" b="1" dirty="0"/>
              <a:t>clock rate, or clock speed. </a:t>
            </a:r>
          </a:p>
          <a:p>
            <a:pPr>
              <a:buFontTx/>
              <a:buChar char="-"/>
            </a:pPr>
            <a:r>
              <a:rPr kumimoji="1" lang="en-US" dirty="0"/>
              <a:t>  The time between pulses is the </a:t>
            </a:r>
            <a:r>
              <a:rPr kumimoji="1" lang="en-US" b="1" dirty="0"/>
              <a:t>cycle time.</a:t>
            </a:r>
          </a:p>
          <a:p>
            <a:pPr>
              <a:buFontTx/>
              <a:buChar char="-"/>
            </a:pPr>
            <a:r>
              <a:rPr kumimoji="1" lang="en-US" dirty="0"/>
              <a:t>  One increment, or pulse, of the clock is referred to as a clock cycle, or a clock tick. </a:t>
            </a:r>
          </a:p>
          <a:p>
            <a:pPr>
              <a:buFontTx/>
              <a:buChar char="-"/>
            </a:pPr>
            <a:r>
              <a:rPr kumimoji="1" lang="en-US" dirty="0"/>
              <a:t>  Unit: cycles per second, Hertz (Hz)</a:t>
            </a:r>
          </a:p>
          <a:p>
            <a:pPr>
              <a:buFontTx/>
              <a:buChar char="-"/>
            </a:pPr>
            <a:r>
              <a:rPr kumimoji="1" lang="en-US" dirty="0"/>
              <a:t>  Operations performed by a processor, such as fetching an instruction, decoding the instruction, performing an arithmetic operation, and so on, are governed by a system clock.</a:t>
            </a:r>
          </a:p>
          <a:p>
            <a:r>
              <a:rPr lang="en-US" dirty="0">
                <a:sym typeface="Wingdings" pitchFamily="2" charset="2"/>
              </a:rPr>
              <a:t> High clock rate  High performance. </a:t>
            </a:r>
            <a:endParaRPr lang="en-US"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47</a:t>
            </a:fld>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a:effectLst>
                  <a:outerShdw blurRad="38100" dist="38100" dir="2700000" algn="tl">
                    <a:srgbClr val="000000">
                      <a:alpha val="43137"/>
                    </a:srgbClr>
                  </a:outerShdw>
                </a:effectLst>
              </a:rPr>
              <a:t>Instruction Execution Rate</a:t>
            </a:r>
          </a:p>
        </p:txBody>
      </p:sp>
      <p:sp>
        <p:nvSpPr>
          <p:cNvPr id="5" name="Rectangle 4"/>
          <p:cNvSpPr/>
          <p:nvPr/>
        </p:nvSpPr>
        <p:spPr>
          <a:xfrm>
            <a:off x="285720" y="1930778"/>
            <a:ext cx="8643998" cy="2062103"/>
          </a:xfrm>
          <a:prstGeom prst="rect">
            <a:avLst/>
          </a:prstGeom>
        </p:spPr>
        <p:txBody>
          <a:bodyPr wrap="square">
            <a:spAutoFit/>
          </a:bodyPr>
          <a:lstStyle/>
          <a:p>
            <a:pPr>
              <a:buFontTx/>
              <a:buChar char="-"/>
            </a:pPr>
            <a:r>
              <a:rPr kumimoji="1" lang="en-US" sz="3200" dirty="0"/>
              <a:t>Unit: MIPS (millions of instructions per second)</a:t>
            </a:r>
          </a:p>
          <a:p>
            <a:pPr>
              <a:buFontTx/>
              <a:buChar char="-"/>
            </a:pPr>
            <a:r>
              <a:rPr kumimoji="1" lang="en-US" sz="3200" dirty="0"/>
              <a:t> Unit: MFLOPs (</a:t>
            </a:r>
            <a:r>
              <a:rPr lang="en-US" sz="3200" dirty="0"/>
              <a:t>Floating-point performance is expressed as millions of floating-point operations per second)</a:t>
            </a:r>
          </a:p>
        </p:txBody>
      </p:sp>
      <p:pic>
        <p:nvPicPr>
          <p:cNvPr id="325633" name="Picture 1"/>
          <p:cNvPicPr>
            <a:picLocks noChangeAspect="1" noChangeArrowheads="1"/>
          </p:cNvPicPr>
          <p:nvPr/>
        </p:nvPicPr>
        <p:blipFill>
          <a:blip r:embed="rId3"/>
          <a:srcRect/>
          <a:stretch>
            <a:fillRect/>
          </a:stretch>
        </p:blipFill>
        <p:spPr bwMode="auto">
          <a:xfrm>
            <a:off x="642910" y="4643446"/>
            <a:ext cx="7439025" cy="61912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48</a:t>
            </a:fld>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a:effectLst>
                  <a:outerShdw blurRad="38100" dist="38100" dir="2700000" algn="tl">
                    <a:srgbClr val="000000">
                      <a:alpha val="43137"/>
                    </a:srgbClr>
                  </a:outerShdw>
                </a:effectLst>
              </a:rPr>
              <a:t>Benchmark</a:t>
            </a:r>
          </a:p>
        </p:txBody>
      </p:sp>
      <p:sp>
        <p:nvSpPr>
          <p:cNvPr id="5" name="Rectangle 4"/>
          <p:cNvSpPr/>
          <p:nvPr/>
        </p:nvSpPr>
        <p:spPr>
          <a:xfrm>
            <a:off x="285720" y="1959012"/>
            <a:ext cx="8643998" cy="4401205"/>
          </a:xfrm>
          <a:prstGeom prst="rect">
            <a:avLst/>
          </a:prstGeom>
        </p:spPr>
        <p:txBody>
          <a:bodyPr wrap="square">
            <a:spAutoFit/>
          </a:bodyPr>
          <a:lstStyle/>
          <a:p>
            <a:pPr>
              <a:buFontTx/>
              <a:buChar char="-"/>
            </a:pPr>
            <a:r>
              <a:rPr lang="en-US" sz="2800" dirty="0"/>
              <a:t>A test used to measure hardware or software performance. </a:t>
            </a:r>
          </a:p>
          <a:p>
            <a:pPr>
              <a:buFontTx/>
              <a:buChar char="-"/>
            </a:pPr>
            <a:r>
              <a:rPr lang="en-US" sz="2800" dirty="0"/>
              <a:t>Benchmarks for hardware use programs that test the capabilities of the equipment</a:t>
            </a:r>
          </a:p>
          <a:p>
            <a:pPr>
              <a:buFontTx/>
              <a:buChar char="-"/>
            </a:pPr>
            <a:r>
              <a:rPr lang="en-US" sz="2800" dirty="0"/>
              <a:t> Benchmarks for software determine the efficiency, accuracy, or speed of a program in performing a particular task, such as recalculating data in a spreadsheet. </a:t>
            </a:r>
          </a:p>
          <a:p>
            <a:pPr>
              <a:buFontTx/>
              <a:buChar char="-"/>
            </a:pPr>
            <a:r>
              <a:rPr lang="en-US" sz="2800" dirty="0"/>
              <a:t>The same data is used with each program tested, so the resulting scores can be compared to see which programs perform well and in what areas. </a:t>
            </a:r>
          </a:p>
          <a:p>
            <a:r>
              <a:rPr lang="en-US" sz="2800" dirty="0"/>
              <a:t>(MS Computer Dictionary)</a:t>
            </a:r>
          </a:p>
        </p:txBody>
      </p:sp>
      <p:sp>
        <p:nvSpPr>
          <p:cNvPr id="4" name="Slide Number Placeholder 3"/>
          <p:cNvSpPr>
            <a:spLocks noGrp="1"/>
          </p:cNvSpPr>
          <p:nvPr>
            <p:ph type="sldNum" sz="quarter" idx="12"/>
          </p:nvPr>
        </p:nvSpPr>
        <p:spPr/>
        <p:txBody>
          <a:bodyPr/>
          <a:lstStyle/>
          <a:p>
            <a:fld id="{8AF02B71-8991-4516-A01E-F1A9ACD28BDC}" type="slidenum">
              <a:rPr lang="en-US" smtClean="0"/>
              <a:pPr/>
              <a:t>49</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3522" name="Picture 2"/>
          <p:cNvPicPr>
            <a:picLocks noChangeAspect="1" noChangeArrowheads="1"/>
          </p:cNvPicPr>
          <p:nvPr/>
        </p:nvPicPr>
        <p:blipFill>
          <a:blip r:embed="rId3"/>
          <a:srcRect/>
          <a:stretch>
            <a:fillRect/>
          </a:stretch>
        </p:blipFill>
        <p:spPr bwMode="auto">
          <a:xfrm>
            <a:off x="142336" y="1500174"/>
            <a:ext cx="8858820" cy="2676556"/>
          </a:xfrm>
          <a:prstGeom prst="rect">
            <a:avLst/>
          </a:prstGeom>
          <a:noFill/>
          <a:ln w="9525">
            <a:noFill/>
            <a:miter lim="800000"/>
            <a:headEnd/>
            <a:tailEnd/>
          </a:ln>
          <a:effectLst/>
        </p:spPr>
      </p:pic>
      <p:sp>
        <p:nvSpPr>
          <p:cNvPr id="1843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2.1- History of Computers</a:t>
            </a:r>
          </a:p>
        </p:txBody>
      </p:sp>
      <p:pic>
        <p:nvPicPr>
          <p:cNvPr id="233473" name="Picture 1"/>
          <p:cNvPicPr>
            <a:picLocks noChangeAspect="1" noChangeArrowheads="1"/>
          </p:cNvPicPr>
          <p:nvPr/>
        </p:nvPicPr>
        <p:blipFill>
          <a:blip r:embed="rId4"/>
          <a:srcRect/>
          <a:stretch>
            <a:fillRect/>
          </a:stretch>
        </p:blipFill>
        <p:spPr bwMode="auto">
          <a:xfrm>
            <a:off x="500034" y="4286256"/>
            <a:ext cx="1181100" cy="1371600"/>
          </a:xfrm>
          <a:prstGeom prst="rect">
            <a:avLst/>
          </a:prstGeom>
          <a:noFill/>
          <a:ln w="9525">
            <a:noFill/>
            <a:miter lim="800000"/>
            <a:headEnd/>
            <a:tailEnd/>
          </a:ln>
          <a:effectLst/>
        </p:spPr>
      </p:pic>
      <p:pic>
        <p:nvPicPr>
          <p:cNvPr id="233474" name="Picture 2"/>
          <p:cNvPicPr>
            <a:picLocks noChangeAspect="1" noChangeArrowheads="1"/>
          </p:cNvPicPr>
          <p:nvPr/>
        </p:nvPicPr>
        <p:blipFill>
          <a:blip r:embed="rId5"/>
          <a:srcRect/>
          <a:stretch>
            <a:fillRect/>
          </a:stretch>
        </p:blipFill>
        <p:spPr bwMode="auto">
          <a:xfrm>
            <a:off x="1976436" y="4357694"/>
            <a:ext cx="2381250" cy="1419225"/>
          </a:xfrm>
          <a:prstGeom prst="rect">
            <a:avLst/>
          </a:prstGeom>
          <a:noFill/>
          <a:ln w="9525">
            <a:noFill/>
            <a:miter lim="800000"/>
            <a:headEnd/>
            <a:tailEnd/>
          </a:ln>
          <a:effectLst/>
        </p:spPr>
      </p:pic>
      <p:pic>
        <p:nvPicPr>
          <p:cNvPr id="233476" name="Picture 4"/>
          <p:cNvPicPr>
            <a:picLocks noChangeAspect="1" noChangeArrowheads="1"/>
          </p:cNvPicPr>
          <p:nvPr/>
        </p:nvPicPr>
        <p:blipFill>
          <a:blip r:embed="rId6"/>
          <a:srcRect/>
          <a:stretch>
            <a:fillRect/>
          </a:stretch>
        </p:blipFill>
        <p:spPr bwMode="auto">
          <a:xfrm>
            <a:off x="4643438" y="4357694"/>
            <a:ext cx="1781194" cy="1571642"/>
          </a:xfrm>
          <a:prstGeom prst="rect">
            <a:avLst/>
          </a:prstGeom>
          <a:noFill/>
          <a:ln w="9525">
            <a:noFill/>
            <a:miter lim="800000"/>
            <a:headEnd/>
            <a:tailEnd/>
          </a:ln>
          <a:effectLst/>
        </p:spPr>
      </p:pic>
      <p:pic>
        <p:nvPicPr>
          <p:cNvPr id="233477" name="Picture 5"/>
          <p:cNvPicPr>
            <a:picLocks noChangeAspect="1" noChangeArrowheads="1"/>
          </p:cNvPicPr>
          <p:nvPr/>
        </p:nvPicPr>
        <p:blipFill>
          <a:blip r:embed="rId7"/>
          <a:srcRect/>
          <a:stretch>
            <a:fillRect/>
          </a:stretch>
        </p:blipFill>
        <p:spPr bwMode="auto">
          <a:xfrm>
            <a:off x="6643702" y="4286256"/>
            <a:ext cx="2105025" cy="1533525"/>
          </a:xfrm>
          <a:prstGeom prst="rect">
            <a:avLst/>
          </a:prstGeom>
          <a:noFill/>
          <a:ln w="9525">
            <a:noFill/>
            <a:miter lim="800000"/>
            <a:headEnd/>
            <a:tailEnd/>
          </a:ln>
          <a:effectLst/>
        </p:spPr>
      </p:pic>
      <p:cxnSp>
        <p:nvCxnSpPr>
          <p:cNvPr id="11" name="Straight Arrow Connector 10"/>
          <p:cNvCxnSpPr/>
          <p:nvPr/>
        </p:nvCxnSpPr>
        <p:spPr>
          <a:xfrm rot="10800000" flipV="1">
            <a:off x="1643042" y="2357430"/>
            <a:ext cx="2214578" cy="2000264"/>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2678893" y="3321843"/>
            <a:ext cx="1785950" cy="571504"/>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16200000" flipH="1">
            <a:off x="4750595" y="3679033"/>
            <a:ext cx="1285884" cy="71438"/>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5429256" y="6072206"/>
            <a:ext cx="2500330"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IC: Integrated Circuit</a:t>
            </a:r>
          </a:p>
        </p:txBody>
      </p:sp>
      <p:sp>
        <p:nvSpPr>
          <p:cNvPr id="13" name="Slide Number Placeholder 12"/>
          <p:cNvSpPr>
            <a:spLocks noGrp="1"/>
          </p:cNvSpPr>
          <p:nvPr>
            <p:ph type="sldNum" sz="quarter" idx="12"/>
          </p:nvPr>
        </p:nvSpPr>
        <p:spPr/>
        <p:txBody>
          <a:bodyPr/>
          <a:lstStyle/>
          <a:p>
            <a:fld id="{8AF02B71-8991-4516-A01E-F1A9ACD28BDC}" type="slidenum">
              <a:rPr lang="en-US" smtClean="0"/>
              <a:pPr/>
              <a:t>5</a:t>
            </a:fld>
            <a:endParaRPr lang="en-US"/>
          </a:p>
        </p:txBody>
      </p:sp>
      <p:sp>
        <p:nvSpPr>
          <p:cNvPr id="14" name="Rectangle 13"/>
          <p:cNvSpPr/>
          <p:nvPr/>
        </p:nvSpPr>
        <p:spPr>
          <a:xfrm>
            <a:off x="285720" y="5929330"/>
            <a:ext cx="4286280"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A generation is engraved based on an event/essential invention</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42910" y="228600"/>
            <a:ext cx="5757890" cy="838200"/>
          </a:xfrm>
        </p:spPr>
        <p:txBody>
          <a:bodyPr/>
          <a:lstStyle/>
          <a:p>
            <a:r>
              <a:rPr lang="en-US" dirty="0">
                <a:effectLst>
                  <a:outerShdw blurRad="38100" dist="38100" dir="2700000" algn="tl">
                    <a:srgbClr val="000000">
                      <a:alpha val="43137"/>
                    </a:srgbClr>
                  </a:outerShdw>
                </a:effectLst>
              </a:rPr>
              <a:t>Benchmarks …</a:t>
            </a:r>
          </a:p>
        </p:txBody>
      </p:sp>
      <p:sp>
        <p:nvSpPr>
          <p:cNvPr id="5" name="Content Placeholder 4"/>
          <p:cNvSpPr>
            <a:spLocks noGrp="1"/>
          </p:cNvSpPr>
          <p:nvPr>
            <p:ph sz="half" idx="4294967295"/>
          </p:nvPr>
        </p:nvSpPr>
        <p:spPr>
          <a:xfrm>
            <a:off x="142844" y="1219200"/>
            <a:ext cx="7924800" cy="3048000"/>
          </a:xfrm>
          <a:ln w="57150" cmpd="thinThick">
            <a:solidFill>
              <a:schemeClr val="accent1"/>
            </a:solidFill>
          </a:ln>
        </p:spPr>
        <p:txBody>
          <a:bodyPr>
            <a:noAutofit/>
          </a:bodyPr>
          <a:lstStyle/>
          <a:p>
            <a:pPr>
              <a:buNone/>
            </a:pPr>
            <a:r>
              <a:rPr lang="en-US" sz="1800" dirty="0">
                <a:solidFill>
                  <a:schemeClr val="tx1"/>
                </a:solidFill>
              </a:rPr>
              <a:t>For example, consider this high-level language statement:</a:t>
            </a:r>
          </a:p>
          <a:p>
            <a:pPr>
              <a:buNone/>
            </a:pPr>
            <a:r>
              <a:rPr lang="en-US" sz="1800" dirty="0">
                <a:solidFill>
                  <a:schemeClr val="tx1"/>
                </a:solidFill>
              </a:rPr>
              <a:t>A = B + C /* assume all quantities in main memory */</a:t>
            </a:r>
            <a:endParaRPr lang="en-US" sz="1000" dirty="0">
              <a:solidFill>
                <a:schemeClr val="tx1"/>
              </a:solidFill>
            </a:endParaRPr>
          </a:p>
          <a:p>
            <a:pPr>
              <a:buNone/>
            </a:pPr>
            <a:endParaRPr lang="en-US" sz="800" dirty="0">
              <a:solidFill>
                <a:schemeClr val="tx1"/>
              </a:solidFill>
            </a:endParaRPr>
          </a:p>
          <a:p>
            <a:pPr>
              <a:lnSpc>
                <a:spcPct val="120000"/>
              </a:lnSpc>
              <a:spcBef>
                <a:spcPts val="0"/>
              </a:spcBef>
              <a:buNone/>
            </a:pPr>
            <a:r>
              <a:rPr lang="en-US" sz="1800" dirty="0">
                <a:solidFill>
                  <a:schemeClr val="tx1"/>
                </a:solidFill>
              </a:rPr>
              <a:t>With a traditional instruction set architecture, referred to as a complex instruction set computer (CISC), this instruction can be compiled into one processor instruction:</a:t>
            </a:r>
          </a:p>
          <a:p>
            <a:pPr algn="ctr">
              <a:lnSpc>
                <a:spcPct val="120000"/>
              </a:lnSpc>
              <a:spcBef>
                <a:spcPts val="0"/>
              </a:spcBef>
              <a:buNone/>
            </a:pPr>
            <a:endParaRPr lang="en-US" sz="800" dirty="0">
              <a:solidFill>
                <a:schemeClr val="tx1"/>
              </a:solidFill>
            </a:endParaRPr>
          </a:p>
          <a:p>
            <a:pPr algn="ctr">
              <a:lnSpc>
                <a:spcPct val="120000"/>
              </a:lnSpc>
              <a:spcBef>
                <a:spcPts val="0"/>
              </a:spcBef>
              <a:buNone/>
            </a:pPr>
            <a:r>
              <a:rPr lang="en-US" sz="1800" dirty="0">
                <a:solidFill>
                  <a:schemeClr val="tx1"/>
                </a:solidFill>
              </a:rPr>
              <a:t>add mem(B), mem(C), mem (A)</a:t>
            </a:r>
          </a:p>
        </p:txBody>
      </p:sp>
      <p:sp>
        <p:nvSpPr>
          <p:cNvPr id="6" name="Content Placeholder 5"/>
          <p:cNvSpPr>
            <a:spLocks noGrp="1"/>
          </p:cNvSpPr>
          <p:nvPr>
            <p:ph sz="half" idx="4294967295"/>
          </p:nvPr>
        </p:nvSpPr>
        <p:spPr>
          <a:xfrm>
            <a:off x="142844" y="4267200"/>
            <a:ext cx="7620000" cy="2286000"/>
          </a:xfrm>
          <a:ln w="73025" cmpd="thickThin">
            <a:solidFill>
              <a:schemeClr val="accent1"/>
            </a:solidFill>
          </a:ln>
        </p:spPr>
        <p:txBody>
          <a:bodyPr>
            <a:normAutofit/>
          </a:bodyPr>
          <a:lstStyle/>
          <a:p>
            <a:pPr>
              <a:lnSpc>
                <a:spcPct val="110000"/>
              </a:lnSpc>
              <a:spcBef>
                <a:spcPts val="0"/>
              </a:spcBef>
              <a:buNone/>
            </a:pPr>
            <a:r>
              <a:rPr lang="en-US" dirty="0">
                <a:solidFill>
                  <a:schemeClr val="tx1"/>
                </a:solidFill>
              </a:rPr>
              <a:t>On a typical RISC machine, the compilation would look something like this:</a:t>
            </a:r>
          </a:p>
          <a:p>
            <a:pPr algn="ctr">
              <a:lnSpc>
                <a:spcPct val="110000"/>
              </a:lnSpc>
              <a:spcBef>
                <a:spcPts val="0"/>
              </a:spcBef>
              <a:buNone/>
            </a:pPr>
            <a:r>
              <a:rPr lang="en-US" dirty="0">
                <a:solidFill>
                  <a:schemeClr val="tx1"/>
                </a:solidFill>
              </a:rPr>
              <a:t>load mem(B), reg(1);</a:t>
            </a:r>
          </a:p>
          <a:p>
            <a:pPr algn="ctr">
              <a:lnSpc>
                <a:spcPct val="110000"/>
              </a:lnSpc>
              <a:spcBef>
                <a:spcPts val="0"/>
              </a:spcBef>
              <a:buNone/>
            </a:pPr>
            <a:r>
              <a:rPr lang="en-US" dirty="0">
                <a:solidFill>
                  <a:schemeClr val="tx1"/>
                </a:solidFill>
              </a:rPr>
              <a:t>load mem(C), reg(2);</a:t>
            </a:r>
          </a:p>
          <a:p>
            <a:pPr algn="ctr">
              <a:lnSpc>
                <a:spcPct val="110000"/>
              </a:lnSpc>
              <a:spcBef>
                <a:spcPts val="0"/>
              </a:spcBef>
              <a:buNone/>
            </a:pPr>
            <a:r>
              <a:rPr lang="en-US" dirty="0">
                <a:solidFill>
                  <a:schemeClr val="tx1"/>
                </a:solidFill>
              </a:rPr>
              <a:t>add reg(1), reg(2), reg(3);</a:t>
            </a:r>
          </a:p>
          <a:p>
            <a:pPr algn="ctr">
              <a:lnSpc>
                <a:spcPct val="110000"/>
              </a:lnSpc>
              <a:spcBef>
                <a:spcPts val="0"/>
              </a:spcBef>
              <a:buNone/>
            </a:pPr>
            <a:r>
              <a:rPr lang="en-US" dirty="0">
                <a:solidFill>
                  <a:schemeClr val="tx1"/>
                </a:solidFill>
              </a:rPr>
              <a:t>store reg(3), mem (A)</a:t>
            </a:r>
          </a:p>
        </p:txBody>
      </p:sp>
      <p:pic>
        <p:nvPicPr>
          <p:cNvPr id="7" name="Picture 6"/>
          <p:cNvPicPr>
            <a:picLocks noChangeAspect="1"/>
          </p:cNvPicPr>
          <p:nvPr/>
        </p:nvPicPr>
        <p:blipFill>
          <a:blip r:embed="rId3"/>
          <a:stretch>
            <a:fillRect/>
          </a:stretch>
        </p:blipFill>
        <p:spPr>
          <a:xfrm rot="1420986">
            <a:off x="7357165" y="594008"/>
            <a:ext cx="1321596" cy="1244858"/>
          </a:xfrm>
          <a:prstGeom prst="rect">
            <a:avLst/>
          </a:prstGeom>
        </p:spPr>
      </p:pic>
      <p:sp>
        <p:nvSpPr>
          <p:cNvPr id="8" name="Rectangle 7"/>
          <p:cNvSpPr/>
          <p:nvPr/>
        </p:nvSpPr>
        <p:spPr>
          <a:xfrm>
            <a:off x="7000892" y="3286124"/>
            <a:ext cx="2143108" cy="2308324"/>
          </a:xfrm>
          <a:prstGeom prst="rect">
            <a:avLst/>
          </a:prstGeom>
          <a:solidFill>
            <a:srgbClr val="FFFF00"/>
          </a:solidFill>
        </p:spPr>
        <p:txBody>
          <a:bodyPr wrap="square">
            <a:spAutoFit/>
          </a:bodyPr>
          <a:lstStyle/>
          <a:p>
            <a:r>
              <a:rPr kumimoji="1" lang="en-US" dirty="0"/>
              <a:t>2 codes may  need the same amount of time when they execute on 2 machines.</a:t>
            </a:r>
          </a:p>
        </p:txBody>
      </p:sp>
      <p:sp>
        <p:nvSpPr>
          <p:cNvPr id="9" name="Slide Number Placeholder 8"/>
          <p:cNvSpPr>
            <a:spLocks noGrp="1"/>
          </p:cNvSpPr>
          <p:nvPr>
            <p:ph type="sldNum" sz="quarter" idx="12"/>
          </p:nvPr>
        </p:nvSpPr>
        <p:spPr/>
        <p:txBody>
          <a:bodyPr/>
          <a:lstStyle/>
          <a:p>
            <a:fld id="{8AF02B71-8991-4516-A01E-F1A9ACD28BDC}" type="slidenum">
              <a:rPr lang="en-US" smtClean="0"/>
              <a:pPr/>
              <a:t>50</a:t>
            </a:fld>
            <a:endParaRPr 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a:effectLst>
                  <a:outerShdw blurRad="38100" dist="38100" dir="2700000" algn="tl">
                    <a:srgbClr val="000000">
                      <a:alpha val="43137"/>
                    </a:srgbClr>
                  </a:outerShdw>
                </a:effectLst>
              </a:rPr>
              <a:t>Benchmark</a:t>
            </a:r>
          </a:p>
        </p:txBody>
      </p:sp>
      <p:sp>
        <p:nvSpPr>
          <p:cNvPr id="5" name="Rectangle 4"/>
          <p:cNvSpPr/>
          <p:nvPr/>
        </p:nvSpPr>
        <p:spPr>
          <a:xfrm>
            <a:off x="285720" y="1749217"/>
            <a:ext cx="8643998" cy="4832092"/>
          </a:xfrm>
          <a:prstGeom prst="rect">
            <a:avLst/>
          </a:prstGeom>
        </p:spPr>
        <p:txBody>
          <a:bodyPr wrap="square">
            <a:spAutoFit/>
          </a:bodyPr>
          <a:lstStyle/>
          <a:p>
            <a:pPr>
              <a:buFontTx/>
              <a:buChar char="-"/>
            </a:pPr>
            <a:r>
              <a:rPr lang="en-US" sz="2800" dirty="0"/>
              <a:t>The design of fair benchmarks is something of an art, because various combinations of hardware and software can exhibit widely variable performance under different conditions. Often, after a benchmark has become a standard, developers try to optimize a product to run that benchmark faster than similar products run it in order to enhance sales (MS Computer Dictionary)</a:t>
            </a:r>
          </a:p>
          <a:p>
            <a:r>
              <a:rPr lang="en-US" sz="2800" dirty="0">
                <a:sym typeface="Wingdings" pitchFamily="2" charset="2"/>
              </a:rPr>
              <a:t> B</a:t>
            </a:r>
            <a:r>
              <a:rPr lang="en-US" sz="2800" dirty="0"/>
              <a:t>eginning in the late 1980s and early 1990s, industry and academic interest shifted to measuring the performance of systems using a set of benchmark programs</a:t>
            </a:r>
          </a:p>
        </p:txBody>
      </p:sp>
      <p:sp>
        <p:nvSpPr>
          <p:cNvPr id="4" name="Slide Number Placeholder 3"/>
          <p:cNvSpPr>
            <a:spLocks noGrp="1"/>
          </p:cNvSpPr>
          <p:nvPr>
            <p:ph type="sldNum" sz="quarter" idx="12"/>
          </p:nvPr>
        </p:nvSpPr>
        <p:spPr/>
        <p:txBody>
          <a:bodyPr/>
          <a:lstStyle/>
          <a:p>
            <a:fld id="{8AF02B71-8991-4516-A01E-F1A9ACD28BDC}" type="slidenum">
              <a:rPr lang="en-US" smtClean="0"/>
              <a:pPr/>
              <a:t>51</a:t>
            </a:fld>
            <a:endParaRPr 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214282" y="738190"/>
            <a:ext cx="8858280" cy="690546"/>
          </a:xfrm>
        </p:spPr>
        <p:txBody>
          <a:bodyPr/>
          <a:lstStyle/>
          <a:p>
            <a:r>
              <a:rPr lang="en-GB" dirty="0"/>
              <a:t>Desirable Benchmark Characteristics</a:t>
            </a:r>
          </a:p>
        </p:txBody>
      </p:sp>
      <p:sp>
        <p:nvSpPr>
          <p:cNvPr id="6" name="Rectangle 5"/>
          <p:cNvSpPr/>
          <p:nvPr/>
        </p:nvSpPr>
        <p:spPr>
          <a:xfrm>
            <a:off x="428596" y="1714488"/>
            <a:ext cx="8072494" cy="4031873"/>
          </a:xfrm>
          <a:prstGeom prst="rect">
            <a:avLst/>
          </a:prstGeom>
        </p:spPr>
        <p:txBody>
          <a:bodyPr wrap="square">
            <a:spAutoFit/>
          </a:bodyPr>
          <a:lstStyle/>
          <a:p>
            <a:pPr marL="457200" indent="-457200">
              <a:buAutoNum type="arabicPeriod"/>
            </a:pPr>
            <a:r>
              <a:rPr lang="en-US" sz="3200" dirty="0"/>
              <a:t>It is written in a high-level language, making it portable across different machines. </a:t>
            </a:r>
          </a:p>
          <a:p>
            <a:pPr marL="457200" indent="-457200">
              <a:buAutoNum type="arabicPeriod"/>
            </a:pPr>
            <a:r>
              <a:rPr lang="en-US" sz="3200" dirty="0"/>
              <a:t>It is representative of a particular kind of programming style, such </a:t>
            </a:r>
            <a:r>
              <a:rPr lang="en-US" sz="3200"/>
              <a:t>as system </a:t>
            </a:r>
            <a:r>
              <a:rPr lang="en-US" sz="3200" dirty="0"/>
              <a:t>programming, numerical programming, or commercial programming. </a:t>
            </a:r>
          </a:p>
          <a:p>
            <a:pPr marL="457200" indent="-457200">
              <a:buAutoNum type="arabicPeriod"/>
            </a:pPr>
            <a:r>
              <a:rPr lang="en-US" sz="3200" dirty="0"/>
              <a:t>It can be measured easily. </a:t>
            </a:r>
          </a:p>
          <a:p>
            <a:pPr marL="457200" indent="-457200">
              <a:buAutoNum type="arabicPeriod"/>
            </a:pPr>
            <a:r>
              <a:rPr lang="en-US" sz="3200" dirty="0"/>
              <a:t>It has wide distribution.</a:t>
            </a:r>
          </a:p>
        </p:txBody>
      </p:sp>
      <p:sp>
        <p:nvSpPr>
          <p:cNvPr id="4" name="Slide Number Placeholder 3"/>
          <p:cNvSpPr>
            <a:spLocks noGrp="1"/>
          </p:cNvSpPr>
          <p:nvPr>
            <p:ph type="sldNum" sz="quarter" idx="12"/>
          </p:nvPr>
        </p:nvSpPr>
        <p:spPr/>
        <p:txBody>
          <a:bodyPr/>
          <a:lstStyle/>
          <a:p>
            <a:fld id="{8AF02B71-8991-4516-A01E-F1A9ACD28BDC}" type="slidenum">
              <a:rPr lang="en-US" smtClean="0"/>
              <a:pPr/>
              <a:t>52</a:t>
            </a:fld>
            <a:endParaRPr 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98474" y="484094"/>
            <a:ext cx="7556313" cy="1268506"/>
          </a:xfrm>
        </p:spPr>
        <p:txBody>
          <a:bodyPr/>
          <a:lstStyle/>
          <a:p>
            <a:r>
              <a:rPr lang="en-GB" dirty="0"/>
              <a:t>System Performance Evaluation Corporation (SPEC)</a:t>
            </a:r>
          </a:p>
        </p:txBody>
      </p:sp>
      <p:sp>
        <p:nvSpPr>
          <p:cNvPr id="7" name="Content Placeholder 6"/>
          <p:cNvSpPr>
            <a:spLocks noGrp="1"/>
          </p:cNvSpPr>
          <p:nvPr>
            <p:ph idx="1"/>
          </p:nvPr>
        </p:nvSpPr>
        <p:spPr>
          <a:xfrm>
            <a:off x="285720" y="1857364"/>
            <a:ext cx="8572560" cy="4144963"/>
          </a:xfrm>
        </p:spPr>
        <p:txBody>
          <a:bodyPr>
            <a:noAutofit/>
          </a:bodyPr>
          <a:lstStyle/>
          <a:p>
            <a:r>
              <a:rPr lang="en-US" sz="2800" dirty="0">
                <a:solidFill>
                  <a:schemeClr val="tx1"/>
                </a:solidFill>
              </a:rPr>
              <a:t>Benchmark suite</a:t>
            </a:r>
          </a:p>
          <a:p>
            <a:pPr lvl="1"/>
            <a:r>
              <a:rPr lang="en-US" sz="2400" dirty="0">
                <a:solidFill>
                  <a:schemeClr val="tx1"/>
                </a:solidFill>
              </a:rPr>
              <a:t>A collection of programs, defined in a high-level language</a:t>
            </a:r>
          </a:p>
          <a:p>
            <a:pPr lvl="1"/>
            <a:r>
              <a:rPr lang="en-US" sz="2400" dirty="0">
                <a:solidFill>
                  <a:schemeClr val="tx1"/>
                </a:solidFill>
              </a:rPr>
              <a:t>Attempts to provide a representative test of a computer in a particular application or system programming area</a:t>
            </a:r>
          </a:p>
          <a:p>
            <a:pPr marL="228600" lvl="1">
              <a:spcBef>
                <a:spcPts val="2000"/>
              </a:spcBef>
              <a:buClr>
                <a:schemeClr val="accent1"/>
              </a:buClr>
            </a:pPr>
            <a:r>
              <a:rPr lang="en-US" sz="2800" dirty="0">
                <a:solidFill>
                  <a:schemeClr val="tx1"/>
                </a:solidFill>
              </a:rPr>
              <a:t>SPEC</a:t>
            </a:r>
          </a:p>
          <a:p>
            <a:pPr lvl="1"/>
            <a:r>
              <a:rPr lang="en-US" sz="2400" dirty="0">
                <a:solidFill>
                  <a:schemeClr val="tx1"/>
                </a:solidFill>
              </a:rPr>
              <a:t>An industry consortium</a:t>
            </a:r>
          </a:p>
          <a:p>
            <a:pPr lvl="1"/>
            <a:r>
              <a:rPr lang="en-US" sz="2400" dirty="0">
                <a:solidFill>
                  <a:schemeClr val="tx1"/>
                </a:solidFill>
              </a:rPr>
              <a:t>Defines and maintains the best known collection of benchmark suites</a:t>
            </a:r>
          </a:p>
          <a:p>
            <a:pPr lvl="1"/>
            <a:r>
              <a:rPr lang="en-US" sz="2400" dirty="0">
                <a:solidFill>
                  <a:schemeClr val="tx1"/>
                </a:solidFill>
              </a:rPr>
              <a:t>Performance measurements are widely used for comparison and research purposes</a:t>
            </a:r>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53</a:t>
            </a:fld>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p:cNvSpPr>
            <a:spLocks noGrp="1"/>
          </p:cNvSpPr>
          <p:nvPr>
            <p:ph type="title"/>
          </p:nvPr>
        </p:nvSpPr>
        <p:spPr>
          <a:xfrm>
            <a:off x="381000" y="2362200"/>
            <a:ext cx="3255264" cy="1162050"/>
          </a:xfrm>
        </p:spPr>
        <p:txBody>
          <a:bodyPr>
            <a:noAutofit/>
          </a:bodyPr>
          <a:lstStyle/>
          <a:p>
            <a:pPr algn="ctr"/>
            <a:r>
              <a:rPr lang="en-US" sz="4400" dirty="0">
                <a:effectLst>
                  <a:outerShdw blurRad="38100" dist="38100" dir="2700000" algn="tl">
                    <a:srgbClr val="000000">
                      <a:alpha val="43137"/>
                    </a:srgbClr>
                  </a:outerShdw>
                </a:effectLst>
              </a:rPr>
              <a:t>SPEC </a:t>
            </a:r>
            <a:br>
              <a:rPr lang="en-US" sz="4400" dirty="0">
                <a:effectLst>
                  <a:outerShdw blurRad="38100" dist="38100" dir="2700000" algn="tl">
                    <a:srgbClr val="000000">
                      <a:alpha val="43137"/>
                    </a:srgbClr>
                  </a:outerShdw>
                </a:effectLst>
              </a:rPr>
            </a:br>
            <a:br>
              <a:rPr lang="en-US" sz="4400" dirty="0">
                <a:effectLst>
                  <a:outerShdw blurRad="38100" dist="38100" dir="2700000" algn="tl">
                    <a:srgbClr val="000000">
                      <a:alpha val="43137"/>
                    </a:srgbClr>
                  </a:outerShdw>
                </a:effectLst>
              </a:rPr>
            </a:br>
            <a:r>
              <a:rPr lang="en-US" sz="4400" dirty="0">
                <a:effectLst>
                  <a:outerShdw blurRad="38100" dist="38100" dir="2700000" algn="tl">
                    <a:srgbClr val="000000">
                      <a:alpha val="43137"/>
                    </a:srgbClr>
                  </a:outerShdw>
                </a:effectLst>
              </a:rPr>
              <a:t>CPU2006</a:t>
            </a:r>
          </a:p>
        </p:txBody>
      </p:sp>
      <p:sp>
        <p:nvSpPr>
          <p:cNvPr id="66" name="Content Placeholder 65"/>
          <p:cNvSpPr>
            <a:spLocks noGrp="1"/>
          </p:cNvSpPr>
          <p:nvPr>
            <p:ph idx="1"/>
          </p:nvPr>
        </p:nvSpPr>
        <p:spPr>
          <a:xfrm>
            <a:off x="3857620" y="285728"/>
            <a:ext cx="5072098" cy="6100785"/>
          </a:xfrm>
        </p:spPr>
        <p:txBody>
          <a:bodyPr>
            <a:noAutofit/>
          </a:bodyPr>
          <a:lstStyle/>
          <a:p>
            <a:r>
              <a:rPr lang="en-US" sz="2200" dirty="0">
                <a:solidFill>
                  <a:schemeClr val="tx1"/>
                </a:solidFill>
              </a:rPr>
              <a:t>Best known SPEC benchmark suite</a:t>
            </a:r>
          </a:p>
          <a:p>
            <a:r>
              <a:rPr lang="en-US" sz="2200" dirty="0">
                <a:solidFill>
                  <a:schemeClr val="tx1"/>
                </a:solidFill>
              </a:rPr>
              <a:t>Industry standard suite for processor intensive applications</a:t>
            </a:r>
          </a:p>
          <a:p>
            <a:r>
              <a:rPr lang="en-US" sz="2200" dirty="0">
                <a:solidFill>
                  <a:schemeClr val="tx1"/>
                </a:solidFill>
              </a:rPr>
              <a:t>Appropriate for measuring performance for applications that spend most of their time doing computation rather than I/O</a:t>
            </a:r>
          </a:p>
          <a:p>
            <a:r>
              <a:rPr lang="en-US" sz="2200" dirty="0">
                <a:solidFill>
                  <a:schemeClr val="tx1"/>
                </a:solidFill>
              </a:rPr>
              <a:t>Consists of 17 floating point programs written in C, C++, and Fortran and 12 integer programs written in C and C++</a:t>
            </a:r>
          </a:p>
          <a:p>
            <a:r>
              <a:rPr lang="en-US" sz="2200" dirty="0">
                <a:solidFill>
                  <a:schemeClr val="tx1"/>
                </a:solidFill>
              </a:rPr>
              <a:t>Suite contains over 3 million lines of code</a:t>
            </a:r>
          </a:p>
          <a:p>
            <a:r>
              <a:rPr lang="en-US" sz="2200" dirty="0">
                <a:solidFill>
                  <a:schemeClr val="tx1"/>
                </a:solidFill>
              </a:rPr>
              <a:t>Fifth generation of processor intensive suites from SPEC</a:t>
            </a:r>
          </a:p>
        </p:txBody>
      </p:sp>
      <p:pic>
        <p:nvPicPr>
          <p:cNvPr id="72" name="Picture 71"/>
          <p:cNvPicPr>
            <a:picLocks noChangeAspect="1"/>
          </p:cNvPicPr>
          <p:nvPr/>
        </p:nvPicPr>
        <p:blipFill>
          <a:blip r:embed="rId3"/>
          <a:stretch>
            <a:fillRect/>
          </a:stretch>
        </p:blipFill>
        <p:spPr>
          <a:xfrm>
            <a:off x="1066800" y="4191000"/>
            <a:ext cx="2082800" cy="2044700"/>
          </a:xfrm>
          <a:prstGeom prst="rect">
            <a:avLst/>
          </a:prstGeom>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04800" y="1905000"/>
            <a:ext cx="3255264" cy="1162050"/>
          </a:xfrm>
        </p:spPr>
        <p:txBody>
          <a:bodyPr>
            <a:noAutofit/>
          </a:bodyPr>
          <a:lstStyle/>
          <a:p>
            <a:pPr algn="ctr"/>
            <a:r>
              <a:rPr lang="en-GB" sz="4400">
                <a:effectLst>
                  <a:outerShdw blurRad="38100" dist="38100" dir="2700000" algn="tl">
                    <a:srgbClr val="000000">
                      <a:alpha val="43137"/>
                    </a:srgbClr>
                  </a:outerShdw>
                </a:effectLst>
              </a:rPr>
              <a:t>Amdahl’s Law</a:t>
            </a:r>
            <a:br>
              <a:rPr lang="en-GB" sz="4400">
                <a:effectLst>
                  <a:outerShdw blurRad="38100" dist="38100" dir="2700000" algn="tl">
                    <a:srgbClr val="000000">
                      <a:alpha val="43137"/>
                    </a:srgbClr>
                  </a:outerShdw>
                </a:effectLst>
              </a:rPr>
            </a:br>
            <a:r>
              <a:rPr lang="en-GB" sz="4400">
                <a:effectLst>
                  <a:outerShdw blurRad="38100" dist="38100" dir="2700000" algn="tl">
                    <a:srgbClr val="000000">
                      <a:alpha val="43137"/>
                    </a:srgbClr>
                  </a:outerShdw>
                </a:effectLst>
              </a:rPr>
              <a:t>(Read by yourself)</a:t>
            </a:r>
            <a:endParaRPr lang="en-GB" sz="4400" dirty="0">
              <a:effectLst>
                <a:outerShdw blurRad="38100" dist="38100" dir="2700000" algn="tl">
                  <a:srgbClr val="000000">
                    <a:alpha val="43137"/>
                  </a:srgbClr>
                </a:outerShdw>
              </a:effectLst>
            </a:endParaRPr>
          </a:p>
        </p:txBody>
      </p:sp>
      <p:sp>
        <p:nvSpPr>
          <p:cNvPr id="120835" name="Rectangle 3"/>
          <p:cNvSpPr>
            <a:spLocks noGrp="1" noChangeArrowheads="1"/>
          </p:cNvSpPr>
          <p:nvPr>
            <p:ph idx="1"/>
          </p:nvPr>
        </p:nvSpPr>
        <p:spPr>
          <a:xfrm>
            <a:off x="3857620" y="71414"/>
            <a:ext cx="5072097" cy="6096000"/>
          </a:xfrm>
        </p:spPr>
        <p:txBody>
          <a:bodyPr>
            <a:noAutofit/>
          </a:bodyPr>
          <a:lstStyle/>
          <a:p>
            <a:r>
              <a:rPr lang="en-GB" sz="2400" dirty="0">
                <a:solidFill>
                  <a:schemeClr val="tx1"/>
                </a:solidFill>
              </a:rPr>
              <a:t>Gene Amdahl [AMDA67]</a:t>
            </a:r>
          </a:p>
          <a:p>
            <a:r>
              <a:rPr lang="en-GB" sz="2400" dirty="0">
                <a:solidFill>
                  <a:schemeClr val="tx1"/>
                </a:solidFill>
              </a:rPr>
              <a:t>Deals with the </a:t>
            </a:r>
            <a:r>
              <a:rPr lang="en-GB" sz="2400" b="1" u="sng" dirty="0">
                <a:solidFill>
                  <a:schemeClr val="tx1"/>
                </a:solidFill>
              </a:rPr>
              <a:t>potential speedup of a program using multiple processors</a:t>
            </a:r>
            <a:r>
              <a:rPr lang="en-GB" sz="2400" dirty="0">
                <a:solidFill>
                  <a:schemeClr val="tx1"/>
                </a:solidFill>
              </a:rPr>
              <a:t> compared to a single processor</a:t>
            </a:r>
          </a:p>
          <a:p>
            <a:r>
              <a:rPr lang="en-GB" sz="2400" dirty="0">
                <a:solidFill>
                  <a:schemeClr val="tx1"/>
                </a:solidFill>
              </a:rPr>
              <a:t>Illustrates the problems facing industry in the development of multi-core machines</a:t>
            </a:r>
          </a:p>
          <a:p>
            <a:pPr lvl="1"/>
            <a:r>
              <a:rPr lang="en-GB" sz="2400" u="sng" dirty="0">
                <a:solidFill>
                  <a:schemeClr val="tx1"/>
                </a:solidFill>
              </a:rPr>
              <a:t>Software must be adapted to a highly parallel execution environment to exploit the power of parallel processing</a:t>
            </a:r>
          </a:p>
          <a:p>
            <a:r>
              <a:rPr lang="en-GB" sz="2400" dirty="0">
                <a:solidFill>
                  <a:schemeClr val="tx1"/>
                </a:solidFill>
              </a:rPr>
              <a:t>Can be generalized to evaluate and design technical improvement in a computer system</a:t>
            </a:r>
          </a:p>
        </p:txBody>
      </p:sp>
      <p:pic>
        <p:nvPicPr>
          <p:cNvPr id="4" name="Picture 3"/>
          <p:cNvPicPr>
            <a:picLocks noChangeAspect="1"/>
          </p:cNvPicPr>
          <p:nvPr/>
        </p:nvPicPr>
        <p:blipFill>
          <a:blip r:embed="rId3"/>
          <a:stretch>
            <a:fillRect/>
          </a:stretch>
        </p:blipFill>
        <p:spPr>
          <a:xfrm>
            <a:off x="914400" y="4267200"/>
            <a:ext cx="2010551" cy="1981200"/>
          </a:xfrm>
          <a:prstGeom prst="rect">
            <a:avLst/>
          </a:prstGeom>
        </p:spPr>
      </p:pic>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762000" y="171448"/>
            <a:ext cx="7556313" cy="614346"/>
          </a:xfrm>
        </p:spPr>
        <p:txBody>
          <a:bodyPr/>
          <a:lstStyle/>
          <a:p>
            <a:r>
              <a:rPr lang="en-GB" b="1">
                <a:effectLst>
                  <a:outerShdw blurRad="38100" dist="38100" dir="2700000" algn="tl">
                    <a:srgbClr val="000000">
                      <a:alpha val="43137"/>
                    </a:srgbClr>
                  </a:outerShdw>
                </a:effectLst>
              </a:rPr>
              <a:t>Amdahl’s Law </a:t>
            </a:r>
            <a:r>
              <a:rPr lang="en-GB">
                <a:effectLst>
                  <a:outerShdw blurRad="38100" dist="38100" dir="2700000" algn="tl">
                    <a:srgbClr val="000000">
                      <a:alpha val="43137"/>
                    </a:srgbClr>
                  </a:outerShdw>
                </a:effectLst>
              </a:rPr>
              <a:t>(Read by yourself)</a:t>
            </a:r>
            <a:endParaRPr lang="en-GB" b="1" dirty="0">
              <a:effectLst>
                <a:outerShdw blurRad="38100" dist="38100" dir="2700000" algn="tl">
                  <a:srgbClr val="000000">
                    <a:alpha val="43137"/>
                  </a:srgbClr>
                </a:outerShdw>
              </a:effectLst>
            </a:endParaRPr>
          </a:p>
        </p:txBody>
      </p:sp>
      <p:pic>
        <p:nvPicPr>
          <p:cNvPr id="9" name="Picture 8" descr="f1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706" t="21818" b="15455"/>
              <a:stretch>
                <a:fillRect/>
              </a:stretch>
            </p:blipFill>
          </mc:Choice>
          <mc:Fallback>
            <p:blipFill>
              <a:blip r:embed="rId4"/>
              <a:srcRect l="-4706" t="21818" b="15455"/>
              <a:stretch>
                <a:fillRect/>
              </a:stretch>
            </p:blipFill>
          </mc:Fallback>
        </mc:AlternateContent>
        <p:spPr>
          <a:xfrm>
            <a:off x="762000" y="1362202"/>
            <a:ext cx="7088913" cy="5495822"/>
          </a:xfrm>
          <a:prstGeom prst="rect">
            <a:avLst/>
          </a:prstGeom>
        </p:spPr>
      </p:pic>
      <p:pic>
        <p:nvPicPr>
          <p:cNvPr id="360450" name="Picture 2"/>
          <p:cNvPicPr>
            <a:picLocks noChangeAspect="1" noChangeArrowheads="1"/>
          </p:cNvPicPr>
          <p:nvPr/>
        </p:nvPicPr>
        <p:blipFill>
          <a:blip r:embed="rId5"/>
          <a:srcRect/>
          <a:stretch>
            <a:fillRect/>
          </a:stretch>
        </p:blipFill>
        <p:spPr bwMode="auto">
          <a:xfrm>
            <a:off x="538086" y="870482"/>
            <a:ext cx="8105880" cy="69740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56</a:t>
            </a:fld>
            <a:endParaRPr lang="en-US"/>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5105408" cy="1116106"/>
          </a:xfrm>
        </p:spPr>
        <p:txBody>
          <a:bodyPr/>
          <a:lstStyle/>
          <a:p>
            <a:r>
              <a:rPr lang="en-US" b="1">
                <a:effectLst>
                  <a:outerShdw blurRad="38100" dist="38100" dir="2700000" algn="tl">
                    <a:srgbClr val="000000">
                      <a:alpha val="43137"/>
                    </a:srgbClr>
                  </a:outerShdw>
                </a:effectLst>
              </a:rPr>
              <a:t>Little’s Law </a:t>
            </a:r>
            <a:r>
              <a:rPr lang="en-GB" sz="2000">
                <a:effectLst>
                  <a:outerShdw blurRad="38100" dist="38100" dir="2700000" algn="tl">
                    <a:srgbClr val="000000">
                      <a:alpha val="43137"/>
                    </a:srgbClr>
                  </a:outerShdw>
                </a:effectLst>
              </a:rPr>
              <a:t> (Read by yourself)</a:t>
            </a:r>
            <a:endParaRPr lang="en-US" sz="2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00034" y="1071546"/>
            <a:ext cx="7554753" cy="5481654"/>
          </a:xfrm>
        </p:spPr>
        <p:txBody>
          <a:bodyPr>
            <a:noAutofit/>
          </a:bodyPr>
          <a:lstStyle/>
          <a:p>
            <a:r>
              <a:rPr lang="en-US" sz="1600" dirty="0">
                <a:solidFill>
                  <a:schemeClr val="tx1"/>
                </a:solidFill>
              </a:rPr>
              <a:t>The general setup is that we have a steady state system to which items arrive at an average rate of  </a:t>
            </a:r>
            <a:r>
              <a:rPr lang="el-GR" sz="1600">
                <a:solidFill>
                  <a:schemeClr val="tx1"/>
                </a:solidFill>
                <a:latin typeface="Arial Unicode MS"/>
                <a:ea typeface="Arial Unicode MS"/>
                <a:cs typeface="Arial Unicode MS"/>
              </a:rPr>
              <a:t>λ</a:t>
            </a:r>
            <a:r>
              <a:rPr lang="en-US" sz="1600" dirty="0">
                <a:solidFill>
                  <a:schemeClr val="tx1"/>
                </a:solidFill>
              </a:rPr>
              <a:t> items per unit time. The items stay in the system an average of W units of time. Finally, there is an average of L units in the system at any one time. Little’s Law relates these three variables as L = </a:t>
            </a:r>
            <a:r>
              <a:rPr lang="el-GR" sz="1600">
                <a:solidFill>
                  <a:schemeClr val="tx1"/>
                </a:solidFill>
                <a:latin typeface="Arial Unicode MS"/>
                <a:ea typeface="Arial Unicode MS"/>
                <a:cs typeface="Arial Unicode MS"/>
              </a:rPr>
              <a:t>λ </a:t>
            </a:r>
            <a:r>
              <a:rPr lang="en-US" sz="1600" dirty="0">
                <a:solidFill>
                  <a:schemeClr val="tx1"/>
                </a:solidFill>
              </a:rPr>
              <a:t>W.</a:t>
            </a:r>
          </a:p>
          <a:p>
            <a:r>
              <a:rPr lang="en-US" sz="1600" dirty="0">
                <a:solidFill>
                  <a:schemeClr val="tx1"/>
                </a:solidFill>
              </a:rPr>
              <a:t>Fundamental and simple relation with broad applications</a:t>
            </a:r>
          </a:p>
          <a:p>
            <a:r>
              <a:rPr lang="en-US" sz="1600" dirty="0">
                <a:solidFill>
                  <a:schemeClr val="tx1"/>
                </a:solidFill>
              </a:rPr>
              <a:t>Can be applied to almost any system that is statistically in steady state, and in which there is no leakage</a:t>
            </a:r>
          </a:p>
          <a:p>
            <a:r>
              <a:rPr lang="en-US" sz="1600" dirty="0">
                <a:solidFill>
                  <a:schemeClr val="tx1"/>
                </a:solidFill>
              </a:rPr>
              <a:t>Queuing system</a:t>
            </a:r>
          </a:p>
          <a:p>
            <a:pPr lvl="1"/>
            <a:r>
              <a:rPr lang="en-US" sz="1600" dirty="0">
                <a:solidFill>
                  <a:schemeClr val="tx1"/>
                </a:solidFill>
              </a:rPr>
              <a:t>If server is idle an item is served immediately, otherwise an arriving item joins a queue</a:t>
            </a:r>
          </a:p>
          <a:p>
            <a:pPr lvl="1"/>
            <a:r>
              <a:rPr lang="en-US" sz="1600" dirty="0">
                <a:solidFill>
                  <a:schemeClr val="tx1"/>
                </a:solidFill>
              </a:rPr>
              <a:t>There can be a single queue for a single server or for multiple servers, or multiples queues with one being for each of multiple servers</a:t>
            </a:r>
          </a:p>
          <a:p>
            <a:r>
              <a:rPr lang="en-US" sz="1600" dirty="0">
                <a:solidFill>
                  <a:schemeClr val="tx1"/>
                </a:solidFill>
              </a:rPr>
              <a:t>Average number of items in a queuing system equals the average rate at which items arrive multiplied by the  time that an item spends in the system</a:t>
            </a:r>
          </a:p>
          <a:p>
            <a:pPr lvl="1"/>
            <a:r>
              <a:rPr lang="en-US" sz="1600" dirty="0">
                <a:solidFill>
                  <a:schemeClr val="tx1"/>
                </a:solidFill>
              </a:rPr>
              <a:t>Relationship requires very few assumptions</a:t>
            </a:r>
          </a:p>
          <a:p>
            <a:pPr lvl="1"/>
            <a:r>
              <a:rPr lang="en-US" sz="1600" dirty="0">
                <a:solidFill>
                  <a:schemeClr val="tx1"/>
                </a:solidFill>
              </a:rPr>
              <a:t>Because of its simplicity and generality it is extremely useful</a:t>
            </a:r>
          </a:p>
        </p:txBody>
      </p:sp>
      <p:pic>
        <p:nvPicPr>
          <p:cNvPr id="361474" name="Picture 2"/>
          <p:cNvPicPr>
            <a:picLocks noChangeAspect="1" noChangeArrowheads="1"/>
          </p:cNvPicPr>
          <p:nvPr/>
        </p:nvPicPr>
        <p:blipFill>
          <a:blip r:embed="rId3"/>
          <a:srcRect/>
          <a:stretch>
            <a:fillRect/>
          </a:stretch>
        </p:blipFill>
        <p:spPr bwMode="auto">
          <a:xfrm>
            <a:off x="5748340" y="214290"/>
            <a:ext cx="2181246" cy="70660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57</a:t>
            </a:fld>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785818"/>
          </a:xfrm>
        </p:spPr>
        <p:txBody>
          <a:bodyPr/>
          <a:lstStyle/>
          <a:p>
            <a:r>
              <a:rPr lang="en-US" dirty="0"/>
              <a:t>Questions </a:t>
            </a:r>
            <a:r>
              <a:rPr lang="en-US" sz="2400" dirty="0"/>
              <a:t>(Use your notebook)</a:t>
            </a:r>
            <a:endParaRPr lang="en-US" dirty="0"/>
          </a:p>
        </p:txBody>
      </p:sp>
      <p:sp>
        <p:nvSpPr>
          <p:cNvPr id="3" name="Content Placeholder 2"/>
          <p:cNvSpPr>
            <a:spLocks noGrp="1"/>
          </p:cNvSpPr>
          <p:nvPr>
            <p:ph idx="1"/>
          </p:nvPr>
        </p:nvSpPr>
        <p:spPr>
          <a:xfrm>
            <a:off x="498474" y="714356"/>
            <a:ext cx="7573988" cy="3571899"/>
          </a:xfrm>
        </p:spPr>
        <p:txBody>
          <a:bodyPr>
            <a:noAutofit/>
          </a:bodyPr>
          <a:lstStyle/>
          <a:p>
            <a:pPr>
              <a:buNone/>
            </a:pPr>
            <a:r>
              <a:rPr lang="en-GB" sz="1600" kern="700" dirty="0">
                <a:solidFill>
                  <a:srgbClr val="8000FF"/>
                </a:solidFill>
              </a:rPr>
              <a:t>Building blocks:  Composition and operating of vacuum tube/transistor</a:t>
            </a:r>
            <a:endParaRPr lang="en-US" sz="1600" kern="700" dirty="0">
              <a:solidFill>
                <a:schemeClr val="tx1"/>
              </a:solidFill>
            </a:endParaRPr>
          </a:p>
          <a:p>
            <a:pPr>
              <a:buNone/>
            </a:pPr>
            <a:r>
              <a:rPr lang="en-US" sz="1600" kern="700" dirty="0">
                <a:solidFill>
                  <a:schemeClr val="tx1"/>
                </a:solidFill>
              </a:rPr>
              <a:t>2.1 What is a stored program computer?</a:t>
            </a:r>
          </a:p>
          <a:p>
            <a:pPr>
              <a:buNone/>
            </a:pPr>
            <a:r>
              <a:rPr lang="en-US" sz="1600" kern="700" dirty="0">
                <a:solidFill>
                  <a:schemeClr val="tx1"/>
                </a:solidFill>
              </a:rPr>
              <a:t>2.2 What are the four main components of any general-purpose computer? </a:t>
            </a:r>
          </a:p>
          <a:p>
            <a:pPr>
              <a:buNone/>
            </a:pPr>
            <a:r>
              <a:rPr lang="en-US" sz="1600" kern="700" dirty="0">
                <a:solidFill>
                  <a:schemeClr val="tx1"/>
                </a:solidFill>
              </a:rPr>
              <a:t>2.3 At the integrated circuit level, what are the three principal constituents of a computer system? </a:t>
            </a:r>
          </a:p>
          <a:p>
            <a:pPr>
              <a:buNone/>
            </a:pPr>
            <a:r>
              <a:rPr lang="en-US" sz="1600" kern="700" dirty="0">
                <a:solidFill>
                  <a:schemeClr val="tx1"/>
                </a:solidFill>
              </a:rPr>
              <a:t>2.4 Explain Moore’s law. </a:t>
            </a:r>
          </a:p>
          <a:p>
            <a:pPr>
              <a:buNone/>
            </a:pPr>
            <a:r>
              <a:rPr lang="en-US" sz="1600" kern="700" dirty="0">
                <a:solidFill>
                  <a:schemeClr val="tx1"/>
                </a:solidFill>
              </a:rPr>
              <a:t>2.5 List and explain the key characteristics of a computer family. </a:t>
            </a:r>
          </a:p>
          <a:p>
            <a:pPr>
              <a:buNone/>
            </a:pPr>
            <a:r>
              <a:rPr lang="en-US" sz="1600" kern="700" dirty="0">
                <a:solidFill>
                  <a:schemeClr val="tx1"/>
                </a:solidFill>
              </a:rPr>
              <a:t>2.6 What is the key distinguishing feature of a microprocessor?</a:t>
            </a:r>
          </a:p>
          <a:p>
            <a:pPr>
              <a:buNone/>
            </a:pPr>
            <a:r>
              <a:rPr lang="en-US" sz="1600" b="1" u="sng" kern="700" dirty="0">
                <a:solidFill>
                  <a:schemeClr val="tx1"/>
                </a:solidFill>
              </a:rPr>
              <a:t>2.7- Refer to the table 2.1</a:t>
            </a:r>
          </a:p>
        </p:txBody>
      </p:sp>
      <p:pic>
        <p:nvPicPr>
          <p:cNvPr id="269314" name="Picture 2"/>
          <p:cNvPicPr>
            <a:picLocks noChangeAspect="1" noChangeArrowheads="1"/>
          </p:cNvPicPr>
          <p:nvPr/>
        </p:nvPicPr>
        <p:blipFill>
          <a:blip r:embed="rId2"/>
          <a:srcRect/>
          <a:stretch>
            <a:fillRect/>
          </a:stretch>
        </p:blipFill>
        <p:spPr bwMode="auto">
          <a:xfrm>
            <a:off x="571472" y="4786322"/>
            <a:ext cx="5895975" cy="17811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a:t>Summary</a:t>
            </a:r>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a:t>First generation computers</a:t>
            </a:r>
          </a:p>
          <a:p>
            <a:pPr lvl="1"/>
            <a:r>
              <a:rPr lang="en-US" dirty="0"/>
              <a:t>Vacuum tubes</a:t>
            </a:r>
          </a:p>
          <a:p>
            <a:pPr marL="228600" lvl="1">
              <a:buClr>
                <a:schemeClr val="accent1"/>
              </a:buClr>
            </a:pPr>
            <a:r>
              <a:rPr lang="en-US" dirty="0"/>
              <a:t>Second generation computers</a:t>
            </a:r>
          </a:p>
          <a:p>
            <a:pPr lvl="1"/>
            <a:r>
              <a:rPr lang="en-US" dirty="0"/>
              <a:t>Transistors</a:t>
            </a:r>
          </a:p>
          <a:p>
            <a:pPr marL="228600" lvl="1">
              <a:buClr>
                <a:schemeClr val="accent1"/>
              </a:buClr>
            </a:pPr>
            <a:r>
              <a:rPr lang="en-US" dirty="0"/>
              <a:t>Third generation computers</a:t>
            </a:r>
          </a:p>
          <a:p>
            <a:pPr lvl="1"/>
            <a:r>
              <a:rPr lang="en-US" dirty="0"/>
              <a:t>Integrated circuits</a:t>
            </a:r>
          </a:p>
          <a:p>
            <a:pPr marL="228600" lvl="1">
              <a:spcBef>
                <a:spcPts val="1800"/>
              </a:spcBef>
              <a:buClr>
                <a:schemeClr val="accent1"/>
              </a:buClr>
            </a:pPr>
            <a:r>
              <a:rPr lang="en-US" dirty="0"/>
              <a:t>Performance designs</a:t>
            </a:r>
          </a:p>
          <a:p>
            <a:pPr lvl="1"/>
            <a:r>
              <a:rPr lang="en-US" dirty="0"/>
              <a:t>Microprocessor speed</a:t>
            </a:r>
          </a:p>
          <a:p>
            <a:pPr lvl="1"/>
            <a:r>
              <a:rPr lang="en-US" dirty="0"/>
              <a:t>Performance balance</a:t>
            </a:r>
          </a:p>
          <a:p>
            <a:pPr lvl="1"/>
            <a:r>
              <a:rPr lang="en-US" dirty="0"/>
              <a:t>Chip organization and architecture</a:t>
            </a:r>
          </a:p>
        </p:txBody>
      </p:sp>
      <p:sp>
        <p:nvSpPr>
          <p:cNvPr id="32" name="Content Placeholder 31"/>
          <p:cNvSpPr>
            <a:spLocks noGrp="1"/>
          </p:cNvSpPr>
          <p:nvPr>
            <p:ph sz="quarter" idx="4"/>
          </p:nvPr>
        </p:nvSpPr>
        <p:spPr>
          <a:xfrm>
            <a:off x="4495800" y="2133600"/>
            <a:ext cx="3810000" cy="4724400"/>
          </a:xfrm>
        </p:spPr>
        <p:txBody>
          <a:bodyPr>
            <a:normAutofit/>
          </a:bodyPr>
          <a:lstStyle/>
          <a:p>
            <a:pPr marL="228600" lvl="1">
              <a:spcBef>
                <a:spcPts val="1800"/>
              </a:spcBef>
              <a:buClr>
                <a:schemeClr val="accent1"/>
              </a:buClr>
            </a:pPr>
            <a:r>
              <a:rPr lang="en-US" dirty="0"/>
              <a:t>Multi-core</a:t>
            </a:r>
          </a:p>
          <a:p>
            <a:pPr marL="228600" lvl="1">
              <a:spcBef>
                <a:spcPts val="1800"/>
              </a:spcBef>
              <a:buClr>
                <a:schemeClr val="accent1"/>
              </a:buClr>
            </a:pPr>
            <a:r>
              <a:rPr lang="en-US" dirty="0"/>
              <a:t>MICs</a:t>
            </a:r>
          </a:p>
          <a:p>
            <a:pPr marL="228600" lvl="1">
              <a:spcBef>
                <a:spcPts val="1800"/>
              </a:spcBef>
              <a:buClr>
                <a:schemeClr val="accent1"/>
              </a:buClr>
            </a:pPr>
            <a:r>
              <a:rPr lang="en-US" dirty="0"/>
              <a:t>GPGPUs</a:t>
            </a:r>
          </a:p>
          <a:p>
            <a:pPr marL="228600" lvl="1">
              <a:spcBef>
                <a:spcPts val="1800"/>
              </a:spcBef>
              <a:buClr>
                <a:schemeClr val="accent1"/>
              </a:buClr>
            </a:pPr>
            <a:r>
              <a:rPr lang="en-US" dirty="0"/>
              <a:t>Performance assessment</a:t>
            </a:r>
          </a:p>
          <a:p>
            <a:pPr lvl="1"/>
            <a:r>
              <a:rPr lang="en-US" dirty="0"/>
              <a:t>Clock speed and instructions per second</a:t>
            </a:r>
          </a:p>
          <a:p>
            <a:pPr lvl="1"/>
            <a:r>
              <a:rPr lang="en-US" dirty="0"/>
              <a:t>Benchmarks</a:t>
            </a:r>
          </a:p>
          <a:p>
            <a:pPr lvl="1"/>
            <a:r>
              <a:rPr lang="en-US" dirty="0"/>
              <a:t>Amdahl’s Law</a:t>
            </a:r>
          </a:p>
          <a:p>
            <a:pPr lvl="1"/>
            <a:r>
              <a:rPr lang="en-US" dirty="0"/>
              <a:t>Little’s Law</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a:p>
          <a:p>
            <a:endParaRPr lang="en-US" sz="800" dirty="0"/>
          </a:p>
          <a:p>
            <a:r>
              <a:rPr lang="en-US" sz="3200" dirty="0"/>
              <a:t>Chapter 2</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a:solidFill>
                  <a:schemeClr val="tx2"/>
                </a:solidFill>
                <a:latin typeface="+mj-lt"/>
                <a:ea typeface="+mj-ea"/>
                <a:cs typeface="+mj-cs"/>
              </a:rPr>
              <a:t>Computer Evolution and Performance</a:t>
            </a:r>
            <a:endParaRPr lang="en-US" sz="2800" dirty="0">
              <a:solidFill>
                <a:schemeClr val="tx2"/>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59</a:t>
            </a:fld>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1406" y="98316"/>
            <a:ext cx="8501090" cy="1116106"/>
          </a:xfrm>
        </p:spPr>
        <p:txBody>
          <a:bodyPr/>
          <a:lstStyle/>
          <a:p>
            <a:r>
              <a:rPr lang="en-US" dirty="0">
                <a:effectLst>
                  <a:outerShdw blurRad="38100" dist="38100" dir="2700000" algn="tl">
                    <a:srgbClr val="000000">
                      <a:alpha val="43137"/>
                    </a:srgbClr>
                  </a:outerShdw>
                </a:effectLst>
              </a:rPr>
              <a:t>First Generation:  Vacuum Tubes</a:t>
            </a:r>
            <a:br>
              <a:rPr lang="en-US"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214282" y="1643050"/>
            <a:ext cx="8286808" cy="3929089"/>
          </a:xfrm>
        </p:spPr>
        <p:txBody>
          <a:bodyPr>
            <a:noAutofit/>
          </a:bodyPr>
          <a:lstStyle/>
          <a:p>
            <a:r>
              <a:rPr lang="en-GB" sz="2400" dirty="0">
                <a:solidFill>
                  <a:schemeClr val="tx1"/>
                </a:solidFill>
              </a:rPr>
              <a:t>Basic technology: Vacuum tubes</a:t>
            </a:r>
          </a:p>
          <a:p>
            <a:r>
              <a:rPr lang="en-GB" sz="2400" dirty="0">
                <a:solidFill>
                  <a:srgbClr val="8000FF"/>
                </a:solidFill>
              </a:rPr>
              <a:t>Building block:  Composition and operating of vacuum tube (</a:t>
            </a:r>
            <a:r>
              <a:rPr lang="en-GB" sz="2400" dirty="0">
                <a:solidFill>
                  <a:srgbClr val="6666FF"/>
                </a:solidFill>
              </a:rPr>
              <a:t>https://en.wikipedia.org/wiki/Vacuum_tube)</a:t>
            </a:r>
          </a:p>
          <a:p>
            <a:r>
              <a:rPr lang="en-GB" sz="2400" dirty="0">
                <a:solidFill>
                  <a:schemeClr val="tx1"/>
                </a:solidFill>
              </a:rPr>
              <a:t>Typical computers:</a:t>
            </a:r>
          </a:p>
          <a:p>
            <a:pPr lvl="1"/>
            <a:r>
              <a:rPr lang="en-GB" sz="2000" dirty="0">
                <a:solidFill>
                  <a:schemeClr val="tx1"/>
                </a:solidFill>
              </a:rPr>
              <a:t>ENIAC (</a:t>
            </a:r>
            <a:r>
              <a:rPr lang="en-GB" sz="2000" u="sng" dirty="0">
                <a:solidFill>
                  <a:schemeClr val="tx1"/>
                </a:solidFill>
              </a:rPr>
              <a:t>E</a:t>
            </a:r>
            <a:r>
              <a:rPr lang="en-GB" sz="2000" dirty="0">
                <a:solidFill>
                  <a:schemeClr val="tx1"/>
                </a:solidFill>
              </a:rPr>
              <a:t>lectronic </a:t>
            </a:r>
            <a:r>
              <a:rPr lang="en-GB" sz="2000" u="sng" dirty="0">
                <a:solidFill>
                  <a:schemeClr val="tx1"/>
                </a:solidFill>
              </a:rPr>
              <a:t>N</a:t>
            </a:r>
            <a:r>
              <a:rPr lang="en-GB" sz="2000" dirty="0">
                <a:solidFill>
                  <a:schemeClr val="tx1"/>
                </a:solidFill>
              </a:rPr>
              <a:t>umerical </a:t>
            </a:r>
            <a:r>
              <a:rPr lang="en-GB" sz="2000" u="sng" dirty="0">
                <a:solidFill>
                  <a:schemeClr val="tx1"/>
                </a:solidFill>
              </a:rPr>
              <a:t>I</a:t>
            </a:r>
            <a:r>
              <a:rPr lang="en-GB" sz="2000" dirty="0">
                <a:solidFill>
                  <a:schemeClr val="tx1"/>
                </a:solidFill>
              </a:rPr>
              <a:t>ntegrator </a:t>
            </a:r>
            <a:r>
              <a:rPr lang="en-GB" sz="2000" u="sng" dirty="0">
                <a:solidFill>
                  <a:schemeClr val="tx1"/>
                </a:solidFill>
              </a:rPr>
              <a:t>A</a:t>
            </a:r>
            <a:r>
              <a:rPr lang="en-GB" sz="2000" dirty="0">
                <a:solidFill>
                  <a:schemeClr val="tx1"/>
                </a:solidFill>
              </a:rPr>
              <a:t>nd </a:t>
            </a:r>
            <a:r>
              <a:rPr lang="en-GB" sz="2000" u="sng" dirty="0">
                <a:solidFill>
                  <a:schemeClr val="tx1"/>
                </a:solidFill>
              </a:rPr>
              <a:t>C</a:t>
            </a:r>
            <a:r>
              <a:rPr lang="en-GB" sz="2000" dirty="0">
                <a:solidFill>
                  <a:schemeClr val="tx1"/>
                </a:solidFill>
              </a:rPr>
              <a:t>omputer)</a:t>
            </a:r>
          </a:p>
          <a:p>
            <a:pPr lvl="1"/>
            <a:r>
              <a:rPr lang="en-US" sz="2000" dirty="0">
                <a:solidFill>
                  <a:schemeClr val="tx1"/>
                </a:solidFill>
              </a:rPr>
              <a:t>EDVAC (Electronic Discrete Variable Computer) and John Von Neumann</a:t>
            </a:r>
          </a:p>
          <a:p>
            <a:pPr lvl="1"/>
            <a:r>
              <a:rPr lang="en-GB" sz="2000" dirty="0">
                <a:solidFill>
                  <a:schemeClr val="tx1"/>
                </a:solidFill>
              </a:rPr>
              <a:t>IAS computer (Princeton </a:t>
            </a:r>
            <a:r>
              <a:rPr lang="en-GB" sz="2000" u="sng" dirty="0">
                <a:solidFill>
                  <a:schemeClr val="tx1"/>
                </a:solidFill>
              </a:rPr>
              <a:t>I</a:t>
            </a:r>
            <a:r>
              <a:rPr lang="en-GB" sz="2000" dirty="0">
                <a:solidFill>
                  <a:schemeClr val="tx1"/>
                </a:solidFill>
              </a:rPr>
              <a:t>nstitute for </a:t>
            </a:r>
            <a:r>
              <a:rPr lang="en-GB" sz="2000" u="sng" dirty="0">
                <a:solidFill>
                  <a:schemeClr val="tx1"/>
                </a:solidFill>
              </a:rPr>
              <a:t>A</a:t>
            </a:r>
            <a:r>
              <a:rPr lang="en-GB" sz="2000" dirty="0">
                <a:solidFill>
                  <a:schemeClr val="tx1"/>
                </a:solidFill>
              </a:rPr>
              <a:t>dvanced </a:t>
            </a:r>
            <a:r>
              <a:rPr lang="en-GB" sz="2000" u="sng" dirty="0">
                <a:solidFill>
                  <a:schemeClr val="tx1"/>
                </a:solidFill>
              </a:rPr>
              <a:t>S</a:t>
            </a:r>
            <a:r>
              <a:rPr lang="en-GB" sz="2000" dirty="0">
                <a:solidFill>
                  <a:schemeClr val="tx1"/>
                </a:solidFill>
              </a:rPr>
              <a:t>tudies)</a:t>
            </a:r>
          </a:p>
          <a:p>
            <a:pPr lvl="1"/>
            <a:r>
              <a:rPr lang="en-US" sz="2000" dirty="0">
                <a:solidFill>
                  <a:schemeClr val="tx1"/>
                </a:solidFill>
              </a:rPr>
              <a:t>Commercial Computers: UNIVAC </a:t>
            </a:r>
            <a:r>
              <a:rPr lang="en-US" sz="2000" dirty="0">
                <a:solidFill>
                  <a:schemeClr val="tx1"/>
                </a:solidFill>
                <a:effectLst>
                  <a:outerShdw blurRad="38100" dist="38100" dir="2700000" algn="tl">
                    <a:srgbClr val="000000">
                      <a:alpha val="43137"/>
                    </a:srgbClr>
                  </a:outerShdw>
                </a:effectLst>
              </a:rPr>
              <a:t>(</a:t>
            </a:r>
            <a:r>
              <a:rPr lang="en-US" sz="2000" dirty="0">
                <a:solidFill>
                  <a:schemeClr val="tx1"/>
                </a:solidFill>
              </a:rPr>
              <a:t>(Universal Automatic Computer)</a:t>
            </a:r>
          </a:p>
          <a:p>
            <a:pPr lvl="1"/>
            <a:r>
              <a:rPr lang="en-US" sz="2000" dirty="0">
                <a:solidFill>
                  <a:schemeClr val="tx1"/>
                </a:solidFill>
              </a:rPr>
              <a:t>IBM Computers ( International Business Machines)</a:t>
            </a:r>
          </a:p>
          <a:p>
            <a:pPr lvl="1"/>
            <a:endParaRPr lang="en-GB" sz="2000" dirty="0">
              <a:solidFill>
                <a:schemeClr val="tx1"/>
              </a:solidFill>
            </a:endParaRPr>
          </a:p>
          <a:p>
            <a:pPr lvl="1"/>
            <a:endParaRPr lang="en-GB" sz="2000" dirty="0">
              <a:solidFill>
                <a:schemeClr val="tx1"/>
              </a:solidFill>
            </a:endParaRPr>
          </a:p>
          <a:p>
            <a:pPr lvl="1"/>
            <a:endParaRPr lang="en-US" sz="2000" dirty="0">
              <a:solidFill>
                <a:schemeClr val="tx1"/>
              </a:solidFill>
            </a:endParaRPr>
          </a:p>
          <a:p>
            <a:pPr lvl="1"/>
            <a:endParaRPr lang="en-US" sz="2000" dirty="0">
              <a:solidFill>
                <a:schemeClr val="tx1"/>
              </a:solidFill>
            </a:endParaRPr>
          </a:p>
          <a:p>
            <a:pPr lvl="1"/>
            <a:endParaRPr lang="en-GB" sz="2000" dirty="0">
              <a:solidFill>
                <a:schemeClr val="tx1"/>
              </a:solidFill>
            </a:endParaRPr>
          </a:p>
          <a:p>
            <a:pPr lvl="1"/>
            <a:endParaRPr lang="en-GB" sz="2000" dirty="0">
              <a:solidFill>
                <a:schemeClr val="tx1"/>
              </a:solidFill>
            </a:endParaRPr>
          </a:p>
        </p:txBody>
      </p:sp>
      <p:pic>
        <p:nvPicPr>
          <p:cNvPr id="6" name="Picture 1"/>
          <p:cNvPicPr>
            <a:picLocks noChangeAspect="1" noChangeArrowheads="1"/>
          </p:cNvPicPr>
          <p:nvPr/>
        </p:nvPicPr>
        <p:blipFill>
          <a:blip r:embed="rId3"/>
          <a:srcRect/>
          <a:stretch>
            <a:fillRect/>
          </a:stretch>
        </p:blipFill>
        <p:spPr bwMode="auto">
          <a:xfrm>
            <a:off x="6357950" y="928670"/>
            <a:ext cx="1181100" cy="1371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6</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28596" y="98316"/>
            <a:ext cx="7858180" cy="901792"/>
          </a:xfrm>
        </p:spPr>
        <p:txBody>
          <a:bodyPr/>
          <a:lstStyle/>
          <a:p>
            <a:r>
              <a:rPr lang="en-US" dirty="0">
                <a:effectLst>
                  <a:outerShdw blurRad="38100" dist="38100" dir="2700000" algn="tl">
                    <a:srgbClr val="000000">
                      <a:alpha val="43137"/>
                    </a:srgbClr>
                  </a:outerShdw>
                </a:effectLst>
              </a:rPr>
              <a:t>First Generation:   ENIAC Computer</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(Read by yourself) </a:t>
            </a:r>
            <a:br>
              <a:rPr lang="en-US"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214282" y="1214422"/>
            <a:ext cx="8286808" cy="5286411"/>
          </a:xfrm>
        </p:spPr>
        <p:txBody>
          <a:bodyPr>
            <a:noAutofit/>
          </a:bodyPr>
          <a:lstStyle/>
          <a:p>
            <a:pPr>
              <a:spcBef>
                <a:spcPts val="1200"/>
              </a:spcBef>
            </a:pPr>
            <a:r>
              <a:rPr lang="en-GB" sz="2400" b="1" u="sng" dirty="0">
                <a:solidFill>
                  <a:schemeClr val="tx1"/>
                </a:solidFill>
              </a:rPr>
              <a:t>E</a:t>
            </a:r>
            <a:r>
              <a:rPr lang="en-GB" sz="2400" dirty="0">
                <a:solidFill>
                  <a:schemeClr val="tx1"/>
                </a:solidFill>
              </a:rPr>
              <a:t>lectronic </a:t>
            </a:r>
            <a:r>
              <a:rPr lang="en-GB" sz="2400" b="1" u="sng" dirty="0">
                <a:solidFill>
                  <a:schemeClr val="tx1"/>
                </a:solidFill>
              </a:rPr>
              <a:t>N</a:t>
            </a:r>
            <a:r>
              <a:rPr lang="en-GB" sz="2400" dirty="0">
                <a:solidFill>
                  <a:schemeClr val="tx1"/>
                </a:solidFill>
              </a:rPr>
              <a:t>umerical </a:t>
            </a:r>
            <a:r>
              <a:rPr lang="en-GB" sz="2400" b="1" u="sng" dirty="0">
                <a:solidFill>
                  <a:schemeClr val="tx1"/>
                </a:solidFill>
              </a:rPr>
              <a:t>I</a:t>
            </a:r>
            <a:r>
              <a:rPr lang="en-GB" sz="2400" dirty="0">
                <a:solidFill>
                  <a:schemeClr val="tx1"/>
                </a:solidFill>
              </a:rPr>
              <a:t>ntegrator </a:t>
            </a:r>
            <a:r>
              <a:rPr lang="en-GB" sz="2400" b="1" u="sng" dirty="0">
                <a:solidFill>
                  <a:schemeClr val="tx1"/>
                </a:solidFill>
              </a:rPr>
              <a:t>A</a:t>
            </a:r>
            <a:r>
              <a:rPr lang="en-GB" sz="2400" dirty="0">
                <a:solidFill>
                  <a:schemeClr val="tx1"/>
                </a:solidFill>
              </a:rPr>
              <a:t>nd </a:t>
            </a:r>
            <a:r>
              <a:rPr lang="en-GB" sz="2400" b="1" u="sng" dirty="0">
                <a:solidFill>
                  <a:schemeClr val="tx1"/>
                </a:solidFill>
              </a:rPr>
              <a:t>C</a:t>
            </a:r>
            <a:r>
              <a:rPr lang="en-GB" sz="2400" dirty="0">
                <a:solidFill>
                  <a:schemeClr val="tx1"/>
                </a:solidFill>
              </a:rPr>
              <a:t>omputer</a:t>
            </a:r>
          </a:p>
          <a:p>
            <a:pPr>
              <a:spcBef>
                <a:spcPts val="1200"/>
              </a:spcBef>
            </a:pPr>
            <a:r>
              <a:rPr lang="en-GB" dirty="0">
                <a:solidFill>
                  <a:schemeClr val="tx1"/>
                </a:solidFill>
              </a:rPr>
              <a:t>Designed and constructed at the University of Pennsylvania</a:t>
            </a:r>
          </a:p>
          <a:p>
            <a:pPr lvl="1"/>
            <a:r>
              <a:rPr lang="en-GB" dirty="0">
                <a:solidFill>
                  <a:schemeClr val="tx1"/>
                </a:solidFill>
              </a:rPr>
              <a:t>Started in 1943 – completed in 1946, by John Mauchly and John Eckert</a:t>
            </a:r>
          </a:p>
          <a:p>
            <a:r>
              <a:rPr lang="en-GB" dirty="0">
                <a:solidFill>
                  <a:schemeClr val="tx1"/>
                </a:solidFill>
              </a:rPr>
              <a:t>World’s first general purpose electronic digital computer</a:t>
            </a:r>
          </a:p>
          <a:p>
            <a:pPr lvl="1">
              <a:lnSpc>
                <a:spcPct val="120000"/>
              </a:lnSpc>
            </a:pPr>
            <a:r>
              <a:rPr lang="en-GB" dirty="0">
                <a:solidFill>
                  <a:schemeClr val="tx1"/>
                </a:solidFill>
              </a:rPr>
              <a:t>Army’s Ballistics Research Laboratory (BRL) needed a way to supply trajectory tables for new weapons accurately and within a reasonable time frame</a:t>
            </a:r>
          </a:p>
          <a:p>
            <a:pPr lvl="1">
              <a:lnSpc>
                <a:spcPct val="120000"/>
              </a:lnSpc>
            </a:pPr>
            <a:r>
              <a:rPr lang="en-GB" dirty="0">
                <a:solidFill>
                  <a:schemeClr val="tx1"/>
                </a:solidFill>
              </a:rPr>
              <a:t>Was not finished in time to be used in the war effort</a:t>
            </a:r>
          </a:p>
          <a:p>
            <a:pPr marL="228600" lvl="1">
              <a:lnSpc>
                <a:spcPct val="120000"/>
              </a:lnSpc>
              <a:spcBef>
                <a:spcPts val="2000"/>
              </a:spcBef>
              <a:buClr>
                <a:schemeClr val="accent1"/>
              </a:buClr>
            </a:pPr>
            <a:r>
              <a:rPr lang="en-GB" sz="2000" dirty="0">
                <a:solidFill>
                  <a:schemeClr val="tx1"/>
                </a:solidFill>
              </a:rPr>
              <a:t>Its first task was to perform a series of calculations that were used to help determine the feasibility of the hydrogen bomb</a:t>
            </a:r>
          </a:p>
          <a:p>
            <a:pPr marL="228600" lvl="1">
              <a:lnSpc>
                <a:spcPct val="120000"/>
              </a:lnSpc>
              <a:spcBef>
                <a:spcPts val="2000"/>
              </a:spcBef>
              <a:buClr>
                <a:schemeClr val="accent1"/>
              </a:buClr>
            </a:pPr>
            <a:r>
              <a:rPr lang="en-GB" sz="2000" dirty="0">
                <a:solidFill>
                  <a:schemeClr val="tx1"/>
                </a:solidFill>
              </a:rPr>
              <a:t>Continued to operate under BRL management until 1955 when it was disassembled (</a:t>
            </a:r>
            <a:r>
              <a:rPr kumimoji="1" lang="en-US" sz="2000" dirty="0">
                <a:solidFill>
                  <a:schemeClr val="tx1"/>
                </a:solidFill>
                <a:latin typeface="Times New Roman" pitchFamily="-110" charset="0"/>
              </a:rPr>
              <a:t>Army’s </a:t>
            </a:r>
            <a:r>
              <a:rPr kumimoji="1" lang="en-US" sz="2000" b="1" u="sng" dirty="0">
                <a:solidFill>
                  <a:schemeClr val="tx1"/>
                </a:solidFill>
                <a:latin typeface="Times New Roman" pitchFamily="-110" charset="0"/>
              </a:rPr>
              <a:t>B</a:t>
            </a:r>
            <a:r>
              <a:rPr kumimoji="1" lang="en-US" sz="2000" dirty="0">
                <a:solidFill>
                  <a:schemeClr val="tx1"/>
                </a:solidFill>
                <a:latin typeface="Times New Roman" pitchFamily="-110" charset="0"/>
              </a:rPr>
              <a:t>allistics </a:t>
            </a:r>
            <a:r>
              <a:rPr kumimoji="1" lang="en-US" sz="2000" b="1" u="sng" dirty="0">
                <a:solidFill>
                  <a:schemeClr val="tx1"/>
                </a:solidFill>
                <a:latin typeface="Times New Roman" pitchFamily="-110" charset="0"/>
              </a:rPr>
              <a:t>R</a:t>
            </a:r>
            <a:r>
              <a:rPr kumimoji="1" lang="en-US" sz="2000" dirty="0">
                <a:solidFill>
                  <a:schemeClr val="tx1"/>
                </a:solidFill>
                <a:latin typeface="Times New Roman" pitchFamily="-110" charset="0"/>
              </a:rPr>
              <a:t>esearch </a:t>
            </a:r>
            <a:r>
              <a:rPr kumimoji="1" lang="en-US" sz="2000" b="1" u="sng" dirty="0">
                <a:solidFill>
                  <a:schemeClr val="tx1"/>
                </a:solidFill>
                <a:latin typeface="Times New Roman" pitchFamily="-110" charset="0"/>
              </a:rPr>
              <a:t>L</a:t>
            </a:r>
            <a:r>
              <a:rPr kumimoji="1" lang="en-US" sz="2000" dirty="0">
                <a:solidFill>
                  <a:schemeClr val="tx1"/>
                </a:solidFill>
                <a:latin typeface="Times New Roman" pitchFamily="-110" charset="0"/>
              </a:rPr>
              <a:t>aboratory </a:t>
            </a:r>
            <a:r>
              <a:rPr lang="en-GB" sz="2000" dirty="0">
                <a:solidFill>
                  <a:schemeClr val="tx1"/>
                </a:solidFill>
              </a:rPr>
              <a:t>)</a:t>
            </a:r>
          </a:p>
        </p:txBody>
      </p:sp>
      <p:pic>
        <p:nvPicPr>
          <p:cNvPr id="6" name="Picture 1"/>
          <p:cNvPicPr>
            <a:picLocks noChangeAspect="1" noChangeArrowheads="1"/>
          </p:cNvPicPr>
          <p:nvPr/>
        </p:nvPicPr>
        <p:blipFill>
          <a:blip r:embed="rId3"/>
          <a:srcRect/>
          <a:stretch>
            <a:fillRect/>
          </a:stretch>
        </p:blipFill>
        <p:spPr bwMode="auto">
          <a:xfrm>
            <a:off x="7962900" y="785794"/>
            <a:ext cx="1181100" cy="1371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7</a:t>
            </a:fld>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762000" y="228600"/>
            <a:ext cx="7556500" cy="887413"/>
          </a:xfrm>
        </p:spPr>
        <p:txBody>
          <a:bodyPr/>
          <a:lstStyle/>
          <a:p>
            <a:r>
              <a:rPr lang="en-GB" sz="4800" dirty="0">
                <a:effectLst>
                  <a:outerShdw blurRad="38100" dist="38100" dir="2700000" algn="tl">
                    <a:srgbClr val="000000">
                      <a:alpha val="43137"/>
                    </a:srgbClr>
                  </a:outerShdw>
                </a:effectLst>
              </a:rPr>
              <a:t>ENIAC: Characteristics</a:t>
            </a:r>
            <a:endParaRPr lang="en-US" sz="4800" dirty="0">
              <a:effectLst>
                <a:outerShdw blurRad="38100" dist="38100" dir="2700000" algn="tl">
                  <a:srgbClr val="000000">
                    <a:alpha val="43137"/>
                  </a:srgbClr>
                </a:outerShdw>
              </a:effectLst>
            </a:endParaRPr>
          </a:p>
        </p:txBody>
      </p:sp>
      <p:graphicFrame>
        <p:nvGraphicFramePr>
          <p:cNvPr id="42" name="Content Placeholder 41"/>
          <p:cNvGraphicFramePr>
            <a:graphicFrameLocks noGrp="1"/>
          </p:cNvGraphicFramePr>
          <p:nvPr>
            <p:ph idx="4294967295"/>
          </p:nvPr>
        </p:nvGraphicFramePr>
        <p:xfrm>
          <a:off x="0" y="1143000"/>
          <a:ext cx="8839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3" name="TextBox 42"/>
          <p:cNvSpPr txBox="1"/>
          <p:nvPr/>
        </p:nvSpPr>
        <p:spPr>
          <a:xfrm>
            <a:off x="3295859" y="241125"/>
            <a:ext cx="184666" cy="461665"/>
          </a:xfrm>
          <a:prstGeom prst="rect">
            <a:avLst/>
          </a:prstGeom>
          <a:noFill/>
        </p:spPr>
        <p:txBody>
          <a:bodyPr wrap="none" rtlCol="0">
            <a:spAutoFit/>
          </a:bodyPr>
          <a:lstStyle/>
          <a:p>
            <a:endParaRPr lang="en-US" dirty="0"/>
          </a:p>
        </p:txBody>
      </p:sp>
      <p:sp>
        <p:nvSpPr>
          <p:cNvPr id="8" name="TextBox 7"/>
          <p:cNvSpPr txBox="1"/>
          <p:nvPr/>
        </p:nvSpPr>
        <p:spPr>
          <a:xfrm>
            <a:off x="8305800" y="914400"/>
            <a:ext cx="883064" cy="438284"/>
          </a:xfrm>
          <a:prstGeom prst="rect">
            <a:avLst/>
          </a:prstGeom>
          <a:noFill/>
        </p:spPr>
        <p:txBody>
          <a:bodyPr wrap="square" rtlCol="0">
            <a:spAutoFit/>
          </a:bodyPr>
          <a:lstStyle/>
          <a:p>
            <a:endParaRPr lang="en-US" dirty="0"/>
          </a:p>
        </p:txBody>
      </p:sp>
      <p:pic>
        <p:nvPicPr>
          <p:cNvPr id="6" name="Picture 1"/>
          <p:cNvPicPr>
            <a:picLocks noChangeAspect="1" noChangeArrowheads="1"/>
          </p:cNvPicPr>
          <p:nvPr/>
        </p:nvPicPr>
        <p:blipFill>
          <a:blip r:embed="rId8"/>
          <a:srcRect/>
          <a:stretch>
            <a:fillRect/>
          </a:stretch>
        </p:blipFill>
        <p:spPr bwMode="auto">
          <a:xfrm>
            <a:off x="7962900" y="714356"/>
            <a:ext cx="1181100" cy="13716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8</a:t>
            </a:fld>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b="1" dirty="0"/>
              <a:t>John von Neumann</a:t>
            </a:r>
          </a:p>
        </p:txBody>
      </p:sp>
      <p:sp>
        <p:nvSpPr>
          <p:cNvPr id="19459" name="Rectangle 3"/>
          <p:cNvSpPr>
            <a:spLocks noGrp="1" noChangeArrowheads="1"/>
          </p:cNvSpPr>
          <p:nvPr>
            <p:ph idx="1"/>
          </p:nvPr>
        </p:nvSpPr>
        <p:spPr/>
        <p:txBody>
          <a:bodyPr>
            <a:noAutofit/>
          </a:bodyPr>
          <a:lstStyle/>
          <a:p>
            <a:r>
              <a:rPr lang="en-GB" sz="2400" dirty="0">
                <a:solidFill>
                  <a:schemeClr val="tx1"/>
                </a:solidFill>
              </a:rPr>
              <a:t>First publication of the idea was in 1945</a:t>
            </a:r>
          </a:p>
          <a:p>
            <a:r>
              <a:rPr lang="en-GB" sz="2400" dirty="0">
                <a:solidFill>
                  <a:srgbClr val="FF0000"/>
                </a:solidFill>
              </a:rPr>
              <a:t>Stored program concept</a:t>
            </a:r>
          </a:p>
          <a:p>
            <a:pPr lvl="1"/>
            <a:r>
              <a:rPr lang="en-GB" sz="2000" dirty="0">
                <a:solidFill>
                  <a:schemeClr val="tx1"/>
                </a:solidFill>
              </a:rPr>
              <a:t>Attributed to ENIAC designers, most notably the mathematician John von Neumann</a:t>
            </a:r>
          </a:p>
          <a:p>
            <a:pPr lvl="1"/>
            <a:r>
              <a:rPr lang="en-GB" sz="2000" dirty="0">
                <a:solidFill>
                  <a:schemeClr val="tx1"/>
                </a:solidFill>
              </a:rPr>
              <a:t>Program represented in a form suitable for storing in memory alongside the data (</a:t>
            </a:r>
            <a:r>
              <a:rPr lang="en-GB" sz="2000" b="1" dirty="0">
                <a:solidFill>
                  <a:schemeClr val="tx1"/>
                </a:solidFill>
              </a:rPr>
              <a:t>program= data + instructions</a:t>
            </a:r>
            <a:r>
              <a:rPr lang="en-GB" sz="2000" dirty="0">
                <a:solidFill>
                  <a:schemeClr val="tx1"/>
                </a:solidFill>
              </a:rPr>
              <a:t>)</a:t>
            </a:r>
          </a:p>
          <a:p>
            <a:pPr marL="228600" lvl="1">
              <a:spcBef>
                <a:spcPts val="2000"/>
              </a:spcBef>
              <a:buClr>
                <a:schemeClr val="accent1"/>
              </a:buClr>
            </a:pPr>
            <a:r>
              <a:rPr lang="en-GB" sz="2400" dirty="0">
                <a:solidFill>
                  <a:schemeClr val="tx1"/>
                </a:solidFill>
              </a:rPr>
              <a:t>IAS computer</a:t>
            </a:r>
          </a:p>
          <a:p>
            <a:pPr lvl="1"/>
            <a:r>
              <a:rPr lang="en-GB" sz="2000" dirty="0">
                <a:solidFill>
                  <a:schemeClr val="tx1"/>
                </a:solidFill>
              </a:rPr>
              <a:t>Princeton </a:t>
            </a:r>
            <a:r>
              <a:rPr lang="en-GB" sz="2000" b="1" u="sng" dirty="0">
                <a:solidFill>
                  <a:schemeClr val="tx1"/>
                </a:solidFill>
              </a:rPr>
              <a:t>I</a:t>
            </a:r>
            <a:r>
              <a:rPr lang="en-GB" sz="2000" dirty="0">
                <a:solidFill>
                  <a:schemeClr val="tx1"/>
                </a:solidFill>
              </a:rPr>
              <a:t>nstitute for </a:t>
            </a:r>
            <a:r>
              <a:rPr lang="en-GB" sz="2000" b="1" u="sng" dirty="0">
                <a:solidFill>
                  <a:schemeClr val="tx1"/>
                </a:solidFill>
              </a:rPr>
              <a:t>A</a:t>
            </a:r>
            <a:r>
              <a:rPr lang="en-GB" sz="2000" dirty="0">
                <a:solidFill>
                  <a:schemeClr val="tx1"/>
                </a:solidFill>
              </a:rPr>
              <a:t>dvanced </a:t>
            </a:r>
            <a:r>
              <a:rPr lang="en-GB" sz="2000" b="1" u="sng" dirty="0">
                <a:solidFill>
                  <a:schemeClr val="tx1"/>
                </a:solidFill>
              </a:rPr>
              <a:t>S</a:t>
            </a:r>
            <a:r>
              <a:rPr lang="en-GB" sz="2000" dirty="0">
                <a:solidFill>
                  <a:schemeClr val="tx1"/>
                </a:solidFill>
              </a:rPr>
              <a:t>tudies</a:t>
            </a:r>
          </a:p>
          <a:p>
            <a:pPr lvl="1"/>
            <a:r>
              <a:rPr lang="en-GB" sz="2000" dirty="0">
                <a:solidFill>
                  <a:schemeClr val="tx1"/>
                </a:solidFill>
              </a:rPr>
              <a:t>Prototype of all subsequent general-purpose computers</a:t>
            </a:r>
          </a:p>
          <a:p>
            <a:pPr lvl="1"/>
            <a:r>
              <a:rPr lang="en-GB" sz="2000" dirty="0">
                <a:solidFill>
                  <a:schemeClr val="tx1"/>
                </a:solidFill>
              </a:rPr>
              <a:t>Completed in 1952</a:t>
            </a:r>
          </a:p>
        </p:txBody>
      </p:sp>
      <p:sp>
        <p:nvSpPr>
          <p:cNvPr id="4" name="Text Placeholder 3"/>
          <p:cNvSpPr>
            <a:spLocks noGrp="1"/>
          </p:cNvSpPr>
          <p:nvPr>
            <p:ph type="body" sz="half" idx="4294967295"/>
          </p:nvPr>
        </p:nvSpPr>
        <p:spPr>
          <a:xfrm>
            <a:off x="609600" y="1219200"/>
            <a:ext cx="7559675" cy="774700"/>
          </a:xfrm>
        </p:spPr>
        <p:txBody>
          <a:bodyPr>
            <a:normAutofit/>
          </a:bodyPr>
          <a:lstStyle/>
          <a:p>
            <a:pPr>
              <a:spcBef>
                <a:spcPct val="0"/>
              </a:spcBef>
              <a:buNone/>
            </a:pPr>
            <a:r>
              <a:rPr lang="en-US" sz="2600" dirty="0">
                <a:solidFill>
                  <a:schemeClr val="accent1"/>
                </a:solidFill>
              </a:rPr>
              <a:t>EDVAC (Electronic Discrete Variable Computer)</a:t>
            </a:r>
          </a:p>
        </p:txBody>
      </p:sp>
      <p:pic>
        <p:nvPicPr>
          <p:cNvPr id="5" name="Picture 1"/>
          <p:cNvPicPr>
            <a:picLocks noChangeAspect="1" noChangeArrowheads="1"/>
          </p:cNvPicPr>
          <p:nvPr/>
        </p:nvPicPr>
        <p:blipFill>
          <a:blip r:embed="rId3"/>
          <a:srcRect/>
          <a:stretch>
            <a:fillRect/>
          </a:stretch>
        </p:blipFill>
        <p:spPr bwMode="auto">
          <a:xfrm>
            <a:off x="7929586" y="1985962"/>
            <a:ext cx="1181100" cy="1371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9</a:t>
            </a:fld>
            <a:endParaRPr lang="en-US"/>
          </a:p>
        </p:txBody>
      </p:sp>
    </p:spTree>
  </p:cSld>
  <p:clrMapOvr>
    <a:masterClrMapping/>
  </p:clrMapOvr>
  <p:transition/>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35365</TotalTime>
  <Words>14863</Words>
  <Application>Microsoft Office PowerPoint</Application>
  <PresentationFormat>On-screen Show (4:3)</PresentationFormat>
  <Paragraphs>1566</Paragraphs>
  <Slides>59</Slides>
  <Notes>56</Notes>
  <HiddenSlides>0</HiddenSlides>
  <MMClips>0</MMClips>
  <ScaleCrop>false</ScaleCrop>
  <HeadingPairs>
    <vt:vector size="10" baseType="variant">
      <vt:variant>
        <vt:lpstr>Fonts Used</vt:lpstr>
      </vt:variant>
      <vt:variant>
        <vt:i4>6</vt:i4>
      </vt:variant>
      <vt:variant>
        <vt:lpstr>Theme</vt:lpstr>
      </vt:variant>
      <vt:variant>
        <vt:i4>1</vt:i4>
      </vt:variant>
      <vt:variant>
        <vt:lpstr>Links</vt:lpstr>
      </vt:variant>
      <vt:variant>
        <vt:i4>6</vt:i4>
      </vt:variant>
      <vt:variant>
        <vt:lpstr>Embedded OLE Servers</vt:lpstr>
      </vt:variant>
      <vt:variant>
        <vt:i4>1</vt:i4>
      </vt:variant>
      <vt:variant>
        <vt:lpstr>Slide Titles</vt:lpstr>
      </vt:variant>
      <vt:variant>
        <vt:i4>59</vt:i4>
      </vt:variant>
    </vt:vector>
  </HeadingPairs>
  <TitlesOfParts>
    <vt:vector size="73" baseType="lpstr">
      <vt:lpstr>Arial</vt:lpstr>
      <vt:lpstr>Arial Unicode MS</vt:lpstr>
      <vt:lpstr>Rockwell</vt:lpstr>
      <vt:lpstr>Times New Roman</vt:lpstr>
      <vt:lpstr>TimesTen-Roman</vt:lpstr>
      <vt:lpstr>Wingdings</vt:lpstr>
      <vt:lpstr>Advantage</vt:lpstr>
      <vt:lpstr>Macintosh%20HD:Users:kevinmclaughlin:Desktop:COA9e%20PPT+TestBank:COA9e%20Tables:T02-Evolution.doc!OLE_LINK2</vt:lpstr>
      <vt:lpstr>???</vt:lpstr>
      <vt:lpstr>!OLE_LINK3</vt:lpstr>
      <vt:lpstr>Macintosh%20HD:Users:kevinmclaughlin:Desktop:COA9e%20PPT+TestBank:COA9e%20Tables:T02-Evolution-Horizontal.doc!OLE_LINK4</vt:lpstr>
      <vt:lpstr>Macintosh%20HD:Users:kevinmclaughlin:Desktop:COA9e%20PPT+TestBank:COA9e%20Tables:T02-Evolution-Horizontal.doc!OLE_LINK5</vt:lpstr>
      <vt:lpstr>Macintosh%20HD:Users:kevinmclaughlin:Desktop:COA9e%20PPT+TestBank:COA9e%20Tables:T02-Evolution-Horizontal.doc!OLE_LINK6</vt:lpstr>
      <vt:lpstr>Document</vt:lpstr>
      <vt:lpstr>William Stallings : Computer Organization  and Architecture,  9th Edition</vt:lpstr>
      <vt:lpstr>Objectives</vt:lpstr>
      <vt:lpstr>Objectives</vt:lpstr>
      <vt:lpstr>Contents</vt:lpstr>
      <vt:lpstr>2.1- History of Computers</vt:lpstr>
      <vt:lpstr>First Generation:  Vacuum Tubes </vt:lpstr>
      <vt:lpstr>First Generation:   ENIAC Computer  (Read by yourself)  </vt:lpstr>
      <vt:lpstr>ENIAC: Characteristics</vt:lpstr>
      <vt:lpstr>John von Neumann</vt:lpstr>
      <vt:lpstr>Structure of von Neumann Machine</vt:lpstr>
      <vt:lpstr>IAS Memory Formats</vt:lpstr>
      <vt:lpstr>Structure  of  IAS Computer</vt:lpstr>
      <vt:lpstr>The IAS Instruction  Set</vt:lpstr>
      <vt:lpstr>PowerPoint Presentation</vt:lpstr>
      <vt:lpstr>Commercial Computers: UNIVAC  (Read by yourself)</vt:lpstr>
      <vt:lpstr>IBM</vt:lpstr>
      <vt:lpstr>Second Generation:  Transistors</vt:lpstr>
      <vt:lpstr>Second Generation Computers</vt:lpstr>
      <vt:lpstr>Table 2.3 : Example Members of the  IBM 700/7000 Series   </vt:lpstr>
      <vt:lpstr>IBM 7094 Configuration Read by yourself</vt:lpstr>
      <vt:lpstr>Third Generation:  Integrated Circuits IC</vt:lpstr>
      <vt:lpstr>Microelectronics</vt:lpstr>
      <vt:lpstr>Integrated  Circuits</vt:lpstr>
      <vt:lpstr>Wafer,  Chip, and  Gate Relationship</vt:lpstr>
      <vt:lpstr>Chip Growth</vt:lpstr>
      <vt:lpstr>Moore’s Law</vt:lpstr>
      <vt:lpstr>Table 2.4: Characteristics of the  System/360 Family</vt:lpstr>
      <vt:lpstr> Table 2.5: Evolution of the PDP-8 (Read by yourself)</vt:lpstr>
      <vt:lpstr>DEC - PDP-8 Bus Structure</vt:lpstr>
      <vt:lpstr>Semiconductor Memory Microprocessors</vt:lpstr>
      <vt:lpstr>Semiconductor Memory</vt:lpstr>
      <vt:lpstr>Microprocessors</vt:lpstr>
      <vt:lpstr>Evolution of Intel Microprocessors</vt:lpstr>
      <vt:lpstr>Evolution of Intel Microprocessors</vt:lpstr>
      <vt:lpstr>2.2- Designing for Performance </vt:lpstr>
      <vt:lpstr>Microprocessor Speed</vt:lpstr>
      <vt:lpstr>Performance  Balance</vt:lpstr>
      <vt:lpstr>Typical I/O Device Data Rates</vt:lpstr>
      <vt:lpstr>Improvements in Chip Organization and Architecture</vt:lpstr>
      <vt:lpstr>Problems with Clock Speed and Login Density</vt:lpstr>
      <vt:lpstr>Processor Trends</vt:lpstr>
      <vt:lpstr>2.3- Multicore, MICs, and GPGPUs</vt:lpstr>
      <vt:lpstr>Multicore</vt:lpstr>
      <vt:lpstr>Many Integrated Core (MIC) Graphics Processing Unit (GPU) </vt:lpstr>
      <vt:lpstr>Read by Yourself</vt:lpstr>
      <vt:lpstr>2.6- Performance Assessment</vt:lpstr>
      <vt:lpstr>System Clock</vt:lpstr>
      <vt:lpstr>Instruction Execution Rate</vt:lpstr>
      <vt:lpstr>Benchmark</vt:lpstr>
      <vt:lpstr>Benchmarks …</vt:lpstr>
      <vt:lpstr>Benchmark</vt:lpstr>
      <vt:lpstr>Desirable Benchmark Characteristics</vt:lpstr>
      <vt:lpstr>System Performance Evaluation Corporation (SPEC)</vt:lpstr>
      <vt:lpstr>SPEC   CPU2006</vt:lpstr>
      <vt:lpstr>Amdahl’s Law (Read by yourself)</vt:lpstr>
      <vt:lpstr>Amdahl’s Law (Read by yourself)</vt:lpstr>
      <vt:lpstr>Little’s Law  (Read by yourself)</vt:lpstr>
      <vt:lpstr>Questions (Use your notebook)</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Computer Evolution and Performance</dc:title>
  <dc:creator>Adrian J Pullin</dc:creator>
  <cp:lastModifiedBy>Kieu Trong Khanh (FE FPTU HCM)</cp:lastModifiedBy>
  <cp:revision>332</cp:revision>
  <dcterms:created xsi:type="dcterms:W3CDTF">2012-06-10T04:05:19Z</dcterms:created>
  <dcterms:modified xsi:type="dcterms:W3CDTF">2021-06-26T02:50:39Z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