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52"/>
  </p:notesMasterIdLst>
  <p:handoutMasterIdLst>
    <p:handoutMasterId r:id="rId53"/>
  </p:handoutMasterIdLst>
  <p:sldIdLst>
    <p:sldId id="361" r:id="rId2"/>
    <p:sldId id="362" r:id="rId3"/>
    <p:sldId id="364" r:id="rId4"/>
    <p:sldId id="363" r:id="rId5"/>
    <p:sldId id="259" r:id="rId6"/>
    <p:sldId id="260" r:id="rId7"/>
    <p:sldId id="261" r:id="rId8"/>
    <p:sldId id="386" r:id="rId9"/>
    <p:sldId id="387" r:id="rId10"/>
    <p:sldId id="262" r:id="rId11"/>
    <p:sldId id="354" r:id="rId12"/>
    <p:sldId id="355" r:id="rId13"/>
    <p:sldId id="366" r:id="rId14"/>
    <p:sldId id="365" r:id="rId15"/>
    <p:sldId id="334" r:id="rId16"/>
    <p:sldId id="331" r:id="rId17"/>
    <p:sldId id="356" r:id="rId18"/>
    <p:sldId id="380" r:id="rId19"/>
    <p:sldId id="381" r:id="rId20"/>
    <p:sldId id="382" r:id="rId21"/>
    <p:sldId id="383" r:id="rId22"/>
    <p:sldId id="384" r:id="rId23"/>
    <p:sldId id="385" r:id="rId24"/>
    <p:sldId id="357" r:id="rId25"/>
    <p:sldId id="358" r:id="rId26"/>
    <p:sldId id="284" r:id="rId27"/>
    <p:sldId id="285" r:id="rId28"/>
    <p:sldId id="313" r:id="rId29"/>
    <p:sldId id="360" r:id="rId30"/>
    <p:sldId id="320" r:id="rId31"/>
    <p:sldId id="339" r:id="rId32"/>
    <p:sldId id="289" r:id="rId33"/>
    <p:sldId id="316" r:id="rId34"/>
    <p:sldId id="321" r:id="rId35"/>
    <p:sldId id="292" r:id="rId36"/>
    <p:sldId id="340" r:id="rId37"/>
    <p:sldId id="317" r:id="rId38"/>
    <p:sldId id="322" r:id="rId39"/>
    <p:sldId id="318" r:id="rId40"/>
    <p:sldId id="342" r:id="rId41"/>
    <p:sldId id="296" r:id="rId42"/>
    <p:sldId id="298" r:id="rId43"/>
    <p:sldId id="297" r:id="rId44"/>
    <p:sldId id="299" r:id="rId45"/>
    <p:sldId id="343" r:id="rId46"/>
    <p:sldId id="344" r:id="rId47"/>
    <p:sldId id="345" r:id="rId48"/>
    <p:sldId id="346" r:id="rId49"/>
    <p:sldId id="379" r:id="rId50"/>
    <p:sldId id="35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86" autoAdjust="0"/>
    <p:restoredTop sz="71285" autoAdjust="0"/>
  </p:normalViewPr>
  <p:slideViewPr>
    <p:cSldViewPr>
      <p:cViewPr varScale="1">
        <p:scale>
          <a:sx n="51" d="100"/>
          <a:sy n="51" d="100"/>
        </p:scale>
        <p:origin x="-1116"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50" d="100"/>
        <a:sy n="50" d="100"/>
      </p:scale>
      <p:origin x="0" y="168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32.xml"/><Relationship Id="rId18" Type="http://schemas.openxmlformats.org/officeDocument/2006/relationships/slide" Target="slides/slide42.xml"/><Relationship Id="rId3" Type="http://schemas.openxmlformats.org/officeDocument/2006/relationships/slide" Target="slides/slide3.xml"/><Relationship Id="rId21" Type="http://schemas.openxmlformats.org/officeDocument/2006/relationships/slide" Target="slides/slide50.xml"/><Relationship Id="rId7" Type="http://schemas.openxmlformats.org/officeDocument/2006/relationships/slide" Target="slides/slide7.xml"/><Relationship Id="rId12" Type="http://schemas.openxmlformats.org/officeDocument/2006/relationships/slide" Target="slides/slide30.xml"/><Relationship Id="rId17" Type="http://schemas.openxmlformats.org/officeDocument/2006/relationships/slide" Target="slides/slide41.xml"/><Relationship Id="rId2" Type="http://schemas.openxmlformats.org/officeDocument/2006/relationships/slide" Target="slides/slide2.xml"/><Relationship Id="rId16" Type="http://schemas.openxmlformats.org/officeDocument/2006/relationships/slide" Target="slides/slide38.xml"/><Relationship Id="rId20"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7.xml"/><Relationship Id="rId5" Type="http://schemas.openxmlformats.org/officeDocument/2006/relationships/slide" Target="slides/slide5.xml"/><Relationship Id="rId15" Type="http://schemas.openxmlformats.org/officeDocument/2006/relationships/slide" Target="slides/slide35.xml"/><Relationship Id="rId10" Type="http://schemas.openxmlformats.org/officeDocument/2006/relationships/slide" Target="slides/slide26.xml"/><Relationship Id="rId19" Type="http://schemas.openxmlformats.org/officeDocument/2006/relationships/slide" Target="slides/slide43.xml"/><Relationship Id="rId4" Type="http://schemas.openxmlformats.org/officeDocument/2006/relationships/slide" Target="slides/slide4.xml"/><Relationship Id="rId9" Type="http://schemas.openxmlformats.org/officeDocument/2006/relationships/slide" Target="slides/slide14.xml"/><Relationship Id="rId1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smtClean="0"/>
            <a:t>Sequential access</a:t>
          </a:r>
          <a:endParaRPr lang="en-US" dirty="0"/>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smtClean="0"/>
            <a:t>Memory is organized into units of data called records</a:t>
          </a:r>
          <a:endParaRPr lang="en-US" dirty="0"/>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smtClean="0"/>
            <a:t>Access must be made in a specific linear sequence</a:t>
          </a:r>
          <a:endParaRPr lang="en-US" dirty="0"/>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smtClean="0"/>
            <a:t>Access time is variable</a:t>
          </a:r>
          <a:endParaRPr lang="en-US" dirty="0"/>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smtClean="0"/>
            <a:t>Direct access</a:t>
          </a:r>
          <a:endParaRPr lang="en-US" dirty="0"/>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smtClean="0"/>
            <a:t>Involves a shared read-write mechanism</a:t>
          </a:r>
          <a:endParaRPr lang="en-US" dirty="0"/>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smtClean="0"/>
            <a:t>Individual blocks or records have a unique address based on physical location</a:t>
          </a:r>
          <a:endParaRPr lang="en-US" dirty="0"/>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smtClean="0"/>
            <a:t>Access time is variable</a:t>
          </a:r>
          <a:endParaRPr lang="en-US" dirty="0"/>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smtClean="0"/>
            <a:t>Random access</a:t>
          </a:r>
          <a:endParaRPr lang="en-US" dirty="0"/>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smtClean="0"/>
            <a:t>Each addressable location in memory has a unique, physically wired-in addressing mechanism</a:t>
          </a:r>
          <a:endParaRPr lang="en-US" dirty="0"/>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smtClean="0"/>
            <a:t>The time to access a given location is independent of the sequence of prior accesses and is constant</a:t>
          </a:r>
          <a:endParaRPr lang="en-US" dirty="0"/>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smtClean="0"/>
            <a:t>Any location can be selected at random and directly addressed and accessed</a:t>
          </a:r>
          <a:endParaRPr lang="en-US" dirty="0"/>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smtClean="0"/>
            <a:t>Main memory and some cache systems are random access</a:t>
          </a:r>
          <a:endParaRPr lang="en-US" dirty="0"/>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smtClean="0"/>
            <a:t>Associative</a:t>
          </a:r>
          <a:endParaRPr lang="en-GB" dirty="0"/>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smtClean="0"/>
            <a:t>A word is retrieved based on a portion of its contents rather than its address</a:t>
          </a:r>
          <a:endParaRPr lang="en-US" dirty="0"/>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smtClean="0"/>
            <a:t>Each location has its own addressing mechanism and retrieval time is constant independent of location or prior access patterns</a:t>
          </a:r>
          <a:endParaRPr lang="en-US" dirty="0"/>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smtClean="0"/>
            <a:t>Cache memories may employ associative access</a:t>
          </a:r>
          <a:endParaRPr lang="en-US" dirty="0"/>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t>
        <a:bodyPr/>
        <a:lstStyle/>
        <a:p>
          <a:endParaRPr lang="en-US"/>
        </a:p>
      </dgm:t>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t>
        <a:bodyPr/>
        <a:lstStyle/>
        <a:p>
          <a:endParaRPr lang="en-US"/>
        </a:p>
      </dgm:t>
    </dgm:pt>
    <dgm:pt modelId="{E831056C-9A48-964E-B68D-5061B30A0B2E}" type="pres">
      <dgm:prSet presAssocID="{8A5A9FAA-F984-444B-8BA7-6F42E18237DE}" presName="rootConnector" presStyleLbl="node1" presStyleIdx="0" presStyleCnt="4"/>
      <dgm:spPr/>
      <dgm:t>
        <a:bodyPr/>
        <a:lstStyle/>
        <a:p>
          <a:endParaRPr lang="en-US"/>
        </a:p>
      </dgm:t>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t>
        <a:bodyPr/>
        <a:lstStyle/>
        <a:p>
          <a:endParaRPr lang="en-US"/>
        </a:p>
      </dgm:t>
    </dgm:pt>
    <dgm:pt modelId="{195F2E14-05C7-644B-B6BE-707563606306}" type="pres">
      <dgm:prSet presAssocID="{249E975A-6248-F040-B0EC-0D217BA5812D}" presName="childText" presStyleLbl="bgAcc1" presStyleIdx="0" presStyleCnt="13">
        <dgm:presLayoutVars>
          <dgm:bulletEnabled val="1"/>
        </dgm:presLayoutVars>
      </dgm:prSet>
      <dgm:spPr/>
      <dgm:t>
        <a:bodyPr/>
        <a:lstStyle/>
        <a:p>
          <a:endParaRPr lang="en-US"/>
        </a:p>
      </dgm:t>
    </dgm:pt>
    <dgm:pt modelId="{0E6FC7EB-80AA-AC4F-92E0-0E78041CDE6D}" type="pres">
      <dgm:prSet presAssocID="{CB0A248A-E086-8F4B-A63C-250EFB5A7DBB}" presName="Name13" presStyleLbl="parChTrans1D2" presStyleIdx="1" presStyleCnt="13"/>
      <dgm:spPr/>
      <dgm:t>
        <a:bodyPr/>
        <a:lstStyle/>
        <a:p>
          <a:endParaRPr lang="en-US"/>
        </a:p>
      </dgm:t>
    </dgm:pt>
    <dgm:pt modelId="{5F4B137F-2E04-C242-AEBD-63382F5DADFC}" type="pres">
      <dgm:prSet presAssocID="{D8989F21-0B24-DD47-AF8B-351C1027F72B}" presName="childText" presStyleLbl="bgAcc1" presStyleIdx="1" presStyleCnt="13">
        <dgm:presLayoutVars>
          <dgm:bulletEnabled val="1"/>
        </dgm:presLayoutVars>
      </dgm:prSet>
      <dgm:spPr/>
      <dgm:t>
        <a:bodyPr/>
        <a:lstStyle/>
        <a:p>
          <a:endParaRPr lang="en-US"/>
        </a:p>
      </dgm:t>
    </dgm:pt>
    <dgm:pt modelId="{790BEB0E-6B5B-BE40-A3A9-EE69F83027B8}" type="pres">
      <dgm:prSet presAssocID="{7F091602-B494-2A49-A04D-FD0AC9D0086B}" presName="Name13" presStyleLbl="parChTrans1D2" presStyleIdx="2" presStyleCnt="13"/>
      <dgm:spPr/>
      <dgm:t>
        <a:bodyPr/>
        <a:lstStyle/>
        <a:p>
          <a:endParaRPr lang="en-US"/>
        </a:p>
      </dgm:t>
    </dgm:pt>
    <dgm:pt modelId="{3D110699-3DBB-5146-A1DC-9DF4CC366F5C}" type="pres">
      <dgm:prSet presAssocID="{730A44F1-D164-9041-B049-621F523080BF}" presName="childText" presStyleLbl="bgAcc1" presStyleIdx="2" presStyleCnt="13">
        <dgm:presLayoutVars>
          <dgm:bulletEnabled val="1"/>
        </dgm:presLayoutVars>
      </dgm:prSet>
      <dgm:spPr/>
      <dgm:t>
        <a:bodyPr/>
        <a:lstStyle/>
        <a:p>
          <a:endParaRPr lang="en-US"/>
        </a:p>
      </dgm:t>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t>
        <a:bodyPr/>
        <a:lstStyle/>
        <a:p>
          <a:endParaRPr lang="en-US"/>
        </a:p>
      </dgm:t>
    </dgm:pt>
    <dgm:pt modelId="{A22B84D8-03AB-CA45-90C5-01047C820E69}" type="pres">
      <dgm:prSet presAssocID="{262243F6-C188-F24D-AB99-C967D9D9E10A}" presName="rootConnector" presStyleLbl="node1" presStyleIdx="1" presStyleCnt="4"/>
      <dgm:spPr/>
      <dgm:t>
        <a:bodyPr/>
        <a:lstStyle/>
        <a:p>
          <a:endParaRPr lang="en-US"/>
        </a:p>
      </dgm:t>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t>
        <a:bodyPr/>
        <a:lstStyle/>
        <a:p>
          <a:endParaRPr lang="en-US"/>
        </a:p>
      </dgm:t>
    </dgm:pt>
    <dgm:pt modelId="{EB5CB965-FFE0-B148-AF27-9EABE58F81E7}" type="pres">
      <dgm:prSet presAssocID="{AD977A24-11DC-C742-9D49-A6C33F1F91B6}" presName="childText" presStyleLbl="bgAcc1" presStyleIdx="3" presStyleCnt="13">
        <dgm:presLayoutVars>
          <dgm:bulletEnabled val="1"/>
        </dgm:presLayoutVars>
      </dgm:prSet>
      <dgm:spPr/>
      <dgm:t>
        <a:bodyPr/>
        <a:lstStyle/>
        <a:p>
          <a:endParaRPr lang="en-US"/>
        </a:p>
      </dgm:t>
    </dgm:pt>
    <dgm:pt modelId="{8AF6E76E-68BB-264D-826E-AEBB39267524}" type="pres">
      <dgm:prSet presAssocID="{0B65D78F-D56C-BD40-A9B0-59F402830A7C}" presName="Name13" presStyleLbl="parChTrans1D2" presStyleIdx="4" presStyleCnt="13"/>
      <dgm:spPr/>
      <dgm:t>
        <a:bodyPr/>
        <a:lstStyle/>
        <a:p>
          <a:endParaRPr lang="en-US"/>
        </a:p>
      </dgm:t>
    </dgm:pt>
    <dgm:pt modelId="{11F567F9-0295-3F48-9CFB-A29A07F8ED60}" type="pres">
      <dgm:prSet presAssocID="{DE8EFFD2-9C3E-E142-B5BE-3003F9ECCF56}" presName="childText" presStyleLbl="bgAcc1" presStyleIdx="4" presStyleCnt="13">
        <dgm:presLayoutVars>
          <dgm:bulletEnabled val="1"/>
        </dgm:presLayoutVars>
      </dgm:prSet>
      <dgm:spPr/>
      <dgm:t>
        <a:bodyPr/>
        <a:lstStyle/>
        <a:p>
          <a:endParaRPr lang="en-US"/>
        </a:p>
      </dgm:t>
    </dgm:pt>
    <dgm:pt modelId="{29C59D61-C26A-AA40-8EA4-D9F10DB3FA4C}" type="pres">
      <dgm:prSet presAssocID="{2C6FA2B9-6188-7041-8EEB-DFFE828A61C2}" presName="Name13" presStyleLbl="parChTrans1D2" presStyleIdx="5" presStyleCnt="13"/>
      <dgm:spPr/>
      <dgm:t>
        <a:bodyPr/>
        <a:lstStyle/>
        <a:p>
          <a:endParaRPr lang="en-US"/>
        </a:p>
      </dgm:t>
    </dgm:pt>
    <dgm:pt modelId="{B9A2AEBA-8DB5-A741-9AFA-831FB972D460}" type="pres">
      <dgm:prSet presAssocID="{4EE020A8-A35E-F943-8D39-B335825AE9FF}" presName="childText" presStyleLbl="bgAcc1" presStyleIdx="5" presStyleCnt="13">
        <dgm:presLayoutVars>
          <dgm:bulletEnabled val="1"/>
        </dgm:presLayoutVars>
      </dgm:prSet>
      <dgm:spPr/>
      <dgm:t>
        <a:bodyPr/>
        <a:lstStyle/>
        <a:p>
          <a:endParaRPr lang="en-US"/>
        </a:p>
      </dgm:t>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t>
        <a:bodyPr/>
        <a:lstStyle/>
        <a:p>
          <a:endParaRPr lang="en-US"/>
        </a:p>
      </dgm:t>
    </dgm:pt>
    <dgm:pt modelId="{97A63C3D-DF05-2E49-ADF2-60951A1D1420}" type="pres">
      <dgm:prSet presAssocID="{C820C997-5775-1D4D-B615-942335D8F154}" presName="rootConnector" presStyleLbl="node1" presStyleIdx="2" presStyleCnt="4"/>
      <dgm:spPr/>
      <dgm:t>
        <a:bodyPr/>
        <a:lstStyle/>
        <a:p>
          <a:endParaRPr lang="en-US"/>
        </a:p>
      </dgm:t>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t>
        <a:bodyPr/>
        <a:lstStyle/>
        <a:p>
          <a:endParaRPr lang="en-US"/>
        </a:p>
      </dgm:t>
    </dgm:pt>
    <dgm:pt modelId="{CDF79683-4896-AE46-8C7E-1E26F3144B7F}" type="pres">
      <dgm:prSet presAssocID="{FAEA5CBB-AE04-B549-AC53-D0181C8E8A08}" presName="childText" presStyleLbl="bgAcc1" presStyleIdx="6" presStyleCnt="13">
        <dgm:presLayoutVars>
          <dgm:bulletEnabled val="1"/>
        </dgm:presLayoutVars>
      </dgm:prSet>
      <dgm:spPr/>
      <dgm:t>
        <a:bodyPr/>
        <a:lstStyle/>
        <a:p>
          <a:endParaRPr lang="en-US"/>
        </a:p>
      </dgm:t>
    </dgm:pt>
    <dgm:pt modelId="{22BDA43B-DDAC-6B48-B529-9D41B158BFE5}" type="pres">
      <dgm:prSet presAssocID="{2548E3A4-CB27-114A-89EA-C80B13E8BB9F}" presName="Name13" presStyleLbl="parChTrans1D2" presStyleIdx="7" presStyleCnt="13"/>
      <dgm:spPr/>
      <dgm:t>
        <a:bodyPr/>
        <a:lstStyle/>
        <a:p>
          <a:endParaRPr lang="en-US"/>
        </a:p>
      </dgm:t>
    </dgm:pt>
    <dgm:pt modelId="{86D2BFCF-6137-6040-B4D7-654F73B11185}" type="pres">
      <dgm:prSet presAssocID="{84F3437F-B600-A644-99F4-6E1DF8387B12}" presName="childText" presStyleLbl="bgAcc1" presStyleIdx="7" presStyleCnt="13">
        <dgm:presLayoutVars>
          <dgm:bulletEnabled val="1"/>
        </dgm:presLayoutVars>
      </dgm:prSet>
      <dgm:spPr/>
      <dgm:t>
        <a:bodyPr/>
        <a:lstStyle/>
        <a:p>
          <a:endParaRPr lang="en-US"/>
        </a:p>
      </dgm:t>
    </dgm:pt>
    <dgm:pt modelId="{FECE01BA-866C-8B4C-8971-A9BDF35383BD}" type="pres">
      <dgm:prSet presAssocID="{E592A506-7658-4B4C-8FED-E3A5A6E38753}" presName="Name13" presStyleLbl="parChTrans1D2" presStyleIdx="8" presStyleCnt="13"/>
      <dgm:spPr/>
      <dgm:t>
        <a:bodyPr/>
        <a:lstStyle/>
        <a:p>
          <a:endParaRPr lang="en-US"/>
        </a:p>
      </dgm:t>
    </dgm:pt>
    <dgm:pt modelId="{69BFFA3F-0AD9-9441-82BC-335A44ED0150}" type="pres">
      <dgm:prSet presAssocID="{2DC69FB4-FE3C-AD43-B145-23EB77E89B08}" presName="childText" presStyleLbl="bgAcc1" presStyleIdx="8" presStyleCnt="13">
        <dgm:presLayoutVars>
          <dgm:bulletEnabled val="1"/>
        </dgm:presLayoutVars>
      </dgm:prSet>
      <dgm:spPr/>
      <dgm:t>
        <a:bodyPr/>
        <a:lstStyle/>
        <a:p>
          <a:endParaRPr lang="en-US"/>
        </a:p>
      </dgm:t>
    </dgm:pt>
    <dgm:pt modelId="{1B2A1DD4-116B-C64D-AB7C-4E334146ACC9}" type="pres">
      <dgm:prSet presAssocID="{4F65C890-6967-5D41-856B-1BAADEDB4B58}" presName="Name13" presStyleLbl="parChTrans1D2" presStyleIdx="9" presStyleCnt="13"/>
      <dgm:spPr/>
      <dgm:t>
        <a:bodyPr/>
        <a:lstStyle/>
        <a:p>
          <a:endParaRPr lang="en-US"/>
        </a:p>
      </dgm:t>
    </dgm:pt>
    <dgm:pt modelId="{F0161445-FBCA-154C-A578-ACEB2B139284}" type="pres">
      <dgm:prSet presAssocID="{29337C8D-4C22-5949-A112-C600430A6B55}" presName="childText" presStyleLbl="bgAcc1" presStyleIdx="9" presStyleCnt="13">
        <dgm:presLayoutVars>
          <dgm:bulletEnabled val="1"/>
        </dgm:presLayoutVars>
      </dgm:prSet>
      <dgm:spPr/>
      <dgm:t>
        <a:bodyPr/>
        <a:lstStyle/>
        <a:p>
          <a:endParaRPr lang="en-US"/>
        </a:p>
      </dgm:t>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t>
        <a:bodyPr/>
        <a:lstStyle/>
        <a:p>
          <a:endParaRPr lang="en-US"/>
        </a:p>
      </dgm:t>
    </dgm:pt>
    <dgm:pt modelId="{C6E62521-4D12-004A-A502-A60826E7EBAA}" type="pres">
      <dgm:prSet presAssocID="{FA6A981E-3070-A34F-947A-EB7ABA68EE11}" presName="rootConnector" presStyleLbl="node1" presStyleIdx="3" presStyleCnt="4"/>
      <dgm:spPr/>
      <dgm:t>
        <a:bodyPr/>
        <a:lstStyle/>
        <a:p>
          <a:endParaRPr lang="en-US"/>
        </a:p>
      </dgm:t>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t>
        <a:bodyPr/>
        <a:lstStyle/>
        <a:p>
          <a:endParaRPr lang="en-US"/>
        </a:p>
      </dgm:t>
    </dgm:pt>
    <dgm:pt modelId="{DCB2FCDB-E6D6-904E-A580-4ADB3BF065A6}" type="pres">
      <dgm:prSet presAssocID="{51FEB92C-5C00-4148-B4CE-600BD1896178}" presName="childText" presStyleLbl="bgAcc1" presStyleIdx="10" presStyleCnt="13">
        <dgm:presLayoutVars>
          <dgm:bulletEnabled val="1"/>
        </dgm:presLayoutVars>
      </dgm:prSet>
      <dgm:spPr/>
      <dgm:t>
        <a:bodyPr/>
        <a:lstStyle/>
        <a:p>
          <a:endParaRPr lang="en-US"/>
        </a:p>
      </dgm:t>
    </dgm:pt>
    <dgm:pt modelId="{83B0DAF1-60E4-9045-B9E4-B96C5D869AFD}" type="pres">
      <dgm:prSet presAssocID="{DC0B03C6-28CF-5A4D-B3F8-BB2309151689}" presName="Name13" presStyleLbl="parChTrans1D2" presStyleIdx="11" presStyleCnt="13"/>
      <dgm:spPr/>
      <dgm:t>
        <a:bodyPr/>
        <a:lstStyle/>
        <a:p>
          <a:endParaRPr lang="en-US"/>
        </a:p>
      </dgm:t>
    </dgm:pt>
    <dgm:pt modelId="{366DBA70-8BB4-F34F-8B9B-A2766771CED6}" type="pres">
      <dgm:prSet presAssocID="{9BD8975B-F43D-194D-9595-9DCB15FE0012}" presName="childText" presStyleLbl="bgAcc1" presStyleIdx="11" presStyleCnt="13">
        <dgm:presLayoutVars>
          <dgm:bulletEnabled val="1"/>
        </dgm:presLayoutVars>
      </dgm:prSet>
      <dgm:spPr/>
      <dgm:t>
        <a:bodyPr/>
        <a:lstStyle/>
        <a:p>
          <a:endParaRPr lang="en-US"/>
        </a:p>
      </dgm:t>
    </dgm:pt>
    <dgm:pt modelId="{46F7C217-EAF9-1940-A3AC-6B582F32A3FA}" type="pres">
      <dgm:prSet presAssocID="{AE02444B-5E83-5F41-9956-4BF44137F418}" presName="Name13" presStyleLbl="parChTrans1D2" presStyleIdx="12" presStyleCnt="13"/>
      <dgm:spPr/>
      <dgm:t>
        <a:bodyPr/>
        <a:lstStyle/>
        <a:p>
          <a:endParaRPr lang="en-US"/>
        </a:p>
      </dgm:t>
    </dgm:pt>
    <dgm:pt modelId="{5AF0E7B9-E263-D64F-82B7-2123FE05D917}" type="pres">
      <dgm:prSet presAssocID="{49C10939-F231-2D4D-AC73-F6AEA469EE20}" presName="childText" presStyleLbl="bgAcc1" presStyleIdx="12" presStyleCnt="13">
        <dgm:presLayoutVars>
          <dgm:bulletEnabled val="1"/>
        </dgm:presLayoutVars>
      </dgm:prSet>
      <dgm:spPr/>
      <dgm:t>
        <a:bodyPr/>
        <a:lstStyle/>
        <a:p>
          <a:endParaRPr lang="en-US"/>
        </a:p>
      </dgm:t>
    </dgm:pt>
  </dgm:ptLst>
  <dgm:cxnLst>
    <dgm:cxn modelId="{786B7B78-C154-1442-8D88-039D335632A4}" type="presOf" srcId="{8A5A9FAA-F984-444B-8BA7-6F42E18237DE}" destId="{E831056C-9A48-964E-B68D-5061B30A0B2E}" srcOrd="1" destOrd="0" presId="urn:microsoft.com/office/officeart/2005/8/layout/hierarchy3"/>
    <dgm:cxn modelId="{22071553-C3A1-FE4E-B419-13C85BB0DEC0}" type="presOf" srcId="{29337C8D-4C22-5949-A112-C600430A6B55}" destId="{F0161445-FBCA-154C-A578-ACEB2B139284}"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7F2C4258-B909-FE4E-AEA3-C27C912FAA46}" type="presOf" srcId="{FA6A981E-3070-A34F-947A-EB7ABA68EE11}" destId="{2331A22A-7C8D-C642-BBF8-C12A6CD27989}"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5335185B-5ECA-3146-86FD-D91FB578345B}" type="presOf" srcId="{730A44F1-D164-9041-B049-621F523080BF}" destId="{3D110699-3DBB-5146-A1DC-9DF4CC366F5C}" srcOrd="0" destOrd="0" presId="urn:microsoft.com/office/officeart/2005/8/layout/hierarchy3"/>
    <dgm:cxn modelId="{88BEBD12-1940-2144-9F28-DE35917B5CD7}" type="presOf" srcId="{84F3437F-B600-A644-99F4-6E1DF8387B12}" destId="{86D2BFCF-6137-6040-B4D7-654F73B11185}" srcOrd="0"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4C3CBE3D-0571-354C-B481-A34B1862DBC3}" srcId="{FA6A981E-3070-A34F-947A-EB7ABA68EE11}" destId="{49C10939-F231-2D4D-AC73-F6AEA469EE20}" srcOrd="2" destOrd="0" parTransId="{AE02444B-5E83-5F41-9956-4BF44137F418}" sibTransId="{4A25220D-608E-804F-BC8A-1E008ED485B3}"/>
    <dgm:cxn modelId="{28F4AB10-5324-3C4A-9297-8947DEB91F3C}" srcId="{262243F6-C188-F24D-AB99-C967D9D9E10A}" destId="{DE8EFFD2-9C3E-E142-B5BE-3003F9ECCF56}" srcOrd="1" destOrd="0" parTransId="{0B65D78F-D56C-BD40-A9B0-59F402830A7C}" sibTransId="{32C610E4-C72E-124F-B694-8DE0CE7D00DE}"/>
    <dgm:cxn modelId="{794FA295-6434-C24B-89F9-681DD87A4FB7}" srcId="{262243F6-C188-F24D-AB99-C967D9D9E10A}" destId="{AD977A24-11DC-C742-9D49-A6C33F1F91B6}" srcOrd="0" destOrd="0" parTransId="{5ADB2149-FAF2-FD41-9564-36A9AA224EBD}" sibTransId="{75DCBC6C-838A-A242-AF2C-FFA40016B3C6}"/>
    <dgm:cxn modelId="{55F4957E-74FE-EA43-AB54-BA206FCF0C1B}" type="presOf" srcId="{FAEA5CBB-AE04-B549-AC53-D0181C8E8A08}" destId="{CDF79683-4896-AE46-8C7E-1E26F3144B7F}" srcOrd="0" destOrd="0" presId="urn:microsoft.com/office/officeart/2005/8/layout/hierarchy3"/>
    <dgm:cxn modelId="{66CD094A-B89D-044A-96E7-BEEAD96544CE}" srcId="{A01E109A-38E4-4D41-9D2B-DA90F9DF2D9D}" destId="{FA6A981E-3070-A34F-947A-EB7ABA68EE11}" srcOrd="3" destOrd="0" parTransId="{5F7AF8B1-9982-594E-8029-EC2EEDBC8594}" sibTransId="{7E71C80E-E9E3-F749-9498-B99251E355D5}"/>
    <dgm:cxn modelId="{D093AF0F-B3C7-3341-840E-9F4C0D0DAE1D}" type="presOf" srcId="{0B65D78F-D56C-BD40-A9B0-59F402830A7C}" destId="{8AF6E76E-68BB-264D-826E-AEBB39267524}" srcOrd="0"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07CC2A24-EE94-0B44-9D25-AEB149A7C34D}" type="presOf" srcId="{C820C997-5775-1D4D-B615-942335D8F154}" destId="{97A63C3D-DF05-2E49-ADF2-60951A1D1420}" srcOrd="1"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57BF55B1-F63D-2043-82B7-915B75760267}" type="presOf" srcId="{2DC69FB4-FE3C-AD43-B145-23EB77E89B08}" destId="{69BFFA3F-0AD9-9441-82BC-335A44ED0150}"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E3004402-9654-2C48-85C9-9172CECE1A8A}" type="presOf" srcId="{51FEB92C-5C00-4148-B4CE-600BD1896178}" destId="{DCB2FCDB-E6D6-904E-A580-4ADB3BF065A6}"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CDA58620-49BE-0D4D-AF1D-9C657B392456}" type="presOf" srcId="{E592A506-7658-4B4C-8FED-E3A5A6E38753}" destId="{FECE01BA-866C-8B4C-8971-A9BDF35383BD}"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B40E5301-9BA8-FF47-AD4D-AD1404AD6B9D}" type="presOf" srcId="{2C6FA2B9-6188-7041-8EEB-DFFE828A61C2}" destId="{29C59D61-C26A-AA40-8EA4-D9F10DB3FA4C}" srcOrd="0"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C6509B97-1744-8B45-80BA-74097A215472}" type="presOf" srcId="{AE02444B-5E83-5F41-9956-4BF44137F418}" destId="{46F7C217-EAF9-1940-A3AC-6B582F32A3FA}" srcOrd="0" destOrd="0" presId="urn:microsoft.com/office/officeart/2005/8/layout/hierarchy3"/>
    <dgm:cxn modelId="{E4B6982D-E2DD-1C47-9835-705BF5BD40AB}" type="presOf" srcId="{249E975A-6248-F040-B0EC-0D217BA5812D}" destId="{195F2E14-05C7-644B-B6BE-707563606306}"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70EFB3A1-1BB5-6C4B-8AB4-20E379A1653E}" type="presOf" srcId="{8A5A9FAA-F984-444B-8BA7-6F42E18237DE}" destId="{A31D7AAC-FC8E-004F-B865-F0253AEE1155}"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2DA9E234-B320-204F-B637-507BB9161C22}" srcId="{C820C997-5775-1D4D-B615-942335D8F154}" destId="{29337C8D-4C22-5949-A112-C600430A6B55}" srcOrd="3" destOrd="0" parTransId="{4F65C890-6967-5D41-856B-1BAADEDB4B58}" sibTransId="{DB232A88-B0FC-5B4D-9FFC-B80C06AA875C}"/>
    <dgm:cxn modelId="{6B703F2C-3A56-074B-9030-D139F7046D96}" srcId="{FA6A981E-3070-A34F-947A-EB7ABA68EE11}" destId="{9BD8975B-F43D-194D-9595-9DCB15FE0012}" srcOrd="1" destOrd="0" parTransId="{DC0B03C6-28CF-5A4D-B3F8-BB2309151689}" sibTransId="{4044DD32-0884-5642-A684-DDBF3DACF352}"/>
    <dgm:cxn modelId="{E4BC89E1-E7F4-374D-B94C-68F2BD26FFAD}" type="presOf" srcId="{9FA2F442-938D-5944-9371-4C6772DEDC8B}" destId="{F1386D75-35EA-5D42-9968-3F87FE7AA2CE}" srcOrd="0" destOrd="0" presId="urn:microsoft.com/office/officeart/2005/8/layout/hierarchy3"/>
    <dgm:cxn modelId="{2B175F00-84E5-4D45-981D-B4AE67E1E7F4}" srcId="{8A5A9FAA-F984-444B-8BA7-6F42E18237DE}" destId="{730A44F1-D164-9041-B049-621F523080BF}" srcOrd="2" destOrd="0" parTransId="{7F091602-B494-2A49-A04D-FD0AC9D0086B}" sibTransId="{D9080A72-DA8D-1F4A-9B0A-737131935B49}"/>
    <dgm:cxn modelId="{8F40FCFC-C2AD-2941-A184-2841F64D5B69}" type="presOf" srcId="{D7B695A4-8C81-7145-A1F9-297813E20ADC}" destId="{D506F360-FBE7-A546-AC58-035A01472293}" srcOrd="0"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B03E3F1A-CB33-DD40-8573-6D80E8765A71}" srcId="{FA6A981E-3070-A34F-947A-EB7ABA68EE11}" destId="{51FEB92C-5C00-4148-B4CE-600BD1896178}" srcOrd="0" destOrd="0" parTransId="{F9FEA76A-0448-B543-A07D-BFF42E9992EB}" sibTransId="{FFF0B65F-CD9A-6648-BBD9-4405952DABF1}"/>
    <dgm:cxn modelId="{7350C190-74A2-144C-B9A6-D5E10387C400}" type="presOf" srcId="{4EE020A8-A35E-F943-8D39-B335825AE9FF}" destId="{B9A2AEBA-8DB5-A741-9AFA-831FB972D460}"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CACBB24F-BA96-6E47-B781-6175DC476ECF}" srcId="{8A5A9FAA-F984-444B-8BA7-6F42E18237DE}" destId="{249E975A-6248-F040-B0EC-0D217BA5812D}" srcOrd="0" destOrd="0" parTransId="{D7B695A4-8C81-7145-A1F9-297813E20ADC}" sibTransId="{B21CA502-2196-FC49-B024-49C7EF69C567}"/>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smtClean="0"/>
            <a:t>The two most important characteristics of memory</a:t>
          </a:r>
          <a:endParaRPr lang="en-US" dirty="0"/>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smtClean="0"/>
        </a:p>
        <a:p>
          <a:pPr rtl="0"/>
          <a:r>
            <a:rPr lang="en-US" sz="3000" dirty="0" smtClean="0"/>
            <a:t>Three performance parameters are used:</a:t>
          </a:r>
          <a:endParaRPr lang="en-US" sz="3000" dirty="0"/>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smtClean="0"/>
            <a:t>Access time (latency)</a:t>
          </a:r>
          <a:endParaRPr lang="en-GB" dirty="0"/>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smtClean="0"/>
            <a:t>For random-access memory it is the time it takes to perform a read or write operation</a:t>
          </a:r>
          <a:endParaRPr lang="en-US" dirty="0"/>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smtClean="0"/>
            <a:t>For non-random-access memory it is the time it takes to position the read-write mechanism at the desired location</a:t>
          </a:r>
          <a:endParaRPr lang="en-US" dirty="0"/>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smtClean="0"/>
            <a:t>Memory cycle time</a:t>
          </a:r>
          <a:endParaRPr lang="en-US" sz="1400" dirty="0"/>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smtClean="0"/>
            <a:t>Access time plus any additional time required before second access can commence</a:t>
          </a:r>
          <a:endParaRPr lang="en-US" sz="1100" dirty="0"/>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smtClean="0"/>
            <a:t>Additional time may be required for transients to die out on signal lines or to regenerate data if they are read destructively</a:t>
          </a:r>
          <a:endParaRPr lang="en-US" sz="1100" dirty="0"/>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smtClean="0"/>
            <a:t>Concerned with the system bus, not the processor</a:t>
          </a:r>
          <a:endParaRPr lang="en-US" sz="11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smtClean="0"/>
            <a:t>Transfer rate</a:t>
          </a:r>
          <a:endParaRPr lang="en-US" dirty="0"/>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smtClean="0"/>
            <a:t>The rate at which data can be transferred into or out of a memory unit</a:t>
          </a:r>
          <a:endParaRPr lang="en-US" dirty="0"/>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smtClean="0"/>
            <a:t>For random-access memory it is equal to 1/(cycle time)</a:t>
          </a:r>
          <a:endParaRPr lang="en-US" dirty="0"/>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t>
        <a:bodyPr/>
        <a:lstStyle/>
        <a:p>
          <a:endParaRPr lang="en-US"/>
        </a:p>
      </dgm:t>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t>
        <a:bodyPr/>
        <a:lstStyle/>
        <a:p>
          <a:endParaRPr lang="en-US"/>
        </a:p>
      </dgm:t>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t>
        <a:bodyPr/>
        <a:lstStyle/>
        <a:p>
          <a:endParaRPr lang="en-US"/>
        </a:p>
      </dgm:t>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t>
        <a:bodyPr/>
        <a:lstStyle/>
        <a:p>
          <a:endParaRPr lang="en-US"/>
        </a:p>
      </dgm:t>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t>
        <a:bodyPr/>
        <a:lstStyle/>
        <a:p>
          <a:endParaRPr lang="en-US"/>
        </a:p>
      </dgm:t>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t>
        <a:bodyPr/>
        <a:lstStyle/>
        <a:p>
          <a:endParaRPr lang="en-US"/>
        </a:p>
      </dgm:t>
    </dgm:pt>
  </dgm:ptLst>
  <dgm:cxnLst>
    <dgm:cxn modelId="{67D9566B-B9BA-8649-AB7A-40E6060CBA2C}" srcId="{63345D47-8D5E-EF4F-9ED8-936890EC94B5}" destId="{A41D35A3-B306-0247-9C90-FE2FD338F566}" srcOrd="0" destOrd="0" parTransId="{D1BE60B8-0963-4F46-B025-69563C2B04F0}" sibTransId="{4D21CA9D-B342-C145-9903-36C13BD31C9E}"/>
    <dgm:cxn modelId="{024C89BA-7E9F-174A-BBC7-3186A108E4E6}" srcId="{4BB96DB0-F8CB-0D43-B5F2-EE804536328D}" destId="{D60B39AF-5EB9-C047-98BC-FC39BA3364E4}" srcOrd="0" destOrd="0" parTransId="{5E97EA38-D1A0-1B43-8B27-53638AEBE5C5}" sibTransId="{3E176711-D759-2242-93D1-C0B062B3A17C}"/>
    <dgm:cxn modelId="{C0830C1F-53BF-0342-82F9-6DF09C874BF1}" srcId="{CF384916-2EBE-C047-B176-DAD9E34690A4}" destId="{7408E672-E96F-5941-8BBA-E8B5E346BAA1}" srcOrd="1" destOrd="0" parTransId="{B89F4393-BF34-0040-A33A-9871583F5B3F}" sibTransId="{A797B638-1219-7E40-B797-3853F4F7CF99}"/>
    <dgm:cxn modelId="{CD6B9E43-2142-4448-A638-A4EC90323A3B}" type="presOf" srcId="{86657987-5D7D-9145-9B7A-F752208AD897}" destId="{8A95A152-734B-A745-AAE7-3D32D8C60BCF}" srcOrd="0" destOrd="0" presId="urn:microsoft.com/office/officeart/2005/8/layout/target2"/>
    <dgm:cxn modelId="{47B6ED1F-66E1-E54C-93D5-141A1C5D63B3}" type="presOf" srcId="{317CB85F-1C30-8E43-8C90-8E62399E8176}" destId="{4DC5D986-59BC-1740-AC0E-735CF97CB45C}" srcOrd="0" destOrd="1" presId="urn:microsoft.com/office/officeart/2005/8/layout/target2"/>
    <dgm:cxn modelId="{90BAB2A2-87A0-CB41-BD6A-D3A4F8845299}" type="presOf" srcId="{E762937F-2561-A44B-8C95-94BA8C9C4617}" destId="{8D7CAF80-BCAD-AF40-83EC-CA9E025213FC}" srcOrd="0" destOrd="1" presId="urn:microsoft.com/office/officeart/2005/8/layout/target2"/>
    <dgm:cxn modelId="{CB4EC598-FE95-CE49-A7B0-06DA26786786}" type="presOf" srcId="{CF384916-2EBE-C047-B176-DAD9E34690A4}" destId="{4DC5D986-59BC-1740-AC0E-735CF97CB45C}" srcOrd="0" destOrd="0" presId="urn:microsoft.com/office/officeart/2005/8/layout/target2"/>
    <dgm:cxn modelId="{6A0FBFC1-D4D1-6940-B898-859096250CF0}" type="presOf" srcId="{9498714A-5D09-AE4D-81B2-F8F2997E0A84}" destId="{DCA2CBFE-8F07-BB4E-8414-CF97B200D168}" srcOrd="0" destOrd="2" presId="urn:microsoft.com/office/officeart/2005/8/layout/target2"/>
    <dgm:cxn modelId="{26A531A5-09AB-9248-BBF6-9A7E62D3909F}" type="presOf" srcId="{7408E672-E96F-5941-8BBA-E8B5E346BAA1}" destId="{4DC5D986-59BC-1740-AC0E-735CF97CB45C}" srcOrd="0" destOrd="2" presId="urn:microsoft.com/office/officeart/2005/8/layout/target2"/>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BFB0EA41-0C58-0343-BF85-B827F232F3DF}" type="presOf" srcId="{63345D47-8D5E-EF4F-9ED8-936890EC94B5}" destId="{8DC7E3E3-3F49-9048-9468-3382299E881D}" srcOrd="0" destOrd="0" presId="urn:microsoft.com/office/officeart/2005/8/layout/target2"/>
    <dgm:cxn modelId="{B26D4589-7F37-3648-A3E1-183DF5637DB3}" srcId="{6F299D02-4724-A74A-AA67-D410C5ECB300}" destId="{A6F1DB38-E56A-BA4B-B780-FA6EDBD930C8}" srcOrd="1" destOrd="0" parTransId="{B09454DD-B16C-EA4E-98F7-131AA262A6FB}" sibTransId="{C04873EF-9610-C44F-BC9D-6C3FAB7D6212}"/>
    <dgm:cxn modelId="{0190996B-7D1A-0642-9595-9C104F6DAD68}" srcId="{86657987-5D7D-9145-9B7A-F752208AD897}" destId="{6F299D02-4724-A74A-AA67-D410C5ECB300}" srcOrd="2" destOrd="0" parTransId="{126EB937-125C-3645-A822-00222F561300}" sibTransId="{0CB6D00F-8917-7D41-93CF-8AB361ABE8CC}"/>
    <dgm:cxn modelId="{E624E411-7403-6F4A-8733-5F67BF7E579E}" srcId="{CF384916-2EBE-C047-B176-DAD9E34690A4}" destId="{317CB85F-1C30-8E43-8C90-8E62399E8176}" srcOrd="0" destOrd="0" parTransId="{EE8EDB02-BC91-964C-A351-6CEF0F3A0FB9}" sibTransId="{7841D5F3-1D0E-3249-9335-D18CCF73B93D}"/>
    <dgm:cxn modelId="{1EFD4954-79F2-5A41-ABFB-49CAF963DDCF}" srcId="{86657987-5D7D-9145-9B7A-F752208AD897}" destId="{CF384916-2EBE-C047-B176-DAD9E34690A4}" srcOrd="0" destOrd="0" parTransId="{4691FD66-CC92-AF49-9FA8-89E7ADDE426E}" sibTransId="{6C69B0F2-86D0-BE49-B377-295A6A39A971}"/>
    <dgm:cxn modelId="{249E08D8-A514-CD4F-B569-5825518BE2CA}" srcId="{6F299D02-4724-A74A-AA67-D410C5ECB300}" destId="{E762937F-2561-A44B-8C95-94BA8C9C4617}" srcOrd="0" destOrd="0" parTransId="{341C858B-B1A1-9C4F-A648-D1C7100925DC}" sibTransId="{89B4B04F-DAD4-9747-908B-925408933E39}"/>
    <dgm:cxn modelId="{DB86298D-11E2-CC4B-AA34-86BEC492E8CA}" type="presOf" srcId="{17DFE561-8622-9F49-AD32-92661BDD5157}" destId="{DCA2CBFE-8F07-BB4E-8414-CF97B200D168}" srcOrd="0" destOrd="3" presId="urn:microsoft.com/office/officeart/2005/8/layout/target2"/>
    <dgm:cxn modelId="{DF701110-9429-9E48-9431-75C18C99FFCF}" type="presOf" srcId="{4BB96DB0-F8CB-0D43-B5F2-EE804536328D}" destId="{DCA2CBFE-8F07-BB4E-8414-CF97B200D168}" srcOrd="0" destOrd="0" presId="urn:microsoft.com/office/officeart/2005/8/layout/target2"/>
    <dgm:cxn modelId="{844D594B-3BC1-214C-AB42-1A0306C17EB8}" type="presOf" srcId="{A6F1DB38-E56A-BA4B-B780-FA6EDBD930C8}" destId="{8D7CAF80-BCAD-AF40-83EC-CA9E025213FC}"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582BB5E4-E826-2E4C-8F7E-3AF94691565F}" srcId="{4BB96DB0-F8CB-0D43-B5F2-EE804536328D}" destId="{9498714A-5D09-AE4D-81B2-F8F2997E0A84}" srcOrd="1" destOrd="0" parTransId="{51AEF564-2A4F-774E-A6BF-9C5BB7C7BA51}" sibTransId="{647066E6-D48E-7540-80CC-0AC22D7E35BC}"/>
    <dgm:cxn modelId="{F7FB9BBA-CCBB-DF45-9564-D777DFD59F03}" srcId="{86657987-5D7D-9145-9B7A-F752208AD897}" destId="{4BB96DB0-F8CB-0D43-B5F2-EE804536328D}" srcOrd="1" destOrd="0" parTransId="{DA145010-1BC5-4A47-8C0F-5A2A26315F5D}" sibTransId="{A6CFE9F4-7A7B-2C44-8271-BE68A2567E01}"/>
    <dgm:cxn modelId="{EFE69842-B030-B54C-A174-D400E1F6B7B1}" srcId="{63345D47-8D5E-EF4F-9ED8-936890EC94B5}" destId="{86657987-5D7D-9145-9B7A-F752208AD897}" srcOrd="1" destOrd="0" parTransId="{602B3695-5FF0-9C4A-B946-F15B2FB28D16}" sibTransId="{5ED105F6-1A94-EE4F-911E-E0F216E124A5}"/>
    <dgm:cxn modelId="{19FBFDAF-CE6E-0E4D-A368-CE236325F355}" srcId="{4BB96DB0-F8CB-0D43-B5F2-EE804536328D}" destId="{17DFE561-8622-9F49-AD32-92661BDD5157}" srcOrd="2" destOrd="0" parTransId="{2917BF63-F96B-4646-A238-694B5CE16ADB}" sibTransId="{00068B92-6255-9847-84BD-929767462738}"/>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smtClean="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smtClean="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smtClean="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smtClean="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smtClean="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smtClean="0"/>
            <a:t>The cache control logic interprets a memory address simply as a </a:t>
          </a:r>
          <a:r>
            <a:rPr lang="en-GB" b="1" u="sng" dirty="0" smtClean="0"/>
            <a:t>Tag </a:t>
          </a:r>
          <a:r>
            <a:rPr lang="en-GB" dirty="0" smtClean="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smtClean="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smtClean="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smtClean="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349158B9-F2A6-42FA-9659-5F0FA9E53D1A}">
      <dgm:prSet/>
      <dgm:spPr>
        <a:ln>
          <a:solidFill>
            <a:schemeClr val="accent3"/>
          </a:solidFill>
        </a:ln>
      </dgm:spPr>
      <dgm:t>
        <a:bodyPr/>
        <a:lstStyle/>
        <a:p>
          <a:r>
            <a:rPr lang="en-GB" b="1" smtClean="0"/>
            <a:t>Read by yourself</a:t>
          </a:r>
          <a:endParaRPr lang="en-GB" b="1" dirty="0" smtClean="0"/>
        </a:p>
      </dgm:t>
    </dgm:pt>
    <dgm:pt modelId="{3C5E3127-D43F-41FD-9C7A-5124242FF21F}" type="parTrans" cxnId="{A1379FAB-553C-4BDE-9BA1-6D0AF761495C}">
      <dgm:prSet/>
      <dgm:spPr/>
      <dgm:t>
        <a:bodyPr/>
        <a:lstStyle/>
        <a:p>
          <a:endParaRPr lang="en-US"/>
        </a:p>
      </dgm:t>
    </dgm:pt>
    <dgm:pt modelId="{EA21F20D-A109-4987-AF71-D440E9ABB2C8}" type="sibTrans" cxnId="{A1379FAB-553C-4BDE-9BA1-6D0AF761495C}">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t>
        <a:bodyPr/>
        <a:lstStyle/>
        <a:p>
          <a:endParaRPr lang="en-US"/>
        </a:p>
      </dgm:t>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t>
        <a:bodyPr/>
        <a:lstStyle/>
        <a:p>
          <a:endParaRPr lang="en-US"/>
        </a:p>
      </dgm:t>
    </dgm:pt>
    <dgm:pt modelId="{5E6AA0E8-B225-9D44-A86D-9767773C4003}" type="pres">
      <dgm:prSet presAssocID="{D7CDE4F2-0B29-5340-B4CA-7903895738A3}" presName="desTx" presStyleLbl="alignAccFollowNode1" presStyleIdx="0" presStyleCnt="3">
        <dgm:presLayoutVars>
          <dgm:bulletEnabled val="1"/>
        </dgm:presLayoutVars>
      </dgm:prSet>
      <dgm:spPr/>
      <dgm:t>
        <a:bodyPr/>
        <a:lstStyle/>
        <a:p>
          <a:endParaRPr lang="en-US"/>
        </a:p>
      </dgm:t>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X="112813" custScaleY="201857">
        <dgm:presLayoutVars>
          <dgm:chMax val="0"/>
          <dgm:chPref val="0"/>
          <dgm:bulletEnabled val="1"/>
        </dgm:presLayoutVars>
      </dgm:prSet>
      <dgm:spPr/>
      <dgm:t>
        <a:bodyPr/>
        <a:lstStyle/>
        <a:p>
          <a:endParaRPr lang="en-US"/>
        </a:p>
      </dgm:t>
    </dgm:pt>
    <dgm:pt modelId="{9F9ABC03-ED5A-8C4F-ABBA-7702123255F3}" type="pres">
      <dgm:prSet presAssocID="{774F7563-D777-364A-9F75-45F9C7D60EC4}" presName="desTx" presStyleLbl="alignAccFollowNode1" presStyleIdx="1" presStyleCnt="3" custScaleX="113838" custScaleY="100000">
        <dgm:presLayoutVars>
          <dgm:bulletEnabled val="1"/>
        </dgm:presLayoutVars>
      </dgm:prSet>
      <dgm:spPr/>
      <dgm:t>
        <a:bodyPr/>
        <a:lstStyle/>
        <a:p>
          <a:endParaRPr lang="en-US"/>
        </a:p>
      </dgm:t>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t>
        <a:bodyPr/>
        <a:lstStyle/>
        <a:p>
          <a:endParaRPr lang="en-US"/>
        </a:p>
      </dgm:t>
    </dgm:pt>
    <dgm:pt modelId="{C30E3304-D114-7743-A3EC-2445BAC10332}" type="pres">
      <dgm:prSet presAssocID="{A99D3850-98F6-4E44-BEF7-9A02F984869B}" presName="desTx" presStyleLbl="alignAccFollowNode1" presStyleIdx="2" presStyleCnt="3">
        <dgm:presLayoutVars>
          <dgm:bulletEnabled val="1"/>
        </dgm:presLayoutVars>
      </dgm:prSet>
      <dgm:spPr/>
      <dgm:t>
        <a:bodyPr/>
        <a:lstStyle/>
        <a:p>
          <a:endParaRPr lang="en-US"/>
        </a:p>
      </dgm:t>
    </dgm:pt>
  </dgm:ptLst>
  <dgm:cxnLst>
    <dgm:cxn modelId="{1AB26EF2-7B2B-F84A-AB75-1FAF1A9BDBA1}" type="presOf" srcId="{B813EF2F-B021-CF49-99EE-AF28C0CEB44B}" destId="{C30E3304-D114-7743-A3EC-2445BAC10332}" srcOrd="0" destOrd="0" presId="urn:microsoft.com/office/officeart/2005/8/layout/hList1"/>
    <dgm:cxn modelId="{7FF6E75A-AE35-2E4E-B34E-45BF8A312452}" type="presOf" srcId="{C8554145-8B2F-074A-B096-4987C5D81764}" destId="{E6F1CDC0-3207-B746-8E96-D79FD36AF5BE}" srcOrd="0" destOrd="0" presId="urn:microsoft.com/office/officeart/2005/8/layout/hList1"/>
    <dgm:cxn modelId="{A7AD2E9A-6BF5-484C-8E78-131CC23FBDB4}" type="presOf" srcId="{3B7C31DE-8A89-2F4A-B650-4D9BC2724207}" destId="{9F9ABC03-ED5A-8C4F-ABBA-7702123255F3}"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D408F539-6555-40AD-AE3E-527BBFD136E2}" type="presOf" srcId="{349158B9-F2A6-42FA-9659-5F0FA9E53D1A}" destId="{C30E3304-D114-7743-A3EC-2445BAC10332}" srcOrd="0" destOrd="1" presId="urn:microsoft.com/office/officeart/2005/8/layout/hList1"/>
    <dgm:cxn modelId="{FB790DFD-433A-4844-AE07-A364F1A45B29}" type="presOf" srcId="{CE70BF09-602F-9649-8CD0-34EA655C874E}" destId="{5E6AA0E8-B225-9D44-A86D-9767773C4003}" srcOrd="0" destOrd="0" presId="urn:microsoft.com/office/officeart/2005/8/layout/hList1"/>
    <dgm:cxn modelId="{DA2DE9F0-BB96-EA42-BD49-378D8DED2465}" type="presOf" srcId="{4BA3F045-6A95-3C4D-A27E-380AA544C704}" destId="{9F9ABC03-ED5A-8C4F-ABBA-7702123255F3}" srcOrd="0" destOrd="2" presId="urn:microsoft.com/office/officeart/2005/8/layout/hList1"/>
    <dgm:cxn modelId="{3830FFB4-AA38-B04F-8B32-07B847AECF66}" srcId="{774F7563-D777-364A-9F75-45F9C7D60EC4}" destId="{3B7C31DE-8A89-2F4A-B650-4D9BC2724207}" srcOrd="1" destOrd="0" parTransId="{7851C849-F575-894A-9B00-B44B79CA9B3A}" sibTransId="{072AF77D-5CAD-5641-9297-1B04354B8341}"/>
    <dgm:cxn modelId="{032C7BCF-E259-6D47-A130-6EE43F533BEA}" srcId="{774F7563-D777-364A-9F75-45F9C7D60EC4}" destId="{D4FAE11D-4D51-144C-9B47-0A24B52010D8}" srcOrd="0" destOrd="0" parTransId="{158B2218-BF64-DD45-B97C-B84C578BEC96}" sibTransId="{50B34E17-D1CA-C842-8527-9F30C06D1817}"/>
    <dgm:cxn modelId="{613E4B5A-F04E-C64D-93AF-A975A80E6E43}" srcId="{C8554145-8B2F-074A-B096-4987C5D81764}" destId="{774F7563-D777-364A-9F75-45F9C7D60EC4}" srcOrd="1" destOrd="0" parTransId="{EC5A4339-55E9-3A42-8D7F-B8722BCD8BF7}" sibTransId="{AB3AF520-248D-BF48-B1F9-978BCD1779B3}"/>
    <dgm:cxn modelId="{F66FCCD0-D75D-2142-BE23-49CE8ECBCBDD}" srcId="{774F7563-D777-364A-9F75-45F9C7D60EC4}" destId="{4BA3F045-6A95-3C4D-A27E-380AA544C704}" srcOrd="2" destOrd="0" parTransId="{2A8F251F-A570-5345-BAC5-FDA4FE861646}" sibTransId="{F442362B-3A67-7A47-95DC-3E4F366E693B}"/>
    <dgm:cxn modelId="{24CE816C-F52E-BC4C-B324-614A6E480F51}" type="presOf" srcId="{A99D3850-98F6-4E44-BEF7-9A02F984869B}" destId="{F94948FC-FEE2-2A41-9A9E-9B62084D71F6}"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8D892A32-CCC2-0244-9C7C-71C7F64C96C1}" type="presOf" srcId="{F7A3FECA-373A-A646-A287-98E0B2650607}" destId="{5E6AA0E8-B225-9D44-A86D-9767773C4003}" srcOrd="0" destOrd="1" presId="urn:microsoft.com/office/officeart/2005/8/layout/hList1"/>
    <dgm:cxn modelId="{B702C06D-14E4-2B42-AB62-E42EFB05C477}" type="presOf" srcId="{D7CDE4F2-0B29-5340-B4CA-7903895738A3}" destId="{59B4F48F-6F74-9842-A164-78C65E62632D}" srcOrd="0" destOrd="0" presId="urn:microsoft.com/office/officeart/2005/8/layout/hList1"/>
    <dgm:cxn modelId="{6FBBA797-82F7-D54D-B530-618A1498298A}" srcId="{C8554145-8B2F-074A-B096-4987C5D81764}" destId="{A99D3850-98F6-4E44-BEF7-9A02F984869B}" srcOrd="2" destOrd="0" parTransId="{951B9852-4730-834E-AC14-3E0184947864}" sibTransId="{7B35E651-A0B2-9E4E-A22B-ACC88F12945C}"/>
    <dgm:cxn modelId="{96684618-87D5-B54E-AB79-410FC7648805}" type="presOf" srcId="{D4FAE11D-4D51-144C-9B47-0A24B52010D8}" destId="{9F9ABC03-ED5A-8C4F-ABBA-7702123255F3}" srcOrd="0" destOrd="0" presId="urn:microsoft.com/office/officeart/2005/8/layout/hList1"/>
    <dgm:cxn modelId="{6DD83BD2-3806-4B4C-B69B-04476113A707}" srcId="{C8554145-8B2F-074A-B096-4987C5D81764}" destId="{D7CDE4F2-0B29-5340-B4CA-7903895738A3}" srcOrd="0" destOrd="0" parTransId="{6DA94CC3-93A7-6145-97D5-23326244C255}" sibTransId="{7F68183D-C7C4-0744-8B7F-164B7F22AAE1}"/>
    <dgm:cxn modelId="{35B01054-9196-344C-B8F2-6375BCFAD3D4}" srcId="{D7CDE4F2-0B29-5340-B4CA-7903895738A3}" destId="{F7A3FECA-373A-A646-A287-98E0B2650607}" srcOrd="1" destOrd="0" parTransId="{781EB878-8836-A74C-9250-B959FDD1A446}" sibTransId="{D06912E3-8B83-214C-A4A9-7E7651A7F062}"/>
    <dgm:cxn modelId="{A1379FAB-553C-4BDE-9BA1-6D0AF761495C}" srcId="{A99D3850-98F6-4E44-BEF7-9A02F984869B}" destId="{349158B9-F2A6-42FA-9659-5F0FA9E53D1A}" srcOrd="1" destOrd="0" parTransId="{3C5E3127-D43F-41FD-9C7A-5124242FF21F}" sibTransId="{EA21F20D-A109-4987-AF71-D440E9ABB2C8}"/>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smtClean="0"/>
            <a:t>When a block that is resident in the cache is to be replaced there are two cases to consider:</a:t>
          </a:r>
          <a:endParaRPr lang="en-US" dirty="0"/>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smtClean="0">
              <a:solidFill>
                <a:schemeClr val="tx1"/>
              </a:solidFill>
            </a:rPr>
            <a:t>If the old block in the cache has not been altered then it may be overwritten with a new block</a:t>
          </a:r>
          <a:r>
            <a:rPr lang="en-US" dirty="0" smtClean="0">
              <a:solidFill>
                <a:schemeClr val="tx1"/>
              </a:solidFill>
            </a:rPr>
            <a:t> without first writing out the old block</a:t>
          </a:r>
          <a:endParaRPr lang="en-US" dirty="0">
            <a:solidFill>
              <a:schemeClr val="tx1"/>
            </a:solidFill>
          </a:endParaRP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smtClean="0">
              <a:solidFill>
                <a:schemeClr val="tx1"/>
              </a:solidFill>
            </a:rPr>
            <a:t>If at least one write operation has been performed on a word in that line of the cache then </a:t>
          </a:r>
          <a:r>
            <a:rPr lang="en-US" b="1" u="sng" dirty="0" smtClean="0">
              <a:solidFill>
                <a:schemeClr val="tx1"/>
              </a:solidFill>
            </a:rPr>
            <a:t>main memory must be updated</a:t>
          </a:r>
          <a:r>
            <a:rPr lang="en-US" dirty="0" smtClean="0">
              <a:solidFill>
                <a:schemeClr val="tx1"/>
              </a:solidFill>
            </a:rPr>
            <a:t> by writing the line of cache out to the block of memory before bringing in the new block</a:t>
          </a:r>
          <a:endParaRPr lang="en-US" dirty="0">
            <a:solidFill>
              <a:schemeClr val="tx1"/>
            </a:solidFill>
          </a:endParaRP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smtClean="0"/>
            <a:t>There are two problems to contend (đấu tranh) with:</a:t>
          </a:r>
          <a:endParaRPr lang="en-US" dirty="0"/>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smtClean="0"/>
            <a:t>More than one device may have access to main memory</a:t>
          </a:r>
          <a:endParaRPr lang="en-US" dirty="0"/>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smtClean="0"/>
            <a:t>A more </a:t>
          </a:r>
          <a:r>
            <a:rPr lang="en-US" b="1" u="sng" dirty="0" smtClean="0">
              <a:solidFill>
                <a:srgbClr val="0000CC"/>
              </a:solidFill>
            </a:rPr>
            <a:t>complex problem occurs when multiple processors are attached to the same bus and each processor has its own local cache </a:t>
          </a:r>
          <a:r>
            <a:rPr lang="en-US" dirty="0" smtClean="0"/>
            <a:t>- if a word is altered in one cache it could conceivably invalidate a word in other caches</a:t>
          </a:r>
          <a:endParaRPr lang="en-US" dirty="0"/>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t>
        <a:bodyPr/>
        <a:lstStyle/>
        <a:p>
          <a:endParaRPr lang="en-US"/>
        </a:p>
      </dgm:t>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t>
        <a:bodyPr/>
        <a:lstStyle/>
        <a:p>
          <a:endParaRPr lang="en-US"/>
        </a:p>
      </dgm:t>
    </dgm:pt>
    <dgm:pt modelId="{D31FB0BD-CB04-3C41-B317-3A5187E6AE93}" type="pres">
      <dgm:prSet presAssocID="{32AEB28B-C998-1E4F-B5FF-E6C9BADBC012}" presName="parTrans" presStyleLbl="sibTrans2D1" presStyleIdx="0" presStyleCnt="4"/>
      <dgm:spPr/>
      <dgm:t>
        <a:bodyPr/>
        <a:lstStyle/>
        <a:p>
          <a:endParaRPr lang="en-US"/>
        </a:p>
      </dgm:t>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t>
        <a:bodyPr/>
        <a:lstStyle/>
        <a:p>
          <a:endParaRPr lang="en-US"/>
        </a:p>
      </dgm:t>
    </dgm:pt>
    <dgm:pt modelId="{2D23DC65-2635-7547-AB3F-AED6672AFFE6}" type="pres">
      <dgm:prSet presAssocID="{468E7CD9-0A07-434E-9677-5FEE2DBBE9CE}" presName="sibTrans" presStyleLbl="sibTrans2D1" presStyleIdx="1" presStyleCnt="4"/>
      <dgm:spPr/>
      <dgm:t>
        <a:bodyPr/>
        <a:lstStyle/>
        <a:p>
          <a:endParaRPr lang="en-US"/>
        </a:p>
      </dgm:t>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t>
        <a:bodyPr/>
        <a:lstStyle/>
        <a:p>
          <a:endParaRPr lang="en-US"/>
        </a:p>
      </dgm:t>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t>
        <a:bodyPr/>
        <a:lstStyle/>
        <a:p>
          <a:endParaRPr lang="en-US"/>
        </a:p>
      </dgm:t>
    </dgm:pt>
    <dgm:pt modelId="{23FB0AB2-D708-C74D-9705-EFCC30F8BF72}" type="pres">
      <dgm:prSet presAssocID="{D9CBD3A3-7A39-D04F-A71A-3B55DC0FFD3F}" presName="parTrans" presStyleLbl="sibTrans2D1" presStyleIdx="2" presStyleCnt="4"/>
      <dgm:spPr/>
      <dgm:t>
        <a:bodyPr/>
        <a:lstStyle/>
        <a:p>
          <a:endParaRPr lang="en-US"/>
        </a:p>
      </dgm:t>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t>
        <a:bodyPr/>
        <a:lstStyle/>
        <a:p>
          <a:endParaRPr lang="en-US"/>
        </a:p>
      </dgm:t>
    </dgm:pt>
    <dgm:pt modelId="{B3C789D7-F7F9-6047-9980-E16EE5BCCF23}" type="pres">
      <dgm:prSet presAssocID="{1254B9F7-30E4-BF4C-82CD-92ECBA4D42F5}" presName="sibTrans" presStyleLbl="sibTrans2D1" presStyleIdx="3" presStyleCnt="4"/>
      <dgm:spPr/>
      <dgm:t>
        <a:bodyPr/>
        <a:lstStyle/>
        <a:p>
          <a:endParaRPr lang="en-US"/>
        </a:p>
      </dgm:t>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t>
        <a:bodyPr/>
        <a:lstStyle/>
        <a:p>
          <a:endParaRPr lang="en-US"/>
        </a:p>
      </dgm:t>
    </dgm:pt>
  </dgm:ptLst>
  <dgm:cxnLst>
    <dgm:cxn modelId="{3AA1BA99-3013-FC45-9C35-CD1432E2E0EB}" type="presOf" srcId="{1213F169-EDA0-EB47-9992-BF7B571275AC}" destId="{7F36AA80-5C05-2F49-B7E9-B7C655619CE6}"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C27F8805-737C-3B48-9B8C-1A7265451F5C}" type="presOf" srcId="{022E0863-7C5B-4248-A38E-1C454C4790C6}" destId="{0811B929-E516-5443-B0F5-EC0B30A47FDB}"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5F55AE5C-17F5-8946-8F72-782A769FF4AE}" type="presOf" srcId="{1254B9F7-30E4-BF4C-82CD-92ECBA4D42F5}" destId="{B3C789D7-F7F9-6047-9980-E16EE5BCCF23}" srcOrd="0" destOrd="0" presId="urn:microsoft.com/office/officeart/2005/8/layout/lProcess1"/>
    <dgm:cxn modelId="{95F9B1E9-EED2-CD49-A041-14AB5856ECDA}" srcId="{1CB47A35-D296-474F-9F2A-12475FBF3F49}" destId="{1213F169-EDA0-EB47-9992-BF7B571275AC}" srcOrd="0" destOrd="0" parTransId="{D9CBD3A3-7A39-D04F-A71A-3B55DC0FFD3F}" sibTransId="{1254B9F7-30E4-BF4C-82CD-92ECBA4D42F5}"/>
    <dgm:cxn modelId="{774F172D-50A2-4E4F-829A-D265696A072E}" type="presOf" srcId="{468E7CD9-0A07-434E-9677-5FEE2DBBE9CE}" destId="{2D23DC65-2635-7547-AB3F-AED6672AFFE6}"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4818DB8F-C60E-E24A-9760-A40A254BC7C8}" srcId="{1CB47A35-D296-474F-9F2A-12475FBF3F49}" destId="{7AF86266-B030-5F47-A49F-D00BC31FE007}" srcOrd="1" destOrd="0" parTransId="{22537051-1FB0-F248-88C0-45F3927C242E}" sibTransId="{20C440D0-917C-174E-AD6D-E5FEECA5BFED}"/>
    <dgm:cxn modelId="{07B4E7E5-1C74-E042-956D-3A0D8EEB47E5}" srcId="{AF8DD8FA-32BB-C04B-A3C9-B425357390F4}" destId="{022E0863-7C5B-4248-A38E-1C454C4790C6}" srcOrd="0" destOrd="0" parTransId="{2E97AE6D-A917-9E44-A214-0770A4EFCB56}" sibTransId="{391462BD-0051-DC4B-BE07-8562636C7355}"/>
    <dgm:cxn modelId="{55B18C96-A208-9447-9965-C6CF64ECF29D}" type="presOf" srcId="{32AEB28B-C998-1E4F-B5FF-E6C9BADBC012}" destId="{D31FB0BD-CB04-3C41-B317-3A5187E6AE93}"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smtClean="0">
              <a:solidFill>
                <a:schemeClr val="tx1"/>
              </a:solidFill>
            </a:rPr>
            <a:t>When a block of data is retrieved and placed in the cache not only the desired word but also some number of adjacent words are retrieved</a:t>
          </a:r>
          <a:endParaRPr lang="en-US" dirty="0">
            <a:solidFill>
              <a:schemeClr val="tx1"/>
            </a:solidFill>
          </a:endParaRP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smtClean="0">
              <a:solidFill>
                <a:schemeClr val="tx1"/>
              </a:solidFill>
            </a:rPr>
            <a:t>As the block size increases the hit ratio will at first increase because of the principle of locality</a:t>
          </a:r>
          <a:endParaRPr lang="en-US" dirty="0">
            <a:solidFill>
              <a:schemeClr val="tx1"/>
            </a:solidFill>
          </a:endParaRP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smtClean="0">
              <a:solidFill>
                <a:schemeClr val="tx1"/>
              </a:solidFill>
            </a:rPr>
            <a:t>As the block size increases more useful data are brought into the cache</a:t>
          </a:r>
          <a:endParaRPr lang="en-US" dirty="0">
            <a:solidFill>
              <a:schemeClr val="tx1"/>
            </a:solidFill>
          </a:endParaRP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smtClean="0">
              <a:solidFill>
                <a:schemeClr val="tx1"/>
              </a:solidFill>
            </a:rPr>
            <a:t>The hit ratio will begin to decrease as the block becomes bigger and the probability of using the newly fetched information becomes less than the probability of reusing the information that has to be replaced</a:t>
          </a:r>
          <a:endParaRPr lang="en-US" dirty="0">
            <a:solidFill>
              <a:schemeClr val="tx1"/>
            </a:solidFill>
          </a:endParaRP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smtClean="0">
              <a:solidFill>
                <a:schemeClr val="tx1"/>
              </a:solidFill>
            </a:rPr>
            <a:t>Two specific effects come into play:</a:t>
          </a:r>
          <a:endParaRPr lang="en-US" dirty="0">
            <a:solidFill>
              <a:schemeClr val="tx1"/>
            </a:solidFill>
          </a:endParaRP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smtClean="0">
              <a:solidFill>
                <a:schemeClr val="tx1"/>
              </a:solidFill>
            </a:rPr>
            <a:t>Larger blocks reduce the number of blocks that fit into a cache</a:t>
          </a:r>
          <a:endParaRPr lang="en-US" dirty="0">
            <a:solidFill>
              <a:schemeClr val="tx1"/>
            </a:solidFill>
          </a:endParaRP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smtClean="0">
              <a:solidFill>
                <a:schemeClr val="tx1"/>
              </a:solidFill>
            </a:rPr>
            <a:t>As a block becomes larger each additional word is farther from the requested word</a:t>
          </a:r>
          <a:endParaRPr lang="en-GB" dirty="0">
            <a:solidFill>
              <a:schemeClr val="tx1"/>
            </a:solidFill>
          </a:endParaRP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t>
        <a:bodyPr/>
        <a:lstStyle/>
        <a:p>
          <a:endParaRPr lang="en-US"/>
        </a:p>
      </dgm:t>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t>
        <a:bodyPr/>
        <a:lstStyle/>
        <a:p>
          <a:endParaRPr lang="en-US"/>
        </a:p>
      </dgm:t>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t>
        <a:bodyPr/>
        <a:lstStyle/>
        <a:p>
          <a:endParaRPr lang="en-US"/>
        </a:p>
      </dgm:t>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t>
        <a:bodyPr/>
        <a:lstStyle/>
        <a:p>
          <a:endParaRPr lang="en-US"/>
        </a:p>
      </dgm:t>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t>
        <a:bodyPr/>
        <a:lstStyle/>
        <a:p>
          <a:endParaRPr lang="en-US"/>
        </a:p>
      </dgm:t>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t>
        <a:bodyPr/>
        <a:lstStyle/>
        <a:p>
          <a:endParaRPr lang="en-US"/>
        </a:p>
      </dgm:t>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918EB52C-3781-1642-AB7F-F7F85A669759}" type="presOf" srcId="{9AACB277-EEDE-6E44-8EA9-24A915619A59}" destId="{4F7426FF-C59C-8C4E-BCA5-97FDAC08690A}" srcOrd="0" destOrd="2"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943D786D-F021-7742-AC1E-F352812DF33A}" type="presOf" srcId="{5B6B42DC-180D-2C44-9DFE-621EB3A413E3}" destId="{57FE2081-BE33-2C4A-891E-2BB614041C39}"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FB62F87E-5F14-2548-B666-6831F8AAFC52}" type="presOf" srcId="{13ABDB85-1AA7-8A4F-9B86-A67B203C6F4E}" destId="{4F7426FF-C59C-8C4E-BCA5-97FDAC08690A}" srcOrd="0" destOrd="1"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7857E002-1908-4844-82CE-546EB08AF9C2}" srcId="{20D4E23A-A8C0-A64F-83DC-F2A8EAB7F4CD}" destId="{9AACB277-EEDE-6E44-8EA9-24A915619A59}" srcOrd="1" destOrd="0" parTransId="{FA4FA404-3EA5-3645-9B41-C76B1C515D87}" sibTransId="{9F7F01B0-F245-E94E-9C9E-800533E82E2E}"/>
    <dgm:cxn modelId="{78442B91-2042-644C-B78D-2EF10D398BF0}" type="presOf" srcId="{17650EC2-3906-EE4D-99B6-52E8505A13EA}" destId="{F199CCFF-B029-CE4A-86B7-ED578FD9114D}" srcOrd="0" destOrd="0" presId="urn:microsoft.com/office/officeart/2005/8/layout/hProcess11"/>
    <dgm:cxn modelId="{DB6F3B08-DC87-A540-8327-31699B875EB7}" srcId="{17650EC2-3906-EE4D-99B6-52E8505A13EA}" destId="{CC2A14A7-D578-EF4F-957C-71E2D8CD49CE}" srcOrd="3" destOrd="0" parTransId="{663FB13C-CAE1-114E-8144-1A1B85492C8D}" sibTransId="{734AC39B-C291-1044-9103-3061DBE159B8}"/>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Sequential access</a:t>
          </a:r>
          <a:endParaRPr lang="en-US" sz="2500" kern="1200" dirty="0"/>
        </a:p>
      </dsp:txBody>
      <dsp:txXfrm>
        <a:off x="1562" y="315813"/>
        <a:ext cx="1796057" cy="898028"/>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Memory is organized into units of data called records</a:t>
          </a:r>
          <a:endParaRPr lang="en-US" sz="900" kern="1200" dirty="0"/>
        </a:p>
      </dsp:txBody>
      <dsp:txXfrm>
        <a:off x="360774" y="1438349"/>
        <a:ext cx="1436846" cy="898028"/>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must be made in a specific linear sequence</a:t>
          </a:r>
          <a:endParaRPr lang="en-US" sz="900" kern="1200" dirty="0"/>
        </a:p>
      </dsp:txBody>
      <dsp:txXfrm>
        <a:off x="360774" y="2560885"/>
        <a:ext cx="1436846" cy="898028"/>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360774" y="3683421"/>
        <a:ext cx="1436846" cy="898028"/>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Direct access</a:t>
          </a:r>
          <a:endParaRPr lang="en-US" sz="2500" kern="1200" dirty="0"/>
        </a:p>
      </dsp:txBody>
      <dsp:txXfrm>
        <a:off x="2246634" y="315813"/>
        <a:ext cx="1796057" cy="898028"/>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Involves a shared read-write mechanism</a:t>
          </a:r>
          <a:endParaRPr lang="en-US" sz="900" kern="1200" dirty="0"/>
        </a:p>
      </dsp:txBody>
      <dsp:txXfrm>
        <a:off x="2605846" y="1438349"/>
        <a:ext cx="1436846" cy="898028"/>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Individual blocks or records have a unique address based on physical location</a:t>
          </a:r>
          <a:endParaRPr lang="en-US" sz="900" kern="1200" dirty="0"/>
        </a:p>
      </dsp:txBody>
      <dsp:txXfrm>
        <a:off x="2605846" y="2560885"/>
        <a:ext cx="1436846" cy="898028"/>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Access time is variable</a:t>
          </a:r>
          <a:endParaRPr lang="en-US" sz="900" kern="1200" dirty="0"/>
        </a:p>
      </dsp:txBody>
      <dsp:txXfrm>
        <a:off x="2605846" y="3683421"/>
        <a:ext cx="1436846" cy="898028"/>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Random access</a:t>
          </a:r>
          <a:endParaRPr lang="en-US" sz="2500" kern="1200" dirty="0"/>
        </a:p>
      </dsp:txBody>
      <dsp:txXfrm>
        <a:off x="4491707" y="315813"/>
        <a:ext cx="1796057" cy="898028"/>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addressable location in memory has a unique, physically wired-in addressing mechanism</a:t>
          </a:r>
          <a:endParaRPr lang="en-US" sz="900" kern="1200" dirty="0"/>
        </a:p>
      </dsp:txBody>
      <dsp:txXfrm>
        <a:off x="4850918" y="1438349"/>
        <a:ext cx="1436846" cy="898028"/>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The time to access a given location is independent of the sequence of prior accesses and is constant</a:t>
          </a:r>
          <a:endParaRPr lang="en-US" sz="900" kern="1200" dirty="0"/>
        </a:p>
      </dsp:txBody>
      <dsp:txXfrm>
        <a:off x="4850918" y="2560885"/>
        <a:ext cx="1436846" cy="898028"/>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Any location can be selected at random and directly addressed and accessed</a:t>
          </a:r>
          <a:endParaRPr lang="en-US" sz="900" kern="1200" dirty="0"/>
        </a:p>
      </dsp:txBody>
      <dsp:txXfrm>
        <a:off x="4850918" y="3683421"/>
        <a:ext cx="1436846" cy="898028"/>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Main memory and some cache systems are random access</a:t>
          </a:r>
          <a:endParaRPr lang="en-US" sz="900" kern="1200" dirty="0"/>
        </a:p>
      </dsp:txBody>
      <dsp:txXfrm>
        <a:off x="4850918" y="4805957"/>
        <a:ext cx="1436846" cy="898028"/>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GB" sz="2500" kern="1200" dirty="0" smtClean="0"/>
            <a:t>Associative</a:t>
          </a:r>
          <a:endParaRPr lang="en-GB" sz="2500" kern="1200" dirty="0"/>
        </a:p>
      </dsp:txBody>
      <dsp:txXfrm>
        <a:off x="6736779" y="315813"/>
        <a:ext cx="1796057" cy="898028"/>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A word is retrieved based on a portion of its contents rather than its address</a:t>
          </a:r>
          <a:endParaRPr lang="en-US" sz="900" kern="1200" dirty="0"/>
        </a:p>
      </dsp:txBody>
      <dsp:txXfrm>
        <a:off x="7095991" y="1438349"/>
        <a:ext cx="1436846" cy="898028"/>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Each location has its own addressing mechanism and retrieval time is constant independent of location or prior access patterns</a:t>
          </a:r>
          <a:endParaRPr lang="en-US" sz="900" kern="1200" dirty="0"/>
        </a:p>
      </dsp:txBody>
      <dsp:txXfrm>
        <a:off x="7095991" y="2560885"/>
        <a:ext cx="1436846" cy="898028"/>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rtl="0">
            <a:lnSpc>
              <a:spcPct val="90000"/>
            </a:lnSpc>
            <a:spcBef>
              <a:spcPct val="0"/>
            </a:spcBef>
            <a:spcAft>
              <a:spcPct val="35000"/>
            </a:spcAft>
          </a:pPr>
          <a:r>
            <a:rPr lang="en-US" sz="900" kern="1200" dirty="0" smtClean="0"/>
            <a:t>Cache memories may employ associative access</a:t>
          </a:r>
          <a:endParaRPr lang="en-US" sz="900" kern="1200" dirty="0"/>
        </a:p>
      </dsp:txBody>
      <dsp:txXfrm>
        <a:off x="7095991" y="3683421"/>
        <a:ext cx="1436846" cy="89802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4258056" numCol="1" spcCol="1270" anchor="t" anchorCtr="0">
          <a:noAutofit/>
        </a:bodyPr>
        <a:lstStyle/>
        <a:p>
          <a:pPr lvl="0" algn="l" defTabSz="1333500" rtl="0">
            <a:lnSpc>
              <a:spcPct val="90000"/>
            </a:lnSpc>
            <a:spcBef>
              <a:spcPct val="0"/>
            </a:spcBef>
            <a:spcAft>
              <a:spcPct val="35000"/>
            </a:spcAft>
          </a:pPr>
          <a:r>
            <a:rPr lang="en-US" sz="3000" kern="1200" dirty="0" smtClean="0"/>
            <a:t>The two most important characteristics of memory</a:t>
          </a:r>
          <a:endParaRPr lang="en-US" sz="3000" kern="1200" dirty="0"/>
        </a:p>
      </dsp:txBody>
      <dsp:txXfrm>
        <a:off x="0" y="0"/>
        <a:ext cx="8686800" cy="5486400"/>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lvl="0" algn="l" defTabSz="889000" rtl="0">
            <a:lnSpc>
              <a:spcPct val="90000"/>
            </a:lnSpc>
            <a:spcBef>
              <a:spcPct val="0"/>
            </a:spcBef>
            <a:spcAft>
              <a:spcPct val="35000"/>
            </a:spcAft>
          </a:pPr>
          <a:endParaRPr lang="en-US" sz="2000" kern="1200" dirty="0" smtClean="0"/>
        </a:p>
        <a:p>
          <a:pPr lvl="0" algn="l" defTabSz="889000" rtl="0">
            <a:lnSpc>
              <a:spcPct val="90000"/>
            </a:lnSpc>
            <a:spcBef>
              <a:spcPct val="0"/>
            </a:spcBef>
            <a:spcAft>
              <a:spcPct val="35000"/>
            </a:spcAft>
          </a:pPr>
          <a:r>
            <a:rPr lang="en-US" sz="3000" kern="1200" dirty="0" smtClean="0"/>
            <a:t>Three performance parameters are used:</a:t>
          </a:r>
          <a:endParaRPr lang="en-US" sz="3000" kern="1200" dirty="0"/>
        </a:p>
      </dsp:txBody>
      <dsp:txXfrm>
        <a:off x="217170" y="1371600"/>
        <a:ext cx="8252460" cy="3840480"/>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GB" sz="1400" kern="1200" dirty="0" smtClean="0"/>
            <a:t>Access time (latency)</a:t>
          </a:r>
          <a:endParaRPr lang="en-GB" sz="1400" kern="1200" dirty="0"/>
        </a:p>
        <a:p>
          <a:pPr marL="57150" lvl="1" indent="-57150" algn="l" defTabSz="488950" rtl="0">
            <a:lnSpc>
              <a:spcPct val="90000"/>
            </a:lnSpc>
            <a:spcBef>
              <a:spcPct val="0"/>
            </a:spcBef>
            <a:spcAft>
              <a:spcPct val="15000"/>
            </a:spcAft>
            <a:buChar char="••"/>
          </a:pPr>
          <a:r>
            <a:rPr lang="en-US" sz="1100" kern="1200" dirty="0" smtClean="0"/>
            <a:t>For random-access memory it is the time it takes to perform a read or write operation</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non-random-access memory it is the time it takes to position the read-write mechanism at the desired location</a:t>
          </a:r>
          <a:endParaRPr lang="en-US" sz="1100" kern="1200" dirty="0"/>
        </a:p>
      </dsp:txBody>
      <dsp:txXfrm>
        <a:off x="423481" y="3099816"/>
        <a:ext cx="2583930" cy="1728216"/>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Memory cycle time</a:t>
          </a:r>
          <a:endParaRPr lang="en-US" sz="1400" kern="1200" dirty="0"/>
        </a:p>
        <a:p>
          <a:pPr marL="57150" lvl="1" indent="-57150" algn="l" defTabSz="488950" rtl="0">
            <a:lnSpc>
              <a:spcPct val="90000"/>
            </a:lnSpc>
            <a:spcBef>
              <a:spcPct val="0"/>
            </a:spcBef>
            <a:spcAft>
              <a:spcPct val="15000"/>
            </a:spcAft>
            <a:buChar char="••"/>
          </a:pPr>
          <a:r>
            <a:rPr lang="en-US" sz="1100" kern="1200" dirty="0" smtClean="0"/>
            <a:t>Access time plus any additional time required before second access can commence</a:t>
          </a:r>
          <a:endParaRPr lang="en-US" sz="1100" kern="1200" dirty="0"/>
        </a:p>
        <a:p>
          <a:pPr marL="57150" lvl="1" indent="-57150" algn="l" defTabSz="488950" rtl="0">
            <a:lnSpc>
              <a:spcPct val="90000"/>
            </a:lnSpc>
            <a:spcBef>
              <a:spcPct val="0"/>
            </a:spcBef>
            <a:spcAft>
              <a:spcPct val="15000"/>
            </a:spcAft>
            <a:buChar char="••"/>
          </a:pPr>
          <a:r>
            <a:rPr lang="en-US" sz="1100" kern="1200" dirty="0" smtClean="0"/>
            <a:t>Additional time may be required for transients to die out on signal lines or to regenerate data if they are read destructively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Concerned with the system bus, not the processor</a:t>
          </a:r>
          <a:endParaRPr lang="en-US" sz="1100" kern="1200" dirty="0"/>
        </a:p>
      </dsp:txBody>
      <dsp:txXfrm>
        <a:off x="3050358" y="2971798"/>
        <a:ext cx="2583930" cy="1984251"/>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t>Transfer rate</a:t>
          </a:r>
          <a:endParaRPr lang="en-US" sz="1400" kern="1200" dirty="0"/>
        </a:p>
        <a:p>
          <a:pPr marL="57150" lvl="1" indent="-57150" algn="l" defTabSz="488950" rtl="0">
            <a:lnSpc>
              <a:spcPct val="90000"/>
            </a:lnSpc>
            <a:spcBef>
              <a:spcPct val="0"/>
            </a:spcBef>
            <a:spcAft>
              <a:spcPct val="15000"/>
            </a:spcAft>
            <a:buChar char="••"/>
          </a:pPr>
          <a:r>
            <a:rPr lang="en-US" sz="1100" kern="1200" dirty="0" smtClean="0"/>
            <a:t>The rate at which data can be transferred into or out of a memory unit</a:t>
          </a:r>
          <a:endParaRPr lang="en-US" sz="1100" kern="1200" dirty="0"/>
        </a:p>
        <a:p>
          <a:pPr marL="57150" lvl="1" indent="-57150" algn="l" defTabSz="488950" rtl="0">
            <a:lnSpc>
              <a:spcPct val="90000"/>
            </a:lnSpc>
            <a:spcBef>
              <a:spcPct val="0"/>
            </a:spcBef>
            <a:spcAft>
              <a:spcPct val="15000"/>
            </a:spcAft>
            <a:buChar char="••"/>
          </a:pPr>
          <a:r>
            <a:rPr lang="en-US" sz="1100" kern="1200" dirty="0" smtClean="0"/>
            <a:t>For random-access memory it is equal to 1/(cycle time)</a:t>
          </a:r>
          <a:endParaRPr lang="en-US" sz="1100" kern="1200" dirty="0"/>
        </a:p>
      </dsp:txBody>
      <dsp:txXfrm>
        <a:off x="5677235" y="3099816"/>
        <a:ext cx="2583930" cy="17282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B4F48F-6F74-9842-A164-78C65E62632D}">
      <dsp:nvSpPr>
        <dsp:cNvPr id="0" name=""/>
        <dsp:cNvSpPr/>
      </dsp:nvSpPr>
      <dsp:spPr>
        <a:xfrm>
          <a:off x="2643" y="283569"/>
          <a:ext cx="2577107" cy="82436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Direct</a:t>
          </a:r>
        </a:p>
      </dsp:txBody>
      <dsp:txXfrm>
        <a:off x="2643" y="283569"/>
        <a:ext cx="2577107" cy="824367"/>
      </dsp:txXfrm>
    </dsp:sp>
    <dsp:sp modelId="{5E6AA0E8-B225-9D44-A86D-9767773C4003}">
      <dsp:nvSpPr>
        <dsp:cNvPr id="0" name=""/>
        <dsp:cNvSpPr/>
      </dsp:nvSpPr>
      <dsp:spPr>
        <a:xfrm>
          <a:off x="2643" y="921478"/>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ts val="870"/>
            </a:spcAft>
            <a:buChar char="••"/>
          </a:pPr>
          <a:r>
            <a:rPr lang="en-GB" sz="1400" kern="1200" dirty="0" smtClean="0"/>
            <a:t>The simplest technique</a:t>
          </a:r>
        </a:p>
        <a:p>
          <a:pPr marL="114300" lvl="1" indent="-114300" algn="l" defTabSz="622300">
            <a:lnSpc>
              <a:spcPct val="90000"/>
            </a:lnSpc>
            <a:spcBef>
              <a:spcPct val="0"/>
            </a:spcBef>
            <a:spcAft>
              <a:spcPts val="870"/>
            </a:spcAft>
            <a:buChar char="••"/>
          </a:pPr>
          <a:r>
            <a:rPr lang="en-GB" sz="1400" kern="1200" dirty="0" smtClean="0"/>
            <a:t>Maps each block of main memory into only one possible cache line</a:t>
          </a:r>
        </a:p>
      </dsp:txBody>
      <dsp:txXfrm>
        <a:off x="2643" y="921478"/>
        <a:ext cx="2577107" cy="2757352"/>
      </dsp:txXfrm>
    </dsp:sp>
    <dsp:sp modelId="{B3F6D228-9039-A949-A88A-D4A04B9662CD}">
      <dsp:nvSpPr>
        <dsp:cNvPr id="0" name=""/>
        <dsp:cNvSpPr/>
      </dsp:nvSpPr>
      <dsp:spPr>
        <a:xfrm>
          <a:off x="2940546" y="261839"/>
          <a:ext cx="2577107" cy="9112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Associative</a:t>
          </a:r>
        </a:p>
      </dsp:txBody>
      <dsp:txXfrm>
        <a:off x="2940546" y="261839"/>
        <a:ext cx="2577107" cy="911285"/>
      </dsp:txXfrm>
    </dsp:sp>
    <dsp:sp modelId="{9F9ABC03-ED5A-8C4F-ABBA-7702123255F3}">
      <dsp:nvSpPr>
        <dsp:cNvPr id="0" name=""/>
        <dsp:cNvSpPr/>
      </dsp:nvSpPr>
      <dsp:spPr>
        <a:xfrm>
          <a:off x="2940546" y="943207"/>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ts val="870"/>
            </a:spcAft>
            <a:buChar char="••"/>
          </a:pPr>
          <a:r>
            <a:rPr lang="en-GB" sz="1400" kern="1200" dirty="0" smtClean="0"/>
            <a:t>Permits each main memory block to be loaded into any line of the cache</a:t>
          </a:r>
        </a:p>
        <a:p>
          <a:pPr marL="114300" lvl="1" indent="-114300" algn="l" defTabSz="622300">
            <a:lnSpc>
              <a:spcPct val="90000"/>
            </a:lnSpc>
            <a:spcBef>
              <a:spcPct val="0"/>
            </a:spcBef>
            <a:spcAft>
              <a:spcPts val="870"/>
            </a:spcAft>
            <a:buChar char="••"/>
          </a:pPr>
          <a:r>
            <a:rPr lang="en-GB" sz="1400" kern="1200" dirty="0" smtClean="0"/>
            <a:t>The cache control logic interprets a memory address simply as a Tag and a Word field</a:t>
          </a:r>
        </a:p>
        <a:p>
          <a:pPr marL="114300" lvl="1" indent="-114300" algn="l" defTabSz="622300">
            <a:lnSpc>
              <a:spcPct val="90000"/>
            </a:lnSpc>
            <a:spcBef>
              <a:spcPct val="0"/>
            </a:spcBef>
            <a:spcAft>
              <a:spcPts val="870"/>
            </a:spcAft>
            <a:buChar char="••"/>
          </a:pPr>
          <a:r>
            <a:rPr lang="en-GB" sz="1400" kern="1200" dirty="0" smtClean="0"/>
            <a:t>To determine whether a block is in the cache, the cache control logic must simultaneously examine every line’s Tag for a match </a:t>
          </a:r>
        </a:p>
      </dsp:txBody>
      <dsp:txXfrm>
        <a:off x="2940546" y="943207"/>
        <a:ext cx="2577107" cy="2757352"/>
      </dsp:txXfrm>
    </dsp:sp>
    <dsp:sp modelId="{F94948FC-FEE2-2A41-9A9E-9B62084D71F6}">
      <dsp:nvSpPr>
        <dsp:cNvPr id="0" name=""/>
        <dsp:cNvSpPr/>
      </dsp:nvSpPr>
      <dsp:spPr>
        <a:xfrm>
          <a:off x="5881092" y="212040"/>
          <a:ext cx="2577107" cy="9112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GB" sz="2000" b="0" kern="1200" dirty="0" smtClean="0">
              <a:effectLst>
                <a:outerShdw blurRad="38100" dist="38100" dir="2700000" algn="tl">
                  <a:srgbClr val="000000">
                    <a:alpha val="43137"/>
                  </a:srgbClr>
                </a:outerShdw>
              </a:effectLst>
            </a:rPr>
            <a:t>Set Associative</a:t>
          </a:r>
        </a:p>
      </dsp:txBody>
      <dsp:txXfrm>
        <a:off x="5881092" y="212040"/>
        <a:ext cx="2577107" cy="911285"/>
      </dsp:txXfrm>
    </dsp:sp>
    <dsp:sp modelId="{C30E3304-D114-7743-A3EC-2445BAC10332}">
      <dsp:nvSpPr>
        <dsp:cNvPr id="0" name=""/>
        <dsp:cNvSpPr/>
      </dsp:nvSpPr>
      <dsp:spPr>
        <a:xfrm>
          <a:off x="5878448" y="943207"/>
          <a:ext cx="2577107" cy="27573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smtClean="0"/>
            <a:t>A compromise that exhibits the strengths of both the direct and associative approaches while reducing their disadvantages</a:t>
          </a:r>
        </a:p>
      </dsp:txBody>
      <dsp:txXfrm>
        <a:off x="5878448" y="943207"/>
        <a:ext cx="2577107" cy="275735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When a block that is resident in the cache is to be replaced there are two cases to consider:</a:t>
          </a:r>
          <a:endParaRPr lang="en-US" sz="2100" kern="1200" dirty="0"/>
        </a:p>
      </dsp:txBody>
      <dsp:txXfrm>
        <a:off x="2669" y="914397"/>
        <a:ext cx="4056757" cy="101418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the old block in the cache has not been altered then it may be overwritten with a new block without first writing out the old block</a:t>
          </a:r>
          <a:endParaRPr lang="en-US" sz="1600" kern="1200" dirty="0"/>
        </a:p>
      </dsp:txBody>
      <dsp:txXfrm>
        <a:off x="2669" y="2283552"/>
        <a:ext cx="4056757" cy="101418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If at least one write operation has been performed on a word in that line of the cache then main memory must be updated by writing the line of cache out to the block of memory before bringing in the new block</a:t>
          </a:r>
          <a:endParaRPr lang="en-US" sz="1600" kern="1200" dirty="0"/>
        </a:p>
      </dsp:txBody>
      <dsp:txXfrm>
        <a:off x="2669" y="3652708"/>
        <a:ext cx="4056757" cy="1833694"/>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There are two problems to contend with:</a:t>
          </a:r>
          <a:endParaRPr lang="en-US" sz="2100" kern="1200" dirty="0"/>
        </a:p>
      </dsp:txBody>
      <dsp:txXfrm>
        <a:off x="4627372" y="914397"/>
        <a:ext cx="4056757" cy="101418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More than one device may have access to main memory</a:t>
          </a:r>
          <a:endParaRPr lang="en-US" sz="1600" kern="1200" dirty="0"/>
        </a:p>
      </dsp:txBody>
      <dsp:txXfrm>
        <a:off x="4627372" y="2283552"/>
        <a:ext cx="4056757" cy="101418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 more complex problem occurs when multiple processors are attached to the same bus and each processor has its own local cache - if a word is altered in one cache it could conceivably invalidate a word in other caches</a:t>
          </a:r>
          <a:endParaRPr lang="en-US" sz="1600" kern="1200" dirty="0"/>
        </a:p>
      </dsp:txBody>
      <dsp:txXfrm>
        <a:off x="4648204" y="3652708"/>
        <a:ext cx="4015094" cy="173879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When a block of data is retrieved and placed in the cache not only the desired word but also some number of adjacent words are retrieved</a:t>
          </a:r>
          <a:endParaRPr lang="en-US" sz="1200" kern="1200" dirty="0"/>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As the block size increases the hit ratio will at first increase because of the principle of locality</a:t>
          </a:r>
          <a:endParaRPr lang="en-US" sz="1200" kern="1200" dirty="0"/>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As the block size increases more useful data are brought into the cache</a:t>
          </a:r>
          <a:endParaRPr lang="en-US" sz="1200" kern="1200" dirty="0"/>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dirty="0" smtClean="0"/>
            <a:t>The hit ratio will begin to decrease as the block becomes bigger and the probability of using the newly fetched information becomes less than the probability of reusing the information that has to be replaced</a:t>
          </a:r>
          <a:endParaRPr lang="en-US" sz="1200" kern="1200" dirty="0"/>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533400" rtl="0">
            <a:lnSpc>
              <a:spcPct val="90000"/>
            </a:lnSpc>
            <a:spcBef>
              <a:spcPct val="0"/>
            </a:spcBef>
            <a:spcAft>
              <a:spcPct val="35000"/>
            </a:spcAft>
          </a:pPr>
          <a:r>
            <a:rPr lang="en-US" sz="1200" kern="1200" dirty="0" smtClean="0"/>
            <a:t>Two specific effects come into play:</a:t>
          </a:r>
          <a:endParaRPr lang="en-US" sz="1200" kern="1200" dirty="0"/>
        </a:p>
        <a:p>
          <a:pPr marL="57150" lvl="1" indent="-57150" algn="l" defTabSz="400050" rtl="0">
            <a:lnSpc>
              <a:spcPct val="90000"/>
            </a:lnSpc>
            <a:spcBef>
              <a:spcPct val="0"/>
            </a:spcBef>
            <a:spcAft>
              <a:spcPct val="15000"/>
            </a:spcAft>
            <a:buChar char="••"/>
          </a:pPr>
          <a:r>
            <a:rPr lang="en-US" sz="900" kern="1200" dirty="0" smtClean="0"/>
            <a:t>Larger blocks reduce the number of blocks that fit into a cache</a:t>
          </a:r>
          <a:endParaRPr lang="en-US" sz="900" kern="1200" dirty="0"/>
        </a:p>
        <a:p>
          <a:pPr marL="57150" lvl="1" indent="-57150" algn="l" defTabSz="400050" rtl="0">
            <a:lnSpc>
              <a:spcPct val="90000"/>
            </a:lnSpc>
            <a:spcBef>
              <a:spcPct val="0"/>
            </a:spcBef>
            <a:spcAft>
              <a:spcPct val="15000"/>
            </a:spcAft>
            <a:buChar char="••"/>
          </a:pPr>
          <a:r>
            <a:rPr lang="en-GB" sz="900" kern="1200" dirty="0" smtClean="0"/>
            <a:t>As a block becomes larger each additional word is farther from the requested word</a:t>
          </a:r>
          <a:endParaRPr lang="en-GB" sz="900" kern="1200" dirty="0"/>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4 “Cache</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smtClean="0">
                <a:solidFill>
                  <a:schemeClr val="tx1"/>
                </a:solidFill>
                <a:latin typeface="Times New Roman" pitchFamily="33" charset="0"/>
                <a:ea typeface="+mn-ea"/>
                <a:cs typeface="+mn-cs"/>
              </a:rPr>
              <a:t>How much? How fast? How expensive?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smtClean="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smtClean="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smtClean="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smtClean="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smtClean="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smtClean="0">
                <a:solidFill>
                  <a:schemeClr val="tx1"/>
                </a:solidFill>
                <a:latin typeface="Times New Roman" pitchFamily="33" charset="0"/>
                <a:ea typeface="+mn-ea"/>
                <a:cs typeface="+mn-cs"/>
              </a:rPr>
              <a:t>be reasonable in relationship to other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smtClean="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smtClean="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smtClean="0">
                <a:solidFill>
                  <a:schemeClr val="tx1"/>
                </a:solidFill>
                <a:latin typeface="Times New Roman" pitchFamily="33" charset="0"/>
                <a:ea typeface="+mn-ea"/>
                <a:cs typeface="+mn-cs"/>
              </a:rPr>
              <a:t>relationships hold: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Faster access time, greater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smaller cost per bit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Greater capacity, slower access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smtClean="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smtClean="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smtClean="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smtClean="0">
                <a:solidFill>
                  <a:schemeClr val="tx1"/>
                </a:solidFill>
                <a:latin typeface="Times New Roman" pitchFamily="33" charset="0"/>
                <a:ea typeface="+mn-ea"/>
                <a:cs typeface="+mn-cs"/>
              </a:rPr>
              <a:t>with short access times.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smtClean="0">
                <a:solidFill>
                  <a:schemeClr val="tx1"/>
                </a:solidFill>
                <a:latin typeface="Times New Roman" pitchFamily="33" charset="0"/>
                <a:ea typeface="+mn-ea"/>
                <a:cs typeface="+mn-cs"/>
              </a:rPr>
              <a:t>technology, but to employ a </a:t>
            </a:r>
            <a:r>
              <a:rPr kumimoji="1" lang="en-US" sz="1200" b="1" kern="1200" baseline="0" dirty="0" smtClean="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smtClean="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smtClean="0">
                <a:solidFill>
                  <a:schemeClr val="tx1"/>
                </a:solidFill>
                <a:latin typeface="Times New Roman" pitchFamily="33" charset="0"/>
                <a:ea typeface="+mn-ea"/>
                <a:cs typeface="+mn-cs"/>
              </a:rPr>
              <a:t>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smtClean="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smtClean="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smtClean="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smtClean="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smtClean="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smtClean="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smtClean="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smtClean="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smtClean="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smtClean="0">
                <a:solidFill>
                  <a:schemeClr val="tx1"/>
                </a:solidFill>
                <a:latin typeface="Times New Roman" pitchFamily="33" charset="0"/>
                <a:ea typeface="+mn-ea"/>
                <a:cs typeface="+mn-cs"/>
              </a:rPr>
              <a:t>larger than the L2 cache.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u="sng" kern="1200" baseline="0" smtClean="0">
                <a:solidFill>
                  <a:schemeClr val="tx1"/>
                </a:solidFill>
                <a:latin typeface="Times New Roman" pitchFamily="33" charset="0"/>
                <a:ea typeface="+mn-ea"/>
                <a:cs typeface="+mn-cs"/>
              </a:rPr>
              <a:t>Mapping</a:t>
            </a:r>
            <a:r>
              <a:rPr kumimoji="1" lang="en-US" sz="1200" kern="1200" baseline="0" smtClean="0">
                <a:solidFill>
                  <a:schemeClr val="tx1"/>
                </a:solidFill>
                <a:latin typeface="Times New Roman" pitchFamily="33" charset="0"/>
                <a:ea typeface="+mn-ea"/>
                <a:cs typeface="+mn-cs"/>
              </a:rPr>
              <a:t>- ánh xạ: Cách gán ghép chủ quan, cố tính </a:t>
            </a:r>
            <a:r>
              <a:rPr kumimoji="1" lang="en-US" sz="1200" b="1" u="sng" kern="1200" baseline="0" smtClean="0">
                <a:solidFill>
                  <a:schemeClr val="tx1"/>
                </a:solidFill>
                <a:latin typeface="Times New Roman" pitchFamily="33" charset="0"/>
                <a:ea typeface="+mn-ea"/>
                <a:cs typeface="+mn-cs"/>
              </a:rPr>
              <a:t>mỗi</a:t>
            </a:r>
            <a:r>
              <a:rPr kumimoji="1" lang="en-US" sz="1200" kern="1200" baseline="0" smtClean="0">
                <a:solidFill>
                  <a:schemeClr val="tx1"/>
                </a:solidFill>
                <a:latin typeface="Times New Roman" pitchFamily="33" charset="0"/>
                <a:ea typeface="+mn-ea"/>
                <a:cs typeface="+mn-cs"/>
              </a:rPr>
              <a:t> phần tử trong tập hợp A sẽ </a:t>
            </a:r>
            <a:r>
              <a:rPr kumimoji="1" lang="en-US" sz="1200" b="1" u="sng" kern="1200" baseline="0" smtClean="0">
                <a:solidFill>
                  <a:schemeClr val="tx1"/>
                </a:solidFill>
                <a:latin typeface="Times New Roman" pitchFamily="33" charset="0"/>
                <a:ea typeface="+mn-ea"/>
                <a:cs typeface="+mn-cs"/>
              </a:rPr>
              <a:t>tương ứng với một phần tử duy nhất</a:t>
            </a:r>
            <a:r>
              <a:rPr kumimoji="1" lang="en-US" sz="1200" kern="1200" baseline="0" smtClean="0">
                <a:solidFill>
                  <a:schemeClr val="tx1"/>
                </a:solidFill>
                <a:latin typeface="Times New Roman" pitchFamily="33" charset="0"/>
                <a:ea typeface="+mn-ea"/>
                <a:cs typeface="+mn-cs"/>
              </a:rPr>
              <a:t> trong tập hợp B</a:t>
            </a:r>
          </a:p>
          <a:p>
            <a:r>
              <a:rPr kumimoji="1" lang="en-US" sz="1200" kern="1200" baseline="0" smtClean="0">
                <a:solidFill>
                  <a:schemeClr val="tx1"/>
                </a:solidFill>
                <a:latin typeface="Times New Roman" pitchFamily="33" charset="0"/>
                <a:ea typeface="+mn-ea"/>
                <a:cs typeface="+mn-cs"/>
              </a:rPr>
              <a:t>Trong trường hợp này: A = tập các lines của cache, B: tập các blocks trong main memory. Mỗi line sẽ chứa nội dung của một block.</a:t>
            </a:r>
          </a:p>
          <a:p>
            <a:r>
              <a:rPr kumimoji="1" lang="en-US" sz="1200" b="1" u="sng" kern="1200" baseline="0" smtClean="0">
                <a:solidFill>
                  <a:schemeClr val="tx1"/>
                </a:solidFill>
                <a:latin typeface="Times New Roman" pitchFamily="33" charset="0"/>
                <a:ea typeface="+mn-ea"/>
                <a:cs typeface="+mn-cs"/>
              </a:rPr>
              <a:t>Tag là gì:</a:t>
            </a:r>
            <a:r>
              <a:rPr kumimoji="1" lang="en-US" sz="1200" b="0" u="none" kern="1200" baseline="0" smtClean="0">
                <a:solidFill>
                  <a:schemeClr val="tx1"/>
                </a:solidFill>
                <a:latin typeface="Times New Roman" pitchFamily="33" charset="0"/>
                <a:ea typeface="+mn-ea"/>
                <a:cs typeface="+mn-cs"/>
              </a:rPr>
              <a:t> Tag là dữ liệu, thông tin được đính kèm. Tag của mỗi line chứa dữ liệu cho biết nội dung của line này ứng với block nào trong main memory. Data trong tag mô tả ánh xạ từ Cache sang Memory</a:t>
            </a:r>
            <a:endParaRPr kumimoji="1" lang="en-US" sz="1200" b="1" u="sng" kern="1200" baseline="0" smtClean="0">
              <a:solidFill>
                <a:schemeClr val="tx1"/>
              </a:solidFill>
              <a:latin typeface="Times New Roman" pitchFamily="33" charset="0"/>
              <a:ea typeface="+mn-ea"/>
              <a:cs typeface="+mn-cs"/>
            </a:endParaRPr>
          </a:p>
          <a:p>
            <a:r>
              <a:rPr kumimoji="1" lang="en-US" sz="1200" b="1" u="sng" kern="1200" baseline="0" smtClean="0">
                <a:solidFill>
                  <a:schemeClr val="tx1"/>
                </a:solidFill>
                <a:latin typeface="Times New Roman" pitchFamily="33" charset="0"/>
                <a:ea typeface="+mn-ea"/>
                <a:cs typeface="+mn-cs"/>
              </a:rPr>
              <a:t>Tại sao mỗi line phải có phần tag?</a:t>
            </a:r>
            <a:r>
              <a:rPr kumimoji="1" lang="en-US" sz="1200" kern="1200" baseline="0" smtClean="0">
                <a:solidFill>
                  <a:schemeClr val="tx1"/>
                </a:solidFill>
                <a:latin typeface="Times New Roman" pitchFamily="33" charset="0"/>
                <a:ea typeface="+mn-ea"/>
                <a:cs typeface="+mn-cs"/>
              </a:rPr>
              <a:t>: Một line có thể chứa cả data lẫn intructions. Cache có dung lượng nhỏ nên chúng ta có thể hiểu việc chạy chương trình giống như cơ chế làm theo từng mẻ. Data trong cache chỉ mang tính tạm thời, data trong main memory mới là data chính thức. Như vậy, những data đã bị modified trong cache cần phải được cập nhật về main memory. Chính dữ liệu trong tag giúp việc cập nhật này được thực thi chình xác, dúng chỗ</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smtClean="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smtClean="0">
                <a:solidFill>
                  <a:schemeClr val="tx1"/>
                </a:solidFill>
                <a:latin typeface="Times New Roman" pitchFamily="33" charset="0"/>
                <a:ea typeface="+mn-ea"/>
                <a:cs typeface="+mn-cs"/>
              </a:rPr>
              <a:t>(HPC). HPC deals with supercomputers and their software, especially for</a:t>
            </a:r>
          </a:p>
          <a:p>
            <a:r>
              <a:rPr kumimoji="1" lang="en-US" sz="1200" kern="1200" baseline="0" dirty="0" smtClean="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smtClean="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smtClean="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smtClean="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smtClean="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smtClean="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smtClean="0">
                <a:solidFill>
                  <a:schemeClr val="tx1"/>
                </a:solidFill>
                <a:latin typeface="Times New Roman" pitchFamily="33" charset="0"/>
                <a:ea typeface="+mn-ea"/>
                <a:cs typeface="+mn-cs"/>
              </a:rPr>
              <a:t>exploit the cache [WANG99, PRES01].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smtClean="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smtClean="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Memory</a:t>
            </a:r>
            <a:r>
              <a:rPr lang="en-US" baseline="0" smtClean="0"/>
              <a:t> for application is announced (3000 bytes if theis example).</a:t>
            </a:r>
          </a:p>
          <a:p>
            <a:pPr>
              <a:buFontTx/>
              <a:buChar char="-"/>
            </a:pPr>
            <a:r>
              <a:rPr lang="en-US" baseline="0" smtClean="0"/>
              <a:t>Compiler will dertermine addresses in an application accordingly</a:t>
            </a:r>
          </a:p>
          <a:p>
            <a:pPr>
              <a:buFontTx/>
              <a:buChar char="-"/>
            </a:pPr>
            <a:r>
              <a:rPr lang="en-US" baseline="0" smtClean="0"/>
              <a:t>All application content is loaded to the main memory</a:t>
            </a:r>
          </a:p>
          <a:p>
            <a:pPr>
              <a:buFontTx/>
              <a:buChar char="-"/>
            </a:pPr>
            <a:r>
              <a:rPr lang="en-US" baseline="0" smtClean="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Memory</a:t>
            </a:r>
            <a:r>
              <a:rPr lang="en-US" baseline="0" smtClean="0"/>
              <a:t> for application is announced (3000 bytes in this example).</a:t>
            </a:r>
          </a:p>
          <a:p>
            <a:pPr>
              <a:buFontTx/>
              <a:buChar char="-"/>
            </a:pPr>
            <a:r>
              <a:rPr lang="en-US" baseline="0" smtClean="0"/>
              <a:t>Compiler will dertermine addresses in an application accordingly</a:t>
            </a:r>
          </a:p>
          <a:p>
            <a:pPr>
              <a:buFontTx/>
              <a:buChar char="-"/>
            </a:pPr>
            <a:r>
              <a:rPr lang="en-US" baseline="0" smtClean="0"/>
              <a:t>All application contents are loaded to the main memory</a:t>
            </a:r>
          </a:p>
          <a:p>
            <a:pPr>
              <a:buFontTx/>
              <a:buChar char="-"/>
            </a:pPr>
            <a:r>
              <a:rPr lang="en-US" baseline="0" smtClean="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An application can be loaded</a:t>
            </a:r>
            <a:r>
              <a:rPr lang="en-US" baseline="0" smtClean="0"/>
              <a:t> to any position of main memory</a:t>
            </a:r>
          </a:p>
          <a:p>
            <a:pPr>
              <a:buFontTx/>
              <a:buChar char="-"/>
            </a:pPr>
            <a:r>
              <a:rPr lang="en-US" smtClean="0"/>
              <a:t>Suppose that a process is swapped to then swapped in, it can be loaded to a position which is different</a:t>
            </a:r>
            <a:r>
              <a:rPr lang="en-US" baseline="0" smtClean="0"/>
              <a:t> from initial position</a:t>
            </a:r>
          </a:p>
          <a:p>
            <a:pPr>
              <a:buFontTx/>
              <a:buChar char="-"/>
            </a:pPr>
            <a:r>
              <a:rPr lang="en-US" baseline="0" smtClean="0"/>
              <a:t>Whwn an application is allowed to run, all it’s content must be loaded to main memory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smtClean="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smtClean="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smtClean="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smtClean="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smtClean="0">
                <a:solidFill>
                  <a:schemeClr val="tx1"/>
                </a:solidFill>
                <a:latin typeface="Times New Roman" pitchFamily="33" charset="0"/>
                <a:ea typeface="+mn-ea"/>
                <a:cs typeface="+mn-cs"/>
              </a:rPr>
              <a:t>to and writes from main memory, a hardware memory management unit (MMU)</a:t>
            </a:r>
          </a:p>
          <a:p>
            <a:r>
              <a:rPr kumimoji="1" lang="en-US" sz="1200" kern="1200" baseline="0" dirty="0" smtClean="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smtClean="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smtClean="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smtClean="0">
                <a:solidFill>
                  <a:schemeClr val="tx1"/>
                </a:solidFill>
                <a:latin typeface="Times New Roman" pitchFamily="33" charset="0"/>
                <a:ea typeface="+mn-ea"/>
                <a:cs typeface="+mn-cs"/>
              </a:rPr>
              <a:t>(Figure 4.7). A </a:t>
            </a:r>
            <a:r>
              <a:rPr kumimoji="1" lang="en-US" sz="1200" b="1" kern="1200" baseline="0" dirty="0" smtClean="0">
                <a:solidFill>
                  <a:schemeClr val="tx1"/>
                </a:solidFill>
                <a:latin typeface="Times New Roman" pitchFamily="33" charset="0"/>
                <a:ea typeface="+mn-ea"/>
                <a:cs typeface="+mn-cs"/>
              </a:rPr>
              <a:t>logical cache, </a:t>
            </a:r>
            <a:r>
              <a:rPr kumimoji="1" lang="en-US" sz="1200" b="0" kern="1200" baseline="0" dirty="0" smtClean="0">
                <a:solidFill>
                  <a:schemeClr val="tx1"/>
                </a:solidFill>
                <a:latin typeface="Times New Roman" pitchFamily="33" charset="0"/>
                <a:ea typeface="+mn-ea"/>
                <a:cs typeface="+mn-cs"/>
              </a:rPr>
              <a:t>also known as a</a:t>
            </a:r>
            <a:r>
              <a:rPr kumimoji="1" lang="en-US" sz="1200" b="1" kern="1200" baseline="0" dirty="0" smtClean="0">
                <a:solidFill>
                  <a:schemeClr val="tx1"/>
                </a:solidFill>
                <a:latin typeface="Times New Roman" pitchFamily="33" charset="0"/>
                <a:ea typeface="+mn-ea"/>
                <a:cs typeface="+mn-cs"/>
              </a:rPr>
              <a:t> virtual cache, </a:t>
            </a:r>
            <a:r>
              <a:rPr kumimoji="1" lang="en-US" sz="1200" b="0" kern="1200" baseline="0" dirty="0" smtClean="0">
                <a:solidFill>
                  <a:schemeClr val="tx1"/>
                </a:solidFill>
                <a:latin typeface="Times New Roman" pitchFamily="33" charset="0"/>
                <a:ea typeface="+mn-ea"/>
                <a:cs typeface="+mn-cs"/>
              </a:rPr>
              <a:t>stores data using</a:t>
            </a:r>
          </a:p>
          <a:p>
            <a:r>
              <a:rPr kumimoji="1" lang="en-US" sz="1200" b="1" kern="1200" baseline="0" dirty="0" smtClean="0">
                <a:solidFill>
                  <a:schemeClr val="tx1"/>
                </a:solidFill>
                <a:latin typeface="Times New Roman" pitchFamily="33" charset="0"/>
                <a:ea typeface="+mn-ea"/>
                <a:cs typeface="+mn-cs"/>
              </a:rPr>
              <a:t>virtual addresses. </a:t>
            </a:r>
            <a:r>
              <a:rPr kumimoji="1" lang="en-US" sz="1200" b="0" kern="1200" baseline="0" dirty="0" smtClean="0">
                <a:solidFill>
                  <a:schemeClr val="tx1"/>
                </a:solidFill>
                <a:latin typeface="Times New Roman" pitchFamily="33" charset="0"/>
                <a:ea typeface="+mn-ea"/>
                <a:cs typeface="+mn-cs"/>
              </a:rPr>
              <a:t>The processor accesses the cache directly, without going through</a:t>
            </a:r>
          </a:p>
          <a:p>
            <a:r>
              <a:rPr kumimoji="1" lang="en-US" sz="1200" kern="1200" baseline="0" dirty="0" smtClean="0">
                <a:solidFill>
                  <a:schemeClr val="tx1"/>
                </a:solidFill>
                <a:latin typeface="Times New Roman" pitchFamily="33" charset="0"/>
                <a:ea typeface="+mn-ea"/>
                <a:cs typeface="+mn-cs"/>
              </a:rPr>
              <a:t>the MMU. A physical cache stores data using main memory </a:t>
            </a:r>
            <a:r>
              <a:rPr kumimoji="1" lang="en-US" sz="1200" b="1" kern="1200" baseline="0" dirty="0" smtClean="0">
                <a:solidFill>
                  <a:schemeClr val="tx1"/>
                </a:solidFill>
                <a:latin typeface="Times New Roman" pitchFamily="33" charset="0"/>
                <a:ea typeface="+mn-ea"/>
                <a:cs typeface="+mn-cs"/>
              </a:rPr>
              <a:t>physical addresses.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smtClean="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smtClean="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smtClean="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smtClean="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smtClean="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smtClean="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smtClean="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smtClean="0">
                <a:solidFill>
                  <a:schemeClr val="tx1"/>
                </a:solidFill>
                <a:latin typeface="Times New Roman" pitchFamily="33" charset="0"/>
                <a:ea typeface="+mn-ea"/>
                <a:cs typeface="+mn-cs"/>
              </a:rPr>
              <a:t>identify which virtual address space this address refers to.</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26</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Because there are fewer cache lines than main memory blocks, an algorithm is</a:t>
            </a:r>
          </a:p>
          <a:p>
            <a:r>
              <a:rPr kumimoji="1" lang="en-US" sz="1200" kern="1200" baseline="0" dirty="0" smtClean="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smtClean="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smtClean="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smtClean="0">
                <a:solidFill>
                  <a:schemeClr val="tx1"/>
                </a:solidFill>
                <a:latin typeface="Times New Roman" pitchFamily="33" charset="0"/>
                <a:ea typeface="+mn-ea"/>
                <a:cs typeface="+mn-cs"/>
              </a:rPr>
              <a:t>techniques can be used: direct, associative, and set associative.</a:t>
            </a:r>
            <a:endParaRPr kumimoji="1" lang="en-GB" sz="1200" kern="1200" baseline="0" dirty="0" smtClean="0">
              <a:solidFill>
                <a:schemeClr val="tx1"/>
              </a:solidFill>
              <a:latin typeface="Times New Roman" pitchFamily="33" charset="0"/>
              <a:ea typeface="+mn-ea"/>
              <a:cs typeface="+mn-cs"/>
            </a:endParaRPr>
          </a:p>
          <a:p>
            <a:endParaRPr kumimoji="1" lang="en-GB"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Direct mapping: </a:t>
            </a:r>
            <a:r>
              <a:rPr kumimoji="1" lang="en-US" sz="1200" b="0" i="0" kern="1200" baseline="0" dirty="0" smtClean="0">
                <a:solidFill>
                  <a:schemeClr val="tx1"/>
                </a:solidFill>
                <a:latin typeface="Times New Roman" pitchFamily="33" charset="0"/>
                <a:ea typeface="+mn-ea"/>
                <a:cs typeface="+mn-cs"/>
              </a:rPr>
              <a:t>The simplest technique, known as </a:t>
            </a:r>
            <a:r>
              <a:rPr kumimoji="1" lang="en-US" sz="1200" b="1" i="0" kern="1200" baseline="0" dirty="0" smtClean="0">
                <a:solidFill>
                  <a:schemeClr val="tx1"/>
                </a:solidFill>
                <a:latin typeface="Times New Roman" pitchFamily="33" charset="0"/>
                <a:ea typeface="+mn-ea"/>
                <a:cs typeface="+mn-cs"/>
              </a:rPr>
              <a:t>direct mapping</a:t>
            </a:r>
            <a:r>
              <a:rPr kumimoji="1" lang="en-US" sz="1200" b="0" i="0" kern="1200" baseline="0" dirty="0" smtClean="0">
                <a:solidFill>
                  <a:schemeClr val="tx1"/>
                </a:solidFill>
                <a:latin typeface="Times New Roman" pitchFamily="33" charset="0"/>
                <a:ea typeface="+mn-ea"/>
                <a:cs typeface="+mn-cs"/>
              </a:rPr>
              <a:t>, maps each</a:t>
            </a:r>
          </a:p>
          <a:p>
            <a:r>
              <a:rPr kumimoji="1" lang="en-US" sz="1200" b="0" kern="1200" baseline="0" dirty="0" smtClean="0">
                <a:solidFill>
                  <a:schemeClr val="tx1"/>
                </a:solidFill>
                <a:latin typeface="Times New Roman" pitchFamily="33" charset="0"/>
                <a:ea typeface="+mn-ea"/>
                <a:cs typeface="+mn-cs"/>
              </a:rPr>
              <a:t>block of main memory into only one possible cache line</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Associative mapping: Associative mapping </a:t>
            </a:r>
            <a:r>
              <a:rPr kumimoji="1" lang="en-US" sz="1200" b="0" i="0" kern="1200" baseline="0" dirty="0" smtClean="0">
                <a:solidFill>
                  <a:schemeClr val="tx1"/>
                </a:solidFill>
                <a:latin typeface="Times New Roman" pitchFamily="33" charset="0"/>
                <a:ea typeface="+mn-ea"/>
                <a:cs typeface="+mn-cs"/>
              </a:rPr>
              <a:t>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a:t>
            </a:r>
          </a:p>
          <a:p>
            <a:endParaRPr kumimoji="1" lang="en-US" sz="1200" i="0" kern="1200" baseline="0" dirty="0" smtClean="0">
              <a:solidFill>
                <a:schemeClr val="tx1"/>
              </a:solidFill>
              <a:latin typeface="Times New Roman" pitchFamily="33" charset="0"/>
              <a:ea typeface="+mn-ea"/>
              <a:cs typeface="+mn-cs"/>
            </a:endParaRPr>
          </a:p>
          <a:p>
            <a:r>
              <a:rPr kumimoji="1" lang="en-US" sz="1200" b="1" i="0" kern="1200" baseline="0" dirty="0" smtClean="0">
                <a:solidFill>
                  <a:schemeClr val="tx1"/>
                </a:solidFill>
                <a:latin typeface="Times New Roman" pitchFamily="33" charset="0"/>
                <a:ea typeface="+mn-ea"/>
                <a:cs typeface="+mn-cs"/>
              </a:rPr>
              <a:t>Set-associative mapping</a:t>
            </a:r>
            <a:r>
              <a:rPr kumimoji="1" lang="en-US" sz="1200" b="1" i="1" kern="1200" baseline="0" dirty="0" smtClean="0">
                <a:solidFill>
                  <a:schemeClr val="tx1"/>
                </a:solidFill>
                <a:latin typeface="Times New Roman" pitchFamily="33" charset="0"/>
                <a:ea typeface="+mn-ea"/>
                <a:cs typeface="+mn-cs"/>
              </a:rPr>
              <a:t>: </a:t>
            </a:r>
            <a:r>
              <a:rPr kumimoji="1" lang="en-US" sz="1200" b="1" i="0" kern="1200" baseline="0" dirty="0" smtClean="0">
                <a:solidFill>
                  <a:schemeClr val="tx1"/>
                </a:solidFill>
                <a:latin typeface="Times New Roman" pitchFamily="33" charset="0"/>
                <a:ea typeface="+mn-ea"/>
                <a:cs typeface="+mn-cs"/>
              </a:rPr>
              <a:t>Set-associative </a:t>
            </a:r>
            <a:r>
              <a:rPr kumimoji="1" lang="en-US" sz="1200" b="0" i="0" kern="1200" baseline="0" dirty="0" smtClean="0">
                <a:solidFill>
                  <a:schemeClr val="tx1"/>
                </a:solidFill>
                <a:latin typeface="Times New Roman" pitchFamily="33" charset="0"/>
                <a:ea typeface="+mn-ea"/>
                <a:cs typeface="+mn-cs"/>
              </a:rPr>
              <a:t>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27</a:t>
            </a:fld>
            <a:endParaRPr lang="en-US" dirty="0"/>
          </a:p>
        </p:txBody>
      </p:sp>
      <p:sp>
        <p:nvSpPr>
          <p:cNvPr id="121858" name="Rectangle 1026"/>
          <p:cNvSpPr>
            <a:spLocks noGrp="1" noRot="1" noChangeAspect="1" noChangeArrowheads="1" noTextEdit="1"/>
          </p:cNvSpPr>
          <p:nvPr>
            <p:ph type="sldImg"/>
          </p:nvPr>
        </p:nvSpPr>
        <p:spPr>
          <a:ln/>
        </p:spPr>
      </p:sp>
      <p:sp>
        <p:nvSpPr>
          <p:cNvPr id="121859"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mapping is expressed as</a:t>
            </a:r>
          </a:p>
          <a:p>
            <a:r>
              <a:rPr kumimoji="1" lang="en-US" sz="1200" i="1" kern="1200" baseline="0" dirty="0" smtClean="0">
                <a:solidFill>
                  <a:schemeClr val="tx1"/>
                </a:solidFill>
                <a:latin typeface="Times New Roman" pitchFamily="33" charset="0"/>
                <a:ea typeface="+mn-ea"/>
                <a:cs typeface="+mn-cs"/>
              </a:rPr>
              <a:t>i = j modulo m</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line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4.8a shows the mapping for the first </a:t>
            </a:r>
            <a:r>
              <a:rPr kumimoji="1" lang="en-US" sz="1200" i="1" kern="1200" baseline="0" dirty="0" smtClean="0">
                <a:solidFill>
                  <a:schemeClr val="tx1"/>
                </a:solidFill>
                <a:latin typeface="Times New Roman" pitchFamily="33" charset="0"/>
                <a:ea typeface="+mn-ea"/>
                <a:cs typeface="+mn-cs"/>
              </a:rPr>
              <a:t>m blocks of main memory. Each</a:t>
            </a:r>
          </a:p>
          <a:p>
            <a:r>
              <a:rPr kumimoji="1" lang="en-US" sz="1200" kern="1200" baseline="0" dirty="0" smtClean="0">
                <a:solidFill>
                  <a:schemeClr val="tx1"/>
                </a:solidFill>
                <a:latin typeface="Times New Roman" pitchFamily="33" charset="0"/>
                <a:ea typeface="+mn-ea"/>
                <a:cs typeface="+mn-cs"/>
              </a:rPr>
              <a:t>block of main memory maps into one unique line of the cache. The next </a:t>
            </a:r>
            <a:r>
              <a:rPr kumimoji="1" lang="en-US" sz="1200" i="1" kern="1200" baseline="0" dirty="0" smtClean="0">
                <a:solidFill>
                  <a:schemeClr val="tx1"/>
                </a:solidFill>
                <a:latin typeface="Times New Roman" pitchFamily="33" charset="0"/>
                <a:ea typeface="+mn-ea"/>
                <a:cs typeface="+mn-cs"/>
              </a:rPr>
              <a:t>m blocks</a:t>
            </a:r>
          </a:p>
          <a:p>
            <a:r>
              <a:rPr kumimoji="1" lang="en-US" sz="1200" kern="1200" baseline="0" dirty="0" smtClean="0">
                <a:solidFill>
                  <a:schemeClr val="tx1"/>
                </a:solidFill>
                <a:latin typeface="Times New Roman" pitchFamily="33" charset="0"/>
                <a:ea typeface="+mn-ea"/>
                <a:cs typeface="+mn-cs"/>
              </a:rPr>
              <a:t>of main memory map into the cache in the same fashion; that is, block B</a:t>
            </a:r>
            <a:r>
              <a:rPr kumimoji="1" lang="en-US" sz="1200" i="1" kern="1200" baseline="-25000" dirty="0" smtClean="0">
                <a:solidFill>
                  <a:schemeClr val="tx1"/>
                </a:solidFill>
                <a:latin typeface="Times New Roman" pitchFamily="33" charset="0"/>
                <a:ea typeface="+mn-ea"/>
                <a:cs typeface="+mn-cs"/>
              </a:rPr>
              <a:t>m</a:t>
            </a:r>
            <a:r>
              <a:rPr kumimoji="1" lang="en-US" sz="1200" i="1" kern="1200" baseline="0" dirty="0" smtClean="0">
                <a:solidFill>
                  <a:schemeClr val="tx1"/>
                </a:solidFill>
                <a:latin typeface="Times New Roman" pitchFamily="33" charset="0"/>
                <a:ea typeface="+mn-ea"/>
                <a:cs typeface="+mn-cs"/>
              </a:rPr>
              <a:t> of main</a:t>
            </a:r>
          </a:p>
          <a:p>
            <a:r>
              <a:rPr kumimoji="1" lang="en-US" sz="1200" kern="1200" baseline="0" dirty="0" smtClean="0">
                <a:solidFill>
                  <a:schemeClr val="tx1"/>
                </a:solidFill>
                <a:latin typeface="Times New Roman" pitchFamily="33" charset="0"/>
                <a:ea typeface="+mn-ea"/>
                <a:cs typeface="+mn-cs"/>
              </a:rPr>
              <a:t>memory maps into line L</a:t>
            </a:r>
            <a:r>
              <a:rPr kumimoji="1" lang="en-US" sz="1200" i="1"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of cache, block </a:t>
            </a:r>
            <a:r>
              <a:rPr kumimoji="1" lang="en-US" sz="1200" i="1" kern="1200" baseline="-25000" dirty="0" smtClean="0">
                <a:solidFill>
                  <a:schemeClr val="tx1"/>
                </a:solidFill>
                <a:latin typeface="Times New Roman" pitchFamily="33" charset="0"/>
                <a:ea typeface="+mn-ea"/>
                <a:cs typeface="+mn-cs"/>
              </a:rPr>
              <a:t>Bm+1</a:t>
            </a:r>
            <a:r>
              <a:rPr kumimoji="1" lang="en-US" sz="1200" i="1" kern="1200" baseline="0" dirty="0" smtClean="0">
                <a:solidFill>
                  <a:schemeClr val="tx1"/>
                </a:solidFill>
                <a:latin typeface="Times New Roman" pitchFamily="33" charset="0"/>
                <a:ea typeface="+mn-ea"/>
                <a:cs typeface="+mn-cs"/>
              </a:rPr>
              <a:t> maps into line L</a:t>
            </a:r>
            <a:r>
              <a:rPr kumimoji="1" lang="en-US" sz="1200" i="1" kern="1200" baseline="-25000" dirty="0" smtClean="0">
                <a:solidFill>
                  <a:schemeClr val="tx1"/>
                </a:solidFill>
                <a:latin typeface="Times New Roman" pitchFamily="33" charset="0"/>
                <a:ea typeface="+mn-ea"/>
                <a:cs typeface="+mn-cs"/>
              </a:rPr>
              <a:t>1</a:t>
            </a:r>
            <a:r>
              <a:rPr kumimoji="1" lang="en-US" sz="1200" i="1" kern="1200" baseline="0" dirty="0" smtClean="0">
                <a:solidFill>
                  <a:schemeClr val="tx1"/>
                </a:solidFill>
                <a:latin typeface="Times New Roman" pitchFamily="33" charset="0"/>
                <a:ea typeface="+mn-ea"/>
                <a:cs typeface="+mn-cs"/>
              </a:rPr>
              <a:t>, and so on.</a:t>
            </a:r>
          </a:p>
          <a:p>
            <a:endParaRPr lang="en-GB" smtClean="0"/>
          </a:p>
          <a:p>
            <a:r>
              <a:rPr lang="en-GB" baseline="0" smtClean="0"/>
              <a:t>Yếu điểm chính của kỹ thuật direct mapping (cà ri dê nguyên tô) là khi có cache miss </a:t>
            </a:r>
          </a:p>
          <a:p>
            <a:r>
              <a:rPr lang="en-GB" baseline="0" smtClean="0"/>
              <a:t>(thí dụ cần truy xuất một biến ở khối m trong hình (a)), </a:t>
            </a:r>
          </a:p>
          <a:p>
            <a:r>
              <a:rPr lang="en-GB" baseline="0" smtClean="0"/>
              <a:t>phải đổ hết cache về bộ nhớ rồi lại chép cả một khới lớn các blocks từ mem và cache</a:t>
            </a:r>
          </a:p>
          <a:p>
            <a:endParaRPr lang="en-GB" baseline="0" smtClean="0"/>
          </a:p>
          <a:p>
            <a:r>
              <a:rPr lang="en-GB" baseline="0" smtClean="0"/>
              <a:t>Để giảm chi phí chép qua qua lại mem-cache quá nhiều, kỹ thuật associative được dùng.</a:t>
            </a:r>
          </a:p>
          <a:p>
            <a:r>
              <a:rPr lang="en-GB" baseline="0" smtClean="0"/>
              <a:t>Khi gặp cahe miss, phải chép 1 block vào cache nhưng không có line nào trống. Bài toán ở </a:t>
            </a:r>
          </a:p>
          <a:p>
            <a:r>
              <a:rPr lang="en-GB" baseline="0" smtClean="0"/>
              <a:t>đây là line nào phải hi sinh, được chuyển về mem, nhường chỗ cho block mới. Việc này sẽ được</a:t>
            </a:r>
          </a:p>
          <a:p>
            <a:r>
              <a:rPr lang="en-GB" baseline="0" smtClean="0"/>
              <a:t>Giải quyết trong phần replacement algorithms – các slide sau.</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28</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Cache hit</a:t>
            </a:r>
            <a:r>
              <a:rPr kumimoji="1" lang="en-US" sz="1200" kern="1200" baseline="0" dirty="0" smtClean="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Cache miss</a:t>
            </a:r>
            <a:r>
              <a:rPr kumimoji="1" lang="en-US" sz="1200" kern="1200" baseline="0" dirty="0" smtClean="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33" charset="0"/>
                <a:ea typeface="+mn-ea"/>
                <a:cs typeface="+mn-cs"/>
              </a:rPr>
              <a:t>Cấu trúc một địa chỉ bộ </a:t>
            </a:r>
            <a:r>
              <a:rPr kumimoji="1" lang="en-US" sz="1200" b="1" kern="1200" baseline="0" smtClean="0">
                <a:solidFill>
                  <a:schemeClr val="tx1"/>
                </a:solidFill>
                <a:latin typeface="Times New Roman" pitchFamily="33" charset="0"/>
                <a:ea typeface="+mn-ea"/>
                <a:cs typeface="+mn-cs"/>
              </a:rPr>
              <a:t>nhớ được truy xuất dùng </a:t>
            </a:r>
            <a:r>
              <a:rPr kumimoji="1" lang="en-US" sz="1200" b="1" kern="1200" baseline="0" dirty="0" smtClean="0">
                <a:solidFill>
                  <a:schemeClr val="tx1"/>
                </a:solidFill>
                <a:latin typeface="Times New Roman" pitchFamily="33" charset="0"/>
                <a:ea typeface="+mn-ea"/>
                <a:cs typeface="+mn-cs"/>
              </a:rPr>
              <a:t>cache: &lt;Tag, Line, Word&gt; </a:t>
            </a:r>
            <a:r>
              <a:rPr kumimoji="1" lang="en-US" sz="1200" b="0" kern="1200" baseline="0" dirty="0" smtClean="0">
                <a:solidFill>
                  <a:schemeClr val="tx1"/>
                </a:solidFill>
                <a:latin typeface="Times New Roman" pitchFamily="33" charset="0"/>
                <a:ea typeface="+mn-ea"/>
                <a:cs typeface="+mn-cs"/>
              </a:rPr>
              <a:t>mang nghĩa là địa chỉ này thuộc về block </a:t>
            </a:r>
            <a:r>
              <a:rPr kumimoji="1" lang="en-US" sz="1200" b="0" kern="1200" baseline="0" smtClean="0">
                <a:solidFill>
                  <a:schemeClr val="tx1"/>
                </a:solidFill>
                <a:latin typeface="Times New Roman" pitchFamily="33" charset="0"/>
                <a:ea typeface="+mn-ea"/>
                <a:cs typeface="+mn-cs"/>
              </a:rPr>
              <a:t>nào trên bộ nhớ chính (tag), </a:t>
            </a:r>
            <a:endParaRPr kumimoji="1" lang="en-US" sz="1200" b="0" kern="1200" baseline="0" dirty="0" smtClean="0">
              <a:solidFill>
                <a:schemeClr val="tx1"/>
              </a:solidFill>
              <a:latin typeface="Times New Roman" pitchFamily="33"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smtClean="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2: Nếu 2 trị này bằng nhau (</a:t>
            </a:r>
            <a:r>
              <a:rPr kumimoji="1" lang="en-US" sz="1200" b="1" kern="1200" baseline="0" dirty="0" smtClean="0">
                <a:solidFill>
                  <a:schemeClr val="tx1"/>
                </a:solidFill>
                <a:latin typeface="Times New Roman" pitchFamily="33" charset="0"/>
                <a:ea typeface="+mn-ea"/>
                <a:cs typeface="+mn-cs"/>
              </a:rPr>
              <a:t>hit</a:t>
            </a:r>
            <a:r>
              <a:rPr kumimoji="1" lang="en-US" sz="1200" kern="1200" baseline="0" dirty="0" smtClean="0">
                <a:solidFill>
                  <a:schemeClr val="tx1"/>
                </a:solidFill>
                <a:latin typeface="Times New Roman" pitchFamily="33" charset="0"/>
                <a:ea typeface="+mn-ea"/>
                <a:cs typeface="+mn-cs"/>
              </a:rPr>
              <a:t>), địa chỉ này có trong cache rồi, dựa vào Line (mầu green</a:t>
            </a:r>
            <a:r>
              <a:rPr kumimoji="1" lang="en-US" sz="1200" kern="1200" baseline="0" smtClean="0">
                <a:solidFill>
                  <a:schemeClr val="tx1"/>
                </a:solidFill>
                <a:latin typeface="Times New Roman" pitchFamily="33" charset="0"/>
                <a:ea typeface="+mn-ea"/>
                <a:cs typeface="+mn-cs"/>
              </a:rPr>
              <a:t>) để xác định line trong cache và </a:t>
            </a:r>
            <a:r>
              <a:rPr kumimoji="1" lang="en-US" sz="1200" kern="1200" baseline="0" dirty="0" smtClean="0">
                <a:solidFill>
                  <a:schemeClr val="tx1"/>
                </a:solidFill>
                <a:latin typeface="Times New Roman" pitchFamily="33" charset="0"/>
                <a:ea typeface="+mn-ea"/>
                <a:cs typeface="+mn-cs"/>
              </a:rPr>
              <a:t>Word (mầu tím) xác định </a:t>
            </a:r>
            <a:r>
              <a:rPr kumimoji="1" lang="en-US" sz="1200" kern="1200" baseline="0" smtClean="0">
                <a:solidFill>
                  <a:schemeClr val="tx1"/>
                </a:solidFill>
                <a:latin typeface="Times New Roman" pitchFamily="33" charset="0"/>
                <a:ea typeface="+mn-ea"/>
                <a:cs typeface="+mn-cs"/>
              </a:rPr>
              <a:t>được địa chỉ (word thứ mất trong line này) của ô </a:t>
            </a:r>
            <a:r>
              <a:rPr kumimoji="1" lang="en-US" sz="1200" kern="1200" baseline="0" dirty="0" smtClean="0">
                <a:solidFill>
                  <a:schemeClr val="tx1"/>
                </a:solidFill>
                <a:latin typeface="Times New Roman" pitchFamily="33" charset="0"/>
                <a:ea typeface="+mn-ea"/>
                <a:cs typeface="+mn-cs"/>
              </a:rPr>
              <a:t>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smtClean="0">
                <a:solidFill>
                  <a:schemeClr val="tx1"/>
                </a:solidFill>
                <a:latin typeface="Times New Roman" pitchFamily="33" charset="0"/>
                <a:ea typeface="+mn-ea"/>
                <a:cs typeface="+mn-cs"/>
              </a:rPr>
              <a:t>Replacement algorithms (cuối chương)</a:t>
            </a:r>
            <a:endParaRPr kumimoji="1" lang="en-US" sz="1200" kern="1200" baseline="0" dirty="0" smtClean="0">
              <a:solidFill>
                <a:schemeClr val="tx1"/>
              </a:solidFill>
              <a:latin typeface="Times New Roman" pitchFamily="33"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4.10  Direct Mapping Example.</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smtClean="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smtClean="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smtClean="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smtClean="0">
                <a:solidFill>
                  <a:schemeClr val="tx1"/>
                </a:solidFill>
                <a:latin typeface="Times New Roman" pitchFamily="33" charset="0"/>
                <a:ea typeface="+mn-ea"/>
                <a:cs typeface="+mn-cs"/>
              </a:rPr>
              <a:t>and the hit ratio will be low (a phenomenon known as </a:t>
            </a:r>
            <a:r>
              <a:rPr kumimoji="1" lang="en-US" sz="1200" i="1" kern="1200" baseline="0" dirty="0" smtClean="0">
                <a:solidFill>
                  <a:schemeClr val="tx1"/>
                </a:solidFill>
                <a:latin typeface="Times New Roman" pitchFamily="33" charset="0"/>
                <a:ea typeface="+mn-ea"/>
                <a:cs typeface="+mn-cs"/>
              </a:rPr>
              <a:t>thrashing).</a:t>
            </a:r>
            <a:endParaRPr lang="en-GB" dirty="0" smtClean="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smtClean="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smtClean="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smtClean="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smtClean="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smtClean="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smtClean="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32</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Associative mapping overcomes the disadvantage of direct</a:t>
            </a:r>
          </a:p>
          <a:p>
            <a:r>
              <a:rPr kumimoji="1" lang="en-US" sz="1200" kern="1200" baseline="0" dirty="0" smtClean="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smtClean="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smtClean="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smtClean="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smtClean="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33</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GB" dirty="0" smtClean="0"/>
              <a:t>Figure 4.12 Associative Mapping Example.</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smtClean="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smtClean="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smtClean="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smtClean="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35</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Set-associative mapping is a compromise that</a:t>
            </a:r>
          </a:p>
          <a:p>
            <a:r>
              <a:rPr kumimoji="1" lang="en-US" sz="1200" kern="1200" baseline="0" dirty="0" smtClean="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smtClean="0">
                <a:solidFill>
                  <a:schemeClr val="tx1"/>
                </a:solidFill>
                <a:latin typeface="Times New Roman" pitchFamily="33" charset="0"/>
                <a:ea typeface="+mn-ea"/>
                <a:cs typeface="+mn-cs"/>
              </a:rPr>
              <a:t>their disadvantages.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smtClean="0">
                <a:solidFill>
                  <a:schemeClr val="tx1"/>
                </a:solidFill>
                <a:latin typeface="Times New Roman" pitchFamily="33" charset="0"/>
                <a:ea typeface="+mn-ea"/>
                <a:cs typeface="+mn-cs"/>
              </a:rPr>
              <a:t>number of lines. The relationships are</a:t>
            </a:r>
          </a:p>
          <a:p>
            <a:r>
              <a:rPr kumimoji="1" lang="en-US" sz="1200" i="1" kern="1200" baseline="0" dirty="0" smtClean="0">
                <a:solidFill>
                  <a:schemeClr val="tx1"/>
                </a:solidFill>
                <a:latin typeface="Times New Roman" pitchFamily="33" charset="0"/>
                <a:ea typeface="+mn-ea"/>
                <a:cs typeface="+mn-cs"/>
              </a:rPr>
              <a:t>m = </a:t>
            </a:r>
            <a:r>
              <a:rPr kumimoji="1" lang="en-US" sz="1200" i="0" kern="1200" baseline="0" dirty="0" smtClean="0">
                <a:solidFill>
                  <a:schemeClr val="tx1"/>
                </a:solidFill>
                <a:latin typeface="Times New Roman" pitchFamily="33" charset="0"/>
                <a:ea typeface="+mn-ea"/>
                <a:cs typeface="+mn-cs"/>
              </a:rPr>
              <a:t>v</a:t>
            </a:r>
            <a:r>
              <a:rPr kumimoji="1" lang="en-US" sz="1200" i="1" kern="1200" baseline="0" dirty="0" smtClean="0">
                <a:solidFill>
                  <a:schemeClr val="tx1"/>
                </a:solidFill>
                <a:latin typeface="Times New Roman" pitchFamily="33" charset="0"/>
                <a:ea typeface="+mn-ea"/>
                <a:cs typeface="+mn-cs"/>
              </a:rPr>
              <a:t>* k</a:t>
            </a:r>
          </a:p>
          <a:p>
            <a:r>
              <a:rPr kumimoji="1" lang="en-US" sz="1200" i="1" kern="1200" baseline="0" dirty="0" smtClean="0">
                <a:solidFill>
                  <a:schemeClr val="tx1"/>
                </a:solidFill>
                <a:latin typeface="Times New Roman" pitchFamily="33" charset="0"/>
                <a:ea typeface="+mn-ea"/>
                <a:cs typeface="+mn-cs"/>
              </a:rPr>
              <a:t>i = j modulo v</a:t>
            </a:r>
          </a:p>
          <a:p>
            <a:r>
              <a:rPr kumimoji="1" lang="en-US" sz="1200" kern="1200" baseline="0" dirty="0" smtClean="0">
                <a:solidFill>
                  <a:schemeClr val="tx1"/>
                </a:solidFill>
                <a:latin typeface="Times New Roman" pitchFamily="33" charset="0"/>
                <a:ea typeface="+mn-ea"/>
                <a:cs typeface="+mn-cs"/>
              </a:rPr>
              <a:t>where</a:t>
            </a:r>
          </a:p>
          <a:p>
            <a:r>
              <a:rPr kumimoji="1" lang="en-US" sz="1200" i="1" kern="1200" baseline="0" dirty="0" smtClean="0">
                <a:solidFill>
                  <a:schemeClr val="tx1"/>
                </a:solidFill>
                <a:latin typeface="Times New Roman" pitchFamily="33" charset="0"/>
                <a:ea typeface="+mn-ea"/>
                <a:cs typeface="+mn-cs"/>
              </a:rPr>
              <a:t>i = cache set number</a:t>
            </a:r>
          </a:p>
          <a:p>
            <a:r>
              <a:rPr kumimoji="1" lang="en-US" sz="1200" i="1" kern="1200" baseline="0" dirty="0" smtClean="0">
                <a:solidFill>
                  <a:schemeClr val="tx1"/>
                </a:solidFill>
                <a:latin typeface="Times New Roman" pitchFamily="33" charset="0"/>
                <a:ea typeface="+mn-ea"/>
                <a:cs typeface="+mn-cs"/>
              </a:rPr>
              <a:t>j = main memory block number</a:t>
            </a:r>
          </a:p>
          <a:p>
            <a:r>
              <a:rPr kumimoji="1" lang="en-US" sz="1200" i="1" kern="1200" baseline="0" dirty="0" smtClean="0">
                <a:solidFill>
                  <a:schemeClr val="tx1"/>
                </a:solidFill>
                <a:latin typeface="Times New Roman" pitchFamily="33" charset="0"/>
                <a:ea typeface="+mn-ea"/>
                <a:cs typeface="+mn-cs"/>
              </a:rPr>
              <a:t>m = number of lines in the cache</a:t>
            </a:r>
          </a:p>
          <a:p>
            <a:r>
              <a:rPr kumimoji="1" lang="en-US" sz="1200" i="1" kern="1200" baseline="0" dirty="0" smtClean="0">
                <a:solidFill>
                  <a:schemeClr val="tx1"/>
                </a:solidFill>
                <a:latin typeface="Times New Roman" pitchFamily="33" charset="0"/>
                <a:ea typeface="+mn-ea"/>
                <a:cs typeface="+mn-cs"/>
              </a:rPr>
              <a:t>v = number of sets</a:t>
            </a:r>
          </a:p>
          <a:p>
            <a:r>
              <a:rPr kumimoji="1" lang="en-US" sz="1200" i="1" kern="1200" baseline="0" dirty="0" smtClean="0">
                <a:solidFill>
                  <a:schemeClr val="tx1"/>
                </a:solidFill>
                <a:latin typeface="Times New Roman" pitchFamily="33" charset="0"/>
                <a:ea typeface="+mn-ea"/>
                <a:cs typeface="+mn-cs"/>
              </a:rPr>
              <a:t>k = number of lines in each set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is referred to as </a:t>
            </a:r>
            <a:r>
              <a:rPr kumimoji="1" lang="en-US" sz="1200" i="1" kern="1200" baseline="0" dirty="0" smtClean="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4.13a illustrates</a:t>
            </a:r>
          </a:p>
          <a:p>
            <a:r>
              <a:rPr kumimoji="1" lang="en-US" sz="1200" kern="1200" baseline="0" dirty="0" smtClean="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smtClean="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smtClean="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smtClean="0">
                <a:solidFill>
                  <a:schemeClr val="tx1"/>
                </a:solidFill>
                <a:latin typeface="Times New Roman" pitchFamily="33" charset="0"/>
                <a:ea typeface="+mn-ea"/>
                <a:cs typeface="+mn-cs"/>
              </a:rPr>
              <a:t>0</a:t>
            </a:r>
            <a:r>
              <a:rPr kumimoji="1" lang="en-US" sz="1200" kern="1200" baseline="0" dirty="0" smtClean="0">
                <a:solidFill>
                  <a:schemeClr val="tx1"/>
                </a:solidFill>
                <a:latin typeface="Times New Roman" pitchFamily="33" charset="0"/>
                <a:ea typeface="+mn-ea"/>
                <a:cs typeface="+mn-cs"/>
              </a:rPr>
              <a:t> maps</a:t>
            </a:r>
          </a:p>
          <a:p>
            <a:r>
              <a:rPr kumimoji="1" lang="en-US" sz="1200" kern="1200" baseline="0" dirty="0" smtClean="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smtClean="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smtClean="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way, consisting of v lines. The first v lines of main memory are direct</a:t>
            </a:r>
          </a:p>
          <a:p>
            <a:r>
              <a:rPr kumimoji="1" lang="en-US" sz="1200" kern="1200" baseline="0" dirty="0" smtClean="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smtClean="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smtClean="0">
                <a:solidFill>
                  <a:schemeClr val="tx1"/>
                </a:solidFill>
                <a:latin typeface="Times New Roman" pitchFamily="33" charset="0"/>
                <a:ea typeface="+mn-ea"/>
                <a:cs typeface="+mn-cs"/>
              </a:rPr>
              <a:t>for small degrees of associativity (small values of </a:t>
            </a:r>
            <a:r>
              <a:rPr kumimoji="1" lang="en-US" sz="1200" i="1" kern="1200" baseline="0" dirty="0" smtClean="0">
                <a:solidFill>
                  <a:schemeClr val="tx1"/>
                </a:solidFill>
                <a:latin typeface="Times New Roman" pitchFamily="33" charset="0"/>
                <a:ea typeface="+mn-ea"/>
                <a:cs typeface="+mn-cs"/>
              </a:rPr>
              <a:t>k) while the associative-mapped</a:t>
            </a:r>
          </a:p>
          <a:p>
            <a:r>
              <a:rPr kumimoji="1" lang="en-US" sz="1200" kern="1200" baseline="0" dirty="0" smtClean="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37</a:t>
            </a:fld>
            <a:endParaRPr lang="en-US" dirty="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For set-associative mapping, the cache control logic interprets a memory</a:t>
            </a:r>
          </a:p>
          <a:p>
            <a:r>
              <a:rPr kumimoji="1" lang="en-US" sz="1200" kern="1200" baseline="0" dirty="0" smtClean="0">
                <a:solidFill>
                  <a:schemeClr val="tx1"/>
                </a:solidFill>
                <a:latin typeface="Times New Roman" pitchFamily="33" charset="0"/>
                <a:ea typeface="+mn-ea"/>
                <a:cs typeface="+mn-cs"/>
              </a:rPr>
              <a:t>address as three fields: Tag, Set, and Word. The </a:t>
            </a:r>
            <a:r>
              <a:rPr kumimoji="1" lang="en-US" sz="1200" i="1" kern="1200" baseline="0" dirty="0" smtClean="0">
                <a:solidFill>
                  <a:schemeClr val="tx1"/>
                </a:solidFill>
                <a:latin typeface="Times New Roman" pitchFamily="33" charset="0"/>
                <a:ea typeface="+mn-ea"/>
                <a:cs typeface="+mn-cs"/>
              </a:rPr>
              <a:t>d set bits specify one of v = 2</a:t>
            </a:r>
            <a:r>
              <a:rPr kumimoji="1" lang="en-US" sz="1200" i="1" kern="1200" baseline="30000" dirty="0" smtClean="0">
                <a:solidFill>
                  <a:schemeClr val="tx1"/>
                </a:solidFill>
                <a:latin typeface="Times New Roman" pitchFamily="33" charset="0"/>
                <a:ea typeface="+mn-ea"/>
                <a:cs typeface="+mn-cs"/>
              </a:rPr>
              <a:t>d</a:t>
            </a:r>
            <a:r>
              <a:rPr kumimoji="1" lang="en-US" sz="1200" i="1" kern="1200" baseline="0" dirty="0" smtClean="0">
                <a:solidFill>
                  <a:schemeClr val="tx1"/>
                </a:solidFill>
                <a:latin typeface="Times New Roman" pitchFamily="33" charset="0"/>
                <a:ea typeface="+mn-ea"/>
                <a:cs typeface="+mn-cs"/>
              </a:rPr>
              <a:t> sets.</a:t>
            </a:r>
          </a:p>
          <a:p>
            <a:r>
              <a:rPr kumimoji="1" lang="en-US" sz="1200" kern="1200" baseline="0" dirty="0" smtClean="0">
                <a:solidFill>
                  <a:schemeClr val="tx1"/>
                </a:solidFill>
                <a:latin typeface="Times New Roman" pitchFamily="33" charset="0"/>
                <a:ea typeface="+mn-ea"/>
                <a:cs typeface="+mn-cs"/>
              </a:rPr>
              <a:t>The </a:t>
            </a:r>
            <a:r>
              <a:rPr kumimoji="1" lang="en-US" sz="1200" i="1" kern="1200" baseline="0" dirty="0" smtClean="0">
                <a:solidFill>
                  <a:schemeClr val="tx1"/>
                </a:solidFill>
                <a:latin typeface="Times New Roman" pitchFamily="33" charset="0"/>
                <a:ea typeface="+mn-ea"/>
                <a:cs typeface="+mn-cs"/>
              </a:rPr>
              <a:t>s bits of the Tag and Set fields specify one of the 2</a:t>
            </a:r>
            <a:r>
              <a:rPr kumimoji="1" lang="en-US" sz="1200" i="1" kern="1200" baseline="30000" dirty="0" smtClean="0">
                <a:solidFill>
                  <a:schemeClr val="tx1"/>
                </a:solidFill>
                <a:latin typeface="Times New Roman" pitchFamily="33" charset="0"/>
                <a:ea typeface="+mn-ea"/>
                <a:cs typeface="+mn-cs"/>
              </a:rPr>
              <a:t>s</a:t>
            </a:r>
            <a:r>
              <a:rPr kumimoji="1" lang="en-US" sz="1200" i="1" kern="1200" baseline="0" dirty="0" smtClean="0">
                <a:solidFill>
                  <a:schemeClr val="tx1"/>
                </a:solidFill>
                <a:latin typeface="Times New Roman" pitchFamily="33" charset="0"/>
                <a:ea typeface="+mn-ea"/>
                <a:cs typeface="+mn-cs"/>
              </a:rPr>
              <a:t> blocks of main memory.</a:t>
            </a:r>
          </a:p>
          <a:p>
            <a:r>
              <a:rPr kumimoji="1" lang="en-US" sz="1200" kern="1200" baseline="0" dirty="0" smtClean="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smtClean="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smtClean="0">
                <a:solidFill>
                  <a:schemeClr val="tx1"/>
                </a:solidFill>
                <a:latin typeface="Times New Roman" pitchFamily="33" charset="0"/>
                <a:ea typeface="+mn-ea"/>
                <a:cs typeface="+mn-cs"/>
              </a:rPr>
              <a:t>in the cache. With </a:t>
            </a:r>
            <a:r>
              <a:rPr kumimoji="1" lang="en-US" sz="1200" i="1" kern="1200" baseline="0" dirty="0" smtClean="0">
                <a:solidFill>
                  <a:schemeClr val="tx1"/>
                </a:solidFill>
                <a:latin typeface="Times New Roman" pitchFamily="33" charset="0"/>
                <a:ea typeface="+mn-ea"/>
                <a:cs typeface="+mn-cs"/>
              </a:rPr>
              <a:t>k-way set-associative mapping, the tag in a memory address is</a:t>
            </a:r>
          </a:p>
          <a:p>
            <a:r>
              <a:rPr kumimoji="1" lang="en-US" sz="1200" kern="1200" baseline="0" dirty="0" smtClean="0">
                <a:solidFill>
                  <a:schemeClr val="tx1"/>
                </a:solidFill>
                <a:latin typeface="Times New Roman" pitchFamily="33" charset="0"/>
                <a:ea typeface="+mn-ea"/>
                <a:cs typeface="+mn-cs"/>
              </a:rPr>
              <a:t>much smaller and is only compared to the </a:t>
            </a:r>
            <a:r>
              <a:rPr kumimoji="1" lang="en-US" sz="1200" i="1" kern="1200" baseline="0" dirty="0" smtClean="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Associative Mapping Summary.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39</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4.15 shows an example using set-associative mapping with two</a:t>
            </a:r>
          </a:p>
          <a:p>
            <a:r>
              <a:rPr kumimoji="1" lang="en-US" sz="1200" kern="1200" baseline="0" dirty="0" smtClean="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smtClean="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smtClean="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smtClean="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smtClean="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smtClean="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smtClean="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smtClean="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smtClean="0">
                <a:solidFill>
                  <a:schemeClr val="tx1"/>
                </a:solidFill>
                <a:latin typeface="Times New Roman" pitchFamily="33" charset="0"/>
                <a:ea typeface="+mn-ea"/>
                <a:cs typeface="+mn-cs"/>
              </a:rPr>
              <a:t>in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smtClean="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smtClean="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smtClean="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smtClean="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41</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smtClean="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smtClean="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smtClean="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smtClean="0">
                <a:solidFill>
                  <a:schemeClr val="tx1"/>
                </a:solidFill>
                <a:latin typeface="Times New Roman" pitchFamily="33" charset="0"/>
                <a:ea typeface="+mn-ea"/>
                <a:cs typeface="+mn-cs"/>
              </a:rPr>
              <a:t>speed, such an algorithm must be implemented in hardware.</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42</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number of algorithms</a:t>
            </a:r>
          </a:p>
          <a:p>
            <a:r>
              <a:rPr kumimoji="1" lang="en-US" sz="1200" kern="1200" baseline="0" dirty="0" smtClean="0">
                <a:solidFill>
                  <a:schemeClr val="tx1"/>
                </a:solidFill>
                <a:latin typeface="Times New Roman" pitchFamily="33" charset="0"/>
                <a:ea typeface="+mn-ea"/>
                <a:cs typeface="+mn-cs"/>
              </a:rPr>
              <a:t>have been tried. We mention four of the most common. Probably the most</a:t>
            </a:r>
          </a:p>
          <a:p>
            <a:r>
              <a:rPr kumimoji="1" lang="en-US" sz="1200" kern="1200" baseline="0" dirty="0" smtClean="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smtClean="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smtClean="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smtClean="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smtClean="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smtClean="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smtClean="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smtClean="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smtClean="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smtClean="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smtClean="0">
                <a:solidFill>
                  <a:schemeClr val="tx1"/>
                </a:solidFill>
                <a:latin typeface="Times New Roman" pitchFamily="33" charset="0"/>
                <a:ea typeface="+mn-ea"/>
                <a:cs typeface="+mn-cs"/>
              </a:rPr>
              <a:t>implementation, LRU is the most popular replacement algorithm.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smtClean="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smtClean="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smtClean="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smtClean="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smtClean="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smtClean="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smtClean="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43</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smtClean="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smtClean="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smtClean="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smtClean="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smtClean="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smtClean="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smtClean="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smtClean="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smtClean="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smtClean="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smtClean="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smtClean="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smtClean="0">
                <a:solidFill>
                  <a:schemeClr val="tx1"/>
                </a:solidFill>
                <a:latin typeface="Times New Roman" pitchFamily="33" charset="0"/>
                <a:ea typeface="+mn-ea"/>
                <a:cs typeface="+mn-cs"/>
              </a:rPr>
              <a:t>invalidate a word in other caches.</a:t>
            </a: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simplest technique is called </a:t>
            </a:r>
            <a:r>
              <a:rPr kumimoji="1" lang="en-US" sz="1200" b="1" kern="1200" baseline="0" dirty="0" smtClean="0">
                <a:solidFill>
                  <a:schemeClr val="tx1"/>
                </a:solidFill>
                <a:latin typeface="Times New Roman" pitchFamily="33" charset="0"/>
                <a:ea typeface="+mn-ea"/>
                <a:cs typeface="+mn-cs"/>
              </a:rPr>
              <a:t>write through. </a:t>
            </a:r>
            <a:r>
              <a:rPr kumimoji="1" lang="en-US" sz="1200" b="0" kern="1200" baseline="0" dirty="0" smtClean="0">
                <a:solidFill>
                  <a:schemeClr val="tx1"/>
                </a:solidFill>
                <a:latin typeface="Times New Roman" pitchFamily="33" charset="0"/>
                <a:ea typeface="+mn-ea"/>
                <a:cs typeface="+mn-cs"/>
              </a:rPr>
              <a:t>Using this technique, all write</a:t>
            </a:r>
          </a:p>
          <a:p>
            <a:r>
              <a:rPr kumimoji="1" lang="en-US" sz="1200" kern="1200" baseline="0" dirty="0" smtClean="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smtClean="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smtClean="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smtClean="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smtClean="0">
                <a:solidFill>
                  <a:schemeClr val="tx1"/>
                </a:solidFill>
                <a:latin typeface="Times New Roman" pitchFamily="33" charset="0"/>
                <a:ea typeface="+mn-ea"/>
                <a:cs typeface="+mn-cs"/>
              </a:rPr>
              <a:t>An alternative technique, known as </a:t>
            </a:r>
            <a:r>
              <a:rPr kumimoji="1" lang="en-US" sz="1200" b="1" kern="1200" baseline="0" dirty="0" smtClean="0">
                <a:solidFill>
                  <a:schemeClr val="tx1"/>
                </a:solidFill>
                <a:latin typeface="Times New Roman" pitchFamily="33" charset="0"/>
                <a:ea typeface="+mn-ea"/>
                <a:cs typeface="+mn-cs"/>
              </a:rPr>
              <a:t>write back, </a:t>
            </a:r>
            <a:r>
              <a:rPr kumimoji="1" lang="en-US" sz="1200" b="0" kern="1200" baseline="0" dirty="0" smtClean="0">
                <a:solidFill>
                  <a:schemeClr val="tx1"/>
                </a:solidFill>
                <a:latin typeface="Times New Roman" pitchFamily="33" charset="0"/>
                <a:ea typeface="+mn-ea"/>
                <a:cs typeface="+mn-cs"/>
              </a:rPr>
              <a:t>minimizes memory writes.</a:t>
            </a:r>
          </a:p>
          <a:p>
            <a:r>
              <a:rPr kumimoji="1" lang="en-US" sz="1200" kern="1200" baseline="0" dirty="0" smtClean="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smtClean="0">
                <a:solidFill>
                  <a:schemeClr val="tx1"/>
                </a:solidFill>
                <a:latin typeface="Times New Roman" pitchFamily="33" charset="0"/>
                <a:ea typeface="+mn-ea"/>
                <a:cs typeface="+mn-cs"/>
              </a:rPr>
              <a:t>dirty bit, </a:t>
            </a:r>
            <a:r>
              <a:rPr kumimoji="1" lang="en-US" sz="1200" b="0" kern="1200" baseline="0" dirty="0" smtClean="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smtClean="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smtClean="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smtClean="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smtClean="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smtClean="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smtClean="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smtClean="0">
                <a:solidFill>
                  <a:schemeClr val="tx1"/>
                </a:solidFill>
                <a:latin typeface="Times New Roman" pitchFamily="33" charset="0"/>
                <a:ea typeface="+mn-ea"/>
                <a:cs typeface="+mn-cs"/>
              </a:rPr>
              <a:t>go as high as 50% (matrix transposition).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smtClean="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smtClean="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smtClean="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smtClean="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smtClean="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smtClean="0">
                <a:solidFill>
                  <a:schemeClr val="tx1"/>
                </a:solidFill>
                <a:latin typeface="Times New Roman" pitchFamily="33" charset="0"/>
                <a:ea typeface="+mn-ea"/>
                <a:cs typeface="+mn-cs"/>
              </a:rPr>
              <a:t>Possible approaches to cache coherency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watching with write through: </a:t>
            </a:r>
            <a:r>
              <a:rPr kumimoji="1" lang="en-US" sz="1200" b="0" kern="1200" baseline="0" dirty="0" smtClean="0">
                <a:solidFill>
                  <a:schemeClr val="tx1"/>
                </a:solidFill>
                <a:latin typeface="Times New Roman" pitchFamily="33" charset="0"/>
                <a:ea typeface="+mn-ea"/>
                <a:cs typeface="+mn-cs"/>
              </a:rPr>
              <a:t>Each cache controller monitors the address</a:t>
            </a:r>
          </a:p>
          <a:p>
            <a:r>
              <a:rPr kumimoji="1" lang="en-US" sz="1200" kern="1200" baseline="0" dirty="0" smtClean="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smtClean="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smtClean="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smtClean="0">
                <a:solidFill>
                  <a:schemeClr val="tx1"/>
                </a:solidFill>
                <a:latin typeface="Times New Roman" pitchFamily="33" charset="0"/>
                <a:ea typeface="+mn-ea"/>
                <a:cs typeface="+mn-cs"/>
              </a:rPr>
              <a:t>on the use of a write-through policy by all cache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Hardware transparency: </a:t>
            </a:r>
            <a:r>
              <a:rPr kumimoji="1" lang="en-US" sz="1200" b="0" kern="1200" baseline="0" dirty="0" smtClean="0">
                <a:solidFill>
                  <a:schemeClr val="tx1"/>
                </a:solidFill>
                <a:latin typeface="Times New Roman" pitchFamily="33" charset="0"/>
                <a:ea typeface="+mn-ea"/>
                <a:cs typeface="+mn-cs"/>
              </a:rPr>
              <a:t>Additional hardware is used to ensure that all updates</a:t>
            </a:r>
          </a:p>
          <a:p>
            <a:r>
              <a:rPr kumimoji="1" lang="en-US" sz="1200" kern="1200" baseline="0" dirty="0" smtClean="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smtClean="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smtClean="0">
                <a:solidFill>
                  <a:schemeClr val="tx1"/>
                </a:solidFill>
                <a:latin typeface="Times New Roman" pitchFamily="33" charset="0"/>
                <a:ea typeface="+mn-ea"/>
                <a:cs typeface="+mn-cs"/>
              </a:rPr>
              <a:t>any matching words in other caches are similarly updated.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Non-cacheable memory: </a:t>
            </a:r>
            <a:r>
              <a:rPr kumimoji="1" lang="en-US" sz="1200" b="0" kern="1200" baseline="0" dirty="0" smtClean="0">
                <a:solidFill>
                  <a:schemeClr val="tx1"/>
                </a:solidFill>
                <a:latin typeface="Times New Roman" pitchFamily="33" charset="0"/>
                <a:ea typeface="+mn-ea"/>
                <a:cs typeface="+mn-cs"/>
              </a:rPr>
              <a:t>Only a portion of main memory is shared by more</a:t>
            </a:r>
          </a:p>
          <a:p>
            <a:r>
              <a:rPr kumimoji="1" lang="en-US" sz="1200" kern="1200" baseline="0" dirty="0" smtClean="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smtClean="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smtClean="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smtClean="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smtClean="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smtClean="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smtClean="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smtClean="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smtClean="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smtClean="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smtClean="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smtClean="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smtClean="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smtClean="0">
                <a:solidFill>
                  <a:schemeClr val="tx1"/>
                </a:solidFill>
                <a:latin typeface="Times New Roman" pitchFamily="33" charset="0"/>
                <a:ea typeface="+mn-ea"/>
                <a:cs typeface="+mn-cs"/>
              </a:rPr>
              <a:t>in data being overwritten shortly after they are fetched.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smtClean="0">
                <a:solidFill>
                  <a:schemeClr val="tx1"/>
                </a:solidFill>
                <a:latin typeface="Times New Roman" pitchFamily="33" charset="0"/>
                <a:ea typeface="+mn-ea"/>
                <a:cs typeface="+mn-cs"/>
              </a:rPr>
              <a:t>word and therefore less likely to be needed in the near future.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smtClean="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smtClean="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smtClean="0">
                <a:solidFill>
                  <a:schemeClr val="tx1"/>
                </a:solidFill>
                <a:latin typeface="Times New Roman" pitchFamily="33" charset="0"/>
                <a:ea typeface="+mn-ea"/>
                <a:cs typeface="+mn-cs"/>
              </a:rPr>
              <a:t>[SMIT87, PRZY88, PRZY90, HAND98]. For HPC systems, 64- and 128-byte cache</a:t>
            </a:r>
          </a:p>
          <a:p>
            <a:r>
              <a:rPr kumimoji="1" lang="en-US" sz="1200" kern="1200" baseline="0" dirty="0" smtClean="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As logic density has increased, it has become possible to</a:t>
            </a:r>
          </a:p>
          <a:p>
            <a:r>
              <a:rPr kumimoji="1" lang="en-US" sz="1200" kern="1200" baseline="0" dirty="0" smtClean="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smtClean="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smtClean="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smtClean="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smtClean="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smtClean="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smtClean="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smtClean="0">
                <a:solidFill>
                  <a:schemeClr val="tx1"/>
                </a:solidFill>
                <a:latin typeface="Times New Roman" pitchFamily="33" charset="0"/>
                <a:ea typeface="+mn-ea"/>
                <a:cs typeface="+mn-cs"/>
              </a:rPr>
              <a:t>this period the bus is free to support other transfers.</a:t>
            </a:r>
          </a:p>
          <a:p>
            <a:r>
              <a:rPr kumimoji="1" lang="en-US" sz="1200" kern="1200" baseline="0" dirty="0" smtClean="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smtClean="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smtClean="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smtClean="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smtClean="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smtClean="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smtClean="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smtClean="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smtClean="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smtClean="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smtClean="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smtClean="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smtClean="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smtClean="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smtClean="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smtClean="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smtClean="0">
                <a:solidFill>
                  <a:schemeClr val="tx1"/>
                </a:solidFill>
                <a:latin typeface="Times New Roman" pitchFamily="33" charset="0"/>
                <a:ea typeface="+mn-ea"/>
                <a:cs typeface="+mn-cs"/>
              </a:rPr>
              <a:t>cache on the processor chip, improving 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smtClean="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smtClean="0">
                <a:solidFill>
                  <a:schemeClr val="tx1"/>
                </a:solidFill>
                <a:latin typeface="Times New Roman" pitchFamily="33" charset="0"/>
                <a:ea typeface="+mn-ea"/>
                <a:cs typeface="+mn-cs"/>
              </a:rPr>
              <a:t>of a second-level cache does improve performance (e.g., see [AZIM92], [NOVI93],</a:t>
            </a:r>
          </a:p>
          <a:p>
            <a:r>
              <a:rPr kumimoji="1" lang="en-US" sz="1200" kern="1200" baseline="0" dirty="0" smtClean="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smtClean="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smtClean="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smtClean="0">
                <a:solidFill>
                  <a:schemeClr val="tx1"/>
                </a:solidFill>
                <a:latin typeface="Times New Roman" pitchFamily="33" charset="0"/>
                <a:ea typeface="+mn-ea"/>
                <a:cs typeface="+mn-cs"/>
              </a:rPr>
              <a:t>as a function of cache size [GENU04]. The figure assumes that both</a:t>
            </a:r>
          </a:p>
          <a:p>
            <a:r>
              <a:rPr kumimoji="1" lang="en-US" sz="1200" kern="1200" baseline="0" dirty="0" smtClean="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smtClean="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smtClean="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smtClean="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smtClean="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smtClean="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smtClean="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smtClean="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smtClean="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smtClean="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smtClean="0">
                <a:solidFill>
                  <a:schemeClr val="tx1"/>
                </a:solidFill>
                <a:latin typeface="Times New Roman" pitchFamily="33" charset="0"/>
                <a:ea typeface="+mn-ea"/>
                <a:cs typeface="+mn-cs"/>
              </a:rPr>
              <a:t>microprocessors have moved the L2 cache onto the processor chip and</a:t>
            </a:r>
          </a:p>
          <a:p>
            <a:r>
              <a:rPr kumimoji="1" lang="en-US" sz="1200" kern="1200" baseline="0" dirty="0" smtClean="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smtClean="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smtClean="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smtClean="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smtClean="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smtClean="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When the on-chip cache first made an appearance,</a:t>
            </a:r>
          </a:p>
          <a:p>
            <a:r>
              <a:rPr kumimoji="1" lang="en-US" sz="1200" kern="1200" baseline="0" dirty="0" smtClean="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smtClean="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smtClean="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smtClean="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smtClean="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smtClean="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are two potential advantages of a unified cache: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smtClean="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smtClean="0">
                <a:solidFill>
                  <a:schemeClr val="tx1"/>
                </a:solidFill>
                <a:latin typeface="Times New Roman" pitchFamily="33" charset="0"/>
                <a:ea typeface="+mn-ea"/>
                <a:cs typeface="+mn-cs"/>
              </a:rPr>
              <a:t>That is, if an execution pattern involves many more instruction fetches</a:t>
            </a:r>
          </a:p>
          <a:p>
            <a:r>
              <a:rPr kumimoji="1" lang="en-US" sz="1200" kern="1200" baseline="0" dirty="0" smtClean="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smtClean="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Only one cache needs to be designed and implemented.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smtClean="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smtClean="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smtClean="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smtClean="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smtClean="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smtClean="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smtClean="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smtClean="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smtClean="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smtClean="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smtClean="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smtClean="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smtClean="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smtClean="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smtClean="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term </a:t>
            </a:r>
            <a:r>
              <a:rPr kumimoji="1" lang="en-US" sz="1200" b="1" kern="1200" baseline="0" dirty="0" smtClean="0">
                <a:solidFill>
                  <a:schemeClr val="tx1"/>
                </a:solidFill>
                <a:latin typeface="Times New Roman" pitchFamily="33" charset="0"/>
                <a:ea typeface="+mn-ea"/>
                <a:cs typeface="+mn-cs"/>
              </a:rPr>
              <a:t>location </a:t>
            </a:r>
            <a:r>
              <a:rPr kumimoji="1" lang="en-US" sz="1200" b="0" kern="1200" baseline="0" dirty="0" smtClean="0">
                <a:solidFill>
                  <a:schemeClr val="tx1"/>
                </a:solidFill>
                <a:latin typeface="Times New Roman" pitchFamily="33" charset="0"/>
                <a:ea typeface="+mn-ea"/>
                <a:cs typeface="+mn-cs"/>
              </a:rPr>
              <a:t>in Table 4.1 refers to whether memory is internal and external</a:t>
            </a:r>
          </a:p>
          <a:p>
            <a:r>
              <a:rPr kumimoji="1" lang="en-US" sz="1200" kern="1200" baseline="0" dirty="0" smtClean="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smtClean="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smtClean="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smtClean="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smtClean="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smtClean="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smtClean="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obvious characteristic of memory is its </a:t>
            </a:r>
            <a:r>
              <a:rPr kumimoji="1" lang="en-US" sz="1200" b="1" kern="1200" baseline="0" dirty="0" smtClean="0">
                <a:solidFill>
                  <a:schemeClr val="tx1"/>
                </a:solidFill>
                <a:latin typeface="Times New Roman" pitchFamily="33" charset="0"/>
                <a:ea typeface="+mn-ea"/>
                <a:cs typeface="+mn-cs"/>
              </a:rPr>
              <a:t>capacity. </a:t>
            </a:r>
            <a:r>
              <a:rPr kumimoji="1" lang="en-US" sz="1200" b="0" kern="1200" baseline="0" dirty="0" smtClean="0">
                <a:solidFill>
                  <a:schemeClr val="tx1"/>
                </a:solidFill>
                <a:latin typeface="Times New Roman" pitchFamily="33" charset="0"/>
                <a:ea typeface="+mn-ea"/>
                <a:cs typeface="+mn-cs"/>
              </a:rPr>
              <a:t>For internal memory, this is</a:t>
            </a:r>
          </a:p>
          <a:p>
            <a:r>
              <a:rPr kumimoji="1" lang="en-US" sz="1200" kern="1200" baseline="0" dirty="0" smtClean="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smtClean="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related concept is the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internal memory, the unit</a:t>
            </a:r>
          </a:p>
          <a:p>
            <a:r>
              <a:rPr kumimoji="1" lang="en-US" sz="1200" kern="1200" baseline="0" dirty="0" smtClean="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smtClean="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smtClean="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Word: </a:t>
            </a:r>
            <a:r>
              <a:rPr kumimoji="1" lang="en-US" sz="1200" b="0" kern="1200" baseline="0" dirty="0" smtClean="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smtClean="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smtClean="0">
                <a:solidFill>
                  <a:schemeClr val="tx1"/>
                </a:solidFill>
                <a:latin typeface="Times New Roman" pitchFamily="33" charset="0"/>
                <a:ea typeface="+mn-ea"/>
                <a:cs typeface="+mn-cs"/>
              </a:rPr>
              <a:t>length. Unfortunately, there are many exceptions. For example, the CRAY</a:t>
            </a:r>
          </a:p>
          <a:p>
            <a:r>
              <a:rPr kumimoji="1" lang="en-US" sz="1200" kern="1200" baseline="0" dirty="0" smtClean="0">
                <a:solidFill>
                  <a:schemeClr val="tx1"/>
                </a:solidFill>
                <a:latin typeface="Times New Roman" pitchFamily="33" charset="0"/>
                <a:ea typeface="+mn-ea"/>
                <a:cs typeface="+mn-cs"/>
              </a:rPr>
              <a:t>C90 (an older model CRAY supercomputer) has a 64-bit word length but uses</a:t>
            </a:r>
          </a:p>
          <a:p>
            <a:r>
              <a:rPr kumimoji="1" lang="en-US" sz="1200" kern="1200" baseline="0" dirty="0" smtClean="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smtClean="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Addressable units: </a:t>
            </a:r>
            <a:r>
              <a:rPr kumimoji="1" lang="en-US" sz="1200" b="0" kern="1200" baseline="0" dirty="0" smtClean="0">
                <a:solidFill>
                  <a:schemeClr val="tx1"/>
                </a:solidFill>
                <a:latin typeface="Times New Roman" pitchFamily="33" charset="0"/>
                <a:ea typeface="+mn-ea"/>
                <a:cs typeface="+mn-cs"/>
              </a:rPr>
              <a:t>In some systems, the addressable unit is the word. However,</a:t>
            </a:r>
          </a:p>
          <a:p>
            <a:r>
              <a:rPr kumimoji="1" lang="en-US" sz="1200" kern="1200" baseline="0" dirty="0" smtClean="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smtClean="0">
                <a:solidFill>
                  <a:schemeClr val="tx1"/>
                </a:solidFill>
                <a:latin typeface="Times New Roman" pitchFamily="33" charset="0"/>
                <a:ea typeface="+mn-ea"/>
                <a:cs typeface="+mn-cs"/>
              </a:rPr>
              <a:t>between the length in bits </a:t>
            </a:r>
            <a:r>
              <a:rPr kumimoji="1" lang="en-US" sz="1200" i="1" kern="1200" baseline="0" dirty="0" smtClean="0">
                <a:solidFill>
                  <a:schemeClr val="tx1"/>
                </a:solidFill>
                <a:latin typeface="Times New Roman" pitchFamily="33" charset="0"/>
                <a:ea typeface="+mn-ea"/>
                <a:cs typeface="+mn-cs"/>
              </a:rPr>
              <a:t>A of an address and the number N of addressable</a:t>
            </a:r>
          </a:p>
          <a:p>
            <a:r>
              <a:rPr kumimoji="1" lang="en-US" sz="1200" kern="1200" baseline="0" dirty="0" smtClean="0">
                <a:solidFill>
                  <a:schemeClr val="tx1"/>
                </a:solidFill>
                <a:latin typeface="Times New Roman" pitchFamily="33" charset="0"/>
                <a:ea typeface="+mn-ea"/>
                <a:cs typeface="+mn-cs"/>
              </a:rPr>
              <a:t>units is 2</a:t>
            </a:r>
            <a:r>
              <a:rPr kumimoji="1" lang="en-US" sz="1200" i="1" kern="1200" baseline="0" dirty="0" smtClean="0">
                <a:solidFill>
                  <a:schemeClr val="tx1"/>
                </a:solidFill>
                <a:latin typeface="Times New Roman" pitchFamily="33" charset="0"/>
                <a:ea typeface="+mn-ea"/>
                <a:cs typeface="+mn-cs"/>
              </a:rPr>
              <a:t>A = 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Unit of transfer: </a:t>
            </a:r>
            <a:r>
              <a:rPr kumimoji="1" lang="en-US" sz="1200" b="0" kern="1200" baseline="0" dirty="0" smtClean="0">
                <a:solidFill>
                  <a:schemeClr val="tx1"/>
                </a:solidFill>
                <a:latin typeface="Times New Roman" pitchFamily="33" charset="0"/>
                <a:ea typeface="+mn-ea"/>
                <a:cs typeface="+mn-cs"/>
              </a:rPr>
              <a:t>For main memory, this is the number of bits read out of or</a:t>
            </a:r>
          </a:p>
          <a:p>
            <a:r>
              <a:rPr kumimoji="1" lang="en-US" sz="1200" kern="1200" baseline="0" dirty="0" smtClean="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smtClean="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smtClean="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distinction among memory types is the </a:t>
            </a:r>
            <a:r>
              <a:rPr kumimoji="1" lang="en-US" sz="1200" b="1" kern="1200" baseline="0" dirty="0" smtClean="0">
                <a:solidFill>
                  <a:schemeClr val="tx1"/>
                </a:solidFill>
                <a:latin typeface="Times New Roman" pitchFamily="33" charset="0"/>
                <a:ea typeface="+mn-ea"/>
                <a:cs typeface="+mn-cs"/>
              </a:rPr>
              <a:t>method of accessing </a:t>
            </a:r>
            <a:r>
              <a:rPr kumimoji="1" lang="en-US" sz="1200" b="0" kern="1200" baseline="0" dirty="0" smtClean="0">
                <a:solidFill>
                  <a:schemeClr val="tx1"/>
                </a:solidFill>
                <a:latin typeface="Times New Roman" pitchFamily="33" charset="0"/>
                <a:ea typeface="+mn-ea"/>
                <a:cs typeface="+mn-cs"/>
              </a:rPr>
              <a:t>units of</a:t>
            </a:r>
          </a:p>
          <a:p>
            <a:r>
              <a:rPr kumimoji="1" lang="en-US" sz="1200" kern="1200" baseline="0" dirty="0" smtClean="0">
                <a:solidFill>
                  <a:schemeClr val="tx1"/>
                </a:solidFill>
                <a:latin typeface="Times New Roman" pitchFamily="33" charset="0"/>
                <a:ea typeface="+mn-ea"/>
                <a:cs typeface="+mn-cs"/>
              </a:rPr>
              <a:t>data. These include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Sequential access</a:t>
            </a:r>
            <a:r>
              <a:rPr kumimoji="1" lang="en-US" sz="1200" b="0" kern="1200" baseline="0" dirty="0" smtClean="0">
                <a:solidFill>
                  <a:schemeClr val="tx1"/>
                </a:solidFill>
                <a:latin typeface="Times New Roman" pitchFamily="33" charset="0"/>
                <a:ea typeface="+mn-ea"/>
                <a:cs typeface="+mn-cs"/>
              </a:rPr>
              <a:t>:  Memory is organized into units of data, called records.</a:t>
            </a:r>
          </a:p>
          <a:p>
            <a:r>
              <a:rPr kumimoji="1" lang="en-US" sz="1200" kern="1200" baseline="0" dirty="0" smtClean="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smtClean="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smtClean="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smtClean="0">
                <a:solidFill>
                  <a:schemeClr val="tx1"/>
                </a:solidFill>
                <a:latin typeface="Times New Roman" pitchFamily="33" charset="0"/>
                <a:ea typeface="+mn-ea"/>
                <a:cs typeface="+mn-cs"/>
              </a:rPr>
              <a:t>to the desired location, passing and rejecting each intermediate record.</a:t>
            </a:r>
          </a:p>
          <a:p>
            <a:r>
              <a:rPr kumimoji="1" lang="en-US" sz="1200" kern="1200" baseline="0" dirty="0" smtClean="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smtClean="0">
                <a:solidFill>
                  <a:schemeClr val="tx1"/>
                </a:solidFill>
                <a:latin typeface="Times New Roman" pitchFamily="33" charset="0"/>
                <a:ea typeface="+mn-ea"/>
                <a:cs typeface="+mn-cs"/>
              </a:rPr>
              <a:t>in Chapter 6, are sequential access.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Direct access: </a:t>
            </a:r>
            <a:r>
              <a:rPr kumimoji="1" lang="en-US" sz="1200" b="0" kern="1200" baseline="0" dirty="0" smtClean="0">
                <a:solidFill>
                  <a:schemeClr val="tx1"/>
                </a:solidFill>
                <a:latin typeface="Times New Roman" pitchFamily="33" charset="0"/>
                <a:ea typeface="+mn-ea"/>
                <a:cs typeface="+mn-cs"/>
              </a:rPr>
              <a:t>As with sequential access, direct access involves a shared</a:t>
            </a:r>
          </a:p>
          <a:p>
            <a:r>
              <a:rPr kumimoji="1" lang="en-US" sz="1200" kern="1200" baseline="0" dirty="0" smtClean="0">
                <a:solidFill>
                  <a:schemeClr val="tx1"/>
                </a:solidFill>
                <a:latin typeface="Times New Roman" pitchFamily="33" charset="0"/>
                <a:ea typeface="+mn-ea"/>
                <a:cs typeface="+mn-cs"/>
              </a:rPr>
              <a:t>read–write mechanism. However, individual blocks or records have a unique</a:t>
            </a:r>
          </a:p>
          <a:p>
            <a:r>
              <a:rPr kumimoji="1" lang="en-US" sz="1200" kern="1200" baseline="0" dirty="0" smtClean="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smtClean="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smtClean="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smtClean="0">
                <a:solidFill>
                  <a:schemeClr val="tx1"/>
                </a:solidFill>
                <a:latin typeface="Times New Roman" pitchFamily="33" charset="0"/>
                <a:ea typeface="+mn-ea"/>
                <a:cs typeface="+mn-cs"/>
              </a:rPr>
              <a:t>Chapter 6, are direct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Random access: </a:t>
            </a:r>
            <a:r>
              <a:rPr kumimoji="1" lang="en-US" sz="1200" b="0" kern="1200" baseline="0" dirty="0" smtClean="0">
                <a:solidFill>
                  <a:schemeClr val="tx1"/>
                </a:solidFill>
                <a:latin typeface="Times New Roman" pitchFamily="33" charset="0"/>
                <a:ea typeface="+mn-ea"/>
                <a:cs typeface="+mn-cs"/>
              </a:rPr>
              <a:t>Each addressable location in memory has a unique, physically</a:t>
            </a:r>
          </a:p>
          <a:p>
            <a:r>
              <a:rPr kumimoji="1" lang="en-US" sz="1200" kern="1200" baseline="0" dirty="0" smtClean="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smtClean="0">
                <a:solidFill>
                  <a:schemeClr val="tx1"/>
                </a:solidFill>
                <a:latin typeface="Times New Roman" pitchFamily="33" charset="0"/>
                <a:ea typeface="+mn-ea"/>
                <a:cs typeface="+mn-cs"/>
              </a:rPr>
              <a:t>of the sequence of prior accesses and is constant. Thus, any location</a:t>
            </a:r>
          </a:p>
          <a:p>
            <a:r>
              <a:rPr kumimoji="1" lang="en-US" sz="1200" kern="1200" baseline="0" dirty="0" smtClean="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smtClean="0">
                <a:solidFill>
                  <a:schemeClr val="tx1"/>
                </a:solidFill>
                <a:latin typeface="Times New Roman" pitchFamily="33" charset="0"/>
                <a:ea typeface="+mn-ea"/>
                <a:cs typeface="+mn-cs"/>
              </a:rPr>
              <a:t>and some cache systems are random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Associative: </a:t>
            </a:r>
            <a:r>
              <a:rPr kumimoji="1" lang="en-US" sz="1200" b="0" kern="1200" baseline="0" dirty="0" smtClean="0">
                <a:solidFill>
                  <a:schemeClr val="tx1"/>
                </a:solidFill>
                <a:latin typeface="Times New Roman" pitchFamily="33" charset="0"/>
                <a:ea typeface="+mn-ea"/>
                <a:cs typeface="+mn-cs"/>
              </a:rPr>
              <a:t>This is a random access type of memory that enables one to make</a:t>
            </a:r>
          </a:p>
          <a:p>
            <a:r>
              <a:rPr kumimoji="1" lang="en-US" sz="1200" kern="1200" baseline="0" dirty="0" smtClean="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smtClean="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smtClean="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smtClean="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smtClean="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smtClean="0">
                <a:solidFill>
                  <a:schemeClr val="tx1"/>
                </a:solidFill>
                <a:latin typeface="Times New Roman" pitchFamily="33" charset="0"/>
                <a:ea typeface="+mn-ea"/>
                <a:cs typeface="+mn-cs"/>
              </a:rPr>
              <a:t>may employ associative access.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10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smtClean="0">
                <a:solidFill>
                  <a:schemeClr val="tx1"/>
                </a:solidFill>
                <a:latin typeface="Times New Roman" pitchFamily="33" charset="0"/>
                <a:ea typeface="+mn-ea"/>
                <a:cs typeface="+mn-cs"/>
              </a:rPr>
              <a:t>are capacity and </a:t>
            </a:r>
            <a:r>
              <a:rPr kumimoji="1" lang="en-US" sz="1200" b="1" kern="1200" baseline="0" dirty="0" smtClean="0">
                <a:solidFill>
                  <a:schemeClr val="tx1"/>
                </a:solidFill>
                <a:latin typeface="Times New Roman" pitchFamily="33" charset="0"/>
                <a:ea typeface="+mn-ea"/>
                <a:cs typeface="+mn-cs"/>
              </a:rPr>
              <a:t>performance. </a:t>
            </a:r>
            <a:r>
              <a:rPr kumimoji="1" lang="en-US" sz="1200" b="0" kern="1200" baseline="0" dirty="0" smtClean="0">
                <a:solidFill>
                  <a:schemeClr val="tx1"/>
                </a:solidFill>
                <a:latin typeface="Times New Roman" pitchFamily="33" charset="0"/>
                <a:ea typeface="+mn-ea"/>
                <a:cs typeface="+mn-cs"/>
              </a:rPr>
              <a:t>Three performance parameters are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Access time (latency): </a:t>
            </a:r>
            <a:r>
              <a:rPr kumimoji="1" lang="en-US" sz="1200" b="0" kern="1200" baseline="0" dirty="0" smtClean="0">
                <a:solidFill>
                  <a:schemeClr val="tx1"/>
                </a:solidFill>
                <a:latin typeface="Times New Roman" pitchFamily="33" charset="0"/>
                <a:ea typeface="+mn-ea"/>
                <a:cs typeface="+mn-cs"/>
              </a:rPr>
              <a:t>For random-access memory, this is the time it takes to</a:t>
            </a:r>
          </a:p>
          <a:p>
            <a:r>
              <a:rPr kumimoji="1" lang="en-US" sz="1200" kern="1200" baseline="0" dirty="0" smtClean="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smtClean="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smtClean="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smtClean="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cycle time: </a:t>
            </a:r>
            <a:r>
              <a:rPr kumimoji="1" lang="en-US" sz="1200" b="0" kern="1200" baseline="0" dirty="0" smtClean="0">
                <a:solidFill>
                  <a:schemeClr val="tx1"/>
                </a:solidFill>
                <a:latin typeface="Times New Roman" pitchFamily="33" charset="0"/>
                <a:ea typeface="+mn-ea"/>
                <a:cs typeface="+mn-cs"/>
              </a:rPr>
              <a:t>This concept is primarily applied to random-access memory</a:t>
            </a:r>
          </a:p>
          <a:p>
            <a:r>
              <a:rPr kumimoji="1" lang="en-US" sz="1200" kern="1200" baseline="0" dirty="0" smtClean="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smtClean="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smtClean="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smtClean="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rate: </a:t>
            </a:r>
            <a:r>
              <a:rPr kumimoji="1" lang="en-US" sz="1200" b="0" kern="1200" baseline="0" dirty="0" smtClean="0">
                <a:solidFill>
                  <a:schemeClr val="tx1"/>
                </a:solidFill>
                <a:latin typeface="Times New Roman" pitchFamily="33" charset="0"/>
                <a:ea typeface="+mn-ea"/>
                <a:cs typeface="+mn-cs"/>
              </a:rPr>
              <a:t>This is the rate at which data can be transferred into or out of a</a:t>
            </a:r>
          </a:p>
          <a:p>
            <a:r>
              <a:rPr kumimoji="1" lang="en-US" sz="1200" kern="1200" baseline="0" dirty="0" smtClean="0">
                <a:solidFill>
                  <a:schemeClr val="tx1"/>
                </a:solidFill>
                <a:latin typeface="Times New Roman" pitchFamily="33" charset="0"/>
                <a:ea typeface="+mn-ea"/>
                <a:cs typeface="+mn-cs"/>
              </a:rPr>
              <a:t>memory unit. For random-access memory, it is equal to 1/(cycle time).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 variety of </a:t>
            </a:r>
            <a:r>
              <a:rPr kumimoji="1" lang="en-US" sz="1200" b="1" kern="1200" baseline="0" dirty="0" smtClean="0">
                <a:solidFill>
                  <a:schemeClr val="tx1"/>
                </a:solidFill>
                <a:latin typeface="Times New Roman" pitchFamily="33" charset="0"/>
                <a:ea typeface="+mn-ea"/>
                <a:cs typeface="+mn-cs"/>
              </a:rPr>
              <a:t>physical types of memory have been employed. The most common</a:t>
            </a:r>
          </a:p>
          <a:p>
            <a:r>
              <a:rPr kumimoji="1" lang="en-US" sz="1200" kern="1200" baseline="0" dirty="0" smtClean="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smtClean="0">
                <a:solidFill>
                  <a:schemeClr val="tx1"/>
                </a:solidFill>
                <a:latin typeface="Times New Roman" pitchFamily="33" charset="0"/>
                <a:ea typeface="+mn-ea"/>
                <a:cs typeface="+mn-cs"/>
              </a:rPr>
              <a:t>tape, and optical and magneto-optical.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Several </a:t>
            </a:r>
            <a:r>
              <a:rPr kumimoji="1" lang="en-US" sz="1200" b="1" kern="1200" baseline="0" dirty="0" smtClean="0">
                <a:solidFill>
                  <a:schemeClr val="tx1"/>
                </a:solidFill>
                <a:latin typeface="Times New Roman" pitchFamily="33" charset="0"/>
                <a:ea typeface="+mn-ea"/>
                <a:cs typeface="+mn-cs"/>
              </a:rPr>
              <a:t>physical characteristics </a:t>
            </a:r>
            <a:r>
              <a:rPr kumimoji="1" lang="en-US" sz="1200" b="0" kern="1200" baseline="0" dirty="0" smtClean="0">
                <a:solidFill>
                  <a:schemeClr val="tx1"/>
                </a:solidFill>
                <a:latin typeface="Times New Roman" pitchFamily="33" charset="0"/>
                <a:ea typeface="+mn-ea"/>
                <a:cs typeface="+mn-cs"/>
              </a:rPr>
              <a:t>of data storage are important. In a volatile</a:t>
            </a:r>
          </a:p>
          <a:p>
            <a:r>
              <a:rPr kumimoji="1" lang="en-US" sz="1200" kern="1200" baseline="0" dirty="0" smtClean="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smtClean="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smtClean="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smtClean="0">
                <a:solidFill>
                  <a:schemeClr val="tx1"/>
                </a:solidFill>
                <a:latin typeface="Times New Roman" pitchFamily="33" charset="0"/>
                <a:ea typeface="+mn-ea"/>
                <a:cs typeface="+mn-cs"/>
              </a:rPr>
              <a:t>Magnetic-surface memories are nonvolatile. Semiconductor memory (memory</a:t>
            </a:r>
          </a:p>
          <a:p>
            <a:r>
              <a:rPr kumimoji="1" lang="en-US" sz="1200" kern="1200" baseline="0" dirty="0" smtClean="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smtClean="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smtClean="0">
                <a:solidFill>
                  <a:schemeClr val="tx1"/>
                </a:solidFill>
                <a:latin typeface="Times New Roman" pitchFamily="33" charset="0"/>
                <a:ea typeface="+mn-ea"/>
                <a:cs typeface="+mn-cs"/>
              </a:rPr>
              <a:t>this type is known as </a:t>
            </a:r>
            <a:r>
              <a:rPr kumimoji="1" lang="en-US" sz="1200" i="1" kern="1200" baseline="0" dirty="0" smtClean="0">
                <a:solidFill>
                  <a:schemeClr val="tx1"/>
                </a:solidFill>
                <a:latin typeface="Times New Roman" pitchFamily="33" charset="0"/>
                <a:ea typeface="+mn-ea"/>
                <a:cs typeface="+mn-cs"/>
              </a:rPr>
              <a:t>read-only memory (ROM). </a:t>
            </a:r>
            <a:r>
              <a:rPr kumimoji="1" lang="en-US" sz="1200" i="0" kern="1200" baseline="0" dirty="0" smtClean="0">
                <a:solidFill>
                  <a:schemeClr val="tx1"/>
                </a:solidFill>
                <a:latin typeface="Times New Roman" pitchFamily="33" charset="0"/>
                <a:ea typeface="+mn-ea"/>
                <a:cs typeface="+mn-cs"/>
              </a:rPr>
              <a:t>Of necessity, a practical nonerasable</a:t>
            </a:r>
          </a:p>
          <a:p>
            <a:r>
              <a:rPr kumimoji="1" lang="en-US" sz="1200" kern="1200" baseline="0" dirty="0" smtClean="0">
                <a:solidFill>
                  <a:schemeClr val="tx1"/>
                </a:solidFill>
                <a:latin typeface="Times New Roman" pitchFamily="33" charset="0"/>
                <a:ea typeface="+mn-ea"/>
                <a:cs typeface="+mn-cs"/>
              </a:rPr>
              <a:t>memory must also be nonvolatile.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random-access memory, the </a:t>
            </a:r>
            <a:r>
              <a:rPr kumimoji="1" lang="en-US" sz="1200" b="1" kern="1200" baseline="0" dirty="0" smtClean="0">
                <a:solidFill>
                  <a:schemeClr val="tx1"/>
                </a:solidFill>
                <a:latin typeface="Times New Roman" pitchFamily="33" charset="0"/>
                <a:ea typeface="+mn-ea"/>
                <a:cs typeface="+mn-cs"/>
              </a:rPr>
              <a:t>organization </a:t>
            </a:r>
            <a:r>
              <a:rPr kumimoji="1" lang="en-US" sz="1200" b="0" kern="1200" baseline="0" dirty="0" smtClean="0">
                <a:solidFill>
                  <a:schemeClr val="tx1"/>
                </a:solidFill>
                <a:latin typeface="Times New Roman" pitchFamily="33" charset="0"/>
                <a:ea typeface="+mn-ea"/>
                <a:cs typeface="+mn-cs"/>
              </a:rPr>
              <a:t>is a key design issue. In this context,</a:t>
            </a:r>
          </a:p>
          <a:p>
            <a:r>
              <a:rPr kumimoji="1" lang="en-US" sz="1200" b="0" i="1" kern="1200" baseline="0" dirty="0" smtClean="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smtClean="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1/18/2017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1/18/2017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1/18/2017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1/18/2017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1/18/2017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1/18/2017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1/18/2017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1/18/2017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1/18/2017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1/18/2017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1/18/2017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1/18/2017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371956"/>
            <a:ext cx="8553480" cy="343192"/>
          </a:xfrm>
        </p:spPr>
        <p:txBody>
          <a:bodyPr>
            <a:noAutofit/>
          </a:bodyPr>
          <a:lstStyle/>
          <a:p>
            <a:r>
              <a:rPr lang="en-GB" sz="1600" dirty="0" smtClean="0"/>
              <a:t>William Stallings,  Computer </a:t>
            </a:r>
            <a:r>
              <a:rPr lang="en-GB" sz="1600" dirty="0"/>
              <a:t>Organization </a:t>
            </a:r>
            <a:r>
              <a:rPr lang="en-GB" sz="1600" dirty="0" smtClean="0"/>
              <a:t> 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4</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5305444"/>
            <a:ext cx="4429124" cy="838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000" b="1" i="0" u="none" strike="noStrike" kern="1200" cap="none" spc="0" normalizeH="0" baseline="0" noProof="0" dirty="0" smtClean="0">
                <a:ln>
                  <a:noFill/>
                </a:ln>
                <a:effectLst/>
                <a:uLnTx/>
                <a:uFillTx/>
                <a:latin typeface="+mn-lt"/>
                <a:ea typeface="+mn-ea"/>
                <a:cs typeface="+mn-cs"/>
              </a:rPr>
              <a:t>Cache Memory</a:t>
            </a:r>
            <a:endParaRPr kumimoji="0" lang="en-US" sz="40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Capacity and Performance:</a:t>
            </a:r>
            <a:endParaRPr lang="en-GB"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68987" cy="1116106"/>
          </a:xfrm>
        </p:spPr>
        <p:txBody>
          <a:bodyPr/>
          <a:lstStyle/>
          <a:p>
            <a:r>
              <a:rPr lang="en-US" dirty="0" smtClean="0">
                <a:effectLst>
                  <a:outerShdw blurRad="38100" dist="38100" dir="2700000" algn="tl">
                    <a:srgbClr val="000000">
                      <a:alpha val="43137"/>
                    </a:srgbClr>
                  </a:outerShdw>
                </a:effectLst>
              </a:rPr>
              <a:t>Memory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600" lvl="1">
              <a:spcBef>
                <a:spcPts val="2000"/>
              </a:spcBef>
              <a:buClr>
                <a:schemeClr val="accent1"/>
              </a:buClr>
            </a:pPr>
            <a:r>
              <a:rPr lang="en-US" sz="2162" dirty="0" smtClean="0">
                <a:solidFill>
                  <a:schemeClr val="tx1"/>
                </a:solidFill>
              </a:rPr>
              <a:t>The most common forms are: </a:t>
            </a:r>
          </a:p>
          <a:p>
            <a:pPr lvl="1"/>
            <a:r>
              <a:rPr lang="en-US" sz="1765" dirty="0" smtClean="0">
                <a:solidFill>
                  <a:schemeClr val="tx1"/>
                </a:solidFill>
              </a:rPr>
              <a:t>Semiconductor memory</a:t>
            </a:r>
          </a:p>
          <a:p>
            <a:pPr lvl="1"/>
            <a:r>
              <a:rPr lang="en-US" sz="1765" dirty="0" smtClean="0">
                <a:solidFill>
                  <a:schemeClr val="tx1"/>
                </a:solidFill>
              </a:rPr>
              <a:t>Magnetic surface memory </a:t>
            </a:r>
          </a:p>
          <a:p>
            <a:pPr lvl="1"/>
            <a:r>
              <a:rPr lang="en-US" sz="1765" dirty="0" smtClean="0">
                <a:solidFill>
                  <a:schemeClr val="tx1"/>
                </a:solidFill>
              </a:rPr>
              <a:t>Optical</a:t>
            </a:r>
          </a:p>
          <a:p>
            <a:pPr lvl="1"/>
            <a:r>
              <a:rPr lang="en-US" sz="1765" dirty="0" smtClean="0">
                <a:solidFill>
                  <a:schemeClr val="tx1"/>
                </a:solidFill>
              </a:rPr>
              <a:t>Magneto-optical</a:t>
            </a:r>
          </a:p>
          <a:p>
            <a:pPr marL="228600" lvl="1">
              <a:spcBef>
                <a:spcPts val="2000"/>
              </a:spcBef>
              <a:buClr>
                <a:schemeClr val="accent1"/>
              </a:buClr>
            </a:pPr>
            <a:r>
              <a:rPr lang="en-US" sz="2118" dirty="0" smtClean="0">
                <a:solidFill>
                  <a:schemeClr val="tx1"/>
                </a:solidFill>
              </a:rPr>
              <a:t>Several physical characteristics of data storage are important:</a:t>
            </a:r>
          </a:p>
          <a:p>
            <a:pPr lvl="1"/>
            <a:r>
              <a:rPr lang="en-US" dirty="0" smtClean="0">
                <a:solidFill>
                  <a:schemeClr val="tx1"/>
                </a:solidFill>
              </a:rPr>
              <a:t>Volatile memory </a:t>
            </a:r>
          </a:p>
          <a:p>
            <a:pPr lvl="2"/>
            <a:r>
              <a:rPr lang="en-US" dirty="0" smtClean="0">
                <a:solidFill>
                  <a:schemeClr val="tx1"/>
                </a:solidFill>
              </a:rPr>
              <a:t>Information decays naturally or is lost when electrical power is switched off</a:t>
            </a:r>
          </a:p>
          <a:p>
            <a:pPr lvl="1"/>
            <a:r>
              <a:rPr lang="en-US" dirty="0" smtClean="0">
                <a:solidFill>
                  <a:schemeClr val="tx1"/>
                </a:solidFill>
              </a:rPr>
              <a:t>Nonvolatile memory </a:t>
            </a:r>
          </a:p>
          <a:p>
            <a:pPr lvl="2"/>
            <a:r>
              <a:rPr lang="en-US" dirty="0" smtClean="0">
                <a:solidFill>
                  <a:schemeClr val="tx1"/>
                </a:solidFill>
              </a:rPr>
              <a:t>Once recorded, information remains without deterioration until deliberately changed</a:t>
            </a:r>
          </a:p>
          <a:p>
            <a:pPr lvl="2"/>
            <a:r>
              <a:rPr lang="en-US" dirty="0" smtClean="0">
                <a:solidFill>
                  <a:schemeClr val="tx1"/>
                </a:solidFill>
              </a:rPr>
              <a:t>No electrical power is needed to retain information</a:t>
            </a:r>
          </a:p>
          <a:p>
            <a:pPr lvl="1"/>
            <a:r>
              <a:rPr lang="en-US" dirty="0" smtClean="0">
                <a:solidFill>
                  <a:schemeClr val="tx1"/>
                </a:solidFill>
              </a:rPr>
              <a:t>Magnetic-surface memories : Are nonvolatile</a:t>
            </a:r>
          </a:p>
          <a:p>
            <a:pPr lvl="1"/>
            <a:r>
              <a:rPr lang="en-US" dirty="0" smtClean="0">
                <a:solidFill>
                  <a:schemeClr val="tx1"/>
                </a:solidFill>
              </a:rPr>
              <a:t>Semiconductor memory : May be either volatile or nonvolatile</a:t>
            </a:r>
          </a:p>
          <a:p>
            <a:pPr lvl="1"/>
            <a:r>
              <a:rPr lang="en-US" dirty="0" smtClean="0">
                <a:solidFill>
                  <a:schemeClr val="tx1"/>
                </a:solidFill>
              </a:rPr>
              <a:t>Nonerasable memory</a:t>
            </a:r>
          </a:p>
          <a:p>
            <a:pPr lvl="2"/>
            <a:r>
              <a:rPr lang="en-US" dirty="0" smtClean="0">
                <a:solidFill>
                  <a:schemeClr val="tx1"/>
                </a:solidFill>
              </a:rPr>
              <a:t>Cannot be altered, except by destroying the storage unit</a:t>
            </a:r>
          </a:p>
          <a:p>
            <a:pPr lvl="2"/>
            <a:r>
              <a:rPr lang="en-US" dirty="0" smtClean="0">
                <a:solidFill>
                  <a:schemeClr val="tx1"/>
                </a:solidFill>
              </a:rPr>
              <a:t>Semiconductor memory of this type is known as read-only memory (ROM)</a:t>
            </a:r>
          </a:p>
          <a:p>
            <a:pPr marL="228600" lvl="1">
              <a:spcBef>
                <a:spcPts val="2000"/>
              </a:spcBef>
              <a:buClr>
                <a:schemeClr val="accent1"/>
              </a:buClr>
            </a:pPr>
            <a:r>
              <a:rPr lang="en-US" sz="2065" dirty="0" smtClean="0">
                <a:solidFill>
                  <a:schemeClr val="tx1"/>
                </a:solidFill>
              </a:rPr>
              <a:t>For random-access memory the organization is a key design issue</a:t>
            </a:r>
          </a:p>
          <a:p>
            <a:pPr lvl="1"/>
            <a:r>
              <a:rPr lang="en-US" sz="1806" dirty="0" smtClean="0">
                <a:solidFill>
                  <a:schemeClr val="tx1"/>
                </a:solidFill>
              </a:rPr>
              <a:t>Organization refers to the physical arrangement of bits to form words</a:t>
            </a:r>
            <a:endParaRPr lang="en-US" sz="1806" dirty="0">
              <a:solidFill>
                <a:schemeClr val="tx1"/>
              </a:solidFill>
            </a:endParaRPr>
          </a:p>
        </p:txBody>
      </p:sp>
      <p:pic>
        <p:nvPicPr>
          <p:cNvPr id="4" name="Picture 3"/>
          <p:cNvPicPr>
            <a:picLocks noChangeAspect="1"/>
          </p:cNvPicPr>
          <p:nvPr/>
        </p:nvPicPr>
        <p:blipFill>
          <a:blip r:embed="rId3"/>
          <a:stretch>
            <a:fillRect/>
          </a:stretch>
        </p:blipFill>
        <p:spPr>
          <a:xfrm>
            <a:off x="4953000" y="381000"/>
            <a:ext cx="2438400" cy="1906073"/>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28670"/>
            <a:ext cx="7556313" cy="4724400"/>
          </a:xfrm>
        </p:spPr>
        <p:txBody>
          <a:bodyPr>
            <a:normAutofit/>
          </a:bodyPr>
          <a:lstStyle/>
          <a:p>
            <a:r>
              <a:rPr lang="en-US" sz="2400" dirty="0" smtClean="0">
                <a:solidFill>
                  <a:schemeClr val="tx1"/>
                </a:solidFill>
              </a:rPr>
              <a:t>Design constraints on a computer’s memory can be summed up by three questions:</a:t>
            </a:r>
          </a:p>
          <a:p>
            <a:pPr lvl="1"/>
            <a:r>
              <a:rPr lang="en-US" sz="2000" dirty="0" smtClean="0">
                <a:solidFill>
                  <a:schemeClr val="tx1"/>
                </a:solidFill>
              </a:rPr>
              <a:t>How much, how fast, how </a:t>
            </a:r>
            <a:r>
              <a:rPr lang="en-US" sz="2000" b="1" dirty="0" smtClean="0">
                <a:solidFill>
                  <a:schemeClr val="tx1"/>
                </a:solidFill>
              </a:rPr>
              <a:t>expensive</a:t>
            </a:r>
          </a:p>
          <a:p>
            <a:r>
              <a:rPr lang="en-US" sz="2400" dirty="0" smtClean="0">
                <a:solidFill>
                  <a:schemeClr val="tx1"/>
                </a:solidFill>
              </a:rPr>
              <a:t>There is a trade-off among capacity, access time, and cost</a:t>
            </a:r>
          </a:p>
          <a:p>
            <a:pPr lvl="1"/>
            <a:r>
              <a:rPr lang="en-US" sz="2000" dirty="0" smtClean="0">
                <a:solidFill>
                  <a:schemeClr val="tx1"/>
                </a:solidFill>
              </a:rPr>
              <a:t>Faster access time, greater cost per bit</a:t>
            </a:r>
          </a:p>
          <a:p>
            <a:pPr lvl="1"/>
            <a:r>
              <a:rPr lang="en-US" sz="2000" dirty="0" smtClean="0">
                <a:solidFill>
                  <a:schemeClr val="tx1"/>
                </a:solidFill>
              </a:rPr>
              <a:t>Greater capacity, smaller cost per bit</a:t>
            </a:r>
          </a:p>
          <a:p>
            <a:pPr lvl="1"/>
            <a:r>
              <a:rPr lang="en-US" sz="2000" dirty="0" smtClean="0">
                <a:solidFill>
                  <a:schemeClr val="tx1"/>
                </a:solidFill>
              </a:rPr>
              <a:t>Greater capacity, slower access time</a:t>
            </a:r>
          </a:p>
          <a:p>
            <a:r>
              <a:rPr lang="en-US" sz="2400" dirty="0" smtClean="0">
                <a:solidFill>
                  <a:schemeClr val="tx1"/>
                </a:solidFill>
              </a:rPr>
              <a:t>The way out of the memory dilemma is not to rely on a single memory component or technology, but to employ a memory hierarchy</a:t>
            </a:r>
            <a:endParaRPr lang="en-US" sz="2400" dirty="0">
              <a:solidFill>
                <a:schemeClr val="tx1"/>
              </a:solidFill>
            </a:endParaRPr>
          </a:p>
        </p:txBody>
      </p:sp>
      <p:sp>
        <p:nvSpPr>
          <p:cNvPr id="4" name="Rectangle 3"/>
          <p:cNvSpPr/>
          <p:nvPr/>
        </p:nvSpPr>
        <p:spPr>
          <a:xfrm>
            <a:off x="500034" y="5643578"/>
            <a:ext cx="8143932"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great capacity memory but cheap and </a:t>
            </a:r>
            <a:r>
              <a:rPr lang="en-US" sz="1800" smtClean="0"/>
              <a:t>low speed </a:t>
            </a:r>
            <a:r>
              <a:rPr lang="en-US" sz="1800" dirty="0" smtClean="0"/>
              <a:t>+ one or some small capacity memory but  fast and more expensive (cache) .</a:t>
            </a:r>
            <a:endParaRPr lang="en-US" sz="1800" dirty="0"/>
          </a:p>
        </p:txBody>
      </p:sp>
      <p:cxnSp>
        <p:nvCxnSpPr>
          <p:cNvPr id="6" name="Straight Arrow Connector 5"/>
          <p:cNvCxnSpPr/>
          <p:nvPr/>
        </p:nvCxnSpPr>
        <p:spPr>
          <a:xfrm rot="5400000">
            <a:off x="5250661" y="5464983"/>
            <a:ext cx="357190"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658890"/>
          </a:xfrm>
        </p:spPr>
        <p:txBody>
          <a:bodyPr/>
          <a:lstStyle/>
          <a:p>
            <a:r>
              <a:rPr lang="en-US" dirty="0" smtClean="0">
                <a:effectLst>
                  <a:outerShdw blurRad="38100" dist="38100" dir="2700000" algn="tl">
                    <a:srgbClr val="000000">
                      <a:alpha val="43137"/>
                    </a:srgbClr>
                  </a:outerShdw>
                </a:effectLst>
              </a:rPr>
              <a:t>Memory Hierarchy…</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1571605" y="928670"/>
            <a:ext cx="6000792" cy="56787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4.2- Cache Memory Principles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What is cache?</a:t>
            </a:r>
          </a:p>
          <a:p>
            <a:r>
              <a:rPr lang="en-US" sz="2800" dirty="0" smtClean="0">
                <a:solidFill>
                  <a:schemeClr val="tx1"/>
                </a:solidFill>
              </a:rPr>
              <a:t>Cache and Main Memory</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0" y="304800"/>
            <a:ext cx="7556500" cy="1116012"/>
          </a:xfrm>
        </p:spPr>
        <p:txBody>
          <a:bodyPr/>
          <a:lstStyle/>
          <a:p>
            <a:r>
              <a:rPr lang="en-GB" dirty="0" smtClean="0">
                <a:effectLst>
                  <a:outerShdw blurRad="38100" dist="38100" dir="2700000" algn="tl">
                    <a:srgbClr val="000000">
                      <a:alpha val="43137"/>
                    </a:srgbClr>
                  </a:outerShdw>
                </a:effectLst>
              </a:rPr>
              <a:t>What is a Cache?</a:t>
            </a:r>
            <a:endParaRPr lang="en-GB"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923014" y="1242968"/>
            <a:ext cx="6088782" cy="4972114"/>
          </a:xfrm>
          <a:prstGeom prst="rect">
            <a:avLst/>
          </a:prstGeom>
          <a:noFill/>
          <a:ln w="9525">
            <a:noFill/>
            <a:miter lim="800000"/>
            <a:headEnd/>
            <a:tailEnd/>
          </a:ln>
          <a:effectLst/>
        </p:spPr>
      </p:pic>
      <p:sp>
        <p:nvSpPr>
          <p:cNvPr id="5" name="Rectangle 4"/>
          <p:cNvSpPr/>
          <p:nvPr/>
        </p:nvSpPr>
        <p:spPr>
          <a:xfrm>
            <a:off x="428596" y="1428736"/>
            <a:ext cx="2214578" cy="4154984"/>
          </a:xfrm>
          <a:prstGeom prst="rect">
            <a:avLst/>
          </a:prstGeom>
        </p:spPr>
        <p:txBody>
          <a:bodyPr wrap="square">
            <a:spAutoFit/>
          </a:bodyPr>
          <a:lstStyle/>
          <a:p>
            <a:r>
              <a:rPr kumimoji="1" lang="en-US" b="1" dirty="0" smtClean="0"/>
              <a:t>Cache</a:t>
            </a:r>
            <a:r>
              <a:rPr kumimoji="1" lang="en-US" dirty="0" smtClean="0"/>
              <a:t>: A small size, expensive,  memory which has high-speed access is located between CPU and RAM (large memory size, cheaper, and lower-speed</a:t>
            </a:r>
          </a:p>
          <a:p>
            <a:r>
              <a:rPr kumimoji="1" lang="en-US" smtClean="0"/>
              <a:t>Memory).</a:t>
            </a:r>
            <a:endParaRPr lang="en-US" dirty="0"/>
          </a:p>
        </p:txBody>
      </p:sp>
      <p:sp>
        <p:nvSpPr>
          <p:cNvPr id="6" name="Rectangle 5"/>
          <p:cNvSpPr/>
          <p:nvPr/>
        </p:nvSpPr>
        <p:spPr>
          <a:xfrm>
            <a:off x="0" y="5715016"/>
            <a:ext cx="2857488"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L0: cache </a:t>
            </a:r>
            <a:r>
              <a:rPr lang="en-US" sz="1600" smtClean="0"/>
              <a:t>in CPU, working with CPU rate. It is not usually implemented.</a:t>
            </a:r>
            <a:endParaRPr lang="en-US" sz="1600" dirty="0"/>
          </a:p>
        </p:txBody>
      </p:sp>
      <p:sp>
        <p:nvSpPr>
          <p:cNvPr id="7" name="Rectangle 6"/>
          <p:cNvSpPr/>
          <p:nvPr/>
        </p:nvSpPr>
        <p:spPr>
          <a:xfrm>
            <a:off x="5429256" y="714356"/>
            <a:ext cx="257176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Memory Management Unit - MMU</a:t>
            </a:r>
            <a:endParaRPr lang="en-US" sz="180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6"/>
            <a:ext cx="5824354"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8" cy="2677656"/>
          </a:xfrm>
          <a:prstGeom prst="rect">
            <a:avLst/>
          </a:prstGeom>
        </p:spPr>
        <p:txBody>
          <a:bodyPr wrap="square">
            <a:spAutoFit/>
          </a:bodyPr>
          <a:lstStyle/>
          <a:p>
            <a:r>
              <a:rPr lang="en-US" dirty="0" smtClean="0"/>
              <a:t>Each line includes a </a:t>
            </a:r>
            <a:r>
              <a:rPr lang="en-US" b="1" u="sng" dirty="0" smtClean="0"/>
              <a:t>tag</a:t>
            </a:r>
            <a:r>
              <a:rPr lang="en-US" dirty="0" smtClean="0"/>
              <a:t> that identifies which particular block is currently being stored</a:t>
            </a:r>
            <a:endParaRPr lang="en-US" dirty="0"/>
          </a:p>
        </p:txBody>
      </p:sp>
      <p:cxnSp>
        <p:nvCxnSpPr>
          <p:cNvPr id="7" name="Straight Arrow Connector 6"/>
          <p:cNvCxnSpPr/>
          <p:nvPr/>
        </p:nvCxnSpPr>
        <p:spPr>
          <a:xfrm rot="16200000" flipV="1">
            <a:off x="785786" y="3071810"/>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4" y="4357694"/>
            <a:ext cx="3500462"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8" y="3763882"/>
            <a:ext cx="2428892" cy="2308324"/>
          </a:xfrm>
          <a:prstGeom prst="rect">
            <a:avLst/>
          </a:prstGeom>
          <a:ln>
            <a:solidFill>
              <a:srgbClr val="00B050"/>
            </a:solidFill>
          </a:ln>
        </p:spPr>
        <p:txBody>
          <a:bodyPr wrap="square">
            <a:spAutoFit/>
          </a:bodyPr>
          <a:lstStyle/>
          <a:p>
            <a:r>
              <a:rPr lang="en-US" dirty="0" smtClean="0"/>
              <a:t>Address in cache is different from those in main memory </a:t>
            </a:r>
            <a:r>
              <a:rPr lang="en-US" dirty="0" smtClean="0">
                <a:sym typeface="Wingdings" pitchFamily="2" charset="2"/>
              </a:rPr>
              <a:t> A mapping is needed.</a:t>
            </a:r>
            <a:endParaRPr lang="en-US" dirty="0"/>
          </a:p>
        </p:txBody>
      </p:sp>
      <p:sp>
        <p:nvSpPr>
          <p:cNvPr id="15" name="Rectangle 14"/>
          <p:cNvSpPr/>
          <p:nvPr/>
        </p:nvSpPr>
        <p:spPr>
          <a:xfrm>
            <a:off x="5429192" y="6143644"/>
            <a:ext cx="3714808" cy="369332"/>
          </a:xfrm>
          <a:prstGeom prst="rect">
            <a:avLst/>
          </a:prstGeom>
          <a:solidFill>
            <a:srgbClr val="FF0000"/>
          </a:solidFill>
        </p:spPr>
        <p:txBody>
          <a:bodyPr wrap="square">
            <a:spAutoFit/>
          </a:bodyPr>
          <a:lstStyle/>
          <a:p>
            <a:pPr algn="ctr"/>
            <a:r>
              <a:rPr lang="en-US" sz="1800" b="1" dirty="0" smtClean="0">
                <a:solidFill>
                  <a:schemeClr val="bg1"/>
                </a:solidFill>
                <a:sym typeface="Wingdings" pitchFamily="2" charset="2"/>
              </a:rPr>
              <a:t>Cache </a:t>
            </a:r>
            <a:r>
              <a:rPr lang="en-US" sz="1800" b="1" smtClean="0">
                <a:solidFill>
                  <a:schemeClr val="bg1"/>
                </a:solidFill>
                <a:sym typeface="Wingdings" pitchFamily="2" charset="2"/>
              </a:rPr>
              <a:t>Addr  </a:t>
            </a:r>
            <a:r>
              <a:rPr lang="en-US" sz="1800" b="1" dirty="0" smtClean="0">
                <a:solidFill>
                  <a:schemeClr val="bg1"/>
                </a:solidFill>
                <a:sym typeface="Wingdings" pitchFamily="2" charset="2"/>
              </a:rPr>
              <a:t>Main Mem Addr</a:t>
            </a:r>
            <a:endParaRPr lang="en-US" sz="1800" b="1" dirty="0">
              <a:solidFill>
                <a:schemeClr val="bg1"/>
              </a:solidFill>
            </a:endParaRPr>
          </a:p>
        </p:txBody>
      </p:sp>
      <p:sp>
        <p:nvSpPr>
          <p:cNvPr id="16" name="Rectangle 15"/>
          <p:cNvSpPr/>
          <p:nvPr/>
        </p:nvSpPr>
        <p:spPr>
          <a:xfrm>
            <a:off x="6357950" y="928670"/>
            <a:ext cx="2500330" cy="2308324"/>
          </a:xfrm>
          <a:prstGeom prst="rect">
            <a:avLst/>
          </a:prstGeom>
          <a:ln>
            <a:solidFill>
              <a:srgbClr val="FF0000"/>
            </a:solidFill>
          </a:ln>
        </p:spPr>
        <p:txBody>
          <a:bodyPr wrap="square">
            <a:spAutoFit/>
          </a:bodyPr>
          <a:lstStyle/>
          <a:p>
            <a:r>
              <a:rPr lang="en-US" dirty="0" smtClean="0"/>
              <a:t>Main memory is divided into the same </a:t>
            </a:r>
            <a:r>
              <a:rPr lang="en-US" smtClean="0"/>
              <a:t>size blocks. Some blocks  </a:t>
            </a:r>
            <a:r>
              <a:rPr lang="en-US" dirty="0" smtClean="0"/>
              <a:t>will be loaded to cache.</a:t>
            </a:r>
            <a:endParaRPr 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214290"/>
            <a:ext cx="7556500" cy="681022"/>
          </a:xfrm>
        </p:spPr>
        <p:txBody>
          <a:bodyPr/>
          <a:lstStyle/>
          <a:p>
            <a:r>
              <a:rPr lang="en-US" dirty="0" smtClean="0">
                <a:effectLst>
                  <a:outerShdw blurRad="38100" dist="38100" dir="2700000" algn="tl">
                    <a:srgbClr val="000000">
                      <a:alpha val="43137"/>
                    </a:srgbClr>
                  </a:outerShdw>
                </a:effectLst>
              </a:rPr>
              <a:t>4.3- Elements of Cache Design</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035136" y="1071546"/>
            <a:ext cx="7108896" cy="5681928"/>
          </a:xfrm>
          <a:prstGeom prst="rect">
            <a:avLst/>
          </a:prstGeom>
          <a:noFill/>
          <a:ln w="9525">
            <a:noFill/>
            <a:miter lim="800000"/>
            <a:headEnd/>
            <a:tailEnd/>
          </a:ln>
          <a:effectLst/>
        </p:spPr>
      </p:pic>
      <p:sp>
        <p:nvSpPr>
          <p:cNvPr id="6" name="Rectangle 5"/>
          <p:cNvSpPr/>
          <p:nvPr/>
        </p:nvSpPr>
        <p:spPr>
          <a:xfrm>
            <a:off x="214282" y="2714620"/>
            <a:ext cx="2143140" cy="1200329"/>
          </a:xfrm>
          <a:prstGeom prst="rect">
            <a:avLst/>
          </a:prstGeom>
        </p:spPr>
        <p:txBody>
          <a:bodyPr wrap="square">
            <a:spAutoFit/>
          </a:bodyPr>
          <a:lstStyle/>
          <a:p>
            <a:r>
              <a:rPr kumimoji="1" lang="en-US" b="1" dirty="0" smtClean="0"/>
              <a:t>Overview of cache design parameters</a:t>
            </a:r>
            <a:endParaRPr lang="en-US"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285984" y="1585729"/>
            <a:ext cx="2857520" cy="1200329"/>
          </a:xfrm>
          <a:prstGeom prst="rect">
            <a:avLst/>
          </a:prstGeom>
        </p:spPr>
        <p:txBody>
          <a:bodyPr wrap="square">
            <a:spAutoFit/>
          </a:bodyPr>
          <a:lstStyle/>
          <a:p>
            <a:pPr marL="457200" indent="-457200">
              <a:buAutoNum type="arabicParenBoth"/>
            </a:pPr>
            <a:r>
              <a:rPr lang="en-US" smtClean="0"/>
              <a:t>Physical Address</a:t>
            </a:r>
          </a:p>
          <a:p>
            <a:pPr marL="457200" indent="-457200">
              <a:buAutoNum type="arabicParenBoth"/>
            </a:pPr>
            <a:r>
              <a:rPr lang="en-US" smtClean="0"/>
              <a:t>Abtract Address</a:t>
            </a:r>
          </a:p>
          <a:p>
            <a:pPr marL="457200" indent="-457200">
              <a:buAutoNum type="arabicParenBoth"/>
            </a:pPr>
            <a:r>
              <a:rPr lang="en-US" smtClean="0"/>
              <a:t>Virtual Address</a:t>
            </a:r>
            <a:endParaRPr lang="en-US" dirty="0"/>
          </a:p>
        </p:txBody>
      </p:sp>
      <p:sp>
        <p:nvSpPr>
          <p:cNvPr id="27" name="Rectangle 26"/>
          <p:cNvSpPr/>
          <p:nvPr/>
        </p:nvSpPr>
        <p:spPr>
          <a:xfrm>
            <a:off x="214282" y="1071546"/>
            <a:ext cx="185738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Opcode</a:t>
            </a:r>
            <a:endParaRPr lang="en-US"/>
          </a:p>
        </p:txBody>
      </p:sp>
      <p:sp>
        <p:nvSpPr>
          <p:cNvPr id="29" name="Rectangle 28"/>
          <p:cNvSpPr/>
          <p:nvPr/>
        </p:nvSpPr>
        <p:spPr>
          <a:xfrm>
            <a:off x="2071670" y="1071546"/>
            <a:ext cx="300039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Memory Add.</a:t>
            </a:r>
            <a:endParaRPr lang="en-US"/>
          </a:p>
        </p:txBody>
      </p:sp>
      <p:sp>
        <p:nvSpPr>
          <p:cNvPr id="30" name="Rectangle 29"/>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207167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500306"/>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38"/>
          <p:cNvSpPr/>
          <p:nvPr/>
        </p:nvSpPr>
        <p:spPr>
          <a:xfrm>
            <a:off x="6286512" y="378619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6286512" y="400050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6286512" y="421481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286512" y="442913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6286512" y="464344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4714876" y="485776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3000</a:t>
            </a:r>
            <a:endParaRPr lang="en-US" sz="1800" dirty="0"/>
          </a:p>
        </p:txBody>
      </p:sp>
      <p:sp>
        <p:nvSpPr>
          <p:cNvPr id="47" name="Rectangle 46"/>
          <p:cNvSpPr/>
          <p:nvPr/>
        </p:nvSpPr>
        <p:spPr>
          <a:xfrm>
            <a:off x="5429256" y="357187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3005</a:t>
            </a:r>
            <a:endParaRPr lang="en-US" sz="1800" dirty="0"/>
          </a:p>
        </p:txBody>
      </p:sp>
      <p:cxnSp>
        <p:nvCxnSpPr>
          <p:cNvPr id="48" name="Straight Arrow Connector 47"/>
          <p:cNvCxnSpPr>
            <a:stCxn id="46" idx="3"/>
          </p:cNvCxnSpPr>
          <p:nvPr/>
        </p:nvCxnSpPr>
        <p:spPr>
          <a:xfrm flipV="1">
            <a:off x="5500694" y="4857760"/>
            <a:ext cx="78581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51" idx="2"/>
            <a:endCxn id="38" idx="0"/>
          </p:cNvCxnSpPr>
          <p:nvPr/>
        </p:nvCxnSpPr>
        <p:spPr>
          <a:xfrm rot="5400000">
            <a:off x="6840157" y="3018232"/>
            <a:ext cx="857256"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357950" y="4929198"/>
            <a:ext cx="1571636" cy="121444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51" name="Rectangle 50"/>
          <p:cNvSpPr/>
          <p:nvPr/>
        </p:nvSpPr>
        <p:spPr>
          <a:xfrm>
            <a:off x="6786578" y="2500306"/>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3005</a:t>
            </a:r>
            <a:endParaRPr lang="en-US" sz="1800" dirty="0">
              <a:solidFill>
                <a:schemeClr val="tx1"/>
              </a:solidFill>
            </a:endParaRPr>
          </a:p>
        </p:txBody>
      </p:sp>
      <p:sp>
        <p:nvSpPr>
          <p:cNvPr id="54" name="Rectangle 53"/>
          <p:cNvSpPr/>
          <p:nvPr/>
        </p:nvSpPr>
        <p:spPr>
          <a:xfrm>
            <a:off x="357158" y="314324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Physical Addresses</a:t>
            </a:r>
            <a:endParaRPr lang="en-US"/>
          </a:p>
        </p:txBody>
      </p:sp>
      <p:sp>
        <p:nvSpPr>
          <p:cNvPr id="55" name="Rectangle 54"/>
          <p:cNvSpPr/>
          <p:nvPr/>
        </p:nvSpPr>
        <p:spPr>
          <a:xfrm>
            <a:off x="428596" y="4214818"/>
            <a:ext cx="2643206"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p>
          <a:p>
            <a:pPr algn="ctr"/>
            <a:endParaRPr lang="en-US" smtClean="0"/>
          </a:p>
          <a:p>
            <a:pPr algn="ctr"/>
            <a:endParaRPr lang="en-US" smtClean="0"/>
          </a:p>
          <a:p>
            <a:pPr algn="ctr"/>
            <a:endParaRPr lang="en-US" smtClean="0"/>
          </a:p>
          <a:p>
            <a:pPr algn="ctr"/>
            <a:endParaRPr lang="en-US"/>
          </a:p>
        </p:txBody>
      </p:sp>
      <p:sp>
        <p:nvSpPr>
          <p:cNvPr id="56" name="Rectangle 55"/>
          <p:cNvSpPr/>
          <p:nvPr/>
        </p:nvSpPr>
        <p:spPr>
          <a:xfrm>
            <a:off x="857224" y="5857892"/>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1357290" y="5857892"/>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chemeClr val="tx1"/>
                </a:solidFill>
              </a:rPr>
              <a:t>3005</a:t>
            </a:r>
            <a:endParaRPr lang="en-US" sz="1800" b="1" dirty="0">
              <a:solidFill>
                <a:schemeClr val="tx1"/>
              </a:solidFill>
            </a:endParaRPr>
          </a:p>
        </p:txBody>
      </p:sp>
      <p:sp>
        <p:nvSpPr>
          <p:cNvPr id="58" name="Rectangle 57"/>
          <p:cNvSpPr/>
          <p:nvPr/>
        </p:nvSpPr>
        <p:spPr>
          <a:xfrm>
            <a:off x="5429256" y="2500306"/>
            <a:ext cx="78581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3010</a:t>
            </a:r>
            <a:endParaRPr lang="en-US" sz="1800" dirty="0"/>
          </a:p>
        </p:txBody>
      </p:sp>
      <p:sp>
        <p:nvSpPr>
          <p:cNvPr id="59" name="Rectangle 58"/>
          <p:cNvSpPr/>
          <p:nvPr/>
        </p:nvSpPr>
        <p:spPr>
          <a:xfrm>
            <a:off x="928662" y="4786322"/>
            <a:ext cx="1500198"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PC=3010</a:t>
            </a:r>
            <a:endParaRPr lang="en-US" sz="1800" dirty="0"/>
          </a:p>
        </p:txBody>
      </p:sp>
      <p:cxnSp>
        <p:nvCxnSpPr>
          <p:cNvPr id="61" name="Straight Arrow Connector 60"/>
          <p:cNvCxnSpPr/>
          <p:nvPr/>
        </p:nvCxnSpPr>
        <p:spPr>
          <a:xfrm rot="10800000" flipV="1">
            <a:off x="2428860" y="2571744"/>
            <a:ext cx="4000528" cy="32147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286248" y="5500702"/>
            <a:ext cx="1500198" cy="10715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 Decoder</a:t>
            </a:r>
            <a:endParaRPr lang="en-US"/>
          </a:p>
        </p:txBody>
      </p:sp>
      <p:cxnSp>
        <p:nvCxnSpPr>
          <p:cNvPr id="64" name="Straight Connector 63"/>
          <p:cNvCxnSpPr/>
          <p:nvPr/>
        </p:nvCxnSpPr>
        <p:spPr>
          <a:xfrm>
            <a:off x="3071802" y="56435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71802" y="57959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071802" y="5948378"/>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071802" y="6143644"/>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7" idx="3"/>
          </p:cNvCxnSpPr>
          <p:nvPr/>
        </p:nvCxnSpPr>
        <p:spPr>
          <a:xfrm flipV="1">
            <a:off x="2571736" y="5857892"/>
            <a:ext cx="714380" cy="10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0"/>
          </p:cNvCxnSpPr>
          <p:nvPr/>
        </p:nvCxnSpPr>
        <p:spPr>
          <a:xfrm rot="5400000" flipH="1" flipV="1">
            <a:off x="4839892" y="3982645"/>
            <a:ext cx="1714512" cy="1321603"/>
          </a:xfrm>
          <a:prstGeom prst="line">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2" name="Right Brace 71"/>
          <p:cNvSpPr/>
          <p:nvPr/>
        </p:nvSpPr>
        <p:spPr>
          <a:xfrm>
            <a:off x="8072462" y="1857364"/>
            <a:ext cx="500066" cy="30003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p:cNvSpPr txBox="1"/>
          <p:nvPr/>
        </p:nvSpPr>
        <p:spPr>
          <a:xfrm>
            <a:off x="8286776" y="2895897"/>
            <a:ext cx="785818" cy="461665"/>
          </a:xfrm>
          <a:prstGeom prst="rect">
            <a:avLst/>
          </a:prstGeom>
          <a:noFill/>
        </p:spPr>
        <p:txBody>
          <a:bodyPr wrap="square" rtlCol="0">
            <a:spAutoFit/>
          </a:bodyPr>
          <a:lstStyle/>
          <a:p>
            <a:r>
              <a:rPr lang="en-US" smtClean="0"/>
              <a:t>App</a:t>
            </a:r>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429388" y="4143380"/>
            <a:ext cx="1428760" cy="214314"/>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3005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Physical Addresses</a:t>
            </a:r>
            <a:endParaRPr lang="en-US"/>
          </a:p>
        </p:txBody>
      </p:sp>
      <p:sp>
        <p:nvSpPr>
          <p:cNvPr id="53" name="TextBox 52"/>
          <p:cNvSpPr txBox="1"/>
          <p:nvPr/>
        </p:nvSpPr>
        <p:spPr>
          <a:xfrm>
            <a:off x="285720" y="2143116"/>
            <a:ext cx="4643470" cy="3046988"/>
          </a:xfrm>
          <a:prstGeom prst="rect">
            <a:avLst/>
          </a:prstGeom>
          <a:noFill/>
        </p:spPr>
        <p:txBody>
          <a:bodyPr wrap="square" rtlCol="0">
            <a:spAutoFit/>
          </a:bodyPr>
          <a:lstStyle/>
          <a:p>
            <a:r>
              <a:rPr lang="en-US" smtClean="0"/>
              <a:t>When the operating system is upgraded, the OS needs more memory ( ex: 4000 bytes),  old applications are not compatible.</a:t>
            </a:r>
          </a:p>
          <a:p>
            <a:pPr>
              <a:buFont typeface="Wingdings"/>
              <a:buChar char="è"/>
            </a:pPr>
            <a:r>
              <a:rPr lang="en-US" smtClean="0">
                <a:sym typeface="Wingdings" pitchFamily="2" charset="2"/>
              </a:rPr>
              <a:t>Address must be specified by an other way to ensure that old programs can be run in new OS.</a:t>
            </a:r>
          </a:p>
          <a:p>
            <a:pPr>
              <a:buFont typeface="Wingdings"/>
              <a:buChar char="è"/>
            </a:pPr>
            <a:r>
              <a:rPr lang="en-US" smtClean="0">
                <a:sym typeface="Wingdings" pitchFamily="2" charset="2"/>
              </a:rPr>
              <a:t> Abstract addresses</a:t>
            </a:r>
            <a:endParaRPr lang="en-US"/>
          </a:p>
        </p:txBody>
      </p:sp>
      <p:sp>
        <p:nvSpPr>
          <p:cNvPr id="60" name="TextBox 59"/>
          <p:cNvSpPr txBox="1"/>
          <p:nvPr/>
        </p:nvSpPr>
        <p:spPr>
          <a:xfrm>
            <a:off x="8143900" y="2681583"/>
            <a:ext cx="785818" cy="830997"/>
          </a:xfrm>
          <a:prstGeom prst="rect">
            <a:avLst/>
          </a:prstGeom>
          <a:noFill/>
        </p:spPr>
        <p:txBody>
          <a:bodyPr wrap="square" rtlCol="0">
            <a:spAutoFit/>
          </a:bodyPr>
          <a:lstStyle/>
          <a:p>
            <a:r>
              <a:rPr lang="en-US" smtClean="0"/>
              <a:t>OldApp.</a:t>
            </a:r>
            <a:endParaRPr lang="en-US"/>
          </a:p>
        </p:txBody>
      </p:sp>
      <p:sp>
        <p:nvSpPr>
          <p:cNvPr id="63" name="Rectangle 62"/>
          <p:cNvSpPr/>
          <p:nvPr/>
        </p:nvSpPr>
        <p:spPr>
          <a:xfrm>
            <a:off x="5429256" y="414338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3005</a:t>
            </a:r>
            <a:endParaRPr lang="en-US" sz="1800" dirty="0"/>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a:endCxn id="42" idx="0"/>
          </p:cNvCxnSpPr>
          <p:nvPr/>
        </p:nvCxnSpPr>
        <p:spPr>
          <a:xfrm rot="5400000">
            <a:off x="6340091" y="3089670"/>
            <a:ext cx="1857388"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857364"/>
            <a:ext cx="8288368" cy="4714908"/>
          </a:xfrm>
        </p:spPr>
        <p:txBody>
          <a:bodyPr>
            <a:normAutofit fontScale="92500" lnSpcReduction="20000"/>
          </a:bodyPr>
          <a:lstStyle/>
          <a:p>
            <a:r>
              <a:rPr lang="en-US" sz="2800" dirty="0" smtClean="0">
                <a:solidFill>
                  <a:srgbClr val="002060"/>
                </a:solidFill>
              </a:rPr>
              <a:t>How are internal memory elements of a computer structured</a:t>
            </a:r>
            <a:r>
              <a:rPr lang="en-US" sz="2800" smtClean="0">
                <a:solidFill>
                  <a:srgbClr val="002060"/>
                </a:solidFill>
              </a:rPr>
              <a:t>? </a:t>
            </a:r>
          </a:p>
          <a:p>
            <a:r>
              <a:rPr lang="en-US" sz="2800" smtClean="0">
                <a:solidFill>
                  <a:srgbClr val="002060"/>
                </a:solidFill>
              </a:rPr>
              <a:t>After studying this chapter, you should be able to: </a:t>
            </a:r>
          </a:p>
          <a:p>
            <a:pPr lvl="1"/>
            <a:r>
              <a:rPr lang="en-US" sz="2600" smtClean="0">
                <a:solidFill>
                  <a:srgbClr val="002060"/>
                </a:solidFill>
              </a:rPr>
              <a:t>Present an overview of the main characteristics of computer memory systems and the use of a memory hierarchy. </a:t>
            </a:r>
          </a:p>
          <a:p>
            <a:pPr lvl="1"/>
            <a:r>
              <a:rPr lang="en-US" sz="2600" smtClean="0">
                <a:solidFill>
                  <a:srgbClr val="002060"/>
                </a:solidFill>
              </a:rPr>
              <a:t>Describe the basic concepts and intent of cache memory. Discuss the key elements of cache design. </a:t>
            </a:r>
          </a:p>
          <a:p>
            <a:pPr lvl="1"/>
            <a:r>
              <a:rPr lang="en-US" sz="2600" smtClean="0">
                <a:solidFill>
                  <a:srgbClr val="002060"/>
                </a:solidFill>
              </a:rPr>
              <a:t>Distinguish among direct mapping, associative mapping, and set-associative mapping. </a:t>
            </a:r>
          </a:p>
          <a:p>
            <a:pPr lvl="1"/>
            <a:r>
              <a:rPr lang="en-US" sz="2600" smtClean="0">
                <a:solidFill>
                  <a:srgbClr val="002060"/>
                </a:solidFill>
              </a:rPr>
              <a:t>Explain the reasons for using multiple levels of cache. </a:t>
            </a:r>
          </a:p>
          <a:p>
            <a:pPr lvl="1"/>
            <a:r>
              <a:rPr lang="en-US" sz="2600" smtClean="0">
                <a:solidFill>
                  <a:srgbClr val="002060"/>
                </a:solidFill>
              </a:rPr>
              <a:t>Understand the performance implications of multiple levels of memory. </a:t>
            </a:r>
            <a:endParaRPr lang="en-GB" sz="26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0" y="3786190"/>
            <a:ext cx="1571636" cy="235745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mtClean="0">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0" y="228600"/>
            <a:ext cx="7556500" cy="771508"/>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5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3"/>
            <a:ext cx="507209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4000</a:t>
            </a:r>
            <a:endParaRPr lang="en-US" sz="1800" dirty="0"/>
          </a:p>
        </p:txBody>
      </p:sp>
      <p:sp>
        <p:nvSpPr>
          <p:cNvPr id="51" name="Rectangle 50"/>
          <p:cNvSpPr/>
          <p:nvPr/>
        </p:nvSpPr>
        <p:spPr>
          <a:xfrm>
            <a:off x="6786578" y="207167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5</a:t>
            </a:r>
            <a:endParaRPr lang="en-US" sz="1800" dirty="0">
              <a:solidFill>
                <a:schemeClr val="tx1"/>
              </a:solidFill>
            </a:endParaRPr>
          </a:p>
        </p:txBody>
      </p:sp>
      <p:sp>
        <p:nvSpPr>
          <p:cNvPr id="54" name="Rectangle 53"/>
          <p:cNvSpPr/>
          <p:nvPr/>
        </p:nvSpPr>
        <p:spPr>
          <a:xfrm>
            <a:off x="357158" y="1000108"/>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Abstract Addresses</a:t>
            </a:r>
            <a:endParaRPr lang="en-US"/>
          </a:p>
        </p:txBody>
      </p:sp>
      <p:sp>
        <p:nvSpPr>
          <p:cNvPr id="53" name="TextBox 52"/>
          <p:cNvSpPr txBox="1"/>
          <p:nvPr/>
        </p:nvSpPr>
        <p:spPr>
          <a:xfrm>
            <a:off x="285720" y="1571612"/>
            <a:ext cx="5072098" cy="3416320"/>
          </a:xfrm>
          <a:prstGeom prst="rect">
            <a:avLst/>
          </a:prstGeom>
          <a:noFill/>
        </p:spPr>
        <p:txBody>
          <a:bodyPr wrap="square" rtlCol="0">
            <a:spAutoFit/>
          </a:bodyPr>
          <a:lstStyle/>
          <a:p>
            <a:r>
              <a:rPr lang="en-US" smtClean="0"/>
              <a:t>All addresses in an application will be specified by compilers using an offset (difference) from the base address (position at which the app. is loaded)</a:t>
            </a:r>
          </a:p>
          <a:p>
            <a:pPr>
              <a:buFontTx/>
              <a:buChar char="-"/>
            </a:pPr>
            <a:r>
              <a:rPr lang="en-US" smtClean="0"/>
              <a:t>A register (base register) must be added to maintain the base address of the process</a:t>
            </a:r>
          </a:p>
          <a:p>
            <a:r>
              <a:rPr lang="en-US" smtClean="0">
                <a:sym typeface="Wingdings" pitchFamily="2" charset="2"/>
              </a:rPr>
              <a:t> An address is specified by &lt;base, offset)</a:t>
            </a:r>
            <a:endParaRPr lang="en-US"/>
          </a:p>
        </p:txBody>
      </p:sp>
      <p:sp>
        <p:nvSpPr>
          <p:cNvPr id="60" name="TextBox 59"/>
          <p:cNvSpPr txBox="1"/>
          <p:nvPr/>
        </p:nvSpPr>
        <p:spPr>
          <a:xfrm>
            <a:off x="8143900" y="2681583"/>
            <a:ext cx="785818" cy="461665"/>
          </a:xfrm>
          <a:prstGeom prst="rect">
            <a:avLst/>
          </a:prstGeom>
          <a:noFill/>
        </p:spPr>
        <p:txBody>
          <a:bodyPr wrap="square" rtlCol="0">
            <a:spAutoFit/>
          </a:bodyPr>
          <a:lstStyle/>
          <a:p>
            <a:r>
              <a:rPr lang="en-US" smtClean="0"/>
              <a:t>pp.</a:t>
            </a:r>
            <a:endParaRPr lang="en-US"/>
          </a:p>
        </p:txBody>
      </p:sp>
      <p:sp>
        <p:nvSpPr>
          <p:cNvPr id="68" name="Rectangle 67"/>
          <p:cNvSpPr/>
          <p:nvPr/>
        </p:nvSpPr>
        <p:spPr>
          <a:xfrm>
            <a:off x="6286512" y="271462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p:cNvCxnSpPr>
          <p:nvPr/>
        </p:nvCxnSpPr>
        <p:spPr>
          <a:xfrm rot="5400000">
            <a:off x="7054470" y="2303853"/>
            <a:ext cx="357192" cy="32147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720" y="5000636"/>
            <a:ext cx="1857388" cy="1571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p>
          <a:p>
            <a:pPr algn="ctr"/>
            <a:endParaRPr lang="en-US" smtClean="0"/>
          </a:p>
          <a:p>
            <a:pPr algn="ctr"/>
            <a:endParaRPr lang="en-US" smtClean="0"/>
          </a:p>
          <a:p>
            <a:pPr algn="ctr"/>
            <a:endParaRPr lang="en-US"/>
          </a:p>
        </p:txBody>
      </p:sp>
      <p:sp>
        <p:nvSpPr>
          <p:cNvPr id="27" name="Rectangle 26"/>
          <p:cNvSpPr/>
          <p:nvPr/>
        </p:nvSpPr>
        <p:spPr>
          <a:xfrm>
            <a:off x="428596" y="5500702"/>
            <a:ext cx="1428760"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Base:4000</a:t>
            </a:r>
            <a:endParaRPr lang="en-US" sz="1800" dirty="0"/>
          </a:p>
        </p:txBody>
      </p:sp>
      <p:sp>
        <p:nvSpPr>
          <p:cNvPr id="28" name="Rectangle 27"/>
          <p:cNvSpPr/>
          <p:nvPr/>
        </p:nvSpPr>
        <p:spPr>
          <a:xfrm>
            <a:off x="357158" y="6000768"/>
            <a:ext cx="50006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857224" y="6000768"/>
            <a:ext cx="1214446"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5</a:t>
            </a:r>
            <a:endParaRPr lang="en-US" sz="1800" dirty="0">
              <a:solidFill>
                <a:schemeClr val="tx1"/>
              </a:solidFill>
            </a:endParaRPr>
          </a:p>
        </p:txBody>
      </p:sp>
      <p:sp>
        <p:nvSpPr>
          <p:cNvPr id="39" name="Oval 38"/>
          <p:cNvSpPr/>
          <p:nvPr/>
        </p:nvSpPr>
        <p:spPr>
          <a:xfrm>
            <a:off x="2500298" y="5572140"/>
            <a:ext cx="857256" cy="7858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t>
            </a:r>
            <a:endParaRPr lang="en-US"/>
          </a:p>
        </p:txBody>
      </p:sp>
      <p:cxnSp>
        <p:nvCxnSpPr>
          <p:cNvPr id="41" name="Straight Arrow Connector 40"/>
          <p:cNvCxnSpPr>
            <a:stCxn id="27" idx="3"/>
          </p:cNvCxnSpPr>
          <p:nvPr/>
        </p:nvCxnSpPr>
        <p:spPr>
          <a:xfrm>
            <a:off x="1857356" y="5643578"/>
            <a:ext cx="71438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9" idx="3"/>
            <a:endCxn id="39" idx="2"/>
          </p:cNvCxnSpPr>
          <p:nvPr/>
        </p:nvCxnSpPr>
        <p:spPr>
          <a:xfrm flipV="1">
            <a:off x="2071670" y="5965049"/>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5429256" y="2500306"/>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4005</a:t>
            </a:r>
            <a:endParaRPr lang="en-US" sz="1800" dirty="0"/>
          </a:p>
        </p:txBody>
      </p:sp>
      <p:sp>
        <p:nvSpPr>
          <p:cNvPr id="52" name="Rectangle 51"/>
          <p:cNvSpPr/>
          <p:nvPr/>
        </p:nvSpPr>
        <p:spPr>
          <a:xfrm>
            <a:off x="3357554" y="5715016"/>
            <a:ext cx="121444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Add. bus</a:t>
            </a:r>
            <a:endParaRPr lang="en-US" sz="1800"/>
          </a:p>
        </p:txBody>
      </p:sp>
      <p:sp>
        <p:nvSpPr>
          <p:cNvPr id="55" name="Rectangle 54"/>
          <p:cNvSpPr/>
          <p:nvPr/>
        </p:nvSpPr>
        <p:spPr>
          <a:xfrm>
            <a:off x="4572000" y="5286388"/>
            <a:ext cx="1000132"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Mem.</a:t>
            </a:r>
          </a:p>
          <a:p>
            <a:pPr algn="ctr"/>
            <a:r>
              <a:rPr lang="en-US" sz="1600" smtClean="0"/>
              <a:t>Decoder</a:t>
            </a:r>
            <a:endParaRPr lang="en-US" sz="1600"/>
          </a:p>
        </p:txBody>
      </p:sp>
      <p:cxnSp>
        <p:nvCxnSpPr>
          <p:cNvPr id="57" name="Straight Arrow Connector 56"/>
          <p:cNvCxnSpPr>
            <a:stCxn id="55" idx="0"/>
          </p:cNvCxnSpPr>
          <p:nvPr/>
        </p:nvCxnSpPr>
        <p:spPr>
          <a:xfrm rot="5400000" flipH="1" flipV="1">
            <a:off x="4429124" y="3286124"/>
            <a:ext cx="2643206" cy="1357322"/>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2" y="2571744"/>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2" y="1285860"/>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8" y="285728"/>
            <a:ext cx="7556500" cy="571504"/>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14282" y="1428736"/>
            <a:ext cx="4786346" cy="5262979"/>
          </a:xfrm>
          <a:prstGeom prst="rect">
            <a:avLst/>
          </a:prstGeom>
        </p:spPr>
        <p:txBody>
          <a:bodyPr wrap="square">
            <a:spAutoFit/>
          </a:bodyPr>
          <a:lstStyle/>
          <a:p>
            <a:r>
              <a:rPr kumimoji="1" lang="en-US" smtClean="0"/>
              <a:t>Contemporary </a:t>
            </a:r>
            <a:r>
              <a:rPr kumimoji="1" lang="en-US" dirty="0" smtClean="0"/>
              <a:t>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smtClean="0">
                <a:sym typeface="Wingdings" pitchFamily="2" charset="2"/>
              </a:rPr>
              <a:t></a:t>
            </a:r>
            <a:r>
              <a:rPr kumimoji="1" lang="en-US" smtClean="0"/>
              <a:t>Compilers </a:t>
            </a:r>
            <a:r>
              <a:rPr kumimoji="1" lang="en-US" dirty="0" smtClean="0"/>
              <a:t>must translate program’s addresses to a suitable form (virtual address). Virtual address format</a:t>
            </a:r>
            <a:r>
              <a:rPr kumimoji="1" lang="en-US" smtClean="0"/>
              <a:t>: </a:t>
            </a:r>
          </a:p>
          <a:p>
            <a:r>
              <a:rPr kumimoji="1" lang="en-US" b="1" smtClean="0"/>
              <a:t>&lt;page/segment, offset&gt;</a:t>
            </a:r>
            <a:endParaRPr lang="en-US" b="1" dirty="0"/>
          </a:p>
        </p:txBody>
      </p:sp>
      <p:sp>
        <p:nvSpPr>
          <p:cNvPr id="4" name="Rectangle 3"/>
          <p:cNvSpPr/>
          <p:nvPr/>
        </p:nvSpPr>
        <p:spPr>
          <a:xfrm>
            <a:off x="6500826" y="171448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6" y="128586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6" y="214311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6" y="1500174"/>
            <a:ext cx="1714512" cy="21431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FF0000"/>
                </a:solidFill>
              </a:rPr>
              <a:t>X=10</a:t>
            </a:r>
            <a:endParaRPr lang="en-US" sz="1800" b="1" dirty="0">
              <a:solidFill>
                <a:srgbClr val="FF0000"/>
              </a:solidFill>
            </a:endParaRPr>
          </a:p>
        </p:txBody>
      </p:sp>
      <p:sp>
        <p:nvSpPr>
          <p:cNvPr id="8" name="Rectangle 7"/>
          <p:cNvSpPr/>
          <p:nvPr/>
        </p:nvSpPr>
        <p:spPr>
          <a:xfrm>
            <a:off x="6500826" y="192880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6" y="235743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6" y="257174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6" y="278605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6" y="300037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6" y="321468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6" y="342900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6" y="364331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2" y="3857628"/>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6" y="385762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6" y="407194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6" y="428625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6" y="450057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6" y="471488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6" y="492919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2" y="5143512"/>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6" y="514351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6" y="5357826"/>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6" y="5572140"/>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6" y="5786454"/>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6" y="6000768"/>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6" y="6215082"/>
            <a:ext cx="1714512"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0"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0</a:t>
            </a:r>
            <a:endParaRPr lang="en-US" sz="1800" dirty="0"/>
          </a:p>
        </p:txBody>
      </p:sp>
      <p:sp>
        <p:nvSpPr>
          <p:cNvPr id="36" name="Rectangle 35"/>
          <p:cNvSpPr/>
          <p:nvPr/>
        </p:nvSpPr>
        <p:spPr>
          <a:xfrm>
            <a:off x="8501090" y="4929198"/>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1</a:t>
            </a:r>
            <a:endParaRPr lang="en-US" sz="1800" dirty="0"/>
          </a:p>
        </p:txBody>
      </p:sp>
      <p:sp>
        <p:nvSpPr>
          <p:cNvPr id="37" name="Rectangle 36"/>
          <p:cNvSpPr/>
          <p:nvPr/>
        </p:nvSpPr>
        <p:spPr>
          <a:xfrm>
            <a:off x="8501090" y="364331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2</a:t>
            </a:r>
            <a:endParaRPr lang="en-US" sz="1800" dirty="0"/>
          </a:p>
        </p:txBody>
      </p:sp>
      <p:sp>
        <p:nvSpPr>
          <p:cNvPr id="38" name="Rectangle 37"/>
          <p:cNvSpPr/>
          <p:nvPr/>
        </p:nvSpPr>
        <p:spPr>
          <a:xfrm>
            <a:off x="8501090"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3</a:t>
            </a:r>
            <a:endParaRPr lang="en-US" sz="1800" dirty="0"/>
          </a:p>
        </p:txBody>
      </p:sp>
      <p:sp>
        <p:nvSpPr>
          <p:cNvPr id="39" name="Left Brace 38"/>
          <p:cNvSpPr/>
          <p:nvPr/>
        </p:nvSpPr>
        <p:spPr>
          <a:xfrm>
            <a:off x="6000760" y="1714488"/>
            <a:ext cx="214314"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6"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4</a:t>
            </a:r>
            <a:endParaRPr lang="en-US" sz="1800" dirty="0"/>
          </a:p>
        </p:txBody>
      </p:sp>
      <p:sp>
        <p:nvSpPr>
          <p:cNvPr id="41" name="Rectangle 40"/>
          <p:cNvSpPr/>
          <p:nvPr/>
        </p:nvSpPr>
        <p:spPr>
          <a:xfrm>
            <a:off x="4357686" y="4429132"/>
            <a:ext cx="1643074" cy="64294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Address of X:</a:t>
            </a:r>
          </a:p>
          <a:p>
            <a:pPr algn="ctr"/>
            <a:r>
              <a:rPr lang="en-US" sz="1800" dirty="0" smtClean="0"/>
              <a:t>(3,4)</a:t>
            </a:r>
            <a:endParaRPr lang="en-US" sz="1800" dirty="0"/>
          </a:p>
        </p:txBody>
      </p:sp>
      <p:cxnSp>
        <p:nvCxnSpPr>
          <p:cNvPr id="43" name="Straight Arrow Connector 42"/>
          <p:cNvCxnSpPr>
            <a:stCxn id="41" idx="0"/>
          </p:cNvCxnSpPr>
          <p:nvPr/>
        </p:nvCxnSpPr>
        <p:spPr>
          <a:xfrm rot="5400000" flipH="1" flipV="1">
            <a:off x="5947181" y="1875224"/>
            <a:ext cx="1785950"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7" y="3196826"/>
            <a:ext cx="2000263" cy="46435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438" y="1000108"/>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6"/>
            <a:ext cx="3929090" cy="4893647"/>
          </a:xfrm>
          <a:prstGeom prst="rect">
            <a:avLst/>
          </a:prstGeom>
        </p:spPr>
        <p:txBody>
          <a:bodyPr wrap="square">
            <a:spAutoFit/>
          </a:bodyPr>
          <a:lstStyle/>
          <a:p>
            <a:pPr>
              <a:buFontTx/>
              <a:buChar char="-"/>
            </a:pPr>
            <a:r>
              <a:rPr kumimoji="1" lang="en-US" smtClean="0"/>
              <a:t>When </a:t>
            </a:r>
            <a:r>
              <a:rPr kumimoji="1" lang="en-US" dirty="0" smtClean="0"/>
              <a:t>an instruction/data is accessed, physical address must be supplied. A </a:t>
            </a:r>
            <a:r>
              <a:rPr kumimoji="1" lang="en-US" b="1" dirty="0" smtClean="0"/>
              <a:t>mapping</a:t>
            </a:r>
            <a:r>
              <a:rPr kumimoji="1" lang="en-US" dirty="0" smtClean="0"/>
              <a:t> is needed as a mean for determining physical addresses from their virtual addresses. This mapping is implemented in OS as a</a:t>
            </a:r>
            <a:r>
              <a:rPr kumimoji="1" lang="en-US" b="1" dirty="0" smtClean="0"/>
              <a:t> page table</a:t>
            </a:r>
            <a:r>
              <a:rPr kumimoji="1" lang="en-US" dirty="0" smtClean="0"/>
              <a:t>.</a:t>
            </a:r>
          </a:p>
          <a:p>
            <a:pPr>
              <a:buFontTx/>
              <a:buChar char="-"/>
            </a:pPr>
            <a:r>
              <a:rPr kumimoji="1" lang="en-US" smtClean="0"/>
              <a:t> </a:t>
            </a:r>
            <a:r>
              <a:rPr kumimoji="1" lang="en-US" dirty="0" smtClean="0"/>
              <a:t>A hardware is needed to translate virtual address to physical address</a:t>
            </a:r>
            <a:r>
              <a:rPr kumimoji="1" lang="en-US" dirty="0" smtClean="0">
                <a:sym typeface="Wingdings" pitchFamily="2" charset="2"/>
              </a:rPr>
              <a:t> </a:t>
            </a:r>
            <a:r>
              <a:rPr kumimoji="1" lang="en-US" b="1" dirty="0" smtClean="0">
                <a:sym typeface="Wingdings" pitchFamily="2" charset="2"/>
              </a:rPr>
              <a:t>MMU</a:t>
            </a:r>
            <a:r>
              <a:rPr kumimoji="1" lang="en-US" dirty="0" smtClean="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0" y="1162071"/>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smtClean="0"/>
              <a:t>Operating Systems - Tannenbaum</a:t>
            </a:r>
            <a:endParaRPr lang="en-US" sz="1800" dirty="0"/>
          </a:p>
        </p:txBody>
      </p:sp>
      <p:cxnSp>
        <p:nvCxnSpPr>
          <p:cNvPr id="7" name="Straight Arrow Connector 6"/>
          <p:cNvCxnSpPr/>
          <p:nvPr/>
        </p:nvCxnSpPr>
        <p:spPr>
          <a:xfrm>
            <a:off x="3929058" y="4429132"/>
            <a:ext cx="2143140" cy="642942"/>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0" y="228600"/>
            <a:ext cx="7556500" cy="1116012"/>
          </a:xfrm>
        </p:spPr>
        <p:txBody>
          <a:bodyPr/>
          <a:lstStyle/>
          <a:p>
            <a:r>
              <a:rPr lang="en-GB" sz="3200" smtClean="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0" y="3143810"/>
            <a:ext cx="8429684" cy="3785652"/>
          </a:xfrm>
          <a:prstGeom prst="rect">
            <a:avLst/>
          </a:prstGeom>
        </p:spPr>
        <p:txBody>
          <a:bodyPr wrap="square">
            <a:spAutoFit/>
          </a:bodyPr>
          <a:lstStyle/>
          <a:p>
            <a:pPr>
              <a:buFontTx/>
              <a:buChar char="-"/>
            </a:pPr>
            <a:r>
              <a:rPr kumimoji="1" lang="en-US" smtClean="0"/>
              <a:t>How </a:t>
            </a:r>
            <a:r>
              <a:rPr kumimoji="1" lang="en-US" dirty="0" smtClean="0"/>
              <a:t>do OSs permit many program </a:t>
            </a:r>
            <a:r>
              <a:rPr kumimoji="1" lang="en-US" smtClean="0"/>
              <a:t>running concurrently? </a:t>
            </a:r>
            <a:r>
              <a:rPr kumimoji="1" lang="en-US" smtClean="0">
                <a:sym typeface="Wingdings" pitchFamily="2" charset="2"/>
              </a:rPr>
              <a:t> Only some pages/segments of a process are loaded and the t</a:t>
            </a:r>
            <a:r>
              <a:rPr kumimoji="1" lang="en-US" smtClean="0"/>
              <a:t>ime-sharing mechanism is applied.</a:t>
            </a:r>
            <a:endParaRPr kumimoji="1" lang="en-US" dirty="0" smtClean="0"/>
          </a:p>
          <a:p>
            <a:pPr>
              <a:buFontTx/>
              <a:buChar char="-"/>
            </a:pPr>
            <a:r>
              <a:rPr kumimoji="1" lang="en-US" smtClean="0"/>
              <a:t>Advantages </a:t>
            </a:r>
            <a:r>
              <a:rPr kumimoji="1" lang="en-US" dirty="0" smtClean="0"/>
              <a:t>of memory paging: Many apps can run concurrently in limited memory. A page of a program can loaded into arbitrary physical memory location.</a:t>
            </a:r>
          </a:p>
          <a:p>
            <a:r>
              <a:rPr kumimoji="1" lang="en-US" smtClean="0"/>
              <a:t>- </a:t>
            </a:r>
            <a:r>
              <a:rPr kumimoji="1" lang="en-US" dirty="0" smtClean="0"/>
              <a:t>Disadvantages of memory paging</a:t>
            </a:r>
            <a:r>
              <a:rPr kumimoji="1" lang="en-US" smtClean="0"/>
              <a:t>: If a page fault occurs, cost </a:t>
            </a:r>
            <a:r>
              <a:rPr kumimoji="1" lang="en-US" dirty="0" smtClean="0"/>
              <a:t>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1238263" y="1350410"/>
            <a:ext cx="4619622" cy="1890230"/>
          </a:xfrm>
          <a:prstGeom prst="rect">
            <a:avLst/>
          </a:prstGeom>
          <a:noFill/>
          <a:ln w="9525">
            <a:noFill/>
            <a:miter lim="800000"/>
            <a:headEnd/>
            <a:tailEnd/>
          </a:ln>
        </p:spPr>
      </p:pic>
      <p:sp>
        <p:nvSpPr>
          <p:cNvPr id="5" name="Rectangle 4"/>
          <p:cNvSpPr/>
          <p:nvPr/>
        </p:nvSpPr>
        <p:spPr>
          <a:xfrm>
            <a:off x="6858016" y="1571612"/>
            <a:ext cx="1906676" cy="830997"/>
          </a:xfrm>
          <a:prstGeom prst="rect">
            <a:avLst/>
          </a:prstGeom>
        </p:spPr>
        <p:txBody>
          <a:bodyPr wrap="none">
            <a:spAutoFit/>
          </a:bodyPr>
          <a:lstStyle/>
          <a:p>
            <a:r>
              <a:rPr kumimoji="1" lang="en-US" dirty="0" smtClean="0"/>
              <a:t>Time-sharing </a:t>
            </a:r>
          </a:p>
          <a:p>
            <a:r>
              <a:rPr kumimoji="1" lang="en-US" dirty="0" smtClean="0"/>
              <a:t>mechanism</a:t>
            </a:r>
            <a:endParaRPr lang="en-US" dirty="0"/>
          </a:p>
        </p:txBody>
      </p:sp>
      <p:sp>
        <p:nvSpPr>
          <p:cNvPr id="6" name="Rectangle 5"/>
          <p:cNvSpPr/>
          <p:nvPr/>
        </p:nvSpPr>
        <p:spPr>
          <a:xfrm>
            <a:off x="71438" y="785794"/>
            <a:ext cx="6215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Virtual Addresses: Paging- Segmentation</a:t>
            </a: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Addresses: Virtual Address</a:t>
            </a:r>
            <a:endParaRPr lang="en-US" dirty="0"/>
          </a:p>
        </p:txBody>
      </p:sp>
      <p:sp>
        <p:nvSpPr>
          <p:cNvPr id="3" name="Content Placeholder 2"/>
          <p:cNvSpPr>
            <a:spLocks noGrp="1"/>
          </p:cNvSpPr>
          <p:nvPr>
            <p:ph idx="1"/>
          </p:nvPr>
        </p:nvSpPr>
        <p:spPr>
          <a:xfrm>
            <a:off x="500034" y="1571612"/>
            <a:ext cx="7556313" cy="4144963"/>
          </a:xfrm>
        </p:spPr>
        <p:txBody>
          <a:bodyPr>
            <a:normAutofit fontScale="92500" lnSpcReduction="20000"/>
          </a:bodyPr>
          <a:lstStyle/>
          <a:p>
            <a:r>
              <a:rPr lang="en-US" sz="2800" b="1" dirty="0" smtClean="0">
                <a:solidFill>
                  <a:schemeClr val="tx1"/>
                </a:solidFill>
              </a:rPr>
              <a:t>Virtual memory</a:t>
            </a:r>
          </a:p>
          <a:p>
            <a:pPr lvl="1"/>
            <a:r>
              <a:rPr lang="en-US" sz="2400" dirty="0" smtClean="0">
                <a:solidFill>
                  <a:schemeClr val="tx1"/>
                </a:solidFill>
              </a:rPr>
              <a:t>Facility that allows programs to address memory from a logical point of view, without regard to the amount of main memory </a:t>
            </a:r>
            <a:r>
              <a:rPr lang="en-US" sz="2400" smtClean="0">
                <a:solidFill>
                  <a:schemeClr val="tx1"/>
                </a:solidFill>
              </a:rPr>
              <a:t>physically available.  Only some needed small parts of a program are loaded to main memory at a time. So, a large program can run although memory size is smaller  </a:t>
            </a:r>
            <a:endParaRPr lang="en-US" sz="2400" dirty="0" smtClean="0">
              <a:solidFill>
                <a:schemeClr val="tx1"/>
              </a:solidFill>
            </a:endParaRPr>
          </a:p>
          <a:p>
            <a:pPr lvl="1"/>
            <a:r>
              <a:rPr lang="en-US" sz="2400" dirty="0" smtClean="0">
                <a:solidFill>
                  <a:schemeClr val="tx1"/>
                </a:solidFill>
              </a:rPr>
              <a:t>When used, the address fields of machine instructions contain virtual addresses</a:t>
            </a:r>
          </a:p>
          <a:p>
            <a:pPr lvl="1"/>
            <a:r>
              <a:rPr lang="en-US" sz="2400" dirty="0" smtClean="0">
                <a:solidFill>
                  <a:schemeClr val="tx1"/>
                </a:solidFill>
              </a:rPr>
              <a:t>For </a:t>
            </a:r>
            <a:r>
              <a:rPr lang="en-US" sz="2400" smtClean="0">
                <a:solidFill>
                  <a:schemeClr val="tx1"/>
                </a:solidFill>
              </a:rPr>
              <a:t>reads from </a:t>
            </a:r>
            <a:r>
              <a:rPr lang="en-US" sz="2400" dirty="0" smtClean="0">
                <a:solidFill>
                  <a:schemeClr val="tx1"/>
                </a:solidFill>
              </a:rPr>
              <a:t>and </a:t>
            </a:r>
            <a:r>
              <a:rPr lang="en-US" sz="2400" smtClean="0">
                <a:solidFill>
                  <a:schemeClr val="tx1"/>
                </a:solidFill>
              </a:rPr>
              <a:t>writes to </a:t>
            </a:r>
            <a:r>
              <a:rPr lang="en-US" sz="2400" dirty="0" smtClean="0">
                <a:solidFill>
                  <a:schemeClr val="tx1"/>
                </a:solidFill>
              </a:rPr>
              <a:t>main memory, a hardware memory management unit (MMU) translates each virtual address into a physical address in main memory</a:t>
            </a:r>
          </a:p>
          <a:p>
            <a:pPr lvl="1"/>
            <a:endParaRPr lang="en-US" sz="2400" dirty="0" smtClean="0">
              <a:solidFill>
                <a:schemeClr val="tx1"/>
              </a:solidFill>
            </a:endParaRPr>
          </a:p>
        </p:txBody>
      </p:sp>
      <p:pic>
        <p:nvPicPr>
          <p:cNvPr id="9" name="Picture 8"/>
          <p:cNvPicPr>
            <a:picLocks noChangeAspect="1"/>
          </p:cNvPicPr>
          <p:nvPr/>
        </p:nvPicPr>
        <p:blipFill>
          <a:blip r:embed="rId3"/>
          <a:stretch>
            <a:fillRect/>
          </a:stretch>
        </p:blipFill>
        <p:spPr>
          <a:xfrm>
            <a:off x="7162800" y="5105400"/>
            <a:ext cx="1727915" cy="1752600"/>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smtClean="0">
                <a:effectLst>
                  <a:outerShdw blurRad="38100" dist="38100" dir="2700000" algn="tl">
                    <a:srgbClr val="000000">
                      <a:alpha val="43137"/>
                    </a:srgbClr>
                  </a:outerShdw>
                </a:effectLst>
              </a:rPr>
              <a:t>Logical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and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Physical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Caches</a:t>
            </a:r>
            <a:endParaRPr lang="en-US" sz="40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2714612" y="1081098"/>
            <a:ext cx="6343630" cy="4276728"/>
          </a:xfrm>
          <a:prstGeom prst="rect">
            <a:avLst/>
          </a:prstGeom>
          <a:noFill/>
          <a:ln w="28575">
            <a:solidFill>
              <a:srgbClr val="C00000"/>
            </a:solidFill>
            <a:miter lim="800000"/>
            <a:headEnd/>
            <a:tailEnd/>
          </a:ln>
          <a:effectLst/>
        </p:spPr>
      </p:pic>
      <p:sp>
        <p:nvSpPr>
          <p:cNvPr id="6" name="Rectangle 5"/>
          <p:cNvSpPr/>
          <p:nvPr/>
        </p:nvSpPr>
        <p:spPr>
          <a:xfrm>
            <a:off x="5143520" y="1714488"/>
            <a:ext cx="2714628" cy="584775"/>
          </a:xfrm>
          <a:prstGeom prst="rect">
            <a:avLst/>
          </a:prstGeom>
        </p:spPr>
        <p:txBody>
          <a:bodyPr wrap="square">
            <a:spAutoFit/>
          </a:bodyPr>
          <a:lstStyle/>
          <a:p>
            <a:r>
              <a:rPr kumimoji="1" lang="en-US" sz="1600" b="1" smtClean="0"/>
              <a:t> Virtual/Logical cache </a:t>
            </a:r>
            <a:r>
              <a:rPr kumimoji="1" lang="en-US" sz="1600" smtClean="0"/>
              <a:t> stores data using virtual addresses</a:t>
            </a:r>
            <a:endParaRPr lang="en-US" sz="1600"/>
          </a:p>
        </p:txBody>
      </p:sp>
      <p:sp>
        <p:nvSpPr>
          <p:cNvPr id="5" name="Rectangle 4"/>
          <p:cNvSpPr/>
          <p:nvPr/>
        </p:nvSpPr>
        <p:spPr>
          <a:xfrm>
            <a:off x="4000496" y="3786190"/>
            <a:ext cx="2428892" cy="584775"/>
          </a:xfrm>
          <a:prstGeom prst="rect">
            <a:avLst/>
          </a:prstGeom>
        </p:spPr>
        <p:txBody>
          <a:bodyPr wrap="square">
            <a:spAutoFit/>
          </a:bodyPr>
          <a:lstStyle/>
          <a:p>
            <a:r>
              <a:rPr kumimoji="1" lang="en-US" sz="1600" b="1" smtClean="0"/>
              <a:t>Physical </a:t>
            </a:r>
            <a:r>
              <a:rPr kumimoji="1" lang="en-US" sz="1600" b="1" dirty="0" smtClean="0"/>
              <a:t>cache</a:t>
            </a:r>
            <a:r>
              <a:rPr kumimoji="1" lang="en-US" sz="1600" dirty="0" smtClean="0"/>
              <a:t>  stores data using physical addresses</a:t>
            </a:r>
            <a:endParaRPr lang="en-US" sz="1600"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0" y="381000"/>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0" y="1295400"/>
            <a:ext cx="7556500" cy="1905000"/>
          </a:xfrm>
        </p:spPr>
        <p:txBody>
          <a:bodyPr>
            <a:normAutofit/>
          </a:bodyPr>
          <a:lstStyle/>
          <a:p>
            <a:r>
              <a:rPr lang="en-GB" dirty="0" smtClean="0">
                <a:solidFill>
                  <a:schemeClr val="tx1"/>
                </a:solidFill>
              </a:rPr>
              <a:t>Because there are fewer cache lines than main memory blocks, an algorithm is needed for mapping main memory blocks into cache lines</a:t>
            </a:r>
          </a:p>
          <a:p>
            <a:r>
              <a:rPr lang="en-GB" dirty="0" smtClean="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0" cy="1714512"/>
          </a:xfrm>
        </p:spPr>
        <p:txBody>
          <a:bodyPr>
            <a:noAutofit/>
          </a:bodyPr>
          <a:lstStyle/>
          <a:p>
            <a:pPr algn="ctr"/>
            <a:r>
              <a:rPr lang="en-GB" sz="3600" dirty="0">
                <a:effectLst>
                  <a:outerShdw blurRad="38100" dist="38100" dir="2700000" algn="tl">
                    <a:srgbClr val="000000">
                      <a:alpha val="43137"/>
                    </a:srgbClr>
                  </a:outerShdw>
                </a:effectLst>
              </a:rPr>
              <a:t>Direct</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Mapping</a:t>
            </a:r>
            <a:endParaRPr lang="en-GB" sz="36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smtClean="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8" y="2428868"/>
            <a:ext cx="2571768" cy="1323439"/>
          </a:xfrm>
          <a:prstGeom prst="rect">
            <a:avLst/>
          </a:prstGeom>
          <a:ln w="38100">
            <a:solidFill>
              <a:srgbClr val="92D050"/>
            </a:solidFill>
          </a:ln>
        </p:spPr>
        <p:txBody>
          <a:bodyPr wrap="square">
            <a:spAutoFit/>
          </a:bodyPr>
          <a:lstStyle/>
          <a:p>
            <a:r>
              <a:rPr kumimoji="1" lang="en-US" sz="2000" dirty="0" smtClean="0">
                <a:solidFill>
                  <a:schemeClr val="bg1"/>
                </a:solidFill>
              </a:rPr>
              <a:t>The block  j in main memory will be loaded to  the line i of the cache: i = </a:t>
            </a:r>
            <a:r>
              <a:rPr kumimoji="1" lang="en-US" sz="2000" smtClean="0">
                <a:solidFill>
                  <a:schemeClr val="bg1"/>
                </a:solidFill>
              </a:rPr>
              <a:t>j </a:t>
            </a:r>
            <a:r>
              <a:rPr kumimoji="1" lang="en-US" sz="2000" smtClean="0">
                <a:solidFill>
                  <a:schemeClr val="bg1"/>
                </a:solidFill>
              </a:rPr>
              <a:t>mod </a:t>
            </a:r>
            <a:r>
              <a:rPr kumimoji="1" lang="en-US" sz="2000" dirty="0" smtClean="0">
                <a:solidFill>
                  <a:schemeClr val="bg1"/>
                </a:solidFill>
              </a:rPr>
              <a:t>m</a:t>
            </a:r>
            <a:endParaRPr lang="en-US" sz="2000" dirty="0">
              <a:solidFill>
                <a:schemeClr val="bg1"/>
              </a:solidFill>
            </a:endParaRPr>
          </a:p>
        </p:txBody>
      </p:sp>
      <p:cxnSp>
        <p:nvCxnSpPr>
          <p:cNvPr id="9" name="Straight Arrow Connector 8"/>
          <p:cNvCxnSpPr/>
          <p:nvPr/>
        </p:nvCxnSpPr>
        <p:spPr>
          <a:xfrm flipV="1">
            <a:off x="3000364" y="3000372"/>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3" cy="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0"/>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0" y="1214422"/>
            <a:ext cx="8047492" cy="5572164"/>
          </a:xfrm>
          <a:prstGeom prst="rect">
            <a:avLst/>
          </a:prstGeom>
          <a:noFill/>
          <a:ln w="9525">
            <a:noFill/>
            <a:miter lim="800000"/>
            <a:headEnd/>
            <a:tailEnd/>
          </a:ln>
          <a:effectLst/>
        </p:spPr>
      </p:pic>
      <p:sp>
        <p:nvSpPr>
          <p:cNvPr id="6" name="Rectangle 5"/>
          <p:cNvSpPr/>
          <p:nvPr/>
        </p:nvSpPr>
        <p:spPr>
          <a:xfrm>
            <a:off x="0" y="1071546"/>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 Block index</a:t>
            </a:r>
            <a:endParaRPr lang="en-US" sz="1400" dirty="0"/>
          </a:p>
        </p:txBody>
      </p:sp>
      <p:sp>
        <p:nvSpPr>
          <p:cNvPr id="7" name="Rectangle 6"/>
          <p:cNvSpPr/>
          <p:nvPr/>
        </p:nvSpPr>
        <p:spPr>
          <a:xfrm>
            <a:off x="-32" y="1357298"/>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 Line index</a:t>
            </a:r>
            <a:endParaRPr lang="en-US" sz="1400" dirty="0"/>
          </a:p>
        </p:txBody>
      </p:sp>
      <p:sp>
        <p:nvSpPr>
          <p:cNvPr id="8" name="Rectangle 7"/>
          <p:cNvSpPr/>
          <p:nvPr/>
        </p:nvSpPr>
        <p:spPr>
          <a:xfrm>
            <a:off x="0" y="1643050"/>
            <a:ext cx="1357290"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w: word index</a:t>
            </a:r>
            <a:endParaRPr lang="en-US" sz="1400" dirty="0"/>
          </a:p>
        </p:txBody>
      </p:sp>
      <p:sp>
        <p:nvSpPr>
          <p:cNvPr id="9" name="Rectangle 8"/>
          <p:cNvSpPr/>
          <p:nvPr/>
        </p:nvSpPr>
        <p:spPr>
          <a:xfrm>
            <a:off x="214282" y="5429264"/>
            <a:ext cx="1165704" cy="461665"/>
          </a:xfrm>
          <a:prstGeom prst="rect">
            <a:avLst/>
          </a:prstGeom>
        </p:spPr>
        <p:txBody>
          <a:bodyPr wrap="none">
            <a:spAutoFit/>
          </a:bodyPr>
          <a:lstStyle/>
          <a:p>
            <a:r>
              <a:rPr kumimoji="1" lang="en-US" dirty="0" smtClean="0">
                <a:solidFill>
                  <a:srgbClr val="FF0000"/>
                </a:solidFill>
              </a:rPr>
              <a:t>penalty </a:t>
            </a:r>
            <a:endParaRPr lang="en-US" dirty="0">
              <a:solidFill>
                <a:srgbClr val="FF0000"/>
              </a:solidFill>
            </a:endParaRPr>
          </a:p>
        </p:txBody>
      </p:sp>
      <p:sp>
        <p:nvSpPr>
          <p:cNvPr id="10" name="Rectangle 9"/>
          <p:cNvSpPr/>
          <p:nvPr/>
        </p:nvSpPr>
        <p:spPr>
          <a:xfrm>
            <a:off x="6429388" y="857232"/>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4" y="0"/>
            <a:ext cx="5467586" cy="6629400"/>
          </a:xfrm>
          <a:prstGeom prst="rect">
            <a:avLst/>
          </a:prstGeom>
        </p:spPr>
      </p:pic>
      <p:sp>
        <p:nvSpPr>
          <p:cNvPr id="3" name="Title 2"/>
          <p:cNvSpPr>
            <a:spLocks noGrp="1"/>
          </p:cNvSpPr>
          <p:nvPr>
            <p:ph type="title"/>
          </p:nvPr>
        </p:nvSpPr>
        <p:spPr>
          <a:xfrm>
            <a:off x="304800" y="1066800"/>
            <a:ext cx="2409812" cy="3352800"/>
          </a:xfrm>
        </p:spPr>
        <p:txBody>
          <a:bodyPr>
            <a:noAutofit/>
          </a:bodyPr>
          <a:lstStyle/>
          <a:p>
            <a:r>
              <a:rPr lang="en-US" sz="3600" dirty="0" smtClean="0">
                <a:effectLst>
                  <a:outerShdw blurRad="38100" dist="38100" dir="2700000" algn="tl">
                    <a:srgbClr val="000000">
                      <a:alpha val="43137"/>
                    </a:srgbClr>
                  </a:outerShdw>
                </a:effectLst>
              </a:rPr>
              <a:t>Direct</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Example</a:t>
            </a:r>
            <a:endParaRPr lang="en-US" sz="3600" dirty="0">
              <a:effectLst>
                <a:outerShdw blurRad="38100" dist="38100" dir="2700000" algn="tl">
                  <a:srgbClr val="000000">
                    <a:alpha val="43137"/>
                  </a:srgbClr>
                </a:outerShdw>
              </a:effectLst>
            </a:endParaRPr>
          </a:p>
        </p:txBody>
      </p:sp>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sz="400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1981201"/>
            <a:ext cx="8288368" cy="3805254"/>
          </a:xfrm>
        </p:spPr>
        <p:txBody>
          <a:bodyPr>
            <a:normAutofit/>
          </a:bodyPr>
          <a:lstStyle/>
          <a:p>
            <a:pPr>
              <a:buNone/>
            </a:pPr>
            <a:r>
              <a:rPr lang="en-US" sz="2800" dirty="0" smtClean="0">
                <a:solidFill>
                  <a:schemeClr val="tx1"/>
                </a:solidFill>
              </a:rPr>
              <a:t>4.1- Computer Memory Systems Overview</a:t>
            </a:r>
          </a:p>
          <a:p>
            <a:pPr>
              <a:buNone/>
            </a:pPr>
            <a:r>
              <a:rPr lang="en-US" sz="2800" dirty="0" smtClean="0">
                <a:solidFill>
                  <a:schemeClr val="tx1"/>
                </a:solidFill>
              </a:rPr>
              <a:t>4.2- Cache Memory Principles</a:t>
            </a:r>
          </a:p>
          <a:p>
            <a:pPr>
              <a:buNone/>
            </a:pPr>
            <a:r>
              <a:rPr lang="en-US" sz="2800" dirty="0" smtClean="0">
                <a:solidFill>
                  <a:schemeClr val="tx1"/>
                </a:solidFill>
              </a:rPr>
              <a:t>4.3- Elements of  Cache Design </a:t>
            </a:r>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0" y="1500174"/>
            <a:ext cx="7556313" cy="4549789"/>
          </a:xfrm>
        </p:spPr>
        <p:txBody>
          <a:bodyPr>
            <a:noAutofit/>
          </a:bodyPr>
          <a:lstStyle/>
          <a:p>
            <a:r>
              <a:rPr lang="en-GB" sz="2800" dirty="0" smtClean="0">
                <a:solidFill>
                  <a:schemeClr val="tx1"/>
                </a:solidFill>
              </a:rPr>
              <a:t>Address length = (s + w) bits</a:t>
            </a:r>
          </a:p>
          <a:p>
            <a:r>
              <a:rPr lang="en-GB" sz="2800" dirty="0" smtClean="0">
                <a:solidFill>
                  <a:schemeClr val="tx1"/>
                </a:solidFill>
              </a:rPr>
              <a:t>Number of addressable units = 2</a:t>
            </a:r>
            <a:r>
              <a:rPr lang="en-GB" sz="2800" baseline="30000" dirty="0" smtClean="0">
                <a:solidFill>
                  <a:schemeClr val="tx1"/>
                </a:solidFill>
              </a:rPr>
              <a:t>s+w </a:t>
            </a:r>
            <a:r>
              <a:rPr lang="en-GB" sz="2800" dirty="0" smtClean="0">
                <a:solidFill>
                  <a:schemeClr val="tx1"/>
                </a:solidFill>
              </a:rPr>
              <a:t>words or bytes</a:t>
            </a:r>
          </a:p>
          <a:p>
            <a:r>
              <a:rPr lang="en-GB" sz="2800" dirty="0" smtClean="0">
                <a:solidFill>
                  <a:schemeClr val="tx1"/>
                </a:solidFill>
              </a:rPr>
              <a:t>Block </a:t>
            </a:r>
            <a:r>
              <a:rPr lang="en-GB" sz="2800" dirty="0">
                <a:solidFill>
                  <a:schemeClr val="tx1"/>
                </a:solidFill>
              </a:rPr>
              <a:t>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0" y="2000240"/>
            <a:ext cx="7556313" cy="3643338"/>
          </a:xfrm>
        </p:spPr>
        <p:txBody>
          <a:bodyPr>
            <a:normAutofit/>
          </a:bodyPr>
          <a:lstStyle/>
          <a:p>
            <a:pPr marL="228600" lvl="1">
              <a:spcBef>
                <a:spcPts val="2000"/>
              </a:spcBef>
              <a:buClr>
                <a:schemeClr val="accent1"/>
              </a:buClr>
            </a:pPr>
            <a:r>
              <a:rPr lang="en-GB" sz="2000" dirty="0" smtClean="0">
                <a:solidFill>
                  <a:schemeClr val="tx1"/>
                </a:solidFill>
              </a:rPr>
              <a:t>Originally proposed as an approach to reduce the conflict misses of direct mapped caches without affecting its fast access time</a:t>
            </a:r>
          </a:p>
          <a:p>
            <a:r>
              <a:rPr lang="en-GB" dirty="0" smtClean="0">
                <a:solidFill>
                  <a:schemeClr val="tx1"/>
                </a:solidFill>
              </a:rPr>
              <a:t>Fully associative cache</a:t>
            </a:r>
          </a:p>
          <a:p>
            <a:r>
              <a:rPr lang="en-GB" dirty="0" smtClean="0">
                <a:solidFill>
                  <a:schemeClr val="tx1"/>
                </a:solidFill>
              </a:rPr>
              <a:t>Typical size is 4 </a:t>
            </a:r>
            <a:r>
              <a:rPr lang="en-GB" dirty="0">
                <a:solidFill>
                  <a:schemeClr val="tx1"/>
                </a:solidFill>
              </a:rPr>
              <a:t>to 16 cache lines</a:t>
            </a:r>
            <a:endParaRPr lang="en-GB" dirty="0" smtClean="0">
              <a:solidFill>
                <a:schemeClr val="tx1"/>
              </a:solidFill>
            </a:endParaRPr>
          </a:p>
          <a:p>
            <a:r>
              <a:rPr lang="en-GB" dirty="0" smtClean="0">
                <a:solidFill>
                  <a:schemeClr val="tx1"/>
                </a:solidFill>
              </a:rPr>
              <a:t>Residing between </a:t>
            </a:r>
            <a:r>
              <a:rPr lang="en-GB" dirty="0">
                <a:solidFill>
                  <a:schemeClr val="tx1"/>
                </a:solidFill>
              </a:rPr>
              <a:t>direct mapped L1 cache and</a:t>
            </a:r>
            <a:r>
              <a:rPr lang="en-GB" dirty="0" smtClean="0">
                <a:solidFill>
                  <a:schemeClr val="tx1"/>
                </a:solidFill>
              </a:rPr>
              <a:t> the next level of memory</a:t>
            </a:r>
            <a:endParaRPr lang="en-GB" dirty="0">
              <a:solidFill>
                <a:schemeClr val="tx1"/>
              </a:solidFill>
            </a:endParaRPr>
          </a:p>
        </p:txBody>
      </p:sp>
      <p:pic>
        <p:nvPicPr>
          <p:cNvPr id="4" name="Picture 3"/>
          <p:cNvPicPr>
            <a:picLocks noChangeAspect="1"/>
          </p:cNvPicPr>
          <p:nvPr/>
        </p:nvPicPr>
        <p:blipFill>
          <a:blip r:embed="rId3"/>
          <a:stretch>
            <a:fillRect/>
          </a:stretch>
        </p:blipFill>
        <p:spPr>
          <a:xfrm rot="1751605">
            <a:off x="7305552" y="243572"/>
            <a:ext cx="1480931" cy="1851616"/>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smtClean="0">
                <a:effectLst>
                  <a:outerShdw blurRad="38100" dist="38100" dir="2700000" algn="tl">
                    <a:srgbClr val="000000">
                      <a:alpha val="43137"/>
                    </a:srgbClr>
                  </a:outerShdw>
                </a:effectLst>
              </a:rPr>
              <a:t>Fully Associative Cache Organization</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142976" y="1214422"/>
            <a:ext cx="7957922" cy="5143536"/>
          </a:xfrm>
          <a:prstGeom prst="rect">
            <a:avLst/>
          </a:prstGeom>
          <a:noFill/>
          <a:ln w="9525">
            <a:noFill/>
            <a:miter lim="800000"/>
            <a:headEnd/>
            <a:tailEnd/>
          </a:ln>
          <a:effectLst/>
        </p:spPr>
      </p:pic>
      <p:sp>
        <p:nvSpPr>
          <p:cNvPr id="6" name="Rectangle 5"/>
          <p:cNvSpPr/>
          <p:nvPr/>
        </p:nvSpPr>
        <p:spPr>
          <a:xfrm>
            <a:off x="0" y="4071942"/>
            <a:ext cx="1142976" cy="785818"/>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0000"/>
                </a:solidFill>
              </a:rPr>
              <a:t>Compare to each Tag</a:t>
            </a:r>
            <a:endParaRPr lang="en-US" sz="1600" dirty="0">
              <a:solidFill>
                <a:srgbClr val="FF0000"/>
              </a:solidFill>
            </a:endParaRPr>
          </a:p>
        </p:txBody>
      </p:sp>
      <p:sp>
        <p:nvSpPr>
          <p:cNvPr id="7" name="Rectangle 6"/>
          <p:cNvSpPr/>
          <p:nvPr/>
        </p:nvSpPr>
        <p:spPr>
          <a:xfrm>
            <a:off x="0" y="1214422"/>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FF0000"/>
                </a:solidFill>
              </a:rPr>
              <a:t>A block can be loaded to any cache line</a:t>
            </a:r>
            <a:endParaRPr lang="en-US" sz="1600" b="1" dirty="0">
              <a:solidFill>
                <a:srgbClr val="FF0000"/>
              </a:solidFill>
            </a:endParaRPr>
          </a:p>
        </p:txBody>
      </p:sp>
      <p:sp>
        <p:nvSpPr>
          <p:cNvPr id="8" name="Rectangle 7"/>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smtClean="0">
                <a:effectLst>
                  <a:outerShdw blurRad="38100" dist="38100" dir="2700000" algn="tl">
                    <a:srgbClr val="000000">
                      <a:alpha val="43137"/>
                    </a:srgbClr>
                  </a:outerShdw>
                </a:effectLst>
              </a:rPr>
              <a:t>Associative</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Mapping</a:t>
            </a:r>
            <a:br>
              <a:rPr lang="en-US" sz="3600" dirty="0" smtClean="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4" y="1928802"/>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a:t>
            </a:r>
            <a:r>
              <a:rPr lang="en-GB" sz="2400" dirty="0" smtClean="0">
                <a:solidFill>
                  <a:schemeClr val="tx1"/>
                </a:solidFill>
              </a:rPr>
              <a:t>memory= 2</a:t>
            </a:r>
            <a:r>
              <a:rPr lang="en-GB" sz="2400" baseline="30000" dirty="0" smtClean="0">
                <a:solidFill>
                  <a:schemeClr val="tx1"/>
                </a:solidFill>
              </a:rPr>
              <a:t>s+ w</a:t>
            </a:r>
            <a:r>
              <a:rPr lang="en-GB" sz="2400" dirty="0" smtClean="0">
                <a:solidFill>
                  <a:schemeClr val="tx1"/>
                </a:solidFill>
              </a:rPr>
              <a:t>/</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4"/>
            <a:ext cx="1004454"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4" y="1714488"/>
            <a:ext cx="7556313" cy="4411675"/>
          </a:xfrm>
        </p:spPr>
        <p:txBody>
          <a:bodyPr>
            <a:noAutofit/>
          </a:bodyPr>
          <a:lstStyle/>
          <a:p>
            <a:r>
              <a:rPr lang="en-US" sz="2400" dirty="0" smtClean="0">
                <a:solidFill>
                  <a:schemeClr val="tx1"/>
                </a:solidFill>
              </a:rPr>
              <a:t>Compromise (thỏa hiệp) that exhibits the strengths of both the direct and associative approaches while reducing their disadvantages</a:t>
            </a:r>
          </a:p>
          <a:p>
            <a:r>
              <a:rPr lang="en-US" sz="2400" dirty="0" smtClean="0">
                <a:solidFill>
                  <a:schemeClr val="tx1"/>
                </a:solidFill>
              </a:rPr>
              <a:t>Cache consists of a </a:t>
            </a:r>
            <a:r>
              <a:rPr lang="en-US" sz="2400" dirty="0">
                <a:solidFill>
                  <a:schemeClr val="tx1"/>
                </a:solidFill>
              </a:rPr>
              <a:t>number of sets</a:t>
            </a:r>
          </a:p>
          <a:p>
            <a:r>
              <a:rPr lang="en-US" sz="2400" dirty="0">
                <a:solidFill>
                  <a:schemeClr val="tx1"/>
                </a:solidFill>
              </a:rPr>
              <a:t>Each set contains a number of lines</a:t>
            </a:r>
          </a:p>
          <a:p>
            <a:r>
              <a:rPr lang="en-US" sz="2400" dirty="0">
                <a:solidFill>
                  <a:schemeClr val="tx1"/>
                </a:solidFill>
              </a:rPr>
              <a:t>A given block maps to any line in a given </a:t>
            </a:r>
            <a:r>
              <a:rPr lang="en-US" sz="2400" dirty="0" smtClean="0">
                <a:solidFill>
                  <a:schemeClr val="tx1"/>
                </a:solidFill>
              </a:rPr>
              <a:t>set</a:t>
            </a:r>
          </a:p>
          <a:p>
            <a:r>
              <a:rPr lang="en-US" sz="2400" dirty="0" smtClean="0">
                <a:solidFill>
                  <a:schemeClr val="tx1"/>
                </a:solidFill>
              </a:rPr>
              <a:t>e.g. 2 lines per set</a:t>
            </a:r>
          </a:p>
          <a:p>
            <a:pPr lvl="1"/>
            <a:r>
              <a:rPr lang="en-US" sz="2000" dirty="0" smtClean="0">
                <a:solidFill>
                  <a:schemeClr val="tx1"/>
                </a:solidFill>
              </a:rPr>
              <a:t>2 </a:t>
            </a:r>
            <a:r>
              <a:rPr lang="en-US" sz="2000" dirty="0">
                <a:solidFill>
                  <a:schemeClr val="tx1"/>
                </a:solidFill>
              </a:rPr>
              <a:t>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5" name="Rectangle 4">
            <a:hlinkClick r:id="rId3" action="ppaction://hlinksldjump"/>
          </p:cNvPr>
          <p:cNvSpPr/>
          <p:nvPr/>
        </p:nvSpPr>
        <p:spPr>
          <a:xfrm>
            <a:off x="6143636" y="3071810"/>
            <a:ext cx="2714644" cy="64294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bg1"/>
                </a:solidFill>
              </a:rPr>
              <a:t>Go to Replacement Algorithms </a:t>
            </a:r>
            <a:endParaRPr lang="en-US" sz="2000" dirty="0">
              <a:solidFill>
                <a:schemeClr val="bg1"/>
              </a:solidFill>
            </a:endParaRPr>
          </a:p>
        </p:txBody>
      </p:sp>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0"/>
          </a:xfrm>
        </p:spPr>
        <p:txBody>
          <a:bodyPr>
            <a:noAutofit/>
          </a:bodyPr>
          <a:lstStyle/>
          <a:p>
            <a:pPr algn="ctr"/>
            <a:r>
              <a:rPr lang="en-GB" sz="2800" dirty="0">
                <a:effectLst>
                  <a:outerShdw blurRad="38100" dist="38100" dir="2700000" algn="tl">
                    <a:srgbClr val="000000">
                      <a:alpha val="43137"/>
                    </a:srgbClr>
                  </a:outerShdw>
                </a:effectLst>
              </a:rPr>
              <a:t>Mapping From Main Memory</a:t>
            </a: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to </a:t>
            </a:r>
            <a:r>
              <a:rPr lang="en-GB" sz="2800" dirty="0">
                <a:effectLst>
                  <a:outerShdw blurRad="38100" dist="38100" dir="2700000" algn="tl">
                    <a:srgbClr val="000000">
                      <a:alpha val="43137"/>
                    </a:srgbClr>
                  </a:outerShdw>
                </a:effectLst>
              </a:rPr>
              <a:t>Cache</a:t>
            </a:r>
            <a:r>
              <a:rPr lang="en-GB" sz="2800" dirty="0" smtClean="0">
                <a:effectLst>
                  <a:outerShdw blurRad="38100" dist="38100" dir="2700000" algn="tl">
                    <a:srgbClr val="000000">
                      <a:alpha val="43137"/>
                    </a:srgbClr>
                  </a:outerShdw>
                </a:effectLst>
              </a:rPr>
              <a:t>:</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a:r>
            <a:br>
              <a:rPr lang="en-GB" sz="2800" dirty="0" smtClean="0">
                <a:effectLst>
                  <a:outerShdw blurRad="38100" dist="38100" dir="2700000" algn="tl">
                    <a:srgbClr val="000000">
                      <a:alpha val="43137"/>
                    </a:srgbClr>
                  </a:outerShdw>
                </a:effectLst>
              </a:rPr>
            </a:br>
            <a:r>
              <a:rPr lang="en-GB" sz="2800" i="1" dirty="0" smtClean="0">
                <a:effectLst>
                  <a:outerShdw blurRad="38100" dist="38100" dir="2700000" algn="tl">
                    <a:srgbClr val="000000">
                      <a:alpha val="43137"/>
                    </a:srgbClr>
                  </a:outerShdw>
                </a:effectLst>
              </a:rPr>
              <a:t>k</a:t>
            </a:r>
            <a:r>
              <a:rPr lang="en-GB" sz="2800" dirty="0" smtClean="0">
                <a:effectLst>
                  <a:outerShdw blurRad="38100" dist="38100" dir="2700000" algn="tl">
                    <a:srgbClr val="000000">
                      <a:alpha val="43137"/>
                    </a:srgbClr>
                  </a:outerShdw>
                </a:effectLst>
              </a:rPr>
              <a:t>-Way</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 Set Associative</a:t>
            </a:r>
            <a:endParaRPr lang="en-GB" sz="2800" dirty="0">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
        <p:nvSpPr>
          <p:cNvPr id="5" name="Rectangle 4"/>
          <p:cNvSpPr/>
          <p:nvPr/>
        </p:nvSpPr>
        <p:spPr>
          <a:xfrm>
            <a:off x="428596" y="4786322"/>
            <a:ext cx="2714644"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smtClean="0">
                <a:effectLst>
                  <a:outerShdw blurRad="38100" dist="38100" dir="2700000" algn="tl">
                    <a:srgbClr val="000000">
                      <a:alpha val="43137"/>
                    </a:srgbClr>
                  </a:outerShdw>
                </a:effectLst>
              </a:rPr>
              <a:t>k</a:t>
            </a:r>
            <a:r>
              <a:rPr lang="en-US" sz="2222" i="1" dirty="0" smtClean="0">
                <a:effectLst>
                  <a:outerShdw blurRad="38100" dist="38100" dir="2700000" algn="tl">
                    <a:srgbClr val="000000">
                      <a:alpha val="43137"/>
                    </a:srgbClr>
                  </a:outerShdw>
                </a:effectLst>
              </a:rPr>
              <a:t>-</a:t>
            </a:r>
            <a:r>
              <a:rPr lang="en-US" sz="2222" dirty="0">
                <a:effectLst>
                  <a:outerShdw blurRad="38100" dist="38100" dir="2700000" algn="tl">
                    <a:srgbClr val="000000">
                      <a:alpha val="43137"/>
                    </a:srgbClr>
                  </a:outerShdw>
                </a:effectLst>
              </a:rPr>
              <a:t>Way</a:t>
            </a:r>
            <a:r>
              <a:rPr lang="en-US" sz="2222" dirty="0" smtClean="0">
                <a:effectLst>
                  <a:outerShdw blurRad="38100" dist="38100" dir="2700000" algn="tl">
                    <a:srgbClr val="000000">
                      <a:alpha val="43137"/>
                    </a:srgbClr>
                  </a:outerShdw>
                </a:effectLst>
              </a:rPr>
              <a:t/>
            </a:r>
            <a:br>
              <a:rPr lang="en-US" sz="2222" dirty="0" smtClean="0">
                <a:effectLst>
                  <a:outerShdw blurRad="38100" dist="38100" dir="2700000" algn="tl">
                    <a:srgbClr val="000000">
                      <a:alpha val="43137"/>
                    </a:srgbClr>
                  </a:outerShdw>
                </a:effectLst>
              </a:rPr>
            </a:br>
            <a:r>
              <a:rPr lang="en-US" sz="2222" dirty="0" smtClean="0">
                <a:effectLst>
                  <a:outerShdw blurRad="38100" dist="38100" dir="2700000" algn="tl">
                    <a:srgbClr val="000000">
                      <a:alpha val="43137"/>
                    </a:srgbClr>
                  </a:outerShdw>
                </a:effectLst>
              </a:rPr>
              <a:t>Set </a:t>
            </a:r>
            <a:r>
              <a:rPr lang="en-US" sz="2222" dirty="0">
                <a:effectLst>
                  <a:outerShdw blurRad="38100" dist="38100" dir="2700000" algn="tl">
                    <a:srgbClr val="000000">
                      <a:alpha val="43137"/>
                    </a:srgbClr>
                  </a:outerShdw>
                </a:effectLst>
              </a:rPr>
              <a:t>Associative Cache Organization</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6"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a:t>
            </a:r>
            <a:r>
              <a:rPr lang="en-GB" dirty="0" smtClean="0">
                <a:solidFill>
                  <a:schemeClr val="tx1"/>
                </a:solidFill>
              </a:rPr>
              <a:t> 2</a:t>
            </a:r>
            <a:r>
              <a:rPr lang="en-GB" baseline="30000" dirty="0" smtClean="0">
                <a:solidFill>
                  <a:schemeClr val="tx1"/>
                </a:solidFill>
              </a:rPr>
              <a:t>s+w/</a:t>
            </a:r>
            <a:r>
              <a:rPr lang="en-GB" dirty="0" smtClean="0">
                <a:solidFill>
                  <a:schemeClr val="tx1"/>
                </a:solidFill>
              </a:rPr>
              <a:t>2</a:t>
            </a:r>
            <a:r>
              <a:rPr lang="en-GB" baseline="30000" dirty="0" smtClean="0">
                <a:solidFill>
                  <a:schemeClr val="tx1"/>
                </a:solidFill>
              </a:rPr>
              <a:t>w=</a:t>
            </a:r>
            <a:r>
              <a:rPr lang="en-GB" dirty="0" smtClean="0">
                <a:solidFill>
                  <a:schemeClr val="tx1"/>
                </a:solidFill>
              </a:rPr>
              <a:t>2</a:t>
            </a:r>
            <a:r>
              <a:rPr lang="en-GB" baseline="30000" dirty="0" smtClean="0">
                <a:solidFill>
                  <a:schemeClr val="tx1"/>
                </a:solidFill>
              </a:rPr>
              <a:t>s</a:t>
            </a:r>
            <a:endParaRPr lang="en-GB" dirty="0" smtClean="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a:t>
            </a:r>
            <a:r>
              <a:rPr lang="en-GB" dirty="0" smtClean="0">
                <a:solidFill>
                  <a:schemeClr val="tx1"/>
                </a:solidFill>
              </a:rPr>
              <a:t> m=kv </a:t>
            </a:r>
            <a:r>
              <a:rPr lang="en-GB" dirty="0">
                <a:solidFill>
                  <a:schemeClr val="tx1"/>
                </a:solidFill>
              </a:rPr>
              <a:t>= k * </a:t>
            </a:r>
            <a:r>
              <a:rPr lang="en-GB" dirty="0" smtClean="0">
                <a:solidFill>
                  <a:schemeClr val="tx1"/>
                </a:solidFill>
              </a:rPr>
              <a:t>2</a:t>
            </a:r>
            <a:r>
              <a:rPr lang="en-GB" baseline="30000" dirty="0" smtClean="0">
                <a:solidFill>
                  <a:schemeClr val="tx1"/>
                </a:solidFill>
              </a:rPr>
              <a:t>d</a:t>
            </a:r>
          </a:p>
          <a:p>
            <a:r>
              <a:rPr lang="en-GB" dirty="0" smtClean="0">
                <a:solidFill>
                  <a:schemeClr val="tx1"/>
                </a:solidFill>
              </a:rPr>
              <a:t>Size of cache = </a:t>
            </a:r>
            <a:r>
              <a:rPr lang="en-GB" i="1" dirty="0" smtClean="0">
                <a:solidFill>
                  <a:schemeClr val="tx1"/>
                </a:solidFill>
              </a:rPr>
              <a:t>k * 2</a:t>
            </a:r>
            <a:r>
              <a:rPr lang="en-GB" sz="2054" baseline="30000" dirty="0" smtClean="0">
                <a:solidFill>
                  <a:schemeClr val="tx1"/>
                </a:solidFill>
              </a:rPr>
              <a:t>d+w</a:t>
            </a:r>
            <a:r>
              <a:rPr lang="en-GB" dirty="0" smtClean="0">
                <a:solidFill>
                  <a:schemeClr val="tx1"/>
                </a:solidFill>
              </a:rPr>
              <a:t>words or bytes</a:t>
            </a:r>
            <a:endParaRPr lang="en-GB" baseline="30000" dirty="0" smtClean="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4"/>
            <a:ext cx="1004454" cy="947057"/>
          </a:xfrm>
          <a:prstGeom prst="rect">
            <a:avLst/>
          </a:prstGeom>
        </p:spPr>
      </p:pic>
      <p:sp>
        <p:nvSpPr>
          <p:cNvPr id="7" name="Rectangle 6"/>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4.1- Computer Memory System Overview</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4" y="2338391"/>
            <a:ext cx="8288368" cy="1733551"/>
          </a:xfrm>
        </p:spPr>
        <p:txBody>
          <a:bodyPr>
            <a:normAutofit/>
          </a:bodyPr>
          <a:lstStyle/>
          <a:p>
            <a:r>
              <a:rPr lang="en-US" sz="2800" dirty="0" smtClean="0">
                <a:solidFill>
                  <a:schemeClr val="tx1"/>
                </a:solidFill>
              </a:rPr>
              <a:t>Characteristics of Memory System.</a:t>
            </a:r>
          </a:p>
          <a:p>
            <a:r>
              <a:rPr lang="en-US" sz="2800" dirty="0" smtClean="0">
                <a:solidFill>
                  <a:schemeClr val="tx1"/>
                </a:solidFill>
              </a:rPr>
              <a:t>The Memory Hierarchy</a:t>
            </a:r>
          </a:p>
          <a:p>
            <a:endParaRPr lang="en-GB" sz="28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228600"/>
            <a:ext cx="7556313" cy="1116106"/>
          </a:xfrm>
        </p:spPr>
        <p:txBody>
          <a:bodyPr>
            <a:normAutofit/>
          </a:bodyPr>
          <a:lstStyle/>
          <a:p>
            <a:r>
              <a:rPr lang="en-GB" sz="2800" dirty="0" smtClean="0"/>
              <a:t/>
            </a:r>
            <a:br>
              <a:rPr lang="en-GB" sz="2800" dirty="0" smtClean="0"/>
            </a:br>
            <a:r>
              <a:rPr lang="en-GB" sz="2800" dirty="0">
                <a:effectLst>
                  <a:outerShdw blurRad="38100" dist="38100" dir="2700000" algn="tl">
                    <a:srgbClr val="000000">
                      <a:alpha val="43137"/>
                    </a:srgbClr>
                  </a:outerShdw>
                </a:effectLst>
              </a:rPr>
              <a:t>Varying Associativity</a:t>
            </a:r>
            <a:r>
              <a:rPr lang="en-GB" sz="2800" dirty="0" smtClean="0">
                <a:effectLst>
                  <a:outerShdw blurRad="38100" dist="38100" dir="2700000" algn="tl">
                    <a:srgbClr val="000000">
                      <a:alpha val="43137"/>
                    </a:srgbClr>
                  </a:outerShdw>
                </a:effectLst>
              </a:rPr>
              <a:t> Over </a:t>
            </a:r>
            <a:r>
              <a:rPr lang="en-GB" sz="2800" dirty="0">
                <a:effectLst>
                  <a:outerShdw blurRad="38100" dist="38100" dir="2700000" algn="tl">
                    <a:srgbClr val="000000">
                      <a:alpha val="43137"/>
                    </a:srgbClr>
                  </a:outerShdw>
                </a:effectLst>
              </a:rPr>
              <a:t>Cache Size</a:t>
            </a:r>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11818"/>
              <a:stretch>
                <a:fillRect/>
              </a:stretch>
            </p:blipFill>
          </mc:Choice>
          <mc:Fallback>
            <p:blipFill>
              <a:blip r:embed="rId4"/>
              <a:srcRect t="25455" b="11818"/>
              <a:stretch>
                <a:fillRect/>
              </a:stretch>
            </p:blipFill>
          </mc:Fallback>
        </mc:AlternateContent>
        <p:spPr>
          <a:xfrm>
            <a:off x="990600" y="1298698"/>
            <a:ext cx="6848513" cy="5559302"/>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FF0000"/>
                </a:solidFill>
              </a:rPr>
              <a:t>READ BY  YOURSELF</a:t>
            </a:r>
            <a:endParaRPr lang="en-US" sz="2000" dirty="0">
              <a:solidFill>
                <a:srgbClr val="FF0000"/>
              </a:solidFill>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Replacement </a:t>
            </a:r>
            <a:r>
              <a:rPr lang="en-US" dirty="0" smtClean="0">
                <a:effectLst>
                  <a:outerShdw blurRad="38100" dist="38100" dir="2700000" algn="tl">
                    <a:srgbClr val="000000">
                      <a:alpha val="43137"/>
                    </a:srgbClr>
                  </a:outerShdw>
                </a:effectLst>
              </a:rPr>
              <a:t>Algorithms</a:t>
            </a:r>
            <a:endParaRPr lang="en-US" dirty="0">
              <a:effectLst>
                <a:outerShdw blurRad="38100" dist="38100" dir="2700000" algn="tl">
                  <a:srgbClr val="000000">
                    <a:alpha val="43137"/>
                  </a:srgbClr>
                </a:outerShdw>
              </a:effectLst>
            </a:endParaRPr>
          </a:p>
        </p:txBody>
      </p:sp>
      <p:sp>
        <p:nvSpPr>
          <p:cNvPr id="52227" name="Rectangle 3"/>
          <p:cNvSpPr>
            <a:spLocks noGrp="1" noChangeArrowheads="1"/>
          </p:cNvSpPr>
          <p:nvPr>
            <p:ph idx="1"/>
          </p:nvPr>
        </p:nvSpPr>
        <p:spPr>
          <a:xfrm>
            <a:off x="533400" y="1571612"/>
            <a:ext cx="7556313" cy="4721229"/>
          </a:xfrm>
        </p:spPr>
        <p:txBody>
          <a:bodyPr>
            <a:normAutofit fontScale="92500" lnSpcReduction="20000"/>
          </a:bodyPr>
          <a:lstStyle/>
          <a:p>
            <a:r>
              <a:rPr lang="en-US" sz="2400" smtClean="0">
                <a:solidFill>
                  <a:schemeClr val="tx1"/>
                </a:solidFill>
              </a:rPr>
              <a:t>Two situations: </a:t>
            </a:r>
          </a:p>
          <a:p>
            <a:pPr lvl="1"/>
            <a:r>
              <a:rPr lang="en-US" sz="2200" smtClean="0">
                <a:solidFill>
                  <a:schemeClr val="tx1"/>
                </a:solidFill>
              </a:rPr>
              <a:t>Cache hit:  Accessed address exists in cache</a:t>
            </a:r>
          </a:p>
          <a:p>
            <a:pPr lvl="1"/>
            <a:r>
              <a:rPr lang="en-US" sz="2200" smtClean="0">
                <a:solidFill>
                  <a:schemeClr val="tx1"/>
                </a:solidFill>
              </a:rPr>
              <a:t>Cache miss:  Accessed address does not exist in cache. The memory block containing it must be loaded to the cache</a:t>
            </a:r>
          </a:p>
          <a:p>
            <a:r>
              <a:rPr lang="en-US" sz="2400" smtClean="0">
                <a:solidFill>
                  <a:schemeClr val="tx1"/>
                </a:solidFill>
              </a:rPr>
              <a:t>Once </a:t>
            </a:r>
            <a:r>
              <a:rPr lang="en-US" sz="2400" dirty="0" smtClean="0">
                <a:solidFill>
                  <a:schemeClr val="tx1"/>
                </a:solidFill>
              </a:rPr>
              <a:t>the cache has been filled, when a new block is brought into the cache, one of the existing blocks must be replaced</a:t>
            </a:r>
          </a:p>
          <a:p>
            <a:r>
              <a:rPr lang="en-US" sz="2400" dirty="0" smtClean="0">
                <a:solidFill>
                  <a:schemeClr val="tx1"/>
                </a:solidFill>
              </a:rPr>
              <a:t>For </a:t>
            </a:r>
            <a:r>
              <a:rPr lang="en-US" sz="2400" b="1" dirty="0" smtClean="0">
                <a:solidFill>
                  <a:srgbClr val="FF0000"/>
                </a:solidFill>
              </a:rPr>
              <a:t>direct mapping </a:t>
            </a:r>
            <a:r>
              <a:rPr lang="en-US" sz="2400" dirty="0" smtClean="0">
                <a:solidFill>
                  <a:schemeClr val="tx1"/>
                </a:solidFill>
              </a:rPr>
              <a:t>there is only one possible line for any particular block and </a:t>
            </a:r>
            <a:r>
              <a:rPr lang="en-US" sz="2400" b="1" dirty="0" smtClean="0">
                <a:solidFill>
                  <a:srgbClr val="FF0000"/>
                </a:solidFill>
              </a:rPr>
              <a:t>no choice is possible</a:t>
            </a:r>
          </a:p>
          <a:p>
            <a:r>
              <a:rPr lang="en-US" sz="2400" dirty="0" smtClean="0">
                <a:solidFill>
                  <a:schemeClr val="tx1"/>
                </a:solidFill>
              </a:rPr>
              <a:t>For the </a:t>
            </a:r>
            <a:r>
              <a:rPr lang="en-US" sz="2400" dirty="0" smtClean="0">
                <a:solidFill>
                  <a:srgbClr val="0000CC"/>
                </a:solidFill>
              </a:rPr>
              <a:t>associative and set-associative techniques </a:t>
            </a:r>
            <a:r>
              <a:rPr lang="en-US" sz="2400" dirty="0" smtClean="0">
                <a:solidFill>
                  <a:schemeClr val="tx1"/>
                </a:solidFill>
              </a:rPr>
              <a:t>a </a:t>
            </a:r>
            <a:r>
              <a:rPr lang="en-US" sz="2400" dirty="0" smtClean="0">
                <a:solidFill>
                  <a:srgbClr val="0000CC"/>
                </a:solidFill>
              </a:rPr>
              <a:t>replacement algorithm </a:t>
            </a:r>
            <a:r>
              <a:rPr lang="en-US" sz="2400" dirty="0" smtClean="0">
                <a:solidFill>
                  <a:schemeClr val="tx1"/>
                </a:solidFill>
              </a:rPr>
              <a:t>is needed</a:t>
            </a:r>
          </a:p>
          <a:p>
            <a:r>
              <a:rPr lang="en-US" sz="2400" dirty="0" smtClean="0">
                <a:solidFill>
                  <a:schemeClr val="tx1"/>
                </a:solidFill>
              </a:rPr>
              <a:t>To achieve high speed, an algorithm must be implemented in hardware</a:t>
            </a:r>
            <a:endParaRPr lang="en-US" sz="2400" dirty="0">
              <a:solidFill>
                <a:schemeClr val="tx1"/>
              </a:solidFill>
            </a:endParaRPr>
          </a:p>
        </p:txBody>
      </p:sp>
      <p:pic>
        <p:nvPicPr>
          <p:cNvPr id="4" name="Picture 3"/>
          <p:cNvPicPr>
            <a:picLocks noChangeAspect="1"/>
          </p:cNvPicPr>
          <p:nvPr/>
        </p:nvPicPr>
        <p:blipFill>
          <a:blip r:embed="rId3"/>
          <a:stretch>
            <a:fillRect/>
          </a:stretch>
        </p:blipFill>
        <p:spPr>
          <a:xfrm>
            <a:off x="7010400" y="228600"/>
            <a:ext cx="1739900" cy="17145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0" y="533400"/>
            <a:ext cx="7556313" cy="1116106"/>
          </a:xfrm>
        </p:spPr>
        <p:txBody>
          <a:bodyPr/>
          <a:lstStyle/>
          <a:p>
            <a:r>
              <a:rPr lang="en-US" b="1" dirty="0" smtClean="0">
                <a:solidFill>
                  <a:srgbClr val="666699"/>
                </a:solidFill>
              </a:rPr>
              <a:t>The four most common replacement algorithms are:</a:t>
            </a:r>
            <a:endParaRPr lang="en-US" b="1" dirty="0">
              <a:solidFill>
                <a:srgbClr val="666699"/>
              </a:solidFill>
            </a:endParaRPr>
          </a:p>
        </p:txBody>
      </p:sp>
      <p:sp>
        <p:nvSpPr>
          <p:cNvPr id="54277" name="Rectangle 5"/>
          <p:cNvSpPr>
            <a:spLocks noGrp="1" noChangeArrowheads="1"/>
          </p:cNvSpPr>
          <p:nvPr>
            <p:ph idx="1"/>
          </p:nvPr>
        </p:nvSpPr>
        <p:spPr>
          <a:xfrm>
            <a:off x="498474" y="1981200"/>
            <a:ext cx="7807326" cy="4648200"/>
          </a:xfrm>
        </p:spPr>
        <p:txBody>
          <a:bodyPr>
            <a:normAutofit lnSpcReduction="10000"/>
          </a:bodyPr>
          <a:lstStyle/>
          <a:p>
            <a:r>
              <a:rPr lang="en-US" dirty="0" smtClean="0">
                <a:solidFill>
                  <a:srgbClr val="FF0000"/>
                </a:solidFill>
              </a:rPr>
              <a:t>Least recently used (LRU)</a:t>
            </a:r>
          </a:p>
          <a:p>
            <a:pPr lvl="1"/>
            <a:r>
              <a:rPr lang="en-US" dirty="0" smtClean="0">
                <a:solidFill>
                  <a:schemeClr val="tx1"/>
                </a:solidFill>
              </a:rPr>
              <a:t>Most effective</a:t>
            </a:r>
          </a:p>
          <a:p>
            <a:pPr lvl="1"/>
            <a:r>
              <a:rPr lang="en-US" dirty="0" smtClean="0">
                <a:solidFill>
                  <a:schemeClr val="tx1"/>
                </a:solidFill>
              </a:rPr>
              <a:t>Replace that block in the set that has been in the cache longest with no reference to it</a:t>
            </a:r>
          </a:p>
          <a:p>
            <a:pPr lvl="1"/>
            <a:r>
              <a:rPr lang="en-US" dirty="0" smtClean="0">
                <a:solidFill>
                  <a:schemeClr val="tx1"/>
                </a:solidFill>
              </a:rPr>
              <a:t>Because of its simplicity of implementation, LRU is the most popular replacement algorithm</a:t>
            </a:r>
          </a:p>
          <a:p>
            <a:r>
              <a:rPr lang="en-US" dirty="0" smtClean="0">
                <a:solidFill>
                  <a:srgbClr val="006600"/>
                </a:solidFill>
              </a:rPr>
              <a:t>First-in-first-out (FIFO)</a:t>
            </a:r>
          </a:p>
          <a:p>
            <a:pPr lvl="1"/>
            <a:r>
              <a:rPr lang="en-US" dirty="0" smtClean="0">
                <a:solidFill>
                  <a:schemeClr val="tx1"/>
                </a:solidFill>
              </a:rPr>
              <a:t>Replace that block in the set that has been in the cache longest</a:t>
            </a:r>
          </a:p>
          <a:p>
            <a:pPr lvl="1"/>
            <a:r>
              <a:rPr lang="en-US" dirty="0" smtClean="0">
                <a:solidFill>
                  <a:schemeClr val="tx1"/>
                </a:solidFill>
              </a:rPr>
              <a:t>Easily implemented as a round-robin or circular buffer technique</a:t>
            </a:r>
          </a:p>
          <a:p>
            <a:r>
              <a:rPr lang="en-US" dirty="0" smtClean="0">
                <a:solidFill>
                  <a:srgbClr val="0000CC"/>
                </a:solidFill>
              </a:rPr>
              <a:t>Least frequently used (LFU)</a:t>
            </a:r>
          </a:p>
          <a:p>
            <a:pPr lvl="1"/>
            <a:r>
              <a:rPr lang="en-US" dirty="0" smtClean="0">
                <a:solidFill>
                  <a:schemeClr val="tx1"/>
                </a:solidFill>
              </a:rPr>
              <a:t>Replace that block in the set that has experienced the </a:t>
            </a:r>
            <a:r>
              <a:rPr lang="en-US" smtClean="0">
                <a:solidFill>
                  <a:schemeClr val="tx1"/>
                </a:solidFill>
              </a:rPr>
              <a:t>fewest references</a:t>
            </a:r>
            <a:endParaRPr lang="en-US" dirty="0" smtClean="0">
              <a:solidFill>
                <a:schemeClr val="tx1"/>
              </a:solidFill>
            </a:endParaRPr>
          </a:p>
          <a:p>
            <a:pPr lvl="1"/>
            <a:r>
              <a:rPr lang="en-US" dirty="0" smtClean="0">
                <a:solidFill>
                  <a:schemeClr val="tx1"/>
                </a:solidFill>
              </a:rPr>
              <a:t>Could be implemented by associating a counter with each line</a:t>
            </a:r>
          </a:p>
        </p:txBody>
      </p:sp>
      <p:sp>
        <p:nvSpPr>
          <p:cNvPr id="4" name="TextBox 3"/>
          <p:cNvSpPr txBox="1"/>
          <p:nvPr/>
        </p:nvSpPr>
        <p:spPr>
          <a:xfrm>
            <a:off x="3929058" y="1996851"/>
            <a:ext cx="4786346" cy="646331"/>
          </a:xfrm>
          <a:prstGeom prst="rect">
            <a:avLst/>
          </a:prstGeom>
          <a:solidFill>
            <a:schemeClr val="tx2">
              <a:lumMod val="25000"/>
              <a:lumOff val="75000"/>
            </a:schemeClr>
          </a:solidFill>
        </p:spPr>
        <p:txBody>
          <a:bodyPr wrap="square" rtlCol="0">
            <a:spAutoFit/>
          </a:bodyPr>
          <a:lstStyle/>
          <a:p>
            <a:r>
              <a:rPr lang="en-US" sz="1800" smtClean="0"/>
              <a:t>2 bits in tag can be used: 00, 01, 10, 11. Line with 00 should be swap out. See the note.</a:t>
            </a:r>
            <a:endParaRPr lang="en-US" sz="180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0"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a:t>
            </a:r>
            <a:r>
              <a:rPr lang="en-US" dirty="0" smtClean="0">
                <a:effectLst>
                  <a:outerShdw blurRad="38100" dist="38100" dir="2700000" algn="tl">
                    <a:srgbClr val="000000">
                      <a:alpha val="43137"/>
                    </a:srgbClr>
                  </a:outerShdw>
                </a:effectLst>
              </a:rPr>
              <a:t> Through</a:t>
            </a:r>
            <a:br>
              <a:rPr lang="en-US" dirty="0" smtClean="0">
                <a:effectLst>
                  <a:outerShdw blurRad="38100" dist="38100" dir="2700000" algn="tl">
                    <a:srgbClr val="000000">
                      <a:alpha val="43137"/>
                    </a:srgbClr>
                  </a:outerShdw>
                </a:effectLst>
              </a:rPr>
            </a:br>
            <a:r>
              <a:rPr lang="en-US" dirty="0" smtClean="0">
                <a:solidFill>
                  <a:schemeClr val="accent3"/>
                </a:solidFill>
                <a:effectLst>
                  <a:outerShdw blurRad="38100" dist="38100" dir="2700000" algn="tl">
                    <a:srgbClr val="000000">
                      <a:alpha val="43137"/>
                    </a:srgbClr>
                  </a:outerShdw>
                </a:effectLst>
              </a:rPr>
              <a:t>and Write Back</a:t>
            </a:r>
            <a:endParaRPr lang="en-US" dirty="0">
              <a:solidFill>
                <a:schemeClr val="accent3"/>
              </a:solidFill>
              <a:effectLst>
                <a:outerShdw blurRad="38100" dist="38100" dir="2700000" algn="tl">
                  <a:srgbClr val="000000">
                    <a:alpha val="43137"/>
                  </a:srgbClr>
                </a:outerShdw>
              </a:effectLst>
            </a:endParaRPr>
          </a:p>
        </p:txBody>
      </p:sp>
      <p:sp>
        <p:nvSpPr>
          <p:cNvPr id="55299" name="Rectangle 3"/>
          <p:cNvSpPr>
            <a:spLocks noGrp="1" noChangeArrowheads="1"/>
          </p:cNvSpPr>
          <p:nvPr>
            <p:ph idx="1"/>
          </p:nvPr>
        </p:nvSpPr>
        <p:spPr>
          <a:xfrm>
            <a:off x="498474" y="1981200"/>
            <a:ext cx="8035926" cy="4495800"/>
          </a:xfrm>
        </p:spPr>
        <p:txBody>
          <a:bodyPr>
            <a:normAutofit/>
          </a:bodyPr>
          <a:lstStyle/>
          <a:p>
            <a:r>
              <a:rPr lang="en-US" b="1" dirty="0" smtClean="0">
                <a:solidFill>
                  <a:srgbClr val="0000CC"/>
                </a:solidFill>
              </a:rPr>
              <a:t>Write through- Ghi thẳng</a:t>
            </a:r>
          </a:p>
          <a:p>
            <a:pPr lvl="1"/>
            <a:r>
              <a:rPr lang="en-US" dirty="0" smtClean="0">
                <a:solidFill>
                  <a:srgbClr val="0000CC"/>
                </a:solidFill>
              </a:rPr>
              <a:t>Simplest technique</a:t>
            </a:r>
          </a:p>
          <a:p>
            <a:pPr lvl="1"/>
            <a:r>
              <a:rPr lang="en-US" b="1" u="sng" dirty="0" smtClean="0">
                <a:solidFill>
                  <a:srgbClr val="0000CC"/>
                </a:solidFill>
              </a:rPr>
              <a:t>All write operations are made to main memory as well as to the cache</a:t>
            </a:r>
          </a:p>
          <a:p>
            <a:pPr lvl="1"/>
            <a:r>
              <a:rPr lang="en-US" dirty="0" smtClean="0">
                <a:solidFill>
                  <a:srgbClr val="0000CC"/>
                </a:solidFill>
              </a:rPr>
              <a:t>The main disadvantage of this technique is that it generates substantial (heavy) memory traffic and may create a bottleneck</a:t>
            </a:r>
          </a:p>
          <a:p>
            <a:r>
              <a:rPr lang="en-US" b="1" dirty="0" smtClean="0">
                <a:solidFill>
                  <a:schemeClr val="accent1">
                    <a:lumMod val="75000"/>
                  </a:schemeClr>
                </a:solidFill>
              </a:rPr>
              <a:t>Write back-Ghi ngầm</a:t>
            </a:r>
          </a:p>
          <a:p>
            <a:pPr lvl="1"/>
            <a:r>
              <a:rPr lang="en-US" dirty="0" smtClean="0">
                <a:solidFill>
                  <a:schemeClr val="accent1">
                    <a:lumMod val="75000"/>
                  </a:schemeClr>
                </a:solidFill>
              </a:rPr>
              <a:t>Minimizes memory writes</a:t>
            </a:r>
          </a:p>
          <a:p>
            <a:pPr lvl="1"/>
            <a:r>
              <a:rPr lang="en-US" b="1" dirty="0" smtClean="0">
                <a:solidFill>
                  <a:schemeClr val="accent1">
                    <a:lumMod val="75000"/>
                  </a:schemeClr>
                </a:solidFill>
              </a:rPr>
              <a:t>Updates are made only in the cache</a:t>
            </a:r>
          </a:p>
          <a:p>
            <a:pPr lvl="1"/>
            <a:r>
              <a:rPr lang="en-US" b="1" dirty="0" smtClean="0">
                <a:solidFill>
                  <a:schemeClr val="accent1">
                    <a:lumMod val="75000"/>
                  </a:schemeClr>
                </a:solidFill>
              </a:rPr>
              <a:t>Portions of main memory are invalid and hence accesses by I/O modules can be allowed only through the cache</a:t>
            </a:r>
          </a:p>
          <a:p>
            <a:pPr lvl="1"/>
            <a:r>
              <a:rPr lang="en-US" dirty="0" smtClean="0">
                <a:solidFill>
                  <a:schemeClr val="accent1">
                    <a:lumMod val="75000"/>
                  </a:schemeClr>
                </a:solidFill>
              </a:rPr>
              <a:t>This makes for complex circuitry and a potential bottleneck</a:t>
            </a:r>
            <a:endParaRPr lang="en-US" dirty="0">
              <a:solidFill>
                <a:schemeClr val="accent1">
                  <a:lumMod val="75000"/>
                </a:schemeClr>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a:t>
            </a:r>
            <a:r>
              <a:rPr lang="en-GB" sz="4000" dirty="0" smtClean="0">
                <a:effectLst>
                  <a:outerShdw blurRad="38100" dist="38100" dir="2700000" algn="tl">
                    <a:srgbClr val="000000">
                      <a:alpha val="43137"/>
                    </a:srgbClr>
                  </a:outerShdw>
                </a:effectLst>
              </a:rPr>
              <a:t> Size</a:t>
            </a:r>
            <a:endParaRPr lang="en-GB" sz="4000" dirty="0">
              <a:effectLst>
                <a:outerShdw blurRad="38100" dist="38100" dir="2700000" algn="tl">
                  <a:srgbClr val="000000">
                    <a:alpha val="43137"/>
                  </a:srgbClr>
                </a:outerShdw>
              </a:effectLst>
            </a:endParaRP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2" y="5429264"/>
            <a:ext cx="3929090"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bg1"/>
                </a:solidFill>
              </a:rPr>
              <a:t>Larger line size </a:t>
            </a:r>
            <a:r>
              <a:rPr lang="en-US" sz="1800" dirty="0" smtClean="0">
                <a:solidFill>
                  <a:schemeClr val="bg1"/>
                </a:solidFill>
                <a:sym typeface="Wingdings" pitchFamily="2" charset="2"/>
              </a:rPr>
              <a:t> </a:t>
            </a:r>
            <a:r>
              <a:rPr lang="en-US" sz="1800" smtClean="0">
                <a:solidFill>
                  <a:schemeClr val="bg1"/>
                </a:solidFill>
                <a:sym typeface="Wingdings" pitchFamily="2" charset="2"/>
              </a:rPr>
              <a:t>More data </a:t>
            </a:r>
            <a:r>
              <a:rPr lang="en-US" sz="1800" dirty="0" smtClean="0">
                <a:solidFill>
                  <a:schemeClr val="bg1"/>
                </a:solidFill>
                <a:sym typeface="Wingdings" pitchFamily="2" charset="2"/>
              </a:rPr>
              <a:t></a:t>
            </a:r>
            <a:r>
              <a:rPr lang="en-US" sz="1800" dirty="0" smtClean="0">
                <a:solidFill>
                  <a:schemeClr val="bg1"/>
                </a:solidFill>
              </a:rPr>
              <a:t>  Cache </a:t>
            </a:r>
            <a:r>
              <a:rPr lang="en-US" sz="1800" smtClean="0">
                <a:solidFill>
                  <a:schemeClr val="bg1"/>
                </a:solidFill>
              </a:rPr>
              <a:t>hit increases, but </a:t>
            </a:r>
            <a:r>
              <a:rPr lang="en-US" sz="1800" dirty="0" smtClean="0">
                <a:solidFill>
                  <a:schemeClr val="bg1"/>
                </a:solidFill>
              </a:rPr>
              <a:t>expensive and more data in cache but not used (Normal: 64-128 bytes)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4" y="1295400"/>
            <a:ext cx="7556313" cy="5257800"/>
          </a:xfrm>
        </p:spPr>
        <p:txBody>
          <a:bodyPr>
            <a:normAutofit fontScale="85000" lnSpcReduction="10000"/>
          </a:bodyPr>
          <a:lstStyle/>
          <a:p>
            <a:r>
              <a:rPr lang="en-GB" dirty="0" smtClean="0">
                <a:solidFill>
                  <a:schemeClr val="tx1"/>
                </a:solidFill>
              </a:rPr>
              <a:t>As logic density has increased it has become possible to have a cache on the same chip as the processor</a:t>
            </a:r>
          </a:p>
          <a:p>
            <a:r>
              <a:rPr lang="en-GB" dirty="0" smtClean="0">
                <a:solidFill>
                  <a:schemeClr val="tx1"/>
                </a:solidFill>
              </a:rPr>
              <a:t>The on-chip cache reduces the processor’s external bus activity and speeds up execution time and increases overall system performance</a:t>
            </a:r>
          </a:p>
          <a:p>
            <a:pPr lvl="1"/>
            <a:r>
              <a:rPr lang="en-GB" dirty="0" smtClean="0">
                <a:solidFill>
                  <a:schemeClr val="tx1"/>
                </a:solidFill>
              </a:rPr>
              <a:t>When the requested instruction or data is found in the on-chip cache, the bus access is eliminated</a:t>
            </a:r>
          </a:p>
          <a:p>
            <a:pPr lvl="1"/>
            <a:r>
              <a:rPr lang="en-GB" dirty="0" smtClean="0">
                <a:solidFill>
                  <a:schemeClr val="tx1"/>
                </a:solidFill>
              </a:rPr>
              <a:t>On-chip cache accesses will complete appreciably faster than would even zero-wait state bus cycles</a:t>
            </a:r>
          </a:p>
          <a:p>
            <a:pPr lvl="1"/>
            <a:r>
              <a:rPr lang="en-GB" dirty="0" smtClean="0">
                <a:solidFill>
                  <a:schemeClr val="tx1"/>
                </a:solidFill>
              </a:rPr>
              <a:t>During this period the bus is free to support other transfers</a:t>
            </a:r>
          </a:p>
          <a:p>
            <a:r>
              <a:rPr lang="en-GB" dirty="0" smtClean="0">
                <a:solidFill>
                  <a:schemeClr val="tx1"/>
                </a:solidFill>
              </a:rPr>
              <a:t>Two-level cache:</a:t>
            </a:r>
          </a:p>
          <a:p>
            <a:pPr lvl="1"/>
            <a:r>
              <a:rPr lang="en-GB" dirty="0" smtClean="0">
                <a:solidFill>
                  <a:schemeClr val="tx1"/>
                </a:solidFill>
              </a:rPr>
              <a:t>Internal cache designated as level 1 (L1)</a:t>
            </a:r>
          </a:p>
          <a:p>
            <a:pPr lvl="1"/>
            <a:r>
              <a:rPr lang="en-GB" dirty="0" smtClean="0">
                <a:solidFill>
                  <a:schemeClr val="tx1"/>
                </a:solidFill>
              </a:rPr>
              <a:t>External cache designated as level 2 (L2)</a:t>
            </a:r>
          </a:p>
          <a:p>
            <a:r>
              <a:rPr lang="en-GB" dirty="0" smtClean="0">
                <a:solidFill>
                  <a:schemeClr val="tx1"/>
                </a:solidFill>
              </a:rPr>
              <a:t>Potential savings due to the use of an L2 cache depends on the hit rates in both the L1 and L2 caches</a:t>
            </a:r>
          </a:p>
          <a:p>
            <a:r>
              <a:rPr lang="en-GB" dirty="0" smtClean="0">
                <a:solidFill>
                  <a:schemeClr val="tx1"/>
                </a:solidFill>
              </a:rPr>
              <a:t>The use of multilevel caches complicates all of the design issues related to caches, including size, replacement algorithm, and write policy</a:t>
            </a:r>
          </a:p>
          <a:p>
            <a:endParaRPr lang="en-GB" dirty="0" smtClean="0">
              <a:solidFill>
                <a:schemeClr val="tx1"/>
              </a:solidFill>
            </a:endParaRPr>
          </a:p>
          <a:p>
            <a:endParaRPr lang="en-GB" dirty="0" smtClean="0">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0" y="228600"/>
            <a:ext cx="7556500" cy="1116012"/>
          </a:xfrm>
        </p:spPr>
        <p:txBody>
          <a:bodyPr/>
          <a:lstStyle/>
          <a:p>
            <a:r>
              <a:rPr lang="en-GB" sz="2400" dirty="0">
                <a:effectLst>
                  <a:outerShdw blurRad="38100" dist="38100" dir="2700000" algn="tl">
                    <a:srgbClr val="000000">
                      <a:alpha val="43137"/>
                    </a:srgbClr>
                  </a:outerShdw>
                </a:effectLst>
              </a:rPr>
              <a:t>Hit Ratio (L1 &amp; </a:t>
            </a:r>
            <a:r>
              <a:rPr lang="en-GB" sz="2400" dirty="0" smtClean="0">
                <a:effectLst>
                  <a:outerShdw blurRad="38100" dist="38100" dir="2700000" algn="tl">
                    <a:srgbClr val="000000">
                      <a:alpha val="43137"/>
                    </a:srgbClr>
                  </a:outerShdw>
                </a:effectLst>
              </a:rPr>
              <a:t>L2) For </a:t>
            </a:r>
            <a:r>
              <a:rPr lang="en-GB" sz="2400" dirty="0">
                <a:effectLst>
                  <a:outerShdw blurRad="38100" dist="38100" dir="2700000" algn="tl">
                    <a:srgbClr val="000000">
                      <a:alpha val="43137"/>
                    </a:srgbClr>
                  </a:outerShdw>
                </a:effectLst>
              </a:rPr>
              <a:t>8</a:t>
            </a:r>
            <a:r>
              <a:rPr lang="en-GB" sz="2400" dirty="0" smtClean="0">
                <a:effectLst>
                  <a:outerShdw blurRad="38100" dist="38100" dir="2700000" algn="tl">
                    <a:srgbClr val="000000">
                      <a:alpha val="43137"/>
                    </a:srgbClr>
                  </a:outerShdw>
                </a:effectLst>
              </a:rPr>
              <a:t> Kbyte </a:t>
            </a:r>
            <a:r>
              <a:rPr lang="en-GB" sz="2400" dirty="0">
                <a:effectLst>
                  <a:outerShdw blurRad="38100" dist="38100" dir="2700000" algn="tl">
                    <a:srgbClr val="000000">
                      <a:alpha val="43137"/>
                    </a:srgbClr>
                  </a:outerShdw>
                </a:effectLst>
              </a:rPr>
              <a:t>and 16K</a:t>
            </a:r>
            <a:r>
              <a:rPr lang="en-GB" sz="2400" dirty="0" smtClean="0">
                <a:effectLst>
                  <a:outerShdw blurRad="38100" dist="38100" dir="2700000" algn="tl">
                    <a:srgbClr val="000000">
                      <a:alpha val="43137"/>
                    </a:srgbClr>
                  </a:outerShdw>
                </a:effectLst>
              </a:rPr>
              <a:t>byte </a:t>
            </a:r>
            <a:r>
              <a:rPr lang="en-GB" sz="2400" dirty="0">
                <a:effectLst>
                  <a:outerShdw blurRad="38100" dist="38100" dir="2700000" algn="tl">
                    <a:srgbClr val="000000">
                      <a:alpha val="43137"/>
                    </a:srgbClr>
                  </a:outerShdw>
                </a:effectLst>
              </a:rPr>
              <a:t>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6"/>
            <a:ext cx="6858048" cy="557216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a:t>
            </a:r>
            <a:r>
              <a:rPr lang="en-GB" dirty="0" smtClean="0">
                <a:effectLst>
                  <a:outerShdw blurRad="38100" dist="38100" dir="2700000" algn="tl">
                    <a:srgbClr val="000000">
                      <a:alpha val="43137"/>
                    </a:srgbClr>
                  </a:outerShdw>
                </a:effectLst>
              </a:rPr>
              <a:t> Versus </a:t>
            </a:r>
            <a:r>
              <a:rPr lang="en-GB" dirty="0">
                <a:effectLst>
                  <a:outerShdw blurRad="38100" dist="38100" dir="2700000" algn="tl">
                    <a:srgbClr val="000000">
                      <a:alpha val="43137"/>
                    </a:srgbClr>
                  </a:outerShdw>
                </a:effectLst>
              </a:rPr>
              <a:t>Split Caches</a:t>
            </a:r>
          </a:p>
        </p:txBody>
      </p:sp>
      <p:sp>
        <p:nvSpPr>
          <p:cNvPr id="192515" name="Rectangle 3"/>
          <p:cNvSpPr>
            <a:spLocks noGrp="1" noChangeArrowheads="1"/>
          </p:cNvSpPr>
          <p:nvPr>
            <p:ph idx="1"/>
          </p:nvPr>
        </p:nvSpPr>
        <p:spPr>
          <a:xfrm>
            <a:off x="498474" y="1285860"/>
            <a:ext cx="7556313" cy="5191140"/>
          </a:xfrm>
        </p:spPr>
        <p:txBody>
          <a:bodyPr>
            <a:noAutofit/>
          </a:bodyPr>
          <a:lstStyle/>
          <a:p>
            <a:r>
              <a:rPr lang="en-GB" dirty="0" smtClean="0">
                <a:solidFill>
                  <a:schemeClr val="tx1"/>
                </a:solidFill>
              </a:rPr>
              <a:t>Has become common to split cache:</a:t>
            </a:r>
          </a:p>
          <a:p>
            <a:pPr lvl="1"/>
            <a:r>
              <a:rPr lang="en-GB" dirty="0" smtClean="0">
                <a:solidFill>
                  <a:schemeClr val="tx1"/>
                </a:solidFill>
              </a:rPr>
              <a:t>One dedicated to instructions</a:t>
            </a:r>
          </a:p>
          <a:p>
            <a:pPr lvl="1"/>
            <a:r>
              <a:rPr lang="en-GB" dirty="0" smtClean="0">
                <a:solidFill>
                  <a:schemeClr val="tx1"/>
                </a:solidFill>
              </a:rPr>
              <a:t>One dedicated to data</a:t>
            </a:r>
          </a:p>
          <a:p>
            <a:pPr lvl="1"/>
            <a:r>
              <a:rPr lang="en-GB" dirty="0" smtClean="0">
                <a:solidFill>
                  <a:schemeClr val="tx1"/>
                </a:solidFill>
              </a:rPr>
              <a:t>Both exist at the same level, typically as two L1 caches</a:t>
            </a:r>
          </a:p>
          <a:p>
            <a:r>
              <a:rPr lang="en-GB" dirty="0">
                <a:solidFill>
                  <a:schemeClr val="tx1"/>
                </a:solidFill>
              </a:rPr>
              <a:t>Advantages of unified </a:t>
            </a:r>
            <a:r>
              <a:rPr lang="en-GB" dirty="0" smtClean="0">
                <a:solidFill>
                  <a:schemeClr val="tx1"/>
                </a:solidFill>
              </a:rPr>
              <a:t>cache: Higher </a:t>
            </a:r>
            <a:r>
              <a:rPr lang="en-GB" dirty="0">
                <a:solidFill>
                  <a:schemeClr val="tx1"/>
                </a:solidFill>
              </a:rPr>
              <a:t>hit rate</a:t>
            </a:r>
          </a:p>
          <a:p>
            <a:pPr lvl="1"/>
            <a:r>
              <a:rPr lang="en-GB" dirty="0">
                <a:solidFill>
                  <a:schemeClr val="tx1"/>
                </a:solidFill>
              </a:rPr>
              <a:t>Balances load of instruction and data </a:t>
            </a:r>
            <a:r>
              <a:rPr lang="en-GB" dirty="0" smtClean="0">
                <a:solidFill>
                  <a:schemeClr val="tx1"/>
                </a:solidFill>
              </a:rPr>
              <a:t>fetches automatically</a:t>
            </a:r>
          </a:p>
          <a:p>
            <a:pPr lvl="1"/>
            <a:r>
              <a:rPr lang="en-GB" dirty="0">
                <a:solidFill>
                  <a:schemeClr val="tx1"/>
                </a:solidFill>
              </a:rPr>
              <a:t>Only one cache</a:t>
            </a:r>
            <a:r>
              <a:rPr lang="en-GB" dirty="0" smtClean="0">
                <a:solidFill>
                  <a:schemeClr val="tx1"/>
                </a:solidFill>
              </a:rPr>
              <a:t> needs to be designed and implemented</a:t>
            </a:r>
          </a:p>
          <a:p>
            <a:r>
              <a:rPr lang="en-GB" dirty="0" smtClean="0">
                <a:solidFill>
                  <a:schemeClr val="tx1"/>
                </a:solidFill>
              </a:rPr>
              <a:t>Trend is toward split caches at the L1 and unified caches for higher levels</a:t>
            </a:r>
          </a:p>
          <a:p>
            <a:r>
              <a:rPr lang="en-GB" dirty="0" smtClean="0">
                <a:solidFill>
                  <a:schemeClr val="tx1"/>
                </a:solidFill>
              </a:rPr>
              <a:t>Advantages </a:t>
            </a:r>
            <a:r>
              <a:rPr lang="en-GB" dirty="0">
                <a:solidFill>
                  <a:schemeClr val="tx1"/>
                </a:solidFill>
              </a:rPr>
              <a:t>of split </a:t>
            </a:r>
            <a:r>
              <a:rPr lang="en-GB" dirty="0" smtClean="0">
                <a:solidFill>
                  <a:schemeClr val="tx1"/>
                </a:solidFill>
              </a:rPr>
              <a:t>cache:</a:t>
            </a:r>
          </a:p>
          <a:p>
            <a:pPr lvl="1"/>
            <a:r>
              <a:rPr lang="en-GB" dirty="0">
                <a:solidFill>
                  <a:schemeClr val="tx1"/>
                </a:solidFill>
              </a:rPr>
              <a:t>Eliminates cache </a:t>
            </a:r>
            <a:r>
              <a:rPr lang="en-GB" dirty="0" smtClean="0">
                <a:solidFill>
                  <a:schemeClr val="tx1"/>
                </a:solidFill>
              </a:rPr>
              <a:t>contention (tranh chấp) </a:t>
            </a:r>
            <a:r>
              <a:rPr lang="en-GB" dirty="0">
                <a:solidFill>
                  <a:schemeClr val="tx1"/>
                </a:solidFill>
              </a:rPr>
              <a:t>between instruction fetch/decode unit and execution unit</a:t>
            </a:r>
          </a:p>
          <a:p>
            <a:pPr lvl="2"/>
            <a:r>
              <a:rPr lang="en-GB" dirty="0">
                <a:solidFill>
                  <a:schemeClr val="tx1"/>
                </a:solidFill>
              </a:rPr>
              <a:t>Important in </a:t>
            </a:r>
            <a:r>
              <a:rPr lang="en-GB" dirty="0" smtClean="0">
                <a:solidFill>
                  <a:schemeClr val="tx1"/>
                </a:solidFill>
              </a:rPr>
              <a:t>pipelining (cơ chế đường ống, output của xử lý này là input của xử lý kế tiếp)</a:t>
            </a:r>
            <a:endParaRPr lang="en-GB" dirty="0">
              <a:solidFill>
                <a:schemeClr val="tx1"/>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98474" y="1285860"/>
            <a:ext cx="7556313" cy="4840303"/>
          </a:xfrm>
        </p:spPr>
        <p:txBody>
          <a:bodyPr>
            <a:noAutofit/>
          </a:bodyPr>
          <a:lstStyle/>
          <a:p>
            <a:r>
              <a:rPr lang="en-US" sz="1800" b="1" dirty="0" smtClean="0">
                <a:solidFill>
                  <a:schemeClr val="tx1"/>
                </a:solidFill>
              </a:rPr>
              <a:t>4.1- What are the differences among sequential access, direct access, and random access? </a:t>
            </a:r>
          </a:p>
          <a:p>
            <a:r>
              <a:rPr lang="en-US" sz="1800" b="1" dirty="0" smtClean="0">
                <a:solidFill>
                  <a:schemeClr val="tx1"/>
                </a:solidFill>
              </a:rPr>
              <a:t>4.2-What is the general relationship among access time, memory cost, and capacity? </a:t>
            </a:r>
          </a:p>
          <a:p>
            <a:r>
              <a:rPr lang="en-US" sz="1800" b="1" dirty="0" smtClean="0">
                <a:solidFill>
                  <a:schemeClr val="tx1"/>
                </a:solidFill>
              </a:rPr>
              <a:t>4.3- How does the principle of locality relate to the use of multiple memory levels? </a:t>
            </a:r>
          </a:p>
          <a:p>
            <a:r>
              <a:rPr lang="en-US" sz="1800" b="1" dirty="0" smtClean="0">
                <a:solidFill>
                  <a:schemeClr val="tx1"/>
                </a:solidFill>
              </a:rPr>
              <a:t>4.4- What are the differences among direct mapping and associative mapping,? </a:t>
            </a:r>
          </a:p>
          <a:p>
            <a:r>
              <a:rPr lang="en-US" sz="1800" b="1" dirty="0" smtClean="0">
                <a:solidFill>
                  <a:schemeClr val="tx1"/>
                </a:solidFill>
              </a:rPr>
              <a:t>4.5- For a direct-mapped cache, a main memory address is viewed as consisting of three fields. List and define the three fields. </a:t>
            </a:r>
          </a:p>
          <a:p>
            <a:r>
              <a:rPr lang="en-US" sz="1800" b="1" dirty="0" smtClean="0">
                <a:solidFill>
                  <a:schemeClr val="tx1"/>
                </a:solidFill>
              </a:rPr>
              <a:t>4.6- For an associative cache, a main memory address is viewed as consisting of two fields. List and define the two fields.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6"/>
            <a:ext cx="9144000" cy="714380"/>
          </a:xfrm>
        </p:spPr>
        <p:txBody>
          <a:bodyPr/>
          <a:lstStyle/>
          <a:p>
            <a:r>
              <a:rPr lang="en-GB" sz="2800" dirty="0" smtClean="0">
                <a:effectLst>
                  <a:outerShdw blurRad="38100" dist="38100" dir="2700000" algn="tl">
                    <a:srgbClr val="000000">
                      <a:alpha val="43137"/>
                    </a:srgbClr>
                  </a:outerShdw>
                </a:effectLst>
              </a:rPr>
              <a:t>Key Characteristics of Computer Memory Systems</a:t>
            </a:r>
            <a:endParaRPr lang="en-GB"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solidFill>
                  <a:schemeClr val="tx1"/>
                </a:solidFill>
              </a:rPr>
              <a:t>Characteristics of Memory Systems</a:t>
            </a:r>
          </a:p>
          <a:p>
            <a:pPr marL="457200" lvl="2">
              <a:spcBef>
                <a:spcPts val="0"/>
              </a:spcBef>
              <a:buClr>
                <a:schemeClr val="bg2">
                  <a:lumMod val="75000"/>
                </a:schemeClr>
              </a:buClr>
            </a:pPr>
            <a:r>
              <a:rPr lang="en-US" dirty="0" smtClean="0">
                <a:solidFill>
                  <a:schemeClr val="tx1"/>
                </a:solidFill>
              </a:rPr>
              <a:t>Location</a:t>
            </a:r>
          </a:p>
          <a:p>
            <a:pPr marL="457200" lvl="2">
              <a:spcBef>
                <a:spcPts val="0"/>
              </a:spcBef>
              <a:buClr>
                <a:schemeClr val="bg2">
                  <a:lumMod val="75000"/>
                </a:schemeClr>
              </a:buClr>
            </a:pPr>
            <a:r>
              <a:rPr lang="en-US" dirty="0" smtClean="0">
                <a:solidFill>
                  <a:schemeClr val="tx1"/>
                </a:solidFill>
              </a:rPr>
              <a:t>Capacity</a:t>
            </a:r>
          </a:p>
          <a:p>
            <a:pPr marL="457200" lvl="2">
              <a:spcBef>
                <a:spcPts val="0"/>
              </a:spcBef>
              <a:buClr>
                <a:schemeClr val="bg2">
                  <a:lumMod val="75000"/>
                </a:schemeClr>
              </a:buClr>
            </a:pPr>
            <a:r>
              <a:rPr lang="en-US" dirty="0" smtClean="0">
                <a:solidFill>
                  <a:schemeClr val="tx1"/>
                </a:solidFill>
              </a:rPr>
              <a:t>Unit of transfer</a:t>
            </a:r>
          </a:p>
          <a:p>
            <a:pPr>
              <a:spcBef>
                <a:spcPts val="600"/>
              </a:spcBef>
            </a:pPr>
            <a:r>
              <a:rPr lang="en-US" dirty="0" smtClean="0">
                <a:solidFill>
                  <a:schemeClr val="tx1"/>
                </a:solidFill>
              </a:rPr>
              <a:t>Memory Hierarchy</a:t>
            </a:r>
          </a:p>
          <a:p>
            <a:pPr lvl="1"/>
            <a:r>
              <a:rPr lang="en-US" dirty="0" smtClean="0">
                <a:solidFill>
                  <a:schemeClr val="tx1"/>
                </a:solidFill>
              </a:rPr>
              <a:t>How much?</a:t>
            </a:r>
          </a:p>
          <a:p>
            <a:pPr lvl="1"/>
            <a:r>
              <a:rPr lang="en-US" dirty="0" smtClean="0">
                <a:solidFill>
                  <a:schemeClr val="tx1"/>
                </a:solidFill>
              </a:rPr>
              <a:t>How fast?</a:t>
            </a:r>
          </a:p>
          <a:p>
            <a:pPr lvl="1"/>
            <a:r>
              <a:rPr lang="en-US" dirty="0" smtClean="0">
                <a:solidFill>
                  <a:schemeClr val="tx1"/>
                </a:solidFill>
              </a:rPr>
              <a:t>How expensive?</a:t>
            </a:r>
          </a:p>
          <a:p>
            <a:pPr>
              <a:spcBef>
                <a:spcPts val="600"/>
              </a:spcBef>
            </a:pPr>
            <a:r>
              <a:rPr lang="en-US" dirty="0" smtClean="0">
                <a:solidFill>
                  <a:schemeClr val="tx1"/>
                </a:solidFill>
              </a:rPr>
              <a:t>Cache memory principles</a:t>
            </a:r>
          </a:p>
        </p:txBody>
      </p:sp>
      <p:sp>
        <p:nvSpPr>
          <p:cNvPr id="32" name="Content Placeholder 31"/>
          <p:cNvSpPr>
            <a:spLocks noGrp="1"/>
          </p:cNvSpPr>
          <p:nvPr>
            <p:ph sz="quarter" idx="4"/>
          </p:nvPr>
        </p:nvSpPr>
        <p:spPr>
          <a:xfrm>
            <a:off x="4429124" y="2643182"/>
            <a:ext cx="3862414" cy="2571768"/>
          </a:xfrm>
        </p:spPr>
        <p:txBody>
          <a:bodyPr>
            <a:normAutofit/>
          </a:bodyPr>
          <a:lstStyle/>
          <a:p>
            <a:pPr marL="228600" lvl="1">
              <a:spcBef>
                <a:spcPts val="1800"/>
              </a:spcBef>
              <a:buClr>
                <a:schemeClr val="accent1"/>
              </a:buClr>
            </a:pPr>
            <a:r>
              <a:rPr lang="en-US" dirty="0" smtClean="0">
                <a:solidFill>
                  <a:schemeClr val="tx1"/>
                </a:solidFill>
              </a:rPr>
              <a:t>Elements of cache design</a:t>
            </a:r>
          </a:p>
          <a:p>
            <a:pPr marL="457200" lvl="2">
              <a:spcBef>
                <a:spcPts val="0"/>
              </a:spcBef>
              <a:buClr>
                <a:schemeClr val="bg2">
                  <a:lumMod val="75000"/>
                </a:schemeClr>
              </a:buClr>
            </a:pPr>
            <a:r>
              <a:rPr lang="en-US" dirty="0" smtClean="0">
                <a:solidFill>
                  <a:schemeClr val="tx1"/>
                </a:solidFill>
              </a:rPr>
              <a:t>Cache addresses</a:t>
            </a:r>
          </a:p>
          <a:p>
            <a:pPr marL="457200" lvl="2">
              <a:spcBef>
                <a:spcPts val="0"/>
              </a:spcBef>
              <a:buClr>
                <a:schemeClr val="bg2">
                  <a:lumMod val="75000"/>
                </a:schemeClr>
              </a:buClr>
            </a:pPr>
            <a:r>
              <a:rPr lang="en-US" dirty="0" smtClean="0">
                <a:solidFill>
                  <a:schemeClr val="tx1"/>
                </a:solidFill>
              </a:rPr>
              <a:t>Cache size</a:t>
            </a:r>
          </a:p>
          <a:p>
            <a:pPr marL="457200" lvl="2">
              <a:spcBef>
                <a:spcPts val="0"/>
              </a:spcBef>
              <a:buClr>
                <a:schemeClr val="bg2">
                  <a:lumMod val="75000"/>
                </a:schemeClr>
              </a:buClr>
            </a:pPr>
            <a:r>
              <a:rPr lang="en-US" dirty="0" smtClean="0">
                <a:solidFill>
                  <a:schemeClr val="tx1"/>
                </a:solidFill>
              </a:rPr>
              <a:t>Mapping function</a:t>
            </a:r>
          </a:p>
          <a:p>
            <a:pPr marL="457200" lvl="2">
              <a:spcBef>
                <a:spcPts val="0"/>
              </a:spcBef>
              <a:buClr>
                <a:schemeClr val="bg2">
                  <a:lumMod val="75000"/>
                </a:schemeClr>
              </a:buClr>
            </a:pPr>
            <a:r>
              <a:rPr lang="en-US" dirty="0" smtClean="0">
                <a:solidFill>
                  <a:schemeClr val="tx1"/>
                </a:solidFill>
              </a:rPr>
              <a:t>Replacement algorithms</a:t>
            </a:r>
          </a:p>
          <a:p>
            <a:pPr marL="457200" lvl="2">
              <a:spcBef>
                <a:spcPts val="0"/>
              </a:spcBef>
              <a:buClr>
                <a:schemeClr val="bg2">
                  <a:lumMod val="75000"/>
                </a:schemeClr>
              </a:buClr>
            </a:pPr>
            <a:r>
              <a:rPr lang="en-US" dirty="0" smtClean="0">
                <a:solidFill>
                  <a:schemeClr val="tx1"/>
                </a:solidFill>
              </a:rPr>
              <a:t>Write policy</a:t>
            </a:r>
          </a:p>
          <a:p>
            <a:pPr marL="457200" lvl="2">
              <a:spcBef>
                <a:spcPts val="0"/>
              </a:spcBef>
              <a:buClr>
                <a:schemeClr val="bg2">
                  <a:lumMod val="75000"/>
                </a:schemeClr>
              </a:buClr>
            </a:pPr>
            <a:r>
              <a:rPr lang="en-US" dirty="0" smtClean="0">
                <a:solidFill>
                  <a:schemeClr val="tx1"/>
                </a:solidFill>
              </a:rPr>
              <a:t>Line size</a:t>
            </a:r>
          </a:p>
          <a:p>
            <a:pPr marL="457200" lvl="2">
              <a:spcBef>
                <a:spcPts val="0"/>
              </a:spcBef>
              <a:buClr>
                <a:schemeClr val="bg2">
                  <a:lumMod val="75000"/>
                </a:schemeClr>
              </a:buClr>
            </a:pPr>
            <a:r>
              <a:rPr lang="en-US" dirty="0" smtClean="0">
                <a:solidFill>
                  <a:schemeClr val="tx1"/>
                </a:solidFill>
              </a:rPr>
              <a:t>Number of caches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Cache</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6"/>
          </a:xfrm>
        </p:spPr>
        <p:txBody>
          <a:bodyPr/>
          <a:lstStyle/>
          <a:p>
            <a:pPr algn="ctr"/>
            <a:r>
              <a:rPr lang="en-GB" dirty="0" smtClean="0">
                <a:effectLst>
                  <a:outerShdw blurRad="38100" dist="38100" dir="2700000" algn="tl">
                    <a:srgbClr val="000000">
                      <a:alpha val="43137"/>
                    </a:srgbClr>
                  </a:outerShdw>
                </a:effectLst>
              </a:rPr>
              <a:t>Characteristics of Memory Systems</a:t>
            </a:r>
            <a:endParaRPr lang="en-GB"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285720" y="1374779"/>
            <a:ext cx="8429684" cy="5054617"/>
          </a:xfrm>
        </p:spPr>
        <p:txBody>
          <a:bodyPr>
            <a:noAutofit/>
          </a:bodyPr>
          <a:lstStyle/>
          <a:p>
            <a:r>
              <a:rPr lang="en-GB" sz="2400" dirty="0" smtClean="0">
                <a:solidFill>
                  <a:schemeClr val="tx1"/>
                </a:solidFill>
              </a:rPr>
              <a:t>Location</a:t>
            </a:r>
          </a:p>
          <a:p>
            <a:pPr lvl="1"/>
            <a:r>
              <a:rPr lang="en-GB" sz="2000" dirty="0" smtClean="0">
                <a:solidFill>
                  <a:schemeClr val="tx1"/>
                </a:solidFill>
              </a:rPr>
              <a:t>Refers to whether memory is internal and external to the computer</a:t>
            </a:r>
          </a:p>
          <a:p>
            <a:pPr lvl="1"/>
            <a:r>
              <a:rPr lang="en-GB" sz="2000" dirty="0" smtClean="0">
                <a:solidFill>
                  <a:schemeClr val="tx1"/>
                </a:solidFill>
              </a:rPr>
              <a:t>Internal memory is often equated (make equal) with main memory</a:t>
            </a:r>
          </a:p>
          <a:p>
            <a:pPr lvl="1"/>
            <a:r>
              <a:rPr lang="en-GB" sz="2000" dirty="0" smtClean="0">
                <a:solidFill>
                  <a:schemeClr val="tx1"/>
                </a:solidFill>
              </a:rPr>
              <a:t>Processor requires its own local memory, in the form of registers</a:t>
            </a:r>
          </a:p>
          <a:p>
            <a:pPr lvl="1"/>
            <a:r>
              <a:rPr lang="en-GB" sz="2000" dirty="0" smtClean="0">
                <a:solidFill>
                  <a:schemeClr val="tx1"/>
                </a:solidFill>
              </a:rPr>
              <a:t>Cache is another form of internal memory</a:t>
            </a:r>
          </a:p>
          <a:p>
            <a:pPr lvl="1"/>
            <a:r>
              <a:rPr lang="en-GB" sz="2000" dirty="0" smtClean="0">
                <a:solidFill>
                  <a:schemeClr val="tx1"/>
                </a:solidFill>
              </a:rPr>
              <a:t>External memory consists of peripheral storage devices that are accessible to the processor via I/O controllers</a:t>
            </a:r>
          </a:p>
          <a:p>
            <a:r>
              <a:rPr lang="en-GB" sz="2400" dirty="0" smtClean="0">
                <a:solidFill>
                  <a:schemeClr val="tx1"/>
                </a:solidFill>
              </a:rPr>
              <a:t>Capacity</a:t>
            </a:r>
          </a:p>
          <a:p>
            <a:pPr lvl="1"/>
            <a:r>
              <a:rPr lang="en-GB" sz="2000" dirty="0" smtClean="0">
                <a:solidFill>
                  <a:schemeClr val="tx1"/>
                </a:solidFill>
              </a:rPr>
              <a:t>Memory is typically expressed in terms of bytes</a:t>
            </a:r>
          </a:p>
          <a:p>
            <a:r>
              <a:rPr lang="en-GB" sz="2400" dirty="0" smtClean="0">
                <a:solidFill>
                  <a:schemeClr val="tx1"/>
                </a:solidFill>
              </a:rPr>
              <a:t>Unit of transfer</a:t>
            </a:r>
          </a:p>
          <a:p>
            <a:pPr lvl="1"/>
            <a:r>
              <a:rPr lang="en-GB" sz="2000" dirty="0" smtClean="0">
                <a:solidFill>
                  <a:schemeClr val="tx1"/>
                </a:solidFill>
              </a:rPr>
              <a:t>For internal memory the unit of transfer is equal to the number of electrical lines into and out of the memory module</a:t>
            </a:r>
            <a:endParaRPr lang="en-GB" sz="20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0" y="228600"/>
            <a:ext cx="7556500" cy="887412"/>
          </a:xfrm>
        </p:spPr>
        <p:txBody>
          <a:bodyPr/>
          <a:lstStyle/>
          <a:p>
            <a:r>
              <a:rPr lang="en-GB" dirty="0" smtClean="0">
                <a:effectLst>
                  <a:outerShdw blurRad="38100" dist="38100" dir="2700000" algn="tl">
                    <a:srgbClr val="000000">
                      <a:alpha val="43137"/>
                    </a:srgbClr>
                  </a:outerShdw>
                </a:effectLst>
              </a:rPr>
              <a:t>Method of Accessing Units of Data</a:t>
            </a:r>
            <a:endParaRPr lang="en-GB"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42910" y="5786454"/>
            <a:ext cx="392909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More details: Next slides</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 y="71414"/>
            <a:ext cx="7556500" cy="88741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smtClean="0">
                <a:solidFill>
                  <a:schemeClr val="accent1"/>
                </a:solidFill>
                <a:effectLst>
                  <a:outerShdw blurRad="38100" dist="38100" dir="2700000" algn="tl">
                    <a:srgbClr val="000000">
                      <a:alpha val="43137"/>
                    </a:srgbClr>
                  </a:outerShdw>
                </a:effectLst>
                <a:latin typeface="+mj-lt"/>
                <a:ea typeface="+mj-ea"/>
                <a:cs typeface="+mj-cs"/>
              </a:rPr>
              <a:t>Direct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9" name="TextBox 8"/>
          <p:cNvSpPr txBox="1"/>
          <p:nvPr/>
        </p:nvSpPr>
        <p:spPr>
          <a:xfrm>
            <a:off x="214314" y="2285992"/>
            <a:ext cx="4143372" cy="830997"/>
          </a:xfrm>
          <a:prstGeom prst="rect">
            <a:avLst/>
          </a:prstGeom>
          <a:noFill/>
        </p:spPr>
        <p:txBody>
          <a:bodyPr wrap="square" rtlCol="0">
            <a:spAutoFit/>
          </a:bodyPr>
          <a:lstStyle/>
          <a:p>
            <a:r>
              <a:rPr lang="en-US" b="1" smtClean="0">
                <a:solidFill>
                  <a:srgbClr val="FF0000"/>
                </a:solidFill>
              </a:rPr>
              <a:t>T1</a:t>
            </a:r>
            <a:r>
              <a:rPr lang="en-US" smtClean="0">
                <a:solidFill>
                  <a:srgbClr val="FF0000"/>
                </a:solidFill>
              </a:rPr>
              <a:t>: seek time, time for moving the head to the accessed track</a:t>
            </a:r>
            <a:endParaRPr lang="en-US">
              <a:solidFill>
                <a:srgbClr val="FF0000"/>
              </a:solidFill>
            </a:endParaRPr>
          </a:p>
        </p:txBody>
      </p:sp>
      <p:sp>
        <p:nvSpPr>
          <p:cNvPr id="10" name="TextBox 9"/>
          <p:cNvSpPr txBox="1"/>
          <p:nvPr/>
        </p:nvSpPr>
        <p:spPr>
          <a:xfrm>
            <a:off x="214282" y="3071810"/>
            <a:ext cx="4286280" cy="1569660"/>
          </a:xfrm>
          <a:prstGeom prst="rect">
            <a:avLst/>
          </a:prstGeom>
          <a:noFill/>
        </p:spPr>
        <p:txBody>
          <a:bodyPr wrap="square" rtlCol="0">
            <a:spAutoFit/>
          </a:bodyPr>
          <a:lstStyle/>
          <a:p>
            <a:r>
              <a:rPr lang="en-US" b="1" smtClean="0">
                <a:solidFill>
                  <a:srgbClr val="006600"/>
                </a:solidFill>
              </a:rPr>
              <a:t>T2</a:t>
            </a:r>
            <a:r>
              <a:rPr lang="en-US" smtClean="0">
                <a:solidFill>
                  <a:srgbClr val="006600"/>
                </a:solidFill>
              </a:rPr>
              <a:t>: Rotational delay, time for rotating the disk to position the head to the beginning of the accessed sector</a:t>
            </a:r>
            <a:endParaRPr lang="en-US">
              <a:solidFill>
                <a:srgbClr val="006600"/>
              </a:solidFill>
            </a:endParaRPr>
          </a:p>
        </p:txBody>
      </p:sp>
      <p:sp>
        <p:nvSpPr>
          <p:cNvPr id="11" name="TextBox 10"/>
          <p:cNvSpPr txBox="1"/>
          <p:nvPr/>
        </p:nvSpPr>
        <p:spPr>
          <a:xfrm>
            <a:off x="214282" y="4572008"/>
            <a:ext cx="4429156" cy="1200329"/>
          </a:xfrm>
          <a:prstGeom prst="rect">
            <a:avLst/>
          </a:prstGeom>
          <a:noFill/>
        </p:spPr>
        <p:txBody>
          <a:bodyPr wrap="square" rtlCol="0">
            <a:spAutoFit/>
          </a:bodyPr>
          <a:lstStyle/>
          <a:p>
            <a:r>
              <a:rPr lang="en-US" b="1" smtClean="0"/>
              <a:t>T3</a:t>
            </a:r>
            <a:r>
              <a:rPr lang="en-US" smtClean="0"/>
              <a:t>: Transfer time, time for rotating the disk to access all the accessed sector</a:t>
            </a:r>
            <a:endParaRPr lang="en-US"/>
          </a:p>
        </p:txBody>
      </p:sp>
      <p:pic>
        <p:nvPicPr>
          <p:cNvPr id="1027" name="Picture 3"/>
          <p:cNvPicPr>
            <a:picLocks noChangeAspect="1" noChangeArrowheads="1"/>
          </p:cNvPicPr>
          <p:nvPr/>
        </p:nvPicPr>
        <p:blipFill>
          <a:blip r:embed="rId2"/>
          <a:srcRect/>
          <a:stretch>
            <a:fillRect/>
          </a:stretch>
        </p:blipFill>
        <p:spPr bwMode="auto">
          <a:xfrm>
            <a:off x="4714876" y="857232"/>
            <a:ext cx="4286250" cy="4714875"/>
          </a:xfrm>
          <a:prstGeom prst="rect">
            <a:avLst/>
          </a:prstGeom>
          <a:noFill/>
          <a:ln w="9525">
            <a:noFill/>
            <a:miter lim="800000"/>
            <a:headEnd/>
            <a:tailEnd/>
          </a:ln>
          <a:effectLst/>
        </p:spPr>
      </p:pic>
      <p:sp>
        <p:nvSpPr>
          <p:cNvPr id="13" name="Rectangle 12"/>
          <p:cNvSpPr/>
          <p:nvPr/>
        </p:nvSpPr>
        <p:spPr>
          <a:xfrm>
            <a:off x="285720" y="1285860"/>
            <a:ext cx="4143404" cy="9286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Location of each sector is idenfified by a unique number </a:t>
            </a:r>
            <a:endParaRPr lang="en-US" sz="2000"/>
          </a:p>
        </p:txBody>
      </p:sp>
      <p:sp>
        <p:nvSpPr>
          <p:cNvPr id="14" name="Rectangle 13"/>
          <p:cNvSpPr/>
          <p:nvPr/>
        </p:nvSpPr>
        <p:spPr>
          <a:xfrm>
            <a:off x="285720"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Access time = T1 + T2 + T3</a:t>
            </a:r>
            <a:endParaRPr lang="en-US"/>
          </a:p>
        </p:txBody>
      </p:sp>
      <p:sp>
        <p:nvSpPr>
          <p:cNvPr id="15" name="Rectangle 14"/>
          <p:cNvSpPr/>
          <p:nvPr/>
        </p:nvSpPr>
        <p:spPr>
          <a:xfrm>
            <a:off x="4714876" y="5857892"/>
            <a:ext cx="4214842" cy="7858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Each sector is accessed using different access time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0" y="214290"/>
            <a:ext cx="7556500" cy="127157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Method of Accessing Units of Data:</a:t>
            </a:r>
          </a:p>
          <a:p>
            <a:pPr marL="0" marR="0" lvl="0" indent="0" algn="l" defTabSz="914400" rtl="0" eaLnBrk="1" fontAlgn="auto" latinLnBrk="0" hangingPunct="1">
              <a:lnSpc>
                <a:spcPct val="100000"/>
              </a:lnSpc>
              <a:spcBef>
                <a:spcPct val="0"/>
              </a:spcBef>
              <a:spcAft>
                <a:spcPts val="0"/>
              </a:spcAft>
              <a:buClrTx/>
              <a:buSzTx/>
              <a:buFontTx/>
              <a:buNone/>
              <a:tabLst/>
              <a:defRPr/>
            </a:pPr>
            <a:r>
              <a:rPr lang="en-GB" sz="3600" smtClean="0">
                <a:solidFill>
                  <a:schemeClr val="accent1"/>
                </a:solidFill>
                <a:effectLst>
                  <a:outerShdw blurRad="38100" dist="38100" dir="2700000" algn="tl">
                    <a:srgbClr val="000000">
                      <a:alpha val="43137"/>
                    </a:srgbClr>
                  </a:outerShdw>
                </a:effectLst>
                <a:latin typeface="+mj-lt"/>
                <a:ea typeface="+mj-ea"/>
                <a:cs typeface="+mj-cs"/>
              </a:rPr>
              <a:t>Random  Access</a:t>
            </a:r>
            <a:endPar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3" name="Rectangle 2"/>
          <p:cNvSpPr/>
          <p:nvPr/>
        </p:nvSpPr>
        <p:spPr>
          <a:xfrm>
            <a:off x="571472" y="2857496"/>
            <a:ext cx="928694" cy="121444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CPU</a:t>
            </a:r>
            <a:endParaRPr lang="en-US"/>
          </a:p>
        </p:txBody>
      </p:sp>
      <p:sp>
        <p:nvSpPr>
          <p:cNvPr id="4" name="Rectangle 3"/>
          <p:cNvSpPr/>
          <p:nvPr/>
        </p:nvSpPr>
        <p:spPr>
          <a:xfrm>
            <a:off x="1500166" y="3214686"/>
            <a:ext cx="3000396" cy="642942"/>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Address bus</a:t>
            </a:r>
            <a:endParaRPr lang="en-US"/>
          </a:p>
        </p:txBody>
      </p:sp>
      <p:sp>
        <p:nvSpPr>
          <p:cNvPr id="5" name="Rectangle 4"/>
          <p:cNvSpPr/>
          <p:nvPr/>
        </p:nvSpPr>
        <p:spPr>
          <a:xfrm>
            <a:off x="4500562" y="2857496"/>
            <a:ext cx="1571636"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Mem. Decoder</a:t>
            </a:r>
            <a:endParaRPr lang="en-US"/>
          </a:p>
        </p:txBody>
      </p:sp>
      <p:sp>
        <p:nvSpPr>
          <p:cNvPr id="6" name="Rectangle 5"/>
          <p:cNvSpPr/>
          <p:nvPr/>
        </p:nvSpPr>
        <p:spPr>
          <a:xfrm>
            <a:off x="6858016" y="100010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858016" y="128586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16" y="15001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58016" y="17859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858016" y="200024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858016" y="228599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858016" y="257174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58016" y="285749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58016" y="314324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858016" y="342900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58016" y="371475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858016" y="392906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858016" y="421481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858016" y="450057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58016" y="478632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858016" y="507207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858016" y="535782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5" idx="3"/>
            <a:endCxn id="15" idx="1"/>
          </p:cNvCxnSpPr>
          <p:nvPr/>
        </p:nvCxnSpPr>
        <p:spPr>
          <a:xfrm>
            <a:off x="6072198" y="3571876"/>
            <a:ext cx="785818"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57158" y="4429132"/>
            <a:ext cx="6429420" cy="830997"/>
          </a:xfrm>
          <a:prstGeom prst="rect">
            <a:avLst/>
          </a:prstGeom>
        </p:spPr>
        <p:txBody>
          <a:bodyPr wrap="square">
            <a:spAutoFit/>
          </a:bodyPr>
          <a:lstStyle/>
          <a:p>
            <a:r>
              <a:rPr kumimoji="1" lang="en-US" smtClean="0"/>
              <a:t>The time to access a given location is independent of the sequence of prior accesses and is constant</a:t>
            </a:r>
            <a:endParaRPr lang="en-US"/>
          </a:p>
        </p:txBody>
      </p:sp>
      <p:sp>
        <p:nvSpPr>
          <p:cNvPr id="26" name="TextBox 25"/>
          <p:cNvSpPr txBox="1"/>
          <p:nvPr/>
        </p:nvSpPr>
        <p:spPr>
          <a:xfrm>
            <a:off x="6643702" y="5610541"/>
            <a:ext cx="2071702" cy="461665"/>
          </a:xfrm>
          <a:prstGeom prst="rect">
            <a:avLst/>
          </a:prstGeom>
          <a:noFill/>
        </p:spPr>
        <p:txBody>
          <a:bodyPr wrap="square" rtlCol="0">
            <a:spAutoFit/>
          </a:bodyPr>
          <a:lstStyle/>
          <a:p>
            <a:pPr algn="ctr"/>
            <a:r>
              <a:rPr lang="en-US" smtClean="0"/>
              <a:t>Main memory</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7717</TotalTime>
  <Words>11707</Words>
  <Application>Microsoft Macintosh PowerPoint</Application>
  <PresentationFormat>On-screen Show (4:3)</PresentationFormat>
  <Paragraphs>1080</Paragraphs>
  <Slides>50</Slides>
  <Notes>47</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Slide 8</vt:lpstr>
      <vt:lpstr>Slide 9</vt:lpstr>
      <vt:lpstr>Capacity and Performance:</vt:lpstr>
      <vt:lpstr>Memory</vt:lpstr>
      <vt:lpstr>Memory Hierarchy</vt:lpstr>
      <vt:lpstr>Memory Hierarchy…</vt:lpstr>
      <vt:lpstr>4.2- Cache Memory Principles</vt:lpstr>
      <vt:lpstr>What is a Cache?</vt:lpstr>
      <vt:lpstr>Cache/Main Memory Structure</vt:lpstr>
      <vt:lpstr>4.3- Elements of Cache Design</vt:lpstr>
      <vt:lpstr>Main Memory Address Specifications</vt:lpstr>
      <vt:lpstr>Main Memory Address Specifications</vt:lpstr>
      <vt:lpstr>Main Memory Address Specifications</vt:lpstr>
      <vt:lpstr>Main Memory Address Specifications</vt:lpstr>
      <vt:lpstr>Main Memory Address Specifications</vt:lpstr>
      <vt:lpstr>Main Memory Address Specifications</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Slide 39</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Su</cp:lastModifiedBy>
  <cp:revision>226</cp:revision>
  <dcterms:created xsi:type="dcterms:W3CDTF">2012-06-19T17:26:14Z</dcterms:created>
  <dcterms:modified xsi:type="dcterms:W3CDTF">2017-01-19T01:28:47Z</dcterms:modified>
</cp:coreProperties>
</file>