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0"/>
  </p:notesMasterIdLst>
  <p:handoutMasterIdLst>
    <p:handoutMasterId r:id="rId41"/>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59" r:id="rId21"/>
    <p:sldId id="345" r:id="rId22"/>
    <p:sldId id="357" r:id="rId23"/>
    <p:sldId id="347" r:id="rId24"/>
    <p:sldId id="348" r:id="rId25"/>
    <p:sldId id="349" r:id="rId26"/>
    <p:sldId id="346" r:id="rId27"/>
    <p:sldId id="302" r:id="rId28"/>
    <p:sldId id="303" r:id="rId29"/>
    <p:sldId id="326" r:id="rId30"/>
    <p:sldId id="350" r:id="rId31"/>
    <p:sldId id="328" r:id="rId32"/>
    <p:sldId id="305" r:id="rId33"/>
    <p:sldId id="329" r:id="rId34"/>
    <p:sldId id="330" r:id="rId35"/>
    <p:sldId id="334" r:id="rId36"/>
    <p:sldId id="331" r:id="rId37"/>
    <p:sldId id="358" r:id="rId38"/>
    <p:sldId id="33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4" autoAdjust="0"/>
    <p:restoredTop sz="83026" autoAdjust="0"/>
  </p:normalViewPr>
  <p:slideViewPr>
    <p:cSldViewPr>
      <p:cViewPr varScale="1">
        <p:scale>
          <a:sx n="60" d="100"/>
          <a:sy n="60" d="100"/>
        </p:scale>
        <p:origin x="150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8.xml"/><Relationship Id="rId3" Type="http://schemas.openxmlformats.org/officeDocument/2006/relationships/slide" Target="slides/slide8.xml"/><Relationship Id="rId7" Type="http://schemas.openxmlformats.org/officeDocument/2006/relationships/slide" Target="slides/slide22.xml"/><Relationship Id="rId12" Type="http://schemas.openxmlformats.org/officeDocument/2006/relationships/slide" Target="slides/slide36.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32.xml"/><Relationship Id="rId4" Type="http://schemas.openxmlformats.org/officeDocument/2006/relationships/slide" Target="slides/slide9.xml"/><Relationship Id="rId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a:effectLst>
                <a:outerShdw blurRad="38100" dist="38100" dir="2700000" algn="tl">
                  <a:srgbClr val="000000">
                    <a:alpha val="43137"/>
                  </a:srgbClr>
                </a:outerShdw>
              </a:effectLst>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a:effectLst>
                <a:outerShdw blurRad="38100" dist="38100" dir="2700000" algn="tl">
                  <a:srgbClr val="000000">
                    <a:alpha val="43137"/>
                  </a:srgbClr>
                </a:outerShdw>
              </a:effectLst>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a:effectLst>
                <a:outerShdw blurRad="38100" dist="38100" dir="2700000" algn="tl">
                  <a:srgbClr val="000000">
                    <a:alpha val="43137"/>
                  </a:srgbClr>
                </a:outerShdw>
              </a:effectLst>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a:effectLst>
                <a:outerShdw blurRad="38100" dist="38100" dir="2700000" algn="tl">
                  <a:srgbClr val="000000">
                    <a:alpha val="43137"/>
                  </a:srgbClr>
                </a:outerShdw>
              </a:effectLst>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a:effectLst>
                <a:outerShdw blurRad="38100" dist="38100" dir="2700000" algn="tl">
                  <a:srgbClr val="000000">
                    <a:alpha val="43137"/>
                  </a:srgbClr>
                </a:outerShdw>
              </a:effectLst>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a:effectLst>
                <a:outerShdw blurRad="38100" dist="38100" dir="2700000" algn="tl">
                  <a:srgbClr val="000000">
                    <a:alpha val="43137"/>
                  </a:srgbClr>
                </a:outerShdw>
              </a:effectLst>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a:effectLst>
                <a:outerShdw blurRad="38100" dist="38100" dir="2700000" algn="tl">
                  <a:srgbClr val="000000">
                    <a:alpha val="43137"/>
                  </a:srgbClr>
                </a:outerShdw>
              </a:effectLst>
            </a:rPr>
            <a:t>Microchip is organized so that a section of memory cells are erased in a single action or “flash”</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pt>
    <dgm:pt modelId="{FF0D77B0-D959-1948-A50C-07160BB098BA}" type="pres">
      <dgm:prSet presAssocID="{CA404423-6AB9-EB4A-85D9-76B337FDB174}" presName="textNode" presStyleLbl="bgShp" presStyleIdx="0" presStyleCnt="3"/>
      <dgm:spPr/>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pt>
    <dgm:pt modelId="{A29DDF9C-1AED-6F47-B745-E0CED4A18B8F}" type="pres">
      <dgm:prSet presAssocID="{DF8EF88C-8D84-8C43-B810-AFB4651BAA39}" presName="textNode" presStyleLbl="bgShp" presStyleIdx="1" presStyleCnt="3"/>
      <dgm:spPr/>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pt>
    <dgm:pt modelId="{0414F7A4-1CC0-F143-82FF-D58C6494D706}" type="pres">
      <dgm:prSet presAssocID="{770FE41B-0D6A-BE46-8DE9-86FE2A665892}" presName="textNode" presStyleLbl="bgShp" presStyleIdx="2" presStyleCnt="3"/>
      <dgm:spPr/>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pt>
  </dgm:ptLst>
  <dgm:cxnLst>
    <dgm:cxn modelId="{BD82340B-B93F-314B-9BD7-A1CAF4A011E3}" type="presOf" srcId="{DF8EF88C-8D84-8C43-B810-AFB4651BAA39}" destId="{06A8ABCA-51AB-7C44-A93E-8766E44BBFCB}"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EACCF22D-8636-0B4F-B779-7F23E4506E92}" type="presOf" srcId="{D23BE324-DA86-ED4B-A593-27E2A934B691}" destId="{CD367AB6-D8AE-B349-B7FD-90FB0C3AD718}"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CF9623A-666F-6647-802A-A95493F8EBAC}" srcId="{CA404423-6AB9-EB4A-85D9-76B337FDB174}" destId="{9D8833F6-FFF2-0043-8E19-662F3ECC0C69}" srcOrd="2" destOrd="0" parTransId="{3B768F97-B4E7-2F4E-9C97-87DEA25921EC}" sibTransId="{94D34039-8F97-4244-BD50-B01B3B91FF83}"/>
    <dgm:cxn modelId="{66049963-1F81-0147-9650-38F3D98BA50B}" type="presOf" srcId="{CA404423-6AB9-EB4A-85D9-76B337FDB174}" destId="{761E5B8F-DCD7-AF41-837F-D9BECF9DFF4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DC9A8752-C01B-5A47-B511-EA531B99815E}" srcId="{DF8EF88C-8D84-8C43-B810-AFB4651BAA39}" destId="{90B5EB81-C31A-0E4D-847F-0FF7DA55B788}" srcOrd="0" destOrd="0" parTransId="{73B3EB71-008F-4542-BCD6-0C44942298C8}" sibTransId="{D7E515D4-956F-D843-9334-9C7B173CAC8C}"/>
    <dgm:cxn modelId="{8F3D9F74-F63D-C64B-A465-F7575AB5F59C}" srcId="{770FE41B-0D6A-BE46-8DE9-86FE2A665892}" destId="{300B7704-EB88-0641-811A-C749A83EA426}" srcOrd="0" destOrd="0" parTransId="{AABC2E9F-7452-C24F-B639-5D50CBED447C}" sibTransId="{0E6A06E8-568A-2C48-A7AD-2FDA807B86E2}"/>
    <dgm:cxn modelId="{1410B755-6ED9-E748-8BFB-77A5A3935B42}" srcId="{770FE41B-0D6A-BE46-8DE9-86FE2A665892}" destId="{F1E0DF61-5B75-6A44-B10A-18FC603A31B1}" srcOrd="1" destOrd="0" parTransId="{A70A8BE2-DCCA-CC41-A04A-99DC6522C741}" sibTransId="{58DE4856-0A2D-5C4B-A519-E9C0BCD26CDD}"/>
    <dgm:cxn modelId="{EF616C56-3C8C-964B-9057-3E238C0F0AAC}" srcId="{D23BE324-DA86-ED4B-A593-27E2A934B691}" destId="{DF8EF88C-8D84-8C43-B810-AFB4651BAA39}" srcOrd="1" destOrd="0" parTransId="{DEF28F56-1015-8A41-A6BA-78C83248F303}" sibTransId="{78B9242F-3EF8-2747-B1F7-03FF22C29C4C}"/>
    <dgm:cxn modelId="{387B7D78-C7C4-444B-B9AC-A3B1F7827C2E}" srcId="{D23BE324-DA86-ED4B-A593-27E2A934B691}" destId="{CA404423-6AB9-EB4A-85D9-76B337FDB174}" srcOrd="0" destOrd="0" parTransId="{87E0A1A0-3D6C-E44A-A686-A38CE1113DBF}" sibTransId="{FE595A42-11C2-5545-9CAC-BEFD7802AE55}"/>
    <dgm:cxn modelId="{0FC86279-6947-3848-A988-83DDFB9DF0E1}" type="presOf" srcId="{6CF8E079-9113-B341-949B-0C8FE1D54943}" destId="{408F0A18-5EE1-CE4C-9645-EA7FCA285619}"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480F4E87-8507-814B-A575-458F5CE9CAFD}" srcId="{D23BE324-DA86-ED4B-A593-27E2A934B691}" destId="{770FE41B-0D6A-BE46-8DE9-86FE2A665892}" srcOrd="2" destOrd="0" parTransId="{6355C11E-EB04-F340-BF3E-8BF03EE0722F}" sibTransId="{3CDBA012-2FB2-4447-813E-6E60F77BCDA8}"/>
    <dgm:cxn modelId="{38228795-759C-B643-96B7-35BE38BE6B59}" type="presOf" srcId="{9D8833F6-FFF2-0043-8E19-662F3ECC0C69}" destId="{6EA9746E-83BF-C141-962A-D5914E659DB9}"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00DF459D-A9C6-B94B-B2F9-8A117B2FFE4E}" type="presOf" srcId="{0C2DECDD-0A85-9C48-9279-DE771DF08233}" destId="{1E8C0409-4787-3248-94C2-AEB8C99A4F95}" srcOrd="0"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107BD4BB-EE41-8846-BB28-31BC5309E10B}" srcId="{DF8EF88C-8D84-8C43-B810-AFB4651BAA39}" destId="{6CF8E079-9113-B341-949B-0C8FE1D54943}" srcOrd="3" destOrd="0" parTransId="{812DAFDD-DC6D-0B46-9650-4CDE2DDDB542}" sibTransId="{05CA5228-BB03-DB49-AF01-BB0808759185}"/>
    <dgm:cxn modelId="{805D58BE-7D92-EE46-B76D-6E655B1BBC5F}" type="presOf" srcId="{300B7704-EB88-0641-811A-C749A83EA426}" destId="{BF72B8B5-A8A6-834B-A98F-81FAF85D1BED}"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a:solidFill>
                <a:srgbClr val="FF0000"/>
              </a:solidFill>
            </a:rPr>
            <a:t>Composed of a collection of DRAM chips</a:t>
          </a: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a:solidFill>
                <a:srgbClr val="008000"/>
              </a:solidFill>
            </a:rPr>
            <a:t>Grouped together to form a </a:t>
          </a:r>
          <a:r>
            <a:rPr lang="en-GB" sz="1600" b="1" i="1" dirty="0">
              <a:solidFill>
                <a:srgbClr val="008000"/>
              </a:solidFill>
            </a:rPr>
            <a:t>memory bank</a:t>
          </a: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a:solidFill>
                <a:srgbClr val="0000CC"/>
              </a:solidFill>
            </a:rPr>
            <a:t>Each bank is independently able to service a memory read or write request</a:t>
          </a: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a:solidFill>
                <a:srgbClr val="FF0000"/>
              </a:solidFill>
            </a:rPr>
            <a:t>K</a:t>
          </a:r>
          <a:r>
            <a:rPr lang="en-US" sz="1600" b="1" dirty="0">
              <a:solidFill>
                <a:srgbClr val="FF0000"/>
              </a:solidFill>
            </a:rPr>
            <a:t> banks can service </a:t>
          </a:r>
          <a:r>
            <a:rPr lang="en-US" sz="1600" b="1" i="1" dirty="0">
              <a:solidFill>
                <a:srgbClr val="FF0000"/>
              </a:solidFill>
            </a:rPr>
            <a:t>K</a:t>
          </a:r>
          <a:r>
            <a:rPr lang="en-US" sz="1600" b="1" dirty="0">
              <a:solidFill>
                <a:srgbClr val="FF0000"/>
              </a:solidFill>
            </a:rPr>
            <a:t> requests simultaneously, increasing memory read or write rates by a factor of </a:t>
          </a:r>
          <a:r>
            <a:rPr lang="en-US" sz="1600" b="1" i="1" dirty="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a:solidFill>
                <a:srgbClr val="008000"/>
              </a:solidFill>
            </a:rPr>
            <a:t>If consecutive words of memory are stored in different banks, the transfer of a block of memory is speeded up</a:t>
          </a: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FE59DB30-070D-0D45-92D8-88DDEAB185F6}" type="presOf" srcId="{979CCC9C-C88B-4F4D-AC0F-0A951907E2F1}" destId="{CC87624B-73C2-8F41-B7C2-96066902C80B}"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247FDD88-A0E0-1744-834B-0F8FDFFB38ED}" srcId="{22C817E8-824B-8943-989C-AC83F97FCEAD}" destId="{6990B913-075B-F24B-BBAD-DFEE2609734F}" srcOrd="3" destOrd="0" parTransId="{A6B922CC-A229-714D-9271-B899C3F9E94D}" sibTransId="{EDDA628D-F276-0A46-AAC4-AE129E4624C7}"/>
    <dgm:cxn modelId="{BD8A179A-8BFA-4846-97C5-B2A667BBCAF7}" type="presOf" srcId="{6990B913-075B-F24B-BBAD-DFEE2609734F}" destId="{835CBABC-C4E5-3D41-92E3-3EE99DB441F4}"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A4FC8BA6-1F1E-3147-AB97-75C1101DCC1F}" srcId="{22C817E8-824B-8943-989C-AC83F97FCEAD}" destId="{9ED157BA-69A5-9144-AB59-6B93FD55C0B8}" srcOrd="4" destOrd="0" parTransId="{3BA5516E-3B52-0840-A909-851E6F7B1BF8}" sibTransId="{83D41E0C-5C58-4344-AFC3-1412D617C9DB}"/>
    <dgm:cxn modelId="{E1896FBA-2D33-4640-A1D4-BE8984060BE5}" srcId="{22C817E8-824B-8943-989C-AC83F97FCEAD}" destId="{A804BAA3-A403-9E4D-9F00-DDDAF19AB792}" srcOrd="2" destOrd="0" parTransId="{8F848074-08CD-D04A-BCAF-96E598B657A5}" sibTransId="{7B5B54EB-22EA-464C-B494-49CB79BA132C}"/>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a:effectLst>
                <a:outerShdw blurRad="38100" dist="38100" dir="2700000" algn="tl">
                  <a:srgbClr val="000000">
                    <a:alpha val="43137"/>
                  </a:srgbClr>
                </a:outerShdw>
              </a:effectLst>
            </a:rPr>
            <a:t>One of the most widely used forms of DRAM</a:t>
          </a: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processor or other master issues the instruction and address information which is latched by the DRAM</a:t>
          </a: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DRAM then responds after a set number of clock cycles</a:t>
          </a: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Meanwhile the master can safely do other tasks while the SDRAM is processing</a:t>
          </a: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pt>
    <dgm:pt modelId="{C6A6067D-FAE5-3C42-A284-AAC8AAF954FC}" type="pres">
      <dgm:prSet presAssocID="{1832C988-9138-D048-89E7-59624BB9E088}" presName="ThreeNodes_1_text" presStyleLbl="node1" presStyleIdx="2" presStyleCnt="3">
        <dgm:presLayoutVars>
          <dgm:bulletEnabled val="1"/>
        </dgm:presLayoutVars>
      </dgm:prSet>
      <dgm:spPr/>
    </dgm:pt>
    <dgm:pt modelId="{CD832A54-5AE9-BE4D-8FB0-9E636850F4B4}" type="pres">
      <dgm:prSet presAssocID="{1832C988-9138-D048-89E7-59624BB9E088}" presName="ThreeNodes_2_text" presStyleLbl="node1" presStyleIdx="2" presStyleCnt="3">
        <dgm:presLayoutVars>
          <dgm:bulletEnabled val="1"/>
        </dgm:presLayoutVars>
      </dgm:prSet>
      <dgm:spPr/>
    </dgm:pt>
    <dgm:pt modelId="{D052A974-963D-F74C-9FC9-4CDBE1D45F7A}" type="pres">
      <dgm:prSet presAssocID="{1832C988-9138-D048-89E7-59624BB9E088}" presName="ThreeNodes_3_text" presStyleLbl="node1" presStyleIdx="2" presStyleCnt="3">
        <dgm:presLayoutVars>
          <dgm:bulletEnabled val="1"/>
        </dgm:presLayoutVars>
      </dgm:prSet>
      <dgm:spPr/>
    </dgm:pt>
  </dgm:ptLst>
  <dgm:cxnLst>
    <dgm:cxn modelId="{5B7DAE0B-9DE6-C648-991F-9254CDEEDE84}" type="presOf" srcId="{12F3A4AA-2124-7941-86E3-41B406A0C454}" destId="{6DC128DD-9643-414F-B8E2-C8FCDA5CA536}" srcOrd="0" destOrd="3"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C620BD23-14CB-464A-A8C3-863E248964BD}" srcId="{E7EF0B17-15B4-B04D-82EB-5410FE7584B0}" destId="{12F3A4AA-2124-7941-86E3-41B406A0C454}" srcOrd="2" destOrd="0" parTransId="{9605741C-A990-2642-BC2E-59E32D5EA6EE}" sibTransId="{D3A86C7D-AB35-4947-ADFA-A5BA47ADDD6B}"/>
    <dgm:cxn modelId="{ED64AE29-F99F-9F4A-B9C4-1D6BC9D4D40F}" type="presOf" srcId="{A204CA6E-5364-894E-A74A-57FED05720C3}" destId="{D052A974-963D-F74C-9FC9-4CDBE1D45F7A}" srcOrd="1" destOrd="2"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39C7B06D-2035-4146-8B94-042E97A4E181}" type="presOf" srcId="{E7EF0B17-15B4-B04D-82EB-5410FE7584B0}" destId="{6DC128DD-9643-414F-B8E2-C8FCDA5CA536}" srcOrd="0"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88D6CC72-7986-7F42-8B5A-69B7DA0D09CE}" srcId="{1832C988-9138-D048-89E7-59624BB9E088}" destId="{63113182-605D-264A-A2F3-4717C57AE887}" srcOrd="0" destOrd="0" parTransId="{74571524-0DF1-4E4A-BF6D-B9CC0F235781}" sibTransId="{21D05D6F-F0C3-E348-BA9B-285F8AB3C47E}"/>
    <dgm:cxn modelId="{B7E92F58-FA41-3241-AF4F-9783AF7966E6}" type="presOf" srcId="{21D05D6F-F0C3-E348-BA9B-285F8AB3C47E}" destId="{4F5143D0-0BD0-9745-9E26-67D55601F120}" srcOrd="0" destOrd="0"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60BA9A9-DD8D-6F46-9EDE-8304E0C4AD2A}" type="presOf" srcId="{A204CA6E-5364-894E-A74A-57FED05720C3}" destId="{6DC128DD-9643-414F-B8E2-C8FCDA5CA536}" srcOrd="0" destOrd="2"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5D3ED2E9-1084-954B-9B72-05BCA4639676}" type="presOf" srcId="{1832C988-9138-D048-89E7-59624BB9E088}" destId="{AF07D91A-0C82-BF41-8C87-1F50207193A9}" srcOrd="0" destOrd="0" presId="urn:microsoft.com/office/officeart/2005/8/layout/vProcess5"/>
    <dgm:cxn modelId="{ABB0B1EB-B1EC-FD41-86D9-CA9454B37948}" type="presOf" srcId="{12F3A4AA-2124-7941-86E3-41B406A0C454}" destId="{D052A974-963D-F74C-9FC9-4CDBE1D45F7A}" srcOrd="1" destOrd="3"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a:t>Developed by Rambus</a:t>
          </a:r>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a:t>Adopted by Intel for its Pentium and Itanium processors</a:t>
          </a:r>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a:t>Has become the main competitor to SDRAM</a:t>
          </a:r>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a:t>Chips are vertical packages with all pins on one side</a:t>
          </a:r>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a:t>Exchanges data with the processor over 28 wires no more than 12 centimeters long</a:t>
          </a:r>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a:t>Bus can address up to 320 RDRAM chips and is rated at 1.6 GBps</a:t>
          </a:r>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a:t>Bus delivers address and control information using an asynchronous block-oriented protocol</a:t>
          </a:r>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a:t>Gets a memory request over the high-speed bus</a:t>
          </a:r>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a:t>Request contains the desired address, the type of operation, and the number of bytes in the operation</a:t>
          </a:r>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pt>
  </dgm:ptLst>
  <dgm:cxnLst>
    <dgm:cxn modelId="{D5EAEA05-82D6-1E49-A8A7-3A36E6F3D729}" srcId="{E2A7B169-1684-0747-90A7-CBD9E5DAA53E}" destId="{B6DB22E9-8C11-9442-BEFB-F5D68BF9CA3C}" srcOrd="0" destOrd="0" parTransId="{16175D1B-5DBA-CE4F-8DAC-E0A81D76966D}" sibTransId="{0124C23E-F5EF-2C47-A431-7EC20F37A99D}"/>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B8AA7C38-BE6D-244D-9F39-4370B6887E42}" srcId="{AFD16067-9DF0-E146-9C57-98ACF9D6D854}" destId="{A99D7C27-4A65-D242-ACE6-BA958BD55218}" srcOrd="0" destOrd="0" parTransId="{FB9049C9-4F34-094C-B18F-A841D82454D5}" sibTransId="{0F2CD972-0658-E944-9AB8-A9AE8F34034E}"/>
    <dgm:cxn modelId="{F8BC6A42-C2C0-3C41-8A38-8547460477DB}" type="presOf" srcId="{3585A296-D216-5C40-ACB6-0856FA67A4F5}" destId="{1C58BF8D-6788-3F4E-B025-2F3F0AF51CC0}"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04557D4D-5A7E-334D-97CA-CD508B0B80AF}" type="presOf" srcId="{B6DB22E9-8C11-9442-BEFB-F5D68BF9CA3C}" destId="{8F746B81-2869-F147-ACC5-30E73A693EC3}" srcOrd="0" destOrd="2"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97EDAE59-A2A3-374A-A4B2-04D5134D17DB}" type="presOf" srcId="{A3032B90-58EB-0D49-8682-EB0533BAB1D4}" destId="{4FB8688A-D97B-6945-8A70-2AF93B570210}" srcOrd="0" destOrd="0"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F0A49F8B-6345-E34A-B85F-ECD2E110B666}" srcId="{F252968C-5492-A841-9761-7340C08155A7}" destId="{650CCBC2-4F3E-FB4B-AD54-EC423A876824}" srcOrd="5" destOrd="0" parTransId="{7A20264E-0B38-3343-8CD1-2AFD0F7E75DE}" sibTransId="{5ED9AB13-6902-2F4A-BA2E-9CDB8AB76C71}"/>
    <dgm:cxn modelId="{29A9E69B-27ED-6F44-A171-A54650E24F2B}" type="presOf" srcId="{E2A7B169-1684-0747-90A7-CBD9E5DAA53E}" destId="{8F746B81-2869-F147-ACC5-30E73A693EC3}" srcOrd="0" destOrd="1" presId="urn:microsoft.com/office/officeart/2005/8/layout/venn1"/>
    <dgm:cxn modelId="{D1E9849D-E303-AD42-971D-82B934ED4998}" type="presOf" srcId="{AA39A1DD-0474-904C-BDCC-ED84EBE5E467}" destId="{B98C07D3-4D37-1E4A-A33F-43EC4E740016}" srcOrd="0" destOrd="0" presId="urn:microsoft.com/office/officeart/2005/8/layout/venn1"/>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EPROM</a:t>
          </a: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Erasable programmable read-only memory</a:t>
          </a:r>
        </a:p>
      </dsp:txBody>
      <dsp:txXfrm>
        <a:off x="301285" y="1561433"/>
        <a:ext cx="2108183" cy="944252"/>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Erasure process can be performed repeatedly</a:t>
          </a:r>
        </a:p>
      </dsp:txBody>
      <dsp:txXfrm>
        <a:off x="301285" y="2718748"/>
        <a:ext cx="2108183" cy="944252"/>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PROM but it has the advantage of the multiple update capability </a:t>
          </a:r>
        </a:p>
      </dsp:txBody>
      <dsp:txXfrm>
        <a:off x="301285" y="3876064"/>
        <a:ext cx="2108183" cy="944252"/>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Electrically erasable programmable read-only memory</a:t>
          </a:r>
        </a:p>
      </dsp:txBody>
      <dsp:txXfrm>
        <a:off x="3205515" y="1553528"/>
        <a:ext cx="2123369" cy="700180"/>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Can be written into at any time without erasing prior contents</a:t>
          </a:r>
        </a:p>
      </dsp:txBody>
      <dsp:txXfrm>
        <a:off x="3205515" y="2411699"/>
        <a:ext cx="2123369" cy="700180"/>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Combines the advantage of non-volatility with the flexibility of being updatable in place</a:t>
          </a:r>
        </a:p>
      </dsp:txBody>
      <dsp:txXfrm>
        <a:off x="3205515" y="3269870"/>
        <a:ext cx="2123369" cy="700180"/>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EPROM </a:t>
          </a:r>
        </a:p>
      </dsp:txBody>
      <dsp:txXfrm>
        <a:off x="3205515" y="4128041"/>
        <a:ext cx="2123369" cy="700180"/>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Intermediate between EPROM and EEPROM in both cost and functionality</a:t>
          </a:r>
        </a:p>
      </dsp:txBody>
      <dsp:txXfrm>
        <a:off x="6124930" y="1561433"/>
        <a:ext cx="2108183" cy="944252"/>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Uses an electrical erasing technology, does not provide byte-level erasure</a:t>
          </a:r>
        </a:p>
      </dsp:txBody>
      <dsp:txXfrm>
        <a:off x="6124930" y="2718748"/>
        <a:ext cx="2108183" cy="944252"/>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Microchip is organized so that a section of memory cells are erased in a single action or “flash”</a:t>
          </a:r>
        </a:p>
      </dsp:txBody>
      <dsp:txXfrm>
        <a:off x="6124930" y="3876064"/>
        <a:ext cx="2108183" cy="94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rgbClr val="FF0000"/>
              </a:solidFill>
            </a:rPr>
            <a:t>Composed of a collection of DRAM chips</a:t>
          </a: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b="1" kern="1200" dirty="0">
              <a:solidFill>
                <a:srgbClr val="008000"/>
              </a:solidFill>
            </a:rPr>
            <a:t>Grouped together to form a </a:t>
          </a:r>
          <a:r>
            <a:rPr lang="en-GB" sz="1600" b="1" i="1" kern="1200" dirty="0">
              <a:solidFill>
                <a:srgbClr val="008000"/>
              </a:solidFill>
            </a:rPr>
            <a:t>memory bank</a:t>
          </a: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rgbClr val="0000CC"/>
              </a:solidFill>
            </a:rPr>
            <a:t>Each bank is independently able to service a memory read or write request</a:t>
          </a: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i="1" kern="1200" dirty="0">
              <a:solidFill>
                <a:srgbClr val="FF0000"/>
              </a:solidFill>
            </a:rPr>
            <a:t>K</a:t>
          </a:r>
          <a:r>
            <a:rPr lang="en-US" sz="1600" b="1" kern="1200" dirty="0">
              <a:solidFill>
                <a:srgbClr val="FF0000"/>
              </a:solidFill>
            </a:rPr>
            <a:t> banks can service </a:t>
          </a:r>
          <a:r>
            <a:rPr lang="en-US" sz="1600" b="1" i="1" kern="1200" dirty="0">
              <a:solidFill>
                <a:srgbClr val="FF0000"/>
              </a:solidFill>
            </a:rPr>
            <a:t>K</a:t>
          </a:r>
          <a:r>
            <a:rPr lang="en-US" sz="1600" b="1" kern="1200" dirty="0">
              <a:solidFill>
                <a:srgbClr val="FF0000"/>
              </a:solidFill>
            </a:rPr>
            <a:t> requests simultaneously, increasing memory read or write rates by a factor of </a:t>
          </a:r>
          <a:r>
            <a:rPr lang="en-US" sz="1600" b="1" i="1" kern="1200" dirty="0">
              <a:solidFill>
                <a:srgbClr val="FF0000"/>
              </a:solidFill>
            </a:rPr>
            <a:t>K</a:t>
          </a:r>
          <a:endParaRPr lang="en-US" sz="1600" b="1" kern="1200" dirty="0">
            <a:solidFill>
              <a:srgbClr val="FF0000"/>
            </a:solidFill>
          </a:endParaRP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b="1" kern="1200" dirty="0">
              <a:solidFill>
                <a:srgbClr val="008000"/>
              </a:solidFill>
            </a:rPr>
            <a:t>If consecutive words of memory are stored in different banks, the transfer of a block of memory is speeded up</a:t>
          </a:r>
        </a:p>
      </dsp:txBody>
      <dsp:txXfrm>
        <a:off x="6553217" y="4680131"/>
        <a:ext cx="2486025" cy="1306355"/>
      </dsp:txXfrm>
    </dsp:sp>
    <dsp:sp modelId="{926DDFCA-82BF-8A4A-A31C-77A5937B820B}">
      <dsp:nvSpPr>
        <dsp:cNvPr id="0" name=""/>
        <dsp:cNvSpPr/>
      </dsp:nvSpPr>
      <dsp:spPr>
        <a:xfrm>
          <a:off x="5764989" y="6168822"/>
          <a:ext cx="773930" cy="46057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5071114" y="4481512"/>
          <a:ext cx="605781" cy="75819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One of the most widely used forms of DRAM</a:t>
          </a:r>
        </a:p>
      </dsp:txBody>
      <dsp:txXfrm>
        <a:off x="-282106" y="181531"/>
        <a:ext cx="6380041" cy="507505"/>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52110" y="1134345"/>
        <a:ext cx="6049531" cy="1527984"/>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processor or other master issues the instruction and address information which is latched by the DRAM</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DRAM then responds after a set number of clock cycles</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Meanwhile the master can safely do other tasks while the SDRAM is processing</a:t>
          </a:r>
        </a:p>
      </dsp:txBody>
      <dsp:txXfrm>
        <a:off x="1094536" y="2984438"/>
        <a:ext cx="5543721" cy="1936889"/>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665966" y="352408"/>
        <a:ext cx="580243" cy="79387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306046" y="2209795"/>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Developed by Rambus</a:t>
          </a:r>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Adopted by Intel for its Pentium and Itanium processors</a:t>
          </a:r>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Has become the main competitor to SDRAM</a:t>
          </a:r>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Chips are vertical packages with all pins on one side</a:t>
          </a:r>
        </a:p>
        <a:p>
          <a:pPr marL="57150" lvl="1" indent="-57150" algn="l" defTabSz="488950" rtl="0">
            <a:lnSpc>
              <a:spcPct val="90000"/>
            </a:lnSpc>
            <a:spcBef>
              <a:spcPct val="0"/>
            </a:spcBef>
            <a:spcAft>
              <a:spcPct val="15000"/>
            </a:spcAft>
            <a:buChar char="•"/>
          </a:pPr>
          <a:r>
            <a:rPr lang="en-US" sz="1100" kern="1200" dirty="0"/>
            <a:t>Exchanges data with the processor over 28 wires no more than 12 centimeters long</a:t>
          </a:r>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Bus can address up to 320 RDRAM chips and is rated at 1.6 GBps</a:t>
          </a:r>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Bus delivers address and control information using an asynchronous block-oriented protocol</a:t>
          </a:r>
        </a:p>
        <a:p>
          <a:pPr marL="57150" lvl="1" indent="-57150" algn="l" defTabSz="488950" rtl="0">
            <a:lnSpc>
              <a:spcPct val="90000"/>
            </a:lnSpc>
            <a:spcBef>
              <a:spcPct val="0"/>
            </a:spcBef>
            <a:spcAft>
              <a:spcPct val="15000"/>
            </a:spcAft>
            <a:buChar char="•"/>
          </a:pPr>
          <a:r>
            <a:rPr lang="en-US" sz="1100" kern="1200" dirty="0"/>
            <a:t>Gets a memory request over the high-speed bus</a:t>
          </a:r>
        </a:p>
        <a:p>
          <a:pPr marL="114300" lvl="2" indent="-57150" algn="l" defTabSz="488950" rtl="0">
            <a:lnSpc>
              <a:spcPct val="90000"/>
            </a:lnSpc>
            <a:spcBef>
              <a:spcPct val="0"/>
            </a:spcBef>
            <a:spcAft>
              <a:spcPct val="15000"/>
            </a:spcAft>
            <a:buChar char="•"/>
          </a:pPr>
          <a:r>
            <a:rPr lang="en-US" sz="1100" kern="1200" dirty="0"/>
            <a:t>Request contains the desired address, the type of operation, and the number of bytes in the operation</a:t>
          </a:r>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5 “Internal</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a:solidFill>
                  <a:schemeClr val="tx1"/>
                </a:solidFill>
                <a:latin typeface="Times New Roman" pitchFamily="33" charset="0"/>
                <a:ea typeface="+mn-ea"/>
                <a:cs typeface="+mn-cs"/>
              </a:rPr>
              <a:t>contains pins for connection to the outside world.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5.4a shows an example EPROM package, which is an 8-Mbit chip</a:t>
            </a:r>
          </a:p>
          <a:p>
            <a:r>
              <a:rPr kumimoji="1" lang="en-US" sz="1200" kern="1200" baseline="0" dirty="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a:solidFill>
                  <a:schemeClr val="tx1"/>
                </a:solidFill>
                <a:latin typeface="Times New Roman" pitchFamily="33" charset="0"/>
                <a:ea typeface="+mn-ea"/>
                <a:cs typeface="+mn-cs"/>
              </a:rPr>
              <a:t>sizes. The pins support the following signal lines: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address of the word being accessed. For 1M words, a total of 20 (2</a:t>
            </a:r>
            <a:r>
              <a:rPr kumimoji="1" lang="en-US" sz="1200" kern="1200" baseline="30000" dirty="0">
                <a:solidFill>
                  <a:schemeClr val="tx1"/>
                </a:solidFill>
                <a:latin typeface="Times New Roman" pitchFamily="33" charset="0"/>
                <a:ea typeface="+mn-ea"/>
                <a:cs typeface="+mn-cs"/>
              </a:rPr>
              <a:t>20</a:t>
            </a:r>
            <a:r>
              <a:rPr kumimoji="1" lang="en-US" sz="1200" kern="1200" baseline="0" dirty="0">
                <a:solidFill>
                  <a:schemeClr val="tx1"/>
                </a:solidFill>
                <a:latin typeface="Times New Roman" pitchFamily="33" charset="0"/>
                <a:ea typeface="+mn-ea"/>
                <a:cs typeface="+mn-cs"/>
              </a:rPr>
              <a:t> = 1M)</a:t>
            </a:r>
          </a:p>
          <a:p>
            <a:r>
              <a:rPr kumimoji="1" lang="en-US" sz="1200" kern="1200" baseline="0" dirty="0">
                <a:solidFill>
                  <a:schemeClr val="tx1"/>
                </a:solidFill>
                <a:latin typeface="Times New Roman" pitchFamily="33" charset="0"/>
                <a:ea typeface="+mn-ea"/>
                <a:cs typeface="+mn-cs"/>
              </a:rPr>
              <a:t>pins are needed (A0–A19).</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to be read out, consisting of 8 lines (D0–D7).</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power supply to the chip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cc</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ground pin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ss</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chip enable (CE) pin. Because there may be more than one memory chip,</a:t>
            </a:r>
          </a:p>
          <a:p>
            <a:r>
              <a:rPr kumimoji="1" lang="en-US" sz="1200" kern="1200" baseline="0" dirty="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a:solidFill>
                  <a:schemeClr val="tx1"/>
                </a:solidFill>
                <a:latin typeface="Times New Roman" pitchFamily="33" charset="0"/>
                <a:ea typeface="+mn-ea"/>
                <a:cs typeface="+mn-cs"/>
              </a:rPr>
              <a:t>above A19). The use of this signal is illustrated presently.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program voltage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pp</a:t>
            </a:r>
            <a:r>
              <a:rPr kumimoji="1" lang="en-US" sz="1200" kern="1200" baseline="0" dirty="0">
                <a:solidFill>
                  <a:schemeClr val="tx1"/>
                </a:solidFill>
                <a:latin typeface="Times New Roman" pitchFamily="33" charset="0"/>
                <a:ea typeface="+mn-ea"/>
                <a:cs typeface="+mn-cs"/>
              </a:rPr>
              <a:t>) that is supplied during programming (write operations).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a:solidFill>
                  <a:schemeClr val="tx1"/>
                </a:solidFill>
                <a:latin typeface="Times New Roman" pitchFamily="33" charset="0"/>
                <a:ea typeface="+mn-ea"/>
                <a:cs typeface="+mn-cs"/>
              </a:rPr>
              <a:t>a RAM can be updated, the data pins are input/output. The write enable (WE)</a:t>
            </a:r>
          </a:p>
          <a:p>
            <a:r>
              <a:rPr kumimoji="1" lang="en-US" sz="1200" kern="1200" baseline="0" dirty="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a:solidFill>
                  <a:schemeClr val="tx1"/>
                </a:solidFill>
                <a:latin typeface="Times New Roman" pitchFamily="33" charset="0"/>
                <a:ea typeface="+mn-ea"/>
                <a:cs typeface="+mn-cs"/>
              </a:rPr>
              <a:t>(2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22</a:t>
            </a:r>
            <a:r>
              <a:rPr kumimoji="1" lang="en-US" sz="1200" kern="1200" baseline="0" dirty="0">
                <a:solidFill>
                  <a:schemeClr val="tx1"/>
                </a:solidFill>
                <a:latin typeface="Times New Roman" pitchFamily="33" charset="0"/>
                <a:ea typeface="+mn-ea"/>
                <a:cs typeface="+mn-cs"/>
              </a:rPr>
              <a:t> = 4M). The functions of the row address select (RAS) and column</a:t>
            </a:r>
          </a:p>
          <a:p>
            <a:r>
              <a:rPr kumimoji="1" lang="en-US" sz="1200" kern="1200" baseline="0" dirty="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số</a:t>
            </a:r>
            <a:r>
              <a:rPr kumimoji="1" lang="en-US" sz="1200" kern="1200" baseline="0" dirty="0">
                <a:solidFill>
                  <a:schemeClr val="tx1"/>
                </a:solidFill>
                <a:latin typeface="Times New Roman" pitchFamily="33" charset="0"/>
                <a:ea typeface="+mn-ea"/>
                <a:cs typeface="+mn-cs"/>
              </a:rPr>
              <a:t> l</a:t>
            </a:r>
            <a:r>
              <a:rPr kumimoji="1" lang="vi-VN" sz="1200" kern="1200" baseline="0" dirty="0">
                <a:solidFill>
                  <a:schemeClr val="tx1"/>
                </a:solidFill>
                <a:latin typeface="Times New Roman" pitchFamily="33" charset="0"/>
                <a:ea typeface="+mn-ea"/>
                <a:cs typeface="+mn-cs"/>
              </a:rPr>
              <a:t>ư</a:t>
            </a:r>
            <a:r>
              <a:rPr kumimoji="1" lang="en-US" sz="1200" kern="1200" baseline="0" dirty="0" err="1">
                <a:solidFill>
                  <a:schemeClr val="tx1"/>
                </a:solidFill>
                <a:latin typeface="Times New Roman" pitchFamily="33" charset="0"/>
                <a:ea typeface="+mn-ea"/>
                <a:cs typeface="+mn-cs"/>
              </a:rPr>
              <a:t>ợng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nên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chẵn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vì</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đọc</a:t>
            </a:r>
            <a:r>
              <a:rPr kumimoji="1" lang="en-US" sz="1200" kern="1200" baseline="0" dirty="0">
                <a:solidFill>
                  <a:schemeClr val="tx1"/>
                </a:solidFill>
                <a:latin typeface="Times New Roman" pitchFamily="33" charset="0"/>
                <a:ea typeface="+mn-ea"/>
                <a:cs typeface="+mn-cs"/>
              </a:rPr>
              <a:t> song </a:t>
            </a:r>
            <a:r>
              <a:rPr kumimoji="1" lang="en-US" sz="1200" kern="1200" baseline="0" dirty="0" err="1">
                <a:solidFill>
                  <a:schemeClr val="tx1"/>
                </a:solidFill>
                <a:latin typeface="Times New Roman" pitchFamily="33" charset="0"/>
                <a:ea typeface="+mn-ea"/>
                <a:cs typeface="+mn-cs"/>
              </a:rPr>
              <a:t>song</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a:solidFill>
                  <a:schemeClr val="tx1"/>
                </a:solidFill>
                <a:latin typeface="Times New Roman" pitchFamily="33" charset="0"/>
                <a:ea typeface="+mn-ea"/>
                <a:cs typeface="+mn-cs"/>
              </a:rPr>
              <a:t>chips can be grouped together to form a </a:t>
            </a:r>
            <a:r>
              <a:rPr kumimoji="1" lang="en-US" sz="1200" i="1" kern="1200" baseline="0" dirty="0">
                <a:solidFill>
                  <a:schemeClr val="tx1"/>
                </a:solidFill>
                <a:latin typeface="Times New Roman" pitchFamily="33" charset="0"/>
                <a:ea typeface="+mn-ea"/>
                <a:cs typeface="+mn-cs"/>
              </a:rPr>
              <a:t>memory bank. </a:t>
            </a:r>
            <a:r>
              <a:rPr kumimoji="1" lang="en-US" sz="1200" i="0" kern="1200" baseline="0" dirty="0">
                <a:solidFill>
                  <a:schemeClr val="tx1"/>
                </a:solidFill>
                <a:latin typeface="Times New Roman" pitchFamily="33" charset="0"/>
                <a:ea typeface="+mn-ea"/>
                <a:cs typeface="+mn-cs"/>
              </a:rPr>
              <a:t>It is possible to organize</a:t>
            </a:r>
          </a:p>
          <a:p>
            <a:r>
              <a:rPr kumimoji="1" lang="en-US" sz="1200" kern="1200" baseline="0" dirty="0">
                <a:solidFill>
                  <a:schemeClr val="tx1"/>
                </a:solidFill>
                <a:latin typeface="Times New Roman" pitchFamily="33" charset="0"/>
                <a:ea typeface="+mn-ea"/>
                <a:cs typeface="+mn-cs"/>
              </a:rPr>
              <a:t>the memory banks in a way known as </a:t>
            </a:r>
            <a:r>
              <a:rPr kumimoji="1" lang="en-US" sz="1200" i="1" kern="1200" baseline="0" dirty="0">
                <a:solidFill>
                  <a:schemeClr val="tx1"/>
                </a:solidFill>
                <a:latin typeface="Times New Roman" pitchFamily="33" charset="0"/>
                <a:ea typeface="+mn-ea"/>
                <a:cs typeface="+mn-cs"/>
              </a:rPr>
              <a:t>interleaved memory</a:t>
            </a:r>
            <a:r>
              <a:rPr kumimoji="1" lang="en-US" sz="1200" kern="1200" baseline="0" dirty="0">
                <a:solidFill>
                  <a:schemeClr val="tx1"/>
                </a:solidFill>
                <a:latin typeface="Times New Roman" pitchFamily="33" charset="0"/>
                <a:ea typeface="+mn-ea"/>
                <a:cs typeface="+mn-cs"/>
              </a:rPr>
              <a:t>. Each bank is independently</a:t>
            </a:r>
          </a:p>
          <a:p>
            <a:r>
              <a:rPr kumimoji="1" lang="en-US" sz="1200" kern="1200" baseline="0" dirty="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banks can service</a:t>
            </a:r>
            <a:r>
              <a:rPr kumimoji="1" lang="en-US" sz="1200" i="1" kern="1200" baseline="0" dirty="0">
                <a:solidFill>
                  <a:schemeClr val="tx1"/>
                </a:solidFill>
                <a:latin typeface="Times New Roman" pitchFamily="33" charset="0"/>
                <a:ea typeface="+mn-ea"/>
                <a:cs typeface="+mn-cs"/>
              </a:rPr>
              <a:t> K </a:t>
            </a:r>
            <a:r>
              <a:rPr kumimoji="1" lang="en-US" sz="1200" i="0" kern="1200" baseline="0" dirty="0">
                <a:solidFill>
                  <a:schemeClr val="tx1"/>
                </a:solidFill>
                <a:latin typeface="Times New Roman" pitchFamily="33" charset="0"/>
                <a:ea typeface="+mn-ea"/>
                <a:cs typeface="+mn-cs"/>
              </a:rPr>
              <a:t>requests simultaneously, increasing memory read or write</a:t>
            </a:r>
          </a:p>
          <a:p>
            <a:r>
              <a:rPr kumimoji="1" lang="en-US" sz="1200" kern="1200" baseline="0" dirty="0">
                <a:solidFill>
                  <a:schemeClr val="tx1"/>
                </a:solidFill>
                <a:latin typeface="Times New Roman" pitchFamily="33" charset="0"/>
                <a:ea typeface="+mn-ea"/>
                <a:cs typeface="+mn-cs"/>
              </a:rPr>
              <a:t>rates by a factor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If consecutive words of memory are stored in different</a:t>
            </a:r>
          </a:p>
          <a:p>
            <a:r>
              <a:rPr kumimoji="1" lang="en-US" sz="1200" kern="1200" baseline="0" dirty="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a:solidFill>
                  <a:schemeClr val="tx1"/>
                </a:solidFill>
                <a:latin typeface="Times New Roman" pitchFamily="33" charset="0"/>
                <a:ea typeface="+mn-ea"/>
                <a:cs typeface="+mn-cs"/>
              </a:rPr>
              <a:t>hard failures and soft errors. A </a:t>
            </a:r>
            <a:r>
              <a:rPr kumimoji="1" lang="en-US" sz="1200" b="1" kern="1200" baseline="0" dirty="0">
                <a:solidFill>
                  <a:schemeClr val="tx1"/>
                </a:solidFill>
                <a:latin typeface="Times New Roman" pitchFamily="33" charset="0"/>
                <a:ea typeface="+mn-ea"/>
                <a:cs typeface="+mn-cs"/>
              </a:rPr>
              <a:t>hard failure </a:t>
            </a:r>
            <a:r>
              <a:rPr kumimoji="1" lang="en-US" sz="1200" b="0" kern="1200" baseline="0" dirty="0">
                <a:solidFill>
                  <a:schemeClr val="tx1"/>
                </a:solidFill>
                <a:latin typeface="Times New Roman" pitchFamily="33" charset="0"/>
                <a:ea typeface="+mn-ea"/>
                <a:cs typeface="+mn-cs"/>
              </a:rPr>
              <a:t>is a permanent physical defect so that</a:t>
            </a:r>
          </a:p>
          <a:p>
            <a:r>
              <a:rPr kumimoji="1" lang="en-US" sz="1200" kern="1200" baseline="0" dirty="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a:solidFill>
                  <a:schemeClr val="tx1"/>
                </a:solidFill>
                <a:latin typeface="Times New Roman" pitchFamily="33" charset="0"/>
                <a:ea typeface="+mn-ea"/>
                <a:cs typeface="+mn-cs"/>
              </a:rPr>
              <a:t>environmental abuse, manufacturing defects, and wear. A </a:t>
            </a:r>
            <a:r>
              <a:rPr kumimoji="1" lang="en-US" sz="1200" b="1" kern="1200" baseline="0" dirty="0">
                <a:solidFill>
                  <a:schemeClr val="tx1"/>
                </a:solidFill>
                <a:latin typeface="Times New Roman" pitchFamily="33" charset="0"/>
                <a:ea typeface="+mn-ea"/>
                <a:cs typeface="+mn-cs"/>
              </a:rPr>
              <a:t>soft error </a:t>
            </a:r>
            <a:r>
              <a:rPr kumimoji="1" lang="en-US" sz="1200" b="0" kern="1200" baseline="0" dirty="0">
                <a:solidFill>
                  <a:schemeClr val="tx1"/>
                </a:solidFill>
                <a:latin typeface="Times New Roman" pitchFamily="33" charset="0"/>
                <a:ea typeface="+mn-ea"/>
                <a:cs typeface="+mn-cs"/>
              </a:rPr>
              <a:t>is a random,</a:t>
            </a:r>
          </a:p>
          <a:p>
            <a:r>
              <a:rPr kumimoji="1" lang="en-US" sz="1200" kern="1200" baseline="0" dirty="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a:solidFill>
                  <a:schemeClr val="tx1"/>
                </a:solidFill>
                <a:latin typeface="Times New Roman" pitchFamily="33" charset="0"/>
                <a:ea typeface="+mn-ea"/>
                <a:cs typeface="+mn-cs"/>
              </a:rPr>
              <a:t>damaging the memory. Soft errors can be caused by power supply problems</a:t>
            </a:r>
          </a:p>
          <a:p>
            <a:r>
              <a:rPr kumimoji="1" lang="en-US" sz="1200" kern="1200" baseline="0" dirty="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err="1">
                <a:solidFill>
                  <a:schemeClr val="tx1"/>
                </a:solidFill>
                <a:latin typeface="Times New Roman" pitchFamily="33" charset="0"/>
                <a:ea typeface="+mn-ea"/>
                <a:cs typeface="+mn-cs"/>
              </a:rPr>
              <a:t>Hàm</a:t>
            </a:r>
            <a:r>
              <a:rPr kumimoji="1" lang="en-US" sz="1200" kern="1200" baseline="0" dirty="0">
                <a:solidFill>
                  <a:schemeClr val="tx1"/>
                </a:solidFill>
                <a:latin typeface="Times New Roman" pitchFamily="33" charset="0"/>
                <a:ea typeface="+mn-ea"/>
                <a:cs typeface="+mn-cs"/>
              </a:rPr>
              <a:t> f đ</a:t>
            </a:r>
            <a:r>
              <a:rPr kumimoji="1" lang="vi-VN" sz="1200" kern="1200" baseline="0" dirty="0">
                <a:solidFill>
                  <a:schemeClr val="tx1"/>
                </a:solidFill>
                <a:latin typeface="Times New Roman" pitchFamily="33" charset="0"/>
                <a:ea typeface="+mn-ea"/>
                <a:cs typeface="+mn-cs"/>
              </a:rPr>
              <a:t>ơ</a:t>
            </a:r>
            <a:r>
              <a:rPr kumimoji="1" lang="en-US" sz="1200" kern="1200" baseline="0" dirty="0">
                <a:solidFill>
                  <a:schemeClr val="tx1"/>
                </a:solidFill>
                <a:latin typeface="Times New Roman" pitchFamily="33" charset="0"/>
                <a:ea typeface="+mn-ea"/>
                <a:cs typeface="+mn-cs"/>
              </a:rPr>
              <a:t>n </a:t>
            </a:r>
            <a:r>
              <a:rPr kumimoji="1" lang="en-US" sz="1200" kern="1200" baseline="0" dirty="0" err="1">
                <a:solidFill>
                  <a:schemeClr val="tx1"/>
                </a:solidFill>
                <a:latin typeface="Times New Roman" pitchFamily="33" charset="0"/>
                <a:ea typeface="+mn-ea"/>
                <a:cs typeface="+mn-cs"/>
              </a:rPr>
              <a:t>giản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ko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gì</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cả</a:t>
            </a:r>
            <a:r>
              <a:rPr kumimoji="1" lang="en-US" sz="1200" kern="1200" baseline="0" dirty="0">
                <a:solidFill>
                  <a:schemeClr val="tx1"/>
                </a:solidFill>
                <a:latin typeface="Times New Roman" pitchFamily="33" charset="0"/>
                <a:ea typeface="+mn-ea"/>
                <a:cs typeface="+mn-cs"/>
              </a:rPr>
              <a:t> -&gt; </a:t>
            </a:r>
            <a:r>
              <a:rPr kumimoji="1" lang="en-US" sz="1200" kern="1200" baseline="0" dirty="0" err="1">
                <a:solidFill>
                  <a:schemeClr val="tx1"/>
                </a:solidFill>
                <a:latin typeface="Times New Roman" pitchFamily="33" charset="0"/>
                <a:ea typeface="+mn-ea"/>
                <a:cs typeface="+mn-cs"/>
              </a:rPr>
              <a:t>thực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hiện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bản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sao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Bộ</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nhớ</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tăng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gấp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đôi</a:t>
            </a:r>
            <a:endParaRPr kumimoji="1" lang="en-US" sz="1200" kern="1200" baseline="0" dirty="0">
              <a:solidFill>
                <a:schemeClr val="tx1"/>
              </a:solidFill>
              <a:latin typeface="Times New Roman" pitchFamily="33" charset="0"/>
              <a:ea typeface="+mn-ea"/>
              <a:cs typeface="+mn-cs"/>
            </a:endParaRPr>
          </a:p>
          <a:p>
            <a:r>
              <a:rPr kumimoji="1" lang="en-US" sz="1200" kern="1200" baseline="0" dirty="0" err="1">
                <a:solidFill>
                  <a:schemeClr val="tx1"/>
                </a:solidFill>
                <a:latin typeface="Times New Roman" pitchFamily="33" charset="0"/>
                <a:ea typeface="+mn-ea"/>
                <a:cs typeface="+mn-cs"/>
              </a:rPr>
              <a:t>Cách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tế</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dùng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mạch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cứng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với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phép</a:t>
            </a:r>
            <a:r>
              <a:rPr kumimoji="1" lang="en-US" sz="1200" kern="1200" baseline="0" dirty="0">
                <a:solidFill>
                  <a:schemeClr val="tx1"/>
                </a:solidFill>
                <a:latin typeface="Times New Roman" pitchFamily="33" charset="0"/>
                <a:ea typeface="+mn-ea"/>
                <a:cs typeface="+mn-cs"/>
              </a:rPr>
              <a:t> XOR , </a:t>
            </a:r>
            <a:r>
              <a:rPr kumimoji="1" lang="en-US" sz="1200" kern="1200" baseline="0" dirty="0" err="1">
                <a:solidFill>
                  <a:schemeClr val="tx1"/>
                </a:solidFill>
                <a:latin typeface="Times New Roman" pitchFamily="33" charset="0"/>
                <a:ea typeface="+mn-ea"/>
                <a:cs typeface="+mn-cs"/>
              </a:rPr>
              <a:t>để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giảm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thì</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dùng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mã</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 </a:t>
            </a:r>
            <a:r>
              <a:rPr kumimoji="1" lang="en-US" sz="1200" kern="1200" baseline="0" dirty="0" err="1">
                <a:solidFill>
                  <a:schemeClr val="tx1"/>
                </a:solidFill>
                <a:latin typeface="Times New Roman" pitchFamily="33" charset="0"/>
                <a:ea typeface="+mn-ea"/>
                <a:cs typeface="+mn-cs"/>
              </a:rPr>
              <a:t>chính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ECC function</a:t>
            </a:r>
          </a:p>
          <a:p>
            <a:r>
              <a:rPr kumimoji="1" lang="en-US" sz="1200" kern="1200" baseline="0" dirty="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a:solidFill>
                  <a:schemeClr val="tx1"/>
                </a:solidFill>
                <a:latin typeface="Times New Roman" pitchFamily="33" charset="0"/>
                <a:ea typeface="+mn-ea"/>
                <a:cs typeface="+mn-cs"/>
              </a:rPr>
              <a:t>data are to be written into memory, a calculation, depicted as a function </a:t>
            </a:r>
            <a:r>
              <a:rPr kumimoji="1" lang="en-US" sz="1200" i="1" kern="1200" baseline="0" dirty="0">
                <a:solidFill>
                  <a:schemeClr val="tx1"/>
                </a:solidFill>
                <a:latin typeface="Times New Roman" pitchFamily="33" charset="0"/>
                <a:ea typeface="+mn-ea"/>
                <a:cs typeface="+mn-cs"/>
              </a:rPr>
              <a:t>f, </a:t>
            </a:r>
            <a:r>
              <a:rPr kumimoji="1" lang="en-US" sz="1200" i="0" kern="1200" baseline="0" dirty="0">
                <a:solidFill>
                  <a:schemeClr val="tx1"/>
                </a:solidFill>
                <a:latin typeface="Times New Roman" pitchFamily="33" charset="0"/>
                <a:ea typeface="+mn-ea"/>
                <a:cs typeface="+mn-cs"/>
              </a:rPr>
              <a:t>is performed</a:t>
            </a:r>
          </a:p>
          <a:p>
            <a:r>
              <a:rPr kumimoji="1" lang="en-US" sz="1200" kern="1200" baseline="0" dirty="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a:solidFill>
                  <a:schemeClr val="tx1"/>
                </a:solidFill>
                <a:latin typeface="Times New Roman" pitchFamily="33" charset="0"/>
                <a:ea typeface="+mn-ea"/>
                <a:cs typeface="+mn-cs"/>
              </a:rPr>
              <a:t>if an </a:t>
            </a:r>
            <a:r>
              <a:rPr kumimoji="1" lang="en-US" sz="1200" i="1" kern="1200" baseline="0" dirty="0">
                <a:solidFill>
                  <a:schemeClr val="tx1"/>
                </a:solidFill>
                <a:latin typeface="Times New Roman" pitchFamily="33" charset="0"/>
                <a:ea typeface="+mn-ea"/>
                <a:cs typeface="+mn-cs"/>
              </a:rPr>
              <a:t>M-</a:t>
            </a:r>
            <a:r>
              <a:rPr kumimoji="1" lang="en-US" sz="1200" i="0" kern="1200" baseline="0" dirty="0">
                <a:solidFill>
                  <a:schemeClr val="tx1"/>
                </a:solidFill>
                <a:latin typeface="Times New Roman" pitchFamily="33" charset="0"/>
                <a:ea typeface="+mn-ea"/>
                <a:cs typeface="+mn-cs"/>
              </a:rPr>
              <a:t>bit word of data is to be stored and the code is of length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bits, then the</a:t>
            </a:r>
          </a:p>
          <a:p>
            <a:r>
              <a:rPr kumimoji="1" lang="en-US" sz="1200" kern="1200" baseline="0" dirty="0">
                <a:solidFill>
                  <a:schemeClr val="tx1"/>
                </a:solidFill>
                <a:latin typeface="Times New Roman" pitchFamily="33" charset="0"/>
                <a:ea typeface="+mn-ea"/>
                <a:cs typeface="+mn-cs"/>
              </a:rPr>
              <a:t>actual size of the stored word is </a:t>
            </a:r>
            <a:r>
              <a:rPr kumimoji="1" lang="en-US" sz="1200" i="1" kern="1200" baseline="0" dirty="0">
                <a:solidFill>
                  <a:schemeClr val="tx1"/>
                </a:solidFill>
                <a:latin typeface="Times New Roman" pitchFamily="33" charset="0"/>
                <a:ea typeface="+mn-ea"/>
                <a:cs typeface="+mn-cs"/>
              </a:rPr>
              <a:t>M + K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a:solidFill>
                  <a:schemeClr val="tx1"/>
                </a:solidFill>
                <a:latin typeface="Times New Roman" pitchFamily="33" charset="0"/>
                <a:ea typeface="+mn-ea"/>
                <a:cs typeface="+mn-cs"/>
              </a:rPr>
              <a:t>correct errors. A new set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code bits is generated from the M data bits and</a:t>
            </a:r>
          </a:p>
          <a:p>
            <a:r>
              <a:rPr kumimoji="1" lang="en-US" sz="1200" kern="1200" baseline="0" dirty="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No errors are detected. The fetched data bits are sent out.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a:solidFill>
                  <a:schemeClr val="tx1"/>
                </a:solidFill>
                <a:latin typeface="Times New Roman" pitchFamily="33" charset="0"/>
                <a:ea typeface="+mn-ea"/>
                <a:cs typeface="+mn-cs"/>
              </a:rPr>
              <a:t>error correction </a:t>
            </a:r>
            <a:r>
              <a:rPr kumimoji="1" lang="en-US" sz="1200" b="0" kern="1200" baseline="0" dirty="0">
                <a:solidFill>
                  <a:schemeClr val="tx1"/>
                </a:solidFill>
                <a:latin typeface="Times New Roman" pitchFamily="33" charset="0"/>
                <a:ea typeface="+mn-ea"/>
                <a:cs typeface="+mn-cs"/>
              </a:rPr>
              <a:t>bits are fed into a corrector, which produces a corrected set of</a:t>
            </a:r>
          </a:p>
          <a:p>
            <a:r>
              <a:rPr kumimoji="1" lang="en-US" sz="1200" i="1" kern="1200" baseline="0" dirty="0">
                <a:solidFill>
                  <a:schemeClr val="tx1"/>
                </a:solidFill>
                <a:latin typeface="Times New Roman" pitchFamily="33" charset="0"/>
                <a:ea typeface="+mn-ea"/>
                <a:cs typeface="+mn-cs"/>
              </a:rPr>
              <a:t>M </a:t>
            </a:r>
            <a:r>
              <a:rPr kumimoji="1" lang="en-US" sz="1200" i="0" kern="1200" baseline="0" dirty="0">
                <a:solidFill>
                  <a:schemeClr val="tx1"/>
                </a:solidFill>
                <a:latin typeface="Times New Roman" pitchFamily="33" charset="0"/>
                <a:ea typeface="+mn-ea"/>
                <a:cs typeface="+mn-cs"/>
              </a:rPr>
              <a:t>bits to be sent out</a:t>
            </a:r>
            <a:r>
              <a:rPr kumimoji="1" lang="en-US" sz="1200" i="1"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Codes that operate in this fashion are referred to as </a:t>
            </a:r>
            <a:r>
              <a:rPr kumimoji="1" lang="en-US" sz="1200" b="1" kern="1200" baseline="0" dirty="0">
                <a:solidFill>
                  <a:schemeClr val="tx1"/>
                </a:solidFill>
                <a:latin typeface="Times New Roman" pitchFamily="33" charset="0"/>
                <a:ea typeface="+mn-ea"/>
                <a:cs typeface="+mn-cs"/>
              </a:rPr>
              <a:t>error-correcting codes. </a:t>
            </a:r>
            <a:r>
              <a:rPr kumimoji="1" lang="en-US" sz="1200" b="0" kern="1200" baseline="0" dirty="0">
                <a:solidFill>
                  <a:schemeClr val="tx1"/>
                </a:solidFill>
                <a:latin typeface="Times New Roman" pitchFamily="33" charset="0"/>
                <a:ea typeface="+mn-ea"/>
                <a:cs typeface="+mn-cs"/>
              </a:rPr>
              <a:t>A</a:t>
            </a:r>
          </a:p>
          <a:p>
            <a:r>
              <a:rPr kumimoji="1" lang="en-US" sz="1200" kern="1200" baseline="0" dirty="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20</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dirty="0" err="1"/>
              <a:t>Cách</a:t>
            </a:r>
            <a:r>
              <a:rPr lang="en-GB" dirty="0"/>
              <a:t> </a:t>
            </a:r>
            <a:r>
              <a:rPr lang="en-GB" dirty="0" err="1"/>
              <a:t>cuối</a:t>
            </a:r>
            <a:r>
              <a:rPr lang="en-GB" dirty="0"/>
              <a:t> </a:t>
            </a:r>
            <a:r>
              <a:rPr lang="en-GB" dirty="0" err="1"/>
              <a:t>cùng</a:t>
            </a:r>
            <a:r>
              <a:rPr lang="en-GB" dirty="0"/>
              <a:t> l</a:t>
            </a:r>
            <a:r>
              <a:rPr lang="en-US" dirty="0" err="1"/>
              <a:t>ựa</a:t>
            </a:r>
            <a:r>
              <a:rPr lang="en-US" dirty="0"/>
              <a:t> </a:t>
            </a:r>
            <a:r>
              <a:rPr lang="en-US" dirty="0" err="1"/>
              <a:t>chọn</a:t>
            </a:r>
            <a:r>
              <a:rPr lang="en-US" dirty="0"/>
              <a:t> </a:t>
            </a:r>
            <a:r>
              <a:rPr lang="en-US" dirty="0" err="1"/>
              <a:t>là</a:t>
            </a:r>
            <a:r>
              <a:rPr lang="en-US" dirty="0"/>
              <a:t> 8 bit </a:t>
            </a:r>
            <a:r>
              <a:rPr lang="en-US" dirty="0" err="1"/>
              <a:t>và</a:t>
            </a:r>
            <a:r>
              <a:rPr lang="en-US" dirty="0"/>
              <a:t> 1 bit ECC -&gt; 9 bit -&gt; 9 chips</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33" charset="0"/>
                <a:ea typeface="+mn-ea"/>
                <a:cs typeface="+mn-cs"/>
              </a:rPr>
              <a:t>Parity </a:t>
            </a:r>
            <a:r>
              <a:rPr kumimoji="1" lang="en-US" sz="1200" kern="1200" baseline="0" dirty="0" err="1">
                <a:solidFill>
                  <a:schemeClr val="tx1"/>
                </a:solidFill>
                <a:latin typeface="Times New Roman" pitchFamily="33" charset="0"/>
                <a:ea typeface="+mn-ea"/>
                <a:cs typeface="+mn-cs"/>
              </a:rPr>
              <a:t>lẻ</a:t>
            </a:r>
            <a:r>
              <a:rPr kumimoji="1" lang="en-US" sz="1200" kern="1200" baseline="0" dirty="0">
                <a:solidFill>
                  <a:schemeClr val="tx1"/>
                </a:solidFill>
                <a:latin typeface="Times New Roman" pitchFamily="33" charset="0"/>
                <a:ea typeface="+mn-ea"/>
                <a:cs typeface="+mn-cs"/>
              </a:rPr>
              <a:t> - </a:t>
            </a:r>
            <a:r>
              <a:rPr kumimoji="1" lang="en-US" sz="1200" kern="1200" baseline="0" dirty="0" err="1">
                <a:solidFill>
                  <a:schemeClr val="tx1"/>
                </a:solidFill>
                <a:latin typeface="Times New Roman" pitchFamily="33" charset="0"/>
                <a:ea typeface="+mn-ea"/>
                <a:cs typeface="+mn-cs"/>
              </a:rPr>
              <a:t>số</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lẻ</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1</a:t>
            </a:r>
          </a:p>
          <a:p>
            <a:r>
              <a:rPr kumimoji="1" lang="en-US" sz="1200" kern="1200" baseline="0" dirty="0" err="1">
                <a:solidFill>
                  <a:schemeClr val="tx1"/>
                </a:solidFill>
                <a:latin typeface="Times New Roman" pitchFamily="33" charset="0"/>
                <a:ea typeface="+mn-ea"/>
                <a:cs typeface="+mn-cs"/>
              </a:rPr>
              <a:t>Dữ</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liệu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nguồn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với</a:t>
            </a:r>
            <a:r>
              <a:rPr kumimoji="1" lang="en-US" sz="1200" kern="1200" baseline="0" dirty="0">
                <a:solidFill>
                  <a:schemeClr val="tx1"/>
                </a:solidFill>
                <a:latin typeface="Times New Roman" pitchFamily="33" charset="0"/>
                <a:ea typeface="+mn-ea"/>
                <a:cs typeface="+mn-cs"/>
              </a:rPr>
              <a:t> 3 bit </a:t>
            </a:r>
            <a:r>
              <a:rPr kumimoji="1" lang="en-US" sz="1200" kern="1200" baseline="0" dirty="0" err="1">
                <a:solidFill>
                  <a:schemeClr val="tx1"/>
                </a:solidFill>
                <a:latin typeface="Times New Roman" pitchFamily="33" charset="0"/>
                <a:ea typeface="+mn-ea"/>
                <a:cs typeface="+mn-cs"/>
              </a:rPr>
              <a:t>kiểm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chiếm</a:t>
            </a:r>
            <a:r>
              <a:rPr kumimoji="1" lang="en-US" sz="1200" kern="1200" baseline="0" dirty="0">
                <a:solidFill>
                  <a:schemeClr val="tx1"/>
                </a:solidFill>
                <a:latin typeface="Times New Roman" pitchFamily="33" charset="0"/>
                <a:ea typeface="+mn-ea"/>
                <a:cs typeface="+mn-cs"/>
              </a:rPr>
              <a:t> 75% </a:t>
            </a:r>
            <a:r>
              <a:rPr kumimoji="1" lang="en-US" sz="1200" kern="1200" baseline="0" dirty="0" err="1">
                <a:solidFill>
                  <a:schemeClr val="tx1"/>
                </a:solidFill>
                <a:latin typeface="Times New Roman" pitchFamily="33" charset="0"/>
                <a:ea typeface="+mn-ea"/>
                <a:cs typeface="+mn-cs"/>
              </a:rPr>
              <a:t>chỉ</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sửa</a:t>
            </a:r>
            <a:r>
              <a:rPr kumimoji="1" lang="en-US" sz="1200" kern="1200" baseline="0" dirty="0">
                <a:solidFill>
                  <a:schemeClr val="tx1"/>
                </a:solidFill>
                <a:latin typeface="Times New Roman" pitchFamily="33" charset="0"/>
                <a:ea typeface="+mn-ea"/>
                <a:cs typeface="+mn-cs"/>
              </a:rPr>
              <a:t> 1 bit</a:t>
            </a:r>
          </a:p>
          <a:p>
            <a:r>
              <a:rPr kumimoji="1" lang="en-US" sz="1200" kern="1200" baseline="0" dirty="0">
                <a:solidFill>
                  <a:schemeClr val="tx1"/>
                </a:solidFill>
                <a:latin typeface="Times New Roman" pitchFamily="33" charset="0"/>
                <a:ea typeface="+mn-ea"/>
                <a:cs typeface="+mn-cs"/>
              </a:rPr>
              <a:t>The simplest of the error-correcting codes is the </a:t>
            </a:r>
            <a:r>
              <a:rPr kumimoji="1" lang="en-US" sz="1200" b="1" kern="1200" baseline="0" dirty="0">
                <a:solidFill>
                  <a:schemeClr val="tx1"/>
                </a:solidFill>
                <a:latin typeface="Times New Roman" pitchFamily="33" charset="0"/>
                <a:ea typeface="+mn-ea"/>
                <a:cs typeface="+mn-cs"/>
              </a:rPr>
              <a:t>Hamming code </a:t>
            </a:r>
            <a:r>
              <a:rPr kumimoji="1" lang="en-US" sz="1200" b="0" kern="1200" baseline="0" dirty="0">
                <a:solidFill>
                  <a:schemeClr val="tx1"/>
                </a:solidFill>
                <a:latin typeface="Times New Roman" pitchFamily="33" charset="0"/>
                <a:ea typeface="+mn-ea"/>
                <a:cs typeface="+mn-cs"/>
              </a:rPr>
              <a:t>devised by</a:t>
            </a:r>
          </a:p>
          <a:p>
            <a:r>
              <a:rPr kumimoji="1" lang="en-US" sz="1200" kern="1200" baseline="0" dirty="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a:solidFill>
                  <a:schemeClr val="tx1"/>
                </a:solidFill>
                <a:latin typeface="Times New Roman" pitchFamily="33" charset="0"/>
                <a:ea typeface="+mn-ea"/>
                <a:cs typeface="+mn-cs"/>
              </a:rPr>
              <a:t>the use of this code on 4-bit words (</a:t>
            </a:r>
            <a:r>
              <a:rPr kumimoji="1" lang="en-US" sz="1200" i="1" kern="1200" baseline="0" dirty="0">
                <a:solidFill>
                  <a:schemeClr val="tx1"/>
                </a:solidFill>
                <a:latin typeface="Times New Roman" pitchFamily="33" charset="0"/>
                <a:ea typeface="+mn-ea"/>
                <a:cs typeface="+mn-cs"/>
              </a:rPr>
              <a:t>M = 4). </a:t>
            </a:r>
            <a:r>
              <a:rPr kumimoji="1" lang="en-US" sz="1200" i="0" kern="1200" baseline="0" dirty="0">
                <a:solidFill>
                  <a:schemeClr val="tx1"/>
                </a:solidFill>
                <a:latin typeface="Times New Roman" pitchFamily="33" charset="0"/>
                <a:ea typeface="+mn-ea"/>
                <a:cs typeface="+mn-cs"/>
              </a:rPr>
              <a:t>With three intersecting circles,</a:t>
            </a:r>
          </a:p>
          <a:p>
            <a:r>
              <a:rPr kumimoji="1" lang="en-US" sz="1200" kern="1200" baseline="0" dirty="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a:solidFill>
                  <a:schemeClr val="tx1"/>
                </a:solidFill>
                <a:latin typeface="Times New Roman" pitchFamily="33" charset="0"/>
                <a:ea typeface="+mn-ea"/>
                <a:cs typeface="+mn-cs"/>
              </a:rPr>
              <a:t>(Figure5.8a). The remaining compartments are filled with what are called </a:t>
            </a:r>
            <a:r>
              <a:rPr kumimoji="1" lang="en-US" sz="1200" i="1" kern="1200" baseline="0" dirty="0">
                <a:solidFill>
                  <a:schemeClr val="tx1"/>
                </a:solidFill>
                <a:latin typeface="Times New Roman" pitchFamily="33" charset="0"/>
                <a:ea typeface="+mn-ea"/>
                <a:cs typeface="+mn-cs"/>
              </a:rPr>
              <a:t>parity</a:t>
            </a:r>
          </a:p>
          <a:p>
            <a:r>
              <a:rPr kumimoji="1" lang="en-US" sz="1200" i="1" kern="1200" baseline="0" dirty="0">
                <a:solidFill>
                  <a:schemeClr val="tx1"/>
                </a:solidFill>
                <a:latin typeface="Times New Roman" pitchFamily="33" charset="0"/>
                <a:ea typeface="+mn-ea"/>
                <a:cs typeface="+mn-cs"/>
              </a:rPr>
              <a:t>bits. </a:t>
            </a:r>
            <a:r>
              <a:rPr kumimoji="1" lang="en-US" sz="1200" i="0" kern="1200" baseline="0" dirty="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22</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err="1">
                <a:solidFill>
                  <a:schemeClr val="tx1"/>
                </a:solidFill>
                <a:latin typeface="Times New Roman" pitchFamily="33" charset="0"/>
                <a:ea typeface="+mn-ea"/>
                <a:cs typeface="+mn-cs"/>
              </a:rPr>
              <a:t>Giới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thiêu</a:t>
            </a:r>
            <a:r>
              <a:rPr kumimoji="1" lang="en-US" sz="1200" kern="1200" baseline="0" dirty="0">
                <a:solidFill>
                  <a:schemeClr val="tx1"/>
                </a:solidFill>
                <a:latin typeface="Times New Roman" pitchFamily="33" charset="0"/>
                <a:ea typeface="+mn-ea"/>
                <a:cs typeface="+mn-cs"/>
              </a:rPr>
              <a:t> – </a:t>
            </a:r>
            <a:r>
              <a:rPr kumimoji="1" lang="en-US" sz="1200" kern="1200" baseline="0" dirty="0" err="1">
                <a:solidFill>
                  <a:schemeClr val="tx1"/>
                </a:solidFill>
                <a:latin typeface="Times New Roman" pitchFamily="33" charset="0"/>
                <a:ea typeface="+mn-ea"/>
                <a:cs typeface="+mn-cs"/>
              </a:rPr>
              <a:t>không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giảng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kỹ</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Table 5.1 lists the major types of semiconductor memory. The most common</a:t>
            </a:r>
          </a:p>
          <a:p>
            <a:r>
              <a:rPr kumimoji="1" lang="en-US" sz="1200" kern="1200" baseline="0" dirty="0">
                <a:solidFill>
                  <a:schemeClr val="tx1"/>
                </a:solidFill>
                <a:latin typeface="Times New Roman" pitchFamily="33" charset="0"/>
                <a:ea typeface="+mn-ea"/>
                <a:cs typeface="+mn-cs"/>
              </a:rPr>
              <a:t>is referred to as </a:t>
            </a:r>
            <a:r>
              <a:rPr kumimoji="1" lang="en-US" sz="1200" i="1" kern="1200" baseline="0" dirty="0">
                <a:solidFill>
                  <a:schemeClr val="tx1"/>
                </a:solidFill>
                <a:latin typeface="Times New Roman" pitchFamily="33" charset="0"/>
                <a:ea typeface="+mn-ea"/>
                <a:cs typeface="+mn-cs"/>
              </a:rPr>
              <a:t>random-access memory (RAM). </a:t>
            </a:r>
            <a:r>
              <a:rPr kumimoji="1" lang="en-US" sz="1200" i="0" kern="1200" baseline="0" dirty="0">
                <a:solidFill>
                  <a:schemeClr val="tx1"/>
                </a:solidFill>
                <a:latin typeface="Times New Roman" pitchFamily="33" charset="0"/>
                <a:ea typeface="+mn-ea"/>
                <a:cs typeface="+mn-cs"/>
              </a:rPr>
              <a:t>This is, in fact, a misuse of the</a:t>
            </a:r>
          </a:p>
          <a:p>
            <a:r>
              <a:rPr kumimoji="1" lang="en-US" sz="1200" kern="1200" baseline="0" dirty="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a:solidFill>
                  <a:schemeClr val="tx1"/>
                </a:solidFill>
                <a:latin typeface="Times New Roman" pitchFamily="33" charset="0"/>
                <a:ea typeface="+mn-ea"/>
                <a:cs typeface="+mn-cs"/>
              </a:rPr>
              <a:t>electrical signals.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5.10 illustrates the calculation. The data and check bits are</a:t>
            </a:r>
          </a:p>
          <a:p>
            <a:r>
              <a:rPr kumimoji="1" lang="en-US" sz="1200" kern="1200" baseline="0" dirty="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The code just described is known as a </a:t>
            </a:r>
            <a:r>
              <a:rPr kumimoji="1" lang="en-US" sz="1200" b="1" kern="1200" baseline="0" dirty="0">
                <a:solidFill>
                  <a:schemeClr val="tx1"/>
                </a:solidFill>
                <a:latin typeface="Times New Roman" pitchFamily="33" charset="0"/>
                <a:ea typeface="+mn-ea"/>
                <a:cs typeface="+mn-cs"/>
              </a:rPr>
              <a:t>single-error-correcting (SEC) code.</a:t>
            </a:r>
          </a:p>
          <a:p>
            <a:r>
              <a:rPr kumimoji="1" lang="en-US" sz="1200" kern="1200" baseline="0" dirty="0">
                <a:solidFill>
                  <a:schemeClr val="tx1"/>
                </a:solidFill>
                <a:latin typeface="Times New Roman" pitchFamily="33" charset="0"/>
                <a:ea typeface="+mn-ea"/>
                <a:cs typeface="+mn-cs"/>
              </a:rPr>
              <a:t>More commonly, semiconductor memory is equipped with a </a:t>
            </a:r>
            <a:r>
              <a:rPr kumimoji="1" lang="en-US" sz="1200" b="1" kern="1200" baseline="0" dirty="0">
                <a:solidFill>
                  <a:schemeClr val="tx1"/>
                </a:solidFill>
                <a:latin typeface="Times New Roman" pitchFamily="33" charset="0"/>
                <a:ea typeface="+mn-ea"/>
                <a:cs typeface="+mn-cs"/>
              </a:rPr>
              <a:t>single-error-correcting,</a:t>
            </a:r>
          </a:p>
          <a:p>
            <a:r>
              <a:rPr kumimoji="1" lang="en-US" sz="1200" b="1" kern="1200" baseline="0" dirty="0">
                <a:solidFill>
                  <a:schemeClr val="tx1"/>
                </a:solidFill>
                <a:latin typeface="Times New Roman" pitchFamily="33" charset="0"/>
                <a:ea typeface="+mn-ea"/>
                <a:cs typeface="+mn-cs"/>
              </a:rPr>
              <a:t>double-error-detecting (SEC-DED) code. </a:t>
            </a:r>
            <a:r>
              <a:rPr kumimoji="1" lang="en-US" sz="1200" b="0" kern="1200" baseline="0" dirty="0">
                <a:solidFill>
                  <a:schemeClr val="tx1"/>
                </a:solidFill>
                <a:latin typeface="Times New Roman" pitchFamily="33" charset="0"/>
                <a:ea typeface="+mn-ea"/>
                <a:cs typeface="+mn-cs"/>
              </a:rPr>
              <a:t>As Table 5.2 shows, such codes require</a:t>
            </a:r>
          </a:p>
          <a:p>
            <a:r>
              <a:rPr kumimoji="1" lang="en-US" sz="1200" kern="1200" baseline="0" dirty="0">
                <a:solidFill>
                  <a:schemeClr val="tx1"/>
                </a:solidFill>
                <a:latin typeface="Times New Roman" pitchFamily="33" charset="0"/>
                <a:ea typeface="+mn-ea"/>
                <a:cs typeface="+mn-cs"/>
              </a:rPr>
              <a:t>one additional bit compared with SEC codes.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a:solidFill>
                  <a:schemeClr val="tx1"/>
                </a:solidFill>
                <a:latin typeface="Times New Roman" pitchFamily="33" charset="0"/>
                <a:ea typeface="+mn-ea"/>
                <a:cs typeface="+mn-cs"/>
              </a:rPr>
              <a:t>diagram is even. The extra parity bit catches the error (f).</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first three columns of Table 5.2</a:t>
            </a:r>
          </a:p>
          <a:p>
            <a:r>
              <a:rPr kumimoji="1" lang="en-US" sz="1200" kern="1200" baseline="0" dirty="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a:solidFill>
                  <a:schemeClr val="tx1"/>
                </a:solidFill>
                <a:latin typeface="Times New Roman" pitchFamily="33" charset="0"/>
                <a:ea typeface="+mn-ea"/>
                <a:cs typeface="+mn-cs"/>
              </a:rPr>
              <a:t>word with the following characteristics: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all 0s, no error has been detected.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a:solidFill>
                  <a:schemeClr val="tx1"/>
                </a:solidFill>
                <a:latin typeface="Times New Roman" pitchFamily="33" charset="0"/>
                <a:ea typeface="+mn-ea"/>
                <a:cs typeface="+mn-cs"/>
              </a:rPr>
              <a:t>occurred in one of the 4 check bits. No correction is needed.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27</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a:solidFill>
                  <a:schemeClr val="tx1"/>
                </a:solidFill>
                <a:latin typeface="Times New Roman" pitchFamily="33" charset="0"/>
                <a:ea typeface="+mn-ea"/>
                <a:cs typeface="+mn-cs"/>
              </a:rPr>
              <a:t>block of main memory remains the DRAM chip, as it has for decades; until</a:t>
            </a:r>
          </a:p>
          <a:p>
            <a:r>
              <a:rPr kumimoji="1" lang="en-US" sz="1200" kern="1200" baseline="0" dirty="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a:solidFill>
                  <a:schemeClr val="tx1"/>
                </a:solidFill>
                <a:latin typeface="Times New Roman" pitchFamily="33" charset="0"/>
                <a:ea typeface="+mn-ea"/>
                <a:cs typeface="+mn-cs"/>
              </a:rPr>
              <a:t>and by its interface to the processor’s memory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We have seen that one attack on the performance problem of DRAM</a:t>
            </a:r>
          </a:p>
          <a:p>
            <a:r>
              <a:rPr kumimoji="1" lang="en-US" sz="1200" kern="1200" baseline="0" dirty="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a:solidFill>
                  <a:schemeClr val="tx1"/>
                </a:solidFill>
                <a:latin typeface="Times New Roman" pitchFamily="33" charset="0"/>
                <a:ea typeface="+mn-ea"/>
                <a:cs typeface="+mn-cs"/>
              </a:rPr>
              <a:t>returns.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a:solidFill>
                  <a:schemeClr val="tx1"/>
                </a:solidFill>
                <a:latin typeface="Times New Roman" pitchFamily="33" charset="0"/>
                <a:ea typeface="+mn-ea"/>
                <a:cs typeface="+mn-cs"/>
              </a:rPr>
              <a:t>dominate the market are SDRAM, DDR-DRAM, and RDRAM. Table 5.3</a:t>
            </a:r>
          </a:p>
          <a:p>
            <a:r>
              <a:rPr kumimoji="1" lang="en-US" sz="1200" kern="1200" baseline="0" dirty="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28</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err="1">
                <a:solidFill>
                  <a:schemeClr val="tx1"/>
                </a:solidFill>
                <a:latin typeface="Times New Roman" pitchFamily="33" charset="0"/>
                <a:ea typeface="+mn-ea"/>
                <a:cs typeface="+mn-cs"/>
              </a:rPr>
              <a:t>Mạch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tạo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xung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chung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kích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hoạt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cùng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lúc</a:t>
            </a:r>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One of the most widely used forms of DRAM is the </a:t>
            </a:r>
            <a:r>
              <a:rPr kumimoji="1" lang="en-US" sz="1200" b="1" kern="1200" baseline="0" dirty="0">
                <a:solidFill>
                  <a:schemeClr val="tx1"/>
                </a:solidFill>
                <a:latin typeface="Times New Roman" pitchFamily="33" charset="0"/>
                <a:ea typeface="+mn-ea"/>
                <a:cs typeface="+mn-cs"/>
              </a:rPr>
              <a:t>synchronous DRAM</a:t>
            </a:r>
          </a:p>
          <a:p>
            <a:r>
              <a:rPr kumimoji="1" lang="en-US" sz="1200" b="1" kern="1200" baseline="0" dirty="0">
                <a:solidFill>
                  <a:schemeClr val="tx1"/>
                </a:solidFill>
                <a:latin typeface="Times New Roman" pitchFamily="33" charset="0"/>
                <a:ea typeface="+mn-ea"/>
                <a:cs typeface="+mn-cs"/>
              </a:rPr>
              <a:t>(SDRAM) </a:t>
            </a:r>
            <a:r>
              <a:rPr kumimoji="1" lang="en-US" sz="1200" b="0" kern="1200" baseline="0" dirty="0">
                <a:solidFill>
                  <a:schemeClr val="tx1"/>
                </a:solidFill>
                <a:latin typeface="Times New Roman" pitchFamily="33" charset="0"/>
                <a:ea typeface="+mn-ea"/>
                <a:cs typeface="+mn-cs"/>
              </a:rPr>
              <a:t>[VOGL94]. Unlike the traditional DRAM, which is asynchronous, the</a:t>
            </a:r>
          </a:p>
          <a:p>
            <a:r>
              <a:rPr kumimoji="1" lang="en-US" sz="1200" kern="1200" baseline="0" dirty="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a:solidFill>
                  <a:schemeClr val="tx1"/>
                </a:solidFill>
                <a:latin typeface="Times New Roman" pitchFamily="33" charset="0"/>
                <a:ea typeface="+mn-ea"/>
                <a:cs typeface="+mn-cs"/>
              </a:rPr>
              <a:t>wait states.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a:solidFill>
                  <a:schemeClr val="tx1"/>
                </a:solidFill>
                <a:latin typeface="Times New Roman" pitchFamily="33" charset="0"/>
                <a:ea typeface="+mn-ea"/>
                <a:cs typeface="+mn-cs"/>
              </a:rPr>
              <a:t>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5.12 shows the internal logic of IBM’s 64-Mb SDRAM [IBM01], which</a:t>
            </a:r>
          </a:p>
          <a:p>
            <a:r>
              <a:rPr kumimoji="1" lang="en-US" sz="1200" kern="1200" baseline="0" dirty="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Table 5.4 defines the various pin assignments.</a:t>
            </a:r>
          </a:p>
          <a:p>
            <a:r>
              <a:rPr kumimoji="1" lang="en-US" sz="1200" kern="1200" baseline="0" dirty="0">
                <a:solidFill>
                  <a:schemeClr val="tx1"/>
                </a:solidFill>
                <a:latin typeface="Times New Roman" pitchFamily="33" charset="0"/>
                <a:ea typeface="+mn-ea"/>
                <a:cs typeface="+mn-cs"/>
              </a:rPr>
              <a:t>The SDRAM employs a burst mode to eliminate the address setup time and</a:t>
            </a:r>
          </a:p>
          <a:p>
            <a:r>
              <a:rPr kumimoji="1" lang="en-US" sz="1200" kern="1200" baseline="0" dirty="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a:solidFill>
                  <a:schemeClr val="tx1"/>
                </a:solidFill>
                <a:latin typeface="Times New Roman" pitchFamily="33" charset="0"/>
                <a:ea typeface="+mn-ea"/>
                <a:cs typeface="+mn-cs"/>
              </a:rPr>
              <a:t>architecture that improves opportunities for on-chip parallelism.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a:solidFill>
                  <a:schemeClr val="tx1"/>
                </a:solidFill>
                <a:latin typeface="Times New Roman" pitchFamily="33" charset="0"/>
                <a:ea typeface="+mn-ea"/>
                <a:cs typeface="+mn-cs"/>
              </a:rPr>
              <a:t>SDRAMs from conventional DRAMs. It provides a mechanism to</a:t>
            </a:r>
          </a:p>
          <a:p>
            <a:r>
              <a:rPr kumimoji="1" lang="en-US" sz="1200" kern="1200" baseline="0" dirty="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a:solidFill>
                  <a:schemeClr val="tx1"/>
                </a:solidFill>
                <a:latin typeface="Times New Roman" pitchFamily="33" charset="0"/>
                <a:ea typeface="+mn-ea"/>
                <a:cs typeface="+mn-cs"/>
              </a:rPr>
              <a:t>receipt of a read request and the beginning of data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32</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RDRAM, developed by Rambus [FARM92, CRIS97], has been adopted by Intel</a:t>
            </a:r>
          </a:p>
          <a:p>
            <a:r>
              <a:rPr kumimoji="1" lang="en-US" sz="1200" kern="1200" baseline="0" dirty="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a:solidFill>
                  <a:schemeClr val="tx1"/>
                </a:solidFill>
                <a:latin typeface="Times New Roman" pitchFamily="33" charset="0"/>
                <a:ea typeface="+mn-ea"/>
                <a:cs typeface="+mn-cs"/>
              </a:rPr>
              <a:t>The bus can address up to </a:t>
            </a:r>
            <a:r>
              <a:rPr kumimoji="1" lang="en-US" sz="1200" kern="1200" baseline="0">
                <a:solidFill>
                  <a:schemeClr val="tx1"/>
                </a:solidFill>
                <a:latin typeface="Times New Roman" pitchFamily="33" charset="0"/>
                <a:ea typeface="+mn-ea"/>
                <a:cs typeface="+mn-cs"/>
              </a:rPr>
              <a:t>320 RDRAM </a:t>
            </a:r>
            <a:r>
              <a:rPr kumimoji="1" lang="en-US" sz="1200" kern="1200" baseline="0" dirty="0">
                <a:solidFill>
                  <a:schemeClr val="tx1"/>
                </a:solidFill>
                <a:latin typeface="Times New Roman" pitchFamily="33" charset="0"/>
                <a:ea typeface="+mn-ea"/>
                <a:cs typeface="+mn-cs"/>
              </a:rPr>
              <a:t>chips and is rated at 1.6 GBps.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special RDRAM bus delivers address and control information using</a:t>
            </a:r>
          </a:p>
          <a:p>
            <a:r>
              <a:rPr kumimoji="1" lang="en-US" sz="1200" kern="1200" baseline="0" dirty="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a:solidFill>
                  <a:schemeClr val="tx1"/>
                </a:solidFill>
                <a:latin typeface="Times New Roman" pitchFamily="33" charset="0"/>
                <a:ea typeface="+mn-ea"/>
                <a:cs typeface="+mn-cs"/>
              </a:rPr>
              <a:t>DRAMs, an RDRAM gets a memory request over the high-speed bus. This</a:t>
            </a:r>
          </a:p>
          <a:p>
            <a:r>
              <a:rPr kumimoji="1" lang="en-US" sz="1200" kern="1200" baseline="0" dirty="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5.14 illustrates the RDRAM layout. The configuration consists of</a:t>
            </a:r>
          </a:p>
          <a:p>
            <a:r>
              <a:rPr kumimoji="1" lang="en-US" sz="1200" kern="1200" baseline="0" dirty="0">
                <a:solidFill>
                  <a:schemeClr val="tx1"/>
                </a:solidFill>
                <a:latin typeface="Times New Roman" pitchFamily="33" charset="0"/>
                <a:ea typeface="+mn-ea"/>
                <a:cs typeface="+mn-cs"/>
              </a:rPr>
              <a:t>a controller and a number of RDRAM modules connected via a common bus.</a:t>
            </a:r>
          </a:p>
          <a:p>
            <a:r>
              <a:rPr kumimoji="1" lang="en-US" sz="1200" kern="1200" baseline="0" dirty="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RAM technology is divided into two technologies: dynamic and</a:t>
            </a:r>
          </a:p>
          <a:p>
            <a:r>
              <a:rPr kumimoji="1" lang="en-US" sz="1200" kern="1200" baseline="0" dirty="0">
                <a:solidFill>
                  <a:schemeClr val="tx1"/>
                </a:solidFill>
                <a:latin typeface="Times New Roman" pitchFamily="33" charset="0"/>
                <a:ea typeface="+mn-ea"/>
                <a:cs typeface="+mn-cs"/>
              </a:rPr>
              <a:t>static. A </a:t>
            </a:r>
            <a:r>
              <a:rPr kumimoji="1" lang="en-US" sz="1200" b="1" kern="1200" baseline="0" dirty="0">
                <a:solidFill>
                  <a:schemeClr val="tx1"/>
                </a:solidFill>
                <a:latin typeface="Times New Roman" pitchFamily="33" charset="0"/>
                <a:ea typeface="+mn-ea"/>
                <a:cs typeface="+mn-cs"/>
              </a:rPr>
              <a:t>dynamic RAM (DRAM) </a:t>
            </a:r>
            <a:r>
              <a:rPr kumimoji="1" lang="en-US" sz="1200" b="0" kern="1200" baseline="0" dirty="0">
                <a:solidFill>
                  <a:schemeClr val="tx1"/>
                </a:solidFill>
                <a:latin typeface="Times New Roman" pitchFamily="33" charset="0"/>
                <a:ea typeface="+mn-ea"/>
                <a:cs typeface="+mn-cs"/>
              </a:rPr>
              <a:t>is made with cells that store data as charge on</a:t>
            </a:r>
          </a:p>
          <a:p>
            <a:r>
              <a:rPr kumimoji="1" lang="en-US" sz="1200" kern="1200" baseline="0" dirty="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a:solidFill>
                  <a:schemeClr val="tx1"/>
                </a:solidFill>
                <a:latin typeface="Times New Roman" pitchFamily="33" charset="0"/>
                <a:ea typeface="+mn-ea"/>
                <a:cs typeface="+mn-cs"/>
              </a:rPr>
              <a:t>dynamic </a:t>
            </a:r>
            <a:r>
              <a:rPr kumimoji="1" lang="en-US" sz="1200" i="0" kern="1200" baseline="0" dirty="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a:solidFill>
                  <a:schemeClr val="tx1"/>
                </a:solidFill>
                <a:latin typeface="Times New Roman" pitchFamily="33" charset="0"/>
                <a:ea typeface="+mn-ea"/>
                <a:cs typeface="+mn-cs"/>
              </a:rPr>
              <a:t>once on the falling edge.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DDR DRAM was developed by the JEDEC Solid State Technology</a:t>
            </a:r>
          </a:p>
          <a:p>
            <a:r>
              <a:rPr kumimoji="1" lang="en-US" sz="1200" kern="1200" baseline="0" dirty="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a:solidFill>
                  <a:schemeClr val="tx1"/>
                </a:solidFill>
                <a:latin typeface="Times New Roman" pitchFamily="33" charset="0"/>
                <a:ea typeface="+mn-ea"/>
                <a:cs typeface="+mn-cs"/>
              </a:rPr>
              <a:t>body. Numerous companies make DDR chips, which are widely used in</a:t>
            </a:r>
          </a:p>
          <a:p>
            <a:r>
              <a:rPr kumimoji="1" lang="en-US" sz="1200" kern="1200" baseline="0" dirty="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a:solidFill>
                  <a:schemeClr val="tx1"/>
                </a:solidFill>
                <a:latin typeface="Times New Roman" pitchFamily="33" charset="0"/>
                <a:ea typeface="+mn-ea"/>
                <a:cs typeface="+mn-cs"/>
              </a:rPr>
              <a:t>beyond our scope; see [JACO08] for details.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have been two generations of improvement to the DDR technology.</a:t>
            </a:r>
          </a:p>
          <a:p>
            <a:r>
              <a:rPr kumimoji="1" lang="en-US" sz="1200" kern="1200" baseline="0" dirty="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a:solidFill>
                  <a:schemeClr val="tx1"/>
                </a:solidFill>
                <a:latin typeface="Times New Roman" pitchFamily="33" charset="0"/>
                <a:ea typeface="+mn-ea"/>
                <a:cs typeface="+mn-cs"/>
              </a:rPr>
              <a:t>to 8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a:solidFill>
                  <a:schemeClr val="tx1"/>
                </a:solidFill>
                <a:latin typeface="Times New Roman" pitchFamily="33" charset="0"/>
                <a:ea typeface="+mn-ea"/>
                <a:cs typeface="+mn-cs"/>
              </a:rPr>
              <a:t>smaller rates are achieved.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a:solidFill>
                  <a:schemeClr val="tx1"/>
                </a:solidFill>
                <a:latin typeface="Times New Roman" pitchFamily="33" charset="0"/>
                <a:ea typeface="+mn-ea"/>
                <a:cs typeface="+mn-cs"/>
              </a:rPr>
              <a:t>Cache DRAM (CDRAM), </a:t>
            </a:r>
            <a:r>
              <a:rPr kumimoji="1" lang="en-US" sz="1200" b="0" kern="1200" baseline="0" dirty="0">
                <a:solidFill>
                  <a:schemeClr val="tx1"/>
                </a:solidFill>
                <a:latin typeface="Times New Roman" pitchFamily="33" charset="0"/>
                <a:ea typeface="+mn-ea"/>
                <a:cs typeface="+mn-cs"/>
              </a:rPr>
              <a:t>developed by Mitsubishi [HIDA90, ZHAN01], integrates</a:t>
            </a:r>
          </a:p>
          <a:p>
            <a:r>
              <a:rPr kumimoji="1" lang="en-US" sz="1200" kern="1200" baseline="0" dirty="0">
                <a:solidFill>
                  <a:schemeClr val="tx1"/>
                </a:solidFill>
                <a:latin typeface="Times New Roman" pitchFamily="33" charset="0"/>
                <a:ea typeface="+mn-ea"/>
                <a:cs typeface="+mn-cs"/>
              </a:rPr>
              <a:t>a small SRAM cache (16 Kb) onto a generic DRAM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a:solidFill>
                  <a:schemeClr val="tx1"/>
                </a:solidFill>
                <a:latin typeface="Times New Roman" pitchFamily="33" charset="0"/>
                <a:ea typeface="+mn-ea"/>
                <a:cs typeface="+mn-cs"/>
              </a:rPr>
              <a:t>is effective for ordinary random access to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5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contrast, a </a:t>
            </a:r>
            <a:r>
              <a:rPr kumimoji="1" lang="en-US" sz="1200" b="1" kern="1200" baseline="0" dirty="0">
                <a:solidFill>
                  <a:schemeClr val="tx1"/>
                </a:solidFill>
                <a:latin typeface="Times New Roman" pitchFamily="33" charset="0"/>
                <a:ea typeface="+mn-ea"/>
                <a:cs typeface="+mn-cs"/>
              </a:rPr>
              <a:t>static RAM (SRAM) </a:t>
            </a:r>
            <a:r>
              <a:rPr kumimoji="1" lang="en-US" sz="1200" b="0" kern="1200" baseline="0" dirty="0">
                <a:solidFill>
                  <a:schemeClr val="tx1"/>
                </a:solidFill>
                <a:latin typeface="Times New Roman" pitchFamily="33" charset="0"/>
                <a:ea typeface="+mn-ea"/>
                <a:cs typeface="+mn-cs"/>
              </a:rPr>
              <a:t>is a digital device that uses the</a:t>
            </a:r>
          </a:p>
          <a:p>
            <a:r>
              <a:rPr kumimoji="1" lang="en-US" sz="1200" kern="1200" baseline="0" dirty="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cross connected in an arrangement that produces a stable logic</a:t>
            </a:r>
          </a:p>
          <a:p>
            <a:r>
              <a:rPr kumimoji="1" lang="en-US" sz="1200" kern="1200" baseline="0" dirty="0">
                <a:solidFill>
                  <a:schemeClr val="tx1"/>
                </a:solidFill>
                <a:latin typeface="Times New Roman" pitchFamily="33" charset="0"/>
                <a:ea typeface="+mn-ea"/>
                <a:cs typeface="+mn-cs"/>
              </a:rPr>
              <a:t>state. In logic state 1,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high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low; in this state,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off</a:t>
            </a:r>
          </a:p>
          <a:p>
            <a:r>
              <a:rPr kumimoji="1" lang="en-US" sz="1200" kern="1200" baseline="0" dirty="0">
                <a:solidFill>
                  <a:schemeClr val="tx1"/>
                </a:solidFill>
                <a:latin typeface="Times New Roman" pitchFamily="33" charset="0"/>
                <a:ea typeface="+mn-ea"/>
                <a:cs typeface="+mn-cs"/>
              </a:rPr>
              <a:t>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on. In logic state 0,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low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high; in this state,</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on 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off. Both states are stable as long as the direct</a:t>
            </a:r>
          </a:p>
          <a:p>
            <a:r>
              <a:rPr kumimoji="1" lang="en-US" sz="1200" kern="1200" baseline="0" dirty="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in the DRAM, the SRAM address line is used to open or close a switch.</a:t>
            </a:r>
          </a:p>
          <a:p>
            <a:r>
              <a:rPr kumimoji="1" lang="en-US" sz="1200" kern="1200" baseline="0" dirty="0">
                <a:solidFill>
                  <a:schemeClr val="tx1"/>
                </a:solidFill>
                <a:latin typeface="Times New Roman" pitchFamily="33" charset="0"/>
                <a:ea typeface="+mn-ea"/>
                <a:cs typeface="+mn-cs"/>
              </a:rPr>
              <a:t>The address line controls two transistors (T</a:t>
            </a:r>
            <a:r>
              <a:rPr kumimoji="1" lang="en-US" sz="1200" kern="1200" baseline="-25000" dirty="0">
                <a:solidFill>
                  <a:schemeClr val="tx1"/>
                </a:solidFill>
                <a:latin typeface="Times New Roman" pitchFamily="33" charset="0"/>
                <a:ea typeface="+mn-ea"/>
                <a:cs typeface="+mn-cs"/>
              </a:rPr>
              <a:t>5</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6</a:t>
            </a:r>
            <a:r>
              <a:rPr kumimoji="1" lang="en-US" sz="1200" kern="1200" baseline="0" dirty="0">
                <a:solidFill>
                  <a:schemeClr val="tx1"/>
                </a:solidFill>
                <a:latin typeface="Times New Roman" pitchFamily="33" charset="0"/>
                <a:ea typeface="+mn-ea"/>
                <a:cs typeface="+mn-cs"/>
              </a:rPr>
              <a:t>). When a signal is applied to</a:t>
            </a:r>
          </a:p>
          <a:p>
            <a:r>
              <a:rPr kumimoji="1" lang="en-US" sz="1200"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a:solidFill>
                  <a:schemeClr val="tx1"/>
                </a:solidFill>
                <a:latin typeface="Times New Roman" pitchFamily="33" charset="0"/>
                <a:ea typeface="+mn-ea"/>
                <a:cs typeface="+mn-cs"/>
              </a:rPr>
              <a:t>is applied to line B. This forces the four transistors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into the proper</a:t>
            </a:r>
          </a:p>
          <a:p>
            <a:r>
              <a:rPr kumimoji="1" lang="en-US" sz="1200" kern="1200" baseline="0" dirty="0">
                <a:solidFill>
                  <a:schemeClr val="tx1"/>
                </a:solidFill>
                <a:latin typeface="Times New Roman" pitchFamily="33" charset="0"/>
                <a:ea typeface="+mn-ea"/>
                <a:cs typeface="+mn-cs"/>
              </a:rPr>
              <a:t>state. For a read operation, the bit value is read from line B.</a:t>
            </a:r>
          </a:p>
          <a:p>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Both static and dynamic RAMs are volatile; that is,</a:t>
            </a:r>
          </a:p>
          <a:p>
            <a:r>
              <a:rPr kumimoji="1" lang="en-US" sz="1200" kern="1200" baseline="0" dirty="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sz="1200" dirty="0">
                <a:solidFill>
                  <a:srgbClr val="FF0000"/>
                </a:solidFill>
              </a:rPr>
              <a:t>No room for error: </a:t>
            </a:r>
            <a:r>
              <a:rPr lang="en-US" sz="1200" dirty="0" err="1">
                <a:solidFill>
                  <a:srgbClr val="FF0000"/>
                </a:solidFill>
              </a:rPr>
              <a:t>ko</a:t>
            </a:r>
            <a:r>
              <a:rPr lang="en-US" sz="1200" dirty="0">
                <a:solidFill>
                  <a:srgbClr val="FF0000"/>
                </a:solidFill>
              </a:rPr>
              <a:t> </a:t>
            </a:r>
            <a:r>
              <a:rPr lang="en-US" sz="1200" dirty="0" err="1">
                <a:solidFill>
                  <a:srgbClr val="FF0000"/>
                </a:solidFill>
              </a:rPr>
              <a:t>chấp</a:t>
            </a:r>
            <a:r>
              <a:rPr lang="en-US" sz="1200" dirty="0">
                <a:solidFill>
                  <a:srgbClr val="FF0000"/>
                </a:solidFill>
              </a:rPr>
              <a:t> </a:t>
            </a:r>
            <a:r>
              <a:rPr lang="en-US" sz="1200" dirty="0" err="1">
                <a:solidFill>
                  <a:srgbClr val="FF0000"/>
                </a:solidFill>
              </a:rPr>
              <a:t>nhận</a:t>
            </a:r>
            <a:r>
              <a:rPr lang="en-US" sz="1200" dirty="0">
                <a:solidFill>
                  <a:srgbClr val="FF0000"/>
                </a:solidFill>
              </a:rPr>
              <a:t> </a:t>
            </a:r>
            <a:r>
              <a:rPr lang="en-US" sz="1200" dirty="0" err="1">
                <a:solidFill>
                  <a:srgbClr val="FF0000"/>
                </a:solidFill>
              </a:rPr>
              <a:t>lỗi</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the name suggests, a </a:t>
            </a:r>
            <a:r>
              <a:rPr kumimoji="1" lang="en-US" sz="1200" b="1" kern="1200" baseline="0" dirty="0">
                <a:solidFill>
                  <a:schemeClr val="tx1"/>
                </a:solidFill>
                <a:latin typeface="Times New Roman" pitchFamily="33" charset="0"/>
                <a:ea typeface="+mn-ea"/>
                <a:cs typeface="+mn-cs"/>
              </a:rPr>
              <a:t>read-only memory (ROM) </a:t>
            </a:r>
            <a:r>
              <a:rPr kumimoji="1" lang="en-US" sz="1200" b="0" kern="1200" baseline="0" dirty="0">
                <a:solidFill>
                  <a:schemeClr val="tx1"/>
                </a:solidFill>
                <a:latin typeface="Times New Roman" pitchFamily="33" charset="0"/>
                <a:ea typeface="+mn-ea"/>
                <a:cs typeface="+mn-cs"/>
              </a:rPr>
              <a:t>contains a permanent pattern</a:t>
            </a:r>
          </a:p>
          <a:p>
            <a:r>
              <a:rPr kumimoji="1" lang="en-US" sz="1200" kern="1200" baseline="0" dirty="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Library subroutines for frequently wanted functions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System programs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Function tables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a:solidFill>
                  <a:schemeClr val="tx1"/>
                </a:solidFill>
                <a:latin typeface="Times New Roman" pitchFamily="33" charset="0"/>
                <a:ea typeface="+mn-ea"/>
                <a:cs typeface="+mn-cs"/>
              </a:rPr>
              <a:t>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a:solidFill>
                  <a:schemeClr val="tx1"/>
                </a:solidFill>
                <a:latin typeface="Times New Roman" pitchFamily="33" charset="0"/>
                <a:ea typeface="+mn-ea"/>
                <a:cs typeface="+mn-cs"/>
              </a:rPr>
              <a:t>thousands of copies of a particular ROM are fabricated.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When only a small number of ROMs with a particular memory content is</a:t>
            </a:r>
          </a:p>
          <a:p>
            <a:r>
              <a:rPr kumimoji="1" lang="en-US" sz="1200" kern="1200" baseline="0" dirty="0">
                <a:solidFill>
                  <a:schemeClr val="tx1"/>
                </a:solidFill>
                <a:latin typeface="Times New Roman" pitchFamily="33" charset="0"/>
                <a:ea typeface="+mn-ea"/>
                <a:cs typeface="+mn-cs"/>
              </a:rPr>
              <a:t>needed, a less expensive alternative is the </a:t>
            </a:r>
            <a:r>
              <a:rPr kumimoji="1" lang="en-US" sz="1200" b="1" kern="1200" baseline="0" dirty="0">
                <a:solidFill>
                  <a:schemeClr val="tx1"/>
                </a:solidFill>
                <a:latin typeface="Times New Roman" pitchFamily="33" charset="0"/>
                <a:ea typeface="+mn-ea"/>
                <a:cs typeface="+mn-cs"/>
              </a:rPr>
              <a:t>programmable ROM (PROM). </a:t>
            </a:r>
            <a:r>
              <a:rPr kumimoji="1" lang="en-US" sz="1200" b="0" kern="1200" baseline="0" dirty="0">
                <a:solidFill>
                  <a:schemeClr val="tx1"/>
                </a:solidFill>
                <a:latin typeface="Times New Roman" pitchFamily="33" charset="0"/>
                <a:ea typeface="+mn-ea"/>
                <a:cs typeface="+mn-cs"/>
              </a:rPr>
              <a:t>Like the</a:t>
            </a:r>
          </a:p>
          <a:p>
            <a:r>
              <a:rPr kumimoji="1" lang="en-US" sz="1200" b="0" kern="1200" baseline="0" dirty="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Another variation on read-only memory is the </a:t>
            </a:r>
            <a:r>
              <a:rPr kumimoji="1" lang="en-US" sz="1200" b="1" kern="1200" baseline="0" dirty="0">
                <a:solidFill>
                  <a:schemeClr val="tx1"/>
                </a:solidFill>
                <a:latin typeface="Times New Roman" pitchFamily="33" charset="0"/>
                <a:ea typeface="+mn-ea"/>
                <a:cs typeface="+mn-cs"/>
              </a:rPr>
              <a:t>read-mostly memory, </a:t>
            </a:r>
            <a:r>
              <a:rPr kumimoji="1" lang="en-US" sz="1200" b="0" kern="1200" baseline="0" dirty="0">
                <a:solidFill>
                  <a:schemeClr val="tx1"/>
                </a:solidFill>
                <a:latin typeface="Times New Roman" pitchFamily="33" charset="0"/>
                <a:ea typeface="+mn-ea"/>
                <a:cs typeface="+mn-cs"/>
              </a:rPr>
              <a:t>which is</a:t>
            </a:r>
          </a:p>
          <a:p>
            <a:r>
              <a:rPr kumimoji="1" lang="en-US" sz="1200" kern="1200" baseline="0" dirty="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a:solidFill>
                  <a:schemeClr val="tx1"/>
                </a:solidFill>
                <a:latin typeface="Times New Roman" pitchFamily="33" charset="0"/>
                <a:ea typeface="+mn-ea"/>
                <a:cs typeface="+mn-cs"/>
              </a:rPr>
              <a:t>forms of read-mostly memory: EPROM, EEPROM, and flash memory.</a:t>
            </a:r>
          </a:p>
          <a:p>
            <a:endParaRPr lang="en-US" dirty="0"/>
          </a:p>
          <a:p>
            <a:r>
              <a:rPr kumimoji="1" lang="en-US" sz="1200" kern="1200" baseline="0" dirty="0">
                <a:solidFill>
                  <a:schemeClr val="tx1"/>
                </a:solidFill>
                <a:latin typeface="Times New Roman" pitchFamily="33" charset="0"/>
                <a:ea typeface="+mn-ea"/>
                <a:cs typeface="+mn-cs"/>
              </a:rPr>
              <a:t>The optically </a:t>
            </a:r>
            <a:r>
              <a:rPr kumimoji="1" lang="en-US" sz="1200" b="1" kern="1200" baseline="0" dirty="0">
                <a:solidFill>
                  <a:schemeClr val="tx1"/>
                </a:solidFill>
                <a:latin typeface="Times New Roman" pitchFamily="33" charset="0"/>
                <a:ea typeface="+mn-ea"/>
                <a:cs typeface="+mn-cs"/>
              </a:rPr>
              <a:t>erasable programmable read-only memory (EPROM) </a:t>
            </a:r>
            <a:r>
              <a:rPr kumimoji="1" lang="en-US" sz="1200" b="0" kern="1200" baseline="0" dirty="0">
                <a:solidFill>
                  <a:schemeClr val="tx1"/>
                </a:solidFill>
                <a:latin typeface="Times New Roman" pitchFamily="33" charset="0"/>
                <a:ea typeface="+mn-ea"/>
                <a:cs typeface="+mn-cs"/>
              </a:rPr>
              <a:t>is read</a:t>
            </a:r>
          </a:p>
          <a:p>
            <a:r>
              <a:rPr kumimoji="1" lang="en-US" sz="1200" kern="1200" baseline="0" dirty="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a:solidFill>
                  <a:schemeClr val="tx1"/>
                </a:solidFill>
                <a:latin typeface="Times New Roman" pitchFamily="33" charset="0"/>
                <a:ea typeface="+mn-ea"/>
                <a:cs typeface="+mn-cs"/>
              </a:rPr>
              <a:t>update capability.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more attractive form of read-mostly memory is </a:t>
            </a:r>
            <a:r>
              <a:rPr kumimoji="1" lang="en-US" sz="1200" b="1" kern="1200" baseline="0" dirty="0">
                <a:solidFill>
                  <a:schemeClr val="tx1"/>
                </a:solidFill>
                <a:latin typeface="Times New Roman" pitchFamily="33" charset="0"/>
                <a:ea typeface="+mn-ea"/>
                <a:cs typeface="+mn-cs"/>
              </a:rPr>
              <a:t>electrically erasable programmable</a:t>
            </a:r>
          </a:p>
          <a:p>
            <a:r>
              <a:rPr kumimoji="1" lang="en-US" sz="1200" b="1" kern="1200" baseline="0" dirty="0">
                <a:solidFill>
                  <a:schemeClr val="tx1"/>
                </a:solidFill>
                <a:latin typeface="Times New Roman" pitchFamily="33" charset="0"/>
                <a:ea typeface="+mn-ea"/>
                <a:cs typeface="+mn-cs"/>
              </a:rPr>
              <a:t>read-only memory (EEPROM). </a:t>
            </a:r>
            <a:r>
              <a:rPr kumimoji="1" lang="en-US" sz="1200" b="0" kern="1200" baseline="0" dirty="0">
                <a:solidFill>
                  <a:schemeClr val="tx1"/>
                </a:solidFill>
                <a:latin typeface="Times New Roman" pitchFamily="33" charset="0"/>
                <a:ea typeface="+mn-ea"/>
                <a:cs typeface="+mn-cs"/>
              </a:rPr>
              <a:t>This is a read-mostly memory that can</a:t>
            </a:r>
          </a:p>
          <a:p>
            <a:r>
              <a:rPr kumimoji="1" lang="en-US" sz="1200" kern="1200" baseline="0" dirty="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a:solidFill>
                  <a:schemeClr val="tx1"/>
                </a:solidFill>
                <a:latin typeface="Times New Roman" pitchFamily="33" charset="0"/>
                <a:ea typeface="+mn-ea"/>
                <a:cs typeface="+mn-cs"/>
              </a:rPr>
              <a:t>than EPROM and also is less dense, supporting fewer bits per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form of semiconductor memory is </a:t>
            </a:r>
            <a:r>
              <a:rPr kumimoji="1" lang="en-US" sz="1200" b="1" kern="1200" baseline="0" dirty="0">
                <a:solidFill>
                  <a:schemeClr val="tx1"/>
                </a:solidFill>
                <a:latin typeface="Times New Roman" pitchFamily="33" charset="0"/>
                <a:ea typeface="+mn-ea"/>
                <a:cs typeface="+mn-cs"/>
              </a:rPr>
              <a:t>flash memory </a:t>
            </a:r>
            <a:r>
              <a:rPr kumimoji="1" lang="en-US" sz="1200" b="0" kern="1200" baseline="0" dirty="0">
                <a:solidFill>
                  <a:schemeClr val="tx1"/>
                </a:solidFill>
                <a:latin typeface="Times New Roman" pitchFamily="33" charset="0"/>
                <a:ea typeface="+mn-ea"/>
                <a:cs typeface="+mn-cs"/>
              </a:rPr>
              <a:t>(so named because</a:t>
            </a:r>
          </a:p>
          <a:p>
            <a:r>
              <a:rPr kumimoji="1" lang="en-US" sz="1200" kern="1200" baseline="0" dirty="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a:solidFill>
                  <a:schemeClr val="tx1"/>
                </a:solidFill>
                <a:latin typeface="Times New Roman" pitchFamily="33" charset="0"/>
                <a:ea typeface="+mn-ea"/>
                <a:cs typeface="+mn-cs"/>
              </a:rPr>
              <a:t>flash memory is intermediate between EPROM and EEPROM in both cost and</a:t>
            </a:r>
          </a:p>
          <a:p>
            <a:r>
              <a:rPr kumimoji="1" lang="en-US" sz="1200" kern="1200" baseline="0" dirty="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a:solidFill>
                  <a:schemeClr val="tx1"/>
                </a:solidFill>
                <a:latin typeface="Times New Roman" pitchFamily="33" charset="0"/>
                <a:ea typeface="+mn-ea"/>
                <a:cs typeface="+mn-cs"/>
              </a:rPr>
              <a:t>2</a:t>
            </a:r>
            <a:r>
              <a:rPr kumimoji="1" lang="en-US" sz="1200" i="1" kern="1200" baseline="0" dirty="0">
                <a:solidFill>
                  <a:schemeClr val="tx1"/>
                </a:solidFill>
                <a:latin typeface="Times New Roman" pitchFamily="33" charset="0"/>
                <a:ea typeface="+mn-ea"/>
                <a:cs typeface="+mn-cs"/>
              </a:rPr>
              <a:t>W</a:t>
            </a:r>
          </a:p>
          <a:p>
            <a:r>
              <a:rPr kumimoji="1" lang="en-US" sz="1200" kern="1200" baseline="0" dirty="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a:solidFill>
                  <a:schemeClr val="tx1"/>
                </a:solidFill>
                <a:latin typeface="Times New Roman" pitchFamily="33" charset="0"/>
                <a:ea typeface="+mn-ea"/>
                <a:cs typeface="+mn-cs"/>
              </a:rPr>
              <a:t>depending on the bit pattern on the 11 input lines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2048).</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a:solidFill>
                  <a:schemeClr val="tx1"/>
                </a:solidFill>
                <a:latin typeface="Times New Roman" pitchFamily="33" charset="0"/>
                <a:ea typeface="+mn-ea"/>
                <a:cs typeface="+mn-cs"/>
              </a:rPr>
              <a:t>selects which row of cells is used for reading or writing.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Note that there are only 11 address lines (A0–A10), half the number you</a:t>
            </a:r>
          </a:p>
          <a:p>
            <a:r>
              <a:rPr kumimoji="1" lang="en-US" sz="1200" kern="1200" baseline="0" dirty="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a:solidFill>
                  <a:schemeClr val="tx1"/>
                </a:solidFill>
                <a:latin typeface="Times New Roman" pitchFamily="33" charset="0"/>
                <a:ea typeface="+mn-ea"/>
                <a:cs typeface="+mn-cs"/>
              </a:rPr>
              <a:t>presented for the column address.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a:solidFill>
                  <a:schemeClr val="tx1"/>
                </a:solidFill>
                <a:latin typeface="Times New Roman" pitchFamily="33" charset="0"/>
                <a:ea typeface="+mn-ea"/>
                <a:cs typeface="+mn-cs"/>
              </a:rPr>
              <a:t>of the chip memory grows by a factor of 4.</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29-Mar-17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29-Mar-17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29-Mar-17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29-Mar-17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29-Mar-17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29-Mar-17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29-Mar-17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29-Mar-17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29-Mar-17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29-Mar-17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29-Mar-17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29-Mar-17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29-Mar-17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29-Mar-17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29-Mar-17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29-Mar-17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29-Mar-17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29-Mar-17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29-Mar-17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29-Mar-17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a:ln>
                  <a:noFill/>
                </a:ln>
                <a:solidFill>
                  <a:srgbClr val="002060"/>
                </a:solidFill>
                <a:effectLst/>
                <a:uLnTx/>
                <a:uFillTx/>
                <a:latin typeface="+mn-lt"/>
                <a:ea typeface="+mn-ea"/>
                <a:cs typeface="+mn-cs"/>
              </a:rPr>
              <a:t>Internal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a:effectLst>
                  <a:outerShdw blurRad="38100" dist="38100" dir="2700000" algn="tl">
                    <a:srgbClr val="000000">
                      <a:alpha val="43137"/>
                    </a:srgbClr>
                  </a:outerShdw>
                </a:effectLst>
              </a:rPr>
              <a:t>Read Only Memory (ROM)</a:t>
            </a: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a:solidFill>
                  <a:srgbClr val="002060"/>
                </a:solidFill>
              </a:rPr>
              <a:t>Contains a permanent pattern of data that cannot be  changed or added to</a:t>
            </a:r>
          </a:p>
          <a:p>
            <a:r>
              <a:rPr lang="en-US" sz="2400" dirty="0">
                <a:solidFill>
                  <a:srgbClr val="002060"/>
                </a:solidFill>
              </a:rPr>
              <a:t>No power source is required to maintain the bit values in memory</a:t>
            </a:r>
          </a:p>
          <a:p>
            <a:r>
              <a:rPr lang="en-US" sz="2400" dirty="0">
                <a:solidFill>
                  <a:srgbClr val="002060"/>
                </a:solidFill>
              </a:rPr>
              <a:t>Data or program is permanently in main memory and never needs to be loaded from a secondary storage device</a:t>
            </a:r>
          </a:p>
          <a:p>
            <a:r>
              <a:rPr lang="en-US" sz="2400" dirty="0">
                <a:solidFill>
                  <a:srgbClr val="002060"/>
                </a:solidFill>
              </a:rPr>
              <a:t>Data is actually wired into the chip as part of the fabrication process</a:t>
            </a:r>
          </a:p>
          <a:p>
            <a:pPr lvl="1"/>
            <a:r>
              <a:rPr lang="en-US" sz="2000" dirty="0">
                <a:solidFill>
                  <a:srgbClr val="FF0000"/>
                </a:solidFill>
              </a:rPr>
              <a:t>Disadvantages of this:</a:t>
            </a:r>
          </a:p>
          <a:p>
            <a:pPr lvl="2"/>
            <a:r>
              <a:rPr lang="en-US" sz="2000" dirty="0">
                <a:solidFill>
                  <a:srgbClr val="FF0000"/>
                </a:solidFill>
              </a:rPr>
              <a:t>No room for error, if one bit is wrong the whole batch of ROMs must be thrown out</a:t>
            </a:r>
          </a:p>
          <a:p>
            <a:pPr lvl="2"/>
            <a:r>
              <a:rPr lang="en-US" sz="2000" dirty="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Programmable ROM (PROM)</a:t>
            </a:r>
          </a:p>
        </p:txBody>
      </p:sp>
      <p:sp>
        <p:nvSpPr>
          <p:cNvPr id="3" name="Content Placeholder 2"/>
          <p:cNvSpPr>
            <a:spLocks noGrp="1"/>
          </p:cNvSpPr>
          <p:nvPr>
            <p:ph idx="1"/>
          </p:nvPr>
        </p:nvSpPr>
        <p:spPr>
          <a:xfrm>
            <a:off x="498474" y="1500174"/>
            <a:ext cx="7556313" cy="4144963"/>
          </a:xfrm>
        </p:spPr>
        <p:txBody>
          <a:bodyPr>
            <a:noAutofit/>
          </a:bodyPr>
          <a:lstStyle/>
          <a:p>
            <a:r>
              <a:rPr lang="en-US" sz="2400" dirty="0">
                <a:solidFill>
                  <a:srgbClr val="002060"/>
                </a:solidFill>
              </a:rPr>
              <a:t>Less expensive alternative</a:t>
            </a:r>
          </a:p>
          <a:p>
            <a:r>
              <a:rPr lang="en-US" sz="2400" dirty="0">
                <a:solidFill>
                  <a:srgbClr val="002060"/>
                </a:solidFill>
              </a:rPr>
              <a:t>Nonvolatile and may be written into only once</a:t>
            </a:r>
          </a:p>
          <a:p>
            <a:r>
              <a:rPr lang="en-US" sz="2400" dirty="0">
                <a:solidFill>
                  <a:srgbClr val="002060"/>
                </a:solidFill>
              </a:rPr>
              <a:t>Writing process is performed electrically and may be performed by supplier or customer at a time later than the original chip fabrication</a:t>
            </a:r>
          </a:p>
          <a:p>
            <a:r>
              <a:rPr lang="en-US" sz="2400" dirty="0">
                <a:solidFill>
                  <a:srgbClr val="002060"/>
                </a:solidFill>
              </a:rPr>
              <a:t>Special equipment is required for the writing process</a:t>
            </a:r>
          </a:p>
          <a:p>
            <a:r>
              <a:rPr lang="en-US" sz="2400" dirty="0">
                <a:solidFill>
                  <a:srgbClr val="002060"/>
                </a:solidFill>
              </a:rPr>
              <a:t>Provides flexibility and convenience</a:t>
            </a:r>
          </a:p>
          <a:p>
            <a:r>
              <a:rPr lang="en-US" sz="2400" dirty="0">
                <a:solidFill>
                  <a:srgbClr val="002060"/>
                </a:solidFill>
              </a:rPr>
              <a:t>Attractive for high volume production runs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a:effectLst>
                  <a:outerShdw blurRad="38100" dist="38100" dir="2700000" algn="tl">
                    <a:srgbClr val="000000">
                      <a:alpha val="43137"/>
                    </a:srgbClr>
                  </a:outerShdw>
                </a:effectLst>
                <a:latin typeface="+mn-lt"/>
              </a:rPr>
              <a:t>Read-Mostly Memory</a:t>
            </a: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Address lines</a:t>
            </a: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Data lines</a:t>
            </a: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02060"/>
                </a:solidFill>
              </a:rPr>
              <a:t>MUl</a:t>
            </a:r>
            <a:r>
              <a:rPr lang="en-US" sz="1200" b="1" dirty="0">
                <a:solidFill>
                  <a:srgbClr val="002060"/>
                </a:solidFill>
              </a:rPr>
              <a:t>tiple</a:t>
            </a:r>
            <a:r>
              <a:rPr lang="en-US" sz="1200" b="1" u="sng" dirty="0">
                <a:solidFill>
                  <a:srgbClr val="002060"/>
                </a:solidFill>
              </a:rPr>
              <a:t>X</a:t>
            </a:r>
            <a:r>
              <a:rPr lang="en-US" sz="1200" b="1" dirty="0">
                <a:solidFill>
                  <a:srgbClr val="002060"/>
                </a:solidFill>
              </a:rPr>
              <a:t>er </a:t>
            </a:r>
            <a:r>
              <a:rPr lang="en-US" sz="1200" dirty="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a:effectLst>
                  <a:outerShdw blurRad="38100" dist="38100" dir="2700000" algn="tl">
                    <a:srgbClr val="000000">
                      <a:alpha val="43137"/>
                    </a:srgbClr>
                  </a:outerShdw>
                </a:effectLst>
              </a:rPr>
              <a:t>Chip Packaging</a:t>
            </a: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latin typeface="+mn-lt"/>
              </a:rPr>
              <a:t>Figure 5.5</a:t>
            </a: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mn-lt"/>
              </a:rPr>
              <a:t>256-KByte </a:t>
            </a:r>
          </a:p>
          <a:p>
            <a:pPr algn="ctr"/>
            <a:r>
              <a:rPr lang="en-US" dirty="0">
                <a:solidFill>
                  <a:schemeClr val="bg1"/>
                </a:solidFill>
                <a:effectLst>
                  <a:outerShdw blurRad="38100" dist="38100" dir="2700000" algn="tl">
                    <a:srgbClr val="000000">
                      <a:alpha val="43137"/>
                    </a:srgbClr>
                  </a:outerShdw>
                </a:effectLst>
                <a:latin typeface="+mn-lt"/>
              </a:rPr>
              <a:t>Memory </a:t>
            </a:r>
          </a:p>
          <a:p>
            <a:pPr algn="ctr"/>
            <a:r>
              <a:rPr lang="en-US" dirty="0">
                <a:solidFill>
                  <a:schemeClr val="bg1"/>
                </a:solidFill>
                <a:effectLst>
                  <a:outerShdw blurRad="38100" dist="38100" dir="2700000" algn="tl">
                    <a:srgbClr val="000000">
                      <a:alpha val="43137"/>
                    </a:srgbClr>
                  </a:outerShdw>
                </a:effectLst>
                <a:latin typeface="+mn-lt"/>
              </a:rPr>
              <a:t>Organization</a:t>
            </a: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a:t>1chip: 512*512= 2</a:t>
            </a:r>
            <a:r>
              <a:rPr lang="en-US" baseline="30000"/>
              <a:t>18</a:t>
            </a:r>
            <a:r>
              <a:rPr lang="en-US"/>
              <a:t> bits  </a:t>
            </a:r>
          </a:p>
          <a:p>
            <a:r>
              <a:rPr lang="en-US"/>
              <a:t>                         =256kb</a:t>
            </a:r>
          </a:p>
          <a:p>
            <a:r>
              <a:rPr lang="en-US"/>
              <a:t>8 chips </a:t>
            </a:r>
            <a:r>
              <a:rPr lang="en-US">
                <a:sym typeface="Wingdings" pitchFamily="2" charset="2"/>
              </a:rPr>
              <a:t> 256KB</a:t>
            </a:r>
          </a:p>
          <a:p>
            <a:r>
              <a:rPr lang="en-US">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MAR</a:t>
            </a:r>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Organization</a:t>
            </a: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a:t>Data buffer</a:t>
            </a:r>
            <a:endParaRPr lang="en-US" sz="1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m-11_3"/>
          <p:cNvPicPr>
            <a:picLocks noChangeAspect="1" noChangeArrowheads="1"/>
          </p:cNvPicPr>
          <p:nvPr/>
        </p:nvPicPr>
        <p:blipFill>
          <a:blip r:embed="rId8"/>
          <a:srcRect/>
          <a:stretch>
            <a:fillRect/>
          </a:stretch>
        </p:blipFill>
        <p:spPr bwMode="auto">
          <a:xfrm>
            <a:off x="0" y="4198090"/>
            <a:ext cx="3546546" cy="2659910"/>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a:effectLst>
                  <a:outerShdw blurRad="38100" dist="38100" dir="2700000" algn="tl">
                    <a:srgbClr val="000000">
                      <a:alpha val="43137"/>
                    </a:srgbClr>
                  </a:outerShdw>
                </a:effectLst>
              </a:rPr>
              <a:t>5.2- Error 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 physical defect (khuyết tật). </a:t>
            </a:r>
          </a:p>
          <a:p>
            <a:pPr lvl="1"/>
            <a:r>
              <a:rPr lang="en-US" dirty="0">
                <a:solidFill>
                  <a:srgbClr val="002060"/>
                </a:solidFill>
              </a:rPr>
              <a:t>Memory cell or cells affected cannot reliably store data but become stuck at 0 or 1 or switch erratically between 0 and 1</a:t>
            </a:r>
          </a:p>
          <a:p>
            <a:pPr lvl="1"/>
            <a:r>
              <a:rPr lang="en-US" b="1" dirty="0">
                <a:solidFill>
                  <a:srgbClr val="FF0000"/>
                </a:solidFill>
              </a:rPr>
              <a:t>Can be caused by</a:t>
            </a:r>
            <a:r>
              <a:rPr lang="en-US" b="1" dirty="0">
                <a:solidFill>
                  <a:srgbClr val="002060"/>
                </a:solidFill>
              </a:rPr>
              <a:t>: </a:t>
            </a:r>
          </a:p>
          <a:p>
            <a:pPr lvl="2"/>
            <a:r>
              <a:rPr lang="en-US" dirty="0">
                <a:solidFill>
                  <a:srgbClr val="002060"/>
                </a:solidFill>
              </a:rPr>
              <a:t>Harsh (khắc nghiệt) environmental abuse(sự ngược đãi)</a:t>
            </a:r>
          </a:p>
          <a:p>
            <a:pPr lvl="2"/>
            <a:r>
              <a:rPr lang="en-US" dirty="0">
                <a:solidFill>
                  <a:srgbClr val="002060"/>
                </a:solidFill>
              </a:rPr>
              <a:t>Manufacturing defects</a:t>
            </a:r>
          </a:p>
          <a:p>
            <a:pPr lvl="2"/>
            <a:r>
              <a:rPr lang="en-US" dirty="0">
                <a:solidFill>
                  <a:srgbClr val="002060"/>
                </a:solidFill>
              </a:rPr>
              <a:t>Wear (hao mòn)</a:t>
            </a:r>
          </a:p>
          <a:p>
            <a:r>
              <a:rPr lang="en-US" b="1" dirty="0">
                <a:solidFill>
                  <a:srgbClr val="0000CC"/>
                </a:solidFill>
              </a:rPr>
              <a:t>Soft Error</a:t>
            </a:r>
          </a:p>
          <a:p>
            <a:pPr lvl="1"/>
            <a:r>
              <a:rPr lang="en-US" dirty="0">
                <a:solidFill>
                  <a:srgbClr val="002060"/>
                </a:solidFill>
              </a:rPr>
              <a:t>Random, non-destructive event that alters the contents of one or more memory cells </a:t>
            </a:r>
          </a:p>
          <a:p>
            <a:pPr lvl="1"/>
            <a:r>
              <a:rPr lang="en-US" dirty="0">
                <a:solidFill>
                  <a:srgbClr val="002060"/>
                </a:solidFill>
              </a:rPr>
              <a:t>No permanent damage to memory</a:t>
            </a:r>
          </a:p>
          <a:p>
            <a:pPr lvl="1"/>
            <a:r>
              <a:rPr lang="en-US" b="1" dirty="0">
                <a:solidFill>
                  <a:srgbClr val="0000CC"/>
                </a:solidFill>
              </a:rPr>
              <a:t>Can be caused by</a:t>
            </a:r>
            <a:r>
              <a:rPr lang="en-US" dirty="0">
                <a:solidFill>
                  <a:srgbClr val="002060"/>
                </a:solidFill>
              </a:rPr>
              <a:t>: </a:t>
            </a:r>
          </a:p>
          <a:p>
            <a:pPr lvl="2"/>
            <a:r>
              <a:rPr lang="en-US" dirty="0">
                <a:solidFill>
                  <a:srgbClr val="002060"/>
                </a:solidFill>
              </a:rPr>
              <a:t>Power supply problems</a:t>
            </a:r>
          </a:p>
          <a:p>
            <a:pPr lvl="2"/>
            <a:r>
              <a:rPr lang="en-US" dirty="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a:solidFill>
                  <a:schemeClr val="bg1"/>
                </a:solidFill>
              </a:rPr>
              <a:t>Alpha particles: Phenomenon in which 2 protons and 2 neutrons  bound together into a particle identical to a helium nucleus (Wiki for  more details).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a:effectLst>
                  <a:outerShdw blurRad="38100" dist="38100" dir="2700000" algn="tl">
                    <a:srgbClr val="000000">
                      <a:alpha val="43137"/>
                    </a:srgbClr>
                  </a:outerShdw>
                </a:effectLst>
              </a:rPr>
              <a:t>Error Correcting Code (ECC) 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bits</a:t>
            </a: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a:solidFill>
                  <a:schemeClr val="tx1"/>
                </a:solidFill>
              </a:rPr>
              <a:t>M+K</a:t>
            </a: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a:t>• No errors are detected. The fetched data bits are sent out.</a:t>
            </a:r>
          </a:p>
          <a:p>
            <a:r>
              <a:rPr kumimoji="1" lang="en-US" sz="2000" dirty="0"/>
              <a:t>• An error is detected, and it is possible to correct the error. The data bits plus </a:t>
            </a:r>
            <a:r>
              <a:rPr kumimoji="1" lang="en-US" sz="2000" b="1" dirty="0"/>
              <a:t>error correction </a:t>
            </a:r>
            <a:r>
              <a:rPr kumimoji="1" lang="en-US" sz="2000" dirty="0"/>
              <a:t>bits are fed into a corrector, which produces a corrected set of </a:t>
            </a:r>
            <a:r>
              <a:rPr kumimoji="1" lang="en-US" sz="2000" i="1" dirty="0"/>
              <a:t>M </a:t>
            </a:r>
            <a:r>
              <a:rPr kumimoji="1" lang="en-US" sz="2000" dirty="0"/>
              <a:t>bits to be sent out</a:t>
            </a:r>
            <a:r>
              <a:rPr kumimoji="1" lang="en-US" sz="2000" i="1" dirty="0"/>
              <a:t>.</a:t>
            </a:r>
          </a:p>
          <a:p>
            <a:r>
              <a:rPr kumimoji="1" lang="en-US" sz="2000" dirty="0"/>
              <a:t>• An error is detected, but it is not possible to correct it. This condition is reported.</a:t>
            </a:r>
          </a:p>
          <a:p>
            <a:r>
              <a:rPr kumimoji="1" lang="en-US" sz="2000" i="1" dirty="0"/>
              <a:t>Next slide: An example for ECC function</a:t>
            </a:r>
            <a:r>
              <a:rPr kumimoji="1" lang="en-US" sz="2000" dirty="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Write</a:t>
              </a:r>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Read</a:t>
              </a:r>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No error/Correctable</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a:solidFill>
                  <a:srgbClr val="002060"/>
                </a:solidFill>
              </a:rPr>
              <a:t>How are main memory structured?</a:t>
            </a:r>
          </a:p>
          <a:p>
            <a:r>
              <a:rPr lang="en-US" sz="3200" dirty="0">
                <a:solidFill>
                  <a:srgbClr val="002060"/>
                </a:solidFill>
              </a:rPr>
              <a:t>Whether main memory may cause errors?</a:t>
            </a:r>
          </a:p>
          <a:p>
            <a:r>
              <a:rPr lang="en-US" sz="3200" dirty="0">
                <a:solidFill>
                  <a:srgbClr val="002060"/>
                </a:solidFill>
              </a:rPr>
              <a:t>How many types of memory</a:t>
            </a:r>
            <a:r>
              <a:rPr lang="en-US" sz="3200">
                <a:solidFill>
                  <a:srgbClr val="002060"/>
                </a:solidFill>
              </a:rPr>
              <a:t>? </a:t>
            </a:r>
          </a:p>
          <a:p>
            <a:r>
              <a:rPr lang="en-US" sz="3200">
                <a:solidFill>
                  <a:srgbClr val="002060"/>
                </a:solidFill>
              </a:rPr>
              <a:t>After studying this chapter, you should be able to: </a:t>
            </a:r>
          </a:p>
          <a:p>
            <a:pPr lvl="1"/>
            <a:r>
              <a:rPr lang="en-US" sz="3000">
                <a:solidFill>
                  <a:srgbClr val="002060"/>
                </a:solidFill>
              </a:rPr>
              <a:t>Present an overview of the principle types of semiconductor main memory. </a:t>
            </a:r>
          </a:p>
          <a:p>
            <a:pPr lvl="1"/>
            <a:r>
              <a:rPr lang="en-US" sz="3000">
                <a:solidFill>
                  <a:srgbClr val="002060"/>
                </a:solidFill>
              </a:rPr>
              <a:t>Understand the operation of a basic code that can detect and correct singlebit errors in 8-bit words. </a:t>
            </a:r>
          </a:p>
          <a:p>
            <a:pPr lvl="1"/>
            <a:r>
              <a:rPr lang="en-US" sz="3000">
                <a:solidFill>
                  <a:srgbClr val="002060"/>
                </a:solidFill>
              </a:rPr>
              <a:t>Summarize the properties of contemporary advanced DRAM organizations.</a:t>
            </a:r>
            <a:endParaRPr lang="en-US" sz="3000" dirty="0">
              <a:solidFill>
                <a:srgbClr val="002060"/>
              </a:solidFill>
            </a:endParaRPr>
          </a:p>
          <a:p>
            <a:endParaRPr lang="en-US" sz="3200" dirty="0">
              <a:solidFill>
                <a:srgbClr val="002060"/>
              </a:solidFill>
            </a:endParaRPr>
          </a:p>
          <a:p>
            <a:endParaRPr lang="en-US" sz="32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a:effectLst>
                  <a:outerShdw blurRad="38100" dist="38100" dir="2700000" algn="tl">
                    <a:srgbClr val="000000">
                      <a:alpha val="43137"/>
                    </a:srgbClr>
                  </a:outerShdw>
                </a:effectLst>
              </a:rPr>
              <a:t>ECC Function: Examples</a:t>
            </a:r>
            <a:endParaRPr lang="en-US" dirty="0">
              <a:effectLst>
                <a:outerShdw blurRad="38100" dist="38100" dir="2700000" algn="tl">
                  <a:srgbClr val="000000">
                    <a:alpha val="43137"/>
                  </a:srgbClr>
                </a:outerShdw>
              </a:effectLst>
            </a:endParaRPr>
          </a:p>
        </p:txBody>
      </p:sp>
      <p:sp>
        <p:nvSpPr>
          <p:cNvPr id="10" name="Rectangle 9"/>
          <p:cNvSpPr/>
          <p:nvPr/>
        </p:nvSpPr>
        <p:spPr>
          <a:xfrm>
            <a:off x="214282" y="1000109"/>
            <a:ext cx="8786842" cy="4585871"/>
          </a:xfrm>
          <a:prstGeom prst="rect">
            <a:avLst/>
          </a:prstGeom>
        </p:spPr>
        <p:txBody>
          <a:bodyPr wrap="square">
            <a:spAutoFit/>
          </a:bodyPr>
          <a:lstStyle/>
          <a:p>
            <a:r>
              <a:rPr kumimoji="1" lang="en-US"/>
              <a:t>• The XOR operation is ussually used in ECC functions</a:t>
            </a:r>
          </a:p>
          <a:p>
            <a:pPr>
              <a:buFont typeface="Arial" pitchFamily="34" charset="0"/>
              <a:buChar char="•"/>
            </a:pPr>
            <a:r>
              <a:rPr kumimoji="1" lang="en-US"/>
              <a:t> The most simple data for checking is the original data </a:t>
            </a:r>
            <a:r>
              <a:rPr kumimoji="1" lang="en-US">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a:sym typeface="Wingdings" pitchFamily="2" charset="2"/>
              </a:rPr>
              <a:t>  XORs some bits of M-bit original data to K-bit ECC will decrease memory size.</a:t>
            </a:r>
          </a:p>
          <a:p>
            <a:pPr>
              <a:buFont typeface="Arial" pitchFamily="34" charset="0"/>
              <a:buChar char="•"/>
            </a:pPr>
            <a:r>
              <a:rPr kumimoji="1" lang="en-US">
                <a:sym typeface="Wingdings" pitchFamily="2" charset="2"/>
              </a:rPr>
              <a:t>Examples:</a:t>
            </a:r>
          </a:p>
          <a:p>
            <a:r>
              <a:rPr kumimoji="1" lang="en-US">
                <a:sym typeface="Wingdings" pitchFamily="2" charset="2"/>
              </a:rPr>
              <a:t>  8 bits  3 bits:      </a:t>
            </a:r>
            <a:r>
              <a:rPr kumimoji="1" lang="en-US" sz="3200" b="1" u="sng">
                <a:solidFill>
                  <a:srgbClr val="FF0000"/>
                </a:solidFill>
                <a:sym typeface="Wingdings" pitchFamily="2" charset="2"/>
              </a:rPr>
              <a:t>010</a:t>
            </a:r>
            <a:r>
              <a:rPr kumimoji="1" lang="en-US" sz="3200" b="1" u="sng">
                <a:solidFill>
                  <a:srgbClr val="0070C0"/>
                </a:solidFill>
                <a:sym typeface="Wingdings" pitchFamily="2" charset="2"/>
              </a:rPr>
              <a:t>101</a:t>
            </a:r>
            <a:r>
              <a:rPr kumimoji="1" lang="en-US" sz="3200" b="1" u="sng">
                <a:solidFill>
                  <a:srgbClr val="008000"/>
                </a:solidFill>
                <a:sym typeface="Wingdings" pitchFamily="2" charset="2"/>
              </a:rPr>
              <a:t>10</a:t>
            </a:r>
            <a:r>
              <a:rPr kumimoji="1" lang="en-US" sz="3200">
                <a:sym typeface="Wingdings" pitchFamily="2" charset="2"/>
              </a:rPr>
              <a:t>   </a:t>
            </a:r>
            <a:r>
              <a:rPr kumimoji="1" lang="en-US" sz="3200" b="1">
                <a:solidFill>
                  <a:srgbClr val="FF0000"/>
                </a:solidFill>
                <a:sym typeface="Wingdings" pitchFamily="2" charset="2"/>
              </a:rPr>
              <a:t>1</a:t>
            </a:r>
            <a:r>
              <a:rPr kumimoji="1" lang="en-US" sz="3200">
                <a:solidFill>
                  <a:srgbClr val="0000CC"/>
                </a:solidFill>
                <a:sym typeface="Wingdings" pitchFamily="2" charset="2"/>
              </a:rPr>
              <a:t>0</a:t>
            </a:r>
            <a:r>
              <a:rPr kumimoji="1" lang="en-US" sz="3200" b="1">
                <a:solidFill>
                  <a:srgbClr val="008000"/>
                </a:solidFill>
                <a:sym typeface="Wingdings" pitchFamily="2" charset="2"/>
              </a:rPr>
              <a:t>1</a:t>
            </a:r>
            <a:endParaRPr kumimoji="1" lang="en-US" b="1">
              <a:solidFill>
                <a:srgbClr val="008000"/>
              </a:solidFill>
            </a:endParaRPr>
          </a:p>
          <a:p>
            <a:r>
              <a:rPr kumimoji="1" lang="en-US">
                <a:sym typeface="Wingdings" pitchFamily="2" charset="2"/>
              </a:rPr>
              <a:t>  8 bits  2 bits:      </a:t>
            </a:r>
            <a:r>
              <a:rPr kumimoji="1" lang="en-US" sz="3200" b="1" u="sng">
                <a:solidFill>
                  <a:srgbClr val="FF0000"/>
                </a:solidFill>
                <a:sym typeface="Wingdings" pitchFamily="2" charset="2"/>
              </a:rPr>
              <a:t>0101</a:t>
            </a:r>
            <a:r>
              <a:rPr kumimoji="1" lang="en-US" sz="3200" b="1" u="sng">
                <a:solidFill>
                  <a:srgbClr val="0000CC"/>
                </a:solidFill>
                <a:sym typeface="Wingdings" pitchFamily="2" charset="2"/>
              </a:rPr>
              <a:t>0110</a:t>
            </a:r>
            <a:r>
              <a:rPr kumimoji="1" lang="en-US" sz="3200">
                <a:sym typeface="Wingdings" pitchFamily="2" charset="2"/>
              </a:rPr>
              <a:t>   </a:t>
            </a:r>
            <a:r>
              <a:rPr kumimoji="1" lang="en-US" sz="3200" b="1">
                <a:solidFill>
                  <a:srgbClr val="FF0000"/>
                </a:solidFill>
                <a:sym typeface="Wingdings" pitchFamily="2" charset="2"/>
              </a:rPr>
              <a:t>0</a:t>
            </a:r>
            <a:r>
              <a:rPr kumimoji="1" lang="en-US" sz="3200" b="1">
                <a:solidFill>
                  <a:srgbClr val="0000CC"/>
                </a:solidFill>
                <a:sym typeface="Wingdings" pitchFamily="2" charset="2"/>
              </a:rPr>
              <a:t>0</a:t>
            </a:r>
            <a:endParaRPr kumimoji="1" lang="en-US" b="1">
              <a:solidFill>
                <a:srgbClr val="008000"/>
              </a:solidFill>
            </a:endParaRPr>
          </a:p>
          <a:p>
            <a:r>
              <a:rPr kumimoji="1" lang="en-US">
                <a:sym typeface="Wingdings" pitchFamily="2" charset="2"/>
              </a:rPr>
              <a:t>  8 bits  1 bits:      </a:t>
            </a:r>
            <a:r>
              <a:rPr kumimoji="1" lang="en-US" sz="3200" b="1">
                <a:sym typeface="Wingdings" pitchFamily="2" charset="2"/>
              </a:rPr>
              <a:t>01010110</a:t>
            </a:r>
            <a:r>
              <a:rPr kumimoji="1" lang="en-US" sz="3200">
                <a:sym typeface="Wingdings" pitchFamily="2" charset="2"/>
              </a:rPr>
              <a:t>   </a:t>
            </a:r>
            <a:r>
              <a:rPr kumimoji="1" lang="en-US" sz="3200" b="1">
                <a:sym typeface="Wingdings" pitchFamily="2" charset="2"/>
              </a:rPr>
              <a:t>0</a:t>
            </a:r>
          </a:p>
          <a:p>
            <a:r>
              <a:rPr kumimoji="1" lang="en-US" b="1">
                <a:sym typeface="Wingdings" pitchFamily="2" charset="2"/>
              </a:rPr>
              <a:t>- Main memory bank usually includes 9 chips. Why?</a:t>
            </a:r>
            <a:endParaRPr kumimoji="1" lang="en-US" b="1"/>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a:effectLst>
                  <a:outerShdw blurRad="38100" dist="38100" dir="2700000" algn="tl">
                    <a:srgbClr val="000000">
                      <a:alpha val="43137"/>
                    </a:srgbClr>
                  </a:outerShdw>
                </a:effectLst>
              </a:rPr>
              <a:t>Hamming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Error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Correcting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Code</a:t>
            </a:r>
          </a:p>
        </p:txBody>
      </p:sp>
      <p:sp>
        <p:nvSpPr>
          <p:cNvPr id="4" name="Rectangle 3"/>
          <p:cNvSpPr/>
          <p:nvPr/>
        </p:nvSpPr>
        <p:spPr>
          <a:xfrm>
            <a:off x="428596" y="3000372"/>
            <a:ext cx="3143272" cy="830997"/>
          </a:xfrm>
          <a:prstGeom prst="rect">
            <a:avLst/>
          </a:prstGeom>
        </p:spPr>
        <p:txBody>
          <a:bodyPr wrap="square">
            <a:spAutoFit/>
          </a:bodyPr>
          <a:lstStyle/>
          <a:p>
            <a:r>
              <a:rPr kumimoji="1" lang="en-US" dirty="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0 </a:t>
            </a:r>
            <a:r>
              <a:rPr lang="en-US" sz="1800" b="1" dirty="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a:t>1 XOR 1 XOR 1 = 1</a:t>
            </a:r>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a:effectLst>
                  <a:outerShdw blurRad="38100" dist="38100" dir="2700000" algn="tl">
                    <a:srgbClr val="000000">
                      <a:alpha val="43137"/>
                    </a:srgbClr>
                  </a:outerShdw>
                </a:effectLst>
              </a:rPr>
              <a:t>Increase in Word Length with ECC</a:t>
            </a: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
        <p:nvSpPr>
          <p:cNvPr id="4" name="TextBox 3"/>
          <p:cNvSpPr txBox="1"/>
          <p:nvPr/>
        </p:nvSpPr>
        <p:spPr>
          <a:xfrm>
            <a:off x="357158" y="5572140"/>
            <a:ext cx="5929354" cy="830997"/>
          </a:xfrm>
          <a:prstGeom prst="rect">
            <a:avLst/>
          </a:prstGeom>
          <a:noFill/>
        </p:spPr>
        <p:txBody>
          <a:bodyPr wrap="square" rtlCol="0">
            <a:spAutoFit/>
          </a:bodyPr>
          <a:lstStyle/>
          <a:p>
            <a:r>
              <a:rPr lang="en-US"/>
              <a:t>Data 4 bits (2</a:t>
            </a:r>
            <a:r>
              <a:rPr lang="en-US" baseline="30000"/>
              <a:t>2</a:t>
            </a:r>
            <a:r>
              <a:rPr lang="en-US"/>
              <a:t>) </a:t>
            </a:r>
            <a:r>
              <a:rPr lang="en-US">
                <a:sym typeface="Wingdings" pitchFamily="2" charset="2"/>
              </a:rPr>
              <a:t> At least 3 bit ECC (2+1) </a:t>
            </a:r>
          </a:p>
          <a:p>
            <a:r>
              <a:rPr lang="en-US">
                <a:sym typeface="Wingdings" pitchFamily="2" charset="2"/>
              </a:rPr>
              <a:t>Data 8 bits (2</a:t>
            </a:r>
            <a:r>
              <a:rPr lang="en-US" baseline="30000">
                <a:sym typeface="Wingdings" pitchFamily="2" charset="2"/>
              </a:rPr>
              <a:t>3</a:t>
            </a:r>
            <a:r>
              <a:rPr lang="en-US">
                <a:sym typeface="Wingdings" pitchFamily="2" charset="2"/>
              </a:rPr>
              <a:t>)   At least 4 bit ECC (3+1)</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a:effectLst>
                  <a:outerShdw blurRad="38100" dist="38100" dir="2700000" algn="tl">
                    <a:srgbClr val="000000">
                      <a:alpha val="43137"/>
                    </a:srgbClr>
                  </a:outerShdw>
                </a:effectLst>
              </a:rPr>
              <a:t>Layout of Data Bits and Check Bits</a:t>
            </a:r>
          </a:p>
        </p:txBody>
      </p:sp>
      <p:grpSp>
        <p:nvGrpSpPr>
          <p:cNvPr id="6" name="Group 5"/>
          <p:cNvGrpSpPr/>
          <p:nvPr/>
        </p:nvGrpSpPr>
        <p:grpSpPr>
          <a:xfrm>
            <a:off x="0" y="1643050"/>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a:t> Check positions:  2</a:t>
              </a:r>
              <a:r>
                <a:rPr lang="en-US" baseline="30000"/>
                <a:t>3</a:t>
              </a:r>
              <a:r>
                <a:rPr lang="en-US"/>
                <a:t>                             2</a:t>
              </a:r>
              <a:r>
                <a:rPr lang="en-US" baseline="30000"/>
                <a:t>2</a:t>
              </a:r>
              <a:r>
                <a:rPr lang="en-US"/>
                <a:t>              2</a:t>
              </a:r>
              <a:r>
                <a:rPr lang="en-US" baseline="30000"/>
                <a:t>1</a:t>
              </a:r>
              <a:r>
                <a:rPr lang="en-US"/>
                <a:t>    2</a:t>
              </a:r>
              <a:r>
                <a:rPr lang="en-US" baseline="30000"/>
                <a:t>0</a:t>
              </a:r>
            </a:p>
          </p:txBody>
        </p:sp>
      </p:grpSp>
      <p:sp>
        <p:nvSpPr>
          <p:cNvPr id="8" name="TextBox 7"/>
          <p:cNvSpPr txBox="1"/>
          <p:nvPr/>
        </p:nvSpPr>
        <p:spPr>
          <a:xfrm>
            <a:off x="357158" y="5786454"/>
            <a:ext cx="8429684" cy="461665"/>
          </a:xfrm>
          <a:prstGeom prst="rect">
            <a:avLst/>
          </a:prstGeom>
          <a:noFill/>
        </p:spPr>
        <p:txBody>
          <a:bodyPr wrap="square" rtlCol="0">
            <a:spAutoFit/>
          </a:bodyPr>
          <a:lstStyle/>
          <a:p>
            <a:r>
              <a:rPr lang="en-US"/>
              <a:t>(Algorithm for computing Ci bit  is pre-defined)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a:effectLst>
                  <a:outerShdw blurRad="38100" dist="38100" dir="2700000" algn="tl">
                    <a:srgbClr val="000000">
                      <a:alpha val="43137"/>
                    </a:srgbClr>
                  </a:outerShdw>
                </a:effectLst>
              </a:rPr>
              <a:t>Check Bit Calculation</a:t>
            </a: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a:t>Error</a:t>
            </a:r>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a:solidFill>
                  <a:schemeClr val="bg1"/>
                </a:solidFill>
              </a:rPr>
              <a:t>ECC write: 0111</a:t>
            </a: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a:solidFill>
                  <a:schemeClr val="bg1"/>
                </a:solidFill>
              </a:rPr>
              <a:t>ECC read: 0001</a:t>
            </a: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a:solidFill>
                  <a:schemeClr val="bg1"/>
                </a:solidFill>
              </a:rPr>
              <a:t>0111 XOR 0001 != 0 </a:t>
            </a:r>
            <a:r>
              <a:rPr lang="en-US" sz="1800">
                <a:solidFill>
                  <a:schemeClr val="bg1"/>
                </a:solidFill>
                <a:sym typeface="Wingdings" pitchFamily="2" charset="2"/>
              </a:rPr>
              <a:t> Error</a:t>
            </a:r>
            <a:endParaRPr lang="en-US" sz="1800">
              <a:solidFill>
                <a:schemeClr val="bg1"/>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a:effectLst>
                  <a:outerShdw blurRad="38100" dist="38100" dir="2700000" algn="tl">
                    <a:srgbClr val="000000">
                      <a:alpha val="43137"/>
                    </a:srgbClr>
                  </a:outerShdw>
                </a:effectLst>
              </a:rPr>
              <a:t>Hamming SEC-DED Code</a:t>
            </a:r>
            <a:br>
              <a:rPr lang="en-US" dirty="0">
                <a:effectLst>
                  <a:outerShdw blurRad="38100" dist="38100" dir="2700000" algn="tl">
                    <a:srgbClr val="000000">
                      <a:alpha val="43137"/>
                    </a:srgbClr>
                  </a:outerShdw>
                </a:effectLst>
              </a:rPr>
            </a:br>
            <a:r>
              <a:rPr lang="en-US" sz="1600" b="1" u="sng" dirty="0">
                <a:effectLst>
                  <a:outerShdw blurRad="38100" dist="38100" dir="2700000" algn="tl">
                    <a:srgbClr val="000000">
                      <a:alpha val="43137"/>
                    </a:srgbClr>
                  </a:outerShdw>
                </a:effectLst>
              </a:rPr>
              <a:t>S</a:t>
            </a:r>
            <a:r>
              <a:rPr lang="en-US" sz="1600" dirty="0">
                <a:effectLst>
                  <a:outerShdw blurRad="38100" dist="38100" dir="2700000" algn="tl">
                    <a:srgbClr val="000000">
                      <a:alpha val="43137"/>
                    </a:srgbClr>
                  </a:outerShdw>
                </a:effectLst>
              </a:rPr>
              <a:t>ingle-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C</a:t>
            </a:r>
            <a:r>
              <a:rPr lang="en-US" sz="1600" dirty="0">
                <a:effectLst>
                  <a:outerShdw blurRad="38100" dist="38100" dir="2700000" algn="tl">
                    <a:srgbClr val="000000">
                      <a:alpha val="43137"/>
                    </a:srgbClr>
                  </a:outerShdw>
                </a:effectLst>
              </a:rPr>
              <a:t>orrecting/</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ouble-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a:t>The sequence shows that if two errors occur (Figure 5.11c), the checking procedure</a:t>
            </a:r>
          </a:p>
          <a:p>
            <a:r>
              <a:rPr kumimoji="1" lang="en-US" sz="1800" dirty="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Performance Comparison</a:t>
            </a:r>
          </a:p>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a:solidFill>
                  <a:schemeClr val="tx2"/>
                </a:solidFill>
                <a:effectLst>
                  <a:outerShdw blurRad="38100" dist="38100" dir="2700000" algn="tl">
                    <a:srgbClr val="000000">
                      <a:alpha val="43137"/>
                    </a:srgbClr>
                  </a:outerShdw>
                </a:effectLst>
                <a:latin typeface="+mn-lt"/>
              </a:rPr>
              <a:t>Table 5.3</a:t>
            </a: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a:solidFill>
                  <a:srgbClr val="FFFFFF"/>
                </a:solidFill>
              </a:rPr>
              <a:t>SDRAM</a:t>
            </a:r>
          </a:p>
          <a:p>
            <a:pPr algn="ctr"/>
            <a:endParaRPr lang="en-US" dirty="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a:solidFill>
                  <a:srgbClr val="FFFFFF"/>
                </a:solidFill>
              </a:rPr>
              <a:t>RDRAM</a:t>
            </a:r>
          </a:p>
          <a:p>
            <a:pPr algn="ctr"/>
            <a:endParaRPr lang="en-US" dirty="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a:solidFill>
                <a:srgbClr val="FFFFFF"/>
              </a:solidFill>
            </a:endParaRPr>
          </a:p>
          <a:p>
            <a:pPr algn="ctr"/>
            <a:r>
              <a:rPr lang="en-US" dirty="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a:effectLst>
                  <a:outerShdw blurRad="38100" dist="38100" dir="2700000" algn="tl">
                    <a:srgbClr val="000000">
                      <a:alpha val="43137"/>
                    </a:srgbClr>
                  </a:outerShdw>
                </a:effectLst>
              </a:rPr>
              <a:t>5.3- Advanced DRAM Organization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a:effectLst>
                  <a:outerShdw blurRad="38100" dist="38100" dir="2700000" algn="tl">
                    <a:srgbClr val="000000">
                      <a:alpha val="43137"/>
                    </a:srgbClr>
                  </a:outerShdw>
                </a:effectLst>
              </a:rPr>
              <a:t>SDRAM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rgbClr val="002060"/>
                </a:solidFill>
              </a:rPr>
              <a:t>5.1 Semiconductor Main Memory</a:t>
            </a:r>
          </a:p>
          <a:p>
            <a:r>
              <a:rPr lang="en-US" sz="2800" dirty="0">
                <a:solidFill>
                  <a:srgbClr val="002060"/>
                </a:solidFill>
              </a:rPr>
              <a:t>5.2 Error Correction</a:t>
            </a:r>
          </a:p>
          <a:p>
            <a:r>
              <a:rPr lang="en-US" sz="2800" dirty="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a:t>Semiconductor- </a:t>
            </a:r>
            <a:r>
              <a:rPr lang="vi-VN" b="1"/>
              <a:t>Chất bán dẫn</a:t>
            </a:r>
            <a:r>
              <a:rPr lang="vi-VN"/>
              <a:t> </a:t>
            </a:r>
            <a:r>
              <a:rPr lang="en-US"/>
              <a:t> (silic, germanium) </a:t>
            </a:r>
            <a:r>
              <a:rPr lang="vi-VN"/>
              <a:t>là vật liệu trung gian giữa chất dẫn điện và chất cách điện. Chất bán dẫn </a:t>
            </a:r>
            <a:r>
              <a:rPr lang="en-US" dirty="0"/>
              <a:t>chỉ </a:t>
            </a:r>
            <a:r>
              <a:rPr lang="vi-VN"/>
              <a:t>hoạt động như một chất </a:t>
            </a:r>
            <a:r>
              <a:rPr lang="en-US" dirty="0"/>
              <a:t>dẫn điện ở một điều kiện nào đó</a:t>
            </a:r>
            <a:r>
              <a:rPr lang="vi-VN"/>
              <a:t>.</a:t>
            </a:r>
            <a:r>
              <a:rPr lang="en-US" dirty="0"/>
              <a:t> Chất bán dẫn được dùng để tạo ra các transistor (transfer-resistor).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a:effectLst>
                  <a:outerShdw blurRad="38100" dist="38100" dir="2700000" algn="tl">
                    <a:srgbClr val="000000">
                      <a:alpha val="43137"/>
                    </a:srgbClr>
                  </a:outerShdw>
                </a:effectLst>
              </a:rPr>
              <a:t>SDRAM Pin Assignments</a:t>
            </a: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a:effectLst>
                  <a:outerShdw blurRad="38100" dist="38100" dir="2700000" algn="tl">
                    <a:srgbClr val="000000">
                      <a:alpha val="43137"/>
                    </a:srgbClr>
                  </a:outerShdw>
                </a:effectLst>
              </a:rPr>
              <a:t>RDRAM</a:t>
            </a: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5357850" cy="400110"/>
          </a:xfrm>
          <a:prstGeom prst="rect">
            <a:avLst/>
          </a:prstGeom>
          <a:solidFill>
            <a:schemeClr val="accent6">
              <a:lumMod val="20000"/>
              <a:lumOff val="80000"/>
            </a:schemeClr>
          </a:solidFill>
        </p:spPr>
        <p:txBody>
          <a:bodyPr wrap="square" rtlCol="0">
            <a:spAutoFit/>
          </a:bodyPr>
          <a:lstStyle/>
          <a:p>
            <a:r>
              <a:rPr lang="en-US" sz="2000"/>
              <a:t>Rambus Dynamic Random Access Memory </a:t>
            </a:r>
          </a:p>
        </p:txBody>
      </p:sp>
      <p:sp>
        <p:nvSpPr>
          <p:cNvPr id="7" name="TextBox 6"/>
          <p:cNvSpPr txBox="1"/>
          <p:nvPr/>
        </p:nvSpPr>
        <p:spPr>
          <a:xfrm>
            <a:off x="0" y="3286124"/>
            <a:ext cx="2786050" cy="369332"/>
          </a:xfrm>
          <a:prstGeom prst="rect">
            <a:avLst/>
          </a:prstGeom>
          <a:solidFill>
            <a:schemeClr val="accent6">
              <a:lumMod val="20000"/>
              <a:lumOff val="80000"/>
            </a:schemeClr>
          </a:solidFill>
        </p:spPr>
        <p:txBody>
          <a:bodyPr wrap="square" rtlCol="0">
            <a:spAutoFit/>
          </a:bodyPr>
          <a:lstStyle/>
          <a:p>
            <a:r>
              <a:rPr lang="en-US" sz="1800"/>
              <a:t>Protocol: pre-defined rule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a:effectLst>
                  <a:outerShdw blurRad="38100" dist="38100" dir="2700000" algn="tl">
                    <a:srgbClr val="000000">
                      <a:alpha val="43137"/>
                    </a:srgbClr>
                  </a:outerShdw>
                </a:effectLst>
              </a:rPr>
              <a:t>RDRAM Structure</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Double Data Rate SDRAM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(DDR SDRAM)</a:t>
            </a: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 bus clock cycle</a:t>
            </a:r>
          </a:p>
          <a:p>
            <a:r>
              <a:rPr lang="en-GB" dirty="0"/>
              <a:t>Double-data-rate SDRAM can send data twice per clock cycle, once on the rising edge of the clock pulse and once on the falling edge</a:t>
            </a:r>
          </a:p>
          <a:p>
            <a:r>
              <a:rPr lang="en-GB" dirty="0"/>
              <a:t>Developed by the JEDEC Solid State Technology Association (Electronic Industries Alliance’s semiconductor-engineering-standardization body)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Timing</a:t>
            </a: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DRAM (CDRAM)</a:t>
            </a:r>
          </a:p>
        </p:txBody>
      </p:sp>
      <p:sp>
        <p:nvSpPr>
          <p:cNvPr id="167941" name="Rectangle 5"/>
          <p:cNvSpPr>
            <a:spLocks noGrp="1" noChangeArrowheads="1"/>
          </p:cNvSpPr>
          <p:nvPr>
            <p:ph idx="1"/>
          </p:nvPr>
        </p:nvSpPr>
        <p:spPr>
          <a:xfrm>
            <a:off x="533400" y="2209800"/>
            <a:ext cx="7556313" cy="4144963"/>
          </a:xfrm>
        </p:spPr>
        <p:txBody>
          <a:bodyPr/>
          <a:lstStyle/>
          <a:p>
            <a:r>
              <a:rPr lang="en-GB" dirty="0"/>
              <a:t>Developed by Mitsubishi</a:t>
            </a:r>
          </a:p>
          <a:p>
            <a:r>
              <a:rPr lang="en-GB" dirty="0"/>
              <a:t>Integrates a small SRAM cache onto a generic DRAM chip</a:t>
            </a:r>
          </a:p>
          <a:p>
            <a:r>
              <a:rPr lang="en-GB" dirty="0"/>
              <a:t>SRAM on the CDRAM can be used in two ways:</a:t>
            </a:r>
          </a:p>
          <a:p>
            <a:pPr lvl="1"/>
            <a:r>
              <a:rPr lang="en-GB" dirty="0"/>
              <a:t>It can be used as a true cache consisting of a number of 64-bit lines</a:t>
            </a:r>
          </a:p>
          <a:p>
            <a:pPr lvl="2"/>
            <a:r>
              <a:rPr lang="en-GB" dirty="0"/>
              <a:t>Cache mode of the CDRAM is effective for ordinary random access to memory</a:t>
            </a:r>
          </a:p>
          <a:p>
            <a:pPr lvl="1"/>
            <a:r>
              <a:rPr lang="en-GB" dirty="0"/>
              <a:t>Can also be used as a buffer to support the serial access of a block of data</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a:t>Exercises</a:t>
            </a:r>
          </a:p>
        </p:txBody>
      </p:sp>
      <p:sp>
        <p:nvSpPr>
          <p:cNvPr id="3" name="Content Placeholder 2"/>
          <p:cNvSpPr>
            <a:spLocks noGrp="1"/>
          </p:cNvSpPr>
          <p:nvPr>
            <p:ph idx="1"/>
          </p:nvPr>
        </p:nvSpPr>
        <p:spPr>
          <a:xfrm>
            <a:off x="498474" y="714356"/>
            <a:ext cx="7556313" cy="6104235"/>
          </a:xfrm>
        </p:spPr>
        <p:txBody>
          <a:bodyPr>
            <a:noAutofit/>
          </a:bodyPr>
          <a:lstStyle/>
          <a:p>
            <a:r>
              <a:rPr lang="en-US" sz="1600" dirty="0">
                <a:solidFill>
                  <a:srgbClr val="002060"/>
                </a:solidFill>
              </a:rPr>
              <a:t>5.1 What are the key properties of semiconductor memory? </a:t>
            </a:r>
          </a:p>
          <a:p>
            <a:r>
              <a:rPr lang="en-US" sz="1600" dirty="0">
                <a:solidFill>
                  <a:srgbClr val="002060"/>
                </a:solidFill>
              </a:rPr>
              <a:t>5.2 What are two interpretations of the term random-access memory?</a:t>
            </a:r>
          </a:p>
          <a:p>
            <a:r>
              <a:rPr lang="en-US" sz="1600" dirty="0">
                <a:solidFill>
                  <a:srgbClr val="002060"/>
                </a:solidFill>
              </a:rPr>
              <a:t> 5.3 What is the difference between DRAM and SRAM in terms of application? </a:t>
            </a:r>
          </a:p>
          <a:p>
            <a:r>
              <a:rPr lang="en-US" sz="1600" dirty="0">
                <a:solidFill>
                  <a:srgbClr val="002060"/>
                </a:solidFill>
              </a:rPr>
              <a:t>5.4 What is the difference between DRAM and SRAM in terms of characteristics such as speed, size, and cost? </a:t>
            </a:r>
          </a:p>
          <a:p>
            <a:r>
              <a:rPr lang="en-US" sz="1600" dirty="0">
                <a:solidFill>
                  <a:srgbClr val="002060"/>
                </a:solidFill>
              </a:rPr>
              <a:t>5.5 Explain why one type of RAM is considered to be analog and the other digital. </a:t>
            </a:r>
          </a:p>
          <a:p>
            <a:r>
              <a:rPr lang="en-US" sz="1600" dirty="0">
                <a:solidFill>
                  <a:srgbClr val="002060"/>
                </a:solidFill>
              </a:rPr>
              <a:t>5.6 What are some applications for ROM? </a:t>
            </a:r>
          </a:p>
          <a:p>
            <a:r>
              <a:rPr lang="en-US" sz="1600" dirty="0">
                <a:solidFill>
                  <a:srgbClr val="002060"/>
                </a:solidFill>
              </a:rPr>
              <a:t>5.7 What are the differences among EPROM, EEPROM, and flash memory? </a:t>
            </a:r>
          </a:p>
          <a:p>
            <a:r>
              <a:rPr lang="en-US" sz="1600" dirty="0">
                <a:solidFill>
                  <a:srgbClr val="002060"/>
                </a:solidFill>
              </a:rPr>
              <a:t>5.8 Explain the function of each pin in Figure 5.4b. 182 CHAPTER 5 / INTERNAL MEMORY </a:t>
            </a:r>
          </a:p>
          <a:p>
            <a:r>
              <a:rPr lang="en-US" sz="1600" dirty="0">
                <a:solidFill>
                  <a:srgbClr val="002060"/>
                </a:solidFill>
              </a:rPr>
              <a:t>5.9 What is a parity bit? </a:t>
            </a:r>
          </a:p>
          <a:p>
            <a:r>
              <a:rPr lang="en-US" sz="1600" dirty="0">
                <a:solidFill>
                  <a:srgbClr val="002060"/>
                </a:solidFill>
              </a:rPr>
              <a:t>5.10 How is the syndrome for the Hamming code interpreted? </a:t>
            </a:r>
          </a:p>
          <a:p>
            <a:r>
              <a:rPr lang="en-US" sz="1600" dirty="0">
                <a:solidFill>
                  <a:srgbClr val="002060"/>
                </a:solidFill>
              </a:rPr>
              <a:t>5.11 How does SDRAM differ from ordinary DRAM?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Semiconductor main memory</a:t>
            </a:r>
          </a:p>
          <a:p>
            <a:pPr lvl="1"/>
            <a:r>
              <a:rPr lang="en-US" dirty="0"/>
              <a:t>Organization</a:t>
            </a:r>
          </a:p>
          <a:p>
            <a:pPr lvl="1"/>
            <a:r>
              <a:rPr lang="en-US" dirty="0"/>
              <a:t>DRAM and SRAM</a:t>
            </a:r>
          </a:p>
          <a:p>
            <a:pPr lvl="1"/>
            <a:r>
              <a:rPr lang="en-US" dirty="0"/>
              <a:t>Types of ROM</a:t>
            </a:r>
          </a:p>
          <a:p>
            <a:pPr lvl="1"/>
            <a:r>
              <a:rPr lang="en-US" dirty="0"/>
              <a:t>Chip logic</a:t>
            </a:r>
          </a:p>
          <a:p>
            <a:pPr lvl="1"/>
            <a:r>
              <a:rPr lang="en-US" dirty="0"/>
              <a:t>Chip packaging</a:t>
            </a:r>
          </a:p>
          <a:p>
            <a:pPr lvl="1"/>
            <a:r>
              <a:rPr lang="en-US" dirty="0"/>
              <a:t>Module organization</a:t>
            </a:r>
          </a:p>
          <a:p>
            <a:pPr lvl="1"/>
            <a:r>
              <a:rPr lang="en-US" dirty="0"/>
              <a:t>Interleaved memory</a:t>
            </a:r>
          </a:p>
          <a:p>
            <a:pPr>
              <a:spcBef>
                <a:spcPts val="600"/>
              </a:spcBef>
            </a:pPr>
            <a:r>
              <a:rPr lang="en-US" dirty="0"/>
              <a:t>Error correction</a:t>
            </a:r>
          </a:p>
          <a:p>
            <a:pPr lvl="1"/>
            <a:r>
              <a:rPr lang="en-US" dirty="0"/>
              <a:t>Hard failure</a:t>
            </a:r>
          </a:p>
          <a:p>
            <a:pPr lvl="1"/>
            <a:r>
              <a:rPr lang="en-US" dirty="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a:t>Hamming code</a:t>
            </a:r>
          </a:p>
          <a:p>
            <a:pPr marL="228600" lvl="1">
              <a:spcBef>
                <a:spcPts val="1800"/>
              </a:spcBef>
              <a:buClr>
                <a:schemeClr val="accent1"/>
              </a:buClr>
            </a:pPr>
            <a:r>
              <a:rPr lang="en-US" dirty="0"/>
              <a:t>Advanced DRAM organization</a:t>
            </a:r>
          </a:p>
          <a:p>
            <a:pPr lvl="1"/>
            <a:r>
              <a:rPr lang="en-US" dirty="0"/>
              <a:t>Synchronous DRAM</a:t>
            </a:r>
          </a:p>
          <a:p>
            <a:pPr lvl="1"/>
            <a:r>
              <a:rPr lang="en-US" dirty="0"/>
              <a:t>Rambus DRAM</a:t>
            </a:r>
          </a:p>
          <a:p>
            <a:pPr lvl="1"/>
            <a:r>
              <a:rPr lang="en-US" dirty="0"/>
              <a:t>DDR SDRAM</a:t>
            </a:r>
          </a:p>
          <a:p>
            <a:pPr lvl="1"/>
            <a:r>
              <a:rPr lang="en-US" dirty="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Internal</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5.1- Semiconductor Main Memory</a:t>
            </a:r>
          </a:p>
        </p:txBody>
      </p:sp>
      <p:sp>
        <p:nvSpPr>
          <p:cNvPr id="3" name="Content Placeholder 2"/>
          <p:cNvSpPr>
            <a:spLocks noGrp="1"/>
          </p:cNvSpPr>
          <p:nvPr>
            <p:ph idx="1"/>
          </p:nvPr>
        </p:nvSpPr>
        <p:spPr/>
        <p:txBody>
          <a:bodyPr>
            <a:normAutofit fontScale="77500" lnSpcReduction="20000"/>
          </a:bodyPr>
          <a:lstStyle/>
          <a:p>
            <a:r>
              <a:rPr lang="en-US" sz="2800" dirty="0">
                <a:solidFill>
                  <a:srgbClr val="002060"/>
                </a:solidFill>
              </a:rPr>
              <a:t>Organization</a:t>
            </a:r>
          </a:p>
          <a:p>
            <a:r>
              <a:rPr lang="en-US" sz="2800" dirty="0">
                <a:solidFill>
                  <a:srgbClr val="002060"/>
                </a:solidFill>
              </a:rPr>
              <a:t>Semiconductor Memory Types</a:t>
            </a:r>
          </a:p>
          <a:p>
            <a:r>
              <a:rPr lang="en-US" sz="2800" dirty="0">
                <a:solidFill>
                  <a:srgbClr val="002060"/>
                </a:solidFill>
              </a:rPr>
              <a:t>Dynamic RAM and Static RAM</a:t>
            </a:r>
          </a:p>
          <a:p>
            <a:r>
              <a:rPr lang="en-US" sz="2800" dirty="0">
                <a:solidFill>
                  <a:srgbClr val="002060"/>
                </a:solidFill>
              </a:rPr>
              <a:t>Types of ROM</a:t>
            </a:r>
          </a:p>
          <a:p>
            <a:r>
              <a:rPr lang="en-US" sz="2800" dirty="0">
                <a:solidFill>
                  <a:srgbClr val="002060"/>
                </a:solidFill>
              </a:rPr>
              <a:t>Chip Logic</a:t>
            </a:r>
          </a:p>
          <a:p>
            <a:r>
              <a:rPr lang="en-US" sz="2800" dirty="0">
                <a:solidFill>
                  <a:srgbClr val="002060"/>
                </a:solidFill>
              </a:rPr>
              <a:t>Chip Packaging</a:t>
            </a:r>
          </a:p>
          <a:p>
            <a:r>
              <a:rPr lang="en-US" sz="2800" dirty="0">
                <a:solidFill>
                  <a:srgbClr val="002060"/>
                </a:solidFill>
              </a:rPr>
              <a:t>Module Organization</a:t>
            </a:r>
          </a:p>
          <a:p>
            <a:r>
              <a:rPr lang="en-US" sz="2800" dirty="0">
                <a:solidFill>
                  <a:srgbClr val="002060"/>
                </a:solidFill>
              </a:rPr>
              <a:t>Interleaved Memory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Organization</a:t>
            </a:r>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a:solidFill>
                  <a:srgbClr val="002060"/>
                </a:solidFill>
              </a:rPr>
              <a:t> Basic element of a semiconductor memory is the memory cell.</a:t>
            </a:r>
          </a:p>
          <a:p>
            <a:r>
              <a:rPr lang="en-US" sz="2800" dirty="0">
                <a:solidFill>
                  <a:srgbClr val="002060"/>
                </a:solidFill>
              </a:rPr>
              <a:t>Cell properties:</a:t>
            </a:r>
          </a:p>
          <a:p>
            <a:pPr lvl="1"/>
            <a:r>
              <a:rPr lang="en-US" sz="2600" dirty="0">
                <a:solidFill>
                  <a:srgbClr val="002060"/>
                </a:solidFill>
              </a:rPr>
              <a:t>1-They exhibit two stable (or semistable) states, which can be used to represent binary 1 and 0. </a:t>
            </a:r>
          </a:p>
          <a:p>
            <a:pPr lvl="1"/>
            <a:r>
              <a:rPr lang="en-US" sz="2600" dirty="0">
                <a:solidFill>
                  <a:srgbClr val="002060"/>
                </a:solidFill>
              </a:rPr>
              <a:t>2- They are capable of being written into (at least once), to set the state. </a:t>
            </a:r>
          </a:p>
          <a:p>
            <a:pPr lvl="1"/>
            <a:r>
              <a:rPr lang="en-US" sz="2600" dirty="0">
                <a:solidFill>
                  <a:srgbClr val="002060"/>
                </a:solidFill>
              </a:rPr>
              <a:t>3- They are capable of being read to sense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a:t>All of the memory types that we will explore in this chapter are random access. That is, individual words of memory are directly accessed through wired-in addressing logic.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Dynamic RAM (DRAM)</a:t>
            </a: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a:solidFill>
                  <a:srgbClr val="002060"/>
                </a:solidFill>
              </a:rPr>
              <a:t>RAM technology is divided into two technologies:</a:t>
            </a:r>
          </a:p>
          <a:p>
            <a:pPr lvl="1"/>
            <a:r>
              <a:rPr lang="en-GB" dirty="0">
                <a:solidFill>
                  <a:srgbClr val="002060"/>
                </a:solidFill>
              </a:rPr>
              <a:t>Dynamic RAM (DRAM)</a:t>
            </a:r>
          </a:p>
          <a:p>
            <a:pPr lvl="1"/>
            <a:r>
              <a:rPr lang="en-GB" dirty="0">
                <a:solidFill>
                  <a:srgbClr val="002060"/>
                </a:solidFill>
              </a:rPr>
              <a:t>Static RAM (SRAM)</a:t>
            </a:r>
          </a:p>
          <a:p>
            <a:pPr marL="228600" lvl="1">
              <a:spcBef>
                <a:spcPts val="2000"/>
              </a:spcBef>
              <a:buClr>
                <a:schemeClr val="accent1"/>
              </a:buClr>
            </a:pPr>
            <a:r>
              <a:rPr lang="en-GB" sz="2000" dirty="0">
                <a:solidFill>
                  <a:srgbClr val="002060"/>
                </a:solidFill>
              </a:rPr>
              <a:t>DRAM</a:t>
            </a:r>
          </a:p>
          <a:p>
            <a:pPr marL="457200" lvl="2">
              <a:spcBef>
                <a:spcPts val="2000"/>
              </a:spcBef>
            </a:pPr>
            <a:r>
              <a:rPr lang="en-GB" sz="2000" dirty="0">
                <a:solidFill>
                  <a:srgbClr val="002060"/>
                </a:solidFill>
              </a:rPr>
              <a:t>Made with cells that store data as charge on capacitors (tụ điện)</a:t>
            </a:r>
          </a:p>
          <a:p>
            <a:pPr marL="457200" lvl="2">
              <a:spcBef>
                <a:spcPts val="2000"/>
              </a:spcBef>
            </a:pPr>
            <a:r>
              <a:rPr lang="en-GB" sz="2000" dirty="0">
                <a:solidFill>
                  <a:srgbClr val="002060"/>
                </a:solidFill>
              </a:rPr>
              <a:t>Presence or absence of charge in a capacitor is interpreted as a binary 1 or 0</a:t>
            </a:r>
          </a:p>
          <a:p>
            <a:pPr marL="457200" lvl="2">
              <a:spcBef>
                <a:spcPts val="2000"/>
              </a:spcBef>
            </a:pPr>
            <a:r>
              <a:rPr lang="en-GB" sz="2000" dirty="0">
                <a:solidFill>
                  <a:srgbClr val="002060"/>
                </a:solidFill>
              </a:rPr>
              <a:t>Requires periodic charge refreshing to maintain data storage</a:t>
            </a:r>
          </a:p>
          <a:p>
            <a:pPr marL="457200" lvl="2">
              <a:spcBef>
                <a:spcPts val="2000"/>
              </a:spcBef>
            </a:pPr>
            <a:r>
              <a:rPr lang="en-GB" sz="2000" dirty="0">
                <a:solidFill>
                  <a:srgbClr val="002060"/>
                </a:solidFill>
              </a:rPr>
              <a:t>The term </a:t>
            </a:r>
            <a:r>
              <a:rPr lang="en-GB" sz="2000" i="1" u="sng" dirty="0">
                <a:solidFill>
                  <a:srgbClr val="002060"/>
                </a:solidFill>
              </a:rPr>
              <a:t>dynamic</a:t>
            </a:r>
            <a:r>
              <a:rPr lang="en-GB" sz="2000" i="1" dirty="0">
                <a:solidFill>
                  <a:srgbClr val="002060"/>
                </a:solidFill>
              </a:rPr>
              <a:t> </a:t>
            </a:r>
            <a:r>
              <a:rPr lang="en-GB" sz="2000" dirty="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How Dram cell works? Read by yourself.</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a:effectLst>
                  <a:outerShdw blurRad="38100" dist="38100" dir="2700000" algn="tl">
                    <a:srgbClr val="000000">
                      <a:alpha val="43137"/>
                    </a:srgbClr>
                  </a:outerShdw>
                </a:effectLst>
              </a:rPr>
              <a:t>Static RAM (SRAM)</a:t>
            </a: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a:solidFill>
                  <a:schemeClr val="bg1"/>
                </a:solidFill>
              </a:rPr>
              <a:t>Will hold its data as long as power is supplied to it</a:t>
            </a:r>
          </a:p>
          <a:p>
            <a:pPr marL="228600" lvl="1">
              <a:spcBef>
                <a:spcPts val="2000"/>
              </a:spcBef>
              <a:buClr>
                <a:schemeClr val="accent1"/>
              </a:buClr>
            </a:pPr>
            <a:endParaRPr lang="en-GB" sz="2000" dirty="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a:solidFill>
                  <a:schemeClr val="accent3"/>
                </a:solidFill>
                <a:effectLst>
                  <a:outerShdw blurRad="38100" dist="38100" dir="2700000" algn="tl">
                    <a:srgbClr val="000000">
                      <a:alpha val="43137"/>
                    </a:srgbClr>
                  </a:outerShdw>
                </a:effectLst>
              </a:rPr>
              <a:t>versus </a:t>
            </a:r>
            <a:r>
              <a:rPr lang="en-GB" sz="4000" dirty="0">
                <a:effectLst>
                  <a:outerShdw blurRad="38100" dist="38100" dir="2700000" algn="tl">
                    <a:srgbClr val="000000">
                      <a:alpha val="43137"/>
                    </a:srgbClr>
                  </a:outerShdw>
                </a:effectLst>
              </a:rPr>
              <a:t>DRAM</a:t>
            </a: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volatile: </a:t>
            </a:r>
            <a:r>
              <a:rPr lang="en-GB" sz="2000" dirty="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a:solidFill>
                  <a:schemeClr val="tx1"/>
                </a:solidFill>
              </a:rPr>
              <a:t> (</a:t>
            </a:r>
            <a:r>
              <a:rPr lang="en-GB" sz="2000" dirty="0">
                <a:solidFill>
                  <a:schemeClr val="tx1"/>
                </a:solidFill>
              </a:rPr>
              <a:t>smaller cells = more cells per unit area)</a:t>
            </a:r>
          </a:p>
          <a:p>
            <a:pPr lvl="1" indent="-228600">
              <a:buFont typeface="Wingdings" pitchFamily="2" charset="2"/>
              <a:buChar char="n"/>
            </a:pPr>
            <a:r>
              <a:rPr lang="en-GB" sz="2000" dirty="0">
                <a:solidFill>
                  <a:schemeClr val="tx1"/>
                </a:solidFill>
              </a:rPr>
              <a:t>Less expensive</a:t>
            </a:r>
          </a:p>
          <a:p>
            <a:pPr lvl="1" indent="-228600">
              <a:buFont typeface="Wingdings" pitchFamily="2" charset="2"/>
              <a:buChar char="n"/>
            </a:pPr>
            <a:r>
              <a:rPr lang="en-GB" sz="2000" dirty="0">
                <a:solidFill>
                  <a:schemeClr val="tx1"/>
                </a:solidFill>
              </a:rPr>
              <a:t>Requires the supporting refresh circuitry</a:t>
            </a:r>
          </a:p>
          <a:p>
            <a:pPr lvl="1" indent="-228600">
              <a:buFont typeface="Wingdings" pitchFamily="2" charset="2"/>
              <a:buChar char="n"/>
            </a:pPr>
            <a:r>
              <a:rPr lang="en-GB" sz="2000" dirty="0">
                <a:solidFill>
                  <a:schemeClr val="tx1"/>
                </a:solidFill>
              </a:rPr>
              <a:t>Tend to be favored for large memory requirements</a:t>
            </a:r>
          </a:p>
          <a:p>
            <a:pPr lvl="1" indent="-228600">
              <a:buFont typeface="Wingdings" pitchFamily="2" charset="2"/>
              <a:buChar char="n"/>
            </a:pPr>
            <a:r>
              <a:rPr lang="en-GB" sz="2000" dirty="0">
                <a:solidFill>
                  <a:schemeClr val="tx1"/>
                </a:solidFill>
              </a:rPr>
              <a:t>Used for main memory</a:t>
            </a:r>
          </a:p>
          <a:p>
            <a:pPr marL="228600" indent="-228600">
              <a:spcBef>
                <a:spcPts val="2000"/>
              </a:spcBef>
              <a:buFont typeface="Wingdings" pitchFamily="2" charset="2"/>
              <a:buChar char="n"/>
            </a:pPr>
            <a:r>
              <a:rPr lang="en-GB" sz="2400" b="1" dirty="0">
                <a:solidFill>
                  <a:schemeClr val="tx1"/>
                </a:solidFill>
              </a:rPr>
              <a:t>Static</a:t>
            </a:r>
          </a:p>
          <a:p>
            <a:pPr lvl="1" indent="-228600">
              <a:buFont typeface="Wingdings" pitchFamily="2" charset="2"/>
              <a:buChar char="n"/>
            </a:pPr>
            <a:r>
              <a:rPr lang="en-GB" sz="2000" dirty="0">
                <a:solidFill>
                  <a:schemeClr val="tx1"/>
                </a:solidFill>
              </a:rPr>
              <a:t>Faster</a:t>
            </a:r>
          </a:p>
          <a:p>
            <a:pPr lvl="1" indent="-228600">
              <a:buFont typeface="Wingdings" pitchFamily="2" charset="2"/>
              <a:buChar char="n"/>
            </a:pPr>
            <a:r>
              <a:rPr lang="en-GB" sz="2000" dirty="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3950</TotalTime>
  <Words>7593</Words>
  <Application>Microsoft Office PowerPoint</Application>
  <PresentationFormat>On-screen Show (4:3)</PresentationFormat>
  <Paragraphs>732</Paragraphs>
  <Slides>38</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PowerPoint Presentation</vt:lpstr>
      <vt:lpstr>1MByte Module Organization</vt:lpstr>
      <vt:lpstr>Interleaved Memory</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PowerPoint Presentation</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Khanh Kieu</cp:lastModifiedBy>
  <cp:revision>173</cp:revision>
  <dcterms:created xsi:type="dcterms:W3CDTF">2012-06-20T14:41:03Z</dcterms:created>
  <dcterms:modified xsi:type="dcterms:W3CDTF">2017-03-29T01:46:15Z</dcterms:modified>
</cp:coreProperties>
</file>