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54"/>
  </p:notesMasterIdLst>
  <p:handoutMasterIdLst>
    <p:handoutMasterId r:id="rId55"/>
  </p:handoutMasterIdLst>
  <p:sldIdLst>
    <p:sldId id="313" r:id="rId2"/>
    <p:sldId id="337" r:id="rId3"/>
    <p:sldId id="338" r:id="rId4"/>
    <p:sldId id="259" r:id="rId5"/>
    <p:sldId id="295" r:id="rId6"/>
    <p:sldId id="298" r:id="rId7"/>
    <p:sldId id="290" r:id="rId8"/>
    <p:sldId id="297" r:id="rId9"/>
    <p:sldId id="345" r:id="rId10"/>
    <p:sldId id="266" r:id="rId11"/>
    <p:sldId id="267" r:id="rId12"/>
    <p:sldId id="291" r:id="rId13"/>
    <p:sldId id="299" r:id="rId14"/>
    <p:sldId id="300" r:id="rId15"/>
    <p:sldId id="260" r:id="rId16"/>
    <p:sldId id="261" r:id="rId17"/>
    <p:sldId id="301" r:id="rId18"/>
    <p:sldId id="316" r:id="rId19"/>
    <p:sldId id="340" r:id="rId20"/>
    <p:sldId id="346" r:id="rId21"/>
    <p:sldId id="271" r:id="rId22"/>
    <p:sldId id="272" r:id="rId23"/>
    <p:sldId id="273" r:id="rId24"/>
    <p:sldId id="317" r:id="rId25"/>
    <p:sldId id="318" r:id="rId26"/>
    <p:sldId id="320" r:id="rId27"/>
    <p:sldId id="321" r:id="rId28"/>
    <p:sldId id="322" r:id="rId29"/>
    <p:sldId id="323" r:id="rId30"/>
    <p:sldId id="324" r:id="rId31"/>
    <p:sldId id="277" r:id="rId32"/>
    <p:sldId id="326" r:id="rId33"/>
    <p:sldId id="325" r:id="rId34"/>
    <p:sldId id="278" r:id="rId35"/>
    <p:sldId id="342" r:id="rId36"/>
    <p:sldId id="279" r:id="rId37"/>
    <p:sldId id="280" r:id="rId38"/>
    <p:sldId id="287" r:id="rId39"/>
    <p:sldId id="339" r:id="rId40"/>
    <p:sldId id="327" r:id="rId41"/>
    <p:sldId id="330" r:id="rId42"/>
    <p:sldId id="331" r:id="rId43"/>
    <p:sldId id="332" r:id="rId44"/>
    <p:sldId id="333" r:id="rId45"/>
    <p:sldId id="334" r:id="rId46"/>
    <p:sldId id="335" r:id="rId47"/>
    <p:sldId id="288" r:id="rId48"/>
    <p:sldId id="336" r:id="rId49"/>
    <p:sldId id="329" r:id="rId50"/>
    <p:sldId id="344" r:id="rId51"/>
    <p:sldId id="343" r:id="rId52"/>
    <p:sldId id="315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1" autoAdjust="0"/>
    <p:restoredTop sz="94280" autoAdjust="0"/>
  </p:normalViewPr>
  <p:slideViewPr>
    <p:cSldViewPr>
      <p:cViewPr varScale="1">
        <p:scale>
          <a:sx n="68" d="100"/>
          <a:sy n="68" d="100"/>
        </p:scale>
        <p:origin x="13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1.xml"/><Relationship Id="rId13" Type="http://schemas.openxmlformats.org/officeDocument/2006/relationships/slide" Target="slides/slide31.xml"/><Relationship Id="rId18" Type="http://schemas.openxmlformats.org/officeDocument/2006/relationships/slide" Target="slides/slide52.xml"/><Relationship Id="rId3" Type="http://schemas.openxmlformats.org/officeDocument/2006/relationships/slide" Target="slides/slide5.xml"/><Relationship Id="rId7" Type="http://schemas.openxmlformats.org/officeDocument/2006/relationships/slide" Target="slides/slide16.xml"/><Relationship Id="rId12" Type="http://schemas.openxmlformats.org/officeDocument/2006/relationships/slide" Target="slides/slide26.xml"/><Relationship Id="rId17" Type="http://schemas.openxmlformats.org/officeDocument/2006/relationships/slide" Target="slides/slide38.xml"/><Relationship Id="rId2" Type="http://schemas.openxmlformats.org/officeDocument/2006/relationships/slide" Target="slides/slide4.xml"/><Relationship Id="rId16" Type="http://schemas.openxmlformats.org/officeDocument/2006/relationships/slide" Target="slides/slide37.xml"/><Relationship Id="rId1" Type="http://schemas.openxmlformats.org/officeDocument/2006/relationships/slide" Target="slides/slide1.xml"/><Relationship Id="rId6" Type="http://schemas.openxmlformats.org/officeDocument/2006/relationships/slide" Target="slides/slide15.xml"/><Relationship Id="rId11" Type="http://schemas.openxmlformats.org/officeDocument/2006/relationships/slide" Target="slides/slide24.xml"/><Relationship Id="rId5" Type="http://schemas.openxmlformats.org/officeDocument/2006/relationships/slide" Target="slides/slide12.xml"/><Relationship Id="rId15" Type="http://schemas.openxmlformats.org/officeDocument/2006/relationships/slide" Target="slides/slide36.xml"/><Relationship Id="rId10" Type="http://schemas.openxmlformats.org/officeDocument/2006/relationships/slide" Target="slides/slide23.xml"/><Relationship Id="rId4" Type="http://schemas.openxmlformats.org/officeDocument/2006/relationships/slide" Target="slides/slide11.xml"/><Relationship Id="rId9" Type="http://schemas.openxmlformats.org/officeDocument/2006/relationships/slide" Target="slides/slide22.xml"/><Relationship Id="rId14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C09B6-2CBA-BF4F-9383-688A1334CE4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33DCD-6511-0A48-95E6-B9E4431A83D5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are recorded on and later retrieved from the disk via a conducting coil named the </a:t>
          </a:r>
          <a:r>
            <a:rPr lang="en-US" sz="13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head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38DB9C2-571D-1A4A-A2D4-99DEE5DA150C}" type="parTrans" cxnId="{F52E9B69-087C-684D-A7A1-F3F7067E7963}">
      <dgm:prSet/>
      <dgm:spPr/>
      <dgm:t>
        <a:bodyPr/>
        <a:lstStyle/>
        <a:p>
          <a:endParaRPr lang="en-US"/>
        </a:p>
      </dgm:t>
    </dgm:pt>
    <dgm:pt modelId="{7B5E3EF0-8E13-DE43-85BB-4C2F56DC1F1F}" type="sibTrans" cxnId="{F52E9B69-087C-684D-A7A1-F3F7067E7963}">
      <dgm:prSet/>
      <dgm:spPr>
        <a:solidFill>
          <a:schemeClr val="accent1">
            <a:lumMod val="75000"/>
          </a:schemeClr>
        </a:solidFill>
        <a:effectLst/>
      </dgm:spPr>
      <dgm:t>
        <a:bodyPr/>
        <a:lstStyle/>
        <a:p>
          <a:endParaRPr lang="en-US" dirty="0"/>
        </a:p>
      </dgm:t>
    </dgm:pt>
    <dgm:pt modelId="{3D158240-2773-A44F-A8E9-C9E074E79162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 many systems there are two heads, a read head and a write head</a:t>
          </a:r>
        </a:p>
      </dgm:t>
    </dgm:pt>
    <dgm:pt modelId="{6330C395-C995-9D4A-8049-5583A30CE402}" type="parTrans" cxnId="{EB4AB36B-7133-A741-8B53-5C143AE5694B}">
      <dgm:prSet/>
      <dgm:spPr/>
      <dgm:t>
        <a:bodyPr/>
        <a:lstStyle/>
        <a:p>
          <a:endParaRPr lang="en-US"/>
        </a:p>
      </dgm:t>
    </dgm:pt>
    <dgm:pt modelId="{BA637A8E-3EDD-9540-8240-A09825FFCAF4}" type="sibTrans" cxnId="{EB4AB36B-7133-A741-8B53-5C143AE5694B}">
      <dgm:prSet/>
      <dgm:spPr/>
      <dgm:t>
        <a:bodyPr/>
        <a:lstStyle/>
        <a:p>
          <a:endParaRPr lang="en-US"/>
        </a:p>
      </dgm:t>
    </dgm:pt>
    <dgm:pt modelId="{F53DA61D-11D2-8249-A867-F6D218EC9A31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During a read or write operation the head is stationary while the platter rotates beneath it</a:t>
          </a:r>
        </a:p>
      </dgm:t>
    </dgm:pt>
    <dgm:pt modelId="{7046263C-7F0F-8646-BB8A-618A92A344DB}" type="parTrans" cxnId="{D3ED4548-E3F3-FD4A-99C8-A6EC2FDBF5DB}">
      <dgm:prSet/>
      <dgm:spPr/>
      <dgm:t>
        <a:bodyPr/>
        <a:lstStyle/>
        <a:p>
          <a:endParaRPr lang="en-US"/>
        </a:p>
      </dgm:t>
    </dgm:pt>
    <dgm:pt modelId="{18019056-F3EC-8E49-96D3-C1EB5D19B18E}" type="sibTrans" cxnId="{D3ED4548-E3F3-FD4A-99C8-A6EC2FDBF5DB}">
      <dgm:prSet/>
      <dgm:spPr/>
      <dgm:t>
        <a:bodyPr/>
        <a:lstStyle/>
        <a:p>
          <a:endParaRPr lang="en-US"/>
        </a:p>
      </dgm:t>
    </dgm:pt>
    <dgm:pt modelId="{B4B63777-EC7E-584E-86AE-53D71C9CBDE7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mechanism exploits the fact that electricity flowing through a coil produces a magnetic field</a:t>
          </a:r>
        </a:p>
      </dgm:t>
    </dgm:pt>
    <dgm:pt modelId="{3023CE3E-1392-4C4F-9557-1A8EE5E0ADA3}" type="parTrans" cxnId="{94B408E9-C19E-264D-9DE8-A83B81380380}">
      <dgm:prSet/>
      <dgm:spPr/>
      <dgm:t>
        <a:bodyPr/>
        <a:lstStyle/>
        <a:p>
          <a:endParaRPr lang="en-US"/>
        </a:p>
      </dgm:t>
    </dgm:pt>
    <dgm:pt modelId="{EE58DF71-EC3B-C348-8B26-F1A06B27B5C6}" type="sibTrans" cxnId="{94B408E9-C19E-264D-9DE8-A83B8138038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8CF94368-B512-5E40-A0F2-204B09098458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 pulses are sent to the write head and the resulting magnetic patterns are recorded on the surface below, with different patterns for positive and negative currents</a:t>
          </a:r>
        </a:p>
      </dgm:t>
    </dgm:pt>
    <dgm:pt modelId="{4AE228E0-B535-2C43-8006-BC156855D165}" type="parTrans" cxnId="{AC169793-83B4-B14B-B753-93AF6F436394}">
      <dgm:prSet/>
      <dgm:spPr/>
      <dgm:t>
        <a:bodyPr/>
        <a:lstStyle/>
        <a:p>
          <a:endParaRPr lang="en-US"/>
        </a:p>
      </dgm:t>
    </dgm:pt>
    <dgm:pt modelId="{F4939A35-96F8-D648-83C1-4AB4AABAD1B0}" type="sibTrans" cxnId="{AC169793-83B4-B14B-B753-93AF6F43639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061BC6A4-443D-3041-AB1F-B48B219AFC8E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head itself is made of easily magnetizable material and is in the shape of a rectangular doughnut with a gap along one side and a few turns of conducting wire along the opposite side</a:t>
          </a:r>
        </a:p>
      </dgm:t>
    </dgm:pt>
    <dgm:pt modelId="{35587D22-9AF4-6E46-A174-26FB9183ACB7}" type="parTrans" cxnId="{F67DA86B-19AA-774D-9117-C1C32DA18A6B}">
      <dgm:prSet/>
      <dgm:spPr/>
      <dgm:t>
        <a:bodyPr/>
        <a:lstStyle/>
        <a:p>
          <a:endParaRPr lang="en-US"/>
        </a:p>
      </dgm:t>
    </dgm:pt>
    <dgm:pt modelId="{5592C533-0230-7F43-9738-AAAD3041122A}" type="sibTrans" cxnId="{F67DA86B-19AA-774D-9117-C1C32DA18A6B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9688729C-81D7-984C-BEA3-F6E85410BB2F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electric current in the wire induces a magnetic field across the gap, which in turn magnetizes a small area of the recording medium</a:t>
          </a:r>
        </a:p>
      </dgm:t>
    </dgm:pt>
    <dgm:pt modelId="{AFE4017A-46B0-AB49-AD44-27BEDF39E84E}" type="parTrans" cxnId="{25B9180B-B00F-0B4E-8854-B53A121373C0}">
      <dgm:prSet/>
      <dgm:spPr/>
      <dgm:t>
        <a:bodyPr/>
        <a:lstStyle/>
        <a:p>
          <a:endParaRPr lang="en-US"/>
        </a:p>
      </dgm:t>
    </dgm:pt>
    <dgm:pt modelId="{D09A3BFB-5816-014E-900D-F28DCD4DAF72}" type="sibTrans" cxnId="{25B9180B-B00F-0B4E-8854-B53A121373C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E8370195-74F1-8B44-B00D-56C3254170AD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Reversing the direction of the current reverses the direction of the magnetization on the recording medium</a:t>
          </a:r>
        </a:p>
      </dgm:t>
    </dgm:pt>
    <dgm:pt modelId="{86ABD566-D4E1-9743-8994-B746E668CCD2}" type="parTrans" cxnId="{E0C11D08-12A2-C44D-A996-FEA7AFE1A2F4}">
      <dgm:prSet/>
      <dgm:spPr/>
      <dgm:t>
        <a:bodyPr/>
        <a:lstStyle/>
        <a:p>
          <a:endParaRPr lang="en-US"/>
        </a:p>
      </dgm:t>
    </dgm:pt>
    <dgm:pt modelId="{00962EE2-D150-9C41-B6D4-FDA6C1748344}" type="sibTrans" cxnId="{E0C11D08-12A2-C44D-A996-FEA7AFE1A2F4}">
      <dgm:prSet/>
      <dgm:spPr/>
      <dgm:t>
        <a:bodyPr/>
        <a:lstStyle/>
        <a:p>
          <a:endParaRPr lang="en-US"/>
        </a:p>
      </dgm:t>
    </dgm:pt>
    <dgm:pt modelId="{55D14040-E6B9-D944-A3F0-82393EE9DBA2}" type="pres">
      <dgm:prSet presAssocID="{434C09B6-2CBA-BF4F-9383-688A1334CE4D}" presName="diagram" presStyleCnt="0">
        <dgm:presLayoutVars>
          <dgm:dir/>
          <dgm:resizeHandles val="exact"/>
        </dgm:presLayoutVars>
      </dgm:prSet>
      <dgm:spPr/>
    </dgm:pt>
    <dgm:pt modelId="{8C1F1953-ADC1-FD47-9C4F-D93792E77999}" type="pres">
      <dgm:prSet presAssocID="{1B433DCD-6511-0A48-95E6-B9E4431A83D5}" presName="node" presStyleLbl="node1" presStyleIdx="0" presStyleCnt="6" custScaleX="125060" custLinFactX="24699" custLinFactNeighborX="100000" custLinFactNeighborY="10437">
        <dgm:presLayoutVars>
          <dgm:bulletEnabled val="1"/>
        </dgm:presLayoutVars>
      </dgm:prSet>
      <dgm:spPr/>
    </dgm:pt>
    <dgm:pt modelId="{FBDB4459-C68D-3E4A-A7DA-11C72E7F0611}" type="pres">
      <dgm:prSet presAssocID="{7B5E3EF0-8E13-DE43-85BB-4C2F56DC1F1F}" presName="sibTrans" presStyleLbl="sibTrans2D1" presStyleIdx="0" presStyleCnt="5" custAng="1126298" custFlipVert="0" custFlipHor="0" custScaleX="30694" custScaleY="36298" custLinFactX="211418" custLinFactY="-32234" custLinFactNeighborX="300000" custLinFactNeighborY="-100000"/>
      <dgm:spPr/>
    </dgm:pt>
    <dgm:pt modelId="{34522D51-39B4-EA42-9485-920402BA5A19}" type="pres">
      <dgm:prSet presAssocID="{7B5E3EF0-8E13-DE43-85BB-4C2F56DC1F1F}" presName="connectorText" presStyleLbl="sibTrans2D1" presStyleIdx="0" presStyleCnt="5"/>
      <dgm:spPr/>
    </dgm:pt>
    <dgm:pt modelId="{603F2A0D-843D-6242-A352-9DD92D63BC1B}" type="pres">
      <dgm:prSet presAssocID="{B4B63777-EC7E-584E-86AE-53D71C9CBDE7}" presName="node" presStyleLbl="node1" presStyleIdx="1" presStyleCnt="6" custScaleX="106751" custLinFactY="55145" custLinFactNeighborX="19112" custLinFactNeighborY="100000">
        <dgm:presLayoutVars>
          <dgm:bulletEnabled val="1"/>
        </dgm:presLayoutVars>
      </dgm:prSet>
      <dgm:spPr/>
    </dgm:pt>
    <dgm:pt modelId="{EAC96916-D04F-0449-B8B3-4F57A579AC88}" type="pres">
      <dgm:prSet presAssocID="{EE58DF71-EC3B-C348-8B26-F1A06B27B5C6}" presName="sibTrans" presStyleLbl="sibTrans2D1" presStyleIdx="1" presStyleCnt="5" custAng="21383942" custLinFactNeighborX="-8385" custLinFactNeighborY="-33573"/>
      <dgm:spPr/>
    </dgm:pt>
    <dgm:pt modelId="{93157058-68D4-8C45-8A69-AC4C39654B29}" type="pres">
      <dgm:prSet presAssocID="{EE58DF71-EC3B-C348-8B26-F1A06B27B5C6}" presName="connectorText" presStyleLbl="sibTrans2D1" presStyleIdx="1" presStyleCnt="5"/>
      <dgm:spPr/>
    </dgm:pt>
    <dgm:pt modelId="{E1D0B650-6FD3-9746-883B-EEA6315414F1}" type="pres">
      <dgm:prSet presAssocID="{8CF94368-B512-5E40-A0F2-204B09098458}" presName="node" presStyleLbl="node1" presStyleIdx="2" presStyleCnt="6" custScaleX="131326" custScaleY="98397" custLinFactX="-53378" custLinFactNeighborX="-100000" custLinFactNeighborY="-42169">
        <dgm:presLayoutVars>
          <dgm:bulletEnabled val="1"/>
        </dgm:presLayoutVars>
      </dgm:prSet>
      <dgm:spPr/>
    </dgm:pt>
    <dgm:pt modelId="{F08B99C8-E512-E94F-9D50-A6E9CD11FDAF}" type="pres">
      <dgm:prSet presAssocID="{F4939A35-96F8-D648-83C1-4AB4AABAD1B0}" presName="sibTrans" presStyleLbl="sibTrans2D1" presStyleIdx="2" presStyleCnt="5" custAng="20416905" custScaleX="125239" custLinFactNeighborX="-39742" custLinFactNeighborY="-36619"/>
      <dgm:spPr/>
    </dgm:pt>
    <dgm:pt modelId="{382B29E0-2BD8-3140-9020-936DC523F83E}" type="pres">
      <dgm:prSet presAssocID="{F4939A35-96F8-D648-83C1-4AB4AABAD1B0}" presName="connectorText" presStyleLbl="sibTrans2D1" presStyleIdx="2" presStyleCnt="5"/>
      <dgm:spPr/>
    </dgm:pt>
    <dgm:pt modelId="{998DAFB8-E39C-BE46-91C1-DECBBA8ED85B}" type="pres">
      <dgm:prSet presAssocID="{061BC6A4-443D-3041-AB1F-B48B219AFC8E}" presName="node" presStyleLbl="node1" presStyleIdx="3" presStyleCnt="6" custScaleY="126750" custLinFactY="54915" custLinFactNeighborX="-36009" custLinFactNeighborY="100000">
        <dgm:presLayoutVars>
          <dgm:bulletEnabled val="1"/>
        </dgm:presLayoutVars>
      </dgm:prSet>
      <dgm:spPr/>
    </dgm:pt>
    <dgm:pt modelId="{2673DEDF-52E2-8948-A118-3539869702FD}" type="pres">
      <dgm:prSet presAssocID="{5592C533-0230-7F43-9738-AAAD3041122A}" presName="sibTrans" presStyleLbl="sibTrans2D1" presStyleIdx="3" presStyleCnt="5" custAng="19473457" custScaleX="176405" custScaleY="84403" custLinFactY="5554" custLinFactNeighborX="55687" custLinFactNeighborY="100000"/>
      <dgm:spPr/>
    </dgm:pt>
    <dgm:pt modelId="{3C818732-1280-0F42-A7AF-FD7CA17E3B46}" type="pres">
      <dgm:prSet presAssocID="{5592C533-0230-7F43-9738-AAAD3041122A}" presName="connectorText" presStyleLbl="sibTrans2D1" presStyleIdx="3" presStyleCnt="5"/>
      <dgm:spPr/>
    </dgm:pt>
    <dgm:pt modelId="{5FA7667B-6936-5640-89ED-F385431265F7}" type="pres">
      <dgm:prSet presAssocID="{9688729C-81D7-984C-BEA3-F6E85410BB2F}" presName="node" presStyleLbl="node1" presStyleIdx="4" presStyleCnt="6" custLinFactNeighborX="83825" custLinFactNeighborY="-93980">
        <dgm:presLayoutVars>
          <dgm:bulletEnabled val="1"/>
        </dgm:presLayoutVars>
      </dgm:prSet>
      <dgm:spPr/>
    </dgm:pt>
    <dgm:pt modelId="{1741DF79-D173-874A-80E7-876315F82D04}" type="pres">
      <dgm:prSet presAssocID="{D09A3BFB-5816-014E-900D-F28DCD4DAF72}" presName="sibTrans" presStyleLbl="sibTrans2D1" presStyleIdx="4" presStyleCnt="5" custAng="18756137" custFlipVert="1" custScaleX="203662" custScaleY="90724" custLinFactNeighborX="80902" custLinFactNeighborY="-72393"/>
      <dgm:spPr/>
    </dgm:pt>
    <dgm:pt modelId="{B3803603-2E30-D44D-A25E-D9E82EC7BA62}" type="pres">
      <dgm:prSet presAssocID="{D09A3BFB-5816-014E-900D-F28DCD4DAF72}" presName="connectorText" presStyleLbl="sibTrans2D1" presStyleIdx="4" presStyleCnt="5"/>
      <dgm:spPr/>
    </dgm:pt>
    <dgm:pt modelId="{C3FF9332-829D-4A45-A6A1-CA38F38D6ED1}" type="pres">
      <dgm:prSet presAssocID="{E8370195-74F1-8B44-B00D-56C3254170AD}" presName="node" presStyleLbl="node1" presStyleIdx="5" presStyleCnt="6" custLinFactNeighborX="73646" custLinFactNeighborY="334">
        <dgm:presLayoutVars>
          <dgm:bulletEnabled val="1"/>
        </dgm:presLayoutVars>
      </dgm:prSet>
      <dgm:spPr/>
    </dgm:pt>
  </dgm:ptLst>
  <dgm:cxnLst>
    <dgm:cxn modelId="{E0C11D08-12A2-C44D-A996-FEA7AFE1A2F4}" srcId="{434C09B6-2CBA-BF4F-9383-688A1334CE4D}" destId="{E8370195-74F1-8B44-B00D-56C3254170AD}" srcOrd="5" destOrd="0" parTransId="{86ABD566-D4E1-9743-8994-B746E668CCD2}" sibTransId="{00962EE2-D150-9C41-B6D4-FDA6C1748344}"/>
    <dgm:cxn modelId="{25B9180B-B00F-0B4E-8854-B53A121373C0}" srcId="{434C09B6-2CBA-BF4F-9383-688A1334CE4D}" destId="{9688729C-81D7-984C-BEA3-F6E85410BB2F}" srcOrd="4" destOrd="0" parTransId="{AFE4017A-46B0-AB49-AD44-27BEDF39E84E}" sibTransId="{D09A3BFB-5816-014E-900D-F28DCD4DAF72}"/>
    <dgm:cxn modelId="{9AD66B1A-B3FD-B943-B4FE-F15E58BF358B}" type="presOf" srcId="{D09A3BFB-5816-014E-900D-F28DCD4DAF72}" destId="{1741DF79-D173-874A-80E7-876315F82D04}" srcOrd="0" destOrd="0" presId="urn:microsoft.com/office/officeart/2005/8/layout/process5"/>
    <dgm:cxn modelId="{60323D2E-759C-5543-A455-D1C5FD98DBD1}" type="presOf" srcId="{1B433DCD-6511-0A48-95E6-B9E4431A83D5}" destId="{8C1F1953-ADC1-FD47-9C4F-D93792E77999}" srcOrd="0" destOrd="0" presId="urn:microsoft.com/office/officeart/2005/8/layout/process5"/>
    <dgm:cxn modelId="{D3ED4548-E3F3-FD4A-99C8-A6EC2FDBF5DB}" srcId="{1B433DCD-6511-0A48-95E6-B9E4431A83D5}" destId="{F53DA61D-11D2-8249-A867-F6D218EC9A31}" srcOrd="1" destOrd="0" parTransId="{7046263C-7F0F-8646-BB8A-618A92A344DB}" sibTransId="{18019056-F3EC-8E49-96D3-C1EB5D19B18E}"/>
    <dgm:cxn modelId="{F52E9B69-087C-684D-A7A1-F3F7067E7963}" srcId="{434C09B6-2CBA-BF4F-9383-688A1334CE4D}" destId="{1B433DCD-6511-0A48-95E6-B9E4431A83D5}" srcOrd="0" destOrd="0" parTransId="{038DB9C2-571D-1A4A-A2D4-99DEE5DA150C}" sibTransId="{7B5E3EF0-8E13-DE43-85BB-4C2F56DC1F1F}"/>
    <dgm:cxn modelId="{F67DA86B-19AA-774D-9117-C1C32DA18A6B}" srcId="{434C09B6-2CBA-BF4F-9383-688A1334CE4D}" destId="{061BC6A4-443D-3041-AB1F-B48B219AFC8E}" srcOrd="3" destOrd="0" parTransId="{35587D22-9AF4-6E46-A174-26FB9183ACB7}" sibTransId="{5592C533-0230-7F43-9738-AAAD3041122A}"/>
    <dgm:cxn modelId="{EB4AB36B-7133-A741-8B53-5C143AE5694B}" srcId="{1B433DCD-6511-0A48-95E6-B9E4431A83D5}" destId="{3D158240-2773-A44F-A8E9-C9E074E79162}" srcOrd="0" destOrd="0" parTransId="{6330C395-C995-9D4A-8049-5583A30CE402}" sibTransId="{BA637A8E-3EDD-9540-8240-A09825FFCAF4}"/>
    <dgm:cxn modelId="{4C6B856D-DC5B-2E4E-AC3C-53676582E76B}" type="presOf" srcId="{7B5E3EF0-8E13-DE43-85BB-4C2F56DC1F1F}" destId="{FBDB4459-C68D-3E4A-A7DA-11C72E7F0611}" srcOrd="0" destOrd="0" presId="urn:microsoft.com/office/officeart/2005/8/layout/process5"/>
    <dgm:cxn modelId="{CC64FE6E-DC20-8441-BD0B-6CC829620F8D}" type="presOf" srcId="{F4939A35-96F8-D648-83C1-4AB4AABAD1B0}" destId="{F08B99C8-E512-E94F-9D50-A6E9CD11FDAF}" srcOrd="0" destOrd="0" presId="urn:microsoft.com/office/officeart/2005/8/layout/process5"/>
    <dgm:cxn modelId="{A106C758-99A6-0B42-B05C-2382F224EF75}" type="presOf" srcId="{E8370195-74F1-8B44-B00D-56C3254170AD}" destId="{C3FF9332-829D-4A45-A6A1-CA38F38D6ED1}" srcOrd="0" destOrd="0" presId="urn:microsoft.com/office/officeart/2005/8/layout/process5"/>
    <dgm:cxn modelId="{E8253A7C-C941-644C-B4E4-42E50A8ED07C}" type="presOf" srcId="{7B5E3EF0-8E13-DE43-85BB-4C2F56DC1F1F}" destId="{34522D51-39B4-EA42-9485-920402BA5A19}" srcOrd="1" destOrd="0" presId="urn:microsoft.com/office/officeart/2005/8/layout/process5"/>
    <dgm:cxn modelId="{E0C4827D-4053-344D-A145-D8340F6340E2}" type="presOf" srcId="{B4B63777-EC7E-584E-86AE-53D71C9CBDE7}" destId="{603F2A0D-843D-6242-A352-9DD92D63BC1B}" srcOrd="0" destOrd="0" presId="urn:microsoft.com/office/officeart/2005/8/layout/process5"/>
    <dgm:cxn modelId="{36828483-F60F-CF4A-B1E9-9BFABB1B7E32}" type="presOf" srcId="{9688729C-81D7-984C-BEA3-F6E85410BB2F}" destId="{5FA7667B-6936-5640-89ED-F385431265F7}" srcOrd="0" destOrd="0" presId="urn:microsoft.com/office/officeart/2005/8/layout/process5"/>
    <dgm:cxn modelId="{E6C1118E-2B83-394B-B73B-FDE9D2267BC7}" type="presOf" srcId="{5592C533-0230-7F43-9738-AAAD3041122A}" destId="{3C818732-1280-0F42-A7AF-FD7CA17E3B46}" srcOrd="1" destOrd="0" presId="urn:microsoft.com/office/officeart/2005/8/layout/process5"/>
    <dgm:cxn modelId="{AC169793-83B4-B14B-B753-93AF6F436394}" srcId="{434C09B6-2CBA-BF4F-9383-688A1334CE4D}" destId="{8CF94368-B512-5E40-A0F2-204B09098458}" srcOrd="2" destOrd="0" parTransId="{4AE228E0-B535-2C43-8006-BC156855D165}" sibTransId="{F4939A35-96F8-D648-83C1-4AB4AABAD1B0}"/>
    <dgm:cxn modelId="{4B40C4A4-F0A7-F046-A5CF-DC7F8F498E95}" type="presOf" srcId="{5592C533-0230-7F43-9738-AAAD3041122A}" destId="{2673DEDF-52E2-8948-A118-3539869702FD}" srcOrd="0" destOrd="0" presId="urn:microsoft.com/office/officeart/2005/8/layout/process5"/>
    <dgm:cxn modelId="{0E6CBDA7-B2DE-1144-A789-4CD49AB47094}" type="presOf" srcId="{F4939A35-96F8-D648-83C1-4AB4AABAD1B0}" destId="{382B29E0-2BD8-3140-9020-936DC523F83E}" srcOrd="1" destOrd="0" presId="urn:microsoft.com/office/officeart/2005/8/layout/process5"/>
    <dgm:cxn modelId="{0A5D7EAC-AB33-0741-B746-54AD6DAB44DD}" type="presOf" srcId="{EE58DF71-EC3B-C348-8B26-F1A06B27B5C6}" destId="{93157058-68D4-8C45-8A69-AC4C39654B29}" srcOrd="1" destOrd="0" presId="urn:microsoft.com/office/officeart/2005/8/layout/process5"/>
    <dgm:cxn modelId="{7C3180B4-0435-D449-918B-CCEFBBC18491}" type="presOf" srcId="{061BC6A4-443D-3041-AB1F-B48B219AFC8E}" destId="{998DAFB8-E39C-BE46-91C1-DECBBA8ED85B}" srcOrd="0" destOrd="0" presId="urn:microsoft.com/office/officeart/2005/8/layout/process5"/>
    <dgm:cxn modelId="{EE24EEC5-4E3C-1B45-9672-20DA55F19B25}" type="presOf" srcId="{EE58DF71-EC3B-C348-8B26-F1A06B27B5C6}" destId="{EAC96916-D04F-0449-B8B3-4F57A579AC88}" srcOrd="0" destOrd="0" presId="urn:microsoft.com/office/officeart/2005/8/layout/process5"/>
    <dgm:cxn modelId="{93E570C9-F117-884C-B612-C39C0F0834D0}" type="presOf" srcId="{434C09B6-2CBA-BF4F-9383-688A1334CE4D}" destId="{55D14040-E6B9-D944-A3F0-82393EE9DBA2}" srcOrd="0" destOrd="0" presId="urn:microsoft.com/office/officeart/2005/8/layout/process5"/>
    <dgm:cxn modelId="{8C224DCD-40BF-4844-8EE6-6F0E0539BB1B}" type="presOf" srcId="{3D158240-2773-A44F-A8E9-C9E074E79162}" destId="{8C1F1953-ADC1-FD47-9C4F-D93792E77999}" srcOrd="0" destOrd="1" presId="urn:microsoft.com/office/officeart/2005/8/layout/process5"/>
    <dgm:cxn modelId="{04C605E7-047F-774A-92E5-6F0EC35CCAF9}" type="presOf" srcId="{8CF94368-B512-5E40-A0F2-204B09098458}" destId="{E1D0B650-6FD3-9746-883B-EEA6315414F1}" srcOrd="0" destOrd="0" presId="urn:microsoft.com/office/officeart/2005/8/layout/process5"/>
    <dgm:cxn modelId="{94B408E9-C19E-264D-9DE8-A83B81380380}" srcId="{434C09B6-2CBA-BF4F-9383-688A1334CE4D}" destId="{B4B63777-EC7E-584E-86AE-53D71C9CBDE7}" srcOrd="1" destOrd="0" parTransId="{3023CE3E-1392-4C4F-9557-1A8EE5E0ADA3}" sibTransId="{EE58DF71-EC3B-C348-8B26-F1A06B27B5C6}"/>
    <dgm:cxn modelId="{C7263EE9-6EB4-3B4B-A00E-91BD9AB1F12D}" type="presOf" srcId="{D09A3BFB-5816-014E-900D-F28DCD4DAF72}" destId="{B3803603-2E30-D44D-A25E-D9E82EC7BA62}" srcOrd="1" destOrd="0" presId="urn:microsoft.com/office/officeart/2005/8/layout/process5"/>
    <dgm:cxn modelId="{90C40DFE-F332-754D-BF03-7E5EB7F9DF31}" type="presOf" srcId="{F53DA61D-11D2-8249-A867-F6D218EC9A31}" destId="{8C1F1953-ADC1-FD47-9C4F-D93792E77999}" srcOrd="0" destOrd="2" presId="urn:microsoft.com/office/officeart/2005/8/layout/process5"/>
    <dgm:cxn modelId="{60F24D71-342C-574E-BA59-0A8044188BA9}" type="presParOf" srcId="{55D14040-E6B9-D944-A3F0-82393EE9DBA2}" destId="{8C1F1953-ADC1-FD47-9C4F-D93792E77999}" srcOrd="0" destOrd="0" presId="urn:microsoft.com/office/officeart/2005/8/layout/process5"/>
    <dgm:cxn modelId="{8EE28C6B-EEBA-6141-AB68-C8E2C3B6E954}" type="presParOf" srcId="{55D14040-E6B9-D944-A3F0-82393EE9DBA2}" destId="{FBDB4459-C68D-3E4A-A7DA-11C72E7F0611}" srcOrd="1" destOrd="0" presId="urn:microsoft.com/office/officeart/2005/8/layout/process5"/>
    <dgm:cxn modelId="{74A06FEF-331C-5342-B88A-4EF111F53A58}" type="presParOf" srcId="{FBDB4459-C68D-3E4A-A7DA-11C72E7F0611}" destId="{34522D51-39B4-EA42-9485-920402BA5A19}" srcOrd="0" destOrd="0" presId="urn:microsoft.com/office/officeart/2005/8/layout/process5"/>
    <dgm:cxn modelId="{997EFD48-B12D-9347-8860-68B8DEF785E9}" type="presParOf" srcId="{55D14040-E6B9-D944-A3F0-82393EE9DBA2}" destId="{603F2A0D-843D-6242-A352-9DD92D63BC1B}" srcOrd="2" destOrd="0" presId="urn:microsoft.com/office/officeart/2005/8/layout/process5"/>
    <dgm:cxn modelId="{9885ACAB-8F21-0747-ABBA-328C82D24CB6}" type="presParOf" srcId="{55D14040-E6B9-D944-A3F0-82393EE9DBA2}" destId="{EAC96916-D04F-0449-B8B3-4F57A579AC88}" srcOrd="3" destOrd="0" presId="urn:microsoft.com/office/officeart/2005/8/layout/process5"/>
    <dgm:cxn modelId="{7D3ADA5C-5D05-6848-8AA4-CB29DE258477}" type="presParOf" srcId="{EAC96916-D04F-0449-B8B3-4F57A579AC88}" destId="{93157058-68D4-8C45-8A69-AC4C39654B29}" srcOrd="0" destOrd="0" presId="urn:microsoft.com/office/officeart/2005/8/layout/process5"/>
    <dgm:cxn modelId="{739251EB-86EE-E443-8340-FF14F9B8C10A}" type="presParOf" srcId="{55D14040-E6B9-D944-A3F0-82393EE9DBA2}" destId="{E1D0B650-6FD3-9746-883B-EEA6315414F1}" srcOrd="4" destOrd="0" presId="urn:microsoft.com/office/officeart/2005/8/layout/process5"/>
    <dgm:cxn modelId="{334C2508-1CBA-5D44-9BDE-02592BED4F70}" type="presParOf" srcId="{55D14040-E6B9-D944-A3F0-82393EE9DBA2}" destId="{F08B99C8-E512-E94F-9D50-A6E9CD11FDAF}" srcOrd="5" destOrd="0" presId="urn:microsoft.com/office/officeart/2005/8/layout/process5"/>
    <dgm:cxn modelId="{5089D64A-64E8-4F49-A354-02B31CDDE4E1}" type="presParOf" srcId="{F08B99C8-E512-E94F-9D50-A6E9CD11FDAF}" destId="{382B29E0-2BD8-3140-9020-936DC523F83E}" srcOrd="0" destOrd="0" presId="urn:microsoft.com/office/officeart/2005/8/layout/process5"/>
    <dgm:cxn modelId="{07C002CA-AF3F-ED48-9CC2-8FA6EFE49136}" type="presParOf" srcId="{55D14040-E6B9-D944-A3F0-82393EE9DBA2}" destId="{998DAFB8-E39C-BE46-91C1-DECBBA8ED85B}" srcOrd="6" destOrd="0" presId="urn:microsoft.com/office/officeart/2005/8/layout/process5"/>
    <dgm:cxn modelId="{35EECA6C-96EE-5141-8C71-32DF20288287}" type="presParOf" srcId="{55D14040-E6B9-D944-A3F0-82393EE9DBA2}" destId="{2673DEDF-52E2-8948-A118-3539869702FD}" srcOrd="7" destOrd="0" presId="urn:microsoft.com/office/officeart/2005/8/layout/process5"/>
    <dgm:cxn modelId="{1F864726-9AA8-1F48-8C67-18954367419E}" type="presParOf" srcId="{2673DEDF-52E2-8948-A118-3539869702FD}" destId="{3C818732-1280-0F42-A7AF-FD7CA17E3B46}" srcOrd="0" destOrd="0" presId="urn:microsoft.com/office/officeart/2005/8/layout/process5"/>
    <dgm:cxn modelId="{CCA1FA29-2E01-4842-9204-33AFDC2F95C3}" type="presParOf" srcId="{55D14040-E6B9-D944-A3F0-82393EE9DBA2}" destId="{5FA7667B-6936-5640-89ED-F385431265F7}" srcOrd="8" destOrd="0" presId="urn:microsoft.com/office/officeart/2005/8/layout/process5"/>
    <dgm:cxn modelId="{78D0C516-31C6-554D-9935-EA1575259A70}" type="presParOf" srcId="{55D14040-E6B9-D944-A3F0-82393EE9DBA2}" destId="{1741DF79-D173-874A-80E7-876315F82D04}" srcOrd="9" destOrd="0" presId="urn:microsoft.com/office/officeart/2005/8/layout/process5"/>
    <dgm:cxn modelId="{5047D05F-F8B3-3340-B86E-4B9D3B1AC89E}" type="presParOf" srcId="{1741DF79-D173-874A-80E7-876315F82D04}" destId="{B3803603-2E30-D44D-A25E-D9E82EC7BA62}" srcOrd="0" destOrd="0" presId="urn:microsoft.com/office/officeart/2005/8/layout/process5"/>
    <dgm:cxn modelId="{8119741A-C019-0543-80DA-5C249B794A33}" type="presParOf" srcId="{55D14040-E6B9-D944-A3F0-82393EE9DBA2}" destId="{C3FF9332-829D-4A45-A6A1-CA38F38D6ED1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5A7746-E77A-D748-AFB0-6469D947C2D3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435AD7-077A-6542-9B94-1F9631157D4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memory device made with solid state components that can be used as a replacement to a hard disk drive (HDD)</a:t>
          </a:r>
        </a:p>
      </dgm:t>
    </dgm:pt>
    <dgm:pt modelId="{E9B958FF-09E9-7042-AD29-7253CDDA3DD9}" type="parTrans" cxnId="{D6A345AD-E877-8944-8F13-9E51FF778984}">
      <dgm:prSet/>
      <dgm:spPr/>
      <dgm:t>
        <a:bodyPr/>
        <a:lstStyle/>
        <a:p>
          <a:endParaRPr lang="en-US"/>
        </a:p>
      </dgm:t>
    </dgm:pt>
    <dgm:pt modelId="{22BA94D4-B7B6-9C42-805C-BD5D82C295FA}" type="sibTrans" cxnId="{D6A345AD-E877-8944-8F13-9E51FF778984}">
      <dgm:prSet/>
      <dgm:spPr/>
      <dgm:t>
        <a:bodyPr/>
        <a:lstStyle/>
        <a:p>
          <a:endParaRPr lang="en-US"/>
        </a:p>
      </dgm:t>
    </dgm:pt>
    <dgm:pt modelId="{58834BF8-E107-9D43-88D3-C7CA99E4E1D8}">
      <dgm:prSet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2000" dirty="0">
              <a:solidFill>
                <a:schemeClr val="tx1"/>
              </a:solidFill>
            </a:rPr>
            <a:t>The term </a:t>
          </a:r>
          <a:r>
            <a:rPr lang="en-GB" sz="2000" i="1" dirty="0">
              <a:solidFill>
                <a:schemeClr val="tx1"/>
              </a:solidFill>
            </a:rPr>
            <a:t>solid state </a:t>
          </a:r>
          <a:r>
            <a:rPr lang="en-GB" sz="2000" dirty="0">
              <a:solidFill>
                <a:schemeClr val="tx1"/>
              </a:solidFill>
            </a:rPr>
            <a:t>refers to electronic circuitry built with semiconductors</a:t>
          </a:r>
        </a:p>
      </dgm:t>
    </dgm:pt>
    <dgm:pt modelId="{D6304D07-746D-9E47-9D67-923ABA572314}" type="parTrans" cxnId="{817C09B3-8682-9A45-BC0F-A946DA7E2D74}">
      <dgm:prSet/>
      <dgm:spPr/>
      <dgm:t>
        <a:bodyPr/>
        <a:lstStyle/>
        <a:p>
          <a:endParaRPr lang="en-US"/>
        </a:p>
      </dgm:t>
    </dgm:pt>
    <dgm:pt modelId="{A89C5C61-681D-BB4D-95F7-738DAF265EC1}" type="sibTrans" cxnId="{817C09B3-8682-9A45-BC0F-A946DA7E2D74}">
      <dgm:prSet/>
      <dgm:spPr/>
      <dgm:t>
        <a:bodyPr/>
        <a:lstStyle/>
        <a:p>
          <a:endParaRPr lang="en-US"/>
        </a:p>
      </dgm:t>
    </dgm:pt>
    <dgm:pt modelId="{FE10FCF3-7F0A-5D44-A1CC-88333730FA57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memory</a:t>
          </a:r>
        </a:p>
      </dgm:t>
    </dgm:pt>
    <dgm:pt modelId="{297BA971-E2BA-7945-891E-98C4F617ED0A}" type="parTrans" cxnId="{2D902FF2-1C24-3244-86B5-6BC1F3D458DD}">
      <dgm:prSet/>
      <dgm:spPr/>
      <dgm:t>
        <a:bodyPr/>
        <a:lstStyle/>
        <a:p>
          <a:endParaRPr lang="en-US"/>
        </a:p>
      </dgm:t>
    </dgm:pt>
    <dgm:pt modelId="{F1EBB6C2-6EB4-B74F-B92F-2AC3C4680DED}" type="sibTrans" cxnId="{2D902FF2-1C24-3244-86B5-6BC1F3D458DD}">
      <dgm:prSet/>
      <dgm:spPr/>
      <dgm:t>
        <a:bodyPr/>
        <a:lstStyle/>
        <a:p>
          <a:endParaRPr lang="en-US"/>
        </a:p>
      </dgm:t>
    </dgm:pt>
    <dgm:pt modelId="{1FA07469-4AC1-B34C-9913-DE28FF7DB82F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type of semiconductor memory used in many consumer electronic products including smart phones, GPS devices, MP3 players, digital cameras, and USB devices</a:t>
          </a:r>
        </a:p>
      </dgm:t>
    </dgm:pt>
    <dgm:pt modelId="{A3ADC26B-91DF-6F49-8A4B-F1221E1521D5}" type="parTrans" cxnId="{CF2DCDDE-95F3-674E-B7BC-462A685AB530}">
      <dgm:prSet/>
      <dgm:spPr/>
      <dgm:t>
        <a:bodyPr/>
        <a:lstStyle/>
        <a:p>
          <a:endParaRPr lang="en-US"/>
        </a:p>
      </dgm:t>
    </dgm:pt>
    <dgm:pt modelId="{DB2F696D-DCA0-194E-9792-3A2CFFE67A16}" type="sibTrans" cxnId="{CF2DCDDE-95F3-674E-B7BC-462A685AB530}">
      <dgm:prSet/>
      <dgm:spPr/>
      <dgm:t>
        <a:bodyPr/>
        <a:lstStyle/>
        <a:p>
          <a:endParaRPr lang="en-US"/>
        </a:p>
      </dgm:t>
    </dgm:pt>
    <dgm:pt modelId="{0A023E05-B70F-3543-BC50-C3E57E9B84A0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Cost and performance has evolved to the point where it is feasible to use to replace HDDs</a:t>
          </a:r>
        </a:p>
      </dgm:t>
    </dgm:pt>
    <dgm:pt modelId="{E620517A-1716-E442-9C24-AD16276E0CB1}" type="parTrans" cxnId="{2A583E51-AD3B-664C-A5FC-CF00172AF882}">
      <dgm:prSet/>
      <dgm:spPr/>
      <dgm:t>
        <a:bodyPr/>
        <a:lstStyle/>
        <a:p>
          <a:endParaRPr lang="en-US"/>
        </a:p>
      </dgm:t>
    </dgm:pt>
    <dgm:pt modelId="{906440D5-6DDC-7549-B15A-C86F17434048}" type="sibTrans" cxnId="{2A583E51-AD3B-664C-A5FC-CF00172AF882}">
      <dgm:prSet/>
      <dgm:spPr/>
      <dgm:t>
        <a:bodyPr/>
        <a:lstStyle/>
        <a:p>
          <a:endParaRPr lang="en-US"/>
        </a:p>
      </dgm:t>
    </dgm:pt>
    <dgm:pt modelId="{B00402C8-A192-4342-B352-AD178A2B221B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distinctive types of flash memory:</a:t>
          </a:r>
        </a:p>
      </dgm:t>
    </dgm:pt>
    <dgm:pt modelId="{6528E06F-5D57-3D4D-B1A0-CBA1352B0F10}" type="parTrans" cxnId="{58E19676-F8B9-3B4B-BF73-0A0E29CC7506}">
      <dgm:prSet/>
      <dgm:spPr/>
      <dgm:t>
        <a:bodyPr/>
        <a:lstStyle/>
        <a:p>
          <a:endParaRPr lang="en-US"/>
        </a:p>
      </dgm:t>
    </dgm:pt>
    <dgm:pt modelId="{0066F12E-59F4-6740-A026-FEAB771406B4}" type="sibTrans" cxnId="{58E19676-F8B9-3B4B-BF73-0A0E29CC7506}">
      <dgm:prSet/>
      <dgm:spPr/>
      <dgm:t>
        <a:bodyPr/>
        <a:lstStyle/>
        <a:p>
          <a:endParaRPr lang="en-US"/>
        </a:p>
      </dgm:t>
    </dgm:pt>
    <dgm:pt modelId="{20732450-E4BC-2548-8B27-1A77C4D3670A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400" dirty="0">
              <a:solidFill>
                <a:srgbClr val="2B142D"/>
              </a:solidFill>
            </a:rPr>
            <a:t>NOR</a:t>
          </a:r>
        </a:p>
      </dgm:t>
    </dgm:pt>
    <dgm:pt modelId="{FDB64FA5-D080-FD4E-A288-984F8C0394F2}" type="parTrans" cxnId="{E7B7EA0B-3509-B345-A113-A8AE12591D70}">
      <dgm:prSet/>
      <dgm:spPr/>
      <dgm:t>
        <a:bodyPr/>
        <a:lstStyle/>
        <a:p>
          <a:endParaRPr lang="en-US"/>
        </a:p>
      </dgm:t>
    </dgm:pt>
    <dgm:pt modelId="{D672CD26-70F7-DA4E-B562-0FB729D5D6DA}" type="sibTrans" cxnId="{E7B7EA0B-3509-B345-A113-A8AE12591D70}">
      <dgm:prSet/>
      <dgm:spPr/>
      <dgm:t>
        <a:bodyPr/>
        <a:lstStyle/>
        <a:p>
          <a:endParaRPr lang="en-US"/>
        </a:p>
      </dgm:t>
    </dgm:pt>
    <dgm:pt modelId="{05591A59-9A12-9B4E-887D-AC3F3C357238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of access is a bit</a:t>
          </a:r>
        </a:p>
      </dgm:t>
    </dgm:pt>
    <dgm:pt modelId="{FDE5C6DF-3613-2245-BF2B-88553B18B018}" type="parTrans" cxnId="{5A7E3083-145C-9A41-9B06-CFAF2EF1377F}">
      <dgm:prSet/>
      <dgm:spPr/>
      <dgm:t>
        <a:bodyPr/>
        <a:lstStyle/>
        <a:p>
          <a:endParaRPr lang="en-US"/>
        </a:p>
      </dgm:t>
    </dgm:pt>
    <dgm:pt modelId="{DFB047A9-6C0C-7141-BC24-F664A5984343}" type="sibTrans" cxnId="{5A7E3083-145C-9A41-9B06-CFAF2EF1377F}">
      <dgm:prSet/>
      <dgm:spPr/>
      <dgm:t>
        <a:bodyPr/>
        <a:lstStyle/>
        <a:p>
          <a:endParaRPr lang="en-US"/>
        </a:p>
      </dgm:t>
    </dgm:pt>
    <dgm:pt modelId="{7D55E6F6-A119-CF40-92F9-B15CF3E06627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Provides high-speed random access</a:t>
          </a:r>
        </a:p>
      </dgm:t>
    </dgm:pt>
    <dgm:pt modelId="{F6102C1B-6E38-9B46-A15E-BE1CE8CADBE9}" type="parTrans" cxnId="{EB29C6B0-3E14-6D41-8094-31AB0AFDEBBC}">
      <dgm:prSet/>
      <dgm:spPr/>
      <dgm:t>
        <a:bodyPr/>
        <a:lstStyle/>
        <a:p>
          <a:endParaRPr lang="en-US"/>
        </a:p>
      </dgm:t>
    </dgm:pt>
    <dgm:pt modelId="{6699CFA9-CD23-8746-BB4E-766282C751D7}" type="sibTrans" cxnId="{EB29C6B0-3E14-6D41-8094-31AB0AFDEBBC}">
      <dgm:prSet/>
      <dgm:spPr/>
      <dgm:t>
        <a:bodyPr/>
        <a:lstStyle/>
        <a:p>
          <a:endParaRPr lang="en-US"/>
        </a:p>
      </dgm:t>
    </dgm:pt>
    <dgm:pt modelId="{1606D8DA-05D7-A842-87CC-051CE6CC448B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to store cell phone operating system code and on Windows computers for the BIOS program that runs at start-up</a:t>
          </a:r>
        </a:p>
      </dgm:t>
    </dgm:pt>
    <dgm:pt modelId="{5E986AE0-DF80-3346-8633-C6054D316D8E}" type="parTrans" cxnId="{70FB7E92-7E72-C04F-B2A5-29FCE0842A60}">
      <dgm:prSet/>
      <dgm:spPr/>
      <dgm:t>
        <a:bodyPr/>
        <a:lstStyle/>
        <a:p>
          <a:endParaRPr lang="en-US"/>
        </a:p>
      </dgm:t>
    </dgm:pt>
    <dgm:pt modelId="{04906E1C-F948-9E4E-B783-41B9ADE6E4DB}" type="sibTrans" cxnId="{70FB7E92-7E72-C04F-B2A5-29FCE0842A60}">
      <dgm:prSet/>
      <dgm:spPr/>
      <dgm:t>
        <a:bodyPr/>
        <a:lstStyle/>
        <a:p>
          <a:endParaRPr lang="en-US"/>
        </a:p>
      </dgm:t>
    </dgm:pt>
    <dgm:pt modelId="{FE416F4D-223B-DD4B-9E5D-5B5CFEFD6EB3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NAND</a:t>
          </a:r>
        </a:p>
      </dgm:t>
    </dgm:pt>
    <dgm:pt modelId="{8A3BFEDA-03A4-AF4D-A71A-B9AD51BC4E04}" type="parTrans" cxnId="{8EAA1E18-F545-D04E-90BC-921BF94DF235}">
      <dgm:prSet/>
      <dgm:spPr/>
      <dgm:t>
        <a:bodyPr/>
        <a:lstStyle/>
        <a:p>
          <a:endParaRPr lang="en-US"/>
        </a:p>
      </dgm:t>
    </dgm:pt>
    <dgm:pt modelId="{0F855292-610B-464D-9DB4-57467EDDEB34}" type="sibTrans" cxnId="{8EAA1E18-F545-D04E-90BC-921BF94DF235}">
      <dgm:prSet/>
      <dgm:spPr/>
      <dgm:t>
        <a:bodyPr/>
        <a:lstStyle/>
        <a:p>
          <a:endParaRPr lang="en-US"/>
        </a:p>
      </dgm:t>
    </dgm:pt>
    <dgm:pt modelId="{2A28AAAE-DC70-5943-A0CB-468AD705D16C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0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is 16 or 32 bits</a:t>
          </a:r>
        </a:p>
      </dgm:t>
    </dgm:pt>
    <dgm:pt modelId="{D875E524-3612-7041-BE63-79D62C3A3407}" type="parTrans" cxnId="{6FC64F82-A0A0-6B4F-B434-9A606A002609}">
      <dgm:prSet/>
      <dgm:spPr/>
      <dgm:t>
        <a:bodyPr/>
        <a:lstStyle/>
        <a:p>
          <a:endParaRPr lang="en-US"/>
        </a:p>
      </dgm:t>
    </dgm:pt>
    <dgm:pt modelId="{691C7870-8E6D-AF4D-BF02-4C582E38AF07}" type="sibTrans" cxnId="{6FC64F82-A0A0-6B4F-B434-9A606A002609}">
      <dgm:prSet/>
      <dgm:spPr/>
      <dgm:t>
        <a:bodyPr/>
        <a:lstStyle/>
        <a:p>
          <a:endParaRPr lang="en-US"/>
        </a:p>
      </dgm:t>
    </dgm:pt>
    <dgm:pt modelId="{5A889C28-6704-FD49-A38A-934904C65F1D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0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Reads and writes in small blocks</a:t>
          </a:r>
        </a:p>
      </dgm:t>
    </dgm:pt>
    <dgm:pt modelId="{C5CE28AC-0FC3-F046-9451-867B7EB09DDF}" type="parTrans" cxnId="{A8253DDF-1B47-D44B-AC0F-F8BDB6BF6DF9}">
      <dgm:prSet/>
      <dgm:spPr/>
      <dgm:t>
        <a:bodyPr/>
        <a:lstStyle/>
        <a:p>
          <a:endParaRPr lang="en-US"/>
        </a:p>
      </dgm:t>
    </dgm:pt>
    <dgm:pt modelId="{4A125F76-0E4E-114E-868C-DCA3E8BB50A5}" type="sibTrans" cxnId="{A8253DDF-1B47-D44B-AC0F-F8BDB6BF6DF9}">
      <dgm:prSet/>
      <dgm:spPr/>
      <dgm:t>
        <a:bodyPr/>
        <a:lstStyle/>
        <a:p>
          <a:endParaRPr lang="en-US"/>
        </a:p>
      </dgm:t>
    </dgm:pt>
    <dgm:pt modelId="{2C48C533-D978-EE4C-BB9D-51C53CF84CF4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10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in USB flash drives, memory cards, and in SSDs</a:t>
          </a:r>
        </a:p>
      </dgm:t>
    </dgm:pt>
    <dgm:pt modelId="{B0C5B326-B457-F64B-B962-5B0CA867D942}" type="parTrans" cxnId="{E4DC1BF0-9D5A-274A-9349-31826B2234EF}">
      <dgm:prSet/>
      <dgm:spPr/>
      <dgm:t>
        <a:bodyPr/>
        <a:lstStyle/>
        <a:p>
          <a:endParaRPr lang="en-US"/>
        </a:p>
      </dgm:t>
    </dgm:pt>
    <dgm:pt modelId="{C89E22E1-3F5A-3543-8566-ECF997CCD04C}" type="sibTrans" cxnId="{E4DC1BF0-9D5A-274A-9349-31826B2234EF}">
      <dgm:prSet/>
      <dgm:spPr/>
      <dgm:t>
        <a:bodyPr/>
        <a:lstStyle/>
        <a:p>
          <a:endParaRPr lang="en-US"/>
        </a:p>
      </dgm:t>
    </dgm:pt>
    <dgm:pt modelId="{9F181DFE-04A0-8B46-8922-B01B29104F8F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10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Does not provide a random-access external address bus so the data must be read on a block-wise basis</a:t>
          </a:r>
        </a:p>
      </dgm:t>
    </dgm:pt>
    <dgm:pt modelId="{CDD11B99-A70C-1D48-BA1E-FEDEF1B456EF}" type="parTrans" cxnId="{2401BE38-6FCB-644C-A697-95BEDC0840DE}">
      <dgm:prSet/>
      <dgm:spPr/>
      <dgm:t>
        <a:bodyPr/>
        <a:lstStyle/>
        <a:p>
          <a:endParaRPr lang="en-US"/>
        </a:p>
      </dgm:t>
    </dgm:pt>
    <dgm:pt modelId="{76439FB0-E2D6-8D4C-ADDB-700C75514165}" type="sibTrans" cxnId="{2401BE38-6FCB-644C-A697-95BEDC0840DE}">
      <dgm:prSet/>
      <dgm:spPr/>
      <dgm:t>
        <a:bodyPr/>
        <a:lstStyle/>
        <a:p>
          <a:endParaRPr lang="en-US"/>
        </a:p>
      </dgm:t>
    </dgm:pt>
    <dgm:pt modelId="{16A5C7FB-AFD7-7E4D-9321-4C09A92D4E40}" type="pres">
      <dgm:prSet presAssocID="{205A7746-E77A-D748-AFB0-6469D947C2D3}" presName="theList" presStyleCnt="0">
        <dgm:presLayoutVars>
          <dgm:dir/>
          <dgm:animLvl val="lvl"/>
          <dgm:resizeHandles val="exact"/>
        </dgm:presLayoutVars>
      </dgm:prSet>
      <dgm:spPr/>
    </dgm:pt>
    <dgm:pt modelId="{17C20E32-053E-CB4E-A079-3C0D0A00EBB5}" type="pres">
      <dgm:prSet presAssocID="{13435AD7-077A-6542-9B94-1F9631157D42}" presName="compNode" presStyleCnt="0"/>
      <dgm:spPr/>
    </dgm:pt>
    <dgm:pt modelId="{8027B5FA-5F45-744C-8007-C06A8E67A1D9}" type="pres">
      <dgm:prSet presAssocID="{13435AD7-077A-6542-9B94-1F9631157D42}" presName="aNode" presStyleLbl="bgShp" presStyleIdx="0" presStyleCnt="3"/>
      <dgm:spPr/>
    </dgm:pt>
    <dgm:pt modelId="{0876EC72-7248-FA43-B8B7-F00504123DD3}" type="pres">
      <dgm:prSet presAssocID="{13435AD7-077A-6542-9B94-1F9631157D42}" presName="textNode" presStyleLbl="bgShp" presStyleIdx="0" presStyleCnt="3"/>
      <dgm:spPr/>
    </dgm:pt>
    <dgm:pt modelId="{1E0218EC-EDAA-014B-949E-E6888328F030}" type="pres">
      <dgm:prSet presAssocID="{13435AD7-077A-6542-9B94-1F9631157D42}" presName="compChildNode" presStyleCnt="0"/>
      <dgm:spPr/>
    </dgm:pt>
    <dgm:pt modelId="{DABA365B-9196-0F48-93E9-59BFFF933D9B}" type="pres">
      <dgm:prSet presAssocID="{13435AD7-077A-6542-9B94-1F9631157D42}" presName="theInnerList" presStyleCnt="0"/>
      <dgm:spPr/>
    </dgm:pt>
    <dgm:pt modelId="{F9DE3759-9123-F942-917A-D96EAB4B5437}" type="pres">
      <dgm:prSet presAssocID="{58834BF8-E107-9D43-88D3-C7CA99E4E1D8}" presName="childNode" presStyleLbl="node1" presStyleIdx="0" presStyleCnt="5">
        <dgm:presLayoutVars>
          <dgm:bulletEnabled val="1"/>
        </dgm:presLayoutVars>
      </dgm:prSet>
      <dgm:spPr/>
    </dgm:pt>
    <dgm:pt modelId="{2512EAC9-2E91-5B40-90D0-DA086FFEDF9A}" type="pres">
      <dgm:prSet presAssocID="{13435AD7-077A-6542-9B94-1F9631157D42}" presName="aSpace" presStyleCnt="0"/>
      <dgm:spPr/>
    </dgm:pt>
    <dgm:pt modelId="{04AA0A55-6EA8-8343-A8D1-2599134240EA}" type="pres">
      <dgm:prSet presAssocID="{FE10FCF3-7F0A-5D44-A1CC-88333730FA57}" presName="compNode" presStyleCnt="0"/>
      <dgm:spPr/>
    </dgm:pt>
    <dgm:pt modelId="{91930B80-2F5F-AE47-8EB2-E716A9F6D90D}" type="pres">
      <dgm:prSet presAssocID="{FE10FCF3-7F0A-5D44-A1CC-88333730FA57}" presName="aNode" presStyleLbl="bgShp" presStyleIdx="1" presStyleCnt="3"/>
      <dgm:spPr/>
    </dgm:pt>
    <dgm:pt modelId="{FB1E6312-A2B4-E64A-916F-8C75CD946D63}" type="pres">
      <dgm:prSet presAssocID="{FE10FCF3-7F0A-5D44-A1CC-88333730FA57}" presName="textNode" presStyleLbl="bgShp" presStyleIdx="1" presStyleCnt="3"/>
      <dgm:spPr/>
    </dgm:pt>
    <dgm:pt modelId="{9930AF57-6D95-A143-B081-983F75EAFF81}" type="pres">
      <dgm:prSet presAssocID="{FE10FCF3-7F0A-5D44-A1CC-88333730FA57}" presName="compChildNode" presStyleCnt="0"/>
      <dgm:spPr/>
    </dgm:pt>
    <dgm:pt modelId="{B87B2202-F880-B546-A735-745CF7814185}" type="pres">
      <dgm:prSet presAssocID="{FE10FCF3-7F0A-5D44-A1CC-88333730FA57}" presName="theInnerList" presStyleCnt="0"/>
      <dgm:spPr/>
    </dgm:pt>
    <dgm:pt modelId="{5D5C1D58-691E-0B4D-94E6-5544AFDA8F99}" type="pres">
      <dgm:prSet presAssocID="{1FA07469-4AC1-B34C-9913-DE28FF7DB82F}" presName="childNode" presStyleLbl="node1" presStyleIdx="1" presStyleCnt="5" custScaleX="108227" custScaleY="162830" custLinFactY="-13799" custLinFactNeighborX="167" custLinFactNeighborY="-100000">
        <dgm:presLayoutVars>
          <dgm:bulletEnabled val="1"/>
        </dgm:presLayoutVars>
      </dgm:prSet>
      <dgm:spPr/>
    </dgm:pt>
    <dgm:pt modelId="{4172423F-D4B9-884A-B436-CEC44AAEB420}" type="pres">
      <dgm:prSet presAssocID="{1FA07469-4AC1-B34C-9913-DE28FF7DB82F}" presName="aSpace2" presStyleCnt="0"/>
      <dgm:spPr/>
    </dgm:pt>
    <dgm:pt modelId="{53D534FA-A6F8-7949-B30C-41D3653A317C}" type="pres">
      <dgm:prSet presAssocID="{0A023E05-B70F-3543-BC50-C3E57E9B84A0}" presName="childNode" presStyleLbl="node1" presStyleIdx="2" presStyleCnt="5" custLinFactY="-5885" custLinFactNeighborX="25" custLinFactNeighborY="-100000">
        <dgm:presLayoutVars>
          <dgm:bulletEnabled val="1"/>
        </dgm:presLayoutVars>
      </dgm:prSet>
      <dgm:spPr/>
    </dgm:pt>
    <dgm:pt modelId="{A0F7E3E9-A95C-CD46-9DE9-EAB510697CC6}" type="pres">
      <dgm:prSet presAssocID="{FE10FCF3-7F0A-5D44-A1CC-88333730FA57}" presName="aSpace" presStyleCnt="0"/>
      <dgm:spPr/>
    </dgm:pt>
    <dgm:pt modelId="{B4BC8972-6AA9-DC4F-A0A6-2E9CD5FF2146}" type="pres">
      <dgm:prSet presAssocID="{B00402C8-A192-4342-B352-AD178A2B221B}" presName="compNode" presStyleCnt="0"/>
      <dgm:spPr/>
    </dgm:pt>
    <dgm:pt modelId="{3EA9209F-C67D-0A4C-A5EE-5EEF350C96EC}" type="pres">
      <dgm:prSet presAssocID="{B00402C8-A192-4342-B352-AD178A2B221B}" presName="aNode" presStyleLbl="bgShp" presStyleIdx="2" presStyleCnt="3"/>
      <dgm:spPr/>
    </dgm:pt>
    <dgm:pt modelId="{ABF3E7A2-80A5-E440-90F1-C4F471078F33}" type="pres">
      <dgm:prSet presAssocID="{B00402C8-A192-4342-B352-AD178A2B221B}" presName="textNode" presStyleLbl="bgShp" presStyleIdx="2" presStyleCnt="3"/>
      <dgm:spPr/>
    </dgm:pt>
    <dgm:pt modelId="{E9E8C8C3-FB3C-5848-BA48-84DB4776A817}" type="pres">
      <dgm:prSet presAssocID="{B00402C8-A192-4342-B352-AD178A2B221B}" presName="compChildNode" presStyleCnt="0"/>
      <dgm:spPr/>
    </dgm:pt>
    <dgm:pt modelId="{E814EC38-DB7C-5642-B4B2-2F56B207E91B}" type="pres">
      <dgm:prSet presAssocID="{B00402C8-A192-4342-B352-AD178A2B221B}" presName="theInnerList" presStyleCnt="0"/>
      <dgm:spPr/>
    </dgm:pt>
    <dgm:pt modelId="{B118A533-1F25-9D40-8090-4E8D3DF7B3A3}" type="pres">
      <dgm:prSet presAssocID="{20732450-E4BC-2548-8B27-1A77C4D3670A}" presName="childNode" presStyleLbl="node1" presStyleIdx="3" presStyleCnt="5" custScaleX="115499" custScaleY="286466" custLinFactY="-15109" custLinFactNeighborX="165" custLinFactNeighborY="-100000">
        <dgm:presLayoutVars>
          <dgm:bulletEnabled val="1"/>
        </dgm:presLayoutVars>
      </dgm:prSet>
      <dgm:spPr/>
    </dgm:pt>
    <dgm:pt modelId="{6DD239EE-7935-054E-AF2A-CBBBF1F185EC}" type="pres">
      <dgm:prSet presAssocID="{20732450-E4BC-2548-8B27-1A77C4D3670A}" presName="aSpace2" presStyleCnt="0"/>
      <dgm:spPr/>
    </dgm:pt>
    <dgm:pt modelId="{463875B1-A785-594E-AF6A-84A6EA326777}" type="pres">
      <dgm:prSet presAssocID="{FE416F4D-223B-DD4B-9E5D-5B5CFEFD6EB3}" presName="childNode" presStyleLbl="node1" presStyleIdx="4" presStyleCnt="5" custScaleX="106578" custScaleY="307235" custLinFactNeighborX="0" custLinFactNeighborY="6458">
        <dgm:presLayoutVars>
          <dgm:bulletEnabled val="1"/>
        </dgm:presLayoutVars>
      </dgm:prSet>
      <dgm:spPr/>
    </dgm:pt>
  </dgm:ptLst>
  <dgm:cxnLst>
    <dgm:cxn modelId="{E7B7EA0B-3509-B345-A113-A8AE12591D70}" srcId="{B00402C8-A192-4342-B352-AD178A2B221B}" destId="{20732450-E4BC-2548-8B27-1A77C4D3670A}" srcOrd="0" destOrd="0" parTransId="{FDB64FA5-D080-FD4E-A288-984F8C0394F2}" sibTransId="{D672CD26-70F7-DA4E-B562-0FB729D5D6DA}"/>
    <dgm:cxn modelId="{8EAA1E18-F545-D04E-90BC-921BF94DF235}" srcId="{B00402C8-A192-4342-B352-AD178A2B221B}" destId="{FE416F4D-223B-DD4B-9E5D-5B5CFEFD6EB3}" srcOrd="1" destOrd="0" parTransId="{8A3BFEDA-03A4-AF4D-A71A-B9AD51BC4E04}" sibTransId="{0F855292-610B-464D-9DB4-57467EDDEB34}"/>
    <dgm:cxn modelId="{2401BE38-6FCB-644C-A697-95BEDC0840DE}" srcId="{FE416F4D-223B-DD4B-9E5D-5B5CFEFD6EB3}" destId="{9F181DFE-04A0-8B46-8922-B01B29104F8F}" srcOrd="3" destOrd="0" parTransId="{CDD11B99-A70C-1D48-BA1E-FEDEF1B456EF}" sibTransId="{76439FB0-E2D6-8D4C-ADDB-700C75514165}"/>
    <dgm:cxn modelId="{2F64395F-429F-6D40-B5C7-995B31963313}" type="presOf" srcId="{FE10FCF3-7F0A-5D44-A1CC-88333730FA57}" destId="{FB1E6312-A2B4-E64A-916F-8C75CD946D63}" srcOrd="1" destOrd="0" presId="urn:microsoft.com/office/officeart/2005/8/layout/lProcess2"/>
    <dgm:cxn modelId="{89EFF663-312F-C045-9B5B-023632CC1764}" type="presOf" srcId="{20732450-E4BC-2548-8B27-1A77C4D3670A}" destId="{B118A533-1F25-9D40-8090-4E8D3DF7B3A3}" srcOrd="0" destOrd="0" presId="urn:microsoft.com/office/officeart/2005/8/layout/lProcess2"/>
    <dgm:cxn modelId="{24ADEE67-A678-6D44-8080-3206ECB4B94C}" type="presOf" srcId="{1FA07469-4AC1-B34C-9913-DE28FF7DB82F}" destId="{5D5C1D58-691E-0B4D-94E6-5544AFDA8F99}" srcOrd="0" destOrd="0" presId="urn:microsoft.com/office/officeart/2005/8/layout/lProcess2"/>
    <dgm:cxn modelId="{79149170-C3A8-A547-86C3-DCD7614D66CC}" type="presOf" srcId="{05591A59-9A12-9B4E-887D-AC3F3C357238}" destId="{B118A533-1F25-9D40-8090-4E8D3DF7B3A3}" srcOrd="0" destOrd="1" presId="urn:microsoft.com/office/officeart/2005/8/layout/lProcess2"/>
    <dgm:cxn modelId="{2A583E51-AD3B-664C-A5FC-CF00172AF882}" srcId="{FE10FCF3-7F0A-5D44-A1CC-88333730FA57}" destId="{0A023E05-B70F-3543-BC50-C3E57E9B84A0}" srcOrd="1" destOrd="0" parTransId="{E620517A-1716-E442-9C24-AD16276E0CB1}" sibTransId="{906440D5-6DDC-7549-B15A-C86F17434048}"/>
    <dgm:cxn modelId="{D1C77975-F855-AA4A-8810-1F90ED0E47DA}" type="presOf" srcId="{2C48C533-D978-EE4C-BB9D-51C53CF84CF4}" destId="{463875B1-A785-594E-AF6A-84A6EA326777}" srcOrd="0" destOrd="3" presId="urn:microsoft.com/office/officeart/2005/8/layout/lProcess2"/>
    <dgm:cxn modelId="{58E19676-F8B9-3B4B-BF73-0A0E29CC7506}" srcId="{205A7746-E77A-D748-AFB0-6469D947C2D3}" destId="{B00402C8-A192-4342-B352-AD178A2B221B}" srcOrd="2" destOrd="0" parTransId="{6528E06F-5D57-3D4D-B1A0-CBA1352B0F10}" sibTransId="{0066F12E-59F4-6740-A026-FEAB771406B4}"/>
    <dgm:cxn modelId="{BB2F4959-00F0-9F4A-8514-95F225C94F3D}" type="presOf" srcId="{FE416F4D-223B-DD4B-9E5D-5B5CFEFD6EB3}" destId="{463875B1-A785-594E-AF6A-84A6EA326777}" srcOrd="0" destOrd="0" presId="urn:microsoft.com/office/officeart/2005/8/layout/lProcess2"/>
    <dgm:cxn modelId="{6FC64F82-A0A0-6B4F-B434-9A606A002609}" srcId="{FE416F4D-223B-DD4B-9E5D-5B5CFEFD6EB3}" destId="{2A28AAAE-DC70-5943-A0CB-468AD705D16C}" srcOrd="0" destOrd="0" parTransId="{D875E524-3612-7041-BE63-79D62C3A3407}" sibTransId="{691C7870-8E6D-AF4D-BF02-4C582E38AF07}"/>
    <dgm:cxn modelId="{5A7E3083-145C-9A41-9B06-CFAF2EF1377F}" srcId="{20732450-E4BC-2548-8B27-1A77C4D3670A}" destId="{05591A59-9A12-9B4E-887D-AC3F3C357238}" srcOrd="0" destOrd="0" parTransId="{FDE5C6DF-3613-2245-BF2B-88553B18B018}" sibTransId="{DFB047A9-6C0C-7141-BC24-F664A5984343}"/>
    <dgm:cxn modelId="{E0C5DF85-F75C-7545-AEB8-A5FF1C45CA90}" type="presOf" srcId="{0A023E05-B70F-3543-BC50-C3E57E9B84A0}" destId="{53D534FA-A6F8-7949-B30C-41D3653A317C}" srcOrd="0" destOrd="0" presId="urn:microsoft.com/office/officeart/2005/8/layout/lProcess2"/>
    <dgm:cxn modelId="{9275BE8D-980F-A04D-BDE6-EB78EA206770}" type="presOf" srcId="{58834BF8-E107-9D43-88D3-C7CA99E4E1D8}" destId="{F9DE3759-9123-F942-917A-D96EAB4B5437}" srcOrd="0" destOrd="0" presId="urn:microsoft.com/office/officeart/2005/8/layout/lProcess2"/>
    <dgm:cxn modelId="{70FB7E92-7E72-C04F-B2A5-29FCE0842A60}" srcId="{20732450-E4BC-2548-8B27-1A77C4D3670A}" destId="{1606D8DA-05D7-A842-87CC-051CE6CC448B}" srcOrd="2" destOrd="0" parTransId="{5E986AE0-DF80-3346-8633-C6054D316D8E}" sibTransId="{04906E1C-F948-9E4E-B783-41B9ADE6E4DB}"/>
    <dgm:cxn modelId="{6AE9A19A-8D15-1946-BD4A-5C91EDA3F3BD}" type="presOf" srcId="{5A889C28-6704-FD49-A38A-934904C65F1D}" destId="{463875B1-A785-594E-AF6A-84A6EA326777}" srcOrd="0" destOrd="2" presId="urn:microsoft.com/office/officeart/2005/8/layout/lProcess2"/>
    <dgm:cxn modelId="{2D4E5EA0-88A4-604B-B516-EC4663F0FCFE}" type="presOf" srcId="{13435AD7-077A-6542-9B94-1F9631157D42}" destId="{8027B5FA-5F45-744C-8007-C06A8E67A1D9}" srcOrd="0" destOrd="0" presId="urn:microsoft.com/office/officeart/2005/8/layout/lProcess2"/>
    <dgm:cxn modelId="{D6A345AD-E877-8944-8F13-9E51FF778984}" srcId="{205A7746-E77A-D748-AFB0-6469D947C2D3}" destId="{13435AD7-077A-6542-9B94-1F9631157D42}" srcOrd="0" destOrd="0" parTransId="{E9B958FF-09E9-7042-AD29-7253CDDA3DD9}" sibTransId="{22BA94D4-B7B6-9C42-805C-BD5D82C295FA}"/>
    <dgm:cxn modelId="{ED6054AF-08FD-1A46-82AD-01D513C5A409}" type="presOf" srcId="{B00402C8-A192-4342-B352-AD178A2B221B}" destId="{ABF3E7A2-80A5-E440-90F1-C4F471078F33}" srcOrd="1" destOrd="0" presId="urn:microsoft.com/office/officeart/2005/8/layout/lProcess2"/>
    <dgm:cxn modelId="{EB29C6B0-3E14-6D41-8094-31AB0AFDEBBC}" srcId="{20732450-E4BC-2548-8B27-1A77C4D3670A}" destId="{7D55E6F6-A119-CF40-92F9-B15CF3E06627}" srcOrd="1" destOrd="0" parTransId="{F6102C1B-6E38-9B46-A15E-BE1CE8CADBE9}" sibTransId="{6699CFA9-CD23-8746-BB4E-766282C751D7}"/>
    <dgm:cxn modelId="{42467CB2-BD08-9545-8D1F-2CE91324F849}" type="presOf" srcId="{7D55E6F6-A119-CF40-92F9-B15CF3E06627}" destId="{B118A533-1F25-9D40-8090-4E8D3DF7B3A3}" srcOrd="0" destOrd="2" presId="urn:microsoft.com/office/officeart/2005/8/layout/lProcess2"/>
    <dgm:cxn modelId="{817C09B3-8682-9A45-BC0F-A946DA7E2D74}" srcId="{13435AD7-077A-6542-9B94-1F9631157D42}" destId="{58834BF8-E107-9D43-88D3-C7CA99E4E1D8}" srcOrd="0" destOrd="0" parTransId="{D6304D07-746D-9E47-9D67-923ABA572314}" sibTransId="{A89C5C61-681D-BB4D-95F7-738DAF265EC1}"/>
    <dgm:cxn modelId="{5F9197BB-6C6E-9D46-A208-40D5C2155341}" type="presOf" srcId="{2A28AAAE-DC70-5943-A0CB-468AD705D16C}" destId="{463875B1-A785-594E-AF6A-84A6EA326777}" srcOrd="0" destOrd="1" presId="urn:microsoft.com/office/officeart/2005/8/layout/lProcess2"/>
    <dgm:cxn modelId="{7DA744BC-86FC-664A-8BB7-F1AC2B628C21}" type="presOf" srcId="{9F181DFE-04A0-8B46-8922-B01B29104F8F}" destId="{463875B1-A785-594E-AF6A-84A6EA326777}" srcOrd="0" destOrd="4" presId="urn:microsoft.com/office/officeart/2005/8/layout/lProcess2"/>
    <dgm:cxn modelId="{341D9BCC-EABD-A84F-8E8C-42EFA5126FC1}" type="presOf" srcId="{13435AD7-077A-6542-9B94-1F9631157D42}" destId="{0876EC72-7248-FA43-B8B7-F00504123DD3}" srcOrd="1" destOrd="0" presId="urn:microsoft.com/office/officeart/2005/8/layout/lProcess2"/>
    <dgm:cxn modelId="{0BDAB4CD-C629-D84C-88AD-F6AC82626EE9}" type="presOf" srcId="{1606D8DA-05D7-A842-87CC-051CE6CC448B}" destId="{B118A533-1F25-9D40-8090-4E8D3DF7B3A3}" srcOrd="0" destOrd="3" presId="urn:microsoft.com/office/officeart/2005/8/layout/lProcess2"/>
    <dgm:cxn modelId="{01B369D1-7D7D-7843-86C0-AA3EDA5D37EB}" type="presOf" srcId="{205A7746-E77A-D748-AFB0-6469D947C2D3}" destId="{16A5C7FB-AFD7-7E4D-9321-4C09A92D4E40}" srcOrd="0" destOrd="0" presId="urn:microsoft.com/office/officeart/2005/8/layout/lProcess2"/>
    <dgm:cxn modelId="{CF2DCDDE-95F3-674E-B7BC-462A685AB530}" srcId="{FE10FCF3-7F0A-5D44-A1CC-88333730FA57}" destId="{1FA07469-4AC1-B34C-9913-DE28FF7DB82F}" srcOrd="0" destOrd="0" parTransId="{A3ADC26B-91DF-6F49-8A4B-F1221E1521D5}" sibTransId="{DB2F696D-DCA0-194E-9792-3A2CFFE67A16}"/>
    <dgm:cxn modelId="{A8253DDF-1B47-D44B-AC0F-F8BDB6BF6DF9}" srcId="{FE416F4D-223B-DD4B-9E5D-5B5CFEFD6EB3}" destId="{5A889C28-6704-FD49-A38A-934904C65F1D}" srcOrd="1" destOrd="0" parTransId="{C5CE28AC-0FC3-F046-9451-867B7EB09DDF}" sibTransId="{4A125F76-0E4E-114E-868C-DCA3E8BB50A5}"/>
    <dgm:cxn modelId="{3F61F6E7-75F6-1C49-A67B-81911BB923F5}" type="presOf" srcId="{FE10FCF3-7F0A-5D44-A1CC-88333730FA57}" destId="{91930B80-2F5F-AE47-8EB2-E716A9F6D90D}" srcOrd="0" destOrd="0" presId="urn:microsoft.com/office/officeart/2005/8/layout/lProcess2"/>
    <dgm:cxn modelId="{709334E8-2B15-1D43-AACB-2FEFBD9D849D}" type="presOf" srcId="{B00402C8-A192-4342-B352-AD178A2B221B}" destId="{3EA9209F-C67D-0A4C-A5EE-5EEF350C96EC}" srcOrd="0" destOrd="0" presId="urn:microsoft.com/office/officeart/2005/8/layout/lProcess2"/>
    <dgm:cxn modelId="{E4DC1BF0-9D5A-274A-9349-31826B2234EF}" srcId="{FE416F4D-223B-DD4B-9E5D-5B5CFEFD6EB3}" destId="{2C48C533-D978-EE4C-BB9D-51C53CF84CF4}" srcOrd="2" destOrd="0" parTransId="{B0C5B326-B457-F64B-B962-5B0CA867D942}" sibTransId="{C89E22E1-3F5A-3543-8566-ECF997CCD04C}"/>
    <dgm:cxn modelId="{2D902FF2-1C24-3244-86B5-6BC1F3D458DD}" srcId="{205A7746-E77A-D748-AFB0-6469D947C2D3}" destId="{FE10FCF3-7F0A-5D44-A1CC-88333730FA57}" srcOrd="1" destOrd="0" parTransId="{297BA971-E2BA-7945-891E-98C4F617ED0A}" sibTransId="{F1EBB6C2-6EB4-B74F-B92F-2AC3C4680DED}"/>
    <dgm:cxn modelId="{B4DA3698-FDD6-4E4C-8B8A-2CF664D42D5C}" type="presParOf" srcId="{16A5C7FB-AFD7-7E4D-9321-4C09A92D4E40}" destId="{17C20E32-053E-CB4E-A079-3C0D0A00EBB5}" srcOrd="0" destOrd="0" presId="urn:microsoft.com/office/officeart/2005/8/layout/lProcess2"/>
    <dgm:cxn modelId="{0B6F63A8-D933-E545-9DE9-45230AE3A7CD}" type="presParOf" srcId="{17C20E32-053E-CB4E-A079-3C0D0A00EBB5}" destId="{8027B5FA-5F45-744C-8007-C06A8E67A1D9}" srcOrd="0" destOrd="0" presId="urn:microsoft.com/office/officeart/2005/8/layout/lProcess2"/>
    <dgm:cxn modelId="{ED9C7979-C372-FD4D-899B-05B9C8D2F1D4}" type="presParOf" srcId="{17C20E32-053E-CB4E-A079-3C0D0A00EBB5}" destId="{0876EC72-7248-FA43-B8B7-F00504123DD3}" srcOrd="1" destOrd="0" presId="urn:microsoft.com/office/officeart/2005/8/layout/lProcess2"/>
    <dgm:cxn modelId="{C4C686D8-1227-534C-ABD3-D499720A6F85}" type="presParOf" srcId="{17C20E32-053E-CB4E-A079-3C0D0A00EBB5}" destId="{1E0218EC-EDAA-014B-949E-E6888328F030}" srcOrd="2" destOrd="0" presId="urn:microsoft.com/office/officeart/2005/8/layout/lProcess2"/>
    <dgm:cxn modelId="{0EEF7577-F9AC-D243-8B98-3F3E8CAEB99B}" type="presParOf" srcId="{1E0218EC-EDAA-014B-949E-E6888328F030}" destId="{DABA365B-9196-0F48-93E9-59BFFF933D9B}" srcOrd="0" destOrd="0" presId="urn:microsoft.com/office/officeart/2005/8/layout/lProcess2"/>
    <dgm:cxn modelId="{3BE5A7D7-801D-534E-A8D3-E1A36C85C7A2}" type="presParOf" srcId="{DABA365B-9196-0F48-93E9-59BFFF933D9B}" destId="{F9DE3759-9123-F942-917A-D96EAB4B5437}" srcOrd="0" destOrd="0" presId="urn:microsoft.com/office/officeart/2005/8/layout/lProcess2"/>
    <dgm:cxn modelId="{0E677087-11F3-B748-846E-5ECB30639279}" type="presParOf" srcId="{16A5C7FB-AFD7-7E4D-9321-4C09A92D4E40}" destId="{2512EAC9-2E91-5B40-90D0-DA086FFEDF9A}" srcOrd="1" destOrd="0" presId="urn:microsoft.com/office/officeart/2005/8/layout/lProcess2"/>
    <dgm:cxn modelId="{5773094B-B757-BE44-8168-28EB31689A64}" type="presParOf" srcId="{16A5C7FB-AFD7-7E4D-9321-4C09A92D4E40}" destId="{04AA0A55-6EA8-8343-A8D1-2599134240EA}" srcOrd="2" destOrd="0" presId="urn:microsoft.com/office/officeart/2005/8/layout/lProcess2"/>
    <dgm:cxn modelId="{12CA9759-7659-9A49-A1B9-712610D6041C}" type="presParOf" srcId="{04AA0A55-6EA8-8343-A8D1-2599134240EA}" destId="{91930B80-2F5F-AE47-8EB2-E716A9F6D90D}" srcOrd="0" destOrd="0" presId="urn:microsoft.com/office/officeart/2005/8/layout/lProcess2"/>
    <dgm:cxn modelId="{53927112-14C5-F943-AC4C-100BA8DD0FFF}" type="presParOf" srcId="{04AA0A55-6EA8-8343-A8D1-2599134240EA}" destId="{FB1E6312-A2B4-E64A-916F-8C75CD946D63}" srcOrd="1" destOrd="0" presId="urn:microsoft.com/office/officeart/2005/8/layout/lProcess2"/>
    <dgm:cxn modelId="{6F69C957-DC0A-9D47-BB57-52F0485F1C0D}" type="presParOf" srcId="{04AA0A55-6EA8-8343-A8D1-2599134240EA}" destId="{9930AF57-6D95-A143-B081-983F75EAFF81}" srcOrd="2" destOrd="0" presId="urn:microsoft.com/office/officeart/2005/8/layout/lProcess2"/>
    <dgm:cxn modelId="{B7626DCE-3FC9-D045-B399-9D2C70F14985}" type="presParOf" srcId="{9930AF57-6D95-A143-B081-983F75EAFF81}" destId="{B87B2202-F880-B546-A735-745CF7814185}" srcOrd="0" destOrd="0" presId="urn:microsoft.com/office/officeart/2005/8/layout/lProcess2"/>
    <dgm:cxn modelId="{F561CCE1-7AB2-E141-AEB1-7478ABF96245}" type="presParOf" srcId="{B87B2202-F880-B546-A735-745CF7814185}" destId="{5D5C1D58-691E-0B4D-94E6-5544AFDA8F99}" srcOrd="0" destOrd="0" presId="urn:microsoft.com/office/officeart/2005/8/layout/lProcess2"/>
    <dgm:cxn modelId="{92231A11-1612-E24F-A672-480EF53F524B}" type="presParOf" srcId="{B87B2202-F880-B546-A735-745CF7814185}" destId="{4172423F-D4B9-884A-B436-CEC44AAEB420}" srcOrd="1" destOrd="0" presId="urn:microsoft.com/office/officeart/2005/8/layout/lProcess2"/>
    <dgm:cxn modelId="{7E7A2420-AFC7-2E48-87A4-E1E820512521}" type="presParOf" srcId="{B87B2202-F880-B546-A735-745CF7814185}" destId="{53D534FA-A6F8-7949-B30C-41D3653A317C}" srcOrd="2" destOrd="0" presId="urn:microsoft.com/office/officeart/2005/8/layout/lProcess2"/>
    <dgm:cxn modelId="{564FC19B-546C-EE4A-8589-73B68C6A6A94}" type="presParOf" srcId="{16A5C7FB-AFD7-7E4D-9321-4C09A92D4E40}" destId="{A0F7E3E9-A95C-CD46-9DE9-EAB510697CC6}" srcOrd="3" destOrd="0" presId="urn:microsoft.com/office/officeart/2005/8/layout/lProcess2"/>
    <dgm:cxn modelId="{4DC14ACF-6FB2-BD4D-9DA2-9F92763B4AB2}" type="presParOf" srcId="{16A5C7FB-AFD7-7E4D-9321-4C09A92D4E40}" destId="{B4BC8972-6AA9-DC4F-A0A6-2E9CD5FF2146}" srcOrd="4" destOrd="0" presId="urn:microsoft.com/office/officeart/2005/8/layout/lProcess2"/>
    <dgm:cxn modelId="{11597944-D706-3D4A-98FD-FEEC9220DD16}" type="presParOf" srcId="{B4BC8972-6AA9-DC4F-A0A6-2E9CD5FF2146}" destId="{3EA9209F-C67D-0A4C-A5EE-5EEF350C96EC}" srcOrd="0" destOrd="0" presId="urn:microsoft.com/office/officeart/2005/8/layout/lProcess2"/>
    <dgm:cxn modelId="{98B83D16-A983-DB45-A1CB-C4F47D739A89}" type="presParOf" srcId="{B4BC8972-6AA9-DC4F-A0A6-2E9CD5FF2146}" destId="{ABF3E7A2-80A5-E440-90F1-C4F471078F33}" srcOrd="1" destOrd="0" presId="urn:microsoft.com/office/officeart/2005/8/layout/lProcess2"/>
    <dgm:cxn modelId="{956FD8F6-03B3-B343-91D6-D4F45DADF0E4}" type="presParOf" srcId="{B4BC8972-6AA9-DC4F-A0A6-2E9CD5FF2146}" destId="{E9E8C8C3-FB3C-5848-BA48-84DB4776A817}" srcOrd="2" destOrd="0" presId="urn:microsoft.com/office/officeart/2005/8/layout/lProcess2"/>
    <dgm:cxn modelId="{A6A9D939-5FD3-DD47-83D5-C164F5F3A773}" type="presParOf" srcId="{E9E8C8C3-FB3C-5848-BA48-84DB4776A817}" destId="{E814EC38-DB7C-5642-B4B2-2F56B207E91B}" srcOrd="0" destOrd="0" presId="urn:microsoft.com/office/officeart/2005/8/layout/lProcess2"/>
    <dgm:cxn modelId="{659AEEEF-4568-2C41-968C-987A1A6FDB70}" type="presParOf" srcId="{E814EC38-DB7C-5642-B4B2-2F56B207E91B}" destId="{B118A533-1F25-9D40-8090-4E8D3DF7B3A3}" srcOrd="0" destOrd="0" presId="urn:microsoft.com/office/officeart/2005/8/layout/lProcess2"/>
    <dgm:cxn modelId="{9EF0F368-5E08-8648-A19D-02F80311E5EE}" type="presParOf" srcId="{E814EC38-DB7C-5642-B4B2-2F56B207E91B}" destId="{6DD239EE-7935-054E-AF2A-CBBBF1F185EC}" srcOrd="1" destOrd="0" presId="urn:microsoft.com/office/officeart/2005/8/layout/lProcess2"/>
    <dgm:cxn modelId="{FF2706CA-DBAB-1F45-A213-FEA0CCF8C23A}" type="presParOf" srcId="{E814EC38-DB7C-5642-B4B2-2F56B207E91B}" destId="{463875B1-A785-594E-AF6A-84A6EA32677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F1953-ADC1-FD47-9C4F-D93792E77999}">
      <dsp:nvSpPr>
        <dsp:cNvPr id="0" name=""/>
        <dsp:cNvSpPr/>
      </dsp:nvSpPr>
      <dsp:spPr>
        <a:xfrm>
          <a:off x="3820164" y="146035"/>
          <a:ext cx="2862826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are recorded on and later retrieved from the disk via a conducting coil named the </a:t>
          </a:r>
          <a:r>
            <a:rPr lang="en-US" sz="130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head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 many systems there are two heads, a read head and a write head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During a read or write operation the head is stationary while the platter rotates beneath it</a:t>
          </a:r>
        </a:p>
      </dsp:txBody>
      <dsp:txXfrm>
        <a:off x="3860392" y="186263"/>
        <a:ext cx="2782370" cy="1293041"/>
      </dsp:txXfrm>
    </dsp:sp>
    <dsp:sp modelId="{FBDB4459-C68D-3E4A-A7DA-11C72E7F0611}">
      <dsp:nvSpPr>
        <dsp:cNvPr id="0" name=""/>
        <dsp:cNvSpPr/>
      </dsp:nvSpPr>
      <dsp:spPr>
        <a:xfrm rot="4720656">
          <a:off x="7688188" y="963610"/>
          <a:ext cx="115458" cy="206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7680697" y="1009252"/>
        <a:ext cx="123640" cy="80821"/>
      </dsp:txXfrm>
    </dsp:sp>
    <dsp:sp modelId="{603F2A0D-843D-6242-A352-9DD92D63BC1B}">
      <dsp:nvSpPr>
        <dsp:cNvPr id="0" name=""/>
        <dsp:cNvSpPr/>
      </dsp:nvSpPr>
      <dsp:spPr>
        <a:xfrm>
          <a:off x="5181598" y="2133596"/>
          <a:ext cx="2443703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mechanism exploits the fact that electricity flowing through a coil produces a magnetic field</a:t>
          </a:r>
        </a:p>
      </dsp:txBody>
      <dsp:txXfrm>
        <a:off x="5221826" y="2173824"/>
        <a:ext cx="2363247" cy="1293041"/>
      </dsp:txXfrm>
    </dsp:sp>
    <dsp:sp modelId="{EAC96916-D04F-0449-B8B3-4F57A579AC88}">
      <dsp:nvSpPr>
        <dsp:cNvPr id="0" name=""/>
        <dsp:cNvSpPr/>
      </dsp:nvSpPr>
      <dsp:spPr>
        <a:xfrm rot="10776549">
          <a:off x="3985335" y="2236427"/>
          <a:ext cx="798835" cy="5677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 rot="10800000">
        <a:off x="4155647" y="2349388"/>
        <a:ext cx="628521" cy="340628"/>
      </dsp:txXfrm>
    </dsp:sp>
    <dsp:sp modelId="{E1D0B650-6FD3-9746-883B-EEA6315414F1}">
      <dsp:nvSpPr>
        <dsp:cNvPr id="0" name=""/>
        <dsp:cNvSpPr/>
      </dsp:nvSpPr>
      <dsp:spPr>
        <a:xfrm>
          <a:off x="670460" y="1907369"/>
          <a:ext cx="3006265" cy="1351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 pulses are sent to the write head and the resulting magnetic patterns are recorded on the surface below, with different patterns for positive and negative currents</a:t>
          </a:r>
        </a:p>
      </dsp:txBody>
      <dsp:txXfrm>
        <a:off x="710043" y="1946952"/>
        <a:ext cx="2927099" cy="1272314"/>
      </dsp:txXfrm>
    </dsp:sp>
    <dsp:sp modelId="{F08B99C8-E512-E94F-9D50-A6E9CD11FDAF}">
      <dsp:nvSpPr>
        <dsp:cNvPr id="0" name=""/>
        <dsp:cNvSpPr/>
      </dsp:nvSpPr>
      <dsp:spPr>
        <a:xfrm rot="5293541">
          <a:off x="1110531" y="3330066"/>
          <a:ext cx="809859" cy="5677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700" kern="1200" dirty="0"/>
        </a:p>
      </dsp:txBody>
      <dsp:txXfrm rot="-5400000">
        <a:off x="1342509" y="3209034"/>
        <a:ext cx="340628" cy="639545"/>
      </dsp:txXfrm>
    </dsp:sp>
    <dsp:sp modelId="{998DAFB8-E39C-BE46-91C1-DECBBA8ED85B}">
      <dsp:nvSpPr>
        <dsp:cNvPr id="0" name=""/>
        <dsp:cNvSpPr/>
      </dsp:nvSpPr>
      <dsp:spPr>
        <a:xfrm>
          <a:off x="152400" y="4419599"/>
          <a:ext cx="2289162" cy="1740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head itself is made of easily magnetizable material and is in the shape of a rectangular doughnut with a gap along one side and a few turns of conducting wire along the opposite side</a:t>
          </a:r>
        </a:p>
      </dsp:txBody>
      <dsp:txXfrm>
        <a:off x="203389" y="4470588"/>
        <a:ext cx="2187184" cy="1638930"/>
      </dsp:txXfrm>
    </dsp:sp>
    <dsp:sp modelId="{2673DEDF-52E2-8948-A118-3539869702FD}">
      <dsp:nvSpPr>
        <dsp:cNvPr id="0" name=""/>
        <dsp:cNvSpPr/>
      </dsp:nvSpPr>
      <dsp:spPr>
        <a:xfrm rot="18332179">
          <a:off x="2579004" y="5179212"/>
          <a:ext cx="449013" cy="479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607210" y="5329853"/>
        <a:ext cx="314309" cy="287500"/>
      </dsp:txXfrm>
    </dsp:sp>
    <dsp:sp modelId="{5FA7667B-6936-5640-89ED-F385431265F7}">
      <dsp:nvSpPr>
        <dsp:cNvPr id="0" name=""/>
        <dsp:cNvSpPr/>
      </dsp:nvSpPr>
      <dsp:spPr>
        <a:xfrm>
          <a:off x="2895595" y="3657606"/>
          <a:ext cx="2289162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electric current in the wire induces a magnetic field across the gap, which in turn magnetizes a small area of the recording medium</a:t>
          </a:r>
        </a:p>
      </dsp:txBody>
      <dsp:txXfrm>
        <a:off x="2935823" y="3697834"/>
        <a:ext cx="2208706" cy="1293041"/>
      </dsp:txXfrm>
    </dsp:sp>
    <dsp:sp modelId="{1741DF79-D173-874A-80E7-876315F82D04}">
      <dsp:nvSpPr>
        <dsp:cNvPr id="0" name=""/>
        <dsp:cNvSpPr/>
      </dsp:nvSpPr>
      <dsp:spPr>
        <a:xfrm rot="1431240" flipV="1">
          <a:off x="5432091" y="4318152"/>
          <a:ext cx="800034" cy="5150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 rot="10800000">
        <a:off x="5438690" y="4389918"/>
        <a:ext cx="645519" cy="309031"/>
      </dsp:txXfrm>
    </dsp:sp>
    <dsp:sp modelId="{C3FF9332-829D-4A45-A6A1-CA38F38D6ED1}">
      <dsp:nvSpPr>
        <dsp:cNvPr id="0" name=""/>
        <dsp:cNvSpPr/>
      </dsp:nvSpPr>
      <dsp:spPr>
        <a:xfrm>
          <a:off x="5864237" y="4951102"/>
          <a:ext cx="2289162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Reversing the direction of the current reverses the direction of the magnetization on the recording medium</a:t>
          </a:r>
        </a:p>
      </dsp:txBody>
      <dsp:txXfrm>
        <a:off x="5904465" y="4991330"/>
        <a:ext cx="2208706" cy="1293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7B5FA-5F45-744C-8007-C06A8E67A1D9}">
      <dsp:nvSpPr>
        <dsp:cNvPr id="0" name=""/>
        <dsp:cNvSpPr/>
      </dsp:nvSpPr>
      <dsp:spPr>
        <a:xfrm>
          <a:off x="1081" y="0"/>
          <a:ext cx="2811465" cy="525780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memory device made with solid state components that can be used as a replacement to a hard disk drive (HDD)</a:t>
          </a:r>
        </a:p>
      </dsp:txBody>
      <dsp:txXfrm>
        <a:off x="1081" y="0"/>
        <a:ext cx="2811465" cy="1577340"/>
      </dsp:txXfrm>
    </dsp:sp>
    <dsp:sp modelId="{F9DE3759-9123-F942-917A-D96EAB4B5437}">
      <dsp:nvSpPr>
        <dsp:cNvPr id="0" name=""/>
        <dsp:cNvSpPr/>
      </dsp:nvSpPr>
      <dsp:spPr>
        <a:xfrm>
          <a:off x="282227" y="1577340"/>
          <a:ext cx="2249172" cy="3417570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The term </a:t>
          </a:r>
          <a:r>
            <a:rPr lang="en-GB" sz="2000" i="1" kern="1200" dirty="0">
              <a:solidFill>
                <a:schemeClr val="tx1"/>
              </a:solidFill>
            </a:rPr>
            <a:t>solid state </a:t>
          </a:r>
          <a:r>
            <a:rPr lang="en-GB" sz="2000" kern="1200" dirty="0">
              <a:solidFill>
                <a:schemeClr val="tx1"/>
              </a:solidFill>
            </a:rPr>
            <a:t>refers to electronic circuitry built with semiconductors</a:t>
          </a:r>
        </a:p>
      </dsp:txBody>
      <dsp:txXfrm>
        <a:off x="348103" y="1643216"/>
        <a:ext cx="2117420" cy="3285818"/>
      </dsp:txXfrm>
    </dsp:sp>
    <dsp:sp modelId="{91930B80-2F5F-AE47-8EB2-E716A9F6D90D}">
      <dsp:nvSpPr>
        <dsp:cNvPr id="0" name=""/>
        <dsp:cNvSpPr/>
      </dsp:nvSpPr>
      <dsp:spPr>
        <a:xfrm>
          <a:off x="3023407" y="0"/>
          <a:ext cx="2811465" cy="5257800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memory</a:t>
          </a:r>
        </a:p>
      </dsp:txBody>
      <dsp:txXfrm>
        <a:off x="3023407" y="0"/>
        <a:ext cx="2811465" cy="1577340"/>
      </dsp:txXfrm>
    </dsp:sp>
    <dsp:sp modelId="{5D5C1D58-691E-0B4D-94E6-5544AFDA8F99}">
      <dsp:nvSpPr>
        <dsp:cNvPr id="0" name=""/>
        <dsp:cNvSpPr/>
      </dsp:nvSpPr>
      <dsp:spPr>
        <a:xfrm>
          <a:off x="3215790" y="1219194"/>
          <a:ext cx="2434212" cy="19998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type of semiconductor memory used in many consumer electronic products including smart phones, GPS devices, MP3 players, digital cameras, and USB devices</a:t>
          </a:r>
        </a:p>
      </dsp:txBody>
      <dsp:txXfrm>
        <a:off x="3274364" y="1277768"/>
        <a:ext cx="2317064" cy="1882712"/>
      </dsp:txXfrm>
    </dsp:sp>
    <dsp:sp modelId="{53D534FA-A6F8-7949-B30C-41D3653A317C}">
      <dsp:nvSpPr>
        <dsp:cNvPr id="0" name=""/>
        <dsp:cNvSpPr/>
      </dsp:nvSpPr>
      <dsp:spPr>
        <a:xfrm>
          <a:off x="3305115" y="3505205"/>
          <a:ext cx="2249172" cy="1228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Cost and performance has evolved to the point where it is feasible to use to replace HDDs</a:t>
          </a:r>
        </a:p>
      </dsp:txBody>
      <dsp:txXfrm>
        <a:off x="3341087" y="3541177"/>
        <a:ext cx="2177228" cy="1156245"/>
      </dsp:txXfrm>
    </dsp:sp>
    <dsp:sp modelId="{3EA9209F-C67D-0A4C-A5EE-5EEF350C96EC}">
      <dsp:nvSpPr>
        <dsp:cNvPr id="0" name=""/>
        <dsp:cNvSpPr/>
      </dsp:nvSpPr>
      <dsp:spPr>
        <a:xfrm>
          <a:off x="6045732" y="0"/>
          <a:ext cx="2811465" cy="5257800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distinctive types of flash memory:</a:t>
          </a:r>
        </a:p>
      </dsp:txBody>
      <dsp:txXfrm>
        <a:off x="6045732" y="0"/>
        <a:ext cx="2811465" cy="1577340"/>
      </dsp:txXfrm>
    </dsp:sp>
    <dsp:sp modelId="{B118A533-1F25-9D40-8090-4E8D3DF7B3A3}">
      <dsp:nvSpPr>
        <dsp:cNvPr id="0" name=""/>
        <dsp:cNvSpPr/>
      </dsp:nvSpPr>
      <dsp:spPr>
        <a:xfrm>
          <a:off x="6156290" y="1407592"/>
          <a:ext cx="2597771" cy="160620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B142D"/>
              </a:solidFill>
            </a:rPr>
            <a:t>NOR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of access is a bit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Provides high-speed random access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to store cell phone operating system code and on Windows computers for the BIOS program that runs at start-up</a:t>
          </a:r>
        </a:p>
      </dsp:txBody>
      <dsp:txXfrm>
        <a:off x="6203334" y="1454636"/>
        <a:ext cx="2503683" cy="1512112"/>
      </dsp:txXfrm>
    </dsp:sp>
    <dsp:sp modelId="{463875B1-A785-594E-AF6A-84A6EA326777}">
      <dsp:nvSpPr>
        <dsp:cNvPr id="0" name=""/>
        <dsp:cNvSpPr/>
      </dsp:nvSpPr>
      <dsp:spPr>
        <a:xfrm>
          <a:off x="6252904" y="3276600"/>
          <a:ext cx="2397123" cy="172265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NAND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is 16 or 32 bits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Reads and writes in small blocks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in USB flash drives, memory cards, and in SSDs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Does not provide a random-access external address bus so the data must be read on a block-wise basis</a:t>
          </a:r>
        </a:p>
      </dsp:txBody>
      <dsp:txXfrm>
        <a:off x="6303359" y="3327055"/>
        <a:ext cx="2296213" cy="1621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A63070-95B0-C841-848B-70D96460402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D245E4-CB43-F844-B5DA-3C7BAF45101A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>
                <a:latin typeface="Times New Roman" pitchFamily="-110" charset="0"/>
              </a:rPr>
              <a:t> and Architecture</a:t>
            </a:r>
            <a:r>
              <a:rPr lang="en-US" dirty="0">
                <a:latin typeface="Times New Roman" pitchFamily="-110" charset="0"/>
              </a:rPr>
              <a:t>”, 9/e, by William Stallings, Chapter 6 “External</a:t>
            </a:r>
            <a:r>
              <a:rPr lang="en-US" baseline="0" dirty="0">
                <a:latin typeface="Times New Roman" pitchFamily="-110" charset="0"/>
              </a:rPr>
              <a:t> Memory</a:t>
            </a:r>
            <a:r>
              <a:rPr lang="en-US" dirty="0">
                <a:latin typeface="Times New Roman" pitchFamily="-110" charset="0"/>
              </a:rPr>
              <a:t>”.</a:t>
            </a:r>
            <a:endParaRPr lang="en-AU" dirty="0">
              <a:latin typeface="Times New Roman" pitchFamily="-110" charset="0"/>
            </a:endParaRPr>
          </a:p>
          <a:p>
            <a:endParaRPr lang="en-US">
              <a:latin typeface="Times New Roman" pitchFamily="-110" charset="0"/>
            </a:endParaRPr>
          </a:p>
          <a:p>
            <a:r>
              <a:rPr lang="en-US">
                <a:latin typeface="Times New Roman" pitchFamily="-110" charset="0"/>
              </a:rPr>
              <a:t>Adapted</a:t>
            </a:r>
            <a:r>
              <a:rPr lang="en-GB"/>
              <a:t> by Thân</a:t>
            </a:r>
            <a:r>
              <a:rPr lang="en-GB" baseline="0"/>
              <a:t> Văn Sử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594D9-D6CF-CE47-A607-33DB68A214E1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First, the head may either be fixed or movable with respect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radial direction of the platter. In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fixed-head disk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there is one read-write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per track. All of the heads are mounted on a rigid arm that extends across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tracks; such systems are rare today. In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disk,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only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read-write head. Again, the head is mounted on an arm. Because the head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able to be positioned above any track, the arm can be extended or retracted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purpose.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 itself is mounted in a disk drive, which consists of the arm, a spindle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rotates the disk, and the electronics needed for input and output of binary data.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non-removable disk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permanently mounted in the disk drive; the hard disk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personal computer is a non-removable disk.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removable disk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removed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replaced with another disk. The advantage of the latter type is that unlimited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amounts of data are available with a limited number of disk systems. Furthermore,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 disk may be moved from one computer system to another. Floppy disks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ZIP cartridge disks are examples of removable disks.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most disks, the magnetizable coating is applied to both sides of the platter,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then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double sided.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less expensive disk systems use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single-sided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</a:t>
            </a:r>
            <a:endParaRPr lang="en-GB" b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disk drives accommodate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platters stacked vertically a fraction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inch apart. Multiple arms are provided (Figure 6.5). Multiple–platter disks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employ a movable head, with one read-write head per platter surface. All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heads are mechanically fixed so that all are at the same distance from the center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 and move together. Thus, at any time, all of the heads are positioned over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tracks that are of equal distance from the center of the disk.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Cylinder: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tập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hợp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các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track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trên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các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mặt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đĩa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(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nhìn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từ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trên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nhìn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xuống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set of all the tracks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same relative position on the platter is referred to as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cylinder. 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example, all of the shaded tracks in Figure 6.6 are part of one cylinder.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5405E-CE8E-3F42-AD5D-8DE8A2BC0207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the head mechanism provides a classification of disks into three types.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Traditionally, the read-write head has been positioned a fixed distance above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platter, allowing an air gap. At the other extreme is a head mechanism that actually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comes into physical contact with the medium during a read or write operation.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 is used with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floppy disk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a small, flexible platter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least expensive type of disk.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the third type of disk, we need to comment on the relationship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data density and the size of the air gap. The head must generate or sense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electromagnetic field of sufficient magnitude to write and read properly. The narrower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is, the closer it must be to the platter surface to function. A narrower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means narrower tracks and therefore greater data density, which is desirable.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the closer the head is to the disk, the greater the risk of error from impurities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imperfections. To push the technology further, the Winchester disk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developed. Winchester heads are used in sealed drive assemblies that are almost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free of contaminants. They are designed to operate closer to the disk’s surface than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conventional rigid disk heads, thus allowing greater data density. The head is actually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aerodynamic foil that rests lightly on the platter’s surface when the disk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motionless. The air pressure generated by a spinning disk is enough to make the foil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rise above the surface. The resulting noncontact system can be engineered to 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narrower heads that operate closer to the platter’s surface than conventional rigid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heads.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5B6D5-9271-8C43-9BA9-361A11A8899D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6.2 gives disk parameters for typical contemporary high-performance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disk drive is operating, the disk is rotating at constant speed.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 or write, the head must be positioned at the desired track and at the beginning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desired sector on that track. Track selection involves moving the head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system or electronically selecting one head on a fixed-head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movable-head system, the time it takes to position the head at the track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seek time.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either case, once the track is selected, the disk controller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waits until the appropriate sector rotates to line up with the head. The time it takes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beginning of the sector to reach the head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or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latency.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sum of the seek time, if any, and the rotational delay equals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time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the time it takes to get into position to read or write. Once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in position, the read or write operation is then performed as the sector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moves under the head; this is the data transfer portion of the operation; the time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 for the transfer is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clear that the order in which sectors are read from the disk has a tremendous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effect on I/O performance. In the case of file access in which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are read or written, we have some control over the way in which sectors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are deployed. However, even in the case of a file access, in a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environment, there will be I/O requests competing for the same disk.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it is worthwhile to examine ways in which the performance of disk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improved over that achieved with purely random access to the disk.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leads to a consideration of disk scheduling algorithms, which is the province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operating system and beyond the scope of this book (see [STAL12]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discussion).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disk drive is operating, the disk is rotating at constant speed.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 or write, the head must be positioned at the desired track and at the beginning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desired sector on that track. Track selection involves moving the head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system or electronically selecting one head on a fixed-head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movable-head system, the time it takes to position the head at the track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seek time.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either case, once the track is selected, the disk controller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waits until the appropriate sector rotates to line up with the head. The time it takes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beginning of the sector to reach the head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or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latency.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sum of the seek time, if any, and the rotational delay equals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time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the time it takes to get into position to read or write. Once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in position, the read or write operation is then performed as the sector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moves under the head; this is the data transfer portion of the operation; the time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 for the transfer is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clear that the order in which sectors are read from the disk has a tremendous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effect on I/O performance. In the case of file access in which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are read or written, we have some control over the way in which sectors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are deployed. However, even in the case of a file access, in a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environment, there will be I/O requests competing for the same disk.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it is worthwhile to examine ways in which the performance of disk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improved over that achieved with purely random access to the disk.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leads to a consideration of disk scheduling algorithms, which is the province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operating system and beyond the scope of this book (see [STAL12]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discussion).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BBECF-5663-7E4B-A431-896C1B22399A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multiple disks, there is a wide variety of ways in which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can be organized and in which redundancy can be added to improve reliability.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could make it difficult to develop database schemes that are usable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number of platforms and operating systems. Fortunately, industry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agreed on a standardized scheme for multiple-disk database design, known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(Redundant Array of Independent Disks). The RAID scheme consists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seven levels, zero through six. These levels do not imply a hierarchical relationship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designate different design architectures that share three common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characteristics: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RAID is a set of physical disk drives viewed by the operating system as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drive.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Data are distributed across the physical drives of an array in a scheme known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striping, described subsequently.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Redundant disk capacity is used to store parity information, which guarantees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recoverability in case of a disk failure.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details of the second and third characteristics differ for the different RAID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levels. RAID 0 and RAID 1 do not support the third characteristic.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6CA8D-032B-EF4D-ADE1-BBAE35C05B9E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now examine each of the RAID levels. Table 6.3 provides a rough guide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seven levels. In the table, I/O performance is shown both in terms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capacity, or ability to move data, and I/O request rate, or ability to satisfy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requests, since these RAID levels inherently perform differently relative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these two metrics. Each RAID level’s strong point is highlighted by darker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shading.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04403-97C8-424F-9205-9E80F543074F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is a circular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constructed of nonmagnetic material, called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substrate,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coated with a magnetizable material. Traditionally, the substrate has been an aluminum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aluminum alloy material. More recently, glass substrates have been introduced.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glass substrate has a number of benefits, including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Improvement in the uniformity of the magnetic film surface to increase disk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reliability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significant reduction in overall surface defects to help reduce read-write errors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Ability to support lower fly heights (described subsequently)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Better stiffness to reduce disk dynamics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Greater ability to withstand shock and damage</a:t>
            </a:r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F2779-CA6D-3B41-A858-EC3911333370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 illustrates the use of the seven RAID schemes to support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capacity requiring four disks with no redundancy. The figures highlight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layout of user data and redundant data and indicates the relative storage requirements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various levels. We refer to these figures throughout the following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discussion.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F2779-CA6D-3B41-A858-EC3911333370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 continued.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RAID 0, as with all of the RAID levels, goes further than simply distributing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across a disk array: The data are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striped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across the available disks. This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best understood by considering Figure 6.9. All of the user and system data are viewed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being stored on a logical disk. The logical disk is divided into strips; these strips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physical blocks, sectors, or some other unit. The strips are mapped round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robin to consecutive physical disks in the RAID array. A set of logically consecutive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strips that maps exactly one strip to each array member is referred to as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n-disk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the first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logical strips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physically stored as the first strip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of the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disks, forming the first stripe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;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strips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distributed as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second strips on each disk; and so on. The advantage of this layout is that if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 consists of multiple logically contiguous strips, then up to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strips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request can be handled in parallel, greatly reducing the I/O transfer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6.9 indicates the use of array management software to map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and physical disk space. This software may execute either in the disk subsystem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in a host computer.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A0D3B-CC43-744C-8A13-8978A16C061F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performance of any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depends critically on the request patterns of the host system and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layout of the data. These issues can be most clearly addressed in RAID 0, where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impact of redundancy does not interfere with the analysis. First, let us consider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 of RAID 0 to achieve a high data transfer rate. For applications to experience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high transfer rate, two requirements must be met. First, a high transfer capacity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exist along the entire path between host memory and the individual disk drives.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includes internal controller buses, host system I/O buses, I/O adapters, and host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buses.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 requirement is that the application must make I/O requests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the disk array efficiently. This requirement is met if the typical request is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amounts of logically contiguous data, compared to the size of a strip. In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case, a single I/O request involves the parallel transfer of data from multiple disks,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increasing the effective transfer rate compared to a single-disk transfer.</a:t>
            </a:r>
          </a:p>
          <a:p>
            <a:endParaRPr lang="en-US" sz="1200" b="0" i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transaction-oriented environment, 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is typically more concerned with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response time than with transfer rate.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individual I/O request for a small amount of data, the I/O time is dominated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motion of the disk heads (seek time) and the movement of the disk (rotational latency).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 environment, there may be hundreds of I/O requests per second.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array can provide high I/O execution rates by balancing the I/O load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across multiple disks. Effective load balancing is achieved only if there are typically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I/O requests outstanding. This, in turn, implies that there are multiple independent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 or a single transaction-oriented application that is capable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asynchronous I/O requests. The performance will also be influenced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 size. If the strip size is relatively large, so that a single I/O request only involves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 disk access, then multiple waiting I/O requests can be handled in parallel,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reducing the queuing time for each request.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1 differs from RAID levels 2 through 6 in the way in which redundancy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achieved. In these other RAID schemes, some form of parity calculation is used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introduce redundancy, whereas in RAID 1, redundancy is achieved by the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expedient of duplicating all the data. As Figure 6.8b shows, data striping is used,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RAID 0. But in this case, each logical strip is mapped to two separate physical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so that every disk in the array has a mirror disk that contains the same data.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1 can also be implemented without data striping, though this is less common.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a number of positive aspects to the RAID 1 organization: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A read request can be serviced by either of the two disks that contains the requested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data, whichever one involves the minimum seek time plus rotational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latency.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A write request requires that both corresponding strips be updated, but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done in parallel. Thus, the write performance is dictated by the slower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two writes (i.e., the one that involves the larger seek time plus rotational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latency). However, there is no “write penalty” with RAID 1. RAID levels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 through 6 involve the use of parity bits. Therefore, when a single strip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updated, the array management software must first compute and update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parity bits as well as updating the actual strip in question.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Recovery from a failure is simple. When a drive fails, the data may still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accessed from the second drive.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principal disadvantage of RAID 1 is the cost; it requires twice the disk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space of the logical disk that it supports. Because of that, a RAID 1 configuration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likely to be limited to drives that store system software and data and other highly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critical files. In these cases, RAID 1 provides real-time copy of all data so that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event of a disk failure, all of the critical data are still immediately available.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transaction-oriented environment, RAID 1 can achieve high I/O request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rates if the bulk of the requests are reads. In this situation, the performance of RAID 1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approach double of that of RAID 0. However, if a substantial fraction of the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requests are write requests, then there may be no significant performance gain over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0. RAID 1 may also provide improved performance over RAID 0 for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intensive applications with a high percentage of reads. Improvement occurs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application can split each read request so that both disk members participate.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2 and 3 make use of a parallel access technique. In a parallel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all member disks participate in the execution of every I/O request. Typically,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spindles of the individual drives are synchronized so that each disk head is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position on each disk at any given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in the other RAID schemes, data striping is used. In the case of RAID 2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3, the strips are very small, often as small as a single byte or word. With RAID 2,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error-correcting code is calculated across corresponding bits on each data disk,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bits of the code are stored in the corresponding bit positions on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parity disks. Typically, a Hamming code is used, which is able to correct single-bit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errors and detect double-bit errors.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Although RAID 2 requires fewer disks than RAID 1, it is still rather costly.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redundant disks is proportional to the log of the number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 On a single read, all disks are simultaneously accessed. The requested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associated error-correcting code are delivered to the array controller.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 single-bit error, the controller can recognize and correct the error instantly,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 that the read access time is not slowed. On a single write, all data disks and parity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must be accessed for the write operation.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2 would only be an effective choice in an environment in which many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errors occur. Given the high reliability of individual disks and disk drives,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2 is overkill and is not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3 is organized in a similar fashion to RAID 2. The difference is that RAID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 requires only a single redundant disk, no matter how large the disk array. RAID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 employs parallel access, with data distributed in small strips. Instead of an error correcting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code, a simple parity bit is computed for the set of individual bits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position on all of the data disks.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event of a drive failure, the parity drive is accessed and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reconstructed from the remaining devices. Once the failed drive is replaced,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missing data can be restored on the new drive and operation resumed.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event of a disk failure, all of the data are still available in what is referred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as reduced mode. In this mode, for reads, the missing data are regenerated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fly using the exclusive-OR calculation. When data are written to a reduced RAID 3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consistency of the parity must be maintained for later regeneration. Return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full operation requires that the failed disk be replaced and the entire contents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failed disk be regenerated on the new disk.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data are striped in very small strips, RAID 3 can achieve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very high data transfer rates. Any I/O request will involve the parallel transfer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from all of the data disks. For large transfers, the performance improvement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especially noticeable. On the other hand, only one I/O request can be executed at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time. Thus, in a transaction-oriented environment, performance suffers.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4 through 6 make use of an independent access technique. In an independent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array, each member disk operates independently, so that separate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requests can be satisfied in parallel. Because of this, independent access arrays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more suitable for applications that require high I/O request rates and are relatively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suited for applications that require high data transfer rates.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in the other RAID schemes, data striping is used. In the case of RAID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 through 6, the strips are relatively large. With RAID 4, a bit-by-bit parity strip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calculated across corresponding strips on each data disk, and the parity bits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in the corresponding strip on the parity disk.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4 involves a write penalty when an I/O write request of small size is performed.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time that a write occurs, the array management software must update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only the user data but also the corresponding parity bits.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calculate the new parity, the array management software must read the old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strip and the old parity strip. Then it can update these two strips with the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and the newly calculated parity. Thus, each strip write involves two reads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writes.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larger size I/O write that involves strips on all disk drives, parity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easily computed by calculation using only the new data bits. Thus, the parity drive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updated in parallel with the data drives and there are no extra reads or writes.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any case, every write operation must involve the parity disk, which therefore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become a bottleneck.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5E4D1B-3B62-AF4E-AD97-68ECBE40EF0C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5 is organized in a similar fashion to RAID 4. The difference is that RAID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 distributes the parity strips across all disks. A typical allocation is a round-robin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scheme, as illustrated in Figure 6.8f. For an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n-disk array,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parity strip is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different disk for the first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stripes, and the pattern then repeats.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distribution of parity strips across all drives avoids the potential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bottle-neck found in RAID 4.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6 was introduced in a subsequent paper by the Berkeley researchers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[KATZ89]. In the RAID 6 scheme, two different parity calculations are carried 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stored in separate blocks on different disks. Thus, a RAID 6 array whose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require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disks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consists of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+ 2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6.8g illustrates the scheme. P and Q are two different data check algorithms.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two is the exclusive-OR calculation used in RAID 4 and 5.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other is an independent data check algorithm. This makes it possible to regenerate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even if two disks containing user data fail.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advantage of RAID 6 is that it provides extremely high data availability.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Three disks would have to fail within the MTTR (mean time to repair) interval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 data to be lost. On the other hand, RAID 6 incurs a substantial write penalty,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each write affects two parity blocks. Performance benchmarks [EISC07]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 a RAID 6 controller can suffer more than a 30% drop in overall write performance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compared with a RAID 5 implementation. RAID 5 and RAID 6 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performance is comparable.</a:t>
            </a:r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6.4 is a comparative summary of the seven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recorded on and later retrieved from the disk via a conducting coil named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head;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many systems, there are two heads, a read head and a write head. During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read or write operation, the head is stationary while the platter rotates beneath it.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write mechanism exploits the fact that electricity flowing through a coil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produces a magnetic field. Electric pulses are sent to the write head, and the resulting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patterns are recorded on the surface below, with different patterns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positive and negative currents. The write head itself is made of easily magnetizable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material and is in the shape of a rectangular doughnut with a gap along one side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few turns of conducting wire along the opposite side (Figure 6.1). An electric current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wire induces a magnetic field across the gap, which in turn magnetizes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area of the recording medium. Reversing the direction of the current reverses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direction of the magnetization on the recording medium.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traditional read mechanism exploits the fact that a magnetic field moving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relative to a coil produces an electrical current in the coil. When the surface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passes under the head, it generates a current of the same polarity as the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already recorded. The structure of the head for reading is in this case essentially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same as for writing and therefore the same head can be used for both.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heads are used in floppy disk systems and in older rigid disk systems.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Contemporary rigid disk systems use a different read mechanism, requiring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separate read head, positioned for convenience close to the write head. The 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consists of a partially shielded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magnetoresistive (MR) sensor. The MR material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an electrical resistance that depends on the direction of the magnetization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medium moving under it. By passing a current through the MR sensor, resistance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changes are detected as voltage signals. The MR design allows higher-frequency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operation, which equates to greater storage densities and operating speeds.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6.4 RAID comparison (page 2</a:t>
            </a:r>
            <a:r>
              <a:rPr lang="en-US" baseline="0" dirty="0"/>
              <a:t> of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03F50-4484-E84A-95C2-BE9D3F972428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significant developments in computer architecture in recent years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 increasing use of solid state drives (SSDs) to complement or even replace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 disk drives (HDDs),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as internal and external secondary memory.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term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solid state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refers to electronic circuitry built with semiconductors.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solid state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is a memory device made with solid state components that can be used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replacement to a hard disk drive. The SSDs now on the market and coming on line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a type of semiconductor memory referred to as flash memory. In this section,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first provide an introduction to flash memory, and then look at its use in SSDs.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is a type of semiconductor memory that has been around for a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years and is used in many consumer electronic products, including smart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phones, GPS devices, MP3 players, digital cameras, and USB devices. In recent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years, the cost and performance of flash memory has evolved to the point where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feasible to use flash memory drives to replace HDDs.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two distinctive types of flash memory, designated as NOR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NAND. In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NOR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memory, the basic unit of access is a bit, and the logical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organization resembles a NOR logic device. For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NAND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memory, the basic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unit is 16 or 32 bits, and the logical organization resembles NAND devices.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NOR flash memory provides high-speed random access. It can read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data to specific locations, and can reference and retrieve a single byte. NOR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is used to store cell phone operating system code and on Windows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computers for the BIOS program that runs at startup. NAND reads and writes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blocks. It is used in USB flash drives, memory cards (in digital cameras, MP3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players, etc.), and in SSDs. NAND provides higher bit density than NOR and greater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speed. NAND flash does not provide a random-access external address bus 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must be read on a block-wise basis (also known as page access), where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holds hundreds to thousands of bits.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1C7C4-0394-3945-A2F1-7F01B6D5D3F1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cost of flash-based SSDs has dropped and the performance and bit density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increased, SSDs have become increasingly competitive with HDDs. Table 6.5 shows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 measures of comparison at the time of this writing.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SSDs have the following advantages over HDDs: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High-performance input/output operations per second (IOPS): Significantly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increases performance I/O subsystems.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Durability: Less susceptible to physical shock and vibration.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Longer lifespan: SSDs are not susceptible to mechanical wear.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power consumption: SSDs use as little as 2.1 watts of power per drive,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considerably less than comparable-size HDDs.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Quieter and cooler running capabilities: Less floor space required, lower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energy costs, and a greener enterprise.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access times and latency rates: Over 10 times faster than the spinning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in an HDD.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Currently, HDDs enjoy a cost per bit advantage and a capacity advantage,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differences are shrinking.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4E3C2-48EA-0B4F-B9F0-C59C650530FA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6.11 illustrates a general view of the common architectural system component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any SDD system. On the host system, to operating system invokes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 system software to access data on the disk. The file system, in turn, invokes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driver software. The I/O driver software provides host access to the particular SSD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product. The interface component in Figure 6.11 refers to the physical and electrical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between the host processor and the SSD peripheral device. If the device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internal hard drive, a common interface is PCIe. For external devices, one common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is USB.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 to the interface to the host system, the SSD contains the following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components: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Controller: Provides SSD device level interfacing and firmware execution.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Addressing: Logic that performs the selection function across the flash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components.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buffer/cache: High speed RAM memory components used for speed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matching and to increased data throughput.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correction: Logic for error detection and correction.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components: Individual NAND flash chips.</a:t>
            </a:r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C7E7E-7512-0A41-9BBD-C558D3AF6A50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two practical issues peculiar to SSDs that are not faced by HDDs. First,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SDD performance has a tendency to slow down as the device is used. To understand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reason for this, you need to know that files are stored on disk as a set of pages,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4 KB in length. These pages are not necessarily, and indeed not typically,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as a contiguous set of pages on the disk. The reason for this arrangement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explained in our discussion of virtual memory in Chapter 8. However, flash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accessed in blocks, with a typically block size of 512 KB, so that there are typically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128 pages per block. Now consider what must be done to write a page onto a flash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entire block must be read from the flash memory and placed in a 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buffer. Then the appropriate page in the RAM buffer is updated.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Before the block can be written back to flash memory, the entire block of flash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must be erased—it is not possible to erase just one page of the flash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entire block from the buffer is now written back to the flash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Now, when a flash drive is relatively empty and a new file is created,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 of that file are written on to the drive contiguously, so that one or only a few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blocks are affected. However, over time, because of the way virtual memory works,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files become fragmented, with pages scattered over multiple blocks. As the drive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 more occupied, there is more fragmentation, so the writing of a new file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affect multiple blocks. Thus, the writing of multiple pages from one block becomes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slower, the more fully occupied the disk is. Manufacturers have developed a variety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techniques to compensate for this property of flash memory, such as setting aside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substantial portion of the SSD as extra space for write operations (called over provisioning),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to erase inactive pages during idle time used to defragment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disk. Another technique is the TRIM command, which allows an operating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inform a solid state drive (SSD) which blocks of data are no longer considered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and can be wiped internally.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second practical issue with flash memory drives is that a flash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becomes unusable after a certain number of writes. As flash cells are stressed,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lose their ability to record and retain values. A typical limit is 100,000 writes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[GSOE08]. Techniques for prolonging the life of an SSD drive include front-ending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flash with a cache to delay and group write operations, using wear-leveling algorithms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evenly distribute writes across block of cells, and sophisticated bad-block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 techniques. In addition, vendors are deploying SSDs in RAID configurations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further reduce the probability of data loss. Most flash devices are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capable of estimating their own remaining lifetimes so systems can anticipate failure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take preemptive action.</a:t>
            </a:r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1983, one of the most successful consumer products of all time was introduced: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compact disk (CD) digital audio system. The CD is a non-erasable disk that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 more than 60 minutes of audio information on one side. The huge commercial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success of the CD enabled the development of low-cost optical-disk storage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technology that has revolutionized computer data storage. A variety of optical-disk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have been introduced (Table 6.6). We briefly review each of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retrieved from a CD or CD-ROM by a low-powered laser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housed in an optical-disk player, or drive unit. The laser shines through the clear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polycarbonate while a motor spins the disk past it (Figure 6.12). The intensity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reflected light of the laser changes as it encounters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pit. Specifically, if the laser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beam falls on a pit, which has a somewhat rough surface, the light scatters and a low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intensity is reflected back to the source. The areas between pits are called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lands.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land is a smooth surface, which reflects back at higher intensity. The change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pits and lands is detected by a photo sensor and converted into a digital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signal. The sensor tests the surface at regular intervals. The beginning or end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pit represents a 1; when no change in elevation occurs between intervals, a 0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Recall that on a magnetic disk, information is recorded in concentric tracks.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simplest constant angular velocity (CAV) system, the number of bits per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is constant. An increase in density is achieved with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zoned recording,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 of zones, with zones farther from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center containing more bits than zones closer to the center. Although this technique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increases capacity, it is still not optimal.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achieve greater capacity, CDs and CD-ROMs do not organize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concentric tracks. Instead, the disk contains a single spiral track, beginning near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center and spiraling out to the outer edge of the disk. Sectors near the outside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disk are the same length as those near the inside. Thus, information is packed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evenly across the disk in segments of the same size and these are scanned 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 by rotating the disk at a variable speed. The pits are then read by the laser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linear velocity (CLV). The disk rotates more slowly for accesses near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outer edge than for those near the center. Thus, the capacity of a track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 both increase for positions nearer the outer edge of the disk.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capacity for a CD-ROM is about 680 MB.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 the CD-ROM are organized as a sequence of blocks. A typical 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format is shown in Figure 6.13. It consists of the following fields: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Sync: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sync field identifies the beginning of a block. It consists of a byte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0s, 10 bytes of all 1s, and a byte of all 0s.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Header: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header contains the block address and the mode byte. Mode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 specifies a blank data field; mode 1 specifies the use of an error-correcting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 and 2048 bytes of data; mode 2 specifies 2336 bytes of user data with no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error-correcting code.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data.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Auxiliary: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Additional user data in mode 2. In mode 1, this is a 288-byte error correcting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CLV, random access becomes more difficult. Locating a specific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involves moving the head to the general area, adjusting the rotation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speed and reading the address, and then making minor adjustments to find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the specific sector.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 is appropriate for the distribution of large amounts of data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number of users. Because of the expense of the initial writing process, it is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appropriate for individualized applications. Compared with traditional magnetic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disks, the CD-ROM has two advantages: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optical disk together with the information stored on it can be mass replicated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inexpensively—unlike a magnetic disk. The database on a magnetic disk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to be reproduced by copying one disk at a time using two disk drives.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optical disk is removable, allowing the disk itself to be used for archival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storage. Most magnetic disks are non-removable. The information on non-removable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disks must first be copied to another storage medium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before the disk drive/disk can be used to store new information.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disadvantages of CD-ROM are as follows: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It is read-only and cannot be updated.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It has an access time much longer than that of a magnetic disk drive, as much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half a second.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Shield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nhiễu</a:t>
            </a:r>
            <a:endParaRPr lang="en-US" dirty="0"/>
          </a:p>
          <a:p>
            <a:r>
              <a:rPr lang="en-US" dirty="0"/>
              <a:t>Figure 6.1.  Inductive Write/Magnetoresistive Read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accommodate applications in which only one or a small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 of copies of a set of data is needed, the write-once read-many CD, known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CD recordable (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CD-R),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developed. For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is prepared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such a way that it can be subsequently written once with a laser beam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modest -intensity. Thus, with a some what more expensive disk controller than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CD-ROM, the customer can write once as well as read the disk.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 medium is similar to but not identical to that of a CD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CD-ROM. For CDs and CD-ROMs, information is recorded by the pitting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surface of the medium, which changes reflectivity. For a CD-R, the medium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a dye layer. The dye is used to change reflectivity and is activated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high-intensity laser. The resulting disk can be read on a CD-R drive 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 drive.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 optical disk is attractive for archival storage of documents and files.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provides a permanent record of large volumes of user data.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CD-RW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optical disk can be repeatedly written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overwritten, as with a magnetic disk. Although a number of approaches have been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tried, the only pure optical approach that has proved attractive is called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phase change disk uses a material that has two significantly different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reflectivities in two different phase states. There is an amorphous state, in which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molecules exhibit a random orientation that reflects light poorly; and a crystalline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state, which has a smooth surface that reflects light well. A beam of laser light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 the material from one phase to the other. The primary disadvantage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 change optical disks is that the material eventually and permanently loses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desirable properties. Current materials can be used for between 500,000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1,000,000 erase cycles.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CD-RW has the obvious advantage over CD-ROM and CD-R that it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rewritten and thus used as a true secondary storage. As such, it competes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disk. A key advantage of the optical disk is that the engineering tolerances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optical disks are much less severe than for high-capacity magnetic disks. Thus,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exhibit higher reliability and longer life.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capacious digital versatile disk (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DVD),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electronics industry has at last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found an acceptable replacement for the analog VHS video tape. The DVD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replaced the videotape used in video cassette recorders (VCRs) and, more important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this discussion, replace the CD-ROM in personal computers and servers.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 takes video into the digital age. It delivers movies with impressive picture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quality, and it can be randomly accessed like audio CDs, which DVD machines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also play. Vast volumes of data can be crammed onto the disk, currently seven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times as much as a CD-ROM. With DVD’s huge storage capacity and vivid quality,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PC games have become more realistic and educational software incorporates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video. Following in the wake of these developments has been a new crest of traffic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the Internet and corporate intranets, as this material is incorporated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Web sites.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DVD’s greater capacity is due to three differences from CDs (Figure 6.14):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Bits are packed more closely on a DVD. The spacing between loops of a spiral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 is 1.6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μm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minimum distance between </a:t>
            </a:r>
            <a:r>
              <a:rPr lang="en-US" sz="1200" i="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pits (</a:t>
            </a:r>
            <a:r>
              <a:rPr lang="en-US" sz="1200" b="1" i="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hố) </a:t>
            </a:r>
            <a:r>
              <a:rPr lang="en-US" sz="1200" i="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along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spiral is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0.834 μm.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 uses a laser with shorter wavelength and achieves a loop spacing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0.74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μm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minimum distance between pits of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0.4 μm.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result of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improvements is about a seven-fold increase in capacity, to about 4.7 GB.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DVD employs a second layer of pits and lands on top of the first layer.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dual-layer DVD has a semi-reflective layer on top of the reflective layer,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adjusting focus, the lasers in DVD drives can read each layer separately.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technique almost doubles the capacity of the disk, to about 8.5 GB.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reflectivity of the second layer limits its storage capacity so that a full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doubling is not achieved.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DVD-ROM can be two sided, whereas data are recorded on only one side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CD. This brings total capacity up to 17 GB.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High-definition optical disks are designed to store high-definition videos and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 significantly greater storage capacity compared to DVDs. The higher 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 is achieved by using a laser with a shorter wavelength, in the blue-violet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range. The data pits, which constitute the digital 1s and 0s, are smaller on the high-definition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optical disks compared to DVD because of the shorter laser wavelength.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competing disk formats and technologies initially competed for market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acceptance: HD DVD and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Blu-ray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DVD.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Blu-ray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ultimately achieved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market dominance. The HD DVD scheme can store 15 GB on a single layer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side. Blu-ray positions the data layer on the disk closer to the laser (shown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right-hand side of each diagram in Figure 6.15). This enables a tighter focus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distortion and thus smaller pits and tracks. Blu-ray can store 25 GB on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layer. Three versions are available: read only (BD-ROM), recordable once (BD-R),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re-recordable (BD-RE).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4027A-1F35-5E4F-A396-E4C0090964D1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Tape systems use the same reading and recording techniques as disk systems.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medium is flexible polyester (similar to that used in some clothing) tape coated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magnetizable material. The coating may consist of particles of pure metal in special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binders or vapor-plated metal films. The tape and the tape drive are analogous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home tape recorder system. Tape widths vary from 0.38 cm (0.15 inch)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1.27 cm (0.5 inch). Tapes used to be packaged as open reels that have to be threaded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a second spindle for use. Today, virtually all tapes are housed in cartridges.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 the tape are structured as a number of parallel tracks running lengthwise.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Earlier tape systems typically used nine tracks. This made it possible to store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one byte at a time, with an additional parity bit as the ninth track. This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followed by tape systems using 18 or 36 tracks, corresponding to a digital word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double word. The recording of data in this form is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parallel recording.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modern systems instead use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serial recording,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data are laid out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sequence of bits along each track, as is done with magnetic disks. As with the disk,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read and written in contiguous blocks, called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records,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tape.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Blocks on the tape are separated by gaps referred to as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inter-record gaps.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with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disk, the tape is formatted to assist in locating physical records.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typical recording technique used in serial tapes is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serpentine</a:t>
            </a:r>
          </a:p>
          <a:p>
            <a:r>
              <a:rPr lang="en-US" sz="1200" b="1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(dạng xoắn) recording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technique, when data are being recorded, the first set of bits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along the whole length of the tape. When the end of the tape is reached,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heads are repositioned to record a new track, and the tape is again recorded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whole length, this time in the opposite direction. That process continues, back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forth, until the tape is full (Figure 6.16a). To increase speed, the read-write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is capable of reading and writing a number of adjacent tracks simultaneously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(typically two to eight tracks). Data are still recorded serially along individual tracks,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blocks in sequence are stored on adjacent tracks, as suggested by Figure 6.16b.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tape drive is a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sequential-access device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If the tape head is positioned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 1, then to read record N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necessary to read physical records 1 through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- 1,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at a time. If the head is currently positioned beyond the desired record,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necessary to rewind the tape a certain distance and begin reading forward. Unlike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disk, the tape is in motion only during a read or write operation.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contrast to the tape, the disk drive is referred to as a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direct-access device.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drive need not read all the sectors on a disk sequentially to get to the desired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one. It must only wait for the intervening sectors within one track and can make successive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accesses to any track.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tape was the first kind of secondary memory. It is still widely used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lowest-cost, slowest-speed member of the memory hierarchy.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dominant tape technology today is a cartridge system known as linear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tape-open (LTO). LTO was developed in the late 1990s as an open-source alternative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various proprietary systems on the market. Table 6.7 shows parameters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various LTO generations. See Appendix J for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6 summary.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55EF0-61D3-F843-940F-C711D22E8CE5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a relatively small device capable of reading from or writing to a portion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platter rotating beneath it. This gives rise to the organization of data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 in a concentric set of rings, called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tracks.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track is the same width as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head. There are thousands of tracks per surface.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6.2 depicts this data layout. Adjacent tracks are separated by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gaps.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prevents, or at least minimizes, errors due to misalignment of the head or simply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interference of magnetic fields.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transferred to and from the disk in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6.2). There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hundreds of sectors per track, and these may be of either fixed or variable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length. In most contemporary systems, fixed-length sectors are used, with 512 bytes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being the nearly universal sector size. To avoid imposing unreasonable precision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on the system, adjacent sectors are separated by intratrack (intersector)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gaps.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bit near the center of a rotating disk travels past a fixed point (such as a read–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head) slower than a bit on the outside. Therefore, some way must be found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compensate for the variation in speed so that the head can read all the bits 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rate. This can be done by increasing the spacing between bits of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in segments of the disk. The information can then be scanned at the same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 by rotating the disk at a fixed speed, known as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angular velocity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(CAV). Figure 6.3a shows the layout of a disk using CAV. The disk is divided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pie-shaped sectors and into a series of concentric tracks. The advantage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using CAV is that individual blocks of data can be directly addressed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and sector. To move the head from its current location to a specific address,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takes a short movement of the head to a specific track and a short wait for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 sector to spin under the head. The disadvantage of CAV is that the amount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that can be stored on the long outer tracks is the only same as what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on the short inner tracks.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bits per linear inch, increases in moving from the outermost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to the innermost track, disk storage capacity in a straightforward CAV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limited by the maximum recording density that can be achieved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innermost track. To increase density, modern hard disk systems use a technique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 recording,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concentric zones (16 is typical). Within a zone, the number of bits per track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constant. Zones farther from the center contain more bits (more sectors) than zones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closer to the center. This allows for greater overall storage capacity at the expense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somewhat more complex circuitry. As the disk head moves from one zone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another, the length (along the track) of individual bits changes, causing a change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timing for reads and writes. Figure 6.3b suggests the nature of multiple zone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recording; in this illustration, each zone is only a single track wide.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bit near the center of a rotating disk travels past a fixed point (such as a read–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head) slower than a bit on the outside. Therefore, some way must be found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compensate for the variation in speed so that the head can read all the bits 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rate. This can be done by increasing the spacing between bits of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in segments of the disk. The information can then be scanned at the same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 by rotating the disk at a fixed speed, known as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angular velocity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(CAV). Figure 6.3a shows the layout of a disk using CAV. The disk is divided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pie-shaped sectors and into a series of concentric tracks. The advantage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using CAV is that individual blocks of data can be directly addressed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and sector. To move the head from its current location to a specific address,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takes a short movement of the head to a specific track and a short wait for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 sector to spin under the head. The disadvantage of CAV is that the amount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that can be stored on the long outer tracks is the only same as what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on the short inner tracks.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bits per linear inch, increases in moving from the outermost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to the innermost track, disk storage capacity in a straightforward CAV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limited by the maximum recording density that can be achieved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innermost track. To increase density, modern hard disk systems use a technique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 recording,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concentric zones (16 is typical). Within a zone, the number of bits per track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constant. Zones farther from the center contain more bits (more sectors) than zones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closer to the center. This allows for greater overall storage capacity at the expense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somewhat more complex circuitry. As the disk head moves from one zone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another, the length (along the track) of individual bits changes, causing a change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timing for reads and writes. Figure 6.3b suggests the nature of multiple zone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recording; in this illustration, each zone is only a single track wide.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9CF20-8AA9-C544-9A23-7B0710516CFC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means is needed to locate sector positions within a track. Clearly, there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be some starting point on the track and a way of identifying the start and end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each sector. These requirements are handled by means of control data recorded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disk. Thus, the disk is formatted with some extra data used only by the disk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and not accessible to the user.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example of disk formatting is shown in Figure 6.4. In this case, each track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contains 30 fixed-length sectors of 600 bytes each. Each sector holds 512 bytes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plus control information useful to the disk controller. The ID field is a unique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identifier or address used to locate a particular sector. The SYNCH byte is a special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pattern that delimits the beginning of the field. The track number identifies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on a surface. The head number identifies a head, because this disk has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surfaces (explained presently). The ID and data fields each contain an error detecting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99C9E-3D64-6647-841A-924D1B77A985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6.1 lists the major characteristics that differentiate among the various types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magnetic disks.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29-Mar-17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29-Mar-17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29-Mar-17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29-Mar-17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29-Mar-17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29-Mar-17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29-Mar-17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29-Mar-17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29-Mar-17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29-Mar-17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29-Mar-17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29-Mar-17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29-Mar-17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29-Mar-17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29-Mar-17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29-Mar-17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29-Mar-17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29-Mar-17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29-Mar-17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29-Mar-17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d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d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720" y="6429396"/>
            <a:ext cx="8643998" cy="285752"/>
          </a:xfrm>
        </p:spPr>
        <p:txBody>
          <a:bodyPr>
            <a:noAutofit/>
          </a:bodyPr>
          <a:lstStyle/>
          <a:p>
            <a:r>
              <a:rPr lang="en-GB" sz="1800"/>
              <a:t>William Stallings, Computer Organization and Architecture, 9</a:t>
            </a:r>
            <a:r>
              <a:rPr lang="en-GB" sz="1800" baseline="30000"/>
              <a:t>th</a:t>
            </a:r>
            <a:r>
              <a:rPr lang="en-GB" sz="1800"/>
              <a:t> </a:t>
            </a:r>
            <a:r>
              <a:rPr lang="en-GB" sz="1800" dirty="0"/>
              <a:t>Edition</a:t>
            </a:r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8"/>
          <p:cNvSpPr txBox="1">
            <a:spLocks/>
          </p:cNvSpPr>
          <p:nvPr/>
        </p:nvSpPr>
        <p:spPr>
          <a:xfrm>
            <a:off x="506505" y="4952736"/>
            <a:ext cx="3422553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6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10"/>
          <p:cNvSpPr txBox="1">
            <a:spLocks/>
          </p:cNvSpPr>
          <p:nvPr/>
        </p:nvSpPr>
        <p:spPr>
          <a:xfrm>
            <a:off x="4000496" y="5000636"/>
            <a:ext cx="4994189" cy="88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External Memory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Winchester Disk Format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Seagate ST506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140" y="1500174"/>
            <a:ext cx="8865722" cy="400052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1642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42910" y="5643578"/>
            <a:ext cx="7202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CRC- cyclic redundancy check – Data for error checking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2910" y="6072206"/>
            <a:ext cx="6579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Synch. Byte: Byte for identify the beginning of data</a:t>
            </a:r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13513" cy="1981200"/>
          </a:xfrm>
        </p:spPr>
        <p:txBody>
          <a:bodyPr/>
          <a:lstStyle/>
          <a:p>
            <a:pPr algn="ctr"/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6.1: Physical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 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Disk Systems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928802"/>
            <a:ext cx="849270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71504" y="142852"/>
            <a:ext cx="3857620" cy="828660"/>
          </a:xfrm>
        </p:spPr>
        <p:txBody>
          <a:bodyPr/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17"/>
          </p:nvPr>
        </p:nvSpPr>
        <p:spPr>
          <a:xfrm>
            <a:off x="457200" y="1000108"/>
            <a:ext cx="3611880" cy="3857652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>
                <a:solidFill>
                  <a:srgbClr val="001642"/>
                </a:solidFill>
              </a:rPr>
              <a:t>Fixed-head disk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One read-write head per track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Heads are mounted on a fixed ridged arm that extends across all tracks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>
                <a:solidFill>
                  <a:srgbClr val="001642"/>
                </a:solidFill>
              </a:rPr>
              <a:t>Movable-head disk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One read-write head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Head is mounted on an arm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The arm can be extended or retracted</a:t>
            </a:r>
          </a:p>
          <a:p>
            <a:endParaRPr lang="en-US" sz="1200" dirty="0">
              <a:solidFill>
                <a:srgbClr val="001642"/>
              </a:solidFill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half" idx="18"/>
          </p:nvPr>
        </p:nvSpPr>
        <p:spPr>
          <a:xfrm>
            <a:off x="457200" y="4986342"/>
            <a:ext cx="3688080" cy="1514492"/>
          </a:xfrm>
        </p:spPr>
        <p:txBody>
          <a:bodyPr>
            <a:noAutofit/>
          </a:bodyPr>
          <a:lstStyle/>
          <a:p>
            <a:pPr marL="228600" lvl="1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>
                <a:solidFill>
                  <a:srgbClr val="001642"/>
                </a:solidFill>
              </a:rPr>
              <a:t>Non-removable disk</a:t>
            </a:r>
          </a:p>
          <a:p>
            <a:pPr lvl="1">
              <a:lnSpc>
                <a:spcPct val="80000"/>
              </a:lnSpc>
            </a:pPr>
            <a:r>
              <a:rPr lang="en-GB" dirty="0">
                <a:solidFill>
                  <a:srgbClr val="001642"/>
                </a:solidFill>
              </a:rPr>
              <a:t>Permanently mounted in the disk drive</a:t>
            </a:r>
          </a:p>
          <a:p>
            <a:pPr lvl="1">
              <a:lnSpc>
                <a:spcPct val="80000"/>
              </a:lnSpc>
            </a:pPr>
            <a:r>
              <a:rPr lang="en-GB" dirty="0">
                <a:solidFill>
                  <a:srgbClr val="001642"/>
                </a:solidFill>
              </a:rPr>
              <a:t>The hard disk in a personal computer is a non-removable disk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4648200" y="1000108"/>
            <a:ext cx="3657600" cy="4214842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>
                <a:solidFill>
                  <a:srgbClr val="001642"/>
                </a:solidFill>
              </a:rPr>
              <a:t>Removable disk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Can be removed and replaced with another disk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Advantages:</a:t>
            </a:r>
          </a:p>
          <a:p>
            <a:pPr lvl="2"/>
            <a:r>
              <a:rPr lang="en-GB" sz="1600" dirty="0">
                <a:solidFill>
                  <a:srgbClr val="001642"/>
                </a:solidFill>
              </a:rPr>
              <a:t>Unlimited amounts of data are available with a limited number of disk systems</a:t>
            </a:r>
          </a:p>
          <a:p>
            <a:pPr lvl="2"/>
            <a:r>
              <a:rPr lang="en-GB" sz="1600" dirty="0">
                <a:solidFill>
                  <a:srgbClr val="001642"/>
                </a:solidFill>
              </a:rPr>
              <a:t>A disk may be moved from one computer system to another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Floppy disks and ZIP cartridge disks are examples of removable disks</a:t>
            </a:r>
          </a:p>
          <a:p>
            <a:pPr lvl="1"/>
            <a:endParaRPr lang="en-GB" sz="1600" dirty="0">
              <a:solidFill>
                <a:srgbClr val="001642"/>
              </a:solidFill>
            </a:endParaRPr>
          </a:p>
          <a:p>
            <a:pPr lvl="1"/>
            <a:endParaRPr lang="en-GB" sz="1600" dirty="0">
              <a:solidFill>
                <a:srgbClr val="001642"/>
              </a:solidFill>
            </a:endParaRPr>
          </a:p>
          <a:p>
            <a:pPr lvl="1"/>
            <a:endParaRPr lang="en-GB" sz="1600" dirty="0">
              <a:solidFill>
                <a:srgbClr val="001642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half" idx="16"/>
          </p:nvPr>
        </p:nvSpPr>
        <p:spPr>
          <a:xfrm>
            <a:off x="4714876" y="5219704"/>
            <a:ext cx="3657600" cy="1424006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1642"/>
                </a:solidFill>
              </a:rPr>
              <a:t>Double sided disk</a:t>
            </a:r>
          </a:p>
          <a:p>
            <a:pPr lvl="1"/>
            <a:r>
              <a:rPr lang="en-US" dirty="0">
                <a:solidFill>
                  <a:srgbClr val="001642"/>
                </a:solidFill>
              </a:rPr>
              <a:t>Magnetizable coating is applied to both sides of the platter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082" y="-24"/>
            <a:ext cx="1699726" cy="141260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3255264" cy="1695450"/>
          </a:xfrm>
        </p:spPr>
        <p:txBody>
          <a:bodyPr>
            <a:noAutofit/>
          </a:bodyPr>
          <a:lstStyle/>
          <a:p>
            <a:pPr algn="ctr"/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b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Platters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504825"/>
            <a:ext cx="485775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162800" y="914400"/>
            <a:ext cx="1435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Tracks</a:t>
            </a:r>
            <a:endParaRPr lang="en-US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3048000"/>
            <a:ext cx="20531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Cylinders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 useBgFill="1">
        <p:nvSpPr>
          <p:cNvPr id="17" name="TextBox 16"/>
          <p:cNvSpPr txBox="1"/>
          <p:nvPr/>
        </p:nvSpPr>
        <p:spPr>
          <a:xfrm>
            <a:off x="152400" y="4572000"/>
            <a:ext cx="486918" cy="7661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24653"/>
            <a:ext cx="4857784" cy="660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14810" y="214290"/>
            <a:ext cx="4929190" cy="928694"/>
          </a:xfrm>
        </p:spPr>
        <p:txBody>
          <a:bodyPr/>
          <a:lstStyle/>
          <a:p>
            <a:pPr algn="ctr"/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Disk Classificati</a:t>
            </a:r>
            <a:r>
              <a:rPr lang="en-GB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57158" y="1428736"/>
            <a:ext cx="3795715" cy="4449763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rgbClr val="001642"/>
                </a:solidFill>
              </a:rPr>
              <a:t>The head must generate or sense an electromagnetic field of sufficient magnitude to write and read properly</a:t>
            </a:r>
          </a:p>
          <a:p>
            <a:r>
              <a:rPr lang="en-GB" sz="2000" dirty="0">
                <a:solidFill>
                  <a:srgbClr val="001642"/>
                </a:solidFill>
              </a:rPr>
              <a:t>The narrower the head, the closer it must be to the platter surface to function</a:t>
            </a:r>
          </a:p>
          <a:p>
            <a:pPr lvl="1"/>
            <a:r>
              <a:rPr lang="en-GB" sz="2000" dirty="0">
                <a:solidFill>
                  <a:srgbClr val="001642"/>
                </a:solidFill>
              </a:rPr>
              <a:t>A narrower head means narrower tracks and therefore greater data density</a:t>
            </a:r>
          </a:p>
          <a:p>
            <a:r>
              <a:rPr lang="en-GB" sz="2000" dirty="0">
                <a:solidFill>
                  <a:srgbClr val="001642"/>
                </a:solidFill>
              </a:rPr>
              <a:t>The closer the head is to the disk the greater the risk of error from impurities or imperfections</a:t>
            </a:r>
          </a:p>
          <a:p>
            <a:endParaRPr lang="en-GB" sz="2000" dirty="0">
              <a:solidFill>
                <a:srgbClr val="001642"/>
              </a:solidFill>
            </a:endParaRPr>
          </a:p>
          <a:p>
            <a:endParaRPr lang="en-GB" sz="2000" dirty="0">
              <a:solidFill>
                <a:srgbClr val="001642"/>
              </a:solidFill>
            </a:endParaRPr>
          </a:p>
          <a:p>
            <a:endParaRPr lang="en-GB" sz="2000" dirty="0">
              <a:solidFill>
                <a:srgbClr val="001642"/>
              </a:solidFill>
            </a:endParaRPr>
          </a:p>
          <a:p>
            <a:endParaRPr lang="en-GB" sz="2000" dirty="0">
              <a:solidFill>
                <a:srgbClr val="001642"/>
              </a:solidFill>
            </a:endParaRPr>
          </a:p>
          <a:p>
            <a:endParaRPr lang="en-GB" sz="2000" dirty="0">
              <a:solidFill>
                <a:srgbClr val="00164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429124" y="1857364"/>
            <a:ext cx="4500594" cy="4714908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rgbClr val="001642"/>
                </a:solidFill>
              </a:rPr>
              <a:t>Used in sealed drive assemblies that are almost free of </a:t>
            </a:r>
            <a:r>
              <a:rPr lang="en-GB" sz="2000">
                <a:solidFill>
                  <a:srgbClr val="001642"/>
                </a:solidFill>
              </a:rPr>
              <a:t>contaminants (chất ô nhiễm)</a:t>
            </a:r>
            <a:endParaRPr lang="en-GB" sz="2000" dirty="0">
              <a:solidFill>
                <a:srgbClr val="001642"/>
              </a:solidFill>
            </a:endParaRPr>
          </a:p>
          <a:p>
            <a:r>
              <a:rPr lang="en-GB" sz="2000" dirty="0">
                <a:solidFill>
                  <a:srgbClr val="001642"/>
                </a:solidFill>
              </a:rPr>
              <a:t>Designed to operate closer to the disk’s surface than </a:t>
            </a:r>
            <a:r>
              <a:rPr lang="en-GB" sz="2000">
                <a:solidFill>
                  <a:srgbClr val="001642"/>
                </a:solidFill>
              </a:rPr>
              <a:t>conventional rigid (rời) </a:t>
            </a:r>
            <a:r>
              <a:rPr lang="en-GB" sz="2000" dirty="0">
                <a:solidFill>
                  <a:srgbClr val="001642"/>
                </a:solidFill>
              </a:rPr>
              <a:t>disk heads, thus allowing greater data density</a:t>
            </a:r>
          </a:p>
          <a:p>
            <a:r>
              <a:rPr lang="en-GB" sz="2000" dirty="0">
                <a:solidFill>
                  <a:srgbClr val="001642"/>
                </a:solidFill>
              </a:rPr>
              <a:t>Is actually an </a:t>
            </a:r>
            <a:r>
              <a:rPr lang="en-GB" sz="2000">
                <a:solidFill>
                  <a:srgbClr val="001642"/>
                </a:solidFill>
              </a:rPr>
              <a:t>aerodynamic foil (lá) </a:t>
            </a:r>
            <a:r>
              <a:rPr lang="en-GB" sz="2000" dirty="0">
                <a:solidFill>
                  <a:srgbClr val="001642"/>
                </a:solidFill>
              </a:rPr>
              <a:t>that rests lightly on the platter’s surface when the disk is motionless</a:t>
            </a:r>
          </a:p>
          <a:p>
            <a:pPr lvl="1"/>
            <a:r>
              <a:rPr lang="en-GB" sz="2000" dirty="0">
                <a:solidFill>
                  <a:srgbClr val="001642"/>
                </a:solidFill>
              </a:rPr>
              <a:t>The air pressure generated by a spinning disk is enough to make the foil rise above the surface</a:t>
            </a:r>
          </a:p>
          <a:p>
            <a:endParaRPr lang="en-US" sz="2000" dirty="0">
              <a:solidFill>
                <a:srgbClr val="00164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71472" y="357166"/>
            <a:ext cx="3581400" cy="914400"/>
          </a:xfrm>
        </p:spPr>
        <p:txBody>
          <a:bodyPr/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head mechanism provides a classification of disks into three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72000" y="1292588"/>
            <a:ext cx="4286280" cy="564776"/>
          </a:xfrm>
        </p:spPr>
        <p:txBody>
          <a:bodyPr/>
          <a:lstStyle/>
          <a:p>
            <a:r>
              <a:rPr lang="en-US" sz="2400" dirty="0">
                <a:solidFill>
                  <a:srgbClr val="0016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Winchester Heads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Hard Disk Parameters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1138258"/>
            <a:ext cx="87249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Disk I/O Transfer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2"/>
            <a:ext cx="81343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00100" y="4002480"/>
            <a:ext cx="72152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The actual details of disk I/O operation depend on the computer system, the operating</a:t>
            </a:r>
          </a:p>
          <a:p>
            <a:r>
              <a:rPr lang="en-US"/>
              <a:t>system, and the nature of the I/O channel and disk controller hardware.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414"/>
            <a:ext cx="7556313" cy="74769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262082"/>
            <a:ext cx="7859739" cy="495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1642"/>
                </a:solidFill>
              </a:rPr>
              <a:t>When the disk drive is operating the disk is rotating at constant speed</a:t>
            </a:r>
          </a:p>
          <a:p>
            <a:r>
              <a:rPr lang="en-US" sz="2400" dirty="0">
                <a:solidFill>
                  <a:srgbClr val="001642"/>
                </a:solidFill>
              </a:rPr>
              <a:t>To read or write the head must be positioned at the desired track and at the beginning of the desired sector on the track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Track selection involves moving the head in a movable-head system or electronically selecting one head on a fixed-head system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Once the track is selected, the disk controller waits until the appropriate sector rotates to line up with the head</a:t>
            </a:r>
          </a:p>
          <a:p>
            <a:r>
              <a:rPr lang="en-US" sz="2400" dirty="0">
                <a:solidFill>
                  <a:srgbClr val="001642"/>
                </a:solidFill>
              </a:rPr>
              <a:t>Seek time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On a movable–head system, the time it takes to position the head at </a:t>
            </a:r>
            <a:r>
              <a:rPr lang="en-US" sz="2000">
                <a:solidFill>
                  <a:srgbClr val="001642"/>
                </a:solidFill>
              </a:rPr>
              <a:t>the track</a:t>
            </a:r>
            <a:endParaRPr lang="en-US" dirty="0">
              <a:solidFill>
                <a:srgbClr val="001642"/>
              </a:solidFill>
            </a:endParaRPr>
          </a:p>
          <a:p>
            <a:pPr lvl="1"/>
            <a:endParaRPr lang="en-US" dirty="0">
              <a:solidFill>
                <a:srgbClr val="00164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451" y="92234"/>
            <a:ext cx="1789038" cy="11936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290"/>
            <a:ext cx="7556313" cy="74769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587" y="1762148"/>
            <a:ext cx="7556313" cy="4953000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>
                <a:solidFill>
                  <a:srgbClr val="001642"/>
                </a:solidFill>
              </a:rPr>
              <a:t>Rotational </a:t>
            </a:r>
            <a:r>
              <a:rPr lang="en-US" sz="2800" dirty="0">
                <a:solidFill>
                  <a:srgbClr val="001642"/>
                </a:solidFill>
              </a:rPr>
              <a:t>delay </a:t>
            </a:r>
            <a:r>
              <a:rPr lang="en-US" sz="2800" i="1" dirty="0">
                <a:solidFill>
                  <a:srgbClr val="001642"/>
                </a:solidFill>
              </a:rPr>
              <a:t>(rotational latency)</a:t>
            </a:r>
            <a:endParaRPr lang="en-US" sz="2800" dirty="0">
              <a:solidFill>
                <a:srgbClr val="001642"/>
              </a:solidFill>
            </a:endParaRPr>
          </a:p>
          <a:p>
            <a:pPr lvl="1"/>
            <a:r>
              <a:rPr lang="en-US" sz="2400" dirty="0">
                <a:solidFill>
                  <a:srgbClr val="001642"/>
                </a:solidFill>
              </a:rPr>
              <a:t>The time it takes for the beginning of the sector to reach the head 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 dirty="0">
                <a:solidFill>
                  <a:srgbClr val="001642"/>
                </a:solidFill>
              </a:rPr>
              <a:t>Access time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The sum of the seek time and the rotational delay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The time it takes to get into position to read or write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 dirty="0">
                <a:solidFill>
                  <a:srgbClr val="001642"/>
                </a:solidFill>
              </a:rPr>
              <a:t>Transfer time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Once the head is in position, the read or write operation is then performed as the sector moves under the head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This is the data transfer portion of </a:t>
            </a:r>
            <a:r>
              <a:rPr lang="en-US" sz="2000">
                <a:solidFill>
                  <a:srgbClr val="001642"/>
                </a:solidFill>
              </a:rPr>
              <a:t>the operation</a:t>
            </a:r>
            <a:endParaRPr lang="en-US" sz="2000" dirty="0">
              <a:solidFill>
                <a:srgbClr val="00164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214290"/>
            <a:ext cx="2208075" cy="1473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71414"/>
            <a:ext cx="7556313" cy="1116106"/>
          </a:xfrm>
        </p:spPr>
        <p:txBody>
          <a:bodyPr/>
          <a:lstStyle/>
          <a:p>
            <a:r>
              <a:rPr lang="en-US" b="1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85860"/>
            <a:ext cx="7556313" cy="5572140"/>
          </a:xfrm>
        </p:spPr>
        <p:txBody>
          <a:bodyPr>
            <a:normAutofit fontScale="77500" lnSpcReduction="20000"/>
          </a:bodyPr>
          <a:lstStyle/>
          <a:p>
            <a:r>
              <a:rPr lang="en-US" sz="2800">
                <a:solidFill>
                  <a:srgbClr val="002060"/>
                </a:solidFill>
              </a:rPr>
              <a:t>How are disks organized?</a:t>
            </a:r>
          </a:p>
          <a:p>
            <a:r>
              <a:rPr lang="en-US" sz="2800">
                <a:solidFill>
                  <a:srgbClr val="002060"/>
                </a:solidFill>
              </a:rPr>
              <a:t>How to insure data stored in disks?</a:t>
            </a:r>
          </a:p>
          <a:p>
            <a:r>
              <a:rPr lang="en-US" sz="2800">
                <a:solidFill>
                  <a:srgbClr val="002060"/>
                </a:solidFill>
              </a:rPr>
              <a:t>How to increase disk accessing?</a:t>
            </a:r>
          </a:p>
          <a:p>
            <a:r>
              <a:rPr lang="en-US" sz="280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Understand the key properties of magnetic disks.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Understand the performance issues involved in magnetic disk access.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Explain the concept of RAID and describe the various levels.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Compare and contrast hard disk drives and solid disk drives.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Describe in general terms the operation of flash memory.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Understand the differences among the different optical disk storage media.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Present an overview of magnetic tape storage technology.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142984"/>
            <a:ext cx="7556313" cy="4983179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ổ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quay 5400RPM, seek time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8.5ms, 512 sectors/track.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sector: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quay 1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1*60*1000ms/5400 = 11.1 ms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T1 = seek time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8.5ms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T2= average rotational delay =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quay ½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tròn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= 11.1 ms/2 = 5.5 ms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T3= transfer time= 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quay 1/512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tròn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= 11.1 ms/512 = 0.02 ms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T= T1 + T2 + T3 = 14.02 ms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 the result above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428604"/>
            <a:ext cx="3255264" cy="1162050"/>
          </a:xfrm>
        </p:spPr>
        <p:txBody>
          <a:bodyPr>
            <a:normAutofit/>
          </a:bodyPr>
          <a:lstStyle/>
          <a:p>
            <a:r>
              <a:rPr lang="en-GB" sz="4000"/>
              <a:t>6.2- RAID</a:t>
            </a:r>
            <a:endParaRPr lang="en-GB" sz="4000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>
          <a:xfrm>
            <a:off x="4168775" y="357166"/>
            <a:ext cx="4597399" cy="6000792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rgbClr val="001642"/>
                </a:solidFill>
              </a:rPr>
              <a:t>Consists of 7 levels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solidFill>
                  <a:srgbClr val="001642"/>
                </a:solidFill>
              </a:rPr>
              <a:t>Levels do not imply a hierarchical relationship but designate different design architectures that share three common characteristics: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>
                <a:solidFill>
                  <a:srgbClr val="001642"/>
                </a:solidFill>
              </a:rPr>
              <a:t>Set of physical disk drives viewed by the operating system as a single logical drive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>
                <a:solidFill>
                  <a:srgbClr val="001642"/>
                </a:solidFill>
              </a:rPr>
              <a:t>Data are distributed across the physical drives of an array in a scheme known as striping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>
                <a:solidFill>
                  <a:srgbClr val="001642"/>
                </a:solidFill>
              </a:rPr>
              <a:t>Redundant disk capacity is used to store parity information, which guarantees </a:t>
            </a:r>
            <a:r>
              <a:rPr lang="en-GB" sz="2000" b="1" dirty="0">
                <a:solidFill>
                  <a:srgbClr val="001642"/>
                </a:solidFill>
              </a:rPr>
              <a:t>data recoverability in case of a disk failure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158" y="1857364"/>
            <a:ext cx="3255264" cy="2392363"/>
          </a:xfrm>
        </p:spPr>
        <p:txBody>
          <a:bodyPr>
            <a:noAutofit/>
          </a:bodyPr>
          <a:lstStyle/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r>
              <a:rPr lang="en-US" sz="2400" u="sng" dirty="0"/>
              <a:t>R</a:t>
            </a:r>
            <a:r>
              <a:rPr lang="en-US" sz="2400" dirty="0"/>
              <a:t>edundant </a:t>
            </a:r>
            <a:r>
              <a:rPr lang="en-US" sz="2400" u="sng" dirty="0"/>
              <a:t>A</a:t>
            </a:r>
            <a:r>
              <a:rPr lang="en-US" sz="2400" dirty="0"/>
              <a:t>rray of </a:t>
            </a:r>
            <a:r>
              <a:rPr lang="en-US" sz="2400" u="sng"/>
              <a:t>I</a:t>
            </a:r>
            <a:r>
              <a:rPr lang="en-US" sz="2400"/>
              <a:t>ndependent </a:t>
            </a:r>
            <a:r>
              <a:rPr lang="en-US" sz="2400" u="sng"/>
              <a:t>D</a:t>
            </a:r>
            <a:r>
              <a:rPr lang="en-US" sz="2400"/>
              <a:t>isks</a:t>
            </a:r>
          </a:p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r>
              <a:rPr lang="en-US" sz="2400" u="sng"/>
              <a:t>R</a:t>
            </a:r>
            <a:r>
              <a:rPr lang="en-US" sz="2400"/>
              <a:t>edundant </a:t>
            </a:r>
            <a:r>
              <a:rPr lang="en-US" sz="2400" u="sng"/>
              <a:t>A</a:t>
            </a:r>
            <a:r>
              <a:rPr lang="en-US" sz="2400"/>
              <a:t>rray of </a:t>
            </a:r>
            <a:r>
              <a:rPr lang="en-US" sz="2400" u="sng"/>
              <a:t>I</a:t>
            </a:r>
            <a:r>
              <a:rPr lang="en-US" sz="2400"/>
              <a:t>nexpensive </a:t>
            </a:r>
            <a:r>
              <a:rPr lang="en-US" sz="2400" u="sng"/>
              <a:t>D</a:t>
            </a:r>
            <a:r>
              <a:rPr lang="en-US" sz="2400"/>
              <a:t>isks</a:t>
            </a:r>
          </a:p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42844" y="4857761"/>
            <a:ext cx="4403770" cy="19389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Long life</a:t>
            </a:r>
          </a:p>
          <a:p>
            <a:r>
              <a:rPr lang="en-US">
                <a:solidFill>
                  <a:schemeClr val="bg1"/>
                </a:solidFill>
              </a:rPr>
              <a:t>Availability</a:t>
            </a:r>
          </a:p>
          <a:p>
            <a:r>
              <a:rPr lang="en-US">
                <a:solidFill>
                  <a:schemeClr val="bg1"/>
                </a:solidFill>
              </a:rPr>
              <a:t>Performance </a:t>
            </a:r>
            <a:r>
              <a:rPr lang="en-US">
                <a:solidFill>
                  <a:schemeClr val="bg1"/>
                </a:solidFill>
                <a:sym typeface="Wingdings" pitchFamily="2" charset="2"/>
              </a:rPr>
              <a:t> Parallel accessing</a:t>
            </a:r>
          </a:p>
          <a:p>
            <a:r>
              <a:rPr lang="en-US">
                <a:solidFill>
                  <a:schemeClr val="bg1"/>
                </a:solidFill>
              </a:rPr>
              <a:t>Reliability </a:t>
            </a:r>
            <a:r>
              <a:rPr lang="en-US">
                <a:solidFill>
                  <a:schemeClr val="bg1"/>
                </a:solidFill>
                <a:sym typeface="Wingdings" pitchFamily="2" charset="2"/>
              </a:rPr>
              <a:t> Backup, checking</a:t>
            </a:r>
          </a:p>
          <a:p>
            <a:r>
              <a:rPr lang="en-US">
                <a:solidFill>
                  <a:schemeClr val="bg1"/>
                </a:solidFill>
                <a:sym typeface="Wingdings" pitchFamily="2" charset="2"/>
              </a:rPr>
              <a:t> Multi-disk design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000" y="1524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Table 6.3  RAID Levels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992" y="1142984"/>
            <a:ext cx="8852018" cy="4572032"/>
          </a:xfrm>
          <a:prstGeom prst="rect">
            <a:avLst/>
          </a:prstGeom>
          <a:noFill/>
          <a:ln w="28575">
            <a:solidFill>
              <a:srgbClr val="00164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0" y="838200"/>
            <a:ext cx="3124200" cy="1116013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Levels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0, 1, 2</a:t>
            </a:r>
          </a:p>
        </p:txBody>
      </p:sp>
      <p:pic>
        <p:nvPicPr>
          <p:cNvPr id="5" name="Picture 4" descr="f8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867400" y="1600200"/>
            <a:ext cx="2514600" cy="2590800"/>
          </a:xfrm>
        </p:spPr>
        <p:txBody>
          <a:bodyPr/>
          <a:lstStyle/>
          <a:p>
            <a:pPr algn="ctr">
              <a:lnSpc>
                <a:spcPts val="5820"/>
              </a:lnSpc>
              <a:spcAft>
                <a:spcPts val="3000"/>
              </a:spcAft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Levels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3, 4, 5, 6</a:t>
            </a:r>
          </a:p>
        </p:txBody>
      </p:sp>
      <p:pic>
        <p:nvPicPr>
          <p:cNvPr id="4" name="Picture 3" descr="f8-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353" t="909" r="9412" b="3636"/>
              <a:stretch>
                <a:fillRect/>
              </a:stretch>
            </p:blipFill>
          </mc:Choice>
          <mc:Fallback>
            <p:blipFill>
              <a:blip r:embed="rId4"/>
              <a:srcRect l="2353" t="909" r="9412" b="3636"/>
              <a:stretch>
                <a:fillRect/>
              </a:stretch>
            </p:blipFill>
          </mc:Fallback>
        </mc:AlternateContent>
        <p:spPr>
          <a:xfrm>
            <a:off x="685800" y="-5585"/>
            <a:ext cx="4902503" cy="68635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545" t="10588" r="16364" b="9412"/>
              <a:stretch>
                <a:fillRect/>
              </a:stretch>
            </p:blipFill>
          </mc:Choice>
          <mc:Fallback>
            <p:blipFill>
              <a:blip r:embed="rId4"/>
              <a:srcRect l="4545" t="10588" r="16364" b="9412"/>
              <a:stretch>
                <a:fillRect/>
              </a:stretch>
            </p:blipFill>
          </mc:Fallback>
        </mc:AlternateContent>
        <p:spPr>
          <a:xfrm>
            <a:off x="914400" y="762000"/>
            <a:ext cx="7799375" cy="6096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7556500" cy="963613"/>
          </a:xfrm>
        </p:spPr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Mapping for a RAID Level 0 Array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3071834" cy="1116106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3505200"/>
            <a:ext cx="3657600" cy="26209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4282" y="2819400"/>
            <a:ext cx="3900518" cy="382431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>
                <a:solidFill>
                  <a:srgbClr val="001642"/>
                </a:solidFill>
              </a:rPr>
              <a:t>For applications to experience a high transfer rate two requirements must be met: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1642"/>
                </a:solidFill>
              </a:rPr>
              <a:t>A high transfer capacity must exist along the entire path between host memory and the individual disk drives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1642"/>
                </a:solidFill>
              </a:rPr>
              <a:t>The application must make I/O requests that drive the disk array efficiently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2068881"/>
            <a:ext cx="3657600" cy="717177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0 for High Data Transfer Capacity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362200"/>
            <a:ext cx="4419600" cy="717176"/>
          </a:xfrm>
          <a:solidFill>
            <a:schemeClr val="tx2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0 for High I/O Request Rate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06" y="1212845"/>
            <a:ext cx="9072594" cy="78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11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1800" dirty="0">
                <a:solidFill>
                  <a:srgbClr val="001642"/>
                </a:solidFill>
                <a:latin typeface="+mn-lt"/>
              </a:rPr>
              <a:t>Addresses the issues of request patterns of the host systemand layout of th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e data</a:t>
            </a:r>
          </a:p>
          <a:p>
            <a:pPr marL="228600" indent="-228600" eaLnBrk="1" hangingPunct="1">
              <a:spcBef>
                <a:spcPts val="11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1800" dirty="0">
                <a:solidFill>
                  <a:srgbClr val="001642"/>
                </a:solidFill>
                <a:latin typeface="+mn-lt"/>
              </a:rPr>
              <a:t>Impact of redundancy does not interfere </a:t>
            </a:r>
            <a:r>
              <a:rPr lang="en-US" sz="1800">
                <a:solidFill>
                  <a:srgbClr val="001642"/>
                </a:solidFill>
                <a:latin typeface="+mn-lt"/>
              </a:rPr>
              <a:t>with analysis</a:t>
            </a:r>
            <a:endParaRPr lang="en-US" sz="2800" dirty="0">
              <a:solidFill>
                <a:srgbClr val="001642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800600" y="3276600"/>
            <a:ext cx="4038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228600" marR="0" lvl="0" indent="-228600" eaLnBrk="1" fontAlgn="auto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286" dirty="0">
                <a:solidFill>
                  <a:srgbClr val="001642"/>
                </a:solidFill>
                <a:latin typeface="+mn-lt"/>
              </a:rPr>
              <a:t>For an individual I/O request for a small amount of data the I/O time is dominated by the seek time and rotational latency</a:t>
            </a:r>
          </a:p>
          <a:p>
            <a:pPr marL="228600" indent="-228600" defTabSz="914400" eaLnBrk="1" fontAlgn="auto" latinLnBrk="0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323" dirty="0">
                <a:solidFill>
                  <a:srgbClr val="001642"/>
                </a:solidFill>
                <a:latin typeface="+mn-lt"/>
              </a:rPr>
              <a:t>A disk array can provide high I/O execution rates by balancing the I/O load across multiple disks</a:t>
            </a:r>
          </a:p>
          <a:p>
            <a:pPr marL="228600" indent="-228600" eaLnBrk="1" fontAlgn="auto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323" dirty="0">
                <a:solidFill>
                  <a:srgbClr val="001642"/>
                </a:solidFill>
                <a:latin typeface="+mn-lt"/>
              </a:rPr>
              <a:t>If the strip size is relatively large multiple waiting I/O requests can be handled in parallel, reducing the queuing time for </a:t>
            </a:r>
            <a:r>
              <a:rPr lang="en-US" sz="2323">
                <a:solidFill>
                  <a:srgbClr val="001642"/>
                </a:solidFill>
                <a:latin typeface="+mn-lt"/>
              </a:rPr>
              <a:t>each request</a:t>
            </a:r>
            <a:endParaRPr lang="en-US" sz="2323" dirty="0">
              <a:solidFill>
                <a:srgbClr val="001642"/>
              </a:solidFill>
              <a:latin typeface="+mn-lt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78900"/>
            <a:ext cx="2124606" cy="103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3228972" cy="685784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42844" y="1643050"/>
            <a:ext cx="4000528" cy="39534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Differs from RAID levels 2 through 6 in the way in which redundancy is achieved</a:t>
            </a:r>
          </a:p>
          <a:p>
            <a:r>
              <a:rPr lang="en-US" dirty="0">
                <a:solidFill>
                  <a:srgbClr val="001642"/>
                </a:solidFill>
              </a:rPr>
              <a:t>Redundancy is achieved by the simple expedient of duplicating all the data</a:t>
            </a:r>
          </a:p>
          <a:p>
            <a:r>
              <a:rPr lang="en-US" dirty="0">
                <a:solidFill>
                  <a:srgbClr val="001642"/>
                </a:solidFill>
              </a:rPr>
              <a:t>Data striping is used but each logical strip is mapped to two separate physical disks so that every disk in the array has a mirror disk that contains the same data</a:t>
            </a:r>
          </a:p>
          <a:p>
            <a:r>
              <a:rPr lang="en-US" dirty="0">
                <a:solidFill>
                  <a:srgbClr val="001642"/>
                </a:solidFill>
              </a:rPr>
              <a:t>RAID 1 can also be implemented without data striping, although this is less common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419600" y="2323561"/>
            <a:ext cx="4367242" cy="41058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A read request can be serviced by either of the two disks that contains the requested data</a:t>
            </a:r>
          </a:p>
          <a:p>
            <a:r>
              <a:rPr lang="en-US" dirty="0">
                <a:solidFill>
                  <a:srgbClr val="001642"/>
                </a:solidFill>
              </a:rPr>
              <a:t>There is no “write penalty”</a:t>
            </a:r>
          </a:p>
          <a:p>
            <a:r>
              <a:rPr lang="en-US" dirty="0">
                <a:solidFill>
                  <a:srgbClr val="001642"/>
                </a:solidFill>
              </a:rPr>
              <a:t>Recovery from a failure is simple, when a drive fails the data can be accessed from the second drive</a:t>
            </a:r>
          </a:p>
          <a:p>
            <a:r>
              <a:rPr lang="en-US" dirty="0">
                <a:solidFill>
                  <a:srgbClr val="001642"/>
                </a:solidFill>
              </a:rPr>
              <a:t>Provides real-time copy of all data</a:t>
            </a:r>
          </a:p>
          <a:p>
            <a:r>
              <a:rPr lang="en-US" dirty="0">
                <a:solidFill>
                  <a:srgbClr val="001642"/>
                </a:solidFill>
              </a:rPr>
              <a:t>Can achieve high I/O request rates if the bulk of the requests are reads</a:t>
            </a:r>
          </a:p>
          <a:p>
            <a:r>
              <a:rPr lang="en-US" dirty="0">
                <a:solidFill>
                  <a:srgbClr val="001642"/>
                </a:solidFill>
              </a:rPr>
              <a:t>Principal disadvantage is the cost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14282" y="1159236"/>
            <a:ext cx="3657600" cy="412376"/>
          </a:xfrm>
        </p:spPr>
        <p:txBody>
          <a:bodyPr/>
          <a:lstStyle/>
          <a:p>
            <a:r>
              <a:rPr lang="en-US" sz="2000" b="1" dirty="0"/>
              <a:t>Characteristics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500562" y="1857364"/>
            <a:ext cx="4071966" cy="412376"/>
          </a:xfrm>
        </p:spPr>
        <p:txBody>
          <a:bodyPr/>
          <a:lstStyle/>
          <a:p>
            <a:r>
              <a:rPr lang="en-US" b="1" dirty="0"/>
              <a:t>Positive Aspects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87754"/>
            <a:ext cx="3429024" cy="84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76210"/>
            <a:ext cx="2881306" cy="68102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14282" y="2000240"/>
            <a:ext cx="3657600" cy="39534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Makes use of a parallel access technique</a:t>
            </a:r>
          </a:p>
          <a:p>
            <a:r>
              <a:rPr lang="en-US" dirty="0">
                <a:solidFill>
                  <a:srgbClr val="001642"/>
                </a:solidFill>
              </a:rPr>
              <a:t>In a parallel access array all member disks participate in the execution of every I/O request</a:t>
            </a:r>
          </a:p>
          <a:p>
            <a:r>
              <a:rPr lang="en-US" dirty="0">
                <a:solidFill>
                  <a:srgbClr val="001642"/>
                </a:solidFill>
              </a:rPr>
              <a:t>Spindles of the individual drives are synchronized so that each disk head is in the same position on each disk at any given time</a:t>
            </a:r>
          </a:p>
          <a:p>
            <a:r>
              <a:rPr lang="en-US" dirty="0">
                <a:solidFill>
                  <a:srgbClr val="001642"/>
                </a:solidFill>
              </a:rPr>
              <a:t>Data striping is used</a:t>
            </a:r>
          </a:p>
          <a:p>
            <a:pPr lvl="1"/>
            <a:r>
              <a:rPr lang="en-US" sz="1600" dirty="0">
                <a:solidFill>
                  <a:srgbClr val="001642"/>
                </a:solidFill>
              </a:rPr>
              <a:t>Strips are very small, often as small as a single byte or word</a:t>
            </a:r>
          </a:p>
          <a:p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357686" y="2109247"/>
            <a:ext cx="4572032" cy="41058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An error-correcting code is calculated across corresponding bits on each data disk and the bits of the code are stored in the corresponding bit positions on multiple parity disks</a:t>
            </a:r>
          </a:p>
          <a:p>
            <a:r>
              <a:rPr lang="en-US" dirty="0">
                <a:solidFill>
                  <a:srgbClr val="001642"/>
                </a:solidFill>
              </a:rPr>
              <a:t>Typically a Hamming code is used, which is able to correct single-bit errors and detect double-bit errors</a:t>
            </a:r>
          </a:p>
          <a:p>
            <a:r>
              <a:rPr lang="en-US" dirty="0">
                <a:solidFill>
                  <a:srgbClr val="001642"/>
                </a:solidFill>
              </a:rPr>
              <a:t>The number of redundant disks is proportional to the log of the number of data disks</a:t>
            </a:r>
          </a:p>
          <a:p>
            <a:r>
              <a:rPr lang="en-US" dirty="0">
                <a:solidFill>
                  <a:srgbClr val="001642"/>
                </a:solidFill>
              </a:rPr>
              <a:t>Would only be an effective choice in an environment in which many disk errors occur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4282" y="1428736"/>
            <a:ext cx="3657600" cy="488576"/>
          </a:xfrm>
        </p:spPr>
        <p:txBody>
          <a:bodyPr/>
          <a:lstStyle/>
          <a:p>
            <a:r>
              <a:rPr lang="en-US" b="1" dirty="0"/>
              <a:t>Characteristics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29124" y="1500174"/>
            <a:ext cx="3657600" cy="488576"/>
          </a:xfrm>
        </p:spPr>
        <p:txBody>
          <a:bodyPr/>
          <a:lstStyle/>
          <a:p>
            <a:r>
              <a:rPr lang="en-US" b="1" dirty="0"/>
              <a:t>    Performance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57896"/>
            <a:ext cx="4286280" cy="1199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3000396" cy="685784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57158" y="1928802"/>
            <a:ext cx="3357586" cy="435771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Requires only a single redundant disk, no matter how large the disk array</a:t>
            </a:r>
          </a:p>
          <a:p>
            <a:r>
              <a:rPr lang="en-US" dirty="0">
                <a:solidFill>
                  <a:srgbClr val="001642"/>
                </a:solidFill>
              </a:rPr>
              <a:t>Employs parallel access, with data distributed in small strips</a:t>
            </a:r>
          </a:p>
          <a:p>
            <a:r>
              <a:rPr lang="en-US" dirty="0">
                <a:solidFill>
                  <a:srgbClr val="001642"/>
                </a:solidFill>
              </a:rPr>
              <a:t>Instead of an error correcting code, a simple parity bit is computed for the set of individual bits in the same position on all of the data disks</a:t>
            </a:r>
          </a:p>
          <a:p>
            <a:r>
              <a:rPr lang="en-US" dirty="0">
                <a:solidFill>
                  <a:srgbClr val="001642"/>
                </a:solidFill>
              </a:rPr>
              <a:t>Can achieve very high data transfer rates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3714744" y="1500174"/>
            <a:ext cx="5143536" cy="41058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In the event of a drive failure, the parity </a:t>
            </a:r>
            <a:r>
              <a:rPr lang="en-US" dirty="0">
                <a:solidFill>
                  <a:schemeClr val="bg1"/>
                </a:solidFill>
              </a:rPr>
              <a:t>drive </a:t>
            </a:r>
            <a:r>
              <a:rPr lang="en-US" dirty="0">
                <a:solidFill>
                  <a:srgbClr val="001642"/>
                </a:solidFill>
              </a:rPr>
              <a:t>is accessed and data is reconstructed from the remaining devices</a:t>
            </a:r>
          </a:p>
          <a:p>
            <a:r>
              <a:rPr lang="en-US" dirty="0">
                <a:solidFill>
                  <a:srgbClr val="001642"/>
                </a:solidFill>
              </a:rPr>
              <a:t>Once the failed drive is replaced, the missing data can be restored on the new drive and operation resumed</a:t>
            </a:r>
          </a:p>
          <a:p>
            <a:r>
              <a:rPr lang="en-US" dirty="0">
                <a:solidFill>
                  <a:srgbClr val="001642"/>
                </a:solidFill>
              </a:rPr>
              <a:t>In the event of a disk failure, all of the data are still available in what is referred to as </a:t>
            </a:r>
            <a:r>
              <a:rPr lang="en-US" i="1" dirty="0">
                <a:solidFill>
                  <a:srgbClr val="001642"/>
                </a:solidFill>
              </a:rPr>
              <a:t>reduced mode</a:t>
            </a:r>
          </a:p>
          <a:p>
            <a:r>
              <a:rPr lang="en-US" dirty="0">
                <a:solidFill>
                  <a:srgbClr val="001642"/>
                </a:solidFill>
              </a:rPr>
              <a:t>Return to full operation requires that the failed disk be replaced and the entire contents of the failed disk be regenerated on the new disk</a:t>
            </a:r>
          </a:p>
          <a:p>
            <a:r>
              <a:rPr lang="en-US" dirty="0">
                <a:solidFill>
                  <a:srgbClr val="001642"/>
                </a:solidFill>
              </a:rPr>
              <a:t>In a transaction-oriented environment performance suffers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7541" y="1391759"/>
            <a:ext cx="2860013" cy="322729"/>
          </a:xfrm>
        </p:spPr>
        <p:txBody>
          <a:bodyPr/>
          <a:lstStyle/>
          <a:p>
            <a:r>
              <a:rPr lang="en-US" b="1" dirty="0"/>
              <a:t>Redundancy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786182" y="1214422"/>
            <a:ext cx="4214842" cy="322729"/>
          </a:xfrm>
        </p:spPr>
        <p:txBody>
          <a:bodyPr/>
          <a:lstStyle/>
          <a:p>
            <a:r>
              <a:rPr lang="en-US" b="1" dirty="0"/>
              <a:t>Performance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0074" y="127259"/>
            <a:ext cx="2533694" cy="99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6.1 Magnetic Disk</a:t>
            </a:r>
          </a:p>
          <a:p>
            <a:r>
              <a:rPr lang="en-US" sz="2800">
                <a:solidFill>
                  <a:srgbClr val="002060"/>
                </a:solidFill>
              </a:rPr>
              <a:t>6.2 Raid </a:t>
            </a:r>
          </a:p>
          <a:p>
            <a:r>
              <a:rPr lang="en-US" sz="2800">
                <a:solidFill>
                  <a:srgbClr val="002060"/>
                </a:solidFill>
              </a:rPr>
              <a:t>6.3 Solid State Drives</a:t>
            </a:r>
          </a:p>
          <a:p>
            <a:r>
              <a:rPr lang="en-US" sz="2800">
                <a:solidFill>
                  <a:srgbClr val="002060"/>
                </a:solidFill>
              </a:rPr>
              <a:t>6.4 Optical Memory</a:t>
            </a:r>
          </a:p>
          <a:p>
            <a:r>
              <a:rPr lang="en-US" sz="2800">
                <a:solidFill>
                  <a:srgbClr val="002060"/>
                </a:solidFill>
              </a:rPr>
              <a:t>6.5 Magnetic Tape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3381372" cy="609584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14282" y="1877250"/>
            <a:ext cx="4572032" cy="476645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1642"/>
                </a:solidFill>
              </a:rPr>
              <a:t>Makes use of an independent access technique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In an independent access array, each member disk operates independently so that separate I/O requests can be satisfied in parallel</a:t>
            </a:r>
          </a:p>
          <a:p>
            <a:r>
              <a:rPr lang="en-US" sz="2000" dirty="0">
                <a:solidFill>
                  <a:srgbClr val="001642"/>
                </a:solidFill>
              </a:rPr>
              <a:t>Data striping is used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Strips are relatively large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001642"/>
                </a:solidFill>
              </a:rPr>
              <a:t>To calculate the new parity the array management software must read the old user strip and the old parity strip</a:t>
            </a:r>
          </a:p>
          <a:p>
            <a:pPr lvl="1"/>
            <a:endParaRPr lang="en-US" sz="2000" dirty="0">
              <a:solidFill>
                <a:srgbClr val="0016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5072066" y="2571744"/>
            <a:ext cx="3753522" cy="38100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1642"/>
                </a:solidFill>
              </a:rPr>
              <a:t>Involves a write penalty when an I/O write request of small size is performed</a:t>
            </a:r>
          </a:p>
          <a:p>
            <a:r>
              <a:rPr lang="en-US" sz="2000" dirty="0">
                <a:solidFill>
                  <a:srgbClr val="001642"/>
                </a:solidFill>
              </a:rPr>
              <a:t>Each time a write occurs the array management software must update the user data the corresponding parity bits</a:t>
            </a:r>
          </a:p>
          <a:p>
            <a:r>
              <a:rPr lang="en-US" sz="2000" dirty="0">
                <a:solidFill>
                  <a:srgbClr val="001642"/>
                </a:solidFill>
              </a:rPr>
              <a:t>Thus each strip write involves two reads and two writes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85720" y="1463197"/>
            <a:ext cx="4286280" cy="322729"/>
          </a:xfrm>
        </p:spPr>
        <p:txBody>
          <a:bodyPr/>
          <a:lstStyle/>
          <a:p>
            <a:r>
              <a:rPr lang="en-US" b="1" dirty="0"/>
              <a:t> Characteristics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143504" y="2143116"/>
            <a:ext cx="3657600" cy="322729"/>
          </a:xfrm>
        </p:spPr>
        <p:txBody>
          <a:bodyPr/>
          <a:lstStyle/>
          <a:p>
            <a:r>
              <a:rPr lang="en-US" b="1" dirty="0"/>
              <a:t> Performance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71414"/>
            <a:ext cx="2895594" cy="112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71472" y="71414"/>
            <a:ext cx="3271838" cy="68102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5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97541" y="2514600"/>
            <a:ext cx="3657600" cy="40386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1642"/>
                </a:solidFill>
              </a:rPr>
              <a:t>Organized in a similar fashion to RAID 4</a:t>
            </a:r>
          </a:p>
          <a:p>
            <a:r>
              <a:rPr lang="en-GB" dirty="0">
                <a:solidFill>
                  <a:srgbClr val="001642"/>
                </a:solidFill>
              </a:rPr>
              <a:t>Difference is distribution of the parity strips across all disks</a:t>
            </a:r>
          </a:p>
          <a:p>
            <a:r>
              <a:rPr lang="en-GB" dirty="0">
                <a:solidFill>
                  <a:srgbClr val="001642"/>
                </a:solidFill>
              </a:rPr>
              <a:t>A typical allocation is a round-robin scheme</a:t>
            </a:r>
          </a:p>
          <a:p>
            <a:r>
              <a:rPr lang="en-GB" dirty="0">
                <a:solidFill>
                  <a:srgbClr val="001642"/>
                </a:solidFill>
              </a:rPr>
              <a:t>The distribution of parity strips across all drives avoids the potential I/O bottleneck found in RAID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4458402" cy="41058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Two different parity calculations are carried out and stored in separate blocks on different disks</a:t>
            </a:r>
          </a:p>
          <a:p>
            <a:r>
              <a:rPr lang="en-US" dirty="0">
                <a:solidFill>
                  <a:srgbClr val="001642"/>
                </a:solidFill>
              </a:rPr>
              <a:t>Advantage is that it provides extremely high data availability</a:t>
            </a:r>
          </a:p>
          <a:p>
            <a:r>
              <a:rPr lang="en-US" dirty="0">
                <a:solidFill>
                  <a:srgbClr val="001642"/>
                </a:solidFill>
              </a:rPr>
              <a:t>Three disks would have to fail within the </a:t>
            </a:r>
            <a:r>
              <a:rPr lang="en-US" b="1" u="sng" dirty="0">
                <a:solidFill>
                  <a:srgbClr val="001642"/>
                </a:solidFill>
              </a:rPr>
              <a:t>m</a:t>
            </a:r>
            <a:r>
              <a:rPr lang="en-US" dirty="0">
                <a:solidFill>
                  <a:srgbClr val="001642"/>
                </a:solidFill>
              </a:rPr>
              <a:t>ean </a:t>
            </a:r>
            <a:r>
              <a:rPr lang="en-US" b="1" u="sng" dirty="0">
                <a:solidFill>
                  <a:srgbClr val="001642"/>
                </a:solidFill>
              </a:rPr>
              <a:t>t</a:t>
            </a:r>
            <a:r>
              <a:rPr lang="en-US" dirty="0">
                <a:solidFill>
                  <a:srgbClr val="001642"/>
                </a:solidFill>
              </a:rPr>
              <a:t>ime </a:t>
            </a:r>
            <a:r>
              <a:rPr lang="en-US" b="1" u="sng" dirty="0">
                <a:solidFill>
                  <a:srgbClr val="001642"/>
                </a:solidFill>
              </a:rPr>
              <a:t>t</a:t>
            </a:r>
            <a:r>
              <a:rPr lang="en-US" dirty="0">
                <a:solidFill>
                  <a:srgbClr val="001642"/>
                </a:solidFill>
              </a:rPr>
              <a:t>o </a:t>
            </a:r>
            <a:r>
              <a:rPr lang="en-US" b="1" u="sng" dirty="0">
                <a:solidFill>
                  <a:srgbClr val="001642"/>
                </a:solidFill>
              </a:rPr>
              <a:t>r</a:t>
            </a:r>
            <a:r>
              <a:rPr lang="en-US" dirty="0">
                <a:solidFill>
                  <a:srgbClr val="001642"/>
                </a:solidFill>
              </a:rPr>
              <a:t>epair (MTTR) interval to cause data to </a:t>
            </a:r>
            <a:r>
              <a:rPr lang="en-US">
                <a:solidFill>
                  <a:srgbClr val="001642"/>
                </a:solidFill>
              </a:rPr>
              <a:t>be lost (</a:t>
            </a:r>
            <a:r>
              <a:rPr lang="en-US"/>
              <a:t>usually expressed in hours</a:t>
            </a:r>
            <a:r>
              <a:rPr lang="en-US">
                <a:solidFill>
                  <a:srgbClr val="001642"/>
                </a:solidFill>
              </a:rPr>
              <a:t>)</a:t>
            </a:r>
            <a:endParaRPr lang="en-US" dirty="0">
              <a:solidFill>
                <a:srgbClr val="001642"/>
              </a:solidFill>
            </a:endParaRPr>
          </a:p>
          <a:p>
            <a:r>
              <a:rPr lang="en-US">
                <a:solidFill>
                  <a:srgbClr val="001642"/>
                </a:solidFill>
              </a:rPr>
              <a:t>Incurs (bears) </a:t>
            </a:r>
            <a:r>
              <a:rPr lang="en-US" dirty="0">
                <a:solidFill>
                  <a:srgbClr val="001642"/>
                </a:solidFill>
              </a:rPr>
              <a:t>a substantial write penalty because each write affects two parity blocks</a:t>
            </a:r>
          </a:p>
          <a:p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Characteristics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Characteristics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3438" y="109534"/>
            <a:ext cx="2957538" cy="60482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RAID Level 6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778303"/>
            <a:ext cx="2857520" cy="127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740580"/>
            <a:ext cx="3571900" cy="113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" y="214290"/>
            <a:ext cx="8286808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6.4: RAID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Comparison (page 1 of 2)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356" y="1019182"/>
            <a:ext cx="8529924" cy="498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781800" y="1371600"/>
            <a:ext cx="2362200" cy="2028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6.4 </a:t>
            </a:r>
          </a:p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RAID Comparison (page 2 of 2)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340" y="28214"/>
            <a:ext cx="6534238" cy="682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887413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6.3-Solid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Drive (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</p:nvPr>
        </p:nvGraphicFramePr>
        <p:xfrm>
          <a:off x="142844" y="1171596"/>
          <a:ext cx="885828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142852"/>
            <a:ext cx="6096000" cy="6572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Flash Memory Operation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42934"/>
            <a:ext cx="8286846" cy="2228876"/>
          </a:xfrm>
          <a:prstGeom prst="rect">
            <a:avLst/>
          </a:prstGeom>
          <a:noFill/>
          <a:ln w="38100">
            <a:solidFill>
              <a:srgbClr val="001642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7158" y="3227390"/>
            <a:ext cx="8501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/>
              <a:t>(a)  In transistors, a small voltage applied to the control gate can be used to control the flow of a large current between the source and the drain (ống dẫn).</a:t>
            </a:r>
          </a:p>
          <a:p>
            <a:pPr marL="398463" indent="-398463"/>
            <a:r>
              <a:rPr lang="en-US"/>
              <a:t>(b) In a flash memory cell, a second gate(floating gate, insulated by a thin oxide layer) is added to the transistor. Initially, the floating gate does not interfere with the operation of the transistor . </a:t>
            </a:r>
          </a:p>
          <a:p>
            <a:pPr marL="398463" indent="-398463"/>
            <a:r>
              <a:rPr lang="en-US"/>
              <a:t>(c) Applying a large voltage across the oxide layer causes electrons to tunnel through it and become trapped on the floating gate, where they remain even if the power is disconnected.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1414"/>
            <a:ext cx="6191157" cy="628632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 Compared to HDD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857256"/>
            <a:ext cx="7843862" cy="3429000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SSDs have the following advantages over HDDs: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>
                <a:solidFill>
                  <a:schemeClr val="tx1"/>
                </a:solidFill>
              </a:rPr>
              <a:t>High-performance </a:t>
            </a:r>
            <a:r>
              <a:rPr lang="en-GB" sz="2000" b="1" u="sng" dirty="0">
                <a:solidFill>
                  <a:schemeClr val="tx1"/>
                </a:solidFill>
              </a:rPr>
              <a:t>i</a:t>
            </a:r>
            <a:r>
              <a:rPr lang="en-GB" sz="2000" dirty="0">
                <a:solidFill>
                  <a:schemeClr val="tx1"/>
                </a:solidFill>
              </a:rPr>
              <a:t>nput/</a:t>
            </a:r>
            <a:r>
              <a:rPr lang="en-GB" sz="2000" b="1" u="sng" dirty="0">
                <a:solidFill>
                  <a:schemeClr val="tx1"/>
                </a:solidFill>
              </a:rPr>
              <a:t>o</a:t>
            </a:r>
            <a:r>
              <a:rPr lang="en-GB" sz="2000" dirty="0">
                <a:solidFill>
                  <a:schemeClr val="tx1"/>
                </a:solidFill>
              </a:rPr>
              <a:t>utput operations </a:t>
            </a:r>
            <a:r>
              <a:rPr lang="en-GB" sz="2000" b="1" u="sng" dirty="0">
                <a:solidFill>
                  <a:schemeClr val="tx1"/>
                </a:solidFill>
              </a:rPr>
              <a:t>p</a:t>
            </a:r>
            <a:r>
              <a:rPr lang="en-GB" sz="2000" dirty="0">
                <a:solidFill>
                  <a:schemeClr val="tx1"/>
                </a:solidFill>
              </a:rPr>
              <a:t>er </a:t>
            </a:r>
            <a:r>
              <a:rPr lang="en-GB" sz="2000" b="1" u="sng" dirty="0">
                <a:solidFill>
                  <a:schemeClr val="tx1"/>
                </a:solidFill>
              </a:rPr>
              <a:t>s</a:t>
            </a:r>
            <a:r>
              <a:rPr lang="en-GB" sz="2000" dirty="0">
                <a:solidFill>
                  <a:schemeClr val="tx1"/>
                </a:solidFill>
              </a:rPr>
              <a:t>econ</a:t>
            </a:r>
            <a:r>
              <a:rPr lang="en-GB" sz="2000" dirty="0">
                <a:solidFill>
                  <a:schemeClr val="bg1"/>
                </a:solidFill>
              </a:rPr>
              <a:t>d (IOPS)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>
                <a:solidFill>
                  <a:schemeClr val="tx1"/>
                </a:solidFill>
              </a:rPr>
              <a:t>Durability/ Longer </a:t>
            </a:r>
            <a:r>
              <a:rPr lang="en-GB" sz="2000" dirty="0">
                <a:solidFill>
                  <a:schemeClr val="tx1"/>
                </a:solidFill>
              </a:rPr>
              <a:t>lifespan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>
                <a:solidFill>
                  <a:schemeClr val="tx1"/>
                </a:solidFill>
              </a:rPr>
              <a:t>Lower power consumption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>
                <a:solidFill>
                  <a:schemeClr val="tx1"/>
                </a:solidFill>
              </a:rPr>
              <a:t>Quieter and cooler running capabilities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>
                <a:solidFill>
                  <a:schemeClr val="tx1"/>
                </a:solidFill>
              </a:rPr>
              <a:t>Lower access times and latency rates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2330" y="357166"/>
            <a:ext cx="137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</a:t>
            </a:r>
          </a:p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6.5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1800" y="3048000"/>
            <a:ext cx="2076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Comparisons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086340"/>
            <a:ext cx="7858180" cy="277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7" name="Rectangle 41"/>
          <p:cNvSpPr>
            <a:spLocks noGrp="1" noChangeArrowheads="1"/>
          </p:cNvSpPr>
          <p:nvPr>
            <p:ph type="title"/>
          </p:nvPr>
        </p:nvSpPr>
        <p:spPr>
          <a:xfrm>
            <a:off x="381000" y="1524000"/>
            <a:ext cx="3255264" cy="1162050"/>
          </a:xfrm>
        </p:spPr>
        <p:txBody>
          <a:bodyPr>
            <a:noAutofit/>
          </a:bodyPr>
          <a:lstStyle/>
          <a:p>
            <a:pPr algn="ctr"/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 </a:t>
            </a:r>
            <a:b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</a:t>
            </a:r>
          </a:p>
        </p:txBody>
      </p:sp>
      <p:pic>
        <p:nvPicPr>
          <p:cNvPr id="6" name="Picture 5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0000" t="2727" r="18824" b="5455"/>
              <a:stretch>
                <a:fillRect/>
              </a:stretch>
            </p:blipFill>
          </mc:Choice>
          <mc:Fallback>
            <p:blipFill>
              <a:blip r:embed="rId4"/>
              <a:srcRect l="20000" t="2727" r="18824" b="5455"/>
              <a:stretch>
                <a:fillRect/>
              </a:stretch>
            </p:blipFill>
          </mc:Fallback>
        </mc:AlternateContent>
        <p:spPr>
          <a:xfrm>
            <a:off x="4648200" y="-58468"/>
            <a:ext cx="3561016" cy="691646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2852"/>
            <a:ext cx="7556313" cy="695308"/>
          </a:xfrm>
        </p:spPr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Issues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30130" y="1857364"/>
            <a:ext cx="4156118" cy="4467235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SDD</a:t>
            </a:r>
            <a:r>
              <a:rPr lang="en-GB" sz="2000" dirty="0">
                <a:solidFill>
                  <a:srgbClr val="001642"/>
                </a:solidFill>
              </a:rPr>
              <a:t> performance has a tendency to slow down as the device is used</a:t>
            </a:r>
          </a:p>
          <a:p>
            <a:pPr lvl="1"/>
            <a:r>
              <a:rPr lang="en-GB" sz="2000" dirty="0">
                <a:solidFill>
                  <a:srgbClr val="001642"/>
                </a:solidFill>
              </a:rPr>
              <a:t>The </a:t>
            </a:r>
            <a:r>
              <a:rPr lang="en-GB" sz="2000" b="1" u="sng" dirty="0">
                <a:solidFill>
                  <a:srgbClr val="001642"/>
                </a:solidFill>
              </a:rPr>
              <a:t>entire block</a:t>
            </a:r>
            <a:r>
              <a:rPr lang="en-GB" sz="2000" dirty="0">
                <a:solidFill>
                  <a:srgbClr val="001642"/>
                </a:solidFill>
              </a:rPr>
              <a:t> must be read from the flash memory and placed in a RAM buffer</a:t>
            </a:r>
          </a:p>
          <a:p>
            <a:pPr lvl="1"/>
            <a:r>
              <a:rPr lang="en-GB" sz="2000" dirty="0">
                <a:solidFill>
                  <a:srgbClr val="001642"/>
                </a:solidFill>
              </a:rPr>
              <a:t>Before the block can be written back to flash memory, the entire block of flash memory must be erased</a:t>
            </a:r>
          </a:p>
          <a:p>
            <a:pPr lvl="1"/>
            <a:r>
              <a:rPr lang="en-GB" sz="2000" dirty="0">
                <a:solidFill>
                  <a:srgbClr val="001642"/>
                </a:solidFill>
              </a:rPr>
              <a:t>The entire block from the buffer is now written back to the flash memory</a:t>
            </a:r>
          </a:p>
          <a:p>
            <a:pPr lvl="1"/>
            <a:endParaRPr lang="en-GB" sz="2000" dirty="0">
              <a:solidFill>
                <a:srgbClr val="00164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29124" y="1714488"/>
            <a:ext cx="4500594" cy="476727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Flash memory </a:t>
            </a:r>
            <a:r>
              <a:rPr lang="en-US" sz="2000" dirty="0">
                <a:solidFill>
                  <a:srgbClr val="001642"/>
                </a:solidFill>
              </a:rPr>
              <a:t>becomes </a:t>
            </a:r>
            <a:r>
              <a:rPr lang="en-US" sz="2000" b="1" u="sng" dirty="0">
                <a:solidFill>
                  <a:srgbClr val="001642"/>
                </a:solidFill>
              </a:rPr>
              <a:t>unusable </a:t>
            </a:r>
            <a:r>
              <a:rPr lang="en-US" sz="2000" u="sng" dirty="0">
                <a:solidFill>
                  <a:srgbClr val="001642"/>
                </a:solidFill>
              </a:rPr>
              <a:t>after </a:t>
            </a:r>
            <a:r>
              <a:rPr lang="en-US" sz="2000" b="1" u="sng" dirty="0">
                <a:solidFill>
                  <a:srgbClr val="001642"/>
                </a:solidFill>
              </a:rPr>
              <a:t>a certain number of writes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Techniques for prolonging life: </a:t>
            </a:r>
          </a:p>
          <a:p>
            <a:pPr lvl="2"/>
            <a:r>
              <a:rPr lang="en-US" dirty="0">
                <a:solidFill>
                  <a:srgbClr val="001642"/>
                </a:solidFill>
              </a:rPr>
              <a:t>Front-ending the flash with a cache to delay and group write operations</a:t>
            </a:r>
          </a:p>
          <a:p>
            <a:pPr lvl="2"/>
            <a:r>
              <a:rPr lang="en-US" dirty="0">
                <a:solidFill>
                  <a:srgbClr val="001642"/>
                </a:solidFill>
              </a:rPr>
              <a:t>Using wear-leveling algorithms that evenly distribute writes across block of cells</a:t>
            </a:r>
          </a:p>
          <a:p>
            <a:pPr lvl="2"/>
            <a:r>
              <a:rPr lang="en-US" dirty="0">
                <a:solidFill>
                  <a:srgbClr val="001642"/>
                </a:solidFill>
              </a:rPr>
              <a:t>Bad-block management techniques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Most flash devices estimate their own remaining lifetimes so systems can anticipate failure and take preemptive action</a:t>
            </a:r>
          </a:p>
          <a:p>
            <a:pPr lvl="1"/>
            <a:endParaRPr lang="en-US" sz="2000" dirty="0">
              <a:solidFill>
                <a:srgbClr val="00164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785794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  <a:latin typeface="+mn-lt"/>
              </a:rPr>
              <a:t>There are two practical issues peculiar to SSDs </a:t>
            </a:r>
            <a:r>
              <a:rPr lang="en-GB" b="1">
                <a:solidFill>
                  <a:schemeClr val="accent3"/>
                </a:solidFill>
                <a:latin typeface="+mn-lt"/>
              </a:rPr>
              <a:t>that are not </a:t>
            </a:r>
            <a:r>
              <a:rPr lang="en-GB" b="1" dirty="0">
                <a:solidFill>
                  <a:schemeClr val="accent3"/>
                </a:solidFill>
                <a:latin typeface="+mn-lt"/>
              </a:rPr>
              <a:t>faced by HDDs: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556313" cy="1116106"/>
          </a:xfrm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6.4- Optical Memory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u="sng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ompact </a:t>
            </a:r>
            <a:r>
              <a:rPr lang="en-US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isk </a:t>
            </a:r>
            <a:r>
              <a:rPr lang="en-US" u="sng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ead-</a:t>
            </a:r>
            <a:r>
              <a:rPr lang="en-US" u="sng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nly </a:t>
            </a:r>
            <a:r>
              <a:rPr lang="en-US" u="sng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emory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324880" cy="483395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Audio CD and the CD-ROM share a similar technology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main difference is that CD-ROM players are more rugged and                 have error correction devices to ensure that data are properly transferred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80" b="1" dirty="0">
                <a:solidFill>
                  <a:schemeClr val="tx1"/>
                </a:solidFill>
              </a:rPr>
              <a:t>Production: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disk is formed from </a:t>
            </a:r>
            <a:r>
              <a:rPr lang="en-US">
                <a:solidFill>
                  <a:schemeClr val="tx1"/>
                </a:solidFill>
              </a:rPr>
              <a:t>a resin (nhựa nhân tạo) </a:t>
            </a:r>
            <a:r>
              <a:rPr lang="en-US" dirty="0">
                <a:solidFill>
                  <a:schemeClr val="tx1"/>
                </a:solidFill>
              </a:rPr>
              <a:t>such as polycarbonate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Digitally recorded information is imprinted as a series of </a:t>
            </a:r>
            <a:r>
              <a:rPr lang="en-US">
                <a:solidFill>
                  <a:schemeClr val="tx1"/>
                </a:solidFill>
              </a:rPr>
              <a:t>microscopic pits (hố) </a:t>
            </a:r>
            <a:r>
              <a:rPr lang="en-US" dirty="0">
                <a:solidFill>
                  <a:schemeClr val="tx1"/>
                </a:solidFill>
              </a:rPr>
              <a:t>on the surface of </a:t>
            </a:r>
            <a:r>
              <a:rPr lang="en-US">
                <a:solidFill>
                  <a:schemeClr val="tx1"/>
                </a:solidFill>
              </a:rPr>
              <a:t>the polycarbonate. This </a:t>
            </a:r>
            <a:r>
              <a:rPr lang="en-US" dirty="0">
                <a:solidFill>
                  <a:schemeClr val="tx1"/>
                </a:solidFill>
              </a:rPr>
              <a:t>is done with a finely focused, high intensity laser to create a </a:t>
            </a:r>
            <a:r>
              <a:rPr lang="en-US">
                <a:solidFill>
                  <a:schemeClr val="tx1"/>
                </a:solidFill>
              </a:rPr>
              <a:t>master disk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The master is used, in turn, to make a die to stamp out copies onto polycarbonate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pitted surface is then coated with a highly reflective surface, usually  aluminum or gold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shiny surface is protected against dust and scratches by </a:t>
            </a:r>
            <a:r>
              <a:rPr lang="en-US">
                <a:solidFill>
                  <a:schemeClr val="tx1"/>
                </a:solidFill>
              </a:rPr>
              <a:t>a top                     </a:t>
            </a:r>
            <a:r>
              <a:rPr lang="en-US" dirty="0">
                <a:solidFill>
                  <a:schemeClr val="tx1"/>
                </a:solidFill>
              </a:rPr>
              <a:t>coat of clear acrylic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Finally a label can be silkscreened onto the acrylic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556" y="0"/>
            <a:ext cx="1533444" cy="1081078"/>
          </a:xfrm>
          <a:prstGeom prst="rect">
            <a:avLst/>
          </a:prstGeom>
          <a:effectLst>
            <a:softEdge rad="266700"/>
          </a:effec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6.1- Magnetic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357298"/>
            <a:ext cx="6715172" cy="496730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1642"/>
                </a:solidFill>
              </a:rPr>
              <a:t>A disk is a circular </a:t>
            </a:r>
            <a:r>
              <a:rPr lang="en-GB" i="1" dirty="0">
                <a:solidFill>
                  <a:srgbClr val="001642"/>
                </a:solidFill>
              </a:rPr>
              <a:t>platter</a:t>
            </a:r>
            <a:r>
              <a:rPr lang="en-GB" dirty="0">
                <a:solidFill>
                  <a:srgbClr val="001642"/>
                </a:solidFill>
              </a:rPr>
              <a:t> constructed of nonmagnetic material, called </a:t>
            </a:r>
            <a:r>
              <a:rPr lang="en-GB">
                <a:solidFill>
                  <a:srgbClr val="001642"/>
                </a:solidFill>
              </a:rPr>
              <a:t>the </a:t>
            </a:r>
            <a:r>
              <a:rPr lang="en-GB" i="1">
                <a:solidFill>
                  <a:srgbClr val="001642"/>
                </a:solidFill>
              </a:rPr>
              <a:t>substrate-chất nền, </a:t>
            </a:r>
            <a:r>
              <a:rPr lang="en-GB" dirty="0">
                <a:solidFill>
                  <a:srgbClr val="001642"/>
                </a:solidFill>
              </a:rPr>
              <a:t>coated with a magnetizable material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Traditionally the substrate has been an aluminium or </a:t>
            </a:r>
            <a:r>
              <a:rPr lang="en-GB">
                <a:solidFill>
                  <a:srgbClr val="001642"/>
                </a:solidFill>
              </a:rPr>
              <a:t>aluminium alloy (hợp kim nhôm) </a:t>
            </a:r>
            <a:r>
              <a:rPr lang="en-GB" dirty="0">
                <a:solidFill>
                  <a:srgbClr val="001642"/>
                </a:solidFill>
              </a:rPr>
              <a:t>material 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Recently glass substrates have been introduced</a:t>
            </a:r>
          </a:p>
          <a:p>
            <a:r>
              <a:rPr lang="en-GB" dirty="0">
                <a:solidFill>
                  <a:srgbClr val="001642"/>
                </a:solidFill>
              </a:rPr>
              <a:t>Benefits of the glass substrate: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Improvement in the uniformity of the magnetic film surface to increase disk reliability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A significant reduction in overall surface defects to help reduce read-write errors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Ability to support lower </a:t>
            </a:r>
            <a:r>
              <a:rPr lang="en-GB">
                <a:solidFill>
                  <a:srgbClr val="001642"/>
                </a:solidFill>
              </a:rPr>
              <a:t>fly heights (cho phép mỏng hơn)</a:t>
            </a:r>
            <a:endParaRPr lang="en-GB" dirty="0">
              <a:solidFill>
                <a:srgbClr val="001642"/>
              </a:solidFill>
            </a:endParaRPr>
          </a:p>
          <a:p>
            <a:pPr lvl="1"/>
            <a:r>
              <a:rPr lang="en-GB">
                <a:solidFill>
                  <a:srgbClr val="001642"/>
                </a:solidFill>
              </a:rPr>
              <a:t>Better stiffness (cứng) </a:t>
            </a:r>
            <a:r>
              <a:rPr lang="en-GB" dirty="0">
                <a:solidFill>
                  <a:srgbClr val="001642"/>
                </a:solidFill>
              </a:rPr>
              <a:t>to reduce disk dynamics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Greater ability </a:t>
            </a:r>
            <a:r>
              <a:rPr lang="en-GB">
                <a:solidFill>
                  <a:srgbClr val="001642"/>
                </a:solidFill>
              </a:rPr>
              <a:t>to withstand(anti) </a:t>
            </a:r>
            <a:r>
              <a:rPr lang="en-GB" dirty="0">
                <a:solidFill>
                  <a:srgbClr val="001642"/>
                </a:solidFill>
              </a:rPr>
              <a:t>shock and damage</a:t>
            </a:r>
          </a:p>
          <a:p>
            <a:endParaRPr lang="en-GB" dirty="0">
              <a:solidFill>
                <a:srgbClr val="00164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583" y="4876800"/>
            <a:ext cx="2004417" cy="19812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981700" y="2747965"/>
            <a:ext cx="3162300" cy="1038225"/>
            <a:chOff x="5572132" y="214290"/>
            <a:chExt cx="3162300" cy="10382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72132" y="214290"/>
              <a:ext cx="3162300" cy="1038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7786710" y="214290"/>
              <a:ext cx="790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rgbClr val="001642"/>
                  </a:solidFill>
                </a:rPr>
                <a:t>(Wiki)</a:t>
              </a:r>
              <a:endParaRPr lang="en-US" sz="1800"/>
            </a:p>
          </p:txBody>
        </p:sp>
      </p:grpSp>
      <p:pic>
        <p:nvPicPr>
          <p:cNvPr id="8" name="Picture 6" descr="hdd-sp"/>
          <p:cNvPicPr>
            <a:picLocks noChangeAspect="1" noChangeArrowheads="1"/>
          </p:cNvPicPr>
          <p:nvPr/>
        </p:nvPicPr>
        <p:blipFill>
          <a:blip r:embed="rId5">
            <a:lum bright="-20000" contrast="40000"/>
          </a:blip>
          <a:srcRect/>
          <a:stretch>
            <a:fillRect/>
          </a:stretch>
        </p:blipFill>
        <p:spPr bwMode="auto">
          <a:xfrm>
            <a:off x="7003478" y="357166"/>
            <a:ext cx="2069116" cy="194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142852"/>
            <a:ext cx="65877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6: Optical Disk  Products 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" y="714356"/>
            <a:ext cx="78867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882" t="11818" r="5882" b="47273"/>
              <a:stretch>
                <a:fillRect/>
              </a:stretch>
            </p:blipFill>
          </mc:Choice>
          <mc:Fallback>
            <p:blipFill>
              <a:blip r:embed="rId4"/>
              <a:srcRect l="5882" t="11818" r="5882" b="47273"/>
              <a:stretch>
                <a:fillRect/>
              </a:stretch>
            </p:blipFill>
          </mc:Fallback>
        </mc:AlternateContent>
        <p:spPr>
          <a:xfrm>
            <a:off x="0" y="1371418"/>
            <a:ext cx="9144000" cy="5486582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Operation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CD-ROM Block Format</a:t>
            </a:r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8182" t="16471" r="11818" b="36471"/>
              <a:stretch>
                <a:fillRect/>
              </a:stretch>
            </p:blipFill>
          </mc:Choice>
          <mc:Fallback>
            <p:blipFill>
              <a:blip r:embed="rId4"/>
              <a:srcRect l="8182" t="16471" r="11818" b="36471"/>
              <a:stretch>
                <a:fillRect/>
              </a:stretch>
            </p:blipFill>
          </mc:Fallback>
        </mc:AlternateContent>
        <p:spPr>
          <a:xfrm>
            <a:off x="0" y="2362200"/>
            <a:ext cx="9144000" cy="41563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6179566" cy="5364163"/>
          </a:xfr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CD-ROM is appropriate for the distribution of large amounts of data to a large number of users</a:t>
            </a:r>
          </a:p>
          <a:p>
            <a:pPr marL="228600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the expense of the initial writing process it is not appropriate for individualized applications</a:t>
            </a:r>
          </a:p>
          <a:p>
            <a:pPr marL="228600" indent="-228600">
              <a:lnSpc>
                <a:spcPct val="7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CD-ROM has two advantages: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optical disk together with the information stored on it can be mass replicated inexpensively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optical disk is removable, allowing the disk itself to be used for archival storage</a:t>
            </a:r>
          </a:p>
          <a:p>
            <a:pPr marL="228600" lvl="1" indent="-228600">
              <a:lnSpc>
                <a:spcPct val="7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CD-ROM disadvantages:</a:t>
            </a:r>
          </a:p>
          <a:p>
            <a:pPr marL="685800" lvl="2" indent="-228600">
              <a:lnSpc>
                <a:spcPct val="7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read-only and cannot be updated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has an access time much longer than that of a magnetic </a:t>
            </a:r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drive</a:t>
            </a:r>
            <a:endParaRPr lang="en-US" sz="1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1" indent="-228600">
              <a:lnSpc>
                <a:spcPct val="70000"/>
              </a:lnSpc>
              <a:buClr>
                <a:schemeClr val="bg1"/>
              </a:buClr>
              <a:buFont typeface="Wingdings" pitchFamily="2" charset="2"/>
              <a:buChar char="n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10000"/>
          </a:blip>
          <a:srcRect t="-3117" b="-3117"/>
          <a:stretch>
            <a:fillRect/>
          </a:stretch>
        </p:blipFill>
        <p:spPr>
          <a:xfrm>
            <a:off x="838200" y="1143000"/>
            <a:ext cx="5151188" cy="5105400"/>
          </a:xfrm>
          <a:effectLst>
            <a:softEdge rad="101600"/>
          </a:effectLst>
        </p:spPr>
      </p:pic>
      <p:sp>
        <p:nvSpPr>
          <p:cNvPr id="9" name="TextBox 8"/>
          <p:cNvSpPr txBox="1"/>
          <p:nvPr/>
        </p:nvSpPr>
        <p:spPr>
          <a:xfrm>
            <a:off x="6781800" y="838200"/>
            <a:ext cx="207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CD-ROM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56412">
            <a:off x="7089428" y="3369022"/>
            <a:ext cx="1628430" cy="208121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8474" y="71414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Recordable	   CD Rewritable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(CD-R)			 (CD-RW)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42844" y="1285860"/>
            <a:ext cx="3657600" cy="535785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Write-once read-many</a:t>
            </a:r>
          </a:p>
          <a:p>
            <a:r>
              <a:rPr lang="en-US" dirty="0">
                <a:solidFill>
                  <a:schemeClr val="tx1"/>
                </a:solidFill>
              </a:rPr>
              <a:t>Accommodates applications in which only one or a small number of copies of a set of data is needed</a:t>
            </a:r>
          </a:p>
          <a:p>
            <a:r>
              <a:rPr lang="en-US" dirty="0">
                <a:solidFill>
                  <a:schemeClr val="tx1"/>
                </a:solidFill>
              </a:rPr>
              <a:t>Disk is prepared in such a way that it can be subsequently written once with a laser beam of modest-intensity</a:t>
            </a:r>
          </a:p>
          <a:p>
            <a:r>
              <a:rPr lang="en-US" dirty="0">
                <a:solidFill>
                  <a:schemeClr val="tx1"/>
                </a:solidFill>
              </a:rPr>
              <a:t>Medium includes </a:t>
            </a:r>
            <a:r>
              <a:rPr lang="en-US">
                <a:solidFill>
                  <a:schemeClr val="tx1"/>
                </a:solidFill>
              </a:rPr>
              <a:t>a dye </a:t>
            </a:r>
            <a:r>
              <a:rPr lang="en-US" sz="1100">
                <a:solidFill>
                  <a:schemeClr val="tx1"/>
                </a:solidFill>
              </a:rPr>
              <a:t>(thuốc nhuộm)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layer which is used to change reflectivity and is activated by a high-intensity laser</a:t>
            </a:r>
          </a:p>
          <a:p>
            <a:r>
              <a:rPr lang="en-US" dirty="0">
                <a:solidFill>
                  <a:schemeClr val="tx1"/>
                </a:solidFill>
              </a:rPr>
              <a:t>Provides a permanent record of large volumes of user data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857620" y="1785926"/>
            <a:ext cx="5286380" cy="51435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Can be repeatedly written and overwritten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Phase change disk uses a material that has two significantly different reflectivities in two different phase states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>
                <a:solidFill>
                  <a:schemeClr val="tx1"/>
                </a:solidFill>
              </a:rPr>
              <a:t>Amorphous </a:t>
            </a:r>
            <a:r>
              <a:rPr lang="en-US" sz="1200">
                <a:solidFill>
                  <a:schemeClr val="tx1"/>
                </a:solidFill>
              </a:rPr>
              <a:t>(vô định hình)</a:t>
            </a:r>
            <a:r>
              <a:rPr lang="en-US">
                <a:solidFill>
                  <a:schemeClr val="tx1"/>
                </a:solidFill>
              </a:rPr>
              <a:t>state: Molecules </a:t>
            </a:r>
            <a:r>
              <a:rPr lang="en-US" dirty="0">
                <a:solidFill>
                  <a:schemeClr val="tx1"/>
                </a:solidFill>
              </a:rPr>
              <a:t>exhibit a random orientation that reflects light poorly 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>
                <a:solidFill>
                  <a:schemeClr val="tx1"/>
                </a:solidFill>
              </a:rPr>
              <a:t>Crystalline state: Has </a:t>
            </a:r>
            <a:r>
              <a:rPr lang="en-US" dirty="0">
                <a:solidFill>
                  <a:schemeClr val="tx1"/>
                </a:solidFill>
              </a:rPr>
              <a:t>a smooth surface that reflects light well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A beam of laser light can change the material from one phase to the other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Disadvantage is that the material eventually and permanently loses its desirable properties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Advantage is that it can be rewritten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85728"/>
            <a:ext cx="1843070" cy="342902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Versatile Disk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DVD)</a:t>
            </a: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Đĩa Đa năng Số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929066"/>
            <a:ext cx="1357322" cy="1238248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428604"/>
            <a:ext cx="6877054" cy="592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5720" y="90486"/>
            <a:ext cx="8359806" cy="6238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High-Definition (HD) Optical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Disks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0" y="533400"/>
            <a:ext cx="228600" cy="1371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2" name="TextBox 11"/>
          <p:cNvSpPr txBox="1"/>
          <p:nvPr/>
        </p:nvSpPr>
        <p:spPr>
          <a:xfrm>
            <a:off x="2895600" y="1752600"/>
            <a:ext cx="184666" cy="609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144" y="1000108"/>
            <a:ext cx="8369712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714876" y="5354437"/>
            <a:ext cx="41434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CD: 700MB/single side</a:t>
            </a:r>
          </a:p>
          <a:p>
            <a:r>
              <a:rPr lang="en-US" sz="1800"/>
              <a:t>DVD: 4.7GB/single layer/single side</a:t>
            </a:r>
          </a:p>
          <a:p>
            <a:r>
              <a:rPr lang="en-US" sz="1800"/>
              <a:t>HD DVD: 15 GB/single layer/single side</a:t>
            </a:r>
          </a:p>
          <a:p>
            <a:r>
              <a:rPr lang="en-US" sz="1800"/>
              <a:t>Blu-ray: 25GB/single layer/single side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00232" y="2214554"/>
            <a:ext cx="1643074" cy="14287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094"/>
            <a:ext cx="7368987" cy="1116106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6.5- Magnetic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556313" cy="4953000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tx1"/>
                </a:solidFill>
              </a:rPr>
              <a:t>Tape systems use the same reading and recording techniques as disk systems</a:t>
            </a:r>
          </a:p>
          <a:p>
            <a:r>
              <a:rPr lang="en-GB" dirty="0">
                <a:solidFill>
                  <a:schemeClr val="tx1"/>
                </a:solidFill>
              </a:rPr>
              <a:t>Medium is flexible polyester tape coated with magnetizable material</a:t>
            </a:r>
          </a:p>
          <a:p>
            <a:r>
              <a:rPr lang="en-GB" dirty="0">
                <a:solidFill>
                  <a:schemeClr val="tx1"/>
                </a:solidFill>
              </a:rPr>
              <a:t>Coating may consist of particles of pure metal in special binders or vapor-plated metal films</a:t>
            </a:r>
          </a:p>
          <a:p>
            <a:r>
              <a:rPr lang="en-GB" dirty="0">
                <a:solidFill>
                  <a:schemeClr val="tx1"/>
                </a:solidFill>
              </a:rPr>
              <a:t>Data on the tape are structured as a number of  parallel tracks running lengthwise</a:t>
            </a:r>
          </a:p>
          <a:p>
            <a:r>
              <a:rPr lang="en-GB" dirty="0">
                <a:solidFill>
                  <a:schemeClr val="tx1"/>
                </a:solidFill>
              </a:rPr>
              <a:t>Serial recording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Data are laid out as a sequence of bits along each track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>
                <a:solidFill>
                  <a:schemeClr val="tx1"/>
                </a:solidFill>
              </a:rPr>
              <a:t>Data are read and written in contiguous blocks called </a:t>
            </a:r>
            <a:r>
              <a:rPr lang="en-GB" sz="2000" i="1" dirty="0">
                <a:solidFill>
                  <a:schemeClr val="tx1"/>
                </a:solidFill>
              </a:rPr>
              <a:t>physical records</a:t>
            </a:r>
            <a:endParaRPr lang="en-GB" sz="2000" dirty="0">
              <a:solidFill>
                <a:schemeClr val="tx1"/>
              </a:solidFill>
            </a:endParaRP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>
                <a:solidFill>
                  <a:schemeClr val="tx1"/>
                </a:solidFill>
              </a:rPr>
              <a:t>Blocks on the tape are separated by gaps referred to as </a:t>
            </a:r>
            <a:r>
              <a:rPr lang="en-GB" sz="2000" i="1" dirty="0">
                <a:solidFill>
                  <a:schemeClr val="tx1"/>
                </a:solidFill>
              </a:rPr>
              <a:t>inter-record gaps</a:t>
            </a:r>
            <a:endParaRPr lang="en-GB" sz="20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2438080" cy="1694465"/>
          </a:xfrm>
          <a:prstGeom prst="rect">
            <a:avLst/>
          </a:prstGeom>
          <a:effectLst>
            <a:softEdge rad="381000"/>
          </a:effectLst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4422"/>
            <a:ext cx="3255264" cy="1928828"/>
          </a:xfrm>
        </p:spPr>
        <p:txBody>
          <a:bodyPr>
            <a:no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Tape 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3929066"/>
            <a:ext cx="1919908" cy="1447800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721232"/>
            <a:ext cx="6286516" cy="542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14290"/>
            <a:ext cx="7556313" cy="58745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6.7: LTO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Tape Drives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1319234"/>
            <a:ext cx="87249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43174" y="785794"/>
            <a:ext cx="3357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Linear tape-open (LTO)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1524000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Read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Write 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4294967295"/>
          </p:nvPr>
        </p:nvGraphicFramePr>
        <p:xfrm>
          <a:off x="685800" y="228600"/>
          <a:ext cx="81534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Bent Arrow 14"/>
          <p:cNvSpPr/>
          <p:nvPr/>
        </p:nvSpPr>
        <p:spPr>
          <a:xfrm rot="6090672">
            <a:off x="7607487" y="986457"/>
            <a:ext cx="1143000" cy="1219200"/>
          </a:xfrm>
          <a:prstGeom prst="bentArrow">
            <a:avLst/>
          </a:prstGeom>
          <a:gradFill flip="none" rotWithShape="1">
            <a:gsLst>
              <a:gs pos="92000">
                <a:schemeClr val="bg1">
                  <a:lumMod val="75000"/>
                  <a:alpha val="86000"/>
                </a:schemeClr>
              </a:gs>
              <a:gs pos="99000">
                <a:srgbClr val="FFFFFF"/>
              </a:gs>
              <a:gs pos="82000">
                <a:schemeClr val="bg2">
                  <a:alpha val="8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00174"/>
            <a:ext cx="7556313" cy="46259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>
                <a:solidFill>
                  <a:schemeClr val="tx1"/>
                </a:solidFill>
              </a:rPr>
              <a:t>6.1 What are the advantages of using a glass substrate for a magnetic disk? </a:t>
            </a:r>
          </a:p>
          <a:p>
            <a:pPr>
              <a:buNone/>
            </a:pPr>
            <a:r>
              <a:rPr lang="en-US" sz="2400">
                <a:solidFill>
                  <a:schemeClr val="tx1"/>
                </a:solidFill>
              </a:rPr>
              <a:t>6.2 How are data written onto a magnetic disk? </a:t>
            </a:r>
          </a:p>
          <a:p>
            <a:pPr>
              <a:buNone/>
            </a:pPr>
            <a:r>
              <a:rPr lang="en-US" sz="2400">
                <a:solidFill>
                  <a:schemeClr val="tx1"/>
                </a:solidFill>
              </a:rPr>
              <a:t>6.3 How are data read from a magnetic disk? </a:t>
            </a:r>
          </a:p>
          <a:p>
            <a:pPr>
              <a:buNone/>
            </a:pPr>
            <a:r>
              <a:rPr lang="en-US" sz="2400">
                <a:solidFill>
                  <a:schemeClr val="tx1"/>
                </a:solidFill>
              </a:rPr>
              <a:t>6.4 Explain the difference between a simple CAV system and a multiple zoned recording system. </a:t>
            </a:r>
          </a:p>
          <a:p>
            <a:pPr>
              <a:buNone/>
            </a:pPr>
            <a:r>
              <a:rPr lang="en-US" sz="2400">
                <a:solidFill>
                  <a:schemeClr val="tx1"/>
                </a:solidFill>
              </a:rPr>
              <a:t>6.5 Define the terms track, cylinder, and sector. </a:t>
            </a:r>
          </a:p>
          <a:p>
            <a:pPr>
              <a:buNone/>
            </a:pPr>
            <a:r>
              <a:rPr lang="en-US" sz="2400">
                <a:solidFill>
                  <a:schemeClr val="tx1"/>
                </a:solidFill>
              </a:rPr>
              <a:t>6.6 What is the typical disk sector size?</a:t>
            </a:r>
          </a:p>
          <a:p>
            <a:pPr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>
                <a:solidFill>
                  <a:schemeClr val="tx1"/>
                </a:solidFill>
              </a:rPr>
              <a:t>6.7 Define the terms seek time, rotational delay, access time, and transfer time. </a:t>
            </a:r>
          </a:p>
          <a:p>
            <a:pPr>
              <a:buNone/>
            </a:pPr>
            <a:r>
              <a:rPr lang="en-US" sz="2400">
                <a:solidFill>
                  <a:schemeClr val="tx1"/>
                </a:solidFill>
              </a:rPr>
              <a:t>6.8 What common characteristics are shared by all RAID levels? </a:t>
            </a:r>
          </a:p>
          <a:p>
            <a:pPr>
              <a:buNone/>
            </a:pPr>
            <a:r>
              <a:rPr lang="en-US" sz="2400">
                <a:solidFill>
                  <a:schemeClr val="tx1"/>
                </a:solidFill>
              </a:rPr>
              <a:t>6.9 Briefly define the seven RAID levels. </a:t>
            </a:r>
          </a:p>
          <a:p>
            <a:pPr>
              <a:buNone/>
            </a:pPr>
            <a:r>
              <a:rPr lang="en-US" sz="2400">
                <a:solidFill>
                  <a:schemeClr val="tx1"/>
                </a:solidFill>
              </a:rPr>
              <a:t>6.10 Explain the term striped data. </a:t>
            </a:r>
          </a:p>
          <a:p>
            <a:pPr>
              <a:buNone/>
            </a:pPr>
            <a:r>
              <a:rPr lang="en-US" sz="2400">
                <a:solidFill>
                  <a:schemeClr val="tx1"/>
                </a:solidFill>
              </a:rPr>
              <a:t>6.11 How is redundancy achieved in a RAID system? </a:t>
            </a:r>
          </a:p>
          <a:p>
            <a:pPr>
              <a:buNone/>
            </a:pPr>
            <a:r>
              <a:rPr lang="en-US" sz="2400">
                <a:solidFill>
                  <a:schemeClr val="tx1"/>
                </a:solidFill>
              </a:rPr>
              <a:t>6.12 In the context of RAID, what is the distinction between parallel access and independent access?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402963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Magnetic disk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Magnetic read and write mechanisms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organization and formatting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Physical characteristics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Disk performance parameters</a:t>
            </a:r>
          </a:p>
          <a:p>
            <a:r>
              <a:rPr lang="en-US" dirty="0">
                <a:solidFill>
                  <a:schemeClr val="tx1"/>
                </a:solidFill>
              </a:rPr>
              <a:t>Solid state drives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Flash  memory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SSD compared to HDD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SSD organization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Practical issues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1765" dirty="0">
                <a:solidFill>
                  <a:schemeClr val="tx1"/>
                </a:solidFill>
              </a:rPr>
              <a:t>Magnetic tape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800600" y="2286000"/>
            <a:ext cx="3657600" cy="4114800"/>
          </a:xfrm>
        </p:spPr>
        <p:txBody>
          <a:bodyPr>
            <a:normAutofit lnSpcReduction="10000"/>
          </a:bodyPr>
          <a:lstStyle/>
          <a:p>
            <a:r>
              <a:rPr lang="en-US" sz="1765" dirty="0">
                <a:solidFill>
                  <a:schemeClr val="tx1"/>
                </a:solidFill>
              </a:rPr>
              <a:t>RAID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RAID level 0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RAID level 1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RAID level 2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RAID level 3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RAID level 4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RAID level 5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RAID level 6</a:t>
            </a:r>
          </a:p>
          <a:p>
            <a:r>
              <a:rPr lang="en-US" sz="1765" dirty="0">
                <a:solidFill>
                  <a:schemeClr val="tx1"/>
                </a:solidFill>
              </a:rPr>
              <a:t>Optical memory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Compact disk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Digital versatile disk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High-definition optical disks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endParaRPr/>
          </a:p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6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External Memory  </a:t>
            </a:r>
            <a:endParaRPr lang="en-US" dirty="0">
              <a:solidFill>
                <a:srgbClr val="6666CC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Write/Magnetoresistive Read Head</a:t>
            </a: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6364" b="28182"/>
              <a:stretch>
                <a:fillRect/>
              </a:stretch>
            </p:blipFill>
          </mc:Choice>
          <mc:Fallback>
            <p:blipFill>
              <a:blip r:embed="rId4"/>
              <a:srcRect t="16364" b="28182"/>
              <a:stretch>
                <a:fillRect/>
              </a:stretch>
            </p:blipFill>
          </mc:Fallback>
        </mc:AlternateContent>
        <p:spPr>
          <a:xfrm>
            <a:off x="609600" y="958211"/>
            <a:ext cx="8229600" cy="59058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5720" y="5214950"/>
            <a:ext cx="3786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Inductive Write: Ghi cảm ứng điện từ</a:t>
            </a:r>
          </a:p>
          <a:p>
            <a:r>
              <a:rPr lang="en-US" sz="1800"/>
              <a:t>Magneto-resistive Read: đọc từ điện</a:t>
            </a:r>
          </a:p>
          <a:p>
            <a:r>
              <a:rPr lang="en-US" sz="1800"/>
              <a:t>N: North, S: South</a:t>
            </a:r>
            <a:endParaRPr lang="en-US" sz="18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34200" y="642918"/>
            <a:ext cx="2209800" cy="2286000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</a:t>
            </a: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529" t="6364" r="7059" b="26364"/>
              <a:stretch>
                <a:fillRect/>
              </a:stretch>
            </p:blipFill>
          </mc:Choice>
          <mc:Fallback>
            <p:blipFill>
              <a:blip r:embed="rId4"/>
              <a:srcRect l="3529" t="6364" r="7059" b="26364"/>
              <a:stretch>
                <a:fillRect/>
              </a:stretch>
            </p:blipFill>
          </mc:Fallback>
        </mc:AlternateContent>
        <p:spPr>
          <a:xfrm>
            <a:off x="-32" y="142852"/>
            <a:ext cx="6505888" cy="6334868"/>
          </a:xfrm>
          <a:prstGeom prst="rect">
            <a:avLst/>
          </a:prstGeom>
        </p:spPr>
      </p:pic>
      <p:pic>
        <p:nvPicPr>
          <p:cNvPr id="5" name="Picture 6" descr="hdd-sp"/>
          <p:cNvPicPr>
            <a:picLocks noChangeAspect="1" noChangeArrowheads="1"/>
          </p:cNvPicPr>
          <p:nvPr/>
        </p:nvPicPr>
        <p:blipFill>
          <a:blip r:embed="rId5">
            <a:lum bright="-20000" contrast="40000"/>
          </a:blip>
          <a:srcRect/>
          <a:stretch>
            <a:fillRect/>
          </a:stretch>
        </p:blipFill>
        <p:spPr bwMode="auto">
          <a:xfrm>
            <a:off x="5791200" y="3698875"/>
            <a:ext cx="335280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Allocation Unit in Windows: Cluster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928670"/>
            <a:ext cx="4857784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Layout Methods Diagram</a:t>
            </a: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273" t="16471" r="8182" b="12941"/>
              <a:stretch>
                <a:fillRect/>
              </a:stretch>
            </p:blipFill>
          </mc:Choice>
          <mc:Fallback>
            <p:blipFill>
              <a:blip r:embed="rId4"/>
              <a:srcRect l="7273" t="16471" r="8182" b="12941"/>
              <a:stretch>
                <a:fillRect/>
              </a:stretch>
            </p:blipFill>
          </mc:Fallback>
        </mc:AlternateContent>
        <p:spPr>
          <a:xfrm>
            <a:off x="0" y="1143000"/>
            <a:ext cx="9186600" cy="59267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034" y="5786454"/>
            <a:ext cx="4273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Characteristics: Read by yourself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6729</TotalTime>
  <Words>12987</Words>
  <Application>Microsoft Office PowerPoint</Application>
  <PresentationFormat>On-screen Show (4:3)</PresentationFormat>
  <Paragraphs>1166</Paragraphs>
  <Slides>52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ＭＳ Ｐゴシック</vt:lpstr>
      <vt:lpstr>Arial</vt:lpstr>
      <vt:lpstr>Rockwell</vt:lpstr>
      <vt:lpstr>Times New Roman</vt:lpstr>
      <vt:lpstr>Wingdings</vt:lpstr>
      <vt:lpstr>Advantage</vt:lpstr>
      <vt:lpstr>William Stallings, Computer Organization and Architecture, 9th Edition</vt:lpstr>
      <vt:lpstr>Objectives</vt:lpstr>
      <vt:lpstr>Contents</vt:lpstr>
      <vt:lpstr>6.1- Magnetic Disk</vt:lpstr>
      <vt:lpstr>Magnetic Read and Write  Mechanisms</vt:lpstr>
      <vt:lpstr>Inductive Write/Magnetoresistive Read Head</vt:lpstr>
      <vt:lpstr>Disk Data  Layout</vt:lpstr>
      <vt:lpstr>Disk Allocation Unit in Windows: Cluster</vt:lpstr>
      <vt:lpstr>Disk Layout Methods Diagram</vt:lpstr>
      <vt:lpstr>Winchester Disk Format Seagate ST506</vt:lpstr>
      <vt:lpstr>Table 6.1: Physical Characteristics  of Disk Systems</vt:lpstr>
      <vt:lpstr>Characteristics</vt:lpstr>
      <vt:lpstr>Multiple Platters</vt:lpstr>
      <vt:lpstr>PowerPoint Presentation</vt:lpstr>
      <vt:lpstr> Disk Classification</vt:lpstr>
      <vt:lpstr>Typical Hard Disk Parameters</vt:lpstr>
      <vt:lpstr>Timing of Disk I/O Transfer</vt:lpstr>
      <vt:lpstr>Disk Performance  Parameters</vt:lpstr>
      <vt:lpstr>Disk Performance  Parameters</vt:lpstr>
      <vt:lpstr>Exercise</vt:lpstr>
      <vt:lpstr>6.2- RAID</vt:lpstr>
      <vt:lpstr>PowerPoint Presentation</vt:lpstr>
      <vt:lpstr>RAID Levels 0, 1, 2</vt:lpstr>
      <vt:lpstr>RAID Levels 3, 4, 5, 6</vt:lpstr>
      <vt:lpstr>Data Mapping for a RAID Level 0 Array</vt:lpstr>
      <vt:lpstr>RAID Level 0</vt:lpstr>
      <vt:lpstr>RAID Level 1</vt:lpstr>
      <vt:lpstr>RAID Level 2</vt:lpstr>
      <vt:lpstr>RAID Level 3</vt:lpstr>
      <vt:lpstr>RAID Level 4</vt:lpstr>
      <vt:lpstr>RAID Level 5</vt:lpstr>
      <vt:lpstr>PowerPoint Presentation</vt:lpstr>
      <vt:lpstr>PowerPoint Presentation</vt:lpstr>
      <vt:lpstr>6.3-Solid State Drive (SSD)</vt:lpstr>
      <vt:lpstr>PowerPoint Presentation</vt:lpstr>
      <vt:lpstr>SSD Compared to HDD</vt:lpstr>
      <vt:lpstr>SSD  Organization</vt:lpstr>
      <vt:lpstr>Practical Issues</vt:lpstr>
      <vt:lpstr>6.4- Optical Memory Compact Disk Read-Only Memory</vt:lpstr>
      <vt:lpstr>PowerPoint Presentation</vt:lpstr>
      <vt:lpstr>CD Operation</vt:lpstr>
      <vt:lpstr>CD-ROM Block Format</vt:lpstr>
      <vt:lpstr>PowerPoint Presentation</vt:lpstr>
      <vt:lpstr>CD Recordable    CD Rewritable  (CD-R)    (CD-RW)</vt:lpstr>
      <vt:lpstr>Digital  Versatile Disk  (DVD) Đĩa Đa năng Số</vt:lpstr>
      <vt:lpstr>PowerPoint Presentation</vt:lpstr>
      <vt:lpstr>6.5- Magnetic Tape</vt:lpstr>
      <vt:lpstr>Magnetic Tape  Features</vt:lpstr>
      <vt:lpstr>Table 6.7: LTO Tape Drives </vt:lpstr>
      <vt:lpstr>Exercises</vt:lpstr>
      <vt:lpstr>Exercises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External Memory</dc:title>
  <dc:creator>Adrian J Pullin</dc:creator>
  <cp:lastModifiedBy>Khanh Kieu</cp:lastModifiedBy>
  <cp:revision>166</cp:revision>
  <dcterms:created xsi:type="dcterms:W3CDTF">2012-06-20T16:57:50Z</dcterms:created>
  <dcterms:modified xsi:type="dcterms:W3CDTF">2017-03-29T03:19:55Z</dcterms:modified>
</cp:coreProperties>
</file>