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85476" autoAdjust="0"/>
  </p:normalViewPr>
  <p:slideViewPr>
    <p:cSldViewPr>
      <p:cViewPr varScale="1">
        <p:scale>
          <a:sx n="62" d="100"/>
          <a:sy n="62" d="100"/>
        </p:scale>
        <p:origin x="15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FF0000"/>
              </a:solidFill>
            </a:rPr>
            <a:t>machine language instructions</a:t>
          </a:r>
          <a:r>
            <a:rPr lang="en-US" sz="1400" dirty="0"/>
            <a:t> that a computer can follow</a:t>
          </a:r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</a:rPr>
            <a:t>Boundary </a:t>
          </a:r>
          <a:r>
            <a:rPr lang="en-US" sz="1400" dirty="0"/>
            <a:t>between hardware and software</a:t>
          </a:r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/>
            <a:t>Defines </a:t>
          </a:r>
          <a:r>
            <a:rPr lang="en-US" sz="1400" b="1" dirty="0">
              <a:solidFill>
                <a:srgbClr val="0070C0"/>
              </a:solidFill>
            </a:rPr>
            <a:t>a standard for binary portability </a:t>
          </a:r>
          <a:r>
            <a:rPr lang="en-US" sz="1400" dirty="0"/>
            <a:t>across programs</a:t>
          </a:r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/>
            <a:t> and services available in a system through the user ISA</a:t>
          </a:r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/>
            <a:t>Gives a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/>
            <a:t>available in a system through the user ISA supplemented with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/>
            <a:t>Using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/>
            <a:t>to other systems that support the same API</a:t>
          </a:r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</dgm:pt>
    <dgm:pt modelId="{80999366-1526-024F-A0FA-5C77637227CF}" type="pres">
      <dgm:prSet presAssocID="{124BEBE8-86C4-2649-8CA2-A1D816B4AEC4}" presName="rootConnector" presStyleLbl="node1" presStyleIdx="0" presStyleCnt="3"/>
      <dgm:spPr/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</dgm:pt>
    <dgm:pt modelId="{8B292142-3417-9A49-B33C-60015EE3F03C}" type="pres">
      <dgm:prSet presAssocID="{745137B8-A504-9949-92EB-436B4F44B251}" presName="Name13" presStyleLbl="parChTrans1D2" presStyleIdx="1" presStyleCnt="6"/>
      <dgm:spPr/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</dgm:pt>
    <dgm:pt modelId="{8B6D4C7E-29AD-9044-91B7-CEE92FB3EE22}" type="pres">
      <dgm:prSet presAssocID="{19CB2456-F605-D544-8595-DEDA979184A4}" presName="rootConnector" presStyleLbl="node1" presStyleIdx="1" presStyleCnt="3"/>
      <dgm:spPr/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</dgm:pt>
    <dgm:pt modelId="{FB7C3B48-6D64-704B-90A6-5F37E3C3BB64}" type="pres">
      <dgm:prSet presAssocID="{9F672795-D12A-4A40-8E2C-1998ACCA0397}" presName="Name13" presStyleLbl="parChTrans1D2" presStyleIdx="3" presStyleCnt="6"/>
      <dgm:spPr/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</dgm:pt>
    <dgm:pt modelId="{62C3E8FA-50C3-6045-A6EB-AABE46C10363}" type="pres">
      <dgm:prSet presAssocID="{284C70B2-3774-E146-867F-A0181B004F39}" presName="rootConnector" presStyleLbl="node1" presStyleIdx="2" presStyleCnt="3"/>
      <dgm:spPr/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</dgm:pt>
    <dgm:pt modelId="{CD026FB4-5266-8543-8F4A-2A2135869993}" type="pres">
      <dgm:prSet presAssocID="{12F93348-8EE6-6745-9237-AD103F2A73A5}" presName="Name13" presStyleLbl="parChTrans1D2" presStyleIdx="5" presStyleCnt="6"/>
      <dgm:spPr/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</dgm:pt>
  </dgm:ptLst>
  <dgm:cxnLst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</dgm:pt>
    <dgm:pt modelId="{3DAFAE46-D62E-F547-B908-2C8910826AC8}" type="pres">
      <dgm:prSet presAssocID="{76A507E1-BF32-9C4F-8C5A-DDCB4CAC7279}" presName="sibTrans" presStyleLbl="sibTrans2D1" presStyleIdx="0" presStyleCnt="4"/>
      <dgm:spPr/>
    </dgm:pt>
    <dgm:pt modelId="{C943DAB8-79DA-614E-9AE2-078CDBF9AECA}" type="pres">
      <dgm:prSet presAssocID="{76A507E1-BF32-9C4F-8C5A-DDCB4CAC7279}" presName="connectorText" presStyleLbl="sibTrans2D1" presStyleIdx="0" presStyleCnt="4"/>
      <dgm:spPr/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</dgm:pt>
    <dgm:pt modelId="{93BED25B-E4BA-C34E-8466-5DF5C8329C0E}" type="pres">
      <dgm:prSet presAssocID="{29068278-2A24-F642-9D08-49E218916C8F}" presName="sibTrans" presStyleLbl="sibTrans2D1" presStyleIdx="1" presStyleCnt="4"/>
      <dgm:spPr/>
    </dgm:pt>
    <dgm:pt modelId="{7D61FD54-B252-4142-B47B-CFE1493C3858}" type="pres">
      <dgm:prSet presAssocID="{29068278-2A24-F642-9D08-49E218916C8F}" presName="connectorText" presStyleLbl="sibTrans2D1" presStyleIdx="1" presStyleCnt="4"/>
      <dgm:spPr/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</dgm:pt>
    <dgm:pt modelId="{81F88D5B-AAE0-E440-AA67-A6E3B02216D2}" type="pres">
      <dgm:prSet presAssocID="{E2EEEA5A-9745-1C4E-B09A-FB05319DD4C2}" presName="connectorText" presStyleLbl="sibTrans2D1" presStyleIdx="2" presStyleCnt="4"/>
      <dgm:spPr/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</dgm:pt>
    <dgm:pt modelId="{24467B28-CBFC-584C-905E-18BF0F2750F9}" type="pres">
      <dgm:prSet presAssocID="{15C653CD-26ED-754C-9AC0-B79DBBB27EBD}" presName="sibTrans" presStyleLbl="sibTrans2D1" presStyleIdx="3" presStyleCnt="4"/>
      <dgm:spPr/>
    </dgm:pt>
    <dgm:pt modelId="{E0B323E1-C1DA-0F4B-9AF4-78A2161867BC}" type="pres">
      <dgm:prSet presAssocID="{15C653CD-26ED-754C-9AC0-B79DBBB27EBD}" presName="connectorText" presStyleLbl="sibTrans2D1" presStyleIdx="3" presStyleCnt="4"/>
      <dgm:spPr/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</dgm:pt>
  </dgm:ptLst>
  <dgm:cxnLst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348518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sp:txBody>
      <dsp:txXfrm>
        <a:off x="382586" y="34701"/>
        <a:ext cx="2258196" cy="1095030"/>
      </dsp:txXfrm>
    </dsp:sp>
    <dsp:sp modelId="{5B513F86-D07D-CC45-AADF-4F581EAF2C88}">
      <dsp:nvSpPr>
        <dsp:cNvPr id="0" name=""/>
        <dsp:cNvSpPr/>
      </dsp:nvSpPr>
      <dsp:spPr>
        <a:xfrm>
          <a:off x="581151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813784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FF0000"/>
              </a:solidFill>
            </a:rPr>
            <a:t>machine language instructions</a:t>
          </a:r>
          <a:r>
            <a:rPr lang="en-US" sz="1400" kern="1200" dirty="0"/>
            <a:t> that a computer can follow</a:t>
          </a:r>
        </a:p>
      </dsp:txBody>
      <dsp:txXfrm>
        <a:off x="847852" y="1462825"/>
        <a:ext cx="1792929" cy="1095030"/>
      </dsp:txXfrm>
    </dsp:sp>
    <dsp:sp modelId="{8B292142-3417-9A49-B33C-60015EE3F03C}">
      <dsp:nvSpPr>
        <dsp:cNvPr id="0" name=""/>
        <dsp:cNvSpPr/>
      </dsp:nvSpPr>
      <dsp:spPr>
        <a:xfrm>
          <a:off x="581151" y="1163799"/>
          <a:ext cx="232633" cy="232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332"/>
              </a:lnTo>
              <a:lnTo>
                <a:pt x="232633" y="2326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813784" y="2908549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Boundary </a:t>
          </a:r>
          <a:r>
            <a:rPr lang="en-US" sz="1400" kern="1200" dirty="0"/>
            <a:t>between hardware and software</a:t>
          </a:r>
        </a:p>
      </dsp:txBody>
      <dsp:txXfrm>
        <a:off x="847852" y="2942617"/>
        <a:ext cx="1792929" cy="1095030"/>
      </dsp:txXfrm>
    </dsp:sp>
    <dsp:sp modelId="{489FB5BC-4218-644F-A04B-E9381F972CA7}">
      <dsp:nvSpPr>
        <dsp:cNvPr id="0" name=""/>
        <dsp:cNvSpPr/>
      </dsp:nvSpPr>
      <dsp:spPr>
        <a:xfrm>
          <a:off x="3256433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sp:txBody>
      <dsp:txXfrm>
        <a:off x="3290501" y="34701"/>
        <a:ext cx="2258196" cy="1095030"/>
      </dsp:txXfrm>
    </dsp:sp>
    <dsp:sp modelId="{FD2B6C68-7AE3-AD44-B0A5-B3647459FECC}">
      <dsp:nvSpPr>
        <dsp:cNvPr id="0" name=""/>
        <dsp:cNvSpPr/>
      </dsp:nvSpPr>
      <dsp:spPr>
        <a:xfrm>
          <a:off x="3489067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721700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</a:t>
          </a:r>
          <a:r>
            <a:rPr lang="en-US" sz="1400" b="1" kern="1200" dirty="0">
              <a:solidFill>
                <a:srgbClr val="0070C0"/>
              </a:solidFill>
            </a:rPr>
            <a:t>a standard for binary portability </a:t>
          </a:r>
          <a:r>
            <a:rPr lang="en-US" sz="1400" kern="1200" dirty="0"/>
            <a:t>across programs</a:t>
          </a:r>
        </a:p>
      </dsp:txBody>
      <dsp:txXfrm>
        <a:off x="3755768" y="1462825"/>
        <a:ext cx="1792929" cy="1095030"/>
      </dsp:txXfrm>
    </dsp:sp>
    <dsp:sp modelId="{FB7C3B48-6D64-704B-90A6-5F37E3C3BB64}">
      <dsp:nvSpPr>
        <dsp:cNvPr id="0" name=""/>
        <dsp:cNvSpPr/>
      </dsp:nvSpPr>
      <dsp:spPr>
        <a:xfrm>
          <a:off x="3489067" y="1163799"/>
          <a:ext cx="232633" cy="254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520"/>
              </a:lnTo>
              <a:lnTo>
                <a:pt x="232633" y="2547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721700" y="2908549"/>
          <a:ext cx="1861065" cy="1605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kern="1200" dirty="0"/>
            <a:t> and services available in a system through the user ISA</a:t>
          </a:r>
        </a:p>
      </dsp:txBody>
      <dsp:txXfrm>
        <a:off x="3768725" y="2955574"/>
        <a:ext cx="1767015" cy="1511491"/>
      </dsp:txXfrm>
    </dsp:sp>
    <dsp:sp modelId="{E55E10B5-5593-224E-9230-4EEE33A00367}">
      <dsp:nvSpPr>
        <dsp:cNvPr id="0" name=""/>
        <dsp:cNvSpPr/>
      </dsp:nvSpPr>
      <dsp:spPr>
        <a:xfrm>
          <a:off x="6164349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sp:txBody>
      <dsp:txXfrm>
        <a:off x="6198417" y="34701"/>
        <a:ext cx="2258196" cy="1095030"/>
      </dsp:txXfrm>
    </dsp:sp>
    <dsp:sp modelId="{50BEA580-295E-FC4B-A921-B4CB91D3BCA7}">
      <dsp:nvSpPr>
        <dsp:cNvPr id="0" name=""/>
        <dsp:cNvSpPr/>
      </dsp:nvSpPr>
      <dsp:spPr>
        <a:xfrm>
          <a:off x="6396982" y="1163799"/>
          <a:ext cx="232633" cy="1337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59"/>
              </a:lnTo>
              <a:lnTo>
                <a:pt x="232633" y="1337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629615" y="1359374"/>
          <a:ext cx="1861065" cy="228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Gives a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kern="1200" dirty="0"/>
            <a:t>available in a system through the user ISA supplemented with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sp:txBody>
      <dsp:txXfrm>
        <a:off x="6684124" y="1413883"/>
        <a:ext cx="1752047" cy="2174951"/>
      </dsp:txXfrm>
    </dsp:sp>
    <dsp:sp modelId="{CD026FB4-5266-8543-8F4A-2A2135869993}">
      <dsp:nvSpPr>
        <dsp:cNvPr id="0" name=""/>
        <dsp:cNvSpPr/>
      </dsp:nvSpPr>
      <dsp:spPr>
        <a:xfrm>
          <a:off x="6396982" y="1163799"/>
          <a:ext cx="232633" cy="332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055"/>
              </a:lnTo>
              <a:lnTo>
                <a:pt x="232633" y="3322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629615" y="3786216"/>
          <a:ext cx="1861065" cy="139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kern="1200" dirty="0"/>
            <a:t>to other systems that support the same API</a:t>
          </a:r>
        </a:p>
      </dsp:txBody>
      <dsp:txXfrm>
        <a:off x="6670598" y="3827199"/>
        <a:ext cx="1779099" cy="1317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587885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Determines which programs are submitted for processing</a:t>
          </a:r>
        </a:p>
      </dsp:txBody>
      <dsp:txXfrm>
        <a:off x="622620" y="439837"/>
        <a:ext cx="1907116" cy="1116481"/>
      </dsp:txXfrm>
    </dsp:sp>
    <dsp:sp modelId="{3DAFAE46-D62E-F547-B908-2C8910826AC8}">
      <dsp:nvSpPr>
        <dsp:cNvPr id="0" name=""/>
        <dsp:cNvSpPr/>
      </dsp:nvSpPr>
      <dsp:spPr>
        <a:xfrm>
          <a:off x="2738411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8411" y="851020"/>
        <a:ext cx="293325" cy="294115"/>
      </dsp:txXfrm>
    </dsp:sp>
    <dsp:sp modelId="{C48960A2-F897-234D-BD9C-A1AD5E608FE6}">
      <dsp:nvSpPr>
        <dsp:cNvPr id="0" name=""/>
        <dsp:cNvSpPr/>
      </dsp:nvSpPr>
      <dsp:spPr>
        <a:xfrm>
          <a:off x="3355106" y="405102"/>
          <a:ext cx="1976586" cy="1185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Once submitted, a job becomes a process for the short term scheduler</a:t>
          </a:r>
        </a:p>
      </dsp:txBody>
      <dsp:txXfrm>
        <a:off x="3389841" y="439837"/>
        <a:ext cx="1907116" cy="1116481"/>
      </dsp:txXfrm>
    </dsp:sp>
    <dsp:sp modelId="{93BED25B-E4BA-C34E-8466-5DF5C8329C0E}">
      <dsp:nvSpPr>
        <dsp:cNvPr id="0" name=""/>
        <dsp:cNvSpPr/>
      </dsp:nvSpPr>
      <dsp:spPr>
        <a:xfrm>
          <a:off x="5505632" y="752981"/>
          <a:ext cx="419036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5632" y="851020"/>
        <a:ext cx="293325" cy="294115"/>
      </dsp:txXfrm>
    </dsp:sp>
    <dsp:sp modelId="{A0DE8F98-B363-8240-B4A5-366984F5E754}">
      <dsp:nvSpPr>
        <dsp:cNvPr id="0" name=""/>
        <dsp:cNvSpPr/>
      </dsp:nvSpPr>
      <dsp:spPr>
        <a:xfrm>
          <a:off x="6122327" y="823"/>
          <a:ext cx="1976586" cy="1994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some systems a newly created process begins in a swapped-out condition, in which case it is added to a queue for the medium-term scheduler</a:t>
          </a:r>
        </a:p>
      </dsp:txBody>
      <dsp:txXfrm>
        <a:off x="6180219" y="58715"/>
        <a:ext cx="1860802" cy="1878726"/>
      </dsp:txXfrm>
    </dsp:sp>
    <dsp:sp modelId="{6902F125-B410-B940-9B65-5636A8A9B969}">
      <dsp:nvSpPr>
        <dsp:cNvPr id="0" name=""/>
        <dsp:cNvSpPr/>
      </dsp:nvSpPr>
      <dsp:spPr>
        <a:xfrm rot="5400000">
          <a:off x="6738834" y="2205345"/>
          <a:ext cx="499093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6841323" y="2200895"/>
        <a:ext cx="294115" cy="352035"/>
      </dsp:txXfrm>
    </dsp:sp>
    <dsp:sp modelId="{AC21E1F0-4D5A-5345-AD6D-DF1C4E58B79F}">
      <dsp:nvSpPr>
        <dsp:cNvPr id="0" name=""/>
        <dsp:cNvSpPr/>
      </dsp:nvSpPr>
      <dsp:spPr>
        <a:xfrm>
          <a:off x="5600568" y="2933702"/>
          <a:ext cx="2498345" cy="23279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Newly submitted jobs are routed to disk and held in a batch queue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long-term scheduler creates processes from the queue when it can</a:t>
          </a:r>
        </a:p>
      </dsp:txBody>
      <dsp:txXfrm>
        <a:off x="5668751" y="3001885"/>
        <a:ext cx="2361979" cy="2191574"/>
      </dsp:txXfrm>
    </dsp:sp>
    <dsp:sp modelId="{24467B28-CBFC-584C-905E-18BF0F2750F9}">
      <dsp:nvSpPr>
        <dsp:cNvPr id="0" name=""/>
        <dsp:cNvSpPr/>
      </dsp:nvSpPr>
      <dsp:spPr>
        <a:xfrm rot="10799385">
          <a:off x="4513880" y="3852924"/>
          <a:ext cx="767925" cy="490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660938" y="3950950"/>
        <a:ext cx="620867" cy="294115"/>
      </dsp:txXfrm>
    </dsp:sp>
    <dsp:sp modelId="{6B17C49C-5F9E-7C43-A2A7-9A15377FFA61}">
      <dsp:nvSpPr>
        <dsp:cNvPr id="0" name=""/>
        <dsp:cNvSpPr/>
      </dsp:nvSpPr>
      <dsp:spPr>
        <a:xfrm>
          <a:off x="338934" y="2786791"/>
          <a:ext cx="3812716" cy="2623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Time-sharing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process request is generated when a user attempts to connect to the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will accept all authorized comers until the system is saturated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At that point a connection request is met with a message indicating that the system is full and to try again later</a:t>
          </a:r>
        </a:p>
      </dsp:txBody>
      <dsp:txXfrm>
        <a:off x="415771" y="2863628"/>
        <a:ext cx="3659042" cy="246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>
                <a:latin typeface="Times New Roman" pitchFamily="-110" charset="0"/>
              </a:rPr>
              <a:t> System </a:t>
            </a:r>
            <a:r>
              <a:rPr lang="en-US" baseline="0">
                <a:latin typeface="Times New Roman" pitchFamily="-110" charset="0"/>
              </a:rPr>
              <a:t>Support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 by Thân</a:t>
            </a:r>
            <a:r>
              <a:rPr lang="en-US" baseline="0">
                <a:latin typeface="Times New Roman" pitchFamily="-110" charset="0"/>
              </a:rPr>
              <a:t> Văn Sử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3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</a:t>
            </a:r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8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lập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đ</a:t>
            </a:r>
            <a:r>
              <a:rPr lang="vi-VN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ư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ợc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xây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lớp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2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trái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sang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tập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tin </a:t>
            </a:r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.bat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characteristics serve to differentiate various types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30-Mar-17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30-Mar-17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30-Mar-17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30-Mar-17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30-Mar-17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/>
              <a:t>William Stallings, Computer Organization and Architecture, 9</a:t>
            </a:r>
            <a:r>
              <a:rPr lang="en-GB" sz="1600" baseline="30000"/>
              <a:t>th</a:t>
            </a:r>
            <a:r>
              <a:rPr lang="en-GB" sz="1600"/>
              <a:t> </a:t>
            </a:r>
            <a:r>
              <a:rPr lang="en-GB" sz="16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Interactive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Batch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After the program is completed results are printed out for </a:t>
            </a:r>
            <a:r>
              <a:rPr lang="en-US" sz="2000">
                <a:solidFill>
                  <a:srgbClr val="002060"/>
                </a:solidFill>
              </a:rPr>
              <a:t>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Sign-up </a:t>
            </a:r>
            <a:r>
              <a:rPr lang="en-US">
                <a:solidFill>
                  <a:srgbClr val="002060"/>
                </a:solidFill>
              </a:rPr>
              <a:t>sheets (bản đăng ký)were </a:t>
            </a:r>
            <a:r>
              <a:rPr lang="en-US" dirty="0">
                <a:solidFill>
                  <a:srgbClr val="002060"/>
                </a:solidFill>
              </a:rPr>
              <a:t>used to reserve processor time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If </a:t>
            </a:r>
            <a:r>
              <a:rPr lang="en-US">
                <a:solidFill>
                  <a:srgbClr val="002060"/>
                </a:solidFill>
              </a:rPr>
              <a:t>problems occurred the </a:t>
            </a:r>
            <a:r>
              <a:rPr lang="en-US" dirty="0">
                <a:solidFill>
                  <a:srgbClr val="002060"/>
                </a:solidFill>
              </a:rPr>
              <a:t>user could be forced to stop before resolving the problem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>
                <a:solidFill>
                  <a:schemeClr val="tx1"/>
                </a:solidFill>
              </a:rPr>
              <a:t>the monitor</a:t>
            </a:r>
            <a:endParaRPr lang="en-US"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relies on the ability of the processor to fetch instructions from various portions of main memory in order </a:t>
            </a:r>
            <a:r>
              <a:rPr lang="en-US" sz="2000">
                <a:solidFill>
                  <a:srgbClr val="002060"/>
                </a:solidFill>
              </a:rPr>
              <a:t>to seize (nắm lấy) and relinquish (từ bỏ) </a:t>
            </a:r>
            <a:r>
              <a:rPr lang="en-US" sz="2000" dirty="0">
                <a:solidFill>
                  <a:srgbClr val="002060"/>
                </a:solidFill>
              </a:rPr>
              <a:t>control alternately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**Each 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to FORTRAN 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User program must not alter the memory area containing the monitor 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>
            <a:normAutofit lnSpcReduction="10000"/>
          </a:bodyPr>
          <a:lstStyle/>
          <a:p>
            <a:r>
              <a:rPr lang="en-US" sz="2065" b="1" dirty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to prevent a job </a:t>
            </a:r>
            <a:r>
              <a:rPr lang="en-US">
                <a:solidFill>
                  <a:srgbClr val="002060"/>
                </a:solidFill>
              </a:rPr>
              <a:t>from monopolizing (độc chiếm) </a:t>
            </a:r>
            <a:r>
              <a:rPr lang="en-US" dirty="0">
                <a:solidFill>
                  <a:srgbClr val="002060"/>
                </a:solidFill>
              </a:rPr>
              <a:t>the system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 lnSpcReduction="10000"/>
          </a:bodyPr>
          <a:lstStyle/>
          <a:p>
            <a:r>
              <a:rPr lang="en-US" sz="2232" b="1" dirty="0">
                <a:solidFill>
                  <a:srgbClr val="002060"/>
                </a:solidFill>
              </a:rPr>
              <a:t>Privileged instructions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Lệnh đặc biệt, nhạy cảm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Can </a:t>
            </a:r>
            <a:r>
              <a:rPr lang="en-US" dirty="0">
                <a:solidFill>
                  <a:srgbClr val="002060"/>
                </a:solidFill>
              </a:rPr>
              <a:t>only be executed by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processor is often idle </a:t>
            </a: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</a:t>
            </a:r>
            <a:r>
              <a:rPr lang="en-US" sz="2400">
                <a:solidFill>
                  <a:srgbClr val="002060"/>
                </a:solidFill>
              </a:rPr>
              <a:t>or quantum (time slice, time slot) </a:t>
            </a:r>
            <a:r>
              <a:rPr lang="en-US" sz="2400" dirty="0">
                <a:solidFill>
                  <a:srgbClr val="002060"/>
                </a:solidFill>
              </a:rPr>
              <a:t>of computation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there are 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11" y="4285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a computer be made </a:t>
            </a:r>
            <a:r>
              <a:rPr lang="en-US" sz="2800">
                <a:solidFill>
                  <a:srgbClr val="002060"/>
                </a:solidFill>
              </a:rPr>
              <a:t>more convenient </a:t>
            </a:r>
            <a:r>
              <a:rPr lang="en-US" sz="2800" dirty="0">
                <a:solidFill>
                  <a:srgbClr val="002060"/>
                </a:solidFill>
              </a:rPr>
              <a:t>to use?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Define virtual memory.</a:t>
            </a:r>
            <a:endParaRPr lang="en-US" sz="2600" dirty="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Four types are typically involved: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Program</a:t>
            </a:r>
            <a:r>
              <a:rPr lang="en-US"/>
              <a:t>: executable file stored in external memory</a:t>
            </a:r>
          </a:p>
          <a:p>
            <a:r>
              <a:rPr lang="en-US" b="1"/>
              <a:t>Process</a:t>
            </a:r>
            <a:r>
              <a:rPr lang="en-US"/>
              <a:t>: program in execution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214282" y="214314"/>
            <a:ext cx="7358114" cy="6500834"/>
            <a:chOff x="214282" y="214314"/>
            <a:chExt cx="7358114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214282" y="214314"/>
              <a:ext cx="7358114" cy="6500834"/>
              <a:chOff x="214282" y="214314"/>
              <a:chExt cx="7358114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14282" y="214314"/>
                <a:ext cx="7358114" cy="6500834"/>
                <a:chOff x="-32" y="142876"/>
                <a:chExt cx="7358114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-32" y="142876"/>
                  <a:ext cx="7358114" cy="6500834"/>
                  <a:chOff x="-32" y="142876"/>
                  <a:chExt cx="7358114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2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3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 0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>
                        <a:solidFill>
                          <a:srgbClr val="FF0000"/>
                        </a:solidFill>
                      </a:rPr>
                      <a:t>New process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P0’s mem.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P2’s mem.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P4’s mem.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P1’s mem.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Accept ?</a:t>
                    </a: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Where will be used to load it ?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Which of them will  run ?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-32" y="3792684"/>
                    <a:ext cx="2214578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Long-term Scheduling</a:t>
                    </a:r>
                  </a:p>
                  <a:p>
                    <a:r>
                      <a:rPr lang="en-US" sz="2000"/>
                      <a:t>(waiting programs)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000496" y="5650072"/>
                    <a:ext cx="2143140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/>
                      <a:t>Medium-term Scheduling (blocked processes)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Short-term Scheduling</a:t>
                    </a:r>
                  </a:p>
                  <a:p>
                    <a:r>
                      <a:rPr lang="en-US" sz="2000"/>
                      <a:t>(current processes)</a:t>
                    </a:r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/>
                    <a:t>Memory</a:t>
                  </a: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/>
                  <a:t>Process Table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85720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Each element of the process table is called as </a:t>
              </a:r>
              <a:r>
                <a:rPr lang="en-US" sz="2000" b="1"/>
                <a:t>P</a:t>
              </a:r>
              <a:r>
                <a:rPr lang="en-US" sz="2000"/>
                <a:t>rocess </a:t>
              </a:r>
              <a:r>
                <a:rPr lang="en-US" sz="2000" b="1"/>
                <a:t>C</a:t>
              </a:r>
              <a:r>
                <a:rPr lang="en-US" sz="2000"/>
                <a:t>ontrol </a:t>
              </a:r>
              <a:r>
                <a:rPr lang="en-US" sz="2000" b="1"/>
                <a:t>B</a:t>
              </a:r>
              <a:r>
                <a:rPr lang="en-US" sz="2000"/>
                <a:t>lock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Swapped-out process: </a:t>
            </a:r>
            <a:r>
              <a:rPr lang="en-US" sz="2000"/>
              <a:t>Process stored in RAM must be write </a:t>
            </a:r>
          </a:p>
          <a:p>
            <a:r>
              <a:rPr lang="en-US" sz="2000"/>
              <a:t>to disk. It shields it’s memory to swapped-in process.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Also known as </a:t>
            </a:r>
            <a:r>
              <a:rPr lang="en-US" sz="2000">
                <a:solidFill>
                  <a:srgbClr val="002060"/>
                </a:solidFill>
              </a:rPr>
              <a:t>the dispatcher (trình điều phối)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IO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>
                <a:solidFill>
                  <a:srgbClr val="0070C0"/>
                </a:solidFill>
              </a:rPr>
              <a:t>from 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>
                <a:solidFill>
                  <a:srgbClr val="0070C0"/>
                </a:solidFill>
              </a:rPr>
              <a:t>to another process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Values of registers at the time the process is blocked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Index of instruction  which will  be fetched when the process re-executes.</a:t>
            </a: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2. Time out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5852" y="1071546"/>
            <a:ext cx="6638925" cy="5467350"/>
            <a:chOff x="2219355" y="571480"/>
            <a:chExt cx="6638925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285984" y="2428868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/>
                <a:t>Calls a service 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3003563" y="2070067"/>
              <a:ext cx="856462" cy="4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/>
              <a:t>  Memory Management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/>
              <a:t>  S</a:t>
            </a:r>
            <a:r>
              <a:rPr lang="en-US" sz="3200">
                <a:sym typeface="Wingdings" pitchFamily="2" charset="2"/>
              </a:rPr>
              <a:t>wapping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Partioning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Paging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Virtual Memory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Translation Lookaside Buffer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Segmentation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/>
              <a:t>Memory Manager is a part of OS which bears responsibility to manage computer memory at the system level and some above techniques can be applied.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/>
              <a:t>Why?</a:t>
            </a:r>
          </a:p>
          <a:p>
            <a:r>
              <a:rPr lang="en-US" sz="1800"/>
              <a:t>Memory has larger size </a:t>
            </a:r>
            <a:r>
              <a:rPr lang="en-US" sz="180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/>
              <a:t>Memory Management:</a:t>
            </a:r>
            <a:br>
              <a:rPr lang="en-US" sz="3200"/>
            </a:br>
            <a:r>
              <a:rPr lang="en-US" sz="360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/>
              <a:t>Partitioning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Smaller process needs smaller  memory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</a:p>
          <a:p>
            <a:r>
              <a:rPr lang="en-US" sz="1800" dirty="0">
                <a:latin typeface="+mn-lt"/>
              </a:rPr>
              <a:t>     - expressed as a location relative </a:t>
            </a:r>
            <a:r>
              <a:rPr lang="en-US" sz="1800">
                <a:latin typeface="+mn-lt"/>
              </a:rPr>
              <a:t>to the </a:t>
            </a:r>
            <a:r>
              <a:rPr lang="en-US" sz="1800" dirty="0">
                <a:latin typeface="+mn-lt"/>
              </a:rPr>
              <a:t>beginning of  </a:t>
            </a:r>
            <a:r>
              <a:rPr lang="en-US" sz="1800">
                <a:latin typeface="+mn-lt"/>
              </a:rPr>
              <a:t>the program (</a:t>
            </a:r>
            <a:r>
              <a:rPr lang="en-US" sz="1800" b="1">
                <a:latin typeface="+mn-lt"/>
              </a:rPr>
              <a:t>offset</a:t>
            </a:r>
            <a:r>
              <a:rPr lang="en-US" sz="1800">
                <a:latin typeface="+mn-lt"/>
              </a:rPr>
              <a:t>)</a:t>
            </a:r>
            <a:endParaRPr lang="en-US" sz="18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>
                <a:latin typeface="+mn-lt"/>
              </a:rPr>
              <a:t>      - current starting location of the process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/>
              <a:t>To enable loading a process to any position of memory, program addresses must be expressed as </a:t>
            </a:r>
            <a:r>
              <a:rPr lang="en-US" sz="2000" b="1"/>
              <a:t>l</a:t>
            </a:r>
            <a:r>
              <a:rPr lang="en-US" sz="2000" b="1">
                <a:sym typeface="Wingdings" pitchFamily="2" charset="2"/>
              </a:rPr>
              <a:t>ogical addresses</a:t>
            </a:r>
            <a:r>
              <a:rPr lang="en-US" sz="200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/>
              <a:t>At a time, only one instruction of the current process executes </a:t>
            </a:r>
            <a:r>
              <a:rPr lang="en-US" sz="200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/>
              <a:t>Programs are divided into   small  fixed chunk (ex. 4KB).  At a time, only some pages of each process are loaded to memory (frames)</a:t>
            </a:r>
          </a:p>
          <a:p>
            <a:r>
              <a:rPr lang="en-US" sz="2000"/>
              <a:t>Memory is divided also to frames</a:t>
            </a:r>
          </a:p>
          <a:p>
            <a:r>
              <a:rPr lang="en-US" sz="200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Loading 4 frames of the process A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Each program address is expressed as a logical address which is a pair of (page, offset)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/>
                <a:t>0</a:t>
              </a:r>
            </a:p>
            <a:p>
              <a:r>
                <a:rPr lang="en-US" sz="2050"/>
                <a:t>1</a:t>
              </a:r>
            </a:p>
            <a:p>
              <a:r>
                <a:rPr lang="en-US" sz="2050"/>
                <a:t>2</a:t>
              </a:r>
            </a:p>
            <a:p>
              <a:r>
                <a:rPr lang="en-US" sz="2050"/>
                <a:t>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/>
              <a:t>How to determine physical address from a logical address?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>
                <a:solidFill>
                  <a:srgbClr val="002060"/>
                </a:solidFill>
              </a:rPr>
              <a:t>be </a:t>
            </a:r>
            <a:r>
              <a:rPr lang="en-US" sz="2000" b="1">
                <a:solidFill>
                  <a:srgbClr val="FF0000"/>
                </a:solidFill>
              </a:rPr>
              <a:t>confined (limited) </a:t>
            </a:r>
            <a:r>
              <a:rPr lang="en-US" sz="2000" b="1" dirty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 program </a:t>
            </a:r>
            <a:r>
              <a:rPr lang="en-US" sz="2000" b="1" dirty="0">
                <a:solidFill>
                  <a:srgbClr val="FF0000"/>
                </a:solidFill>
              </a:rPr>
              <a:t>references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data or branches to </a:t>
            </a:r>
            <a:r>
              <a:rPr lang="en-US" sz="2000" dirty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a </a:t>
            </a:r>
            <a:r>
              <a:rPr lang="en-US" sz="2000" b="1" i="1" u="sng" dirty="0">
                <a:solidFill>
                  <a:srgbClr val="FF0000"/>
                </a:solidFill>
              </a:rPr>
              <a:t>page fault </a:t>
            </a:r>
            <a:r>
              <a:rPr lang="en-US" sz="2000" dirty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>
                <a:solidFill>
                  <a:srgbClr val="002060"/>
                </a:solidFill>
              </a:rPr>
              <a:t>desired page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Advantages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>
                <a:solidFill>
                  <a:srgbClr val="FF0000"/>
                </a:solidFill>
              </a:rPr>
              <a:t>page replacement</a:t>
            </a:r>
            <a:r>
              <a:rPr lang="en-US" sz="2000" i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Thrashing</a:t>
            </a:r>
            <a:r>
              <a:rPr lang="en-US" sz="2000" i="1">
                <a:solidFill>
                  <a:srgbClr val="002060"/>
                </a:solidFill>
              </a:rPr>
              <a:t> (đánh bại- hệ thống trì trệ)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>
                <a:solidFill>
                  <a:schemeClr val="bg1"/>
                </a:solidFill>
              </a:rPr>
              <a:t>Example: </a:t>
            </a:r>
            <a:r>
              <a:rPr lang="en-US" sz="1800" b="1">
                <a:solidFill>
                  <a:schemeClr val="bg1"/>
                </a:solidFill>
              </a:rPr>
              <a:t>h(n) = n modulo k ( n%k)</a:t>
            </a:r>
          </a:p>
          <a:p>
            <a:r>
              <a:rPr lang="en-US" sz="180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 large table is used to store all pages of all procsses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TLB is an hardware including some registers. A part of page table is copied to them in order to increase performance of translating virtual addresses to physical addresses.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</a:rPr>
              <a:t>TLB hit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TLB miss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/>
              <a:t>8.1- Operating System Overvie</a:t>
            </a:r>
            <a:r>
              <a:rPr lang="en-US" sz="40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a User/Computer Interface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Usually </a:t>
            </a:r>
            <a:r>
              <a:rPr lang="en-US" sz="2000" dirty="0">
                <a:solidFill>
                  <a:srgbClr val="002060"/>
                </a:solidFill>
              </a:rPr>
              <a:t>visible to the programmer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shared </a:t>
            </a:r>
            <a:r>
              <a:rPr lang="en-US" sz="2000" dirty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added individual protection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8.1 What is an operating system? </a:t>
            </a:r>
          </a:p>
          <a:p>
            <a:r>
              <a:rPr lang="en-US" sz="160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Short-term scheduling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Segmentation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Support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11026</TotalTime>
  <Words>12760</Words>
  <Application>Microsoft Office PowerPoint</Application>
  <PresentationFormat>On-screen Show (4:3)</PresentationFormat>
  <Paragraphs>1163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Khanh Kieu</cp:lastModifiedBy>
  <cp:revision>145</cp:revision>
  <dcterms:created xsi:type="dcterms:W3CDTF">2012-07-01T22:58:42Z</dcterms:created>
  <dcterms:modified xsi:type="dcterms:W3CDTF">2017-03-30T01:12:38Z</dcterms:modified>
</cp:coreProperties>
</file>