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Default Extension="docx" ContentType="application/vnd.openxmlformats-officedocument.wordprocessingml.document"/>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Lst>
  <p:notesMasterIdLst>
    <p:notesMasterId r:id="rId26"/>
  </p:notesMasterIdLst>
  <p:handoutMasterIdLst>
    <p:handoutMasterId r:id="rId27"/>
  </p:handoutMasterIdLst>
  <p:sldIdLst>
    <p:sldId id="334" r:id="rId2"/>
    <p:sldId id="366" r:id="rId3"/>
    <p:sldId id="367" r:id="rId4"/>
    <p:sldId id="257" r:id="rId5"/>
    <p:sldId id="371" r:id="rId6"/>
    <p:sldId id="258" r:id="rId7"/>
    <p:sldId id="337" r:id="rId8"/>
    <p:sldId id="259" r:id="rId9"/>
    <p:sldId id="338" r:id="rId10"/>
    <p:sldId id="339" r:id="rId11"/>
    <p:sldId id="341" r:id="rId12"/>
    <p:sldId id="342" r:id="rId13"/>
    <p:sldId id="370" r:id="rId14"/>
    <p:sldId id="345" r:id="rId15"/>
    <p:sldId id="346" r:id="rId16"/>
    <p:sldId id="347" r:id="rId17"/>
    <p:sldId id="348" r:id="rId18"/>
    <p:sldId id="349" r:id="rId19"/>
    <p:sldId id="350" r:id="rId20"/>
    <p:sldId id="351" r:id="rId21"/>
    <p:sldId id="352" r:id="rId22"/>
    <p:sldId id="368" r:id="rId23"/>
    <p:sldId id="369" r:id="rId24"/>
    <p:sldId id="372" r:id="rId25"/>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36" autoAdjust="0"/>
    <p:restoredTop sz="81020" autoAdjust="0"/>
  </p:normalViewPr>
  <p:slideViewPr>
    <p:cSldViewPr>
      <p:cViewPr varScale="1">
        <p:scale>
          <a:sx n="55" d="100"/>
          <a:sy n="55" d="100"/>
        </p:scale>
        <p:origin x="-858" y="-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954"/>
    </p:cViewPr>
  </p:sorterViewPr>
  <p:notesViewPr>
    <p:cSldViewPr>
      <p:cViewPr varScale="1">
        <p:scale>
          <a:sx n="61" d="100"/>
          <a:sy n="61" d="100"/>
        </p:scale>
        <p:origin x="-1710"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slide" Target="slides/slide4.xml"/><Relationship Id="rId1" Type="http://schemas.openxmlformats.org/officeDocument/2006/relationships/slide" Target="slides/slide1.xml"/><Relationship Id="rId4" Type="http://schemas.openxmlformats.org/officeDocument/2006/relationships/slide" Target="slides/slide2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036658-5160-804B-B2E0-2AA19BBC6463}" type="doc">
      <dgm:prSet loTypeId="urn:microsoft.com/office/officeart/2005/8/layout/target1" loCatId="relationship" qsTypeId="urn:microsoft.com/office/officeart/2005/8/quickstyle/simple4" qsCatId="simple" csTypeId="urn:microsoft.com/office/officeart/2005/8/colors/accent1_2" csCatId="accent1" phldr="1"/>
      <dgm:spPr/>
      <dgm:t>
        <a:bodyPr/>
        <a:lstStyle/>
        <a:p>
          <a:endParaRPr lang="en-US"/>
        </a:p>
      </dgm:t>
    </dgm:pt>
    <dgm:pt modelId="{70870439-1CFF-EC46-AD96-95DD9D5BB788}">
      <dgm:prSet custT="1"/>
      <dgm:spPr>
        <a:solidFill>
          <a:schemeClr val="accent6">
            <a:lumMod val="20000"/>
            <a:lumOff val="80000"/>
          </a:schemeClr>
        </a:solidFill>
      </dgm:spPr>
      <dgm:t>
        <a:bodyPr/>
        <a:lstStyle/>
        <a:p>
          <a:pPr rtl="0"/>
          <a:r>
            <a:rPr lang="en-US" sz="1600" dirty="0" smtClean="0"/>
            <a:t>An interconnected set of gates whose output at any time is a function only of the input at that time</a:t>
          </a:r>
          <a:endParaRPr lang="en-US" sz="1600" dirty="0"/>
        </a:p>
      </dgm:t>
    </dgm:pt>
    <dgm:pt modelId="{A834CE6F-D539-DA40-A6CD-971CC36EFE72}" type="parTrans" cxnId="{734ADC75-C368-8F4E-A1F3-BCC2F07EF325}">
      <dgm:prSet/>
      <dgm:spPr/>
      <dgm:t>
        <a:bodyPr/>
        <a:lstStyle/>
        <a:p>
          <a:endParaRPr lang="en-US"/>
        </a:p>
      </dgm:t>
    </dgm:pt>
    <dgm:pt modelId="{60530F34-325C-8A40-8454-070EBF2B7E07}" type="sibTrans" cxnId="{734ADC75-C368-8F4E-A1F3-BCC2F07EF325}">
      <dgm:prSet/>
      <dgm:spPr/>
      <dgm:t>
        <a:bodyPr/>
        <a:lstStyle/>
        <a:p>
          <a:endParaRPr lang="en-US"/>
        </a:p>
      </dgm:t>
    </dgm:pt>
    <dgm:pt modelId="{D8B0624A-462C-2741-B311-5280A339819F}">
      <dgm:prSet custT="1"/>
      <dgm:spPr>
        <a:solidFill>
          <a:schemeClr val="accent6">
            <a:lumMod val="40000"/>
            <a:lumOff val="60000"/>
          </a:schemeClr>
        </a:solidFill>
      </dgm:spPr>
      <dgm:t>
        <a:bodyPr/>
        <a:lstStyle/>
        <a:p>
          <a:pPr rtl="0"/>
          <a:r>
            <a:rPr lang="en-US" sz="1600" dirty="0" smtClean="0"/>
            <a:t>The appearance of the input is followed almost immediately by the appearance of the output, with only gate delays</a:t>
          </a:r>
          <a:endParaRPr lang="en-US" sz="1600" dirty="0"/>
        </a:p>
      </dgm:t>
    </dgm:pt>
    <dgm:pt modelId="{40852F4B-CA39-014F-B427-F3B24F357250}" type="parTrans" cxnId="{A3E9CC41-99A7-244C-896A-DE6DEB5C9192}">
      <dgm:prSet/>
      <dgm:spPr/>
      <dgm:t>
        <a:bodyPr/>
        <a:lstStyle/>
        <a:p>
          <a:endParaRPr lang="en-US"/>
        </a:p>
      </dgm:t>
    </dgm:pt>
    <dgm:pt modelId="{6A3F6277-C3AB-4C41-8CB3-E114E1AE88A9}" type="sibTrans" cxnId="{A3E9CC41-99A7-244C-896A-DE6DEB5C9192}">
      <dgm:prSet/>
      <dgm:spPr/>
      <dgm:t>
        <a:bodyPr/>
        <a:lstStyle/>
        <a:p>
          <a:endParaRPr lang="en-US"/>
        </a:p>
      </dgm:t>
    </dgm:pt>
    <dgm:pt modelId="{99EB21AB-828B-8347-A986-19040100CEA9}">
      <dgm:prSet custT="1"/>
      <dgm:spPr>
        <a:solidFill>
          <a:schemeClr val="accent6">
            <a:lumMod val="75000"/>
          </a:schemeClr>
        </a:solidFill>
      </dgm:spPr>
      <dgm:t>
        <a:bodyPr/>
        <a:lstStyle/>
        <a:p>
          <a:pPr rtl="0"/>
          <a:r>
            <a:rPr lang="en-US" sz="1600" dirty="0" smtClean="0">
              <a:solidFill>
                <a:schemeClr val="bg1"/>
              </a:solidFill>
            </a:rPr>
            <a:t>Consists of </a:t>
          </a:r>
          <a:r>
            <a:rPr lang="en-US" sz="1600" i="1" dirty="0" smtClean="0">
              <a:solidFill>
                <a:schemeClr val="bg1"/>
              </a:solidFill>
            </a:rPr>
            <a:t>n </a:t>
          </a:r>
          <a:r>
            <a:rPr lang="en-US" sz="1600" dirty="0" smtClean="0">
              <a:solidFill>
                <a:schemeClr val="bg1"/>
              </a:solidFill>
            </a:rPr>
            <a:t>binary inputs and </a:t>
          </a:r>
          <a:r>
            <a:rPr lang="en-US" sz="1600" i="1" dirty="0" smtClean="0">
              <a:solidFill>
                <a:schemeClr val="bg1"/>
              </a:solidFill>
            </a:rPr>
            <a:t>m </a:t>
          </a:r>
          <a:r>
            <a:rPr lang="en-US" sz="1600" dirty="0" smtClean="0">
              <a:solidFill>
                <a:schemeClr val="bg1"/>
              </a:solidFill>
            </a:rPr>
            <a:t>binary outputs</a:t>
          </a:r>
          <a:endParaRPr lang="en-US" sz="1600" dirty="0">
            <a:solidFill>
              <a:schemeClr val="bg1"/>
            </a:solidFill>
          </a:endParaRPr>
        </a:p>
      </dgm:t>
    </dgm:pt>
    <dgm:pt modelId="{1C54D95A-D946-0149-AAA5-A514DF156E5F}" type="parTrans" cxnId="{0BD9A8A6-4C99-A541-A423-37A426ECED04}">
      <dgm:prSet/>
      <dgm:spPr/>
      <dgm:t>
        <a:bodyPr/>
        <a:lstStyle/>
        <a:p>
          <a:endParaRPr lang="en-US"/>
        </a:p>
      </dgm:t>
    </dgm:pt>
    <dgm:pt modelId="{A968FD41-4E96-724B-916F-FD9F43DF9F03}" type="sibTrans" cxnId="{0BD9A8A6-4C99-A541-A423-37A426ECED04}">
      <dgm:prSet/>
      <dgm:spPr/>
      <dgm:t>
        <a:bodyPr/>
        <a:lstStyle/>
        <a:p>
          <a:endParaRPr lang="en-US"/>
        </a:p>
      </dgm:t>
    </dgm:pt>
    <dgm:pt modelId="{3E7A7728-B1D6-F34E-A8CE-5F280120B2CB}">
      <dgm:prSet custT="1"/>
      <dgm:spPr>
        <a:solidFill>
          <a:schemeClr val="accent6">
            <a:lumMod val="50000"/>
          </a:schemeClr>
        </a:solidFill>
        <a:ln>
          <a:solidFill>
            <a:schemeClr val="accent6">
              <a:lumMod val="50000"/>
            </a:schemeClr>
          </a:solidFill>
        </a:ln>
      </dgm:spPr>
      <dgm:t>
        <a:bodyPr/>
        <a:lstStyle/>
        <a:p>
          <a:pPr rtl="0"/>
          <a:r>
            <a:rPr lang="en-US" sz="1600" b="1" dirty="0" smtClean="0">
              <a:solidFill>
                <a:srgbClr val="00B0F0"/>
              </a:solidFill>
            </a:rPr>
            <a:t>Can be defined in three ways:</a:t>
          </a:r>
          <a:endParaRPr lang="en-US" sz="1600" b="1" dirty="0">
            <a:solidFill>
              <a:srgbClr val="00B0F0"/>
            </a:solidFill>
          </a:endParaRPr>
        </a:p>
      </dgm:t>
    </dgm:pt>
    <dgm:pt modelId="{37D3CA22-AF32-7A4F-B5BD-A817563205BC}" type="parTrans" cxnId="{BCE870AD-519A-EA4A-859C-3B3C177C5E5D}">
      <dgm:prSet/>
      <dgm:spPr/>
      <dgm:t>
        <a:bodyPr/>
        <a:lstStyle/>
        <a:p>
          <a:endParaRPr lang="en-US"/>
        </a:p>
      </dgm:t>
    </dgm:pt>
    <dgm:pt modelId="{110856D5-DA1E-1F45-89F1-0C248277C056}" type="sibTrans" cxnId="{BCE870AD-519A-EA4A-859C-3B3C177C5E5D}">
      <dgm:prSet/>
      <dgm:spPr/>
      <dgm:t>
        <a:bodyPr/>
        <a:lstStyle/>
        <a:p>
          <a:endParaRPr lang="en-US"/>
        </a:p>
      </dgm:t>
    </dgm:pt>
    <dgm:pt modelId="{514ADFE5-96E9-5B40-9056-0EEE3CCC1805}">
      <dgm:prSet custT="1"/>
      <dgm:spPr>
        <a:solidFill>
          <a:schemeClr val="accent6">
            <a:lumMod val="50000"/>
          </a:schemeClr>
        </a:solidFill>
        <a:ln>
          <a:solidFill>
            <a:schemeClr val="accent6">
              <a:lumMod val="50000"/>
            </a:schemeClr>
          </a:solidFill>
        </a:ln>
      </dgm:spPr>
      <dgm:t>
        <a:bodyPr/>
        <a:lstStyle/>
        <a:p>
          <a:pPr rtl="0"/>
          <a:r>
            <a:rPr lang="en-US" sz="1600" dirty="0" smtClean="0">
              <a:solidFill>
                <a:srgbClr val="00B0F0"/>
              </a:solidFill>
            </a:rPr>
            <a:t>Truth table</a:t>
          </a:r>
          <a:endParaRPr lang="en-US" sz="1600" dirty="0">
            <a:solidFill>
              <a:srgbClr val="00B0F0"/>
            </a:solidFill>
          </a:endParaRPr>
        </a:p>
      </dgm:t>
    </dgm:pt>
    <dgm:pt modelId="{FDBCB9C0-D8BA-F94A-A11E-7C40611F0B90}" type="parTrans" cxnId="{EC3A4465-EC3A-4F45-838B-939E582122B9}">
      <dgm:prSet/>
      <dgm:spPr/>
      <dgm:t>
        <a:bodyPr/>
        <a:lstStyle/>
        <a:p>
          <a:endParaRPr lang="en-US"/>
        </a:p>
      </dgm:t>
    </dgm:pt>
    <dgm:pt modelId="{7CEAF69C-E332-F049-9B81-DEC3C725DD0D}" type="sibTrans" cxnId="{EC3A4465-EC3A-4F45-838B-939E582122B9}">
      <dgm:prSet/>
      <dgm:spPr/>
      <dgm:t>
        <a:bodyPr/>
        <a:lstStyle/>
        <a:p>
          <a:endParaRPr lang="en-US"/>
        </a:p>
      </dgm:t>
    </dgm:pt>
    <dgm:pt modelId="{6728B6E2-5985-314E-B35C-15B55CC22EE5}">
      <dgm:prSet custT="1"/>
      <dgm:spPr>
        <a:solidFill>
          <a:schemeClr val="accent6">
            <a:lumMod val="50000"/>
          </a:schemeClr>
        </a:solidFill>
        <a:ln>
          <a:solidFill>
            <a:schemeClr val="accent6">
              <a:lumMod val="50000"/>
            </a:schemeClr>
          </a:solidFill>
        </a:ln>
      </dgm:spPr>
      <dgm:t>
        <a:bodyPr/>
        <a:lstStyle/>
        <a:p>
          <a:pPr rtl="0"/>
          <a:r>
            <a:rPr lang="en-US" sz="1400" dirty="0" smtClean="0">
              <a:solidFill>
                <a:schemeClr val="bg1"/>
              </a:solidFill>
            </a:rPr>
            <a:t>For each of the 2</a:t>
          </a:r>
          <a:r>
            <a:rPr lang="en-US" sz="1400" i="1" baseline="30000" dirty="0" smtClean="0">
              <a:solidFill>
                <a:schemeClr val="bg1"/>
              </a:solidFill>
            </a:rPr>
            <a:t>n</a:t>
          </a:r>
          <a:r>
            <a:rPr lang="en-US" sz="1400" i="1" dirty="0" smtClean="0">
              <a:solidFill>
                <a:schemeClr val="bg1"/>
              </a:solidFill>
            </a:rPr>
            <a:t> </a:t>
          </a:r>
          <a:r>
            <a:rPr lang="en-US" sz="1400" dirty="0" smtClean="0">
              <a:solidFill>
                <a:schemeClr val="bg1"/>
              </a:solidFill>
            </a:rPr>
            <a:t>possible combinations of input signals, the binary value of each of the </a:t>
          </a:r>
          <a:r>
            <a:rPr lang="en-US" sz="1400" i="1" dirty="0" smtClean="0">
              <a:solidFill>
                <a:schemeClr val="bg1"/>
              </a:solidFill>
            </a:rPr>
            <a:t>m </a:t>
          </a:r>
          <a:r>
            <a:rPr lang="en-US" sz="1400" dirty="0" smtClean="0">
              <a:solidFill>
                <a:schemeClr val="bg1"/>
              </a:solidFill>
            </a:rPr>
            <a:t>output signals is listed</a:t>
          </a:r>
          <a:endParaRPr lang="en-US" sz="1400" dirty="0">
            <a:solidFill>
              <a:schemeClr val="bg1"/>
            </a:solidFill>
          </a:endParaRPr>
        </a:p>
      </dgm:t>
    </dgm:pt>
    <dgm:pt modelId="{46486931-6A6C-EC4E-81CE-D20A27C030CA}" type="parTrans" cxnId="{CEF8450C-FD7B-B048-9382-47D80BC4668B}">
      <dgm:prSet/>
      <dgm:spPr/>
      <dgm:t>
        <a:bodyPr/>
        <a:lstStyle/>
        <a:p>
          <a:endParaRPr lang="en-US"/>
        </a:p>
      </dgm:t>
    </dgm:pt>
    <dgm:pt modelId="{11363281-3B99-0C47-9521-5956D95C5792}" type="sibTrans" cxnId="{CEF8450C-FD7B-B048-9382-47D80BC4668B}">
      <dgm:prSet/>
      <dgm:spPr/>
      <dgm:t>
        <a:bodyPr/>
        <a:lstStyle/>
        <a:p>
          <a:endParaRPr lang="en-US"/>
        </a:p>
      </dgm:t>
    </dgm:pt>
    <dgm:pt modelId="{50B6C5C8-6D7B-9345-A633-228B59298648}">
      <dgm:prSet custT="1"/>
      <dgm:spPr>
        <a:solidFill>
          <a:schemeClr val="accent6">
            <a:lumMod val="50000"/>
          </a:schemeClr>
        </a:solidFill>
        <a:ln>
          <a:solidFill>
            <a:schemeClr val="accent6">
              <a:lumMod val="50000"/>
            </a:schemeClr>
          </a:solidFill>
        </a:ln>
      </dgm:spPr>
      <dgm:t>
        <a:bodyPr/>
        <a:lstStyle/>
        <a:p>
          <a:pPr rtl="0"/>
          <a:r>
            <a:rPr lang="en-US" sz="1600" dirty="0" smtClean="0">
              <a:solidFill>
                <a:srgbClr val="00B0F0"/>
              </a:solidFill>
            </a:rPr>
            <a:t>Graphical symbols</a:t>
          </a:r>
          <a:endParaRPr lang="en-US" sz="1600" dirty="0">
            <a:solidFill>
              <a:srgbClr val="00B0F0"/>
            </a:solidFill>
          </a:endParaRPr>
        </a:p>
      </dgm:t>
    </dgm:pt>
    <dgm:pt modelId="{B3B1CA9E-6D2B-5244-93BD-99CD63F62614}" type="parTrans" cxnId="{B7D98CBC-8798-1E4C-AB4F-C585C5CFB7FA}">
      <dgm:prSet/>
      <dgm:spPr/>
      <dgm:t>
        <a:bodyPr/>
        <a:lstStyle/>
        <a:p>
          <a:endParaRPr lang="en-US"/>
        </a:p>
      </dgm:t>
    </dgm:pt>
    <dgm:pt modelId="{8E23AFF8-9FF2-EC47-9CB2-BC7690DB2456}" type="sibTrans" cxnId="{B7D98CBC-8798-1E4C-AB4F-C585C5CFB7FA}">
      <dgm:prSet/>
      <dgm:spPr/>
      <dgm:t>
        <a:bodyPr/>
        <a:lstStyle/>
        <a:p>
          <a:endParaRPr lang="en-US"/>
        </a:p>
      </dgm:t>
    </dgm:pt>
    <dgm:pt modelId="{D4BCB6CE-1084-6D46-BD84-3691AAC68822}">
      <dgm:prSet custT="1"/>
      <dgm:spPr>
        <a:solidFill>
          <a:schemeClr val="accent6">
            <a:lumMod val="50000"/>
          </a:schemeClr>
        </a:solidFill>
        <a:ln>
          <a:solidFill>
            <a:schemeClr val="accent6">
              <a:lumMod val="50000"/>
            </a:schemeClr>
          </a:solidFill>
        </a:ln>
      </dgm:spPr>
      <dgm:t>
        <a:bodyPr/>
        <a:lstStyle/>
        <a:p>
          <a:pPr rtl="0"/>
          <a:r>
            <a:rPr lang="en-US" sz="1400" dirty="0" smtClean="0">
              <a:solidFill>
                <a:schemeClr val="bg1"/>
              </a:solidFill>
            </a:rPr>
            <a:t>The interconnected layout of gates is depicted</a:t>
          </a:r>
          <a:endParaRPr lang="en-US" sz="1400" dirty="0">
            <a:solidFill>
              <a:schemeClr val="bg1"/>
            </a:solidFill>
          </a:endParaRPr>
        </a:p>
      </dgm:t>
    </dgm:pt>
    <dgm:pt modelId="{8889CCE1-F442-DC42-B551-D615CF9A2049}" type="parTrans" cxnId="{AE344781-0632-E848-A59A-CA0E263759B7}">
      <dgm:prSet/>
      <dgm:spPr/>
      <dgm:t>
        <a:bodyPr/>
        <a:lstStyle/>
        <a:p>
          <a:endParaRPr lang="en-US"/>
        </a:p>
      </dgm:t>
    </dgm:pt>
    <dgm:pt modelId="{F19FBB04-3147-2B44-9C4A-168E2CC7CCB3}" type="sibTrans" cxnId="{AE344781-0632-E848-A59A-CA0E263759B7}">
      <dgm:prSet/>
      <dgm:spPr/>
      <dgm:t>
        <a:bodyPr/>
        <a:lstStyle/>
        <a:p>
          <a:endParaRPr lang="en-US"/>
        </a:p>
      </dgm:t>
    </dgm:pt>
    <dgm:pt modelId="{E7CFA2E1-84A9-844D-BADF-54169180377B}">
      <dgm:prSet custT="1"/>
      <dgm:spPr>
        <a:solidFill>
          <a:schemeClr val="accent6">
            <a:lumMod val="50000"/>
          </a:schemeClr>
        </a:solidFill>
        <a:ln>
          <a:solidFill>
            <a:schemeClr val="accent6">
              <a:lumMod val="50000"/>
            </a:schemeClr>
          </a:solidFill>
        </a:ln>
      </dgm:spPr>
      <dgm:t>
        <a:bodyPr/>
        <a:lstStyle/>
        <a:p>
          <a:pPr rtl="0"/>
          <a:r>
            <a:rPr lang="en-US" sz="1600" dirty="0" smtClean="0">
              <a:solidFill>
                <a:srgbClr val="00B0F0"/>
              </a:solidFill>
            </a:rPr>
            <a:t>Boolean equations</a:t>
          </a:r>
          <a:endParaRPr lang="en-US" sz="1600" dirty="0">
            <a:solidFill>
              <a:srgbClr val="00B0F0"/>
            </a:solidFill>
          </a:endParaRPr>
        </a:p>
      </dgm:t>
    </dgm:pt>
    <dgm:pt modelId="{7994E141-B85D-884F-A14C-01123DB6A426}" type="parTrans" cxnId="{7B09FFC0-CCAB-FC4A-B0AB-72347CF75540}">
      <dgm:prSet/>
      <dgm:spPr/>
      <dgm:t>
        <a:bodyPr/>
        <a:lstStyle/>
        <a:p>
          <a:endParaRPr lang="en-US"/>
        </a:p>
      </dgm:t>
    </dgm:pt>
    <dgm:pt modelId="{45FC10AE-912D-DF47-A860-5682EE7D8996}" type="sibTrans" cxnId="{7B09FFC0-CCAB-FC4A-B0AB-72347CF75540}">
      <dgm:prSet/>
      <dgm:spPr/>
      <dgm:t>
        <a:bodyPr/>
        <a:lstStyle/>
        <a:p>
          <a:endParaRPr lang="en-US"/>
        </a:p>
      </dgm:t>
    </dgm:pt>
    <dgm:pt modelId="{2EF5E475-2FA2-E84A-BA58-414F89A5E0C7}">
      <dgm:prSet custT="1"/>
      <dgm:spPr>
        <a:solidFill>
          <a:schemeClr val="accent6">
            <a:lumMod val="50000"/>
          </a:schemeClr>
        </a:solidFill>
        <a:ln>
          <a:solidFill>
            <a:schemeClr val="accent6">
              <a:lumMod val="50000"/>
            </a:schemeClr>
          </a:solidFill>
        </a:ln>
      </dgm:spPr>
      <dgm:t>
        <a:bodyPr/>
        <a:lstStyle/>
        <a:p>
          <a:pPr rtl="0"/>
          <a:r>
            <a:rPr lang="en-US" sz="1400" dirty="0" smtClean="0">
              <a:solidFill>
                <a:schemeClr val="bg1"/>
              </a:solidFill>
            </a:rPr>
            <a:t>Each output signal is expressed as a Boolean function of its input signals</a:t>
          </a:r>
          <a:endParaRPr lang="en-US" sz="1400" dirty="0">
            <a:solidFill>
              <a:schemeClr val="bg1"/>
            </a:solidFill>
          </a:endParaRPr>
        </a:p>
      </dgm:t>
    </dgm:pt>
    <dgm:pt modelId="{8C390C67-DC60-E84A-AA8A-5BA81E927BE6}" type="parTrans" cxnId="{E164DE35-B226-4A4D-BD4A-A4F5AC2C0007}">
      <dgm:prSet/>
      <dgm:spPr/>
      <dgm:t>
        <a:bodyPr/>
        <a:lstStyle/>
        <a:p>
          <a:endParaRPr lang="en-US"/>
        </a:p>
      </dgm:t>
    </dgm:pt>
    <dgm:pt modelId="{2AE982FE-C030-7E48-A841-F0202782142D}" type="sibTrans" cxnId="{E164DE35-B226-4A4D-BD4A-A4F5AC2C0007}">
      <dgm:prSet/>
      <dgm:spPr/>
      <dgm:t>
        <a:bodyPr/>
        <a:lstStyle/>
        <a:p>
          <a:endParaRPr lang="en-US"/>
        </a:p>
      </dgm:t>
    </dgm:pt>
    <dgm:pt modelId="{2E78AED7-2716-4245-B9C1-B1428349EE79}" type="pres">
      <dgm:prSet presAssocID="{05036658-5160-804B-B2E0-2AA19BBC6463}" presName="composite" presStyleCnt="0">
        <dgm:presLayoutVars>
          <dgm:chMax val="5"/>
          <dgm:dir/>
          <dgm:resizeHandles val="exact"/>
        </dgm:presLayoutVars>
      </dgm:prSet>
      <dgm:spPr/>
      <dgm:t>
        <a:bodyPr/>
        <a:lstStyle/>
        <a:p>
          <a:endParaRPr lang="en-US"/>
        </a:p>
      </dgm:t>
    </dgm:pt>
    <dgm:pt modelId="{A6A95343-FB52-7A41-AB11-2A8303C7C32D}" type="pres">
      <dgm:prSet presAssocID="{70870439-1CFF-EC46-AD96-95DD9D5BB788}" presName="circle1" presStyleLbl="lnNode1" presStyleIdx="0" presStyleCnt="4"/>
      <dgm:spPr>
        <a:ln>
          <a:solidFill>
            <a:schemeClr val="accent3"/>
          </a:solidFill>
        </a:ln>
      </dgm:spPr>
    </dgm:pt>
    <dgm:pt modelId="{74E3C238-645F-9247-B1D2-FB272211142B}" type="pres">
      <dgm:prSet presAssocID="{70870439-1CFF-EC46-AD96-95DD9D5BB788}" presName="text1" presStyleLbl="revTx" presStyleIdx="0" presStyleCnt="4" custScaleX="117815" custScaleY="92236" custLinFactNeighborX="5749" custLinFactNeighborY="13956">
        <dgm:presLayoutVars>
          <dgm:bulletEnabled val="1"/>
        </dgm:presLayoutVars>
      </dgm:prSet>
      <dgm:spPr/>
      <dgm:t>
        <a:bodyPr/>
        <a:lstStyle/>
        <a:p>
          <a:endParaRPr lang="en-US"/>
        </a:p>
      </dgm:t>
    </dgm:pt>
    <dgm:pt modelId="{C7CA015E-C8B7-3B42-8CC8-C249A68CF6B7}" type="pres">
      <dgm:prSet presAssocID="{70870439-1CFF-EC46-AD96-95DD9D5BB788}" presName="line1" presStyleLbl="callout" presStyleIdx="0" presStyleCnt="8"/>
      <dgm:spPr>
        <a:ln>
          <a:solidFill>
            <a:schemeClr val="accent4"/>
          </a:solidFill>
        </a:ln>
      </dgm:spPr>
    </dgm:pt>
    <dgm:pt modelId="{23CD7C83-A615-644C-A6D9-150D00C56384}" type="pres">
      <dgm:prSet presAssocID="{70870439-1CFF-EC46-AD96-95DD9D5BB788}" presName="d1" presStyleLbl="callout" presStyleIdx="1" presStyleCnt="8"/>
      <dgm:spPr>
        <a:ln>
          <a:solidFill>
            <a:schemeClr val="accent4"/>
          </a:solidFill>
        </a:ln>
      </dgm:spPr>
    </dgm:pt>
    <dgm:pt modelId="{E6BF0D99-45A1-2648-80AC-F1B03C2176C0}" type="pres">
      <dgm:prSet presAssocID="{D8B0624A-462C-2741-B311-5280A339819F}" presName="circle2" presStyleLbl="lnNode1" presStyleIdx="1" presStyleCnt="4"/>
      <dgm:spPr>
        <a:ln>
          <a:solidFill>
            <a:schemeClr val="accent3"/>
          </a:solidFill>
        </a:ln>
      </dgm:spPr>
    </dgm:pt>
    <dgm:pt modelId="{E9DEC635-C713-6D4D-BD99-53E87231EF29}" type="pres">
      <dgm:prSet presAssocID="{D8B0624A-462C-2741-B311-5280A339819F}" presName="text2" presStyleLbl="revTx" presStyleIdx="1" presStyleCnt="4" custScaleX="117818" custScaleY="104255" custLinFactNeighborX="5747" custLinFactNeighborY="14140">
        <dgm:presLayoutVars>
          <dgm:bulletEnabled val="1"/>
        </dgm:presLayoutVars>
      </dgm:prSet>
      <dgm:spPr/>
      <dgm:t>
        <a:bodyPr/>
        <a:lstStyle/>
        <a:p>
          <a:endParaRPr lang="en-US"/>
        </a:p>
      </dgm:t>
    </dgm:pt>
    <dgm:pt modelId="{DD6A176E-62D1-5848-A937-4CC12BA5BBAC}" type="pres">
      <dgm:prSet presAssocID="{D8B0624A-462C-2741-B311-5280A339819F}" presName="line2" presStyleLbl="callout" presStyleIdx="2" presStyleCnt="8"/>
      <dgm:spPr>
        <a:ln>
          <a:solidFill>
            <a:schemeClr val="accent4"/>
          </a:solidFill>
        </a:ln>
      </dgm:spPr>
    </dgm:pt>
    <dgm:pt modelId="{31897262-119B-454D-A338-9B874B32DF29}" type="pres">
      <dgm:prSet presAssocID="{D8B0624A-462C-2741-B311-5280A339819F}" presName="d2" presStyleLbl="callout" presStyleIdx="3" presStyleCnt="8"/>
      <dgm:spPr>
        <a:ln>
          <a:solidFill>
            <a:schemeClr val="accent4"/>
          </a:solidFill>
        </a:ln>
      </dgm:spPr>
    </dgm:pt>
    <dgm:pt modelId="{5F00829D-57BC-C441-915F-87377D23FA2B}" type="pres">
      <dgm:prSet presAssocID="{99EB21AB-828B-8347-A986-19040100CEA9}" presName="circle3" presStyleLbl="lnNode1" presStyleIdx="2" presStyleCnt="4"/>
      <dgm:spPr>
        <a:ln>
          <a:solidFill>
            <a:schemeClr val="accent3"/>
          </a:solidFill>
        </a:ln>
      </dgm:spPr>
    </dgm:pt>
    <dgm:pt modelId="{0ACCF06E-9F16-1D41-97DD-B15AC1926D94}" type="pres">
      <dgm:prSet presAssocID="{99EB21AB-828B-8347-A986-19040100CEA9}" presName="text3" presStyleLbl="revTx" presStyleIdx="2" presStyleCnt="4" custScaleX="120403" custScaleY="67464" custLinFactNeighborX="7328">
        <dgm:presLayoutVars>
          <dgm:bulletEnabled val="1"/>
        </dgm:presLayoutVars>
      </dgm:prSet>
      <dgm:spPr/>
      <dgm:t>
        <a:bodyPr/>
        <a:lstStyle/>
        <a:p>
          <a:endParaRPr lang="en-US"/>
        </a:p>
      </dgm:t>
    </dgm:pt>
    <dgm:pt modelId="{CA5EA62C-2647-F249-B5F2-568832D903A7}" type="pres">
      <dgm:prSet presAssocID="{99EB21AB-828B-8347-A986-19040100CEA9}" presName="line3" presStyleLbl="callout" presStyleIdx="4" presStyleCnt="8"/>
      <dgm:spPr>
        <a:ln>
          <a:solidFill>
            <a:schemeClr val="accent4"/>
          </a:solidFill>
        </a:ln>
      </dgm:spPr>
    </dgm:pt>
    <dgm:pt modelId="{0115E7B7-2648-F340-8635-F67EBD6DCEE2}" type="pres">
      <dgm:prSet presAssocID="{99EB21AB-828B-8347-A986-19040100CEA9}" presName="d3" presStyleLbl="callout" presStyleIdx="5" presStyleCnt="8"/>
      <dgm:spPr>
        <a:ln>
          <a:solidFill>
            <a:schemeClr val="accent4"/>
          </a:solidFill>
        </a:ln>
      </dgm:spPr>
    </dgm:pt>
    <dgm:pt modelId="{3928C76D-4EC8-FE41-B0BF-BD1659F78394}" type="pres">
      <dgm:prSet presAssocID="{3E7A7728-B1D6-F34E-A8CE-5F280120B2CB}" presName="circle4" presStyleLbl="lnNode1" presStyleIdx="3" presStyleCnt="4"/>
      <dgm:spPr/>
    </dgm:pt>
    <dgm:pt modelId="{A3550973-DDF1-484A-ABA2-019DAF0E8207}" type="pres">
      <dgm:prSet presAssocID="{3E7A7728-B1D6-F34E-A8CE-5F280120B2CB}" presName="text4" presStyleLbl="revTx" presStyleIdx="3" presStyleCnt="4" custScaleX="124137" custScaleY="273209" custLinFactNeighborX="8335" custLinFactNeighborY="78098">
        <dgm:presLayoutVars>
          <dgm:bulletEnabled val="1"/>
        </dgm:presLayoutVars>
      </dgm:prSet>
      <dgm:spPr/>
      <dgm:t>
        <a:bodyPr/>
        <a:lstStyle/>
        <a:p>
          <a:endParaRPr lang="en-US"/>
        </a:p>
      </dgm:t>
    </dgm:pt>
    <dgm:pt modelId="{DB5C838B-743E-CE48-9FD4-9349D4FCD489}" type="pres">
      <dgm:prSet presAssocID="{3E7A7728-B1D6-F34E-A8CE-5F280120B2CB}" presName="line4" presStyleLbl="callout" presStyleIdx="6" presStyleCnt="8"/>
      <dgm:spPr>
        <a:ln>
          <a:solidFill>
            <a:schemeClr val="accent4"/>
          </a:solidFill>
        </a:ln>
      </dgm:spPr>
    </dgm:pt>
    <dgm:pt modelId="{244CEF19-EEDB-E24B-8656-3A86E54FAECF}" type="pres">
      <dgm:prSet presAssocID="{3E7A7728-B1D6-F34E-A8CE-5F280120B2CB}" presName="d4" presStyleLbl="callout" presStyleIdx="7" presStyleCnt="8"/>
      <dgm:spPr>
        <a:ln>
          <a:solidFill>
            <a:schemeClr val="accent4"/>
          </a:solidFill>
        </a:ln>
      </dgm:spPr>
    </dgm:pt>
  </dgm:ptLst>
  <dgm:cxnLst>
    <dgm:cxn modelId="{1C1C5102-99A3-524C-874A-41894CA008B8}" type="presOf" srcId="{05036658-5160-804B-B2E0-2AA19BBC6463}" destId="{2E78AED7-2716-4245-B9C1-B1428349EE79}" srcOrd="0" destOrd="0" presId="urn:microsoft.com/office/officeart/2005/8/layout/target1"/>
    <dgm:cxn modelId="{5728694F-CEF7-4C4B-85BD-DB44BCE3952A}" type="presOf" srcId="{E7CFA2E1-84A9-844D-BADF-54169180377B}" destId="{A3550973-DDF1-484A-ABA2-019DAF0E8207}" srcOrd="0" destOrd="5" presId="urn:microsoft.com/office/officeart/2005/8/layout/target1"/>
    <dgm:cxn modelId="{84E089EE-D31A-FB45-9A19-3542B5212AC9}" type="presOf" srcId="{2EF5E475-2FA2-E84A-BA58-414F89A5E0C7}" destId="{A3550973-DDF1-484A-ABA2-019DAF0E8207}" srcOrd="0" destOrd="6" presId="urn:microsoft.com/office/officeart/2005/8/layout/target1"/>
    <dgm:cxn modelId="{E164DE35-B226-4A4D-BD4A-A4F5AC2C0007}" srcId="{E7CFA2E1-84A9-844D-BADF-54169180377B}" destId="{2EF5E475-2FA2-E84A-BA58-414F89A5E0C7}" srcOrd="0" destOrd="0" parTransId="{8C390C67-DC60-E84A-AA8A-5BA81E927BE6}" sibTransId="{2AE982FE-C030-7E48-A841-F0202782142D}"/>
    <dgm:cxn modelId="{CB920289-A67E-E94B-ADF8-D323B2BE39AD}" type="presOf" srcId="{6728B6E2-5985-314E-B35C-15B55CC22EE5}" destId="{A3550973-DDF1-484A-ABA2-019DAF0E8207}" srcOrd="0" destOrd="2" presId="urn:microsoft.com/office/officeart/2005/8/layout/target1"/>
    <dgm:cxn modelId="{AE344781-0632-E848-A59A-CA0E263759B7}" srcId="{50B6C5C8-6D7B-9345-A633-228B59298648}" destId="{D4BCB6CE-1084-6D46-BD84-3691AAC68822}" srcOrd="0" destOrd="0" parTransId="{8889CCE1-F442-DC42-B551-D615CF9A2049}" sibTransId="{F19FBB04-3147-2B44-9C4A-168E2CC7CCB3}"/>
    <dgm:cxn modelId="{2A7732DC-5A63-9449-A765-D6B358164E3A}" type="presOf" srcId="{514ADFE5-96E9-5B40-9056-0EEE3CCC1805}" destId="{A3550973-DDF1-484A-ABA2-019DAF0E8207}" srcOrd="0" destOrd="1" presId="urn:microsoft.com/office/officeart/2005/8/layout/target1"/>
    <dgm:cxn modelId="{A3E9CC41-99A7-244C-896A-DE6DEB5C9192}" srcId="{05036658-5160-804B-B2E0-2AA19BBC6463}" destId="{D8B0624A-462C-2741-B311-5280A339819F}" srcOrd="1" destOrd="0" parTransId="{40852F4B-CA39-014F-B427-F3B24F357250}" sibTransId="{6A3F6277-C3AB-4C41-8CB3-E114E1AE88A9}"/>
    <dgm:cxn modelId="{70B05F06-DAE7-ED49-82C5-C6AAE3A6C7C0}" type="presOf" srcId="{70870439-1CFF-EC46-AD96-95DD9D5BB788}" destId="{74E3C238-645F-9247-B1D2-FB272211142B}" srcOrd="0" destOrd="0" presId="urn:microsoft.com/office/officeart/2005/8/layout/target1"/>
    <dgm:cxn modelId="{0E0E8E7F-6088-234C-9C80-4948551F44B5}" type="presOf" srcId="{3E7A7728-B1D6-F34E-A8CE-5F280120B2CB}" destId="{A3550973-DDF1-484A-ABA2-019DAF0E8207}" srcOrd="0" destOrd="0" presId="urn:microsoft.com/office/officeart/2005/8/layout/target1"/>
    <dgm:cxn modelId="{CEF8450C-FD7B-B048-9382-47D80BC4668B}" srcId="{514ADFE5-96E9-5B40-9056-0EEE3CCC1805}" destId="{6728B6E2-5985-314E-B35C-15B55CC22EE5}" srcOrd="0" destOrd="0" parTransId="{46486931-6A6C-EC4E-81CE-D20A27C030CA}" sibTransId="{11363281-3B99-0C47-9521-5956D95C5792}"/>
    <dgm:cxn modelId="{B7D98CBC-8798-1E4C-AB4F-C585C5CFB7FA}" srcId="{3E7A7728-B1D6-F34E-A8CE-5F280120B2CB}" destId="{50B6C5C8-6D7B-9345-A633-228B59298648}" srcOrd="1" destOrd="0" parTransId="{B3B1CA9E-6D2B-5244-93BD-99CD63F62614}" sibTransId="{8E23AFF8-9FF2-EC47-9CB2-BC7690DB2456}"/>
    <dgm:cxn modelId="{2DED713A-5A25-BC42-97A2-D6AF4B6239B5}" type="presOf" srcId="{50B6C5C8-6D7B-9345-A633-228B59298648}" destId="{A3550973-DDF1-484A-ABA2-019DAF0E8207}" srcOrd="0" destOrd="3" presId="urn:microsoft.com/office/officeart/2005/8/layout/target1"/>
    <dgm:cxn modelId="{0BD9A8A6-4C99-A541-A423-37A426ECED04}" srcId="{05036658-5160-804B-B2E0-2AA19BBC6463}" destId="{99EB21AB-828B-8347-A986-19040100CEA9}" srcOrd="2" destOrd="0" parTransId="{1C54D95A-D946-0149-AAA5-A514DF156E5F}" sibTransId="{A968FD41-4E96-724B-916F-FD9F43DF9F03}"/>
    <dgm:cxn modelId="{EC3A4465-EC3A-4F45-838B-939E582122B9}" srcId="{3E7A7728-B1D6-F34E-A8CE-5F280120B2CB}" destId="{514ADFE5-96E9-5B40-9056-0EEE3CCC1805}" srcOrd="0" destOrd="0" parTransId="{FDBCB9C0-D8BA-F94A-A11E-7C40611F0B90}" sibTransId="{7CEAF69C-E332-F049-9B81-DEC3C725DD0D}"/>
    <dgm:cxn modelId="{D5C7558D-C8BA-ED44-8B58-72DC47561C5B}" type="presOf" srcId="{99EB21AB-828B-8347-A986-19040100CEA9}" destId="{0ACCF06E-9F16-1D41-97DD-B15AC1926D94}" srcOrd="0" destOrd="0" presId="urn:microsoft.com/office/officeart/2005/8/layout/target1"/>
    <dgm:cxn modelId="{810E80F7-22BB-3541-8DB0-908E45C1B898}" type="presOf" srcId="{D4BCB6CE-1084-6D46-BD84-3691AAC68822}" destId="{A3550973-DDF1-484A-ABA2-019DAF0E8207}" srcOrd="0" destOrd="4" presId="urn:microsoft.com/office/officeart/2005/8/layout/target1"/>
    <dgm:cxn modelId="{BCE870AD-519A-EA4A-859C-3B3C177C5E5D}" srcId="{05036658-5160-804B-B2E0-2AA19BBC6463}" destId="{3E7A7728-B1D6-F34E-A8CE-5F280120B2CB}" srcOrd="3" destOrd="0" parTransId="{37D3CA22-AF32-7A4F-B5BD-A817563205BC}" sibTransId="{110856D5-DA1E-1F45-89F1-0C248277C056}"/>
    <dgm:cxn modelId="{7B09FFC0-CCAB-FC4A-B0AB-72347CF75540}" srcId="{3E7A7728-B1D6-F34E-A8CE-5F280120B2CB}" destId="{E7CFA2E1-84A9-844D-BADF-54169180377B}" srcOrd="2" destOrd="0" parTransId="{7994E141-B85D-884F-A14C-01123DB6A426}" sibTransId="{45FC10AE-912D-DF47-A860-5682EE7D8996}"/>
    <dgm:cxn modelId="{734ADC75-C368-8F4E-A1F3-BCC2F07EF325}" srcId="{05036658-5160-804B-B2E0-2AA19BBC6463}" destId="{70870439-1CFF-EC46-AD96-95DD9D5BB788}" srcOrd="0" destOrd="0" parTransId="{A834CE6F-D539-DA40-A6CD-971CC36EFE72}" sibTransId="{60530F34-325C-8A40-8454-070EBF2B7E07}"/>
    <dgm:cxn modelId="{3478A7FD-B63A-0E4E-9BDB-E5AF5CA8B8BA}" type="presOf" srcId="{D8B0624A-462C-2741-B311-5280A339819F}" destId="{E9DEC635-C713-6D4D-BD99-53E87231EF29}" srcOrd="0" destOrd="0" presId="urn:microsoft.com/office/officeart/2005/8/layout/target1"/>
    <dgm:cxn modelId="{5AFE08AE-C53C-6C4B-A440-AAE8F43B7385}" type="presParOf" srcId="{2E78AED7-2716-4245-B9C1-B1428349EE79}" destId="{A6A95343-FB52-7A41-AB11-2A8303C7C32D}" srcOrd="0" destOrd="0" presId="urn:microsoft.com/office/officeart/2005/8/layout/target1"/>
    <dgm:cxn modelId="{9D0484BE-5115-1E40-9E3C-862A4A9C493D}" type="presParOf" srcId="{2E78AED7-2716-4245-B9C1-B1428349EE79}" destId="{74E3C238-645F-9247-B1D2-FB272211142B}" srcOrd="1" destOrd="0" presId="urn:microsoft.com/office/officeart/2005/8/layout/target1"/>
    <dgm:cxn modelId="{7DC56367-8B3B-C047-A2F4-C80EBC7EA8C6}" type="presParOf" srcId="{2E78AED7-2716-4245-B9C1-B1428349EE79}" destId="{C7CA015E-C8B7-3B42-8CC8-C249A68CF6B7}" srcOrd="2" destOrd="0" presId="urn:microsoft.com/office/officeart/2005/8/layout/target1"/>
    <dgm:cxn modelId="{40139E4A-4AC5-8649-BABB-DAA0B03E8DF3}" type="presParOf" srcId="{2E78AED7-2716-4245-B9C1-B1428349EE79}" destId="{23CD7C83-A615-644C-A6D9-150D00C56384}" srcOrd="3" destOrd="0" presId="urn:microsoft.com/office/officeart/2005/8/layout/target1"/>
    <dgm:cxn modelId="{EA885362-4E75-E841-9A23-253182CACD3A}" type="presParOf" srcId="{2E78AED7-2716-4245-B9C1-B1428349EE79}" destId="{E6BF0D99-45A1-2648-80AC-F1B03C2176C0}" srcOrd="4" destOrd="0" presId="urn:microsoft.com/office/officeart/2005/8/layout/target1"/>
    <dgm:cxn modelId="{2396692E-182C-BD4A-97E2-AA844C1DBF1B}" type="presParOf" srcId="{2E78AED7-2716-4245-B9C1-B1428349EE79}" destId="{E9DEC635-C713-6D4D-BD99-53E87231EF29}" srcOrd="5" destOrd="0" presId="urn:microsoft.com/office/officeart/2005/8/layout/target1"/>
    <dgm:cxn modelId="{CD674283-736E-834E-B952-9FF5A2EA8F2A}" type="presParOf" srcId="{2E78AED7-2716-4245-B9C1-B1428349EE79}" destId="{DD6A176E-62D1-5848-A937-4CC12BA5BBAC}" srcOrd="6" destOrd="0" presId="urn:microsoft.com/office/officeart/2005/8/layout/target1"/>
    <dgm:cxn modelId="{4C749766-F150-CE44-85A0-1ABD73B14368}" type="presParOf" srcId="{2E78AED7-2716-4245-B9C1-B1428349EE79}" destId="{31897262-119B-454D-A338-9B874B32DF29}" srcOrd="7" destOrd="0" presId="urn:microsoft.com/office/officeart/2005/8/layout/target1"/>
    <dgm:cxn modelId="{5AF257D8-705A-E54C-9E06-0800B7AD0788}" type="presParOf" srcId="{2E78AED7-2716-4245-B9C1-B1428349EE79}" destId="{5F00829D-57BC-C441-915F-87377D23FA2B}" srcOrd="8" destOrd="0" presId="urn:microsoft.com/office/officeart/2005/8/layout/target1"/>
    <dgm:cxn modelId="{44DB1A5B-0585-9A40-9D56-A2F5C4D3121F}" type="presParOf" srcId="{2E78AED7-2716-4245-B9C1-B1428349EE79}" destId="{0ACCF06E-9F16-1D41-97DD-B15AC1926D94}" srcOrd="9" destOrd="0" presId="urn:microsoft.com/office/officeart/2005/8/layout/target1"/>
    <dgm:cxn modelId="{5664113E-FB3D-FC44-BE74-2A3C8BA1F975}" type="presParOf" srcId="{2E78AED7-2716-4245-B9C1-B1428349EE79}" destId="{CA5EA62C-2647-F249-B5F2-568832D903A7}" srcOrd="10" destOrd="0" presId="urn:microsoft.com/office/officeart/2005/8/layout/target1"/>
    <dgm:cxn modelId="{CF7F6052-B8FE-024E-8439-1B4C8991C2D8}" type="presParOf" srcId="{2E78AED7-2716-4245-B9C1-B1428349EE79}" destId="{0115E7B7-2648-F340-8635-F67EBD6DCEE2}" srcOrd="11" destOrd="0" presId="urn:microsoft.com/office/officeart/2005/8/layout/target1"/>
    <dgm:cxn modelId="{C0A91F72-44C9-4D45-9618-AFA58F7EE1BA}" type="presParOf" srcId="{2E78AED7-2716-4245-B9C1-B1428349EE79}" destId="{3928C76D-4EC8-FE41-B0BF-BD1659F78394}" srcOrd="12" destOrd="0" presId="urn:microsoft.com/office/officeart/2005/8/layout/target1"/>
    <dgm:cxn modelId="{AB1C9E39-6F39-2744-A22E-333D1A2C4706}" type="presParOf" srcId="{2E78AED7-2716-4245-B9C1-B1428349EE79}" destId="{A3550973-DDF1-484A-ABA2-019DAF0E8207}" srcOrd="13" destOrd="0" presId="urn:microsoft.com/office/officeart/2005/8/layout/target1"/>
    <dgm:cxn modelId="{173BA369-2D3D-A541-869A-75A5801347F7}" type="presParOf" srcId="{2E78AED7-2716-4245-B9C1-B1428349EE79}" destId="{DB5C838B-743E-CE48-9FD4-9349D4FCD489}" srcOrd="14" destOrd="0" presId="urn:microsoft.com/office/officeart/2005/8/layout/target1"/>
    <dgm:cxn modelId="{742B96C3-36C3-BE40-9D40-3A4B4CE29573}" type="presParOf" srcId="{2E78AED7-2716-4245-B9C1-B1428349EE79}" destId="{244CEF19-EEDB-E24B-8656-3A86E54FAECF}" srcOrd="15" destOrd="0" presId="urn:microsoft.com/office/officeart/2005/8/layout/target1"/>
  </dgm:cxnLst>
  <dgm:bg/>
  <dgm:whole>
    <a:ln>
      <a:noFill/>
    </a:ln>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928C76D-4EC8-FE41-B0BF-BD1659F78394}">
      <dsp:nvSpPr>
        <dsp:cNvPr id="0" name=""/>
        <dsp:cNvSpPr/>
      </dsp:nvSpPr>
      <dsp:spPr>
        <a:xfrm>
          <a:off x="428625" y="1657350"/>
          <a:ext cx="4972049" cy="4972049"/>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5F00829D-57BC-C441-915F-87377D23FA2B}">
      <dsp:nvSpPr>
        <dsp:cNvPr id="0" name=""/>
        <dsp:cNvSpPr/>
      </dsp:nvSpPr>
      <dsp:spPr>
        <a:xfrm>
          <a:off x="1139213" y="2367938"/>
          <a:ext cx="3550872" cy="3550872"/>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3"/>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E6BF0D99-45A1-2648-80AC-F1B03C2176C0}">
      <dsp:nvSpPr>
        <dsp:cNvPr id="0" name=""/>
        <dsp:cNvSpPr/>
      </dsp:nvSpPr>
      <dsp:spPr>
        <a:xfrm>
          <a:off x="1849388" y="3078113"/>
          <a:ext cx="2130523" cy="2130523"/>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3"/>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A6A95343-FB52-7A41-AB11-2A8303C7C32D}">
      <dsp:nvSpPr>
        <dsp:cNvPr id="0" name=""/>
        <dsp:cNvSpPr/>
      </dsp:nvSpPr>
      <dsp:spPr>
        <a:xfrm>
          <a:off x="2559562" y="3788287"/>
          <a:ext cx="710174" cy="710174"/>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3"/>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74E3C238-645F-9247-B1D2-FB272211142B}">
      <dsp:nvSpPr>
        <dsp:cNvPr id="0" name=""/>
        <dsp:cNvSpPr/>
      </dsp:nvSpPr>
      <dsp:spPr>
        <a:xfrm>
          <a:off x="6229350" y="0"/>
          <a:ext cx="2486024" cy="1189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lvl="0" algn="l" defTabSz="622300" rtl="0">
            <a:lnSpc>
              <a:spcPct val="90000"/>
            </a:lnSpc>
            <a:spcBef>
              <a:spcPct val="0"/>
            </a:spcBef>
            <a:spcAft>
              <a:spcPct val="35000"/>
            </a:spcAft>
          </a:pPr>
          <a:r>
            <a:rPr lang="en-US" sz="1400" kern="1200" dirty="0" smtClean="0"/>
            <a:t>An interconnected set of gates whose output at any time is a function only of the input at that time</a:t>
          </a:r>
          <a:endParaRPr lang="en-US" sz="1400" kern="1200" dirty="0"/>
        </a:p>
      </dsp:txBody>
      <dsp:txXfrm>
        <a:off x="6229350" y="0"/>
        <a:ext cx="2486024" cy="1189148"/>
      </dsp:txXfrm>
    </dsp:sp>
    <dsp:sp modelId="{C7CA015E-C8B7-3B42-8CC8-C249A68CF6B7}">
      <dsp:nvSpPr>
        <dsp:cNvPr id="0" name=""/>
        <dsp:cNvSpPr/>
      </dsp:nvSpPr>
      <dsp:spPr>
        <a:xfrm>
          <a:off x="5607843" y="594574"/>
          <a:ext cx="621506"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23CD7C83-A615-644C-A6D9-150D00C56384}">
      <dsp:nvSpPr>
        <dsp:cNvPr id="0" name=""/>
        <dsp:cNvSpPr/>
      </dsp:nvSpPr>
      <dsp:spPr>
        <a:xfrm rot="5400000">
          <a:off x="2483739" y="986123"/>
          <a:ext cx="3513582" cy="2734627"/>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E9DEC635-C713-6D4D-BD99-53E87231EF29}">
      <dsp:nvSpPr>
        <dsp:cNvPr id="0" name=""/>
        <dsp:cNvSpPr/>
      </dsp:nvSpPr>
      <dsp:spPr>
        <a:xfrm>
          <a:off x="6229350" y="1189148"/>
          <a:ext cx="2486024" cy="1189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lvl="0" algn="l" defTabSz="622300" rtl="0">
            <a:lnSpc>
              <a:spcPct val="90000"/>
            </a:lnSpc>
            <a:spcBef>
              <a:spcPct val="0"/>
            </a:spcBef>
            <a:spcAft>
              <a:spcPct val="35000"/>
            </a:spcAft>
          </a:pPr>
          <a:r>
            <a:rPr lang="en-US" sz="1400" kern="1200" dirty="0" smtClean="0"/>
            <a:t>The appearance of the input is followed almost immediately by the appearance of the output, with only gate delays</a:t>
          </a:r>
          <a:endParaRPr lang="en-US" sz="1400" kern="1200" dirty="0"/>
        </a:p>
      </dsp:txBody>
      <dsp:txXfrm>
        <a:off x="6229350" y="1189148"/>
        <a:ext cx="2486024" cy="1189148"/>
      </dsp:txXfrm>
    </dsp:sp>
    <dsp:sp modelId="{DD6A176E-62D1-5848-A937-4CC12BA5BBAC}">
      <dsp:nvSpPr>
        <dsp:cNvPr id="0" name=""/>
        <dsp:cNvSpPr/>
      </dsp:nvSpPr>
      <dsp:spPr>
        <a:xfrm>
          <a:off x="5607843" y="1783722"/>
          <a:ext cx="621506"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31897262-119B-454D-A338-9B874B32DF29}">
      <dsp:nvSpPr>
        <dsp:cNvPr id="0" name=""/>
        <dsp:cNvSpPr/>
      </dsp:nvSpPr>
      <dsp:spPr>
        <a:xfrm rot="5400000">
          <a:off x="3091986" y="2155798"/>
          <a:ext cx="2885446" cy="2142124"/>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0ACCF06E-9F16-1D41-97DD-B15AC1926D94}">
      <dsp:nvSpPr>
        <dsp:cNvPr id="0" name=""/>
        <dsp:cNvSpPr/>
      </dsp:nvSpPr>
      <dsp:spPr>
        <a:xfrm>
          <a:off x="6229350" y="2378297"/>
          <a:ext cx="2486024" cy="1189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lvl="0" algn="l" defTabSz="622300" rtl="0">
            <a:lnSpc>
              <a:spcPct val="90000"/>
            </a:lnSpc>
            <a:spcBef>
              <a:spcPct val="0"/>
            </a:spcBef>
            <a:spcAft>
              <a:spcPct val="35000"/>
            </a:spcAft>
          </a:pPr>
          <a:r>
            <a:rPr lang="en-US" sz="1400" kern="1200" dirty="0" smtClean="0"/>
            <a:t>Consists of </a:t>
          </a:r>
          <a:r>
            <a:rPr lang="en-US" sz="1400" i="1" kern="1200" dirty="0" smtClean="0"/>
            <a:t>n </a:t>
          </a:r>
          <a:r>
            <a:rPr lang="en-US" sz="1400" kern="1200" dirty="0" smtClean="0"/>
            <a:t>binary inputs and </a:t>
          </a:r>
          <a:r>
            <a:rPr lang="en-US" sz="1400" i="1" kern="1200" dirty="0" smtClean="0"/>
            <a:t>m </a:t>
          </a:r>
          <a:r>
            <a:rPr lang="en-US" sz="1400" kern="1200" dirty="0" smtClean="0"/>
            <a:t>binary outputs</a:t>
          </a:r>
          <a:endParaRPr lang="en-US" sz="1400" kern="1200" dirty="0"/>
        </a:p>
      </dsp:txBody>
      <dsp:txXfrm>
        <a:off x="6229350" y="2378297"/>
        <a:ext cx="2486024" cy="1189148"/>
      </dsp:txXfrm>
    </dsp:sp>
    <dsp:sp modelId="{CA5EA62C-2647-F249-B5F2-568832D903A7}">
      <dsp:nvSpPr>
        <dsp:cNvPr id="0" name=""/>
        <dsp:cNvSpPr/>
      </dsp:nvSpPr>
      <dsp:spPr>
        <a:xfrm>
          <a:off x="5607843" y="2972871"/>
          <a:ext cx="621506"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0115E7B7-2648-F340-8635-F67EBD6DCEE2}">
      <dsp:nvSpPr>
        <dsp:cNvPr id="0" name=""/>
        <dsp:cNvSpPr/>
      </dsp:nvSpPr>
      <dsp:spPr>
        <a:xfrm rot="5400000">
          <a:off x="3680760" y="3245919"/>
          <a:ext cx="2200960" cy="1653206"/>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A3550973-DDF1-484A-ABA2-019DAF0E8207}">
      <dsp:nvSpPr>
        <dsp:cNvPr id="0" name=""/>
        <dsp:cNvSpPr/>
      </dsp:nvSpPr>
      <dsp:spPr>
        <a:xfrm>
          <a:off x="6229350" y="3567445"/>
          <a:ext cx="2486024" cy="1189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t" anchorCtr="0">
          <a:noAutofit/>
        </a:bodyPr>
        <a:lstStyle/>
        <a:p>
          <a:pPr lvl="0" algn="l" defTabSz="622300" rtl="0">
            <a:lnSpc>
              <a:spcPct val="90000"/>
            </a:lnSpc>
            <a:spcBef>
              <a:spcPct val="0"/>
            </a:spcBef>
            <a:spcAft>
              <a:spcPct val="35000"/>
            </a:spcAft>
          </a:pPr>
          <a:r>
            <a:rPr lang="en-US" sz="1400" kern="1200" dirty="0" smtClean="0"/>
            <a:t>Can be defined in three ways:</a:t>
          </a:r>
          <a:endParaRPr lang="en-US" sz="1400" kern="1200" dirty="0"/>
        </a:p>
        <a:p>
          <a:pPr marL="114300" lvl="1" indent="-114300" algn="l" defTabSz="622300" rtl="0">
            <a:lnSpc>
              <a:spcPct val="90000"/>
            </a:lnSpc>
            <a:spcBef>
              <a:spcPct val="0"/>
            </a:spcBef>
            <a:spcAft>
              <a:spcPct val="15000"/>
            </a:spcAft>
            <a:buChar char="••"/>
          </a:pPr>
          <a:r>
            <a:rPr lang="en-US" sz="1400" kern="1200" dirty="0" smtClean="0"/>
            <a:t>Truth table</a:t>
          </a:r>
          <a:endParaRPr lang="en-US" sz="1400" kern="1200" dirty="0"/>
        </a:p>
        <a:p>
          <a:pPr marL="228600" lvl="2" indent="-114300" algn="l" defTabSz="533400" rtl="0">
            <a:lnSpc>
              <a:spcPct val="90000"/>
            </a:lnSpc>
            <a:spcBef>
              <a:spcPct val="0"/>
            </a:spcBef>
            <a:spcAft>
              <a:spcPct val="15000"/>
            </a:spcAft>
            <a:buChar char="••"/>
          </a:pPr>
          <a:r>
            <a:rPr lang="en-US" sz="1200" kern="1200" dirty="0" smtClean="0"/>
            <a:t>For each of the 2</a:t>
          </a:r>
          <a:r>
            <a:rPr lang="en-US" sz="1200" i="1" kern="1200" baseline="30000" dirty="0" smtClean="0"/>
            <a:t>n</a:t>
          </a:r>
          <a:r>
            <a:rPr lang="en-US" sz="1200" i="1" kern="1200" dirty="0" smtClean="0"/>
            <a:t> </a:t>
          </a:r>
          <a:r>
            <a:rPr lang="en-US" sz="1200" kern="1200" dirty="0" smtClean="0"/>
            <a:t>possible combinations of input signals, the binary value of each of the </a:t>
          </a:r>
          <a:r>
            <a:rPr lang="en-US" sz="1200" i="1" kern="1200" dirty="0" smtClean="0"/>
            <a:t>m </a:t>
          </a:r>
          <a:r>
            <a:rPr lang="en-US" sz="1200" kern="1200" dirty="0" smtClean="0"/>
            <a:t>output signals is listed</a:t>
          </a:r>
          <a:endParaRPr lang="en-US" sz="1200" kern="1200" dirty="0"/>
        </a:p>
        <a:p>
          <a:pPr marL="114300" lvl="1" indent="-114300" algn="l" defTabSz="622300" rtl="0">
            <a:lnSpc>
              <a:spcPct val="90000"/>
            </a:lnSpc>
            <a:spcBef>
              <a:spcPct val="0"/>
            </a:spcBef>
            <a:spcAft>
              <a:spcPct val="15000"/>
            </a:spcAft>
            <a:buChar char="••"/>
          </a:pPr>
          <a:r>
            <a:rPr lang="en-US" sz="1400" kern="1200" dirty="0" smtClean="0"/>
            <a:t>Graphical symbols</a:t>
          </a:r>
          <a:endParaRPr lang="en-US" sz="1400" kern="1200" dirty="0"/>
        </a:p>
        <a:p>
          <a:pPr marL="228600" lvl="2" indent="-114300" algn="l" defTabSz="533400" rtl="0">
            <a:lnSpc>
              <a:spcPct val="90000"/>
            </a:lnSpc>
            <a:spcBef>
              <a:spcPct val="0"/>
            </a:spcBef>
            <a:spcAft>
              <a:spcPct val="15000"/>
            </a:spcAft>
            <a:buChar char="••"/>
          </a:pPr>
          <a:r>
            <a:rPr lang="en-US" sz="1200" kern="1200" dirty="0" smtClean="0"/>
            <a:t>The interconnected layout of gates is depicted</a:t>
          </a:r>
          <a:endParaRPr lang="en-US" sz="1200" kern="1200" dirty="0"/>
        </a:p>
        <a:p>
          <a:pPr marL="114300" lvl="1" indent="-114300" algn="l" defTabSz="622300" rtl="0">
            <a:lnSpc>
              <a:spcPct val="90000"/>
            </a:lnSpc>
            <a:spcBef>
              <a:spcPct val="0"/>
            </a:spcBef>
            <a:spcAft>
              <a:spcPct val="15000"/>
            </a:spcAft>
            <a:buChar char="••"/>
          </a:pPr>
          <a:r>
            <a:rPr lang="en-US" sz="1400" kern="1200" dirty="0" smtClean="0"/>
            <a:t>Boolean equations</a:t>
          </a:r>
          <a:endParaRPr lang="en-US" sz="1400" kern="1200" dirty="0"/>
        </a:p>
        <a:p>
          <a:pPr marL="228600" lvl="2" indent="-114300" algn="l" defTabSz="533400" rtl="0">
            <a:lnSpc>
              <a:spcPct val="90000"/>
            </a:lnSpc>
            <a:spcBef>
              <a:spcPct val="0"/>
            </a:spcBef>
            <a:spcAft>
              <a:spcPct val="15000"/>
            </a:spcAft>
            <a:buChar char="••"/>
          </a:pPr>
          <a:r>
            <a:rPr lang="en-US" sz="1200" kern="1200" dirty="0" smtClean="0"/>
            <a:t>Each output signal is expressed as a Boolean function of its input signals</a:t>
          </a:r>
          <a:endParaRPr lang="en-US" sz="1200" kern="1200" dirty="0"/>
        </a:p>
      </dsp:txBody>
      <dsp:txXfrm>
        <a:off x="6229350" y="3567445"/>
        <a:ext cx="2486024" cy="1189148"/>
      </dsp:txXfrm>
    </dsp:sp>
    <dsp:sp modelId="{DB5C838B-743E-CE48-9FD4-9349D4FCD489}">
      <dsp:nvSpPr>
        <dsp:cNvPr id="0" name=""/>
        <dsp:cNvSpPr/>
      </dsp:nvSpPr>
      <dsp:spPr>
        <a:xfrm>
          <a:off x="5607843" y="4162020"/>
          <a:ext cx="621506"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244CEF19-EEDB-E24B-8656-3A86E54FAECF}">
      <dsp:nvSpPr>
        <dsp:cNvPr id="0" name=""/>
        <dsp:cNvSpPr/>
      </dsp:nvSpPr>
      <dsp:spPr>
        <a:xfrm rot="5400000">
          <a:off x="4270942" y="4340351"/>
          <a:ext cx="1512829" cy="1155172"/>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xfrm>
            <a:off x="1150938" y="692150"/>
            <a:ext cx="4556125" cy="3416300"/>
          </a:xfrm>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11 “Digital</a:t>
            </a:r>
            <a:r>
              <a:rPr lang="en-US" baseline="0" dirty="0" smtClean="0">
                <a:latin typeface="Times New Roman" pitchFamily="-110" charset="0"/>
              </a:rPr>
              <a:t> </a:t>
            </a:r>
            <a:r>
              <a:rPr lang="en-US" baseline="0" smtClean="0">
                <a:latin typeface="Times New Roman" pitchFamily="-110" charset="0"/>
              </a:rPr>
              <a:t>Logic</a:t>
            </a:r>
            <a:r>
              <a:rPr lang="en-US" smtClean="0">
                <a:latin typeface="Times New Roman" pitchFamily="-110" charset="0"/>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latin typeface="Times New Roman" pitchFamily="-110" charset="0"/>
              </a:rPr>
              <a:t>Adapted</a:t>
            </a:r>
            <a:r>
              <a:rPr lang="en-AU" smtClean="0">
                <a:latin typeface="Times New Roman" pitchFamily="-110" charset="0"/>
              </a:rPr>
              <a:t> by Thân</a:t>
            </a:r>
            <a:r>
              <a:rPr lang="en-AU" baseline="0" smtClean="0">
                <a:latin typeface="Times New Roman" pitchFamily="-110" charset="0"/>
              </a:rPr>
              <a:t> Văn Sử</a:t>
            </a:r>
          </a:p>
          <a:p>
            <a:pPr marL="0" marR="0" indent="0" algn="l" defTabSz="914400" rtl="0" eaLnBrk="0" fontAlgn="base" latinLnBrk="0" hangingPunct="0">
              <a:lnSpc>
                <a:spcPct val="100000"/>
              </a:lnSpc>
              <a:spcBef>
                <a:spcPct val="30000"/>
              </a:spcBef>
              <a:spcAft>
                <a:spcPct val="0"/>
              </a:spcAft>
              <a:buClrTx/>
              <a:buSzTx/>
              <a:buFontTx/>
              <a:buNone/>
              <a:tabLst/>
              <a:defRPr/>
            </a:pPr>
            <a:endParaRPr lang="en-AU" dirty="0"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latin typeface="Times New Roman" pitchFamily="-1" charset="0"/>
                <a:ea typeface="+mn-ea"/>
                <a:cs typeface="+mn-cs"/>
              </a:rPr>
              <a:t>The operation of the digital computer is based on the storage and processing of binary data. Throughout this book, we have assumed the existence of storage elements that can exist in one of two stable states and of circuits than can operate on binary data under the control of control signals to implement the various computer functions. In this chapter, we suggest how these storage elements and circuits can be implemented in digital logic, specifically with combinational and sequential circuits. The chapter begins with a brief review of Boolean algebra, which is the mathematical foundation of digital logic. Next, the concept of a gate is introduced. Finally, combinational and sequential circuits, which are constructed from </a:t>
            </a:r>
            <a:r>
              <a:rPr lang="en-US" sz="1200" b="1" kern="1200" smtClean="0">
                <a:solidFill>
                  <a:schemeClr val="tx1"/>
                </a:solidFill>
                <a:latin typeface="Times New Roman" pitchFamily="-1" charset="0"/>
                <a:ea typeface="+mn-ea"/>
                <a:cs typeface="+mn-cs"/>
              </a:rPr>
              <a:t>gates, </a:t>
            </a:r>
            <a:r>
              <a:rPr lang="en-US" sz="1200" kern="1200" smtClean="0">
                <a:solidFill>
                  <a:schemeClr val="tx1"/>
                </a:solidFill>
                <a:latin typeface="Times New Roman" pitchFamily="-1" charset="0"/>
                <a:ea typeface="+mn-ea"/>
                <a:cs typeface="+mn-cs"/>
              </a:rPr>
              <a:t>are described. </a:t>
            </a:r>
            <a:endParaRPr lang="en-US" smtClean="0"/>
          </a:p>
          <a:p>
            <a:endParaRPr lang="en-US" smtClean="0"/>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Algebraic simplification involves the application of the identities of Table 11.2 to reduce the Boolean expression to one with fewer elements. </a:t>
            </a:r>
            <a:endParaRPr lang="en-US" dirty="0" smtClean="0"/>
          </a:p>
          <a:p>
            <a:r>
              <a:rPr lang="en-US" sz="1200" kern="1200" dirty="0" smtClean="0">
                <a:solidFill>
                  <a:schemeClr val="tx1"/>
                </a:solidFill>
                <a:latin typeface="Times New Roman" pitchFamily="-1" charset="0"/>
                <a:ea typeface="+mn-ea"/>
                <a:cs typeface="+mn-cs"/>
              </a:rPr>
              <a:t>For example, consider again Equation (11.1).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This expression can be implemented as shown in Figure 11.6. The simplification of Equation (11.1) was done essentially by observation. For more complex expressions, some more systematic approach is needed. </a:t>
            </a:r>
            <a:endParaRPr lang="en-US" dirty="0" smtClean="0"/>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For purposes of simplification, the </a:t>
            </a:r>
            <a:r>
              <a:rPr lang="en-US" sz="1200" b="1" kern="1200" dirty="0" smtClean="0">
                <a:solidFill>
                  <a:schemeClr val="tx1"/>
                </a:solidFill>
                <a:latin typeface="Times New Roman" pitchFamily="-1" charset="0"/>
                <a:ea typeface="+mn-ea"/>
                <a:cs typeface="+mn-cs"/>
              </a:rPr>
              <a:t>Karnaugh map </a:t>
            </a:r>
            <a:r>
              <a:rPr lang="en-US" sz="1200" kern="1200" dirty="0" smtClean="0">
                <a:solidFill>
                  <a:schemeClr val="tx1"/>
                </a:solidFill>
                <a:latin typeface="Times New Roman" pitchFamily="-1" charset="0"/>
                <a:ea typeface="+mn-ea"/>
                <a:cs typeface="+mn-cs"/>
              </a:rPr>
              <a:t>is a convenient way of representing a Boolean function of a small number (up to four) of variables. The map is an array of 2</a:t>
            </a:r>
            <a:r>
              <a:rPr lang="en-US" sz="1200" kern="1200" baseline="30000" dirty="0" smtClean="0">
                <a:solidFill>
                  <a:schemeClr val="tx1"/>
                </a:solidFill>
                <a:latin typeface="Times New Roman" pitchFamily="-1" charset="0"/>
                <a:ea typeface="+mn-ea"/>
                <a:cs typeface="+mn-cs"/>
              </a:rPr>
              <a:t>n</a:t>
            </a:r>
            <a:r>
              <a:rPr lang="en-US" sz="1200" kern="1200" dirty="0" smtClean="0">
                <a:solidFill>
                  <a:schemeClr val="tx1"/>
                </a:solidFill>
                <a:latin typeface="Times New Roman" pitchFamily="-1" charset="0"/>
                <a:ea typeface="+mn-ea"/>
                <a:cs typeface="+mn-cs"/>
              </a:rPr>
              <a:t> squares, representing all possible combinations of values of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binary variables. Figure 11.7a shows the map of four squares for a function of two variables. It is essential for later purposes to list the combinations in the order 00, 01, 11, 10. Because the squares corresponding to the combinations are to be used for recording information, the combinations are customarily written above the squares. In the case of three variables, the representation is an arrangement of eight squares (Figure 11.7b), with the values for one of the variables to the left and for the other two variables above the squares. For four variables, 16 squares are needed, with the arrangement indicated in Figure 11.7c.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map can be used to represent any Boolean function in the following way. Each square corresponds to a unique product in the sum-of-products form, with a 1 value corresponding to the variable and a 0 value corresponding to the NOT of that variable. For each such product in the function, 1 is placed in the corresponding square. Given the truth table of a Boolean function, it is an easy matter to construct the map: for each combination of values of variables that produce a result of 1 in the truth table, fill in the corresponding square of the map with 1. Figure 11.7b shows the result for the truth table of Table 11.3. To convert from a Boolean expression to a map, it is first necessary to put the expression into what is referred to as </a:t>
            </a:r>
            <a:r>
              <a:rPr lang="en-US" sz="1200" i="1" kern="1200" dirty="0" smtClean="0">
                <a:solidFill>
                  <a:schemeClr val="tx1"/>
                </a:solidFill>
                <a:latin typeface="Times New Roman" pitchFamily="-1" charset="0"/>
                <a:ea typeface="+mn-ea"/>
                <a:cs typeface="+mn-cs"/>
              </a:rPr>
              <a:t>canonical </a:t>
            </a:r>
            <a:r>
              <a:rPr lang="en-US" sz="1200" kern="1200" dirty="0" smtClean="0">
                <a:solidFill>
                  <a:schemeClr val="tx1"/>
                </a:solidFill>
                <a:latin typeface="Times New Roman" pitchFamily="-1" charset="0"/>
                <a:ea typeface="+mn-ea"/>
                <a:cs typeface="+mn-cs"/>
              </a:rPr>
              <a:t>form: each term in the expression must contain each variable. So, for example, if we have Equation (11.3), we must first expand it into the full form of Equation (11.1) and then convert this to a map.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labeling used in Figure 11.7d emphasizes the relationship between variables and the rows and columns of the map. Here the two rows embraced by the symbol A are those in which the variable A has the value 1; the rows not embraced by the symbol A are those in which A is 0; similarly for B, C, and D.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Once the map of a function is created, we can often write a simple algebraic expression for it by noting the arrangement of the 1s on the map. The principle is as follows. Any two squares that are adjacent differ in only one of the variables. If two adjacent squares both have an entry of one, then the corresponding product terms differ in only one variable. In such a case, the two terms can be merged by eliminating that variable.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This process can be extended in several ways. First, the concept of adjacency can be extended to include wrapping around the edge of the map. Thus, the top square of a column is adjacent to the bottom square, and the leftmost square of a row is adjacent to the rightmost square. These conditions are illustrated in Figures 11.8b and c. Second, we can group not just 2 squares but 2</a:t>
            </a:r>
            <a:r>
              <a:rPr lang="en-US" sz="1200" kern="1200" baseline="30000" dirty="0" smtClean="0">
                <a:solidFill>
                  <a:schemeClr val="tx1"/>
                </a:solidFill>
                <a:latin typeface="Times New Roman" pitchFamily="-1" charset="0"/>
                <a:ea typeface="+mn-ea"/>
                <a:cs typeface="+mn-cs"/>
              </a:rPr>
              <a:t>n</a:t>
            </a:r>
            <a:r>
              <a:rPr lang="en-US" sz="1200" kern="1200" dirty="0" smtClean="0">
                <a:solidFill>
                  <a:schemeClr val="tx1"/>
                </a:solidFill>
                <a:latin typeface="Times New Roman" pitchFamily="-1" charset="0"/>
                <a:ea typeface="+mn-ea"/>
                <a:cs typeface="+mn-cs"/>
              </a:rPr>
              <a:t> adjacent squares (i.e., 2, 4, 8, etc.). The next three examples in Figure 11.8 show groupings of 4 squares. Note that in this case, two of the variables can be eliminated. The last three examples show groupings of 8 squares, which allow three variables to be eliminated. </a:t>
            </a:r>
            <a:endParaRPr lang="en-US" dirty="0" smtClean="0"/>
          </a:p>
          <a:p>
            <a:endParaRPr lang="en-US" dirty="0" smtClean="0"/>
          </a:p>
          <a:p>
            <a:r>
              <a:rPr lang="en-US" sz="1200" kern="1200" dirty="0" smtClean="0">
                <a:solidFill>
                  <a:schemeClr val="tx1"/>
                </a:solidFill>
                <a:latin typeface="Times New Roman" pitchFamily="-1" charset="0"/>
                <a:ea typeface="+mn-ea"/>
                <a:cs typeface="+mn-cs"/>
              </a:rPr>
              <a:t>We can summarize the rules for simplification as follows: </a:t>
            </a:r>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smtClean="0">
                <a:solidFill>
                  <a:schemeClr val="tx1"/>
                </a:solidFill>
                <a:latin typeface="Times New Roman" pitchFamily="-1" charset="0"/>
                <a:ea typeface="+mn-ea"/>
                <a:cs typeface="+mn-cs"/>
              </a:rPr>
              <a:t>1</a:t>
            </a:r>
            <a:r>
              <a:rPr lang="en-US" sz="1200" b="1" kern="1200" dirty="0" smtClean="0">
                <a:solidFill>
                  <a:schemeClr val="tx1"/>
                </a:solidFill>
                <a:latin typeface="Times New Roman" pitchFamily="-1" charset="0"/>
                <a:ea typeface="+mn-ea"/>
                <a:cs typeface="+mn-cs"/>
              </a:rPr>
              <a:t>. </a:t>
            </a:r>
            <a:r>
              <a:rPr lang="en-US" sz="1200" kern="1200" dirty="0" smtClean="0">
                <a:solidFill>
                  <a:schemeClr val="tx1"/>
                </a:solidFill>
                <a:latin typeface="Times New Roman" pitchFamily="-1" charset="0"/>
                <a:ea typeface="+mn-ea"/>
                <a:cs typeface="+mn-cs"/>
              </a:rPr>
              <a:t>Among the marked squares (squares with a 1), find those that belong to a unique largest block of 1, 2, 4, or 8 and circle those blocks.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smtClean="0">
                <a:solidFill>
                  <a:schemeClr val="tx1"/>
                </a:solidFill>
                <a:latin typeface="Times New Roman" pitchFamily="-1" charset="0"/>
                <a:ea typeface="+mn-ea"/>
                <a:cs typeface="+mn-cs"/>
              </a:rPr>
              <a:t>2. Select additional blocks of marked squares that are as large as possible and as few in number as possible, but include every marked square at least once. The results may not be unique in some cases. For example, if a marked square combines with exactly two other squares, and there is no fourth marked square to complete a larger group, then there is a choice to be made as two which of the two groupings to choose. When you are circling groups, you are allowed to use the same 1 value more than once.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smtClean="0">
                <a:solidFill>
                  <a:schemeClr val="tx1"/>
                </a:solidFill>
                <a:latin typeface="Times New Roman" pitchFamily="-1" charset="0"/>
                <a:ea typeface="+mn-ea"/>
                <a:cs typeface="+mn-cs"/>
              </a:rPr>
              <a:t>3. Continue to draw loops around single marked squares, or pairs of adjacent marked squares, or groups of four, eight, and so on in such a way that every marked square belongs to at least one loop; then use as few of these blocks as possible to include all marked squares. </a:t>
            </a:r>
          </a:p>
          <a:p>
            <a:pPr marL="0" marR="0" indent="0" algn="l" defTabSz="914400" rtl="0" eaLnBrk="0" fontAlgn="base" latinLnBrk="0" hangingPunct="0">
              <a:lnSpc>
                <a:spcPct val="100000"/>
              </a:lnSpc>
              <a:spcBef>
                <a:spcPct val="30000"/>
              </a:spcBef>
              <a:spcAft>
                <a:spcPct val="0"/>
              </a:spcAft>
              <a:buClrTx/>
              <a:buSzTx/>
              <a:buFontTx/>
              <a:buNone/>
              <a:tabLst/>
              <a:defRPr/>
            </a:pPr>
            <a:endParaRPr/>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Figure 11.9a, based on Table 11.3, illustrates the simplification process. If any </a:t>
            </a:r>
            <a:endParaRPr lang="en-US" dirty="0" smtClean="0"/>
          </a:p>
          <a:p>
            <a:r>
              <a:rPr lang="en-US" sz="1200" kern="1200" dirty="0" smtClean="0">
                <a:solidFill>
                  <a:schemeClr val="tx1"/>
                </a:solidFill>
                <a:latin typeface="Times New Roman" pitchFamily="-1" charset="0"/>
                <a:ea typeface="+mn-ea"/>
                <a:cs typeface="+mn-cs"/>
              </a:rPr>
              <a:t>isolated 1s remain after the groupings, then each of these is circled as a group of 1s. </a:t>
            </a:r>
            <a:endParaRPr lang="en-US" dirty="0" smtClean="0"/>
          </a:p>
          <a:p>
            <a:endParaRPr lang="en-US" dirty="0" smtClean="0"/>
          </a:p>
          <a:p>
            <a:r>
              <a:rPr lang="en-US" sz="1200" kern="1200" dirty="0" smtClean="0">
                <a:solidFill>
                  <a:schemeClr val="tx1"/>
                </a:solidFill>
                <a:latin typeface="Times New Roman" pitchFamily="-1" charset="0"/>
                <a:ea typeface="+mn-ea"/>
                <a:cs typeface="+mn-cs"/>
              </a:rPr>
              <a:t>Finally, before going from the map to a simplified Boolean expression, any group of 1s that is completely overlapped by other groups can be eliminated. This is shown in Figure 11.9b. In this case, the horizontal group is redundant and may be ignored in creating the Boolean expression.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One additional feature of Karnaugh maps needs to be mentioned. In some cases, certain combinations of values of variables never occur, and therefore the corresponding output never occurs. These are referred to as “don’t care” conditions. For each such condition, the letter “d” is entered into the corresponding square of the map. In doing the grouping and simplification, each “d” can be treated as a 1 or 0, whichever leads to the simplest expression. </a:t>
            </a:r>
            <a:endParaRPr lang="en-US" dirty="0" smtClean="0"/>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Table 11.4 shows the truth table for producing a 4-bit result that is one more than a 4-bit BCD input. The addition is modulo 10. Thus, 9 + 1 = 0. Also, note that six of the input codes produce “don’t care” results, because those are not valid BCD inputs. </a:t>
            </a:r>
            <a:endParaRPr lang="en-US" dirty="0" smtClean="0"/>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11.10 shows the resulting Karnaugh maps for each of the output variables. The d squares are used to achieve the best possible groupings. </a:t>
            </a:r>
            <a:endParaRPr lang="en-US" dirty="0" smtClean="0"/>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For more than four variables, the Karnaugh map method becomes increasingly cumbersome. With five variables, two 16 * 16 maps are needed, with one map considered to be on top of the other in three dimensions to achieve adjacency. Six variables require the use of four 16 * 16 tables in four dimensions! An alternative approach is a tabular technique, referred to as the Quine–McCluskey method. The method is suitable for programming on a computer to give an automatic tool for producing minimized Boolean expressions.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first step is to construct a table in which each row corresponds to one of the product terms of the expression. The terms are grouped according to the number of complemented variables. That is, we start with the term with no complements, if it exists, then all terms with one complement, and so on. Table 11.5 shows the list for our example expression, with horizontal lines used to indicate the grouping. For clarity, each term is represented by a 1 for each uncomplemented variable and a 0 for each complemented variable. Thus, we group terms according to the number of 1s they contain. The index column is simply the decimal equivalent and is useful in what follows.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next step is to find all pairs of terms that differ in only one variable, that is, all pairs of terms that are the same except that one variable is 0 in one of the terms and 1 in the other. Because of the way in which we have grouped the terms, we can do this by starting with the first group and comparing each term of the first group with every term of the second group. Then compare each term of the second group with all of the terms of the third group, and so on. Whenever a match is found, place a check next to each term, combine the pair by eliminating the variable that differs in the two terms, and add that to a new list. This process continues until the entire original table has been examined.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r>
              <a:rPr lang="en-US" sz="1200" kern="1200" dirty="0" smtClean="0">
                <a:solidFill>
                  <a:schemeClr val="tx1"/>
                </a:solidFill>
                <a:latin typeface="Times New Roman" pitchFamily="-1" charset="0"/>
                <a:ea typeface="+mn-ea"/>
                <a:cs typeface="+mn-cs"/>
              </a:rPr>
              <a:t>The new table is organized into groups, as indicated, in the same fashion as the first table. The second table is then processed in the same manner as the first. That is, terms that differ in only one variable are checked and a new term produced for a third table. In this example, the third table that is produced contains only one term: BD.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In general, the process would proceed through successive tables until a table with no matches was produced. In this case, this has involved three tables.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Once the process just described is completed, we have eliminated many of the possible terms of the expression. Those terms that have not been eliminated are used to construct a matrix, as illustrated in Table 11.6. Each row of the matrix corresponds to one of the terms that have not been eliminated (has no check) in any of the tables used so far. Each column corresponds to one of the terms in the original expression. An X is placed at each intersection of a row and a column such that the row element is “compatible” with the column element. That is, the variables present in the row element have the same value as the variables present in the column element. Next, circle each X that is alone in a column. Then place a square around each X in any row in which there is a circled X. If every column now has either a squared or a circled X, then we are done, and those row elements whose Xs have been marked constitute the minimal expression.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In cases in which some columns have neither a circle nor a square, additional processing is required. Essentially, we keep adding row elements until all columns are covered. </a:t>
            </a:r>
            <a:endParaRPr lang="en-US" dirty="0" smtClean="0"/>
          </a:p>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9F2598D2-2ED8-8547-B4B7-C382E9B8AC9E}" type="slidenum">
              <a:rPr lang="en-US"/>
              <a:pPr/>
              <a:t>24</a:t>
            </a:fld>
            <a:endParaRPr lang="en-US" dirty="0"/>
          </a:p>
        </p:txBody>
      </p:sp>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p:txBody>
          <a:bodyPr/>
          <a:lstStyle/>
          <a:p>
            <a:r>
              <a:rPr lang="en-GB" dirty="0" smtClean="0"/>
              <a:t>Chapter 9 summary.</a:t>
            </a:r>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a:t>
            </a:r>
          </a:p>
        </p:txBody>
      </p:sp>
      <p:sp>
        <p:nvSpPr>
          <p:cNvPr id="71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4" name="Rectangle 6"/>
          <p:cNvSpPr>
            <a:spLocks noGrp="1" noRot="1" noChangeAspect="1"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The digital circuitry in digital computers and other digital systems is designed, and its behavior is analyzed, with the use of a mathematical discipline known as </a:t>
            </a:r>
            <a:r>
              <a:rPr lang="en-US" sz="1200" b="1" kern="1200" dirty="0" smtClean="0">
                <a:solidFill>
                  <a:schemeClr val="tx1"/>
                </a:solidFill>
                <a:latin typeface="Times New Roman" pitchFamily="-1" charset="0"/>
                <a:ea typeface="+mn-ea"/>
                <a:cs typeface="+mn-cs"/>
              </a:rPr>
              <a:t>Boolean algebra. </a:t>
            </a:r>
            <a:r>
              <a:rPr lang="en-US" sz="1200" kern="1200" dirty="0" smtClean="0">
                <a:solidFill>
                  <a:schemeClr val="tx1"/>
                </a:solidFill>
                <a:latin typeface="Times New Roman" pitchFamily="-1" charset="0"/>
                <a:ea typeface="+mn-ea"/>
                <a:cs typeface="+mn-cs"/>
              </a:rPr>
              <a:t>The name is in honor of an English mathematician George Boole, who proposed the basic principles of this algebra in 1854 in his treatise, </a:t>
            </a:r>
            <a:r>
              <a:rPr lang="en-US" sz="1200" i="1" kern="1200" dirty="0" smtClean="0">
                <a:solidFill>
                  <a:schemeClr val="tx1"/>
                </a:solidFill>
                <a:latin typeface="Times New Roman" pitchFamily="-1" charset="0"/>
                <a:ea typeface="+mn-ea"/>
                <a:cs typeface="+mn-cs"/>
              </a:rPr>
              <a:t>An Investigation of the Laws of Thought on Which to Found the Mathematical Theories of Logic and Probabilities. </a:t>
            </a:r>
            <a:r>
              <a:rPr lang="en-US" sz="1200" kern="1200" dirty="0" smtClean="0">
                <a:solidFill>
                  <a:schemeClr val="tx1"/>
                </a:solidFill>
                <a:latin typeface="Times New Roman" pitchFamily="-1" charset="0"/>
                <a:ea typeface="+mn-ea"/>
                <a:cs typeface="+mn-cs"/>
              </a:rPr>
              <a:t>In 1938, Claude Shannon, a research assistant in the Electrical Engineering Department at M.I.T., suggested that Boolean algebra could be used to solve problems in relay-switching circuit design [SHAN38]. Shannon’s techniques were subsequently used in the analysis and design of electronic digital circuits. Boolean algebra turns out to be a convenient tool in two areas: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Analysis: </a:t>
            </a:r>
            <a:r>
              <a:rPr lang="en-US" sz="1200" kern="1200" dirty="0" smtClean="0">
                <a:solidFill>
                  <a:schemeClr val="tx1"/>
                </a:solidFill>
                <a:latin typeface="Times New Roman" pitchFamily="-1" charset="0"/>
                <a:ea typeface="+mn-ea"/>
                <a:cs typeface="+mn-cs"/>
              </a:rPr>
              <a:t>It is an economical way of describing the function of digital circuitry.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Design: </a:t>
            </a:r>
            <a:r>
              <a:rPr lang="en-US" sz="1200" kern="1200" dirty="0" smtClean="0">
                <a:solidFill>
                  <a:schemeClr val="tx1"/>
                </a:solidFill>
                <a:latin typeface="Times New Roman" pitchFamily="-1" charset="0"/>
                <a:ea typeface="+mn-ea"/>
                <a:cs typeface="+mn-cs"/>
              </a:rPr>
              <a:t>Given a desired function, Boolean algebra can be applied to develop a simplified implementation of that function. </a:t>
            </a: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1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a:t>
            </a:r>
          </a:p>
        </p:txBody>
      </p:sp>
      <p:sp>
        <p:nvSpPr>
          <p:cNvPr id="922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2" name="Rectangle 6"/>
          <p:cNvSpPr>
            <a:spLocks noGrp="1" noRot="1" noChangeAspect="1" noChangeArrowheads="1" noTextEdit="1"/>
          </p:cNvSpPr>
          <p:nvPr>
            <p:ph type="sldImg"/>
          </p:nvPr>
        </p:nvSpPr>
        <p:spPr>
          <a:xfrm>
            <a:off x="1150938" y="692150"/>
            <a:ext cx="4556125" cy="3416300"/>
          </a:xfrm>
          <a:ln cap="flat"/>
        </p:spPr>
      </p:sp>
      <p:sp>
        <p:nvSpPr>
          <p:cNvPr id="9223" name="Rectangle 7"/>
          <p:cNvSpPr>
            <a:spLocks noGrp="1" noChangeArrowheads="1"/>
          </p:cNvSpPr>
          <p:nvPr>
            <p:ph type="body" idx="1"/>
          </p:nvPr>
        </p:nvSpPr>
        <p:spPr>
          <a:ln/>
        </p:spPr>
        <p:txBody>
          <a:bodyPr/>
          <a:lstStyle/>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As with any algebra, Boolean algebra makes use of variables and operations. In this case, the variables and operations are logical variables and operations. Thus, a variable may take on the value 1 (TRUE) or 0 (FALSE). The basic logical operations </a:t>
            </a:r>
            <a:endParaRPr lang="en-US" dirty="0" smtClean="0"/>
          </a:p>
          <a:p>
            <a:r>
              <a:rPr lang="en-US" sz="1200" kern="1200" dirty="0" smtClean="0">
                <a:solidFill>
                  <a:schemeClr val="tx1"/>
                </a:solidFill>
                <a:latin typeface="Times New Roman" pitchFamily="-1" charset="0"/>
                <a:ea typeface="+mn-ea"/>
                <a:cs typeface="+mn-cs"/>
              </a:rPr>
              <a:t>are AND, OR, and NOT, which are symbolically represented by dot, plus sign, and overbar: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AND B = A * B</a:t>
            </a:r>
          </a:p>
          <a:p>
            <a:r>
              <a:rPr lang="en-US" sz="1200" kern="1200" dirty="0" smtClean="0">
                <a:solidFill>
                  <a:schemeClr val="tx1"/>
                </a:solidFill>
                <a:latin typeface="Times New Roman" pitchFamily="-1" charset="0"/>
                <a:ea typeface="+mn-ea"/>
                <a:cs typeface="+mn-cs"/>
              </a:rPr>
              <a:t>A OR B = A + B </a:t>
            </a:r>
            <a:endParaRPr lang="en-US" dirty="0" smtClean="0"/>
          </a:p>
          <a:p>
            <a:r>
              <a:rPr lang="en-US" sz="1200" kern="1200" dirty="0" smtClean="0">
                <a:solidFill>
                  <a:schemeClr val="tx1"/>
                </a:solidFill>
                <a:latin typeface="Times New Roman" pitchFamily="-1" charset="0"/>
                <a:ea typeface="+mn-ea"/>
                <a:cs typeface="+mn-cs"/>
              </a:rPr>
              <a:t>NOT A = Ā</a:t>
            </a:r>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operation AND yields true (binary value 1) if and only if both of its operands are true. The operation OR yields true if either or both of its operands are true. The unary operation NOT inverts the value of its operand. </a:t>
            </a:r>
            <a:endParaRPr lang="en-US" dirty="0" smtClean="0"/>
          </a:p>
          <a:p>
            <a:endParaRPr lang="en-US" dirty="0" smtClean="0"/>
          </a:p>
          <a:p>
            <a:r>
              <a:rPr lang="en-US" sz="1200" kern="1200" dirty="0" smtClean="0">
                <a:solidFill>
                  <a:schemeClr val="tx1"/>
                </a:solidFill>
                <a:latin typeface="Times New Roman" pitchFamily="-1" charset="0"/>
                <a:ea typeface="+mn-ea"/>
                <a:cs typeface="+mn-cs"/>
              </a:rPr>
              <a:t>In the absence of parentheses, the AND operation takes precedence over the OR operation. Also, when no ambiguity will occur, the AND operation is represented by simple concatenation instead of the dot operator.</a:t>
            </a:r>
            <a:br>
              <a:rPr lang="en-US" sz="1200" kern="1200" dirty="0" smtClean="0">
                <a:solidFill>
                  <a:schemeClr val="tx1"/>
                </a:solidFill>
                <a:latin typeface="Times New Roman" pitchFamily="-1" charset="0"/>
                <a:ea typeface="+mn-ea"/>
                <a:cs typeface="+mn-cs"/>
              </a:rPr>
            </a:br>
            <a:endParaRPr lang="en-US" dirty="0" smtClean="0"/>
          </a:p>
          <a:p>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a:t>
            </a:r>
          </a:p>
        </p:txBody>
      </p:sp>
      <p:sp>
        <p:nvSpPr>
          <p:cNvPr id="1126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70" name="Rectangle 6"/>
          <p:cNvSpPr>
            <a:spLocks noGrp="1" noRot="1" noChangeAspect="1" noChangeArrowheads="1" noTextEdit="1"/>
          </p:cNvSpPr>
          <p:nvPr>
            <p:ph type="sldImg"/>
          </p:nvPr>
        </p:nvSpPr>
        <p:spPr>
          <a:xfrm>
            <a:off x="1150938" y="692150"/>
            <a:ext cx="4556125" cy="3416300"/>
          </a:xfrm>
          <a:ln cap="flat"/>
        </p:spPr>
      </p:sp>
      <p:sp>
        <p:nvSpPr>
          <p:cNvPr id="11271" name="Rectangle 7"/>
          <p:cNvSpPr>
            <a:spLocks noGrp="1" noChangeArrowheads="1"/>
          </p:cNvSpPr>
          <p:nvPr>
            <p:ph type="body" idx="1"/>
          </p:nvPr>
        </p:nvSpPr>
        <p:spPr>
          <a:ln/>
        </p:spPr>
        <p:txBody>
          <a:bodyPr/>
          <a:lstStyle/>
          <a:p>
            <a:endParaRPr lang="en-GB" b="1"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a:t>
            </a:r>
          </a:p>
        </p:txBody>
      </p:sp>
      <p:sp>
        <p:nvSpPr>
          <p:cNvPr id="1126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70" name="Rectangle 6"/>
          <p:cNvSpPr>
            <a:spLocks noGrp="1" noRot="1" noChangeAspect="1" noChangeArrowheads="1" noTextEdit="1"/>
          </p:cNvSpPr>
          <p:nvPr>
            <p:ph type="sldImg"/>
          </p:nvPr>
        </p:nvSpPr>
        <p:spPr>
          <a:xfrm>
            <a:off x="1150938" y="692150"/>
            <a:ext cx="4556125" cy="3416300"/>
          </a:xfrm>
          <a:ln cap="flat"/>
        </p:spPr>
      </p:sp>
      <p:sp>
        <p:nvSpPr>
          <p:cNvPr id="11271" name="Rectangle 7"/>
          <p:cNvSpPr>
            <a:spLocks noGrp="1" noChangeArrowheads="1"/>
          </p:cNvSpPr>
          <p:nvPr>
            <p:ph type="body" idx="1"/>
          </p:nvPr>
        </p:nvSpPr>
        <p:spPr>
          <a:ln/>
        </p:spPr>
        <p:txBody>
          <a:bodyPr/>
          <a:lstStyle/>
          <a:p>
            <a:endParaRPr lang="en-GB" b="1"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0000" lnSpcReduction="20000"/>
          </a:bodyPr>
          <a:lstStyle/>
          <a:p>
            <a:r>
              <a:rPr lang="en-US" sz="1200" kern="1200" dirty="0" smtClean="0">
                <a:solidFill>
                  <a:schemeClr val="tx1"/>
                </a:solidFill>
                <a:latin typeface="Times New Roman" pitchFamily="-1" charset="0"/>
                <a:ea typeface="+mn-ea"/>
                <a:cs typeface="+mn-cs"/>
              </a:rPr>
              <a:t>The fundamental building block of all digital logic circuits is the gate. Logical functions are implemented by the interconnection of gates.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gate is an electronic circuit that produces an output signal that is a simple Boolean operation on its input signals. The basic gates used in digital logic are AND, OR, NOT, NAND, NOR, and XOR. Figure 11.1 depicts these six gates. Each gate is defined in three ways: graphic symbol, algebraic notation, and truth table. The symbology used in this chapter is from the IEEE standard, IEEE Std 91. Note that the inversion (NOT) operation is indicated by a circle.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Each gate shown in Figure 11.1 has one or two inputs and one output. However, as indicated in Table 11.1b, all of the gates except NOT can have more than two inputs. Thus, (X + Y + Z) can be implemented with a single </a:t>
            </a:r>
            <a:r>
              <a:rPr lang="en-US" sz="1200" b="1" kern="1200" dirty="0" smtClean="0">
                <a:solidFill>
                  <a:schemeClr val="tx1"/>
                </a:solidFill>
                <a:latin typeface="Times New Roman" pitchFamily="-1" charset="0"/>
                <a:ea typeface="+mn-ea"/>
                <a:cs typeface="+mn-cs"/>
              </a:rPr>
              <a:t>OR gate </a:t>
            </a:r>
            <a:r>
              <a:rPr lang="en-US" sz="1200" kern="1200" dirty="0" smtClean="0">
                <a:solidFill>
                  <a:schemeClr val="tx1"/>
                </a:solidFill>
                <a:latin typeface="Times New Roman" pitchFamily="-1" charset="0"/>
                <a:ea typeface="+mn-ea"/>
                <a:cs typeface="+mn-cs"/>
              </a:rPr>
              <a:t>with three inputs. When one or more of the values at the input are changed, the correct output signal appears almost instantaneously, delayed only by the propagation time of signals through the gate (known as the </a:t>
            </a:r>
            <a:r>
              <a:rPr lang="en-US" sz="1200" i="1" kern="1200" dirty="0" smtClean="0">
                <a:solidFill>
                  <a:schemeClr val="tx1"/>
                </a:solidFill>
                <a:latin typeface="Times New Roman" pitchFamily="-1" charset="0"/>
                <a:ea typeface="+mn-ea"/>
                <a:cs typeface="+mn-cs"/>
              </a:rPr>
              <a:t>gate delay). </a:t>
            </a:r>
            <a:r>
              <a:rPr lang="en-US" sz="1200" kern="1200" dirty="0" smtClean="0">
                <a:solidFill>
                  <a:schemeClr val="tx1"/>
                </a:solidFill>
                <a:latin typeface="Times New Roman" pitchFamily="-1" charset="0"/>
                <a:ea typeface="+mn-ea"/>
                <a:cs typeface="+mn-cs"/>
              </a:rPr>
              <a:t>The significance of this delay is discussed in Section 11.3. In some cases, a gate is implemented with two outputs, one output being the negation of the other output.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Here we introduce a common term: we say that to </a:t>
            </a:r>
            <a:r>
              <a:rPr lang="en-US" sz="1200" b="1" kern="1200" dirty="0" smtClean="0">
                <a:solidFill>
                  <a:schemeClr val="tx1"/>
                </a:solidFill>
                <a:latin typeface="Times New Roman" pitchFamily="-1" charset="0"/>
                <a:ea typeface="+mn-ea"/>
                <a:cs typeface="+mn-cs"/>
              </a:rPr>
              <a:t>assert </a:t>
            </a:r>
            <a:r>
              <a:rPr lang="en-US" sz="1200" kern="1200" dirty="0" smtClean="0">
                <a:solidFill>
                  <a:schemeClr val="tx1"/>
                </a:solidFill>
                <a:latin typeface="Times New Roman" pitchFamily="-1" charset="0"/>
                <a:ea typeface="+mn-ea"/>
                <a:cs typeface="+mn-cs"/>
              </a:rPr>
              <a:t>a signal is to cause a signal line to make a transition from its logically false (0) state to its logically true (1) state. The true (1) state is either a high or low voltage state, depending on the type of electronic circuitry.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Typically, not all gate types are used in implementation. Design and fabrication are simpler if only one or two types of gates are used. Thus, it is important to identify </a:t>
            </a:r>
            <a:r>
              <a:rPr lang="en-US" sz="1200" i="1" kern="1200" dirty="0" smtClean="0">
                <a:solidFill>
                  <a:schemeClr val="tx1"/>
                </a:solidFill>
                <a:latin typeface="Times New Roman" pitchFamily="-1" charset="0"/>
                <a:ea typeface="+mn-ea"/>
                <a:cs typeface="+mn-cs"/>
              </a:rPr>
              <a:t>functionally complete </a:t>
            </a:r>
            <a:r>
              <a:rPr lang="en-US" sz="1200" kern="1200" dirty="0" smtClean="0">
                <a:solidFill>
                  <a:schemeClr val="tx1"/>
                </a:solidFill>
                <a:latin typeface="Times New Roman" pitchFamily="-1" charset="0"/>
                <a:ea typeface="+mn-ea"/>
                <a:cs typeface="+mn-cs"/>
              </a:rPr>
              <a:t>sets of gates. This means that any Boolean function can be implemented using only the gates in the set. The following are functionally complete sets: </a:t>
            </a:r>
            <a:endParaRPr lang="en-US" dirty="0" smtClean="0"/>
          </a:p>
          <a:p>
            <a:endParaRPr lang="en-US" sz="1200" kern="1200" dirty="0" smtClean="0">
              <a:solidFill>
                <a:schemeClr val="tx1"/>
              </a:solidFill>
              <a:latin typeface="Times New Roman" pitchFamily="-1" charset="0"/>
              <a:ea typeface="+mn-ea"/>
              <a:cs typeface="+mn-cs"/>
            </a:endParaRPr>
          </a:p>
          <a:p>
            <a:pPr>
              <a:buFont typeface="Arial"/>
              <a:buChar char="•"/>
            </a:pPr>
            <a:r>
              <a:rPr lang="en-US" sz="1200" kern="1200" dirty="0" smtClean="0">
                <a:solidFill>
                  <a:schemeClr val="tx1"/>
                </a:solidFill>
                <a:latin typeface="Times New Roman" pitchFamily="-1" charset="0"/>
                <a:ea typeface="+mn-ea"/>
                <a:cs typeface="+mn-cs"/>
              </a:rPr>
              <a:t>AND, OR, NOT </a:t>
            </a:r>
          </a:p>
          <a:p>
            <a:pPr>
              <a:buFont typeface="Arial"/>
              <a:buChar char="•"/>
            </a:pPr>
            <a:r>
              <a:rPr lang="en-US" sz="1200" kern="1200" dirty="0" smtClean="0">
                <a:solidFill>
                  <a:schemeClr val="tx1"/>
                </a:solidFill>
                <a:latin typeface="Times New Roman" pitchFamily="-1" charset="0"/>
                <a:ea typeface="+mn-ea"/>
                <a:cs typeface="+mn-cs"/>
              </a:rPr>
              <a:t>AND, NOT </a:t>
            </a:r>
          </a:p>
          <a:p>
            <a:pPr>
              <a:buFont typeface="Arial"/>
              <a:buChar char="•"/>
            </a:pPr>
            <a:r>
              <a:rPr lang="en-US" sz="1200" kern="1200" dirty="0" smtClean="0">
                <a:solidFill>
                  <a:schemeClr val="tx1"/>
                </a:solidFill>
                <a:latin typeface="Times New Roman" pitchFamily="-1" charset="0"/>
                <a:ea typeface="+mn-ea"/>
                <a:cs typeface="+mn-cs"/>
              </a:rPr>
              <a:t>OR, NOT </a:t>
            </a:r>
          </a:p>
          <a:p>
            <a:pPr>
              <a:buFont typeface="Arial"/>
              <a:buChar char="•"/>
            </a:pPr>
            <a:r>
              <a:rPr lang="en-US" sz="1200" kern="1200" dirty="0" smtClean="0">
                <a:solidFill>
                  <a:schemeClr val="tx1"/>
                </a:solidFill>
                <a:latin typeface="Times New Roman" pitchFamily="-1" charset="0"/>
                <a:ea typeface="+mn-ea"/>
                <a:cs typeface="+mn-cs"/>
              </a:rPr>
              <a:t>NAND </a:t>
            </a:r>
          </a:p>
          <a:p>
            <a:pPr>
              <a:buFont typeface="Arial"/>
              <a:buChar char="•"/>
            </a:pPr>
            <a:r>
              <a:rPr lang="en-US" sz="1200" kern="1200" dirty="0" smtClean="0">
                <a:solidFill>
                  <a:schemeClr val="tx1"/>
                </a:solidFill>
                <a:latin typeface="Times New Roman" pitchFamily="-1" charset="0"/>
                <a:ea typeface="+mn-ea"/>
                <a:cs typeface="+mn-cs"/>
              </a:rPr>
              <a:t>NOR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It should be clear that AND, OR, and NOT gates constitute a functionally complete set, because they represent the three operations of Boolean algebra. For the AND and NOT gates to form a functionally complete set, there must be a way to synthesize the OR operation from the AND and NOT operations. This can be done by applying DeMorgan’s theorem.</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Similarly, the OR and NOT operations are functionally complete because they can be used to synthesize the AND operation. </a:t>
            </a:r>
            <a:endParaRPr lang="en-US" dirty="0" smtClean="0"/>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11.2 shows how the AND, OR, and NOT functions can be implemented solely with NAND </a:t>
            </a:r>
            <a:r>
              <a:rPr lang="en-US" sz="1200" kern="1200" smtClean="0">
                <a:solidFill>
                  <a:schemeClr val="tx1"/>
                </a:solidFill>
                <a:latin typeface="Times New Roman" pitchFamily="-1" charset="0"/>
                <a:ea typeface="+mn-ea"/>
                <a:cs typeface="+mn-cs"/>
              </a:rPr>
              <a:t>gates.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latin typeface="Times New Roman" pitchFamily="-1" charset="0"/>
                <a:ea typeface="+mn-ea"/>
                <a:cs typeface="+mn-cs"/>
              </a:rPr>
              <a:t>Figure 11.3 shows how the AND, OR, and NOT functions can be implemented solely with NOR gates.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A </a:t>
            </a:r>
            <a:r>
              <a:rPr lang="en-US" sz="1200" b="1" kern="1200" dirty="0" smtClean="0">
                <a:solidFill>
                  <a:schemeClr val="tx1"/>
                </a:solidFill>
                <a:latin typeface="Times New Roman" pitchFamily="-1" charset="0"/>
                <a:ea typeface="+mn-ea"/>
                <a:cs typeface="+mn-cs"/>
              </a:rPr>
              <a:t>combinational circuit </a:t>
            </a:r>
            <a:r>
              <a:rPr lang="en-US" sz="1200" kern="1200" dirty="0" smtClean="0">
                <a:solidFill>
                  <a:schemeClr val="tx1"/>
                </a:solidFill>
                <a:latin typeface="Times New Roman" pitchFamily="-1" charset="0"/>
                <a:ea typeface="+mn-ea"/>
                <a:cs typeface="+mn-cs"/>
              </a:rPr>
              <a:t>is an interconnected set of gates whose output at any time is a function only of the input at that time. As with a single gate, the appearance of the input is followed almost immediately by the appearance of the output, with only gate delays.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In general terms, a combinational circuit consists of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binary inputs and </a:t>
            </a:r>
            <a:r>
              <a:rPr lang="en-US" sz="1200" i="1" kern="1200" dirty="0" smtClean="0">
                <a:solidFill>
                  <a:schemeClr val="tx1"/>
                </a:solidFill>
                <a:latin typeface="Times New Roman" pitchFamily="-1" charset="0"/>
                <a:ea typeface="+mn-ea"/>
                <a:cs typeface="+mn-cs"/>
              </a:rPr>
              <a:t>m </a:t>
            </a:r>
            <a:r>
              <a:rPr lang="en-US" sz="1200" kern="1200" dirty="0" smtClean="0">
                <a:solidFill>
                  <a:schemeClr val="tx1"/>
                </a:solidFill>
                <a:latin typeface="Times New Roman" pitchFamily="-1" charset="0"/>
                <a:ea typeface="+mn-ea"/>
                <a:cs typeface="+mn-cs"/>
              </a:rPr>
              <a:t>binary outputs. As with a gate, a combinational circuit can be defined in three ways: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Truth table: </a:t>
            </a:r>
            <a:r>
              <a:rPr lang="en-US" sz="1200" kern="1200" dirty="0" smtClean="0">
                <a:solidFill>
                  <a:schemeClr val="tx1"/>
                </a:solidFill>
                <a:latin typeface="Times New Roman" pitchFamily="-1" charset="0"/>
                <a:ea typeface="+mn-ea"/>
                <a:cs typeface="+mn-cs"/>
              </a:rPr>
              <a:t>For each of the 2n possible combinations of input signals, the binary value of each of the </a:t>
            </a:r>
            <a:r>
              <a:rPr lang="en-US" sz="1200" i="1" kern="1200" dirty="0" smtClean="0">
                <a:solidFill>
                  <a:schemeClr val="tx1"/>
                </a:solidFill>
                <a:latin typeface="Times New Roman" pitchFamily="-1" charset="0"/>
                <a:ea typeface="+mn-ea"/>
                <a:cs typeface="+mn-cs"/>
              </a:rPr>
              <a:t>m </a:t>
            </a:r>
            <a:r>
              <a:rPr lang="en-US" sz="1200" kern="1200" dirty="0" smtClean="0">
                <a:solidFill>
                  <a:schemeClr val="tx1"/>
                </a:solidFill>
                <a:latin typeface="Times New Roman" pitchFamily="-1" charset="0"/>
                <a:ea typeface="+mn-ea"/>
                <a:cs typeface="+mn-cs"/>
              </a:rPr>
              <a:t>output signals is listed.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Graphical symbols: </a:t>
            </a:r>
            <a:r>
              <a:rPr lang="en-US" sz="1200" kern="1200" dirty="0" smtClean="0">
                <a:solidFill>
                  <a:schemeClr val="tx1"/>
                </a:solidFill>
                <a:latin typeface="Times New Roman" pitchFamily="-1" charset="0"/>
                <a:ea typeface="+mn-ea"/>
                <a:cs typeface="+mn-cs"/>
              </a:rPr>
              <a:t>The interconnected layout of gates is depicted.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Boolean equations: </a:t>
            </a:r>
            <a:r>
              <a:rPr lang="en-US" sz="1200" kern="1200" dirty="0" smtClean="0">
                <a:solidFill>
                  <a:schemeClr val="tx1"/>
                </a:solidFill>
                <a:latin typeface="Times New Roman" pitchFamily="-1" charset="0"/>
                <a:ea typeface="+mn-ea"/>
                <a:cs typeface="+mn-cs"/>
              </a:rPr>
              <a:t>Each output signal is expressed as a Boolean function of </a:t>
            </a:r>
          </a:p>
          <a:p>
            <a:r>
              <a:rPr lang="en-US" sz="1200" kern="1200" dirty="0" smtClean="0">
                <a:solidFill>
                  <a:schemeClr val="tx1"/>
                </a:solidFill>
                <a:latin typeface="Times New Roman" pitchFamily="-1" charset="0"/>
                <a:ea typeface="+mn-ea"/>
                <a:cs typeface="+mn-cs"/>
              </a:rPr>
              <a:t>its input signals. </a:t>
            </a:r>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Any Boolean function can be implemented in electronic form as a network of gates. For any given function, there are a number of alternative realizations. Consider the Boolean function represented by the truth table in Table 11.3.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There are three combinations of input values that cause F to be 1, and if any one of these combinations occurs, the result is 1. This form of expression, for self- evident reasons, is known as the </a:t>
            </a:r>
            <a:r>
              <a:rPr lang="en-US" sz="1200" b="1" kern="1200" dirty="0" smtClean="0">
                <a:solidFill>
                  <a:schemeClr val="tx1"/>
                </a:solidFill>
                <a:latin typeface="Times New Roman" pitchFamily="-1" charset="0"/>
                <a:ea typeface="+mn-ea"/>
                <a:cs typeface="+mn-cs"/>
              </a:rPr>
              <a:t>sum of products (SOP) </a:t>
            </a:r>
            <a:r>
              <a:rPr lang="en-US" sz="1200" kern="1200" dirty="0" smtClean="0">
                <a:solidFill>
                  <a:schemeClr val="tx1"/>
                </a:solidFill>
                <a:latin typeface="Times New Roman" pitchFamily="-1" charset="0"/>
                <a:ea typeface="+mn-ea"/>
                <a:cs typeface="+mn-cs"/>
              </a:rPr>
              <a:t>form</a:t>
            </a:r>
            <a:r>
              <a:rPr lang="en-US" sz="1200" kern="1200" smtClean="0">
                <a:solidFill>
                  <a:schemeClr val="tx1"/>
                </a:solidFill>
                <a:latin typeface="Times New Roman" pitchFamily="-1"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smtClean="0">
              <a:solidFill>
                <a:schemeClr val="tx1"/>
              </a:solidFill>
              <a:latin typeface="Times New Roman" pitchFamily="-1" charset="0"/>
              <a:ea typeface="+mn-ea"/>
              <a:cs typeface="+mn-cs"/>
            </a:endParaRPr>
          </a:p>
          <a:p>
            <a:r>
              <a:rPr lang="en-US" sz="1200" b="1" kern="1200" smtClean="0">
                <a:solidFill>
                  <a:schemeClr val="tx1"/>
                </a:solidFill>
                <a:latin typeface="Times New Roman" pitchFamily="-1" charset="0"/>
                <a:ea typeface="+mn-ea"/>
                <a:cs typeface="+mn-cs"/>
              </a:rPr>
              <a:t>Product of sums (POS) </a:t>
            </a:r>
            <a:r>
              <a:rPr lang="en-US" sz="1200" kern="1200" smtClean="0">
                <a:solidFill>
                  <a:schemeClr val="tx1"/>
                </a:solidFill>
                <a:latin typeface="Times New Roman" pitchFamily="-1" charset="0"/>
                <a:ea typeface="+mn-ea"/>
                <a:cs typeface="+mn-cs"/>
              </a:rPr>
              <a:t>form, which is illustrated in Figure 11.5. For clarity, NOT gates are not shown. Rather, it is assumed that each input signal and its complement are available. This simplifies the logic diagram and makes the inputs to the gates more readily apparent. </a:t>
            </a:r>
            <a:endParaRPr lang="en-US" smtClean="0"/>
          </a:p>
          <a:p>
            <a:r>
              <a:rPr lang="en-US" sz="1200" kern="1200" smtClean="0">
                <a:solidFill>
                  <a:schemeClr val="tx1"/>
                </a:solidFill>
                <a:latin typeface="Times New Roman" pitchFamily="-1" charset="0"/>
                <a:ea typeface="+mn-ea"/>
                <a:cs typeface="+mn-cs"/>
              </a:rPr>
              <a:t>Thus, a Boolean function can be realized in either SOP or POS form. At this point, it would seem that the choice would depend on whether the truth table contains more 1s or 0s for the output function: The SOP has one term for each 1, and the POS has one term for each 0. However, there are other considerations: </a:t>
            </a:r>
          </a:p>
          <a:p>
            <a:endParaRPr lang="en-US" sz="1200" kern="120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Char char="•"/>
              <a:tabLst/>
              <a:defRPr/>
            </a:pPr>
            <a:r>
              <a:rPr lang="en-US" sz="1200" kern="1200" baseline="0" smtClean="0">
                <a:solidFill>
                  <a:schemeClr val="tx1"/>
                </a:solidFill>
                <a:latin typeface="Times New Roman" pitchFamily="-1" charset="0"/>
                <a:ea typeface="+mn-ea"/>
                <a:cs typeface="+mn-cs"/>
              </a:rPr>
              <a:t>It is often possible to derive a simpler Boolean expression from the truth table than either SOP or POS</a:t>
            </a:r>
          </a:p>
          <a:p>
            <a:pPr marL="0" marR="0" indent="0" algn="l" defTabSz="914400" rtl="0" eaLnBrk="0" fontAlgn="base" latinLnBrk="0" hangingPunct="0">
              <a:lnSpc>
                <a:spcPct val="100000"/>
              </a:lnSpc>
              <a:spcBef>
                <a:spcPct val="30000"/>
              </a:spcBef>
              <a:spcAft>
                <a:spcPct val="0"/>
              </a:spcAft>
              <a:buClrTx/>
              <a:buSzTx/>
              <a:buFontTx/>
              <a:buChar char="•"/>
              <a:tabLst/>
              <a:defRPr/>
            </a:pPr>
            <a:r>
              <a:rPr lang="en-US" sz="1200" kern="1200" baseline="0" smtClean="0">
                <a:solidFill>
                  <a:schemeClr val="tx1"/>
                </a:solidFill>
                <a:latin typeface="Times New Roman" pitchFamily="-1" charset="0"/>
                <a:ea typeface="+mn-ea"/>
                <a:cs typeface="+mn-cs"/>
              </a:rPr>
              <a:t>It may be preferable to implement the function with a single gate type (NAND or NOR)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mtClean="0"/>
          </a:p>
          <a:p>
            <a:r>
              <a:rPr lang="en-US" sz="1200" kern="1200" smtClean="0">
                <a:solidFill>
                  <a:schemeClr val="tx1"/>
                </a:solidFill>
                <a:latin typeface="Times New Roman" pitchFamily="-1" charset="0"/>
                <a:ea typeface="+mn-ea"/>
                <a:cs typeface="+mn-cs"/>
              </a:rPr>
              <a:t>The significance of the first point is that, with a simpler Boolean expression, fewer gates will be needed to implement the function. Three methods that can be used to achieve simplification are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8/1/2016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8/1/2016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8/1/2016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8/1/2016</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8/1/2016</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8/1/2016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8/1/2016</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8/1/2016</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8/1/2016</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8/1/2016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8/1/2016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8/1/2016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8/1/2016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8/1/2016</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8/1/2016</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8/1/2016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8/1/2016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8/1/2016</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8/1/2016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8/1/2016</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23.png"/><Relationship Id="rId4" Type="http://schemas.openxmlformats.org/officeDocument/2006/relationships/package" Target="../embeddings/Microsoft_Office_Word_Document2.docx"/></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24.png"/><Relationship Id="rId4" Type="http://schemas.openxmlformats.org/officeDocument/2006/relationships/package" Target="../embeddings/Microsoft_Office_Word_Document3.docx"/></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package" Target="../embeddings/Microsoft_Office_Word_Document1.docx"/></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214282" y="6443394"/>
            <a:ext cx="8553480" cy="414630"/>
          </a:xfrm>
        </p:spPr>
        <p:txBody>
          <a:bodyPr>
            <a:noAutofit/>
          </a:bodyPr>
          <a:lstStyle/>
          <a:p>
            <a:r>
              <a:rPr lang="en-GB" sz="1800" smtClean="0"/>
              <a:t>William Stallings, Computer </a:t>
            </a:r>
            <a:r>
              <a:rPr lang="en-GB" sz="1800"/>
              <a:t>Organization </a:t>
            </a:r>
            <a:r>
              <a:rPr lang="en-GB" sz="1800" smtClean="0"/>
              <a:t>and Architecture, 9</a:t>
            </a:r>
            <a:r>
              <a:rPr lang="en-GB" sz="1800" baseline="30000" smtClean="0"/>
              <a:t>th</a:t>
            </a:r>
            <a:r>
              <a:rPr lang="en-GB" sz="1800" smtClean="0"/>
              <a:t> </a:t>
            </a:r>
            <a:r>
              <a:rPr lang="en-GB" sz="1800" dirty="0" smtClean="0"/>
              <a:t>Edition</a:t>
            </a:r>
            <a:endParaRPr lang="en-GB" sz="1800"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357158" y="5095612"/>
            <a:ext cx="3752848"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11</a:t>
            </a:r>
            <a:endPar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4786315" y="5257819"/>
            <a:ext cx="3929090" cy="885825"/>
          </a:xfrm>
          <a:prstGeom prst="rect">
            <a:avLst/>
          </a:prstGeom>
        </p:spPr>
        <p:txBody>
          <a:bodyPr>
            <a:normAutofit/>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r>
              <a:rPr kumimoji="0" lang="en-US" sz="4400" b="1" i="0" u="none" strike="noStrike" kern="1200" cap="none" spc="0" normalizeH="0" baseline="0" noProof="0" smtClean="0">
                <a:ln>
                  <a:noFill/>
                </a:ln>
                <a:effectLst/>
                <a:uLnTx/>
                <a:uFillTx/>
                <a:latin typeface="+mn-lt"/>
                <a:ea typeface="+mn-ea"/>
                <a:cs typeface="+mn-cs"/>
              </a:rPr>
              <a:t>Digital Logic</a:t>
            </a:r>
            <a:endParaRPr kumimoji="0" lang="en-US" sz="4400" b="1" i="0" u="none" strike="noStrike" kern="1200" cap="none" spc="0" normalizeH="0" baseline="0" noProof="0" dirty="0">
              <a:ln>
                <a:noFill/>
              </a:ln>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57158" y="1142984"/>
            <a:ext cx="3255264" cy="1162050"/>
          </a:xfrm>
        </p:spPr>
        <p:txBody>
          <a:bodyPr/>
          <a:lstStyle/>
          <a:p>
            <a:pPr algn="ctr"/>
            <a:r>
              <a:rPr lang="en-US" dirty="0" smtClean="0">
                <a:effectLst>
                  <a:outerShdw blurRad="38100" dist="38100" dir="2700000" algn="tl">
                    <a:srgbClr val="000000">
                      <a:alpha val="43137"/>
                    </a:srgbClr>
                  </a:outerShdw>
                </a:effectLst>
              </a:rPr>
              <a:t>Uses of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NAND Gates</a:t>
            </a:r>
            <a:endParaRPr lang="en-US" dirty="0">
              <a:effectLst>
                <a:outerShdw blurRad="38100" dist="38100" dir="2700000" algn="tl">
                  <a:srgbClr val="000000">
                    <a:alpha val="43137"/>
                  </a:srgbClr>
                </a:outerShdw>
              </a:effectLst>
            </a:endParaRPr>
          </a:p>
        </p:txBody>
      </p:sp>
      <p:pic>
        <p:nvPicPr>
          <p:cNvPr id="259073" name="Picture 1"/>
          <p:cNvPicPr>
            <a:picLocks noChangeAspect="1" noChangeArrowheads="1"/>
          </p:cNvPicPr>
          <p:nvPr/>
        </p:nvPicPr>
        <p:blipFill>
          <a:blip r:embed="rId3"/>
          <a:srcRect/>
          <a:stretch>
            <a:fillRect/>
          </a:stretch>
        </p:blipFill>
        <p:spPr bwMode="auto">
          <a:xfrm>
            <a:off x="4500562" y="142873"/>
            <a:ext cx="3857625" cy="3000375"/>
          </a:xfrm>
          <a:prstGeom prst="rect">
            <a:avLst/>
          </a:prstGeom>
          <a:noFill/>
          <a:ln w="9525">
            <a:noFill/>
            <a:miter lim="800000"/>
            <a:headEnd/>
            <a:tailEnd/>
          </a:ln>
          <a:effectLst/>
        </p:spPr>
      </p:pic>
      <p:pic>
        <p:nvPicPr>
          <p:cNvPr id="259074" name="Picture 2"/>
          <p:cNvPicPr>
            <a:picLocks noChangeAspect="1" noChangeArrowheads="1"/>
          </p:cNvPicPr>
          <p:nvPr/>
        </p:nvPicPr>
        <p:blipFill>
          <a:blip r:embed="rId4"/>
          <a:srcRect/>
          <a:stretch>
            <a:fillRect/>
          </a:stretch>
        </p:blipFill>
        <p:spPr bwMode="auto">
          <a:xfrm>
            <a:off x="4429124" y="3429000"/>
            <a:ext cx="3914775" cy="3009900"/>
          </a:xfrm>
          <a:prstGeom prst="rect">
            <a:avLst/>
          </a:prstGeom>
          <a:noFill/>
          <a:ln w="9525">
            <a:noFill/>
            <a:miter lim="800000"/>
            <a:headEnd/>
            <a:tailEnd/>
          </a:ln>
          <a:effectLst/>
        </p:spPr>
      </p:pic>
      <p:sp>
        <p:nvSpPr>
          <p:cNvPr id="6" name="Title 7"/>
          <p:cNvSpPr txBox="1">
            <a:spLocks/>
          </p:cNvSpPr>
          <p:nvPr/>
        </p:nvSpPr>
        <p:spPr>
          <a:xfrm>
            <a:off x="357158" y="4267214"/>
            <a:ext cx="3255264" cy="1162050"/>
          </a:xfrm>
          <a:prstGeom prst="rect">
            <a:avLst/>
          </a:prstGeom>
        </p:spPr>
        <p:txBody>
          <a:bodyPr vert="horz" lIns="91440" tIns="45720" rIns="91440" bIns="45720" rtlCol="0" anchor="b"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600" b="0" i="0" u="none" strike="noStrike" kern="1200" cap="none" spc="0" normalizeH="0" baseline="0" noProof="0" smtClean="0">
                <a:ln>
                  <a:noFill/>
                </a:ln>
                <a:solidFill>
                  <a:schemeClr val="bg1"/>
                </a:solidFill>
                <a:effectLst>
                  <a:outerShdw blurRad="38100" dist="38100" dir="2700000" algn="tl">
                    <a:srgbClr val="000000">
                      <a:alpha val="43137"/>
                    </a:srgbClr>
                  </a:outerShdw>
                </a:effectLst>
                <a:uLnTx/>
                <a:uFillTx/>
                <a:latin typeface="+mj-lt"/>
                <a:ea typeface="+mj-ea"/>
                <a:cs typeface="+mj-cs"/>
              </a:rPr>
              <a:t>Uses of </a:t>
            </a:r>
            <a:br>
              <a:rPr kumimoji="0" lang="en-US" sz="2600" b="0" i="0" u="none" strike="noStrike" kern="1200" cap="none" spc="0" normalizeH="0" baseline="0" noProof="0" smtClean="0">
                <a:ln>
                  <a:noFill/>
                </a:ln>
                <a:solidFill>
                  <a:schemeClr val="bg1"/>
                </a:solidFill>
                <a:effectLst>
                  <a:outerShdw blurRad="38100" dist="38100" dir="2700000" algn="tl">
                    <a:srgbClr val="000000">
                      <a:alpha val="43137"/>
                    </a:srgbClr>
                  </a:outerShdw>
                </a:effectLst>
                <a:uLnTx/>
                <a:uFillTx/>
                <a:latin typeface="+mj-lt"/>
                <a:ea typeface="+mj-ea"/>
                <a:cs typeface="+mj-cs"/>
              </a:rPr>
            </a:br>
            <a:r>
              <a:rPr kumimoji="0" lang="en-US" sz="2600" b="0" i="0" u="none" strike="noStrike" kern="1200" cap="none" spc="0" normalizeH="0" baseline="0" noProof="0" smtClean="0">
                <a:ln>
                  <a:noFill/>
                </a:ln>
                <a:solidFill>
                  <a:schemeClr val="bg1"/>
                </a:solidFill>
                <a:effectLst>
                  <a:outerShdw blurRad="38100" dist="38100" dir="2700000" algn="tl">
                    <a:srgbClr val="000000">
                      <a:alpha val="43137"/>
                    </a:srgbClr>
                  </a:outerShdw>
                </a:effectLst>
                <a:uLnTx/>
                <a:uFillTx/>
                <a:latin typeface="+mj-lt"/>
                <a:ea typeface="+mj-ea"/>
                <a:cs typeface="+mj-cs"/>
              </a:rPr>
              <a:t>NOR Gates</a:t>
            </a:r>
            <a:endParaRPr kumimoji="0" lang="en-US" sz="26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5" name="Content Placeholder 34"/>
          <p:cNvGraphicFramePr>
            <a:graphicFrameLocks noGrp="1"/>
          </p:cNvGraphicFramePr>
          <p:nvPr>
            <p:ph idx="4294967295"/>
          </p:nvPr>
        </p:nvGraphicFramePr>
        <p:xfrm>
          <a:off x="0" y="0"/>
          <a:ext cx="9144000" cy="662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idx="4294967295"/>
          </p:nvPr>
        </p:nvSpPr>
        <p:spPr>
          <a:xfrm>
            <a:off x="228600" y="228600"/>
            <a:ext cx="5057780" cy="1116012"/>
          </a:xfrm>
        </p:spPr>
        <p:txBody>
          <a:bodyPr/>
          <a:lstStyle/>
          <a:p>
            <a:r>
              <a:rPr lang="en-US" b="1" smtClean="0">
                <a:effectLst>
                  <a:outerShdw blurRad="38100" dist="38100" dir="2700000" algn="tl">
                    <a:srgbClr val="000000">
                      <a:alpha val="43137"/>
                    </a:srgbClr>
                  </a:outerShdw>
                </a:effectLst>
              </a:rPr>
              <a:t>11.3- Combinational </a:t>
            </a:r>
            <a:br>
              <a:rPr lang="en-US" b="1" smtClean="0">
                <a:effectLst>
                  <a:outerShdw blurRad="38100" dist="38100" dir="2700000" algn="tl">
                    <a:srgbClr val="000000">
                      <a:alpha val="43137"/>
                    </a:srgbClr>
                  </a:outerShdw>
                </a:effectLst>
              </a:rPr>
            </a:br>
            <a:r>
              <a:rPr lang="en-US" b="1" smtClean="0">
                <a:effectLst>
                  <a:outerShdw blurRad="38100" dist="38100" dir="2700000" algn="tl">
                    <a:srgbClr val="000000">
                      <a:alpha val="43137"/>
                    </a:srgbClr>
                  </a:outerShdw>
                </a:effectLst>
              </a:rPr>
              <a:t>Circuit</a:t>
            </a:r>
            <a:endParaRPr lang="en-US" b="1" dirty="0">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645526" cy="1116106"/>
          </a:xfrm>
        </p:spPr>
        <p:txBody>
          <a:bodyPr/>
          <a:lstStyle/>
          <a:p>
            <a:r>
              <a:rPr lang="en-US" smtClean="0">
                <a:effectLst>
                  <a:outerShdw blurRad="38100" dist="38100" dir="2700000" algn="tl">
                    <a:srgbClr val="000000">
                      <a:alpha val="43137"/>
                    </a:srgbClr>
                  </a:outerShdw>
                </a:effectLst>
              </a:rPr>
              <a:t>Example: Using 3 ways for a </a:t>
            </a:r>
            <a:br>
              <a:rPr lang="en-US" smtClean="0">
                <a:effectLst>
                  <a:outerShdw blurRad="38100" dist="38100" dir="2700000" algn="tl">
                    <a:srgbClr val="000000">
                      <a:alpha val="43137"/>
                    </a:srgbClr>
                  </a:outerShdw>
                </a:effectLst>
              </a:rPr>
            </a:br>
            <a:r>
              <a:rPr lang="en-US" smtClean="0">
                <a:effectLst>
                  <a:outerShdw blurRad="38100" dist="38100" dir="2700000" algn="tl">
                    <a:srgbClr val="000000">
                      <a:alpha val="43137"/>
                    </a:srgbClr>
                  </a:outerShdw>
                </a:effectLst>
              </a:rPr>
              <a:t>Boolean </a:t>
            </a:r>
            <a:r>
              <a:rPr lang="en-US" dirty="0" smtClean="0">
                <a:effectLst>
                  <a:outerShdw blurRad="38100" dist="38100" dir="2700000" algn="tl">
                    <a:srgbClr val="000000">
                      <a:alpha val="43137"/>
                    </a:srgbClr>
                  </a:outerShdw>
                </a:effectLst>
              </a:rPr>
              <a:t>Function of Three Variables</a:t>
            </a:r>
            <a:endParaRPr lang="en-US" dirty="0">
              <a:effectLst>
                <a:outerShdw blurRad="38100" dist="38100" dir="2700000" algn="tl">
                  <a:srgbClr val="000000">
                    <a:alpha val="43137"/>
                  </a:srgbClr>
                </a:outerShdw>
              </a:effectLst>
            </a:endParaRPr>
          </a:p>
        </p:txBody>
      </p:sp>
      <p:pic>
        <p:nvPicPr>
          <p:cNvPr id="252930" name="Picture 2"/>
          <p:cNvPicPr>
            <a:picLocks noChangeAspect="1" noChangeArrowheads="1"/>
          </p:cNvPicPr>
          <p:nvPr/>
        </p:nvPicPr>
        <p:blipFill>
          <a:blip r:embed="rId3"/>
          <a:srcRect/>
          <a:stretch>
            <a:fillRect/>
          </a:stretch>
        </p:blipFill>
        <p:spPr bwMode="auto">
          <a:xfrm>
            <a:off x="-32" y="3305189"/>
            <a:ext cx="3105150" cy="2124075"/>
          </a:xfrm>
          <a:prstGeom prst="rect">
            <a:avLst/>
          </a:prstGeom>
          <a:noFill/>
          <a:ln w="9525">
            <a:noFill/>
            <a:miter lim="800000"/>
            <a:headEnd/>
            <a:tailEnd/>
          </a:ln>
          <a:effectLst/>
        </p:spPr>
      </p:pic>
      <p:pic>
        <p:nvPicPr>
          <p:cNvPr id="252931" name="Picture 3"/>
          <p:cNvPicPr>
            <a:picLocks noChangeAspect="1" noChangeArrowheads="1"/>
          </p:cNvPicPr>
          <p:nvPr/>
        </p:nvPicPr>
        <p:blipFill>
          <a:blip r:embed="rId4"/>
          <a:srcRect/>
          <a:stretch>
            <a:fillRect/>
          </a:stretch>
        </p:blipFill>
        <p:spPr bwMode="auto">
          <a:xfrm>
            <a:off x="3286116" y="2071678"/>
            <a:ext cx="3524250" cy="3314700"/>
          </a:xfrm>
          <a:prstGeom prst="rect">
            <a:avLst/>
          </a:prstGeom>
          <a:noFill/>
          <a:ln w="9525">
            <a:noFill/>
            <a:miter lim="800000"/>
            <a:headEnd/>
            <a:tailEnd/>
          </a:ln>
          <a:effectLst/>
        </p:spPr>
      </p:pic>
      <p:pic>
        <p:nvPicPr>
          <p:cNvPr id="252932" name="Picture 4"/>
          <p:cNvPicPr>
            <a:picLocks noChangeAspect="1" noChangeArrowheads="1"/>
          </p:cNvPicPr>
          <p:nvPr/>
        </p:nvPicPr>
        <p:blipFill>
          <a:blip r:embed="rId5"/>
          <a:srcRect/>
          <a:stretch>
            <a:fillRect/>
          </a:stretch>
        </p:blipFill>
        <p:spPr bwMode="auto">
          <a:xfrm>
            <a:off x="6929454" y="2071678"/>
            <a:ext cx="2009775" cy="4057650"/>
          </a:xfrm>
          <a:prstGeom prst="rect">
            <a:avLst/>
          </a:prstGeom>
          <a:noFill/>
          <a:ln w="9525">
            <a:noFill/>
            <a:miter lim="800000"/>
            <a:headEnd/>
            <a:tailEnd/>
          </a:ln>
          <a:effectLst/>
        </p:spPr>
      </p:pic>
      <p:pic>
        <p:nvPicPr>
          <p:cNvPr id="252933" name="Picture 5"/>
          <p:cNvPicPr>
            <a:picLocks noChangeAspect="1" noChangeArrowheads="1"/>
          </p:cNvPicPr>
          <p:nvPr/>
        </p:nvPicPr>
        <p:blipFill>
          <a:blip r:embed="rId6"/>
          <a:srcRect/>
          <a:stretch>
            <a:fillRect/>
          </a:stretch>
        </p:blipFill>
        <p:spPr bwMode="auto">
          <a:xfrm>
            <a:off x="142844" y="6353198"/>
            <a:ext cx="8545208" cy="361950"/>
          </a:xfrm>
          <a:prstGeom prst="rect">
            <a:avLst/>
          </a:prstGeom>
          <a:noFill/>
          <a:ln w="9525">
            <a:noFill/>
            <a:miter lim="800000"/>
            <a:headEnd/>
            <a:tailEnd/>
          </a:ln>
          <a:effectLst/>
        </p:spPr>
      </p:pic>
      <p:pic>
        <p:nvPicPr>
          <p:cNvPr id="252934" name="Picture 6"/>
          <p:cNvPicPr>
            <a:picLocks noChangeAspect="1" noChangeArrowheads="1"/>
          </p:cNvPicPr>
          <p:nvPr/>
        </p:nvPicPr>
        <p:blipFill>
          <a:blip r:embed="rId7"/>
          <a:srcRect/>
          <a:stretch>
            <a:fillRect/>
          </a:stretch>
        </p:blipFill>
        <p:spPr bwMode="auto">
          <a:xfrm>
            <a:off x="0" y="2500306"/>
            <a:ext cx="3267112" cy="381442"/>
          </a:xfrm>
          <a:prstGeom prst="rect">
            <a:avLst/>
          </a:prstGeom>
          <a:noFill/>
          <a:ln w="9525">
            <a:noFill/>
            <a:miter lim="800000"/>
            <a:headEnd/>
            <a:tailEnd/>
          </a:ln>
          <a:effectLst/>
        </p:spPr>
      </p:pic>
      <p:cxnSp>
        <p:nvCxnSpPr>
          <p:cNvPr id="12" name="Straight Arrow Connector 11"/>
          <p:cNvCxnSpPr/>
          <p:nvPr/>
        </p:nvCxnSpPr>
        <p:spPr>
          <a:xfrm rot="16200000" flipH="1">
            <a:off x="3052952" y="2876346"/>
            <a:ext cx="404376" cy="223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4857753" y="5786454"/>
            <a:ext cx="2000265" cy="5617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0" y="1967203"/>
            <a:ext cx="2946640" cy="461665"/>
          </a:xfrm>
          <a:prstGeom prst="rect">
            <a:avLst/>
          </a:prstGeom>
          <a:solidFill>
            <a:schemeClr val="accent6">
              <a:lumMod val="20000"/>
              <a:lumOff val="80000"/>
            </a:schemeClr>
          </a:solidFill>
        </p:spPr>
        <p:txBody>
          <a:bodyPr wrap="none">
            <a:spAutoFit/>
          </a:bodyPr>
          <a:lstStyle/>
          <a:p>
            <a:r>
              <a:rPr lang="en-US" smtClean="0"/>
              <a:t>Sum of product (SOP)</a:t>
            </a:r>
            <a:endParaRPr lang="en-US"/>
          </a:p>
        </p:txBody>
      </p:sp>
      <p:sp>
        <p:nvSpPr>
          <p:cNvPr id="16" name="Rectangle 15"/>
          <p:cNvSpPr/>
          <p:nvPr/>
        </p:nvSpPr>
        <p:spPr>
          <a:xfrm>
            <a:off x="142844" y="5857892"/>
            <a:ext cx="2964273" cy="461665"/>
          </a:xfrm>
          <a:prstGeom prst="rect">
            <a:avLst/>
          </a:prstGeom>
          <a:solidFill>
            <a:schemeClr val="accent6">
              <a:lumMod val="20000"/>
              <a:lumOff val="80000"/>
            </a:schemeClr>
          </a:solidFill>
        </p:spPr>
        <p:txBody>
          <a:bodyPr wrap="none">
            <a:spAutoFit/>
          </a:bodyPr>
          <a:lstStyle/>
          <a:p>
            <a:r>
              <a:rPr lang="en-US" smtClean="0"/>
              <a:t>Product of Sum (POS)</a:t>
            </a:r>
            <a:endParaRPr lang="en-US"/>
          </a:p>
        </p:txBody>
      </p:sp>
      <p:cxnSp>
        <p:nvCxnSpPr>
          <p:cNvPr id="20" name="Straight Arrow Connector 19"/>
          <p:cNvCxnSpPr>
            <a:stCxn id="252930" idx="0"/>
            <a:endCxn id="252934" idx="2"/>
          </p:cNvCxnSpPr>
          <p:nvPr/>
        </p:nvCxnSpPr>
        <p:spPr>
          <a:xfrm rot="5400000" flipH="1" flipV="1">
            <a:off x="1381329" y="3052963"/>
            <a:ext cx="423441" cy="810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Algebraic Simplication </a:t>
            </a:r>
            <a:br>
              <a:rPr lang="en-US" b="1" smtClean="0"/>
            </a:br>
            <a:r>
              <a:rPr lang="en-US" b="1" smtClean="0"/>
              <a:t>Minimize a Boolean Function</a:t>
            </a:r>
            <a:endParaRPr lang="en-US" b="1"/>
          </a:p>
        </p:txBody>
      </p:sp>
      <p:sp>
        <p:nvSpPr>
          <p:cNvPr id="3" name="Content Placeholder 2"/>
          <p:cNvSpPr>
            <a:spLocks noGrp="1"/>
          </p:cNvSpPr>
          <p:nvPr>
            <p:ph idx="1"/>
          </p:nvPr>
        </p:nvSpPr>
        <p:spPr/>
        <p:txBody>
          <a:bodyPr>
            <a:normAutofit/>
          </a:bodyPr>
          <a:lstStyle/>
          <a:p>
            <a:r>
              <a:rPr lang="en-US" sz="3200" smtClean="0">
                <a:solidFill>
                  <a:schemeClr val="tx1"/>
                </a:solidFill>
              </a:rPr>
              <a:t> A Boolean function will be implemented as a combinational network </a:t>
            </a:r>
            <a:r>
              <a:rPr lang="en-US" sz="3200" smtClean="0">
                <a:solidFill>
                  <a:schemeClr val="tx1"/>
                </a:solidFill>
                <a:sym typeface="Wingdings" pitchFamily="2" charset="2"/>
              </a:rPr>
              <a:t> More complex function will cause a more complex network</a:t>
            </a:r>
            <a:endParaRPr lang="en-US" sz="3200" smtClean="0">
              <a:solidFill>
                <a:schemeClr val="tx1"/>
              </a:solidFill>
            </a:endParaRPr>
          </a:p>
          <a:p>
            <a:r>
              <a:rPr lang="en-US" sz="3200" smtClean="0">
                <a:solidFill>
                  <a:schemeClr val="tx1"/>
                </a:solidFill>
              </a:rPr>
              <a:t> How to minimize a Bollean function?</a:t>
            </a:r>
          </a:p>
          <a:p>
            <a:pPr lvl="1"/>
            <a:r>
              <a:rPr lang="en-US" sz="2400" smtClean="0">
                <a:solidFill>
                  <a:schemeClr val="tx1"/>
                </a:solidFill>
              </a:rPr>
              <a:t>Methods:</a:t>
            </a:r>
          </a:p>
          <a:p>
            <a:pPr lvl="2"/>
            <a:r>
              <a:rPr lang="en-US" sz="2800" smtClean="0">
                <a:solidFill>
                  <a:schemeClr val="tx1"/>
                </a:solidFill>
              </a:rPr>
              <a:t> </a:t>
            </a:r>
            <a:r>
              <a:rPr lang="en-US" sz="2000" smtClean="0">
                <a:solidFill>
                  <a:srgbClr val="FF0000"/>
                </a:solidFill>
              </a:rPr>
              <a:t>Karnaugh Map</a:t>
            </a:r>
          </a:p>
          <a:p>
            <a:pPr lvl="2"/>
            <a:r>
              <a:rPr lang="en-US" sz="2000" smtClean="0">
                <a:solidFill>
                  <a:srgbClr val="FF0000"/>
                </a:solidFill>
              </a:rPr>
              <a:t> Quine-McCluskey Method</a:t>
            </a:r>
            <a:endParaRPr lang="en-US" sz="2000">
              <a:solidFill>
                <a:srgbClr val="FF0000"/>
              </a:solidFill>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6788" name="Picture 4"/>
          <p:cNvPicPr>
            <a:picLocks noChangeAspect="1" noChangeArrowheads="1"/>
          </p:cNvPicPr>
          <p:nvPr/>
        </p:nvPicPr>
        <p:blipFill>
          <a:blip r:embed="rId3"/>
          <a:srcRect/>
          <a:stretch>
            <a:fillRect/>
          </a:stretch>
        </p:blipFill>
        <p:spPr bwMode="auto">
          <a:xfrm>
            <a:off x="142822" y="4520972"/>
            <a:ext cx="4286302" cy="1768950"/>
          </a:xfrm>
          <a:prstGeom prst="rect">
            <a:avLst/>
          </a:prstGeom>
          <a:noFill/>
          <a:ln w="9525">
            <a:noFill/>
            <a:miter lim="800000"/>
            <a:headEnd/>
            <a:tailEnd/>
          </a:ln>
          <a:effectLst/>
        </p:spPr>
      </p:pic>
      <p:sp>
        <p:nvSpPr>
          <p:cNvPr id="2" name="Title 1"/>
          <p:cNvSpPr>
            <a:spLocks noGrp="1"/>
          </p:cNvSpPr>
          <p:nvPr>
            <p:ph type="title"/>
          </p:nvPr>
        </p:nvSpPr>
        <p:spPr>
          <a:xfrm>
            <a:off x="0" y="0"/>
            <a:ext cx="6191157" cy="833718"/>
          </a:xfrm>
        </p:spPr>
        <p:txBody>
          <a:bodyPr>
            <a:normAutofit/>
          </a:bodyPr>
          <a:lstStyle/>
          <a:p>
            <a:r>
              <a:rPr lang="en-US" sz="3200" b="1" dirty="0" smtClean="0">
                <a:effectLst>
                  <a:outerShdw blurRad="38100" dist="38100" dir="2700000" algn="tl">
                    <a:srgbClr val="000000">
                      <a:alpha val="43137"/>
                    </a:srgbClr>
                  </a:outerShdw>
                </a:effectLst>
              </a:rPr>
              <a:t>Algebraic Simplification</a:t>
            </a:r>
            <a:endParaRPr lang="en-US" sz="3200" b="1" dirty="0">
              <a:effectLst>
                <a:outerShdw blurRad="38100" dist="38100" dir="2700000" algn="tl">
                  <a:srgbClr val="000000">
                    <a:alpha val="43137"/>
                  </a:srgbClr>
                </a:outerShdw>
              </a:effectLst>
            </a:endParaRPr>
          </a:p>
        </p:txBody>
      </p:sp>
      <p:pic>
        <p:nvPicPr>
          <p:cNvPr id="5" name="Picture 2"/>
          <p:cNvPicPr>
            <a:picLocks noChangeAspect="1" noChangeArrowheads="1"/>
          </p:cNvPicPr>
          <p:nvPr/>
        </p:nvPicPr>
        <p:blipFill>
          <a:blip r:embed="rId4"/>
          <a:srcRect/>
          <a:stretch>
            <a:fillRect/>
          </a:stretch>
        </p:blipFill>
        <p:spPr bwMode="auto">
          <a:xfrm>
            <a:off x="214282" y="2000240"/>
            <a:ext cx="3105150" cy="2124075"/>
          </a:xfrm>
          <a:prstGeom prst="rect">
            <a:avLst/>
          </a:prstGeom>
          <a:noFill/>
          <a:ln w="9525">
            <a:noFill/>
            <a:miter lim="800000"/>
            <a:headEnd/>
            <a:tailEnd/>
          </a:ln>
          <a:effectLst/>
        </p:spPr>
      </p:pic>
      <p:pic>
        <p:nvPicPr>
          <p:cNvPr id="6" name="Picture 5"/>
          <p:cNvPicPr>
            <a:picLocks noChangeAspect="1" noChangeArrowheads="1"/>
          </p:cNvPicPr>
          <p:nvPr/>
        </p:nvPicPr>
        <p:blipFill>
          <a:blip r:embed="rId5"/>
          <a:srcRect/>
          <a:stretch>
            <a:fillRect/>
          </a:stretch>
        </p:blipFill>
        <p:spPr bwMode="auto">
          <a:xfrm>
            <a:off x="214282" y="1571612"/>
            <a:ext cx="8545208" cy="361950"/>
          </a:xfrm>
          <a:prstGeom prst="rect">
            <a:avLst/>
          </a:prstGeom>
          <a:noFill/>
          <a:ln w="9525">
            <a:noFill/>
            <a:miter lim="800000"/>
            <a:headEnd/>
            <a:tailEnd/>
          </a:ln>
          <a:effectLst/>
        </p:spPr>
      </p:pic>
      <p:pic>
        <p:nvPicPr>
          <p:cNvPr id="8" name="Picture 6"/>
          <p:cNvPicPr>
            <a:picLocks noChangeAspect="1" noChangeArrowheads="1"/>
          </p:cNvPicPr>
          <p:nvPr/>
        </p:nvPicPr>
        <p:blipFill>
          <a:blip r:embed="rId6"/>
          <a:stretch>
            <a:fillRect/>
          </a:stretch>
        </p:blipFill>
        <p:spPr bwMode="auto">
          <a:xfrm>
            <a:off x="185920" y="1071546"/>
            <a:ext cx="3100196" cy="361950"/>
          </a:xfrm>
          <a:prstGeom prst="rect">
            <a:avLst/>
          </a:prstGeom>
          <a:noFill/>
          <a:ln>
            <a:noFill/>
          </a:ln>
        </p:spPr>
      </p:pic>
      <p:pic>
        <p:nvPicPr>
          <p:cNvPr id="246787" name="Picture 3"/>
          <p:cNvPicPr>
            <a:picLocks noChangeAspect="1" noChangeArrowheads="1"/>
          </p:cNvPicPr>
          <p:nvPr/>
        </p:nvPicPr>
        <p:blipFill>
          <a:blip r:embed="rId7"/>
          <a:srcRect/>
          <a:stretch>
            <a:fillRect/>
          </a:stretch>
        </p:blipFill>
        <p:spPr bwMode="auto">
          <a:xfrm>
            <a:off x="4714876" y="3128926"/>
            <a:ext cx="4036292" cy="3229032"/>
          </a:xfrm>
          <a:prstGeom prst="rect">
            <a:avLst/>
          </a:prstGeom>
          <a:noFill/>
          <a:ln w="9525">
            <a:noFill/>
            <a:miter lim="800000"/>
            <a:headEnd/>
            <a:tailEnd/>
          </a:ln>
          <a:effectLst/>
        </p:spPr>
      </p:pic>
      <p:sp>
        <p:nvSpPr>
          <p:cNvPr id="9" name="Right Arrow 8"/>
          <p:cNvSpPr/>
          <p:nvPr/>
        </p:nvSpPr>
        <p:spPr>
          <a:xfrm rot="5400000">
            <a:off x="2521287" y="3367231"/>
            <a:ext cx="2789520" cy="34129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14290"/>
            <a:ext cx="6191157" cy="571504"/>
          </a:xfrm>
        </p:spPr>
        <p:txBody>
          <a:bodyPr>
            <a:normAutofit fontScale="90000"/>
          </a:bodyPr>
          <a:lstStyle/>
          <a:p>
            <a:r>
              <a:rPr lang="en-US" sz="4000" dirty="0" smtClean="0">
                <a:effectLst>
                  <a:outerShdw blurRad="38100" dist="38100" dir="2700000" algn="tl">
                    <a:srgbClr val="000000">
                      <a:alpha val="43137"/>
                    </a:srgbClr>
                  </a:outerShdw>
                </a:effectLst>
              </a:rPr>
              <a:t>Karnaugh Map</a:t>
            </a:r>
            <a:endParaRPr lang="en-US" sz="4000" dirty="0">
              <a:effectLst>
                <a:outerShdw blurRad="38100" dist="38100" dir="2700000" algn="tl">
                  <a:srgbClr val="000000">
                    <a:alpha val="43137"/>
                  </a:srgbClr>
                </a:outerShdw>
              </a:effectLst>
            </a:endParaRPr>
          </a:p>
        </p:txBody>
      </p:sp>
      <p:sp>
        <p:nvSpPr>
          <p:cNvPr id="6" name="Text Placeholder 5"/>
          <p:cNvSpPr>
            <a:spLocks noGrp="1"/>
          </p:cNvSpPr>
          <p:nvPr>
            <p:ph type="body" sz="half" idx="2"/>
          </p:nvPr>
        </p:nvSpPr>
        <p:spPr>
          <a:xfrm>
            <a:off x="428628" y="5972175"/>
            <a:ext cx="8572528" cy="885825"/>
          </a:xfrm>
        </p:spPr>
        <p:txBody>
          <a:bodyPr>
            <a:noAutofit/>
          </a:bodyPr>
          <a:lstStyle/>
          <a:p>
            <a:pPr marL="228600" indent="-228600" fontAlgn="base">
              <a:spcBef>
                <a:spcPts val="2000"/>
              </a:spcBef>
              <a:spcAft>
                <a:spcPct val="0"/>
              </a:spcAft>
              <a:buFont typeface="Wingdings" pitchFamily="2" charset="2"/>
              <a:buChar char="n"/>
            </a:pPr>
            <a:r>
              <a:rPr lang="en-US" sz="2000" dirty="0" smtClean="0">
                <a:solidFill>
                  <a:srgbClr val="002060"/>
                </a:solidFill>
              </a:rPr>
              <a:t>A convenient way of representing a Boolean function of a small number (up to four) of variables</a:t>
            </a:r>
            <a:endParaRPr lang="en-US" sz="2000" dirty="0">
              <a:solidFill>
                <a:srgbClr val="002060"/>
              </a:solidFill>
            </a:endParaRPr>
          </a:p>
        </p:txBody>
      </p:sp>
      <p:pic>
        <p:nvPicPr>
          <p:cNvPr id="244737" name="Picture 1"/>
          <p:cNvPicPr>
            <a:picLocks noChangeAspect="1" noChangeArrowheads="1"/>
          </p:cNvPicPr>
          <p:nvPr/>
        </p:nvPicPr>
        <p:blipFill>
          <a:blip r:embed="rId3"/>
          <a:srcRect/>
          <a:stretch>
            <a:fillRect/>
          </a:stretch>
        </p:blipFill>
        <p:spPr bwMode="auto">
          <a:xfrm>
            <a:off x="1724025" y="962025"/>
            <a:ext cx="5695950" cy="49339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TextBox 7"/>
          <p:cNvSpPr txBox="1"/>
          <p:nvPr/>
        </p:nvSpPr>
        <p:spPr>
          <a:xfrm>
            <a:off x="260252" y="4684783"/>
            <a:ext cx="349347" cy="420618"/>
          </a:xfrm>
          <a:prstGeom prst="rect">
            <a:avLst/>
          </a:prstGeom>
        </p:spPr>
        <p:txBody>
          <a:bodyPr wrap="square" rtlCol="0">
            <a:spAutoFit/>
          </a:bodyPr>
          <a:lstStyle/>
          <a:p>
            <a:endParaRPr lang="en-US" dirty="0"/>
          </a:p>
        </p:txBody>
      </p:sp>
      <p:sp>
        <p:nvSpPr>
          <p:cNvPr id="9" name="Rectangle 8"/>
          <p:cNvSpPr/>
          <p:nvPr/>
        </p:nvSpPr>
        <p:spPr>
          <a:xfrm>
            <a:off x="7239000" y="838200"/>
            <a:ext cx="1278565" cy="461665"/>
          </a:xfrm>
          <a:prstGeom prst="rect">
            <a:avLst/>
          </a:prstGeom>
        </p:spPr>
        <p:txBody>
          <a:bodyPr wrap="none">
            <a:spAutoFit/>
          </a:bodyPr>
          <a:lstStyle/>
          <a:p>
            <a:r>
              <a:rPr lang="en-US" dirty="0" smtClean="0">
                <a:solidFill>
                  <a:schemeClr val="accent1">
                    <a:lumMod val="50000"/>
                  </a:schemeClr>
                </a:solidFill>
                <a:effectLst>
                  <a:outerShdw blurRad="38100" dist="38100" dir="2700000" algn="tl">
                    <a:srgbClr val="000000">
                      <a:alpha val="43137"/>
                    </a:srgbClr>
                  </a:outerShdw>
                </a:effectLst>
              </a:rPr>
              <a:t>Example</a:t>
            </a:r>
            <a:endParaRPr lang="en-US" dirty="0">
              <a:solidFill>
                <a:schemeClr val="accent1">
                  <a:lumMod val="50000"/>
                </a:schemeClr>
              </a:solidFill>
              <a:effectLst>
                <a:outerShdw blurRad="38100" dist="38100" dir="2700000" algn="tl">
                  <a:srgbClr val="000000">
                    <a:alpha val="43137"/>
                  </a:srgbClr>
                </a:outerShdw>
              </a:effectLst>
            </a:endParaRPr>
          </a:p>
        </p:txBody>
      </p:sp>
      <p:sp>
        <p:nvSpPr>
          <p:cNvPr id="11" name="TextBox 10"/>
          <p:cNvSpPr txBox="1"/>
          <p:nvPr/>
        </p:nvSpPr>
        <p:spPr>
          <a:xfrm>
            <a:off x="7162800" y="2819400"/>
            <a:ext cx="1402948" cy="830997"/>
          </a:xfrm>
          <a:prstGeom prst="rect">
            <a:avLst/>
          </a:prstGeom>
          <a:noFill/>
        </p:spPr>
        <p:txBody>
          <a:bodyPr wrap="none" rtlCol="0">
            <a:spAutoFit/>
          </a:bodyPr>
          <a:lstStyle/>
          <a:p>
            <a:pPr algn="ctr"/>
            <a:r>
              <a:rPr lang="en-US" dirty="0" smtClean="0">
                <a:solidFill>
                  <a:schemeClr val="bg1"/>
                </a:solidFill>
                <a:effectLst>
                  <a:outerShdw blurRad="38100" dist="38100" dir="2700000" algn="tl">
                    <a:srgbClr val="000000">
                      <a:alpha val="43137"/>
                    </a:srgbClr>
                  </a:outerShdw>
                </a:effectLst>
              </a:rPr>
              <a:t>Karnaugh </a:t>
            </a:r>
          </a:p>
          <a:p>
            <a:pPr algn="ctr"/>
            <a:r>
              <a:rPr lang="en-US" dirty="0" smtClean="0">
                <a:solidFill>
                  <a:schemeClr val="bg1"/>
                </a:solidFill>
                <a:effectLst>
                  <a:outerShdw blurRad="38100" dist="38100" dir="2700000" algn="tl">
                    <a:srgbClr val="000000">
                      <a:alpha val="43137"/>
                    </a:srgbClr>
                  </a:outerShdw>
                </a:effectLst>
              </a:rPr>
              <a:t>Maps</a:t>
            </a:r>
            <a:endParaRPr lang="en-US" dirty="0">
              <a:solidFill>
                <a:schemeClr val="bg1"/>
              </a:solidFill>
              <a:effectLst>
                <a:outerShdw blurRad="38100" dist="38100" dir="2700000" algn="tl">
                  <a:srgbClr val="000000">
                    <a:alpha val="43137"/>
                  </a:srgbClr>
                </a:outerShdw>
              </a:effectLst>
            </a:endParaRPr>
          </a:p>
        </p:txBody>
      </p:sp>
      <p:pic>
        <p:nvPicPr>
          <p:cNvPr id="242689" name="Picture 1"/>
          <p:cNvPicPr>
            <a:picLocks noChangeAspect="1" noChangeArrowheads="1"/>
          </p:cNvPicPr>
          <p:nvPr/>
        </p:nvPicPr>
        <p:blipFill>
          <a:blip r:embed="rId3"/>
          <a:srcRect/>
          <a:stretch>
            <a:fillRect/>
          </a:stretch>
        </p:blipFill>
        <p:spPr bwMode="auto">
          <a:xfrm>
            <a:off x="357158" y="19428"/>
            <a:ext cx="6162754" cy="683859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TextBox 8"/>
          <p:cNvSpPr txBox="1"/>
          <p:nvPr/>
        </p:nvSpPr>
        <p:spPr>
          <a:xfrm>
            <a:off x="249842" y="4643139"/>
            <a:ext cx="359757" cy="462261"/>
          </a:xfrm>
          <a:prstGeom prst="rect">
            <a:avLst/>
          </a:prstGeom>
        </p:spPr>
        <p:txBody>
          <a:bodyPr wrap="square" rtlCol="0">
            <a:spAutoFit/>
          </a:bodyPr>
          <a:lstStyle/>
          <a:p>
            <a:endParaRPr lang="en-US" dirty="0"/>
          </a:p>
        </p:txBody>
      </p:sp>
      <p:sp>
        <p:nvSpPr>
          <p:cNvPr id="10" name="TextBox 9"/>
          <p:cNvSpPr txBox="1"/>
          <p:nvPr/>
        </p:nvSpPr>
        <p:spPr>
          <a:xfrm>
            <a:off x="6781800" y="914400"/>
            <a:ext cx="2057400" cy="461665"/>
          </a:xfrm>
          <a:prstGeom prst="rect">
            <a:avLst/>
          </a:prstGeom>
          <a:noFill/>
        </p:spPr>
        <p:txBody>
          <a:bodyPr wrap="square" rtlCol="0">
            <a:spAutoFit/>
          </a:bodyPr>
          <a:lstStyle/>
          <a:p>
            <a:pPr algn="ctr"/>
            <a:r>
              <a:rPr lang="en-US" dirty="0" smtClean="0">
                <a:solidFill>
                  <a:schemeClr val="tx2"/>
                </a:solidFill>
                <a:effectLst>
                  <a:outerShdw blurRad="38100" dist="38100" dir="2700000" algn="tl">
                    <a:srgbClr val="000000">
                      <a:alpha val="43137"/>
                    </a:srgbClr>
                  </a:outerShdw>
                </a:effectLst>
              </a:rPr>
              <a:t>Overlapping</a:t>
            </a:r>
            <a:endParaRPr lang="en-US" dirty="0">
              <a:solidFill>
                <a:schemeClr val="tx2"/>
              </a:solidFill>
              <a:effectLst>
                <a:outerShdw blurRad="38100" dist="38100" dir="2700000" algn="tl">
                  <a:srgbClr val="000000">
                    <a:alpha val="43137"/>
                  </a:srgbClr>
                </a:outerShdw>
              </a:effectLst>
            </a:endParaRPr>
          </a:p>
        </p:txBody>
      </p:sp>
      <p:sp>
        <p:nvSpPr>
          <p:cNvPr id="11" name="TextBox 10"/>
          <p:cNvSpPr txBox="1"/>
          <p:nvPr/>
        </p:nvSpPr>
        <p:spPr>
          <a:xfrm>
            <a:off x="6781800" y="3200400"/>
            <a:ext cx="2057400" cy="461665"/>
          </a:xfrm>
          <a:prstGeom prst="rect">
            <a:avLst/>
          </a:prstGeom>
          <a:noFill/>
        </p:spPr>
        <p:txBody>
          <a:bodyPr wrap="square" rtlCol="0">
            <a:spAutoFit/>
          </a:bodyPr>
          <a:lstStyle/>
          <a:p>
            <a:pPr algn="ctr"/>
            <a:r>
              <a:rPr lang="en-US" dirty="0" smtClean="0">
                <a:solidFill>
                  <a:schemeClr val="bg1"/>
                </a:solidFill>
                <a:effectLst>
                  <a:outerShdw blurRad="38100" dist="38100" dir="2700000" algn="tl">
                    <a:srgbClr val="000000">
                      <a:alpha val="43137"/>
                    </a:srgbClr>
                  </a:outerShdw>
                </a:effectLst>
              </a:rPr>
              <a:t>Groups</a:t>
            </a:r>
            <a:endParaRPr lang="en-US" dirty="0">
              <a:solidFill>
                <a:schemeClr val="bg1"/>
              </a:solidFill>
              <a:effectLst>
                <a:outerShdw blurRad="38100" dist="38100" dir="2700000" algn="tl">
                  <a:srgbClr val="000000">
                    <a:alpha val="43137"/>
                  </a:srgbClr>
                </a:outerShdw>
              </a:effectLst>
            </a:endParaRPr>
          </a:p>
        </p:txBody>
      </p:sp>
      <p:pic>
        <p:nvPicPr>
          <p:cNvPr id="240641" name="Picture 1"/>
          <p:cNvPicPr>
            <a:picLocks noChangeAspect="1" noChangeArrowheads="1"/>
          </p:cNvPicPr>
          <p:nvPr/>
        </p:nvPicPr>
        <p:blipFill>
          <a:blip r:embed="rId3"/>
          <a:srcRect/>
          <a:stretch>
            <a:fillRect/>
          </a:stretch>
        </p:blipFill>
        <p:spPr bwMode="auto">
          <a:xfrm>
            <a:off x="642910" y="249628"/>
            <a:ext cx="3714776" cy="6358746"/>
          </a:xfrm>
          <a:prstGeom prst="rect">
            <a:avLst/>
          </a:prstGeom>
          <a:noFill/>
          <a:ln w="9525">
            <a:noFill/>
            <a:miter lim="800000"/>
            <a:headEnd/>
            <a:tailEnd/>
          </a:ln>
          <a:effectLst/>
        </p:spPr>
      </p:pic>
      <p:cxnSp>
        <p:nvCxnSpPr>
          <p:cNvPr id="8" name="Straight Arrow Connector 7"/>
          <p:cNvCxnSpPr>
            <a:stCxn id="14" idx="1"/>
          </p:cNvCxnSpPr>
          <p:nvPr/>
        </p:nvCxnSpPr>
        <p:spPr>
          <a:xfrm rot="10800000" flipV="1">
            <a:off x="3000364" y="3286124"/>
            <a:ext cx="1785950" cy="14287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4786314" y="3071810"/>
            <a:ext cx="1357322"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t>No good</a:t>
            </a:r>
            <a:endParaRPr lang="en-US" sz="2000"/>
          </a:p>
        </p:txBody>
      </p:sp>
      <p:cxnSp>
        <p:nvCxnSpPr>
          <p:cNvPr id="16" name="Straight Arrow Connector 15"/>
          <p:cNvCxnSpPr>
            <a:stCxn id="17" idx="1"/>
          </p:cNvCxnSpPr>
          <p:nvPr/>
        </p:nvCxnSpPr>
        <p:spPr>
          <a:xfrm rot="10800000" flipV="1">
            <a:off x="3929058" y="1285860"/>
            <a:ext cx="857256" cy="714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4786314" y="1071546"/>
            <a:ext cx="857256"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t>good</a:t>
            </a:r>
            <a:endParaRPr lang="en-US" sz="200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7556313" cy="1116106"/>
          </a:xfrm>
        </p:spPr>
        <p:txBody>
          <a:bodyPr/>
          <a:lstStyle/>
          <a:p>
            <a:pPr algn="ctr"/>
            <a:r>
              <a:rPr lang="en-US" smtClean="0">
                <a:effectLst>
                  <a:outerShdw blurRad="38100" dist="38100" dir="2700000" algn="tl">
                    <a:srgbClr val="000000">
                      <a:alpha val="43137"/>
                    </a:srgbClr>
                  </a:outerShdw>
                </a:effectLst>
              </a:rPr>
              <a:t>Table 11.4- </a:t>
            </a:r>
            <a:r>
              <a:rPr lang="en-US" sz="2800" smtClean="0">
                <a:effectLst>
                  <a:outerShdw blurRad="38100" dist="38100" dir="2700000" algn="tl">
                    <a:srgbClr val="000000">
                      <a:alpha val="43137"/>
                    </a:srgbClr>
                  </a:outerShdw>
                </a:effectLst>
              </a:rPr>
              <a:t>Truth </a:t>
            </a:r>
            <a:r>
              <a:rPr lang="en-US" sz="2800" dirty="0" smtClean="0">
                <a:effectLst>
                  <a:outerShdw blurRad="38100" dist="38100" dir="2700000" algn="tl">
                    <a:srgbClr val="000000">
                      <a:alpha val="43137"/>
                    </a:srgbClr>
                  </a:outerShdw>
                </a:effectLst>
              </a:rPr>
              <a:t>Table for the One-Digit Packed Decimal Incrementer</a:t>
            </a:r>
            <a:endParaRPr lang="en-US" sz="2000" dirty="0">
              <a:effectLst>
                <a:outerShdw blurRad="38100" dist="38100" dir="2700000" algn="tl">
                  <a:srgbClr val="000000">
                    <a:alpha val="43137"/>
                  </a:srgbClr>
                </a:outerShdw>
              </a:effectLst>
            </a:endParaRPr>
          </a:p>
        </p:txBody>
      </p:sp>
      <p:sp useBgFill="1">
        <p:nvSpPr>
          <p:cNvPr id="8" name="TextBox 7"/>
          <p:cNvSpPr txBox="1"/>
          <p:nvPr/>
        </p:nvSpPr>
        <p:spPr>
          <a:xfrm>
            <a:off x="762000" y="4191000"/>
            <a:ext cx="260866" cy="1295400"/>
          </a:xfrm>
          <a:prstGeom prst="rect">
            <a:avLst/>
          </a:prstGeom>
        </p:spPr>
        <p:txBody>
          <a:bodyPr wrap="square" rtlCol="0">
            <a:spAutoFit/>
          </a:bodyPr>
          <a:lstStyle/>
          <a:p>
            <a:endParaRPr lang="en-US" dirty="0"/>
          </a:p>
        </p:txBody>
      </p:sp>
      <p:sp>
        <p:nvSpPr>
          <p:cNvPr id="9" name="Left Bracket 8"/>
          <p:cNvSpPr/>
          <p:nvPr/>
        </p:nvSpPr>
        <p:spPr>
          <a:xfrm>
            <a:off x="1219200" y="4419600"/>
            <a:ext cx="76200" cy="914400"/>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pic>
        <p:nvPicPr>
          <p:cNvPr id="238593" name="Picture 1"/>
          <p:cNvPicPr>
            <a:picLocks noChangeAspect="1" noChangeArrowheads="1"/>
          </p:cNvPicPr>
          <p:nvPr/>
        </p:nvPicPr>
        <p:blipFill>
          <a:blip r:embed="rId3"/>
          <a:srcRect/>
          <a:stretch>
            <a:fillRect/>
          </a:stretch>
        </p:blipFill>
        <p:spPr bwMode="auto">
          <a:xfrm>
            <a:off x="595233" y="1428736"/>
            <a:ext cx="7762982" cy="5338928"/>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TextBox 7"/>
          <p:cNvSpPr txBox="1"/>
          <p:nvPr/>
        </p:nvSpPr>
        <p:spPr>
          <a:xfrm>
            <a:off x="181438" y="4663601"/>
            <a:ext cx="428161" cy="365600"/>
          </a:xfrm>
          <a:prstGeom prst="rect">
            <a:avLst/>
          </a:prstGeom>
        </p:spPr>
        <p:txBody>
          <a:bodyPr wrap="square" rtlCol="0">
            <a:spAutoFit/>
          </a:bodyPr>
          <a:lstStyle/>
          <a:p>
            <a:endParaRPr lang="en-US" dirty="0"/>
          </a:p>
        </p:txBody>
      </p:sp>
      <p:sp>
        <p:nvSpPr>
          <p:cNvPr id="9" name="TextBox 8"/>
          <p:cNvSpPr txBox="1"/>
          <p:nvPr/>
        </p:nvSpPr>
        <p:spPr>
          <a:xfrm>
            <a:off x="6781800" y="914400"/>
            <a:ext cx="2057400" cy="461665"/>
          </a:xfrm>
          <a:prstGeom prst="rect">
            <a:avLst/>
          </a:prstGeom>
          <a:noFill/>
        </p:spPr>
        <p:txBody>
          <a:bodyPr wrap="square" rtlCol="0">
            <a:spAutoFit/>
          </a:bodyPr>
          <a:lstStyle/>
          <a:p>
            <a:pPr algn="ctr"/>
            <a:r>
              <a:rPr lang="en-US" dirty="0" smtClean="0">
                <a:solidFill>
                  <a:schemeClr val="tx2"/>
                </a:solidFill>
                <a:effectLst>
                  <a:outerShdw blurRad="38100" dist="38100" dir="2700000" algn="tl">
                    <a:srgbClr val="000000">
                      <a:alpha val="43137"/>
                    </a:srgbClr>
                  </a:outerShdw>
                </a:effectLst>
              </a:rPr>
              <a:t>Figure</a:t>
            </a:r>
            <a:endParaRPr lang="en-US" dirty="0">
              <a:solidFill>
                <a:schemeClr val="tx2"/>
              </a:solidFill>
              <a:effectLst>
                <a:outerShdw blurRad="38100" dist="38100" dir="2700000" algn="tl">
                  <a:srgbClr val="000000">
                    <a:alpha val="43137"/>
                  </a:srgbClr>
                </a:outerShdw>
              </a:effectLst>
            </a:endParaRPr>
          </a:p>
        </p:txBody>
      </p:sp>
      <p:sp>
        <p:nvSpPr>
          <p:cNvPr id="10" name="TextBox 9"/>
          <p:cNvSpPr txBox="1"/>
          <p:nvPr/>
        </p:nvSpPr>
        <p:spPr>
          <a:xfrm>
            <a:off x="6781800" y="3048001"/>
            <a:ext cx="2057400" cy="457200"/>
          </a:xfrm>
          <a:prstGeom prst="rect">
            <a:avLst/>
          </a:prstGeom>
          <a:noFill/>
        </p:spPr>
        <p:txBody>
          <a:bodyPr wrap="square" rtlCol="0">
            <a:spAutoFit/>
          </a:bodyPr>
          <a:lstStyle/>
          <a:p>
            <a:pPr algn="ctr"/>
            <a:r>
              <a:rPr lang="en-US" dirty="0" smtClean="0">
                <a:solidFill>
                  <a:schemeClr val="bg1"/>
                </a:solidFill>
                <a:effectLst>
                  <a:outerShdw blurRad="38100" dist="38100" dir="2700000" algn="tl">
                    <a:srgbClr val="000000">
                      <a:alpha val="43137"/>
                    </a:srgbClr>
                  </a:outerShdw>
                </a:effectLst>
              </a:rPr>
              <a:t>11.10</a:t>
            </a:r>
            <a:endParaRPr lang="en-US" dirty="0">
              <a:solidFill>
                <a:schemeClr val="bg1"/>
              </a:solidFill>
              <a:effectLst>
                <a:outerShdw blurRad="38100" dist="38100" dir="2700000" algn="tl">
                  <a:srgbClr val="000000">
                    <a:alpha val="43137"/>
                  </a:srgbClr>
                </a:outerShdw>
              </a:effectLst>
            </a:endParaRPr>
          </a:p>
        </p:txBody>
      </p:sp>
      <p:pic>
        <p:nvPicPr>
          <p:cNvPr id="236545" name="Picture 1"/>
          <p:cNvPicPr>
            <a:picLocks noChangeAspect="1" noChangeArrowheads="1"/>
          </p:cNvPicPr>
          <p:nvPr/>
        </p:nvPicPr>
        <p:blipFill>
          <a:blip r:embed="rId3"/>
          <a:srcRect/>
          <a:stretch>
            <a:fillRect/>
          </a:stretch>
        </p:blipFill>
        <p:spPr bwMode="auto">
          <a:xfrm>
            <a:off x="438088" y="307316"/>
            <a:ext cx="5705548" cy="605064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smtClean="0"/>
              <a:t>Objectives</a:t>
            </a:r>
            <a:endParaRPr lang="en-US" sz="4400" b="1"/>
          </a:p>
        </p:txBody>
      </p:sp>
      <p:sp>
        <p:nvSpPr>
          <p:cNvPr id="3" name="Content Placeholder 2"/>
          <p:cNvSpPr>
            <a:spLocks noGrp="1"/>
          </p:cNvSpPr>
          <p:nvPr>
            <p:ph idx="1"/>
          </p:nvPr>
        </p:nvSpPr>
        <p:spPr>
          <a:xfrm>
            <a:off x="498474" y="1500174"/>
            <a:ext cx="7556313" cy="4625989"/>
          </a:xfrm>
        </p:spPr>
        <p:txBody>
          <a:bodyPr>
            <a:normAutofit lnSpcReduction="10000"/>
          </a:bodyPr>
          <a:lstStyle/>
          <a:p>
            <a:r>
              <a:rPr lang="en-US" sz="2800" smtClean="0">
                <a:solidFill>
                  <a:srgbClr val="002060"/>
                </a:solidFill>
              </a:rPr>
              <a:t>What are the basis of digital circuits?</a:t>
            </a:r>
          </a:p>
          <a:p>
            <a:r>
              <a:rPr lang="en-US" sz="2800" smtClean="0">
                <a:solidFill>
                  <a:srgbClr val="002060"/>
                </a:solidFill>
              </a:rPr>
              <a:t>What are the basic electronic components?</a:t>
            </a:r>
          </a:p>
          <a:p>
            <a:r>
              <a:rPr lang="en-US" sz="2800" smtClean="0">
                <a:solidFill>
                  <a:srgbClr val="002060"/>
                </a:solidFill>
              </a:rPr>
              <a:t>How can minimize a combinational circuits?</a:t>
            </a:r>
          </a:p>
          <a:p>
            <a:r>
              <a:rPr lang="en-US" sz="2800" smtClean="0">
                <a:solidFill>
                  <a:srgbClr val="002060"/>
                </a:solidFill>
              </a:rPr>
              <a:t>After studying this chapter, you should be able to: </a:t>
            </a:r>
          </a:p>
          <a:p>
            <a:pPr lvl="1"/>
            <a:r>
              <a:rPr lang="en-US" sz="2600" smtClean="0">
                <a:solidFill>
                  <a:srgbClr val="002060"/>
                </a:solidFill>
              </a:rPr>
              <a:t>Understand the basic operations of Boolean algebra. </a:t>
            </a:r>
          </a:p>
          <a:p>
            <a:pPr lvl="1"/>
            <a:r>
              <a:rPr lang="en-US" sz="2600" smtClean="0">
                <a:solidFill>
                  <a:srgbClr val="002060"/>
                </a:solidFill>
              </a:rPr>
              <a:t>Use a Karnaugh map to simplify a Boolean expression. </a:t>
            </a:r>
          </a:p>
          <a:p>
            <a:endParaRPr lang="en-US" sz="2800">
              <a:solidFill>
                <a:srgbClr val="002060"/>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42852"/>
            <a:ext cx="7715272" cy="1214446"/>
          </a:xfrm>
        </p:spPr>
        <p:txBody>
          <a:bodyPr/>
          <a:lstStyle/>
          <a:p>
            <a:pPr algn="ctr"/>
            <a:r>
              <a:rPr lang="en-US" smtClean="0">
                <a:effectLst>
                  <a:outerShdw blurRad="38100" dist="38100" dir="2700000" algn="tl">
                    <a:srgbClr val="000000">
                      <a:alpha val="43137"/>
                    </a:srgbClr>
                  </a:outerShdw>
                </a:effectLst>
              </a:rPr>
              <a:t>Table 11.5: First </a:t>
            </a:r>
            <a:r>
              <a:rPr lang="en-US" dirty="0" smtClean="0">
                <a:effectLst>
                  <a:outerShdw blurRad="38100" dist="38100" dir="2700000" algn="tl">
                    <a:srgbClr val="000000">
                      <a:alpha val="43137"/>
                    </a:srgbClr>
                  </a:outerShdw>
                </a:effectLst>
              </a:rPr>
              <a:t>Stage of</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Quine-McCluskey Method</a:t>
            </a:r>
            <a:endParaRPr lang="en-US" dirty="0">
              <a:effectLst>
                <a:outerShdw blurRad="38100" dist="38100" dir="2700000" algn="tl">
                  <a:srgbClr val="000000">
                    <a:alpha val="43137"/>
                  </a:srgbClr>
                </a:outerShdw>
              </a:effectLst>
            </a:endParaRPr>
          </a:p>
        </p:txBody>
      </p:sp>
      <p:grpSp>
        <p:nvGrpSpPr>
          <p:cNvPr id="20" name="Group 19"/>
          <p:cNvGrpSpPr/>
          <p:nvPr/>
        </p:nvGrpSpPr>
        <p:grpSpPr>
          <a:xfrm>
            <a:off x="0" y="1643050"/>
            <a:ext cx="9144000" cy="4429156"/>
            <a:chOff x="0" y="1643050"/>
            <a:chExt cx="9144000" cy="4429156"/>
          </a:xfrm>
        </p:grpSpPr>
        <p:graphicFrame>
          <p:nvGraphicFramePr>
            <p:cNvPr id="231426" name="Object 2"/>
            <p:cNvGraphicFramePr>
              <a:graphicFrameLocks noChangeAspect="1"/>
            </p:cNvGraphicFramePr>
            <p:nvPr/>
          </p:nvGraphicFramePr>
          <p:xfrm>
            <a:off x="152400" y="2514600"/>
            <a:ext cx="8839200" cy="2667000"/>
          </p:xfrm>
          <a:graphic>
            <a:graphicData uri="http://schemas.openxmlformats.org/presentationml/2006/ole">
              <p:oleObj spid="_x0000_s231426" name="Document" r:id="rId4" imgW="0" imgH="0" progId="Word.Document.12">
                <p:embed/>
              </p:oleObj>
            </a:graphicData>
          </a:graphic>
        </p:graphicFrame>
        <p:sp useBgFill="1">
          <p:nvSpPr>
            <p:cNvPr id="9" name="TextBox 8"/>
            <p:cNvSpPr txBox="1"/>
            <p:nvPr/>
          </p:nvSpPr>
          <p:spPr>
            <a:xfrm>
              <a:off x="8001000" y="1664809"/>
              <a:ext cx="1143000" cy="3516791"/>
            </a:xfrm>
            <a:prstGeom prst="rect">
              <a:avLst/>
            </a:prstGeom>
          </p:spPr>
          <p:txBody>
            <a:bodyPr wrap="square" rtlCol="0">
              <a:spAutoFit/>
            </a:bodyPr>
            <a:lstStyle/>
            <a:p>
              <a:endParaRPr lang="en-US" dirty="0"/>
            </a:p>
          </p:txBody>
        </p:sp>
        <p:sp useBgFill="1">
          <p:nvSpPr>
            <p:cNvPr id="10" name="TextBox 9"/>
            <p:cNvSpPr txBox="1"/>
            <p:nvPr/>
          </p:nvSpPr>
          <p:spPr>
            <a:xfrm>
              <a:off x="0" y="1782200"/>
              <a:ext cx="1142999" cy="3628000"/>
            </a:xfrm>
            <a:prstGeom prst="rect">
              <a:avLst/>
            </a:prstGeom>
          </p:spPr>
          <p:txBody>
            <a:bodyPr wrap="square" rtlCol="0">
              <a:spAutoFit/>
            </a:bodyPr>
            <a:lstStyle/>
            <a:p>
              <a:endParaRPr lang="en-US" dirty="0"/>
            </a:p>
          </p:txBody>
        </p:sp>
        <p:pic>
          <p:nvPicPr>
            <p:cNvPr id="231427" name="Picture 3"/>
            <p:cNvPicPr>
              <a:picLocks noChangeAspect="1" noChangeArrowheads="1"/>
            </p:cNvPicPr>
            <p:nvPr/>
          </p:nvPicPr>
          <p:blipFill>
            <a:blip r:embed="rId5"/>
            <a:srcRect/>
            <a:stretch>
              <a:fillRect/>
            </a:stretch>
          </p:blipFill>
          <p:spPr bwMode="auto">
            <a:xfrm>
              <a:off x="614422" y="1643050"/>
              <a:ext cx="8386734" cy="3714776"/>
            </a:xfrm>
            <a:prstGeom prst="rect">
              <a:avLst/>
            </a:prstGeom>
            <a:noFill/>
            <a:ln w="9525">
              <a:noFill/>
              <a:miter lim="800000"/>
              <a:headEnd/>
              <a:tailEnd/>
            </a:ln>
            <a:effectLst/>
          </p:spPr>
        </p:pic>
        <p:sp>
          <p:nvSpPr>
            <p:cNvPr id="12" name="Rectangle 11"/>
            <p:cNvSpPr/>
            <p:nvPr/>
          </p:nvSpPr>
          <p:spPr>
            <a:xfrm>
              <a:off x="4714876" y="5572140"/>
              <a:ext cx="4000528" cy="5000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ABCD </a:t>
              </a:r>
              <a:r>
                <a:rPr lang="en-US" smtClean="0">
                  <a:sym typeface="Wingdings" pitchFamily="2" charset="2"/>
                </a:rPr>
                <a:t> 1111  Index=15</a:t>
              </a:r>
              <a:endParaRPr lang="en-US"/>
            </a:p>
          </p:txBody>
        </p:sp>
        <p:sp>
          <p:nvSpPr>
            <p:cNvPr id="13" name="Rectangle 12"/>
            <p:cNvSpPr/>
            <p:nvPr/>
          </p:nvSpPr>
          <p:spPr>
            <a:xfrm>
              <a:off x="428596" y="5572140"/>
              <a:ext cx="4000528" cy="5000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 </a:t>
              </a:r>
              <a:r>
                <a:rPr lang="en-US" smtClean="0">
                  <a:sym typeface="Wingdings" pitchFamily="2" charset="2"/>
                </a:rPr>
                <a:t> 1, Not A  0</a:t>
              </a:r>
              <a:endParaRPr lang="en-US"/>
            </a:p>
          </p:txBody>
        </p:sp>
        <p:cxnSp>
          <p:nvCxnSpPr>
            <p:cNvPr id="15" name="Straight Arrow Connector 14"/>
            <p:cNvCxnSpPr/>
            <p:nvPr/>
          </p:nvCxnSpPr>
          <p:spPr>
            <a:xfrm rot="10800000">
              <a:off x="3428992" y="5143512"/>
              <a:ext cx="1285884" cy="4286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214282" y="2714620"/>
              <a:ext cx="785818" cy="2500330"/>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solidFill>
                    <a:srgbClr val="002060"/>
                  </a:solidFill>
                </a:rPr>
                <a:t>0001</a:t>
              </a:r>
            </a:p>
            <a:p>
              <a:pPr algn="ctr"/>
              <a:r>
                <a:rPr lang="en-US" sz="2000" smtClean="0">
                  <a:solidFill>
                    <a:srgbClr val="002060"/>
                  </a:solidFill>
                </a:rPr>
                <a:t>0101</a:t>
              </a:r>
            </a:p>
            <a:p>
              <a:pPr algn="ctr"/>
              <a:r>
                <a:rPr lang="en-US" sz="2000" smtClean="0">
                  <a:solidFill>
                    <a:srgbClr val="002060"/>
                  </a:solidFill>
                </a:rPr>
                <a:t>0110</a:t>
              </a:r>
            </a:p>
            <a:p>
              <a:pPr algn="ctr"/>
              <a:r>
                <a:rPr lang="en-US" sz="2000" smtClean="0">
                  <a:solidFill>
                    <a:srgbClr val="002060"/>
                  </a:solidFill>
                </a:rPr>
                <a:t>1100</a:t>
              </a:r>
            </a:p>
            <a:p>
              <a:pPr algn="ctr"/>
              <a:r>
                <a:rPr lang="en-US" sz="2000" smtClean="0">
                  <a:solidFill>
                    <a:srgbClr val="002060"/>
                  </a:solidFill>
                </a:rPr>
                <a:t>0111</a:t>
              </a:r>
            </a:p>
            <a:p>
              <a:pPr algn="ctr"/>
              <a:r>
                <a:rPr lang="en-US" sz="2000" smtClean="0">
                  <a:solidFill>
                    <a:srgbClr val="002060"/>
                  </a:solidFill>
                </a:rPr>
                <a:t>1011</a:t>
              </a:r>
            </a:p>
            <a:p>
              <a:pPr algn="ctr"/>
              <a:r>
                <a:rPr lang="en-US" sz="2000" smtClean="0">
                  <a:solidFill>
                    <a:srgbClr val="002060"/>
                  </a:solidFill>
                </a:rPr>
                <a:t>1101</a:t>
              </a:r>
            </a:p>
            <a:p>
              <a:pPr algn="ctr"/>
              <a:r>
                <a:rPr lang="en-US" sz="2000" smtClean="0">
                  <a:solidFill>
                    <a:srgbClr val="002060"/>
                  </a:solidFill>
                </a:rPr>
                <a:t>1111</a:t>
              </a:r>
              <a:endParaRPr lang="en-US" sz="2000">
                <a:solidFill>
                  <a:srgbClr val="002060"/>
                </a:solidFill>
              </a:endParaRPr>
            </a:p>
          </p:txBody>
        </p:sp>
      </p:gr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85728"/>
            <a:ext cx="9144000" cy="1116012"/>
          </a:xfrm>
        </p:spPr>
        <p:txBody>
          <a:bodyPr/>
          <a:lstStyle/>
          <a:p>
            <a:pPr algn="ctr"/>
            <a:r>
              <a:rPr lang="en-US" smtClean="0">
                <a:effectLst>
                  <a:outerShdw blurRad="38100" dist="38100" dir="2700000" algn="tl">
                    <a:srgbClr val="000000">
                      <a:alpha val="43137"/>
                    </a:srgbClr>
                  </a:outerShdw>
                </a:effectLst>
              </a:rPr>
              <a:t>Table 11.6: Last </a:t>
            </a:r>
            <a:r>
              <a:rPr lang="en-US" dirty="0" smtClean="0">
                <a:effectLst>
                  <a:outerShdw blurRad="38100" dist="38100" dir="2700000" algn="tl">
                    <a:srgbClr val="000000">
                      <a:alpha val="43137"/>
                    </a:srgbClr>
                  </a:outerShdw>
                </a:effectLst>
              </a:rPr>
              <a:t>Stage of</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Quine-McCluskey Method</a:t>
            </a:r>
            <a:endParaRPr lang="en-US" dirty="0">
              <a:effectLst>
                <a:outerShdw blurRad="38100" dist="38100" dir="2700000" algn="tl">
                  <a:srgbClr val="000000">
                    <a:alpha val="43137"/>
                  </a:srgbClr>
                </a:outerShdw>
              </a:effectLst>
            </a:endParaRPr>
          </a:p>
        </p:txBody>
      </p:sp>
      <p:grpSp>
        <p:nvGrpSpPr>
          <p:cNvPr id="24" name="Group 23"/>
          <p:cNvGrpSpPr/>
          <p:nvPr/>
        </p:nvGrpSpPr>
        <p:grpSpPr>
          <a:xfrm>
            <a:off x="-5414" y="1643050"/>
            <a:ext cx="9154828" cy="4786346"/>
            <a:chOff x="-5414" y="1643050"/>
            <a:chExt cx="9154828" cy="4786346"/>
          </a:xfrm>
        </p:grpSpPr>
        <p:graphicFrame>
          <p:nvGraphicFramePr>
            <p:cNvPr id="232450" name="Object 2"/>
            <p:cNvGraphicFramePr>
              <a:graphicFrameLocks noChangeAspect="1"/>
            </p:cNvGraphicFramePr>
            <p:nvPr/>
          </p:nvGraphicFramePr>
          <p:xfrm>
            <a:off x="152400" y="3048000"/>
            <a:ext cx="8826500" cy="2476500"/>
          </p:xfrm>
          <a:graphic>
            <a:graphicData uri="http://schemas.openxmlformats.org/presentationml/2006/ole">
              <p:oleObj spid="_x0000_s232450" name="Document" r:id="rId4" imgW="0" imgH="0" progId="Word.Document.12">
                <p:embed/>
              </p:oleObj>
            </a:graphicData>
          </a:graphic>
        </p:graphicFrame>
        <p:pic>
          <p:nvPicPr>
            <p:cNvPr id="232451" name="Picture 3"/>
            <p:cNvPicPr>
              <a:picLocks noChangeAspect="1" noChangeArrowheads="1"/>
            </p:cNvPicPr>
            <p:nvPr/>
          </p:nvPicPr>
          <p:blipFill>
            <a:blip r:embed="rId5"/>
            <a:srcRect/>
            <a:stretch>
              <a:fillRect/>
            </a:stretch>
          </p:blipFill>
          <p:spPr bwMode="auto">
            <a:xfrm>
              <a:off x="-5414" y="1643050"/>
              <a:ext cx="9154828" cy="2714644"/>
            </a:xfrm>
            <a:prstGeom prst="rect">
              <a:avLst/>
            </a:prstGeom>
            <a:noFill/>
            <a:ln w="9525">
              <a:noFill/>
              <a:miter lim="800000"/>
              <a:headEnd/>
              <a:tailEnd/>
            </a:ln>
            <a:effectLst/>
          </p:spPr>
        </p:pic>
        <p:sp>
          <p:nvSpPr>
            <p:cNvPr id="6" name="Rectangle 5"/>
            <p:cNvSpPr/>
            <p:nvPr/>
          </p:nvSpPr>
          <p:spPr>
            <a:xfrm>
              <a:off x="1785918" y="4786322"/>
              <a:ext cx="2857520"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t>1111 + 1101 </a:t>
              </a:r>
              <a:r>
                <a:rPr lang="en-US" sz="2000" smtClean="0">
                  <a:sym typeface="Wingdings" pitchFamily="2" charset="2"/>
                </a:rPr>
                <a:t> 11-1</a:t>
              </a:r>
              <a:endParaRPr lang="en-US" sz="2000"/>
            </a:p>
          </p:txBody>
        </p:sp>
        <p:sp>
          <p:nvSpPr>
            <p:cNvPr id="7" name="Rectangle 6"/>
            <p:cNvSpPr/>
            <p:nvPr/>
          </p:nvSpPr>
          <p:spPr>
            <a:xfrm>
              <a:off x="4786314" y="4786322"/>
              <a:ext cx="2928958"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t>0111 + 0101 </a:t>
              </a:r>
              <a:r>
                <a:rPr lang="en-US" sz="2000" smtClean="0">
                  <a:sym typeface="Wingdings" pitchFamily="2" charset="2"/>
                </a:rPr>
                <a:t> 01-1</a:t>
              </a:r>
              <a:endParaRPr lang="en-US" sz="2000"/>
            </a:p>
          </p:txBody>
        </p:sp>
        <p:sp>
          <p:nvSpPr>
            <p:cNvPr id="8" name="Rectangle 7"/>
            <p:cNvSpPr/>
            <p:nvPr/>
          </p:nvSpPr>
          <p:spPr>
            <a:xfrm>
              <a:off x="2643174" y="6000768"/>
              <a:ext cx="3500462"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t>11-1+ 01-1 </a:t>
              </a:r>
              <a:r>
                <a:rPr lang="en-US" sz="2000" smtClean="0">
                  <a:sym typeface="Wingdings" pitchFamily="2" charset="2"/>
                </a:rPr>
                <a:t> -1-1  BD</a:t>
              </a:r>
              <a:endParaRPr lang="en-US" sz="2000"/>
            </a:p>
          </p:txBody>
        </p:sp>
        <p:sp>
          <p:nvSpPr>
            <p:cNvPr id="9" name="Oval 8"/>
            <p:cNvSpPr/>
            <p:nvPr/>
          </p:nvSpPr>
          <p:spPr>
            <a:xfrm>
              <a:off x="928662" y="2143116"/>
              <a:ext cx="2000264" cy="857256"/>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4857752" y="2143116"/>
              <a:ext cx="3286148" cy="857256"/>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a:stCxn id="9" idx="4"/>
            </p:cNvCxnSpPr>
            <p:nvPr/>
          </p:nvCxnSpPr>
          <p:spPr>
            <a:xfrm rot="16200000" flipH="1">
              <a:off x="1250133" y="3679033"/>
              <a:ext cx="1857388" cy="5000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10" idx="4"/>
            </p:cNvCxnSpPr>
            <p:nvPr/>
          </p:nvCxnSpPr>
          <p:spPr>
            <a:xfrm rot="5400000">
              <a:off x="5143504" y="3429000"/>
              <a:ext cx="1785950" cy="9286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rot="5400000">
              <a:off x="3214678" y="5286388"/>
              <a:ext cx="785818" cy="6429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rot="10800000" flipV="1">
              <a:off x="4143372" y="5214950"/>
              <a:ext cx="2928958" cy="785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rot="10800000">
              <a:off x="571472" y="2857496"/>
              <a:ext cx="4857784" cy="31432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Exercises</a:t>
            </a:r>
            <a:endParaRPr lang="en-US" b="1"/>
          </a:p>
        </p:txBody>
      </p:sp>
      <p:pic>
        <p:nvPicPr>
          <p:cNvPr id="289794" name="Picture 2"/>
          <p:cNvPicPr>
            <a:picLocks noChangeAspect="1" noChangeArrowheads="1"/>
          </p:cNvPicPr>
          <p:nvPr/>
        </p:nvPicPr>
        <p:blipFill>
          <a:blip r:embed="rId2"/>
          <a:srcRect/>
          <a:stretch>
            <a:fillRect/>
          </a:stretch>
        </p:blipFill>
        <p:spPr bwMode="auto">
          <a:xfrm>
            <a:off x="971366" y="1214422"/>
            <a:ext cx="7201270" cy="5286412"/>
          </a:xfrm>
          <a:prstGeom prst="rect">
            <a:avLst/>
          </a:prstGeom>
          <a:noFill/>
          <a:ln w="9525">
            <a:noFill/>
            <a:miter lim="800000"/>
            <a:headEnd/>
            <a:tailEnd/>
          </a:ln>
          <a:effec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Summary</a:t>
            </a:r>
            <a:endParaRPr lang="en-US" b="1"/>
          </a:p>
        </p:txBody>
      </p:sp>
      <p:pic>
        <p:nvPicPr>
          <p:cNvPr id="290818" name="Picture 2"/>
          <p:cNvPicPr>
            <a:picLocks noChangeAspect="1" noChangeArrowheads="1"/>
          </p:cNvPicPr>
          <p:nvPr/>
        </p:nvPicPr>
        <p:blipFill>
          <a:blip r:embed="rId2"/>
          <a:srcRect/>
          <a:stretch>
            <a:fillRect/>
          </a:stretch>
        </p:blipFill>
        <p:spPr bwMode="auto">
          <a:xfrm>
            <a:off x="199321" y="1643051"/>
            <a:ext cx="8745358" cy="3571900"/>
          </a:xfrm>
          <a:prstGeom prst="rect">
            <a:avLst/>
          </a:prstGeom>
          <a:noFill/>
          <a:ln w="9525">
            <a:noFill/>
            <a:miter lim="800000"/>
            <a:headEnd/>
            <a:tailEnd/>
          </a:ln>
          <a:effectLst/>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1714480" y="2571744"/>
            <a:ext cx="6146161" cy="3657600"/>
          </a:xfrm>
        </p:spPr>
        <p:txBody>
          <a:bodyPr>
            <a:normAutofit/>
          </a:bodyPr>
          <a:lstStyle/>
          <a:p>
            <a:r>
              <a:rPr lang="en-US" sz="2800" smtClean="0">
                <a:solidFill>
                  <a:srgbClr val="002060"/>
                </a:solidFill>
              </a:rPr>
              <a:t>Boolean Algebra</a:t>
            </a:r>
          </a:p>
          <a:p>
            <a:r>
              <a:rPr lang="en-US" sz="2800" smtClean="0">
                <a:solidFill>
                  <a:srgbClr val="002060"/>
                </a:solidFill>
              </a:rPr>
              <a:t>Gates</a:t>
            </a:r>
          </a:p>
          <a:p>
            <a:r>
              <a:rPr lang="en-US" sz="2800" smtClean="0">
                <a:solidFill>
                  <a:srgbClr val="002060"/>
                </a:solidFill>
              </a:rPr>
              <a:t>Combinational Circuit</a:t>
            </a:r>
          </a:p>
          <a:p>
            <a:pPr lvl="1"/>
            <a:r>
              <a:rPr lang="en-US" sz="2400" b="1" smtClean="0">
                <a:solidFill>
                  <a:srgbClr val="002060"/>
                </a:solidFill>
              </a:rPr>
              <a:t>Algebraic Simplification</a:t>
            </a:r>
          </a:p>
          <a:p>
            <a:pPr lvl="2"/>
            <a:r>
              <a:rPr lang="en-US" sz="2200" smtClean="0">
                <a:solidFill>
                  <a:srgbClr val="002060"/>
                </a:solidFill>
              </a:rPr>
              <a:t>Karnaugh Map</a:t>
            </a:r>
          </a:p>
          <a:p>
            <a:pPr lvl="2"/>
            <a:r>
              <a:rPr lang="en-US" sz="2200" smtClean="0">
                <a:solidFill>
                  <a:srgbClr val="002060"/>
                </a:solidFill>
              </a:rPr>
              <a:t>Quine-McCluskey Method</a:t>
            </a:r>
          </a:p>
          <a:p>
            <a:endParaRPr lang="en-US" sz="2400" smtClean="0">
              <a:solidFill>
                <a:srgbClr val="002060"/>
              </a:solidFill>
            </a:endParaRPr>
          </a:p>
        </p:txBody>
      </p:sp>
      <p:sp>
        <p:nvSpPr>
          <p:cNvPr id="44035" name="Rectangle 3"/>
          <p:cNvSpPr>
            <a:spLocks noGrp="1" noChangeArrowheads="1"/>
          </p:cNvSpPr>
          <p:nvPr>
            <p:ph type="body" idx="1"/>
          </p:nvPr>
        </p:nvSpPr>
        <p:spPr>
          <a:xfrm>
            <a:off x="497541" y="1295400"/>
            <a:ext cx="3657600" cy="1098177"/>
          </a:xfrm>
        </p:spPr>
        <p:txBody>
          <a:bodyPr>
            <a:normAutofit/>
          </a:bodyPr>
          <a:lstStyle/>
          <a:p>
            <a:endParaRPr/>
          </a:p>
          <a:p>
            <a:endParaRPr lang="en-US" sz="800" dirty="0" smtClean="0"/>
          </a:p>
          <a:p>
            <a:endParaRPr lang="en-US" sz="800" dirty="0" smtClean="0"/>
          </a:p>
          <a:p>
            <a:r>
              <a:rPr lang="en-US" sz="3200" smtClean="0"/>
              <a:t>Chapter 11     </a:t>
            </a:r>
            <a:endParaRPr lang="en-US" sz="3200" dirty="0" smtClean="0"/>
          </a:p>
          <a:p>
            <a:endParaRPr lang="en-US" sz="3200" dirty="0"/>
          </a:p>
        </p:txBody>
      </p:sp>
      <p:sp>
        <p:nvSpPr>
          <p:cNvPr id="31" name="Text Placeholder 30"/>
          <p:cNvSpPr>
            <a:spLocks noGrp="1"/>
          </p:cNvSpPr>
          <p:nvPr>
            <p:ph type="body" sz="quarter" idx="3"/>
          </p:nvPr>
        </p:nvSpPr>
        <p:spPr>
          <a:xfrm>
            <a:off x="4419600" y="304800"/>
            <a:ext cx="3657600" cy="1707776"/>
          </a:xfrm>
        </p:spPr>
        <p:txBody>
          <a:bodyPr/>
          <a:lstStyle/>
          <a:p>
            <a:r>
              <a:rPr lang="en-US" sz="4400" smtClean="0"/>
              <a:t>Digital Logic</a:t>
            </a:r>
            <a:endParaRPr lang="en-US" sz="4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smtClean="0"/>
              <a:t>Contents</a:t>
            </a:r>
            <a:endParaRPr lang="en-US" sz="4400" b="1"/>
          </a:p>
        </p:txBody>
      </p:sp>
      <p:sp>
        <p:nvSpPr>
          <p:cNvPr id="3" name="Content Placeholder 2"/>
          <p:cNvSpPr>
            <a:spLocks noGrp="1"/>
          </p:cNvSpPr>
          <p:nvPr>
            <p:ph idx="1"/>
          </p:nvPr>
        </p:nvSpPr>
        <p:spPr/>
        <p:txBody>
          <a:bodyPr>
            <a:normAutofit/>
          </a:bodyPr>
          <a:lstStyle/>
          <a:p>
            <a:r>
              <a:rPr lang="en-US" sz="2800" smtClean="0">
                <a:solidFill>
                  <a:schemeClr val="tx1"/>
                </a:solidFill>
              </a:rPr>
              <a:t>11.1- Boolean Algebra</a:t>
            </a:r>
          </a:p>
          <a:p>
            <a:r>
              <a:rPr lang="en-US" sz="2800" smtClean="0">
                <a:solidFill>
                  <a:schemeClr val="tx1"/>
                </a:solidFill>
              </a:rPr>
              <a:t>11.2-Gates</a:t>
            </a:r>
          </a:p>
          <a:p>
            <a:r>
              <a:rPr lang="en-US" sz="2800" smtClean="0">
                <a:solidFill>
                  <a:schemeClr val="tx1"/>
                </a:solidFill>
              </a:rPr>
              <a:t>11.3- Combinational Circuit</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8" name="Rectangle 4"/>
          <p:cNvSpPr>
            <a:spLocks noGrp="1" noChangeArrowheads="1"/>
          </p:cNvSpPr>
          <p:nvPr>
            <p:ph type="title"/>
          </p:nvPr>
        </p:nvSpPr>
        <p:spPr>
          <a:xfrm>
            <a:off x="609600" y="214290"/>
            <a:ext cx="7556313" cy="823898"/>
          </a:xfrm>
          <a:noFill/>
          <a:ln/>
        </p:spPr>
        <p:txBody>
          <a:bodyPr lIns="90488" tIns="44450" rIns="90488" bIns="44450"/>
          <a:lstStyle/>
          <a:p>
            <a:r>
              <a:rPr lang="en-US" b="1" smtClean="0">
                <a:effectLst>
                  <a:outerShdw blurRad="38100" dist="38100" dir="2700000" algn="tl">
                    <a:srgbClr val="000000">
                      <a:alpha val="43137"/>
                    </a:srgbClr>
                  </a:outerShdw>
                </a:effectLst>
              </a:rPr>
              <a:t>11.1- Boolean </a:t>
            </a:r>
            <a:r>
              <a:rPr lang="en-US" b="1" dirty="0" smtClean="0">
                <a:effectLst>
                  <a:outerShdw blurRad="38100" dist="38100" dir="2700000" algn="tl">
                    <a:srgbClr val="000000">
                      <a:alpha val="43137"/>
                    </a:srgbClr>
                  </a:outerShdw>
                </a:effectLst>
              </a:rPr>
              <a:t>Algebra</a:t>
            </a:r>
            <a:endParaRPr lang="en-US" b="1" dirty="0">
              <a:effectLst>
                <a:outerShdw blurRad="38100" dist="38100" dir="2700000" algn="tl">
                  <a:srgbClr val="000000">
                    <a:alpha val="43137"/>
                  </a:srgbClr>
                </a:outerShdw>
              </a:effectLst>
            </a:endParaRPr>
          </a:p>
        </p:txBody>
      </p:sp>
      <p:sp>
        <p:nvSpPr>
          <p:cNvPr id="6149" name="Rectangle 5"/>
          <p:cNvSpPr>
            <a:spLocks noGrp="1" noChangeArrowheads="1"/>
          </p:cNvSpPr>
          <p:nvPr>
            <p:ph idx="1"/>
          </p:nvPr>
        </p:nvSpPr>
        <p:spPr>
          <a:xfrm>
            <a:off x="498474" y="1142984"/>
            <a:ext cx="7556313" cy="5334016"/>
          </a:xfrm>
          <a:noFill/>
          <a:ln/>
        </p:spPr>
        <p:txBody>
          <a:bodyPr lIns="90488" tIns="44450" rIns="90488" bIns="44450">
            <a:normAutofit lnSpcReduction="10000"/>
          </a:bodyPr>
          <a:lstStyle/>
          <a:p>
            <a:r>
              <a:rPr lang="en-US" dirty="0" smtClean="0">
                <a:solidFill>
                  <a:schemeClr val="tx1"/>
                </a:solidFill>
              </a:rPr>
              <a:t>Mathematical </a:t>
            </a:r>
            <a:r>
              <a:rPr lang="en-US" smtClean="0">
                <a:solidFill>
                  <a:schemeClr val="tx1"/>
                </a:solidFill>
              </a:rPr>
              <a:t>discipline (môn) used </a:t>
            </a:r>
            <a:r>
              <a:rPr lang="en-US" dirty="0" smtClean="0">
                <a:solidFill>
                  <a:schemeClr val="tx1"/>
                </a:solidFill>
              </a:rPr>
              <a:t>to design and analyze the behavior of the digital circuitry in digital computers and other digital systems</a:t>
            </a:r>
          </a:p>
          <a:p>
            <a:r>
              <a:rPr lang="en-US" b="1" dirty="0" smtClean="0">
                <a:solidFill>
                  <a:schemeClr val="tx1"/>
                </a:solidFill>
              </a:rPr>
              <a:t>Named after George Boole</a:t>
            </a:r>
          </a:p>
          <a:p>
            <a:pPr lvl="1"/>
            <a:r>
              <a:rPr lang="en-US" dirty="0" smtClean="0">
                <a:solidFill>
                  <a:schemeClr val="tx1"/>
                </a:solidFill>
              </a:rPr>
              <a:t>English mathematician</a:t>
            </a:r>
          </a:p>
          <a:p>
            <a:pPr lvl="1"/>
            <a:r>
              <a:rPr lang="en-US" dirty="0" smtClean="0">
                <a:solidFill>
                  <a:schemeClr val="tx1"/>
                </a:solidFill>
              </a:rPr>
              <a:t>Proposed basic principles of the algebra in 1854</a:t>
            </a:r>
          </a:p>
          <a:p>
            <a:pPr marL="228600" lvl="1">
              <a:spcBef>
                <a:spcPts val="2000"/>
              </a:spcBef>
              <a:buClr>
                <a:schemeClr val="accent1"/>
              </a:buClr>
            </a:pPr>
            <a:r>
              <a:rPr lang="en-US" sz="2000" dirty="0" smtClean="0">
                <a:solidFill>
                  <a:schemeClr val="tx1"/>
                </a:solidFill>
              </a:rPr>
              <a:t>Claude Shannon suggested Boolean algebra could be used to solve problems in relay-switching circuit design</a:t>
            </a:r>
          </a:p>
          <a:p>
            <a:pPr marL="228600" lvl="1">
              <a:spcBef>
                <a:spcPts val="2000"/>
              </a:spcBef>
              <a:buClr>
                <a:schemeClr val="accent1"/>
              </a:buClr>
            </a:pPr>
            <a:r>
              <a:rPr lang="en-US" sz="2065" b="1" dirty="0" smtClean="0">
                <a:solidFill>
                  <a:schemeClr val="tx1"/>
                </a:solidFill>
              </a:rPr>
              <a:t>Is a convenient tool</a:t>
            </a:r>
            <a:r>
              <a:rPr lang="en-US" sz="2065" dirty="0" smtClean="0">
                <a:solidFill>
                  <a:schemeClr val="tx1"/>
                </a:solidFill>
              </a:rPr>
              <a:t>:</a:t>
            </a:r>
          </a:p>
          <a:p>
            <a:pPr lvl="1"/>
            <a:r>
              <a:rPr lang="en-US" sz="1806" b="1" dirty="0" smtClean="0">
                <a:solidFill>
                  <a:schemeClr val="tx1"/>
                </a:solidFill>
              </a:rPr>
              <a:t>Analysis</a:t>
            </a:r>
          </a:p>
          <a:p>
            <a:pPr lvl="2"/>
            <a:r>
              <a:rPr lang="en-US" sz="1760" dirty="0" smtClean="0">
                <a:solidFill>
                  <a:schemeClr val="tx1"/>
                </a:solidFill>
              </a:rPr>
              <a:t>It is an economical way of describing the function of digital circuitry</a:t>
            </a:r>
          </a:p>
          <a:p>
            <a:pPr lvl="1"/>
            <a:r>
              <a:rPr lang="en-US" sz="1806" b="1" dirty="0" smtClean="0">
                <a:solidFill>
                  <a:schemeClr val="tx1"/>
                </a:solidFill>
              </a:rPr>
              <a:t>Design</a:t>
            </a:r>
          </a:p>
          <a:p>
            <a:pPr lvl="2"/>
            <a:r>
              <a:rPr lang="en-US" sz="1765" dirty="0" smtClean="0">
                <a:solidFill>
                  <a:schemeClr val="tx1"/>
                </a:solidFill>
              </a:rPr>
              <a:t>Given a desired function, Boolean algebra can be applied to develop a simplified implementation of that function</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214290"/>
            <a:ext cx="7556313" cy="658890"/>
          </a:xfrm>
        </p:spPr>
        <p:txBody>
          <a:bodyPr/>
          <a:lstStyle/>
          <a:p>
            <a:r>
              <a:rPr lang="en-US" b="1" smtClean="0"/>
              <a:t>Boolean Algebra</a:t>
            </a:r>
            <a:endParaRPr lang="en-US" b="1"/>
          </a:p>
        </p:txBody>
      </p:sp>
      <p:sp>
        <p:nvSpPr>
          <p:cNvPr id="3" name="Content Placeholder 2"/>
          <p:cNvSpPr>
            <a:spLocks noGrp="1"/>
          </p:cNvSpPr>
          <p:nvPr>
            <p:ph idx="1"/>
          </p:nvPr>
        </p:nvSpPr>
        <p:spPr>
          <a:xfrm>
            <a:off x="428596" y="1000108"/>
            <a:ext cx="7556313" cy="4144963"/>
          </a:xfrm>
        </p:spPr>
        <p:txBody>
          <a:bodyPr>
            <a:normAutofit/>
          </a:bodyPr>
          <a:lstStyle/>
          <a:p>
            <a:r>
              <a:rPr lang="en-US" sz="2800" smtClean="0">
                <a:solidFill>
                  <a:schemeClr val="tx1"/>
                </a:solidFill>
              </a:rPr>
              <a:t> Investigated Set: </a:t>
            </a:r>
          </a:p>
          <a:p>
            <a:pPr>
              <a:buNone/>
            </a:pPr>
            <a:r>
              <a:rPr lang="en-US" sz="2800" smtClean="0">
                <a:solidFill>
                  <a:schemeClr val="tx1"/>
                </a:solidFill>
              </a:rPr>
              <a:t>        B = { False, True } = { F, T} = {0,1} </a:t>
            </a:r>
          </a:p>
          <a:p>
            <a:r>
              <a:rPr lang="en-US" sz="2800" smtClean="0">
                <a:solidFill>
                  <a:schemeClr val="tx1"/>
                </a:solidFill>
              </a:rPr>
              <a:t>Basic Operator: AND (.), OR (+), NOT</a:t>
            </a:r>
          </a:p>
          <a:p>
            <a:r>
              <a:rPr lang="en-US" sz="2800" smtClean="0">
                <a:solidFill>
                  <a:schemeClr val="tx1"/>
                </a:solidFill>
              </a:rPr>
              <a:t>Other </a:t>
            </a:r>
            <a:r>
              <a:rPr lang="en-US" sz="2800" smtClean="0">
                <a:solidFill>
                  <a:schemeClr val="tx1"/>
                </a:solidFill>
              </a:rPr>
              <a:t>operators</a:t>
            </a:r>
            <a:r>
              <a:rPr lang="en-US" sz="2800" smtClean="0">
                <a:solidFill>
                  <a:schemeClr val="tx1"/>
                </a:solidFill>
              </a:rPr>
              <a:t>: NAND (Not And), NOR (Not Or), XOR ( Exclusive OR) </a:t>
            </a:r>
          </a:p>
          <a:p>
            <a:r>
              <a:rPr lang="en-US" sz="2800" smtClean="0">
                <a:solidFill>
                  <a:schemeClr val="tx1"/>
                </a:solidFill>
              </a:rPr>
              <a:t>Representation:</a:t>
            </a:r>
          </a:p>
        </p:txBody>
      </p:sp>
      <p:pic>
        <p:nvPicPr>
          <p:cNvPr id="288770" name="Picture 2"/>
          <p:cNvPicPr>
            <a:picLocks noChangeAspect="1" noChangeArrowheads="1"/>
          </p:cNvPicPr>
          <p:nvPr/>
        </p:nvPicPr>
        <p:blipFill>
          <a:blip r:embed="rId2"/>
          <a:srcRect/>
          <a:stretch>
            <a:fillRect/>
          </a:stretch>
        </p:blipFill>
        <p:spPr bwMode="auto">
          <a:xfrm>
            <a:off x="500034" y="5000636"/>
            <a:ext cx="1419225" cy="666750"/>
          </a:xfrm>
          <a:prstGeom prst="rect">
            <a:avLst/>
          </a:prstGeom>
          <a:noFill/>
          <a:ln w="9525">
            <a:noFill/>
            <a:miter lim="800000"/>
            <a:headEnd/>
            <a:tailEnd/>
          </a:ln>
          <a:effectLst/>
        </p:spPr>
      </p:pic>
      <p:pic>
        <p:nvPicPr>
          <p:cNvPr id="288771" name="Picture 3"/>
          <p:cNvPicPr>
            <a:picLocks noChangeAspect="1" noChangeArrowheads="1"/>
          </p:cNvPicPr>
          <p:nvPr/>
        </p:nvPicPr>
        <p:blipFill>
          <a:blip r:embed="rId3"/>
          <a:srcRect/>
          <a:stretch>
            <a:fillRect/>
          </a:stretch>
        </p:blipFill>
        <p:spPr bwMode="auto">
          <a:xfrm>
            <a:off x="2428860" y="5143512"/>
            <a:ext cx="2514600" cy="209550"/>
          </a:xfrm>
          <a:prstGeom prst="rect">
            <a:avLst/>
          </a:prstGeom>
          <a:noFill/>
          <a:ln w="9525">
            <a:noFill/>
            <a:miter lim="800000"/>
            <a:headEnd/>
            <a:tailEnd/>
          </a:ln>
          <a:effectLst/>
        </p:spPr>
      </p:pic>
      <p:pic>
        <p:nvPicPr>
          <p:cNvPr id="288772" name="Picture 4"/>
          <p:cNvPicPr>
            <a:picLocks noChangeAspect="1" noChangeArrowheads="1"/>
          </p:cNvPicPr>
          <p:nvPr/>
        </p:nvPicPr>
        <p:blipFill>
          <a:blip r:embed="rId4"/>
          <a:srcRect/>
          <a:stretch>
            <a:fillRect/>
          </a:stretch>
        </p:blipFill>
        <p:spPr bwMode="auto">
          <a:xfrm>
            <a:off x="5357818" y="5000636"/>
            <a:ext cx="2686050" cy="4191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8" name="Rectangle 6"/>
          <p:cNvSpPr>
            <a:spLocks noGrp="1" noChangeArrowheads="1"/>
          </p:cNvSpPr>
          <p:nvPr>
            <p:ph type="title"/>
          </p:nvPr>
        </p:nvSpPr>
        <p:spPr/>
        <p:txBody>
          <a:bodyPr/>
          <a:lstStyle/>
          <a:p>
            <a:r>
              <a:rPr lang="en-US" dirty="0" smtClean="0">
                <a:effectLst>
                  <a:outerShdw blurRad="38100" dist="38100" dir="2700000" algn="tl">
                    <a:srgbClr val="000000">
                      <a:alpha val="43137"/>
                    </a:srgbClr>
                  </a:outerShdw>
                </a:effectLst>
              </a:rPr>
              <a:t>Boolean Variables and Operations</a:t>
            </a:r>
            <a:endParaRPr lang="en-US" dirty="0">
              <a:effectLst>
                <a:outerShdw blurRad="38100" dist="38100" dir="2700000" algn="tl">
                  <a:srgbClr val="000000">
                    <a:alpha val="43137"/>
                  </a:srgbClr>
                </a:outerShdw>
              </a:effectLst>
            </a:endParaRPr>
          </a:p>
        </p:txBody>
      </p:sp>
      <p:sp>
        <p:nvSpPr>
          <p:cNvPr id="8199" name="Rectangle 7"/>
          <p:cNvSpPr>
            <a:spLocks noGrp="1" noChangeArrowheads="1"/>
          </p:cNvSpPr>
          <p:nvPr>
            <p:ph idx="1"/>
          </p:nvPr>
        </p:nvSpPr>
        <p:spPr>
          <a:xfrm>
            <a:off x="498474" y="1285860"/>
            <a:ext cx="7556313" cy="5114940"/>
          </a:xfrm>
        </p:spPr>
        <p:txBody>
          <a:bodyPr>
            <a:normAutofit fontScale="92500" lnSpcReduction="10000"/>
          </a:bodyPr>
          <a:lstStyle/>
          <a:p>
            <a:r>
              <a:rPr lang="en-US" b="1" dirty="0" smtClean="0">
                <a:solidFill>
                  <a:schemeClr val="tx1"/>
                </a:solidFill>
              </a:rPr>
              <a:t>Makes use of variables and operations</a:t>
            </a:r>
          </a:p>
          <a:p>
            <a:pPr lvl="1"/>
            <a:r>
              <a:rPr lang="en-US" dirty="0" smtClean="0">
                <a:solidFill>
                  <a:schemeClr val="tx1"/>
                </a:solidFill>
              </a:rPr>
              <a:t>Are logical</a:t>
            </a:r>
          </a:p>
          <a:p>
            <a:pPr lvl="1"/>
            <a:r>
              <a:rPr lang="en-US" dirty="0" smtClean="0">
                <a:solidFill>
                  <a:schemeClr val="tx1"/>
                </a:solidFill>
              </a:rPr>
              <a:t>A variable may take on the value 1 (TRUE) or 0 (FALSE)</a:t>
            </a:r>
          </a:p>
          <a:p>
            <a:pPr lvl="1"/>
            <a:r>
              <a:rPr lang="en-US" dirty="0" smtClean="0">
                <a:solidFill>
                  <a:schemeClr val="tx1"/>
                </a:solidFill>
              </a:rPr>
              <a:t>Basic logical operations are AND, OR, and NOT</a:t>
            </a:r>
          </a:p>
          <a:p>
            <a:pPr marL="228600" lvl="1">
              <a:spcBef>
                <a:spcPts val="2000"/>
              </a:spcBef>
              <a:buClr>
                <a:schemeClr val="accent1"/>
              </a:buClr>
            </a:pPr>
            <a:r>
              <a:rPr lang="en-US" sz="2000" b="1" dirty="0" smtClean="0">
                <a:solidFill>
                  <a:schemeClr val="tx1"/>
                </a:solidFill>
              </a:rPr>
              <a:t>AND</a:t>
            </a:r>
          </a:p>
          <a:p>
            <a:pPr lvl="1"/>
            <a:r>
              <a:rPr lang="en-US" dirty="0" smtClean="0">
                <a:solidFill>
                  <a:schemeClr val="tx1"/>
                </a:solidFill>
              </a:rPr>
              <a:t>Yields true (binary value 1) if and only if both of its operands are true</a:t>
            </a:r>
          </a:p>
          <a:p>
            <a:pPr lvl="1"/>
            <a:r>
              <a:rPr lang="en-US" dirty="0" smtClean="0">
                <a:solidFill>
                  <a:schemeClr val="tx1"/>
                </a:solidFill>
              </a:rPr>
              <a:t>In the absence of parentheses the AND operation takes precedence over the OR operation</a:t>
            </a:r>
          </a:p>
          <a:p>
            <a:pPr lvl="1"/>
            <a:r>
              <a:rPr lang="en-US" dirty="0" smtClean="0">
                <a:solidFill>
                  <a:schemeClr val="tx1"/>
                </a:solidFill>
              </a:rPr>
              <a:t>When no ambiguity will occur the AND operation is represented by simple concatenation instead of the dot operator</a:t>
            </a:r>
          </a:p>
          <a:p>
            <a:pPr marL="228600" lvl="1">
              <a:spcBef>
                <a:spcPts val="2000"/>
              </a:spcBef>
              <a:buClr>
                <a:schemeClr val="accent1"/>
              </a:buClr>
            </a:pPr>
            <a:r>
              <a:rPr lang="en-US" sz="2000" b="1" dirty="0" smtClean="0">
                <a:solidFill>
                  <a:schemeClr val="tx1"/>
                </a:solidFill>
              </a:rPr>
              <a:t>OR</a:t>
            </a:r>
          </a:p>
          <a:p>
            <a:pPr lvl="1"/>
            <a:r>
              <a:rPr lang="en-US" dirty="0" smtClean="0">
                <a:solidFill>
                  <a:schemeClr val="tx1"/>
                </a:solidFill>
              </a:rPr>
              <a:t>Yields true if either or both of its operands are true</a:t>
            </a:r>
          </a:p>
          <a:p>
            <a:pPr marL="228600" lvl="1">
              <a:spcBef>
                <a:spcPts val="2000"/>
              </a:spcBef>
              <a:buClr>
                <a:schemeClr val="accent1"/>
              </a:buClr>
            </a:pPr>
            <a:r>
              <a:rPr lang="en-US" sz="2000" b="1" dirty="0" smtClean="0">
                <a:solidFill>
                  <a:schemeClr val="tx1"/>
                </a:solidFill>
              </a:rPr>
              <a:t>NOT</a:t>
            </a:r>
          </a:p>
          <a:p>
            <a:pPr lvl="1"/>
            <a:r>
              <a:rPr lang="en-US" sz="1838" dirty="0" smtClean="0">
                <a:solidFill>
                  <a:schemeClr val="tx1"/>
                </a:solidFill>
              </a:rPr>
              <a:t>Inverts the value of its operand</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0243" name="Rectangle 1027"/>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0244" name="Rectangle 1028"/>
          <p:cNvSpPr>
            <a:spLocks noGrp="1" noChangeArrowheads="1"/>
          </p:cNvSpPr>
          <p:nvPr>
            <p:ph type="title" idx="4294967295"/>
          </p:nvPr>
        </p:nvSpPr>
        <p:spPr>
          <a:xfrm>
            <a:off x="381000" y="228600"/>
            <a:ext cx="7556500" cy="771508"/>
          </a:xfrm>
          <a:noFill/>
          <a:ln/>
        </p:spPr>
        <p:txBody>
          <a:bodyPr lIns="90488" tIns="44450" rIns="90488" bIns="44450"/>
          <a:lstStyle/>
          <a:p>
            <a:pPr algn="ctr"/>
            <a:r>
              <a:rPr lang="en-US" smtClean="0">
                <a:effectLst>
                  <a:outerShdw blurRad="38100" dist="38100" dir="2700000" algn="tl">
                    <a:srgbClr val="000000">
                      <a:alpha val="43137"/>
                    </a:srgbClr>
                  </a:outerShdw>
                </a:effectLst>
              </a:rPr>
              <a:t>Table 11.1- Boolean </a:t>
            </a:r>
            <a:r>
              <a:rPr lang="en-US" dirty="0" smtClean="0">
                <a:effectLst>
                  <a:outerShdw blurRad="38100" dist="38100" dir="2700000" algn="tl">
                    <a:srgbClr val="000000">
                      <a:alpha val="43137"/>
                    </a:srgbClr>
                  </a:outerShdw>
                </a:effectLst>
              </a:rPr>
              <a:t>Operators</a:t>
            </a:r>
            <a:endParaRPr lang="en-US" dirty="0">
              <a:effectLst>
                <a:outerShdw blurRad="38100" dist="38100" dir="2700000" algn="tl">
                  <a:srgbClr val="000000">
                    <a:alpha val="43137"/>
                  </a:srgbClr>
                </a:outerShdw>
              </a:effectLst>
            </a:endParaRPr>
          </a:p>
        </p:txBody>
      </p:sp>
      <p:graphicFrame>
        <p:nvGraphicFramePr>
          <p:cNvPr id="10255" name="Object 1039"/>
          <p:cNvGraphicFramePr>
            <a:graphicFrameLocks noChangeAspect="1"/>
          </p:cNvGraphicFramePr>
          <p:nvPr/>
        </p:nvGraphicFramePr>
        <p:xfrm>
          <a:off x="457200" y="4191000"/>
          <a:ext cx="8123428" cy="2543871"/>
        </p:xfrm>
        <a:graphic>
          <a:graphicData uri="http://schemas.openxmlformats.org/presentationml/2006/ole">
            <p:oleObj spid="_x0000_s203779" name="Document" r:id="rId4" imgW="0" imgH="0" progId="Word.Document.12">
              <p:embed/>
            </p:oleObj>
          </a:graphicData>
        </a:graphic>
      </p:graphicFrame>
      <p:sp useBgFill="1">
        <p:nvSpPr>
          <p:cNvPr id="29" name="TextBox 28"/>
          <p:cNvSpPr txBox="1"/>
          <p:nvPr/>
        </p:nvSpPr>
        <p:spPr>
          <a:xfrm>
            <a:off x="8534401" y="1422748"/>
            <a:ext cx="228600" cy="2539652"/>
          </a:xfrm>
          <a:prstGeom prst="rect">
            <a:avLst/>
          </a:prstGeom>
        </p:spPr>
        <p:txBody>
          <a:bodyPr wrap="square" rtlCol="0">
            <a:spAutoFit/>
          </a:bodyPr>
          <a:lstStyle/>
          <a:p>
            <a:endParaRPr lang="en-US" dirty="0"/>
          </a:p>
        </p:txBody>
      </p:sp>
      <p:sp useBgFill="1">
        <p:nvSpPr>
          <p:cNvPr id="31" name="TextBox 30"/>
          <p:cNvSpPr txBox="1"/>
          <p:nvPr/>
        </p:nvSpPr>
        <p:spPr>
          <a:xfrm>
            <a:off x="8077200" y="4068355"/>
            <a:ext cx="685799" cy="2789645"/>
          </a:xfrm>
          <a:prstGeom prst="rect">
            <a:avLst/>
          </a:prstGeom>
        </p:spPr>
        <p:txBody>
          <a:bodyPr wrap="square" rtlCol="0">
            <a:spAutoFit/>
          </a:bodyPr>
          <a:lstStyle/>
          <a:p>
            <a:endParaRPr lang="en-US" dirty="0"/>
          </a:p>
        </p:txBody>
      </p:sp>
      <p:pic>
        <p:nvPicPr>
          <p:cNvPr id="203780" name="Picture 4"/>
          <p:cNvPicPr>
            <a:picLocks noChangeAspect="1" noChangeArrowheads="1"/>
          </p:cNvPicPr>
          <p:nvPr/>
        </p:nvPicPr>
        <p:blipFill>
          <a:blip r:embed="rId5"/>
          <a:srcRect/>
          <a:stretch>
            <a:fillRect/>
          </a:stretch>
        </p:blipFill>
        <p:spPr bwMode="auto">
          <a:xfrm>
            <a:off x="409495" y="1214422"/>
            <a:ext cx="8305910" cy="4985722"/>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0243" name="Rectangle 1027"/>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0244" name="Rectangle 1028"/>
          <p:cNvSpPr>
            <a:spLocks noGrp="1" noChangeArrowheads="1"/>
          </p:cNvSpPr>
          <p:nvPr>
            <p:ph type="title" idx="4294967295"/>
          </p:nvPr>
        </p:nvSpPr>
        <p:spPr>
          <a:xfrm>
            <a:off x="428596" y="285728"/>
            <a:ext cx="7556500" cy="1116012"/>
          </a:xfrm>
          <a:noFill/>
          <a:ln/>
        </p:spPr>
        <p:txBody>
          <a:bodyPr lIns="90488" tIns="44450" rIns="90488" bIns="44450"/>
          <a:lstStyle/>
          <a:p>
            <a:pPr algn="ctr"/>
            <a:r>
              <a:rPr lang="en-US" smtClean="0">
                <a:effectLst>
                  <a:outerShdw blurRad="38100" dist="38100" dir="2700000" algn="tl">
                    <a:srgbClr val="000000">
                      <a:alpha val="43137"/>
                    </a:srgbClr>
                  </a:outerShdw>
                </a:effectLst>
              </a:rPr>
              <a:t>Table 11.2: Basic </a:t>
            </a:r>
            <a:r>
              <a:rPr lang="en-US" dirty="0" smtClean="0">
                <a:effectLst>
                  <a:outerShdw blurRad="38100" dist="38100" dir="2700000" algn="tl">
                    <a:srgbClr val="000000">
                      <a:alpha val="43137"/>
                    </a:srgbClr>
                  </a:outerShdw>
                </a:effectLst>
              </a:rPr>
              <a:t>Identities of Boolean Algebra</a:t>
            </a:r>
            <a:endParaRPr lang="en-US" dirty="0">
              <a:effectLst>
                <a:outerShdw blurRad="38100" dist="38100" dir="2700000" algn="tl">
                  <a:srgbClr val="000000">
                    <a:alpha val="43137"/>
                  </a:srgbClr>
                </a:outerShdw>
              </a:effectLst>
            </a:endParaRPr>
          </a:p>
        </p:txBody>
      </p:sp>
      <p:pic>
        <p:nvPicPr>
          <p:cNvPr id="263169" name="Picture 1"/>
          <p:cNvPicPr>
            <a:picLocks noChangeAspect="1" noChangeArrowheads="1"/>
          </p:cNvPicPr>
          <p:nvPr/>
        </p:nvPicPr>
        <p:blipFill>
          <a:blip r:embed="rId3"/>
          <a:srcRect/>
          <a:stretch>
            <a:fillRect/>
          </a:stretch>
        </p:blipFill>
        <p:spPr bwMode="auto">
          <a:xfrm>
            <a:off x="0" y="2091380"/>
            <a:ext cx="9144000" cy="3766512"/>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81000" y="909628"/>
            <a:ext cx="3255264" cy="1162050"/>
          </a:xfrm>
        </p:spPr>
        <p:txBody>
          <a:bodyPr>
            <a:noAutofit/>
          </a:bodyPr>
          <a:lstStyle/>
          <a:p>
            <a:r>
              <a:rPr lang="en-US" sz="3600" b="1" smtClean="0">
                <a:effectLst>
                  <a:outerShdw blurRad="38100" dist="38100" dir="2700000" algn="tl">
                    <a:srgbClr val="000000">
                      <a:alpha val="43137"/>
                    </a:srgbClr>
                  </a:outerShdw>
                </a:effectLst>
              </a:rPr>
              <a:t>11.2- Basic </a:t>
            </a:r>
            <a:r>
              <a:rPr lang="en-US" sz="3600" b="1" dirty="0" smtClean="0">
                <a:effectLst>
                  <a:outerShdw blurRad="38100" dist="38100" dir="2700000" algn="tl">
                    <a:srgbClr val="000000">
                      <a:alpha val="43137"/>
                    </a:srgbClr>
                  </a:outerShdw>
                </a:effectLst>
              </a:rPr>
              <a:t>Logic Gates</a:t>
            </a:r>
            <a:endParaRPr lang="en-US" sz="3600" b="1" dirty="0">
              <a:effectLst>
                <a:outerShdw blurRad="38100" dist="38100" dir="2700000" algn="tl">
                  <a:srgbClr val="000000">
                    <a:alpha val="43137"/>
                  </a:srgbClr>
                </a:outerShdw>
              </a:effectLst>
            </a:endParaRPr>
          </a:p>
        </p:txBody>
      </p:sp>
      <p:pic>
        <p:nvPicPr>
          <p:cNvPr id="261121" name="Picture 1"/>
          <p:cNvPicPr>
            <a:picLocks noChangeAspect="1" noChangeArrowheads="1"/>
          </p:cNvPicPr>
          <p:nvPr/>
        </p:nvPicPr>
        <p:blipFill>
          <a:blip r:embed="rId3"/>
          <a:stretch>
            <a:fillRect/>
          </a:stretch>
        </p:blipFill>
        <p:spPr bwMode="auto">
          <a:xfrm>
            <a:off x="3386169" y="209572"/>
            <a:ext cx="5686425" cy="6362700"/>
          </a:xfrm>
          <a:prstGeom prst="rect">
            <a:avLst/>
          </a:prstGeom>
          <a:noFill/>
          <a:ln>
            <a:noFill/>
          </a:ln>
        </p:spPr>
      </p:pic>
      <p:sp>
        <p:nvSpPr>
          <p:cNvPr id="5" name="Rectangle 4"/>
          <p:cNvSpPr/>
          <p:nvPr/>
        </p:nvSpPr>
        <p:spPr>
          <a:xfrm>
            <a:off x="428596" y="2727324"/>
            <a:ext cx="2786082" cy="3416320"/>
          </a:xfrm>
          <a:prstGeom prst="rect">
            <a:avLst/>
          </a:prstGeom>
        </p:spPr>
        <p:txBody>
          <a:bodyPr wrap="square">
            <a:spAutoFit/>
          </a:bodyPr>
          <a:lstStyle/>
          <a:p>
            <a:r>
              <a:rPr lang="en-US" sz="1800" smtClean="0">
                <a:solidFill>
                  <a:schemeClr val="bg1"/>
                </a:solidFill>
              </a:rPr>
              <a:t>An electronic switch that is the elementary component of a digital circuit. It produces an electrical output signal that represents a binary 1 or 0 and is related to the states of one or more input signals by an operation of Boolean logic, such as AND, OR, or NOT</a:t>
            </a:r>
          </a:p>
          <a:p>
            <a:r>
              <a:rPr lang="en-US" sz="1800" smtClean="0">
                <a:solidFill>
                  <a:schemeClr val="bg1"/>
                </a:solidFill>
              </a:rPr>
              <a:t>(Microsoft Computer Dictionary)</a:t>
            </a:r>
            <a:endParaRPr lang="en-US" sz="1800">
              <a:solidFill>
                <a:schemeClr val="bg1"/>
              </a:solidFill>
            </a:endParaRP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2371</TotalTime>
  <Words>4040</Words>
  <Application>Microsoft Macintosh PowerPoint</Application>
  <PresentationFormat>On-screen Show (4:3)</PresentationFormat>
  <Paragraphs>223</Paragraphs>
  <Slides>24</Slides>
  <Notes>19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Advantage</vt:lpstr>
      <vt:lpstr>Document</vt:lpstr>
      <vt:lpstr>William Stallings, Computer Organization and Architecture, 9th Edition</vt:lpstr>
      <vt:lpstr>Objectives</vt:lpstr>
      <vt:lpstr>Contents</vt:lpstr>
      <vt:lpstr>11.1- Boolean Algebra</vt:lpstr>
      <vt:lpstr>Boolean Algebra</vt:lpstr>
      <vt:lpstr>Boolean Variables and Operations</vt:lpstr>
      <vt:lpstr>Table 11.1- Boolean Operators</vt:lpstr>
      <vt:lpstr>Table 11.2: Basic Identities of Boolean Algebra</vt:lpstr>
      <vt:lpstr>11.2- Basic Logic Gates</vt:lpstr>
      <vt:lpstr>Uses of  NAND Gates</vt:lpstr>
      <vt:lpstr>11.3- Combinational  Circuit</vt:lpstr>
      <vt:lpstr>Example: Using 3 ways for a  Boolean Function of Three Variables</vt:lpstr>
      <vt:lpstr>Algebraic Simplication  Minimize a Boolean Function</vt:lpstr>
      <vt:lpstr>Algebraic Simplification</vt:lpstr>
      <vt:lpstr>Karnaugh Map</vt:lpstr>
      <vt:lpstr>Slide 16</vt:lpstr>
      <vt:lpstr>Slide 17</vt:lpstr>
      <vt:lpstr>Table 11.4- Truth Table for the One-Digit Packed Decimal Incrementer</vt:lpstr>
      <vt:lpstr>Slide 19</vt:lpstr>
      <vt:lpstr>Table 11.5: First Stage of Quine-McCluskey Method</vt:lpstr>
      <vt:lpstr>Table 11.6: Last Stage of Quine-McCluskey Method</vt:lpstr>
      <vt:lpstr>Exercises</vt:lpstr>
      <vt:lpstr>Summary</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Addressing Modes</dc:title>
  <dc:creator>Adrian &amp; Wendy</dc:creator>
  <cp:lastModifiedBy>USER</cp:lastModifiedBy>
  <cp:revision>82</cp:revision>
  <dcterms:created xsi:type="dcterms:W3CDTF">2012-07-06T21:45:51Z</dcterms:created>
  <dcterms:modified xsi:type="dcterms:W3CDTF">2016-08-01T00:38:01Z</dcterms:modified>
</cp:coreProperties>
</file>