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layout8.xml" ContentType="application/vnd.openxmlformats-officedocument.drawingml.diagramLayout+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7.xml" ContentType="application/vnd.openxmlformats-officedocument.drawingml.diagramData+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31.xml" ContentType="application/vnd.openxmlformats-officedocument.presentationml.notesSlide+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Lst>
  <p:notesMasterIdLst>
    <p:notesMasterId r:id="rId42"/>
  </p:notesMasterIdLst>
  <p:handoutMasterIdLst>
    <p:handoutMasterId r:id="rId43"/>
  </p:handoutMasterIdLst>
  <p:sldIdLst>
    <p:sldId id="299" r:id="rId2"/>
    <p:sldId id="257" r:id="rId3"/>
    <p:sldId id="319" r:id="rId4"/>
    <p:sldId id="318" r:id="rId5"/>
    <p:sldId id="302" r:id="rId6"/>
    <p:sldId id="258" r:id="rId7"/>
    <p:sldId id="259" r:id="rId8"/>
    <p:sldId id="260" r:id="rId9"/>
    <p:sldId id="261" r:id="rId10"/>
    <p:sldId id="262" r:id="rId11"/>
    <p:sldId id="263" r:id="rId12"/>
    <p:sldId id="264" r:id="rId13"/>
    <p:sldId id="269" r:id="rId14"/>
    <p:sldId id="303" r:id="rId15"/>
    <p:sldId id="304" r:id="rId16"/>
    <p:sldId id="324" r:id="rId17"/>
    <p:sldId id="305" r:id="rId18"/>
    <p:sldId id="321" r:id="rId19"/>
    <p:sldId id="273" r:id="rId20"/>
    <p:sldId id="322" r:id="rId21"/>
    <p:sldId id="323" r:id="rId22"/>
    <p:sldId id="309" r:id="rId23"/>
    <p:sldId id="274" r:id="rId24"/>
    <p:sldId id="310" r:id="rId25"/>
    <p:sldId id="275" r:id="rId26"/>
    <p:sldId id="276" r:id="rId27"/>
    <p:sldId id="290" r:id="rId28"/>
    <p:sldId id="311" r:id="rId29"/>
    <p:sldId id="277" r:id="rId30"/>
    <p:sldId id="278" r:id="rId31"/>
    <p:sldId id="279" r:id="rId32"/>
    <p:sldId id="280" r:id="rId33"/>
    <p:sldId id="291" r:id="rId34"/>
    <p:sldId id="312" r:id="rId35"/>
    <p:sldId id="313" r:id="rId36"/>
    <p:sldId id="292" r:id="rId37"/>
    <p:sldId id="293" r:id="rId38"/>
    <p:sldId id="297" r:id="rId39"/>
    <p:sldId id="320" r:id="rId40"/>
    <p:sldId id="301"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3300"/>
    <a:srgbClr val="0000CC"/>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800" autoAdjust="0"/>
    <p:restoredTop sz="87145" autoAdjust="0"/>
  </p:normalViewPr>
  <p:slideViewPr>
    <p:cSldViewPr>
      <p:cViewPr varScale="1">
        <p:scale>
          <a:sx n="60" d="100"/>
          <a:sy n="60" d="100"/>
        </p:scale>
        <p:origin x="-60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23.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40.xml"/><Relationship Id="rId5" Type="http://schemas.openxmlformats.org/officeDocument/2006/relationships/slide" Target="slides/slide6.xml"/><Relationship Id="rId15" Type="http://schemas.openxmlformats.org/officeDocument/2006/relationships/slide" Target="slides/slide21.xml"/><Relationship Id="rId23" Type="http://schemas.openxmlformats.org/officeDocument/2006/relationships/slide" Target="slides/slide39.xml"/><Relationship Id="rId10" Type="http://schemas.openxmlformats.org/officeDocument/2006/relationships/slide" Target="slides/slide11.xml"/><Relationship Id="rId19" Type="http://schemas.openxmlformats.org/officeDocument/2006/relationships/slide" Target="slides/slide29.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20.xml"/><Relationship Id="rId22"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Operation code (</a:t>
          </a:r>
          <a:r>
            <a:rPr lang="en-US" sz="2400" smtClean="0">
              <a:effectLst>
                <a:outerShdw blurRad="38100" dist="38100" dir="2700000" algn="tl">
                  <a:srgbClr val="000000">
                    <a:alpha val="43137"/>
                  </a:srgbClr>
                </a:outerShdw>
              </a:effectLst>
            </a:rPr>
            <a:t>opcode): </a:t>
          </a:r>
          <a:r>
            <a:rPr lang="en-US" sz="1800" smtClean="0">
              <a:effectLst>
                <a:outerShdw blurRad="38100" dist="38100" dir="2700000" algn="tl">
                  <a:srgbClr val="000000">
                    <a:alpha val="43137"/>
                  </a:srgbClr>
                </a:outerShdw>
              </a:effectLst>
            </a:rPr>
            <a:t>Specifies the </a:t>
          </a:r>
          <a:r>
            <a:rPr lang="en-US" sz="1800" b="1"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smtClean="0">
              <a:effectLst>
                <a:outerShdw blurRad="38100" dist="38100" dir="2700000" algn="tl">
                  <a:srgbClr val="000000">
                    <a:alpha val="43137"/>
                  </a:srgbClr>
                </a:outerShdw>
              </a:effectLst>
            </a:rPr>
            <a:t>.  The operation is specified by a binary code, known as the operation code, or </a:t>
          </a:r>
          <a:r>
            <a:rPr lang="en-US" sz="1800" i="1" smtClean="0">
              <a:effectLst>
                <a:outerShdw blurRad="38100" dist="38100" dir="2700000" algn="tl">
                  <a:srgbClr val="000000">
                    <a:alpha val="43137"/>
                  </a:srgbClr>
                </a:outerShdw>
              </a:effectLst>
            </a:rPr>
            <a:t>opcode</a:t>
          </a:r>
          <a:endParaRPr lang="en-US" sz="2400"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C4BB8BEE-EB7D-0846-A9C7-C44EEB59F3D3}">
      <dgm:prSet/>
      <dgm:spPr>
        <a:ln>
          <a:solidFill>
            <a:schemeClr val="accent1"/>
          </a:solidFill>
        </a:ln>
      </dgm:spPr>
      <dgm:t>
        <a:bodyPr/>
        <a:lstStyle/>
        <a:p>
          <a:pPr rtl="0"/>
          <a:r>
            <a:rPr lang="en-US" sz="2200" b="1" dirty="0" smtClean="0">
              <a:effectLst>
                <a:outerShdw blurRad="38100" dist="38100" dir="2700000" algn="tl">
                  <a:srgbClr val="000000">
                    <a:alpha val="43137"/>
                  </a:srgbClr>
                </a:outerShdw>
              </a:effectLst>
            </a:rPr>
            <a:t>Source operand reference</a:t>
          </a:r>
          <a:endParaRPr lang="en-US" sz="2200" b="1" dirty="0">
            <a:effectLst>
              <a:outerShdw blurRad="38100" dist="38100" dir="2700000" algn="tl">
                <a:srgbClr val="000000">
                  <a:alpha val="43137"/>
                </a:srgbClr>
              </a:outerShdw>
            </a:effectLst>
          </a:endParaRP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involve one or more source operands, that is, operands that are </a:t>
          </a:r>
          <a:r>
            <a:rPr lang="en-US" sz="1800" b="1" dirty="0" smtClean="0">
              <a:solidFill>
                <a:schemeClr val="accent6">
                  <a:lumMod val="60000"/>
                  <a:lumOff val="40000"/>
                </a:schemeClr>
              </a:solidFill>
              <a:effectLst>
                <a:outerShdw blurRad="38100" dist="38100" dir="2700000" algn="tl">
                  <a:srgbClr val="000000">
                    <a:alpha val="43137"/>
                  </a:srgbClr>
                </a:outerShdw>
              </a:effectLst>
            </a:rPr>
            <a:t>inputs</a:t>
          </a:r>
          <a:r>
            <a:rPr lang="en-US" sz="1800" dirty="0" smtClean="0">
              <a:effectLst>
                <a:outerShdw blurRad="38100" dist="38100" dir="2700000" algn="tl">
                  <a:srgbClr val="000000">
                    <a:alpha val="43137"/>
                  </a:srgbClr>
                </a:outerShdw>
              </a:effectLst>
            </a:rPr>
            <a:t> for the operation</a:t>
          </a:r>
          <a:endParaRPr lang="en-US" sz="1800" dirty="0">
            <a:effectLst>
              <a:outerShdw blurRad="38100" dist="38100" dir="2700000" algn="tl">
                <a:srgbClr val="000000">
                  <a:alpha val="43137"/>
                </a:srgbClr>
              </a:outerShdw>
            </a:effectLst>
          </a:endParaRP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sz="2500" b="1" dirty="0" smtClean="0">
              <a:effectLst>
                <a:outerShdw blurRad="38100" dist="38100" dir="2700000" algn="tl">
                  <a:srgbClr val="000000">
                    <a:alpha val="43137"/>
                  </a:srgbClr>
                </a:outerShdw>
              </a:effectLst>
            </a:rPr>
            <a:t>Result operand </a:t>
          </a:r>
          <a:r>
            <a:rPr lang="en-US" sz="2500" dirty="0" smtClean="0">
              <a:effectLst>
                <a:outerShdw blurRad="38100" dist="38100" dir="2700000" algn="tl">
                  <a:srgbClr val="000000">
                    <a:alpha val="43137"/>
                  </a:srgbClr>
                </a:outerShdw>
              </a:effectLst>
            </a:rPr>
            <a:t>reference</a:t>
          </a:r>
          <a:endParaRPr lang="en-US" sz="2500" dirty="0">
            <a:effectLst>
              <a:outerShdw blurRad="38100" dist="38100" dir="2700000" algn="tl">
                <a:srgbClr val="000000">
                  <a:alpha val="43137"/>
                </a:srgbClr>
              </a:outerShdw>
            </a:effectLst>
          </a:endParaRP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produce a </a:t>
          </a:r>
          <a:r>
            <a:rPr lang="en-US" sz="1800" b="1"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dirty="0">
            <a:solidFill>
              <a:schemeClr val="accent6">
                <a:lumMod val="40000"/>
                <a:lumOff val="60000"/>
              </a:schemeClr>
            </a:solidFill>
            <a:effectLst>
              <a:outerShdw blurRad="38100" dist="38100" dir="2700000" algn="tl">
                <a:srgbClr val="000000">
                  <a:alpha val="43137"/>
                </a:srgbClr>
              </a:outerShdw>
            </a:effectLst>
          </a:endParaRP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sz="1900" b="1" dirty="0" smtClean="0"/>
            <a:t>Next instruction reference</a:t>
          </a:r>
          <a:endParaRPr lang="en-US" sz="1900" b="1" dirty="0"/>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custT="1"/>
      <dgm:spPr>
        <a:ln>
          <a:solidFill>
            <a:schemeClr val="accent1"/>
          </a:solidFill>
        </a:ln>
      </dgm:spPr>
      <dgm:t>
        <a:bodyPr/>
        <a:lstStyle/>
        <a:p>
          <a:pPr rtl="0"/>
          <a:r>
            <a:rPr lang="en-US" sz="1800" dirty="0" smtClean="0"/>
            <a:t>This tells the processor </a:t>
          </a:r>
          <a:r>
            <a:rPr lang="en-US" sz="1800" b="1" dirty="0" smtClean="0">
              <a:solidFill>
                <a:schemeClr val="accent6">
                  <a:lumMod val="40000"/>
                  <a:lumOff val="60000"/>
                </a:schemeClr>
              </a:solidFill>
            </a:rPr>
            <a:t>where to fetch the next instruction </a:t>
          </a:r>
          <a:r>
            <a:rPr lang="en-US" sz="1800" dirty="0" smtClean="0"/>
            <a:t>after the execution of this instruction is complete</a:t>
          </a:r>
          <a:endParaRPr lang="en-US" sz="1800" dirty="0"/>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t>
        <a:bodyPr/>
        <a:lstStyle/>
        <a:p>
          <a:endParaRPr lang="en-US"/>
        </a:p>
      </dgm:t>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custScaleX="120604" custScaleY="115825" custLinFactNeighborX="-6737">
        <dgm:presLayoutVars>
          <dgm:chMax val="0"/>
          <dgm:chPref val="0"/>
          <dgm:bulletEnabled val="1"/>
        </dgm:presLayoutVars>
      </dgm:prSet>
      <dgm:spPr/>
      <dgm:t>
        <a:bodyPr/>
        <a:lstStyle/>
        <a:p>
          <a:endParaRPr lang="en-US"/>
        </a:p>
      </dgm:t>
    </dgm:pt>
    <dgm:pt modelId="{06F2B317-5110-B94C-84A1-22E01F7471D3}" type="pres">
      <dgm:prSet presAssocID="{261E22A2-90B9-FB48-BF8F-6FEF9FCC7BE4}" presName="quad2" presStyleLbl="node1" presStyleIdx="1" presStyleCnt="4" custScaleX="132132" custScaleY="118236" custLinFactNeighborX="15102">
        <dgm:presLayoutVars>
          <dgm:chMax val="0"/>
          <dgm:chPref val="0"/>
          <dgm:bulletEnabled val="1"/>
        </dgm:presLayoutVars>
      </dgm:prSet>
      <dgm:spPr/>
      <dgm:t>
        <a:bodyPr/>
        <a:lstStyle/>
        <a:p>
          <a:endParaRPr lang="en-US"/>
        </a:p>
      </dgm:t>
    </dgm:pt>
    <dgm:pt modelId="{5CED3117-5997-9241-ACAE-C2B634ACBCD2}" type="pres">
      <dgm:prSet presAssocID="{261E22A2-90B9-FB48-BF8F-6FEF9FCC7BE4}" presName="quad3" presStyleLbl="node1" presStyleIdx="2" presStyleCnt="4" custScaleX="120604" custScaleY="111608" custLinFactNeighborX="-6737" custLinFactNeighborY="10393">
        <dgm:presLayoutVars>
          <dgm:chMax val="0"/>
          <dgm:chPref val="0"/>
          <dgm:bulletEnabled val="1"/>
        </dgm:presLayoutVars>
      </dgm:prSet>
      <dgm:spPr/>
      <dgm:t>
        <a:bodyPr/>
        <a:lstStyle/>
        <a:p>
          <a:endParaRPr lang="en-US"/>
        </a:p>
      </dgm:t>
    </dgm:pt>
    <dgm:pt modelId="{582D9E84-4A97-E646-B080-93B15AA28637}" type="pres">
      <dgm:prSet presAssocID="{261E22A2-90B9-FB48-BF8F-6FEF9FCC7BE4}" presName="quad4" presStyleLbl="node1" presStyleIdx="3" presStyleCnt="4" custScaleX="132131" custScaleY="106327" custLinFactNeighborX="15815" custLinFactNeighborY="10915">
        <dgm:presLayoutVars>
          <dgm:chMax val="0"/>
          <dgm:chPref val="0"/>
          <dgm:bulletEnabled val="1"/>
        </dgm:presLayoutVars>
      </dgm:prSet>
      <dgm:spPr/>
      <dgm:t>
        <a:bodyPr/>
        <a:lstStyle/>
        <a:p>
          <a:endParaRPr lang="en-US"/>
        </a:p>
      </dgm:t>
    </dgm:pt>
  </dgm:ptLst>
  <dgm:cxnLst>
    <dgm:cxn modelId="{00CBD6E0-583B-0C44-A165-51D23B4A0DEB}" type="presOf" srcId="{C4BB8BEE-EB7D-0846-A9C7-C44EEB59F3D3}" destId="{06F2B317-5110-B94C-84A1-22E01F7471D3}" srcOrd="0" destOrd="0"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912F31BB-8D06-1C41-9B2C-815258A15562}" type="presOf" srcId="{F568A796-D867-C944-AE1E-4DDE813BC9C5}" destId="{582D9E84-4A97-E646-B080-93B15AA28637}" srcOrd="0" destOrd="1" presId="urn:microsoft.com/office/officeart/2005/8/layout/matrix3"/>
    <dgm:cxn modelId="{215CB1BF-18C7-DF4C-A2D7-8CBE26165B95}" srcId="{C4BB8BEE-EB7D-0846-A9C7-C44EEB59F3D3}" destId="{D6EAFD71-2559-DD46-B5AE-F24E40817B7B}" srcOrd="0" destOrd="0" parTransId="{BCA01FB3-E773-8C40-A3DA-CE5092230B3F}" sibTransId="{D7715C3A-5DD1-2A47-B4E7-1D41598556FA}"/>
    <dgm:cxn modelId="{88F17291-5B41-8149-AE5B-DFFC12442E2A}" type="presOf" srcId="{261E22A2-90B9-FB48-BF8F-6FEF9FCC7BE4}" destId="{FFEE5E74-89DD-BA44-B959-B3095E174164}" srcOrd="0" destOrd="0" presId="urn:microsoft.com/office/officeart/2005/8/layout/matrix3"/>
    <dgm:cxn modelId="{5739B111-B5BD-4042-80AC-2A320F37074B}" type="presOf" srcId="{F38777FB-598A-3648-8B86-30E6E6B22579}" destId="{582D9E84-4A97-E646-B080-93B15AA28637}" srcOrd="0" destOrd="0" presId="urn:microsoft.com/office/officeart/2005/8/layout/matrix3"/>
    <dgm:cxn modelId="{50DC1AD1-53EF-DD40-A03C-D302169C49C1}" type="presOf" srcId="{50A7ACD3-A3B8-FA4A-8AD8-4D6DD621AE48}" destId="{DCEE7AE8-9E5C-ED45-92E4-EE8750C104A9}" srcOrd="0" destOrd="0" presId="urn:microsoft.com/office/officeart/2005/8/layout/matrix3"/>
    <dgm:cxn modelId="{86D05794-9328-5449-822F-4A1A4555240E}" srcId="{DD443413-86E1-D84B-BA27-B7A0F8752637}" destId="{94D29F10-0483-344A-B0D7-0C855F728A30}" srcOrd="0" destOrd="0" parTransId="{0D24227B-B2D1-A94A-BF9C-AC2C04A891AF}" sibTransId="{EA315A40-AF87-6F4D-B4B2-85D94F420DAF}"/>
    <dgm:cxn modelId="{49FF2042-1B69-CF43-A4E3-0B9A8BE8FD97}" srcId="{F38777FB-598A-3648-8B86-30E6E6B22579}" destId="{F568A796-D867-C944-AE1E-4DDE813BC9C5}" srcOrd="0" destOrd="0" parTransId="{4C70E0D9-3853-DD47-9895-E01A2B99350B}" sibTransId="{E5BBAD8B-7D55-7D42-AF13-FFF16A14EDCC}"/>
    <dgm:cxn modelId="{E4ABB12B-883F-3046-B74E-0D4D13F57422}" type="presOf" srcId="{D6EAFD71-2559-DD46-B5AE-F24E40817B7B}" destId="{06F2B317-5110-B94C-84A1-22E01F7471D3}" srcOrd="0" destOrd="1" presId="urn:microsoft.com/office/officeart/2005/8/layout/matrix3"/>
    <dgm:cxn modelId="{F5CE5B0D-27C6-4942-90E7-A0C9A8E635AD}" srcId="{261E22A2-90B9-FB48-BF8F-6FEF9FCC7BE4}" destId="{DD443413-86E1-D84B-BA27-B7A0F8752637}" srcOrd="2" destOrd="0" parTransId="{3048043A-9026-D643-959A-4106DF7EC59E}" sibTransId="{ED5727C5-E43B-0F49-B70D-8F542CDDC6EE}"/>
    <dgm:cxn modelId="{EC2CFDD9-5A18-1E4B-87B6-165A41D77E16}" srcId="{261E22A2-90B9-FB48-BF8F-6FEF9FCC7BE4}" destId="{C4BB8BEE-EB7D-0846-A9C7-C44EEB59F3D3}" srcOrd="1" destOrd="0" parTransId="{F79D9D37-8DDE-D246-835F-792DB68E57A5}" sibTransId="{952290C2-8093-3644-88BE-166CCE775557}"/>
    <dgm:cxn modelId="{717E15FF-AF47-184C-A096-0EC916DADF42}" srcId="{261E22A2-90B9-FB48-BF8F-6FEF9FCC7BE4}" destId="{F38777FB-598A-3648-8B86-30E6E6B22579}" srcOrd="3" destOrd="0" parTransId="{B376F28E-9176-B047-92B0-A02F6DE1A7B2}" sibTransId="{AF7F1F25-5E9D-D34A-A47A-20357C8B33CE}"/>
    <dgm:cxn modelId="{831B443B-B57D-E540-96B0-378CC542DC74}" type="presOf" srcId="{DD443413-86E1-D84B-BA27-B7A0F8752637}" destId="{5CED3117-5997-9241-ACAE-C2B634ACBCD2}" srcOrd="0" destOrd="0" presId="urn:microsoft.com/office/officeart/2005/8/layout/matrix3"/>
    <dgm:cxn modelId="{BAA332A5-B8A1-454A-9B44-A9A32A840C99}" type="presOf" srcId="{94D29F10-0483-344A-B0D7-0C855F728A30}" destId="{5CED3117-5997-9241-ACAE-C2B634ACBCD2}" srcOrd="0" destOrd="1" presId="urn:microsoft.com/office/officeart/2005/8/layout/matrix3"/>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custT="1"/>
      <dgm:spPr/>
      <dgm:t>
        <a:bodyPr/>
        <a:lstStyle/>
        <a:p>
          <a:pPr rtl="0"/>
          <a:r>
            <a:rPr lang="en-US" sz="2000" dirty="0" smtClean="0">
              <a:effectLst>
                <a:outerShdw blurRad="38100" dist="38100" dir="2700000" algn="tl">
                  <a:srgbClr val="000000">
                    <a:alpha val="43137"/>
                  </a:srgbClr>
                </a:outerShdw>
              </a:effectLst>
            </a:rPr>
            <a:t>Data processing</a:t>
          </a:r>
          <a:endParaRPr lang="en-US" sz="2000" dirty="0">
            <a:effectLst>
              <a:outerShdw blurRad="38100" dist="38100" dir="2700000" algn="tl">
                <a:srgbClr val="000000">
                  <a:alpha val="43137"/>
                </a:srgbClr>
              </a:outerShdw>
            </a:effectLst>
          </a:endParaRPr>
        </a:p>
      </dgm:t>
    </dgm:pt>
    <dgm:pt modelId="{F90608E3-C56D-D44F-9FED-A4B7D42D7016}" type="parTrans" cxnId="{8E8449E0-E943-3244-9DA5-586BEFAD2DDF}">
      <dgm:prSet/>
      <dgm:spPr/>
      <dgm:t>
        <a:bodyPr/>
        <a:lstStyle/>
        <a:p>
          <a:endParaRPr lang="en-US" sz="1600"/>
        </a:p>
      </dgm:t>
    </dgm:pt>
    <dgm:pt modelId="{0791B277-F27E-6A46-91BA-9CFF4A7A8948}" type="sibTrans" cxnId="{8E8449E0-E943-3244-9DA5-586BEFAD2DDF}">
      <dgm:prSet/>
      <dgm:spPr/>
      <dgm:t>
        <a:bodyPr/>
        <a:lstStyle/>
        <a:p>
          <a:endParaRPr lang="en-US" sz="1600"/>
        </a:p>
      </dgm:t>
    </dgm:pt>
    <dgm:pt modelId="{36AE9740-0372-0E42-8B0F-CFF54F99B649}">
      <dgm:prSet custT="1"/>
      <dgm:spPr/>
      <dgm:t>
        <a:bodyPr/>
        <a:lstStyle/>
        <a:p>
          <a:pPr rtl="0"/>
          <a:r>
            <a:rPr lang="en-US" sz="1400" b="1" dirty="0" smtClean="0">
              <a:solidFill>
                <a:srgbClr val="FF0000"/>
              </a:solidFill>
            </a:rPr>
            <a:t>Arithmetic </a:t>
          </a:r>
          <a:r>
            <a:rPr lang="en-US" sz="1400" b="1" smtClean="0">
              <a:solidFill>
                <a:srgbClr val="FF0000"/>
              </a:solidFill>
            </a:rPr>
            <a:t>instructions</a:t>
          </a:r>
          <a:r>
            <a:rPr lang="en-US" sz="1400" smtClean="0"/>
            <a:t> for </a:t>
          </a:r>
          <a:r>
            <a:rPr lang="en-US" sz="1400" dirty="0" smtClean="0"/>
            <a:t>processing numeric data</a:t>
          </a:r>
          <a:endParaRPr lang="en-US" sz="1400" dirty="0"/>
        </a:p>
      </dgm:t>
    </dgm:pt>
    <dgm:pt modelId="{67AEF1E2-B31E-1942-9127-7FE00EFE224D}" type="parTrans" cxnId="{FDFC9851-1380-E54D-95FF-BDDB86320532}">
      <dgm:prSet/>
      <dgm:spPr/>
      <dgm:t>
        <a:bodyPr/>
        <a:lstStyle/>
        <a:p>
          <a:endParaRPr lang="en-US" sz="1600"/>
        </a:p>
      </dgm:t>
    </dgm:pt>
    <dgm:pt modelId="{37208CC7-45B4-734F-8124-5A4F7684C9AE}" type="sibTrans" cxnId="{FDFC9851-1380-E54D-95FF-BDDB86320532}">
      <dgm:prSet/>
      <dgm:spPr/>
      <dgm:t>
        <a:bodyPr/>
        <a:lstStyle/>
        <a:p>
          <a:endParaRPr lang="en-US" sz="1600"/>
        </a:p>
      </dgm:t>
    </dgm:pt>
    <dgm:pt modelId="{A4477C0B-F329-1B48-B177-C96746E5C22A}">
      <dgm:prSet custT="1"/>
      <dgm:spPr/>
      <dgm:t>
        <a:bodyPr/>
        <a:lstStyle/>
        <a:p>
          <a:pPr rtl="0"/>
          <a:r>
            <a:rPr lang="en-US" sz="1400" b="1" smtClean="0">
              <a:solidFill>
                <a:srgbClr val="FF0000"/>
              </a:solidFill>
            </a:rPr>
            <a:t>Logic instructions </a:t>
          </a:r>
          <a:r>
            <a:rPr lang="en-US" sz="1400" dirty="0" smtClean="0"/>
            <a:t>operate on the bits of </a:t>
          </a:r>
          <a:r>
            <a:rPr lang="en-US" sz="1400" smtClean="0"/>
            <a:t>a word </a:t>
          </a:r>
          <a:r>
            <a:rPr lang="en-US" sz="1400" smtClean="0">
              <a:sym typeface="Wingdings" pitchFamily="2" charset="2"/>
            </a:rPr>
            <a:t></a:t>
          </a:r>
          <a:r>
            <a:rPr lang="en-US" sz="1400" smtClean="0"/>
            <a:t>capabilities </a:t>
          </a:r>
          <a:r>
            <a:rPr lang="en-US" sz="1400" dirty="0" smtClean="0"/>
            <a:t>for processing any </a:t>
          </a:r>
          <a:r>
            <a:rPr lang="en-US" sz="1400" smtClean="0"/>
            <a:t>other data type</a:t>
          </a:r>
          <a:endParaRPr lang="en-US" sz="1400" dirty="0"/>
        </a:p>
      </dgm:t>
    </dgm:pt>
    <dgm:pt modelId="{1E209E03-8253-984B-AE52-BE8538ED8178}" type="parTrans" cxnId="{983CD786-D9CB-CF42-A8F6-6D1741A17621}">
      <dgm:prSet/>
      <dgm:spPr/>
      <dgm:t>
        <a:bodyPr/>
        <a:lstStyle/>
        <a:p>
          <a:endParaRPr lang="en-US" sz="1600"/>
        </a:p>
      </dgm:t>
    </dgm:pt>
    <dgm:pt modelId="{968EFCF3-BEE2-2649-997F-68665AF3B38A}" type="sibTrans" cxnId="{983CD786-D9CB-CF42-A8F6-6D1741A17621}">
      <dgm:prSet/>
      <dgm:spPr/>
      <dgm:t>
        <a:bodyPr/>
        <a:lstStyle/>
        <a:p>
          <a:endParaRPr lang="en-US" sz="1600"/>
        </a:p>
      </dgm:t>
    </dgm:pt>
    <dgm:pt modelId="{AE9EDF8B-031D-7740-9496-75682D788ADA}">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Data storage</a:t>
          </a:r>
          <a:endParaRPr lang="en-US" sz="2000" dirty="0">
            <a:effectLst>
              <a:outerShdw blurRad="38100" dist="38100" dir="2700000" algn="tl">
                <a:srgbClr val="000000">
                  <a:alpha val="43137"/>
                </a:srgbClr>
              </a:outerShdw>
            </a:effectLst>
          </a:endParaRPr>
        </a:p>
      </dgm:t>
    </dgm:pt>
    <dgm:pt modelId="{2F092B45-6ADB-4446-A7FF-4B6F136AF5C3}" type="parTrans" cxnId="{1F02613C-5B87-A94E-9140-04DA3448D363}">
      <dgm:prSet/>
      <dgm:spPr/>
      <dgm:t>
        <a:bodyPr/>
        <a:lstStyle/>
        <a:p>
          <a:endParaRPr lang="en-US" sz="1600"/>
        </a:p>
      </dgm:t>
    </dgm:pt>
    <dgm:pt modelId="{BD930FAB-82D7-F44D-9733-F2543B4B9FF0}" type="sibTrans" cxnId="{1F02613C-5B87-A94E-9140-04DA3448D363}">
      <dgm:prSet/>
      <dgm:spPr/>
      <dgm:t>
        <a:bodyPr/>
        <a:lstStyle/>
        <a:p>
          <a:endParaRPr lang="en-US" sz="1600"/>
        </a:p>
      </dgm:t>
    </dgm:pt>
    <dgm:pt modelId="{2BBD1421-AEA3-E34C-8292-A335324D512C}">
      <dgm:prSet custT="1"/>
      <dgm:spPr/>
      <dgm:t>
        <a:bodyPr/>
        <a:lstStyle/>
        <a:p>
          <a:pPr rtl="0"/>
          <a:r>
            <a:rPr lang="en-US" sz="1400" b="1" dirty="0" smtClean="0">
              <a:solidFill>
                <a:srgbClr val="FF0000"/>
              </a:solidFill>
            </a:rPr>
            <a:t>Movement of data</a:t>
          </a:r>
          <a:r>
            <a:rPr lang="en-US" sz="1400" dirty="0" smtClean="0"/>
            <a:t> into or out of register and or memory locations</a:t>
          </a:r>
          <a:endParaRPr lang="en-US" sz="1400" dirty="0"/>
        </a:p>
      </dgm:t>
    </dgm:pt>
    <dgm:pt modelId="{3DEFB431-A54A-7145-990E-EC4A48C1A3C0}" type="parTrans" cxnId="{0412D97A-D2FE-F54B-95EE-A356B47B7DB9}">
      <dgm:prSet/>
      <dgm:spPr/>
      <dgm:t>
        <a:bodyPr/>
        <a:lstStyle/>
        <a:p>
          <a:endParaRPr lang="en-US" sz="1600"/>
        </a:p>
      </dgm:t>
    </dgm:pt>
    <dgm:pt modelId="{4F162E8C-7511-1548-B473-479D3797BC7F}" type="sibTrans" cxnId="{0412D97A-D2FE-F54B-95EE-A356B47B7DB9}">
      <dgm:prSet/>
      <dgm:spPr/>
      <dgm:t>
        <a:bodyPr/>
        <a:lstStyle/>
        <a:p>
          <a:endParaRPr lang="en-US" sz="1600"/>
        </a:p>
      </dgm:t>
    </dgm:pt>
    <dgm:pt modelId="{B251DF42-B0EB-7A49-8C44-BDB17AF4475C}">
      <dgm:prSet custT="1"/>
      <dgm:spPr/>
      <dgm:t>
        <a:bodyPr/>
        <a:lstStyle/>
        <a:p>
          <a:pPr rtl="0"/>
          <a:r>
            <a:rPr lang="en-US" sz="2000" dirty="0" smtClean="0">
              <a:effectLst>
                <a:outerShdw blurRad="38100" dist="38100" dir="2700000" algn="tl">
                  <a:srgbClr val="000000">
                    <a:alpha val="43137"/>
                  </a:srgbClr>
                </a:outerShdw>
              </a:effectLst>
            </a:rPr>
            <a:t>Data movement</a:t>
          </a:r>
          <a:endParaRPr lang="en-US" sz="2000" dirty="0">
            <a:effectLst>
              <a:outerShdw blurRad="38100" dist="38100" dir="2700000" algn="tl">
                <a:srgbClr val="000000">
                  <a:alpha val="43137"/>
                </a:srgbClr>
              </a:outerShdw>
            </a:effectLst>
          </a:endParaRPr>
        </a:p>
      </dgm:t>
    </dgm:pt>
    <dgm:pt modelId="{AC9F7E3A-4A9C-2B40-82F0-57E10223D6D5}" type="parTrans" cxnId="{810352ED-E3DD-0548-89D5-A5CAF37D99A9}">
      <dgm:prSet/>
      <dgm:spPr/>
      <dgm:t>
        <a:bodyPr/>
        <a:lstStyle/>
        <a:p>
          <a:endParaRPr lang="en-US" sz="1600"/>
        </a:p>
      </dgm:t>
    </dgm:pt>
    <dgm:pt modelId="{51004CD5-1BB8-0447-8B24-F5D34F2E0B87}" type="sibTrans" cxnId="{810352ED-E3DD-0548-89D5-A5CAF37D99A9}">
      <dgm:prSet/>
      <dgm:spPr/>
      <dgm:t>
        <a:bodyPr/>
        <a:lstStyle/>
        <a:p>
          <a:endParaRPr lang="en-US" sz="1600"/>
        </a:p>
      </dgm:t>
    </dgm:pt>
    <dgm:pt modelId="{1AE39B25-E452-4946-B133-B3258ED3C595}">
      <dgm:prSet custT="1"/>
      <dgm:spPr/>
      <dgm:t>
        <a:bodyPr/>
        <a:lstStyle/>
        <a:p>
          <a:pPr rtl="0"/>
          <a:r>
            <a:rPr lang="en-US" sz="1400" b="1" dirty="0" smtClean="0">
              <a:solidFill>
                <a:srgbClr val="FF0000"/>
              </a:solidFill>
            </a:rPr>
            <a:t>I/O instructions</a:t>
          </a:r>
          <a:r>
            <a:rPr lang="en-US" sz="1400" dirty="0" smtClean="0"/>
            <a:t> are needed to transfer programs and data into memory and the results of computations back out to the user</a:t>
          </a:r>
          <a:endParaRPr lang="en-US" sz="1400" dirty="0"/>
        </a:p>
      </dgm:t>
    </dgm:pt>
    <dgm:pt modelId="{5FBA671F-6111-9B41-B63F-0BEE04E2C2A9}" type="parTrans" cxnId="{950E87F8-4D7F-FE49-B46D-F6B2B2FF623E}">
      <dgm:prSet/>
      <dgm:spPr/>
      <dgm:t>
        <a:bodyPr/>
        <a:lstStyle/>
        <a:p>
          <a:endParaRPr lang="en-US" sz="1600"/>
        </a:p>
      </dgm:t>
    </dgm:pt>
    <dgm:pt modelId="{CE0AA7E2-62FA-D544-8DD2-AAFAFBAB93F4}" type="sibTrans" cxnId="{950E87F8-4D7F-FE49-B46D-F6B2B2FF623E}">
      <dgm:prSet/>
      <dgm:spPr/>
      <dgm:t>
        <a:bodyPr/>
        <a:lstStyle/>
        <a:p>
          <a:endParaRPr lang="en-US" sz="1600"/>
        </a:p>
      </dgm:t>
    </dgm:pt>
    <dgm:pt modelId="{3FBA8F48-CCC3-124D-B715-4C360C50EE41}">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Control</a:t>
          </a:r>
          <a:endParaRPr lang="en-US" sz="2000" dirty="0">
            <a:effectLst>
              <a:outerShdw blurRad="38100" dist="38100" dir="2700000" algn="tl">
                <a:srgbClr val="000000">
                  <a:alpha val="43137"/>
                </a:srgbClr>
              </a:outerShdw>
            </a:effectLst>
          </a:endParaRPr>
        </a:p>
      </dgm:t>
    </dgm:pt>
    <dgm:pt modelId="{17A66A4C-1942-114A-867B-D666B7BF6115}" type="parTrans" cxnId="{8830C5D0-8859-0349-9EFE-18FBB4F69A58}">
      <dgm:prSet/>
      <dgm:spPr/>
      <dgm:t>
        <a:bodyPr/>
        <a:lstStyle/>
        <a:p>
          <a:endParaRPr lang="en-US" sz="1600"/>
        </a:p>
      </dgm:t>
    </dgm:pt>
    <dgm:pt modelId="{1235357D-B41D-1F45-87E1-0CBD5730F045}" type="sibTrans" cxnId="{8830C5D0-8859-0349-9EFE-18FBB4F69A58}">
      <dgm:prSet/>
      <dgm:spPr/>
      <dgm:t>
        <a:bodyPr/>
        <a:lstStyle/>
        <a:p>
          <a:endParaRPr lang="en-US" sz="1600"/>
        </a:p>
      </dgm:t>
    </dgm:pt>
    <dgm:pt modelId="{1C606FAD-E531-2A40-B173-5106AD6C3FA2}">
      <dgm:prSet custT="1"/>
      <dgm:spPr/>
      <dgm:t>
        <a:bodyPr/>
        <a:lstStyle/>
        <a:p>
          <a:pPr rtl="0"/>
          <a:r>
            <a:rPr lang="en-US" sz="1400" b="1" smtClean="0">
              <a:solidFill>
                <a:srgbClr val="FF0000"/>
              </a:solidFill>
            </a:rPr>
            <a:t>Test the </a:t>
          </a:r>
          <a:r>
            <a:rPr lang="en-US" sz="1400" b="1" dirty="0" smtClean="0">
              <a:solidFill>
                <a:srgbClr val="FF0000"/>
              </a:solidFill>
            </a:rPr>
            <a:t>value</a:t>
          </a:r>
          <a:r>
            <a:rPr lang="en-US" sz="1400" dirty="0" smtClean="0"/>
            <a:t> of a data word or the status of a computation</a:t>
          </a:r>
          <a:endParaRPr lang="en-US" sz="1400" dirty="0"/>
        </a:p>
      </dgm:t>
    </dgm:pt>
    <dgm:pt modelId="{28539DA5-DF62-0744-9F61-A0491270913A}" type="parTrans" cxnId="{F63C1305-CB71-AF49-9903-0F9F3527E3DD}">
      <dgm:prSet/>
      <dgm:spPr/>
      <dgm:t>
        <a:bodyPr/>
        <a:lstStyle/>
        <a:p>
          <a:endParaRPr lang="en-US" sz="1600"/>
        </a:p>
      </dgm:t>
    </dgm:pt>
    <dgm:pt modelId="{9612D6A2-38ED-D34A-BCE3-BB232E162F00}" type="sibTrans" cxnId="{F63C1305-CB71-AF49-9903-0F9F3527E3DD}">
      <dgm:prSet/>
      <dgm:spPr/>
      <dgm:t>
        <a:bodyPr/>
        <a:lstStyle/>
        <a:p>
          <a:endParaRPr lang="en-US" sz="1600"/>
        </a:p>
      </dgm:t>
    </dgm:pt>
    <dgm:pt modelId="{B22073FC-6737-1444-940C-46119CB67413}">
      <dgm:prSet custT="1"/>
      <dgm:spPr/>
      <dgm:t>
        <a:bodyPr/>
        <a:lstStyle/>
        <a:p>
          <a:pPr rtl="0"/>
          <a:r>
            <a:rPr lang="en-US" sz="1400" b="1" smtClean="0">
              <a:solidFill>
                <a:srgbClr val="FF0000"/>
              </a:solidFill>
            </a:rPr>
            <a:t>Branching</a:t>
          </a:r>
          <a:r>
            <a:rPr lang="en-US" sz="1400" smtClean="0"/>
            <a:t> to </a:t>
          </a:r>
          <a:r>
            <a:rPr lang="en-US" sz="1400" dirty="0" smtClean="0"/>
            <a:t>a different set of instructions depending on the decision made</a:t>
          </a:r>
          <a:endParaRPr lang="en-US" sz="1400" dirty="0"/>
        </a:p>
      </dgm:t>
    </dgm:pt>
    <dgm:pt modelId="{02239424-C1F1-874B-A029-B22C5FE1A22A}" type="parTrans" cxnId="{996D9636-DAA1-3D4C-8B5A-7F66DB32EF29}">
      <dgm:prSet/>
      <dgm:spPr/>
      <dgm:t>
        <a:bodyPr/>
        <a:lstStyle/>
        <a:p>
          <a:endParaRPr lang="en-US" sz="1600"/>
        </a:p>
      </dgm:t>
    </dgm:pt>
    <dgm:pt modelId="{80C3BCDE-B719-3E46-95BE-6B3B1DC5E0D1}" type="sibTrans" cxnId="{996D9636-DAA1-3D4C-8B5A-7F66DB32EF29}">
      <dgm:prSet/>
      <dgm:spPr/>
      <dgm:t>
        <a:bodyPr/>
        <a:lstStyle/>
        <a:p>
          <a:endParaRPr lang="en-US" sz="1600"/>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t>
        <a:bodyPr/>
        <a:lstStyle/>
        <a:p>
          <a:endParaRPr lang="en-US"/>
        </a:p>
      </dgm:t>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33789" custScaleY="116810" custLinFactNeighborX="-28130" custLinFactNeighborY="18216"/>
      <dgm:spPr/>
      <dgm:t>
        <a:bodyPr/>
        <a:lstStyle/>
        <a:p>
          <a:endParaRPr lang="en-US"/>
        </a:p>
      </dgm:t>
    </dgm:pt>
    <dgm:pt modelId="{34460823-7A07-7247-B0D3-235B8A941BCF}" type="pres">
      <dgm:prSet presAssocID="{864B1576-EC76-7148-8E67-C617A4C5612A}" presName="child1Text" presStyleLbl="bgAcc1" presStyleIdx="0" presStyleCnt="4">
        <dgm:presLayoutVars>
          <dgm:bulletEnabled val="1"/>
        </dgm:presLayoutVars>
      </dgm:prSet>
      <dgm:spPr/>
      <dgm:t>
        <a:bodyPr/>
        <a:lstStyle/>
        <a:p>
          <a:endParaRPr lang="en-US"/>
        </a:p>
      </dgm:t>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t>
        <a:bodyPr/>
        <a:lstStyle/>
        <a:p>
          <a:endParaRPr lang="en-US"/>
        </a:p>
      </dgm:t>
    </dgm:pt>
    <dgm:pt modelId="{BDBBC062-316B-894D-970C-B264CE1885D5}" type="pres">
      <dgm:prSet presAssocID="{864B1576-EC76-7148-8E67-C617A4C5612A}" presName="child2Text" presStyleLbl="bgAcc1" presStyleIdx="1" presStyleCnt="4">
        <dgm:presLayoutVars>
          <dgm:bulletEnabled val="1"/>
        </dgm:presLayoutVars>
      </dgm:prSet>
      <dgm:spPr/>
      <dgm:t>
        <a:bodyPr/>
        <a:lstStyle/>
        <a:p>
          <a:endParaRPr lang="en-US"/>
        </a:p>
      </dgm:t>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ScaleX="104276" custScaleY="137598" custLinFactNeighborX="6337"/>
      <dgm:spPr/>
      <dgm:t>
        <a:bodyPr/>
        <a:lstStyle/>
        <a:p>
          <a:endParaRPr lang="en-US"/>
        </a:p>
      </dgm:t>
    </dgm:pt>
    <dgm:pt modelId="{0E9EBDF2-E81E-8843-84D0-D5B9C010DCFD}" type="pres">
      <dgm:prSet presAssocID="{864B1576-EC76-7148-8E67-C617A4C5612A}" presName="child3Text" presStyleLbl="bgAcc1" presStyleIdx="2" presStyleCnt="4">
        <dgm:presLayoutVars>
          <dgm:bulletEnabled val="1"/>
        </dgm:presLayoutVars>
      </dgm:prSet>
      <dgm:spPr/>
      <dgm:t>
        <a:bodyPr/>
        <a:lstStyle/>
        <a:p>
          <a:endParaRPr lang="en-US"/>
        </a:p>
      </dgm:t>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157460" custLinFactNeighborX="-26948" custLinFactNeighborY="-8643"/>
      <dgm:spPr/>
      <dgm:t>
        <a:bodyPr/>
        <a:lstStyle/>
        <a:p>
          <a:endParaRPr lang="en-US"/>
        </a:p>
      </dgm:t>
    </dgm:pt>
    <dgm:pt modelId="{B4C6AF6A-E6F6-434A-A0EB-F3E05F767021}" type="pres">
      <dgm:prSet presAssocID="{864B1576-EC76-7148-8E67-C617A4C5612A}" presName="child4Text" presStyleLbl="bgAcc1" presStyleIdx="3" presStyleCnt="4">
        <dgm:presLayoutVars>
          <dgm:bulletEnabled val="1"/>
        </dgm:presLayoutVars>
      </dgm:prSet>
      <dgm:spPr/>
      <dgm:t>
        <a:bodyPr/>
        <a:lstStyle/>
        <a:p>
          <a:endParaRPr lang="en-US"/>
        </a:p>
      </dgm:t>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t>
        <a:bodyPr/>
        <a:lstStyle/>
        <a:p>
          <a:endParaRPr lang="en-US"/>
        </a:p>
      </dgm:t>
    </dgm:pt>
    <dgm:pt modelId="{3B212426-56CB-2742-8EFE-A3AF6B61B920}" type="pres">
      <dgm:prSet presAssocID="{864B1576-EC76-7148-8E67-C617A4C5612A}" presName="quadrant2" presStyleLbl="node1" presStyleIdx="1" presStyleCnt="4">
        <dgm:presLayoutVars>
          <dgm:chMax val="1"/>
          <dgm:bulletEnabled val="1"/>
        </dgm:presLayoutVars>
      </dgm:prSet>
      <dgm:spPr/>
      <dgm:t>
        <a:bodyPr/>
        <a:lstStyle/>
        <a:p>
          <a:endParaRPr lang="en-US"/>
        </a:p>
      </dgm:t>
    </dgm:pt>
    <dgm:pt modelId="{0F90C031-7DF5-F44F-BC7E-06E0F85CB427}" type="pres">
      <dgm:prSet presAssocID="{864B1576-EC76-7148-8E67-C617A4C5612A}" presName="quadrant3" presStyleLbl="node1" presStyleIdx="2" presStyleCnt="4">
        <dgm:presLayoutVars>
          <dgm:chMax val="1"/>
          <dgm:bulletEnabled val="1"/>
        </dgm:presLayoutVars>
      </dgm:prSet>
      <dgm:spPr/>
      <dgm:t>
        <a:bodyPr/>
        <a:lstStyle/>
        <a:p>
          <a:endParaRPr lang="en-US"/>
        </a:p>
      </dgm:t>
    </dgm:pt>
    <dgm:pt modelId="{D68EFB07-20BD-9848-85ED-45FB73135481}" type="pres">
      <dgm:prSet presAssocID="{864B1576-EC76-7148-8E67-C617A4C5612A}" presName="quadrant4" presStyleLbl="node1" presStyleIdx="3" presStyleCnt="4">
        <dgm:presLayoutVars>
          <dgm:chMax val="1"/>
          <dgm:bulletEnabled val="1"/>
        </dgm:presLayoutVars>
      </dgm:prSet>
      <dgm:spPr/>
      <dgm:t>
        <a:bodyPr/>
        <a:lstStyle/>
        <a:p>
          <a:endParaRPr lang="en-US"/>
        </a:p>
      </dgm:t>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0412D97A-D2FE-F54B-95EE-A356B47B7DB9}" srcId="{AE9EDF8B-031D-7740-9496-75682D788ADA}" destId="{2BBD1421-AEA3-E34C-8292-A335324D512C}" srcOrd="0" destOrd="0" parTransId="{3DEFB431-A54A-7145-990E-EC4A48C1A3C0}" sibTransId="{4F162E8C-7511-1548-B473-479D3797BC7F}"/>
    <dgm:cxn modelId="{E543CCE4-2DFC-754B-B02C-268997CB796F}" type="presOf" srcId="{1C606FAD-E531-2A40-B173-5106AD6C3FA2}" destId="{B4C6AF6A-E6F6-434A-A0EB-F3E05F767021}" srcOrd="1" destOrd="0" presId="urn:microsoft.com/office/officeart/2005/8/layout/cycle4"/>
    <dgm:cxn modelId="{983CD786-D9CB-CF42-A8F6-6D1741A17621}" srcId="{5B7CBE8B-031E-6E4A-A6D8-BAE279011D9A}" destId="{A4477C0B-F329-1B48-B177-C96746E5C22A}" srcOrd="1" destOrd="0" parTransId="{1E209E03-8253-984B-AE52-BE8538ED8178}" sibTransId="{968EFCF3-BEE2-2649-997F-68665AF3B38A}"/>
    <dgm:cxn modelId="{77FBC579-7AEB-8149-AD24-345994D50248}" type="presOf" srcId="{A4477C0B-F329-1B48-B177-C96746E5C22A}" destId="{34460823-7A07-7247-B0D3-235B8A941BCF}" srcOrd="1" destOrd="1" presId="urn:microsoft.com/office/officeart/2005/8/layout/cycle4"/>
    <dgm:cxn modelId="{02C15E61-0009-1743-BB8C-E2141F304DFE}" type="presOf" srcId="{A4477C0B-F329-1B48-B177-C96746E5C22A}" destId="{D393D0F9-5D0B-304A-9364-031DA1DC3538}" srcOrd="0" destOrd="1" presId="urn:microsoft.com/office/officeart/2005/8/layout/cycle4"/>
    <dgm:cxn modelId="{C4D574D0-EF9A-D846-BB04-D27543807E91}" type="presOf" srcId="{B251DF42-B0EB-7A49-8C44-BDB17AF4475C}" destId="{0F90C031-7DF5-F44F-BC7E-06E0F85CB427}" srcOrd="0" destOrd="0" presId="urn:microsoft.com/office/officeart/2005/8/layout/cycle4"/>
    <dgm:cxn modelId="{F63C1305-CB71-AF49-9903-0F9F3527E3DD}" srcId="{3FBA8F48-CCC3-124D-B715-4C360C50EE41}" destId="{1C606FAD-E531-2A40-B173-5106AD6C3FA2}" srcOrd="0" destOrd="0" parTransId="{28539DA5-DF62-0744-9F61-A0491270913A}" sibTransId="{9612D6A2-38ED-D34A-BCE3-BB232E162F00}"/>
    <dgm:cxn modelId="{F9392D31-92C0-034C-A7C7-7E1385CE7968}" type="presOf" srcId="{1AE39B25-E452-4946-B133-B3258ED3C595}" destId="{0E9EBDF2-E81E-8843-84D0-D5B9C010DCFD}" srcOrd="1" destOrd="0" presId="urn:microsoft.com/office/officeart/2005/8/layout/cycle4"/>
    <dgm:cxn modelId="{0D9A7A07-ED73-AA4C-AD45-D695865AF1B3}" type="presOf" srcId="{2BBD1421-AEA3-E34C-8292-A335324D512C}" destId="{BDBBC062-316B-894D-970C-B264CE1885D5}" srcOrd="1" destOrd="0" presId="urn:microsoft.com/office/officeart/2005/8/layout/cycle4"/>
    <dgm:cxn modelId="{950E87F8-4D7F-FE49-B46D-F6B2B2FF623E}" srcId="{B251DF42-B0EB-7A49-8C44-BDB17AF4475C}" destId="{1AE39B25-E452-4946-B133-B3258ED3C595}" srcOrd="0" destOrd="0" parTransId="{5FBA671F-6111-9B41-B63F-0BEE04E2C2A9}" sibTransId="{CE0AA7E2-62FA-D544-8DD2-AAFAFBAB93F4}"/>
    <dgm:cxn modelId="{65FB1526-AE13-D548-846B-B63504FB0339}" type="presOf" srcId="{2BBD1421-AEA3-E34C-8292-A335324D512C}" destId="{E013DB8C-C4D5-9245-9F44-E76F99512271}" srcOrd="0" destOrd="0" presId="urn:microsoft.com/office/officeart/2005/8/layout/cycle4"/>
    <dgm:cxn modelId="{3B784941-5ED3-764A-8756-222F6CEE773B}" type="presOf" srcId="{5B7CBE8B-031E-6E4A-A6D8-BAE279011D9A}" destId="{64E7A613-FAC5-2A4B-84D5-823A0DA3329F}" srcOrd="0" destOrd="0" presId="urn:microsoft.com/office/officeart/2005/8/layout/cycle4"/>
    <dgm:cxn modelId="{8830C5D0-8859-0349-9EFE-18FBB4F69A58}" srcId="{864B1576-EC76-7148-8E67-C617A4C5612A}" destId="{3FBA8F48-CCC3-124D-B715-4C360C50EE41}" srcOrd="3" destOrd="0" parTransId="{17A66A4C-1942-114A-867B-D666B7BF6115}" sibTransId="{1235357D-B41D-1F45-87E1-0CBD5730F045}"/>
    <dgm:cxn modelId="{FDFC9851-1380-E54D-95FF-BDDB86320532}" srcId="{5B7CBE8B-031E-6E4A-A6D8-BAE279011D9A}" destId="{36AE9740-0372-0E42-8B0F-CFF54F99B649}" srcOrd="0" destOrd="0" parTransId="{67AEF1E2-B31E-1942-9127-7FE00EFE224D}" sibTransId="{37208CC7-45B4-734F-8124-5A4F7684C9AE}"/>
    <dgm:cxn modelId="{84B58D4C-7DDE-BE40-A4B5-B2E83A119B10}" type="presOf" srcId="{1C606FAD-E531-2A40-B173-5106AD6C3FA2}" destId="{1271081F-DA7B-9646-B77E-4127E6C5A827}" srcOrd="0" destOrd="0" presId="urn:microsoft.com/office/officeart/2005/8/layout/cycle4"/>
    <dgm:cxn modelId="{996D9636-DAA1-3D4C-8B5A-7F66DB32EF29}" srcId="{3FBA8F48-CCC3-124D-B715-4C360C50EE41}" destId="{B22073FC-6737-1444-940C-46119CB67413}" srcOrd="1" destOrd="0" parTransId="{02239424-C1F1-874B-A029-B22C5FE1A22A}" sibTransId="{80C3BCDE-B719-3E46-95BE-6B3B1DC5E0D1}"/>
    <dgm:cxn modelId="{DFD7BE0D-77F7-E548-9F99-57F72D70E972}" type="presOf" srcId="{1AE39B25-E452-4946-B133-B3258ED3C595}" destId="{D49C15E2-0E91-4846-8ABC-A77940D4A179}" srcOrd="0" destOrd="0" presId="urn:microsoft.com/office/officeart/2005/8/layout/cycle4"/>
    <dgm:cxn modelId="{CC00C1F2-25A3-0D4A-AD90-AFDA03A841DE}" type="presOf" srcId="{B22073FC-6737-1444-940C-46119CB67413}" destId="{1271081F-DA7B-9646-B77E-4127E6C5A827}" srcOrd="0" destOrd="1" presId="urn:microsoft.com/office/officeart/2005/8/layout/cycle4"/>
    <dgm:cxn modelId="{B977C336-FC76-6F42-ABA1-108DCABA36FB}" type="presOf" srcId="{B22073FC-6737-1444-940C-46119CB67413}" destId="{B4C6AF6A-E6F6-434A-A0EB-F3E05F767021}" srcOrd="1" destOrd="1" presId="urn:microsoft.com/office/officeart/2005/8/layout/cycle4"/>
    <dgm:cxn modelId="{810352ED-E3DD-0548-89D5-A5CAF37D99A9}" srcId="{864B1576-EC76-7148-8E67-C617A4C5612A}" destId="{B251DF42-B0EB-7A49-8C44-BDB17AF4475C}" srcOrd="2" destOrd="0" parTransId="{AC9F7E3A-4A9C-2B40-82F0-57E10223D6D5}" sibTransId="{51004CD5-1BB8-0447-8B24-F5D34F2E0B87}"/>
    <dgm:cxn modelId="{8E8449E0-E943-3244-9DA5-586BEFAD2DDF}" srcId="{864B1576-EC76-7148-8E67-C617A4C5612A}" destId="{5B7CBE8B-031E-6E4A-A6D8-BAE279011D9A}" srcOrd="0" destOrd="0" parTransId="{F90608E3-C56D-D44F-9FED-A4B7D42D7016}" sibTransId="{0791B277-F27E-6A46-91BA-9CFF4A7A8948}"/>
    <dgm:cxn modelId="{4B640820-8DAC-0742-9BEF-8F8BF34F5791}" type="presOf" srcId="{3FBA8F48-CCC3-124D-B715-4C360C50EE41}" destId="{D68EFB07-20BD-9848-85ED-45FB73135481}" srcOrd="0" destOrd="0" presId="urn:microsoft.com/office/officeart/2005/8/layout/cycle4"/>
    <dgm:cxn modelId="{0BA804E4-728F-5F41-9D16-929307B6CE82}" type="presOf" srcId="{36AE9740-0372-0E42-8B0F-CFF54F99B649}" destId="{34460823-7A07-7247-B0D3-235B8A941BCF}" srcOrd="1" destOrd="0" presId="urn:microsoft.com/office/officeart/2005/8/layout/cycle4"/>
    <dgm:cxn modelId="{6BF513A7-C770-EE4E-B1BB-E0F1284909EC}" type="presOf" srcId="{36AE9740-0372-0E42-8B0F-CFF54F99B649}" destId="{D393D0F9-5D0B-304A-9364-031DA1DC3538}" srcOrd="0" destOrd="0" presId="urn:microsoft.com/office/officeart/2005/8/layout/cycle4"/>
    <dgm:cxn modelId="{8804E042-7DFA-AE4F-8CA1-4F0A6A92CF04}" type="presOf" srcId="{AE9EDF8B-031D-7740-9496-75682D788ADA}" destId="{3B212426-56CB-2742-8EFE-A3AF6B61B920}" srcOrd="0" destOrd="0" presId="urn:microsoft.com/office/officeart/2005/8/layout/cycle4"/>
    <dgm:cxn modelId="{1F02613C-5B87-A94E-9140-04DA3448D363}" srcId="{864B1576-EC76-7148-8E67-C617A4C5612A}" destId="{AE9EDF8B-031D-7740-9496-75682D788ADA}" srcOrd="1" destOrd="0" parTransId="{2F092B45-6ADB-4446-A7FF-4B6F136AF5C3}" sibTransId="{BD930FAB-82D7-F44D-9733-F2543B4B9FF0}"/>
    <dgm:cxn modelId="{5630C562-1744-D642-9831-0A68689C9A62}" type="presOf" srcId="{864B1576-EC76-7148-8E67-C617A4C5612A}" destId="{54B66CE4-B957-6B43-BDD6-872EB4784E64}" srcOrd="0" destOrd="0" presId="urn:microsoft.com/office/officeart/2005/8/layout/cycle4"/>
    <dgm:cxn modelId="{E6CF007E-882A-1F46-A75C-0B5EADCBABD0}" type="presParOf" srcId="{54B66CE4-B957-6B43-BDD6-872EB4784E64}" destId="{EF8E7D46-66F2-1A47-968B-C01EF393B074}" srcOrd="0" destOrd="0" presId="urn:microsoft.com/office/officeart/2005/8/layout/cycle4"/>
    <dgm:cxn modelId="{7E1880CE-892C-7D40-BAAE-8B63C487508B}" type="presParOf" srcId="{EF8E7D46-66F2-1A47-968B-C01EF393B074}" destId="{CA66C68F-08B6-F640-8C7D-AD15E2979AC7}" srcOrd="0" destOrd="0" presId="urn:microsoft.com/office/officeart/2005/8/layout/cycle4"/>
    <dgm:cxn modelId="{7BC747C4-2730-7749-BCB5-100DDD6B86F0}" type="presParOf" srcId="{CA66C68F-08B6-F640-8C7D-AD15E2979AC7}" destId="{D393D0F9-5D0B-304A-9364-031DA1DC3538}" srcOrd="0" destOrd="0" presId="urn:microsoft.com/office/officeart/2005/8/layout/cycle4"/>
    <dgm:cxn modelId="{D92F205A-C8E1-5E41-A515-A0870FCBD501}" type="presParOf" srcId="{CA66C68F-08B6-F640-8C7D-AD15E2979AC7}" destId="{34460823-7A07-7247-B0D3-235B8A941BCF}" srcOrd="1" destOrd="0" presId="urn:microsoft.com/office/officeart/2005/8/layout/cycle4"/>
    <dgm:cxn modelId="{0EC601EE-71D2-E542-8246-709120AF6B51}" type="presParOf" srcId="{EF8E7D46-66F2-1A47-968B-C01EF393B074}" destId="{F6AA8960-9889-3241-AF41-DD780B9F2F7A}" srcOrd="1" destOrd="0" presId="urn:microsoft.com/office/officeart/2005/8/layout/cycle4"/>
    <dgm:cxn modelId="{9E3CA567-8863-D84E-9BFC-054555CE251F}" type="presParOf" srcId="{F6AA8960-9889-3241-AF41-DD780B9F2F7A}" destId="{E013DB8C-C4D5-9245-9F44-E76F99512271}" srcOrd="0" destOrd="0" presId="urn:microsoft.com/office/officeart/2005/8/layout/cycle4"/>
    <dgm:cxn modelId="{EA4789F6-1428-2A49-A4C7-7C02C2EA194E}" type="presParOf" srcId="{F6AA8960-9889-3241-AF41-DD780B9F2F7A}" destId="{BDBBC062-316B-894D-970C-B264CE1885D5}" srcOrd="1" destOrd="0" presId="urn:microsoft.com/office/officeart/2005/8/layout/cycle4"/>
    <dgm:cxn modelId="{C9748517-43FE-F347-9724-084F390B2809}" type="presParOf" srcId="{EF8E7D46-66F2-1A47-968B-C01EF393B074}" destId="{7E239632-7BEC-6F4C-9C6B-2F2FABB1D7F8}" srcOrd="2" destOrd="0" presId="urn:microsoft.com/office/officeart/2005/8/layout/cycle4"/>
    <dgm:cxn modelId="{DAECE622-129C-BF4B-9232-FF849D32D038}" type="presParOf" srcId="{7E239632-7BEC-6F4C-9C6B-2F2FABB1D7F8}" destId="{D49C15E2-0E91-4846-8ABC-A77940D4A179}" srcOrd="0" destOrd="0" presId="urn:microsoft.com/office/officeart/2005/8/layout/cycle4"/>
    <dgm:cxn modelId="{2B2F4164-D980-8E4E-9119-E1DCF763BD46}" type="presParOf" srcId="{7E239632-7BEC-6F4C-9C6B-2F2FABB1D7F8}" destId="{0E9EBDF2-E81E-8843-84D0-D5B9C010DCFD}" srcOrd="1" destOrd="0" presId="urn:microsoft.com/office/officeart/2005/8/layout/cycle4"/>
    <dgm:cxn modelId="{57BFFE69-5E9C-C54B-AA25-A879D91295F7}" type="presParOf" srcId="{EF8E7D46-66F2-1A47-968B-C01EF393B074}" destId="{B70514BB-18F6-7F4C-9310-54C429397273}" srcOrd="3" destOrd="0" presId="urn:microsoft.com/office/officeart/2005/8/layout/cycle4"/>
    <dgm:cxn modelId="{BF86DB65-B8A5-2745-A50F-C34B4BF26932}" type="presParOf" srcId="{B70514BB-18F6-7F4C-9310-54C429397273}" destId="{1271081F-DA7B-9646-B77E-4127E6C5A827}" srcOrd="0" destOrd="0" presId="urn:microsoft.com/office/officeart/2005/8/layout/cycle4"/>
    <dgm:cxn modelId="{A28CC144-75D8-B943-9E89-4D29968E90DF}" type="presParOf" srcId="{B70514BB-18F6-7F4C-9310-54C429397273}" destId="{B4C6AF6A-E6F6-434A-A0EB-F3E05F767021}" srcOrd="1" destOrd="0" presId="urn:microsoft.com/office/officeart/2005/8/layout/cycle4"/>
    <dgm:cxn modelId="{670C7EEA-C15F-7241-9300-1F87867025F6}" type="presParOf" srcId="{EF8E7D46-66F2-1A47-968B-C01EF393B074}" destId="{CAEC5CBA-E9C4-0F4A-860D-7801A66D3A3E}" srcOrd="4" destOrd="0" presId="urn:microsoft.com/office/officeart/2005/8/layout/cycle4"/>
    <dgm:cxn modelId="{3CB5FFC3-5592-B645-9DE8-96CAE83B03A8}" type="presParOf" srcId="{54B66CE4-B957-6B43-BDD6-872EB4784E64}" destId="{338BC3C6-4E50-4E40-A3D2-BC47420586EE}" srcOrd="1" destOrd="0" presId="urn:microsoft.com/office/officeart/2005/8/layout/cycle4"/>
    <dgm:cxn modelId="{962B8941-C41F-DA4D-8013-3CA31FB7B8CD}" type="presParOf" srcId="{338BC3C6-4E50-4E40-A3D2-BC47420586EE}" destId="{64E7A613-FAC5-2A4B-84D5-823A0DA3329F}" srcOrd="0" destOrd="0" presId="urn:microsoft.com/office/officeart/2005/8/layout/cycle4"/>
    <dgm:cxn modelId="{DF64DE30-F969-424D-BA00-498F2A5396DC}" type="presParOf" srcId="{338BC3C6-4E50-4E40-A3D2-BC47420586EE}" destId="{3B212426-56CB-2742-8EFE-A3AF6B61B920}" srcOrd="1" destOrd="0" presId="urn:microsoft.com/office/officeart/2005/8/layout/cycle4"/>
    <dgm:cxn modelId="{E309CC4C-E8EB-D74C-BE39-A24E7425B1C2}" type="presParOf" srcId="{338BC3C6-4E50-4E40-A3D2-BC47420586EE}" destId="{0F90C031-7DF5-F44F-BC7E-06E0F85CB427}" srcOrd="2" destOrd="0" presId="urn:microsoft.com/office/officeart/2005/8/layout/cycle4"/>
    <dgm:cxn modelId="{C2BDCCDA-0110-3940-B8B4-876E5B9AD283}" type="presParOf" srcId="{338BC3C6-4E50-4E40-A3D2-BC47420586EE}" destId="{D68EFB07-20BD-9848-85ED-45FB73135481}" srcOrd="3" destOrd="0" presId="urn:microsoft.com/office/officeart/2005/8/layout/cycle4"/>
    <dgm:cxn modelId="{79D4C5E7-12E6-AC49-A6DD-B22A05E7555C}" type="presParOf" srcId="{338BC3C6-4E50-4E40-A3D2-BC47420586EE}" destId="{FA5E23B5-B5F8-224A-BCF3-175F4B575145}" srcOrd="4" destOrd="0" presId="urn:microsoft.com/office/officeart/2005/8/layout/cycle4"/>
    <dgm:cxn modelId="{A6C3FCC0-5673-BF4D-A97D-D00C9C7E14C6}" type="presParOf" srcId="{54B66CE4-B957-6B43-BDD6-872EB4784E64}" destId="{A04C8535-5121-1D48-89BE-ED9EAD28EFF1}" srcOrd="2" destOrd="0" presId="urn:microsoft.com/office/officeart/2005/8/layout/cycle4"/>
    <dgm:cxn modelId="{9B4ABF64-D9C1-C945-B310-B538D9B71C28}" type="presParOf" srcId="{54B66CE4-B957-6B43-BDD6-872EB4784E64}" destId="{FA519686-EE3E-034C-95BB-4F2415CF38CD}"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custT="1"/>
      <dgm:spPr>
        <a:solidFill>
          <a:schemeClr val="accent4"/>
        </a:solidFill>
        <a:ln>
          <a:solidFill>
            <a:schemeClr val="accent1"/>
          </a:solidFill>
        </a:ln>
      </dgm:spPr>
      <dgm:t>
        <a:bodyPr/>
        <a:lstStyle/>
        <a:p>
          <a:pPr rtl="0"/>
          <a:r>
            <a:rPr lang="en-US" sz="2000" dirty="0" smtClean="0">
              <a:effectLst>
                <a:outerShdw blurRad="38100" dist="38100" dir="2700000" algn="tl">
                  <a:srgbClr val="000000">
                    <a:alpha val="43137"/>
                  </a:srgbClr>
                </a:outerShdw>
              </a:effectLst>
            </a:rPr>
            <a:t>Very complex because it affects so many aspects of the computer system</a:t>
          </a:r>
          <a:endParaRPr lang="en-US" sz="2000" dirty="0">
            <a:effectLst>
              <a:outerShdw blurRad="38100" dist="38100" dir="2700000" algn="tl">
                <a:srgbClr val="000000">
                  <a:alpha val="43137"/>
                </a:srgbClr>
              </a:outerShdw>
            </a:effectLst>
          </a:endParaRP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Defines many of the functions performed by the processor</a:t>
          </a:r>
          <a:endParaRPr lang="en-US" dirty="0">
            <a:effectLst>
              <a:outerShdw blurRad="38100" dist="38100" dir="2700000" algn="tl">
                <a:srgbClr val="000000">
                  <a:alpha val="43137"/>
                </a:srgbClr>
              </a:outerShdw>
            </a:effectLst>
          </a:endParaRP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Programmer’s means of controlling the processor</a:t>
          </a:r>
          <a:endParaRPr lang="en-US" dirty="0">
            <a:effectLst>
              <a:outerShdw blurRad="38100" dist="38100" dir="2700000" algn="tl">
                <a:srgbClr val="000000">
                  <a:alpha val="43137"/>
                </a:srgbClr>
              </a:outerShdw>
            </a:effectLst>
          </a:endParaRP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Fundamental design issues:</a:t>
          </a:r>
          <a:endParaRPr lang="en-US" dirty="0">
            <a:effectLst>
              <a:outerShdw blurRad="38100" dist="38100" dir="2700000" algn="tl">
                <a:srgbClr val="000000">
                  <a:alpha val="43137"/>
                </a:srgbClr>
              </a:outerShdw>
            </a:effectLst>
          </a:endParaRP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custT="1"/>
      <dgm:spPr>
        <a:ln>
          <a:solidFill>
            <a:schemeClr val="accent3"/>
          </a:solidFill>
        </a:ln>
      </dgm:spPr>
      <dgm:t>
        <a:bodyPr/>
        <a:lstStyle/>
        <a:p>
          <a:pPr rtl="0"/>
          <a:r>
            <a:rPr lang="en-US" sz="2000" b="1" dirty="0" smtClean="0"/>
            <a:t>Operation repertoire</a:t>
          </a:r>
          <a:endParaRPr lang="en-US" sz="2000" b="1" dirty="0"/>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custT="1"/>
      <dgm:spPr>
        <a:ln>
          <a:solidFill>
            <a:schemeClr val="accent3"/>
          </a:solidFill>
        </a:ln>
      </dgm:spPr>
      <dgm:t>
        <a:bodyPr/>
        <a:lstStyle/>
        <a:p>
          <a:pPr rtl="0"/>
          <a:r>
            <a:rPr lang="en-US" sz="1200" dirty="0" smtClean="0"/>
            <a:t>How many and which operations to provide and how complex operations should be</a:t>
          </a:r>
          <a:endParaRPr lang="en-US" sz="1200" dirty="0"/>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custT="1"/>
      <dgm:spPr>
        <a:ln>
          <a:solidFill>
            <a:schemeClr val="accent3"/>
          </a:solidFill>
        </a:ln>
      </dgm:spPr>
      <dgm:t>
        <a:bodyPr/>
        <a:lstStyle/>
        <a:p>
          <a:pPr rtl="0"/>
          <a:r>
            <a:rPr lang="en-US" sz="2000" b="1" dirty="0" smtClean="0"/>
            <a:t>Data types</a:t>
          </a:r>
          <a:endParaRPr lang="en-US" sz="2000" b="1" dirty="0"/>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custT="1"/>
      <dgm:spPr>
        <a:ln>
          <a:solidFill>
            <a:schemeClr val="accent3"/>
          </a:solidFill>
        </a:ln>
      </dgm:spPr>
      <dgm:t>
        <a:bodyPr/>
        <a:lstStyle/>
        <a:p>
          <a:pPr rtl="0"/>
          <a:r>
            <a:rPr lang="en-US" sz="1400" dirty="0" smtClean="0"/>
            <a:t>The various types of data upon which operations are performed</a:t>
          </a:r>
          <a:endParaRPr lang="en-US" sz="1400" dirty="0"/>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custT="1"/>
      <dgm:spPr>
        <a:ln>
          <a:solidFill>
            <a:schemeClr val="accent3"/>
          </a:solidFill>
        </a:ln>
      </dgm:spPr>
      <dgm:t>
        <a:bodyPr/>
        <a:lstStyle/>
        <a:p>
          <a:pPr rtl="0"/>
          <a:r>
            <a:rPr lang="en-US" sz="2000" b="1" dirty="0" smtClean="0"/>
            <a:t>Instruction format</a:t>
          </a:r>
          <a:endParaRPr lang="en-US" sz="2000" b="1" dirty="0"/>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custT="1"/>
      <dgm:spPr>
        <a:ln>
          <a:solidFill>
            <a:schemeClr val="accent3"/>
          </a:solidFill>
        </a:ln>
      </dgm:spPr>
      <dgm:t>
        <a:bodyPr/>
        <a:lstStyle/>
        <a:p>
          <a:pPr rtl="0"/>
          <a:r>
            <a:rPr lang="en-US" sz="1400" dirty="0" smtClean="0"/>
            <a:t>Instruction length in bits, number of addresses, size of various fields, etc.</a:t>
          </a:r>
          <a:endParaRPr lang="en-US" sz="1400" dirty="0"/>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custT="1"/>
      <dgm:spPr>
        <a:ln>
          <a:solidFill>
            <a:schemeClr val="accent3"/>
          </a:solidFill>
        </a:ln>
      </dgm:spPr>
      <dgm:t>
        <a:bodyPr/>
        <a:lstStyle/>
        <a:p>
          <a:pPr rtl="0"/>
          <a:r>
            <a:rPr lang="en-US" sz="1800" b="1" dirty="0" smtClean="0"/>
            <a:t>Registers</a:t>
          </a:r>
          <a:endParaRPr lang="en-US" sz="1800" b="1" dirty="0"/>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custT="1"/>
      <dgm:spPr>
        <a:ln>
          <a:solidFill>
            <a:schemeClr val="accent3"/>
          </a:solidFill>
        </a:ln>
      </dgm:spPr>
      <dgm:t>
        <a:bodyPr/>
        <a:lstStyle/>
        <a:p>
          <a:pPr rtl="0"/>
          <a:r>
            <a:rPr lang="en-US" sz="1400" dirty="0" smtClean="0"/>
            <a:t>Number of processor registers that can be referenced by instructions and their use</a:t>
          </a:r>
          <a:endParaRPr lang="en-US" sz="1400" dirty="0"/>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custT="1"/>
      <dgm:spPr>
        <a:ln>
          <a:solidFill>
            <a:schemeClr val="accent3"/>
          </a:solidFill>
        </a:ln>
      </dgm:spPr>
      <dgm:t>
        <a:bodyPr/>
        <a:lstStyle/>
        <a:p>
          <a:pPr rtl="0"/>
          <a:r>
            <a:rPr lang="en-US" sz="2000" b="1" dirty="0" smtClean="0"/>
            <a:t>Addressing</a:t>
          </a:r>
          <a:endParaRPr lang="en-US" sz="2000" b="1" dirty="0"/>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custT="1"/>
      <dgm:spPr>
        <a:ln>
          <a:solidFill>
            <a:schemeClr val="accent3"/>
          </a:solidFill>
        </a:ln>
      </dgm:spPr>
      <dgm:t>
        <a:bodyPr/>
        <a:lstStyle/>
        <a:p>
          <a:pPr rtl="0"/>
          <a:r>
            <a:rPr lang="en-US" sz="1400" dirty="0" smtClean="0"/>
            <a:t>The mode or modes by which the address of an operand is specified </a:t>
          </a:r>
          <a:endParaRPr lang="en-US" sz="1400" dirty="0"/>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t>
        <a:bodyPr/>
        <a:lstStyle/>
        <a:p>
          <a:endParaRPr lang="en-US"/>
        </a:p>
      </dgm:t>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t>
        <a:bodyPr/>
        <a:lstStyle/>
        <a:p>
          <a:endParaRPr lang="en-US"/>
        </a:p>
      </dgm:t>
    </dgm:pt>
    <dgm:pt modelId="{B53E567A-FFCB-E447-B0EB-DF566B287828}" type="pres">
      <dgm:prSet presAssocID="{D998F21C-897B-DF48-956E-861DE4522346}" presName="entireBox" presStyleLbl="node1" presStyleIdx="0" presStyleCnt="4" custScaleX="100000" custScaleY="98944"/>
      <dgm:spPr/>
      <dgm:t>
        <a:bodyPr/>
        <a:lstStyle/>
        <a:p>
          <a:endParaRPr lang="en-US"/>
        </a:p>
      </dgm:t>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custScaleY="157455">
        <dgm:presLayoutVars>
          <dgm:bulletEnabled val="1"/>
        </dgm:presLayoutVars>
      </dgm:prSet>
      <dgm:spPr/>
      <dgm:t>
        <a:bodyPr/>
        <a:lstStyle/>
        <a:p>
          <a:endParaRPr lang="en-US"/>
        </a:p>
      </dgm:t>
    </dgm:pt>
    <dgm:pt modelId="{299A5A01-E6B1-3549-9A82-78303BEA5CF6}" type="pres">
      <dgm:prSet presAssocID="{4390CE26-E020-2344-AC66-027A469F3ACB}" presName="childTextBox" presStyleLbl="fgAccFollowNode1" presStyleIdx="1" presStyleCnt="5" custScaleY="159328">
        <dgm:presLayoutVars>
          <dgm:bulletEnabled val="1"/>
        </dgm:presLayoutVars>
      </dgm:prSet>
      <dgm:spPr/>
      <dgm:t>
        <a:bodyPr/>
        <a:lstStyle/>
        <a:p>
          <a:endParaRPr lang="en-US"/>
        </a:p>
      </dgm:t>
    </dgm:pt>
    <dgm:pt modelId="{2B60D48B-0CBB-3640-8066-CD9CF8A8328E}" type="pres">
      <dgm:prSet presAssocID="{27979A66-A56C-4049-8B2C-81450FEC40AE}" presName="childTextBox" presStyleLbl="fgAccFollowNode1" presStyleIdx="2" presStyleCnt="5" custScaleY="153609">
        <dgm:presLayoutVars>
          <dgm:bulletEnabled val="1"/>
        </dgm:presLayoutVars>
      </dgm:prSet>
      <dgm:spPr/>
      <dgm:t>
        <a:bodyPr/>
        <a:lstStyle/>
        <a:p>
          <a:endParaRPr lang="en-US"/>
        </a:p>
      </dgm:t>
    </dgm:pt>
    <dgm:pt modelId="{015B0615-A51D-BE4E-B6B0-DD65E7B83F35}" type="pres">
      <dgm:prSet presAssocID="{8EDB5311-D825-C24B-81D1-969D1851DAF9}" presName="childTextBox" presStyleLbl="fgAccFollowNode1" presStyleIdx="3" presStyleCnt="5" custScaleY="153609">
        <dgm:presLayoutVars>
          <dgm:bulletEnabled val="1"/>
        </dgm:presLayoutVars>
      </dgm:prSet>
      <dgm:spPr/>
      <dgm:t>
        <a:bodyPr/>
        <a:lstStyle/>
        <a:p>
          <a:endParaRPr lang="en-US"/>
        </a:p>
      </dgm:t>
    </dgm:pt>
    <dgm:pt modelId="{245DBD2D-001A-1647-A9D4-0EE759999A90}" type="pres">
      <dgm:prSet presAssocID="{96BB0494-7D8F-CD4B-A1AF-11A7C343A91B}" presName="childTextBox" presStyleLbl="fgAccFollowNode1" presStyleIdx="4" presStyleCnt="5" custScaleY="153609">
        <dgm:presLayoutVars>
          <dgm:bulletEnabled val="1"/>
        </dgm:presLayoutVars>
      </dgm:prSet>
      <dgm:spPr/>
      <dgm:t>
        <a:bodyPr/>
        <a:lstStyle/>
        <a:p>
          <a:endParaRPr lang="en-US"/>
        </a:p>
      </dgm:t>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8773" custScaleY="24248"/>
      <dgm:spPr/>
      <dgm:t>
        <a:bodyPr/>
        <a:lstStyle/>
        <a:p>
          <a:endParaRPr lang="en-US"/>
        </a:p>
      </dgm:t>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8773" custScaleY="22887"/>
      <dgm:spPr/>
      <dgm:t>
        <a:bodyPr/>
        <a:lstStyle/>
        <a:p>
          <a:endParaRPr lang="en-US"/>
        </a:p>
      </dgm:t>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8773" custScaleY="26083"/>
      <dgm:spPr/>
      <dgm:t>
        <a:bodyPr/>
        <a:lstStyle/>
        <a:p>
          <a:endParaRPr lang="en-US"/>
        </a:p>
      </dgm:t>
    </dgm:pt>
  </dgm:ptLst>
  <dgm:cxnLst>
    <dgm:cxn modelId="{87577FEE-5768-B64E-A8A4-580F8F1F5A55}" type="presOf" srcId="{96BB0494-7D8F-CD4B-A1AF-11A7C343A91B}" destId="{245DBD2D-001A-1647-A9D4-0EE759999A90}" srcOrd="0" destOrd="0" presId="urn:microsoft.com/office/officeart/2005/8/layout/process4"/>
    <dgm:cxn modelId="{46C96646-7E23-534A-B3F8-A6BC7CB7DCED}" type="presOf" srcId="{CD8C6866-04F3-5E4D-91BB-DBE814C5FE61}" destId="{299A5A01-E6B1-3549-9A82-78303BEA5CF6}" srcOrd="0" destOrd="1" presId="urn:microsoft.com/office/officeart/2005/8/layout/process4"/>
    <dgm:cxn modelId="{9403BAE2-9906-2449-9922-EC6672563A33}" type="presOf" srcId="{27979A66-A56C-4049-8B2C-81450FEC40AE}" destId="{2B60D48B-0CBB-3640-8066-CD9CF8A8328E}"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68360D74-8D76-144C-8C77-C5B9AF813FFF}" srcId="{D998F21C-897B-DF48-956E-861DE4522346}" destId="{C9369FCC-1255-0D45-AB2C-E89EC8343E66}" srcOrd="0" destOrd="0" parTransId="{FEBA2014-7990-B94D-BAD1-0C73293FA03E}" sibTransId="{E8789AB2-278C-244A-9413-8F495D74BD39}"/>
    <dgm:cxn modelId="{5418C623-3B2F-4E42-8E79-14C921A44122}" type="presOf" srcId="{0D809260-4B42-5043-99E3-CF6D7B616585}" destId="{E96926DD-E710-3B4C-8E85-4706A8EA77F7}" srcOrd="0" destOrd="0"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6B4BC049-F42D-124E-B25E-6C3A363C158D}" srcId="{C9369FCC-1255-0D45-AB2C-E89EC8343E66}" destId="{85B4CF29-6326-2542-83F0-1CACEFCB1AF3}" srcOrd="0" destOrd="0" parTransId="{72F90D80-0BF8-8445-99FC-CC6F6214E71E}" sibTransId="{088BA404-42C0-1C4A-BAB9-FB69685CFC8F}"/>
    <dgm:cxn modelId="{4394D576-269D-2945-995D-F940BAD89E62}" srcId="{D998F21C-897B-DF48-956E-861DE4522346}" destId="{8EDB5311-D825-C24B-81D1-969D1851DAF9}" srcOrd="3" destOrd="0" parTransId="{6F6FE688-35DD-774E-9EB1-17B5346276AC}" sibTransId="{692B24AA-7D07-7048-8613-6FBCF61EEA94}"/>
    <dgm:cxn modelId="{BDD1E050-A83E-784D-BF9F-51F1D543E71E}" srcId="{D998F21C-897B-DF48-956E-861DE4522346}" destId="{27979A66-A56C-4049-8B2C-81450FEC40AE}" srcOrd="2" destOrd="0" parTransId="{0BAD965C-5E45-E348-9627-B2BAE6E80F9E}" sibTransId="{D56E2247-0C5E-B348-A171-22BD52D9ACDC}"/>
    <dgm:cxn modelId="{8ACD60B9-1E24-8643-B0E2-4E960CC49AE7}" srcId="{D998F21C-897B-DF48-956E-861DE4522346}" destId="{96BB0494-7D8F-CD4B-A1AF-11A7C343A91B}" srcOrd="4" destOrd="0" parTransId="{B1105FA3-D912-E441-AC8A-88777BFB525C}" sibTransId="{869EF331-C2D4-FE48-998C-9544825F77E6}"/>
    <dgm:cxn modelId="{874CB617-D433-2442-BFE8-2E056241BAAD}" type="presOf" srcId="{6889743B-15A5-4B42-96C5-11425D930E4F}" destId="{4CCC5995-C980-C545-822B-7C2E6DA5B193}" srcOrd="0" destOrd="0" presId="urn:microsoft.com/office/officeart/2005/8/layout/process4"/>
    <dgm:cxn modelId="{510C88B0-332F-E040-B229-A09B6CD8CCC9}" type="presOf" srcId="{8EDB5311-D825-C24B-81D1-969D1851DAF9}" destId="{015B0615-A51D-BE4E-B6B0-DD65E7B83F35}" srcOrd="0"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D08099CC-E467-8D4C-AB9A-4564952541C6}" srcId="{8EDB5311-D825-C24B-81D1-969D1851DAF9}" destId="{1A8DEE92-5932-2342-86A0-295B875220F9}" srcOrd="0" destOrd="0" parTransId="{7778AB8B-2411-A743-85E6-22B2AB0564E3}" sibTransId="{A134BDCA-C254-DE45-93E2-DC2500F0CBFE}"/>
    <dgm:cxn modelId="{EA04EA4D-F731-444F-A75A-EA67FAA3BAAA}" srcId="{4390CE26-E020-2344-AC66-027A469F3ACB}" destId="{CD8C6866-04F3-5E4D-91BB-DBE814C5FE61}" srcOrd="0" destOrd="0" parTransId="{94A96CE7-0C66-6442-B436-33A85DCF0EB8}" sibTransId="{534312D2-EF11-9040-A425-E679398BBB09}"/>
    <dgm:cxn modelId="{626C5293-6A55-3B42-BE8F-3AE88AD75C6C}" type="presOf" srcId="{D998F21C-897B-DF48-956E-861DE4522346}" destId="{B53E567A-FFCB-E447-B0EB-DF566B287828}" srcOrd="1" destOrd="0" presId="urn:microsoft.com/office/officeart/2005/8/layout/process4"/>
    <dgm:cxn modelId="{EECC1C35-EB9D-134D-B119-AC5BA49998B9}" srcId="{BE9AF291-A8F7-754D-9BCC-21843D1485E8}" destId="{0D809260-4B42-5043-99E3-CF6D7B616585}" srcOrd="2" destOrd="0" parTransId="{6DAB96D9-CB97-A54D-9E38-73264325FA95}" sibTransId="{4CFBC049-35FB-B34E-9B0C-92B91BF2D448}"/>
    <dgm:cxn modelId="{AFE4D4BD-1468-F64E-AA6E-C8811310FB11}" type="presOf" srcId="{85B4CF29-6326-2542-83F0-1CACEFCB1AF3}" destId="{FDFC3F15-9000-D642-934F-FD22C852295A}"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B1731785-004D-2446-9572-BCBB32366BD9}" type="presOf" srcId="{BE9AF291-A8F7-754D-9BCC-21843D1485E8}" destId="{DF3A5C78-EC98-1741-8BEE-850D17600ECC}" srcOrd="0" destOrd="0" presId="urn:microsoft.com/office/officeart/2005/8/layout/process4"/>
    <dgm:cxn modelId="{13D2B602-D9ED-FB42-B6CC-950D78F868C5}" type="presOf" srcId="{85FA6A79-0A59-5E45-B15E-9A4DF30BB091}" destId="{01AE4E59-7A07-2540-9D90-9EB69C1E6E80}" srcOrd="0" destOrd="0" presId="urn:microsoft.com/office/officeart/2005/8/layout/process4"/>
    <dgm:cxn modelId="{9E0D5D8C-C256-9B45-BE2D-3CDC052AAD63}" type="presOf" srcId="{C9369FCC-1255-0D45-AB2C-E89EC8343E66}" destId="{FDFC3F15-9000-D642-934F-FD22C852295A}" srcOrd="0" destOrd="0" presId="urn:microsoft.com/office/officeart/2005/8/layout/process4"/>
    <dgm:cxn modelId="{9656FF87-A36E-4841-A19A-86F651EBBADF}" srcId="{BE9AF291-A8F7-754D-9BCC-21843D1485E8}" destId="{85FA6A79-0A59-5E45-B15E-9A4DF30BB091}" srcOrd="1" destOrd="0" parTransId="{85E6E25A-3AE3-3F46-8E90-F2494FC5AECD}" sibTransId="{4FD0B408-98C8-DE45-A952-A44EDA44E8FC}"/>
    <dgm:cxn modelId="{B278AA3D-E1A2-684C-AF6E-AACF61A078D8}" srcId="{96BB0494-7D8F-CD4B-A1AF-11A7C343A91B}" destId="{DA3083F4-5821-A147-9AA7-30FFBC02ADD8}" srcOrd="0" destOrd="0" parTransId="{E0E984FE-1671-454A-A779-9E975DBCAC47}" sibTransId="{9DB57987-667C-0642-BBEF-C9D273B82061}"/>
    <dgm:cxn modelId="{3C5405B3-1A41-E94C-91F5-3C67F3ADD8E3}" type="presOf" srcId="{D8ADB5D5-83D4-254D-8268-1D4258FF0983}" destId="{2B60D48B-0CBB-3640-8066-CD9CF8A8328E}" srcOrd="0" destOrd="1" presId="urn:microsoft.com/office/officeart/2005/8/layout/process4"/>
    <dgm:cxn modelId="{67429442-5381-D544-911E-45BE2E8BEBB3}" srcId="{D998F21C-897B-DF48-956E-861DE4522346}" destId="{4390CE26-E020-2344-AC66-027A469F3ACB}" srcOrd="1" destOrd="0" parTransId="{EE0784BC-8E94-3249-9326-05B0F0EC8566}" sibTransId="{57E4573D-7C81-2D40-A41D-92FE4675772B}"/>
    <dgm:cxn modelId="{66FFD0B6-DA47-A349-B205-A1552B7AC61C}" type="presOf" srcId="{4390CE26-E020-2344-AC66-027A469F3ACB}" destId="{299A5A01-E6B1-3549-9A82-78303BEA5CF6}" srcOrd="0" destOrd="0" presId="urn:microsoft.com/office/officeart/2005/8/layout/process4"/>
    <dgm:cxn modelId="{EC2AB3D2-8860-3643-BBE6-F2C46F1F52DF}" type="presOf" srcId="{D998F21C-897B-DF48-956E-861DE4522346}" destId="{EEC97410-8A05-AA47-90C3-84F83CA2796A}"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smtClean="0"/>
            <a:t>Addresses</a:t>
          </a:r>
          <a:endParaRPr lang="en-US" dirty="0"/>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smtClean="0"/>
            <a:t>Numbers</a:t>
          </a:r>
          <a:endParaRPr lang="en-US" dirty="0"/>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smtClean="0"/>
            <a:t>Characters</a:t>
          </a:r>
          <a:endParaRPr lang="en-US" dirty="0"/>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smtClean="0"/>
            <a:t>Logical Data</a:t>
          </a:r>
          <a:endParaRPr lang="en-US" dirty="0"/>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t>
        <a:bodyPr/>
        <a:lstStyle/>
        <a:p>
          <a:endParaRPr lang="en-US"/>
        </a:p>
      </dgm:t>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t>
        <a:bodyPr/>
        <a:lstStyle/>
        <a:p>
          <a:endParaRPr lang="en-US"/>
        </a:p>
      </dgm:t>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t>
        <a:bodyPr/>
        <a:lstStyle/>
        <a:p>
          <a:endParaRPr lang="en-US"/>
        </a:p>
      </dgm:t>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t>
        <a:bodyPr/>
        <a:lstStyle/>
        <a:p>
          <a:endParaRPr lang="en-US"/>
        </a:p>
      </dgm:t>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t>
        <a:bodyPr/>
        <a:lstStyle/>
        <a:p>
          <a:endParaRPr lang="en-US"/>
        </a:p>
      </dgm:t>
    </dgm:pt>
    <dgm:pt modelId="{AA000D6A-C818-CB49-BD55-FD11DC067E17}" type="pres">
      <dgm:prSet presAssocID="{5279767A-DFDC-E544-9A2C-7BD6B9B8971D}" presName="aSpace" presStyleCnt="0"/>
      <dgm:spPr/>
    </dgm:pt>
  </dgm:ptLst>
  <dgm:cxnLst>
    <dgm:cxn modelId="{E0E13F9F-F7F7-A240-B222-52A7F9059F33}" srcId="{A6F9CABA-3528-F84C-992E-FDCB53DA4C60}" destId="{867FFA81-B28C-B64F-A24A-2DF78351BA0E}" srcOrd="2" destOrd="0" parTransId="{5754A166-6DD0-2543-A230-72609DFD3E05}" sibTransId="{083ECC6E-F55A-B24D-B922-7F00E1A7A68C}"/>
    <dgm:cxn modelId="{9B42761A-3B24-344F-85D4-2A227FA88A8A}" type="presOf" srcId="{A6F9CABA-3528-F84C-992E-FDCB53DA4C60}" destId="{5CF45BD6-8F4A-0C4D-AF4F-A24BA271FF16}" srcOrd="0" destOrd="0" presId="urn:microsoft.com/office/officeart/2005/8/layout/pyramid2"/>
    <dgm:cxn modelId="{5F3DF0C6-132F-AA47-B06D-7E59F1C329BD}" type="presOf" srcId="{741CE14A-8B08-3F4E-8319-CFE1956DC52E}" destId="{60D366F8-501D-8042-914B-93C4C14B955F}"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19FC090A-6821-234B-9A9F-05F758D69805}" srcId="{A6F9CABA-3528-F84C-992E-FDCB53DA4C60}" destId="{5279767A-DFDC-E544-9A2C-7BD6B9B8971D}" srcOrd="3" destOrd="0" parTransId="{344845FF-FCA7-C441-AC91-2DCC72057B6F}" sibTransId="{B8815F53-6499-C04C-8EE4-1A5DE3415814}"/>
    <dgm:cxn modelId="{9D558739-7006-0C4A-8FCA-D37FD51FEA16}" type="presOf" srcId="{5279767A-DFDC-E544-9A2C-7BD6B9B8971D}" destId="{98354637-29DA-C24D-92DF-1340B4B82D8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D983EBA5-3E65-F14D-A1C5-99C01869DD62}" srcId="{A6F9CABA-3528-F84C-992E-FDCB53DA4C60}" destId="{741CE14A-8B08-3F4E-8319-CFE1956DC52E}" srcOrd="1" destOrd="0" parTransId="{7E69B0DC-AF4A-864C-8080-277020E4B8A1}" sibTransId="{DC78CE80-320B-FC4F-8789-B0B0BEC65094}"/>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custT="1"/>
      <dgm:spPr/>
      <dgm:t>
        <a:bodyPr/>
        <a:lstStyle/>
        <a:p>
          <a:pPr rtl="0"/>
          <a:r>
            <a:rPr lang="en-US" sz="2400" dirty="0" smtClean="0">
              <a:effectLst>
                <a:outerShdw blurRad="38100" dist="38100" dir="2700000" algn="tl">
                  <a:srgbClr val="000000">
                    <a:alpha val="43137"/>
                  </a:srgbClr>
                </a:outerShdw>
              </a:effectLst>
            </a:rPr>
            <a:t>Most </a:t>
          </a:r>
          <a:r>
            <a:rPr lang="en-US" sz="3200" dirty="0" smtClean="0">
              <a:effectLst>
                <a:outerShdw blurRad="38100" dist="38100" dir="2700000" algn="tl">
                  <a:srgbClr val="000000">
                    <a:alpha val="43137"/>
                  </a:srgbClr>
                </a:outerShdw>
              </a:effectLst>
            </a:rPr>
            <a:t>fundamental</a:t>
          </a:r>
          <a:r>
            <a:rPr lang="en-US" sz="2400" dirty="0" smtClean="0">
              <a:effectLst>
                <a:outerShdw blurRad="38100" dist="38100" dir="2700000" algn="tl">
                  <a:srgbClr val="000000">
                    <a:alpha val="43137"/>
                  </a:srgbClr>
                </a:outerShdw>
              </a:effectLst>
            </a:rPr>
            <a:t> type of machine instruction</a:t>
          </a:r>
          <a:endParaRPr lang="en-US" sz="2400" dirty="0">
            <a:effectLst>
              <a:outerShdw blurRad="38100" dist="38100" dir="2700000" algn="tl">
                <a:srgbClr val="000000">
                  <a:alpha val="43137"/>
                </a:srgbClr>
              </a:outerShdw>
            </a:effectLst>
          </a:endParaRP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custT="1"/>
      <dgm:spPr>
        <a:solidFill>
          <a:schemeClr val="accent3"/>
        </a:solidFill>
      </dgm:spPr>
      <dgm:t>
        <a:bodyPr/>
        <a:lstStyle/>
        <a:p>
          <a:pPr rtl="0"/>
          <a:r>
            <a:rPr lang="en-US" sz="2400" dirty="0" smtClean="0">
              <a:effectLst>
                <a:outerShdw blurRad="38100" dist="38100" dir="2700000" algn="tl">
                  <a:srgbClr val="000000">
                    <a:alpha val="43137"/>
                  </a:srgbClr>
                </a:outerShdw>
              </a:effectLst>
            </a:rPr>
            <a:t>Must specify:</a:t>
          </a:r>
          <a:endParaRPr lang="en-US" sz="2400" dirty="0">
            <a:effectLst>
              <a:outerShdw blurRad="38100" dist="38100" dir="2700000" algn="tl">
                <a:srgbClr val="000000">
                  <a:alpha val="43137"/>
                </a:srgbClr>
              </a:outerShdw>
            </a:effectLst>
          </a:endParaRP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custT="1"/>
      <dgm:spPr>
        <a:solidFill>
          <a:schemeClr val="accent3"/>
        </a:solidFill>
      </dgm:spPr>
      <dgm:t>
        <a:bodyPr/>
        <a:lstStyle/>
        <a:p>
          <a:pPr rtl="0"/>
          <a:r>
            <a:rPr lang="en-US" sz="1800" b="1" dirty="0" smtClean="0">
              <a:solidFill>
                <a:srgbClr val="FFFF66"/>
              </a:solidFill>
              <a:effectLst/>
            </a:rPr>
            <a:t>Location</a:t>
          </a:r>
          <a:r>
            <a:rPr lang="en-US" sz="1800" dirty="0" smtClean="0">
              <a:effectLst>
                <a:outerShdw blurRad="38100" dist="38100" dir="2700000" algn="tl">
                  <a:srgbClr val="000000">
                    <a:alpha val="43137"/>
                  </a:srgbClr>
                </a:outerShdw>
              </a:effectLst>
            </a:rPr>
            <a:t> of the source and destination operands</a:t>
          </a:r>
          <a:endParaRPr lang="en-US" sz="1800" dirty="0">
            <a:effectLst>
              <a:outerShdw blurRad="38100" dist="38100" dir="2700000" algn="tl">
                <a:srgbClr val="000000">
                  <a:alpha val="43137"/>
                </a:srgbClr>
              </a:outerShdw>
            </a:effectLst>
          </a:endParaRP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length</a:t>
          </a:r>
          <a:r>
            <a:rPr lang="en-US" sz="1800" dirty="0" smtClean="0">
              <a:effectLst>
                <a:outerShdw blurRad="38100" dist="38100" dir="2700000" algn="tl">
                  <a:srgbClr val="000000">
                    <a:alpha val="43137"/>
                  </a:srgbClr>
                </a:outerShdw>
              </a:effectLst>
            </a:rPr>
            <a:t> of data to be transferred must be indicated</a:t>
          </a:r>
          <a:endParaRPr lang="en-US" sz="1800" dirty="0">
            <a:effectLst>
              <a:outerShdw blurRad="38100" dist="38100" dir="2700000" algn="tl">
                <a:srgbClr val="000000">
                  <a:alpha val="43137"/>
                </a:srgbClr>
              </a:outerShdw>
            </a:effectLst>
          </a:endParaRP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mode of addressing </a:t>
          </a:r>
          <a:r>
            <a:rPr lang="en-US" sz="1800" dirty="0" smtClean="0">
              <a:effectLst>
                <a:outerShdw blurRad="38100" dist="38100" dir="2700000" algn="tl">
                  <a:srgbClr val="000000">
                    <a:alpha val="43137"/>
                  </a:srgbClr>
                </a:outerShdw>
              </a:effectLst>
            </a:rPr>
            <a:t>for each operand must be specified</a:t>
          </a:r>
          <a:endParaRPr lang="en-US" sz="1800" dirty="0">
            <a:effectLst>
              <a:outerShdw blurRad="38100" dist="38100" dir="2700000" algn="tl">
                <a:srgbClr val="000000">
                  <a:alpha val="43137"/>
                </a:srgbClr>
              </a:outerShdw>
            </a:effectLst>
          </a:endParaRP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t>
        <a:bodyPr/>
        <a:lstStyle/>
        <a:p>
          <a:endParaRPr lang="en-US"/>
        </a:p>
      </dgm:t>
    </dgm:pt>
    <dgm:pt modelId="{2E9B4566-06DF-0D42-B507-3EED37032151}" type="pres">
      <dgm:prSet presAssocID="{CBD291A9-E9FF-6441-96AE-58549F227598}" presName="arrow" presStyleLbl="node1" presStyleIdx="0" presStyleCnt="2" custScaleX="120300">
        <dgm:presLayoutVars>
          <dgm:bulletEnabled val="1"/>
        </dgm:presLayoutVars>
      </dgm:prSet>
      <dgm:spPr/>
      <dgm:t>
        <a:bodyPr/>
        <a:lstStyle/>
        <a:p>
          <a:endParaRPr lang="en-US"/>
        </a:p>
      </dgm:t>
    </dgm:pt>
    <dgm:pt modelId="{F67F22A8-9610-4948-A69C-A8949F131989}" type="pres">
      <dgm:prSet presAssocID="{A3735CA2-6882-004E-9088-38AE4D4B7E36}" presName="arrow" presStyleLbl="node1" presStyleIdx="1" presStyleCnt="2" custScaleX="131110">
        <dgm:presLayoutVars>
          <dgm:bulletEnabled val="1"/>
        </dgm:presLayoutVars>
      </dgm:prSet>
      <dgm:spPr/>
      <dgm:t>
        <a:bodyPr/>
        <a:lstStyle/>
        <a:p>
          <a:endParaRPr lang="en-US"/>
        </a:p>
      </dgm:t>
    </dgm:pt>
  </dgm:ptLst>
  <dgm:cxnLst>
    <dgm:cxn modelId="{8C5091AD-3730-C64C-B052-958C84E64D6A}" type="presOf" srcId="{AE35FDD7-8313-ED48-9898-4AB22980C4E1}" destId="{F67F22A8-9610-4948-A69C-A8949F131989}" srcOrd="0" destOrd="2"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37CDE568-9E67-5C41-B72A-852406D852C9}" type="presOf" srcId="{2DC71C04-B9F7-4E4E-8AF5-7B0AA79E7F90}" destId="{F67F22A8-9610-4948-A69C-A8949F131989}" srcOrd="0" destOrd="1" presId="urn:microsoft.com/office/officeart/2005/8/layout/arrow5"/>
    <dgm:cxn modelId="{EE87D561-7A7F-CB40-B809-B995BC4D9773}" srcId="{A3735CA2-6882-004E-9088-38AE4D4B7E36}" destId="{82BD964D-2096-0D44-9011-C9F48B9CAE1D}" srcOrd="2" destOrd="0" parTransId="{57C3DBB5-12BC-DD49-BEE1-0FDDB1BB45A3}" sibTransId="{CC52B425-3B96-BF49-BD9A-8132E746CA20}"/>
    <dgm:cxn modelId="{3A2415C0-C5FF-8043-A7A6-6C9306F2ED29}" srcId="{16B8BB17-05F5-5449-87B4-F1418C4ECDD7}" destId="{A3735CA2-6882-004E-9088-38AE4D4B7E36}" srcOrd="1" destOrd="0" parTransId="{3D421804-C29E-B041-9B9B-1F06A8E20150}" sibTransId="{3EC18245-13C0-3C46-8DF4-15A4ADB1D653}"/>
    <dgm:cxn modelId="{0F361E3E-E4EE-8E49-9719-C6BBBE83CB5B}" srcId="{16B8BB17-05F5-5449-87B4-F1418C4ECDD7}" destId="{CBD291A9-E9FF-6441-96AE-58549F227598}" srcOrd="0" destOrd="0" parTransId="{87A839AE-A231-434A-8004-1444BFBEC906}" sibTransId="{F1B9C5B5-C301-3644-BC18-1FCD18A554E4}"/>
    <dgm:cxn modelId="{FF458750-EE9D-3243-AEF7-EB87D33EACAE}" type="presOf" srcId="{82BD964D-2096-0D44-9011-C9F48B9CAE1D}" destId="{F67F22A8-9610-4948-A69C-A8949F131989}" srcOrd="0" destOrd="3" presId="urn:microsoft.com/office/officeart/2005/8/layout/arrow5"/>
    <dgm:cxn modelId="{DFC38B20-8E0C-D24A-AB10-83E9CD60F39C}" srcId="{A3735CA2-6882-004E-9088-38AE4D4B7E36}" destId="{AE35FDD7-8313-ED48-9898-4AB22980C4E1}" srcOrd="1" destOrd="0" parTransId="{B82C8499-8741-DB42-BDE1-E3254C7FCA36}" sibTransId="{404121AF-ECD2-7F45-A293-FBE1A881E821}"/>
    <dgm:cxn modelId="{66DABE9E-C9DF-9A41-9AB6-2C6D3A7BE894}" type="presOf" srcId="{A3735CA2-6882-004E-9088-38AE4D4B7E36}" destId="{F67F22A8-9610-4948-A69C-A8949F131989}" srcOrd="0" destOrd="0" presId="urn:microsoft.com/office/officeart/2005/8/layout/arrow5"/>
    <dgm:cxn modelId="{6D9E3294-F276-384F-BE0D-7AF6A23A1E56}" type="presOf" srcId="{CBD291A9-E9FF-6441-96AE-58549F227598}" destId="{2E9B4566-06DF-0D42-B507-3EED37032151}" srcOrd="0" destOrd="0" presId="urn:microsoft.com/office/officeart/2005/8/layout/arrow5"/>
    <dgm:cxn modelId="{55E0DE39-5037-A54F-AE3A-E230A73A48F7}" type="presOf" srcId="{16B8BB17-05F5-5449-87B4-F1418C4ECDD7}" destId="{BC060FFF-4EE9-C04F-B485-F21B3CC81355}" srcOrd="0" destOrd="0" presId="urn:microsoft.com/office/officeart/2005/8/layout/arrow5"/>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Instructions that </a:t>
          </a:r>
          <a:r>
            <a:rPr lang="en-US" sz="2400" b="1" dirty="0" smtClean="0">
              <a:solidFill>
                <a:srgbClr val="FFFF00"/>
              </a:solidFill>
              <a:effectLst>
                <a:outerShdw blurRad="38100" dist="38100" dir="2700000" algn="tl">
                  <a:srgbClr val="000000">
                    <a:alpha val="43137"/>
                  </a:srgbClr>
                </a:outerShdw>
              </a:effectLst>
            </a:rPr>
            <a:t>change the format </a:t>
          </a:r>
          <a:r>
            <a:rPr lang="en-US" sz="2400" dirty="0" smtClean="0">
              <a:effectLst>
                <a:outerShdw blurRad="38100" dist="38100" dir="2700000" algn="tl">
                  <a:srgbClr val="000000">
                    <a:alpha val="43137"/>
                  </a:srgbClr>
                </a:outerShdw>
              </a:effectLst>
            </a:rPr>
            <a:t>or operate on the format of data</a:t>
          </a:r>
          <a:endParaRPr lang="en-US" sz="2400" dirty="0">
            <a:effectLst>
              <a:outerShdw blurRad="38100" dist="38100" dir="2700000" algn="tl">
                <a:srgbClr val="000000">
                  <a:alpha val="43137"/>
                </a:srgbClr>
              </a:outerShdw>
            </a:effectLst>
          </a:endParaRP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smtClean="0">
              <a:solidFill>
                <a:schemeClr val="tx2"/>
              </a:solidFill>
              <a:effectLst>
                <a:outerShdw blurRad="38100" dist="38100" dir="2700000" algn="tl">
                  <a:srgbClr val="000000">
                    <a:alpha val="43137"/>
                  </a:srgbClr>
                </a:outerShdw>
              </a:effectLst>
            </a:rPr>
            <a:t>An example is converting from decimal to binary</a:t>
          </a:r>
          <a:endParaRPr lang="en-US" dirty="0">
            <a:solidFill>
              <a:schemeClr val="tx2"/>
            </a:solidFill>
            <a:effectLst>
              <a:outerShdw blurRad="38100" dist="38100" dir="2700000" algn="tl">
                <a:srgbClr val="000000">
                  <a:alpha val="43137"/>
                </a:srgbClr>
              </a:outerShdw>
            </a:effectLst>
          </a:endParaRP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custT="1"/>
      <dgm:spPr>
        <a:solidFill>
          <a:schemeClr val="accent3"/>
        </a:solidFill>
        <a:ln>
          <a:solidFill>
            <a:schemeClr val="accent3"/>
          </a:solidFill>
        </a:ln>
      </dgm:spPr>
      <dgm:t>
        <a:bodyPr/>
        <a:lstStyle/>
        <a:p>
          <a:pPr rtl="0"/>
          <a:r>
            <a:rPr lang="en-US" sz="2000" dirty="0" smtClean="0">
              <a:effectLst>
                <a:outerShdw blurRad="38100" dist="38100" dir="2700000" algn="tl">
                  <a:srgbClr val="000000">
                    <a:alpha val="43137"/>
                  </a:srgbClr>
                </a:outerShdw>
              </a:effectLst>
            </a:rPr>
            <a:t>An example of a more complex editing instruction is the EAS/390 Translate (TR</a:t>
          </a:r>
          <a:r>
            <a:rPr lang="en-US" sz="2000" smtClean="0">
              <a:effectLst>
                <a:outerShdw blurRad="38100" dist="38100" dir="2700000" algn="tl">
                  <a:srgbClr val="000000">
                    <a:alpha val="43137"/>
                  </a:srgbClr>
                </a:outerShdw>
              </a:effectLst>
            </a:rPr>
            <a:t>) instruction (page 425)</a:t>
          </a:r>
          <a:endParaRPr lang="en-US" sz="2000"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t>
        <a:bodyPr/>
        <a:lstStyle/>
        <a:p>
          <a:endParaRPr lang="en-US"/>
        </a:p>
      </dgm:t>
    </dgm:pt>
    <dgm:pt modelId="{77C9DA8E-8ED9-844B-B613-13FD05010447}" type="pres">
      <dgm:prSet presAssocID="{AC13097E-47F1-3C41-8E12-3F1DFDA8016C}" presName="firstNode" presStyleLbl="node1" presStyleIdx="0" presStyleCnt="3" custLinFactNeighborY="15050">
        <dgm:presLayoutVars>
          <dgm:bulletEnabled val="1"/>
        </dgm:presLayoutVars>
      </dgm:prSet>
      <dgm:spPr/>
      <dgm:t>
        <a:bodyPr/>
        <a:lstStyle/>
        <a:p>
          <a:endParaRPr lang="en-US"/>
        </a:p>
      </dgm:t>
    </dgm:pt>
    <dgm:pt modelId="{A565A70D-D266-D14D-801A-624F8C0A17FF}" type="pres">
      <dgm:prSet presAssocID="{71E24C2E-E756-2D42-BECA-7734384383F2}" presName="sibTrans" presStyleLbl="sibTrans2D1" presStyleIdx="0" presStyleCnt="2"/>
      <dgm:spPr/>
      <dgm:t>
        <a:bodyPr/>
        <a:lstStyle/>
        <a:p>
          <a:endParaRPr lang="en-US"/>
        </a:p>
      </dgm:t>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ScaleX="179201">
        <dgm:presLayoutVars>
          <dgm:bulletEnabled val="1"/>
        </dgm:presLayoutVars>
      </dgm:prSet>
      <dgm:spPr/>
      <dgm:t>
        <a:bodyPr/>
        <a:lstStyle/>
        <a:p>
          <a:endParaRPr lang="en-US"/>
        </a:p>
      </dgm:t>
    </dgm:pt>
    <dgm:pt modelId="{D49EAA5E-508B-AC45-A500-B17EA738C083}" type="pres">
      <dgm:prSet presAssocID="{C91B3ABF-8735-3F41-AD79-6889C5488C39}" presName="sibTrans" presStyleLbl="sibTrans2D1" presStyleIdx="1" presStyleCnt="2"/>
      <dgm:spPr/>
      <dgm:t>
        <a:bodyPr/>
        <a:lstStyle/>
        <a:p>
          <a:endParaRPr lang="en-US"/>
        </a:p>
      </dgm:t>
    </dgm:pt>
    <dgm:pt modelId="{4F063FBB-5B0E-B64A-B216-78406CFC0194}" type="pres">
      <dgm:prSet presAssocID="{D32CD237-EEB7-EB46-8796-D6217CE89D81}" presName="lastNode" presStyleLbl="node1" presStyleIdx="2" presStyleCnt="3">
        <dgm:presLayoutVars>
          <dgm:bulletEnabled val="1"/>
        </dgm:presLayoutVars>
      </dgm:prSet>
      <dgm:spPr/>
      <dgm:t>
        <a:bodyPr/>
        <a:lstStyle/>
        <a:p>
          <a:endParaRPr lang="en-US"/>
        </a:p>
      </dgm:t>
    </dgm:pt>
  </dgm:ptLst>
  <dgm:cxnLst>
    <dgm:cxn modelId="{34CDA9B4-D212-0540-B360-08E09EBB7930}" srcId="{B3774423-9D28-FD4D-93B2-1D121FAEBFFB}" destId="{8C7A5930-8A3D-0842-AF29-1EA693AA6B99}" srcOrd="1" destOrd="0" parTransId="{FEA8845C-C1A2-2141-A2FB-D61E1EB815C1}" sibTransId="{C91B3ABF-8735-3F41-AD79-6889C5488C39}"/>
    <dgm:cxn modelId="{9DC34341-C9E0-2F49-9BC8-2A74DE58FA85}" srcId="{B3774423-9D28-FD4D-93B2-1D121FAEBFFB}" destId="{AC13097E-47F1-3C41-8E12-3F1DFDA8016C}" srcOrd="0" destOrd="0" parTransId="{9F9A3FF6-15CE-9940-8972-9476304E32C9}" sibTransId="{71E24C2E-E756-2D42-BECA-7734384383F2}"/>
    <dgm:cxn modelId="{C5C99ABF-373F-4F40-BB87-3169F578EB09}" type="presOf" srcId="{AC13097E-47F1-3C41-8E12-3F1DFDA8016C}" destId="{77C9DA8E-8ED9-844B-B613-13FD05010447}" srcOrd="0" destOrd="0" presId="urn:microsoft.com/office/officeart/2005/8/layout/bProcess2"/>
    <dgm:cxn modelId="{9F9CB7B7-99AE-4445-ABEF-5344998360A5}" type="presOf" srcId="{B3774423-9D28-FD4D-93B2-1D121FAEBFFB}" destId="{BD084606-F38B-CB4B-A769-6B940EB20879}" srcOrd="0" destOrd="0" presId="urn:microsoft.com/office/officeart/2005/8/layout/bProcess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7EACAE2A-9B6E-E341-B381-59F417B4E898}" type="presOf" srcId="{C91B3ABF-8735-3F41-AD79-6889C5488C39}" destId="{D49EAA5E-508B-AC45-A500-B17EA738C083}"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smtClean="0">
              <a:solidFill>
                <a:srgbClr val="FFFF00"/>
              </a:solidFill>
            </a:rPr>
            <a:t>Instructions that can be executed only</a:t>
          </a:r>
          <a:r>
            <a:rPr lang="en-US" dirty="0" smtClean="0"/>
            <a:t> while the processor is in a </a:t>
          </a:r>
          <a:r>
            <a:rPr lang="en-US" dirty="0" smtClean="0">
              <a:solidFill>
                <a:srgbClr val="FFFF00"/>
              </a:solidFill>
            </a:rPr>
            <a:t>certain privileged state</a:t>
          </a:r>
          <a:r>
            <a:rPr lang="en-US" dirty="0" smtClean="0"/>
            <a:t> or is executing a program in a special privileged area of memory</a:t>
          </a:r>
          <a:endParaRPr lang="en-US" dirty="0"/>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smtClean="0"/>
            <a:t>Typically these instructions are </a:t>
          </a:r>
          <a:r>
            <a:rPr lang="en-US" b="1" dirty="0" smtClean="0">
              <a:solidFill>
                <a:schemeClr val="accent6">
                  <a:lumMod val="60000"/>
                  <a:lumOff val="40000"/>
                </a:schemeClr>
              </a:solidFill>
            </a:rPr>
            <a:t>reserved</a:t>
          </a:r>
          <a:r>
            <a:rPr lang="en-US" dirty="0" smtClean="0"/>
            <a:t> for the use of the </a:t>
          </a:r>
          <a:r>
            <a:rPr lang="en-US" b="1" dirty="0" smtClean="0">
              <a:solidFill>
                <a:schemeClr val="accent6">
                  <a:lumMod val="60000"/>
                  <a:lumOff val="40000"/>
                </a:schemeClr>
              </a:solidFill>
            </a:rPr>
            <a:t>operating system</a:t>
          </a:r>
          <a:endParaRPr lang="en-US" b="1" dirty="0">
            <a:solidFill>
              <a:schemeClr val="accent6">
                <a:lumMod val="60000"/>
                <a:lumOff val="40000"/>
              </a:schemeClr>
            </a:solidFill>
          </a:endParaRP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smtClean="0"/>
            <a:t>Examples of system control operations:</a:t>
          </a:r>
          <a:endParaRPr lang="en-US" dirty="0"/>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custT="1"/>
      <dgm:spPr/>
      <dgm:t>
        <a:bodyPr/>
        <a:lstStyle/>
        <a:p>
          <a:pPr rtl="0"/>
          <a:r>
            <a:rPr lang="en-US" sz="1800" dirty="0" smtClean="0"/>
            <a:t>A system control instruction may read or alter a control register</a:t>
          </a:r>
          <a:endParaRPr lang="en-US" sz="1800" dirty="0"/>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custT="1"/>
      <dgm:spPr/>
      <dgm:t>
        <a:bodyPr/>
        <a:lstStyle/>
        <a:p>
          <a:pPr rtl="0"/>
          <a:r>
            <a:rPr lang="en-US" sz="1800" dirty="0" smtClean="0"/>
            <a:t>An instruction to read or modify a storage protection key</a:t>
          </a:r>
          <a:endParaRPr lang="en-US" sz="1800" dirty="0"/>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custT="1"/>
      <dgm:spPr/>
      <dgm:t>
        <a:bodyPr/>
        <a:lstStyle/>
        <a:p>
          <a:pPr rtl="0"/>
          <a:r>
            <a:rPr lang="en-US" sz="1800" dirty="0" smtClean="0"/>
            <a:t>Access to process control blocks in a multiprogramming system</a:t>
          </a:r>
          <a:endParaRPr lang="en-US" sz="1800" dirty="0"/>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t>
        <a:bodyPr/>
        <a:lstStyle/>
        <a:p>
          <a:endParaRPr lang="en-US"/>
        </a:p>
      </dgm:t>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t>
        <a:bodyPr/>
        <a:lstStyle/>
        <a:p>
          <a:endParaRPr lang="en-US"/>
        </a:p>
      </dgm:t>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t>
        <a:bodyPr/>
        <a:lstStyle/>
        <a:p>
          <a:endParaRPr lang="en-US"/>
        </a:p>
      </dgm:t>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t>
        <a:bodyPr/>
        <a:lstStyle/>
        <a:p>
          <a:endParaRPr lang="en-US"/>
        </a:p>
      </dgm:t>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custScaleY="165391">
        <dgm:presLayoutVars>
          <dgm:bulletEnabled val="1"/>
        </dgm:presLayoutVars>
      </dgm:prSet>
      <dgm:spPr/>
      <dgm:t>
        <a:bodyPr/>
        <a:lstStyle/>
        <a:p>
          <a:endParaRPr lang="en-US"/>
        </a:p>
      </dgm:t>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custScaleY="165391">
        <dgm:presLayoutVars>
          <dgm:bulletEnabled val="1"/>
        </dgm:presLayoutVars>
      </dgm:prSet>
      <dgm:spPr/>
      <dgm:t>
        <a:bodyPr/>
        <a:lstStyle/>
        <a:p>
          <a:endParaRPr lang="en-US"/>
        </a:p>
      </dgm:t>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custScaleY="165391">
        <dgm:presLayoutVars>
          <dgm:bulletEnabled val="1"/>
        </dgm:presLayoutVars>
      </dgm:prSet>
      <dgm:spPr/>
      <dgm:t>
        <a:bodyPr/>
        <a:lstStyle/>
        <a:p>
          <a:endParaRPr lang="en-US"/>
        </a:p>
      </dgm:t>
    </dgm:pt>
  </dgm:ptLst>
  <dgm:cxnLst>
    <dgm:cxn modelId="{BD54676F-13C9-764D-BC20-842360A07B05}" type="presOf" srcId="{27A6DB09-7A73-E34E-9751-1D7E0C8AEFDE}" destId="{958E3D0C-1153-3645-896A-A62EDB2811F7}"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7DA2A310-0D12-E54C-8A81-C14F9DB4A40D}" type="presOf" srcId="{2481E9A8-5413-524C-8982-5AF295AA0FD3}" destId="{C5C93C76-63AF-834D-B8AC-7566894C2FB4}" srcOrd="0" destOrd="0" presId="urn:microsoft.com/office/officeart/2005/8/layout/target2"/>
    <dgm:cxn modelId="{C15C44F6-5E36-3A40-84A4-D08A118B87F2}" type="presOf" srcId="{E9E92FCE-DAF2-3145-BE10-2CF450B85DEB}" destId="{4E50C6BF-910E-7348-A303-09A554EEAA0A}"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6E5CB42C-E4CC-D34B-9875-FE6D13A9601F}" srcId="{2481E9A8-5413-524C-8982-5AF295AA0FD3}" destId="{512ECA6A-2A27-5540-BF41-B6C374340369}" srcOrd="2" destOrd="0" parTransId="{CD0226D3-EFCC-044F-8293-BD6A9927F1C7}" sibTransId="{96C9C5C4-86AC-4F48-A1C8-BD58C310C40D}"/>
    <dgm:cxn modelId="{16BD85AD-A88B-4B4D-B5F1-92ED44540C25}" srcId="{2481E9A8-5413-524C-8982-5AF295AA0FD3}" destId="{EB93D4E5-8CA1-7546-BD15-4BC63FAF4B6A}" srcOrd="0" destOrd="0" parTransId="{EB640E17-8E48-F141-971D-24693C56EA87}" sibTransId="{67C4524F-BB04-034F-B912-726197C9AA9C}"/>
    <dgm:cxn modelId="{F13581A5-C82A-9A42-B1B0-411C86F75C2D}" type="presOf" srcId="{EB93D4E5-8CA1-7546-BD15-4BC63FAF4B6A}" destId="{C549312C-F687-024F-ADD4-C847C870AB31}" srcOrd="0" destOrd="0" presId="urn:microsoft.com/office/officeart/2005/8/layout/target2"/>
    <dgm:cxn modelId="{AFA326AE-2639-B04C-9195-D9A0A16DD12D}" type="presOf" srcId="{512ECA6A-2A27-5540-BF41-B6C374340369}" destId="{6F92330B-2BD8-9C42-AA59-CA71F506DD3E}"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8219388E-D945-5845-AE4F-037D6DBA1EB4}" srcId="{512ECA6A-2A27-5540-BF41-B6C374340369}" destId="{358AA9CD-32A2-DD46-AAFA-8935BDAFBB20}" srcOrd="1" destOrd="0" parTransId="{CB640F0B-9187-5E4C-8DC8-B38DB779FCCC}" sibTransId="{371191D7-AF4F-C541-832E-2E60F53719DD}"/>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smtClean="0"/>
            <a:t>Includes an </a:t>
          </a:r>
          <a:r>
            <a:rPr lang="en-US" b="1" dirty="0" smtClean="0">
              <a:solidFill>
                <a:srgbClr val="FFFF66"/>
              </a:solidFill>
            </a:rPr>
            <a:t>implied </a:t>
          </a:r>
          <a:r>
            <a:rPr lang="en-US" dirty="0" smtClean="0"/>
            <a:t>address</a:t>
          </a:r>
          <a:endParaRPr lang="en-US" dirty="0"/>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smtClean="0">
              <a:solidFill>
                <a:srgbClr val="FFFF66"/>
              </a:solidFill>
            </a:rPr>
            <a:t>Typically implies that one instruction be skipped</a:t>
          </a:r>
          <a:r>
            <a:rPr lang="en-US" dirty="0" smtClean="0"/>
            <a:t>, thus the implied address equals the address of the </a:t>
          </a:r>
          <a:r>
            <a:rPr lang="en-US" dirty="0" smtClean="0">
              <a:solidFill>
                <a:srgbClr val="FFFF66"/>
              </a:solidFill>
            </a:rPr>
            <a:t>next instruction plus one </a:t>
          </a:r>
          <a:r>
            <a:rPr lang="en-US" dirty="0" smtClean="0"/>
            <a:t>instruction length</a:t>
          </a:r>
          <a:endParaRPr lang="en-US" dirty="0"/>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smtClean="0">
              <a:solidFill>
                <a:srgbClr val="FFFF66"/>
              </a:solidFill>
            </a:rPr>
            <a:t>Because the skip instruction does not require a destination address field it is free to do other things</a:t>
          </a:r>
          <a:endParaRPr lang="en-US" dirty="0">
            <a:solidFill>
              <a:srgbClr val="FFFF66"/>
            </a:solidFill>
          </a:endParaRP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smtClean="0"/>
            <a:t>Example is the </a:t>
          </a:r>
          <a:r>
            <a:rPr lang="en-US" b="1" u="sng" dirty="0" smtClean="0"/>
            <a:t>i</a:t>
          </a:r>
          <a:r>
            <a:rPr lang="en-US" dirty="0" smtClean="0"/>
            <a:t>ncrement-and-</a:t>
          </a:r>
          <a:r>
            <a:rPr lang="en-US" b="1" u="sng" dirty="0" smtClean="0"/>
            <a:t>s</a:t>
          </a:r>
          <a:r>
            <a:rPr lang="en-US" dirty="0" smtClean="0"/>
            <a:t>kip-if-</a:t>
          </a:r>
          <a:r>
            <a:rPr lang="en-US" b="1" u="sng" dirty="0" smtClean="0"/>
            <a:t>z</a:t>
          </a:r>
          <a:r>
            <a:rPr lang="en-US" dirty="0" smtClean="0"/>
            <a:t>ero (ISZ</a:t>
          </a:r>
          <a:r>
            <a:rPr lang="en-US" smtClean="0"/>
            <a:t>) instruction</a:t>
          </a:r>
        </a:p>
        <a:p>
          <a:pPr rtl="0"/>
          <a:endParaRPr lang="en-US" smtClean="0"/>
        </a:p>
        <a:p>
          <a:pPr rtl="0"/>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t>
        <a:bodyPr/>
        <a:lstStyle/>
        <a:p>
          <a:endParaRPr lang="en-US"/>
        </a:p>
      </dgm:t>
    </dgm:pt>
    <dgm:pt modelId="{28B5BA6D-DFA1-C646-AE98-E3CF666E1151}" type="pres">
      <dgm:prSet presAssocID="{966712F6-A2E3-694C-B6A0-82F52E2F576D}" presName="node" presStyleLbl="node1" presStyleIdx="0" presStyleCnt="4">
        <dgm:presLayoutVars>
          <dgm:bulletEnabled val="1"/>
        </dgm:presLayoutVars>
      </dgm:prSet>
      <dgm:spPr/>
      <dgm:t>
        <a:bodyPr/>
        <a:lstStyle/>
        <a:p>
          <a:endParaRPr lang="en-US"/>
        </a:p>
      </dgm:t>
    </dgm:pt>
    <dgm:pt modelId="{9C211128-4520-2646-80D8-9476592167D6}" type="pres">
      <dgm:prSet presAssocID="{8E1717F3-8422-E548-BC6C-040A2E541B75}" presName="sibTrans" presStyleLbl="sibTrans1D1" presStyleIdx="0" presStyleCnt="3"/>
      <dgm:spPr/>
      <dgm:t>
        <a:bodyPr/>
        <a:lstStyle/>
        <a:p>
          <a:endParaRPr lang="en-US"/>
        </a:p>
      </dgm:t>
    </dgm:pt>
    <dgm:pt modelId="{8BA1D778-7C4F-E648-8BB7-D0F7657E630E}" type="pres">
      <dgm:prSet presAssocID="{8E1717F3-8422-E548-BC6C-040A2E541B75}" presName="connectorText" presStyleLbl="sibTrans1D1" presStyleIdx="0" presStyleCnt="3"/>
      <dgm:spPr/>
      <dgm:t>
        <a:bodyPr/>
        <a:lstStyle/>
        <a:p>
          <a:endParaRPr lang="en-US"/>
        </a:p>
      </dgm:t>
    </dgm:pt>
    <dgm:pt modelId="{2C46A2D4-6C9A-2B44-93DD-631E46E55433}" type="pres">
      <dgm:prSet presAssocID="{687B7341-C2E7-2744-A1DA-C30EE8E436A1}" presName="node" presStyleLbl="node1" presStyleIdx="1" presStyleCnt="4">
        <dgm:presLayoutVars>
          <dgm:bulletEnabled val="1"/>
        </dgm:presLayoutVars>
      </dgm:prSet>
      <dgm:spPr/>
      <dgm:t>
        <a:bodyPr/>
        <a:lstStyle/>
        <a:p>
          <a:endParaRPr lang="en-US"/>
        </a:p>
      </dgm:t>
    </dgm:pt>
    <dgm:pt modelId="{4A5F23D2-8DBA-1C45-8BC0-6050DD64F82C}" type="pres">
      <dgm:prSet presAssocID="{B95AD783-886B-7545-AD08-9A64E1B8C088}" presName="sibTrans" presStyleLbl="sibTrans1D1" presStyleIdx="1" presStyleCnt="3"/>
      <dgm:spPr/>
      <dgm:t>
        <a:bodyPr/>
        <a:lstStyle/>
        <a:p>
          <a:endParaRPr lang="en-US"/>
        </a:p>
      </dgm:t>
    </dgm:pt>
    <dgm:pt modelId="{9C7A08D4-64F8-264C-A7ED-B5D84C82EE44}" type="pres">
      <dgm:prSet presAssocID="{B95AD783-886B-7545-AD08-9A64E1B8C088}" presName="connectorText" presStyleLbl="sibTrans1D1" presStyleIdx="1" presStyleCnt="3"/>
      <dgm:spPr/>
      <dgm:t>
        <a:bodyPr/>
        <a:lstStyle/>
        <a:p>
          <a:endParaRPr lang="en-US"/>
        </a:p>
      </dgm:t>
    </dgm:pt>
    <dgm:pt modelId="{BB2E6098-507A-5D4D-BBB5-7F0D670BC8B1}" type="pres">
      <dgm:prSet presAssocID="{7278E94A-1225-F24A-BEC9-5B90559BDBDF}" presName="node" presStyleLbl="node1" presStyleIdx="2" presStyleCnt="4">
        <dgm:presLayoutVars>
          <dgm:bulletEnabled val="1"/>
        </dgm:presLayoutVars>
      </dgm:prSet>
      <dgm:spPr/>
      <dgm:t>
        <a:bodyPr/>
        <a:lstStyle/>
        <a:p>
          <a:endParaRPr lang="en-US"/>
        </a:p>
      </dgm:t>
    </dgm:pt>
    <dgm:pt modelId="{9E8E8360-5BB2-2C48-980A-B597F3E4B707}" type="pres">
      <dgm:prSet presAssocID="{809C5B9C-69E5-1B4F-AA86-6CC8B87B81CD}" presName="sibTrans" presStyleLbl="sibTrans1D1" presStyleIdx="2" presStyleCnt="3"/>
      <dgm:spPr/>
      <dgm:t>
        <a:bodyPr/>
        <a:lstStyle/>
        <a:p>
          <a:endParaRPr lang="en-US"/>
        </a:p>
      </dgm:t>
    </dgm:pt>
    <dgm:pt modelId="{4DBC417F-BFB7-6347-AF7C-3327FFB515A0}" type="pres">
      <dgm:prSet presAssocID="{809C5B9C-69E5-1B4F-AA86-6CC8B87B81CD}" presName="connectorText" presStyleLbl="sibTrans1D1" presStyleIdx="2" presStyleCnt="3"/>
      <dgm:spPr/>
      <dgm:t>
        <a:bodyPr/>
        <a:lstStyle/>
        <a:p>
          <a:endParaRPr lang="en-US"/>
        </a:p>
      </dgm:t>
    </dgm:pt>
    <dgm:pt modelId="{232AD40C-C83B-B945-92DA-BEAD796C531B}" type="pres">
      <dgm:prSet presAssocID="{4BD05FB3-B808-B049-9FB3-E24C75596616}" presName="node" presStyleLbl="node1" presStyleIdx="3" presStyleCnt="4">
        <dgm:presLayoutVars>
          <dgm:bulletEnabled val="1"/>
        </dgm:presLayoutVars>
      </dgm:prSet>
      <dgm:spPr/>
      <dgm:t>
        <a:bodyPr/>
        <a:lstStyle/>
        <a:p>
          <a:endParaRPr lang="en-US"/>
        </a:p>
      </dgm:t>
    </dgm:pt>
  </dgm:ptLst>
  <dgm:cxnLst>
    <dgm:cxn modelId="{4D15EE08-BEB7-344A-BEAB-2E64EADC748E}" type="presOf" srcId="{B95AD783-886B-7545-AD08-9A64E1B8C088}" destId="{4A5F23D2-8DBA-1C45-8BC0-6050DD64F82C}"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016D9D84-B8E1-9A44-B5A4-59D00C341848}" srcId="{F5299564-40D6-5C46-A8BE-4C0D0EB7828C}" destId="{4BD05FB3-B808-B049-9FB3-E24C75596616}" srcOrd="3" destOrd="0" parTransId="{314B9888-E29A-CE4E-8210-729E632E1776}" sibTransId="{70FA2392-3746-4E41-8686-C1C5916A9C5E}"/>
    <dgm:cxn modelId="{6D1BC5E3-1266-DF44-9A83-11D3D86A43F4}" type="presOf" srcId="{B95AD783-886B-7545-AD08-9A64E1B8C088}" destId="{9C7A08D4-64F8-264C-A7ED-B5D84C82EE44}" srcOrd="1"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3DADF91-803E-C441-9E0F-BDB1E23E17E3}" type="presOf" srcId="{8E1717F3-8422-E548-BC6C-040A2E541B75}" destId="{9C211128-4520-2646-80D8-9476592167D6}" srcOrd="0"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2FAB450-7F40-204E-B378-9F576AB89501}" type="presOf" srcId="{809C5B9C-69E5-1B4F-AA86-6CC8B87B81CD}" destId="{4DBC417F-BFB7-6347-AF7C-3327FFB515A0}"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775714"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Operation code (opcode)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Specifies the operation to be performed.  The operation is specified by a binary code, known as the operation code, or </a:t>
          </a:r>
          <a:r>
            <a:rPr lang="en-US" sz="1300" i="1" kern="1200" dirty="0" smtClean="0">
              <a:effectLst>
                <a:outerShdw blurRad="38100" dist="38100" dir="2700000" algn="tl">
                  <a:srgbClr val="000000">
                    <a:alpha val="43137"/>
                  </a:srgbClr>
                </a:outerShdw>
              </a:effectLst>
            </a:rPr>
            <a:t>opcode</a:t>
          </a:r>
          <a:endParaRPr lang="en-US" sz="1300" i="1" kern="1200" dirty="0">
            <a:effectLst>
              <a:outerShdw blurRad="38100" dist="38100" dir="2700000" algn="tl">
                <a:srgbClr val="000000">
                  <a:alpha val="43137"/>
                </a:srgbClr>
              </a:outerShdw>
            </a:effectLst>
          </a:endParaRPr>
        </a:p>
      </dsp:txBody>
      <dsp:txXfrm>
        <a:off x="1775714" y="550164"/>
        <a:ext cx="2258568" cy="2258568"/>
      </dsp:txXfrm>
    </dsp:sp>
    <dsp:sp modelId="{06F2B317-5110-B94C-84A1-22E01F7471D3}">
      <dsp:nvSpPr>
        <dsp:cNvPr id="0" name=""/>
        <dsp:cNvSpPr/>
      </dsp:nvSpPr>
      <dsp:spPr>
        <a:xfrm>
          <a:off x="4208018"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Source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involve one or more source operands, that is, operands that are inputs for the operation</a:t>
          </a:r>
          <a:endParaRPr lang="en-US" sz="1300" kern="1200" dirty="0">
            <a:effectLst>
              <a:outerShdw blurRad="38100" dist="38100" dir="2700000" algn="tl">
                <a:srgbClr val="000000">
                  <a:alpha val="43137"/>
                </a:srgbClr>
              </a:outerShdw>
            </a:effectLst>
          </a:endParaRPr>
        </a:p>
      </dsp:txBody>
      <dsp:txXfrm>
        <a:off x="4208018" y="550164"/>
        <a:ext cx="2258568" cy="2258568"/>
      </dsp:txXfrm>
    </dsp:sp>
    <dsp:sp modelId="{5CED3117-5997-9241-ACAE-C2B634ACBCD2}">
      <dsp:nvSpPr>
        <dsp:cNvPr id="0" name=""/>
        <dsp:cNvSpPr/>
      </dsp:nvSpPr>
      <dsp:spPr>
        <a:xfrm>
          <a:off x="1775714"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Result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produce a result</a:t>
          </a:r>
          <a:endParaRPr lang="en-US" sz="1300" kern="1200" dirty="0">
            <a:effectLst>
              <a:outerShdw blurRad="38100" dist="38100" dir="2700000" algn="tl">
                <a:srgbClr val="000000">
                  <a:alpha val="43137"/>
                </a:srgbClr>
              </a:outerShdw>
            </a:effectLst>
          </a:endParaRPr>
        </a:p>
      </dsp:txBody>
      <dsp:txXfrm>
        <a:off x="1775714" y="2982468"/>
        <a:ext cx="2258568" cy="2258568"/>
      </dsp:txXfrm>
    </dsp:sp>
    <dsp:sp modelId="{582D9E84-4A97-E646-B080-93B15AA28637}">
      <dsp:nvSpPr>
        <dsp:cNvPr id="0" name=""/>
        <dsp:cNvSpPr/>
      </dsp:nvSpPr>
      <dsp:spPr>
        <a:xfrm>
          <a:off x="4208018"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Next instruction reference</a:t>
          </a:r>
          <a:endParaRPr lang="en-US" sz="1700" kern="1200" dirty="0"/>
        </a:p>
        <a:p>
          <a:pPr marL="114300" lvl="1" indent="-114300" algn="l" defTabSz="577850" rtl="0">
            <a:lnSpc>
              <a:spcPct val="90000"/>
            </a:lnSpc>
            <a:spcBef>
              <a:spcPct val="0"/>
            </a:spcBef>
            <a:spcAft>
              <a:spcPct val="15000"/>
            </a:spcAft>
            <a:buChar char="••"/>
          </a:pPr>
          <a:r>
            <a:rPr lang="en-US" sz="1300" kern="1200" dirty="0" smtClean="0"/>
            <a:t>This tells the processor where to fetch the next instruction after the execution of this instruction is complete</a:t>
          </a:r>
          <a:endParaRPr lang="en-US" sz="1300" kern="1200" dirty="0"/>
        </a:p>
      </dsp:txBody>
      <dsp:txXfrm>
        <a:off x="4208018" y="2982468"/>
        <a:ext cx="2258568" cy="22585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I/O instructions are needed to transfer programs and data into memory and the results of computations back out to the user</a:t>
          </a:r>
          <a:endParaRPr lang="en-US" sz="1000" kern="1200" dirty="0"/>
        </a:p>
      </dsp:txBody>
      <dsp:txXfrm>
        <a:off x="6375696" y="4169664"/>
        <a:ext cx="1897197" cy="1316736"/>
      </dsp:txXfrm>
    </dsp:sp>
    <dsp:sp modelId="{1271081F-DA7B-9646-B77E-4127E6C5A827}">
      <dsp:nvSpPr>
        <dsp:cNvPr id="0" name=""/>
        <dsp:cNvSpPr/>
      </dsp:nvSpPr>
      <dsp:spPr>
        <a:xfrm>
          <a:off x="228604" y="3733798"/>
          <a:ext cx="367039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Test instructions are used to test the value of a data word or the status of a computation</a:t>
          </a:r>
          <a:endParaRPr lang="en-US" sz="1000" kern="1200" dirty="0"/>
        </a:p>
        <a:p>
          <a:pPr marL="57150" lvl="1" indent="-57150" algn="l" defTabSz="444500" rtl="0">
            <a:lnSpc>
              <a:spcPct val="90000"/>
            </a:lnSpc>
            <a:spcBef>
              <a:spcPct val="0"/>
            </a:spcBef>
            <a:spcAft>
              <a:spcPct val="15000"/>
            </a:spcAft>
            <a:buChar char="••"/>
          </a:pPr>
          <a:r>
            <a:rPr lang="en-US" sz="1000" kern="1200" dirty="0" smtClean="0"/>
            <a:t>Branch instructions are used to branch to a different set of instructions depending on the decision made</a:t>
          </a:r>
          <a:endParaRPr lang="en-US" sz="1000" kern="1200" dirty="0"/>
        </a:p>
      </dsp:txBody>
      <dsp:txXfrm>
        <a:off x="228604" y="4171187"/>
        <a:ext cx="2569279" cy="1312166"/>
      </dsp:txXfrm>
    </dsp:sp>
    <dsp:sp modelId="{E013DB8C-C4D5-9245-9F44-E76F99512271}">
      <dsp:nvSpPr>
        <dsp:cNvPr id="0" name=""/>
        <dsp:cNvSpPr/>
      </dsp:nvSpPr>
      <dsp:spPr>
        <a:xfrm>
          <a:off x="5515507" y="0"/>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Movement of data into or out of register and or memory locations</a:t>
          </a:r>
          <a:endParaRPr lang="en-US" sz="1000" kern="1200" dirty="0"/>
        </a:p>
      </dsp:txBody>
      <dsp:txXfrm>
        <a:off x="6328592" y="0"/>
        <a:ext cx="1897197" cy="1316736"/>
      </dsp:txXfrm>
    </dsp:sp>
    <dsp:sp modelId="{D393D0F9-5D0B-304A-9364-031DA1DC3538}">
      <dsp:nvSpPr>
        <dsp:cNvPr id="0" name=""/>
        <dsp:cNvSpPr/>
      </dsp:nvSpPr>
      <dsp:spPr>
        <a:xfrm>
          <a:off x="232399" y="8"/>
          <a:ext cx="335036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Arithmetic instructions provide computational capabilities for processing numeric data</a:t>
          </a:r>
          <a:endParaRPr lang="en-US" sz="1000" kern="1200" dirty="0"/>
        </a:p>
        <a:p>
          <a:pPr marL="57150" lvl="1" indent="-57150" algn="l" defTabSz="444500" rtl="0">
            <a:lnSpc>
              <a:spcPct val="90000"/>
            </a:lnSpc>
            <a:spcBef>
              <a:spcPct val="0"/>
            </a:spcBef>
            <a:spcAft>
              <a:spcPct val="15000"/>
            </a:spcAft>
            <a:buChar char="••"/>
          </a:pPr>
          <a:r>
            <a:rPr lang="en-US" sz="1000" kern="1200" dirty="0" smtClean="0"/>
            <a:t>Logic (Boolean) instructions operate on the bits of a word as bits rather than as numbers, thus they provide capabilities for processing any other type of data the user may wish to employ</a:t>
          </a:r>
          <a:endParaRPr lang="en-US" sz="1000" kern="1200" dirty="0"/>
        </a:p>
      </dsp:txBody>
      <dsp:txXfrm>
        <a:off x="232399" y="8"/>
        <a:ext cx="2345258" cy="1312166"/>
      </dsp:txXfrm>
    </dsp:sp>
    <dsp:sp modelId="{64E7A613-FAC5-2A4B-84D5-823A0DA3329F}">
      <dsp:nvSpPr>
        <dsp:cNvPr id="0" name=""/>
        <dsp:cNvSpPr/>
      </dsp:nvSpPr>
      <dsp:spPr>
        <a:xfrm>
          <a:off x="1989124" y="31272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processing</a:t>
          </a:r>
          <a:endParaRPr lang="en-US" sz="2100" kern="1200" dirty="0">
            <a:effectLst>
              <a:outerShdw blurRad="38100" dist="38100" dir="2700000" algn="tl">
                <a:srgbClr val="000000">
                  <a:alpha val="43137"/>
                </a:srgbClr>
              </a:outerShdw>
            </a:effectLst>
          </a:endParaRPr>
        </a:p>
      </dsp:txBody>
      <dsp:txXfrm>
        <a:off x="1989124" y="312724"/>
        <a:ext cx="2375611" cy="2375611"/>
      </dsp:txXfrm>
    </dsp:sp>
    <dsp:sp modelId="{3B212426-56CB-2742-8EFE-A3AF6B61B920}">
      <dsp:nvSpPr>
        <dsp:cNvPr id="0" name=""/>
        <dsp:cNvSpPr/>
      </dsp:nvSpPr>
      <dsp:spPr>
        <a:xfrm rot="5400000">
          <a:off x="4474464" y="31272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storage</a:t>
          </a:r>
          <a:endParaRPr lang="en-US" sz="2100" kern="1200" dirty="0">
            <a:effectLst>
              <a:outerShdw blurRad="38100" dist="38100" dir="2700000" algn="tl">
                <a:srgbClr val="000000">
                  <a:alpha val="43137"/>
                </a:srgbClr>
              </a:outerShdw>
            </a:effectLst>
          </a:endParaRPr>
        </a:p>
      </dsp:txBody>
      <dsp:txXfrm rot="5400000">
        <a:off x="4474464" y="312724"/>
        <a:ext cx="2375611" cy="2375611"/>
      </dsp:txXfrm>
    </dsp:sp>
    <dsp:sp modelId="{0F90C031-7DF5-F44F-BC7E-06E0F85CB427}">
      <dsp:nvSpPr>
        <dsp:cNvPr id="0" name=""/>
        <dsp:cNvSpPr/>
      </dsp:nvSpPr>
      <dsp:spPr>
        <a:xfrm rot="10800000">
          <a:off x="4474464" y="279806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movement</a:t>
          </a:r>
          <a:endParaRPr lang="en-US" sz="2100" kern="1200" dirty="0">
            <a:effectLst>
              <a:outerShdw blurRad="38100" dist="38100" dir="2700000" algn="tl">
                <a:srgbClr val="000000">
                  <a:alpha val="43137"/>
                </a:srgbClr>
              </a:outerShdw>
            </a:effectLst>
          </a:endParaRPr>
        </a:p>
      </dsp:txBody>
      <dsp:txXfrm rot="10800000">
        <a:off x="4474464" y="2798064"/>
        <a:ext cx="2375611" cy="2375611"/>
      </dsp:txXfrm>
    </dsp:sp>
    <dsp:sp modelId="{D68EFB07-20BD-9848-85ED-45FB73135481}">
      <dsp:nvSpPr>
        <dsp:cNvPr id="0" name=""/>
        <dsp:cNvSpPr/>
      </dsp:nvSpPr>
      <dsp:spPr>
        <a:xfrm rot="16200000">
          <a:off x="1989124" y="279806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Control</a:t>
          </a:r>
          <a:endParaRPr lang="en-US" sz="2100" kern="1200" dirty="0">
            <a:effectLst>
              <a:outerShdw blurRad="38100" dist="38100" dir="2700000" algn="tl">
                <a:srgbClr val="000000">
                  <a:alpha val="43137"/>
                </a:srgbClr>
              </a:outerShdw>
            </a:effectLst>
          </a:endParaRPr>
        </a:p>
      </dsp:txBody>
      <dsp:txXfrm rot="16200000">
        <a:off x="1989124" y="2798064"/>
        <a:ext cx="2375611" cy="2375611"/>
      </dsp:txXfrm>
    </dsp:sp>
    <dsp:sp modelId="{A04C8535-5121-1D48-89BE-ED9EAD28EFF1}">
      <dsp:nvSpPr>
        <dsp:cNvPr id="0" name=""/>
        <dsp:cNvSpPr/>
      </dsp:nvSpPr>
      <dsp:spPr>
        <a:xfrm>
          <a:off x="4009491" y="224942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Fundamental design issues:</a:t>
          </a:r>
          <a:endParaRPr lang="en-US" sz="1800" kern="1200" dirty="0">
            <a:effectLst>
              <a:outerShdw blurRad="38100" dist="38100" dir="2700000" algn="tl">
                <a:srgbClr val="000000">
                  <a:alpha val="43137"/>
                </a:srgbClr>
              </a:outerShdw>
            </a:effectLst>
          </a:endParaRP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Operation repertoire</a:t>
          </a:r>
          <a:endParaRPr lang="en-US" sz="1200" kern="1200" dirty="0"/>
        </a:p>
        <a:p>
          <a:pPr marL="57150" lvl="1" indent="-57150" algn="l" defTabSz="400050" rtl="0">
            <a:lnSpc>
              <a:spcPct val="90000"/>
            </a:lnSpc>
            <a:spcBef>
              <a:spcPct val="0"/>
            </a:spcBef>
            <a:spcAft>
              <a:spcPct val="15000"/>
            </a:spcAft>
            <a:buChar char="••"/>
          </a:pPr>
          <a:r>
            <a:rPr lang="en-US" sz="900" kern="1200" dirty="0" smtClean="0"/>
            <a:t>How many and which operations to provide and how complex operations should be</a:t>
          </a:r>
          <a:endParaRPr lang="en-US" sz="900" kern="1200" dirty="0"/>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Data types</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various types of data upon which operations are performed</a:t>
          </a:r>
          <a:endParaRPr lang="en-US" sz="900" kern="1200" dirty="0"/>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Instruction format</a:t>
          </a:r>
          <a:endParaRPr lang="en-US" sz="1200" kern="1200" dirty="0"/>
        </a:p>
        <a:p>
          <a:pPr marL="57150" lvl="1" indent="-57150" algn="l" defTabSz="400050" rtl="0">
            <a:lnSpc>
              <a:spcPct val="90000"/>
            </a:lnSpc>
            <a:spcBef>
              <a:spcPct val="0"/>
            </a:spcBef>
            <a:spcAft>
              <a:spcPct val="15000"/>
            </a:spcAft>
            <a:buChar char="••"/>
          </a:pPr>
          <a:r>
            <a:rPr lang="en-US" sz="900" kern="1200" dirty="0" smtClean="0"/>
            <a:t>Instruction length in bits, number of addresses, size of various fields, etc.</a:t>
          </a:r>
          <a:endParaRPr lang="en-US" sz="900" kern="1200" dirty="0"/>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Registers</a:t>
          </a:r>
          <a:endParaRPr lang="en-US" sz="1200" kern="1200" dirty="0"/>
        </a:p>
        <a:p>
          <a:pPr marL="57150" lvl="1" indent="-57150" algn="l" defTabSz="400050" rtl="0">
            <a:lnSpc>
              <a:spcPct val="90000"/>
            </a:lnSpc>
            <a:spcBef>
              <a:spcPct val="0"/>
            </a:spcBef>
            <a:spcAft>
              <a:spcPct val="15000"/>
            </a:spcAft>
            <a:buChar char="••"/>
          </a:pPr>
          <a:r>
            <a:rPr lang="en-US" sz="900" kern="1200" dirty="0" smtClean="0"/>
            <a:t>Number of processor registers that can be referenced by instructions and their use</a:t>
          </a:r>
          <a:endParaRPr lang="en-US" sz="900" kern="1200" dirty="0"/>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Addressing</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mode or modes by which the address of an operand is specified </a:t>
          </a:r>
          <a:endParaRPr lang="en-US" sz="900" kern="1200" dirty="0"/>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Programmer’s means of controlling the processor</a:t>
          </a:r>
          <a:endParaRPr lang="en-US" sz="1800" kern="1200" dirty="0">
            <a:effectLst>
              <a:outerShdw blurRad="38100" dist="38100" dir="2700000" algn="tl">
                <a:srgbClr val="000000">
                  <a:alpha val="43137"/>
                </a:srgbClr>
              </a:outerShdw>
            </a:effectLst>
          </a:endParaRPr>
        </a:p>
      </dsp:txBody>
      <dsp:txXfrm rot="10800000">
        <a:off x="304806" y="2265735"/>
        <a:ext cx="7924787" cy="1220409"/>
      </dsp:txXfrm>
    </dsp:sp>
    <dsp:sp modelId="{01AE4E59-7A07-2540-9D90-9EB69C1E6E80}">
      <dsp:nvSpPr>
        <dsp:cNvPr id="0" name=""/>
        <dsp:cNvSpPr/>
      </dsp:nvSpPr>
      <dsp:spPr>
        <a:xfrm rot="10800000">
          <a:off x="381018" y="1165233"/>
          <a:ext cx="7772363" cy="1131282"/>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Defines many of the functions performed by the processor</a:t>
          </a:r>
          <a:endParaRPr lang="en-US" sz="1800" kern="1200" dirty="0">
            <a:effectLst>
              <a:outerShdw blurRad="38100" dist="38100" dir="2700000" algn="tl">
                <a:srgbClr val="000000">
                  <a:alpha val="43137"/>
                </a:srgbClr>
              </a:outerShdw>
            </a:effectLst>
          </a:endParaRPr>
        </a:p>
      </dsp:txBody>
      <dsp:txXfrm rot="10800000">
        <a:off x="381018" y="1165233"/>
        <a:ext cx="7772363" cy="1131282"/>
      </dsp:txXfrm>
    </dsp:sp>
    <dsp:sp modelId="{4CCC5995-C980-C545-822B-7C2E6DA5B193}">
      <dsp:nvSpPr>
        <dsp:cNvPr id="0" name=""/>
        <dsp:cNvSpPr/>
      </dsp:nvSpPr>
      <dsp:spPr>
        <a:xfrm rot="10800000">
          <a:off x="304806" y="663"/>
          <a:ext cx="7924787" cy="1195350"/>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Very complex because it affects so many aspects of the computer system</a:t>
          </a:r>
          <a:endParaRPr lang="en-US" sz="1800" kern="1200" dirty="0">
            <a:effectLst>
              <a:outerShdw blurRad="38100" dist="38100" dir="2700000" algn="tl">
                <a:srgbClr val="000000">
                  <a:alpha val="43137"/>
                </a:srgbClr>
              </a:outerShdw>
            </a:effectLst>
          </a:endParaRPr>
        </a:p>
      </dsp:txBody>
      <dsp:txXfrm rot="10800000">
        <a:off x="304806" y="663"/>
        <a:ext cx="7924787" cy="119535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Addresses</a:t>
          </a:r>
          <a:endParaRPr lang="en-US" sz="3300" kern="1200" dirty="0"/>
        </a:p>
      </dsp:txBody>
      <dsp:txXfrm rot="20654831">
        <a:off x="54498" y="388143"/>
        <a:ext cx="2971800" cy="812601"/>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Numbers</a:t>
          </a:r>
          <a:endParaRPr lang="en-US" sz="3300" kern="1200" dirty="0"/>
        </a:p>
      </dsp:txBody>
      <dsp:txXfrm rot="946966">
        <a:off x="4495793" y="990599"/>
        <a:ext cx="2971800" cy="812601"/>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Characters</a:t>
          </a:r>
          <a:endParaRPr lang="en-US" sz="3300" kern="1200" dirty="0"/>
        </a:p>
      </dsp:txBody>
      <dsp:txXfrm rot="846432">
        <a:off x="130426" y="2483519"/>
        <a:ext cx="2971800" cy="812601"/>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Logical Data</a:t>
          </a:r>
          <a:endParaRPr lang="en-US" sz="3300" kern="1200" dirty="0"/>
        </a:p>
      </dsp:txBody>
      <dsp:txXfrm rot="20892888">
        <a:off x="4395049" y="3038119"/>
        <a:ext cx="2971800" cy="81260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Most fundamental type of machine instruction</a:t>
          </a:r>
          <a:endParaRPr lang="en-US" sz="1900" kern="1200" dirty="0">
            <a:effectLst>
              <a:outerShdw blurRad="38100" dist="38100" dir="2700000" algn="tl">
                <a:srgbClr val="000000">
                  <a:alpha val="43137"/>
                </a:srgbClr>
              </a:outerShdw>
            </a:effectLst>
          </a:endParaRPr>
        </a:p>
      </dsp:txBody>
      <dsp:txXfrm rot="16200000">
        <a:off x="654" y="383734"/>
        <a:ext cx="4109330" cy="4109330"/>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Must specify:</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Location of the source and destination operands</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length of data to be transferred must be indicated</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mode of addressing for each operand must be specified</a:t>
          </a:r>
          <a:endParaRPr lang="en-US" sz="1500" kern="1200" dirty="0">
            <a:effectLst>
              <a:outerShdw blurRad="38100" dist="38100" dir="2700000" algn="tl">
                <a:srgbClr val="000000">
                  <a:alpha val="43137"/>
                </a:srgbClr>
              </a:outerShdw>
            </a:effectLst>
          </a:endParaRPr>
        </a:p>
      </dsp:txBody>
      <dsp:txXfrm rot="5400000">
        <a:off x="4348215" y="383734"/>
        <a:ext cx="4109330" cy="410933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C9DA8E-8ED9-844B-B613-13FD05010447}">
      <dsp:nvSpPr>
        <dsp:cNvPr id="0" name=""/>
        <dsp:cNvSpPr/>
      </dsp:nvSpPr>
      <dsp:spPr>
        <a:xfrm>
          <a:off x="927571" y="3237"/>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Instructions that change the format or operate on the format of data</a:t>
          </a:r>
          <a:endParaRPr lang="en-US" sz="2000" kern="1200" dirty="0">
            <a:effectLst>
              <a:outerShdw blurRad="38100" dist="38100" dir="2700000" algn="tl">
                <a:srgbClr val="000000">
                  <a:alpha val="43137"/>
                </a:srgbClr>
              </a:outerShdw>
            </a:effectLst>
          </a:endParaRPr>
        </a:p>
      </dsp:txBody>
      <dsp:txXfrm>
        <a:off x="927571" y="3237"/>
        <a:ext cx="2915542" cy="2915542"/>
      </dsp:txXfrm>
    </dsp:sp>
    <dsp:sp modelId="{A565A70D-D266-D14D-801A-624F8C0A17FF}">
      <dsp:nvSpPr>
        <dsp:cNvPr id="0" name=""/>
        <dsp:cNvSpPr/>
      </dsp:nvSpPr>
      <dsp:spPr>
        <a:xfrm rot="10800000">
          <a:off x="1875122" y="3295249"/>
          <a:ext cx="1020440" cy="798115"/>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1413009" y="4424657"/>
          <a:ext cx="1944667"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tx2"/>
              </a:solidFill>
              <a:effectLst>
                <a:outerShdw blurRad="38100" dist="38100" dir="2700000" algn="tl">
                  <a:srgbClr val="000000">
                    <a:alpha val="43137"/>
                  </a:srgbClr>
                </a:outerShdw>
              </a:effectLst>
            </a:rPr>
            <a:t>An example is converting from decimal to binary</a:t>
          </a:r>
          <a:endParaRPr lang="en-US" sz="1700" kern="1200" dirty="0">
            <a:solidFill>
              <a:schemeClr val="tx2"/>
            </a:solidFill>
            <a:effectLst>
              <a:outerShdw blurRad="38100" dist="38100" dir="2700000" algn="tl">
                <a:srgbClr val="000000">
                  <a:alpha val="43137"/>
                </a:srgbClr>
              </a:outerShdw>
            </a:effectLst>
          </a:endParaRPr>
        </a:p>
      </dsp:txBody>
      <dsp:txXfrm>
        <a:off x="1413009" y="4424657"/>
        <a:ext cx="1944667" cy="1944667"/>
      </dsp:txXfrm>
    </dsp:sp>
    <dsp:sp modelId="{D49EAA5E-508B-AC45-A500-B17EA738C083}">
      <dsp:nvSpPr>
        <dsp:cNvPr id="0" name=""/>
        <dsp:cNvSpPr/>
      </dsp:nvSpPr>
      <dsp:spPr>
        <a:xfrm rot="5400000">
          <a:off x="3841649" y="4997933"/>
          <a:ext cx="1020440" cy="798115"/>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30088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An example of a more complex editing instruction is the EAS/390 Translate (TR) instruction</a:t>
          </a:r>
          <a:endParaRPr lang="en-US" sz="2000" kern="1200" dirty="0">
            <a:effectLst>
              <a:outerShdw blurRad="38100" dist="38100" dir="2700000" algn="tl">
                <a:srgbClr val="000000">
                  <a:alpha val="43137"/>
                </a:srgbClr>
              </a:outerShdw>
            </a:effectLst>
          </a:endParaRPr>
        </a:p>
      </dsp:txBody>
      <dsp:txXfrm>
        <a:off x="5300885" y="3939220"/>
        <a:ext cx="2915542" cy="2915542"/>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3784939" numCol="1" spcCol="1270" anchor="t" anchorCtr="0">
          <a:noAutofit/>
        </a:bodyPr>
        <a:lstStyle/>
        <a:p>
          <a:pPr lvl="0" algn="l" defTabSz="800100" rtl="0">
            <a:lnSpc>
              <a:spcPct val="90000"/>
            </a:lnSpc>
            <a:spcBef>
              <a:spcPct val="0"/>
            </a:spcBef>
            <a:spcAft>
              <a:spcPct val="35000"/>
            </a:spcAft>
          </a:pPr>
          <a:r>
            <a:rPr lang="en-US" sz="1800" kern="1200" dirty="0" smtClean="0"/>
            <a:t>Instructions that can be executed only while the processor is in a certain privileged state or is executing a program in a special privileged area of memory</a:t>
          </a:r>
          <a:endParaRPr lang="en-US" sz="1800" kern="1200" dirty="0"/>
        </a:p>
      </dsp:txBody>
      <dsp:txXfrm>
        <a:off x="0" y="0"/>
        <a:ext cx="8229600" cy="4876800"/>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2167738" numCol="1" spcCol="1270" anchor="t" anchorCtr="0">
          <a:noAutofit/>
        </a:bodyPr>
        <a:lstStyle/>
        <a:p>
          <a:pPr lvl="0" algn="l" defTabSz="800100" rtl="0">
            <a:lnSpc>
              <a:spcPct val="90000"/>
            </a:lnSpc>
            <a:spcBef>
              <a:spcPct val="0"/>
            </a:spcBef>
            <a:spcAft>
              <a:spcPct val="35000"/>
            </a:spcAft>
          </a:pPr>
          <a:r>
            <a:rPr lang="en-US" sz="1800" kern="1200" dirty="0" smtClean="0"/>
            <a:t>Typically these instructions are reserved for the use of the operating system</a:t>
          </a:r>
          <a:endParaRPr lang="en-US" sz="1800" kern="1200" dirty="0"/>
        </a:p>
      </dsp:txBody>
      <dsp:txXfrm>
        <a:off x="205740" y="1219200"/>
        <a:ext cx="7818120" cy="341376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1101073" numCol="1" spcCol="1270" anchor="t" anchorCtr="0">
          <a:noAutofit/>
        </a:bodyPr>
        <a:lstStyle/>
        <a:p>
          <a:pPr lvl="0" algn="l" defTabSz="800100" rtl="0">
            <a:lnSpc>
              <a:spcPct val="90000"/>
            </a:lnSpc>
            <a:spcBef>
              <a:spcPct val="0"/>
            </a:spcBef>
            <a:spcAft>
              <a:spcPct val="35000"/>
            </a:spcAft>
          </a:pPr>
          <a:r>
            <a:rPr lang="en-US" sz="1800" kern="1200" dirty="0" smtClean="0"/>
            <a:t>Examples of system control operations:</a:t>
          </a:r>
          <a:endParaRPr lang="en-US" sz="1800" kern="1200" dirty="0"/>
        </a:p>
      </dsp:txBody>
      <dsp:txXfrm>
        <a:off x="411480" y="2438400"/>
        <a:ext cx="7406640" cy="1950720"/>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system control instruction may read or alter a control register</a:t>
          </a:r>
          <a:endParaRPr lang="en-US" sz="1400" kern="1200" dirty="0"/>
        </a:p>
      </dsp:txBody>
      <dsp:txXfrm>
        <a:off x="596646" y="3316224"/>
        <a:ext cx="2315659" cy="877824"/>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 instruction to read or modify a storage protection key</a:t>
          </a:r>
          <a:endParaRPr lang="en-US" sz="1400" kern="1200" dirty="0"/>
        </a:p>
      </dsp:txBody>
      <dsp:txXfrm>
        <a:off x="2952931" y="3316224"/>
        <a:ext cx="2315659" cy="877824"/>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Access to process control blocks in a multiprogramming system</a:t>
          </a:r>
          <a:endParaRPr lang="en-US" sz="1400" kern="1200" dirty="0"/>
        </a:p>
      </dsp:txBody>
      <dsp:txXfrm>
        <a:off x="5309217" y="3316224"/>
        <a:ext cx="2315659" cy="87782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Includes an implied address</a:t>
          </a:r>
          <a:endParaRPr lang="en-US" sz="2200" kern="1200" dirty="0"/>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Typically implies that one instruction be skipped, thus the implied address equals the address of the next instruction plus one instruction length</a:t>
          </a:r>
          <a:endParaRPr lang="en-US" sz="2200" kern="1200" dirty="0"/>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Because the skip instruction does not require a destination address field it is free to do other things</a:t>
          </a:r>
          <a:endParaRPr lang="en-US" sz="2200" kern="1200" dirty="0"/>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Example is the increment-and-skip-if-zero (ISZ) instruction</a:t>
          </a: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12 “Instruction</a:t>
            </a:r>
            <a:r>
              <a:rPr lang="en-US" baseline="0" dirty="0" smtClean="0">
                <a:latin typeface="Times New Roman" pitchFamily="-110" charset="0"/>
              </a:rPr>
              <a:t> Sets:  Characteristics and Functions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Thân</a:t>
            </a:r>
            <a:r>
              <a:rPr lang="en-GB" baseline="0" dirty="0" smtClean="0"/>
              <a:t> Văn Sử</a:t>
            </a: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r>
              <a:rPr lang="en-US" sz="1200" kern="1200" dirty="0" smtClean="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t>
            </a:r>
            <a:r>
              <a:rPr lang="en-US" sz="1200" kern="1200" dirty="0" err="1" smtClean="0">
                <a:solidFill>
                  <a:schemeClr val="tx1"/>
                </a:solidFill>
                <a:latin typeface="Times New Roman" pitchFamily="-1" charset="0"/>
                <a:ea typeface="+mn-ea"/>
                <a:cs typeface="+mn-cs"/>
              </a:rPr>
              <a:t>Ada</a:t>
            </a:r>
            <a:r>
              <a:rPr lang="en-US" sz="1200" kern="1200" smtClean="0">
                <a:solidFill>
                  <a:schemeClr val="tx1"/>
                </a:solidFill>
                <a:latin typeface="Times New Roman" pitchFamily="-1" charset="0"/>
                <a:ea typeface="+mn-ea"/>
                <a:cs typeface="+mn-cs"/>
              </a:rPr>
              <a:t>, very little of the architecture of the underlying machine is visible.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smtClean="0"/>
          </a:p>
          <a:p>
            <a:endParaRPr lang="en-US" sz="1200" kern="1200" smtClean="0">
              <a:solidFill>
                <a:schemeClr val="tx1"/>
              </a:solidFill>
              <a:latin typeface="Times New Roman" pitchFamily="-1" charset="0"/>
              <a:ea typeface="+mn-ea"/>
              <a:cs typeface="+mn-cs"/>
            </a:endParaRPr>
          </a:p>
          <a:p>
            <a:r>
              <a:rPr lang="en-US" sz="1200" kern="1200" smtClean="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smtClean="0"/>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smtClean="0">
                <a:solidFill>
                  <a:schemeClr val="tx1"/>
                </a:solidFill>
                <a:latin typeface="Times New Roman" pitchFamily="-1" charset="0"/>
                <a:ea typeface="+mn-ea"/>
                <a:cs typeface="+mn-cs"/>
              </a:rPr>
              <a:t>accumulator </a:t>
            </a:r>
            <a:r>
              <a:rPr lang="en-US" sz="1200" kern="1200" dirty="0" smtClean="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smtClean="0">
                <a:solidFill>
                  <a:schemeClr val="tx1"/>
                </a:solidFill>
                <a:latin typeface="Times New Roman" pitchFamily="-1" charset="0"/>
                <a:ea typeface="+mn-ea"/>
                <a:cs typeface="+mn-cs"/>
              </a:rPr>
              <a:t>stack. </a:t>
            </a:r>
            <a:r>
              <a:rPr lang="en-US" sz="1200" kern="1200" dirty="0" smtClean="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Operation repertoire: </a:t>
            </a:r>
            <a:r>
              <a:rPr lang="en-US" sz="1200" kern="1200" dirty="0" smtClean="0">
                <a:solidFill>
                  <a:schemeClr val="tx1"/>
                </a:solidFill>
                <a:latin typeface="Times New Roman" pitchFamily="-1" charset="0"/>
                <a:ea typeface="+mn-ea"/>
                <a:cs typeface="+mn-cs"/>
              </a:rPr>
              <a:t>How many and which operations to provide, and how complex operations should be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types: </a:t>
            </a:r>
            <a:r>
              <a:rPr lang="en-US" sz="1200" kern="1200" dirty="0" smtClean="0">
                <a:solidFill>
                  <a:schemeClr val="tx1"/>
                </a:solidFill>
                <a:latin typeface="Times New Roman" pitchFamily="-1" charset="0"/>
                <a:ea typeface="+mn-ea"/>
                <a:cs typeface="+mn-cs"/>
              </a:rPr>
              <a:t>The various types of data upon which operations are performed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format: </a:t>
            </a:r>
            <a:r>
              <a:rPr lang="en-US" sz="1200" kern="1200" dirty="0" smtClean="0">
                <a:solidFill>
                  <a:schemeClr val="tx1"/>
                </a:solidFill>
                <a:latin typeface="Times New Roman" pitchFamily="-1" charset="0"/>
                <a:ea typeface="+mn-ea"/>
                <a:cs typeface="+mn-cs"/>
              </a:rPr>
              <a:t>Instruction length (in bits), number of addresses, size of </a:t>
            </a:r>
          </a:p>
          <a:p>
            <a:r>
              <a:rPr lang="en-US" sz="1200" kern="1200" dirty="0" smtClean="0">
                <a:solidFill>
                  <a:schemeClr val="tx1"/>
                </a:solidFill>
                <a:latin typeface="Times New Roman" pitchFamily="-1" charset="0"/>
                <a:ea typeface="+mn-ea"/>
                <a:cs typeface="+mn-cs"/>
              </a:rPr>
              <a:t>various fields, and so 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Registers: </a:t>
            </a:r>
            <a:r>
              <a:rPr lang="en-US" sz="1200" kern="1200" dirty="0" smtClean="0">
                <a:solidFill>
                  <a:schemeClr val="tx1"/>
                </a:solidFill>
                <a:latin typeface="Times New Roman" pitchFamily="-1" charset="0"/>
                <a:ea typeface="+mn-ea"/>
                <a:cs typeface="+mn-cs"/>
              </a:rPr>
              <a:t>Number of processor registers that can be referenced by instructions, and their use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Addressing: </a:t>
            </a:r>
            <a:r>
              <a:rPr lang="en-US" sz="1200" kern="1200" dirty="0" smtClean="0">
                <a:solidFill>
                  <a:schemeClr val="tx1"/>
                </a:solidFill>
                <a:latin typeface="Times New Roman" pitchFamily="-1" charset="0"/>
                <a:ea typeface="+mn-ea"/>
                <a:cs typeface="+mn-cs"/>
              </a:rPr>
              <a:t>The mode or modes by which the address of an operand is specified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Machine instructions operate on data. The most important general categories of data are </a:t>
            </a:r>
            <a:endParaRPr lang="en-US" dirty="0" smtClean="0"/>
          </a:p>
          <a:p>
            <a:r>
              <a:rPr lang="en-US" sz="1200" kern="1200" smtClean="0">
                <a:solidFill>
                  <a:schemeClr val="tx1"/>
                </a:solidFill>
                <a:latin typeface="Times New Roman" pitchFamily="-1" charset="0"/>
                <a:ea typeface="+mn-ea"/>
                <a:cs typeface="+mn-cs"/>
              </a:rPr>
              <a:t>Addresses, Numbers , Characters , Logical </a:t>
            </a:r>
            <a:r>
              <a:rPr lang="en-US" sz="1200" kern="1200" dirty="0" smtClean="0">
                <a:solidFill>
                  <a:schemeClr val="tx1"/>
                </a:solidFill>
                <a:latin typeface="Times New Roman" pitchFamily="-1" charset="0"/>
                <a:ea typeface="+mn-ea"/>
                <a:cs typeface="+mn-cs"/>
              </a:rPr>
              <a:t>data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 types of numerical data are common in computers: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floating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Decimal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smtClean="0">
                <a:solidFill>
                  <a:schemeClr val="tx1"/>
                </a:solidFill>
                <a:latin typeface="Times New Roman" pitchFamily="-1" charset="0"/>
                <a:ea typeface="ＭＳ Ｐゴシック" pitchFamily="-1" charset="-128"/>
                <a:cs typeface="+mn-cs"/>
              </a:rPr>
              <a:t>packed decimal.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unit as consisting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smtClean="0">
                <a:solidFill>
                  <a:schemeClr val="tx1"/>
                </a:solidFill>
                <a:latin typeface="Times New Roman" pitchFamily="-1" charset="0"/>
                <a:ea typeface="+mn-ea"/>
                <a:cs typeface="+mn-cs"/>
              </a:rPr>
              <a:t>logical </a:t>
            </a:r>
            <a:r>
              <a:rPr lang="en-US" sz="1200" kern="1200" dirty="0" smtClean="0">
                <a:solidFill>
                  <a:schemeClr val="tx1"/>
                </a:solidFill>
                <a:latin typeface="Times New Roman" pitchFamily="-1" charset="0"/>
                <a:ea typeface="+mn-ea"/>
                <a:cs typeface="+mn-cs"/>
              </a:rPr>
              <a:t>data. </a:t>
            </a:r>
            <a:endParaRPr lang="en-US" dirty="0" smtClean="0"/>
          </a:p>
          <a:p>
            <a:endParaRPr lang="en-US" dirty="0" smtClean="0"/>
          </a:p>
          <a:p>
            <a:r>
              <a:rPr lang="en-US" sz="1200" kern="1200" dirty="0" smtClean="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Data transfer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Arithmetic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Conversion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I/O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System control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Transfer of control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12.3 (based on [HAYE98]) lists common instruction types in each category.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smtClean="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smtClean="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possible operations include a variety of single-operand instructions; for example,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Absolute: </a:t>
            </a:r>
            <a:r>
              <a:rPr lang="en-US" sz="1200" kern="1200" dirty="0" smtClean="0">
                <a:solidFill>
                  <a:schemeClr val="tx1"/>
                </a:solidFill>
                <a:latin typeface="Times New Roman" pitchFamily="-1" charset="0"/>
                <a:ea typeface="+mn-ea"/>
                <a:cs typeface="+mn-cs"/>
              </a:rPr>
              <a:t>Take the absolute value of the operand.</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Negate: </a:t>
            </a:r>
            <a:r>
              <a:rPr lang="en-US" sz="1200" kern="1200" dirty="0" smtClean="0">
                <a:solidFill>
                  <a:schemeClr val="tx1"/>
                </a:solidFill>
                <a:latin typeface="Times New Roman" pitchFamily="-1" charset="0"/>
                <a:ea typeface="+mn-ea"/>
                <a:cs typeface="+mn-cs"/>
              </a:rPr>
              <a:t>Negate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Increment: </a:t>
            </a:r>
            <a:r>
              <a:rPr lang="en-US" sz="1200" kern="1200" dirty="0" smtClean="0">
                <a:solidFill>
                  <a:schemeClr val="tx1"/>
                </a:solidFill>
                <a:latin typeface="Times New Roman" pitchFamily="-1" charset="0"/>
                <a:ea typeface="+mn-ea"/>
                <a:cs typeface="+mn-cs"/>
              </a:rPr>
              <a:t>Add 1 to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Decrement: </a:t>
            </a:r>
            <a:r>
              <a:rPr lang="en-US" sz="1200" kern="1200" dirty="0" smtClean="0">
                <a:solidFill>
                  <a:schemeClr val="tx1"/>
                </a:solidFill>
                <a:latin typeface="Times New Roman" pitchFamily="-1" charset="0"/>
                <a:ea typeface="+mn-ea"/>
                <a:cs typeface="+mn-cs"/>
              </a:rPr>
              <a:t>Subtract 1 from the operand.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smtClean="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smtClean="0">
                <a:solidFill>
                  <a:schemeClr val="tx1"/>
                </a:solidFill>
                <a:latin typeface="Times New Roman" pitchFamily="-1" charset="0"/>
                <a:ea typeface="+mn-ea"/>
                <a:cs typeface="+mn-cs"/>
              </a:rPr>
              <a:t>logical shift, </a:t>
            </a:r>
            <a:r>
              <a:rPr lang="en-US" sz="1200" kern="1200" dirty="0" smtClean="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arithmetic shift </a:t>
            </a:r>
            <a:r>
              <a:rPr lang="en-US" sz="1200" kern="1200" dirty="0" smtClean="0">
                <a:solidFill>
                  <a:schemeClr val="tx1"/>
                </a:solidFill>
                <a:latin typeface="Times New Roman" pitchFamily="-1" charset="0"/>
                <a:ea typeface="+mn-ea"/>
                <a:cs typeface="+mn-cs"/>
              </a:rPr>
              <a:t>operation treats the data as a signed integer and does </a:t>
            </a:r>
            <a:endParaRPr lang="en-US" dirty="0" smtClean="0"/>
          </a:p>
          <a:p>
            <a:r>
              <a:rPr lang="en-US" sz="1200" kern="1200" dirty="0" smtClean="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Rotate, </a:t>
            </a:r>
            <a:r>
              <a:rPr lang="en-US" sz="1200" kern="1200" dirty="0" smtClean="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(L), R2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smtClean="0"/>
          </a:p>
          <a:p>
            <a:r>
              <a:rPr lang="en-US" sz="1200" kern="1200" dirty="0" smtClean="0">
                <a:solidFill>
                  <a:schemeClr val="tx1"/>
                </a:solidFill>
                <a:latin typeface="Times New Roman" pitchFamily="-1" charset="0"/>
                <a:ea typeface="+mn-ea"/>
                <a:cs typeface="+mn-cs"/>
              </a:rPr>
              <a:t>• Locations 2100–2103 contain F1 F9 F8 F4.</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R1 contains 2100.</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R2 contains 1000.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Then, if we execute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(4),  R2</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locations 2100–2103 will contain 31 39 38 34. </a:t>
            </a:r>
            <a:endParaRPr lang="en-US" dirty="0" smtClean="0"/>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smtClean="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smtClean="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smtClean="0">
                <a:solidFill>
                  <a:schemeClr val="tx1"/>
                </a:solidFill>
                <a:latin typeface="Times New Roman" pitchFamily="-1" charset="0"/>
                <a:ea typeface="+mn-ea"/>
                <a:cs typeface="+mn-cs"/>
              </a:rPr>
              <a:t>conditional branch </a:t>
            </a:r>
            <a:r>
              <a:rPr lang="en-US" sz="1200" kern="1200" dirty="0" smtClean="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smtClean="0">
                <a:solidFill>
                  <a:schemeClr val="tx1"/>
                </a:solidFill>
                <a:latin typeface="Times New Roman" pitchFamily="-1" charset="0"/>
                <a:ea typeface="+mn-ea"/>
                <a:cs typeface="+mn-cs"/>
              </a:rPr>
              <a:t>unconditional branch.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12.7 shows examples of these operations. Note that a branch can be either </a:t>
            </a:r>
            <a:r>
              <a:rPr lang="en-US" sz="1200" i="1" kern="1200" dirty="0" smtClean="0">
                <a:solidFill>
                  <a:schemeClr val="tx1"/>
                </a:solidFill>
                <a:latin typeface="Times New Roman" pitchFamily="-1" charset="0"/>
                <a:ea typeface="+mn-ea"/>
                <a:cs typeface="+mn-cs"/>
              </a:rPr>
              <a:t>forward </a:t>
            </a:r>
            <a:r>
              <a:rPr lang="en-US" sz="1200" kern="1200" dirty="0" smtClean="0">
                <a:solidFill>
                  <a:schemeClr val="tx1"/>
                </a:solidFill>
                <a:latin typeface="Times New Roman" pitchFamily="-1" charset="0"/>
                <a:ea typeface="+mn-ea"/>
                <a:cs typeface="+mn-cs"/>
              </a:rPr>
              <a:t>(an instruction with a higher address) or </a:t>
            </a:r>
            <a:r>
              <a:rPr lang="en-US" sz="1200" i="1" kern="1200" dirty="0" smtClean="0">
                <a:solidFill>
                  <a:schemeClr val="tx1"/>
                </a:solidFill>
                <a:latin typeface="Times New Roman" pitchFamily="-1" charset="0"/>
                <a:ea typeface="+mn-ea"/>
                <a:cs typeface="+mn-cs"/>
              </a:rPr>
              <a:t>backward </a:t>
            </a:r>
            <a:r>
              <a:rPr lang="en-US" sz="1200" kern="1200" dirty="0" smtClean="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smtClean="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Perhaps the most important innovation in the development of programming languages is the </a:t>
            </a:r>
            <a:r>
              <a:rPr lang="en-US" sz="1200" i="1" kern="1200" dirty="0" smtClean="0">
                <a:solidFill>
                  <a:schemeClr val="tx1"/>
                </a:solidFill>
                <a:latin typeface="Times New Roman" pitchFamily="-1" charset="0"/>
                <a:ea typeface="+mn-ea"/>
                <a:cs typeface="+mn-cs"/>
              </a:rPr>
              <a:t>procedure. </a:t>
            </a:r>
            <a:r>
              <a:rPr lang="en-US" sz="1200" kern="1200" dirty="0" smtClean="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smtClean="0">
                <a:solidFill>
                  <a:schemeClr val="tx1"/>
                </a:solidFill>
                <a:latin typeface="Times New Roman" pitchFamily="-1" charset="0"/>
                <a:ea typeface="+mn-ea"/>
                <a:cs typeface="+mn-cs"/>
              </a:rPr>
              <a:t>called. </a:t>
            </a:r>
            <a:r>
              <a:rPr lang="en-US" sz="1200" kern="1200" dirty="0" smtClean="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smtClean="0">
                <a:solidFill>
                  <a:schemeClr val="tx1"/>
                </a:solidFill>
                <a:latin typeface="Times New Roman" pitchFamily="-1" charset="0"/>
                <a:ea typeface="+mn-ea"/>
                <a:cs typeface="+mn-cs"/>
              </a:rPr>
              <a:t>modularity </a:t>
            </a:r>
            <a:r>
              <a:rPr lang="en-US" sz="1200" kern="1200" dirty="0" smtClean="0">
                <a:solidFill>
                  <a:schemeClr val="tx1"/>
                </a:solidFill>
                <a:latin typeface="Times New Roman" pitchFamily="-1" charset="0"/>
                <a:ea typeface="+mn-ea"/>
                <a:cs typeface="+mn-cs"/>
              </a:rPr>
              <a:t>greatly eases the programming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smtClean="0"/>
          </a:p>
          <a:p>
            <a:r>
              <a:rPr lang="en-US" sz="1200" kern="1200" dirty="0" smtClean="0">
                <a:solidFill>
                  <a:schemeClr val="tx1"/>
                </a:solidFill>
                <a:latin typeface="Times New Roman" pitchFamily="-1" charset="0"/>
                <a:ea typeface="+mn-ea"/>
                <a:cs typeface="+mn-cs"/>
              </a:rPr>
              <a:t>Figure 12.9 illustrates the use of the stack.</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smtClean="0">
                <a:solidFill>
                  <a:schemeClr val="tx1"/>
                </a:solidFill>
                <a:latin typeface="Times New Roman" pitchFamily="-1" charset="0"/>
                <a:ea typeface="+mn-ea"/>
                <a:cs typeface="+mn-cs"/>
              </a:rPr>
              <a:t>stack frame.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example is provided in Figure 12.10. The example refers to procedure P in which the local variables </a:t>
            </a:r>
            <a:r>
              <a:rPr lang="en-US" sz="1200" i="1" kern="1200" dirty="0" smtClean="0">
                <a:solidFill>
                  <a:schemeClr val="tx1"/>
                </a:solidFill>
                <a:latin typeface="Times New Roman" pitchFamily="-1" charset="0"/>
                <a:ea typeface="+mn-ea"/>
                <a:cs typeface="+mn-cs"/>
              </a:rPr>
              <a:t>x1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x2 </a:t>
            </a:r>
            <a:r>
              <a:rPr lang="en-US" sz="1200" kern="1200" dirty="0" smtClean="0">
                <a:solidFill>
                  <a:schemeClr val="tx1"/>
                </a:solidFill>
                <a:latin typeface="Times New Roman" pitchFamily="-1" charset="0"/>
                <a:ea typeface="+mn-ea"/>
                <a:cs typeface="+mn-cs"/>
              </a:rPr>
              <a:t>are declared, and procedure Q, which P can call and in which the local variables </a:t>
            </a:r>
            <a:r>
              <a:rPr lang="en-US" sz="1200" i="1" kern="1200" dirty="0" smtClean="0">
                <a:solidFill>
                  <a:schemeClr val="tx1"/>
                </a:solidFill>
                <a:latin typeface="Times New Roman" pitchFamily="-1" charset="0"/>
                <a:ea typeface="+mn-ea"/>
                <a:cs typeface="+mn-cs"/>
              </a:rPr>
              <a:t>y1 </a:t>
            </a:r>
            <a:r>
              <a:rPr lang="en-US" sz="1200" kern="1200" dirty="0" smtClean="0">
                <a:solidFill>
                  <a:schemeClr val="tx1"/>
                </a:solidFill>
                <a:latin typeface="Times New Roman" pitchFamily="-1" charset="0"/>
                <a:ea typeface="+mn-ea"/>
                <a:cs typeface="+mn-cs"/>
              </a:rPr>
              <a:t>and </a:t>
            </a:r>
            <a:r>
              <a:rPr lang="en-US" sz="1200" i="1" kern="1200" dirty="0" smtClean="0">
                <a:solidFill>
                  <a:schemeClr val="tx1"/>
                </a:solidFill>
                <a:latin typeface="Times New Roman" pitchFamily="-1" charset="0"/>
                <a:ea typeface="+mn-ea"/>
                <a:cs typeface="+mn-cs"/>
              </a:rPr>
              <a:t>y2 </a:t>
            </a:r>
            <a:r>
              <a:rPr lang="en-US" sz="1200" kern="1200" dirty="0" smtClean="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smtClean="0"/>
          </a:p>
          <a:p>
            <a:endParaRPr lang="en-US" dirty="0" smtClean="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40</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processor is determined by the instructions it executes, referred to as </a:t>
            </a:r>
            <a:r>
              <a:rPr lang="en-US" sz="1200" i="1" kern="1200" dirty="0" smtClean="0">
                <a:solidFill>
                  <a:schemeClr val="tx1"/>
                </a:solidFill>
                <a:latin typeface="Times New Roman" pitchFamily="-1" charset="0"/>
                <a:ea typeface="+mn-ea"/>
                <a:cs typeface="+mn-cs"/>
              </a:rPr>
              <a:t>machine instructions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computer instructions. </a:t>
            </a:r>
            <a:r>
              <a:rPr lang="en-US" sz="1200" kern="1200" dirty="0" smtClean="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smtClean="0">
                <a:solidFill>
                  <a:schemeClr val="tx1"/>
                </a:solidFill>
                <a:latin typeface="Times New Roman" pitchFamily="-1" charset="0"/>
                <a:ea typeface="+mn-ea"/>
                <a:cs typeface="+mn-cs"/>
              </a:rPr>
              <a:t>instruction set.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instruction must contain the information required by the processor for execution. </a:t>
            </a: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Operation code: </a:t>
            </a:r>
            <a:r>
              <a:rPr lang="en-US" sz="1200" kern="1200" dirty="0" smtClean="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smtClean="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Source operand reference: </a:t>
            </a:r>
            <a:r>
              <a:rPr lang="en-US" sz="1200" kern="1200" dirty="0" smtClean="0">
                <a:solidFill>
                  <a:schemeClr val="tx1"/>
                </a:solidFill>
                <a:latin typeface="Times New Roman" pitchFamily="-1" charset="0"/>
                <a:ea typeface="+mn-ea"/>
                <a:cs typeface="+mn-cs"/>
              </a:rPr>
              <a:t>The operation may involve one or more source operands, that is, operands that are inputs for the operation.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Result operand reference: </a:t>
            </a:r>
            <a:r>
              <a:rPr lang="en-US" sz="1200" kern="1200" dirty="0" smtClean="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Next instruction reference: </a:t>
            </a:r>
            <a:r>
              <a:rPr lang="en-US" sz="1200" kern="1200" dirty="0" smtClean="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smtClean="0"/>
          </a:p>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Source and result operands can be in one of four areas: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Main or virtual memory: </a:t>
            </a:r>
            <a:r>
              <a:rPr lang="en-US" sz="1200" kern="1200" dirty="0" smtClean="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Processor register: </a:t>
            </a:r>
            <a:r>
              <a:rPr lang="en-US" sz="1200" kern="1200" dirty="0" smtClean="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Immediate: </a:t>
            </a:r>
            <a:r>
              <a:rPr lang="en-US" sz="1200" kern="1200" dirty="0" smtClean="0">
                <a:solidFill>
                  <a:schemeClr val="tx1"/>
                </a:solidFill>
                <a:latin typeface="Times New Roman" pitchFamily="-1" charset="0"/>
                <a:ea typeface="+mn-ea"/>
                <a:cs typeface="+mn-cs"/>
              </a:rPr>
              <a:t>The value of the operand is contained in a field in the instruction being executed.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I/O device: </a:t>
            </a:r>
            <a:r>
              <a:rPr lang="en-US" sz="1200" kern="1200" dirty="0" smtClean="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smtClean="0">
                <a:solidFill>
                  <a:schemeClr val="tx1"/>
                </a:solidFill>
                <a:latin typeface="Times New Roman" pitchFamily="-1" charset="0"/>
                <a:ea typeface="+mn-ea"/>
                <a:cs typeface="+mn-cs"/>
              </a:rPr>
              <a:t>symbolic representation </a:t>
            </a:r>
            <a:r>
              <a:rPr lang="en-US" sz="1200" kern="1200" dirty="0" smtClean="0">
                <a:solidFill>
                  <a:schemeClr val="tx1"/>
                </a:solidFill>
                <a:latin typeface="Times New Roman" pitchFamily="-1" charset="0"/>
                <a:ea typeface="+mn-ea"/>
                <a:cs typeface="+mn-cs"/>
              </a:rPr>
              <a:t>of machine instructions. An example of this was used for the IAS instruction set, in Table 2.1.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processing: </a:t>
            </a:r>
            <a:r>
              <a:rPr lang="en-US" sz="1200" kern="1200" dirty="0" smtClean="0">
                <a:solidFill>
                  <a:schemeClr val="tx1"/>
                </a:solidFill>
                <a:latin typeface="Times New Roman" pitchFamily="-1" charset="0"/>
                <a:ea typeface="+mn-ea"/>
                <a:cs typeface="+mn-cs"/>
              </a:rPr>
              <a:t>Arithmetic and logic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storage: </a:t>
            </a:r>
            <a:r>
              <a:rPr lang="en-US" sz="1200" kern="1200" dirty="0" smtClean="0">
                <a:solidFill>
                  <a:schemeClr val="tx1"/>
                </a:solidFill>
                <a:latin typeface="Times New Roman" pitchFamily="-1" charset="0"/>
                <a:ea typeface="+mn-ea"/>
                <a:cs typeface="+mn-cs"/>
              </a:rPr>
              <a:t>Movement of data into or out of register and or memory </a:t>
            </a:r>
          </a:p>
          <a:p>
            <a:r>
              <a:rPr lang="en-US" sz="1200" kern="1200" dirty="0" smtClean="0">
                <a:solidFill>
                  <a:schemeClr val="tx1"/>
                </a:solidFill>
                <a:latin typeface="Times New Roman" pitchFamily="-1" charset="0"/>
                <a:ea typeface="+mn-ea"/>
                <a:cs typeface="+mn-cs"/>
              </a:rPr>
              <a:t>locations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movement: </a:t>
            </a:r>
            <a:r>
              <a:rPr lang="en-US" sz="1200" kern="1200" dirty="0" smtClean="0">
                <a:solidFill>
                  <a:schemeClr val="tx1"/>
                </a:solidFill>
                <a:latin typeface="Times New Roman" pitchFamily="-1" charset="0"/>
                <a:ea typeface="+mn-ea"/>
                <a:cs typeface="+mn-cs"/>
              </a:rPr>
              <a:t>I/O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Test and branch instructions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Arithmetic </a:t>
            </a:r>
            <a:r>
              <a:rPr lang="en-US" sz="1200" kern="1200" dirty="0" smtClean="0">
                <a:solidFill>
                  <a:schemeClr val="tx1"/>
                </a:solidFill>
                <a:latin typeface="Times New Roman" pitchFamily="-1" charset="0"/>
                <a:ea typeface="+mn-ea"/>
                <a:cs typeface="+mn-cs"/>
              </a:rPr>
              <a:t>instructions provide computational capabilities for processing numeric data. </a:t>
            </a:r>
            <a:r>
              <a:rPr lang="en-US" sz="1200" i="1" kern="1200" dirty="0" smtClean="0">
                <a:solidFill>
                  <a:schemeClr val="tx1"/>
                </a:solidFill>
                <a:latin typeface="Times New Roman" pitchFamily="-1" charset="0"/>
                <a:ea typeface="+mn-ea"/>
                <a:cs typeface="+mn-cs"/>
              </a:rPr>
              <a:t>Logic </a:t>
            </a:r>
            <a:r>
              <a:rPr lang="en-US" sz="1200" kern="1200" dirty="0" smtClean="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smtClean="0">
                <a:solidFill>
                  <a:schemeClr val="tx1"/>
                </a:solidFill>
                <a:latin typeface="Times New Roman" pitchFamily="-1" charset="0"/>
                <a:ea typeface="+mn-ea"/>
                <a:cs typeface="+mn-cs"/>
              </a:rPr>
              <a:t>memory </a:t>
            </a:r>
            <a:r>
              <a:rPr lang="en-US" sz="1200" kern="1200" dirty="0" smtClean="0">
                <a:solidFill>
                  <a:schemeClr val="tx1"/>
                </a:solidFill>
                <a:latin typeface="Times New Roman" pitchFamily="-1" charset="0"/>
                <a:ea typeface="+mn-ea"/>
                <a:cs typeface="+mn-cs"/>
              </a:rPr>
              <a:t>instructions for moving data between memory and the registers. </a:t>
            </a:r>
            <a:r>
              <a:rPr lang="en-US" sz="1200" i="1" kern="1200" dirty="0" smtClean="0">
                <a:solidFill>
                  <a:schemeClr val="tx1"/>
                </a:solidFill>
                <a:latin typeface="Times New Roman" pitchFamily="-1" charset="0"/>
                <a:ea typeface="+mn-ea"/>
                <a:cs typeface="+mn-cs"/>
              </a:rPr>
              <a:t>I/O </a:t>
            </a:r>
            <a:r>
              <a:rPr lang="en-US" sz="1200" kern="1200" dirty="0" smtClean="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smtClean="0">
                <a:solidFill>
                  <a:schemeClr val="tx1"/>
                </a:solidFill>
                <a:latin typeface="Times New Roman" pitchFamily="-1" charset="0"/>
                <a:ea typeface="+mn-ea"/>
                <a:cs typeface="+mn-cs"/>
              </a:rPr>
              <a:t>Test </a:t>
            </a:r>
            <a:r>
              <a:rPr lang="en-US" sz="1200" kern="1200" dirty="0" smtClean="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676270E-C3F6-40A4-8A24-DCA1402ECC9B}" type="datetime1">
              <a:rPr lang="en-US" smtClean="0"/>
              <a:pPr/>
              <a:t>6/1/2016</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9736F06-A207-4807-81EF-564127BC6666}" type="datetime1">
              <a:rPr lang="en-US" smtClean="0"/>
              <a:pPr/>
              <a:t>6/1/2016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F31E8A4-EF00-4E53-B4F2-48A9E8DAA963}" type="datetime1">
              <a:rPr lang="en-US" smtClean="0"/>
              <a:pPr/>
              <a:t>6/1/2016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23FF583D-7B81-437F-8B7C-CBCC268261CA}" type="datetime1">
              <a:rPr lang="en-US" smtClean="0"/>
              <a:pPr/>
              <a:t>6/1/2016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0B78EE-09FA-4839-A3D5-1971A6B96648}" type="datetime1">
              <a:rPr lang="en-US" smtClean="0"/>
              <a:pPr/>
              <a:t>6/1/2016</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A1AE556-9D17-4941-AB30-4761C3BCFD6F}" type="datetime1">
              <a:rPr lang="en-US" smtClean="0"/>
              <a:pPr/>
              <a:t>6/1/2016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1F520-B4BF-4DDC-9569-5B1C622F2C76}" type="datetime1">
              <a:rPr lang="en-US" smtClean="0"/>
              <a:pPr/>
              <a:t>6/1/2016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246B5FD-ED9F-471B-A400-7E171B5DF050}" type="datetime1">
              <a:rPr lang="en-US" smtClean="0"/>
              <a:pPr/>
              <a:t>6/1/2016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462CB17-34BB-4EA0-86C2-573E2FBFFDE6}" type="datetime1">
              <a:rPr lang="en-US" smtClean="0"/>
              <a:pPr/>
              <a:t>6/1/2016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33686D-8279-4F51-862A-EED35F3CD505}" type="datetime1">
              <a:rPr lang="en-US" smtClean="0"/>
              <a:pPr/>
              <a:t>6/1/2016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82529CD-439A-45C0-8024-0488E813366B}" type="datetime1">
              <a:rPr lang="en-US" smtClean="0"/>
              <a:pPr/>
              <a:t>6/1/2016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7037A3-EF54-46EE-9379-E4BAE1238E82}" type="datetime1">
              <a:rPr lang="en-US" smtClean="0"/>
              <a:pPr/>
              <a:t>6/1/2016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6285BFB-920F-4452-82B5-B655CF684F59}" type="datetime1">
              <a:rPr lang="en-US" smtClean="0"/>
              <a:pPr/>
              <a:t>6/1/2016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D70301C-E634-4C8F-B17E-462937B93F66}" type="datetime1">
              <a:rPr lang="en-US" smtClean="0"/>
              <a:pPr/>
              <a:t>6/1/2016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099A90-263A-40E1-860E-3C340F7B3FE1}" type="datetime1">
              <a:rPr lang="en-US" smtClean="0"/>
              <a:pPr/>
              <a:t>6/1/2016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5CB6AB35-B702-467E-9B1B-0948F75670B0}" type="datetime1">
              <a:rPr lang="en-US" smtClean="0"/>
              <a:pPr/>
              <a:t>6/1/2016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79C0B3C-3B66-40AA-8234-AF8455004C11}" type="datetime1">
              <a:rPr lang="en-US" smtClean="0"/>
              <a:pPr/>
              <a:t>6/1/2016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E20A31-425E-4F39-874E-40816627D02E}" type="datetime1">
              <a:rPr lang="en-US" smtClean="0"/>
              <a:pPr/>
              <a:t>6/1/2016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FD86607-59C9-4719-B30B-3DA9DEB321CC}" type="datetime1">
              <a:rPr lang="en-US" smtClean="0"/>
              <a:pPr/>
              <a:t>6/1/2016</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F42671-8353-4912-A087-8BAF3A4F7BAB}" type="datetime1">
              <a:rPr lang="en-US" smtClean="0"/>
              <a:pPr/>
              <a:t>6/1/2016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F6FD636-D32C-4190-9D87-ABDD052CD801}" type="datetime1">
              <a:rPr lang="en-US" smtClean="0"/>
              <a:pPr/>
              <a:t>6/1/2016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diagramData" Target="../diagrams/data5.xml"/><Relationship Id="rId7"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diagramData" Target="../diagrams/data8.xml"/><Relationship Id="rId7"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6429396"/>
            <a:ext cx="8839200" cy="428604"/>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2" y="5000636"/>
            <a:ext cx="392909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12</a:t>
            </a:r>
            <a:endParaRPr kumimoji="0" lang="en-US" sz="4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214678" y="4857760"/>
            <a:ext cx="5929322" cy="1219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Instruction Sets:</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Characteristics and Functions</a:t>
            </a:r>
            <a:endParaRPr kumimoji="0" lang="en-US" sz="2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142852"/>
            <a:ext cx="7556313" cy="752460"/>
          </a:xfrm>
          <a:noFill/>
          <a:ln/>
        </p:spPr>
        <p:txBody>
          <a:bodyPr lIns="90488" tIns="44450" rIns="90488" bIns="44450"/>
          <a:lstStyle/>
          <a:p>
            <a:r>
              <a:rPr lang="en-US" dirty="0">
                <a:effectLst>
                  <a:outerShdw blurRad="38100" dist="38100" dir="2700000" algn="tl">
                    <a:srgbClr val="000000">
                      <a:alpha val="43137"/>
                    </a:srgbClr>
                  </a:outerShdw>
                </a:effectLst>
              </a:rPr>
              <a:t>Number of </a:t>
            </a:r>
            <a:r>
              <a:rPr lang="en-US" dirty="0" smtClean="0">
                <a:effectLst>
                  <a:outerShdw blurRad="38100" dist="38100" dir="2700000" algn="tl">
                    <a:srgbClr val="000000">
                      <a:alpha val="43137"/>
                    </a:srgbClr>
                  </a:outerShdw>
                </a:effectLst>
              </a:rPr>
              <a:t>Addresses</a:t>
            </a:r>
            <a:endParaRPr lang="en-US"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938236" y="985861"/>
            <a:ext cx="6991350" cy="58007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572000" y="1142984"/>
            <a:ext cx="2095500" cy="781050"/>
          </a:xfrm>
          <a:prstGeom prst="rect">
            <a:avLst/>
          </a:prstGeom>
          <a:noFill/>
          <a:ln w="9525">
            <a:noFill/>
            <a:miter lim="800000"/>
            <a:headEnd/>
            <a:tailEnd/>
          </a:ln>
          <a:effectLst/>
        </p:spPr>
      </p:pic>
      <p:cxnSp>
        <p:nvCxnSpPr>
          <p:cNvPr id="8" name="Straight Arrow Connector 7"/>
          <p:cNvCxnSpPr/>
          <p:nvPr/>
        </p:nvCxnSpPr>
        <p:spPr>
          <a:xfrm rot="10800000" flipV="1">
            <a:off x="3929058" y="1285860"/>
            <a:ext cx="1500198"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3929058" y="1643050"/>
            <a:ext cx="1714512" cy="28575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4000496" y="1857364"/>
            <a:ext cx="1214446"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285728"/>
            <a:ext cx="7556313" cy="1571636"/>
          </a:xfrm>
          <a:noFill/>
          <a:ln/>
        </p:spPr>
        <p:txBody>
          <a:bodyPr lIns="90488" tIns="44450" rIns="90488" bIns="44450"/>
          <a:lstStyle/>
          <a:p>
            <a:pPr algn="ctr"/>
            <a:r>
              <a:rPr lang="en-US" sz="3200" dirty="0" smtClean="0">
                <a:effectLst>
                  <a:outerShdw blurRad="38100" dist="38100" dir="2700000" algn="tl">
                    <a:srgbClr val="000000">
                      <a:alpha val="43137"/>
                    </a:srgbClr>
                  </a:outerShdw>
                </a:effectLst>
              </a:rPr>
              <a:t>Table 12.1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Utilization of Instruction Addresses </a:t>
            </a:r>
            <a:r>
              <a:rPr lang="en-US" sz="3200" smtClean="0">
                <a:effectLst>
                  <a:outerShdw blurRad="38100" dist="38100" dir="2700000" algn="tl">
                    <a:srgbClr val="000000">
                      <a:alpha val="43137"/>
                    </a:srgbClr>
                  </a:outerShdw>
                </a:effectLst>
              </a:rPr>
              <a:t>(Nonbranching Instructions</a:t>
            </a:r>
            <a:r>
              <a:rPr lang="en-US" sz="3200" dirty="0" smtClean="0">
                <a:effectLst>
                  <a:outerShdw blurRad="38100" dist="38100" dir="2700000" algn="tl">
                    <a:srgbClr val="000000">
                      <a:alpha val="43137"/>
                    </a:srgbClr>
                  </a:outerShdw>
                </a:effectLst>
              </a:rPr>
              <a:t>) </a:t>
            </a:r>
            <a:endParaRPr lang="en-US" sz="32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83500" y="2071678"/>
            <a:ext cx="8977000" cy="3409954"/>
          </a:xfrm>
          <a:prstGeom prst="rect">
            <a:avLst/>
          </a:prstGeom>
          <a:noFill/>
          <a:ln w="9525">
            <a:noFill/>
            <a:miter lim="800000"/>
            <a:headEnd/>
            <a:tailEnd/>
          </a:ln>
          <a:effectLst/>
        </p:spPr>
      </p:pic>
      <p:sp>
        <p:nvSpPr>
          <p:cNvPr id="6" name="Rectangle 5"/>
          <p:cNvSpPr/>
          <p:nvPr/>
        </p:nvSpPr>
        <p:spPr>
          <a:xfrm>
            <a:off x="7358082" y="492919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3</a:t>
            </a:r>
            <a:endParaRPr lang="en-US"/>
          </a:p>
        </p:txBody>
      </p:sp>
      <p:sp>
        <p:nvSpPr>
          <p:cNvPr id="7" name="Rectangle 6"/>
          <p:cNvSpPr/>
          <p:nvPr/>
        </p:nvSpPr>
        <p:spPr>
          <a:xfrm>
            <a:off x="7358082" y="521495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5</a:t>
            </a:r>
            <a:endParaRPr lang="en-US"/>
          </a:p>
        </p:txBody>
      </p:sp>
      <p:sp>
        <p:nvSpPr>
          <p:cNvPr id="8" name="Rectangle 7"/>
          <p:cNvSpPr/>
          <p:nvPr/>
        </p:nvSpPr>
        <p:spPr>
          <a:xfrm>
            <a:off x="7358082" y="5500702"/>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2</a:t>
            </a:r>
            <a:endParaRPr lang="en-US"/>
          </a:p>
        </p:txBody>
      </p:sp>
      <p:sp>
        <p:nvSpPr>
          <p:cNvPr id="9" name="Rectangle 8"/>
          <p:cNvSpPr/>
          <p:nvPr/>
        </p:nvSpPr>
        <p:spPr>
          <a:xfrm>
            <a:off x="7358082" y="5786454"/>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a:t>
            </a:r>
            <a:endParaRPr lang="en-US"/>
          </a:p>
        </p:txBody>
      </p:sp>
      <p:cxnSp>
        <p:nvCxnSpPr>
          <p:cNvPr id="11" name="Straight Arrow Connector 10"/>
          <p:cNvCxnSpPr>
            <a:endCxn id="6" idx="1"/>
          </p:cNvCxnSpPr>
          <p:nvPr/>
        </p:nvCxnSpPr>
        <p:spPr>
          <a:xfrm flipV="1">
            <a:off x="571472" y="5072074"/>
            <a:ext cx="6786610" cy="142876"/>
          </a:xfrm>
          <a:prstGeom prst="straightConnector1">
            <a:avLst/>
          </a:prstGeom>
          <a:ln w="3175">
            <a:solidFill>
              <a:srgbClr val="0000CC"/>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Right Brace 11"/>
          <p:cNvSpPr/>
          <p:nvPr/>
        </p:nvSpPr>
        <p:spPr>
          <a:xfrm>
            <a:off x="8215338" y="4929198"/>
            <a:ext cx="142876" cy="5715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Connector 13"/>
          <p:cNvCxnSpPr>
            <a:stCxn id="12" idx="1"/>
          </p:cNvCxnSpPr>
          <p:nvPr/>
        </p:nvCxnSpPr>
        <p:spPr>
          <a:xfrm rot="10800000" flipH="1">
            <a:off x="8358214" y="5214950"/>
            <a:ext cx="21431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V="1">
            <a:off x="8108181" y="4750603"/>
            <a:ext cx="642942"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Instruction Set Design</a:t>
            </a:r>
            <a:endParaRPr lang="en-US" dirty="0">
              <a:effectLst>
                <a:outerShdw blurRad="38100" dist="38100" dir="2700000" algn="tl">
                  <a:srgbClr val="000000">
                    <a:alpha val="43137"/>
                  </a:srgbClr>
                </a:outerShdw>
              </a:effectLst>
            </a:endParaRP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857224" y="6357958"/>
            <a:ext cx="1857388"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bg1"/>
                </a:solidFill>
              </a:rPr>
              <a:t>Repertoire: items</a:t>
            </a:r>
            <a:endParaRPr lang="en-US" sz="140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12</a:t>
            </a:fld>
            <a:endParaRPr lang="en-US" sz="2000" b="1"/>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28604"/>
            <a:ext cx="9144000" cy="714380"/>
          </a:xfrm>
          <a:noFill/>
          <a:ln/>
        </p:spPr>
        <p:txBody>
          <a:bodyPr lIns="90488" tIns="44450" rIns="90488" bIns="44450"/>
          <a:lstStyle/>
          <a:p>
            <a:pPr algn="ctr"/>
            <a:r>
              <a:rPr lang="en-US" sz="4000" b="1" smtClean="0">
                <a:effectLst>
                  <a:outerShdw blurRad="38100" dist="38100" dir="2700000" algn="tl">
                    <a:srgbClr val="000000">
                      <a:alpha val="43137"/>
                    </a:srgbClr>
                  </a:outerShdw>
                </a:effectLst>
              </a:rPr>
              <a:t>12.2- Types </a:t>
            </a:r>
            <a:r>
              <a:rPr lang="en-US" sz="4000" b="1" dirty="0">
                <a:effectLst>
                  <a:outerShdw blurRad="38100" dist="38100" dir="2700000" algn="tl">
                    <a:srgbClr val="000000">
                      <a:alpha val="43137"/>
                    </a:srgbClr>
                  </a:outerShdw>
                </a:effectLst>
              </a:rPr>
              <a:t>of </a:t>
            </a:r>
            <a:r>
              <a:rPr lang="en-US" sz="4000" b="1" dirty="0" smtClean="0">
                <a:effectLst>
                  <a:outerShdw blurRad="38100" dist="38100" dir="2700000" algn="tl">
                    <a:srgbClr val="000000">
                      <a:alpha val="43137"/>
                    </a:srgbClr>
                  </a:outerShdw>
                </a:effectLst>
              </a:rPr>
              <a:t>Operands</a:t>
            </a:r>
            <a:endParaRPr lang="en-US" sz="4000" b="1" dirty="0">
              <a:effectLst>
                <a:outerShdw blurRad="38100" dist="38100" dir="2700000" algn="tl">
                  <a:srgbClr val="000000">
                    <a:alpha val="43137"/>
                  </a:srgbClr>
                </a:outerShdw>
              </a:effectLst>
            </a:endParaRPr>
          </a:p>
        </p:txBody>
      </p:sp>
      <p:sp>
        <p:nvSpPr>
          <p:cNvPr id="7" name="Rectangle 6"/>
          <p:cNvSpPr/>
          <p:nvPr/>
        </p:nvSpPr>
        <p:spPr>
          <a:xfrm>
            <a:off x="3714744" y="3214686"/>
            <a:ext cx="1214446" cy="13573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smtClean="0"/>
              <a:t>They may be</a:t>
            </a:r>
            <a:endParaRPr lang="en-US" sz="3200"/>
          </a:p>
        </p:txBody>
      </p:sp>
      <p:sp>
        <p:nvSpPr>
          <p:cNvPr id="8" name="Slide Number Placeholder 7"/>
          <p:cNvSpPr>
            <a:spLocks noGrp="1"/>
          </p:cNvSpPr>
          <p:nvPr>
            <p:ph type="sldNum" sz="quarter" idx="12"/>
          </p:nvPr>
        </p:nvSpPr>
        <p:spPr/>
        <p:txBody>
          <a:bodyPr/>
          <a:lstStyle/>
          <a:p>
            <a:fld id="{8AF02B71-8991-4516-A01E-F1A9ACD28BDC}" type="slidenum">
              <a:rPr lang="en-US" sz="2000" b="1" smtClean="0"/>
              <a:pPr/>
              <a:t>13</a:t>
            </a:fld>
            <a:endParaRPr lang="en-US" sz="2000" b="1"/>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Numbers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900626"/>
          </a:xfrm>
        </p:spPr>
        <p:txBody>
          <a:bodyPr>
            <a:noAutofit/>
          </a:bodyPr>
          <a:lstStyle/>
          <a:p>
            <a:r>
              <a:rPr lang="en-US" dirty="0" smtClean="0">
                <a:solidFill>
                  <a:srgbClr val="002060"/>
                </a:solidFill>
              </a:rPr>
              <a:t>All machine languages include numeric data types</a:t>
            </a:r>
          </a:p>
          <a:p>
            <a:r>
              <a:rPr lang="en-US" dirty="0" smtClean="0">
                <a:solidFill>
                  <a:srgbClr val="002060"/>
                </a:solidFill>
              </a:rPr>
              <a:t>Numbers stored in a computer are </a:t>
            </a:r>
            <a:r>
              <a:rPr lang="en-US" dirty="0" smtClean="0">
                <a:solidFill>
                  <a:schemeClr val="accent5">
                    <a:lumMod val="75000"/>
                  </a:schemeClr>
                </a:solidFill>
              </a:rPr>
              <a:t>limited</a:t>
            </a:r>
            <a:r>
              <a:rPr lang="en-US" dirty="0" smtClean="0">
                <a:solidFill>
                  <a:srgbClr val="002060"/>
                </a:solidFill>
              </a:rPr>
              <a:t>:</a:t>
            </a:r>
          </a:p>
          <a:p>
            <a:pPr lvl="1"/>
            <a:r>
              <a:rPr lang="en-US" dirty="0" smtClean="0">
                <a:solidFill>
                  <a:srgbClr val="002060"/>
                </a:solidFill>
              </a:rPr>
              <a:t>Limit to the </a:t>
            </a:r>
            <a:r>
              <a:rPr lang="en-US" b="1" dirty="0" smtClean="0">
                <a:solidFill>
                  <a:schemeClr val="accent5">
                    <a:lumMod val="75000"/>
                  </a:schemeClr>
                </a:solidFill>
              </a:rPr>
              <a:t>magnitude</a:t>
            </a:r>
            <a:r>
              <a:rPr lang="en-US" dirty="0" smtClean="0">
                <a:solidFill>
                  <a:srgbClr val="002060"/>
                </a:solidFill>
              </a:rPr>
              <a:t> of numbers representable on a machine</a:t>
            </a:r>
          </a:p>
          <a:p>
            <a:pPr lvl="1"/>
            <a:r>
              <a:rPr lang="en-US" dirty="0" smtClean="0">
                <a:solidFill>
                  <a:srgbClr val="002060"/>
                </a:solidFill>
              </a:rPr>
              <a:t>In the case of floating-point numbers, a limit to their </a:t>
            </a:r>
            <a:r>
              <a:rPr lang="en-US" b="1" dirty="0" smtClean="0">
                <a:solidFill>
                  <a:schemeClr val="accent5">
                    <a:lumMod val="75000"/>
                  </a:schemeClr>
                </a:solidFill>
              </a:rPr>
              <a:t>precision</a:t>
            </a:r>
          </a:p>
          <a:p>
            <a:pPr marL="228600" lvl="1">
              <a:spcBef>
                <a:spcPts val="2000"/>
              </a:spcBef>
              <a:buClr>
                <a:schemeClr val="accent1"/>
              </a:buClr>
            </a:pPr>
            <a:r>
              <a:rPr lang="en-US" sz="2000" dirty="0" smtClean="0">
                <a:solidFill>
                  <a:srgbClr val="002060"/>
                </a:solidFill>
              </a:rPr>
              <a:t>Three types of numerical data are common in computers:</a:t>
            </a:r>
          </a:p>
          <a:p>
            <a:pPr lvl="1"/>
            <a:r>
              <a:rPr lang="en-US" dirty="0" smtClean="0">
                <a:solidFill>
                  <a:srgbClr val="002060"/>
                </a:solidFill>
              </a:rPr>
              <a:t>Binary integer or binary fixed point</a:t>
            </a:r>
          </a:p>
          <a:p>
            <a:pPr lvl="1"/>
            <a:r>
              <a:rPr lang="en-US" dirty="0" smtClean="0">
                <a:solidFill>
                  <a:srgbClr val="002060"/>
                </a:solidFill>
              </a:rPr>
              <a:t>Binary floating point</a:t>
            </a:r>
          </a:p>
          <a:p>
            <a:pPr lvl="1"/>
            <a:r>
              <a:rPr lang="en-US" dirty="0" smtClean="0">
                <a:solidFill>
                  <a:srgbClr val="002060"/>
                </a:solidFill>
              </a:rPr>
              <a:t>Decimal</a:t>
            </a:r>
          </a:p>
          <a:p>
            <a:pPr marL="228600" lvl="1">
              <a:spcBef>
                <a:spcPts val="2000"/>
              </a:spcBef>
              <a:buClr>
                <a:schemeClr val="accent1"/>
              </a:buClr>
            </a:pPr>
            <a:r>
              <a:rPr lang="en-US" sz="2000" dirty="0" smtClean="0">
                <a:solidFill>
                  <a:srgbClr val="002060"/>
                </a:solidFill>
              </a:rPr>
              <a:t>Packed decimal (số thập phân nén)</a:t>
            </a:r>
          </a:p>
          <a:p>
            <a:pPr lvl="1"/>
            <a:r>
              <a:rPr lang="en-US" dirty="0" smtClean="0">
                <a:solidFill>
                  <a:srgbClr val="002060"/>
                </a:solidFill>
              </a:rPr>
              <a:t>Each decimal digit is represented by a 4-bit code with two digits stored per </a:t>
            </a:r>
            <a:r>
              <a:rPr lang="en-US" smtClean="0">
                <a:solidFill>
                  <a:srgbClr val="002060"/>
                </a:solidFill>
              </a:rPr>
              <a:t>byte </a:t>
            </a:r>
            <a:endParaRPr lang="en-US" dirty="0" smtClean="0">
              <a:solidFill>
                <a:srgbClr val="002060"/>
              </a:solidFill>
            </a:endParaRPr>
          </a:p>
        </p:txBody>
      </p:sp>
      <p:sp>
        <p:nvSpPr>
          <p:cNvPr id="6" name="Rectangle 5"/>
          <p:cNvSpPr/>
          <p:nvPr/>
        </p:nvSpPr>
        <p:spPr>
          <a:xfrm>
            <a:off x="5429256" y="385762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10 </a:t>
            </a:r>
            <a:r>
              <a:rPr lang="en-US" sz="2000" dirty="0" smtClean="0"/>
              <a:t>digits </a:t>
            </a:r>
            <a:r>
              <a:rPr lang="en-US" sz="2000" dirty="0" smtClean="0">
                <a:sym typeface="Wingdings" pitchFamily="2" charset="2"/>
              </a:rPr>
              <a:t> 4 bits /digit</a:t>
            </a:r>
            <a:endParaRPr lang="en-US" sz="2000" dirty="0"/>
          </a:p>
        </p:txBody>
      </p:sp>
      <p:sp>
        <p:nvSpPr>
          <p:cNvPr id="7" name="Rectangle 6"/>
          <p:cNvSpPr/>
          <p:nvPr/>
        </p:nvSpPr>
        <p:spPr>
          <a:xfrm>
            <a:off x="5429256" y="4286256"/>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 byte/2 digits</a:t>
            </a:r>
            <a:endParaRPr lang="en-US" sz="2000" dirty="0"/>
          </a:p>
        </p:txBody>
      </p:sp>
      <p:sp>
        <p:nvSpPr>
          <p:cNvPr id="8" name="Rectangle 7"/>
          <p:cNvSpPr/>
          <p:nvPr/>
        </p:nvSpPr>
        <p:spPr>
          <a:xfrm>
            <a:off x="5786446" y="4714884"/>
            <a:ext cx="128588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’37’ </a:t>
            </a:r>
            <a:r>
              <a:rPr lang="en-US" sz="2000" dirty="0" smtClean="0">
                <a:sym typeface="Wingdings" pitchFamily="2" charset="2"/>
              </a:rPr>
              <a:t></a:t>
            </a:r>
            <a:endParaRPr lang="en-US" sz="2000" dirty="0"/>
          </a:p>
        </p:txBody>
      </p:sp>
      <p:sp>
        <p:nvSpPr>
          <p:cNvPr id="9" name="Rectangle 8"/>
          <p:cNvSpPr/>
          <p:nvPr/>
        </p:nvSpPr>
        <p:spPr>
          <a:xfrm>
            <a:off x="7286644" y="4714884"/>
            <a:ext cx="1643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0011  0111</a:t>
            </a:r>
            <a:endParaRPr lang="en-US" sz="2000" dirty="0"/>
          </a:p>
        </p:txBody>
      </p:sp>
      <p:cxnSp>
        <p:nvCxnSpPr>
          <p:cNvPr id="11" name="Straight Arrow Connector 10"/>
          <p:cNvCxnSpPr/>
          <p:nvPr/>
        </p:nvCxnSpPr>
        <p:spPr>
          <a:xfrm flipV="1">
            <a:off x="5000628" y="4857760"/>
            <a:ext cx="428628"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30328"/>
          </a:xfrm>
        </p:spPr>
        <p:txBody>
          <a:bodyPr/>
          <a:lstStyle/>
          <a:p>
            <a:r>
              <a:rPr lang="en-US" b="1" dirty="0" smtClean="0">
                <a:effectLst>
                  <a:outerShdw blurRad="38100" dist="38100" dir="2700000" algn="tl">
                    <a:srgbClr val="000000">
                      <a:alpha val="43137"/>
                    </a:srgbClr>
                  </a:outerShdw>
                </a:effectLst>
              </a:rPr>
              <a:t>Characters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8074054" cy="5357850"/>
          </a:xfrm>
        </p:spPr>
        <p:txBody>
          <a:bodyPr>
            <a:noAutofit/>
          </a:bodyPr>
          <a:lstStyle/>
          <a:p>
            <a:r>
              <a:rPr lang="en-US" sz="2400" dirty="0" smtClean="0">
                <a:solidFill>
                  <a:srgbClr val="002060"/>
                </a:solidFill>
              </a:rPr>
              <a:t>A common form of data is text or character strings</a:t>
            </a:r>
          </a:p>
          <a:p>
            <a:r>
              <a:rPr lang="en-US" sz="2400" dirty="0" smtClean="0">
                <a:solidFill>
                  <a:srgbClr val="002060"/>
                </a:solidFill>
              </a:rPr>
              <a:t>Textual data in character form cannot be easily stored or transmitted by data processing and communications systems because they are designed for binary data</a:t>
            </a:r>
          </a:p>
          <a:p>
            <a:r>
              <a:rPr lang="en-US" sz="2400" dirty="0" smtClean="0">
                <a:solidFill>
                  <a:srgbClr val="002060"/>
                </a:solidFill>
              </a:rPr>
              <a:t>Most commonly used character code is the International Reference Alphabet (IRA)</a:t>
            </a:r>
          </a:p>
          <a:p>
            <a:pPr lvl="1"/>
            <a:r>
              <a:rPr lang="en-US" sz="2000" dirty="0" smtClean="0">
                <a:solidFill>
                  <a:srgbClr val="002060"/>
                </a:solidFill>
              </a:rPr>
              <a:t>Referred to in the United States as the </a:t>
            </a:r>
            <a:r>
              <a:rPr lang="en-US" sz="2000" dirty="0" smtClean="0">
                <a:solidFill>
                  <a:srgbClr val="FF0000"/>
                </a:solidFill>
              </a:rPr>
              <a:t>A</a:t>
            </a:r>
            <a:r>
              <a:rPr lang="en-US" sz="2000" dirty="0" smtClean="0">
                <a:solidFill>
                  <a:srgbClr val="002060"/>
                </a:solidFill>
              </a:rPr>
              <a:t>merican </a:t>
            </a:r>
            <a:r>
              <a:rPr lang="en-US" sz="2000" dirty="0" smtClean="0">
                <a:solidFill>
                  <a:srgbClr val="FF0000"/>
                </a:solidFill>
              </a:rPr>
              <a:t>S</a:t>
            </a:r>
            <a:r>
              <a:rPr lang="en-US" sz="2000" dirty="0" smtClean="0">
                <a:solidFill>
                  <a:srgbClr val="002060"/>
                </a:solidFill>
              </a:rPr>
              <a:t>tandard </a:t>
            </a:r>
            <a:r>
              <a:rPr lang="en-US" sz="2000" dirty="0" smtClean="0">
                <a:solidFill>
                  <a:srgbClr val="FF0000"/>
                </a:solidFill>
              </a:rPr>
              <a:t>C</a:t>
            </a:r>
            <a:r>
              <a:rPr lang="en-US" sz="2000" dirty="0" smtClean="0">
                <a:solidFill>
                  <a:srgbClr val="002060"/>
                </a:solidFill>
              </a:rPr>
              <a:t>ode for </a:t>
            </a:r>
            <a:r>
              <a:rPr lang="en-US" sz="2000" dirty="0" smtClean="0">
                <a:solidFill>
                  <a:srgbClr val="FF0000"/>
                </a:solidFill>
              </a:rPr>
              <a:t>I</a:t>
            </a:r>
            <a:r>
              <a:rPr lang="en-US" sz="2000" dirty="0" smtClean="0">
                <a:solidFill>
                  <a:srgbClr val="002060"/>
                </a:solidFill>
              </a:rPr>
              <a:t>nformation </a:t>
            </a:r>
            <a:r>
              <a:rPr lang="en-US" sz="2000" dirty="0" smtClean="0">
                <a:solidFill>
                  <a:srgbClr val="FF0000"/>
                </a:solidFill>
              </a:rPr>
              <a:t>I</a:t>
            </a:r>
            <a:r>
              <a:rPr lang="en-US" sz="2000" dirty="0" smtClean="0">
                <a:solidFill>
                  <a:srgbClr val="002060"/>
                </a:solidFill>
              </a:rPr>
              <a:t>nterchange (ASCII)</a:t>
            </a:r>
          </a:p>
          <a:p>
            <a:pPr marL="228600" lvl="1">
              <a:spcBef>
                <a:spcPts val="2000"/>
              </a:spcBef>
              <a:buClr>
                <a:schemeClr val="accent1"/>
              </a:buClr>
            </a:pPr>
            <a:r>
              <a:rPr lang="en-US" sz="2400" dirty="0" smtClean="0">
                <a:solidFill>
                  <a:srgbClr val="002060"/>
                </a:solidFill>
              </a:rPr>
              <a:t>Another code used to encode characters is the </a:t>
            </a:r>
            <a:r>
              <a:rPr lang="en-US" sz="2400" dirty="0" smtClean="0">
                <a:solidFill>
                  <a:srgbClr val="FF0000"/>
                </a:solidFill>
              </a:rPr>
              <a:t>E</a:t>
            </a:r>
            <a:r>
              <a:rPr lang="en-US" sz="2400" dirty="0" smtClean="0">
                <a:solidFill>
                  <a:srgbClr val="002060"/>
                </a:solidFill>
              </a:rPr>
              <a:t>xtended </a:t>
            </a:r>
            <a:r>
              <a:rPr lang="en-US" sz="2400" dirty="0" smtClean="0">
                <a:solidFill>
                  <a:srgbClr val="FF0000"/>
                </a:solidFill>
              </a:rPr>
              <a:t>B</a:t>
            </a:r>
            <a:r>
              <a:rPr lang="en-US" sz="2400" dirty="0" smtClean="0">
                <a:solidFill>
                  <a:srgbClr val="002060"/>
                </a:solidFill>
              </a:rPr>
              <a:t>inary </a:t>
            </a:r>
            <a:r>
              <a:rPr lang="en-US" sz="2400" dirty="0" smtClean="0">
                <a:solidFill>
                  <a:srgbClr val="FF0000"/>
                </a:solidFill>
              </a:rPr>
              <a:t>C</a:t>
            </a:r>
            <a:r>
              <a:rPr lang="en-US" sz="2400" dirty="0" smtClean="0">
                <a:solidFill>
                  <a:srgbClr val="002060"/>
                </a:solidFill>
              </a:rPr>
              <a:t>oded </a:t>
            </a:r>
            <a:r>
              <a:rPr lang="en-US" sz="2400" dirty="0" smtClean="0">
                <a:solidFill>
                  <a:srgbClr val="FF0000"/>
                </a:solidFill>
              </a:rPr>
              <a:t>D</a:t>
            </a:r>
            <a:r>
              <a:rPr lang="en-US" sz="2400" dirty="0" smtClean="0">
                <a:solidFill>
                  <a:srgbClr val="002060"/>
                </a:solidFill>
              </a:rPr>
              <a:t>ecimal </a:t>
            </a:r>
            <a:r>
              <a:rPr lang="en-US" sz="2400" dirty="0" smtClean="0">
                <a:solidFill>
                  <a:srgbClr val="FF0000"/>
                </a:solidFill>
              </a:rPr>
              <a:t>I</a:t>
            </a:r>
            <a:r>
              <a:rPr lang="en-US" sz="2400" dirty="0" smtClean="0">
                <a:solidFill>
                  <a:srgbClr val="002060"/>
                </a:solidFill>
              </a:rPr>
              <a:t>nterchange </a:t>
            </a:r>
            <a:r>
              <a:rPr lang="en-US" sz="2400" dirty="0" smtClean="0">
                <a:solidFill>
                  <a:srgbClr val="FF0000"/>
                </a:solidFill>
              </a:rPr>
              <a:t>C</a:t>
            </a:r>
            <a:r>
              <a:rPr lang="en-US" sz="2400" dirty="0" smtClean="0">
                <a:solidFill>
                  <a:srgbClr val="002060"/>
                </a:solidFill>
              </a:rPr>
              <a:t>ode</a:t>
            </a:r>
          </a:p>
          <a:p>
            <a:pPr lvl="1"/>
            <a:r>
              <a:rPr lang="en-US" sz="2000" dirty="0" smtClean="0">
                <a:solidFill>
                  <a:srgbClr val="002060"/>
                </a:solidFill>
              </a:rPr>
              <a:t>EBCDIC is used on IBM mainframes</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create a packed number:</a:t>
            </a:r>
            <a:endParaRPr lang="en-US"/>
          </a:p>
        </p:txBody>
      </p:sp>
      <p:pic>
        <p:nvPicPr>
          <p:cNvPr id="2051" name="Picture 3"/>
          <p:cNvPicPr>
            <a:picLocks noChangeAspect="1" noChangeArrowheads="1"/>
          </p:cNvPicPr>
          <p:nvPr/>
        </p:nvPicPr>
        <p:blipFill>
          <a:blip r:embed="rId2"/>
          <a:srcRect/>
          <a:stretch>
            <a:fillRect/>
          </a:stretch>
        </p:blipFill>
        <p:spPr bwMode="auto">
          <a:xfrm>
            <a:off x="1038393" y="2143116"/>
            <a:ext cx="7067216" cy="4429156"/>
          </a:xfrm>
          <a:prstGeom prst="rect">
            <a:avLst/>
          </a:prstGeom>
          <a:noFill/>
          <a:ln w="9525">
            <a:noFill/>
            <a:miter lim="800000"/>
            <a:headEnd/>
            <a:tailEnd/>
          </a:ln>
          <a:effectLst/>
        </p:spPr>
      </p:pic>
      <p:sp>
        <p:nvSpPr>
          <p:cNvPr id="7" name="Rectangle 6"/>
          <p:cNvSpPr/>
          <p:nvPr/>
        </p:nvSpPr>
        <p:spPr>
          <a:xfrm>
            <a:off x="1142976"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0000CC"/>
                </a:solidFill>
              </a:rPr>
              <a:t>0110</a:t>
            </a:r>
            <a:endParaRPr lang="en-US">
              <a:solidFill>
                <a:srgbClr val="0000CC"/>
              </a:solidFill>
            </a:endParaRPr>
          </a:p>
        </p:txBody>
      </p:sp>
      <p:sp>
        <p:nvSpPr>
          <p:cNvPr id="8" name="Rectangle 7"/>
          <p:cNvSpPr/>
          <p:nvPr/>
        </p:nvSpPr>
        <p:spPr>
          <a:xfrm>
            <a:off x="5000628" y="1610013"/>
            <a:ext cx="1857388"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CC"/>
                </a:solidFill>
              </a:rPr>
              <a:t>0110</a:t>
            </a:r>
            <a:r>
              <a:rPr lang="en-US" smtClean="0">
                <a:solidFill>
                  <a:schemeClr val="tx1"/>
                </a:solidFill>
              </a:rPr>
              <a:t> </a:t>
            </a:r>
            <a:r>
              <a:rPr lang="en-US" smtClean="0">
                <a:solidFill>
                  <a:srgbClr val="FF3300"/>
                </a:solidFill>
              </a:rPr>
              <a:t>1001</a:t>
            </a:r>
            <a:endParaRPr lang="en-US">
              <a:solidFill>
                <a:srgbClr val="FF3300"/>
              </a:solidFill>
            </a:endParaRPr>
          </a:p>
        </p:txBody>
      </p:sp>
      <p:sp>
        <p:nvSpPr>
          <p:cNvPr id="9" name="Rectangle 8"/>
          <p:cNvSpPr/>
          <p:nvPr/>
        </p:nvSpPr>
        <p:spPr>
          <a:xfrm>
            <a:off x="1142976" y="1142984"/>
            <a:ext cx="926857" cy="461665"/>
          </a:xfrm>
          <a:prstGeom prst="rect">
            <a:avLst/>
          </a:prstGeom>
        </p:spPr>
        <p:txBody>
          <a:bodyPr wrap="none">
            <a:spAutoFit/>
          </a:bodyPr>
          <a:lstStyle/>
          <a:p>
            <a:r>
              <a:rPr lang="en-US" smtClean="0"/>
              <a:t>“69”: </a:t>
            </a:r>
            <a:endParaRPr lang="en-US"/>
          </a:p>
        </p:txBody>
      </p:sp>
      <p:sp>
        <p:nvSpPr>
          <p:cNvPr id="10" name="Rectangle 9"/>
          <p:cNvSpPr/>
          <p:nvPr/>
        </p:nvSpPr>
        <p:spPr>
          <a:xfrm>
            <a:off x="5000628" y="1142984"/>
            <a:ext cx="1696298" cy="461665"/>
          </a:xfrm>
          <a:prstGeom prst="rect">
            <a:avLst/>
          </a:prstGeom>
        </p:spPr>
        <p:txBody>
          <a:bodyPr wrap="none">
            <a:spAutoFit/>
          </a:bodyPr>
          <a:lstStyle/>
          <a:p>
            <a:r>
              <a:rPr lang="en-US" smtClean="0"/>
              <a:t>Packed 69:  </a:t>
            </a:r>
            <a:endParaRPr lang="en-US"/>
          </a:p>
        </p:txBody>
      </p:sp>
      <p:sp>
        <p:nvSpPr>
          <p:cNvPr id="11" name="Rectangle 10"/>
          <p:cNvSpPr/>
          <p:nvPr/>
        </p:nvSpPr>
        <p:spPr>
          <a:xfrm>
            <a:off x="2857488"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FF3300"/>
                </a:solidFill>
              </a:rPr>
              <a:t>1001</a:t>
            </a:r>
            <a:endParaRPr lang="en-US">
              <a:solidFill>
                <a:srgbClr val="FF3300"/>
              </a:solidFill>
            </a:endParaRPr>
          </a:p>
        </p:txBody>
      </p:sp>
      <p:sp>
        <p:nvSpPr>
          <p:cNvPr id="12" name="Slide Number Placeholder 11"/>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Logical Data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4160" y="1428736"/>
            <a:ext cx="7288236" cy="4697427"/>
          </a:xfrm>
        </p:spPr>
        <p:txBody>
          <a:bodyPr>
            <a:normAutofit lnSpcReduction="10000"/>
          </a:bodyPr>
          <a:lstStyle/>
          <a:p>
            <a:r>
              <a:rPr lang="en-US" sz="2400" dirty="0" smtClean="0">
                <a:solidFill>
                  <a:srgbClr val="002060"/>
                </a:solidFill>
              </a:rPr>
              <a:t>An </a:t>
            </a:r>
            <a:r>
              <a:rPr lang="en-US" sz="2400" i="1" dirty="0" smtClean="0">
                <a:solidFill>
                  <a:srgbClr val="002060"/>
                </a:solidFill>
              </a:rPr>
              <a:t>n</a:t>
            </a:r>
            <a:r>
              <a:rPr lang="en-US" sz="2400" dirty="0" smtClean="0">
                <a:solidFill>
                  <a:srgbClr val="002060"/>
                </a:solidFill>
              </a:rPr>
              <a:t>-bit unit (byte, half word, …) consisting of </a:t>
            </a:r>
            <a:r>
              <a:rPr lang="en-US" sz="2400" i="1" dirty="0" smtClean="0">
                <a:solidFill>
                  <a:srgbClr val="002060"/>
                </a:solidFill>
              </a:rPr>
              <a:t>n </a:t>
            </a:r>
            <a:r>
              <a:rPr lang="en-US" sz="2400" dirty="0" smtClean="0">
                <a:solidFill>
                  <a:srgbClr val="002060"/>
                </a:solidFill>
              </a:rPr>
              <a:t>1-bit items of data, each item having the value 0 or 1</a:t>
            </a:r>
          </a:p>
          <a:p>
            <a:r>
              <a:rPr lang="en-US" sz="2400" dirty="0" smtClean="0">
                <a:solidFill>
                  <a:srgbClr val="002060"/>
                </a:solidFill>
              </a:rPr>
              <a:t>Two advantages to bit-oriented view:</a:t>
            </a:r>
          </a:p>
          <a:p>
            <a:pPr lvl="1"/>
            <a:r>
              <a:rPr lang="en-US" sz="2000" dirty="0" smtClean="0">
                <a:solidFill>
                  <a:srgbClr val="002060"/>
                </a:solidFill>
              </a:rPr>
              <a:t>Memory can be used most efficiently for storing an array of Boolean or binary data items in which each item can take on only the values 1 (true) and 0 (false)</a:t>
            </a:r>
          </a:p>
          <a:p>
            <a:pPr lvl="1"/>
            <a:r>
              <a:rPr lang="en-US" sz="2000" dirty="0" smtClean="0">
                <a:solidFill>
                  <a:srgbClr val="002060"/>
                </a:solidFill>
              </a:rPr>
              <a:t>To manipulate the bits of a data item</a:t>
            </a:r>
          </a:p>
          <a:p>
            <a:pPr lvl="2"/>
            <a:r>
              <a:rPr lang="en-US" sz="2000" dirty="0" smtClean="0">
                <a:solidFill>
                  <a:srgbClr val="002060"/>
                </a:solidFill>
              </a:rPr>
              <a:t>If floating-point operations are implemented in software, we need to be able to shift significant bits in some operations</a:t>
            </a:r>
          </a:p>
          <a:p>
            <a:pPr lvl="2"/>
            <a:r>
              <a:rPr lang="en-US" sz="2000" dirty="0" smtClean="0">
                <a:solidFill>
                  <a:srgbClr val="002060"/>
                </a:solidFill>
              </a:rPr>
              <a:t>To convert from IRA to packed decimal, we need to extract the rightmost 4 bits of each byte</a:t>
            </a:r>
            <a:endParaRPr lang="en-US" sz="2000" dirty="0">
              <a:solidFill>
                <a:srgbClr val="002060"/>
              </a:solidFill>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12.4- Types of Operations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1428736"/>
            <a:ext cx="7215238" cy="4929221"/>
          </a:xfrm>
        </p:spPr>
        <p:txBody>
          <a:bodyPr>
            <a:noAutofit/>
          </a:bodyPr>
          <a:lstStyle/>
          <a:p>
            <a:pPr>
              <a:buNone/>
            </a:pPr>
            <a:r>
              <a:rPr lang="en-US" sz="2400" dirty="0" smtClean="0">
                <a:solidFill>
                  <a:srgbClr val="002060"/>
                </a:solidFill>
              </a:rPr>
              <a:t>Useful and typical categorization: </a:t>
            </a:r>
          </a:p>
          <a:p>
            <a:r>
              <a:rPr lang="en-US" sz="2400" dirty="0" smtClean="0">
                <a:solidFill>
                  <a:srgbClr val="002060"/>
                </a:solidFill>
              </a:rPr>
              <a:t>Data transfer </a:t>
            </a:r>
          </a:p>
          <a:p>
            <a:r>
              <a:rPr lang="en-US" sz="2400" dirty="0" smtClean="0">
                <a:solidFill>
                  <a:srgbClr val="002060"/>
                </a:solidFill>
              </a:rPr>
              <a:t>Arithmetic </a:t>
            </a:r>
          </a:p>
          <a:p>
            <a:r>
              <a:rPr lang="en-US" sz="2400" dirty="0" smtClean="0">
                <a:solidFill>
                  <a:srgbClr val="002060"/>
                </a:solidFill>
              </a:rPr>
              <a:t>Logical </a:t>
            </a:r>
          </a:p>
          <a:p>
            <a:r>
              <a:rPr lang="en-US" sz="2400" dirty="0" smtClean="0">
                <a:solidFill>
                  <a:srgbClr val="002060"/>
                </a:solidFill>
              </a:rPr>
              <a:t>Conversion </a:t>
            </a:r>
          </a:p>
          <a:p>
            <a:r>
              <a:rPr lang="en-US" sz="2400" dirty="0" smtClean="0">
                <a:solidFill>
                  <a:srgbClr val="002060"/>
                </a:solidFill>
              </a:rPr>
              <a:t>I/O </a:t>
            </a:r>
          </a:p>
          <a:p>
            <a:r>
              <a:rPr lang="en-US" sz="2400" dirty="0" smtClean="0">
                <a:solidFill>
                  <a:srgbClr val="002060"/>
                </a:solidFill>
              </a:rPr>
              <a:t>System control </a:t>
            </a:r>
          </a:p>
          <a:p>
            <a:r>
              <a:rPr lang="en-US" sz="2400" dirty="0" smtClean="0">
                <a:solidFill>
                  <a:srgbClr val="002060"/>
                </a:solidFill>
              </a:rPr>
              <a:t>Transfer of control</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85720" y="-24"/>
            <a:ext cx="8643966" cy="800088"/>
          </a:xfrm>
          <a:noFill/>
          <a:ln/>
        </p:spPr>
        <p:txBody>
          <a:bodyPr lIns="90488" tIns="44450" rIns="90488" bIns="44450">
            <a:normAutofit fontScale="90000"/>
          </a:bodyPr>
          <a:lstStyle/>
          <a:p>
            <a:pPr algn="r"/>
            <a:r>
              <a:rPr lang="en-US" b="1" dirty="0" smtClean="0">
                <a:effectLst>
                  <a:outerShdw blurRad="38100" dist="38100" dir="2700000" algn="tl">
                    <a:srgbClr val="000000">
                      <a:alpha val="43137"/>
                    </a:srgbClr>
                  </a:outerShdw>
                </a:effectLst>
              </a:rPr>
              <a:t>Table 12.3  Common </a:t>
            </a:r>
            <a:r>
              <a:rPr lang="en-US" b="1" dirty="0" smtClean="0">
                <a:solidFill>
                  <a:srgbClr val="002060"/>
                </a:solidFill>
                <a:effectLst>
                  <a:outerShdw blurRad="38100" dist="38100" dir="2700000" algn="tl">
                    <a:srgbClr val="000000">
                      <a:alpha val="43137"/>
                    </a:srgbClr>
                  </a:outerShdw>
                </a:effectLst>
              </a:rPr>
              <a:t>Instruction Set Operations</a:t>
            </a:r>
            <a:r>
              <a:rPr lang="en-US" sz="2000" dirty="0" smtClean="0">
                <a:solidFill>
                  <a:srgbClr val="002060"/>
                </a:solidFill>
                <a:effectLst>
                  <a:outerShdw blurRad="38100" dist="38100" dir="2700000" algn="tl">
                    <a:srgbClr val="000000">
                      <a:alpha val="43137"/>
                    </a:srgbClr>
                  </a:outerShdw>
                </a:effectLst>
              </a:rPr>
              <a:t>(page 1 of 3)</a:t>
            </a:r>
            <a:r>
              <a:rPr lang="en-US" dirty="0" smtClean="0">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200055" y="1281135"/>
            <a:ext cx="8658225" cy="536257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428736"/>
            <a:ext cx="7556313" cy="4757750"/>
          </a:xfrm>
          <a:noFill/>
          <a:ln/>
        </p:spPr>
        <p:txBody>
          <a:bodyPr lIns="90488" tIns="44450" rIns="90488" bIns="44450">
            <a:normAutofit fontScale="92500" lnSpcReduction="10000"/>
          </a:bodyPr>
          <a:lstStyle/>
          <a:p>
            <a:r>
              <a:rPr lang="en-US" sz="3200" smtClean="0">
                <a:solidFill>
                  <a:srgbClr val="002060"/>
                </a:solidFill>
              </a:rPr>
              <a:t>Questions:</a:t>
            </a:r>
          </a:p>
          <a:p>
            <a:pPr lvl="1"/>
            <a:r>
              <a:rPr lang="en-US" sz="3000" smtClean="0">
                <a:solidFill>
                  <a:srgbClr val="002060"/>
                </a:solidFill>
              </a:rPr>
              <a:t>What is the structure of a machine instruction?</a:t>
            </a:r>
          </a:p>
          <a:p>
            <a:pPr lvl="1"/>
            <a:r>
              <a:rPr lang="en-US" sz="3000" smtClean="0">
                <a:solidFill>
                  <a:srgbClr val="002060"/>
                </a:solidFill>
              </a:rPr>
              <a:t>What can computers do?</a:t>
            </a:r>
          </a:p>
          <a:p>
            <a:r>
              <a:rPr lang="en-US" sz="3200" smtClean="0">
                <a:solidFill>
                  <a:srgbClr val="002060"/>
                </a:solidFill>
              </a:rPr>
              <a:t>After studying this chapter, you should be able to: </a:t>
            </a:r>
          </a:p>
          <a:p>
            <a:pPr lvl="1"/>
            <a:r>
              <a:rPr lang="en-US" sz="3000" smtClean="0">
                <a:solidFill>
                  <a:srgbClr val="002060"/>
                </a:solidFill>
              </a:rPr>
              <a:t>Present an overview of essential characteristics of machine instructions. </a:t>
            </a:r>
          </a:p>
          <a:p>
            <a:pPr lvl="1"/>
            <a:r>
              <a:rPr lang="en-US" sz="3000" smtClean="0">
                <a:solidFill>
                  <a:srgbClr val="002060"/>
                </a:solidFill>
              </a:rPr>
              <a:t>Describe the types of operands used in typical machine instruction sets. </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srcRect/>
          <a:stretch>
            <a:fillRect/>
          </a:stretch>
        </p:blipFill>
        <p:spPr bwMode="auto">
          <a:xfrm>
            <a:off x="533400" y="252436"/>
            <a:ext cx="8077200" cy="6534150"/>
          </a:xfrm>
          <a:prstGeom prst="rect">
            <a:avLst/>
          </a:prstGeom>
          <a:noFill/>
          <a:ln w="9525">
            <a:noFill/>
            <a:miter lim="800000"/>
            <a:headEnd/>
            <a:tailEnd/>
          </a:ln>
          <a:effectLst/>
        </p:spPr>
      </p:pic>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2 of 3) </a:t>
            </a:r>
            <a:endParaRPr lang="en-US" sz="1800" dirty="0">
              <a:solidFill>
                <a:srgbClr val="FF0000"/>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3 of 3) </a:t>
            </a:r>
            <a:endParaRPr lang="en-US" sz="1800" dirty="0">
              <a:solidFill>
                <a:srgbClr val="FF0000"/>
              </a:solidFill>
            </a:endParaRPr>
          </a:p>
        </p:txBody>
      </p:sp>
      <p:pic>
        <p:nvPicPr>
          <p:cNvPr id="7170" name="Picture 2"/>
          <p:cNvPicPr>
            <a:picLocks noChangeAspect="1" noChangeArrowheads="1"/>
          </p:cNvPicPr>
          <p:nvPr/>
        </p:nvPicPr>
        <p:blipFill>
          <a:blip r:embed="rId3"/>
          <a:srcRect/>
          <a:stretch>
            <a:fillRect/>
          </a:stretch>
        </p:blipFill>
        <p:spPr bwMode="auto">
          <a:xfrm>
            <a:off x="124271" y="1857364"/>
            <a:ext cx="8895460" cy="3143272"/>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smtClean="0">
                <a:effectLst>
                  <a:outerShdw blurRad="38100" dist="38100" dir="2700000" algn="tl">
                    <a:srgbClr val="000000">
                      <a:alpha val="43137"/>
                    </a:srgbClr>
                  </a:outerShdw>
                </a:effectLst>
              </a:rPr>
              <a:t>Table 12.4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Processor Actions for Various Types of Operations </a:t>
            </a:r>
            <a:endParaRPr lang="en-US" sz="2400"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178453" y="1285860"/>
            <a:ext cx="8787096" cy="501974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z="2000" b="1" smtClean="0"/>
              <a:pPr/>
              <a:t>22</a:t>
            </a:fld>
            <a:endParaRPr lang="en-US" sz="20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557194"/>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285720" y="1447800"/>
          <a:ext cx="8458200" cy="519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7">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7">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
        <p:nvSpPr>
          <p:cNvPr id="8" name="Slide Number Placeholder 7"/>
          <p:cNvSpPr>
            <a:spLocks noGrp="1"/>
          </p:cNvSpPr>
          <p:nvPr>
            <p:ph type="sldNum" sz="quarter" idx="12"/>
          </p:nvPr>
        </p:nvSpPr>
        <p:spPr/>
        <p:txBody>
          <a:bodyPr/>
          <a:lstStyle/>
          <a:p>
            <a:fld id="{8AF02B71-8991-4516-A01E-F1A9ACD28BDC}" type="slidenum">
              <a:rPr lang="en-US" sz="2000" b="1" smtClean="0"/>
              <a:pPr/>
              <a:t>23</a:t>
            </a:fld>
            <a:endParaRPr lang="en-US" sz="2000" b="1"/>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48"/>
            <a:ext cx="9144000" cy="615946"/>
          </a:xfrm>
        </p:spPr>
        <p:txBody>
          <a:bodyPr/>
          <a:lstStyle/>
          <a:p>
            <a:pPr algn="ctr"/>
            <a:r>
              <a:rPr lang="en-US" sz="2400" dirty="0" smtClean="0">
                <a:effectLst>
                  <a:outerShdw blurRad="38100" dist="38100" dir="2700000" algn="tl">
                    <a:srgbClr val="000000">
                      <a:alpha val="43137"/>
                    </a:srgbClr>
                  </a:outerShdw>
                </a:effectLst>
              </a:rPr>
              <a:t>Table 12.5 : Examples of IBM EAS/390 Data Transfer Oper</a:t>
            </a:r>
            <a:r>
              <a:rPr lang="en-US" sz="2400" dirty="0" smtClean="0">
                <a:solidFill>
                  <a:schemeClr val="bg1"/>
                </a:solidFill>
                <a:effectLst>
                  <a:outerShdw blurRad="38100" dist="38100" dir="2700000" algn="tl">
                    <a:srgbClr val="000000">
                      <a:alpha val="43137"/>
                    </a:srgbClr>
                  </a:outerShdw>
                </a:effectLst>
              </a:rPr>
              <a:t>ation</a:t>
            </a:r>
            <a:r>
              <a:rPr lang="en-US" sz="2400" dirty="0" smtClean="0">
                <a:effectLst>
                  <a:outerShdw blurRad="38100" dist="38100" dir="2700000" algn="tl">
                    <a:srgbClr val="000000">
                      <a:alpha val="43137"/>
                    </a:srgbClr>
                  </a:outerShdw>
                </a:effectLst>
              </a:rPr>
              <a:t>s </a:t>
            </a:r>
            <a:endParaRPr lang="en-US" sz="2400"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571500" y="785794"/>
            <a:ext cx="8001000" cy="5886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571472" y="357166"/>
            <a:ext cx="5819788" cy="6072230"/>
          </a:xfrm>
          <a:noFill/>
          <a:ln/>
        </p:spPr>
        <p:txBody>
          <a:bodyPr lIns="90488" tIns="44450" rIns="90488" bIns="44450">
            <a:noAutofit/>
          </a:bodyPr>
          <a:lstStyle/>
          <a:p>
            <a:pPr marL="228600" indent="-228600">
              <a:lnSpc>
                <a:spcPct val="80000"/>
              </a:lnSpc>
              <a:buClr>
                <a:schemeClr val="bg2"/>
              </a:buClr>
              <a:buFont typeface="Wingdings" pitchFamily="2" charset="2"/>
              <a:buChar char="n"/>
            </a:pPr>
            <a:r>
              <a:rPr lang="en-US" sz="2000" dirty="0" smtClean="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2000" dirty="0" smtClean="0"/>
              <a:t>These are provided for signed integer (fixed-point) numbers</a:t>
            </a:r>
          </a:p>
          <a:p>
            <a:pPr marL="228600" indent="-228600">
              <a:lnSpc>
                <a:spcPct val="80000"/>
              </a:lnSpc>
              <a:buClr>
                <a:schemeClr val="bg2"/>
              </a:buClr>
              <a:buFont typeface="Wingdings" pitchFamily="2" charset="2"/>
              <a:buChar char="n"/>
            </a:pPr>
            <a:r>
              <a:rPr lang="en-US" sz="2000" dirty="0" smtClean="0"/>
              <a:t>Often they are also provided for floating-point and packed decimal numbers</a:t>
            </a:r>
          </a:p>
          <a:p>
            <a:pPr marL="228600" indent="-228600">
              <a:lnSpc>
                <a:spcPct val="80000"/>
              </a:lnSpc>
              <a:buClr>
                <a:schemeClr val="bg2"/>
              </a:buClr>
              <a:buFont typeface="Wingdings" pitchFamily="2" charset="2"/>
              <a:buChar char="n"/>
            </a:pPr>
            <a:r>
              <a:rPr lang="en-US" sz="2000" dirty="0" smtClean="0"/>
              <a:t>Other possible operations include a variety of single-operand instructions:</a:t>
            </a:r>
          </a:p>
          <a:p>
            <a:pPr lvl="1" indent="-228600">
              <a:buFont typeface="Wingdings" pitchFamily="2" charset="2"/>
              <a:buChar char="n"/>
            </a:pPr>
            <a:r>
              <a:rPr lang="en-US" sz="2000" b="1" dirty="0" smtClean="0">
                <a:solidFill>
                  <a:schemeClr val="bg1"/>
                </a:solidFill>
              </a:rPr>
              <a:t>Absolute</a:t>
            </a:r>
          </a:p>
          <a:p>
            <a:pPr marL="685800" lvl="2" indent="-228600">
              <a:buClr>
                <a:schemeClr val="bg2"/>
              </a:buClr>
              <a:buFont typeface="Wingdings" pitchFamily="2" charset="2"/>
              <a:buChar char="n"/>
            </a:pPr>
            <a:r>
              <a:rPr lang="en-US" sz="1800" dirty="0" smtClean="0">
                <a:solidFill>
                  <a:srgbClr val="FFFFFF"/>
                </a:solidFill>
              </a:rPr>
              <a:t>Take the absolute value of the operand</a:t>
            </a:r>
          </a:p>
          <a:p>
            <a:pPr lvl="1" indent="-228600">
              <a:buFont typeface="Wingdings" pitchFamily="2" charset="2"/>
              <a:buChar char="n"/>
            </a:pPr>
            <a:r>
              <a:rPr lang="en-US" sz="2000" b="1" dirty="0" smtClean="0">
                <a:solidFill>
                  <a:schemeClr val="bg1"/>
                </a:solidFill>
              </a:rPr>
              <a:t>Negate</a:t>
            </a:r>
          </a:p>
          <a:p>
            <a:pPr marL="685800" lvl="2" indent="-228600">
              <a:buClr>
                <a:schemeClr val="bg2"/>
              </a:buClr>
              <a:buFont typeface="Wingdings" pitchFamily="2" charset="2"/>
              <a:buChar char="n"/>
            </a:pPr>
            <a:r>
              <a:rPr lang="en-US" sz="1800" dirty="0" smtClean="0">
                <a:solidFill>
                  <a:srgbClr val="FFFFFF"/>
                </a:solidFill>
              </a:rPr>
              <a:t>Negate the operand</a:t>
            </a:r>
          </a:p>
          <a:p>
            <a:pPr lvl="1" indent="-228600">
              <a:buFont typeface="Wingdings" pitchFamily="2" charset="2"/>
              <a:buChar char="n"/>
            </a:pPr>
            <a:r>
              <a:rPr lang="en-US" sz="2000" b="1" dirty="0" smtClean="0">
                <a:solidFill>
                  <a:schemeClr val="bg1"/>
                </a:solidFill>
              </a:rPr>
              <a:t>Increment</a:t>
            </a:r>
          </a:p>
          <a:p>
            <a:pPr marL="685800" lvl="2" indent="-228600">
              <a:buClr>
                <a:schemeClr val="bg2"/>
              </a:buClr>
              <a:buFont typeface="Wingdings" pitchFamily="2" charset="2"/>
              <a:buChar char="n"/>
            </a:pPr>
            <a:r>
              <a:rPr lang="en-US" sz="1800" dirty="0" smtClean="0">
                <a:solidFill>
                  <a:srgbClr val="FFFFFF"/>
                </a:solidFill>
              </a:rPr>
              <a:t>Add 1 to the operand</a:t>
            </a:r>
          </a:p>
          <a:p>
            <a:pPr lvl="1"/>
            <a:r>
              <a:rPr lang="en-US" sz="2000" b="1" dirty="0" smtClean="0">
                <a:solidFill>
                  <a:schemeClr val="bg1"/>
                </a:solidFill>
              </a:rPr>
              <a:t>Decrement</a:t>
            </a:r>
          </a:p>
          <a:p>
            <a:pPr marL="685800" lvl="2" indent="-228600">
              <a:buClr>
                <a:schemeClr val="bg2"/>
              </a:buClr>
              <a:buFont typeface="Wingdings" pitchFamily="2" charset="2"/>
              <a:buChar char="n"/>
            </a:pPr>
            <a:r>
              <a:rPr lang="en-US" sz="1800" dirty="0" smtClean="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z="2000" b="1" smtClean="0"/>
              <a:pPr/>
              <a:t>25</a:t>
            </a:fld>
            <a:endParaRPr lang="en-US" sz="2000" b="1"/>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643306" y="4000504"/>
            <a:ext cx="2895600" cy="857256"/>
          </a:xfrm>
          <a:prstGeom prst="rect">
            <a:avLst/>
          </a:prstGeom>
          <a:noFill/>
          <a:ln w="12700">
            <a:noFill/>
            <a:miter lim="800000"/>
            <a:headEnd/>
            <a:tailEnd/>
          </a:ln>
          <a:effectLst/>
        </p:spPr>
        <p:txBody>
          <a:bodyPr wrap="none" anchor="ctr">
            <a:prstTxWarp prst="textNoShape">
              <a:avLst/>
            </a:prstTxWarp>
          </a:bodyPr>
          <a:lstStyle/>
          <a:p>
            <a:r>
              <a:rPr lang="pt-BR" sz="2800" b="1" smtClean="0"/>
              <a:t>(R1) = 1010 0101 </a:t>
            </a:r>
          </a:p>
          <a:p>
            <a:r>
              <a:rPr lang="pt-BR" sz="2800" b="1" smtClean="0"/>
              <a:t>(R2) = 1111  1111 </a:t>
            </a:r>
          </a:p>
        </p:txBody>
      </p:sp>
      <p:sp>
        <p:nvSpPr>
          <p:cNvPr id="45060" name="Rectangle 4"/>
          <p:cNvSpPr>
            <a:spLocks noGrp="1" noChangeArrowheads="1"/>
          </p:cNvSpPr>
          <p:nvPr>
            <p:ph type="title" idx="4294967295"/>
          </p:nvPr>
        </p:nvSpPr>
        <p:spPr>
          <a:xfrm>
            <a:off x="0" y="190496"/>
            <a:ext cx="9144000" cy="666736"/>
          </a:xfrm>
          <a:noFill/>
          <a:ln/>
        </p:spPr>
        <p:txBody>
          <a:bodyPr lIns="90488" tIns="44450" rIns="90488" bIns="44450"/>
          <a:lstStyle/>
          <a:p>
            <a:pPr algn="ctr"/>
            <a:r>
              <a:rPr lang="en-US" sz="4400" b="1" dirty="0">
                <a:effectLst>
                  <a:outerShdw blurRad="38100" dist="38100" dir="2700000" algn="tl">
                    <a:srgbClr val="000000">
                      <a:alpha val="43137"/>
                    </a:srgbClr>
                  </a:outerShdw>
                </a:effectLst>
              </a:rPr>
              <a:t>Logical</a:t>
            </a:r>
          </a:p>
        </p:txBody>
      </p:sp>
      <p:pic>
        <p:nvPicPr>
          <p:cNvPr id="10242" name="Picture 2"/>
          <p:cNvPicPr>
            <a:picLocks noChangeAspect="1" noChangeArrowheads="1"/>
          </p:cNvPicPr>
          <p:nvPr/>
        </p:nvPicPr>
        <p:blipFill>
          <a:blip r:embed="rId3"/>
          <a:srcRect/>
          <a:stretch>
            <a:fillRect/>
          </a:stretch>
        </p:blipFill>
        <p:spPr bwMode="auto">
          <a:xfrm>
            <a:off x="11227" y="1714488"/>
            <a:ext cx="9121546" cy="2143140"/>
          </a:xfrm>
          <a:prstGeom prst="rect">
            <a:avLst/>
          </a:prstGeom>
          <a:noFill/>
          <a:ln w="9525">
            <a:noFill/>
            <a:miter lim="800000"/>
            <a:headEnd/>
            <a:tailEnd/>
          </a:ln>
          <a:effectLst/>
        </p:spPr>
      </p:pic>
      <p:sp>
        <p:nvSpPr>
          <p:cNvPr id="9" name="Rectangle 8"/>
          <p:cNvSpPr/>
          <p:nvPr/>
        </p:nvSpPr>
        <p:spPr>
          <a:xfrm>
            <a:off x="1214414" y="4929198"/>
            <a:ext cx="5291833" cy="523220"/>
          </a:xfrm>
          <a:prstGeom prst="rect">
            <a:avLst/>
          </a:prstGeom>
        </p:spPr>
        <p:txBody>
          <a:bodyPr wrap="none">
            <a:spAutoFit/>
          </a:bodyPr>
          <a:lstStyle/>
          <a:p>
            <a:r>
              <a:rPr lang="pt-BR" sz="2800" b="1" smtClean="0"/>
              <a:t>then (R1) XOR (R2) = 0101 1010</a:t>
            </a:r>
            <a:endParaRPr lang="en-US" sz="2800" b="1" dirty="0"/>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26</a:t>
            </a:fld>
            <a:endParaRPr lang="en-US" sz="2000"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57158" y="2071678"/>
            <a:ext cx="2405495" cy="2662248"/>
          </a:xfrm>
        </p:spPr>
        <p:txBody>
          <a:bodyPr>
            <a:normAutofit fontScale="90000"/>
          </a:bodyPr>
          <a:lstStyle/>
          <a:p>
            <a:r>
              <a:rPr lang="en-GB" sz="3100" b="1" dirty="0">
                <a:effectLst>
                  <a:outerShdw blurRad="38100" dist="38100" dir="2700000" algn="tl">
                    <a:srgbClr val="000000">
                      <a:alpha val="43137"/>
                    </a:srgbClr>
                  </a:outerShdw>
                </a:effectLst>
              </a:rPr>
              <a:t>Shift and Rotate </a:t>
            </a:r>
            <a:r>
              <a:rPr lang="en-GB" sz="3100" b="1" dirty="0" smtClean="0">
                <a:effectLst>
                  <a:outerShdw blurRad="38100" dist="38100" dir="2700000" algn="tl">
                    <a:srgbClr val="000000">
                      <a:alpha val="43137"/>
                    </a:srgbClr>
                  </a:outerShdw>
                </a:effectLst>
              </a:rPr>
              <a:t>Operations</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Figure 12.6- Shift and </a:t>
            </a:r>
            <a:r>
              <a:rPr lang="en-GB" smtClean="0">
                <a:effectLst>
                  <a:outerShdw blurRad="38100" dist="38100" dir="2700000" algn="tl">
                    <a:srgbClr val="000000">
                      <a:alpha val="43137"/>
                    </a:srgbClr>
                  </a:outerShdw>
                </a:effectLst>
              </a:rPr>
              <a:t>Rotate Operations</a:t>
            </a:r>
            <a:endParaRPr lang="en-GB" dirty="0">
              <a:effectLst>
                <a:outerShdw blurRad="38100" dist="38100" dir="2700000" algn="tl">
                  <a:srgbClr val="000000">
                    <a:alpha val="43137"/>
                  </a:srgbClr>
                </a:outerShdw>
              </a:effectLst>
            </a:endParaRPr>
          </a:p>
        </p:txBody>
      </p:sp>
      <p:pic>
        <p:nvPicPr>
          <p:cNvPr id="11270" name="Picture 6"/>
          <p:cNvPicPr>
            <a:picLocks noChangeAspect="1" noChangeArrowheads="1"/>
          </p:cNvPicPr>
          <p:nvPr/>
        </p:nvPicPr>
        <p:blipFill>
          <a:blip r:embed="rId3"/>
          <a:srcRect/>
          <a:stretch>
            <a:fillRect/>
          </a:stretch>
        </p:blipFill>
        <p:spPr bwMode="auto">
          <a:xfrm>
            <a:off x="2762278" y="-14288"/>
            <a:ext cx="5810250" cy="6886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428604"/>
            <a:ext cx="8858280" cy="833718"/>
          </a:xfrm>
        </p:spPr>
        <p:txBody>
          <a:bodyPr>
            <a:noAutofit/>
          </a:bodyPr>
          <a:lstStyle/>
          <a:p>
            <a:pPr algn="ctr"/>
            <a:r>
              <a:rPr lang="en-US" sz="3200" dirty="0" smtClean="0">
                <a:effectLst>
                  <a:outerShdw blurRad="38100" dist="38100" dir="2700000" algn="tl">
                    <a:srgbClr val="000000">
                      <a:alpha val="43137"/>
                    </a:srgbClr>
                  </a:outerShdw>
                </a:effectLst>
              </a:rPr>
              <a:t>Table 12.7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Examples of Shift and Rotate Op</a:t>
            </a:r>
            <a:r>
              <a:rPr lang="en-US" sz="3200" dirty="0" smtClean="0">
                <a:solidFill>
                  <a:schemeClr val="bg1"/>
                </a:solidFill>
                <a:effectLst>
                  <a:outerShdw blurRad="38100" dist="38100" dir="2700000" algn="tl">
                    <a:srgbClr val="000000">
                      <a:alpha val="43137"/>
                    </a:srgbClr>
                  </a:outerShdw>
                </a:effectLst>
              </a:rPr>
              <a:t>erations </a:t>
            </a:r>
            <a:endParaRPr lang="en-US" sz="3200" dirty="0">
              <a:solidFill>
                <a:schemeClr val="bg1"/>
              </a:solidFill>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428596" y="1928802"/>
            <a:ext cx="7982054" cy="409828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28</a:t>
            </a:fld>
            <a:endParaRPr lang="en-US" sz="20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4857752" y="1447800"/>
            <a:ext cx="3460748" cy="1116013"/>
          </a:xfrm>
          <a:noFill/>
          <a:ln/>
        </p:spPr>
        <p:txBody>
          <a:bodyPr lIns="90488" tIns="44450" rIns="90488" bIns="44450"/>
          <a:lstStyle/>
          <a:p>
            <a:r>
              <a:rPr lang="en-US" sz="4000" b="1" dirty="0">
                <a:effectLst>
                  <a:outerShdw blurRad="38100" dist="38100" dir="2700000" algn="tl">
                    <a:srgbClr val="000000">
                      <a:alpha val="43137"/>
                    </a:srgbClr>
                  </a:outerShdw>
                </a:effectLst>
              </a:rPr>
              <a:t>Conversion</a:t>
            </a:r>
          </a:p>
        </p:txBody>
      </p:sp>
      <p:sp>
        <p:nvSpPr>
          <p:cNvPr id="6" name="Slide Number Placeholder 5"/>
          <p:cNvSpPr>
            <a:spLocks noGrp="1"/>
          </p:cNvSpPr>
          <p:nvPr>
            <p:ph type="sldNum" sz="quarter" idx="12"/>
          </p:nvPr>
        </p:nvSpPr>
        <p:spPr/>
        <p:txBody>
          <a:bodyPr/>
          <a:lstStyle/>
          <a:p>
            <a:fld id="{8AF02B71-8991-4516-A01E-F1A9ACD28BDC}" type="slidenum">
              <a:rPr lang="en-US" sz="2000" b="1" smtClean="0"/>
              <a:pPr/>
              <a:t>29</a:t>
            </a:fld>
            <a:endParaRPr lang="en-US" sz="2000" b="1"/>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sz="2800" smtClean="0">
                <a:solidFill>
                  <a:srgbClr val="002060"/>
                </a:solidFill>
              </a:rPr>
              <a:t>12.1 Machine Instruction Characteristics</a:t>
            </a:r>
          </a:p>
          <a:p>
            <a:r>
              <a:rPr lang="en-US" sz="2800" smtClean="0">
                <a:solidFill>
                  <a:srgbClr val="002060"/>
                </a:solidFill>
              </a:rPr>
              <a:t>12.2 Types of Operands</a:t>
            </a:r>
          </a:p>
          <a:p>
            <a:r>
              <a:rPr lang="en-US" sz="2800" smtClean="0">
                <a:solidFill>
                  <a:srgbClr val="002060"/>
                </a:solidFill>
              </a:rPr>
              <a:t>12.4 Types of Operations</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498474" y="214290"/>
            <a:ext cx="7556313" cy="658890"/>
          </a:xfrm>
          <a:noFill/>
          <a:ln/>
        </p:spPr>
        <p:txBody>
          <a:bodyPr lIns="90488" tIns="44450" rIns="90488" bIns="44450"/>
          <a:lstStyle/>
          <a:p>
            <a:pPr algn="ctr"/>
            <a:r>
              <a:rPr lang="en-US" sz="4000"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xfrm>
            <a:off x="498474" y="1357298"/>
            <a:ext cx="7556313" cy="4768865"/>
          </a:xfrm>
          <a:noFill/>
          <a:ln/>
        </p:spPr>
        <p:txBody>
          <a:bodyPr lIns="90488" tIns="44450" rIns="90488" bIns="44450">
            <a:normAutofit/>
          </a:bodyPr>
          <a:lstStyle/>
          <a:p>
            <a:r>
              <a:rPr lang="en-US" sz="2400" dirty="0" smtClean="0">
                <a:solidFill>
                  <a:srgbClr val="002060"/>
                </a:solidFill>
              </a:rPr>
              <a:t>Variety of approaches taken:</a:t>
            </a:r>
          </a:p>
          <a:p>
            <a:pPr lvl="1"/>
            <a:r>
              <a:rPr lang="en-US" sz="2000" dirty="0" smtClean="0">
                <a:solidFill>
                  <a:srgbClr val="002060"/>
                </a:solidFill>
              </a:rPr>
              <a:t>Isolated programmed I/O</a:t>
            </a:r>
          </a:p>
          <a:p>
            <a:pPr lvl="1"/>
            <a:r>
              <a:rPr lang="en-US" sz="2000" dirty="0" smtClean="0">
                <a:solidFill>
                  <a:srgbClr val="002060"/>
                </a:solidFill>
              </a:rPr>
              <a:t>Memory-mapped programmed I/O</a:t>
            </a:r>
          </a:p>
          <a:p>
            <a:pPr lvl="1"/>
            <a:r>
              <a:rPr lang="en-US" sz="2000" dirty="0" smtClean="0">
                <a:solidFill>
                  <a:srgbClr val="002060"/>
                </a:solidFill>
              </a:rPr>
              <a:t>DMA</a:t>
            </a:r>
          </a:p>
          <a:p>
            <a:pPr lvl="1"/>
            <a:r>
              <a:rPr lang="en-US" sz="2000" dirty="0" smtClean="0">
                <a:solidFill>
                  <a:srgbClr val="002060"/>
                </a:solidFill>
              </a:rPr>
              <a:t>Use of an I/O processor</a:t>
            </a:r>
          </a:p>
          <a:p>
            <a:pPr marL="228600" lvl="1">
              <a:spcBef>
                <a:spcPts val="2000"/>
              </a:spcBef>
              <a:buClr>
                <a:schemeClr val="accent1"/>
              </a:buClr>
            </a:pPr>
            <a:r>
              <a:rPr lang="en-US" sz="2400" dirty="0" smtClean="0">
                <a:solidFill>
                  <a:srgbClr val="002060"/>
                </a:solidFill>
              </a:rPr>
              <a:t>Many implementations provide only a few I/O instructions, with the specific actions specified by parameters, codes, or command words</a:t>
            </a:r>
            <a:endParaRPr lang="en-US" sz="2400" dirty="0">
              <a:solidFill>
                <a:srgbClr val="002060"/>
              </a:solidFill>
            </a:endParaRP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System </a:t>
            </a:r>
            <a:r>
              <a:rPr lang="en-US" dirty="0">
                <a:effectLst>
                  <a:outerShdw blurRad="38100" dist="38100" dir="2700000" algn="tl">
                    <a:srgbClr val="000000">
                      <a:alpha val="43137"/>
                    </a:srgbClr>
                  </a:outerShdw>
                </a:effectLst>
              </a:rPr>
              <a:t>Control</a:t>
            </a:r>
          </a:p>
        </p:txBody>
      </p:sp>
      <p:graphicFrame>
        <p:nvGraphicFramePr>
          <p:cNvPr id="11" name="Content Placeholder 10"/>
          <p:cNvGraphicFramePr>
            <a:graphicFrameLocks noGrp="1"/>
          </p:cNvGraphicFramePr>
          <p:nvPr>
            <p:ph idx="4294967295"/>
          </p:nvPr>
        </p:nvGraphicFramePr>
        <p:xfrm>
          <a:off x="457200" y="1071546"/>
          <a:ext cx="8229600" cy="540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z="2000" b="1" smtClean="0"/>
              <a:pPr/>
              <a:t>31</a:t>
            </a:fld>
            <a:endParaRPr lang="en-US" sz="2000" b="1"/>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xfrm>
            <a:off x="498474" y="484094"/>
            <a:ext cx="7556313" cy="658890"/>
          </a:xfrm>
          <a:noFill/>
          <a:ln/>
        </p:spPr>
        <p:txBody>
          <a:bodyPr lIns="90488" tIns="44450" rIns="90488" bIns="44450"/>
          <a:lstStyle/>
          <a:p>
            <a:r>
              <a:rPr lang="en-US" b="1"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285860"/>
            <a:ext cx="7556313" cy="5114940"/>
          </a:xfrm>
          <a:noFill/>
          <a:ln/>
        </p:spPr>
        <p:txBody>
          <a:bodyPr lIns="90488" tIns="44450" rIns="90488" bIns="44450">
            <a:normAutofit/>
          </a:bodyPr>
          <a:lstStyle/>
          <a:p>
            <a:r>
              <a:rPr lang="en-US" sz="2400" b="1" u="sng" dirty="0" smtClean="0">
                <a:solidFill>
                  <a:srgbClr val="002060"/>
                </a:solidFill>
              </a:rPr>
              <a:t>Reasons</a:t>
            </a:r>
            <a:r>
              <a:rPr lang="en-US" sz="2400" dirty="0" smtClean="0">
                <a:solidFill>
                  <a:srgbClr val="002060"/>
                </a:solidFill>
              </a:rPr>
              <a:t> why transfer-of-control operations are required:</a:t>
            </a:r>
          </a:p>
          <a:p>
            <a:pPr lvl="1"/>
            <a:r>
              <a:rPr lang="en-US" sz="2000" dirty="0" smtClean="0">
                <a:solidFill>
                  <a:srgbClr val="002060"/>
                </a:solidFill>
              </a:rPr>
              <a:t>It is essential to be able to execute each instruction more than once</a:t>
            </a:r>
          </a:p>
          <a:p>
            <a:pPr lvl="1"/>
            <a:r>
              <a:rPr lang="en-US" sz="2000" dirty="0" smtClean="0">
                <a:solidFill>
                  <a:srgbClr val="002060"/>
                </a:solidFill>
              </a:rPr>
              <a:t>Virtually all programs involve some decision making</a:t>
            </a:r>
          </a:p>
          <a:p>
            <a:pPr lvl="1"/>
            <a:r>
              <a:rPr lang="en-US" sz="2000" dirty="0" smtClean="0">
                <a:solidFill>
                  <a:srgbClr val="002060"/>
                </a:solidFill>
              </a:rPr>
              <a:t>It helps if there are mechanisms for breaking the task up into smaller pieces that can be worked on one at a time</a:t>
            </a:r>
          </a:p>
          <a:p>
            <a:pPr marL="228600" lvl="1">
              <a:spcBef>
                <a:spcPts val="2000"/>
              </a:spcBef>
              <a:buClr>
                <a:schemeClr val="accent1"/>
              </a:buClr>
            </a:pPr>
            <a:r>
              <a:rPr lang="en-US" sz="2400" dirty="0" smtClean="0">
                <a:solidFill>
                  <a:srgbClr val="002060"/>
                </a:solidFill>
              </a:rPr>
              <a:t>Most common transfer-of-control operations </a:t>
            </a:r>
            <a:r>
              <a:rPr lang="en-US" sz="2400" b="1" u="sng" dirty="0" smtClean="0">
                <a:solidFill>
                  <a:srgbClr val="002060"/>
                </a:solidFill>
              </a:rPr>
              <a:t>found </a:t>
            </a:r>
            <a:r>
              <a:rPr lang="en-US" sz="2400" dirty="0" smtClean="0">
                <a:solidFill>
                  <a:srgbClr val="002060"/>
                </a:solidFill>
              </a:rPr>
              <a:t>in instruction sets:</a:t>
            </a:r>
          </a:p>
          <a:p>
            <a:pPr lvl="1"/>
            <a:r>
              <a:rPr lang="en-US" b="1" u="sng" dirty="0" smtClean="0">
                <a:solidFill>
                  <a:schemeClr val="tx1"/>
                </a:solidFill>
              </a:rPr>
              <a:t>Branch</a:t>
            </a:r>
          </a:p>
          <a:p>
            <a:pPr lvl="1"/>
            <a:r>
              <a:rPr lang="en-US" b="1" u="sng" dirty="0" smtClean="0">
                <a:solidFill>
                  <a:schemeClr val="tx1"/>
                </a:solidFill>
              </a:rPr>
              <a:t>Skip</a:t>
            </a:r>
          </a:p>
          <a:p>
            <a:pPr lvl="1"/>
            <a:r>
              <a:rPr lang="en-US" b="1" u="sng" dirty="0" smtClean="0">
                <a:solidFill>
                  <a:schemeClr val="tx1"/>
                </a:solidFill>
              </a:rPr>
              <a:t>Procedure call</a:t>
            </a:r>
          </a:p>
        </p:txBody>
      </p:sp>
      <p:sp>
        <p:nvSpPr>
          <p:cNvPr id="6" name="Slide Number Placeholder 5"/>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52372"/>
            <a:ext cx="3255264" cy="1162050"/>
          </a:xfrm>
        </p:spPr>
        <p:txBody>
          <a:bodyPr>
            <a:normAutofit/>
          </a:bodyPr>
          <a:lstStyle/>
          <a:p>
            <a:pPr algn="ctr"/>
            <a:r>
              <a:rPr lang="en-GB" sz="3200" b="1" dirty="0">
                <a:effectLst>
                  <a:outerShdw blurRad="38100" dist="38100" dir="2700000" algn="tl">
                    <a:srgbClr val="000000">
                      <a:alpha val="43137"/>
                    </a:srgbClr>
                  </a:outerShdw>
                </a:effectLst>
              </a:rPr>
              <a:t>Branch</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Instruction</a:t>
            </a:r>
            <a:endParaRPr lang="en-GB" sz="3200" b="1" dirty="0">
              <a:effectLst>
                <a:outerShdw blurRad="38100" dist="38100" dir="2700000" algn="tl">
                  <a:srgbClr val="000000">
                    <a:alpha val="43137"/>
                  </a:srgbClr>
                </a:outerShdw>
              </a:effectLst>
            </a:endParaRPr>
          </a:p>
        </p:txBody>
      </p:sp>
      <p:pic>
        <p:nvPicPr>
          <p:cNvPr id="13314" name="Picture 2"/>
          <p:cNvPicPr>
            <a:picLocks noChangeAspect="1" noChangeArrowheads="1"/>
          </p:cNvPicPr>
          <p:nvPr/>
        </p:nvPicPr>
        <p:blipFill>
          <a:blip r:embed="rId3"/>
          <a:srcRect/>
          <a:stretch>
            <a:fillRect/>
          </a:stretch>
        </p:blipFill>
        <p:spPr bwMode="auto">
          <a:xfrm>
            <a:off x="-32" y="1252561"/>
            <a:ext cx="7686675" cy="5534025"/>
          </a:xfrm>
          <a:prstGeom prst="rect">
            <a:avLst/>
          </a:prstGeom>
          <a:noFill/>
          <a:ln w="9525">
            <a:noFill/>
            <a:miter lim="800000"/>
            <a:headEnd/>
            <a:tailEnd/>
          </a:ln>
          <a:effectLst/>
        </p:spPr>
      </p:pic>
      <p:sp>
        <p:nvSpPr>
          <p:cNvPr id="5" name="Rectangle 4"/>
          <p:cNvSpPr/>
          <p:nvPr/>
        </p:nvSpPr>
        <p:spPr>
          <a:xfrm>
            <a:off x="3929058" y="71414"/>
            <a:ext cx="5214942" cy="1428760"/>
          </a:xfrm>
          <a:prstGeom prst="rect">
            <a:avLst/>
          </a:prstGeom>
          <a:solidFill>
            <a:schemeClr val="accent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smtClean="0"/>
              <a:t>BRP X : </a:t>
            </a:r>
            <a:r>
              <a:rPr lang="en-US" sz="1600" b="1" u="sng" smtClean="0"/>
              <a:t>Br</a:t>
            </a:r>
            <a:r>
              <a:rPr lang="en-US" sz="1600" smtClean="0"/>
              <a:t>anch to location X if result is </a:t>
            </a:r>
            <a:r>
              <a:rPr lang="en-US" sz="1600" b="1" u="sng" smtClean="0"/>
              <a:t>p</a:t>
            </a:r>
            <a:r>
              <a:rPr lang="en-US" sz="1600" smtClean="0"/>
              <a:t>ositive. </a:t>
            </a:r>
          </a:p>
          <a:p>
            <a:r>
              <a:rPr lang="en-US" sz="1600" smtClean="0"/>
              <a:t>BRN X : </a:t>
            </a:r>
            <a:r>
              <a:rPr lang="en-US" sz="1600" b="1" u="sng" smtClean="0"/>
              <a:t>Br</a:t>
            </a:r>
            <a:r>
              <a:rPr lang="en-US" sz="1600" smtClean="0"/>
              <a:t>anch to location X if result is </a:t>
            </a:r>
            <a:r>
              <a:rPr lang="en-US" sz="1600" b="1" u="sng" smtClean="0"/>
              <a:t>n</a:t>
            </a:r>
            <a:r>
              <a:rPr lang="en-US" sz="1600" smtClean="0"/>
              <a:t>egative. </a:t>
            </a:r>
          </a:p>
          <a:p>
            <a:r>
              <a:rPr lang="en-US" sz="1600" smtClean="0"/>
              <a:t>BRZ X : </a:t>
            </a:r>
            <a:r>
              <a:rPr lang="en-US" sz="1600" b="1" u="sng" smtClean="0"/>
              <a:t>Br</a:t>
            </a:r>
            <a:r>
              <a:rPr lang="en-US" sz="1600" smtClean="0"/>
              <a:t>anch to location X if result is </a:t>
            </a:r>
            <a:r>
              <a:rPr lang="en-US" sz="1600" b="1" u="sng" smtClean="0"/>
              <a:t>z</a:t>
            </a:r>
            <a:r>
              <a:rPr lang="en-US" sz="1600" smtClean="0"/>
              <a:t>ero. </a:t>
            </a:r>
          </a:p>
          <a:p>
            <a:r>
              <a:rPr lang="en-US" sz="1600" smtClean="0"/>
              <a:t>BRO X : </a:t>
            </a:r>
            <a:r>
              <a:rPr lang="en-US" sz="1600" b="1" u="sng" smtClean="0"/>
              <a:t>Br</a:t>
            </a:r>
            <a:r>
              <a:rPr lang="en-US" sz="1600" smtClean="0"/>
              <a:t>anch to location X if </a:t>
            </a:r>
            <a:r>
              <a:rPr lang="en-US" sz="1600" b="1" u="sng" smtClean="0"/>
              <a:t>o</a:t>
            </a:r>
            <a:r>
              <a:rPr lang="en-US" sz="1600" smtClean="0"/>
              <a:t>verflow occurs.</a:t>
            </a:r>
          </a:p>
          <a:p>
            <a:r>
              <a:rPr lang="en-US" sz="1600" smtClean="0"/>
              <a:t>BRE R1, R2, X : </a:t>
            </a:r>
            <a:r>
              <a:rPr lang="en-US" sz="1600" b="1" u="sng" smtClean="0"/>
              <a:t>Br</a:t>
            </a:r>
            <a:r>
              <a:rPr lang="en-US" sz="1600" smtClean="0"/>
              <a:t>anch to X if value of R1 </a:t>
            </a:r>
            <a:r>
              <a:rPr lang="en-US" sz="1600" b="1" smtClean="0"/>
              <a:t>=</a:t>
            </a:r>
            <a:r>
              <a:rPr lang="en-US" sz="1600" smtClean="0"/>
              <a:t> value of R2.</a:t>
            </a:r>
            <a:endParaRPr lang="en-US" sz="160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704832"/>
          </a:xfrm>
        </p:spPr>
        <p:txBody>
          <a:bodyPr/>
          <a:lstStyle/>
          <a:p>
            <a:pPr algn="ctr"/>
            <a:r>
              <a:rPr lang="en-US" sz="4000" dirty="0" smtClean="0">
                <a:effectLst>
                  <a:outerShdw blurRad="38100" dist="38100" dir="2700000" algn="tl">
                    <a:srgbClr val="000000">
                      <a:alpha val="43137"/>
                    </a:srgbClr>
                  </a:outerShdw>
                </a:effectLst>
              </a:rPr>
              <a:t>Skip Instructions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9" name="Picture 3"/>
          <p:cNvPicPr>
            <a:picLocks noChangeAspect="1" noChangeArrowheads="1"/>
          </p:cNvPicPr>
          <p:nvPr/>
        </p:nvPicPr>
        <p:blipFill>
          <a:blip r:embed="rId7"/>
          <a:srcRect/>
          <a:stretch>
            <a:fillRect/>
          </a:stretch>
        </p:blipFill>
        <p:spPr bwMode="auto">
          <a:xfrm>
            <a:off x="6072198" y="5562600"/>
            <a:ext cx="1466850" cy="129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34</a:t>
            </a:fld>
            <a:endParaRPr lang="en-US" sz="20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dirty="0" smtClean="0">
                <a:effectLst>
                  <a:outerShdw blurRad="38100" dist="38100" dir="2700000" algn="tl">
                    <a:srgbClr val="000000">
                      <a:alpha val="43137"/>
                    </a:srgbClr>
                  </a:outerShdw>
                </a:effectLst>
              </a:rPr>
              <a:t>Procedure Call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1472" y="1100142"/>
            <a:ext cx="8358214" cy="5257816"/>
          </a:xfrm>
        </p:spPr>
        <p:txBody>
          <a:bodyPr>
            <a:noAutofit/>
          </a:bodyPr>
          <a:lstStyle/>
          <a:p>
            <a:r>
              <a:rPr lang="en-US" sz="2400" b="1" smtClean="0">
                <a:solidFill>
                  <a:srgbClr val="002060"/>
                </a:solidFill>
              </a:rPr>
              <a:t>Self-contained codes that </a:t>
            </a:r>
            <a:r>
              <a:rPr lang="en-US" sz="2400" b="1" dirty="0" smtClean="0">
                <a:solidFill>
                  <a:srgbClr val="002060"/>
                </a:solidFill>
              </a:rPr>
              <a:t>is incorporated into a larger program</a:t>
            </a:r>
          </a:p>
          <a:p>
            <a:pPr lvl="1"/>
            <a:r>
              <a:rPr lang="en-US" sz="2000" dirty="0" smtClean="0">
                <a:solidFill>
                  <a:srgbClr val="002060"/>
                </a:solidFill>
              </a:rPr>
              <a:t>At any point in the program the procedure may be invoked, or </a:t>
            </a:r>
            <a:r>
              <a:rPr lang="en-US" sz="2000" i="1" dirty="0" smtClean="0">
                <a:solidFill>
                  <a:srgbClr val="002060"/>
                </a:solidFill>
              </a:rPr>
              <a:t>called</a:t>
            </a:r>
            <a:endParaRPr lang="en-US" sz="2000" dirty="0" smtClean="0">
              <a:solidFill>
                <a:srgbClr val="002060"/>
              </a:solidFill>
            </a:endParaRPr>
          </a:p>
          <a:p>
            <a:pPr lvl="1"/>
            <a:r>
              <a:rPr lang="en-US" sz="2000" dirty="0" smtClean="0">
                <a:solidFill>
                  <a:srgbClr val="002060"/>
                </a:solidFill>
              </a:rPr>
              <a:t>Processor is instructed to go and execute the entire procedure and then return to the point from which the call took place</a:t>
            </a:r>
          </a:p>
          <a:p>
            <a:r>
              <a:rPr lang="en-US" sz="2400" dirty="0" smtClean="0">
                <a:solidFill>
                  <a:srgbClr val="002060"/>
                </a:solidFill>
              </a:rPr>
              <a:t>Two principal </a:t>
            </a:r>
            <a:r>
              <a:rPr lang="en-US" sz="2400" b="1" dirty="0" smtClean="0">
                <a:solidFill>
                  <a:srgbClr val="FF0000"/>
                </a:solidFill>
              </a:rPr>
              <a:t>reasons</a:t>
            </a:r>
            <a:r>
              <a:rPr lang="en-US" sz="2400" b="1" dirty="0" smtClean="0">
                <a:solidFill>
                  <a:srgbClr val="002060"/>
                </a:solidFill>
              </a:rPr>
              <a:t> </a:t>
            </a:r>
            <a:r>
              <a:rPr lang="en-US" sz="2400" dirty="0" smtClean="0">
                <a:solidFill>
                  <a:srgbClr val="002060"/>
                </a:solidFill>
              </a:rPr>
              <a:t>for use of procedures:</a:t>
            </a:r>
          </a:p>
          <a:p>
            <a:pPr lvl="1"/>
            <a:r>
              <a:rPr lang="en-US" sz="2000" smtClean="0">
                <a:solidFill>
                  <a:srgbClr val="002060"/>
                </a:solidFill>
              </a:rPr>
              <a:t>Economy:  The </a:t>
            </a:r>
            <a:r>
              <a:rPr lang="en-US" sz="2000" dirty="0" smtClean="0">
                <a:solidFill>
                  <a:srgbClr val="002060"/>
                </a:solidFill>
              </a:rPr>
              <a:t>same piece of code to be used many times</a:t>
            </a:r>
          </a:p>
          <a:p>
            <a:pPr lvl="1"/>
            <a:r>
              <a:rPr lang="en-US" sz="2000" dirty="0" smtClean="0">
                <a:solidFill>
                  <a:srgbClr val="002060"/>
                </a:solidFill>
              </a:rPr>
              <a:t>Modularity</a:t>
            </a:r>
          </a:p>
          <a:p>
            <a:r>
              <a:rPr lang="en-US" sz="2400" dirty="0" smtClean="0">
                <a:solidFill>
                  <a:srgbClr val="002060"/>
                </a:solidFill>
              </a:rPr>
              <a:t>Involves two basic instructions:</a:t>
            </a:r>
          </a:p>
          <a:p>
            <a:pPr lvl="1"/>
            <a:r>
              <a:rPr lang="en-US" sz="2000" dirty="0" smtClean="0">
                <a:solidFill>
                  <a:srgbClr val="002060"/>
                </a:solidFill>
              </a:rPr>
              <a:t>A call instruction that </a:t>
            </a:r>
            <a:r>
              <a:rPr lang="en-US" sz="2000" b="1" dirty="0" smtClean="0">
                <a:solidFill>
                  <a:srgbClr val="FF0000"/>
                </a:solidFill>
              </a:rPr>
              <a:t>branches</a:t>
            </a:r>
            <a:r>
              <a:rPr lang="en-US" sz="2000" dirty="0" smtClean="0">
                <a:solidFill>
                  <a:srgbClr val="002060"/>
                </a:solidFill>
              </a:rPr>
              <a:t> from the present location to the procedure</a:t>
            </a:r>
          </a:p>
          <a:p>
            <a:pPr lvl="1"/>
            <a:r>
              <a:rPr lang="en-US" sz="2000" dirty="0" smtClean="0">
                <a:solidFill>
                  <a:srgbClr val="002060"/>
                </a:solidFill>
              </a:rPr>
              <a:t>Return instruction that </a:t>
            </a:r>
            <a:r>
              <a:rPr lang="en-US" sz="2000" b="1" dirty="0" smtClean="0">
                <a:solidFill>
                  <a:srgbClr val="FF0000"/>
                </a:solidFill>
              </a:rPr>
              <a:t>returns</a:t>
            </a:r>
            <a:r>
              <a:rPr lang="en-US" sz="2000" dirty="0" smtClean="0">
                <a:solidFill>
                  <a:srgbClr val="002060"/>
                </a:solidFill>
              </a:rPr>
              <a:t> from the procedure to the place from which it </a:t>
            </a:r>
            <a:r>
              <a:rPr lang="en-US" sz="2000" smtClean="0">
                <a:solidFill>
                  <a:srgbClr val="002060"/>
                </a:solidFill>
              </a:rPr>
              <a:t>was called</a:t>
            </a:r>
            <a:endParaRPr lang="en-US" sz="20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normAutofit/>
          </a:bodyPr>
          <a:lstStyle/>
          <a:p>
            <a:r>
              <a:rPr lang="en-GB" sz="3200" b="1" dirty="0"/>
              <a:t>Nested</a:t>
            </a:r>
            <a:r>
              <a:rPr lang="en-GB" sz="3200" b="1" dirty="0" smtClean="0"/>
              <a:t/>
            </a:r>
            <a:br>
              <a:rPr lang="en-GB" sz="3200" b="1" dirty="0" smtClean="0"/>
            </a:br>
            <a:r>
              <a:rPr lang="en-GB" sz="3200" b="1" dirty="0" smtClean="0"/>
              <a:t>Procedures</a:t>
            </a:r>
            <a:endParaRPr lang="en-GB" sz="3200" b="1" dirty="0"/>
          </a:p>
        </p:txBody>
      </p:sp>
      <p:pic>
        <p:nvPicPr>
          <p:cNvPr id="15362" name="Picture 2"/>
          <p:cNvPicPr>
            <a:picLocks noChangeAspect="1" noChangeArrowheads="1"/>
          </p:cNvPicPr>
          <p:nvPr/>
        </p:nvPicPr>
        <p:blipFill>
          <a:blip r:embed="rId3"/>
          <a:srcRect/>
          <a:stretch>
            <a:fillRect/>
          </a:stretch>
        </p:blipFill>
        <p:spPr bwMode="auto">
          <a:xfrm>
            <a:off x="3143240" y="366713"/>
            <a:ext cx="5695950" cy="612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32" y="71438"/>
            <a:ext cx="4000528" cy="1571612"/>
          </a:xfrm>
        </p:spPr>
        <p:txBody>
          <a:bodyPr/>
          <a:lstStyle/>
          <a:p>
            <a:r>
              <a:rPr lang="en-GB" dirty="0">
                <a:effectLst>
                  <a:outerShdw blurRad="38100" dist="38100" dir="2700000" algn="tl">
                    <a:srgbClr val="000000">
                      <a:alpha val="43137"/>
                    </a:srgbClr>
                  </a:outerShdw>
                </a:effectLst>
              </a:rPr>
              <a:t>Use of </a:t>
            </a:r>
            <a:r>
              <a:rPr lang="en-GB" dirty="0" smtClean="0">
                <a:effectLst>
                  <a:outerShdw blurRad="38100" dist="38100" dir="2700000" algn="tl">
                    <a:srgbClr val="000000">
                      <a:alpha val="43137"/>
                    </a:srgbClr>
                  </a:outerShdw>
                </a:effectLst>
              </a:rPr>
              <a:t>Stack to Implement Nested Procedures</a:t>
            </a:r>
            <a:endParaRPr lang="en-GB" dirty="0">
              <a:effectLst>
                <a:outerShdw blurRad="38100" dist="38100" dir="2700000" algn="tl">
                  <a:srgbClr val="000000">
                    <a:alpha val="43137"/>
                  </a:srgbClr>
                </a:outerShdw>
              </a:effectLst>
            </a:endParaRPr>
          </a:p>
        </p:txBody>
      </p:sp>
      <p:grpSp>
        <p:nvGrpSpPr>
          <p:cNvPr id="21" name="Group 20"/>
          <p:cNvGrpSpPr/>
          <p:nvPr/>
        </p:nvGrpSpPr>
        <p:grpSpPr>
          <a:xfrm>
            <a:off x="142844" y="214290"/>
            <a:ext cx="8891573" cy="6072230"/>
            <a:chOff x="252427" y="642918"/>
            <a:chExt cx="8891573" cy="6072230"/>
          </a:xfrm>
        </p:grpSpPr>
        <p:pic>
          <p:nvPicPr>
            <p:cNvPr id="16387" name="Picture 3"/>
            <p:cNvPicPr>
              <a:picLocks noChangeAspect="1" noChangeArrowheads="1"/>
            </p:cNvPicPr>
            <p:nvPr/>
          </p:nvPicPr>
          <p:blipFill>
            <a:blip r:embed="rId3"/>
            <a:srcRect/>
            <a:stretch>
              <a:fillRect/>
            </a:stretch>
          </p:blipFill>
          <p:spPr bwMode="auto">
            <a:xfrm>
              <a:off x="6677025" y="642918"/>
              <a:ext cx="2466975" cy="41529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252427" y="4457723"/>
              <a:ext cx="6391275" cy="2257425"/>
            </a:xfrm>
            <a:prstGeom prst="rect">
              <a:avLst/>
            </a:prstGeom>
            <a:noFill/>
            <a:ln w="9525">
              <a:noFill/>
              <a:miter lim="800000"/>
              <a:headEnd/>
              <a:tailEnd/>
            </a:ln>
            <a:effectLst/>
          </p:spPr>
        </p:pic>
        <p:cxnSp>
          <p:nvCxnSpPr>
            <p:cNvPr id="8" name="Straight Arrow Connector 7"/>
            <p:cNvCxnSpPr/>
            <p:nvPr/>
          </p:nvCxnSpPr>
          <p:spPr>
            <a:xfrm rot="10800000" flipV="1">
              <a:off x="1928794" y="1500174"/>
              <a:ext cx="5000660" cy="407196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857488" y="2500306"/>
              <a:ext cx="4071966" cy="278608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4607719" y="2964653"/>
              <a:ext cx="2428892" cy="221457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78827" y="4679165"/>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821107" y="4678371"/>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4643438" y="4786322"/>
              <a:ext cx="1428760"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0"/>
            <a:ext cx="9144000" cy="1116012"/>
          </a:xfrm>
        </p:spPr>
        <p:txBody>
          <a:bodyPr/>
          <a:lstStyle/>
          <a:p>
            <a:r>
              <a:rPr lang="en-GB" sz="3200" dirty="0">
                <a:effectLst>
                  <a:outerShdw blurRad="38100" dist="38100" dir="2700000" algn="tl">
                    <a:srgbClr val="000000">
                      <a:alpha val="43137"/>
                    </a:srgbClr>
                  </a:outerShdw>
                </a:effectLst>
              </a:rPr>
              <a:t>Stack Frame </a:t>
            </a:r>
            <a:r>
              <a:rPr lang="en-GB" sz="3200">
                <a:effectLst>
                  <a:outerShdw blurRad="38100" dist="38100" dir="2700000" algn="tl">
                    <a:srgbClr val="000000">
                      <a:alpha val="43137"/>
                    </a:srgbClr>
                  </a:outerShdw>
                </a:effectLst>
              </a:rPr>
              <a:t>Growth </a:t>
            </a:r>
            <a:r>
              <a:rPr lang="en-GB" sz="3200" smtClean="0">
                <a:effectLst>
                  <a:outerShdw blurRad="38100" dist="38100" dir="2700000" algn="tl">
                    <a:srgbClr val="000000">
                      <a:alpha val="43137"/>
                    </a:srgbClr>
                  </a:outerShdw>
                </a:effectLst>
              </a:rPr>
              <a:t/>
            </a:r>
            <a:br>
              <a:rPr lang="en-GB" sz="3200" smtClean="0">
                <a:effectLst>
                  <a:outerShdw blurRad="38100" dist="38100" dir="2700000" algn="tl">
                    <a:srgbClr val="000000">
                      <a:alpha val="43137"/>
                    </a:srgbClr>
                  </a:outerShdw>
                </a:effectLst>
              </a:rPr>
            </a:br>
            <a:r>
              <a:rPr lang="en-GB" sz="3200" smtClean="0">
                <a:effectLst>
                  <a:outerShdw blurRad="38100" dist="38100" dir="2700000" algn="tl">
                    <a:srgbClr val="000000">
                      <a:alpha val="43137"/>
                    </a:srgbClr>
                  </a:outerShdw>
                </a:effectLst>
              </a:rPr>
              <a:t>Using </a:t>
            </a:r>
            <a:r>
              <a:rPr lang="en-GB" sz="3200" dirty="0">
                <a:effectLst>
                  <a:outerShdw blurRad="38100" dist="38100" dir="2700000" algn="tl">
                    <a:srgbClr val="000000">
                      <a:alpha val="43137"/>
                    </a:srgbClr>
                  </a:outerShdw>
                </a:effectLst>
              </a:rPr>
              <a:t>Sample Procedures P and Q</a:t>
            </a:r>
          </a:p>
        </p:txBody>
      </p:sp>
      <p:sp>
        <p:nvSpPr>
          <p:cNvPr id="5" name="Rectangle 4"/>
          <p:cNvSpPr/>
          <p:nvPr/>
        </p:nvSpPr>
        <p:spPr>
          <a:xfrm>
            <a:off x="6429388" y="5357826"/>
            <a:ext cx="2500298" cy="1200329"/>
          </a:xfrm>
          <a:prstGeom prst="rect">
            <a:avLst/>
          </a:prstGeom>
          <a:solidFill>
            <a:schemeClr val="accent6">
              <a:lumMod val="20000"/>
              <a:lumOff val="80000"/>
            </a:schemeClr>
          </a:solidFill>
        </p:spPr>
        <p:txBody>
          <a:bodyPr wrap="square">
            <a:spAutoFit/>
          </a:bodyPr>
          <a:lstStyle/>
          <a:p>
            <a:pPr>
              <a:spcBef>
                <a:spcPct val="30000"/>
              </a:spcBef>
              <a:defRPr/>
            </a:pPr>
            <a:r>
              <a:rPr lang="en-US" sz="1800" smtClean="0"/>
              <a:t>Procedure P  has local variables </a:t>
            </a:r>
            <a:r>
              <a:rPr lang="en-US" sz="1800" i="1" smtClean="0"/>
              <a:t>x1,</a:t>
            </a:r>
            <a:r>
              <a:rPr lang="en-US" sz="1800" smtClean="0"/>
              <a:t> </a:t>
            </a:r>
            <a:r>
              <a:rPr lang="en-US" sz="1800" i="1" smtClean="0"/>
              <a:t>x2</a:t>
            </a:r>
            <a:r>
              <a:rPr lang="en-US" sz="1800" smtClean="0"/>
              <a:t>, procedure Q has 2 local variables </a:t>
            </a:r>
            <a:r>
              <a:rPr lang="en-US" sz="1800" i="1" smtClean="0"/>
              <a:t>y1,</a:t>
            </a:r>
            <a:r>
              <a:rPr lang="en-US" sz="1800" smtClean="0"/>
              <a:t> </a:t>
            </a:r>
            <a:r>
              <a:rPr lang="en-US" sz="1800" i="1" smtClean="0"/>
              <a:t>y2.</a:t>
            </a:r>
            <a:r>
              <a:rPr lang="en-US" sz="1800" smtClean="0"/>
              <a:t> </a:t>
            </a:r>
            <a:endParaRPr lang="en-US" sz="1800" dirty="0" smtClean="0"/>
          </a:p>
        </p:txBody>
      </p:sp>
      <p:sp>
        <p:nvSpPr>
          <p:cNvPr id="6" name="Rectangle 5"/>
          <p:cNvSpPr/>
          <p:nvPr/>
        </p:nvSpPr>
        <p:spPr>
          <a:xfrm>
            <a:off x="6429388" y="1214422"/>
            <a:ext cx="2214578" cy="3785652"/>
          </a:xfrm>
          <a:prstGeom prst="rect">
            <a:avLst/>
          </a:prstGeom>
        </p:spPr>
        <p:txBody>
          <a:bodyPr wrap="square">
            <a:spAutoFit/>
          </a:bodyPr>
          <a:lstStyle/>
          <a:p>
            <a:r>
              <a:rPr lang="en-US" b="1" smtClean="0">
                <a:solidFill>
                  <a:srgbClr val="FF0000"/>
                </a:solidFill>
              </a:rPr>
              <a:t>Stack frame:</a:t>
            </a:r>
          </a:p>
          <a:p>
            <a:r>
              <a:rPr lang="en-US" smtClean="0"/>
              <a:t>Data can be stacked just before a procedure is called: (1) return address, (2) parameters (3) Caller stack frame</a:t>
            </a:r>
          </a:p>
        </p:txBody>
      </p:sp>
      <p:pic>
        <p:nvPicPr>
          <p:cNvPr id="17411" name="Picture 3"/>
          <p:cNvPicPr>
            <a:picLocks noChangeAspect="1" noChangeArrowheads="1"/>
          </p:cNvPicPr>
          <p:nvPr/>
        </p:nvPicPr>
        <p:blipFill>
          <a:blip r:embed="rId3"/>
          <a:srcRect/>
          <a:stretch>
            <a:fillRect/>
          </a:stretch>
        </p:blipFill>
        <p:spPr bwMode="auto">
          <a:xfrm>
            <a:off x="71406" y="1142984"/>
            <a:ext cx="6286500" cy="5391150"/>
          </a:xfrm>
          <a:prstGeom prst="rect">
            <a:avLst/>
          </a:prstGeom>
          <a:noFill/>
          <a:ln w="9525">
            <a:noFill/>
            <a:miter lim="800000"/>
            <a:headEnd/>
            <a:tailEnd/>
          </a:ln>
          <a:effectLst/>
        </p:spPr>
      </p:pic>
      <p:sp>
        <p:nvSpPr>
          <p:cNvPr id="8" name="Left Brace 7"/>
          <p:cNvSpPr/>
          <p:nvPr/>
        </p:nvSpPr>
        <p:spPr>
          <a:xfrm>
            <a:off x="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2857520" y="4000504"/>
            <a:ext cx="357158" cy="1785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p:cNvSpPr/>
          <p:nvPr/>
        </p:nvSpPr>
        <p:spPr>
          <a:xfrm>
            <a:off x="2857488" y="2143116"/>
            <a:ext cx="357190" cy="18573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8AF02B71-8991-4516-A01E-F1A9ACD28BDC}" type="slidenum">
              <a:rPr lang="en-US" sz="2000" b="1" smtClean="0"/>
              <a:pPr/>
              <a:t>38</a:t>
            </a:fld>
            <a:endParaRPr lang="en-US" sz="20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0" y="142852"/>
            <a:ext cx="1000101" cy="6715148"/>
          </a:xfrm>
          <a:noFill/>
          <a:ln/>
        </p:spPr>
        <p:txBody>
          <a:bodyPr vert="wordArtVert" lIns="90488" tIns="44450" rIns="90488" bIns="44450"/>
          <a:lstStyle/>
          <a:p>
            <a:r>
              <a:rPr lang="en-US" sz="4000" smtClean="0">
                <a:effectLst>
                  <a:outerShdw blurRad="38100" dist="38100" dir="2700000" algn="tl">
                    <a:srgbClr val="000000">
                      <a:alpha val="43137"/>
                    </a:srgbClr>
                  </a:outerShdw>
                </a:effectLst>
              </a:rPr>
              <a:t>Exercises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785786" y="500042"/>
            <a:ext cx="8054787" cy="6286544"/>
          </a:xfrm>
          <a:noFill/>
          <a:ln/>
        </p:spPr>
        <p:txBody>
          <a:bodyPr lIns="90488" tIns="44450" rIns="90488" bIns="44450">
            <a:noAutofit/>
          </a:bodyPr>
          <a:lstStyle/>
          <a:p>
            <a:pPr>
              <a:buNone/>
            </a:pPr>
            <a:r>
              <a:rPr lang="en-US" sz="1600" smtClean="0">
                <a:solidFill>
                  <a:srgbClr val="002060"/>
                </a:solidFill>
              </a:rPr>
              <a:t>12.1 What are the typical elements of a machine instruction? </a:t>
            </a:r>
          </a:p>
          <a:p>
            <a:pPr>
              <a:buNone/>
            </a:pPr>
            <a:r>
              <a:rPr lang="en-US" sz="1600" smtClean="0">
                <a:solidFill>
                  <a:srgbClr val="002060"/>
                </a:solidFill>
              </a:rPr>
              <a:t>12.2 What types of locations can hold source and destination operands? </a:t>
            </a:r>
          </a:p>
          <a:p>
            <a:pPr>
              <a:buNone/>
            </a:pPr>
            <a:r>
              <a:rPr lang="en-US" sz="1600" smtClean="0">
                <a:solidFill>
                  <a:srgbClr val="002060"/>
                </a:solidFill>
              </a:rPr>
              <a:t>12.3 If an instruction contains four addresses, what might be the purpose of each address? </a:t>
            </a:r>
          </a:p>
          <a:p>
            <a:pPr>
              <a:buNone/>
            </a:pPr>
            <a:r>
              <a:rPr lang="en-US" sz="1600" smtClean="0">
                <a:solidFill>
                  <a:srgbClr val="002060"/>
                </a:solidFill>
              </a:rPr>
              <a:t>12.4 List and briefly explain five important instruction set design issues. </a:t>
            </a:r>
          </a:p>
          <a:p>
            <a:pPr>
              <a:buNone/>
            </a:pPr>
            <a:r>
              <a:rPr lang="en-US" sz="1600" smtClean="0">
                <a:solidFill>
                  <a:srgbClr val="002060"/>
                </a:solidFill>
              </a:rPr>
              <a:t>12.5 What types of operands are typical in machine instruction sets? </a:t>
            </a:r>
          </a:p>
          <a:p>
            <a:pPr>
              <a:buNone/>
            </a:pPr>
            <a:r>
              <a:rPr lang="en-US" sz="1600" smtClean="0">
                <a:solidFill>
                  <a:srgbClr val="002060"/>
                </a:solidFill>
              </a:rPr>
              <a:t>12.6 What is the relationship between the IRA character code and the packed decimal representation? </a:t>
            </a:r>
          </a:p>
          <a:p>
            <a:pPr>
              <a:buNone/>
            </a:pPr>
            <a:r>
              <a:rPr lang="en-US" sz="1600" smtClean="0">
                <a:solidFill>
                  <a:srgbClr val="002060"/>
                </a:solidFill>
              </a:rPr>
              <a:t>12.7 What is the difference between an arithmetic shift and a logical shift? </a:t>
            </a:r>
          </a:p>
          <a:p>
            <a:pPr>
              <a:buNone/>
            </a:pPr>
            <a:r>
              <a:rPr lang="en-US" sz="1600" smtClean="0">
                <a:solidFill>
                  <a:srgbClr val="002060"/>
                </a:solidFill>
              </a:rPr>
              <a:t>12.8 Why are transfer of control instructions needed?</a:t>
            </a:r>
          </a:p>
          <a:p>
            <a:pPr>
              <a:buNone/>
            </a:pPr>
            <a:r>
              <a:rPr lang="en-US" sz="1600" smtClean="0">
                <a:solidFill>
                  <a:srgbClr val="002060"/>
                </a:solidFill>
              </a:rPr>
              <a:t>12.9 List and briefly explain two common ways of generating the condition to be tested in a conditional branch instruction. </a:t>
            </a:r>
          </a:p>
          <a:p>
            <a:pPr>
              <a:buNone/>
            </a:pPr>
            <a:r>
              <a:rPr lang="en-US" sz="1600" smtClean="0">
                <a:solidFill>
                  <a:srgbClr val="002060"/>
                </a:solidFill>
              </a:rPr>
              <a:t>12.10 What is meant by the term nesting of procedures? </a:t>
            </a:r>
          </a:p>
          <a:p>
            <a:pPr>
              <a:buNone/>
            </a:pPr>
            <a:r>
              <a:rPr lang="en-US" sz="1600" smtClean="0">
                <a:solidFill>
                  <a:srgbClr val="002060"/>
                </a:solidFill>
              </a:rPr>
              <a:t>12.11 List three possible places for storing the return address for a procedure return.</a:t>
            </a:r>
          </a:p>
        </p:txBody>
      </p:sp>
      <p:pic>
        <p:nvPicPr>
          <p:cNvPr id="7" name="Picture 6"/>
          <p:cNvPicPr>
            <a:picLocks noChangeAspect="1"/>
          </p:cNvPicPr>
          <p:nvPr/>
        </p:nvPicPr>
        <p:blipFill>
          <a:blip r:embed="rId3"/>
          <a:stretch>
            <a:fillRect/>
          </a:stretch>
        </p:blipFill>
        <p:spPr>
          <a:xfrm>
            <a:off x="7785383" y="3357562"/>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14348" y="285728"/>
            <a:ext cx="7556313" cy="1116106"/>
          </a:xfrm>
          <a:noFill/>
          <a:ln/>
        </p:spPr>
        <p:txBody>
          <a:bodyPr lIns="90488" tIns="44450" rIns="90488" bIns="44450"/>
          <a:lstStyle/>
          <a:p>
            <a:r>
              <a:rPr lang="en-US" smtClean="0">
                <a:effectLst>
                  <a:outerShdw blurRad="38100" dist="38100" dir="2700000" algn="tl">
                    <a:srgbClr val="000000">
                      <a:alpha val="43137"/>
                    </a:srgbClr>
                  </a:outerShdw>
                </a:effectLst>
              </a:rPr>
              <a:t>12.1- Machine </a:t>
            </a:r>
            <a:r>
              <a:rPr lang="en-US" dirty="0" smtClean="0">
                <a:effectLst>
                  <a:outerShdw blurRad="38100" dist="38100" dir="2700000" algn="tl">
                    <a:srgbClr val="000000">
                      <a:alpha val="43137"/>
                    </a:srgbClr>
                  </a:outerShdw>
                </a:effectLst>
              </a:rPr>
              <a:t>Instruction Characteristics</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fontScale="92500" lnSpcReduction="10000"/>
          </a:bodyPr>
          <a:lstStyle/>
          <a:p>
            <a:r>
              <a:rPr lang="en-US" sz="2400" dirty="0" smtClean="0">
                <a:solidFill>
                  <a:srgbClr val="002060"/>
                </a:solidFill>
              </a:rPr>
              <a:t>The operation of the processor is determined by the instructions it executes, referred to as </a:t>
            </a:r>
            <a:r>
              <a:rPr lang="en-US" sz="2400" i="1" dirty="0" smtClean="0">
                <a:solidFill>
                  <a:srgbClr val="002060"/>
                </a:solidFill>
              </a:rPr>
              <a:t>machine instructions </a:t>
            </a:r>
            <a:r>
              <a:rPr lang="en-US" sz="2400" dirty="0" smtClean="0">
                <a:solidFill>
                  <a:srgbClr val="002060"/>
                </a:solidFill>
              </a:rPr>
              <a:t>or </a:t>
            </a:r>
            <a:r>
              <a:rPr lang="en-US" sz="2400" i="1" dirty="0" smtClean="0">
                <a:solidFill>
                  <a:srgbClr val="002060"/>
                </a:solidFill>
              </a:rPr>
              <a:t>computer instructions</a:t>
            </a:r>
          </a:p>
          <a:p>
            <a:r>
              <a:rPr lang="en-US" sz="2400" dirty="0" smtClean="0">
                <a:solidFill>
                  <a:srgbClr val="002060"/>
                </a:solidFill>
              </a:rPr>
              <a:t>The collection of different instructions that the processor can execute is referred to as the processor’s </a:t>
            </a:r>
            <a:r>
              <a:rPr lang="en-US" sz="2400" i="1" dirty="0" smtClean="0">
                <a:solidFill>
                  <a:srgbClr val="002060"/>
                </a:solidFill>
              </a:rPr>
              <a:t>instruction set</a:t>
            </a:r>
          </a:p>
          <a:p>
            <a:r>
              <a:rPr lang="en-US" sz="2400" dirty="0" smtClean="0">
                <a:solidFill>
                  <a:srgbClr val="002060"/>
                </a:solidFill>
              </a:rPr>
              <a:t>Each instruction must contain the information required by the processor </a:t>
            </a:r>
            <a:r>
              <a:rPr lang="en-US" sz="2400" smtClean="0">
                <a:solidFill>
                  <a:srgbClr val="002060"/>
                </a:solidFill>
              </a:rPr>
              <a:t>for execution</a:t>
            </a:r>
          </a:p>
          <a:p>
            <a:r>
              <a:rPr lang="en-US" sz="2400" i="1" smtClean="0">
                <a:solidFill>
                  <a:srgbClr val="002060"/>
                </a:solidFill>
              </a:rPr>
              <a:t>Instruction’s semantic is works which are performed by hardware.</a:t>
            </a:r>
            <a:endParaRPr lang="en-US" sz="2400" i="1" dirty="0" smtClean="0">
              <a:solidFill>
                <a:srgbClr val="002060"/>
              </a:solidFill>
            </a:endParaRPr>
          </a:p>
        </p:txBody>
      </p:sp>
      <p:pic>
        <p:nvPicPr>
          <p:cNvPr id="7" name="Picture 6"/>
          <p:cNvPicPr>
            <a:picLocks noChangeAspect="1"/>
          </p:cNvPicPr>
          <p:nvPr/>
        </p:nvPicPr>
        <p:blipFill>
          <a:blip r:embed="rId3"/>
          <a:stretch>
            <a:fillRect/>
          </a:stretch>
        </p:blipFill>
        <p:spPr>
          <a:xfrm>
            <a:off x="7713977" y="5191149"/>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smtClean="0"/>
              <a:t>Machine instruction characteristics</a:t>
            </a:r>
          </a:p>
          <a:p>
            <a:pPr lvl="1"/>
            <a:r>
              <a:rPr lang="en-US" dirty="0" smtClean="0"/>
              <a:t>Elements of a machine instruction</a:t>
            </a:r>
          </a:p>
          <a:p>
            <a:pPr lvl="1"/>
            <a:r>
              <a:rPr lang="en-US" dirty="0" smtClean="0"/>
              <a:t>Instruction representation</a:t>
            </a:r>
          </a:p>
          <a:p>
            <a:pPr lvl="1"/>
            <a:r>
              <a:rPr lang="en-US" dirty="0" smtClean="0"/>
              <a:t>Instruction types</a:t>
            </a:r>
          </a:p>
          <a:p>
            <a:pPr lvl="1"/>
            <a:r>
              <a:rPr lang="en-US" dirty="0" smtClean="0"/>
              <a:t>Number of addresses</a:t>
            </a:r>
          </a:p>
          <a:p>
            <a:pPr lvl="1"/>
            <a:r>
              <a:rPr lang="en-US" dirty="0" smtClean="0"/>
              <a:t>Instruction set design</a:t>
            </a:r>
          </a:p>
          <a:p>
            <a:pPr>
              <a:spcBef>
                <a:spcPts val="600"/>
              </a:spcBef>
            </a:pPr>
            <a:r>
              <a:rPr lang="en-US" dirty="0" smtClean="0"/>
              <a:t>Types of operands</a:t>
            </a:r>
          </a:p>
          <a:p>
            <a:pPr lvl="1"/>
            <a:r>
              <a:rPr lang="en-US" dirty="0" smtClean="0"/>
              <a:t>Numbers</a:t>
            </a:r>
          </a:p>
          <a:p>
            <a:pPr lvl="1"/>
            <a:r>
              <a:rPr lang="en-US" dirty="0" smtClean="0"/>
              <a:t>Characters</a:t>
            </a:r>
          </a:p>
          <a:p>
            <a:pPr lvl="1"/>
            <a:r>
              <a:rPr lang="en-US" dirty="0" smtClean="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Intel x86 and ARM data types</a:t>
            </a:r>
          </a:p>
          <a:p>
            <a:pPr marL="228600" lvl="1">
              <a:spcBef>
                <a:spcPts val="1800"/>
              </a:spcBef>
              <a:buClr>
                <a:schemeClr val="accent1"/>
              </a:buClr>
            </a:pPr>
            <a:r>
              <a:rPr lang="en-US" dirty="0" smtClean="0"/>
              <a:t>Types of operations</a:t>
            </a:r>
          </a:p>
          <a:p>
            <a:pPr lvl="1"/>
            <a:r>
              <a:rPr lang="en-US" sz="1946" dirty="0" smtClean="0"/>
              <a:t>Data transfer</a:t>
            </a:r>
          </a:p>
          <a:p>
            <a:pPr lvl="1"/>
            <a:r>
              <a:rPr lang="en-US" sz="1946" dirty="0" smtClean="0"/>
              <a:t>Arithmetic</a:t>
            </a:r>
          </a:p>
          <a:p>
            <a:pPr lvl="1"/>
            <a:r>
              <a:rPr lang="en-US" sz="1946" dirty="0" smtClean="0"/>
              <a:t>Logical</a:t>
            </a:r>
          </a:p>
          <a:p>
            <a:pPr lvl="1"/>
            <a:r>
              <a:rPr lang="en-US" sz="1946" dirty="0" smtClean="0"/>
              <a:t>Conversion</a:t>
            </a:r>
          </a:p>
          <a:p>
            <a:pPr lvl="1"/>
            <a:r>
              <a:rPr lang="en-US" sz="1946" dirty="0" smtClean="0"/>
              <a:t>Input/output</a:t>
            </a:r>
          </a:p>
          <a:p>
            <a:pPr lvl="1"/>
            <a:r>
              <a:rPr lang="en-US" sz="1946" dirty="0" smtClean="0"/>
              <a:t>System control</a:t>
            </a:r>
          </a:p>
          <a:p>
            <a:pPr lvl="1"/>
            <a:r>
              <a:rPr lang="en-US" sz="1946" dirty="0" smtClean="0"/>
              <a:t>Transfer </a:t>
            </a:r>
            <a:r>
              <a:rPr lang="en-US" sz="1946" smtClean="0"/>
              <a:t>of control</a:t>
            </a:r>
            <a:endParaRPr lang="en-US" sz="1946" dirty="0" smtClean="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40</a:t>
            </a:fld>
            <a:endParaRPr lang="en-US" sz="20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381000" y="228600"/>
            <a:ext cx="7556500" cy="1116012"/>
          </a:xfrm>
        </p:spPr>
        <p:txBody>
          <a:bodyPr/>
          <a:lstStyle/>
          <a:p>
            <a:r>
              <a:rPr lang="en-US" dirty="0" smtClean="0">
                <a:effectLst>
                  <a:outerShdw blurRad="38100" dist="38100" dir="2700000" algn="tl">
                    <a:srgbClr val="000000">
                      <a:alpha val="43137"/>
                    </a:srgbClr>
                  </a:outerShdw>
                </a:effectLst>
              </a:rPr>
              <a:t>Elements of a Machine Instruction</a:t>
            </a:r>
            <a:endParaRPr lang="en-US" dirty="0">
              <a:effectLst>
                <a:outerShdw blurRad="38100" dist="38100" dir="2700000" algn="tl">
                  <a:srgbClr val="000000">
                    <a:alpha val="43137"/>
                  </a:srgbClr>
                </a:outerShdw>
              </a:effectLst>
            </a:endParaRPr>
          </a:p>
        </p:txBody>
      </p:sp>
      <p:sp>
        <p:nvSpPr>
          <p:cNvPr id="5" name="Rectangle 4"/>
          <p:cNvSpPr/>
          <p:nvPr/>
        </p:nvSpPr>
        <p:spPr>
          <a:xfrm>
            <a:off x="714348" y="1357298"/>
            <a:ext cx="1000132" cy="857256"/>
          </a:xfrm>
          <a:prstGeom prst="rect">
            <a:avLst/>
          </a:prstGeom>
          <a:solidFill>
            <a:schemeClr val="accent6">
              <a:lumMod val="40000"/>
              <a:lumOff val="60000"/>
            </a:schemeClr>
          </a:solidFill>
        </p:spPr>
        <p:txBody>
          <a:bodyPr wrap="square">
            <a:spAutoFit/>
          </a:bodyPr>
          <a:lstStyle/>
          <a:p>
            <a:r>
              <a:rPr lang="en-US" smtClean="0"/>
              <a:t>ADD, I/O,…</a:t>
            </a:r>
            <a:endParaRPr lang="en-US"/>
          </a:p>
        </p:txBody>
      </p:sp>
      <p:sp>
        <p:nvSpPr>
          <p:cNvPr id="6" name="Slide Number Placeholder 5"/>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Instruction Cycle State Diagram</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85720" y="1385572"/>
            <a:ext cx="8572560" cy="4758072"/>
          </a:xfrm>
          <a:prstGeom prst="rect">
            <a:avLst/>
          </a:prstGeom>
          <a:noFill/>
          <a:ln w="38100">
            <a:solidFill>
              <a:schemeClr val="tx1"/>
            </a:solid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b="1" dirty="0" smtClean="0"/>
              <a:t>Source and result operands can be in one of four </a:t>
            </a:r>
            <a:r>
              <a:rPr lang="en-US" b="1" smtClean="0"/>
              <a:t>areas:</a:t>
            </a:r>
            <a:endParaRPr lang="en-US" b="1" dirty="0"/>
          </a:p>
        </p:txBody>
      </p:sp>
      <p:sp>
        <p:nvSpPr>
          <p:cNvPr id="10245" name="Rectangle 5"/>
          <p:cNvSpPr>
            <a:spLocks noGrp="1" noChangeArrowheads="1"/>
          </p:cNvSpPr>
          <p:nvPr>
            <p:ph sz="half" idx="4294967295"/>
          </p:nvPr>
        </p:nvSpPr>
        <p:spPr>
          <a:xfrm>
            <a:off x="5172076" y="1295400"/>
            <a:ext cx="3829080" cy="3429000"/>
          </a:xfrm>
          <a:noFill/>
          <a:ln/>
        </p:spPr>
        <p:txBody>
          <a:bodyPr lIns="90488" tIns="44450" rIns="90488" bIns="44450">
            <a:noAutofit/>
          </a:bodyPr>
          <a:lstStyle/>
          <a:p>
            <a:pPr marL="457200" indent="-457200">
              <a:buSzPct val="100000"/>
              <a:buFont typeface="+mj-lt"/>
              <a:buAutoNum type="arabicParenR" startAt="3"/>
            </a:pPr>
            <a:r>
              <a:rPr lang="en-US" sz="2400" b="1" dirty="0" smtClean="0">
                <a:solidFill>
                  <a:schemeClr val="tx1"/>
                </a:solidFill>
              </a:rPr>
              <a:t>Processor register</a:t>
            </a:r>
          </a:p>
          <a:p>
            <a:pPr lvl="1">
              <a:lnSpc>
                <a:spcPct val="110000"/>
              </a:lnSpc>
            </a:pPr>
            <a:r>
              <a:rPr lang="en-US" dirty="0" smtClean="0">
                <a:solidFill>
                  <a:schemeClr val="tx1"/>
                </a:solidFill>
              </a:rPr>
              <a:t>A processor contains one or more registers that may be referenced by machine instructions. </a:t>
            </a:r>
          </a:p>
          <a:p>
            <a:pPr lvl="1">
              <a:lnSpc>
                <a:spcPct val="110000"/>
              </a:lnSpc>
            </a:pPr>
            <a:r>
              <a:rPr lang="en-US" dirty="0" smtClean="0">
                <a:solidFill>
                  <a:schemeClr val="tx1"/>
                </a:solidFill>
              </a:rPr>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238124" y="4071958"/>
            <a:ext cx="4191000" cy="2286000"/>
          </a:xfrm>
        </p:spPr>
        <p:txBody>
          <a:bodyPr>
            <a:noAutofit/>
          </a:bodyPr>
          <a:lstStyle/>
          <a:p>
            <a:pPr marL="457200" indent="-457200">
              <a:buSzPct val="100000"/>
              <a:buFont typeface="+mj-lt"/>
              <a:buAutoNum type="arabicParenR" startAt="2"/>
            </a:pPr>
            <a:r>
              <a:rPr lang="en-US" sz="2400" b="1" dirty="0" smtClean="0">
                <a:solidFill>
                  <a:schemeClr val="tx1"/>
                </a:solidFill>
              </a:rPr>
              <a:t>I/O device</a:t>
            </a:r>
          </a:p>
          <a:p>
            <a:pPr lvl="1"/>
            <a:r>
              <a:rPr lang="en-US" dirty="0" smtClean="0">
                <a:solidFill>
                  <a:schemeClr val="tx1"/>
                </a:solidFill>
              </a:rPr>
              <a:t>The instruction must specify the I/O module and device for the operation.  If memory-mapped I/O is used, this is just another main or virtual memory address</a:t>
            </a:r>
            <a:endParaRPr lang="en-US" dirty="0">
              <a:solidFill>
                <a:schemeClr val="tx1"/>
              </a:solidFill>
            </a:endParaRPr>
          </a:p>
        </p:txBody>
      </p:sp>
      <p:sp>
        <p:nvSpPr>
          <p:cNvPr id="7" name="Content Placeholder 6"/>
          <p:cNvSpPr>
            <a:spLocks noGrp="1"/>
          </p:cNvSpPr>
          <p:nvPr>
            <p:ph sz="half" idx="4294967295"/>
          </p:nvPr>
        </p:nvSpPr>
        <p:spPr>
          <a:xfrm>
            <a:off x="299982" y="2536804"/>
            <a:ext cx="4557770" cy="1535138"/>
          </a:xfrm>
        </p:spPr>
        <p:txBody>
          <a:bodyPr>
            <a:noAutofit/>
          </a:bodyPr>
          <a:lstStyle/>
          <a:p>
            <a:pPr marL="457200" indent="-457200">
              <a:buSzPct val="100000"/>
              <a:buFont typeface="+mj-lt"/>
              <a:buAutoNum type="arabicParenR"/>
            </a:pPr>
            <a:r>
              <a:rPr lang="en-US" sz="2400" b="1" dirty="0" smtClean="0">
                <a:solidFill>
                  <a:schemeClr val="tx1"/>
                </a:solidFill>
              </a:rPr>
              <a:t>Main or virtual memory</a:t>
            </a:r>
          </a:p>
          <a:p>
            <a:pPr lvl="1"/>
            <a:r>
              <a:rPr lang="en-US" dirty="0" smtClean="0">
                <a:solidFill>
                  <a:schemeClr val="tx1"/>
                </a:solidFill>
              </a:rPr>
              <a:t>As with next instruction references, the main or virtual memory address must be supplied</a:t>
            </a:r>
            <a:endParaRPr lang="en-US" dirty="0">
              <a:solidFill>
                <a:schemeClr val="tx1"/>
              </a:solidFill>
            </a:endParaRPr>
          </a:p>
        </p:txBody>
      </p:sp>
      <p:sp>
        <p:nvSpPr>
          <p:cNvPr id="8" name="Content Placeholder 7"/>
          <p:cNvSpPr>
            <a:spLocks noGrp="1"/>
          </p:cNvSpPr>
          <p:nvPr>
            <p:ph sz="half" idx="4294967295"/>
          </p:nvPr>
        </p:nvSpPr>
        <p:spPr>
          <a:xfrm>
            <a:off x="5248276" y="4964137"/>
            <a:ext cx="3681442" cy="1536697"/>
          </a:xfrm>
        </p:spPr>
        <p:txBody>
          <a:bodyPr>
            <a:normAutofit/>
          </a:bodyPr>
          <a:lstStyle/>
          <a:p>
            <a:pPr marL="457200" indent="-457200">
              <a:buSzPct val="100000"/>
              <a:buFont typeface="+mj-lt"/>
              <a:buAutoNum type="arabicParenR" startAt="4"/>
            </a:pPr>
            <a:r>
              <a:rPr lang="en-US" sz="2400" b="1" dirty="0" smtClean="0">
                <a:solidFill>
                  <a:schemeClr val="tx1"/>
                </a:solidFill>
              </a:rPr>
              <a:t>Immediate</a:t>
            </a:r>
          </a:p>
          <a:p>
            <a:pPr lvl="1"/>
            <a:r>
              <a:rPr lang="en-US" dirty="0" smtClean="0">
                <a:solidFill>
                  <a:schemeClr val="tx1"/>
                </a:solidFill>
              </a:rPr>
              <a:t>The value of the operand is contained in a field in the instruction being executed</a:t>
            </a:r>
            <a:endParaRPr lang="en-US" dirty="0">
              <a:solidFill>
                <a:schemeClr val="tx1"/>
              </a:solidFill>
            </a:endParaRPr>
          </a:p>
        </p:txBody>
      </p:sp>
      <p:sp>
        <p:nvSpPr>
          <p:cNvPr id="9" name="TextBox 8"/>
          <p:cNvSpPr txBox="1"/>
          <p:nvPr/>
        </p:nvSpPr>
        <p:spPr>
          <a:xfrm>
            <a:off x="214281" y="1643050"/>
            <a:ext cx="1028707" cy="400110"/>
          </a:xfrm>
          <a:prstGeom prst="rect">
            <a:avLst/>
          </a:prstGeom>
          <a:solidFill>
            <a:schemeClr val="bg1"/>
          </a:solidFill>
          <a:ln>
            <a:solidFill>
              <a:srgbClr val="FF3300"/>
            </a:solidFill>
          </a:ln>
        </p:spPr>
        <p:txBody>
          <a:bodyPr wrap="square" rtlCol="0">
            <a:spAutoFit/>
          </a:bodyPr>
          <a:lstStyle/>
          <a:p>
            <a:r>
              <a:rPr lang="en-US" sz="2000" smtClean="0">
                <a:solidFill>
                  <a:srgbClr val="FF0000"/>
                </a:solidFill>
              </a:rPr>
              <a:t>Opcode</a:t>
            </a:r>
            <a:endParaRPr lang="en-US" sz="2000">
              <a:solidFill>
                <a:srgbClr val="FF0000"/>
              </a:solidFill>
            </a:endParaRPr>
          </a:p>
        </p:txBody>
      </p:sp>
      <p:sp>
        <p:nvSpPr>
          <p:cNvPr id="10" name="TextBox 9"/>
          <p:cNvSpPr txBox="1"/>
          <p:nvPr/>
        </p:nvSpPr>
        <p:spPr>
          <a:xfrm>
            <a:off x="1214414"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Operand1</a:t>
            </a:r>
            <a:endParaRPr lang="en-US" sz="2000">
              <a:solidFill>
                <a:schemeClr val="bg1"/>
              </a:solidFill>
            </a:endParaRPr>
          </a:p>
        </p:txBody>
      </p:sp>
      <p:sp>
        <p:nvSpPr>
          <p:cNvPr id="11" name="TextBox 10"/>
          <p:cNvSpPr txBox="1"/>
          <p:nvPr/>
        </p:nvSpPr>
        <p:spPr>
          <a:xfrm>
            <a:off x="2500298"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Operand2</a:t>
            </a:r>
            <a:endParaRPr lang="en-US" sz="2000">
              <a:solidFill>
                <a:schemeClr val="bg1"/>
              </a:solidFill>
            </a:endParaRPr>
          </a:p>
        </p:txBody>
      </p:sp>
      <p:sp>
        <p:nvSpPr>
          <p:cNvPr id="12" name="TextBox 11"/>
          <p:cNvSpPr txBox="1"/>
          <p:nvPr/>
        </p:nvSpPr>
        <p:spPr>
          <a:xfrm>
            <a:off x="3786182" y="1643050"/>
            <a:ext cx="1285884" cy="400110"/>
          </a:xfrm>
          <a:prstGeom prst="rect">
            <a:avLst/>
          </a:prstGeom>
          <a:solidFill>
            <a:srgbClr val="0000CC"/>
          </a:solidFill>
          <a:ln>
            <a:solidFill>
              <a:srgbClr val="FF3300"/>
            </a:solidFill>
          </a:ln>
        </p:spPr>
        <p:txBody>
          <a:bodyPr wrap="square" rtlCol="0">
            <a:spAutoFit/>
          </a:bodyPr>
          <a:lstStyle/>
          <a:p>
            <a:r>
              <a:rPr lang="en-US" sz="2000" smtClean="0">
                <a:solidFill>
                  <a:schemeClr val="bg1"/>
                </a:solidFill>
              </a:rPr>
              <a:t>Operand3</a:t>
            </a:r>
            <a:endParaRPr lang="en-US" sz="2000">
              <a:solidFill>
                <a:schemeClr val="bg1"/>
              </a:solidFill>
            </a:endParaRPr>
          </a:p>
        </p:txBody>
      </p:sp>
      <p:sp>
        <p:nvSpPr>
          <p:cNvPr id="13" name="Slide Number Placeholder 12"/>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b="1"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881191"/>
            <a:ext cx="7931178" cy="2190751"/>
          </a:xfrm>
          <a:noFill/>
          <a:ln/>
        </p:spPr>
        <p:txBody>
          <a:bodyPr lIns="90488" tIns="44450" rIns="90488" bIns="44450">
            <a:normAutofit/>
          </a:bodyPr>
          <a:lstStyle/>
          <a:p>
            <a:r>
              <a:rPr lang="en-US" sz="2400" dirty="0" smtClean="0">
                <a:solidFill>
                  <a:schemeClr val="tx1"/>
                </a:solidFill>
              </a:rPr>
              <a:t>Within the computer each instruction is represented by a sequence of bits</a:t>
            </a:r>
          </a:p>
          <a:p>
            <a:r>
              <a:rPr lang="en-US" sz="2400" dirty="0" smtClean="0">
                <a:solidFill>
                  <a:schemeClr val="tx1"/>
                </a:solidFill>
              </a:rPr>
              <a:t>The instruction is divided into fields, corresponding to the constituent elements of the instruction</a:t>
            </a:r>
            <a:endParaRPr lang="en-US" sz="2400" dirty="0">
              <a:solidFill>
                <a:schemeClr val="tx1"/>
              </a:solidFill>
            </a:endParaRPr>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76263" y="4091006"/>
            <a:ext cx="7991475" cy="1981200"/>
          </a:xfrm>
          <a:prstGeom prst="rect">
            <a:avLst/>
          </a:prstGeom>
          <a:solidFill>
            <a:schemeClr val="tx1"/>
          </a:solidFill>
          <a:ln w="28575">
            <a:solidFill>
              <a:schemeClr val="tx1"/>
            </a:solid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3978</TotalTime>
  <Words>7585</Words>
  <Application>Microsoft Macintosh PowerPoint</Application>
  <PresentationFormat>On-screen Show (4:3)</PresentationFormat>
  <Paragraphs>509</Paragraphs>
  <Slides>40</Slides>
  <Notes>39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Advantage</vt:lpstr>
      <vt:lpstr>William Stallings, Computer Organization and Architecture, 9th Edition</vt:lpstr>
      <vt:lpstr>Objectives</vt:lpstr>
      <vt:lpstr>Contents</vt:lpstr>
      <vt:lpstr>12.1- Machine Instruction Characteristics</vt:lpstr>
      <vt:lpstr>Elements of a Machine Instruction</vt:lpstr>
      <vt:lpstr>Instruction Cycle State Diagram</vt:lpstr>
      <vt:lpstr>Source and result operands can be in one of four areas:</vt:lpstr>
      <vt:lpstr>Instruction Representation</vt:lpstr>
      <vt:lpstr>Instruction Types</vt:lpstr>
      <vt:lpstr>Number of Addresses</vt:lpstr>
      <vt:lpstr>Table 12.1   Utilization of Instruction Addresses (Nonbranching Instructions) </vt:lpstr>
      <vt:lpstr>Instruction Set Design</vt:lpstr>
      <vt:lpstr>12.2- Types of Operands</vt:lpstr>
      <vt:lpstr>Numbers </vt:lpstr>
      <vt:lpstr>Characters </vt:lpstr>
      <vt:lpstr>How to create a packed number:</vt:lpstr>
      <vt:lpstr>Logical Data</vt:lpstr>
      <vt:lpstr>12.4- Types of Operations</vt:lpstr>
      <vt:lpstr>Table 12.3  Common Instruction Set Operations(page 1 of 3) </vt:lpstr>
      <vt:lpstr>Table 12.3   Common Instruction  Set Operations (page 2 of 3) </vt:lpstr>
      <vt:lpstr>Table 12.3   Common Instruction  Set Operations (page 3 of 3) </vt:lpstr>
      <vt:lpstr>Table 12.4   Processor Actions for Various Types of Operations </vt:lpstr>
      <vt:lpstr>Data Transfer</vt:lpstr>
      <vt:lpstr>Table 12.5 : Examples of IBM EAS/390 Data Transfer Operations </vt:lpstr>
      <vt:lpstr>Arithmetic</vt:lpstr>
      <vt:lpstr>Logical</vt:lpstr>
      <vt:lpstr>Shift and Rotate Operations Figure 12.6- Shift and Rotate Operations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Stack Frame Growth  Using Sample Procedures P and Q</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USER</cp:lastModifiedBy>
  <cp:revision>96</cp:revision>
  <dcterms:created xsi:type="dcterms:W3CDTF">2012-07-20T05:25:30Z</dcterms:created>
  <dcterms:modified xsi:type="dcterms:W3CDTF">2016-06-01T02:51:16Z</dcterms:modified>
</cp:coreProperties>
</file>