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8" r:id="rId1"/>
  </p:sldMasterIdLst>
  <p:notesMasterIdLst>
    <p:notesMasterId r:id="rId33"/>
  </p:notesMasterIdLst>
  <p:handoutMasterIdLst>
    <p:handoutMasterId r:id="rId34"/>
  </p:handoutMasterIdLst>
  <p:sldIdLst>
    <p:sldId id="334" r:id="rId2"/>
    <p:sldId id="342" r:id="rId3"/>
    <p:sldId id="343" r:id="rId4"/>
    <p:sldId id="337" r:id="rId5"/>
    <p:sldId id="338" r:id="rId6"/>
    <p:sldId id="339" r:id="rId7"/>
    <p:sldId id="258" r:id="rId8"/>
    <p:sldId id="260" r:id="rId9"/>
    <p:sldId id="262" r:id="rId10"/>
    <p:sldId id="265" r:id="rId11"/>
    <p:sldId id="268" r:id="rId12"/>
    <p:sldId id="270" r:id="rId13"/>
    <p:sldId id="272" r:id="rId14"/>
    <p:sldId id="273" r:id="rId15"/>
    <p:sldId id="274" r:id="rId16"/>
    <p:sldId id="276" r:id="rId17"/>
    <p:sldId id="305" r:id="rId18"/>
    <p:sldId id="306" r:id="rId19"/>
    <p:sldId id="307" r:id="rId20"/>
    <p:sldId id="313" r:id="rId21"/>
    <p:sldId id="314" r:id="rId22"/>
    <p:sldId id="341" r:id="rId23"/>
    <p:sldId id="315" r:id="rId24"/>
    <p:sldId id="316" r:id="rId25"/>
    <p:sldId id="317" r:id="rId26"/>
    <p:sldId id="328" r:id="rId27"/>
    <p:sldId id="344" r:id="rId28"/>
    <p:sldId id="346" r:id="rId29"/>
    <p:sldId id="347" r:id="rId30"/>
    <p:sldId id="345" r:id="rId31"/>
    <p:sldId id="336" r:id="rId3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36" autoAdjust="0"/>
    <p:restoredTop sz="81469" autoAdjust="0"/>
  </p:normalViewPr>
  <p:slideViewPr>
    <p:cSldViewPr>
      <p:cViewPr varScale="1">
        <p:scale>
          <a:sx n="56" d="100"/>
          <a:sy n="56" d="100"/>
        </p:scale>
        <p:origin x="-828"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7.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5.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68AB26D-4CFD-9E4C-A174-AB8867C02A29}">
      <dgm:prSet custT="1"/>
      <dgm:spPr/>
      <dgm:t>
        <a:bodyPr/>
        <a:lstStyle/>
        <a:p>
          <a:pPr rtl="0"/>
          <a:r>
            <a:rPr lang="en-US" sz="1600" dirty="0" smtClean="0"/>
            <a:t>Address field contains the effective address of the operand</a:t>
          </a:r>
          <a:endParaRPr lang="en-US" sz="1600" dirty="0"/>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custT="1"/>
      <dgm:spPr/>
      <dgm:t>
        <a:bodyPr/>
        <a:lstStyle/>
        <a:p>
          <a:pPr rtl="0"/>
          <a:r>
            <a:rPr lang="en-US" sz="1600" dirty="0" smtClean="0"/>
            <a:t>Effective address (EA) = address field (A)</a:t>
          </a:r>
          <a:endParaRPr lang="en-US" sz="1600" dirty="0"/>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custT="1"/>
      <dgm:spPr/>
      <dgm:t>
        <a:bodyPr/>
        <a:lstStyle/>
        <a:p>
          <a:pPr rtl="0"/>
          <a:r>
            <a:rPr lang="en-US" sz="1600" dirty="0" smtClean="0"/>
            <a:t>Was common in earlier generations of computers </a:t>
          </a:r>
          <a:endParaRPr lang="en-US" sz="1600" dirty="0"/>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custT="1"/>
      <dgm:spPr/>
      <dgm:t>
        <a:bodyPr/>
        <a:lstStyle/>
        <a:p>
          <a:pPr rtl="0"/>
          <a:r>
            <a:rPr lang="en-US" sz="1600" dirty="0" smtClean="0"/>
            <a:t>Requires only one memory reference and no special calculation</a:t>
          </a:r>
          <a:endParaRPr lang="en-US" sz="1600" dirty="0"/>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custT="1"/>
      <dgm:spPr/>
      <dgm:t>
        <a:bodyPr/>
        <a:lstStyle/>
        <a:p>
          <a:pPr rtl="0"/>
          <a:r>
            <a:rPr lang="en-US" sz="1600" dirty="0" smtClean="0"/>
            <a:t>Limitation is that it provides only a limited address space</a:t>
          </a:r>
          <a:endParaRPr lang="en-US" sz="1600" dirty="0"/>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t>
        <a:bodyPr/>
        <a:lstStyle/>
        <a:p>
          <a:endParaRPr lang="en-US"/>
        </a:p>
      </dgm:t>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ScaleY="199038" custLinFactY="-100000" custLinFactNeighborX="5253" custLinFactNeighborY="-109857">
        <dgm:presLayoutVars>
          <dgm:chPref val="3"/>
        </dgm:presLayoutVars>
      </dgm:prSet>
      <dgm:spPr/>
      <dgm:t>
        <a:bodyPr/>
        <a:lstStyle/>
        <a:p>
          <a:endParaRPr lang="en-US"/>
        </a:p>
      </dgm:t>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ScaleY="202414" custLinFactY="-23900" custLinFactNeighborX="3113" custLinFactNeighborY="-100000">
        <dgm:presLayoutVars>
          <dgm:chPref val="3"/>
        </dgm:presLayoutVars>
      </dgm:prSet>
      <dgm:spPr/>
      <dgm:t>
        <a:bodyPr/>
        <a:lstStyle/>
        <a:p>
          <a:endParaRPr lang="en-US"/>
        </a:p>
      </dgm:t>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custScaleY="210103">
        <dgm:presLayoutVars>
          <dgm:chPref val="3"/>
        </dgm:presLayoutVars>
      </dgm:prSet>
      <dgm:spPr/>
      <dgm:t>
        <a:bodyPr/>
        <a:lstStyle/>
        <a:p>
          <a:endParaRPr lang="en-US"/>
        </a:p>
      </dgm:t>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ScaleY="197191" custLinFactY="25376" custLinFactNeighborX="-1167" custLinFactNeighborY="100000">
        <dgm:presLayoutVars>
          <dgm:chPref val="3"/>
        </dgm:presLayoutVars>
      </dgm:prSet>
      <dgm:spPr/>
      <dgm:t>
        <a:bodyPr/>
        <a:lstStyle/>
        <a:p>
          <a:endParaRPr lang="en-US"/>
        </a:p>
      </dgm:t>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ScaleY="189386" custLinFactY="100000" custLinFactNeighborX="2151" custLinFactNeighborY="154312">
        <dgm:presLayoutVars>
          <dgm:chPref val="3"/>
        </dgm:presLayoutVars>
      </dgm:prSet>
      <dgm:spPr/>
      <dgm:t>
        <a:bodyPr/>
        <a:lstStyle/>
        <a:p>
          <a:endParaRPr lang="en-US"/>
        </a:p>
      </dgm:t>
    </dgm:pt>
    <dgm:pt modelId="{F1E07AB8-D1E0-C947-8D7D-8AB75D3F23C4}" type="pres">
      <dgm:prSet presAssocID="{E7959769-F8B0-3448-94F6-C6A9B40CA168}" presName="hierChild2" presStyleCnt="0"/>
      <dgm:spPr/>
    </dgm:pt>
  </dgm:ptLst>
  <dgm:cxnLst>
    <dgm:cxn modelId="{E279E903-9A7E-B34F-9661-DE17B3F21575}" type="presOf" srcId="{B61EB01F-3255-E448-843C-0813C908709C}" destId="{6D46C026-68A7-5742-AF4E-074BC1F884E1}" srcOrd="0" destOrd="0" presId="urn:microsoft.com/office/officeart/2005/8/layout/hierarchy1"/>
    <dgm:cxn modelId="{91A7630B-B744-574C-9D37-FE7F3546AF68}" type="presOf" srcId="{068AB26D-4CFD-9E4C-A174-AB8867C02A29}" destId="{913AF7D1-B9F3-6846-94A7-D99908AC9A87}" srcOrd="0" destOrd="0" presId="urn:microsoft.com/office/officeart/2005/8/layout/hierarchy1"/>
    <dgm:cxn modelId="{14F81DE7-E285-5041-BD7D-1C6C0E0658B0}" srcId="{92FA89BD-1116-324D-97C8-88FE2DB3F9E8}" destId="{068AB26D-4CFD-9E4C-A174-AB8867C02A29}" srcOrd="0" destOrd="0" parTransId="{502DAB36-1928-9E4E-8ECF-F64517C71482}" sibTransId="{93BF055A-D774-684E-97E6-98DE66B0102C}"/>
    <dgm:cxn modelId="{9D7577EB-867C-5B47-ABC3-669FE2836611}" type="presOf" srcId="{92FA89BD-1116-324D-97C8-88FE2DB3F9E8}" destId="{9F3805DB-70C8-BD4E-8D37-61EBD4D9E5E6}"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2F13B68C-D465-5C48-AD8E-698DC33478E5}" srcId="{92FA89BD-1116-324D-97C8-88FE2DB3F9E8}" destId="{6061AE15-8788-1048-B0F2-AB4BFD703868}" srcOrd="2" destOrd="0" parTransId="{ED0C1CDD-0CC2-1640-8034-B4A5B9EFCD7A}" sibTransId="{E60C307D-090B-5B41-BDBF-5D633537D7BD}"/>
    <dgm:cxn modelId="{A7F95E04-5640-9F40-85BF-0CEA1BFA3741}" srcId="{92FA89BD-1116-324D-97C8-88FE2DB3F9E8}" destId="{895AE01B-6F9C-BB4E-A002-7ABAE5B78A16}" srcOrd="3" destOrd="0" parTransId="{729079CE-ECB0-7A45-9179-F79E02618CD5}" sibTransId="{232DA005-3DB1-E04A-99C6-A9434DDE18D3}"/>
    <dgm:cxn modelId="{CE0D4EDE-2517-FA42-8909-C851D9A1E132}" srcId="{92FA89BD-1116-324D-97C8-88FE2DB3F9E8}" destId="{B61EB01F-3255-E448-843C-0813C908709C}" srcOrd="1" destOrd="0" parTransId="{B3781EA8-B71B-414E-8CE3-304268965574}" sibTransId="{48C15F19-CC9A-FA4E-98CB-651D3D84BA1A}"/>
    <dgm:cxn modelId="{BB6D603F-0613-7247-A8C0-0F994BE8C913}" srcId="{92FA89BD-1116-324D-97C8-88FE2DB3F9E8}" destId="{E7959769-F8B0-3448-94F6-C6A9B40CA168}" srcOrd="4" destOrd="0" parTransId="{6B7CE556-39CD-C641-8A79-E73956A1C253}" sibTransId="{31922106-302F-0E44-A313-6D3EA063490B}"/>
    <dgm:cxn modelId="{1985FEC8-0546-8649-8743-6A74CF30190E}" type="presOf" srcId="{E7959769-F8B0-3448-94F6-C6A9B40CA168}" destId="{8AB8A0B0-B803-DC4A-A0A0-7E45D900705C}" srcOrd="0" destOrd="0" presId="urn:microsoft.com/office/officeart/2005/8/layout/hierarchy1"/>
    <dgm:cxn modelId="{963393FE-A5B7-AD4E-A666-7833361FC71E}" type="presOf" srcId="{6061AE15-8788-1048-B0F2-AB4BFD703868}" destId="{297D322A-B2A9-5C43-975C-6419BB181B8E}"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A84DDF75-04FC-C749-87DB-D94F9CC939FC}">
      <dgm:prSet/>
      <dgm:spPr/>
      <dgm:t>
        <a:bodyPr/>
        <a:lstStyle/>
        <a:p>
          <a:pPr rtl="0"/>
          <a:r>
            <a:rPr lang="en-US" dirty="0" smtClean="0"/>
            <a:t>Define the layout of the </a:t>
          </a:r>
          <a:r>
            <a:rPr lang="en-US" dirty="0" smtClean="0">
              <a:solidFill>
                <a:schemeClr val="accent6">
                  <a:lumMod val="60000"/>
                  <a:lumOff val="40000"/>
                </a:schemeClr>
              </a:solidFill>
            </a:rPr>
            <a:t>bits</a:t>
          </a:r>
          <a:r>
            <a:rPr lang="en-US" dirty="0" smtClean="0"/>
            <a:t> of an instruction</a:t>
          </a:r>
          <a:r>
            <a:rPr lang="en-US" dirty="0" smtClean="0">
              <a:solidFill>
                <a:schemeClr val="accent6">
                  <a:lumMod val="60000"/>
                  <a:lumOff val="40000"/>
                </a:schemeClr>
              </a:solidFill>
            </a:rPr>
            <a:t>, in terms of its constituent fields</a:t>
          </a:r>
          <a:endParaRPr lang="en-US" dirty="0">
            <a:solidFill>
              <a:schemeClr val="accent6">
                <a:lumMod val="60000"/>
                <a:lumOff val="40000"/>
              </a:schemeClr>
            </a:solidFill>
          </a:endParaRPr>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smtClean="0"/>
            <a:t>Must include an </a:t>
          </a:r>
          <a:r>
            <a:rPr lang="en-US" dirty="0" smtClean="0">
              <a:solidFill>
                <a:schemeClr val="accent6">
                  <a:lumMod val="60000"/>
                  <a:lumOff val="40000"/>
                </a:schemeClr>
              </a:solidFill>
            </a:rPr>
            <a:t>opcode</a:t>
          </a:r>
          <a:r>
            <a:rPr lang="en-US" dirty="0" smtClean="0"/>
            <a:t> and, implicitly or explicitly, indicate the </a:t>
          </a:r>
          <a:r>
            <a:rPr lang="en-US" dirty="0" smtClean="0">
              <a:solidFill>
                <a:schemeClr val="accent6">
                  <a:lumMod val="60000"/>
                  <a:lumOff val="40000"/>
                </a:schemeClr>
              </a:solidFill>
            </a:rPr>
            <a:t>addressing mode </a:t>
          </a:r>
          <a:r>
            <a:rPr lang="en-US" dirty="0" smtClean="0"/>
            <a:t>for each </a:t>
          </a:r>
          <a:r>
            <a:rPr lang="en-US" dirty="0" smtClean="0">
              <a:solidFill>
                <a:schemeClr val="accent6">
                  <a:lumMod val="60000"/>
                  <a:lumOff val="40000"/>
                </a:schemeClr>
              </a:solidFill>
            </a:rPr>
            <a:t>operand</a:t>
          </a:r>
          <a:endParaRPr lang="en-US" dirty="0">
            <a:solidFill>
              <a:schemeClr val="accent6">
                <a:lumMod val="60000"/>
                <a:lumOff val="40000"/>
              </a:schemeClr>
            </a:solidFill>
          </a:endParaRPr>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smtClean="0"/>
            <a:t>For most instruction sets </a:t>
          </a:r>
          <a:r>
            <a:rPr lang="en-US" dirty="0" smtClean="0">
              <a:solidFill>
                <a:schemeClr val="accent6">
                  <a:lumMod val="60000"/>
                  <a:lumOff val="40000"/>
                </a:schemeClr>
              </a:solidFill>
            </a:rPr>
            <a:t>more than one instruction format is used</a:t>
          </a:r>
          <a:endParaRPr lang="en-US" dirty="0">
            <a:solidFill>
              <a:schemeClr val="accent6">
                <a:lumMod val="60000"/>
                <a:lumOff val="40000"/>
              </a:schemeClr>
            </a:solidFill>
          </a:endParaRPr>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t>
        <a:bodyPr/>
        <a:lstStyle/>
        <a:p>
          <a:endParaRPr lang="en-US"/>
        </a:p>
      </dgm:t>
    </dgm:pt>
    <dgm:pt modelId="{E839FB02-6AB5-C645-8052-5011DD110ED1}" type="pres">
      <dgm:prSet presAssocID="{A84DDF75-04FC-C749-87DB-D94F9CC939FC}" presName="node" presStyleLbl="node1" presStyleIdx="0" presStyleCnt="3">
        <dgm:presLayoutVars>
          <dgm:bulletEnabled val="1"/>
        </dgm:presLayoutVars>
      </dgm:prSet>
      <dgm:spPr/>
      <dgm:t>
        <a:bodyPr/>
        <a:lstStyle/>
        <a:p>
          <a:endParaRPr lang="en-US"/>
        </a:p>
      </dgm:t>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t>
        <a:bodyPr/>
        <a:lstStyle/>
        <a:p>
          <a:endParaRPr lang="en-US"/>
        </a:p>
      </dgm:t>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t>
        <a:bodyPr/>
        <a:lstStyle/>
        <a:p>
          <a:endParaRPr lang="en-US"/>
        </a:p>
      </dgm:t>
    </dgm:pt>
  </dgm:ptLst>
  <dgm:cxnLst>
    <dgm:cxn modelId="{7322B393-6AA8-9243-AE81-180FAB8B3074}" srcId="{5978372B-9238-364C-81C3-3497B789A77C}" destId="{A61C6F7B-D81F-D246-8E70-7D0563A0E411}" srcOrd="2" destOrd="0" parTransId="{F15AE2EB-4028-A44F-AABC-E78CC77CC24C}" sibTransId="{0BB87ACD-2A9D-AA41-9463-420EE7A7C066}"/>
    <dgm:cxn modelId="{3487D38A-4453-9244-9625-117A5AD13F19}" type="presOf" srcId="{5978372B-9238-364C-81C3-3497B789A77C}" destId="{4D1EA63D-B30E-3848-9AA2-AA5A58F507AD}" srcOrd="0" destOrd="0" presId="urn:microsoft.com/office/officeart/2005/8/layout/hList6"/>
    <dgm:cxn modelId="{6FF957D8-C305-4B4E-8994-7453F5EEBE2D}" type="presOf" srcId="{A61C6F7B-D81F-D246-8E70-7D0563A0E411}" destId="{11DA530E-381C-884C-92DD-C175D8033C96}" srcOrd="0" destOrd="0" presId="urn:microsoft.com/office/officeart/2005/8/layout/hList6"/>
    <dgm:cxn modelId="{1CC99B2A-D711-4C42-901E-A6F1850441E0}" srcId="{5978372B-9238-364C-81C3-3497B789A77C}" destId="{A84DDF75-04FC-C749-87DB-D94F9CC939FC}" srcOrd="0" destOrd="0" parTransId="{A2A25EBD-F6B1-DB40-835E-390C46DF6020}" sibTransId="{2BCE1379-D0CF-9D49-BBCB-2DD9B41358AF}"/>
    <dgm:cxn modelId="{AB1AE5FA-9F41-5C4B-9F00-F11A469F950F}" type="presOf" srcId="{A84DDF75-04FC-C749-87DB-D94F9CC939FC}" destId="{E839FB02-6AB5-C645-8052-5011DD110ED1}"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A7A330B4-3D0E-664B-B1A1-084CA6DCA15E}" type="presOf" srcId="{E52EECE0-E083-6E4D-88A7-8ED519498F8F}" destId="{9C22D813-78A6-F44B-A184-BA63B43415D4}" srcOrd="0" destOrd="0" presId="urn:microsoft.com/office/officeart/2005/8/layout/hList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48DA74-07C8-5A45-AC22-9059F1952567}">
      <dsp:nvSpPr>
        <dsp:cNvPr id="0" name=""/>
        <dsp:cNvSpPr/>
      </dsp:nvSpPr>
      <dsp:spPr>
        <a:xfrm>
          <a:off x="78277" y="14868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300061"/>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Address field contains the effective address of the operand</a:t>
          </a:r>
          <a:endParaRPr lang="en-US" sz="1100" kern="1200" dirty="0"/>
        </a:p>
      </dsp:txBody>
      <dsp:txXfrm>
        <a:off x="237623" y="300061"/>
        <a:ext cx="1434118" cy="910665"/>
      </dsp:txXfrm>
    </dsp:sp>
    <dsp:sp modelId="{12211905-1138-A64D-A172-424F7AF19CF4}">
      <dsp:nvSpPr>
        <dsp:cNvPr id="0" name=""/>
        <dsp:cNvSpPr/>
      </dsp:nvSpPr>
      <dsp:spPr>
        <a:xfrm>
          <a:off x="1800399" y="93146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108284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Effective address (EA) = address field (A)</a:t>
          </a:r>
          <a:endParaRPr lang="en-US" sz="1100" kern="1200" dirty="0"/>
        </a:p>
      </dsp:txBody>
      <dsp:txXfrm>
        <a:off x="1959745" y="1082842"/>
        <a:ext cx="1434118" cy="910665"/>
      </dsp:txXfrm>
    </dsp:sp>
    <dsp:sp modelId="{C5144ED8-933C-1B48-8D11-257811EF2561}">
      <dsp:nvSpPr>
        <dsp:cNvPr id="0" name=""/>
        <dsp:cNvSpPr/>
      </dsp:nvSpPr>
      <dsp:spPr>
        <a:xfrm>
          <a:off x="3508567" y="2059777"/>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2211156"/>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Was common in earlier generations of computers </a:t>
          </a:r>
          <a:endParaRPr lang="en-US" sz="1100" kern="1200" dirty="0"/>
        </a:p>
      </dsp:txBody>
      <dsp:txXfrm>
        <a:off x="3667913" y="2211156"/>
        <a:ext cx="1434118" cy="910665"/>
      </dsp:txXfrm>
    </dsp:sp>
    <dsp:sp modelId="{C6195375-255E-164A-A511-E4D563E7E84E}">
      <dsp:nvSpPr>
        <dsp:cNvPr id="0" name=""/>
        <dsp:cNvSpPr/>
      </dsp:nvSpPr>
      <dsp:spPr>
        <a:xfrm>
          <a:off x="5244643" y="3201533"/>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335291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Requires only one memory reference and no special calculation</a:t>
          </a:r>
          <a:endParaRPr lang="en-US" sz="1100" kern="1200" dirty="0"/>
        </a:p>
      </dsp:txBody>
      <dsp:txXfrm>
        <a:off x="5403989" y="3352912"/>
        <a:ext cx="1434118" cy="910665"/>
      </dsp:txXfrm>
    </dsp:sp>
    <dsp:sp modelId="{CDE3062D-FF32-8E4E-9EF4-D87D53435C1F}">
      <dsp:nvSpPr>
        <dsp:cNvPr id="0" name=""/>
        <dsp:cNvSpPr/>
      </dsp:nvSpPr>
      <dsp:spPr>
        <a:xfrm>
          <a:off x="7017134" y="4119555"/>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4270934"/>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Limitation is that it provides only a limited address space</a:t>
          </a:r>
          <a:endParaRPr lang="en-US" sz="1100" kern="1200" dirty="0"/>
        </a:p>
      </dsp:txBody>
      <dsp:txXfrm>
        <a:off x="7176481" y="4270934"/>
        <a:ext cx="1434118" cy="91066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39FB02-6AB5-C645-8052-5011DD110ED1}">
      <dsp:nvSpPr>
        <dsp:cNvPr id="0" name=""/>
        <dsp:cNvSpPr/>
      </dsp:nvSpPr>
      <dsp:spPr>
        <a:xfrm rot="16200000">
          <a:off x="-1170713"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7952" bIns="0" numCol="1" spcCol="1270" anchor="ctr" anchorCtr="0">
          <a:noAutofit/>
        </a:bodyPr>
        <a:lstStyle/>
        <a:p>
          <a:pPr lvl="0" algn="ctr" defTabSz="1155700" rtl="0">
            <a:lnSpc>
              <a:spcPct val="90000"/>
            </a:lnSpc>
            <a:spcBef>
              <a:spcPct val="0"/>
            </a:spcBef>
            <a:spcAft>
              <a:spcPct val="35000"/>
            </a:spcAft>
          </a:pPr>
          <a:r>
            <a:rPr lang="en-US" sz="2600" kern="1200" dirty="0" smtClean="0"/>
            <a:t>Define the layout of the bits of an instruction, in terms of its constituent fields</a:t>
          </a:r>
          <a:endParaRPr lang="en-US" sz="2600" kern="1200" dirty="0"/>
        </a:p>
      </dsp:txBody>
      <dsp:txXfrm rot="16200000">
        <a:off x="-1170713" y="1171699"/>
        <a:ext cx="4906962" cy="2563564"/>
      </dsp:txXfrm>
    </dsp:sp>
    <dsp:sp modelId="{9C22D813-78A6-F44B-A184-BA63B43415D4}">
      <dsp:nvSpPr>
        <dsp:cNvPr id="0" name=""/>
        <dsp:cNvSpPr/>
      </dsp:nvSpPr>
      <dsp:spPr>
        <a:xfrm rot="16200000">
          <a:off x="1585118"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7952" bIns="0" numCol="1" spcCol="1270" anchor="ctr" anchorCtr="0">
          <a:noAutofit/>
        </a:bodyPr>
        <a:lstStyle/>
        <a:p>
          <a:pPr lvl="0" algn="ctr" defTabSz="1155700" rtl="0">
            <a:lnSpc>
              <a:spcPct val="90000"/>
            </a:lnSpc>
            <a:spcBef>
              <a:spcPct val="0"/>
            </a:spcBef>
            <a:spcAft>
              <a:spcPct val="35000"/>
            </a:spcAft>
          </a:pPr>
          <a:r>
            <a:rPr lang="en-US" sz="2600" kern="1200" dirty="0" smtClean="0"/>
            <a:t>Must include an opcode and, implicitly or explicitly, indicate the addressing mode for each operand</a:t>
          </a:r>
          <a:endParaRPr lang="en-US" sz="2600" kern="1200" dirty="0"/>
        </a:p>
      </dsp:txBody>
      <dsp:txXfrm rot="16200000">
        <a:off x="1585118" y="1171699"/>
        <a:ext cx="4906962" cy="2563564"/>
      </dsp:txXfrm>
    </dsp:sp>
    <dsp:sp modelId="{11DA530E-381C-884C-92DD-C175D8033C96}">
      <dsp:nvSpPr>
        <dsp:cNvPr id="0" name=""/>
        <dsp:cNvSpPr/>
      </dsp:nvSpPr>
      <dsp:spPr>
        <a:xfrm rot="16200000">
          <a:off x="4340950"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7952" bIns="0" numCol="1" spcCol="1270" anchor="ctr" anchorCtr="0">
          <a:noAutofit/>
        </a:bodyPr>
        <a:lstStyle/>
        <a:p>
          <a:pPr lvl="0" algn="ctr" defTabSz="1155700" rtl="0">
            <a:lnSpc>
              <a:spcPct val="90000"/>
            </a:lnSpc>
            <a:spcBef>
              <a:spcPct val="0"/>
            </a:spcBef>
            <a:spcAft>
              <a:spcPct val="35000"/>
            </a:spcAft>
          </a:pPr>
          <a:r>
            <a:rPr lang="en-US" sz="2600" kern="1200" dirty="0" smtClean="0"/>
            <a:t>For most instruction sets more than one instruction format is used</a:t>
          </a:r>
          <a:endParaRPr lang="en-US" sz="2600" kern="1200" dirty="0"/>
        </a:p>
      </dsp:txBody>
      <dsp:txXfrm rot="16200000">
        <a:off x="4340950" y="1171699"/>
        <a:ext cx="4906962" cy="25635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13 “Instruction</a:t>
            </a:r>
            <a:r>
              <a:rPr lang="en-US" baseline="0" dirty="0" smtClean="0">
                <a:latin typeface="Times New Roman" pitchFamily="-110" charset="0"/>
              </a:rPr>
              <a:t> Sets:  Addressing Modes and </a:t>
            </a:r>
            <a:r>
              <a:rPr lang="en-US" baseline="0" smtClean="0">
                <a:latin typeface="Times New Roman" pitchFamily="-110" charset="0"/>
              </a:rPr>
              <a:t>Formats</a:t>
            </a:r>
            <a:r>
              <a:rPr lang="en-US" smtClean="0">
                <a:latin typeface="Times New Roman" pitchFamily="-110" charset="0"/>
              </a:rPr>
              <a:t>”.</a:t>
            </a:r>
          </a:p>
          <a:p>
            <a:r>
              <a:rPr kumimoji="1" lang="en-US" sz="1200" kern="120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smtClean="0">
                <a:solidFill>
                  <a:schemeClr val="tx1"/>
                </a:solidFill>
                <a:latin typeface="Times New Roman" pitchFamily="-84" charset="0"/>
                <a:ea typeface="+mn-ea"/>
                <a:cs typeface="+mn-cs"/>
              </a:rPr>
              <a:t>superscalar. </a:t>
            </a:r>
            <a:r>
              <a:rPr kumimoji="1" lang="en-US" sz="1200" kern="120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smtClean="0"/>
          </a:p>
          <a:p>
            <a:endParaRPr kumimoji="1" lang="en-US" sz="1200" kern="1200" smtClean="0">
              <a:solidFill>
                <a:schemeClr val="tx1"/>
              </a:solidFill>
              <a:latin typeface="Times New Roman" pitchFamily="-84" charset="0"/>
              <a:ea typeface="+mn-ea"/>
              <a:cs typeface="+mn-cs"/>
            </a:endParaRPr>
          </a:p>
          <a:p>
            <a:r>
              <a:rPr kumimoji="1" lang="en-US" sz="1200" kern="1200" smtClean="0">
                <a:solidFill>
                  <a:schemeClr val="tx1"/>
                </a:solidFill>
                <a:latin typeface="Times New Roman" pitchFamily="-84" charset="0"/>
                <a:ea typeface="+mn-ea"/>
                <a:cs typeface="+mn-cs"/>
              </a:rPr>
              <a:t>In this chapter, we begin with an overview of the superscalar approach, contrasting it with superpipelining. Next, we present the key design issues associated with superscalar implementation. Then we look at several important examples of superscalar architecture.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 by: Thân</a:t>
            </a:r>
            <a:r>
              <a:rPr lang="en-US"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In Chapter 12, we focused on </a:t>
            </a:r>
            <a:r>
              <a:rPr lang="en-US" sz="1200" i="1" kern="1200" smtClean="0">
                <a:solidFill>
                  <a:schemeClr val="tx1"/>
                </a:solidFill>
                <a:latin typeface="Times New Roman" pitchFamily="-1" charset="0"/>
                <a:ea typeface="+mn-ea"/>
                <a:cs typeface="+mn-cs"/>
              </a:rPr>
              <a:t>what </a:t>
            </a:r>
            <a:r>
              <a:rPr lang="en-US" sz="1200" kern="1200" smtClean="0">
                <a:solidFill>
                  <a:schemeClr val="tx1"/>
                </a:solidFill>
                <a:latin typeface="Times New Roman" pitchFamily="-1" charset="0"/>
                <a:ea typeface="+mn-ea"/>
                <a:cs typeface="+mn-cs"/>
              </a:rPr>
              <a:t>an instruction set does. Specifically, we examined the types of operands and operations that may be specified by machine instructions. This chapter turns to the question of </a:t>
            </a:r>
            <a:r>
              <a:rPr lang="en-US" sz="1200" i="1" kern="1200" smtClean="0">
                <a:solidFill>
                  <a:schemeClr val="tx1"/>
                </a:solidFill>
                <a:latin typeface="Times New Roman" pitchFamily="-1" charset="0"/>
                <a:ea typeface="+mn-ea"/>
                <a:cs typeface="+mn-cs"/>
              </a:rPr>
              <a:t>how </a:t>
            </a:r>
            <a:r>
              <a:rPr lang="en-US" sz="1200" kern="1200" smtClean="0">
                <a:solidFill>
                  <a:schemeClr val="tx1"/>
                </a:solidFill>
                <a:latin typeface="Times New Roman" pitchFamily="-1" charset="0"/>
                <a:ea typeface="+mn-ea"/>
                <a:cs typeface="+mn-cs"/>
              </a:rPr>
              <a:t>to specify the operands and operations of instructions. Two issues arise. First, how is the address of an operand specified, and second, how are the bits of an instruction organized to define the operand addresses and operation of that instruction?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kern="1200" dirty="0" smtClean="0">
                <a:solidFill>
                  <a:schemeClr val="tx1"/>
                </a:solidFill>
                <a:latin typeface="Times New Roman" pitchFamily="-1" charset="0"/>
                <a:ea typeface="+mn-ea"/>
                <a:cs typeface="+mn-cs"/>
              </a:rPr>
              <a:t>Register addressing </a:t>
            </a:r>
            <a:r>
              <a:rPr lang="en-US" sz="1200" kern="1200" dirty="0" smtClean="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smtClean="0"/>
          </a:p>
          <a:p>
            <a:endParaRPr lang="en-GB" dirty="0" smtClean="0"/>
          </a:p>
          <a:p>
            <a:r>
              <a:rPr lang="en-US" sz="1200" kern="1200" dirty="0" smtClean="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Just as register addressing is analogous to direct addressing, </a:t>
            </a:r>
            <a:r>
              <a:rPr lang="en-US" sz="1200" b="1" kern="1200" dirty="0" smtClean="0">
                <a:solidFill>
                  <a:schemeClr val="tx1"/>
                </a:solidFill>
                <a:latin typeface="Times New Roman" pitchFamily="-1" charset="0"/>
                <a:ea typeface="+mn-ea"/>
                <a:cs typeface="+mn-cs"/>
              </a:rPr>
              <a:t>register indirect addressing </a:t>
            </a:r>
            <a:r>
              <a:rPr lang="en-US" sz="1200" kern="1200" dirty="0" smtClean="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smtClean="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EA = A + (</a:t>
            </a:r>
            <a:r>
              <a:rPr lang="en-US" sz="1200" b="1" kern="1200" baseline="0" dirty="0" smtClean="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We will describe three of the most common uses of displacement addressing: </a:t>
            </a:r>
            <a:endParaRPr lang="en-US" dirty="0" smtClean="0"/>
          </a:p>
          <a:p>
            <a:r>
              <a:rPr lang="en-US" sz="1200" kern="1200" dirty="0" smtClean="0">
                <a:solidFill>
                  <a:schemeClr val="tx1"/>
                </a:solidFill>
                <a:latin typeface="Times New Roman" pitchFamily="-1" charset="0"/>
                <a:ea typeface="+mn-ea"/>
                <a:cs typeface="+mn-cs"/>
              </a:rPr>
              <a:t>• Relative addressing</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Base-register addressing </a:t>
            </a:r>
          </a:p>
          <a:p>
            <a:r>
              <a:rPr lang="en-US" sz="1200" kern="1200" dirty="0" smtClean="0">
                <a:solidFill>
                  <a:schemeClr val="tx1"/>
                </a:solidFill>
                <a:latin typeface="Times New Roman" pitchFamily="-1" charset="0"/>
                <a:ea typeface="+mn-ea"/>
                <a:cs typeface="+mn-cs"/>
              </a:rPr>
              <a:t>• Indexing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Relative addressing exploits the concept of locality that was discussed in Chapters 4 and 8. If most memory references are relatively near to the instruction being executed, then the use of relative addressing saves address bits in the instruction.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t>
            </a:r>
            <a:r>
              <a:rPr lang="en-US" sz="1200" b="1" kern="1200" dirty="0" smtClean="0">
                <a:solidFill>
                  <a:schemeClr val="tx1"/>
                </a:solidFill>
                <a:latin typeface="Times New Roman" pitchFamily="-1" charset="0"/>
                <a:ea typeface="+mn-ea"/>
                <a:cs typeface="+mn-cs"/>
              </a:rPr>
              <a:t>base-register addressing, </a:t>
            </a:r>
            <a:r>
              <a:rPr lang="en-US" sz="1200" kern="1200" dirty="0" smtClean="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and the number of possible registers is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then one instruction can reference any one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areas of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words.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smtClean="0">
                <a:solidFill>
                  <a:schemeClr val="tx1"/>
                </a:solidFill>
                <a:latin typeface="Times New Roman" pitchFamily="-1" charset="0"/>
                <a:ea typeface="+mn-ea"/>
                <a:cs typeface="+mn-cs"/>
              </a:rPr>
              <a:t>index register, </a:t>
            </a:r>
            <a:r>
              <a:rPr lang="en-US" sz="1200" kern="1200" dirty="0" smtClean="0">
                <a:solidFill>
                  <a:schemeClr val="tx1"/>
                </a:solidFill>
                <a:latin typeface="Times New Roman" pitchFamily="-1" charset="0"/>
                <a:ea typeface="+mn-ea"/>
                <a:cs typeface="+mn-cs"/>
              </a:rPr>
              <a:t>is initialized to 0. After each operation, the index register is incremented by 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smtClean="0">
                <a:solidFill>
                  <a:schemeClr val="tx1"/>
                </a:solidFill>
                <a:latin typeface="Times New Roman" pitchFamily="-1" charset="0"/>
                <a:ea typeface="+mn-ea"/>
                <a:cs typeface="+mn-cs"/>
              </a:rPr>
              <a:t>autoindexing. </a:t>
            </a:r>
            <a:r>
              <a:rPr lang="en-US" sz="1200" kern="1200" dirty="0" smtClean="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smtClean="0"/>
          </a:p>
          <a:p>
            <a:r>
              <a:rPr lang="en-US" sz="1200" kern="1200" dirty="0" smtClean="0">
                <a:solidFill>
                  <a:schemeClr val="tx1"/>
                </a:solidFill>
                <a:latin typeface="Times New Roman" pitchFamily="-1" charset="0"/>
                <a:ea typeface="+mn-ea"/>
                <a:cs typeface="+mn-cs"/>
              </a:rPr>
              <a:t>If indexing is performed after the indirection, it is termed </a:t>
            </a:r>
            <a:r>
              <a:rPr lang="en-US" sz="1200" b="1" kern="1200" dirty="0" smtClean="0">
                <a:solidFill>
                  <a:schemeClr val="tx1"/>
                </a:solidFill>
                <a:latin typeface="Times New Roman" pitchFamily="-1" charset="0"/>
                <a:ea typeface="+mn-ea"/>
                <a:cs typeface="+mn-cs"/>
              </a:rPr>
              <a:t>postindexing.</a:t>
            </a:r>
          </a:p>
          <a:p>
            <a:endParaRPr lang="en-US" sz="1200" b="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a:t>
            </a:r>
            <a:r>
              <a:rPr lang="en-US" sz="1200" b="1" kern="1200" dirty="0" smtClean="0">
                <a:solidFill>
                  <a:schemeClr val="tx1"/>
                </a:solidFill>
                <a:latin typeface="Times New Roman" pitchFamily="-1" charset="0"/>
                <a:ea typeface="+mn-ea"/>
                <a:cs typeface="+mn-cs"/>
              </a:rPr>
              <a:t>preindexing, </a:t>
            </a:r>
            <a:r>
              <a:rPr lang="en-US" sz="1200" kern="1200" dirty="0" smtClean="0">
                <a:solidFill>
                  <a:schemeClr val="tx1"/>
                </a:solidFill>
                <a:latin typeface="Times New Roman" pitchFamily="-1" charset="0"/>
                <a:ea typeface="+mn-ea"/>
                <a:cs typeface="+mn-cs"/>
              </a:rPr>
              <a:t>the indexing is performed before the indirection.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smtClean="0"/>
          </a:p>
          <a:p>
            <a:r>
              <a:rPr lang="en-US" sz="1200" kern="1200" dirty="0" smtClean="0">
                <a:solidFill>
                  <a:schemeClr val="tx1"/>
                </a:solidFill>
                <a:latin typeface="Times New Roman" pitchFamily="-1" charset="0"/>
                <a:ea typeface="+mn-ea"/>
                <a:cs typeface="+mn-cs"/>
              </a:rPr>
              <a:t>Typically, an instruction set will not include both preindexing and postindexing. </a:t>
            </a:r>
            <a:endParaRPr lang="en-US" dirty="0" smtClean="0"/>
          </a:p>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final addressing mode that we consider is stack addressing. As defined in Appendix O, a stack is a linear array of locations. It is sometimes referred to as a </a:t>
            </a:r>
            <a:r>
              <a:rPr lang="en-US" sz="1200" i="1" kern="1200" dirty="0" smtClean="0">
                <a:solidFill>
                  <a:schemeClr val="tx1"/>
                </a:solidFill>
                <a:latin typeface="Times New Roman" pitchFamily="-1" charset="0"/>
                <a:ea typeface="+mn-ea"/>
                <a:cs typeface="+mn-cs"/>
              </a:rPr>
              <a:t>pushdown list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last-in-first-out queue. </a:t>
            </a:r>
            <a:r>
              <a:rPr lang="en-US" sz="1200" kern="1200" dirty="0" smtClean="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smtClean="0"/>
          </a:p>
          <a:p>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following interrelated factors go into determining the use of the addressing bits.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addressing modes: </a:t>
            </a:r>
            <a:r>
              <a:rPr lang="en-US" sz="1200" kern="1200" dirty="0" smtClean="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operands: </a:t>
            </a:r>
            <a:r>
              <a:rPr lang="en-US" sz="1200" b="0" kern="1200" dirty="0" smtClean="0">
                <a:solidFill>
                  <a:schemeClr val="tx1"/>
                </a:solidFill>
                <a:latin typeface="Times New Roman" pitchFamily="-1" charset="0"/>
                <a:ea typeface="+mn-ea"/>
                <a:cs typeface="+mn-cs"/>
              </a:rPr>
              <a:t>We have seen that fewer addresses can make for longer, </a:t>
            </a:r>
            <a:r>
              <a:rPr lang="en-US" sz="1200" kern="1200" dirty="0" smtClean="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 versus memory: </a:t>
            </a:r>
            <a:r>
              <a:rPr lang="en-US" sz="1200" kern="1200" dirty="0" smtClean="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register sets: </a:t>
            </a:r>
            <a:r>
              <a:rPr lang="en-US" sz="1200" b="0" kern="1200" dirty="0" smtClean="0">
                <a:solidFill>
                  <a:schemeClr val="tx1"/>
                </a:solidFill>
                <a:latin typeface="Times New Roman" pitchFamily="-1" charset="0"/>
                <a:ea typeface="+mn-ea"/>
                <a:cs typeface="+mn-cs"/>
              </a:rPr>
              <a:t>Most contemporary machines have one set of general- </a:t>
            </a:r>
            <a:r>
              <a:rPr lang="en-US" sz="1200" kern="1200" dirty="0" smtClean="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range: </a:t>
            </a:r>
            <a:r>
              <a:rPr lang="en-US" sz="1200" kern="1200" dirty="0" smtClean="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granularity: </a:t>
            </a:r>
            <a:r>
              <a:rPr lang="en-US" sz="1200" kern="1200" dirty="0" smtClean="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smtClean="0"/>
          </a:p>
          <a:p>
            <a:endParaRPr lang="en-US" dirty="0" smtClean="0"/>
          </a:p>
          <a:p>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One of the simplest instruction designs for a general-purpose computer was for the PDP-8 [BELL78b]. The PDP-8 uses 12-bit instructions and operates on 12-bit words. There is a single general-purpose register, the accumulator.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Despite the limitations of this design, the addressing is quite flexible. Each memory reference consists of 7 bits plus two 1-bit modifiers. The memory is divided into fixed-length pages of 2</a:t>
            </a:r>
            <a:r>
              <a:rPr lang="en-US" sz="1200" kern="1200" baseline="30000" dirty="0" smtClean="0">
                <a:solidFill>
                  <a:schemeClr val="tx1"/>
                </a:solidFill>
                <a:latin typeface="Times New Roman" pitchFamily="-1" charset="0"/>
                <a:ea typeface="+mn-ea"/>
                <a:cs typeface="+mn-cs"/>
              </a:rPr>
              <a:t>7</a:t>
            </a:r>
            <a:r>
              <a:rPr lang="en-US" sz="1200" kern="1200" dirty="0" smtClean="0">
                <a:solidFill>
                  <a:schemeClr val="tx1"/>
                </a:solidFill>
                <a:latin typeface="Times New Roman" pitchFamily="-1" charset="0"/>
                <a:ea typeface="+mn-ea"/>
                <a:cs typeface="+mn-cs"/>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lang="en-US" sz="1200" i="1" kern="1200" dirty="0" smtClean="0">
                <a:solidFill>
                  <a:schemeClr val="tx1"/>
                </a:solidFill>
                <a:latin typeface="Times New Roman" pitchFamily="-1" charset="0"/>
                <a:ea typeface="+mn-ea"/>
                <a:cs typeface="+mn-cs"/>
              </a:rPr>
              <a:t>microinstruction. </a:t>
            </a:r>
            <a:r>
              <a:rPr lang="en-US" sz="1200" kern="1200" dirty="0" smtClean="0">
                <a:solidFill>
                  <a:schemeClr val="tx1"/>
                </a:solidFill>
                <a:latin typeface="Times New Roman" pitchFamily="-1" charset="0"/>
                <a:ea typeface="+mn-ea"/>
                <a:cs typeface="+mn-cs"/>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lang="en-US" dirty="0" smtClean="0"/>
          </a:p>
          <a:p>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sharp contrast to the instruction set of the PDP-8 is that of the PDP-10. The PDP-10 was designed to be a large-scale time-shared system, with an emphasis on making the system easy to program, even if additional hardware expense was involved.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Among the design principles employed in designing the instruction set were the following [BELL78c]: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Orthogonality: </a:t>
            </a:r>
            <a:r>
              <a:rPr lang="en-US" sz="1200" kern="1200" dirty="0" smtClean="0">
                <a:solidFill>
                  <a:schemeClr val="tx1"/>
                </a:solidFill>
                <a:latin typeface="Times New Roman" pitchFamily="-1" charset="0"/>
                <a:ea typeface="+mn-ea"/>
                <a:cs typeface="+mn-cs"/>
              </a:rPr>
              <a:t>Orthogonality is a principle by which two variables are independent of each other.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Completeness: </a:t>
            </a:r>
            <a:r>
              <a:rPr lang="en-US" sz="1200" kern="1200" dirty="0" smtClean="0">
                <a:solidFill>
                  <a:schemeClr val="tx1"/>
                </a:solidFill>
                <a:latin typeface="Times New Roman" pitchFamily="-1" charset="0"/>
                <a:ea typeface="+mn-ea"/>
                <a:cs typeface="+mn-cs"/>
              </a:rPr>
              <a:t>Each arithmetic data type (integer, fixed-point, floating-point) should have a complete and identical set of operations.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Direct addressing: </a:t>
            </a:r>
            <a:r>
              <a:rPr lang="en-US" sz="1200" kern="1200" dirty="0" smtClean="0">
                <a:solidFill>
                  <a:schemeClr val="tx1"/>
                </a:solidFill>
                <a:latin typeface="Times New Roman" pitchFamily="-1" charset="0"/>
                <a:ea typeface="+mn-ea"/>
                <a:cs typeface="+mn-cs"/>
              </a:rPr>
              <a:t>Base plus displacement addressing, which places a memory organization burden on the programmer, was avoided in favor of 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of these principles advances the main goal of ease of programming.</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PDP-10 has a 36-bit word length and a 36-bit instruction length. The fixed instruction format is shown in Figure 13.6.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lang="en-US" dirty="0" smtClean="0"/>
          </a:p>
          <a:p>
            <a:r>
              <a:rPr lang="en-US" sz="1200" kern="1200" dirty="0" smtClean="0">
                <a:solidFill>
                  <a:schemeClr val="tx1"/>
                </a:solidFill>
                <a:latin typeface="Times New Roman" pitchFamily="-1" charset="0"/>
                <a:ea typeface="+mn-ea"/>
                <a:cs typeface="+mn-cs"/>
              </a:rPr>
              <a:t>allowed. The same general-purpose registers are also used as index registers.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36-bit instruction length is true luxury. There is no need to do clever things to get more opcodes; a 9-bit opcode field is more than adequate. Addressing is also straightforward. An 18-bit address field makes direct addressing desirable. For memory sizes greater than 218, indirection is provided. For the ease of the programmer, indexing is provided for table manipulation and iterative programs. Also, with an 18-bit operand field, immediate addressing becomes attractive. </a:t>
            </a:r>
            <a:endParaRPr lang="en-US" dirty="0" smtClean="0"/>
          </a:p>
          <a:p>
            <a:r>
              <a:rPr lang="en-US" sz="1200" kern="1200" dirty="0" smtClean="0">
                <a:solidFill>
                  <a:schemeClr val="tx1"/>
                </a:solidFill>
                <a:latin typeface="Times New Roman" pitchFamily="-1" charset="0"/>
                <a:ea typeface="+mn-ea"/>
                <a:cs typeface="+mn-cs"/>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lang="en-US" dirty="0" smtClean="0"/>
          </a:p>
          <a:p>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The PDP-11 was designed to provide a powerful and flexible instruction set within the constraints of a 16-bit minicomputer [BELL70].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One advantage of linking the addressing mode to the operand rather than the opcode, as is sometimes done, is that any addressing mode can be used with any opcode. As was mentioned, this independence is referred to as </a:t>
            </a:r>
            <a:r>
              <a:rPr lang="en-US" sz="1200" i="1" kern="1200" dirty="0" smtClean="0">
                <a:solidFill>
                  <a:schemeClr val="tx1"/>
                </a:solidFill>
                <a:latin typeface="Times New Roman" pitchFamily="-1" charset="0"/>
                <a:ea typeface="+mn-ea"/>
                <a:cs typeface="+mn-cs"/>
              </a:rPr>
              <a:t>orthogonality. </a:t>
            </a:r>
          </a:p>
          <a:p>
            <a:endParaRPr lang="en-US" sz="1200" i="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PDP-11 instructions are usually one word (16 bits) long. For some instructions, one or two memory addresses are appended, so that 32-bit and 48-bit instructions are part of the repertoire. This provides for further flexibility in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instruction set and addressing capability are complex. This increases both hardware cost and programming complexity. The advantage is that more efficient or compact programs can be developed. </a:t>
            </a:r>
            <a:endParaRPr lang="en-US" dirty="0" smtClean="0"/>
          </a:p>
          <a:p>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Times New Roman" pitchFamily="-1" charset="0"/>
                <a:ea typeface="+mn-ea"/>
                <a:cs typeface="+mn-cs"/>
              </a:rPr>
              <a:t>Most architectures provide a relatively small number of fixed instruction formats. This can cause two problems for the programmer. First, addressing mode and opcode are not orthogonal. For example, for a given operation, one operand must come from a register and another from memory, or both from registers, and so on. Second, only a limited number of operands can be accommodated: typically up to two or three. Because some operations inherently require more operands, various strategies must be used to achieve the desired result using two or more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avoid these problems, two criteria were used in designing the VAX instruction format [STRE78]: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instructions should have the “natural” number of operands.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operands should have the same generality in specification.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result is a highly variable instruction format. An instruction consists of a 1- or 2-byte opcode followed by from zero to six operand specifiers, depending on the opcode. The minimal instruction length is 1 byte, and instructions up to 37 bytes can be constructed. Figure 13.8 gives a few examples.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VAX instruction begins with a 1-byte opcode. This suffices to handle most VAX instructions. However, as there are over 300 different instructions, 8 bits are not enough. The hexadecimal codes FD and FF indicate an extended opcode, with the actual opcode being specified in the second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remainder of the instruction consists of up to six operand specifiers. An operand specifier is, at minimum, a 1-byte format in which the leftmost 4 bits are the address mode specifier. The only exception to this rule is the literal mode, which is signaled by the pattern 00 in the leftmost 2 bits, leaving space for a 6-bit literal. Because of this exception, a total of 12 different addressing modes can be specified.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operand specifier often consists of just one byte, with the rightmost 4 bits specifying one of 16 general-purpose registers. The length of the operand specifier can be extended in one of two ways. First, a constant value of one or more bytes may immediately follow the first byte of the operand specifier. An example of this is the displacement mode, in which an 8-, 16-, or 32-bit displacement is used. Second, an index mode of addressing may be used. In this case, the first byte of the operand specifier consists of the 4-bit addressing mode code of 0100 and a 4-bit index register identifier. The remainder of the operand specifier consists of the base address specifier, which may itself be one or more bytes in length.</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VAX instruction set provides for a wide variety of operations and addressing modes. This gives a programmer, such as a compiler writer, a very powerful and flexible tool for developing programs. In theory, this should lead to efficient machine-language compilations of high-level language programs and, in general, to effective and efficient use of processor resources. The penalty to be paid for these benefits is the increased complexity of the processor compared with a processor with a simpler instruction set and format. </a:t>
            </a:r>
            <a:endParaRPr lang="en-US" dirty="0" smtClean="0"/>
          </a:p>
          <a:p>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he x86 is equipped with a variety of instruction formats. Of the elements described in this subsection, only the opcode field is always present. Figure 13.9 illustrates the general instruction format. Instructions are made up of from zero to four optional instruction prefixes, a 1- or 2-byte opcode, an optional address specifier (which consists of the ModR/M byte and the Scale Index Base byte) an optional displacement, and an optional immediate field.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As can be seen, the encoding of the x86 instruction set is very complex. This has to do partly with the need to be backward compatible with the 8086 machine and partly with a desire on the part of the designers to provide every possible assistance to the compiler writer in producing efficient code. It is a matter of some debate whether an instruction set as complex as this is preferable to the opposite extreme of the RISC instruction sets.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Consider the simple BASIC statement N=I+J+K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Suppose we wished to program this statement in machine language and to initialize I, J, and K to 2, 3, and 4, respectively. This is shown in Figure 13.13a. The program starts in location 101 (hexadecimal). Memory is reserved for the four variables starting at location 201. The program consists of four instructions: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Load the contents of location 201 into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202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203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Store the contents of the AC in location 204.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is clearly a tedious and very error-prone process.</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slight improvement is to write the program in hexadecimal rather than </a:t>
            </a:r>
            <a:endParaRPr lang="en-US" dirty="0" smtClean="0"/>
          </a:p>
          <a:p>
            <a:r>
              <a:rPr lang="en-US" sz="1200" kern="1200" dirty="0" smtClean="0">
                <a:solidFill>
                  <a:schemeClr val="tx1"/>
                </a:solidFill>
                <a:latin typeface="Times New Roman" pitchFamily="-1" charset="0"/>
                <a:ea typeface="+mn-ea"/>
                <a:cs typeface="+mn-cs"/>
              </a:rPr>
              <a:t>binary notation (Figure 10.11b).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smtClean="0">
                <a:solidFill>
                  <a:schemeClr val="tx1"/>
                </a:solidFill>
                <a:latin typeface="Times New Roman" pitchFamily="-1" charset="0"/>
                <a:ea typeface="+mn-ea"/>
                <a:cs typeface="+mn-cs"/>
              </a:rPr>
              <a:t>symbolic program </a:t>
            </a:r>
            <a:r>
              <a:rPr lang="en-US" sz="1200" kern="1200" dirty="0" smtClean="0">
                <a:solidFill>
                  <a:schemeClr val="tx1"/>
                </a:solidFill>
                <a:latin typeface="Times New Roman" pitchFamily="-1" charset="0"/>
                <a:ea typeface="+mn-ea"/>
                <a:cs typeface="+mn-cs"/>
              </a:rPr>
              <a:t>shown in Figure 10.11c.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smtClean="0">
                <a:solidFill>
                  <a:schemeClr val="tx1"/>
                </a:solidFill>
                <a:latin typeface="Times New Roman" pitchFamily="-1" charset="0"/>
                <a:ea typeface="+mn-ea"/>
                <a:cs typeface="+mn-cs"/>
              </a:rPr>
              <a:t>pseudoinstruction </a:t>
            </a:r>
            <a:r>
              <a:rPr lang="en-US" sz="1200" kern="1200" dirty="0" smtClean="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much better system, and one commonly used, is to use symbolic addresses. This is illustrated in Figure 10.11d.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this last refinement, we have an </a:t>
            </a:r>
            <a:r>
              <a:rPr lang="en-US" sz="1200" i="1" kern="1200" dirty="0" smtClean="0">
                <a:solidFill>
                  <a:schemeClr val="tx1"/>
                </a:solidFill>
                <a:latin typeface="Times New Roman" pitchFamily="-1" charset="0"/>
                <a:ea typeface="+mn-ea"/>
                <a:cs typeface="+mn-cs"/>
              </a:rPr>
              <a:t>assembly language. </a:t>
            </a:r>
            <a:r>
              <a:rPr lang="en-US" sz="1200" kern="1200" dirty="0" smtClean="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smtClean="0">
                <a:solidFill>
                  <a:schemeClr val="tx1"/>
                </a:solidFill>
                <a:latin typeface="Times New Roman" pitchFamily="-1" charset="0"/>
                <a:ea typeface="+mn-ea"/>
                <a:cs typeface="+mn-cs"/>
              </a:rPr>
              <a:t>assembler. </a:t>
            </a:r>
            <a:r>
              <a:rPr lang="en-US" sz="1200" kern="1200" dirty="0" smtClean="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31</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Immediate </a:t>
            </a:r>
          </a:p>
          <a:p>
            <a:r>
              <a:rPr lang="en-US" sz="1200" kern="1200" dirty="0" smtClean="0">
                <a:solidFill>
                  <a:schemeClr val="tx1"/>
                </a:solidFill>
                <a:latin typeface="Times New Roman" pitchFamily="-1" charset="0"/>
                <a:ea typeface="+mn-ea"/>
                <a:cs typeface="+mn-cs"/>
              </a:rPr>
              <a:t>• 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Indirect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Register </a:t>
            </a:r>
            <a:endParaRPr lang="en-US" dirty="0" smtClean="0"/>
          </a:p>
          <a:p>
            <a:r>
              <a:rPr lang="en-US" sz="1200" kern="1200" dirty="0" smtClean="0">
                <a:solidFill>
                  <a:schemeClr val="tx1"/>
                </a:solidFill>
                <a:latin typeface="Times New Roman" pitchFamily="-1" charset="0"/>
                <a:ea typeface="+mn-ea"/>
                <a:cs typeface="+mn-cs"/>
              </a:rPr>
              <a:t>• Register indirect </a:t>
            </a:r>
          </a:p>
          <a:p>
            <a:r>
              <a:rPr lang="en-US" sz="1200" kern="1200" dirty="0" smtClean="0">
                <a:solidFill>
                  <a:schemeClr val="tx1"/>
                </a:solidFill>
                <a:latin typeface="Times New Roman" pitchFamily="-1" charset="0"/>
                <a:ea typeface="+mn-ea"/>
                <a:cs typeface="+mn-cs"/>
              </a:rPr>
              <a:t>• Displacement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Stack </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modes are illustrated in Figure 13.1. In this section, we use the following notation: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 contents of an address field in the instruction</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R = contents of an address field in the instruction that refers to a register </a:t>
            </a:r>
            <a:endParaRPr lang="en-US" dirty="0" smtClean="0"/>
          </a:p>
          <a:p>
            <a:r>
              <a:rPr lang="en-US" sz="1200" kern="1200" dirty="0" smtClean="0">
                <a:solidFill>
                  <a:schemeClr val="tx1"/>
                </a:solidFill>
                <a:latin typeface="Times New Roman" pitchFamily="-1" charset="0"/>
                <a:ea typeface="+mn-ea"/>
                <a:cs typeface="+mn-cs"/>
              </a:rPr>
              <a:t>EA = actual (effective) address of the location containing the referenced operand </a:t>
            </a:r>
            <a:endParaRPr lang="en-US" dirty="0" smtClean="0"/>
          </a:p>
          <a:p>
            <a:r>
              <a:rPr lang="en-US" sz="1200" kern="1200" dirty="0" smtClean="0">
                <a:solidFill>
                  <a:schemeClr val="tx1"/>
                </a:solidFill>
                <a:latin typeface="Times New Roman" pitchFamily="-1" charset="0"/>
                <a:ea typeface="+mn-ea"/>
                <a:cs typeface="+mn-cs"/>
              </a:rPr>
              <a:t>(X) = contents of memory location X or register X</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Table 13.1 indicates the address calculation performed for each addressing </a:t>
            </a:r>
            <a:endParaRPr lang="en-US" dirty="0" smtClean="0"/>
          </a:p>
          <a:p>
            <a:r>
              <a:rPr lang="en-US" sz="1200" kern="1200" dirty="0" smtClean="0">
                <a:solidFill>
                  <a:schemeClr val="tx1"/>
                </a:solidFill>
                <a:latin typeface="Times New Roman" pitchFamily="-1" charset="0"/>
                <a:ea typeface="+mn-ea"/>
                <a:cs typeface="+mn-cs"/>
              </a:rPr>
              <a:t>mode.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smtClean="0">
                <a:solidFill>
                  <a:schemeClr val="tx1"/>
                </a:solidFill>
                <a:latin typeface="Times New Roman" pitchFamily="-1" charset="0"/>
                <a:ea typeface="+mn-ea"/>
                <a:cs typeface="+mn-cs"/>
              </a:rPr>
              <a:t>mode field. </a:t>
            </a:r>
            <a:r>
              <a:rPr lang="en-US" sz="1200" kern="1200" dirty="0" smtClean="0">
                <a:solidFill>
                  <a:schemeClr val="tx1"/>
                </a:solidFill>
                <a:latin typeface="Times New Roman" pitchFamily="-1" charset="0"/>
                <a:ea typeface="+mn-ea"/>
                <a:cs typeface="+mn-cs"/>
              </a:rPr>
              <a:t>The value of the mode field deter- mines which addressing mode is to be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smtClean="0">
                <a:solidFill>
                  <a:schemeClr val="tx1"/>
                </a:solidFill>
                <a:latin typeface="Times New Roman" pitchFamily="-1" charset="0"/>
                <a:ea typeface="+mn-ea"/>
                <a:cs typeface="+mn-cs"/>
              </a:rPr>
              <a:t>effective address </a:t>
            </a:r>
            <a:r>
              <a:rPr lang="en-US" sz="1200" kern="1200" dirty="0" smtClean="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simplest form of addressing is </a:t>
            </a:r>
            <a:r>
              <a:rPr lang="en-US" sz="1200" b="1" kern="1200" dirty="0" smtClean="0">
                <a:solidFill>
                  <a:schemeClr val="tx1"/>
                </a:solidFill>
                <a:latin typeface="Times New Roman" pitchFamily="-1" charset="0"/>
                <a:ea typeface="+mn-ea"/>
                <a:cs typeface="+mn-cs"/>
              </a:rPr>
              <a:t>immediate addressing, </a:t>
            </a:r>
            <a:r>
              <a:rPr lang="en-US" sz="1200" kern="1200" dirty="0" smtClean="0">
                <a:solidFill>
                  <a:schemeClr val="tx1"/>
                </a:solidFill>
                <a:latin typeface="Times New Roman" pitchFamily="-1" charset="0"/>
                <a:ea typeface="+mn-ea"/>
                <a:cs typeface="+mn-cs"/>
              </a:rPr>
              <a:t>in which the operand value is present in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Operand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size. In some cases, the immediate binary value is interpreted as an unsigned nonnegative integer.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smtClean="0"/>
          </a:p>
          <a:p>
            <a:r>
              <a:rPr lang="en-US" sz="1200" kern="1200" dirty="0" smtClean="0">
                <a:solidFill>
                  <a:schemeClr val="tx1"/>
                </a:solidFill>
                <a:latin typeface="Times New Roman" pitchFamily="-1" charset="0"/>
                <a:ea typeface="+mn-ea"/>
                <a:cs typeface="+mn-cs"/>
              </a:rPr>
              <a:t>EA = A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smtClean="0">
                <a:solidFill>
                  <a:schemeClr val="tx1"/>
                </a:solidFill>
                <a:latin typeface="Times New Roman" pitchFamily="-1" charset="0"/>
                <a:ea typeface="+mn-ea"/>
                <a:cs typeface="+mn-cs"/>
              </a:rPr>
              <a:t>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defined earlier, the parentheses are to be interpreted as meaning </a:t>
            </a:r>
            <a:r>
              <a:rPr lang="en-US" sz="1200" i="1" kern="1200" dirty="0" smtClean="0">
                <a:solidFill>
                  <a:schemeClr val="tx1"/>
                </a:solidFill>
                <a:latin typeface="Times New Roman" pitchFamily="-1" charset="0"/>
                <a:ea typeface="+mn-ea"/>
                <a:cs typeface="+mn-cs"/>
              </a:rPr>
              <a:t>contents of. </a:t>
            </a:r>
            <a:r>
              <a:rPr lang="en-US" sz="1200" kern="1200" dirty="0" smtClean="0">
                <a:solidFill>
                  <a:schemeClr val="tx1"/>
                </a:solidFill>
                <a:latin typeface="Times New Roman" pitchFamily="-1" charset="0"/>
                <a:ea typeface="+mn-ea"/>
                <a:cs typeface="+mn-cs"/>
              </a:rPr>
              <a:t>The obvious advantage of this approach is that for a word length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an address space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Although the number of words that can be addressed is now equal to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where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rarely used variant of indirect addressing is multilevel or cascaded 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(A)</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85720" y="6443394"/>
            <a:ext cx="6715172" cy="414606"/>
          </a:xfrm>
        </p:spPr>
        <p:txBody>
          <a:bodyPr>
            <a:noAutofit/>
          </a:bodyPr>
          <a:lstStyle/>
          <a:p>
            <a:r>
              <a:rPr lang="en-GB" sz="1600" smtClean="0"/>
              <a:t>William Stallings, Computer </a:t>
            </a:r>
            <a:r>
              <a:rPr lang="en-GB" sz="1600"/>
              <a:t>Organization </a:t>
            </a:r>
            <a:r>
              <a:rPr lang="en-GB" sz="1600" smtClean="0"/>
              <a:t>and Architecture, 9</a:t>
            </a:r>
            <a:r>
              <a:rPr lang="en-GB" sz="1600" baseline="30000" smtClean="0"/>
              <a:t>th</a:t>
            </a:r>
            <a:r>
              <a:rPr lang="en-GB" sz="1600" smtClean="0"/>
              <a:t> </a:t>
            </a:r>
            <a:r>
              <a:rPr lang="en-GB" sz="1600" dirty="0" smtClean="0"/>
              <a:t>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95612"/>
            <a:ext cx="37480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13</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4714884"/>
            <a:ext cx="4572032" cy="1528767"/>
          </a:xfrm>
          <a:prstGeom prst="rect">
            <a:avLst/>
          </a:prstGeom>
        </p:spPr>
        <p:txBody>
          <a:bodyPr>
            <a:normAutofit fontScale="700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solidFill>
                  <a:srgbClr val="002060"/>
                </a:solidFill>
                <a:effectLst/>
                <a:uLnTx/>
                <a:uFillTx/>
                <a:latin typeface="+mn-lt"/>
                <a:ea typeface="+mn-ea"/>
                <a:cs typeface="+mn-cs"/>
              </a:rPr>
              <a:t>Instruction Sets:  </a:t>
            </a:r>
          </a:p>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solidFill>
                  <a:srgbClr val="002060"/>
                </a:solidFill>
                <a:effectLst/>
                <a:uLnTx/>
                <a:uFillTx/>
                <a:latin typeface="+mn-lt"/>
                <a:ea typeface="+mn-ea"/>
                <a:cs typeface="+mn-cs"/>
              </a:rPr>
              <a:t>Addressing Modes and Formats</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a:t>
            </a:r>
            <a:r>
              <a:rPr lang="en-US" dirty="0" smtClean="0">
                <a:effectLst>
                  <a:outerShdw blurRad="38100" dist="38100" dir="2700000" algn="tl">
                    <a:srgbClr val="000000">
                      <a:alpha val="43137"/>
                    </a:srgbClr>
                  </a:outerShdw>
                </a:effectLst>
              </a:rPr>
              <a:t>Addressing</a:t>
            </a:r>
            <a:endParaRPr lang="en-US" dirty="0"/>
          </a:p>
        </p:txBody>
      </p:sp>
      <p:sp>
        <p:nvSpPr>
          <p:cNvPr id="22533" name="Rectangle 5"/>
          <p:cNvSpPr>
            <a:spLocks noGrp="1" noChangeArrowheads="1"/>
          </p:cNvSpPr>
          <p:nvPr>
            <p:ph idx="1"/>
          </p:nvPr>
        </p:nvSpPr>
        <p:spPr>
          <a:xfrm>
            <a:off x="498474" y="1500174"/>
            <a:ext cx="7556313" cy="4824426"/>
          </a:xfrm>
          <a:noFill/>
          <a:ln/>
        </p:spPr>
        <p:txBody>
          <a:bodyPr lIns="90488" tIns="44450" rIns="90488" bIns="44450">
            <a:normAutofit/>
          </a:bodyPr>
          <a:lstStyle/>
          <a:p>
            <a:r>
              <a:rPr lang="en-US" sz="2400" dirty="0" smtClean="0">
                <a:solidFill>
                  <a:srgbClr val="002060"/>
                </a:solidFill>
              </a:rPr>
              <a:t>Address field refers to a register rather than a main memory address</a:t>
            </a:r>
          </a:p>
          <a:p>
            <a:r>
              <a:rPr lang="en-US" sz="2400" dirty="0" smtClean="0">
                <a:solidFill>
                  <a:srgbClr val="002060"/>
                </a:solidFill>
              </a:rPr>
              <a:t>EA = R</a:t>
            </a:r>
          </a:p>
          <a:p>
            <a:r>
              <a:rPr lang="en-US" sz="2400" dirty="0" smtClean="0">
                <a:solidFill>
                  <a:srgbClr val="002060"/>
                </a:solidFill>
              </a:rPr>
              <a:t>Advantages:</a:t>
            </a:r>
          </a:p>
          <a:p>
            <a:pPr lvl="1"/>
            <a:r>
              <a:rPr lang="en-US" sz="2000" dirty="0" smtClean="0">
                <a:solidFill>
                  <a:srgbClr val="002060"/>
                </a:solidFill>
              </a:rPr>
              <a:t>Only a small address field is needed in the instruction</a:t>
            </a:r>
          </a:p>
          <a:p>
            <a:pPr lvl="1"/>
            <a:r>
              <a:rPr lang="en-US" sz="2000" dirty="0" smtClean="0">
                <a:solidFill>
                  <a:srgbClr val="002060"/>
                </a:solidFill>
              </a:rPr>
              <a:t>No time-consuming memory references are required</a:t>
            </a:r>
          </a:p>
          <a:p>
            <a:r>
              <a:rPr lang="en-US" sz="2400" dirty="0" smtClean="0">
                <a:solidFill>
                  <a:srgbClr val="002060"/>
                </a:solidFill>
              </a:rPr>
              <a:t>Disadvantage:</a:t>
            </a:r>
          </a:p>
          <a:p>
            <a:pPr lvl="1"/>
            <a:r>
              <a:rPr lang="en-US" sz="2000" dirty="0" smtClean="0">
                <a:solidFill>
                  <a:srgbClr val="002060"/>
                </a:solidFill>
              </a:rPr>
              <a:t>The address space is very limited</a:t>
            </a:r>
          </a:p>
          <a:p>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xfrm>
            <a:off x="498474" y="1500174"/>
            <a:ext cx="7556313" cy="4625989"/>
          </a:xfrm>
          <a:noFill/>
          <a:ln/>
        </p:spPr>
        <p:txBody>
          <a:bodyPr lIns="90488" tIns="44450" rIns="90488" bIns="44450">
            <a:normAutofit/>
          </a:bodyPr>
          <a:lstStyle/>
          <a:p>
            <a:r>
              <a:rPr lang="en-US" sz="2400" dirty="0" smtClean="0">
                <a:solidFill>
                  <a:srgbClr val="002060"/>
                </a:solidFill>
              </a:rPr>
              <a:t>Analogous to indirect addressing</a:t>
            </a:r>
          </a:p>
          <a:p>
            <a:pPr lvl="1"/>
            <a:r>
              <a:rPr lang="en-US" sz="2000" dirty="0" smtClean="0">
                <a:solidFill>
                  <a:srgbClr val="002060"/>
                </a:solidFill>
              </a:rPr>
              <a:t>The only difference is whether the address field refers to a memory location or a register</a:t>
            </a:r>
          </a:p>
          <a:p>
            <a:r>
              <a:rPr lang="en-US" sz="2400" dirty="0" smtClean="0">
                <a:solidFill>
                  <a:srgbClr val="002060"/>
                </a:solidFill>
              </a:rPr>
              <a:t>EA = (R)</a:t>
            </a:r>
          </a:p>
          <a:p>
            <a:r>
              <a:rPr lang="en-US" sz="2400" dirty="0" smtClean="0">
                <a:solidFill>
                  <a:srgbClr val="002060"/>
                </a:solidFill>
              </a:rPr>
              <a:t>Address space limitation of the address field is overcome by having that field refer to a word-length location containing an address</a:t>
            </a:r>
          </a:p>
          <a:p>
            <a:r>
              <a:rPr lang="en-US" sz="2400" dirty="0" smtClean="0">
                <a:solidFill>
                  <a:srgbClr val="002060"/>
                </a:solidFill>
              </a:rPr>
              <a:t>Uses one less memory reference than indirect addressing</a:t>
            </a:r>
          </a:p>
          <a:p>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xfrm>
            <a:off x="498474" y="1571612"/>
            <a:ext cx="7556313" cy="4554551"/>
          </a:xfrm>
          <a:noFill/>
          <a:ln/>
        </p:spPr>
        <p:txBody>
          <a:bodyPr lIns="90488" tIns="44450" rIns="90488" bIns="44450">
            <a:noAutofit/>
          </a:bodyPr>
          <a:lstStyle/>
          <a:p>
            <a:r>
              <a:rPr lang="en-US" dirty="0" smtClean="0">
                <a:solidFill>
                  <a:srgbClr val="002060"/>
                </a:solidFill>
              </a:rPr>
              <a:t>Combines the capabilities of direct addressing and register indirect addressing</a:t>
            </a:r>
          </a:p>
          <a:p>
            <a:r>
              <a:rPr lang="en-US" dirty="0" smtClean="0">
                <a:solidFill>
                  <a:srgbClr val="002060"/>
                </a:solidFill>
              </a:rPr>
              <a:t>EA </a:t>
            </a:r>
            <a:r>
              <a:rPr lang="en-US" dirty="0">
                <a:solidFill>
                  <a:srgbClr val="002060"/>
                </a:solidFill>
              </a:rPr>
              <a:t>= A + (R)</a:t>
            </a:r>
            <a:endParaRPr lang="en-US" dirty="0" smtClean="0">
              <a:solidFill>
                <a:srgbClr val="002060"/>
              </a:solidFill>
            </a:endParaRPr>
          </a:p>
          <a:p>
            <a:r>
              <a:rPr lang="en-US" dirty="0" smtClean="0">
                <a:solidFill>
                  <a:srgbClr val="002060"/>
                </a:solidFill>
              </a:rPr>
              <a:t>Requires that the instruction have two address fields, at least one of which is explicit</a:t>
            </a:r>
            <a:endParaRPr lang="en-US" sz="2400" dirty="0" smtClean="0">
              <a:solidFill>
                <a:srgbClr val="002060"/>
              </a:solidFill>
            </a:endParaRPr>
          </a:p>
          <a:p>
            <a:pPr lvl="1"/>
            <a:r>
              <a:rPr lang="en-US" dirty="0" smtClean="0">
                <a:solidFill>
                  <a:srgbClr val="002060"/>
                </a:solidFill>
              </a:rPr>
              <a:t>The value contained in one address field (value = A) is used directly</a:t>
            </a:r>
          </a:p>
          <a:p>
            <a:pPr lvl="1"/>
            <a:r>
              <a:rPr lang="en-US" dirty="0" smtClean="0">
                <a:solidFill>
                  <a:srgbClr val="002060"/>
                </a:solidFill>
              </a:rPr>
              <a:t>The other address field refers to a register whose contents are added to A to produce the effective address</a:t>
            </a:r>
          </a:p>
          <a:p>
            <a:pPr marL="228600" lvl="1">
              <a:spcBef>
                <a:spcPts val="2000"/>
              </a:spcBef>
              <a:buClr>
                <a:schemeClr val="accent1"/>
              </a:buClr>
            </a:pPr>
            <a:r>
              <a:rPr lang="en-US" sz="2000" dirty="0" smtClean="0">
                <a:solidFill>
                  <a:srgbClr val="002060"/>
                </a:solidFill>
              </a:rPr>
              <a:t>Most common uses:</a:t>
            </a:r>
          </a:p>
          <a:p>
            <a:pPr lvl="1"/>
            <a:r>
              <a:rPr lang="en-US" dirty="0" smtClean="0">
                <a:solidFill>
                  <a:srgbClr val="002060"/>
                </a:solidFill>
              </a:rPr>
              <a:t>Relative addressing</a:t>
            </a:r>
          </a:p>
          <a:p>
            <a:pPr lvl="1"/>
            <a:r>
              <a:rPr lang="en-US" dirty="0" smtClean="0">
                <a:solidFill>
                  <a:srgbClr val="002060"/>
                </a:solidFill>
              </a:rPr>
              <a:t>Base-register addressing</a:t>
            </a:r>
          </a:p>
          <a:p>
            <a:pPr lvl="1"/>
            <a:r>
              <a:rPr lang="en-US" dirty="0" smtClean="0">
                <a:solidFill>
                  <a:srgbClr val="002060"/>
                </a:solidFill>
              </a:rPr>
              <a:t>Indexing </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Relative Addressing</a:t>
            </a:r>
          </a:p>
        </p:txBody>
      </p:sp>
      <p:sp>
        <p:nvSpPr>
          <p:cNvPr id="36869" name="Rectangle 5"/>
          <p:cNvSpPr>
            <a:spLocks noGrp="1" noChangeArrowheads="1"/>
          </p:cNvSpPr>
          <p:nvPr>
            <p:ph idx="1"/>
          </p:nvPr>
        </p:nvSpPr>
        <p:spPr>
          <a:xfrm>
            <a:off x="457200" y="1428736"/>
            <a:ext cx="7556313" cy="4972064"/>
          </a:xfrm>
          <a:noFill/>
          <a:ln/>
        </p:spPr>
        <p:txBody>
          <a:bodyPr lIns="90488" tIns="44450" rIns="90488" bIns="44450">
            <a:normAutofit/>
          </a:bodyPr>
          <a:lstStyle/>
          <a:p>
            <a:r>
              <a:rPr lang="en-US" sz="2400" dirty="0" smtClean="0">
                <a:solidFill>
                  <a:srgbClr val="002060"/>
                </a:solidFill>
              </a:rPr>
              <a:t>The implicitly referenced register is the program counter (PC)</a:t>
            </a:r>
          </a:p>
          <a:p>
            <a:pPr lvl="1"/>
            <a:r>
              <a:rPr lang="en-US" sz="2000" dirty="0" smtClean="0">
                <a:solidFill>
                  <a:srgbClr val="002060"/>
                </a:solidFill>
              </a:rPr>
              <a:t>The next instruction address is added to the address field to produce the EA</a:t>
            </a:r>
          </a:p>
          <a:p>
            <a:pPr lvl="1"/>
            <a:r>
              <a:rPr lang="en-US" sz="2000" dirty="0" smtClean="0">
                <a:solidFill>
                  <a:srgbClr val="002060"/>
                </a:solidFill>
              </a:rPr>
              <a:t>Typically the address field is treated as a twos complement number for this operation</a:t>
            </a:r>
          </a:p>
          <a:p>
            <a:pPr lvl="1"/>
            <a:r>
              <a:rPr lang="en-US" sz="2000" dirty="0" smtClean="0">
                <a:solidFill>
                  <a:srgbClr val="002060"/>
                </a:solidFill>
              </a:rPr>
              <a:t>Thus the effective address is a displacement relative to the address of the instruction</a:t>
            </a:r>
          </a:p>
          <a:p>
            <a:r>
              <a:rPr lang="en-US" sz="2400" dirty="0" smtClean="0">
                <a:solidFill>
                  <a:srgbClr val="002060"/>
                </a:solidFill>
              </a:rPr>
              <a:t>Exploits the concept of locality</a:t>
            </a:r>
          </a:p>
          <a:p>
            <a:r>
              <a:rPr lang="en-US" sz="2400" dirty="0" smtClean="0">
                <a:solidFill>
                  <a:srgbClr val="002060"/>
                </a:solidFill>
              </a:rPr>
              <a:t>Saves address bits in the instruction if most memory references are relatively near to the instruction being executed</a:t>
            </a:r>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Base-Register Addressing</a:t>
            </a:r>
          </a:p>
        </p:txBody>
      </p:sp>
      <p:sp>
        <p:nvSpPr>
          <p:cNvPr id="38917" name="Rectangle 5"/>
          <p:cNvSpPr>
            <a:spLocks noGrp="1" noChangeArrowheads="1"/>
          </p:cNvSpPr>
          <p:nvPr>
            <p:ph idx="1"/>
          </p:nvPr>
        </p:nvSpPr>
        <p:spPr>
          <a:xfrm>
            <a:off x="498474" y="1446217"/>
            <a:ext cx="7556313" cy="4911741"/>
          </a:xfrm>
          <a:noFill/>
          <a:ln/>
        </p:spPr>
        <p:txBody>
          <a:bodyPr lIns="90488" tIns="44450" rIns="90488" bIns="44450">
            <a:noAutofit/>
          </a:bodyPr>
          <a:lstStyle/>
          <a:p>
            <a:r>
              <a:rPr lang="en-US" dirty="0" smtClean="0">
                <a:solidFill>
                  <a:srgbClr val="002060"/>
                </a:solidFill>
              </a:rPr>
              <a:t>The referenced register contains a main memory address and the address field contains a displacement from that address</a:t>
            </a:r>
          </a:p>
          <a:p>
            <a:r>
              <a:rPr lang="en-US" dirty="0" smtClean="0">
                <a:solidFill>
                  <a:srgbClr val="002060"/>
                </a:solidFill>
              </a:rPr>
              <a:t>The register reference may be explicit or implicit</a:t>
            </a:r>
          </a:p>
          <a:p>
            <a:r>
              <a:rPr lang="en-US" dirty="0" smtClean="0">
                <a:solidFill>
                  <a:srgbClr val="002060"/>
                </a:solidFill>
              </a:rPr>
              <a:t>Exploits the locality of memory references</a:t>
            </a:r>
          </a:p>
          <a:p>
            <a:r>
              <a:rPr lang="en-US" dirty="0" smtClean="0">
                <a:solidFill>
                  <a:srgbClr val="002060"/>
                </a:solidFill>
              </a:rPr>
              <a:t>Convenient means of implementing segmentation</a:t>
            </a:r>
          </a:p>
          <a:p>
            <a:r>
              <a:rPr lang="en-US" dirty="0" smtClean="0">
                <a:solidFill>
                  <a:srgbClr val="002060"/>
                </a:solidFill>
              </a:rPr>
              <a:t>In some implementations a single segment base register is employed and is used implicitly</a:t>
            </a:r>
          </a:p>
          <a:p>
            <a:r>
              <a:rPr lang="en-US" dirty="0" smtClean="0">
                <a:solidFill>
                  <a:srgbClr val="002060"/>
                </a:solidFill>
              </a:rPr>
              <a:t>In others the programmer may choose a register to hold the base address of a segment and the instruction must reference it explicitly</a:t>
            </a:r>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p:nvPr>
        </p:nvSpPr>
        <p:spPr>
          <a:xfrm>
            <a:off x="498474" y="214290"/>
            <a:ext cx="7556313" cy="801766"/>
          </a:xfrm>
          <a:noFill/>
          <a:ln/>
        </p:spPr>
        <p:txBody>
          <a:bodyPr lIns="90488" tIns="44450" rIns="90488" bIns="44450"/>
          <a:lstStyle/>
          <a:p>
            <a:r>
              <a:rPr lang="en-US" dirty="0">
                <a:effectLst>
                  <a:outerShdw blurRad="38100" dist="38100" dir="2700000" algn="tl">
                    <a:srgbClr val="000000">
                      <a:alpha val="43137"/>
                    </a:srgbClr>
                  </a:outerShdw>
                </a:effectLst>
              </a:rPr>
              <a:t>Indexed Addressing</a:t>
            </a:r>
          </a:p>
        </p:txBody>
      </p:sp>
      <p:sp>
        <p:nvSpPr>
          <p:cNvPr id="40965" name="Rectangle 5"/>
          <p:cNvSpPr>
            <a:spLocks noGrp="1" noChangeArrowheads="1"/>
          </p:cNvSpPr>
          <p:nvPr>
            <p:ph idx="1"/>
          </p:nvPr>
        </p:nvSpPr>
        <p:spPr>
          <a:xfrm>
            <a:off x="285720" y="1071546"/>
            <a:ext cx="8286808" cy="5643578"/>
          </a:xfrm>
          <a:noFill/>
          <a:ln/>
        </p:spPr>
        <p:txBody>
          <a:bodyPr lIns="90488" tIns="44450" rIns="90488" bIns="44450">
            <a:normAutofit fontScale="85000" lnSpcReduction="10000"/>
          </a:bodyPr>
          <a:lstStyle/>
          <a:p>
            <a:r>
              <a:rPr lang="en-US" b="1" dirty="0" smtClean="0">
                <a:solidFill>
                  <a:srgbClr val="002060"/>
                </a:solidFill>
              </a:rPr>
              <a:t>The address field references a main memory address and the referenced register contains a positive displacement from that address</a:t>
            </a:r>
          </a:p>
          <a:p>
            <a:r>
              <a:rPr lang="en-US" dirty="0" smtClean="0">
                <a:solidFill>
                  <a:srgbClr val="002060"/>
                </a:solidFill>
              </a:rPr>
              <a:t>The method of calculating the EA is the same as </a:t>
            </a:r>
            <a:r>
              <a:rPr lang="en-US" b="1" dirty="0" smtClean="0">
                <a:solidFill>
                  <a:srgbClr val="002060"/>
                </a:solidFill>
              </a:rPr>
              <a:t>for base-register addressing</a:t>
            </a:r>
          </a:p>
          <a:p>
            <a:r>
              <a:rPr lang="en-US" dirty="0" smtClean="0">
                <a:solidFill>
                  <a:srgbClr val="002060"/>
                </a:solidFill>
              </a:rPr>
              <a:t>An important use is to provide an efficient mechanism for </a:t>
            </a:r>
            <a:r>
              <a:rPr lang="en-US" b="1" dirty="0" smtClean="0">
                <a:solidFill>
                  <a:srgbClr val="002060"/>
                </a:solidFill>
              </a:rPr>
              <a:t>performing iterative operations</a:t>
            </a:r>
          </a:p>
          <a:p>
            <a:r>
              <a:rPr lang="en-US" b="1" u="sng" dirty="0" smtClean="0">
                <a:solidFill>
                  <a:srgbClr val="FF0000"/>
                </a:solidFill>
              </a:rPr>
              <a:t>Autoindexing</a:t>
            </a:r>
          </a:p>
          <a:p>
            <a:pPr lvl="1"/>
            <a:r>
              <a:rPr lang="en-US" dirty="0" smtClean="0">
                <a:solidFill>
                  <a:srgbClr val="002060"/>
                </a:solidFill>
              </a:rPr>
              <a:t>Automatically increment or decrement the index register after each reference to it</a:t>
            </a:r>
          </a:p>
          <a:p>
            <a:pPr lvl="1"/>
            <a:r>
              <a:rPr lang="en-US" dirty="0" smtClean="0">
                <a:solidFill>
                  <a:srgbClr val="002060"/>
                </a:solidFill>
              </a:rPr>
              <a:t>EA = A + (R)</a:t>
            </a:r>
          </a:p>
          <a:p>
            <a:pPr lvl="1"/>
            <a:r>
              <a:rPr lang="en-US" dirty="0" smtClean="0">
                <a:solidFill>
                  <a:srgbClr val="002060"/>
                </a:solidFill>
              </a:rPr>
              <a:t>(R) </a:t>
            </a:r>
            <a:r>
              <a:rPr lang="en-US" dirty="0" smtClean="0">
                <a:solidFill>
                  <a:srgbClr val="002060"/>
                </a:solidFill>
                <a:latin typeface="Wingdings"/>
                <a:ea typeface="Wingdings"/>
                <a:cs typeface="Wingdings"/>
              </a:rPr>
              <a:t> </a:t>
            </a:r>
            <a:r>
              <a:rPr lang="en-US" dirty="0" smtClean="0">
                <a:solidFill>
                  <a:srgbClr val="002060"/>
                </a:solidFill>
                <a:ea typeface="Wingdings"/>
                <a:cs typeface="Wingdings"/>
              </a:rPr>
              <a:t>(R) + 1</a:t>
            </a:r>
            <a:endParaRPr lang="en-US" dirty="0" smtClean="0">
              <a:solidFill>
                <a:srgbClr val="002060"/>
              </a:solidFill>
            </a:endParaRPr>
          </a:p>
          <a:p>
            <a:r>
              <a:rPr lang="en-US" b="1" u="sng" dirty="0" smtClean="0">
                <a:solidFill>
                  <a:srgbClr val="FF0000"/>
                </a:solidFill>
              </a:rPr>
              <a:t>Postindexing</a:t>
            </a:r>
          </a:p>
          <a:p>
            <a:pPr lvl="1"/>
            <a:r>
              <a:rPr lang="en-US" dirty="0" smtClean="0">
                <a:solidFill>
                  <a:srgbClr val="002060"/>
                </a:solidFill>
              </a:rPr>
              <a:t>Indexing is performed after the indirection</a:t>
            </a:r>
          </a:p>
          <a:p>
            <a:pPr lvl="1"/>
            <a:r>
              <a:rPr lang="en-US" dirty="0" smtClean="0">
                <a:solidFill>
                  <a:srgbClr val="002060"/>
                </a:solidFill>
              </a:rPr>
              <a:t>EA = (A) + (R)</a:t>
            </a:r>
          </a:p>
          <a:p>
            <a:r>
              <a:rPr lang="en-US" b="1" u="sng" dirty="0" smtClean="0">
                <a:solidFill>
                  <a:srgbClr val="FF0000"/>
                </a:solidFill>
              </a:rPr>
              <a:t>Preindexing</a:t>
            </a:r>
          </a:p>
          <a:p>
            <a:pPr lvl="1"/>
            <a:r>
              <a:rPr lang="en-US" dirty="0" smtClean="0">
                <a:solidFill>
                  <a:srgbClr val="002060"/>
                </a:solidFill>
              </a:rPr>
              <a:t>Indexing is performed before the indirection</a:t>
            </a:r>
          </a:p>
          <a:p>
            <a:pPr lvl="1"/>
            <a:r>
              <a:rPr lang="en-US" dirty="0" smtClean="0">
                <a:solidFill>
                  <a:srgbClr val="002060"/>
                </a:solidFill>
              </a:rPr>
              <a:t>EA = (A + (R))</a:t>
            </a:r>
          </a:p>
          <a:p>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xfrm>
            <a:off x="498474" y="1357298"/>
            <a:ext cx="7556313" cy="4768865"/>
          </a:xfrm>
          <a:noFill/>
          <a:ln/>
        </p:spPr>
        <p:txBody>
          <a:bodyPr lIns="90488" tIns="44450" rIns="90488" bIns="44450">
            <a:normAutofit/>
          </a:bodyPr>
          <a:lstStyle/>
          <a:p>
            <a:pPr>
              <a:lnSpc>
                <a:spcPct val="80000"/>
              </a:lnSpc>
            </a:pPr>
            <a:r>
              <a:rPr lang="en-US" dirty="0" smtClean="0">
                <a:solidFill>
                  <a:srgbClr val="002060"/>
                </a:solidFill>
              </a:rPr>
              <a:t>A stack is </a:t>
            </a:r>
            <a:r>
              <a:rPr lang="en-US" dirty="0" smtClean="0">
                <a:solidFill>
                  <a:srgbClr val="FF0000"/>
                </a:solidFill>
              </a:rPr>
              <a:t>a linear array of locations</a:t>
            </a:r>
          </a:p>
          <a:p>
            <a:pPr lvl="1">
              <a:lnSpc>
                <a:spcPct val="80000"/>
              </a:lnSpc>
            </a:pPr>
            <a:r>
              <a:rPr lang="en-US" dirty="0" smtClean="0">
                <a:solidFill>
                  <a:srgbClr val="002060"/>
                </a:solidFill>
              </a:rPr>
              <a:t>Sometimes referred to as a </a:t>
            </a:r>
            <a:r>
              <a:rPr lang="en-US" i="1" dirty="0" smtClean="0">
                <a:solidFill>
                  <a:srgbClr val="002060"/>
                </a:solidFill>
              </a:rPr>
              <a:t>pushdown list </a:t>
            </a:r>
            <a:r>
              <a:rPr lang="en-US" dirty="0" smtClean="0">
                <a:solidFill>
                  <a:srgbClr val="002060"/>
                </a:solidFill>
              </a:rPr>
              <a:t>or </a:t>
            </a:r>
            <a:r>
              <a:rPr lang="en-US" i="1" dirty="0" smtClean="0">
                <a:solidFill>
                  <a:srgbClr val="002060"/>
                </a:solidFill>
              </a:rPr>
              <a:t>last-in-first-out queue</a:t>
            </a:r>
          </a:p>
          <a:p>
            <a:pPr>
              <a:lnSpc>
                <a:spcPct val="80000"/>
              </a:lnSpc>
            </a:pPr>
            <a:r>
              <a:rPr lang="en-US" dirty="0" smtClean="0">
                <a:solidFill>
                  <a:srgbClr val="002060"/>
                </a:solidFill>
              </a:rPr>
              <a:t>A stack is a </a:t>
            </a:r>
            <a:r>
              <a:rPr lang="en-US" dirty="0" smtClean="0">
                <a:solidFill>
                  <a:srgbClr val="FF0000"/>
                </a:solidFill>
              </a:rPr>
              <a:t>reserved</a:t>
            </a:r>
            <a:r>
              <a:rPr lang="en-US" dirty="0" smtClean="0">
                <a:solidFill>
                  <a:srgbClr val="002060"/>
                </a:solidFill>
              </a:rPr>
              <a:t> block of locations</a:t>
            </a:r>
          </a:p>
          <a:p>
            <a:pPr lvl="1">
              <a:lnSpc>
                <a:spcPct val="80000"/>
              </a:lnSpc>
            </a:pPr>
            <a:r>
              <a:rPr lang="en-US" dirty="0" smtClean="0">
                <a:solidFill>
                  <a:srgbClr val="002060"/>
                </a:solidFill>
              </a:rPr>
              <a:t>Items are appended to the top of the stack so that the block is partially filled</a:t>
            </a:r>
          </a:p>
          <a:p>
            <a:pPr>
              <a:lnSpc>
                <a:spcPct val="80000"/>
              </a:lnSpc>
            </a:pPr>
            <a:r>
              <a:rPr lang="en-US" dirty="0" smtClean="0">
                <a:solidFill>
                  <a:srgbClr val="002060"/>
                </a:solidFill>
              </a:rPr>
              <a:t>Associated with the stack is a </a:t>
            </a:r>
            <a:r>
              <a:rPr lang="en-US" dirty="0" smtClean="0">
                <a:solidFill>
                  <a:srgbClr val="FF0000"/>
                </a:solidFill>
              </a:rPr>
              <a:t>pointer</a:t>
            </a:r>
            <a:r>
              <a:rPr lang="en-US" dirty="0" smtClean="0">
                <a:solidFill>
                  <a:srgbClr val="002060"/>
                </a:solidFill>
              </a:rPr>
              <a:t> whose value is the address of the </a:t>
            </a:r>
            <a:r>
              <a:rPr lang="en-US" dirty="0" smtClean="0">
                <a:solidFill>
                  <a:srgbClr val="FF0000"/>
                </a:solidFill>
              </a:rPr>
              <a:t>top</a:t>
            </a:r>
            <a:r>
              <a:rPr lang="en-US" dirty="0" smtClean="0">
                <a:solidFill>
                  <a:srgbClr val="002060"/>
                </a:solidFill>
              </a:rPr>
              <a:t> of the stack</a:t>
            </a:r>
          </a:p>
          <a:p>
            <a:pPr lvl="1">
              <a:lnSpc>
                <a:spcPct val="80000"/>
              </a:lnSpc>
            </a:pPr>
            <a:r>
              <a:rPr lang="en-US" dirty="0" smtClean="0">
                <a:solidFill>
                  <a:srgbClr val="002060"/>
                </a:solidFill>
              </a:rPr>
              <a:t>The stack pointer is maintained in a register</a:t>
            </a:r>
          </a:p>
          <a:p>
            <a:pPr lvl="1">
              <a:lnSpc>
                <a:spcPct val="80000"/>
              </a:lnSpc>
            </a:pPr>
            <a:r>
              <a:rPr lang="en-US" dirty="0" smtClean="0">
                <a:solidFill>
                  <a:srgbClr val="002060"/>
                </a:solidFill>
              </a:rPr>
              <a:t>Thus references to stack locations in memory are in fact register indirect addresses</a:t>
            </a:r>
          </a:p>
          <a:p>
            <a:pPr marL="228600" lvl="1">
              <a:lnSpc>
                <a:spcPct val="80000"/>
              </a:lnSpc>
              <a:spcBef>
                <a:spcPts val="2000"/>
              </a:spcBef>
              <a:buClr>
                <a:schemeClr val="accent1"/>
              </a:buClr>
            </a:pPr>
            <a:r>
              <a:rPr lang="en-US" sz="2000" dirty="0" smtClean="0">
                <a:solidFill>
                  <a:srgbClr val="002060"/>
                </a:solidFill>
              </a:rPr>
              <a:t>Is a form of implied addressing</a:t>
            </a:r>
          </a:p>
          <a:p>
            <a:pPr marL="228600" lvl="1">
              <a:lnSpc>
                <a:spcPct val="80000"/>
              </a:lnSpc>
              <a:spcBef>
                <a:spcPts val="2000"/>
              </a:spcBef>
              <a:buClr>
                <a:schemeClr val="accent1"/>
              </a:buClr>
            </a:pPr>
            <a:r>
              <a:rPr lang="en-US" sz="2000" dirty="0" smtClean="0">
                <a:solidFill>
                  <a:srgbClr val="002060"/>
                </a:solidFill>
              </a:rPr>
              <a:t>The machine instructions need not include a memory reference but implicitly </a:t>
            </a:r>
            <a:r>
              <a:rPr lang="en-US" sz="2000" dirty="0" smtClean="0">
                <a:solidFill>
                  <a:srgbClr val="FF0000"/>
                </a:solidFill>
              </a:rPr>
              <a:t>operate on the top of the stack</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304800" y="228600"/>
            <a:ext cx="7556500" cy="1116013"/>
          </a:xfrm>
        </p:spPr>
        <p:txBody>
          <a:bodyPr/>
          <a:lstStyle/>
          <a:p>
            <a:r>
              <a:rPr lang="en-US" smtClean="0">
                <a:effectLst>
                  <a:outerShdw blurRad="38100" dist="38100" dir="2700000" algn="tl">
                    <a:srgbClr val="000000">
                      <a:alpha val="43137"/>
                    </a:srgbClr>
                  </a:outerShdw>
                </a:effectLst>
              </a:rPr>
              <a:t>13.3- Instruction </a:t>
            </a:r>
            <a:r>
              <a:rPr lang="en-US" dirty="0">
                <a:effectLst>
                  <a:outerShdw blurRad="38100" dist="38100" dir="2700000" algn="tl">
                    <a:srgbClr val="000000">
                      <a:alpha val="43137"/>
                    </a:srgbClr>
                  </a:outerShdw>
                </a:effectLst>
              </a:rPr>
              <a:t>Formats</a:t>
            </a:r>
          </a:p>
        </p:txBody>
      </p:sp>
      <p:graphicFrame>
        <p:nvGraphicFramePr>
          <p:cNvPr id="4" name="Content Placeholder 3"/>
          <p:cNvGraphicFramePr>
            <a:graphicFrameLocks noGrp="1"/>
          </p:cNvGraphicFramePr>
          <p:nvPr>
            <p:ph idx="4294967295"/>
          </p:nvPr>
        </p:nvGraphicFramePr>
        <p:xfrm>
          <a:off x="609600" y="167640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214290"/>
            <a:ext cx="7556313" cy="681022"/>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498474" y="1214422"/>
            <a:ext cx="7556313" cy="4911741"/>
          </a:xfrm>
        </p:spPr>
        <p:txBody>
          <a:bodyPr>
            <a:noAutofit/>
          </a:bodyPr>
          <a:lstStyle/>
          <a:p>
            <a:r>
              <a:rPr lang="en-US" sz="2400" dirty="0" smtClean="0">
                <a:solidFill>
                  <a:srgbClr val="FF0000"/>
                </a:solidFill>
              </a:rPr>
              <a:t>Most basic design issue</a:t>
            </a:r>
          </a:p>
          <a:p>
            <a:r>
              <a:rPr lang="en-US" sz="2400" dirty="0" smtClean="0">
                <a:solidFill>
                  <a:srgbClr val="FF0000"/>
                </a:solidFill>
              </a:rPr>
              <a:t>Affects</a:t>
            </a:r>
            <a:r>
              <a:rPr lang="en-US" sz="2400" dirty="0" smtClean="0">
                <a:solidFill>
                  <a:srgbClr val="002060"/>
                </a:solidFill>
              </a:rPr>
              <a:t>, and is affected by:</a:t>
            </a:r>
          </a:p>
          <a:p>
            <a:pPr lvl="1"/>
            <a:r>
              <a:rPr lang="en-US" sz="2000" dirty="0" smtClean="0">
                <a:solidFill>
                  <a:srgbClr val="002060"/>
                </a:solidFill>
              </a:rPr>
              <a:t>Memory size</a:t>
            </a:r>
          </a:p>
          <a:p>
            <a:pPr lvl="1"/>
            <a:r>
              <a:rPr lang="en-US" sz="2000" dirty="0" smtClean="0">
                <a:solidFill>
                  <a:srgbClr val="002060"/>
                </a:solidFill>
              </a:rPr>
              <a:t>Memory organization</a:t>
            </a:r>
          </a:p>
          <a:p>
            <a:pPr lvl="1"/>
            <a:r>
              <a:rPr lang="en-US" sz="2000" dirty="0" smtClean="0">
                <a:solidFill>
                  <a:srgbClr val="002060"/>
                </a:solidFill>
              </a:rPr>
              <a:t>Bus structure</a:t>
            </a:r>
          </a:p>
          <a:p>
            <a:pPr lvl="1"/>
            <a:r>
              <a:rPr lang="en-US" sz="2000" dirty="0" smtClean="0">
                <a:solidFill>
                  <a:srgbClr val="002060"/>
                </a:solidFill>
              </a:rPr>
              <a:t>Processor complexity</a:t>
            </a:r>
          </a:p>
          <a:p>
            <a:pPr lvl="1"/>
            <a:r>
              <a:rPr lang="en-US" sz="2000" dirty="0" smtClean="0">
                <a:solidFill>
                  <a:srgbClr val="002060"/>
                </a:solidFill>
              </a:rPr>
              <a:t>Processor speed</a:t>
            </a:r>
          </a:p>
          <a:p>
            <a:pPr marL="228600" lvl="1">
              <a:spcBef>
                <a:spcPts val="2000"/>
              </a:spcBef>
              <a:buClr>
                <a:schemeClr val="accent1"/>
              </a:buClr>
            </a:pPr>
            <a:r>
              <a:rPr lang="en-US" sz="2400" dirty="0" smtClean="0">
                <a:solidFill>
                  <a:srgbClr val="002060"/>
                </a:solidFill>
              </a:rPr>
              <a:t>Should be </a:t>
            </a:r>
            <a:r>
              <a:rPr lang="en-US" sz="2400" dirty="0" smtClean="0">
                <a:solidFill>
                  <a:srgbClr val="FF0000"/>
                </a:solidFill>
              </a:rPr>
              <a:t>equal to the memory-transfer length </a:t>
            </a:r>
            <a:r>
              <a:rPr lang="en-US" sz="2400" dirty="0" smtClean="0">
                <a:solidFill>
                  <a:srgbClr val="002060"/>
                </a:solidFill>
              </a:rPr>
              <a:t>or one should be a </a:t>
            </a:r>
            <a:r>
              <a:rPr lang="en-US" sz="2400" dirty="0" smtClean="0">
                <a:solidFill>
                  <a:srgbClr val="FF0000"/>
                </a:solidFill>
              </a:rPr>
              <a:t>multiple of the other</a:t>
            </a:r>
          </a:p>
          <a:p>
            <a:pPr marL="228600" lvl="1">
              <a:spcBef>
                <a:spcPts val="2000"/>
              </a:spcBef>
              <a:buClr>
                <a:schemeClr val="accent1"/>
              </a:buClr>
            </a:pPr>
            <a:r>
              <a:rPr lang="en-US" sz="2400" dirty="0" smtClean="0">
                <a:solidFill>
                  <a:srgbClr val="002060"/>
                </a:solidFill>
              </a:rPr>
              <a:t>Should be a </a:t>
            </a:r>
            <a:r>
              <a:rPr lang="en-US" sz="2400" dirty="0" smtClean="0">
                <a:solidFill>
                  <a:srgbClr val="FF0000"/>
                </a:solidFill>
              </a:rPr>
              <a:t>multiple of the character length</a:t>
            </a:r>
            <a:r>
              <a:rPr lang="en-US" sz="2400" dirty="0" smtClean="0">
                <a:solidFill>
                  <a:srgbClr val="002060"/>
                </a:solidFill>
              </a:rPr>
              <a:t>, which is usually 8 bits, and of the length of fixed-point numbers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Allocation of Bits</a:t>
            </a:r>
          </a:p>
        </p:txBody>
      </p:sp>
      <p:sp>
        <p:nvSpPr>
          <p:cNvPr id="108547" name="Rectangle 3"/>
          <p:cNvSpPr>
            <a:spLocks noGrp="1" noChangeArrowheads="1"/>
          </p:cNvSpPr>
          <p:nvPr>
            <p:ph idx="1"/>
          </p:nvPr>
        </p:nvSpPr>
        <p:spPr>
          <a:xfrm>
            <a:off x="498474" y="1500174"/>
            <a:ext cx="7556313" cy="4625989"/>
          </a:xfrm>
        </p:spPr>
        <p:txBody>
          <a:bodyPr>
            <a:normAutofit/>
          </a:bodyPr>
          <a:lstStyle/>
          <a:p>
            <a:r>
              <a:rPr lang="en-US" sz="2400" dirty="0">
                <a:solidFill>
                  <a:srgbClr val="002060"/>
                </a:solidFill>
              </a:rPr>
              <a:t>Number of addressing </a:t>
            </a:r>
            <a:r>
              <a:rPr lang="en-US" sz="2400" dirty="0" smtClean="0">
                <a:solidFill>
                  <a:srgbClr val="002060"/>
                </a:solidFill>
              </a:rPr>
              <a:t>modes	</a:t>
            </a:r>
          </a:p>
          <a:p>
            <a:r>
              <a:rPr lang="en-US" sz="2400" dirty="0">
                <a:solidFill>
                  <a:srgbClr val="002060"/>
                </a:solidFill>
              </a:rPr>
              <a:t>Number of operands</a:t>
            </a:r>
          </a:p>
          <a:p>
            <a:r>
              <a:rPr lang="en-US" sz="2400" dirty="0">
                <a:solidFill>
                  <a:srgbClr val="002060"/>
                </a:solidFill>
              </a:rPr>
              <a:t>Register versus memory</a:t>
            </a:r>
          </a:p>
          <a:p>
            <a:r>
              <a:rPr lang="en-US" sz="2400" dirty="0">
                <a:solidFill>
                  <a:srgbClr val="002060"/>
                </a:solidFill>
              </a:rPr>
              <a:t>Number of register sets</a:t>
            </a:r>
          </a:p>
          <a:p>
            <a:r>
              <a:rPr lang="en-US" sz="2400" dirty="0">
                <a:solidFill>
                  <a:srgbClr val="002060"/>
                </a:solidFill>
              </a:rPr>
              <a:t>Address range</a:t>
            </a:r>
          </a:p>
          <a:p>
            <a:r>
              <a:rPr lang="en-US" sz="2400">
                <a:solidFill>
                  <a:srgbClr val="002060"/>
                </a:solidFill>
              </a:rPr>
              <a:t>Address </a:t>
            </a:r>
            <a:r>
              <a:rPr lang="en-US" sz="2400" smtClean="0">
                <a:solidFill>
                  <a:srgbClr val="002060"/>
                </a:solidFill>
              </a:rPr>
              <a:t>granularity (cốt lõi)</a:t>
            </a:r>
            <a:endParaRPr lang="en-US" sz="2400" dirty="0">
              <a:solidFill>
                <a:srgbClr val="002060"/>
              </a:solidFill>
            </a:endParaRP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357158" y="1285860"/>
            <a:ext cx="8429684" cy="4625989"/>
          </a:xfrm>
        </p:spPr>
        <p:txBody>
          <a:bodyPr>
            <a:noAutofit/>
          </a:bodyPr>
          <a:lstStyle/>
          <a:p>
            <a:pPr lvl="0">
              <a:buNone/>
              <a:defRPr/>
            </a:pPr>
            <a:r>
              <a:rPr lang="en-US" sz="2400" smtClean="0">
                <a:solidFill>
                  <a:srgbClr val="002060"/>
                </a:solidFill>
              </a:rPr>
              <a:t>After studying this chapter, you should be able to: </a:t>
            </a:r>
          </a:p>
          <a:p>
            <a:pPr lvl="0">
              <a:defRPr/>
            </a:pPr>
            <a:r>
              <a:rPr lang="en-US" sz="2400" smtClean="0">
                <a:solidFill>
                  <a:srgbClr val="002060"/>
                </a:solidFill>
              </a:rPr>
              <a:t>Describe the various types of addressing modes common in instruction sets. </a:t>
            </a:r>
          </a:p>
          <a:p>
            <a:pPr lvl="0">
              <a:defRPr/>
            </a:pPr>
            <a:r>
              <a:rPr lang="en-US" sz="2400" smtClean="0">
                <a:solidFill>
                  <a:srgbClr val="002060"/>
                </a:solidFill>
              </a:rPr>
              <a:t>Present an overview of x86 and ARM addressing modes (ARM: Advanced RISC Machine, RISC: Reduced Instruction Set Computer).</a:t>
            </a:r>
          </a:p>
          <a:p>
            <a:pPr lvl="0">
              <a:defRPr/>
            </a:pPr>
            <a:r>
              <a:rPr lang="en-US" sz="2400" smtClean="0">
                <a:solidFill>
                  <a:srgbClr val="002060"/>
                </a:solidFill>
              </a:rPr>
              <a:t> Summarize the issues and trade-offs involved in designing an instruction format. </a:t>
            </a:r>
          </a:p>
          <a:p>
            <a:pPr lvl="0">
              <a:defRPr/>
            </a:pPr>
            <a:r>
              <a:rPr lang="en-US" sz="2400" smtClean="0">
                <a:solidFill>
                  <a:srgbClr val="002060"/>
                </a:solidFill>
              </a:rPr>
              <a:t>Present an overview of x86 and ARM instruction formats. </a:t>
            </a:r>
          </a:p>
          <a:p>
            <a:pPr lvl="0">
              <a:defRPr/>
            </a:pPr>
            <a:r>
              <a:rPr lang="en-US" sz="2400" smtClean="0">
                <a:solidFill>
                  <a:srgbClr val="002060"/>
                </a:solidFill>
              </a:rPr>
              <a:t>Understand the distinction between machine language and assembly language.</a:t>
            </a:r>
          </a:p>
          <a:p>
            <a:pPr>
              <a:buNone/>
            </a:pPr>
            <a:endParaRPr lang="en-US" sz="2400"/>
          </a:p>
        </p:txBody>
      </p:sp>
      <p:sp>
        <p:nvSpPr>
          <p:cNvPr id="5" name="Slide Number Placeholder 4"/>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142876" y="-24"/>
            <a:ext cx="8001024" cy="642942"/>
          </a:xfrm>
        </p:spPr>
        <p:txBody>
          <a:bodyPr/>
          <a:lstStyle/>
          <a:p>
            <a:r>
              <a:rPr lang="en-GB" dirty="0">
                <a:effectLst>
                  <a:outerShdw blurRad="38100" dist="38100" dir="2700000" algn="tl">
                    <a:srgbClr val="000000">
                      <a:alpha val="43137"/>
                    </a:srgbClr>
                  </a:outerShdw>
                </a:effectLst>
              </a:rPr>
              <a:t>PDP-8 Instruction Format</a:t>
            </a:r>
          </a:p>
        </p:txBody>
      </p:sp>
      <p:pic>
        <p:nvPicPr>
          <p:cNvPr id="3074" name="Picture 2"/>
          <p:cNvPicPr>
            <a:picLocks noChangeAspect="1" noChangeArrowheads="1"/>
          </p:cNvPicPr>
          <p:nvPr/>
        </p:nvPicPr>
        <p:blipFill>
          <a:blip r:embed="rId3"/>
          <a:srcRect/>
          <a:stretch>
            <a:fillRect/>
          </a:stretch>
        </p:blipFill>
        <p:spPr bwMode="auto">
          <a:xfrm>
            <a:off x="1843119" y="628674"/>
            <a:ext cx="7229475" cy="62293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PDP-10 Instruction Format</a:t>
            </a:r>
          </a:p>
        </p:txBody>
      </p:sp>
      <p:pic>
        <p:nvPicPr>
          <p:cNvPr id="4098" name="Picture 2"/>
          <p:cNvPicPr>
            <a:picLocks noChangeAspect="1" noChangeArrowheads="1"/>
          </p:cNvPicPr>
          <p:nvPr/>
        </p:nvPicPr>
        <p:blipFill>
          <a:blip r:embed="rId3"/>
          <a:srcRect/>
          <a:stretch>
            <a:fillRect/>
          </a:stretch>
        </p:blipFill>
        <p:spPr bwMode="auto">
          <a:xfrm>
            <a:off x="223838" y="2214554"/>
            <a:ext cx="8696325" cy="1295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516014"/>
          </a:xfrm>
        </p:spPr>
        <p:txBody>
          <a:bodyPr/>
          <a:lstStyle/>
          <a:p>
            <a:r>
              <a:rPr lang="en-US" dirty="0" smtClean="0">
                <a:effectLst>
                  <a:outerShdw blurRad="38100" dist="38100" dir="2700000" algn="tl">
                    <a:srgbClr val="000000">
                      <a:alpha val="43137"/>
                    </a:srgbClr>
                  </a:outerShdw>
                </a:effectLst>
              </a:rPr>
              <a:t>Variable-Length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7556313" cy="4840303"/>
          </a:xfrm>
        </p:spPr>
        <p:txBody>
          <a:bodyPr>
            <a:noAutofit/>
          </a:bodyPr>
          <a:lstStyle/>
          <a:p>
            <a:r>
              <a:rPr lang="en-US" sz="2800" dirty="0" smtClean="0">
                <a:solidFill>
                  <a:srgbClr val="002060"/>
                </a:solidFill>
              </a:rPr>
              <a:t>Variations can be provided efficiently and compactly</a:t>
            </a:r>
          </a:p>
          <a:p>
            <a:r>
              <a:rPr lang="en-US" sz="2800" dirty="0" smtClean="0">
                <a:solidFill>
                  <a:srgbClr val="002060"/>
                </a:solidFill>
              </a:rPr>
              <a:t>Increases the complexity of the processor</a:t>
            </a:r>
          </a:p>
          <a:p>
            <a:r>
              <a:rPr lang="en-US" sz="2800" dirty="0" smtClean="0">
                <a:solidFill>
                  <a:srgbClr val="002060"/>
                </a:solidFill>
              </a:rPr>
              <a:t>Does not remove the desirability of making all of the instruction lengths integrally related to word length</a:t>
            </a:r>
          </a:p>
          <a:p>
            <a:pPr lvl="1"/>
            <a:r>
              <a:rPr lang="en-US" sz="2400" dirty="0" smtClean="0">
                <a:solidFill>
                  <a:srgbClr val="002060"/>
                </a:solidFill>
              </a:rPr>
              <a:t>Because the processor does not know the length of the next instruction to be fetched a typical strategy is to fetch a number of bytes or words equal to at least the longest possible instruction</a:t>
            </a:r>
          </a:p>
          <a:p>
            <a:pPr lvl="1"/>
            <a:r>
              <a:rPr lang="en-US" sz="2400" dirty="0" smtClean="0">
                <a:solidFill>
                  <a:srgbClr val="002060"/>
                </a:solidFill>
              </a:rPr>
              <a:t>Sometimes multiple instructions are fetched</a:t>
            </a:r>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2400" y="152400"/>
            <a:ext cx="7556500" cy="1116012"/>
          </a:xfrm>
        </p:spPr>
        <p:txBody>
          <a:bodyPr/>
          <a:lstStyle/>
          <a:p>
            <a:r>
              <a:rPr lang="en-GB" dirty="0">
                <a:effectLst>
                  <a:outerShdw blurRad="38100" dist="38100" dir="2700000" algn="tl">
                    <a:srgbClr val="000000">
                      <a:alpha val="43137"/>
                    </a:srgbClr>
                  </a:outerShdw>
                </a:effectLst>
              </a:rPr>
              <a:t>PDP-11 Instruction Format</a:t>
            </a:r>
          </a:p>
        </p:txBody>
      </p:sp>
      <p:grpSp>
        <p:nvGrpSpPr>
          <p:cNvPr id="6" name="Group 5"/>
          <p:cNvGrpSpPr/>
          <p:nvPr/>
        </p:nvGrpSpPr>
        <p:grpSpPr>
          <a:xfrm>
            <a:off x="71406" y="1067628"/>
            <a:ext cx="9001126" cy="5576082"/>
            <a:chOff x="-32" y="910456"/>
            <a:chExt cx="9001126" cy="5576082"/>
          </a:xfrm>
        </p:grpSpPr>
        <p:pic>
          <p:nvPicPr>
            <p:cNvPr id="5122" name="Picture 2"/>
            <p:cNvPicPr>
              <a:picLocks noChangeAspect="1" noChangeArrowheads="1"/>
            </p:cNvPicPr>
            <p:nvPr/>
          </p:nvPicPr>
          <p:blipFill>
            <a:blip r:embed="rId3"/>
            <a:srcRect/>
            <a:stretch>
              <a:fillRect/>
            </a:stretch>
          </p:blipFill>
          <p:spPr bwMode="auto">
            <a:xfrm>
              <a:off x="-32" y="910456"/>
              <a:ext cx="9001126" cy="43759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0" y="5286388"/>
              <a:ext cx="6200775" cy="1200150"/>
            </a:xfrm>
            <a:prstGeom prst="rect">
              <a:avLst/>
            </a:prstGeom>
            <a:noFill/>
            <a:ln w="9525">
              <a:noFill/>
              <a:miter lim="800000"/>
              <a:headEnd/>
              <a:tailEnd/>
            </a:ln>
            <a:effectLst/>
          </p:spPr>
        </p:pic>
      </p:grpSp>
      <p:sp>
        <p:nvSpPr>
          <p:cNvPr id="7" name="Slide Number Placeholder 6"/>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1371600"/>
            <a:ext cx="3255264" cy="1162050"/>
          </a:xfrm>
        </p:spPr>
        <p:txBody>
          <a:bodyPr/>
          <a:lstStyle/>
          <a:p>
            <a:r>
              <a:rPr lang="en-GB" dirty="0">
                <a:effectLst>
                  <a:outerShdw blurRad="38100" dist="38100" dir="2700000" algn="tl">
                    <a:srgbClr val="000000">
                      <a:alpha val="43137"/>
                    </a:srgbClr>
                  </a:outerShdw>
                </a:effectLst>
              </a:rPr>
              <a:t>VAX Instruction Examples</a:t>
            </a:r>
          </a:p>
        </p:txBody>
      </p:sp>
      <p:pic>
        <p:nvPicPr>
          <p:cNvPr id="6148" name="Picture 4"/>
          <p:cNvPicPr>
            <a:picLocks noChangeAspect="1" noChangeArrowheads="1"/>
          </p:cNvPicPr>
          <p:nvPr/>
        </p:nvPicPr>
        <p:blipFill>
          <a:blip r:embed="rId3"/>
          <a:srcRect/>
          <a:stretch>
            <a:fillRect/>
          </a:stretch>
        </p:blipFill>
        <p:spPr bwMode="auto">
          <a:xfrm>
            <a:off x="3400456" y="342900"/>
            <a:ext cx="56007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609600" y="152400"/>
            <a:ext cx="7556500" cy="1116012"/>
          </a:xfrm>
        </p:spPr>
        <p:txBody>
          <a:bodyPr/>
          <a:lstStyle/>
          <a:p>
            <a:r>
              <a:rPr lang="en-GB" dirty="0">
                <a:effectLst>
                  <a:outerShdw blurRad="38100" dist="38100" dir="2700000" algn="tl">
                    <a:srgbClr val="000000">
                      <a:alpha val="43137"/>
                    </a:srgbClr>
                  </a:outerShdw>
                </a:effectLst>
              </a:rPr>
              <a:t>x86 Instruction Format</a:t>
            </a:r>
          </a:p>
        </p:txBody>
      </p:sp>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20909"/>
              <a:stretch>
                <a:fillRect/>
              </a:stretch>
            </p:blipFill>
          </mc:Choice>
          <mc:Fallback>
            <p:blipFill>
              <a:blip r:embed="rId4"/>
              <a:srcRect t="19091" b="20909"/>
              <a:stretch>
                <a:fillRect/>
              </a:stretch>
            </p:blipFill>
          </mc:Fallback>
        </mc:AlternateContent>
        <p:spPr>
          <a:xfrm>
            <a:off x="228600" y="457200"/>
            <a:ext cx="8537813" cy="66294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13.5- Assembly Language</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094979"/>
            <a:ext cx="8786842" cy="5632311"/>
          </a:xfrm>
          <a:prstGeom prst="rect">
            <a:avLst/>
          </a:prstGeom>
        </p:spPr>
        <p:txBody>
          <a:bodyPr wrap="square">
            <a:spAutoFit/>
          </a:bodyPr>
          <a:lstStyle/>
          <a:p>
            <a:r>
              <a:rPr lang="en-US" smtClean="0"/>
              <a:t>Consider the simple BASIC statement:   </a:t>
            </a:r>
            <a:r>
              <a:rPr lang="en-US" b="1" smtClean="0">
                <a:solidFill>
                  <a:srgbClr val="FF0000"/>
                </a:solidFill>
              </a:rPr>
              <a:t>N = I + J + K </a:t>
            </a:r>
          </a:p>
          <a:p>
            <a:endParaRPr lang="en-US" smtClean="0">
              <a:solidFill>
                <a:srgbClr val="002060"/>
              </a:solidFill>
            </a:endParaRPr>
          </a:p>
          <a:p>
            <a:r>
              <a:rPr lang="en-US" smtClean="0">
                <a:solidFill>
                  <a:srgbClr val="002060"/>
                </a:solidFill>
              </a:rPr>
              <a:t>Suppose we wished to program this statement in machine language and to initialize I, J, and K to 2, 3, and 4, respectively. </a:t>
            </a:r>
          </a:p>
          <a:p>
            <a:r>
              <a:rPr lang="en-US" smtClean="0">
                <a:solidFill>
                  <a:srgbClr val="002060"/>
                </a:solidFill>
              </a:rPr>
              <a:t>This is shown in Figure 13.13a.  (next slide) </a:t>
            </a:r>
          </a:p>
          <a:p>
            <a:r>
              <a:rPr lang="en-US" smtClean="0">
                <a:solidFill>
                  <a:srgbClr val="002060"/>
                </a:solidFill>
              </a:rPr>
              <a:t>The program starts in location 101 (hexadecimal). Memory is reserved for the four variables starting at location 201</a:t>
            </a:r>
            <a:r>
              <a:rPr lang="en-US" smtClean="0"/>
              <a:t>. </a:t>
            </a:r>
          </a:p>
          <a:p>
            <a:endParaRPr lang="en-US" smtClean="0"/>
          </a:p>
          <a:p>
            <a:r>
              <a:rPr lang="en-US" smtClean="0"/>
              <a:t>The program consists of four instructions: </a:t>
            </a:r>
          </a:p>
          <a:p>
            <a:pPr marL="457200" indent="-457200">
              <a:buAutoNum type="arabicPeriod"/>
            </a:pPr>
            <a:r>
              <a:rPr lang="en-US" smtClean="0"/>
              <a:t>Load the contents of location 201 into the </a:t>
            </a:r>
            <a:r>
              <a:rPr lang="en-US" smtClean="0"/>
              <a:t>AC</a:t>
            </a:r>
            <a:r>
              <a:rPr lang="en-US" smtClean="0"/>
              <a:t> </a:t>
            </a:r>
            <a:r>
              <a:rPr lang="en-US" smtClean="0"/>
              <a:t>( variable I)</a:t>
            </a:r>
            <a:r>
              <a:rPr lang="en-US" smtClean="0"/>
              <a:t> </a:t>
            </a:r>
            <a:endParaRPr lang="en-US" smtClean="0"/>
          </a:p>
          <a:p>
            <a:pPr marL="457200" indent="-457200">
              <a:buAutoNum type="arabicPeriod"/>
            </a:pPr>
            <a:r>
              <a:rPr lang="en-US" smtClean="0"/>
              <a:t>Add the contents of location 202 to the </a:t>
            </a:r>
            <a:r>
              <a:rPr lang="en-US" smtClean="0"/>
              <a:t>AC</a:t>
            </a:r>
            <a:r>
              <a:rPr lang="en-US" smtClean="0"/>
              <a:t> </a:t>
            </a:r>
            <a:r>
              <a:rPr lang="en-US" smtClean="0"/>
              <a:t>(J)</a:t>
            </a:r>
            <a:endParaRPr lang="en-US" smtClean="0"/>
          </a:p>
          <a:p>
            <a:pPr marL="457200" indent="-457200">
              <a:buAutoNum type="arabicPeriod"/>
            </a:pPr>
            <a:r>
              <a:rPr lang="en-US" smtClean="0"/>
              <a:t>Add the contents of location 203 to the AC</a:t>
            </a:r>
            <a:r>
              <a:rPr lang="en-US" smtClean="0"/>
              <a:t>.(K)</a:t>
            </a:r>
            <a:endParaRPr lang="en-US" smtClean="0"/>
          </a:p>
          <a:p>
            <a:pPr marL="457200" indent="-457200">
              <a:buAutoNum type="arabicPeriod"/>
            </a:pPr>
            <a:r>
              <a:rPr lang="en-US" smtClean="0"/>
              <a:t>Store the contents of the AC in location </a:t>
            </a:r>
            <a:r>
              <a:rPr lang="en-US" smtClean="0"/>
              <a:t>204(N)</a:t>
            </a:r>
            <a:endParaRPr lang="en-US" smtClean="0"/>
          </a:p>
          <a:p>
            <a:pPr marL="457200" indent="-457200"/>
            <a:r>
              <a:rPr lang="en-US" smtClean="0"/>
              <a:t>This is clearly a tedious </a:t>
            </a:r>
            <a:r>
              <a:rPr lang="en-US" sz="1600" smtClean="0"/>
              <a:t>(buồn tẻ)</a:t>
            </a:r>
            <a:r>
              <a:rPr lang="en-US" smtClean="0"/>
              <a:t> and very error-prone </a:t>
            </a:r>
            <a:r>
              <a:rPr lang="en-US" sz="1600" smtClean="0"/>
              <a:t>(dễ mắc lỗi)</a:t>
            </a:r>
            <a:r>
              <a:rPr lang="en-US" smtClean="0"/>
              <a:t> process.</a:t>
            </a:r>
          </a:p>
          <a:p>
            <a:pPr marL="457200" indent="-457200"/>
            <a:r>
              <a:rPr lang="en-US" smtClean="0">
                <a:sym typeface="Wingdings" pitchFamily="2" charset="2"/>
              </a:rPr>
              <a:t> Assembly Language</a:t>
            </a:r>
            <a:endParaRPr lang="en-US"/>
          </a:p>
        </p:txBody>
      </p:sp>
      <p:sp>
        <p:nvSpPr>
          <p:cNvPr id="4" name="Slide Number Placeholder 3"/>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85794"/>
          </a:xfrm>
        </p:spPr>
        <p:txBody>
          <a:bodyPr/>
          <a:lstStyle/>
          <a:p>
            <a:r>
              <a:rPr lang="en-GB" smtClean="0">
                <a:effectLst>
                  <a:outerShdw blurRad="38100" dist="38100" dir="2700000" algn="tl">
                    <a:srgbClr val="000000">
                      <a:alpha val="43137"/>
                    </a:srgbClr>
                  </a:outerShdw>
                </a:effectLst>
              </a:rPr>
              <a:t>Assembler – Assembly Compiler</a:t>
            </a:r>
            <a:endParaRPr lang="en-GB"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142844" y="785794"/>
            <a:ext cx="6276975" cy="5629275"/>
          </a:xfrm>
          <a:prstGeom prst="rect">
            <a:avLst/>
          </a:prstGeom>
          <a:noFill/>
          <a:ln w="9525">
            <a:noFill/>
            <a:miter lim="800000"/>
            <a:headEnd/>
            <a:tailEnd/>
          </a:ln>
          <a:effectLst/>
        </p:spPr>
      </p:pic>
      <p:sp>
        <p:nvSpPr>
          <p:cNvPr id="5" name="Rectangle 4"/>
          <p:cNvSpPr/>
          <p:nvPr/>
        </p:nvSpPr>
        <p:spPr>
          <a:xfrm>
            <a:off x="6429388" y="3714752"/>
            <a:ext cx="2500330"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smtClean="0"/>
              <a:t>More understandable</a:t>
            </a:r>
          </a:p>
          <a:p>
            <a:r>
              <a:rPr lang="en-US" sz="1800" smtClean="0"/>
              <a:t>More readable</a:t>
            </a:r>
          </a:p>
          <a:p>
            <a:r>
              <a:rPr lang="en-US" sz="1800" smtClean="0"/>
              <a:t>( Assembly program looks like this)</a:t>
            </a:r>
            <a:endParaRPr lang="en-US" sz="1800"/>
          </a:p>
        </p:txBody>
      </p:sp>
      <p:sp>
        <p:nvSpPr>
          <p:cNvPr id="6" name="Rectangle 5"/>
          <p:cNvSpPr/>
          <p:nvPr/>
        </p:nvSpPr>
        <p:spPr>
          <a:xfrm>
            <a:off x="6429388" y="857232"/>
            <a:ext cx="2500330" cy="2286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smtClean="0"/>
              <a:t>How can we understand it?</a:t>
            </a:r>
            <a:endParaRPr lang="en-US" sz="1800"/>
          </a:p>
        </p:txBody>
      </p:sp>
      <p:sp>
        <p:nvSpPr>
          <p:cNvPr id="7" name="Slide Number Placeholder 6"/>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128578"/>
            <a:ext cx="8786842" cy="4524315"/>
          </a:xfrm>
          <a:prstGeom prst="rect">
            <a:avLst/>
          </a:prstGeom>
        </p:spPr>
        <p:txBody>
          <a:bodyPr wrap="square">
            <a:spAutoFit/>
          </a:bodyPr>
          <a:lstStyle/>
          <a:p>
            <a:pPr>
              <a:buFont typeface="Arial" pitchFamily="34" charset="0"/>
              <a:buChar char="•"/>
            </a:pPr>
            <a:r>
              <a:rPr lang="en-US" smtClean="0"/>
              <a:t>  </a:t>
            </a:r>
            <a:r>
              <a:rPr lang="en-US" b="1" smtClean="0">
                <a:solidFill>
                  <a:srgbClr val="FF0000"/>
                </a:solidFill>
              </a:rPr>
              <a:t>Assembly language</a:t>
            </a:r>
            <a:r>
              <a:rPr lang="en-US" smtClean="0"/>
              <a:t> (or assembler language) is a</a:t>
            </a:r>
            <a:r>
              <a:rPr lang="en-US" smtClean="0">
                <a:solidFill>
                  <a:srgbClr val="FF0000"/>
                </a:solidFill>
              </a:rPr>
              <a:t> low-level </a:t>
            </a:r>
            <a:r>
              <a:rPr lang="en-US" smtClean="0"/>
              <a:t>programming language for a computer, or other programmable device</a:t>
            </a:r>
          </a:p>
          <a:p>
            <a:pPr>
              <a:buFont typeface="Arial" pitchFamily="34" charset="0"/>
              <a:buChar char="•"/>
            </a:pPr>
            <a:r>
              <a:rPr lang="en-US" smtClean="0"/>
              <a:t> There is a very strong (generally one-to-one) </a:t>
            </a:r>
            <a:r>
              <a:rPr lang="en-US" b="1" smtClean="0">
                <a:solidFill>
                  <a:srgbClr val="3333FF"/>
                </a:solidFill>
              </a:rPr>
              <a:t>correspondence</a:t>
            </a:r>
            <a:r>
              <a:rPr lang="en-US" smtClean="0"/>
              <a:t> between the </a:t>
            </a:r>
            <a:r>
              <a:rPr lang="en-US" smtClean="0">
                <a:solidFill>
                  <a:srgbClr val="3333FF"/>
                </a:solidFill>
              </a:rPr>
              <a:t>language</a:t>
            </a:r>
            <a:r>
              <a:rPr lang="en-US" smtClean="0"/>
              <a:t> and the architecture's </a:t>
            </a:r>
            <a:r>
              <a:rPr lang="en-US" smtClean="0">
                <a:solidFill>
                  <a:srgbClr val="3333FF"/>
                </a:solidFill>
              </a:rPr>
              <a:t>machine code</a:t>
            </a:r>
            <a:r>
              <a:rPr lang="en-US" smtClean="0"/>
              <a:t> instructions. </a:t>
            </a:r>
          </a:p>
          <a:p>
            <a:pPr>
              <a:buFont typeface="Arial" pitchFamily="34" charset="0"/>
              <a:buChar char="•"/>
            </a:pPr>
            <a:r>
              <a:rPr lang="en-US" smtClean="0"/>
              <a:t> </a:t>
            </a:r>
            <a:r>
              <a:rPr lang="en-US" smtClean="0">
                <a:solidFill>
                  <a:srgbClr val="FF0000"/>
                </a:solidFill>
              </a:rPr>
              <a:t>Each assembly language </a:t>
            </a:r>
            <a:r>
              <a:rPr lang="en-US" smtClean="0"/>
              <a:t>is specific to </a:t>
            </a:r>
            <a:r>
              <a:rPr lang="en-US" smtClean="0">
                <a:solidFill>
                  <a:srgbClr val="FF0000"/>
                </a:solidFill>
              </a:rPr>
              <a:t>a particular computer </a:t>
            </a:r>
            <a:r>
              <a:rPr lang="en-US" smtClean="0"/>
              <a:t>architecture, in contrast to most high-level programming languages, which are generally portable across multiple architectures, but require interpreting or compiling.</a:t>
            </a:r>
          </a:p>
          <a:p>
            <a:pPr>
              <a:buFont typeface="Arial" pitchFamily="34" charset="0"/>
              <a:buChar char="•"/>
            </a:pPr>
            <a:r>
              <a:rPr lang="en-US" smtClean="0"/>
              <a:t> Assembly language is </a:t>
            </a:r>
            <a:r>
              <a:rPr lang="en-US" b="1" smtClean="0">
                <a:solidFill>
                  <a:srgbClr val="3333FF"/>
                </a:solidFill>
              </a:rPr>
              <a:t>converted</a:t>
            </a:r>
            <a:r>
              <a:rPr lang="en-US" smtClean="0"/>
              <a:t> into executable machine code by a utility program referred to as an </a:t>
            </a:r>
            <a:r>
              <a:rPr lang="en-US" b="1" i="1" smtClean="0">
                <a:solidFill>
                  <a:srgbClr val="3333FF"/>
                </a:solidFill>
              </a:rPr>
              <a:t>assembler</a:t>
            </a:r>
            <a:r>
              <a:rPr lang="en-US" smtClean="0"/>
              <a:t>; the conversion process is referred to as </a:t>
            </a:r>
            <a:r>
              <a:rPr lang="en-US" i="1" smtClean="0"/>
              <a:t>assembly</a:t>
            </a:r>
            <a:r>
              <a:rPr lang="en-US" smtClean="0"/>
              <a:t>, or </a:t>
            </a:r>
            <a:r>
              <a:rPr lang="en-US" i="1" smtClean="0"/>
              <a:t>assembling</a:t>
            </a:r>
            <a:r>
              <a:rPr lang="en-US" smtClean="0"/>
              <a:t> the code.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smtClean="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500066" y="1000108"/>
            <a:ext cx="8286776" cy="5632311"/>
          </a:xfrm>
          <a:prstGeom prst="rect">
            <a:avLst/>
          </a:prstGeom>
        </p:spPr>
        <p:txBody>
          <a:bodyPr wrap="square">
            <a:spAutoFit/>
          </a:bodyPr>
          <a:lstStyle/>
          <a:p>
            <a:pPr>
              <a:buFont typeface="Arial" pitchFamily="34" charset="0"/>
              <a:buChar char="•"/>
            </a:pPr>
            <a:r>
              <a:rPr lang="en-US" b="1" smtClean="0">
                <a:solidFill>
                  <a:srgbClr val="FF0000"/>
                </a:solidFill>
              </a:rPr>
              <a:t>Assembly language uses a mnemonic </a:t>
            </a:r>
            <a:r>
              <a:rPr lang="en-US" smtClean="0"/>
              <a:t>to represent each low-level machine instruction or operation. Typical operations require one or more operands in order to form a complete instruction, and most assemblers can therefore take labels, symbols and expressions as operands to represent addresses and other constants, freeing the programmer from tedious manual calculations. </a:t>
            </a:r>
          </a:p>
          <a:p>
            <a:pPr>
              <a:buFont typeface="Arial" pitchFamily="34" charset="0"/>
              <a:buChar char="•"/>
            </a:pPr>
            <a:r>
              <a:rPr lang="en-US" b="1" smtClean="0"/>
              <a:t> </a:t>
            </a:r>
            <a:r>
              <a:rPr lang="en-US" b="1" smtClean="0">
                <a:solidFill>
                  <a:srgbClr val="3333FF"/>
                </a:solidFill>
              </a:rPr>
              <a:t>Macro assemblers</a:t>
            </a:r>
            <a:r>
              <a:rPr lang="en-US" smtClean="0"/>
              <a:t> include a macro instruction facility so that (parameterized) assembly language text can be represented by a name, and that name can be used to insert the expanded text into other code. </a:t>
            </a:r>
          </a:p>
          <a:p>
            <a:pPr>
              <a:buFont typeface="Arial" pitchFamily="34" charset="0"/>
              <a:buChar char="•"/>
            </a:pPr>
            <a:r>
              <a:rPr lang="en-US" smtClean="0"/>
              <a:t> Many assemblers offer additional mechanisms to facilitate program development, to control the assembly process, and to aid debugging.</a:t>
            </a:r>
          </a:p>
          <a:p>
            <a:endParaRPr lang="en-US"/>
          </a:p>
        </p:txBody>
      </p:sp>
      <p:sp>
        <p:nvSpPr>
          <p:cNvPr id="4" name="Slide Number Placeholder 3"/>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981201"/>
            <a:ext cx="7556313" cy="2162180"/>
          </a:xfrm>
        </p:spPr>
        <p:txBody>
          <a:bodyPr>
            <a:normAutofit/>
          </a:bodyPr>
          <a:lstStyle/>
          <a:p>
            <a:r>
              <a:rPr lang="en-US" sz="2800" smtClean="0">
                <a:solidFill>
                  <a:srgbClr val="002060"/>
                </a:solidFill>
              </a:rPr>
              <a:t>13.1 Addressing Modes </a:t>
            </a:r>
          </a:p>
          <a:p>
            <a:r>
              <a:rPr lang="en-US" sz="2800" smtClean="0">
                <a:solidFill>
                  <a:srgbClr val="002060"/>
                </a:solidFill>
              </a:rPr>
              <a:t>13.3 Instruction Formats </a:t>
            </a:r>
          </a:p>
          <a:p>
            <a:r>
              <a:rPr lang="en-US" sz="2800" smtClean="0">
                <a:solidFill>
                  <a:srgbClr val="002060"/>
                </a:solidFill>
              </a:rPr>
              <a:t>13.5 Assembly Language</a:t>
            </a:r>
          </a:p>
        </p:txBody>
      </p:sp>
      <p:sp>
        <p:nvSpPr>
          <p:cNvPr id="5" name="Slide Number Placeholder 4"/>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1116012"/>
          </a:xfrm>
        </p:spPr>
        <p:txBody>
          <a:bodyPr/>
          <a:lstStyle/>
          <a:p>
            <a:r>
              <a:rPr lang="en-GB"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7" name="Rectangle 6"/>
          <p:cNvSpPr/>
          <p:nvPr/>
        </p:nvSpPr>
        <p:spPr>
          <a:xfrm>
            <a:off x="428596" y="1000670"/>
            <a:ext cx="8286808" cy="5262979"/>
          </a:xfrm>
          <a:prstGeom prst="rect">
            <a:avLst/>
          </a:prstGeom>
        </p:spPr>
        <p:txBody>
          <a:bodyPr wrap="square">
            <a:spAutoFit/>
          </a:bodyPr>
          <a:lstStyle/>
          <a:p>
            <a:pPr marL="628650" indent="-628650"/>
            <a:r>
              <a:rPr lang="en-US" smtClean="0">
                <a:solidFill>
                  <a:srgbClr val="002060"/>
                </a:solidFill>
              </a:rPr>
              <a:t>13.1 Briefly define immediate addressing. </a:t>
            </a:r>
          </a:p>
          <a:p>
            <a:pPr marL="628650" indent="-628650"/>
            <a:r>
              <a:rPr lang="en-US" smtClean="0">
                <a:solidFill>
                  <a:srgbClr val="002060"/>
                </a:solidFill>
              </a:rPr>
              <a:t>13.2 Briefly define direct addressing. </a:t>
            </a:r>
          </a:p>
          <a:p>
            <a:pPr marL="628650" indent="-628650"/>
            <a:r>
              <a:rPr lang="en-US" smtClean="0">
                <a:solidFill>
                  <a:srgbClr val="002060"/>
                </a:solidFill>
              </a:rPr>
              <a:t>13.3 Briefly define indirect addressing. </a:t>
            </a:r>
          </a:p>
          <a:p>
            <a:pPr marL="628650" indent="-628650"/>
            <a:r>
              <a:rPr lang="en-US" smtClean="0">
                <a:solidFill>
                  <a:srgbClr val="002060"/>
                </a:solidFill>
              </a:rPr>
              <a:t>13.4 Briefly define register addressing. </a:t>
            </a:r>
          </a:p>
          <a:p>
            <a:pPr marL="628650" indent="-628650"/>
            <a:r>
              <a:rPr lang="en-US" smtClean="0">
                <a:solidFill>
                  <a:srgbClr val="002060"/>
                </a:solidFill>
              </a:rPr>
              <a:t>13.5 Briefly define register indirect addressing. </a:t>
            </a:r>
          </a:p>
          <a:p>
            <a:pPr marL="628650" indent="-628650"/>
            <a:r>
              <a:rPr lang="en-US" smtClean="0">
                <a:solidFill>
                  <a:srgbClr val="002060"/>
                </a:solidFill>
              </a:rPr>
              <a:t>13.6 Briefly define displacement addressing. </a:t>
            </a:r>
          </a:p>
          <a:p>
            <a:pPr marL="628650" indent="-628650"/>
            <a:r>
              <a:rPr lang="en-US" smtClean="0">
                <a:solidFill>
                  <a:srgbClr val="002060"/>
                </a:solidFill>
              </a:rPr>
              <a:t>13.7 Briefly define relative addressing. </a:t>
            </a:r>
          </a:p>
          <a:p>
            <a:pPr marL="628650" indent="-628650"/>
            <a:r>
              <a:rPr lang="en-US" smtClean="0">
                <a:solidFill>
                  <a:srgbClr val="002060"/>
                </a:solidFill>
              </a:rPr>
              <a:t>13.8 What is the advantage of autoindexing? </a:t>
            </a:r>
          </a:p>
          <a:p>
            <a:pPr marL="628650" indent="-628650"/>
            <a:r>
              <a:rPr lang="en-US" smtClean="0">
                <a:solidFill>
                  <a:srgbClr val="002060"/>
                </a:solidFill>
              </a:rPr>
              <a:t>13.9 What is the difference between postindexing and preindexing? </a:t>
            </a:r>
          </a:p>
          <a:p>
            <a:pPr marL="628650" indent="-628650"/>
            <a:r>
              <a:rPr lang="en-US" smtClean="0">
                <a:solidFill>
                  <a:srgbClr val="002060"/>
                </a:solidFill>
              </a:rPr>
              <a:t>13.10 What facts go into determining the use of the addressing bits of an instruction? </a:t>
            </a:r>
          </a:p>
          <a:p>
            <a:pPr marL="628650" indent="-628650"/>
            <a:r>
              <a:rPr lang="en-US" smtClean="0">
                <a:solidFill>
                  <a:srgbClr val="002060"/>
                </a:solidFill>
              </a:rPr>
              <a:t>13.11 What are the advantages and disadvantages of using a variable-length instruction format?</a:t>
            </a:r>
            <a:endParaRPr lang="en-US">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1857364"/>
            <a:ext cx="3657600" cy="3548082"/>
          </a:xfrm>
        </p:spPr>
        <p:txBody>
          <a:bodyPr>
            <a:noAutofit/>
          </a:bodyPr>
          <a:lstStyle/>
          <a:p>
            <a:r>
              <a:rPr lang="en-US" sz="2400" dirty="0" smtClean="0">
                <a:solidFill>
                  <a:srgbClr val="002060"/>
                </a:solidFill>
              </a:rPr>
              <a:t>Addressing modes</a:t>
            </a:r>
          </a:p>
          <a:p>
            <a:pPr lvl="1"/>
            <a:r>
              <a:rPr lang="en-US" sz="2400" dirty="0" smtClean="0">
                <a:solidFill>
                  <a:srgbClr val="002060"/>
                </a:solidFill>
              </a:rPr>
              <a:t>Immediate addressing</a:t>
            </a:r>
          </a:p>
          <a:p>
            <a:pPr lvl="1"/>
            <a:r>
              <a:rPr lang="en-US" sz="2400" dirty="0" smtClean="0">
                <a:solidFill>
                  <a:srgbClr val="002060"/>
                </a:solidFill>
              </a:rPr>
              <a:t>Direct addressing</a:t>
            </a:r>
          </a:p>
          <a:p>
            <a:pPr lvl="1"/>
            <a:r>
              <a:rPr lang="en-US" sz="2400" dirty="0" smtClean="0">
                <a:solidFill>
                  <a:srgbClr val="002060"/>
                </a:solidFill>
              </a:rPr>
              <a:t>Indirect addressing</a:t>
            </a:r>
          </a:p>
          <a:p>
            <a:pPr lvl="1"/>
            <a:r>
              <a:rPr lang="en-US" sz="2400" dirty="0" smtClean="0">
                <a:solidFill>
                  <a:srgbClr val="002060"/>
                </a:solidFill>
              </a:rPr>
              <a:t>Register addressing</a:t>
            </a:r>
          </a:p>
          <a:p>
            <a:pPr lvl="1"/>
            <a:r>
              <a:rPr lang="en-US" sz="2400" dirty="0" smtClean="0">
                <a:solidFill>
                  <a:srgbClr val="002060"/>
                </a:solidFill>
              </a:rPr>
              <a:t>Register indirect addressing</a:t>
            </a:r>
          </a:p>
          <a:p>
            <a:pPr lvl="1"/>
            <a:r>
              <a:rPr lang="en-US" sz="2400" dirty="0" smtClean="0">
                <a:solidFill>
                  <a:srgbClr val="002060"/>
                </a:solidFill>
              </a:rPr>
              <a:t>Displacement addressing </a:t>
            </a:r>
          </a:p>
          <a:p>
            <a:pPr lvl="1"/>
            <a:r>
              <a:rPr lang="en-US" sz="2400" dirty="0" smtClean="0">
                <a:solidFill>
                  <a:srgbClr val="002060"/>
                </a:solidFill>
              </a:rPr>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smtClean="0">
                <a:solidFill>
                  <a:srgbClr val="002060"/>
                </a:solidFill>
              </a:rPr>
              <a:t>Instruction formats</a:t>
            </a:r>
          </a:p>
          <a:p>
            <a:pPr lvl="1"/>
            <a:r>
              <a:rPr lang="en-US" sz="2400" smtClean="0">
                <a:solidFill>
                  <a:srgbClr val="002060"/>
                </a:solidFill>
              </a:rPr>
              <a:t>Instruction length</a:t>
            </a:r>
          </a:p>
          <a:p>
            <a:pPr lvl="1"/>
            <a:r>
              <a:rPr lang="en-US" sz="2400" smtClean="0">
                <a:solidFill>
                  <a:srgbClr val="002060"/>
                </a:solidFill>
              </a:rPr>
              <a:t>Allocation of bits</a:t>
            </a:r>
          </a:p>
          <a:p>
            <a:pPr lvl="1"/>
            <a:r>
              <a:rPr lang="en-US" sz="2400" smtClean="0">
                <a:solidFill>
                  <a:srgbClr val="002060"/>
                </a:solidFill>
              </a:rPr>
              <a:t>Variable-length instructions</a:t>
            </a:r>
          </a:p>
          <a:p>
            <a:r>
              <a:rPr lang="en-US" sz="2400" smtClean="0">
                <a:solidFill>
                  <a:srgbClr val="002060"/>
                </a:solidFill>
              </a:rPr>
              <a:t>Instruction to Assembly language</a:t>
            </a:r>
            <a:endParaRPr lang="en-US" sz="2400" dirty="0" smtClean="0">
              <a:solidFill>
                <a:srgbClr val="002060"/>
              </a:solidFill>
            </a:endParaRPr>
          </a:p>
        </p:txBody>
      </p:sp>
      <p:sp>
        <p:nvSpPr>
          <p:cNvPr id="44035" name="Rectangle 3"/>
          <p:cNvSpPr>
            <a:spLocks noGrp="1" noChangeArrowheads="1"/>
          </p:cNvSpPr>
          <p:nvPr>
            <p:ph type="body" idx="1"/>
          </p:nvPr>
        </p:nvSpPr>
        <p:spPr>
          <a:xfrm>
            <a:off x="497541" y="1142984"/>
            <a:ext cx="3657600" cy="633402"/>
          </a:xfrm>
        </p:spPr>
        <p:txBody>
          <a:bodyPr>
            <a:noAutofit/>
          </a:bodyPr>
          <a:lstStyle/>
          <a:p>
            <a:endParaRPr/>
          </a:p>
          <a:p>
            <a:endParaRPr lang="en-US" sz="800" dirty="0" smtClean="0"/>
          </a:p>
          <a:p>
            <a:endParaRPr lang="en-US" sz="800" dirty="0" smtClean="0"/>
          </a:p>
          <a:p>
            <a:r>
              <a:rPr lang="en-US" sz="3200" dirty="0" smtClean="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 Sets: Addressing Modes and Formats</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outerShdw blurRad="38100" dist="38100" dir="2700000" algn="tl">
                    <a:srgbClr val="000000">
                      <a:alpha val="43137"/>
                    </a:srgbClr>
                  </a:outerShdw>
                </a:effectLst>
              </a:rPr>
              <a:t>13.1- Addressing </a:t>
            </a: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10176" y="1676400"/>
            <a:ext cx="3776666" cy="4144963"/>
          </a:xfrm>
        </p:spPr>
        <p:txBody>
          <a:bodyPr>
            <a:noAutofit/>
          </a:bodyPr>
          <a:lstStyle/>
          <a:p>
            <a:r>
              <a:rPr lang="en-US" sz="2400" dirty="0" smtClean="0">
                <a:solidFill>
                  <a:srgbClr val="002060"/>
                </a:solidFill>
              </a:rPr>
              <a:t>Immediate</a:t>
            </a:r>
          </a:p>
          <a:p>
            <a:r>
              <a:rPr lang="en-US" sz="2400" dirty="0" smtClean="0">
                <a:solidFill>
                  <a:srgbClr val="002060"/>
                </a:solidFill>
              </a:rPr>
              <a:t>Direct</a:t>
            </a:r>
          </a:p>
          <a:p>
            <a:r>
              <a:rPr lang="en-US" sz="2400" dirty="0" smtClean="0">
                <a:solidFill>
                  <a:srgbClr val="002060"/>
                </a:solidFill>
              </a:rPr>
              <a:t>Indirect</a:t>
            </a:r>
          </a:p>
          <a:p>
            <a:r>
              <a:rPr lang="en-US" sz="2400" dirty="0" smtClean="0">
                <a:solidFill>
                  <a:srgbClr val="002060"/>
                </a:solidFill>
              </a:rPr>
              <a:t>Register</a:t>
            </a:r>
          </a:p>
          <a:p>
            <a:r>
              <a:rPr lang="en-US" sz="2400" dirty="0" smtClean="0">
                <a:solidFill>
                  <a:srgbClr val="002060"/>
                </a:solidFill>
              </a:rPr>
              <a:t>Register indirect</a:t>
            </a:r>
          </a:p>
          <a:p>
            <a:r>
              <a:rPr lang="en-US" sz="2400" smtClean="0">
                <a:solidFill>
                  <a:srgbClr val="002060"/>
                </a:solidFill>
              </a:rPr>
              <a:t>Displacement (replace)</a:t>
            </a:r>
            <a:endParaRPr lang="en-US" sz="2400" dirty="0" smtClean="0">
              <a:solidFill>
                <a:srgbClr val="002060"/>
              </a:solidFill>
            </a:endParaRPr>
          </a:p>
          <a:p>
            <a:r>
              <a:rPr lang="en-US" sz="2400" dirty="0" smtClean="0">
                <a:solidFill>
                  <a:srgbClr val="002060"/>
                </a:solidFill>
              </a:rPr>
              <a:t>Stack</a:t>
            </a:r>
          </a:p>
        </p:txBody>
      </p:sp>
      <p:sp>
        <p:nvSpPr>
          <p:cNvPr id="4" name="Rectangle 3"/>
          <p:cNvSpPr/>
          <p:nvPr/>
        </p:nvSpPr>
        <p:spPr>
          <a:xfrm>
            <a:off x="428596" y="2571744"/>
            <a:ext cx="4139403" cy="954107"/>
          </a:xfrm>
          <a:prstGeom prst="rect">
            <a:avLst/>
          </a:prstGeom>
        </p:spPr>
        <p:txBody>
          <a:bodyPr wrap="none">
            <a:spAutoFit/>
          </a:bodyPr>
          <a:lstStyle/>
          <a:p>
            <a:r>
              <a:rPr lang="en-GB" sz="2800" smtClean="0"/>
              <a:t>Ways to specify an operand</a:t>
            </a:r>
          </a:p>
          <a:p>
            <a:r>
              <a:rPr lang="en-GB" sz="2800" smtClean="0"/>
              <a:t>in an instruction:</a:t>
            </a:r>
            <a:endParaRPr lang="en-GB" sz="28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28" y="428604"/>
            <a:ext cx="3255264" cy="1162050"/>
          </a:xfrm>
        </p:spPr>
        <p:txBody>
          <a:bodyPr/>
          <a:lstStyle/>
          <a:p>
            <a:r>
              <a:rPr lang="en-US" dirty="0" smtClean="0">
                <a:effectLst>
                  <a:outerShdw blurRad="38100" dist="38100" dir="2700000" algn="tl">
                    <a:srgbClr val="000000">
                      <a:alpha val="43137"/>
                    </a:srgbClr>
                  </a:outerShdw>
                </a:effectLst>
              </a:rPr>
              <a:t>Addressing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3700477" y="357166"/>
            <a:ext cx="2943225" cy="5991225"/>
          </a:xfrm>
          <a:prstGeom prst="rect">
            <a:avLst/>
          </a:prstGeom>
          <a:noFill/>
          <a:ln w="9525">
            <a:noFill/>
            <a:miter lim="800000"/>
            <a:headEnd/>
            <a:tailEnd/>
          </a:ln>
          <a:effectLst/>
        </p:spPr>
      </p:pic>
      <p:sp>
        <p:nvSpPr>
          <p:cNvPr id="5" name="Rectangle 4"/>
          <p:cNvSpPr/>
          <p:nvPr/>
        </p:nvSpPr>
        <p:spPr>
          <a:xfrm>
            <a:off x="2000232"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Immediate</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a specific value</a:t>
            </a:r>
            <a:endParaRPr lang="en-US" sz="1800">
              <a:solidFill>
                <a:srgbClr val="002060"/>
              </a:solidFill>
            </a:endParaRPr>
          </a:p>
        </p:txBody>
      </p:sp>
      <p:sp>
        <p:nvSpPr>
          <p:cNvPr id="6" name="Rectangle 5"/>
          <p:cNvSpPr/>
          <p:nvPr/>
        </p:nvSpPr>
        <p:spPr>
          <a:xfrm>
            <a:off x="135729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Indirect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another variable</a:t>
            </a:r>
            <a:endParaRPr lang="en-US" sz="1800">
              <a:solidFill>
                <a:srgbClr val="002060"/>
              </a:solidFill>
            </a:endParaRPr>
          </a:p>
        </p:txBody>
      </p:sp>
      <p:sp>
        <p:nvSpPr>
          <p:cNvPr id="7" name="Rectangle 6"/>
          <p:cNvSpPr/>
          <p:nvPr/>
        </p:nvSpPr>
        <p:spPr>
          <a:xfrm>
            <a:off x="1357290" y="3214686"/>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Register Indirect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a register</a:t>
            </a:r>
            <a:endParaRPr lang="en-US" sz="1800">
              <a:solidFill>
                <a:srgbClr val="002060"/>
              </a:solidFill>
            </a:endParaRPr>
          </a:p>
        </p:txBody>
      </p:sp>
      <p:sp>
        <p:nvSpPr>
          <p:cNvPr id="8" name="Rectangle 7"/>
          <p:cNvSpPr/>
          <p:nvPr/>
        </p:nvSpPr>
        <p:spPr>
          <a:xfrm>
            <a:off x="1357290" y="4714884"/>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Implicit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address is stored in stack register</a:t>
            </a:r>
            <a:endParaRPr lang="en-US" sz="1800">
              <a:solidFill>
                <a:srgbClr val="002060"/>
              </a:solidFill>
            </a:endParaRPr>
          </a:p>
        </p:txBody>
      </p:sp>
      <p:sp>
        <p:nvSpPr>
          <p:cNvPr id="9" name="Rectangle 8"/>
          <p:cNvSpPr/>
          <p:nvPr/>
        </p:nvSpPr>
        <p:spPr>
          <a:xfrm>
            <a:off x="6715140"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Direct</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the value of a variable</a:t>
            </a:r>
            <a:endParaRPr lang="en-US" sz="1800">
              <a:solidFill>
                <a:srgbClr val="002060"/>
              </a:solidFill>
            </a:endParaRPr>
          </a:p>
        </p:txBody>
      </p:sp>
      <p:sp>
        <p:nvSpPr>
          <p:cNvPr id="11" name="Rectangle 10"/>
          <p:cNvSpPr/>
          <p:nvPr/>
        </p:nvSpPr>
        <p:spPr>
          <a:xfrm>
            <a:off x="671514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Register</a:t>
            </a:r>
            <a:r>
              <a:rPr lang="en-US" sz="1800" b="1" smtClean="0">
                <a:solidFill>
                  <a:srgbClr val="002060"/>
                </a:solidFill>
              </a:rPr>
              <a:t> :</a:t>
            </a:r>
            <a:r>
              <a:rPr lang="en-US" sz="1800" b="1" u="sng" smtClean="0">
                <a:solidFill>
                  <a:srgbClr val="002060"/>
                </a:solidFill>
              </a:rPr>
              <a:t> </a:t>
            </a:r>
            <a:r>
              <a:rPr lang="en-US" sz="1800" smtClean="0">
                <a:solidFill>
                  <a:srgbClr val="002060"/>
                </a:solidFill>
              </a:rPr>
              <a:t>Operand is a specific register</a:t>
            </a:r>
            <a:endParaRPr lang="en-US" sz="1800">
              <a:solidFill>
                <a:srgbClr val="002060"/>
              </a:solidFill>
            </a:endParaRPr>
          </a:p>
        </p:txBody>
      </p:sp>
      <p:sp>
        <p:nvSpPr>
          <p:cNvPr id="12" name="Rectangle 11"/>
          <p:cNvSpPr/>
          <p:nvPr/>
        </p:nvSpPr>
        <p:spPr>
          <a:xfrm>
            <a:off x="6715140" y="3214686"/>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smtClean="0">
                <a:solidFill>
                  <a:srgbClr val="002060"/>
                </a:solidFill>
              </a:rPr>
              <a:t>Displacement</a:t>
            </a:r>
            <a:r>
              <a:rPr lang="en-US" sz="1800" b="1" smtClean="0">
                <a:solidFill>
                  <a:srgbClr val="002060"/>
                </a:solidFill>
              </a:rPr>
              <a:t> :</a:t>
            </a:r>
            <a:r>
              <a:rPr lang="en-US" sz="1800" b="1" u="sng" smtClean="0">
                <a:solidFill>
                  <a:srgbClr val="002060"/>
                </a:solidFill>
              </a:rPr>
              <a:t> </a:t>
            </a:r>
            <a:r>
              <a:rPr lang="en-US" sz="1800" smtClean="0">
                <a:solidFill>
                  <a:srgbClr val="002060"/>
                </a:solidFill>
              </a:rPr>
              <a:t>Replace the value of a variable with an expression </a:t>
            </a:r>
            <a:endParaRPr lang="en-US" sz="180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609600"/>
            <a:ext cx="7556313" cy="1116106"/>
          </a:xfrm>
        </p:spPr>
        <p:txBody>
          <a:bodyPr/>
          <a:lstStyle/>
          <a:p>
            <a:r>
              <a:rPr lang="en-US" dirty="0" smtClean="0">
                <a:effectLst>
                  <a:outerShdw blurRad="38100" dist="38100" dir="2700000" algn="tl">
                    <a:srgbClr val="000000">
                      <a:alpha val="43137"/>
                    </a:srgbClr>
                  </a:outerShdw>
                </a:effectLst>
              </a:rPr>
              <a:t>Basic Addressing Modes</a:t>
            </a:r>
            <a:endParaRPr lang="en-US" dirty="0">
              <a:effectLst>
                <a:outerShdw blurRad="38100" dist="38100" dir="2700000" algn="tl">
                  <a:srgbClr val="000000">
                    <a:alpha val="43137"/>
                  </a:srgbClr>
                </a:outerShdw>
              </a:effectLst>
            </a:endParaRPr>
          </a:p>
        </p:txBody>
      </p:sp>
      <p:sp>
        <p:nvSpPr>
          <p:cNvPr id="5" name="Rectangle 4"/>
          <p:cNvSpPr/>
          <p:nvPr/>
        </p:nvSpPr>
        <p:spPr>
          <a:xfrm>
            <a:off x="142876" y="1605495"/>
            <a:ext cx="8929718" cy="1323439"/>
          </a:xfrm>
          <a:prstGeom prst="rect">
            <a:avLst/>
          </a:prstGeom>
        </p:spPr>
        <p:txBody>
          <a:bodyPr wrap="square">
            <a:spAutoFit/>
          </a:bodyPr>
          <a:lstStyle/>
          <a:p>
            <a:r>
              <a:rPr lang="en-US" sz="2000" smtClean="0"/>
              <a:t>A = contents of an address field in the instruction </a:t>
            </a:r>
          </a:p>
          <a:p>
            <a:r>
              <a:rPr lang="en-US" sz="2000" smtClean="0"/>
              <a:t>R = contents of an address field in the instruction that refers to a register</a:t>
            </a:r>
          </a:p>
          <a:p>
            <a:r>
              <a:rPr lang="en-US" sz="2000" smtClean="0"/>
              <a:t>EA = actual (effective) address of the location containing the referenced operand </a:t>
            </a:r>
          </a:p>
          <a:p>
            <a:r>
              <a:rPr lang="en-US" sz="2000" smtClean="0"/>
              <a:t>(X) = contents of memory location X or register X</a:t>
            </a:r>
            <a:endParaRPr lang="en-US" sz="2000"/>
          </a:p>
        </p:txBody>
      </p:sp>
      <p:pic>
        <p:nvPicPr>
          <p:cNvPr id="2050" name="Picture 2"/>
          <p:cNvPicPr>
            <a:picLocks noChangeAspect="1" noChangeArrowheads="1"/>
          </p:cNvPicPr>
          <p:nvPr/>
        </p:nvPicPr>
        <p:blipFill>
          <a:blip r:embed="rId3"/>
          <a:srcRect/>
          <a:stretch>
            <a:fillRect/>
          </a:stretch>
        </p:blipFill>
        <p:spPr bwMode="auto">
          <a:xfrm>
            <a:off x="190500" y="3109930"/>
            <a:ext cx="8763000" cy="28194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498474" y="1981200"/>
            <a:ext cx="7556313" cy="4419600"/>
          </a:xfrm>
        </p:spPr>
        <p:txBody>
          <a:bodyPr>
            <a:normAutofit fontScale="92500" lnSpcReduction="20000"/>
          </a:bodyPr>
          <a:lstStyle/>
          <a:p>
            <a:r>
              <a:rPr lang="en-US" dirty="0" smtClean="0">
                <a:solidFill>
                  <a:srgbClr val="002060"/>
                </a:solidFill>
              </a:rPr>
              <a:t>Simplest form of addressing</a:t>
            </a:r>
          </a:p>
          <a:p>
            <a:r>
              <a:rPr lang="en-US" dirty="0" smtClean="0">
                <a:solidFill>
                  <a:srgbClr val="002060"/>
                </a:solidFill>
              </a:rPr>
              <a:t>Operand = A</a:t>
            </a:r>
          </a:p>
          <a:p>
            <a:r>
              <a:rPr lang="en-US" dirty="0" smtClean="0">
                <a:solidFill>
                  <a:srgbClr val="002060"/>
                </a:solidFill>
              </a:rPr>
              <a:t>This mode can be used to define and use constants or set initial values of variables</a:t>
            </a:r>
          </a:p>
          <a:p>
            <a:pPr lvl="1"/>
            <a:r>
              <a:rPr lang="en-US" dirty="0" smtClean="0">
                <a:solidFill>
                  <a:srgbClr val="002060"/>
                </a:solidFill>
              </a:rPr>
              <a:t>Typically the number will be stored in twos complement form</a:t>
            </a:r>
          </a:p>
          <a:p>
            <a:pPr lvl="1"/>
            <a:r>
              <a:rPr lang="en-US" dirty="0" smtClean="0">
                <a:solidFill>
                  <a:srgbClr val="002060"/>
                </a:solidFill>
              </a:rPr>
              <a:t>The leftmost bit of the operand field is used as a sign bit</a:t>
            </a:r>
          </a:p>
          <a:p>
            <a:r>
              <a:rPr lang="en-US" dirty="0" smtClean="0">
                <a:solidFill>
                  <a:srgbClr val="002060"/>
                </a:solidFill>
              </a:rPr>
              <a:t>Advantage:</a:t>
            </a:r>
          </a:p>
          <a:p>
            <a:pPr lvl="1"/>
            <a:r>
              <a:rPr lang="en-US" dirty="0" smtClean="0">
                <a:solidFill>
                  <a:srgbClr val="002060"/>
                </a:solidFill>
              </a:rPr>
              <a:t>no memory reference other than the instruction fetch is required to obtain the operand, thus saving one memory or cache cycle in the instruction cycle</a:t>
            </a:r>
          </a:p>
          <a:p>
            <a:pPr marL="228600" lvl="1">
              <a:spcBef>
                <a:spcPts val="2000"/>
              </a:spcBef>
              <a:buClr>
                <a:schemeClr val="accent1"/>
              </a:buClr>
            </a:pPr>
            <a:r>
              <a:rPr lang="en-US" sz="2000" dirty="0" smtClean="0">
                <a:solidFill>
                  <a:srgbClr val="002060"/>
                </a:solidFill>
              </a:rPr>
              <a:t>Disadvantage:</a:t>
            </a:r>
          </a:p>
          <a:p>
            <a:pPr lvl="1"/>
            <a:r>
              <a:rPr lang="en-US" sz="1765" dirty="0" smtClean="0">
                <a:solidFill>
                  <a:srgbClr val="002060"/>
                </a:solidFill>
              </a:rPr>
              <a:t>The size of the number is restricted to the size of the address field, which, in most instruction sets, is small compared with the word length</a:t>
            </a:r>
          </a:p>
        </p:txBody>
      </p:sp>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4" name="Rectangle 6"/>
          <p:cNvSpPr>
            <a:spLocks noGrp="1" noChangeArrowheads="1"/>
          </p:cNvSpPr>
          <p:nvPr>
            <p:ph type="title" idx="4294967295"/>
          </p:nvPr>
        </p:nvSpPr>
        <p:spPr>
          <a:xfrm>
            <a:off x="457200" y="228600"/>
            <a:ext cx="7556500" cy="1116013"/>
          </a:xfrm>
        </p:spPr>
        <p:txBody>
          <a:bodyPr/>
          <a:lstStyle/>
          <a:p>
            <a:r>
              <a:rPr lang="en-US" dirty="0">
                <a:effectLst>
                  <a:outerShdw blurRad="38100" dist="38100" dir="2700000" algn="tl">
                    <a:srgbClr val="000000">
                      <a:alpha val="43137"/>
                    </a:srgbClr>
                  </a:outerShdw>
                </a:effectLst>
              </a:rPr>
              <a:t>Direct Addressing</a:t>
            </a:r>
          </a:p>
        </p:txBody>
      </p:sp>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Indirect </a:t>
            </a:r>
            <a:r>
              <a:rPr lang="en-US" dirty="0" smtClean="0">
                <a:effectLst>
                  <a:outerShdw blurRad="38100" dist="38100" dir="2700000" algn="tl">
                    <a:srgbClr val="000000">
                      <a:alpha val="43137"/>
                    </a:srgbClr>
                  </a:outerShdw>
                </a:effectLst>
              </a:rPr>
              <a:t>Addressing</a:t>
            </a:r>
            <a:endParaRPr lang="en-US" dirty="0">
              <a:effectLst>
                <a:outerShdw blurRad="38100" dist="38100" dir="2700000" algn="tl">
                  <a:srgbClr val="000000">
                    <a:alpha val="43137"/>
                  </a:srgbClr>
                </a:outerShdw>
              </a:effectLst>
            </a:endParaRPr>
          </a:p>
        </p:txBody>
      </p:sp>
      <p:sp>
        <p:nvSpPr>
          <p:cNvPr id="16389" name="Rectangle 5"/>
          <p:cNvSpPr>
            <a:spLocks noGrp="1" noChangeArrowheads="1"/>
          </p:cNvSpPr>
          <p:nvPr>
            <p:ph idx="1"/>
          </p:nvPr>
        </p:nvSpPr>
        <p:spPr>
          <a:xfrm>
            <a:off x="498474" y="1500174"/>
            <a:ext cx="7556313" cy="5129226"/>
          </a:xfrm>
          <a:noFill/>
          <a:ln/>
        </p:spPr>
        <p:txBody>
          <a:bodyPr lIns="90488" tIns="44450" rIns="90488" bIns="44450">
            <a:normAutofit fontScale="92500" lnSpcReduction="20000"/>
          </a:bodyPr>
          <a:lstStyle/>
          <a:p>
            <a:r>
              <a:rPr lang="en-US" dirty="0" smtClean="0">
                <a:solidFill>
                  <a:srgbClr val="002060"/>
                </a:solidFill>
              </a:rPr>
              <a:t>Reference to the address of a word in memory which contains a full-length address of the operand</a:t>
            </a:r>
          </a:p>
          <a:p>
            <a:r>
              <a:rPr lang="en-US" dirty="0" smtClean="0">
                <a:solidFill>
                  <a:srgbClr val="002060"/>
                </a:solidFill>
              </a:rPr>
              <a:t>EA = (A)</a:t>
            </a:r>
          </a:p>
          <a:p>
            <a:pPr lvl="1"/>
            <a:r>
              <a:rPr lang="en-US" dirty="0" smtClean="0">
                <a:solidFill>
                  <a:srgbClr val="002060"/>
                </a:solidFill>
              </a:rPr>
              <a:t>Parentheses are to be interpreted as meaning </a:t>
            </a:r>
            <a:r>
              <a:rPr lang="en-US" i="1" dirty="0" smtClean="0">
                <a:solidFill>
                  <a:srgbClr val="002060"/>
                </a:solidFill>
              </a:rPr>
              <a:t>contents of</a:t>
            </a:r>
          </a:p>
          <a:p>
            <a:r>
              <a:rPr lang="en-US" dirty="0" smtClean="0">
                <a:solidFill>
                  <a:srgbClr val="002060"/>
                </a:solidFill>
              </a:rPr>
              <a:t>Advantage:</a:t>
            </a:r>
          </a:p>
          <a:p>
            <a:pPr lvl="1"/>
            <a:r>
              <a:rPr lang="en-US" dirty="0" smtClean="0">
                <a:solidFill>
                  <a:srgbClr val="002060"/>
                </a:solidFill>
              </a:rPr>
              <a:t>For a word length of </a:t>
            </a:r>
            <a:r>
              <a:rPr lang="en-US" i="1" dirty="0" smtClean="0">
                <a:solidFill>
                  <a:srgbClr val="002060"/>
                </a:solidFill>
              </a:rPr>
              <a:t>N</a:t>
            </a:r>
            <a:r>
              <a:rPr lang="en-US" dirty="0" smtClean="0">
                <a:solidFill>
                  <a:srgbClr val="002060"/>
                </a:solidFill>
              </a:rPr>
              <a:t> an address space of 2</a:t>
            </a:r>
            <a:r>
              <a:rPr lang="en-US" baseline="30000" dirty="0" smtClean="0">
                <a:solidFill>
                  <a:srgbClr val="002060"/>
                </a:solidFill>
              </a:rPr>
              <a:t>N </a:t>
            </a:r>
            <a:r>
              <a:rPr lang="en-US" dirty="0" smtClean="0">
                <a:solidFill>
                  <a:srgbClr val="002060"/>
                </a:solidFill>
              </a:rPr>
              <a:t>is now available</a:t>
            </a:r>
          </a:p>
          <a:p>
            <a:r>
              <a:rPr lang="en-US" dirty="0" smtClean="0">
                <a:solidFill>
                  <a:srgbClr val="002060"/>
                </a:solidFill>
              </a:rPr>
              <a:t>Disadvantage:</a:t>
            </a:r>
          </a:p>
          <a:p>
            <a:pPr lvl="1"/>
            <a:r>
              <a:rPr lang="en-US" dirty="0" smtClean="0">
                <a:solidFill>
                  <a:srgbClr val="002060"/>
                </a:solidFill>
              </a:rPr>
              <a:t>Instruction execution requires two memory references to fetch the operand</a:t>
            </a:r>
          </a:p>
          <a:p>
            <a:pPr lvl="2"/>
            <a:r>
              <a:rPr lang="en-US" dirty="0" smtClean="0">
                <a:solidFill>
                  <a:srgbClr val="002060"/>
                </a:solidFill>
              </a:rPr>
              <a:t>One to get its address and a second to get its value</a:t>
            </a:r>
          </a:p>
          <a:p>
            <a:pPr marL="228600" lvl="2">
              <a:spcBef>
                <a:spcPts val="2000"/>
              </a:spcBef>
            </a:pPr>
            <a:r>
              <a:rPr lang="en-US" sz="2054" dirty="0" smtClean="0">
                <a:solidFill>
                  <a:srgbClr val="002060"/>
                </a:solidFill>
              </a:rPr>
              <a:t>A rarely used variant of indirect addressing is multilevel or cascaded indirect addressing</a:t>
            </a:r>
          </a:p>
          <a:p>
            <a:pPr lvl="1"/>
            <a:r>
              <a:rPr lang="en-US" sz="1838" dirty="0" smtClean="0">
                <a:solidFill>
                  <a:srgbClr val="002060"/>
                </a:solidFill>
              </a:rPr>
              <a:t>EA = ( . . . (A) . . . )</a:t>
            </a:r>
          </a:p>
          <a:p>
            <a:pPr lvl="1"/>
            <a:r>
              <a:rPr lang="en-US" sz="1838" dirty="0" smtClean="0">
                <a:solidFill>
                  <a:srgbClr val="002060"/>
                </a:solidFill>
              </a:rPr>
              <a:t>Disadvantage is that three or more memory references could be required to fetch an operand</a:t>
            </a:r>
          </a:p>
          <a:p>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5115</TotalTime>
  <Words>8205</Words>
  <Application>Microsoft Macintosh PowerPoint</Application>
  <PresentationFormat>On-screen Show (4:3)</PresentationFormat>
  <Paragraphs>482</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Advantage</vt:lpstr>
      <vt:lpstr>William Stallings, Computer Organization and Architecture, 9th Edition</vt:lpstr>
      <vt:lpstr>Objectives</vt:lpstr>
      <vt:lpstr>Contents</vt:lpstr>
      <vt:lpstr>13.1- Addressing Modes</vt:lpstr>
      <vt:lpstr>Addressing  Modes</vt:lpstr>
      <vt:lpstr>Basic Addressing Modes</vt:lpstr>
      <vt:lpstr>Immediate Addressing</vt:lpstr>
      <vt:lpstr>Direct Addressing</vt:lpstr>
      <vt:lpstr>Indirect Addressing</vt:lpstr>
      <vt:lpstr>Register Addressing</vt:lpstr>
      <vt:lpstr>Register Indirect Addressing</vt:lpstr>
      <vt:lpstr>Displacement Addressing</vt:lpstr>
      <vt:lpstr>Relative Addressing</vt:lpstr>
      <vt:lpstr>Base-Register Addressing</vt:lpstr>
      <vt:lpstr>Indexed Addressing</vt:lpstr>
      <vt:lpstr>Stack Addressing</vt:lpstr>
      <vt:lpstr>13.3- Instruction Formats</vt:lpstr>
      <vt:lpstr>Instruction Length</vt:lpstr>
      <vt:lpstr>Allocation of Bits</vt:lpstr>
      <vt:lpstr>PDP-8 Instruction Format</vt:lpstr>
      <vt:lpstr>PDP-10 Instruction Format</vt:lpstr>
      <vt:lpstr>Variable-Length Instructions</vt:lpstr>
      <vt:lpstr>PDP-11 Instruction Format</vt:lpstr>
      <vt:lpstr>VAX Instruction Examples</vt:lpstr>
      <vt:lpstr>x86 Instruction Format</vt:lpstr>
      <vt:lpstr>13.5- Assembly Language</vt:lpstr>
      <vt:lpstr>Assembler – Assembly Compiler</vt:lpstr>
      <vt:lpstr>Assembly Language (Wiki)</vt:lpstr>
      <vt:lpstr>Assembly Language (Wiki)...</vt:lpstr>
      <vt:lpstr>Exercises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USER</cp:lastModifiedBy>
  <cp:revision>78</cp:revision>
  <dcterms:created xsi:type="dcterms:W3CDTF">2012-07-21T04:30:17Z</dcterms:created>
  <dcterms:modified xsi:type="dcterms:W3CDTF">2016-04-07T01:04:01Z</dcterms:modified>
</cp:coreProperties>
</file>