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4"/>
  </p:notesMasterIdLst>
  <p:handoutMasterIdLst>
    <p:handoutMasterId r:id="rId35"/>
  </p:handoutMasterIdLst>
  <p:sldIdLst>
    <p:sldId id="343" r:id="rId2"/>
    <p:sldId id="257" r:id="rId3"/>
    <p:sldId id="356" r:id="rId4"/>
    <p:sldId id="355" r:id="rId5"/>
    <p:sldId id="258" r:id="rId6"/>
    <p:sldId id="267" r:id="rId7"/>
    <p:sldId id="271" r:id="rId8"/>
    <p:sldId id="340" r:id="rId9"/>
    <p:sldId id="273" r:id="rId10"/>
    <p:sldId id="297" r:id="rId11"/>
    <p:sldId id="276" r:id="rId12"/>
    <p:sldId id="277" r:id="rId13"/>
    <p:sldId id="282" r:id="rId14"/>
    <p:sldId id="358" r:id="rId15"/>
    <p:sldId id="359" r:id="rId16"/>
    <p:sldId id="346" r:id="rId17"/>
    <p:sldId id="347" r:id="rId18"/>
    <p:sldId id="288" r:id="rId19"/>
    <p:sldId id="289" r:id="rId20"/>
    <p:sldId id="290" r:id="rId21"/>
    <p:sldId id="291" r:id="rId22"/>
    <p:sldId id="348" r:id="rId23"/>
    <p:sldId id="349" r:id="rId24"/>
    <p:sldId id="292" r:id="rId25"/>
    <p:sldId id="323" r:id="rId26"/>
    <p:sldId id="325" r:id="rId27"/>
    <p:sldId id="326" r:id="rId28"/>
    <p:sldId id="327" r:id="rId29"/>
    <p:sldId id="333" r:id="rId30"/>
    <p:sldId id="338" r:id="rId31"/>
    <p:sldId id="357" r:id="rId32"/>
    <p:sldId id="345"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CC"/>
    <a:srgbClr val="003300"/>
    <a:srgbClr val="008000"/>
    <a:srgbClr val="99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69" autoAdjust="0"/>
    <p:restoredTop sz="84307" autoAdjust="0"/>
  </p:normalViewPr>
  <p:slideViewPr>
    <p:cSldViewPr>
      <p:cViewPr varScale="1">
        <p:scale>
          <a:sx n="61" d="100"/>
          <a:sy n="61" d="100"/>
        </p:scale>
        <p:origin x="-768"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0.xml"/><Relationship Id="rId18"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32.xml"/><Relationship Id="rId7" Type="http://schemas.openxmlformats.org/officeDocument/2006/relationships/slide" Target="slides/slide11.xml"/><Relationship Id="rId12" Type="http://schemas.openxmlformats.org/officeDocument/2006/relationships/slide" Target="slides/slide19.xml"/><Relationship Id="rId17" Type="http://schemas.openxmlformats.org/officeDocument/2006/relationships/slide" Target="slides/slide27.xml"/><Relationship Id="rId2" Type="http://schemas.openxmlformats.org/officeDocument/2006/relationships/slide" Target="slides/slide2.xml"/><Relationship Id="rId16" Type="http://schemas.openxmlformats.org/officeDocument/2006/relationships/slide" Target="slides/slide26.xml"/><Relationship Id="rId20"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8.xml"/><Relationship Id="rId5" Type="http://schemas.openxmlformats.org/officeDocument/2006/relationships/slide" Target="slides/slide5.xml"/><Relationship Id="rId15" Type="http://schemas.openxmlformats.org/officeDocument/2006/relationships/slide" Target="slides/slide25.xml"/><Relationship Id="rId10" Type="http://schemas.openxmlformats.org/officeDocument/2006/relationships/slide" Target="slides/slide14.xml"/><Relationship Id="rId19" Type="http://schemas.openxmlformats.org/officeDocument/2006/relationships/slide" Target="slides/slide30.xml"/><Relationship Id="rId4" Type="http://schemas.openxmlformats.org/officeDocument/2006/relationships/slide" Target="slides/slide4.xml"/><Relationship Id="rId9" Type="http://schemas.openxmlformats.org/officeDocument/2006/relationships/slide" Target="slides/slide13.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A SMP can be defined as a stand alone computer with the following characteristics:</a:t>
          </a:r>
          <a:endParaRPr lang="en-US" dirty="0">
            <a:effectLst>
              <a:outerShdw blurRad="38100" dist="38100" dir="2700000" algn="tl">
                <a:srgbClr val="000000">
                  <a:alpha val="43137"/>
                </a:srgbClr>
              </a:outerShdw>
            </a:effectLst>
          </a:endParaRP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Two or more similar processors of comparable capacity</a:t>
          </a:r>
          <a:endParaRPr lang="en-US" dirty="0">
            <a:effectLst>
              <a:outerShdw blurRad="38100" dist="38100" dir="2700000" algn="tl">
                <a:srgbClr val="000000">
                  <a:alpha val="43137"/>
                </a:srgbClr>
              </a:outerShdw>
            </a:effectLst>
          </a:endParaRP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share same memory and I/O facilities</a:t>
          </a:r>
          <a:endParaRPr lang="en-US" dirty="0">
            <a:effectLst>
              <a:outerShdw blurRad="38100" dist="38100" dir="2700000" algn="tl">
                <a:srgbClr val="000000">
                  <a:alpha val="43137"/>
                </a:srgbClr>
              </a:outerShdw>
            </a:effectLst>
          </a:endParaRP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are connected by a bus or other internal connection</a:t>
          </a:r>
          <a:endParaRPr lang="en-US" dirty="0">
            <a:effectLst>
              <a:outerShdw blurRad="38100" dist="38100" dir="2700000" algn="tl">
                <a:srgbClr val="000000">
                  <a:alpha val="43137"/>
                </a:srgbClr>
              </a:outerShdw>
            </a:effectLst>
          </a:endParaRP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Memory access time is approximately the same for each processor</a:t>
          </a:r>
          <a:endParaRPr lang="en-US" dirty="0">
            <a:effectLst>
              <a:outerShdw blurRad="38100" dist="38100" dir="2700000" algn="tl">
                <a:srgbClr val="000000">
                  <a:alpha val="43137"/>
                </a:srgbClr>
              </a:outerShdw>
            </a:effectLst>
          </a:endParaRP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share access to I/O devices</a:t>
          </a:r>
          <a:endParaRPr lang="en-US" dirty="0">
            <a:effectLst>
              <a:outerShdw blurRad="38100" dist="38100" dir="2700000" algn="tl">
                <a:srgbClr val="000000">
                  <a:alpha val="43137"/>
                </a:srgbClr>
              </a:outerShdw>
            </a:effectLst>
          </a:endParaRP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Either through same channels or different channels giving paths to same devices</a:t>
          </a:r>
          <a:endParaRPr lang="en-US" dirty="0">
            <a:effectLst>
              <a:outerShdw blurRad="38100" dist="38100" dir="2700000" algn="tl">
                <a:srgbClr val="000000">
                  <a:alpha val="43137"/>
                </a:srgbClr>
              </a:outerShdw>
            </a:effectLst>
          </a:endParaRP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can perform the same functions (hence “</a:t>
          </a:r>
          <a:r>
            <a:rPr lang="en-US" u="sng" dirty="0" smtClean="0">
              <a:solidFill>
                <a:schemeClr val="accent6">
                  <a:lumMod val="60000"/>
                  <a:lumOff val="40000"/>
                </a:schemeClr>
              </a:solidFill>
              <a:effectLst>
                <a:outerShdw blurRad="38100" dist="38100" dir="2700000" algn="tl">
                  <a:srgbClr val="000000">
                    <a:alpha val="43137"/>
                  </a:srgbClr>
                </a:outerShdw>
              </a:effectLst>
            </a:rPr>
            <a:t>symmetric</a:t>
          </a:r>
          <a:r>
            <a:rPr lang="en-US" dirty="0" smtClean="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System controlled by integrated operating system</a:t>
          </a:r>
          <a:endParaRPr lang="en-US" dirty="0">
            <a:effectLst>
              <a:outerShdw blurRad="38100" dist="38100" dir="2700000" algn="tl">
                <a:srgbClr val="000000">
                  <a:alpha val="43137"/>
                </a:srgbClr>
              </a:outerShdw>
            </a:effectLst>
          </a:endParaRP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dirty="0">
            <a:effectLst>
              <a:outerShdw blurRad="38100" dist="38100" dir="2700000" algn="tl">
                <a:srgbClr val="000000">
                  <a:alpha val="43137"/>
                </a:srgbClr>
              </a:outerShdw>
            </a:effectLst>
          </a:endParaRP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t>
        <a:bodyPr/>
        <a:lstStyle/>
        <a:p>
          <a:endParaRPr lang="en-US"/>
        </a:p>
      </dgm:t>
    </dgm:pt>
    <dgm:pt modelId="{E5866012-06F6-8D4F-A83F-6546A19A45B1}" type="pres">
      <dgm:prSet presAssocID="{6C770FCF-1ECA-5A4F-8625-CA9B37A73CC3}" presName="roof" presStyleLbl="dkBgShp" presStyleIdx="0" presStyleCnt="2"/>
      <dgm:spPr/>
      <dgm:t>
        <a:bodyPr/>
        <a:lstStyle/>
        <a:p>
          <a:endParaRPr lang="en-US"/>
        </a:p>
      </dgm:t>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t>
        <a:bodyPr/>
        <a:lstStyle/>
        <a:p>
          <a:endParaRPr lang="en-US"/>
        </a:p>
      </dgm:t>
    </dgm:pt>
    <dgm:pt modelId="{BBD00569-9559-8C4A-A8BC-FB0B407D404F}" type="pres">
      <dgm:prSet presAssocID="{D99874BF-BF6C-E143-96EE-EE847C85F08E}" presName="pillarX" presStyleLbl="node1" presStyleIdx="1" presStyleCnt="5">
        <dgm:presLayoutVars>
          <dgm:bulletEnabled val="1"/>
        </dgm:presLayoutVars>
      </dgm:prSet>
      <dgm:spPr/>
      <dgm:t>
        <a:bodyPr/>
        <a:lstStyle/>
        <a:p>
          <a:endParaRPr lang="en-US"/>
        </a:p>
      </dgm:t>
    </dgm:pt>
    <dgm:pt modelId="{AC2DEF00-3D69-4840-B97B-E3D70D594065}" type="pres">
      <dgm:prSet presAssocID="{92EE9D11-D2B5-DC46-97A6-341FB149213D}" presName="pillarX" presStyleLbl="node1" presStyleIdx="2" presStyleCnt="5">
        <dgm:presLayoutVars>
          <dgm:bulletEnabled val="1"/>
        </dgm:presLayoutVars>
      </dgm:prSet>
      <dgm:spPr/>
      <dgm:t>
        <a:bodyPr/>
        <a:lstStyle/>
        <a:p>
          <a:endParaRPr lang="en-US"/>
        </a:p>
      </dgm:t>
    </dgm:pt>
    <dgm:pt modelId="{B4336DFF-2A25-B547-A8A1-E3F9D552A6EF}" type="pres">
      <dgm:prSet presAssocID="{E0ACA566-0DA6-4749-A4DD-1982351D6210}" presName="pillarX" presStyleLbl="node1" presStyleIdx="3" presStyleCnt="5">
        <dgm:presLayoutVars>
          <dgm:bulletEnabled val="1"/>
        </dgm:presLayoutVars>
      </dgm:prSet>
      <dgm:spPr/>
      <dgm:t>
        <a:bodyPr/>
        <a:lstStyle/>
        <a:p>
          <a:endParaRPr lang="en-US"/>
        </a:p>
      </dgm:t>
    </dgm:pt>
    <dgm:pt modelId="{B637C7E7-DB81-0244-84D3-7DFA7F0CDB62}" type="pres">
      <dgm:prSet presAssocID="{5E28C6A9-026B-F149-9C1F-53950889BEB3}" presName="pillarX" presStyleLbl="node1" presStyleIdx="4" presStyleCnt="5">
        <dgm:presLayoutVars>
          <dgm:bulletEnabled val="1"/>
        </dgm:presLayoutVars>
      </dgm:prSet>
      <dgm:spPr/>
      <dgm:t>
        <a:bodyPr/>
        <a:lstStyle/>
        <a:p>
          <a:endParaRPr lang="en-US"/>
        </a:p>
      </dgm:t>
    </dgm:pt>
    <dgm:pt modelId="{C27401E4-7A7C-0149-B128-15CC58F7B178}" type="pres">
      <dgm:prSet presAssocID="{6C770FCF-1ECA-5A4F-8625-CA9B37A73CC3}" presName="base" presStyleLbl="dkBgShp" presStyleIdx="1" presStyleCnt="2"/>
      <dgm:spPr/>
    </dgm:pt>
  </dgm:ptLst>
  <dgm:cxnLst>
    <dgm:cxn modelId="{7E5A735F-4BF7-AD43-9F83-963440D16848}" type="presOf" srcId="{6C770FCF-1ECA-5A4F-8625-CA9B37A73CC3}" destId="{E5866012-06F6-8D4F-A83F-6546A19A45B1}"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1AF8F201-F6F3-DF46-9576-6BDBA644F381}" type="presOf" srcId="{D99874BF-BF6C-E143-96EE-EE847C85F08E}" destId="{BBD00569-9559-8C4A-A8BC-FB0B407D404F}" srcOrd="0" destOrd="0" presId="urn:microsoft.com/office/officeart/2005/8/layout/hList3"/>
    <dgm:cxn modelId="{04D2DD8C-B8FB-4149-A588-28B5DBE65ECF}" srcId="{6C770FCF-1ECA-5A4F-8625-CA9B37A73CC3}" destId="{92EE9D11-D2B5-DC46-97A6-341FB149213D}" srcOrd="2" destOrd="0" parTransId="{EDC3568B-AC72-644B-9CF6-5C6308A1CCE6}" sibTransId="{FB14C79E-F6E6-5845-9890-58BF9A708B0E}"/>
    <dgm:cxn modelId="{ABDCBB06-9421-824A-AE2F-36AFF605B8D3}" type="presOf" srcId="{47E69325-82E1-1141-BE5E-2270F9195F60}" destId="{B637C7E7-DB81-0244-84D3-7DFA7F0CDB62}" srcOrd="0" destOrd="1" presId="urn:microsoft.com/office/officeart/2005/8/layout/hList3"/>
    <dgm:cxn modelId="{D46ED7E7-B0AB-474A-9F67-378C2EAC589E}" type="presOf" srcId="{E0ACA566-0DA6-4749-A4DD-1982351D6210}" destId="{B4336DFF-2A25-B547-A8A1-E3F9D552A6EF}" srcOrd="0" destOrd="0" presId="urn:microsoft.com/office/officeart/2005/8/layout/hList3"/>
    <dgm:cxn modelId="{DE60C95E-9F6A-A94D-9110-CE438BA48BFE}" type="presOf" srcId="{92EE9D11-D2B5-DC46-97A6-341FB149213D}" destId="{AC2DEF00-3D69-4840-B97B-E3D70D594065}" srcOrd="0" destOrd="0"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679E65CB-4FBF-524F-A291-085CFC959D08}" srcId="{92EE9D11-D2B5-DC46-97A6-341FB149213D}" destId="{9974D0FA-BEC9-1C45-A542-84E54F9791DF}" srcOrd="0" destOrd="0" parTransId="{F43A068E-1CBF-414B-8FA7-82F86B96ECFB}" sibTransId="{5E74C633-B000-E84D-A216-AB032D2BC30A}"/>
    <dgm:cxn modelId="{AC2B8BDA-A530-E34E-A395-15EFC1614B28}" type="presOf" srcId="{AFC239A6-DC11-4B46-A13D-F56DC4CB7C37}" destId="{BBD00569-9559-8C4A-A8BC-FB0B407D404F}" srcOrd="0" destOrd="2"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467CF177-9098-584B-823A-85D0F16849DC}" srcId="{6C770FCF-1ECA-5A4F-8625-CA9B37A73CC3}" destId="{FB9330BD-54F8-DA46-86B0-EE2BC3A1FB96}" srcOrd="0" destOrd="0" parTransId="{74226390-665D-A943-9168-841DA8DEC734}" sibTransId="{AB90A032-38FD-E441-9729-DEF8B755252F}"/>
    <dgm:cxn modelId="{681419F7-D37D-7644-9016-6302C82E07DB}" srcId="{6C770FCF-1ECA-5A4F-8625-CA9B37A73CC3}" destId="{5E28C6A9-026B-F149-9C1F-53950889BEB3}" srcOrd="4" destOrd="0" parTransId="{6006138C-479E-5748-9A8D-7C62B76FC96F}" sibTransId="{C1C9127D-685E-3244-A9D9-F0B87B4200EB}"/>
    <dgm:cxn modelId="{FEE82B03-6679-A844-8458-963AF0470C9D}" type="presOf" srcId="{9974D0FA-BEC9-1C45-A542-84E54F9791DF}" destId="{AC2DEF00-3D69-4840-B97B-E3D70D594065}" srcOrd="0" destOrd="1"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1588CE92-7054-FC43-B909-26021A8AA1C7}" type="presOf" srcId="{7B426CA1-4C13-F447-A2F1-62DAE278750F}" destId="{BBD00569-9559-8C4A-A8BC-FB0B407D404F}" srcOrd="0" destOrd="1" presId="urn:microsoft.com/office/officeart/2005/8/layout/hList3"/>
    <dgm:cxn modelId="{0A39F5D3-C68D-B747-ABB0-21F72F1488FD}" type="presOf" srcId="{FB9330BD-54F8-DA46-86B0-EE2BC3A1FB96}" destId="{86DF4C76-BCCB-BA44-8FE5-EB23379760BB}" srcOrd="0" destOrd="0" presId="urn:microsoft.com/office/officeart/2005/8/layout/hList3"/>
    <dgm:cxn modelId="{5B389112-4843-D448-8F79-FC34A9246692}" type="presOf" srcId="{BE7A89D6-E6EC-B646-93C4-2C7E1B11F5E2}" destId="{C0E4EE1F-A66D-2D41-90DB-96A1BAFD6245}" srcOrd="0" destOrd="0" presId="urn:microsoft.com/office/officeart/2005/8/layout/hList3"/>
    <dgm:cxn modelId="{2220DB59-B684-554A-93BF-E639ECAC99D1}" srcId="{5E28C6A9-026B-F149-9C1F-53950889BEB3}" destId="{47E69325-82E1-1141-BE5E-2270F9195F60}" srcOrd="0" destOrd="0" parTransId="{2BCFF3EE-25C9-2842-BDBB-2CA0E19B7302}" sibTransId="{962C6425-6A45-1E44-BE01-DCFF52429903}"/>
    <dgm:cxn modelId="{AB97734C-9C12-4549-B14D-EE0A802D3909}" srcId="{6C770FCF-1ECA-5A4F-8625-CA9B37A73CC3}" destId="{D99874BF-BF6C-E143-96EE-EE847C85F08E}" srcOrd="1" destOrd="0" parTransId="{631F49C2-4F54-A547-BF69-890AE0467976}" sibTransId="{694D30EA-2322-F54E-8D0B-C18B81FE8CBF}"/>
    <dgm:cxn modelId="{6028A16E-F4E7-F148-A72B-424495606CB8}" srcId="{BE7A89D6-E6EC-B646-93C4-2C7E1B11F5E2}" destId="{6C770FCF-1ECA-5A4F-8625-CA9B37A73CC3}" srcOrd="0" destOrd="0" parTransId="{C72DA581-745B-9B49-9A84-D0E3AF5580EC}" sibTransId="{C1839494-3B23-9348-9825-C2615B761592}"/>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Collect and maintain information about copies of data in cache</a:t>
          </a:r>
          <a:endParaRPr lang="en-US" dirty="0">
            <a:effectLst>
              <a:outerShdw blurRad="38100" dist="38100" dir="2700000" algn="tl">
                <a:srgbClr val="000000">
                  <a:alpha val="43137"/>
                </a:srgbClr>
              </a:outerShdw>
            </a:effectLst>
          </a:endParaRP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Directory stored in main memory</a:t>
          </a:r>
          <a:endParaRPr lang="en-US" dirty="0">
            <a:effectLst>
              <a:outerShdw blurRad="38100" dist="38100" dir="2700000" algn="tl">
                <a:srgbClr val="000000">
                  <a:alpha val="43137"/>
                </a:srgbClr>
              </a:outerShdw>
            </a:effectLst>
          </a:endParaRP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smtClean="0">
              <a:effectLst>
                <a:outerShdw blurRad="38100" dist="38100" dir="2700000" algn="tl">
                  <a:srgbClr val="000000">
                    <a:alpha val="43137"/>
                  </a:srgbClr>
                </a:outerShdw>
              </a:effectLst>
            </a:rPr>
            <a:t>Requests are checked against directory</a:t>
          </a:r>
          <a:endParaRPr lang="en-US" dirty="0">
            <a:effectLst>
              <a:outerShdw blurRad="38100" dist="38100" dir="2700000" algn="tl">
                <a:srgbClr val="000000">
                  <a:alpha val="43137"/>
                </a:srgbClr>
              </a:outerShdw>
            </a:effectLst>
          </a:endParaRP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Appropriate transfers are performed</a:t>
          </a:r>
          <a:endParaRPr lang="en-US" dirty="0">
            <a:effectLst>
              <a:outerShdw blurRad="38100" dist="38100" dir="2700000" algn="tl">
                <a:srgbClr val="000000">
                  <a:alpha val="43137"/>
                </a:srgbClr>
              </a:outerShdw>
            </a:effectLst>
          </a:endParaRP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Creates central bottleneck</a:t>
          </a:r>
          <a:endParaRPr lang="en-US" dirty="0">
            <a:effectLst>
              <a:outerShdw blurRad="38100" dist="38100" dir="2700000" algn="tl">
                <a:srgbClr val="000000">
                  <a:alpha val="43137"/>
                </a:srgbClr>
              </a:outerShdw>
            </a:effectLst>
          </a:endParaRP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Effective in large scale systems with complex interconnection schemes</a:t>
          </a:r>
          <a:endParaRPr lang="en-US" dirty="0">
            <a:effectLst>
              <a:outerShdw blurRad="38100" dist="38100" dir="2700000" algn="tl">
                <a:srgbClr val="000000">
                  <a:alpha val="43137"/>
                </a:srgbClr>
              </a:outerShdw>
            </a:effectLst>
          </a:endParaRP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t>
        <a:bodyPr/>
        <a:lstStyle/>
        <a:p>
          <a:endParaRPr lang="en-US"/>
        </a:p>
      </dgm:t>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t>
        <a:bodyPr/>
        <a:lstStyle/>
        <a:p>
          <a:endParaRPr lang="en-US"/>
        </a:p>
      </dgm:t>
    </dgm:pt>
    <dgm:pt modelId="{2D17573D-7ACC-BB44-9073-55022998936C}" type="pres">
      <dgm:prSet presAssocID="{C415D7EF-5880-8243-A837-FE463D8384CE}" presName="sibTrans" presStyleLbl="bgSibTrans2D1" presStyleIdx="0" presStyleCnt="5"/>
      <dgm:spPr/>
      <dgm:t>
        <a:bodyPr/>
        <a:lstStyle/>
        <a:p>
          <a:endParaRPr lang="en-US"/>
        </a:p>
      </dgm:t>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t>
        <a:bodyPr/>
        <a:lstStyle/>
        <a:p>
          <a:endParaRPr lang="en-US"/>
        </a:p>
      </dgm:t>
    </dgm:pt>
    <dgm:pt modelId="{4D2404F7-C043-1F43-A850-7696C06410C9}" type="pres">
      <dgm:prSet presAssocID="{E1999C17-365D-FD49-83AD-9F4B7FA85979}" presName="sibTrans" presStyleLbl="bgSibTrans2D1" presStyleIdx="1" presStyleCnt="5"/>
      <dgm:spPr/>
      <dgm:t>
        <a:bodyPr/>
        <a:lstStyle/>
        <a:p>
          <a:endParaRPr lang="en-US"/>
        </a:p>
      </dgm:t>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t>
        <a:bodyPr/>
        <a:lstStyle/>
        <a:p>
          <a:endParaRPr lang="en-US"/>
        </a:p>
      </dgm:t>
    </dgm:pt>
    <dgm:pt modelId="{D643CE4E-E530-9342-9685-CB02A57DD750}" type="pres">
      <dgm:prSet presAssocID="{2D313D61-DC8F-F346-A65A-04D62392047B}" presName="sibTrans" presStyleLbl="bgSibTrans2D1" presStyleIdx="2" presStyleCnt="5"/>
      <dgm:spPr/>
      <dgm:t>
        <a:bodyPr/>
        <a:lstStyle/>
        <a:p>
          <a:endParaRPr lang="en-US"/>
        </a:p>
      </dgm:t>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t>
        <a:bodyPr/>
        <a:lstStyle/>
        <a:p>
          <a:endParaRPr lang="en-US"/>
        </a:p>
      </dgm:t>
    </dgm:pt>
    <dgm:pt modelId="{FEC11408-FF1C-CA4C-8AFD-D46A3CF61CBF}" type="pres">
      <dgm:prSet presAssocID="{72619468-7534-BD40-BDDB-C17E25EF9E85}" presName="sibTrans" presStyleLbl="bgSibTrans2D1" presStyleIdx="3" presStyleCnt="5"/>
      <dgm:spPr/>
      <dgm:t>
        <a:bodyPr/>
        <a:lstStyle/>
        <a:p>
          <a:endParaRPr lang="en-US"/>
        </a:p>
      </dgm:t>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t>
        <a:bodyPr/>
        <a:lstStyle/>
        <a:p>
          <a:endParaRPr lang="en-US"/>
        </a:p>
      </dgm:t>
    </dgm:pt>
    <dgm:pt modelId="{EC505D46-4F46-8A47-BB54-15A3D28DA180}" type="pres">
      <dgm:prSet presAssocID="{4F908D0C-1880-6946-B09D-00AFD6D97FD8}" presName="sibTrans" presStyleLbl="bgSibTrans2D1" presStyleIdx="4" presStyleCnt="5"/>
      <dgm:spPr/>
      <dgm:t>
        <a:bodyPr/>
        <a:lstStyle/>
        <a:p>
          <a:endParaRPr lang="en-US"/>
        </a:p>
      </dgm:t>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t>
        <a:bodyPr/>
        <a:lstStyle/>
        <a:p>
          <a:endParaRPr lang="en-US"/>
        </a:p>
      </dgm:t>
    </dgm:pt>
  </dgm:ptLst>
  <dgm:cxnLst>
    <dgm:cxn modelId="{11197F55-CC97-974F-9220-352368D5C1B9}" srcId="{79EEE31A-E67A-8440-82E2-D1A5F56E8875}" destId="{BD43E75A-295C-2E4C-BD5C-30F4540B5CD3}" srcOrd="4" destOrd="0" parTransId="{9D4F9194-4380-BB4C-994F-BFB4EA35B03D}" sibTransId="{4F908D0C-1880-6946-B09D-00AFD6D97FD8}"/>
    <dgm:cxn modelId="{CC32ED31-6FA0-4846-8884-80A50E36AC34}" type="presOf" srcId="{4F908D0C-1880-6946-B09D-00AFD6D97FD8}" destId="{EC505D46-4F46-8A47-BB54-15A3D28DA180}" srcOrd="0" destOrd="0" presId="urn:microsoft.com/office/officeart/2005/8/layout/bProcess4"/>
    <dgm:cxn modelId="{28B31EDE-9175-9E45-9EF6-9B14CC093EE6}" type="presOf" srcId="{E4FE43E0-63FF-9445-BE27-81AEB86689B4}" destId="{08B8E968-D043-2A4A-9F23-A995EA6C04B6}" srcOrd="0" destOrd="0" presId="urn:microsoft.com/office/officeart/2005/8/layout/bProcess4"/>
    <dgm:cxn modelId="{29E1EB6D-E8C4-ED4B-B214-1D351E5917B3}" type="presOf" srcId="{2D313D61-DC8F-F346-A65A-04D62392047B}" destId="{D643CE4E-E530-9342-9685-CB02A57DD750}"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E42EB39A-340C-F448-AA18-9026627E35C2}" type="presOf" srcId="{2BF8596B-F737-F04D-9282-AD3374528F9C}" destId="{1AD4BB02-0C09-224F-8548-79447B50FC83}"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216CDDE5-745B-1440-8FA8-A72698FDD14C}" srcId="{79EEE31A-E67A-8440-82E2-D1A5F56E8875}" destId="{DDC234C1-B6FB-4C48-8620-9C9C968115E9}" srcOrd="1" destOrd="0" parTransId="{8320A488-D738-6B49-BDA8-FC75C4A18D49}" sibTransId="{E1999C17-365D-FD49-83AD-9F4B7FA85979}"/>
    <dgm:cxn modelId="{7605FF84-1386-D342-8D27-122A026283B5}" type="presOf" srcId="{344A9E29-547A-E444-82CC-6985DDBFBE0A}" destId="{AA093B9A-6538-6942-A7E0-0DF85FCF2763}"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D4D54DDC-1164-2C44-A7C5-D265A6272B77}" type="presOf" srcId="{72619468-7534-BD40-BDDB-C17E25EF9E85}" destId="{FEC11408-FF1C-CA4C-8AFD-D46A3CF61CBF}" srcOrd="0" destOrd="0" presId="urn:microsoft.com/office/officeart/2005/8/layout/bProcess4"/>
    <dgm:cxn modelId="{0E3B2B6A-9B22-6242-9C21-37485364D9FE}" srcId="{79EEE31A-E67A-8440-82E2-D1A5F56E8875}" destId="{2BF8596B-F737-F04D-9282-AD3374528F9C}" srcOrd="0" destOrd="0" parTransId="{CCFB33AC-9321-F74A-8E4E-956D50B2C610}" sibTransId="{C415D7EF-5880-8243-A837-FE463D8384CE}"/>
    <dgm:cxn modelId="{8F8D43BD-5DAB-5E45-A691-F4ECA11644EA}" srcId="{79EEE31A-E67A-8440-82E2-D1A5F56E8875}" destId="{344A9E29-547A-E444-82CC-6985DDBFBE0A}" srcOrd="3" destOrd="0" parTransId="{E9ACC9E9-D9E7-0B4B-888E-8184B989626D}" sibTransId="{72619468-7534-BD40-BDDB-C17E25EF9E85}"/>
    <dgm:cxn modelId="{F91459C8-37FC-0149-AB9B-4E8ABF3E7F6F}" type="presOf" srcId="{79EEE31A-E67A-8440-82E2-D1A5F56E8875}" destId="{230438A7-7DF4-F64D-B95C-267260991FEF}" srcOrd="0" destOrd="0" presId="urn:microsoft.com/office/officeart/2005/8/layout/bProcess4"/>
    <dgm:cxn modelId="{EB82C676-7FE5-754F-93C3-F4C429836F44}" type="presOf" srcId="{E1999C17-365D-FD49-83AD-9F4B7FA85979}" destId="{4D2404F7-C043-1F43-A850-7696C06410C9}" srcOrd="0" destOrd="0" presId="urn:microsoft.com/office/officeart/2005/8/layout/bProcess4"/>
    <dgm:cxn modelId="{CAA2C502-1638-D44E-8B6D-7982264382AD}" type="presOf" srcId="{0B34292E-3F5A-DF49-AB01-125E0227620F}" destId="{525DC54E-6DDC-4B4F-97E2-F11FB388EF71}" srcOrd="0" destOrd="0" presId="urn:microsoft.com/office/officeart/2005/8/layout/bProcess4"/>
    <dgm:cxn modelId="{768FF641-7619-5D43-B91D-2FE46F8FABAA}" type="presOf" srcId="{C415D7EF-5880-8243-A837-FE463D8384CE}" destId="{2D17573D-7ACC-BB44-9073-55022998936C}" srcOrd="0" destOrd="0" presId="urn:microsoft.com/office/officeart/2005/8/layout/bProcess4"/>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custT="1"/>
      <dgm:spPr/>
      <dgm:t>
        <a:bodyPr/>
        <a:lstStyle/>
        <a:p>
          <a:pPr rtl="0"/>
          <a:r>
            <a:rPr lang="en-US" sz="1600" dirty="0" smtClean="0">
              <a:solidFill>
                <a:srgbClr val="0000CC"/>
              </a:solidFill>
            </a:rPr>
            <a:t>Thread in multithreaded processors may or may not be the same as the concept of software threads in a multiprogrammed operating system</a:t>
          </a:r>
          <a:endParaRPr lang="en-US" sz="1600" dirty="0">
            <a:solidFill>
              <a:srgbClr val="0000CC"/>
            </a:solidFill>
          </a:endParaRPr>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custT="1"/>
      <dgm:spPr>
        <a:solidFill>
          <a:srgbClr val="99FF66"/>
        </a:solidFill>
      </dgm:spPr>
      <dgm:t>
        <a:bodyPr/>
        <a:lstStyle/>
        <a:p>
          <a:pPr rtl="0"/>
          <a:r>
            <a:rPr lang="en-GB" sz="1600" b="1" dirty="0" smtClean="0">
              <a:solidFill>
                <a:srgbClr val="0000CC"/>
              </a:solidFill>
            </a:rPr>
            <a:t>Thread</a:t>
          </a:r>
          <a:r>
            <a:rPr lang="en-GB" sz="1600" dirty="0" smtClean="0">
              <a:solidFill>
                <a:srgbClr val="0000CC"/>
              </a:solidFill>
            </a:rPr>
            <a:t> is concerned with scheduling and execution, whereas a </a:t>
          </a:r>
          <a:r>
            <a:rPr lang="en-GB" sz="1600" b="1" dirty="0" smtClean="0">
              <a:solidFill>
                <a:srgbClr val="0000CC"/>
              </a:solidFill>
            </a:rPr>
            <a:t>process</a:t>
          </a:r>
          <a:r>
            <a:rPr lang="en-GB" sz="1600" dirty="0" smtClean="0">
              <a:solidFill>
                <a:srgbClr val="0000CC"/>
              </a:solidFill>
            </a:rPr>
            <a:t> is concerned with both scheduling/execution and resource and resource ownership</a:t>
          </a:r>
          <a:endParaRPr lang="en-GB" sz="1600" dirty="0">
            <a:solidFill>
              <a:srgbClr val="0000CC"/>
            </a:solidFill>
          </a:endParaRPr>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custT="1"/>
      <dgm:spPr/>
      <dgm:t>
        <a:bodyPr/>
        <a:lstStyle/>
        <a:p>
          <a:pPr rtl="0"/>
          <a:r>
            <a:rPr lang="en-US" sz="2000" b="1" dirty="0" smtClean="0">
              <a:solidFill>
                <a:srgbClr val="FF0000"/>
              </a:solidFill>
            </a:rPr>
            <a:t>Process: </a:t>
          </a:r>
          <a:endParaRPr lang="en-US" sz="2000" b="1" dirty="0">
            <a:solidFill>
              <a:srgbClr val="FF0000"/>
            </a:solidFill>
          </a:endParaRPr>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custT="1"/>
      <dgm:spPr/>
      <dgm:t>
        <a:bodyPr/>
        <a:lstStyle/>
        <a:p>
          <a:pPr rtl="0"/>
          <a:r>
            <a:rPr lang="en-US" sz="1400" dirty="0" smtClean="0">
              <a:solidFill>
                <a:srgbClr val="FF0000"/>
              </a:solidFill>
            </a:rPr>
            <a:t>An instance of program running on computer</a:t>
          </a:r>
          <a:endParaRPr lang="en-US" sz="1400" dirty="0">
            <a:solidFill>
              <a:srgbClr val="FF0000"/>
            </a:solidFill>
          </a:endParaRPr>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custT="1"/>
      <dgm:spPr/>
      <dgm:t>
        <a:bodyPr/>
        <a:lstStyle/>
        <a:p>
          <a:pPr rtl="0"/>
          <a:r>
            <a:rPr lang="en-GB" sz="1400" dirty="0" smtClean="0">
              <a:solidFill>
                <a:srgbClr val="FF0000"/>
              </a:solidFill>
            </a:rPr>
            <a:t>Two key characteristics:</a:t>
          </a:r>
          <a:endParaRPr lang="en-GB" sz="1400" dirty="0">
            <a:solidFill>
              <a:srgbClr val="FF0000"/>
            </a:solidFill>
          </a:endParaRPr>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custT="1"/>
      <dgm:spPr/>
      <dgm:t>
        <a:bodyPr/>
        <a:lstStyle/>
        <a:p>
          <a:pPr rtl="0"/>
          <a:r>
            <a:rPr lang="en-GB" sz="1400" dirty="0" smtClean="0">
              <a:solidFill>
                <a:srgbClr val="FF0000"/>
              </a:solidFill>
            </a:rPr>
            <a:t>Resource ownership</a:t>
          </a:r>
          <a:endParaRPr lang="en-GB" sz="1400" dirty="0">
            <a:solidFill>
              <a:srgbClr val="FF0000"/>
            </a:solidFill>
          </a:endParaRPr>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custT="1"/>
      <dgm:spPr/>
      <dgm:t>
        <a:bodyPr/>
        <a:lstStyle/>
        <a:p>
          <a:pPr rtl="0"/>
          <a:r>
            <a:rPr lang="en-GB" sz="1400" dirty="0" smtClean="0">
              <a:solidFill>
                <a:srgbClr val="FF0000"/>
              </a:solidFill>
            </a:rPr>
            <a:t>Scheduling/execution</a:t>
          </a:r>
          <a:endParaRPr lang="en-GB" sz="1400" dirty="0">
            <a:solidFill>
              <a:srgbClr val="FF0000"/>
            </a:solidFill>
          </a:endParaRPr>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custT="1"/>
      <dgm:spPr/>
      <dgm:t>
        <a:bodyPr/>
        <a:lstStyle/>
        <a:p>
          <a:pPr rtl="0"/>
          <a:r>
            <a:rPr lang="en-GB" sz="1800" b="1" dirty="0" smtClean="0">
              <a:solidFill>
                <a:srgbClr val="FF0000"/>
              </a:solidFill>
            </a:rPr>
            <a:t>Process switch</a:t>
          </a:r>
          <a:endParaRPr lang="en-GB" sz="1800" b="1" dirty="0">
            <a:solidFill>
              <a:srgbClr val="FF0000"/>
            </a:solidFill>
          </a:endParaRPr>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custT="1"/>
      <dgm:spPr/>
      <dgm:t>
        <a:bodyPr/>
        <a:lstStyle/>
        <a:p>
          <a:pPr rtl="0"/>
          <a:r>
            <a:rPr lang="en-GB" sz="1400" dirty="0" smtClean="0">
              <a:solidFill>
                <a:srgbClr val="FF0000"/>
              </a:solidFill>
            </a:rPr>
            <a:t>Operation that switches the processor from one process to another </a:t>
          </a:r>
          <a:r>
            <a:rPr lang="en-US" sz="1400" dirty="0" smtClean="0">
              <a:solidFill>
                <a:srgbClr val="FF0000"/>
              </a:solidFill>
            </a:rPr>
            <a:t>by saving all the process control data, registers, and other information for the first and replacing them with the process information for the second</a:t>
          </a:r>
          <a:endParaRPr lang="en-GB" sz="1400" dirty="0">
            <a:solidFill>
              <a:srgbClr val="FF0000"/>
            </a:solidFill>
          </a:endParaRPr>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custT="1"/>
      <dgm:spPr/>
      <dgm:t>
        <a:bodyPr/>
        <a:lstStyle/>
        <a:p>
          <a:pPr rtl="0"/>
          <a:r>
            <a:rPr lang="en-US" sz="2000" dirty="0" smtClean="0">
              <a:solidFill>
                <a:srgbClr val="003300"/>
              </a:solidFill>
            </a:rPr>
            <a:t>Thread: </a:t>
          </a:r>
          <a:endParaRPr lang="en-US" sz="2000" dirty="0">
            <a:solidFill>
              <a:srgbClr val="003300"/>
            </a:solidFill>
          </a:endParaRPr>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custT="1"/>
      <dgm:spPr/>
      <dgm:t>
        <a:bodyPr/>
        <a:lstStyle/>
        <a:p>
          <a:pPr rtl="0"/>
          <a:r>
            <a:rPr lang="en-GB" sz="1400" dirty="0" smtClean="0">
              <a:solidFill>
                <a:srgbClr val="003300"/>
              </a:solidFill>
            </a:rPr>
            <a:t>Dispatchable unit of work within a process</a:t>
          </a:r>
          <a:endParaRPr lang="en-GB" sz="1400" dirty="0">
            <a:solidFill>
              <a:srgbClr val="003300"/>
            </a:solidFill>
          </a:endParaRPr>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custT="1"/>
      <dgm:spPr/>
      <dgm:t>
        <a:bodyPr/>
        <a:lstStyle/>
        <a:p>
          <a:pPr rtl="0"/>
          <a:r>
            <a:rPr lang="en-GB" sz="1400" dirty="0" smtClean="0">
              <a:solidFill>
                <a:srgbClr val="003300"/>
              </a:solidFill>
            </a:rPr>
            <a:t>Includes processor context (which includes the program counter and stack pointer) and data area for stack</a:t>
          </a:r>
          <a:endParaRPr lang="en-GB" sz="1400" dirty="0">
            <a:solidFill>
              <a:srgbClr val="003300"/>
            </a:solidFill>
          </a:endParaRPr>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custT="1"/>
      <dgm:spPr/>
      <dgm:t>
        <a:bodyPr/>
        <a:lstStyle/>
        <a:p>
          <a:pPr rtl="0"/>
          <a:r>
            <a:rPr lang="en-US" sz="1400" dirty="0" smtClean="0">
              <a:solidFill>
                <a:srgbClr val="003300"/>
              </a:solidFill>
            </a:rPr>
            <a:t>Executes sequentially and is interruptible so that the processor can turn to another thread</a:t>
          </a:r>
          <a:endParaRPr lang="en-US" sz="1400" dirty="0">
            <a:solidFill>
              <a:srgbClr val="003300"/>
            </a:solidFill>
          </a:endParaRPr>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custT="1"/>
      <dgm:spPr/>
      <dgm:t>
        <a:bodyPr/>
        <a:lstStyle/>
        <a:p>
          <a:pPr rtl="0"/>
          <a:r>
            <a:rPr lang="en-GB" sz="1800" b="1" dirty="0" smtClean="0">
              <a:solidFill>
                <a:srgbClr val="003300"/>
              </a:solidFill>
            </a:rPr>
            <a:t>Thread switch</a:t>
          </a:r>
          <a:endParaRPr lang="en-GB" sz="1800" b="1" dirty="0">
            <a:solidFill>
              <a:srgbClr val="003300"/>
            </a:solidFill>
          </a:endParaRPr>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custT="1"/>
      <dgm:spPr/>
      <dgm:t>
        <a:bodyPr/>
        <a:lstStyle/>
        <a:p>
          <a:pPr rtl="0"/>
          <a:r>
            <a:rPr lang="en-US" sz="1400" dirty="0" smtClean="0">
              <a:solidFill>
                <a:srgbClr val="003300"/>
              </a:solidFill>
            </a:rPr>
            <a:t>The act of switching processor control between threads within the same process</a:t>
          </a:r>
          <a:endParaRPr lang="en-US" sz="1400" dirty="0">
            <a:solidFill>
              <a:srgbClr val="003300"/>
            </a:solidFill>
          </a:endParaRPr>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custT="1"/>
      <dgm:spPr/>
      <dgm:t>
        <a:bodyPr/>
        <a:lstStyle/>
        <a:p>
          <a:pPr rtl="0"/>
          <a:r>
            <a:rPr lang="en-US" sz="1400" dirty="0" smtClean="0">
              <a:solidFill>
                <a:srgbClr val="003300"/>
              </a:solidFill>
            </a:rPr>
            <a:t>Typically less costly than process switch</a:t>
          </a:r>
          <a:endParaRPr lang="en-US" sz="1400" dirty="0">
            <a:solidFill>
              <a:srgbClr val="003300"/>
            </a:solidFill>
          </a:endParaRPr>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t>
        <a:bodyPr/>
        <a:lstStyle/>
        <a:p>
          <a:endParaRPr lang="en-US"/>
        </a:p>
      </dgm:t>
    </dgm:pt>
    <dgm:pt modelId="{22D01897-8099-364C-9C6A-34BEB9698B44}" type="pres">
      <dgm:prSet presAssocID="{406430D1-3460-7A42-A738-A675A7F8E210}" presName="circ1" presStyleLbl="vennNode1" presStyleIdx="0" presStyleCnt="6"/>
      <dgm:spPr/>
    </dgm:pt>
    <dgm:pt modelId="{2D42DB35-4587-6446-AB60-53BE55EA0121}" type="pres">
      <dgm:prSet presAssocID="{406430D1-3460-7A42-A738-A675A7F8E210}" presName="circ1Tx" presStyleLbl="revTx" presStyleIdx="0" presStyleCnt="0" custScaleX="118183" custScaleY="114598">
        <dgm:presLayoutVars>
          <dgm:chMax val="0"/>
          <dgm:chPref val="0"/>
          <dgm:bulletEnabled val="1"/>
        </dgm:presLayoutVars>
      </dgm:prSet>
      <dgm:spPr/>
      <dgm:t>
        <a:bodyPr/>
        <a:lstStyle/>
        <a:p>
          <a:endParaRPr lang="en-US"/>
        </a:p>
      </dgm:t>
    </dgm:pt>
    <dgm:pt modelId="{C63810A4-7204-104F-8145-45ADFBBF5C29}" type="pres">
      <dgm:prSet presAssocID="{6CA3169C-750F-6545-B50C-BD90BDA35B85}" presName="circ2" presStyleLbl="vennNode1" presStyleIdx="1" presStyleCnt="6"/>
      <dgm:spPr/>
    </dgm:pt>
    <dgm:pt modelId="{B3B00AE8-F8E3-F549-AA8D-260965224262}" type="pres">
      <dgm:prSet presAssocID="{6CA3169C-750F-6545-B50C-BD90BDA35B85}" presName="circ2Tx" presStyleLbl="revTx" presStyleIdx="0" presStyleCnt="0" custScaleY="163789">
        <dgm:presLayoutVars>
          <dgm:chMax val="0"/>
          <dgm:chPref val="0"/>
          <dgm:bulletEnabled val="1"/>
        </dgm:presLayoutVars>
      </dgm:prSet>
      <dgm:spPr/>
      <dgm:t>
        <a:bodyPr/>
        <a:lstStyle/>
        <a:p>
          <a:endParaRPr lang="en-US"/>
        </a:p>
      </dgm:t>
    </dgm:pt>
    <dgm:pt modelId="{0C4D4423-A48F-6C40-B123-0C2259171F2F}" type="pres">
      <dgm:prSet presAssocID="{4A84CFBD-E4A5-0C40-884C-81D7792A4689}" presName="circ3" presStyleLbl="vennNode1" presStyleIdx="2" presStyleCnt="6"/>
      <dgm:spPr/>
    </dgm:pt>
    <dgm:pt modelId="{AD442CCC-2545-1842-AB10-F68C4BDFEE54}" type="pres">
      <dgm:prSet presAssocID="{4A84CFBD-E4A5-0C40-884C-81D7792A4689}" presName="circ3Tx" presStyleLbl="revTx" presStyleIdx="0" presStyleCnt="0" custScaleX="109536" custScaleY="126423">
        <dgm:presLayoutVars>
          <dgm:chMax val="0"/>
          <dgm:chPref val="0"/>
          <dgm:bulletEnabled val="1"/>
        </dgm:presLayoutVars>
      </dgm:prSet>
      <dgm:spPr/>
      <dgm:t>
        <a:bodyPr/>
        <a:lstStyle/>
        <a:p>
          <a:endParaRPr lang="en-US"/>
        </a:p>
      </dgm:t>
    </dgm:pt>
    <dgm:pt modelId="{D78622AE-3F71-0D40-BEE6-DF424A4ED85C}" type="pres">
      <dgm:prSet presAssocID="{F7B84DEF-8E82-8F4E-94F5-8B57C079C0D2}" presName="circ4" presStyleLbl="vennNode1" presStyleIdx="3" presStyleCnt="6"/>
      <dgm:spPr/>
    </dgm:pt>
    <dgm:pt modelId="{8A50D7EE-62BB-614A-BB66-FA81522857D3}" type="pres">
      <dgm:prSet presAssocID="{F7B84DEF-8E82-8F4E-94F5-8B57C079C0D2}" presName="circ4Tx" presStyleLbl="revTx" presStyleIdx="0" presStyleCnt="0" custScaleX="186894" custLinFactNeighborX="25599" custLinFactNeighborY="7051">
        <dgm:presLayoutVars>
          <dgm:chMax val="0"/>
          <dgm:chPref val="0"/>
          <dgm:bulletEnabled val="1"/>
        </dgm:presLayoutVars>
      </dgm:prSet>
      <dgm:spPr/>
      <dgm:t>
        <a:bodyPr/>
        <a:lstStyle/>
        <a:p>
          <a:endParaRPr lang="en-US"/>
        </a:p>
      </dgm:t>
    </dgm:pt>
    <dgm:pt modelId="{CEF8270F-35BB-0848-B381-E981F8C8F51C}" type="pres">
      <dgm:prSet presAssocID="{8C95F624-596A-CB49-BF4A-E38929EFCE73}" presName="circ5" presStyleLbl="vennNode1" presStyleIdx="4" presStyleCnt="6"/>
      <dgm:spPr/>
    </dgm:pt>
    <dgm:pt modelId="{15CF3CA2-2079-8948-96AE-DF3A5B01EEAA}" type="pres">
      <dgm:prSet presAssocID="{8C95F624-596A-CB49-BF4A-E38929EFCE73}" presName="circ5Tx" presStyleLbl="revTx" presStyleIdx="0" presStyleCnt="0" custScaleX="154516" custScaleY="145622" custLinFactNeighborX="-12289" custLinFactNeighborY="-19200">
        <dgm:presLayoutVars>
          <dgm:chMax val="0"/>
          <dgm:chPref val="0"/>
          <dgm:bulletEnabled val="1"/>
        </dgm:presLayoutVars>
      </dgm:prSet>
      <dgm:spPr/>
      <dgm:t>
        <a:bodyPr/>
        <a:lstStyle/>
        <a:p>
          <a:endParaRPr lang="en-US"/>
        </a:p>
      </dgm:t>
    </dgm:pt>
    <dgm:pt modelId="{31706F97-55E3-D54B-9146-B3F3378F801A}" type="pres">
      <dgm:prSet presAssocID="{8BDB8623-A0C8-4640-8F75-0BB8668C27A6}" presName="circ6" presStyleLbl="vennNode1" presStyleIdx="5" presStyleCnt="6"/>
      <dgm:spPr/>
    </dgm:pt>
    <dgm:pt modelId="{5A342A44-5C4A-AA4B-B420-B41308FC5827}" type="pres">
      <dgm:prSet presAssocID="{8BDB8623-A0C8-4640-8F75-0BB8668C27A6}" presName="circ6Tx" presStyleLbl="revTx" presStyleIdx="0" presStyleCnt="0" custLinFactNeighborY="-14144">
        <dgm:presLayoutVars>
          <dgm:chMax val="0"/>
          <dgm:chPref val="0"/>
          <dgm:bulletEnabled val="1"/>
        </dgm:presLayoutVars>
      </dgm:prSet>
      <dgm:spPr/>
      <dgm:t>
        <a:bodyPr/>
        <a:lstStyle/>
        <a:p>
          <a:endParaRPr lang="en-US"/>
        </a:p>
      </dgm:t>
    </dgm:pt>
  </dgm:ptLst>
  <dgm:cxnLst>
    <dgm:cxn modelId="{84459167-55FE-F14D-AC5D-BD3D674A4ABE}" srcId="{4A84CFBD-E4A5-0C40-884C-81D7792A4689}" destId="{0CCABC8D-EE78-F848-B302-656B3DA48823}" srcOrd="1" destOrd="0" parTransId="{E9BD4C6A-32F8-5448-A91E-58546CCF2D0D}" sibTransId="{B1B57F7B-D9EE-4949-9BC4-498731413EB0}"/>
    <dgm:cxn modelId="{7EC14006-31F7-724D-8EE9-E24F1BC6CA9F}" srcId="{0CCABC8D-EE78-F848-B302-656B3DA48823}" destId="{9EFF2EB3-D786-1D46-887A-98985999292D}" srcOrd="0" destOrd="0" parTransId="{5A569FB7-2882-3E4C-AAD8-C9ED5B924E1B}" sibTransId="{48910CF2-8FB0-D749-A8DD-E766BC5B9DE1}"/>
    <dgm:cxn modelId="{6F215318-4911-C846-8964-2AF3A21C809F}" type="presOf" srcId="{8BDB8623-A0C8-4640-8F75-0BB8668C27A6}" destId="{5A342A44-5C4A-AA4B-B420-B41308FC5827}" srcOrd="0" destOrd="0" presId="urn:microsoft.com/office/officeart/2005/8/layout/venn1"/>
    <dgm:cxn modelId="{3749EBAD-CCF4-A14D-9E2F-17E4B76ABA62}" type="presOf" srcId="{2C78DDFA-5173-8045-BCF7-67A7D9B37E55}" destId="{5A342A44-5C4A-AA4B-B420-B41308FC5827}" srcOrd="0" destOrd="1"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AC5943EE-F872-FE4B-A7B0-FAAE6BAE38C3}" type="presOf" srcId="{F7B84DEF-8E82-8F4E-94F5-8B57C079C0D2}" destId="{8A50D7EE-62BB-614A-BB66-FA81522857D3}" srcOrd="0" destOrd="0" presId="urn:microsoft.com/office/officeart/2005/8/layout/venn1"/>
    <dgm:cxn modelId="{236B77DB-A22F-6142-89C9-52BBA2BA1707}" type="presOf" srcId="{6AEDE740-14C0-B145-900B-2A5A1D58662F}" destId="{8A50D7EE-62BB-614A-BB66-FA81522857D3}" srcOrd="0" destOrd="1" presId="urn:microsoft.com/office/officeart/2005/8/layout/venn1"/>
    <dgm:cxn modelId="{96C2156F-BBB4-874C-AF03-07960B981C10}" type="presOf" srcId="{0CCABC8D-EE78-F848-B302-656B3DA48823}" destId="{AD442CCC-2545-1842-AB10-F68C4BDFEE54}" srcOrd="0" destOrd="2" presId="urn:microsoft.com/office/officeart/2005/8/layout/venn1"/>
    <dgm:cxn modelId="{A29B9232-DB51-0C48-A804-FA9EB0823A38}" type="presOf" srcId="{6CA3169C-750F-6545-B50C-BD90BDA35B85}" destId="{B3B00AE8-F8E3-F549-AA8D-260965224262}" srcOrd="0" destOrd="0"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FA7C6456-B832-3449-A55B-23C6262B2C1F}" srcId="{C6BC5109-F798-7F4A-A4F5-6F98DC3A0C37}" destId="{8BDB8623-A0C8-4640-8F75-0BB8668C27A6}" srcOrd="5" destOrd="0" parTransId="{385089B7-518E-0942-9DCA-F6818C982F1D}" sibTransId="{93C62568-2288-E04F-BC7F-55CB1CEDB560}"/>
    <dgm:cxn modelId="{C5DE8C38-BA17-CF45-BCC8-27F662E05875}" type="presOf" srcId="{8C95F624-596A-CB49-BF4A-E38929EFCE73}" destId="{15CF3CA2-2079-8948-96AE-DF3A5B01EEAA}" srcOrd="0" destOrd="0"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F92C37A6-5369-0D46-8AC4-1BD4771FD7D2}" type="presOf" srcId="{F4C57902-D9B1-4749-BDB8-95E980AD9747}" destId="{AD442CCC-2545-1842-AB10-F68C4BDFEE54}" srcOrd="0" destOrd="4" presId="urn:microsoft.com/office/officeart/2005/8/layout/venn1"/>
    <dgm:cxn modelId="{976E5D24-27E3-7149-BB11-81AA7E522A75}" type="presOf" srcId="{E03480D1-B158-074B-9EC0-E42DA1DA5F0E}" destId="{15CF3CA2-2079-8948-96AE-DF3A5B01EEAA}" srcOrd="0" destOrd="2" presId="urn:microsoft.com/office/officeart/2005/8/layout/venn1"/>
    <dgm:cxn modelId="{2D56BF75-F614-DB48-ADCB-A0B3FC3E942C}" srcId="{C6BC5109-F798-7F4A-A4F5-6F98DC3A0C37}" destId="{4A84CFBD-E4A5-0C40-884C-81D7792A4689}" srcOrd="2" destOrd="0" parTransId="{4AF7DD68-6939-7E4E-A17C-2A8093F00524}" sibTransId="{9E47A2E4-34EA-0545-99F6-FDA23C87B707}"/>
    <dgm:cxn modelId="{0D1F7200-CF97-864F-8D09-F2BD785D58F1}" srcId="{8BDB8623-A0C8-4640-8F75-0BB8668C27A6}" destId="{2C78DDFA-5173-8045-BCF7-67A7D9B37E55}" srcOrd="0" destOrd="0" parTransId="{8F69BE19-2CDB-DD43-88CA-32DAA7E27E26}" sibTransId="{21A1142B-0EE0-B343-AABE-D3AF3788E41A}"/>
    <dgm:cxn modelId="{ABCD2C15-D454-2842-9A5A-376A59971549}" srcId="{8C95F624-596A-CB49-BF4A-E38929EFCE73}" destId="{E03480D1-B158-074B-9EC0-E42DA1DA5F0E}" srcOrd="1" destOrd="0" parTransId="{FE258033-775C-8048-A067-474A8D4C841A}" sibTransId="{1945740A-C72E-5744-84CD-D2E266EBB70D}"/>
    <dgm:cxn modelId="{226CC1A4-9237-D14F-9605-1651070EE006}" srcId="{8BDB8623-A0C8-4640-8F75-0BB8668C27A6}" destId="{F04FD671-833D-CC42-B9DA-43066DF68CF8}" srcOrd="1" destOrd="0" parTransId="{5483B081-B4F0-754D-BAF2-998BB590B324}" sibTransId="{90CA317B-E52F-BC46-824B-A486BB453DA9}"/>
    <dgm:cxn modelId="{C99ADC2D-AA02-6C42-9F07-1A4F1F21A319}" type="presOf" srcId="{F04FD671-833D-CC42-B9DA-43066DF68CF8}" destId="{5A342A44-5C4A-AA4B-B420-B41308FC5827}" srcOrd="0" destOrd="2" presId="urn:microsoft.com/office/officeart/2005/8/layout/venn1"/>
    <dgm:cxn modelId="{856D1050-C185-3B42-9BDE-C45E79B48974}" type="presOf" srcId="{4A84CFBD-E4A5-0C40-884C-81D7792A4689}" destId="{AD442CCC-2545-1842-AB10-F68C4BDFEE54}" srcOrd="0" destOrd="0" presId="urn:microsoft.com/office/officeart/2005/8/layout/venn1"/>
    <dgm:cxn modelId="{D1840D52-4296-4A42-848C-0DCDC659956C}" type="presOf" srcId="{0FA81A88-FB3F-4E40-B8F8-D9C738822C59}" destId="{AD442CCC-2545-1842-AB10-F68C4BDFEE54}" srcOrd="0" destOrd="1" presId="urn:microsoft.com/office/officeart/2005/8/layout/venn1"/>
    <dgm:cxn modelId="{23AF5052-9932-F444-9C3A-BD36B32F41BB}" type="presOf" srcId="{41D5AE6F-D60A-E249-A9D9-53CD757D2E8B}" destId="{15CF3CA2-2079-8948-96AE-DF3A5B01EEAA}"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7B2F4AB2-6075-114C-9997-BFDA779B1BEC}" srcId="{8C95F624-596A-CB49-BF4A-E38929EFCE73}" destId="{41D5AE6F-D60A-E249-A9D9-53CD757D2E8B}" srcOrd="0" destOrd="0" parTransId="{827CAB66-A488-444F-8AA0-4FA212C0E26F}" sibTransId="{D598E112-8C84-DF4E-9F5C-2E8C5205C415}"/>
    <dgm:cxn modelId="{8CDA5FCF-FB39-7345-B924-73347320394B}" type="presOf" srcId="{406430D1-3460-7A42-A738-A675A7F8E210}" destId="{2D42DB35-4587-6446-AB60-53BE55EA0121}" srcOrd="0" destOrd="0"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D363EDB6-53FC-804A-99E6-94FB75E6ABC3}" type="presOf" srcId="{D2D106D5-7ED1-4A4E-9997-B08B475F63C4}" destId="{15CF3CA2-2079-8948-96AE-DF3A5B01EEAA}" srcOrd="0" destOrd="3" presId="urn:microsoft.com/office/officeart/2005/8/layout/venn1"/>
    <dgm:cxn modelId="{100692F3-9272-A046-A6A7-52E27E0AF23D}" type="presOf" srcId="{9EFF2EB3-D786-1D46-887A-98985999292D}" destId="{AD442CCC-2545-1842-AB10-F68C4BDFEE54}" srcOrd="0" destOrd="3" presId="urn:microsoft.com/office/officeart/2005/8/layout/venn1"/>
    <dgm:cxn modelId="{DC4E0696-9873-7840-8BBE-4B5DB1E44731}" type="presOf" srcId="{C6BC5109-F798-7F4A-A4F5-6F98DC3A0C37}" destId="{51992B27-8E1C-594C-9D1D-0035964166D6}" srcOrd="0" destOrd="0" presId="urn:microsoft.com/office/officeart/2005/8/layout/venn1"/>
    <dgm:cxn modelId="{34FD660E-BA7B-CB47-811B-9DF65F14474A}" srcId="{C6BC5109-F798-7F4A-A4F5-6F98DC3A0C37}" destId="{8C95F624-596A-CB49-BF4A-E38929EFCE73}" srcOrd="4" destOrd="0" parTransId="{3DE285F3-15DF-AE46-906E-D1DBDC9A0456}" sibTransId="{596CFA4C-AFE6-8042-BFA5-F1E372B96BEB}"/>
    <dgm:cxn modelId="{C41B9806-76C5-5A42-9ABA-9A62FAE7318A}" srcId="{4A84CFBD-E4A5-0C40-884C-81D7792A4689}" destId="{0FA81A88-FB3F-4E40-B8F8-D9C738822C59}" srcOrd="0" destOrd="0" parTransId="{91D8EC8B-A3A1-BD43-88E2-5987D9B70F2E}" sibTransId="{0A8D2C92-3E89-5A4B-BEDE-EB30CF8EBE9B}"/>
    <dgm:cxn modelId="{E8C8FAD9-8078-3149-8796-4E62BF1E3B09}" srcId="{F7B84DEF-8E82-8F4E-94F5-8B57C079C0D2}" destId="{6AEDE740-14C0-B145-900B-2A5A1D58662F}" srcOrd="0" destOrd="0" parTransId="{3BE5351B-4249-CD45-B374-3479DE820905}" sibTransId="{CA9749C9-8A44-BF4B-BF06-347E5B1937E1}"/>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5866012-06F6-8D4F-A83F-6546A19A45B1}">
      <dsp:nvSpPr>
        <dsp:cNvPr id="0" name=""/>
        <dsp:cNvSpPr/>
      </dsp:nvSpPr>
      <dsp:spPr>
        <a:xfrm>
          <a:off x="0" y="0"/>
          <a:ext cx="8382000" cy="157734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A stand alone computer with the following characteristics:</a:t>
          </a:r>
          <a:endParaRPr lang="en-US" sz="4400" kern="1200" dirty="0">
            <a:effectLst>
              <a:outerShdw blurRad="38100" dist="38100" dir="2700000" algn="tl">
                <a:srgbClr val="000000">
                  <a:alpha val="43137"/>
                </a:srgbClr>
              </a:outerShdw>
            </a:effectLst>
          </a:endParaRPr>
        </a:p>
      </dsp:txBody>
      <dsp:txXfrm>
        <a:off x="0" y="0"/>
        <a:ext cx="8382000" cy="1577340"/>
      </dsp:txXfrm>
    </dsp:sp>
    <dsp:sp modelId="{86DF4C76-BCCB-BA44-8FE5-EB23379760BB}">
      <dsp:nvSpPr>
        <dsp:cNvPr id="0" name=""/>
        <dsp:cNvSpPr/>
      </dsp:nvSpPr>
      <dsp:spPr>
        <a:xfrm>
          <a:off x="102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Two or more similar processors of comparable capacity</a:t>
          </a:r>
          <a:endParaRPr lang="en-US" sz="1800" kern="1200" dirty="0">
            <a:effectLst>
              <a:outerShdw blurRad="38100" dist="38100" dir="2700000" algn="tl">
                <a:srgbClr val="000000">
                  <a:alpha val="43137"/>
                </a:srgbClr>
              </a:outerShdw>
            </a:effectLst>
          </a:endParaRPr>
        </a:p>
      </dsp:txBody>
      <dsp:txXfrm>
        <a:off x="1023" y="1577340"/>
        <a:ext cx="1675990" cy="3312414"/>
      </dsp:txXfrm>
    </dsp:sp>
    <dsp:sp modelId="{BBD00569-9559-8C4A-A8BC-FB0B407D404F}">
      <dsp:nvSpPr>
        <dsp:cNvPr id="0" name=""/>
        <dsp:cNvSpPr/>
      </dsp:nvSpPr>
      <dsp:spPr>
        <a:xfrm>
          <a:off x="167701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Processors share same memory and I/O facilities</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Processors are connected by a bus or other internal connection</a:t>
          </a:r>
          <a:endParaRPr lang="en-US" sz="14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Memory access time is approximately the same for each processor</a:t>
          </a:r>
          <a:endParaRPr lang="en-US" sz="1400" kern="1200" dirty="0">
            <a:effectLst>
              <a:outerShdw blurRad="38100" dist="38100" dir="2700000" algn="tl">
                <a:srgbClr val="000000">
                  <a:alpha val="43137"/>
                </a:srgbClr>
              </a:outerShdw>
            </a:effectLst>
          </a:endParaRPr>
        </a:p>
      </dsp:txBody>
      <dsp:txXfrm>
        <a:off x="1677013" y="1577340"/>
        <a:ext cx="1675990" cy="3312414"/>
      </dsp:txXfrm>
    </dsp:sp>
    <dsp:sp modelId="{AC2DEF00-3D69-4840-B97B-E3D70D594065}">
      <dsp:nvSpPr>
        <dsp:cNvPr id="0" name=""/>
        <dsp:cNvSpPr/>
      </dsp:nvSpPr>
      <dsp:spPr>
        <a:xfrm>
          <a:off x="3353004"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All processors share access to I/O devices</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Either through same channels or different channels giving paths to same devices</a:t>
          </a:r>
          <a:endParaRPr lang="en-US" sz="1400" kern="1200" dirty="0">
            <a:effectLst>
              <a:outerShdw blurRad="38100" dist="38100" dir="2700000" algn="tl">
                <a:srgbClr val="000000">
                  <a:alpha val="43137"/>
                </a:srgbClr>
              </a:outerShdw>
            </a:effectLst>
          </a:endParaRPr>
        </a:p>
      </dsp:txBody>
      <dsp:txXfrm>
        <a:off x="3353004" y="1577340"/>
        <a:ext cx="1675990" cy="3312414"/>
      </dsp:txXfrm>
    </dsp:sp>
    <dsp:sp modelId="{B4336DFF-2A25-B547-A8A1-E3F9D552A6EF}">
      <dsp:nvSpPr>
        <dsp:cNvPr id="0" name=""/>
        <dsp:cNvSpPr/>
      </dsp:nvSpPr>
      <dsp:spPr>
        <a:xfrm>
          <a:off x="5028995"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All processors can perform the same functions (hence “symmetric”)</a:t>
          </a:r>
          <a:endParaRPr lang="en-US" sz="1800" kern="1200" dirty="0">
            <a:effectLst>
              <a:outerShdw blurRad="38100" dist="38100" dir="2700000" algn="tl">
                <a:srgbClr val="000000">
                  <a:alpha val="43137"/>
                </a:srgbClr>
              </a:outerShdw>
            </a:effectLst>
          </a:endParaRPr>
        </a:p>
      </dsp:txBody>
      <dsp:txXfrm>
        <a:off x="5028995" y="1577340"/>
        <a:ext cx="1675990" cy="3312414"/>
      </dsp:txXfrm>
    </dsp:sp>
    <dsp:sp modelId="{B637C7E7-DB81-0244-84D3-7DFA7F0CDB62}">
      <dsp:nvSpPr>
        <dsp:cNvPr id="0" name=""/>
        <dsp:cNvSpPr/>
      </dsp:nvSpPr>
      <dsp:spPr>
        <a:xfrm>
          <a:off x="6704986"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System controlled by integrated operating system</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sz="1400" kern="1200" dirty="0">
            <a:effectLst>
              <a:outerShdw blurRad="38100" dist="38100" dir="2700000" algn="tl">
                <a:srgbClr val="000000">
                  <a:alpha val="43137"/>
                </a:srgbClr>
              </a:outerShdw>
            </a:effectLst>
          </a:endParaRPr>
        </a:p>
      </dsp:txBody>
      <dsp:txXfrm>
        <a:off x="6704986" y="1577340"/>
        <a:ext cx="1675990" cy="3312414"/>
      </dsp:txXfrm>
    </dsp:sp>
    <dsp:sp modelId="{C27401E4-7A7C-0149-B128-15CC58F7B178}">
      <dsp:nvSpPr>
        <dsp:cNvPr id="0" name=""/>
        <dsp:cNvSpPr/>
      </dsp:nvSpPr>
      <dsp:spPr>
        <a:xfrm>
          <a:off x="0" y="4889754"/>
          <a:ext cx="8382000" cy="368046"/>
        </a:xfrm>
        <a:prstGeom prst="rect">
          <a:avLst/>
        </a:prstGeom>
        <a:solidFill>
          <a:schemeClr val="accent1">
            <a:shade val="8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17573D-7ACC-BB44-9073-55022998936C}">
      <dsp:nvSpPr>
        <dsp:cNvPr id="0" name=""/>
        <dsp:cNvSpPr/>
      </dsp:nvSpPr>
      <dsp:spPr>
        <a:xfrm rot="5400000">
          <a:off x="114768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56413" y="2723"/>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Collect and maintain information about copies of data in cache</a:t>
          </a:r>
          <a:endParaRPr lang="en-US" sz="1700" kern="1200" dirty="0">
            <a:effectLst>
              <a:outerShdw blurRad="38100" dist="38100" dir="2700000" algn="tl">
                <a:srgbClr val="000000">
                  <a:alpha val="43137"/>
                </a:srgbClr>
              </a:outerShdw>
            </a:effectLst>
          </a:endParaRPr>
        </a:p>
      </dsp:txBody>
      <dsp:txXfrm>
        <a:off x="1556413" y="2723"/>
        <a:ext cx="2392263" cy="1435357"/>
      </dsp:txXfrm>
    </dsp:sp>
    <dsp:sp modelId="{4D2404F7-C043-1F43-A850-7696C06410C9}">
      <dsp:nvSpPr>
        <dsp:cNvPr id="0" name=""/>
        <dsp:cNvSpPr/>
      </dsp:nvSpPr>
      <dsp:spPr>
        <a:xfrm rot="5400000">
          <a:off x="114768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56413" y="1796921"/>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Directory stored in main memory</a:t>
          </a:r>
          <a:endParaRPr lang="en-US" sz="1700" kern="1200" dirty="0">
            <a:effectLst>
              <a:outerShdw blurRad="38100" dist="38100" dir="2700000" algn="tl">
                <a:srgbClr val="000000">
                  <a:alpha val="43137"/>
                </a:srgbClr>
              </a:outerShdw>
            </a:effectLst>
          </a:endParaRPr>
        </a:p>
      </dsp:txBody>
      <dsp:txXfrm>
        <a:off x="1556413" y="1796921"/>
        <a:ext cx="2392263" cy="1435357"/>
      </dsp:txXfrm>
    </dsp:sp>
    <dsp:sp modelId="{D643CE4E-E530-9342-9685-CB02A57DD750}">
      <dsp:nvSpPr>
        <dsp:cNvPr id="0" name=""/>
        <dsp:cNvSpPr/>
      </dsp:nvSpPr>
      <dsp:spPr>
        <a:xfrm>
          <a:off x="2044779" y="3835301"/>
          <a:ext cx="3171796"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56413" y="3591118"/>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Requests are checked against directory</a:t>
          </a:r>
          <a:endParaRPr lang="en-US" sz="1700" kern="1200" dirty="0">
            <a:effectLst>
              <a:outerShdw blurRad="38100" dist="38100" dir="2700000" algn="tl">
                <a:srgbClr val="000000">
                  <a:alpha val="43137"/>
                </a:srgbClr>
              </a:outerShdw>
            </a:effectLst>
          </a:endParaRPr>
        </a:p>
      </dsp:txBody>
      <dsp:txXfrm>
        <a:off x="1556413" y="3591118"/>
        <a:ext cx="2392263" cy="1435357"/>
      </dsp:txXfrm>
    </dsp:sp>
    <dsp:sp modelId="{FEC11408-FF1C-CA4C-8AFD-D46A3CF61CBF}">
      <dsp:nvSpPr>
        <dsp:cNvPr id="0" name=""/>
        <dsp:cNvSpPr/>
      </dsp:nvSpPr>
      <dsp:spPr>
        <a:xfrm rot="16200000">
          <a:off x="432939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738123" y="3591118"/>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Appropriate transfers are performed</a:t>
          </a:r>
          <a:endParaRPr lang="en-US" sz="1700" kern="1200" dirty="0">
            <a:effectLst>
              <a:outerShdw blurRad="38100" dist="38100" dir="2700000" algn="tl">
                <a:srgbClr val="000000">
                  <a:alpha val="43137"/>
                </a:srgbClr>
              </a:outerShdw>
            </a:effectLst>
          </a:endParaRPr>
        </a:p>
      </dsp:txBody>
      <dsp:txXfrm>
        <a:off x="4738123" y="3591118"/>
        <a:ext cx="2392263" cy="1435357"/>
      </dsp:txXfrm>
    </dsp:sp>
    <dsp:sp modelId="{EC505D46-4F46-8A47-BB54-15A3D28DA180}">
      <dsp:nvSpPr>
        <dsp:cNvPr id="0" name=""/>
        <dsp:cNvSpPr/>
      </dsp:nvSpPr>
      <dsp:spPr>
        <a:xfrm rot="16200000">
          <a:off x="432939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738123" y="1796921"/>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Creates central bottleneck</a:t>
          </a:r>
          <a:endParaRPr lang="en-US" sz="1700" kern="1200" dirty="0">
            <a:effectLst>
              <a:outerShdw blurRad="38100" dist="38100" dir="2700000" algn="tl">
                <a:srgbClr val="000000">
                  <a:alpha val="43137"/>
                </a:srgbClr>
              </a:outerShdw>
            </a:effectLst>
          </a:endParaRPr>
        </a:p>
      </dsp:txBody>
      <dsp:txXfrm>
        <a:off x="4738123" y="1796921"/>
        <a:ext cx="2392263" cy="1435357"/>
      </dsp:txXfrm>
    </dsp:sp>
    <dsp:sp modelId="{525DC54E-6DDC-4B4F-97E2-F11FB388EF71}">
      <dsp:nvSpPr>
        <dsp:cNvPr id="0" name=""/>
        <dsp:cNvSpPr/>
      </dsp:nvSpPr>
      <dsp:spPr>
        <a:xfrm>
          <a:off x="4738123" y="2723"/>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Effective in large scale systems with complex interconnection schemes</a:t>
          </a:r>
          <a:endParaRPr lang="en-US" sz="1700" kern="1200" dirty="0">
            <a:effectLst>
              <a:outerShdw blurRad="38100" dist="38100" dir="2700000" algn="tl">
                <a:srgbClr val="000000">
                  <a:alpha val="43137"/>
                </a:srgbClr>
              </a:outerShdw>
            </a:effectLst>
          </a:endParaRPr>
        </a:p>
      </dsp:txBody>
      <dsp:txXfrm>
        <a:off x="4738123" y="2723"/>
        <a:ext cx="2392263" cy="143535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D01897-8099-364C-9C6A-34BEB9698B44}">
      <dsp:nvSpPr>
        <dsp:cNvPr id="0" name=""/>
        <dsp:cNvSpPr/>
      </dsp:nvSpPr>
      <dsp:spPr>
        <a:xfrm>
          <a:off x="3412296" y="1333134"/>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189046" y="0"/>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Thread in multithreaded processors may or may not be the same as the concept of software threads in a multiprogrammed operating system</a:t>
          </a:r>
          <a:endParaRPr lang="en-US" sz="1200" kern="1200" dirty="0"/>
        </a:p>
      </dsp:txBody>
      <dsp:txXfrm>
        <a:off x="3189046" y="0"/>
        <a:ext cx="2232507" cy="1216152"/>
      </dsp:txXfrm>
    </dsp:sp>
    <dsp:sp modelId="{C63810A4-7204-104F-8145-45ADFBBF5C29}">
      <dsp:nvSpPr>
        <dsp:cNvPr id="0" name=""/>
        <dsp:cNvSpPr/>
      </dsp:nvSpPr>
      <dsp:spPr>
        <a:xfrm>
          <a:off x="3992004"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5910472" y="1158240"/>
          <a:ext cx="2115673" cy="133197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GB" sz="1200" kern="1200" dirty="0" smtClean="0"/>
            <a:t>Thread is concerned with scheduling and execution, whereas a process is concerned with both scheduling/execution and resource and resource ownership</a:t>
          </a:r>
          <a:endParaRPr lang="en-GB" sz="1200" kern="1200" dirty="0"/>
        </a:p>
      </dsp:txBody>
      <dsp:txXfrm>
        <a:off x="5910472" y="1158240"/>
        <a:ext cx="2115673" cy="1331976"/>
      </dsp:txXfrm>
    </dsp:sp>
    <dsp:sp modelId="{0C4D4423-A48F-6C40-B123-0C2259171F2F}">
      <dsp:nvSpPr>
        <dsp:cNvPr id="0" name=""/>
        <dsp:cNvSpPr/>
      </dsp:nvSpPr>
      <dsp:spPr>
        <a:xfrm>
          <a:off x="3992004"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5910472"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US" sz="1200" kern="1200" dirty="0" smtClean="0"/>
            <a:t>Process: </a:t>
          </a:r>
          <a:endParaRPr lang="en-US" sz="1200" kern="1200" dirty="0"/>
        </a:p>
        <a:p>
          <a:pPr marL="57150" lvl="1" indent="-57150" algn="l" defTabSz="400050" rtl="0">
            <a:lnSpc>
              <a:spcPct val="90000"/>
            </a:lnSpc>
            <a:spcBef>
              <a:spcPct val="0"/>
            </a:spcBef>
            <a:spcAft>
              <a:spcPct val="15000"/>
            </a:spcAft>
            <a:buChar char="••"/>
          </a:pPr>
          <a:r>
            <a:rPr lang="en-US" sz="900" kern="1200" dirty="0" smtClean="0"/>
            <a:t>An instance of program running on computer</a:t>
          </a:r>
          <a:endParaRPr lang="en-US" sz="900" kern="1200" dirty="0"/>
        </a:p>
        <a:p>
          <a:pPr marL="57150" lvl="1" indent="-57150" algn="l" defTabSz="400050" rtl="0">
            <a:lnSpc>
              <a:spcPct val="90000"/>
            </a:lnSpc>
            <a:spcBef>
              <a:spcPct val="0"/>
            </a:spcBef>
            <a:spcAft>
              <a:spcPct val="15000"/>
            </a:spcAft>
            <a:buChar char="••"/>
          </a:pPr>
          <a:r>
            <a:rPr lang="en-GB" sz="900" kern="1200" dirty="0" smtClean="0"/>
            <a:t>Two key characteristics:</a:t>
          </a:r>
          <a:endParaRPr lang="en-GB" sz="900" kern="1200" dirty="0"/>
        </a:p>
        <a:p>
          <a:pPr marL="114300" lvl="2" indent="-57150" algn="l" defTabSz="400050" rtl="0">
            <a:lnSpc>
              <a:spcPct val="90000"/>
            </a:lnSpc>
            <a:spcBef>
              <a:spcPct val="0"/>
            </a:spcBef>
            <a:spcAft>
              <a:spcPct val="15000"/>
            </a:spcAft>
            <a:buChar char="••"/>
          </a:pPr>
          <a:r>
            <a:rPr lang="en-GB" sz="900" kern="1200" dirty="0" smtClean="0"/>
            <a:t>Resource ownership</a:t>
          </a:r>
          <a:endParaRPr lang="en-GB" sz="900" kern="1200" dirty="0"/>
        </a:p>
        <a:p>
          <a:pPr marL="114300" lvl="2" indent="-57150" algn="l" defTabSz="400050" rtl="0">
            <a:lnSpc>
              <a:spcPct val="90000"/>
            </a:lnSpc>
            <a:spcBef>
              <a:spcPct val="0"/>
            </a:spcBef>
            <a:spcAft>
              <a:spcPct val="15000"/>
            </a:spcAft>
            <a:buChar char="••"/>
          </a:pPr>
          <a:r>
            <a:rPr lang="en-GB" sz="900" kern="1200" dirty="0" smtClean="0"/>
            <a:t>Scheduling/execution</a:t>
          </a:r>
          <a:endParaRPr lang="en-GB" sz="900" kern="1200" dirty="0"/>
        </a:p>
      </dsp:txBody>
      <dsp:txXfrm>
        <a:off x="5910472" y="3144621"/>
        <a:ext cx="2115673" cy="1488338"/>
      </dsp:txXfrm>
    </dsp:sp>
    <dsp:sp modelId="{D78622AE-3F71-0D40-BEE6-DF424A4ED85C}">
      <dsp:nvSpPr>
        <dsp:cNvPr id="0" name=""/>
        <dsp:cNvSpPr/>
      </dsp:nvSpPr>
      <dsp:spPr>
        <a:xfrm>
          <a:off x="3412296" y="267263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3189046" y="4575048"/>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GB" sz="1200" kern="1200" dirty="0" smtClean="0"/>
            <a:t>Process switch</a:t>
          </a:r>
          <a:endParaRPr lang="en-GB" sz="1200" kern="1200" dirty="0"/>
        </a:p>
        <a:p>
          <a:pPr marL="57150" lvl="1" indent="-57150" algn="l" defTabSz="400050" rtl="0">
            <a:lnSpc>
              <a:spcPct val="90000"/>
            </a:lnSpc>
            <a:spcBef>
              <a:spcPct val="0"/>
            </a:spcBef>
            <a:spcAft>
              <a:spcPct val="15000"/>
            </a:spcAft>
            <a:buChar char="••"/>
          </a:pPr>
          <a:r>
            <a:rPr lang="en-GB" sz="900" kern="1200" dirty="0" smtClean="0"/>
            <a:t>Operation that switches the processor from one process to another </a:t>
          </a:r>
          <a:r>
            <a:rPr lang="en-US" sz="900" kern="1200" dirty="0" smtClean="0"/>
            <a:t>by saving all the process control data, registers, and other information for the first and replacing them with the process information for the </a:t>
          </a:r>
          <a:r>
            <a:rPr lang="en-US" sz="900" kern="1200" dirty="0" smtClean="0"/>
            <a:t>second</a:t>
          </a:r>
          <a:endParaRPr lang="en-GB" sz="900" kern="1200" dirty="0"/>
        </a:p>
      </dsp:txBody>
      <dsp:txXfrm>
        <a:off x="3189046" y="4575048"/>
        <a:ext cx="2232507" cy="1216152"/>
      </dsp:txXfrm>
    </dsp:sp>
    <dsp:sp modelId="{CEF8270F-35BB-0848-B381-E981F8C8F51C}">
      <dsp:nvSpPr>
        <dsp:cNvPr id="0" name=""/>
        <dsp:cNvSpPr/>
      </dsp:nvSpPr>
      <dsp:spPr>
        <a:xfrm>
          <a:off x="2832589"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584453"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US" sz="1200" kern="1200" dirty="0" smtClean="0"/>
            <a:t>Thread: </a:t>
          </a:r>
          <a:endParaRPr lang="en-US" sz="1200" kern="1200" dirty="0"/>
        </a:p>
        <a:p>
          <a:pPr marL="57150" lvl="1" indent="-57150" algn="l" defTabSz="400050" rtl="0">
            <a:lnSpc>
              <a:spcPct val="90000"/>
            </a:lnSpc>
            <a:spcBef>
              <a:spcPct val="0"/>
            </a:spcBef>
            <a:spcAft>
              <a:spcPct val="15000"/>
            </a:spcAft>
            <a:buChar char="••"/>
          </a:pPr>
          <a:r>
            <a:rPr lang="en-GB" sz="900" kern="1200" dirty="0" smtClean="0"/>
            <a:t>Dispatchable unit of work within a process</a:t>
          </a:r>
          <a:endParaRPr lang="en-GB" sz="900" kern="1200" dirty="0"/>
        </a:p>
        <a:p>
          <a:pPr marL="57150" lvl="1" indent="-57150" algn="l" defTabSz="400050" rtl="0">
            <a:lnSpc>
              <a:spcPct val="90000"/>
            </a:lnSpc>
            <a:spcBef>
              <a:spcPct val="0"/>
            </a:spcBef>
            <a:spcAft>
              <a:spcPct val="15000"/>
            </a:spcAft>
            <a:buChar char="••"/>
          </a:pPr>
          <a:r>
            <a:rPr lang="en-GB" sz="900" kern="1200" dirty="0" smtClean="0"/>
            <a:t>Includes processor context (which includes the program counter and stack pointer) and data area for stack</a:t>
          </a:r>
          <a:endParaRPr lang="en-GB" sz="900" kern="1200" dirty="0"/>
        </a:p>
        <a:p>
          <a:pPr marL="57150" lvl="1" indent="-57150" algn="l" defTabSz="400050" rtl="0">
            <a:lnSpc>
              <a:spcPct val="90000"/>
            </a:lnSpc>
            <a:spcBef>
              <a:spcPct val="0"/>
            </a:spcBef>
            <a:spcAft>
              <a:spcPct val="15000"/>
            </a:spcAft>
            <a:buChar char="••"/>
          </a:pPr>
          <a:r>
            <a:rPr lang="en-US" sz="900" kern="1200" dirty="0" smtClean="0"/>
            <a:t>Executes sequentially and is interruptible so that the processor can turn to another thread</a:t>
          </a:r>
          <a:endParaRPr lang="en-US" sz="900" kern="1200" dirty="0"/>
        </a:p>
      </dsp:txBody>
      <dsp:txXfrm>
        <a:off x="584453" y="3144621"/>
        <a:ext cx="2115673" cy="1488338"/>
      </dsp:txXfrm>
    </dsp:sp>
    <dsp:sp modelId="{31706F97-55E3-D54B-9146-B3F3378F801A}">
      <dsp:nvSpPr>
        <dsp:cNvPr id="0" name=""/>
        <dsp:cNvSpPr/>
      </dsp:nvSpPr>
      <dsp:spPr>
        <a:xfrm>
          <a:off x="2832589"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584453" y="1158240"/>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GB" sz="1200" kern="1200" dirty="0" smtClean="0"/>
            <a:t>Thread switch</a:t>
          </a:r>
          <a:endParaRPr lang="en-GB" sz="1200" kern="1200" dirty="0"/>
        </a:p>
        <a:p>
          <a:pPr marL="57150" lvl="1" indent="-57150" algn="l" defTabSz="400050" rtl="0">
            <a:lnSpc>
              <a:spcPct val="90000"/>
            </a:lnSpc>
            <a:spcBef>
              <a:spcPct val="0"/>
            </a:spcBef>
            <a:spcAft>
              <a:spcPct val="15000"/>
            </a:spcAft>
            <a:buChar char="••"/>
          </a:pPr>
          <a:r>
            <a:rPr lang="en-US" sz="900" kern="1200" dirty="0" smtClean="0"/>
            <a:t>The act of switching processor control between threads within the same process</a:t>
          </a:r>
          <a:endParaRPr lang="en-US" sz="900" kern="1200" dirty="0"/>
        </a:p>
        <a:p>
          <a:pPr marL="57150" lvl="1" indent="-57150" algn="l" defTabSz="400050" rtl="0">
            <a:lnSpc>
              <a:spcPct val="90000"/>
            </a:lnSpc>
            <a:spcBef>
              <a:spcPct val="0"/>
            </a:spcBef>
            <a:spcAft>
              <a:spcPct val="15000"/>
            </a:spcAft>
            <a:buChar char="••"/>
          </a:pPr>
          <a:r>
            <a:rPr lang="en-US" sz="900" kern="1200" dirty="0" smtClean="0"/>
            <a:t>Typically less costly than process switch</a:t>
          </a:r>
          <a:endParaRPr lang="en-US" sz="900" kern="1200" dirty="0"/>
        </a:p>
      </dsp:txBody>
      <dsp:txXfrm>
        <a:off x="584453" y="1158240"/>
        <a:ext cx="2115673" cy="1488338"/>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17 “Parallel</a:t>
            </a:r>
            <a:r>
              <a:rPr lang="en-US" baseline="0" dirty="0" smtClean="0">
                <a:latin typeface="Times New Roman" pitchFamily="-110" charset="0"/>
              </a:rPr>
              <a:t> Processing</a:t>
            </a:r>
            <a:r>
              <a:rPr lang="en-US" dirty="0" smtClean="0">
                <a:latin typeface="Times New Roman" pitchFamily="-110" charset="0"/>
              </a:rPr>
              <a:t>”.</a:t>
            </a:r>
            <a:endParaRPr lang="en-AU" dirty="0" smtClean="0">
              <a:latin typeface="Times New Roman" pitchFamily="-110" charset="0"/>
            </a:endParaRPr>
          </a:p>
          <a:p>
            <a:r>
              <a:rPr lang="en-GB" dirty="0" smtClean="0"/>
              <a:t>Adapted</a:t>
            </a:r>
            <a:r>
              <a:rPr lang="en-GB" baseline="0" dirty="0" smtClean="0"/>
              <a:t> by Thân Văn Sử</a:t>
            </a:r>
          </a:p>
          <a:p>
            <a:endParaRPr lang="en-GB" baseline="0" dirty="0" smtClean="0"/>
          </a:p>
          <a:p>
            <a:r>
              <a:rPr lang="en-US" sz="1200" kern="1200" dirty="0" smtClean="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a:t>
            </a:r>
          </a:p>
          <a:p>
            <a:r>
              <a:rPr lang="en-US" sz="1200" kern="1200" dirty="0" smtClean="0">
                <a:solidFill>
                  <a:schemeClr val="tx1"/>
                </a:solidFill>
                <a:latin typeface="Times New Roman" pitchFamily="-84" charset="0"/>
                <a:ea typeface="+mn-ea"/>
                <a:cs typeface="+mn-cs"/>
              </a:rPr>
              <a:t>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the chapter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200" i="1" kern="1200" dirty="0" smtClean="0">
                <a:solidFill>
                  <a:schemeClr val="tx1"/>
                </a:solidFill>
                <a:latin typeface="Times New Roman" pitchFamily="-84" charset="0"/>
                <a:ea typeface="+mn-ea"/>
                <a:cs typeface="+mn-cs"/>
              </a:rPr>
              <a:t>supercomputers. </a:t>
            </a:r>
            <a:endParaRPr lang="en-US" dirty="0" smtClean="0"/>
          </a:p>
          <a:p>
            <a:endParaRPr lang="en-US"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Addressing: </a:t>
            </a:r>
            <a:r>
              <a:rPr lang="en-US" sz="1200" kern="1200" dirty="0" smtClean="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Arbitration: </a:t>
            </a:r>
            <a:r>
              <a:rPr lang="en-US" sz="1200" kern="1200" dirty="0" smtClean="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Time-sharing: </a:t>
            </a:r>
            <a:r>
              <a:rPr lang="en-US" sz="1200" kern="1200" dirty="0" smtClean="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11</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bus organization has several attractive features: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Simplicity: </a:t>
            </a:r>
            <a:r>
              <a:rPr lang="en-US" sz="1200" kern="1200" dirty="0" smtClean="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smtClean="0">
                <a:solidFill>
                  <a:schemeClr val="tx1"/>
                </a:solidFill>
                <a:latin typeface="Times New Roman" pitchFamily="-84" charset="0"/>
                <a:ea typeface="+mn-ea"/>
                <a:cs typeface="+mn-cs"/>
              </a:rPr>
              <a:t>and time-sharing logic of each processor remain the same as in a single-processor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Flexibility: </a:t>
            </a:r>
            <a:r>
              <a:rPr lang="en-US" sz="1200" b="0" kern="1200" dirty="0" smtClean="0">
                <a:solidFill>
                  <a:schemeClr val="tx1"/>
                </a:solidFill>
                <a:latin typeface="Times New Roman" pitchFamily="-84" charset="0"/>
                <a:ea typeface="+mn-ea"/>
                <a:cs typeface="+mn-cs"/>
              </a:rPr>
              <a:t>It is generally easy to expand the system by attaching more processors </a:t>
            </a:r>
            <a:r>
              <a:rPr lang="en-US" sz="1200" kern="1200" dirty="0" smtClean="0">
                <a:solidFill>
                  <a:schemeClr val="tx1"/>
                </a:solidFill>
                <a:latin typeface="Times New Roman" pitchFamily="-84" charset="0"/>
                <a:ea typeface="+mn-ea"/>
                <a:cs typeface="+mn-cs"/>
              </a:rPr>
              <a:t>to the bus.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Reliability: </a:t>
            </a:r>
            <a:r>
              <a:rPr lang="en-US" sz="1200" kern="1200" dirty="0" smtClean="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12</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smtClean="0">
                <a:solidFill>
                  <a:schemeClr val="tx1"/>
                </a:solidFill>
                <a:latin typeface="Times New Roman" pitchFamily="-84" charset="0"/>
                <a:ea typeface="+mn-ea"/>
                <a:cs typeface="+mn-cs"/>
              </a:rPr>
              <a:t>cache coherence </a:t>
            </a:r>
            <a:r>
              <a:rPr lang="en-US" sz="1200" kern="1200" dirty="0" smtClean="0">
                <a:solidFill>
                  <a:schemeClr val="tx1"/>
                </a:solidFill>
                <a:latin typeface="Times New Roman" pitchFamily="-84" charset="0"/>
                <a:ea typeface="+mn-ea"/>
                <a:cs typeface="+mn-cs"/>
              </a:rPr>
              <a:t>problem and is typically addressed in hardware rather than by the operating system.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13</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Simultaneous concurrent processes: OS routines need to be reentrant to allow</a:t>
            </a:r>
            <a:r>
              <a:rPr lang="en-US" sz="1200" kern="1200" dirty="0" smtClean="0">
                <a:solidFill>
                  <a:schemeClr val="tx1"/>
                </a:solidFill>
                <a:latin typeface="Times New Roman" pitchFamily="-84" charset="0"/>
                <a:ea typeface="+mn-ea"/>
                <a:cs typeface="+mn-cs"/>
              </a:rPr>
              <a:t>several processors to execute the same OS code simultaneously. With multiple processors executing the same or different parts of the OS, OS tables and management structures must be managed properly to avoid deadlock or invalid operations.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 </a:t>
            </a:r>
            <a:r>
              <a:rPr lang="en-US" sz="1200" kern="1200" dirty="0" smtClean="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Synchronization: </a:t>
            </a:r>
            <a:r>
              <a:rPr lang="en-US" sz="1200" kern="1200" dirty="0" smtClean="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Memory management: </a:t>
            </a:r>
            <a:r>
              <a:rPr lang="en-US" sz="1200" kern="1200" dirty="0" smtClean="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Reliability and fault tolerance: </a:t>
            </a:r>
            <a:r>
              <a:rPr lang="en-US" sz="1200" kern="1200" dirty="0" smtClean="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i="1" smtClean="0">
                <a:solidFill>
                  <a:srgbClr val="FF0000"/>
                </a:solidFill>
              </a:rPr>
              <a:t>Coherent: sticking together – cố kết</a:t>
            </a:r>
          </a:p>
          <a:p>
            <a:r>
              <a:rPr lang="en-US" sz="1200" i="1" smtClean="0">
                <a:solidFill>
                  <a:srgbClr val="FF0000"/>
                </a:solidFill>
              </a:rPr>
              <a:t>Consistency: disambiguation- nhất quán, không nhập nhằng</a:t>
            </a:r>
          </a:p>
          <a:p>
            <a:r>
              <a:rPr lang="en-US" sz="1200" i="1" smtClean="0">
                <a:solidFill>
                  <a:srgbClr val="FF0000"/>
                </a:solidFill>
              </a:rPr>
              <a:t>Protocol: way including some steps for communication- giao thức</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smtClean="0">
                <a:solidFill>
                  <a:srgbClr val="0070C0"/>
                </a:solidFill>
              </a:rPr>
              <a:t>Transparent: unable to see- trong suốt</a:t>
            </a:r>
          </a:p>
          <a:p>
            <a:r>
              <a:rPr lang="en-US" sz="1200" i="1" smtClean="0">
                <a:solidFill>
                  <a:srgbClr val="0070C0"/>
                </a:solidFill>
              </a:rPr>
              <a:t>Snoop: spy, rình mò, thăm dò </a:t>
            </a:r>
          </a:p>
          <a:p>
            <a:r>
              <a:rPr lang="en-US" sz="1200" kern="1200" smtClean="0">
                <a:solidFill>
                  <a:schemeClr val="tx1"/>
                </a:solidFill>
                <a:latin typeface="Times New Roman" pitchFamily="-84" charset="0"/>
                <a:ea typeface="+mn-ea"/>
                <a:cs typeface="+mn-cs"/>
              </a:rPr>
              <a:t>Hardware-based </a:t>
            </a:r>
            <a:r>
              <a:rPr lang="en-US" sz="1200" kern="1200" dirty="0" smtClean="0">
                <a:solidFill>
                  <a:schemeClr val="tx1"/>
                </a:solidFill>
                <a:latin typeface="Times New Roman" pitchFamily="-84" charset="0"/>
                <a:ea typeface="+mn-ea"/>
                <a:cs typeface="+mn-cs"/>
              </a:rPr>
              <a:t>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18</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19</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a:t>
            </a:r>
            <a:endParaRPr lang="en-US" dirty="0" smtClean="0"/>
          </a:p>
          <a:p>
            <a:r>
              <a:rPr lang="en-US" sz="1200" kern="1200" dirty="0" smtClean="0">
                <a:solidFill>
                  <a:schemeClr val="tx1"/>
                </a:solidFill>
                <a:latin typeface="Times New Roman" pitchFamily="-84" charset="0"/>
                <a:ea typeface="+mn-ea"/>
                <a:cs typeface="+mn-cs"/>
              </a:rPr>
              <a:t>When an update action is performed on a shared cache line, it must be announced to all other caches by a broadcast mechanism. Each cache controller is able to “snoop” on the network to observe these broadcasted notifications, and react accordingly.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2</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20</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smtClean="0"/>
          </a:p>
          <a:p>
            <a:endParaRPr lang="en-GB"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21</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Modified: </a:t>
            </a:r>
            <a:r>
              <a:rPr lang="en-US" sz="1200" kern="1200" dirty="0" smtClean="0">
                <a:solidFill>
                  <a:schemeClr val="tx1"/>
                </a:solidFill>
                <a:latin typeface="Times New Roman" pitchFamily="-84" charset="0"/>
                <a:ea typeface="+mn-ea"/>
                <a:cs typeface="+mn-cs"/>
              </a:rPr>
              <a:t>The line in the cache has been modified (different from main memory) and is available only in this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Exclusive: </a:t>
            </a:r>
            <a:r>
              <a:rPr lang="en-US" sz="1200" kern="1200" dirty="0" smtClean="0">
                <a:solidFill>
                  <a:schemeClr val="tx1"/>
                </a:solidFill>
                <a:latin typeface="Times New Roman" pitchFamily="-84" charset="0"/>
                <a:ea typeface="+mn-ea"/>
                <a:cs typeface="+mn-cs"/>
              </a:rPr>
              <a:t>The line in the cache is the same as that in main memory and is not present in any 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Shared: </a:t>
            </a:r>
            <a:r>
              <a:rPr lang="en-US" sz="1200" kern="1200" dirty="0" smtClean="0">
                <a:solidFill>
                  <a:schemeClr val="tx1"/>
                </a:solidFill>
                <a:latin typeface="Times New Roman" pitchFamily="-84" charset="0"/>
                <a:ea typeface="+mn-ea"/>
                <a:cs typeface="+mn-cs"/>
              </a:rPr>
              <a:t>The line in the cache is the same as that in main memory and may be present in another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Invalid: </a:t>
            </a:r>
            <a:r>
              <a:rPr lang="en-US" sz="1200" kern="1200" dirty="0" smtClean="0">
                <a:solidFill>
                  <a:schemeClr val="tx1"/>
                </a:solidFill>
                <a:latin typeface="Times New Roman" pitchFamily="-84" charset="0"/>
                <a:ea typeface="+mn-ea"/>
                <a:cs typeface="+mn-cs"/>
              </a:rPr>
              <a:t>The line in the cache does not contain valid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17.1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24</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17.6 displays a state diagram for the MESI protocol. Keep in mind that each line of the cache has its own state bits and therefore its own realization of the state diagram. Figure 17.6a shows the transitions that occur due to actions initiated by the processor attached to this cache. Figure 17.6b shows the transitions that occur due to events that are snooped on the common bus. This presentation of separate state diagrams for processor-initiated and bus-initiated actions helps to clarify the logic of the MESI protocol.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any time a cache line is in a single state. If the next event is from the attached processor, then the transition is dictated by Figure 17.6a and if the next event is from the bus, the transition is dictated by Figure 17.6b. </a:t>
            </a:r>
            <a:endParaRPr lang="en-US" dirty="0" smtClean="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smtClean="0"/>
          </a:p>
          <a:p>
            <a:r>
              <a:rPr lang="en-US" sz="1200" kern="1200" dirty="0" smtClean="0">
                <a:solidFill>
                  <a:schemeClr val="tx1"/>
                </a:solidFill>
                <a:latin typeface="Times New Roman" pitchFamily="-84" charset="0"/>
                <a:ea typeface="+mn-ea"/>
                <a:cs typeface="+mn-cs"/>
              </a:rPr>
              <a:t>MIPS rate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IPC </a:t>
            </a:r>
            <a:endParaRPr lang="en-US" dirty="0" smtClean="0"/>
          </a:p>
          <a:p>
            <a:r>
              <a:rPr lang="en-US" sz="1200" kern="1200" dirty="0" smtClean="0">
                <a:solidFill>
                  <a:schemeClr val="tx1"/>
                </a:solidFill>
                <a:latin typeface="Times New Roman" pitchFamily="-84" charset="0"/>
                <a:ea typeface="+mn-ea"/>
                <a:cs typeface="+mn-cs"/>
              </a:rPr>
              <a:t>where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is the processor clock frequency, in MHz, and </a:t>
            </a:r>
            <a:r>
              <a:rPr lang="en-US" sz="1200" i="1" kern="1200" dirty="0" smtClean="0">
                <a:solidFill>
                  <a:schemeClr val="tx1"/>
                </a:solidFill>
                <a:latin typeface="Times New Roman" pitchFamily="-84" charset="0"/>
                <a:ea typeface="+mn-ea"/>
                <a:cs typeface="+mn-cs"/>
              </a:rPr>
              <a:t>IPC </a:t>
            </a:r>
            <a:r>
              <a:rPr lang="en-US" sz="1200" kern="1200" dirty="0" smtClean="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 </a:t>
            </a:r>
            <a:r>
              <a:rPr lang="en-US" sz="1200" kern="1200" dirty="0" smtClean="0">
                <a:solidFill>
                  <a:schemeClr val="tx1"/>
                </a:solidFill>
                <a:latin typeface="Times New Roman" pitchFamily="-84" charset="0"/>
                <a:ea typeface="+mn-ea"/>
                <a:cs typeface="+mn-cs"/>
              </a:rPr>
              <a:t>An instance of a program running on a computer. A process embodies two key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—Resource ownership: </a:t>
            </a:r>
            <a:r>
              <a:rPr lang="en-US" sz="1200" kern="1200" dirty="0" smtClean="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—Scheduling/execution: </a:t>
            </a:r>
            <a:r>
              <a:rPr lang="en-US" sz="1200" kern="1200" dirty="0" smtClean="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Process switch: </a:t>
            </a:r>
            <a:r>
              <a:rPr lang="en-US" sz="1200" kern="1200" dirty="0" smtClean="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second.2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a:t>
            </a:r>
            <a:r>
              <a:rPr lang="en-US" sz="1200" kern="1200" dirty="0" smtClean="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switch: </a:t>
            </a:r>
            <a:r>
              <a:rPr lang="en-US" sz="1200" kern="1200" dirty="0" smtClean="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smtClean="0"/>
          </a:p>
          <a:p>
            <a:r>
              <a:rPr lang="en-US" sz="1200" kern="1200" dirty="0" smtClean="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Broadly speaking, there are four principal approaches to multithreading: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Interleaved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fine-grained multithreading. </a:t>
            </a:r>
            <a:r>
              <a:rPr lang="en-US" sz="1200" kern="1200" dirty="0" smtClean="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smtClean="0"/>
          </a:p>
          <a:p>
            <a:r>
              <a:rPr lang="en-US" sz="1200" kern="1200" dirty="0" smtClean="0">
                <a:solidFill>
                  <a:schemeClr val="tx1"/>
                </a:solidFill>
                <a:latin typeface="Times New Roman" pitchFamily="-84" charset="0"/>
                <a:ea typeface="+mn-ea"/>
                <a:cs typeface="+mn-cs"/>
              </a:rPr>
              <a:t>thread is executed.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Blocked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coarse-grained multithreading. </a:t>
            </a:r>
            <a:r>
              <a:rPr lang="en-US" sz="1200" kern="1200" dirty="0" smtClean="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Simultaneous multithreading (SMT): </a:t>
            </a:r>
            <a:r>
              <a:rPr lang="en-US" sz="1200" kern="1200" dirty="0" smtClean="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Chip multiprocessing: </a:t>
            </a:r>
            <a:r>
              <a:rPr lang="en-US" sz="1200" kern="1200" dirty="0" smtClean="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cycle.3 The vertical dimension represents the time sequence of clock cycles. An empty (shaded) slot represents an unused execution slot in one pipeline. A no-op is indicated by N.</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first three illustrations in Figure 17.7 show different approaches with a scalar (i.e., single-issue) processor: </a:t>
            </a:r>
            <a:endParaRPr lang="en-US" dirty="0" smtClean="0"/>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Single-threaded scalar: </a:t>
            </a:r>
            <a:r>
              <a:rPr lang="en-US" sz="1200" kern="1200" dirty="0" smtClean="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Interleaved multithreaded scalar: </a:t>
            </a:r>
            <a:r>
              <a:rPr lang="en-US" sz="1200" kern="1200" dirty="0" smtClean="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endParaRPr lang="en-US" dirty="0" smtClean="0"/>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Blocked multithreaded scalar: </a:t>
            </a:r>
            <a:r>
              <a:rPr lang="en-US" sz="1200" kern="1200" dirty="0" smtClean="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dirty="0" smtClean="0">
                <a:solidFill>
                  <a:schemeClr val="tx1"/>
                </a:solidFill>
                <a:latin typeface="Times New Roman" pitchFamily="-84" charset="0"/>
                <a:ea typeface="+mn-ea"/>
                <a:cs typeface="+mn-cs"/>
              </a:rPr>
              <a:t>switches to another thread.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case of interleaved multithreading, it is assumed that there are no control or data dependencies between threads, which simplifies the pipeline design and there- fore should allow a thread switch with no delay. However, depending on the specific design and implementation, block multithreading may require a clock cycle to per- form a thread switch, as illustrated in Figure 17.7. This is true if a fetched instruction triggers the thread switch and must be discarded from the pipeline [UNGE03].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Although interleaved multithreading appears to offer better processor utilization than blocked multithreading, it does so at the sacrifice of single-thread performance. The multiple threads compete for cache resources, which raises the probability of a cache miss for a given thread.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More opportunities for parallel execution are available if the processor can issue multiple instructions per cycle. Figures 17.7d through 17.7i illustrate a number of variations among processors that have hardware for issuing four instructions per cycle. </a:t>
            </a:r>
            <a:endParaRPr lang="en-US" dirty="0" smtClean="0"/>
          </a:p>
          <a:p>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17.7c shows a situation in which the time to perform a thread switch is one cycle, whereas Figure 17.7b shows that thread switching occurs in zero cycles.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recent models of the Pentium 4 use a multithreading technique that the Intel literature refers to as </a:t>
            </a:r>
            <a:r>
              <a:rPr lang="en-US" sz="1200" i="1" kern="1200" dirty="0" smtClean="0">
                <a:solidFill>
                  <a:schemeClr val="tx1"/>
                </a:solidFill>
                <a:latin typeface="Times New Roman" pitchFamily="-84" charset="0"/>
                <a:ea typeface="+mn-ea"/>
                <a:cs typeface="+mn-cs"/>
              </a:rPr>
              <a:t>hyperthreading </a:t>
            </a:r>
            <a:r>
              <a:rPr lang="en-US" sz="1200" kern="1200" dirty="0" smtClean="0">
                <a:solidFill>
                  <a:schemeClr val="tx1"/>
                </a:solidFill>
                <a:latin typeface="Times New Roman" pitchFamily="-84" charset="0"/>
                <a:ea typeface="+mn-ea"/>
                <a:cs typeface="+mn-cs"/>
              </a:rPr>
              <a:t>[MARR02]. In essence, the Pentium 4 approach is to use SMT with support for two threads. Thus, the single multithreaded processor is logically two processors.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IBM Power5 chip, which is used in high-end PowerPC products, combines chip multiprocessing with SMT [KALL04]. The chip has two separate processors, each of which is a multithreaded processor capable of supporting two threads concurrently using SMT. Interestingly, the designers simulated various alternatives and found that having two two-way SMT processors on a single chip provided superior performance to a single four-way SMT processor. The simulations showed that additional multithreading beyond the support for two threads might decrease performance because of cache thrashing, as data from one thread displaces data needed by another thread.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31</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baseline="0" dirty="0" smtClean="0"/>
              <a:t> 17</a:t>
            </a:r>
            <a:r>
              <a:rPr lang="en-GB" dirty="0" smtClean="0"/>
              <a:t>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4</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single data (SISD) stream: </a:t>
            </a:r>
            <a:r>
              <a:rPr lang="en-US" sz="1200" kern="1200" dirty="0" smtClean="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multiple data (SIMD) stream: </a:t>
            </a:r>
            <a:r>
              <a:rPr lang="en-US" sz="1200" kern="1200" dirty="0" smtClean="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single data (MISD) stream: </a:t>
            </a:r>
            <a:r>
              <a:rPr lang="en-US" sz="1200" kern="1200" dirty="0" smtClean="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multiple data (MIMD) stream: </a:t>
            </a:r>
            <a:r>
              <a:rPr lang="en-US" sz="1200" kern="1200" dirty="0" smtClean="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5</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smtClean="0">
                <a:solidFill>
                  <a:schemeClr val="tx1"/>
                </a:solidFill>
                <a:latin typeface="Times New Roman" pitchFamily="-84" charset="0"/>
                <a:ea typeface="+mn-ea"/>
                <a:cs typeface="+mn-cs"/>
              </a:rPr>
              <a:t>symmetric multiprocessor (SMP), </a:t>
            </a:r>
            <a:r>
              <a:rPr lang="en-US" sz="1200" kern="1200" dirty="0" smtClean="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collection of independent uniprocessors or SMPs may be interconnected to form a </a:t>
            </a:r>
            <a:r>
              <a:rPr lang="en-US" sz="1200" b="1" kern="1200" dirty="0" smtClean="0">
                <a:solidFill>
                  <a:schemeClr val="tx1"/>
                </a:solidFill>
                <a:latin typeface="Times New Roman" pitchFamily="-84" charset="0"/>
                <a:ea typeface="+mn-ea"/>
                <a:cs typeface="+mn-cs"/>
              </a:rPr>
              <a:t>cluster. </a:t>
            </a:r>
            <a:r>
              <a:rPr lang="en-US" sz="1200" kern="1200" dirty="0" smtClean="0">
                <a:solidFill>
                  <a:schemeClr val="tx1"/>
                </a:solidFill>
                <a:latin typeface="Times New Roman" pitchFamily="-84" charset="0"/>
                <a:ea typeface="+mn-ea"/>
                <a:cs typeface="+mn-cs"/>
              </a:rPr>
              <a:t>Communication among the computers is either via fixed paths or via some network facility. </a:t>
            </a:r>
            <a:endParaRPr lang="en-US" dirty="0" smtClean="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6</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smtClean="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7</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smtClean="0">
                <a:solidFill>
                  <a:schemeClr val="tx1"/>
                </a:solidFill>
                <a:latin typeface="Times New Roman" pitchFamily="-84" charset="0"/>
                <a:ea typeface="+mn-ea"/>
                <a:cs typeface="+mn-cs"/>
              </a:rPr>
              <a:t>SMP </a:t>
            </a:r>
            <a:r>
              <a:rPr lang="en-US" sz="1200" kern="1200" dirty="0" smtClean="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There are two or more similar processors of comparable capability.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2.These processors share the same main memory and I/O facilities and are interconnected by a bus or other internal connection scheme, such that memory access time is approximately the same for each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4. All processors can perform the same functions (hence the term </a:t>
            </a:r>
            <a:r>
              <a:rPr lang="en-US" sz="1200" b="1" i="1" kern="1200" dirty="0" smtClean="0">
                <a:solidFill>
                  <a:schemeClr val="tx1"/>
                </a:solidFill>
                <a:latin typeface="Times New Roman" pitchFamily="-84" charset="0"/>
                <a:ea typeface="+mn-ea"/>
                <a:cs typeface="+mn-cs"/>
              </a:rPr>
              <a:t>symmetric). </a:t>
            </a:r>
            <a:endParaRPr lang="en-US" sz="1200" b="1"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Points 1 to 4 should be self-explanatory. Point 5 illustrates one of the contrasts </a:t>
            </a:r>
          </a:p>
          <a:p>
            <a:r>
              <a:rPr lang="en-US" sz="1200" kern="1200" dirty="0" smtClean="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smtClean="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smtClean="0">
                <a:solidFill>
                  <a:schemeClr val="tx1"/>
                </a:solidFill>
                <a:latin typeface="Times New Roman" pitchFamily="-84" charset="0"/>
                <a:ea typeface="+mn-ea"/>
                <a:cs typeface="+mn-cs"/>
              </a:rPr>
              <a:t>between processes.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Performance: </a:t>
            </a:r>
            <a:r>
              <a:rPr lang="en-US" sz="1200" kern="1200" dirty="0" smtClean="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Availability: </a:t>
            </a:r>
            <a:r>
              <a:rPr lang="en-US" sz="1200" kern="1200" dirty="0" smtClean="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kern="1200" dirty="0" smtClean="0">
                <a:solidFill>
                  <a:schemeClr val="tx1"/>
                </a:solidFill>
                <a:latin typeface="Times New Roman" pitchFamily="-84" charset="0"/>
                <a:ea typeface="+mn-ea"/>
                <a:cs typeface="+mn-cs"/>
              </a:rPr>
              <a:t>does not halt the machine. Instead, the system can continue to function at reduced performance.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Incremental growth: </a:t>
            </a:r>
            <a:r>
              <a:rPr lang="en-US" sz="1200" kern="1200" dirty="0" smtClean="0">
                <a:solidFill>
                  <a:schemeClr val="tx1"/>
                </a:solidFill>
                <a:latin typeface="Times New Roman" pitchFamily="-84" charset="0"/>
                <a:ea typeface="+mn-ea"/>
                <a:cs typeface="+mn-cs"/>
              </a:rPr>
              <a:t>A user can enhance the performance of a system by adding an additional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Scaling</a:t>
            </a:r>
            <a:r>
              <a:rPr lang="en-US" sz="1200" b="0" kern="1200" dirty="0" smtClean="0">
                <a:solidFill>
                  <a:schemeClr val="tx1"/>
                </a:solidFill>
                <a:latin typeface="Times New Roman" pitchFamily="-84" charset="0"/>
                <a:ea typeface="+mn-ea"/>
                <a:cs typeface="+mn-cs"/>
              </a:rPr>
              <a:t>: Vendors can offer a range of products with different price and perform</a:t>
            </a:r>
            <a:r>
              <a:rPr lang="en-US" sz="1200" kern="1200" dirty="0" smtClean="0">
                <a:solidFill>
                  <a:schemeClr val="tx1"/>
                </a:solidFill>
                <a:latin typeface="Times New Roman" pitchFamily="-84" charset="0"/>
                <a:ea typeface="+mn-ea"/>
                <a:cs typeface="+mn-cs"/>
              </a:rPr>
              <a:t>ance characteristics based on the number of processors configured in the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9</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3/21/2017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3/21/2017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3/21/2017</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3/21/2017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3/21/2017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3/21/2017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3/21/2017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3/21/2017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3/21/2017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3/21/2017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3/21/2017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553480" cy="414606"/>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428597" y="5214950"/>
            <a:ext cx="385765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17</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643438" y="4714884"/>
            <a:ext cx="3857652" cy="885825"/>
          </a:xfrm>
          <a:prstGeom prst="rect">
            <a:avLst/>
          </a:prstGeom>
        </p:spPr>
        <p:txBody>
          <a:bodyPr>
            <a:noAutofit/>
          </a:bodyPr>
          <a:lstStyle/>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smtClean="0">
                <a:ln>
                  <a:noFill/>
                </a:ln>
                <a:solidFill>
                  <a:srgbClr val="002060"/>
                </a:solidFill>
                <a:effectLst/>
                <a:uLnTx/>
                <a:uFillTx/>
                <a:latin typeface="+mn-lt"/>
                <a:ea typeface="+mn-ea"/>
                <a:cs typeface="+mn-cs"/>
              </a:rPr>
              <a:t>Parallel</a:t>
            </a:r>
          </a:p>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smtClean="0">
                <a:ln>
                  <a:noFill/>
                </a:ln>
                <a:solidFill>
                  <a:srgbClr val="002060"/>
                </a:solidFill>
                <a:effectLst/>
                <a:uLnTx/>
                <a:uFillTx/>
                <a:latin typeface="+mn-lt"/>
                <a:ea typeface="+mn-ea"/>
                <a:cs typeface="+mn-cs"/>
              </a:rPr>
              <a:t>Processing</a:t>
            </a:r>
            <a:endParaRPr kumimoji="0" lang="en-US" sz="40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152400" y="142876"/>
            <a:ext cx="7556500" cy="642918"/>
          </a:xfrm>
        </p:spPr>
        <p:txBody>
          <a:bodyPr/>
          <a:lstStyle/>
          <a:p>
            <a:r>
              <a:rPr lang="en-GB" sz="2800" dirty="0" smtClean="0">
                <a:effectLst>
                  <a:outerShdw blurRad="38100" dist="38100" dir="2700000" algn="tl">
                    <a:srgbClr val="000000">
                      <a:alpha val="43137"/>
                    </a:srgbClr>
                  </a:outerShdw>
                </a:effectLst>
              </a:rPr>
              <a:t>Organization: Symmetric Multiprocessor</a:t>
            </a:r>
            <a:endParaRPr lang="en-GB" sz="2800"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71406" y="928670"/>
            <a:ext cx="6362700" cy="4257675"/>
          </a:xfrm>
          <a:prstGeom prst="rect">
            <a:avLst/>
          </a:prstGeom>
          <a:noFill/>
          <a:ln w="9525">
            <a:noFill/>
            <a:miter lim="800000"/>
            <a:headEnd/>
            <a:tailEnd/>
          </a:ln>
          <a:effectLst/>
        </p:spPr>
      </p:pic>
      <p:sp>
        <p:nvSpPr>
          <p:cNvPr id="5" name="Rectangle 4"/>
          <p:cNvSpPr/>
          <p:nvPr/>
        </p:nvSpPr>
        <p:spPr>
          <a:xfrm>
            <a:off x="6572264" y="642918"/>
            <a:ext cx="2428892" cy="6247864"/>
          </a:xfrm>
          <a:prstGeom prst="rect">
            <a:avLst/>
          </a:prstGeom>
          <a:solidFill>
            <a:srgbClr val="99FF66"/>
          </a:solidFill>
        </p:spPr>
        <p:txBody>
          <a:bodyPr wrap="square">
            <a:spAutoFit/>
          </a:bodyPr>
          <a:lstStyle/>
          <a:p>
            <a:pPr>
              <a:buFont typeface="Arial" pitchFamily="34" charset="0"/>
              <a:buChar char="•"/>
            </a:pPr>
            <a:r>
              <a:rPr lang="en-US" sz="2000" dirty="0" smtClean="0"/>
              <a:t>The most common organization for personal computers, workstations, and servers is the time-shared bus. The time-shared bus is the simplest mechanism for constructing a multiprocessor system.</a:t>
            </a:r>
          </a:p>
          <a:p>
            <a:pPr>
              <a:buFont typeface="Arial" pitchFamily="34" charset="0"/>
              <a:buChar char="•"/>
            </a:pPr>
            <a:r>
              <a:rPr lang="en-US" sz="2000" dirty="0" smtClean="0"/>
              <a:t>The structure and interfaces are basically the same as for a single-processor system that uses a bus interconnection. The bus consists of control, address, and data lines</a:t>
            </a:r>
            <a:endParaRPr lang="en-US" sz="2000" dirty="0"/>
          </a:p>
        </p:txBody>
      </p:sp>
      <p:sp>
        <p:nvSpPr>
          <p:cNvPr id="6" name="Rectangle 5"/>
          <p:cNvSpPr/>
          <p:nvPr/>
        </p:nvSpPr>
        <p:spPr>
          <a:xfrm>
            <a:off x="285720" y="5357826"/>
            <a:ext cx="4786346" cy="1200329"/>
          </a:xfrm>
          <a:prstGeom prst="rect">
            <a:avLst/>
          </a:prstGeom>
          <a:solidFill>
            <a:schemeClr val="accent6">
              <a:lumMod val="40000"/>
              <a:lumOff val="60000"/>
            </a:schemeClr>
          </a:solidFill>
        </p:spPr>
        <p:txBody>
          <a:bodyPr wrap="square">
            <a:spAutoFit/>
          </a:bodyPr>
          <a:lstStyle/>
          <a:p>
            <a:r>
              <a:rPr lang="en-US" sz="1800" dirty="0" smtClean="0"/>
              <a:t>DMA: </a:t>
            </a:r>
          </a:p>
          <a:p>
            <a:r>
              <a:rPr lang="en-US" sz="1800" dirty="0" smtClean="0"/>
              <a:t>• Addressing: &lt;source, destination&gt; </a:t>
            </a:r>
          </a:p>
          <a:p>
            <a:r>
              <a:rPr lang="en-US" sz="1800" dirty="0" smtClean="0"/>
              <a:t>• Arbitration: Any I/O module can be “master.” </a:t>
            </a:r>
          </a:p>
          <a:p>
            <a:r>
              <a:rPr lang="en-US" sz="1800" dirty="0" smtClean="0"/>
              <a:t>• Time-sharing</a:t>
            </a:r>
            <a:endParaRPr lang="en-US" sz="1800" dirty="0"/>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b="1" dirty="0" smtClean="0">
                <a:solidFill>
                  <a:srgbClr val="002060"/>
                </a:solidFill>
              </a:rPr>
              <a:t>Simplicity</a:t>
            </a:r>
          </a:p>
          <a:p>
            <a:pPr lvl="1"/>
            <a:r>
              <a:rPr lang="en-US" dirty="0" smtClean="0">
                <a:solidFill>
                  <a:srgbClr val="002060"/>
                </a:solidFill>
              </a:rPr>
              <a:t>Simplest approach to multiprocessor organization</a:t>
            </a:r>
          </a:p>
          <a:p>
            <a:r>
              <a:rPr lang="en-US" b="1" dirty="0" smtClean="0">
                <a:solidFill>
                  <a:srgbClr val="002060"/>
                </a:solidFill>
              </a:rPr>
              <a:t>Flexibility</a:t>
            </a:r>
          </a:p>
          <a:p>
            <a:pPr lvl="1"/>
            <a:r>
              <a:rPr lang="en-US" dirty="0" smtClean="0">
                <a:solidFill>
                  <a:srgbClr val="002060"/>
                </a:solidFill>
              </a:rPr>
              <a:t>Generally easy to expand the system by </a:t>
            </a:r>
            <a:r>
              <a:rPr lang="en-US" b="1" dirty="0" smtClean="0">
                <a:solidFill>
                  <a:srgbClr val="002060"/>
                </a:solidFill>
              </a:rPr>
              <a:t>attaching more processors </a:t>
            </a:r>
            <a:r>
              <a:rPr lang="en-US" dirty="0" smtClean="0">
                <a:solidFill>
                  <a:srgbClr val="002060"/>
                </a:solidFill>
              </a:rPr>
              <a:t>to the bus</a:t>
            </a:r>
          </a:p>
          <a:p>
            <a:r>
              <a:rPr lang="en-US" b="1" dirty="0" smtClean="0">
                <a:solidFill>
                  <a:srgbClr val="002060"/>
                </a:solidFill>
              </a:rPr>
              <a:t>Reliability</a:t>
            </a:r>
          </a:p>
          <a:p>
            <a:pPr lvl="1"/>
            <a:r>
              <a:rPr lang="en-US" dirty="0" smtClean="0">
                <a:solidFill>
                  <a:srgbClr val="002060"/>
                </a:solidFill>
              </a:rPr>
              <a:t>The bus is essentially a passive medium and the failure of any attached device should not cause failure of the whole system</a:t>
            </a:r>
            <a:endParaRPr lang="en-US" dirty="0">
              <a:solidFill>
                <a:srgbClr val="002060"/>
              </a:solidFill>
            </a:endParaRPr>
          </a:p>
        </p:txBody>
      </p:sp>
      <p:sp>
        <p:nvSpPr>
          <p:cNvPr id="4" name="Text Placeholder 3"/>
          <p:cNvSpPr>
            <a:spLocks noGrp="1"/>
          </p:cNvSpPr>
          <p:nvPr>
            <p:ph type="body" sz="half" idx="2"/>
          </p:nvPr>
        </p:nvSpPr>
        <p:spPr>
          <a:xfrm>
            <a:off x="457200" y="762000"/>
            <a:ext cx="7558960" cy="774700"/>
          </a:xfrm>
        </p:spPr>
        <p:txBody>
          <a:bodyPr/>
          <a:lstStyle/>
          <a:p>
            <a:pPr>
              <a:spcBef>
                <a:spcPts val="0"/>
              </a:spcBef>
            </a:pPr>
            <a:r>
              <a:rPr lang="en-US" b="1" dirty="0" smtClean="0"/>
              <a:t>The bus organization has several </a:t>
            </a:r>
          </a:p>
          <a:p>
            <a:pPr>
              <a:spcBef>
                <a:spcPts val="0"/>
              </a:spcBef>
            </a:pPr>
            <a:r>
              <a:rPr lang="en-US" b="1" dirty="0" smtClean="0"/>
              <a:t>attractive features:</a:t>
            </a:r>
            <a:endParaRPr lang="en-US" b="1"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7556313" cy="4449763"/>
          </a:xfrm>
        </p:spPr>
        <p:txBody>
          <a:bodyPr>
            <a:normAutofit/>
          </a:bodyPr>
          <a:lstStyle/>
          <a:p>
            <a:r>
              <a:rPr lang="en-US" b="1" dirty="0" smtClean="0">
                <a:solidFill>
                  <a:srgbClr val="002060"/>
                </a:solidFill>
              </a:rPr>
              <a:t>Main drawback is performance</a:t>
            </a:r>
          </a:p>
          <a:p>
            <a:pPr lvl="1"/>
            <a:r>
              <a:rPr lang="en-US" dirty="0" smtClean="0">
                <a:solidFill>
                  <a:srgbClr val="002060"/>
                </a:solidFill>
              </a:rPr>
              <a:t>All memory references pass through the </a:t>
            </a:r>
            <a:r>
              <a:rPr lang="en-US" b="1" dirty="0" smtClean="0">
                <a:solidFill>
                  <a:srgbClr val="002060"/>
                </a:solidFill>
              </a:rPr>
              <a:t>common bus</a:t>
            </a:r>
          </a:p>
          <a:p>
            <a:pPr lvl="1"/>
            <a:r>
              <a:rPr lang="en-US" dirty="0" smtClean="0">
                <a:solidFill>
                  <a:srgbClr val="002060"/>
                </a:solidFill>
              </a:rPr>
              <a:t>Performance is limited </a:t>
            </a:r>
            <a:r>
              <a:rPr lang="en-US" dirty="0">
                <a:solidFill>
                  <a:srgbClr val="002060"/>
                </a:solidFill>
              </a:rPr>
              <a:t>by bus cycle time</a:t>
            </a:r>
          </a:p>
          <a:p>
            <a:r>
              <a:rPr lang="en-US" b="1" dirty="0">
                <a:solidFill>
                  <a:srgbClr val="002060"/>
                </a:solidFill>
              </a:rPr>
              <a:t>Each processor should have</a:t>
            </a:r>
            <a:r>
              <a:rPr lang="en-US" b="1" dirty="0" smtClean="0">
                <a:solidFill>
                  <a:srgbClr val="002060"/>
                </a:solidFill>
              </a:rPr>
              <a:t> cache memory</a:t>
            </a:r>
          </a:p>
          <a:p>
            <a:pPr lvl="1"/>
            <a:r>
              <a:rPr lang="en-US" b="1" dirty="0" smtClean="0">
                <a:solidFill>
                  <a:srgbClr val="002060"/>
                </a:solidFill>
              </a:rPr>
              <a:t>Reduces</a:t>
            </a:r>
            <a:r>
              <a:rPr lang="en-US" dirty="0" smtClean="0">
                <a:solidFill>
                  <a:srgbClr val="002060"/>
                </a:solidFill>
              </a:rPr>
              <a:t> the </a:t>
            </a:r>
            <a:r>
              <a:rPr lang="en-US" dirty="0">
                <a:solidFill>
                  <a:srgbClr val="002060"/>
                </a:solidFill>
              </a:rPr>
              <a:t>number of </a:t>
            </a:r>
            <a:r>
              <a:rPr lang="en-US" b="1" dirty="0">
                <a:solidFill>
                  <a:srgbClr val="002060"/>
                </a:solidFill>
              </a:rPr>
              <a:t>bus accesses</a:t>
            </a:r>
          </a:p>
          <a:p>
            <a:r>
              <a:rPr lang="en-US" b="1" dirty="0">
                <a:solidFill>
                  <a:srgbClr val="002060"/>
                </a:solidFill>
              </a:rPr>
              <a:t>Leads to problems with </a:t>
            </a:r>
            <a:r>
              <a:rPr lang="en-US" b="1" i="1" dirty="0">
                <a:solidFill>
                  <a:srgbClr val="002060"/>
                </a:solidFill>
              </a:rPr>
              <a:t>cache </a:t>
            </a:r>
            <a:r>
              <a:rPr lang="en-US" b="1" i="1" dirty="0" smtClean="0">
                <a:solidFill>
                  <a:srgbClr val="002060"/>
                </a:solidFill>
              </a:rPr>
              <a:t>coherence</a:t>
            </a:r>
          </a:p>
          <a:p>
            <a:pPr lvl="1"/>
            <a:r>
              <a:rPr lang="en-US" dirty="0" smtClean="0">
                <a:solidFill>
                  <a:srgbClr val="002060"/>
                </a:solidFill>
              </a:rPr>
              <a:t>If a word is altered in one cache it could conceivably invalidate a word in another cache</a:t>
            </a:r>
          </a:p>
          <a:p>
            <a:pPr lvl="2"/>
            <a:r>
              <a:rPr lang="en-US" dirty="0" smtClean="0">
                <a:solidFill>
                  <a:srgbClr val="002060"/>
                </a:solidFill>
              </a:rPr>
              <a:t>To prevent this the other processors must be alerted that an update has taken place</a:t>
            </a:r>
          </a:p>
          <a:p>
            <a:pPr lvl="1"/>
            <a:r>
              <a:rPr lang="en-US" dirty="0" smtClean="0">
                <a:solidFill>
                  <a:srgbClr val="002060"/>
                </a:solidFill>
              </a:rPr>
              <a:t>Typically addressed </a:t>
            </a:r>
            <a:r>
              <a:rPr lang="en-US" dirty="0">
                <a:solidFill>
                  <a:srgbClr val="002060"/>
                </a:solidFill>
              </a:rPr>
              <a:t>in </a:t>
            </a:r>
            <a:r>
              <a:rPr lang="en-US" dirty="0" smtClean="0">
                <a:solidFill>
                  <a:srgbClr val="002060"/>
                </a:solidFill>
              </a:rPr>
              <a:t>hardware rather than the operating system</a:t>
            </a:r>
            <a:endParaRPr lang="en-US" dirty="0">
              <a:solidFill>
                <a:srgbClr val="002060"/>
              </a:solidFill>
            </a:endParaRPr>
          </a:p>
        </p:txBody>
      </p:sp>
      <p:sp>
        <p:nvSpPr>
          <p:cNvPr id="4" name="Text Placeholder 3"/>
          <p:cNvSpPr>
            <a:spLocks noGrp="1"/>
          </p:cNvSpPr>
          <p:nvPr>
            <p:ph type="body" sz="half" idx="2"/>
          </p:nvPr>
        </p:nvSpPr>
        <p:spPr>
          <a:xfrm>
            <a:off x="457200" y="762000"/>
            <a:ext cx="7558960" cy="774700"/>
          </a:xfrm>
        </p:spPr>
        <p:txBody>
          <a:bodyPr/>
          <a:lstStyle/>
          <a:p>
            <a:r>
              <a:rPr lang="en-US" b="1" dirty="0" smtClean="0"/>
              <a:t>Disadvantages of the bus organization:</a:t>
            </a:r>
            <a:endParaRPr lang="en-US" b="1"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98474" y="71414"/>
            <a:ext cx="7556313" cy="1116106"/>
          </a:xfrm>
        </p:spPr>
        <p:txBody>
          <a:bodyPr/>
          <a:lstStyle/>
          <a:p>
            <a:r>
              <a:rPr lang="en-US" b="1" dirty="0" smtClean="0">
                <a:effectLst>
                  <a:outerShdw blurRad="38100" dist="38100" dir="2700000" algn="tl">
                    <a:srgbClr val="000000">
                      <a:alpha val="43137"/>
                    </a:srgbClr>
                  </a:outerShdw>
                </a:effectLst>
              </a:rPr>
              <a:t>Multiprocessor Operating System Design Considerations</a:t>
            </a:r>
            <a:endParaRPr lang="en-US"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357158" y="1428736"/>
            <a:ext cx="8431244" cy="4786346"/>
          </a:xfrm>
        </p:spPr>
        <p:txBody>
          <a:bodyPr>
            <a:noAutofit/>
          </a:bodyPr>
          <a:lstStyle/>
          <a:p>
            <a:r>
              <a:rPr lang="en-US" b="1" dirty="0">
                <a:solidFill>
                  <a:srgbClr val="002060"/>
                </a:solidFill>
              </a:rPr>
              <a:t>Simultaneous concurrent </a:t>
            </a:r>
            <a:r>
              <a:rPr lang="en-US" b="1" dirty="0" smtClean="0">
                <a:solidFill>
                  <a:srgbClr val="002060"/>
                </a:solidFill>
              </a:rPr>
              <a:t>processes</a:t>
            </a:r>
          </a:p>
          <a:p>
            <a:pPr lvl="1"/>
            <a:r>
              <a:rPr lang="en-US" b="1" dirty="0" smtClean="0">
                <a:solidFill>
                  <a:srgbClr val="002060"/>
                </a:solidFill>
              </a:rPr>
              <a:t>OS routines </a:t>
            </a:r>
            <a:r>
              <a:rPr lang="en-US" dirty="0" smtClean="0">
                <a:solidFill>
                  <a:srgbClr val="002060"/>
                </a:solidFill>
              </a:rPr>
              <a:t>need to be reentrant (center) to allow several processors to </a:t>
            </a:r>
            <a:r>
              <a:rPr lang="en-US" b="1" dirty="0" smtClean="0">
                <a:solidFill>
                  <a:srgbClr val="002060"/>
                </a:solidFill>
              </a:rPr>
              <a:t>execute</a:t>
            </a:r>
            <a:r>
              <a:rPr lang="en-US" dirty="0" smtClean="0">
                <a:solidFill>
                  <a:srgbClr val="002060"/>
                </a:solidFill>
              </a:rPr>
              <a:t> the same OS code (OS service) </a:t>
            </a:r>
            <a:r>
              <a:rPr lang="en-US" b="1" dirty="0" smtClean="0">
                <a:solidFill>
                  <a:srgbClr val="002060"/>
                </a:solidFill>
              </a:rPr>
              <a:t>simultaneously</a:t>
            </a:r>
          </a:p>
          <a:p>
            <a:pPr lvl="1"/>
            <a:r>
              <a:rPr lang="en-US" b="1" dirty="0" smtClean="0">
                <a:solidFill>
                  <a:srgbClr val="002060"/>
                </a:solidFill>
              </a:rPr>
              <a:t>OS tables </a:t>
            </a:r>
            <a:r>
              <a:rPr lang="en-US" dirty="0" smtClean="0">
                <a:solidFill>
                  <a:srgbClr val="002060"/>
                </a:solidFill>
              </a:rPr>
              <a:t>and management structures must be </a:t>
            </a:r>
            <a:r>
              <a:rPr lang="en-US" b="1" dirty="0" smtClean="0">
                <a:solidFill>
                  <a:srgbClr val="002060"/>
                </a:solidFill>
              </a:rPr>
              <a:t>managed properly </a:t>
            </a:r>
            <a:r>
              <a:rPr lang="en-US" dirty="0" smtClean="0">
                <a:solidFill>
                  <a:srgbClr val="002060"/>
                </a:solidFill>
              </a:rPr>
              <a:t>to avoid deadlock or invalid operations	</a:t>
            </a:r>
          </a:p>
          <a:p>
            <a:r>
              <a:rPr lang="en-US" b="1" dirty="0" smtClean="0">
                <a:solidFill>
                  <a:srgbClr val="002060"/>
                </a:solidFill>
              </a:rPr>
              <a:t>Scheduling</a:t>
            </a:r>
          </a:p>
          <a:p>
            <a:pPr lvl="1"/>
            <a:r>
              <a:rPr lang="en-US" dirty="0" smtClean="0">
                <a:solidFill>
                  <a:srgbClr val="002060"/>
                </a:solidFill>
              </a:rPr>
              <a:t>Any processor may perform </a:t>
            </a:r>
            <a:r>
              <a:rPr lang="en-US" b="1" dirty="0" smtClean="0">
                <a:solidFill>
                  <a:srgbClr val="002060"/>
                </a:solidFill>
              </a:rPr>
              <a:t>scheduling</a:t>
            </a:r>
            <a:r>
              <a:rPr lang="en-US" dirty="0" smtClean="0">
                <a:solidFill>
                  <a:srgbClr val="002060"/>
                </a:solidFill>
              </a:rPr>
              <a:t> so </a:t>
            </a:r>
            <a:r>
              <a:rPr lang="en-US" b="1" dirty="0" smtClean="0">
                <a:solidFill>
                  <a:srgbClr val="002060"/>
                </a:solidFill>
              </a:rPr>
              <a:t>conflicts must be avoided</a:t>
            </a:r>
          </a:p>
          <a:p>
            <a:pPr lvl="1"/>
            <a:r>
              <a:rPr lang="en-US" dirty="0" smtClean="0">
                <a:solidFill>
                  <a:srgbClr val="002060"/>
                </a:solidFill>
              </a:rPr>
              <a:t>Scheduler must </a:t>
            </a:r>
            <a:r>
              <a:rPr lang="en-US" b="1" dirty="0" smtClean="0">
                <a:solidFill>
                  <a:srgbClr val="002060"/>
                </a:solidFill>
              </a:rPr>
              <a:t>assign</a:t>
            </a:r>
            <a:r>
              <a:rPr lang="en-US" dirty="0" smtClean="0">
                <a:solidFill>
                  <a:srgbClr val="002060"/>
                </a:solidFill>
              </a:rPr>
              <a:t> ready </a:t>
            </a:r>
            <a:r>
              <a:rPr lang="en-US" b="1" dirty="0" smtClean="0">
                <a:solidFill>
                  <a:srgbClr val="002060"/>
                </a:solidFill>
              </a:rPr>
              <a:t>processes to available processors</a:t>
            </a:r>
          </a:p>
          <a:p>
            <a:r>
              <a:rPr lang="en-US" b="1" dirty="0" smtClean="0">
                <a:solidFill>
                  <a:srgbClr val="002060"/>
                </a:solidFill>
              </a:rPr>
              <a:t>Synchronization</a:t>
            </a:r>
          </a:p>
          <a:p>
            <a:pPr lvl="1"/>
            <a:r>
              <a:rPr lang="en-US" dirty="0" smtClean="0">
                <a:solidFill>
                  <a:srgbClr val="002060"/>
                </a:solidFill>
              </a:rPr>
              <a:t>With multiple active processes having potential access to </a:t>
            </a:r>
            <a:r>
              <a:rPr lang="en-US" b="1" dirty="0" smtClean="0">
                <a:solidFill>
                  <a:srgbClr val="002060"/>
                </a:solidFill>
              </a:rPr>
              <a:t>shared address spaces or I/O</a:t>
            </a:r>
            <a:r>
              <a:rPr lang="en-US" dirty="0" smtClean="0">
                <a:solidFill>
                  <a:srgbClr val="002060"/>
                </a:solidFill>
              </a:rPr>
              <a:t> resources, care must be taken to provide </a:t>
            </a:r>
            <a:r>
              <a:rPr lang="en-US" b="1" dirty="0" smtClean="0">
                <a:solidFill>
                  <a:srgbClr val="002060"/>
                </a:solidFill>
              </a:rPr>
              <a:t>effective synchronization</a:t>
            </a:r>
          </a:p>
          <a:p>
            <a:pPr lvl="1"/>
            <a:r>
              <a:rPr lang="en-US" dirty="0" smtClean="0">
                <a:solidFill>
                  <a:srgbClr val="002060"/>
                </a:solidFill>
              </a:rPr>
              <a:t>Synchronization is a facility that enforces mutual exclusion and event ordering</a:t>
            </a:r>
          </a:p>
        </p:txBody>
      </p:sp>
      <p:sp>
        <p:nvSpPr>
          <p:cNvPr id="4" name="Rectangle 3"/>
          <p:cNvSpPr/>
          <p:nvPr/>
        </p:nvSpPr>
        <p:spPr>
          <a:xfrm>
            <a:off x="214282" y="6376594"/>
            <a:ext cx="8271816" cy="338554"/>
          </a:xfrm>
          <a:prstGeom prst="rect">
            <a:avLst/>
          </a:prstGeom>
        </p:spPr>
        <p:txBody>
          <a:bodyPr wrap="none">
            <a:spAutoFit/>
          </a:bodyPr>
          <a:lstStyle/>
          <a:p>
            <a:r>
              <a:rPr lang="en-US" sz="1600" dirty="0" smtClean="0">
                <a:solidFill>
                  <a:srgbClr val="002060"/>
                </a:solidFill>
              </a:rPr>
              <a:t>mutual exclusion: loại trừ hỗ tương, cơ chế độc chiếm tài nguyên, một nguyên nhân gây deadlock </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2800" b="1" dirty="0" smtClean="0">
                <a:effectLst>
                  <a:outerShdw blurRad="38100" dist="38100" dir="2700000" algn="tl">
                    <a:srgbClr val="000000">
                      <a:alpha val="43137"/>
                    </a:srgbClr>
                  </a:outerShdw>
                </a:effectLst>
              </a:rPr>
              <a:t>Multiprocessor Operating System Design Considerations…</a:t>
            </a:r>
            <a:endParaRPr lang="en-US" sz="2800"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498474" y="1643050"/>
            <a:ext cx="8112126" cy="4910150"/>
          </a:xfrm>
        </p:spPr>
        <p:txBody>
          <a:bodyPr>
            <a:normAutofit/>
          </a:bodyPr>
          <a:lstStyle/>
          <a:p>
            <a:r>
              <a:rPr lang="en-US" b="1" dirty="0" smtClean="0">
                <a:solidFill>
                  <a:srgbClr val="002060"/>
                </a:solidFill>
              </a:rPr>
              <a:t>Memory management</a:t>
            </a:r>
          </a:p>
          <a:p>
            <a:pPr lvl="1"/>
            <a:r>
              <a:rPr lang="en-US" dirty="0" smtClean="0">
                <a:solidFill>
                  <a:srgbClr val="002060"/>
                </a:solidFill>
              </a:rPr>
              <a:t>In addition to dealing with all of the issues found on uniprocessor machines, the OS needs to </a:t>
            </a:r>
            <a:r>
              <a:rPr lang="en-US" b="1" dirty="0" smtClean="0">
                <a:solidFill>
                  <a:srgbClr val="002060"/>
                </a:solidFill>
              </a:rPr>
              <a:t>exploit</a:t>
            </a:r>
            <a:r>
              <a:rPr lang="en-US" dirty="0" smtClean="0">
                <a:solidFill>
                  <a:srgbClr val="002060"/>
                </a:solidFill>
              </a:rPr>
              <a:t> the available </a:t>
            </a:r>
            <a:r>
              <a:rPr lang="en-US" b="1" dirty="0" smtClean="0">
                <a:solidFill>
                  <a:srgbClr val="002060"/>
                </a:solidFill>
              </a:rPr>
              <a:t>hardware parallelism </a:t>
            </a:r>
            <a:r>
              <a:rPr lang="en-US" dirty="0" smtClean="0">
                <a:solidFill>
                  <a:srgbClr val="002060"/>
                </a:solidFill>
              </a:rPr>
              <a:t>to achieve the best performance</a:t>
            </a:r>
          </a:p>
          <a:p>
            <a:pPr lvl="1"/>
            <a:r>
              <a:rPr lang="en-US" b="1" dirty="0" smtClean="0">
                <a:solidFill>
                  <a:srgbClr val="002060"/>
                </a:solidFill>
              </a:rPr>
              <a:t>Paging</a:t>
            </a:r>
            <a:r>
              <a:rPr lang="en-US" dirty="0" smtClean="0">
                <a:solidFill>
                  <a:srgbClr val="002060"/>
                </a:solidFill>
              </a:rPr>
              <a:t> mechanisms on different processors must </a:t>
            </a:r>
            <a:r>
              <a:rPr lang="en-US" b="1" dirty="0" smtClean="0">
                <a:solidFill>
                  <a:srgbClr val="002060"/>
                </a:solidFill>
              </a:rPr>
              <a:t>be coordinated </a:t>
            </a:r>
            <a:r>
              <a:rPr lang="en-US" dirty="0" smtClean="0">
                <a:solidFill>
                  <a:srgbClr val="002060"/>
                </a:solidFill>
              </a:rPr>
              <a:t>to enforce </a:t>
            </a:r>
            <a:r>
              <a:rPr lang="en-US" b="1" dirty="0" smtClean="0">
                <a:solidFill>
                  <a:srgbClr val="002060"/>
                </a:solidFill>
              </a:rPr>
              <a:t>consistency</a:t>
            </a:r>
            <a:r>
              <a:rPr lang="en-US" dirty="0" smtClean="0">
                <a:solidFill>
                  <a:srgbClr val="002060"/>
                </a:solidFill>
              </a:rPr>
              <a:t> when several processors share a page or segment and to decide on page replacement</a:t>
            </a:r>
          </a:p>
          <a:p>
            <a:r>
              <a:rPr lang="en-US" b="1" dirty="0">
                <a:solidFill>
                  <a:srgbClr val="002060"/>
                </a:solidFill>
              </a:rPr>
              <a:t>Reliability and fault </a:t>
            </a:r>
            <a:r>
              <a:rPr lang="en-US" b="1" dirty="0" smtClean="0">
                <a:solidFill>
                  <a:srgbClr val="002060"/>
                </a:solidFill>
              </a:rPr>
              <a:t>tolerance</a:t>
            </a:r>
          </a:p>
          <a:p>
            <a:pPr lvl="1"/>
            <a:r>
              <a:rPr lang="en-US" dirty="0" smtClean="0">
                <a:solidFill>
                  <a:srgbClr val="002060"/>
                </a:solidFill>
              </a:rPr>
              <a:t>OS should provide graceful degradation (suy giảm) in the face of processor failure</a:t>
            </a:r>
          </a:p>
          <a:p>
            <a:pPr lvl="1"/>
            <a:r>
              <a:rPr lang="en-US" dirty="0" smtClean="0">
                <a:solidFill>
                  <a:srgbClr val="002060"/>
                </a:solidFill>
              </a:rPr>
              <a:t>Scheduler and other portions of the operating system must </a:t>
            </a:r>
            <a:r>
              <a:rPr lang="en-US" b="1" dirty="0" smtClean="0">
                <a:solidFill>
                  <a:srgbClr val="002060"/>
                </a:solidFill>
              </a:rPr>
              <a:t>recognize the loss of a processor </a:t>
            </a:r>
            <a:r>
              <a:rPr lang="en-US" dirty="0" smtClean="0">
                <a:solidFill>
                  <a:srgbClr val="002060"/>
                </a:solidFill>
              </a:rPr>
              <a:t>and restructure accordingly</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17.3- Cache Coherence and the MESI Protocol</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
        <p:nvSpPr>
          <p:cNvPr id="8" name="Text Placeholder 5"/>
          <p:cNvSpPr txBox="1">
            <a:spLocks/>
          </p:cNvSpPr>
          <p:nvPr/>
        </p:nvSpPr>
        <p:spPr>
          <a:xfrm>
            <a:off x="4786314" y="785794"/>
            <a:ext cx="1500198" cy="561964"/>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lang="en-US" b="1" dirty="0" smtClean="0">
                <a:solidFill>
                  <a:schemeClr val="accent3"/>
                </a:solidFill>
                <a:latin typeface="+mj-lt"/>
                <a:ea typeface="+mj-ea"/>
                <a:cs typeface="+mj-cs"/>
              </a:rPr>
              <a:t>Review:</a:t>
            </a:r>
            <a:endParaRPr kumimoji="0" lang="en-US" b="1" i="0" u="none" strike="noStrike" kern="1200" cap="none" spc="0" normalizeH="0" baseline="0" noProof="0" dirty="0">
              <a:ln>
                <a:noFill/>
              </a:ln>
              <a:solidFill>
                <a:schemeClr val="accent3"/>
              </a:solidFill>
              <a:effectLst/>
              <a:uLnTx/>
              <a:uFillTx/>
              <a:latin typeface="+mj-lt"/>
              <a:ea typeface="+mj-ea"/>
              <a:cs typeface="+mj-cs"/>
            </a:endParaRPr>
          </a:p>
        </p:txBody>
      </p:sp>
      <p:sp>
        <p:nvSpPr>
          <p:cNvPr id="9" name="Rectangle 8"/>
          <p:cNvSpPr/>
          <p:nvPr/>
        </p:nvSpPr>
        <p:spPr>
          <a:xfrm>
            <a:off x="357158" y="1560032"/>
            <a:ext cx="8286808" cy="4524315"/>
          </a:xfrm>
          <a:prstGeom prst="rect">
            <a:avLst/>
          </a:prstGeom>
        </p:spPr>
        <p:txBody>
          <a:bodyPr wrap="square">
            <a:spAutoFit/>
          </a:bodyPr>
          <a:lstStyle/>
          <a:p>
            <a:r>
              <a:rPr lang="en-US" b="1" u="sng" dirty="0" smtClean="0"/>
              <a:t>Write back</a:t>
            </a:r>
            <a:r>
              <a:rPr lang="en-US" dirty="0" smtClean="0"/>
              <a:t>: Write operations are usually made only to the cache. Main memory is only updated when the corresponding cache line is flushed from the cache </a:t>
            </a:r>
            <a:r>
              <a:rPr lang="en-US" dirty="0" smtClean="0">
                <a:sym typeface="Wingdings" pitchFamily="2" charset="2"/>
              </a:rPr>
              <a:t> </a:t>
            </a:r>
            <a:r>
              <a:rPr lang="en-US" dirty="0" smtClean="0"/>
              <a:t>can result in inconsistency</a:t>
            </a:r>
          </a:p>
          <a:p>
            <a:endParaRPr lang="en-US" dirty="0" smtClean="0"/>
          </a:p>
          <a:p>
            <a:r>
              <a:rPr lang="en-US" b="1" u="sng" dirty="0" smtClean="0"/>
              <a:t>Write through</a:t>
            </a:r>
            <a:r>
              <a:rPr lang="en-US" dirty="0" smtClean="0"/>
              <a:t>: All write operations are made to main memory as well as to the cache, ensuring that main memory is always valid. Even with the write-through policy, inconsistency can occur unless other caches monitor the memory traffic or receive some direct notification of the update</a:t>
            </a:r>
          </a:p>
          <a:p>
            <a:endParaRPr lang="en-US" smtClean="0">
              <a:sym typeface="Wingdings" pitchFamily="2" charset="2"/>
            </a:endParaRPr>
          </a:p>
          <a:p>
            <a:r>
              <a:rPr lang="en-US" smtClean="0">
                <a:sym typeface="Wingdings" pitchFamily="2" charset="2"/>
              </a:rPr>
              <a:t>  </a:t>
            </a:r>
            <a:r>
              <a:rPr lang="en-US" b="1" smtClean="0"/>
              <a:t>MESI (4 states of a data in a cache: modified/exclusive/ shared/invalid</a:t>
            </a:r>
            <a:r>
              <a:rPr lang="en-US" b="1" dirty="0" smtClean="0"/>
              <a:t>)  </a:t>
            </a:r>
            <a:r>
              <a:rPr lang="en-US" dirty="0" smtClean="0"/>
              <a:t>protocol is recommended here</a:t>
            </a:r>
            <a:r>
              <a:rPr lang="en-US" smtClean="0"/>
              <a:t>.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134471"/>
            <a:ext cx="7556313" cy="579885"/>
          </a:xfrm>
        </p:spPr>
        <p:txBody>
          <a:bodyPr/>
          <a:lstStyle/>
          <a:p>
            <a:r>
              <a:rPr lang="en-US" sz="2800" dirty="0" smtClean="0">
                <a:effectLst>
                  <a:outerShdw blurRad="38100" dist="38100" dir="2700000" algn="tl">
                    <a:srgbClr val="000000">
                      <a:alpha val="43137"/>
                    </a:srgbClr>
                  </a:outerShdw>
                </a:effectLst>
              </a:rPr>
              <a:t>Cache Coherence…</a:t>
            </a:r>
            <a:endParaRPr lang="en-US" sz="2800"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2143116"/>
            <a:ext cx="7556313" cy="4214842"/>
          </a:xfrm>
        </p:spPr>
        <p:txBody>
          <a:bodyPr>
            <a:normAutofit/>
          </a:bodyPr>
          <a:lstStyle/>
          <a:p>
            <a:r>
              <a:rPr lang="en-US" dirty="0" smtClean="0">
                <a:solidFill>
                  <a:srgbClr val="002060"/>
                </a:solidFill>
              </a:rPr>
              <a:t>Attempt to avoid the need for additional hardware circuitry and logic by relying on the compiler and operating system to deal with the problem (</a:t>
            </a:r>
            <a:r>
              <a:rPr lang="en-US" i="1" dirty="0" smtClean="0">
                <a:solidFill>
                  <a:srgbClr val="002060"/>
                </a:solidFill>
              </a:rPr>
              <a:t>không muốn thêm phần cứng</a:t>
            </a:r>
            <a:r>
              <a:rPr lang="en-US" dirty="0" smtClean="0">
                <a:solidFill>
                  <a:srgbClr val="002060"/>
                </a:solidFill>
              </a:rPr>
              <a:t>)</a:t>
            </a:r>
          </a:p>
          <a:p>
            <a:r>
              <a:rPr lang="en-US" b="1" dirty="0" smtClean="0">
                <a:solidFill>
                  <a:srgbClr val="002060"/>
                </a:solidFill>
              </a:rPr>
              <a:t>Attractive</a:t>
            </a:r>
            <a:r>
              <a:rPr lang="en-US" dirty="0" smtClean="0">
                <a:solidFill>
                  <a:srgbClr val="002060"/>
                </a:solidFill>
              </a:rPr>
              <a:t> because the overhead of detecting potential problems is transferred from run time to compile time, and the design complexity is transferred from hardware to software</a:t>
            </a:r>
          </a:p>
          <a:p>
            <a:pPr lvl="1"/>
            <a:r>
              <a:rPr lang="en-US" dirty="0" smtClean="0">
                <a:solidFill>
                  <a:srgbClr val="FF0000"/>
                </a:solidFill>
              </a:rPr>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500034" y="1214422"/>
            <a:ext cx="7558960" cy="561964"/>
          </a:xfrm>
        </p:spPr>
        <p:txBody>
          <a:bodyPr/>
          <a:lstStyle/>
          <a:p>
            <a:r>
              <a:rPr lang="en-US" sz="2800" dirty="0" smtClean="0"/>
              <a:t>Software Solutions</a:t>
            </a:r>
            <a:endParaRPr lang="en-US" sz="2800" dirty="0"/>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Cache 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1571612"/>
            <a:ext cx="8216930" cy="4144963"/>
          </a:xfrm>
        </p:spPr>
        <p:txBody>
          <a:bodyPr>
            <a:noAutofit/>
          </a:bodyPr>
          <a:lstStyle/>
          <a:p>
            <a:r>
              <a:rPr lang="en-US" sz="1800" dirty="0" smtClean="0">
                <a:solidFill>
                  <a:srgbClr val="002060"/>
                </a:solidFill>
              </a:rPr>
              <a:t>Generally referred to as </a:t>
            </a:r>
            <a:r>
              <a:rPr lang="en-US" sz="1800" b="1" dirty="0" smtClean="0">
                <a:solidFill>
                  <a:srgbClr val="002060"/>
                </a:solidFill>
              </a:rPr>
              <a:t>cache coherence protocols</a:t>
            </a:r>
          </a:p>
          <a:p>
            <a:r>
              <a:rPr lang="en-US" sz="1800" dirty="0" smtClean="0">
                <a:solidFill>
                  <a:srgbClr val="002060"/>
                </a:solidFill>
              </a:rPr>
              <a:t>These solutions provide </a:t>
            </a:r>
            <a:r>
              <a:rPr lang="en-US" sz="1800" b="1" dirty="0" smtClean="0">
                <a:solidFill>
                  <a:srgbClr val="002060"/>
                </a:solidFill>
              </a:rPr>
              <a:t>dynamic recognition at run time </a:t>
            </a:r>
            <a:r>
              <a:rPr lang="en-US" sz="1800" dirty="0" smtClean="0">
                <a:solidFill>
                  <a:srgbClr val="002060"/>
                </a:solidFill>
              </a:rPr>
              <a:t>of potential </a:t>
            </a:r>
            <a:r>
              <a:rPr lang="en-US" sz="1800" b="1" dirty="0" smtClean="0">
                <a:solidFill>
                  <a:srgbClr val="002060"/>
                </a:solidFill>
              </a:rPr>
              <a:t>inconsistency</a:t>
            </a:r>
            <a:r>
              <a:rPr lang="en-US" sz="1800" dirty="0" smtClean="0">
                <a:solidFill>
                  <a:srgbClr val="002060"/>
                </a:solidFill>
              </a:rPr>
              <a:t> conditions</a:t>
            </a:r>
          </a:p>
          <a:p>
            <a:r>
              <a:rPr lang="en-US" sz="1800" dirty="0" smtClean="0">
                <a:solidFill>
                  <a:srgbClr val="002060"/>
                </a:solidFill>
              </a:rPr>
              <a:t>Because the problem is only dealt with when it actually arises there is </a:t>
            </a:r>
            <a:r>
              <a:rPr lang="en-US" sz="1800" b="1" dirty="0" smtClean="0">
                <a:solidFill>
                  <a:srgbClr val="002060"/>
                </a:solidFill>
              </a:rPr>
              <a:t>more effective use of caches</a:t>
            </a:r>
            <a:r>
              <a:rPr lang="en-US" sz="1800" dirty="0" smtClean="0">
                <a:solidFill>
                  <a:srgbClr val="002060"/>
                </a:solidFill>
              </a:rPr>
              <a:t>, leading to improved performance over a software approach</a:t>
            </a:r>
          </a:p>
          <a:p>
            <a:r>
              <a:rPr lang="en-US" sz="1800" dirty="0" smtClean="0">
                <a:solidFill>
                  <a:srgbClr val="002060"/>
                </a:solidFill>
              </a:rPr>
              <a:t>Approaches are </a:t>
            </a:r>
            <a:r>
              <a:rPr lang="en-US" sz="1800" b="1" dirty="0" smtClean="0">
                <a:solidFill>
                  <a:srgbClr val="002060"/>
                </a:solidFill>
              </a:rPr>
              <a:t>transparent to the programmer </a:t>
            </a:r>
            <a:r>
              <a:rPr lang="en-US" sz="1800" dirty="0" smtClean="0">
                <a:solidFill>
                  <a:srgbClr val="002060"/>
                </a:solidFill>
              </a:rPr>
              <a:t>and the compiler, reducing the software development burden</a:t>
            </a:r>
          </a:p>
          <a:p>
            <a:r>
              <a:rPr lang="en-US" sz="1800" dirty="0" smtClean="0">
                <a:solidFill>
                  <a:srgbClr val="002060"/>
                </a:solidFill>
              </a:rPr>
              <a:t>Can be divided into </a:t>
            </a:r>
            <a:r>
              <a:rPr lang="en-US" sz="1800" b="1" dirty="0" smtClean="0">
                <a:solidFill>
                  <a:srgbClr val="002060"/>
                </a:solidFill>
              </a:rPr>
              <a:t>two categories</a:t>
            </a:r>
            <a:r>
              <a:rPr lang="en-US" sz="1800" dirty="0" smtClean="0">
                <a:solidFill>
                  <a:srgbClr val="002060"/>
                </a:solidFill>
              </a:rPr>
              <a:t>:</a:t>
            </a:r>
          </a:p>
          <a:p>
            <a:pPr lvl="1"/>
            <a:r>
              <a:rPr lang="en-US" sz="1600" smtClean="0">
                <a:solidFill>
                  <a:srgbClr val="0000CC"/>
                </a:solidFill>
              </a:rPr>
              <a:t>Directory protocols: </a:t>
            </a:r>
            <a:r>
              <a:rPr lang="en-US" sz="1600" smtClean="0"/>
              <a:t>the data being shared is placed in a common directory that maintains the coherence between caches</a:t>
            </a:r>
            <a:endParaRPr lang="en-US" sz="1600" dirty="0" smtClean="0">
              <a:solidFill>
                <a:srgbClr val="0000CC"/>
              </a:solidFill>
            </a:endParaRPr>
          </a:p>
          <a:p>
            <a:pPr lvl="1"/>
            <a:r>
              <a:rPr lang="en-US" sz="1600" smtClean="0">
                <a:solidFill>
                  <a:srgbClr val="0000CC"/>
                </a:solidFill>
              </a:rPr>
              <a:t>Snoopy protocols: </a:t>
            </a:r>
            <a:r>
              <a:rPr lang="en-US" sz="1600" smtClean="0"/>
              <a:t>every cache controller monitors the bus, listening for broadcasts which may cause it to invalidate its cache line</a:t>
            </a:r>
            <a:endParaRPr lang="en-US" sz="1600" dirty="0">
              <a:solidFill>
                <a:srgbClr val="0000CC"/>
              </a:solidFill>
            </a:endParaRPr>
          </a:p>
        </p:txBody>
      </p:sp>
      <p:sp>
        <p:nvSpPr>
          <p:cNvPr id="6" name="Text Placeholder 5"/>
          <p:cNvSpPr>
            <a:spLocks noGrp="1"/>
          </p:cNvSpPr>
          <p:nvPr>
            <p:ph type="body" sz="half" idx="2"/>
          </p:nvPr>
        </p:nvSpPr>
        <p:spPr>
          <a:xfrm>
            <a:off x="1143000" y="1071546"/>
            <a:ext cx="7558960" cy="495288"/>
          </a:xfrm>
        </p:spPr>
        <p:txBody>
          <a:bodyPr/>
          <a:lstStyle/>
          <a:p>
            <a:r>
              <a:rPr lang="en-US" sz="2800" dirty="0" smtClean="0"/>
              <a:t>Hardware-Based Solutions</a:t>
            </a:r>
            <a:endParaRPr lang="en-US" sz="2800" dirty="0"/>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p:cNvGraphicFramePr>
            <a:graphicFrameLocks noGrp="1"/>
          </p:cNvGraphicFramePr>
          <p:nvPr>
            <p:ph idx="4294967295"/>
          </p:nvPr>
        </p:nvGraphicFramePr>
        <p:xfrm>
          <a:off x="1885992" y="1071546"/>
          <a:ext cx="8686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342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Directory Protocols</a:t>
            </a:r>
          </a:p>
        </p:txBody>
      </p:sp>
      <p:sp>
        <p:nvSpPr>
          <p:cNvPr id="4" name="Rectangle 3"/>
          <p:cNvSpPr/>
          <p:nvPr/>
        </p:nvSpPr>
        <p:spPr>
          <a:xfrm>
            <a:off x="214282" y="1000108"/>
            <a:ext cx="3071834" cy="2246769"/>
          </a:xfrm>
          <a:prstGeom prst="rect">
            <a:avLst/>
          </a:prstGeom>
          <a:solidFill>
            <a:srgbClr val="99FF66"/>
          </a:solidFill>
        </p:spPr>
        <p:txBody>
          <a:bodyPr wrap="square">
            <a:spAutoFit/>
          </a:bodyPr>
          <a:lstStyle/>
          <a:p>
            <a:r>
              <a:rPr lang="en-US" sz="2800" dirty="0" smtClean="0"/>
              <a:t>There is a centralized controller that is part of the main memory controller</a:t>
            </a:r>
            <a:endParaRPr lang="en-US" sz="2800" dirty="0"/>
          </a:p>
        </p:txBody>
      </p:sp>
      <p:sp>
        <p:nvSpPr>
          <p:cNvPr id="5" name="Rectangle 4"/>
          <p:cNvSpPr/>
          <p:nvPr/>
        </p:nvSpPr>
        <p:spPr>
          <a:xfrm>
            <a:off x="-32" y="3286124"/>
            <a:ext cx="3428992" cy="3416320"/>
          </a:xfrm>
          <a:prstGeom prst="rect">
            <a:avLst/>
          </a:prstGeom>
        </p:spPr>
        <p:txBody>
          <a:bodyPr wrap="square">
            <a:spAutoFit/>
          </a:bodyPr>
          <a:lstStyle/>
          <a:p>
            <a:r>
              <a:rPr lang="en-US" sz="1800" smtClean="0">
                <a:solidFill>
                  <a:srgbClr val="0000CC"/>
                </a:solidFill>
              </a:rPr>
              <a:t> </a:t>
            </a:r>
            <a:r>
              <a:rPr lang="en-US" sz="1800" smtClean="0"/>
              <a:t>In a directory-based system, the data being shared is placed in a common directory that maintains the coherence between caches. The directory acts as a filter through which the processor must ask permission to load an entry from the primary memory to its cache. When an entry is changed, the directory either updates or invalidates the other caches with that entry.</a:t>
            </a:r>
            <a:endParaRPr lang="en-US" sz="1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142852"/>
            <a:ext cx="7556500" cy="695308"/>
          </a:xfrm>
        </p:spPr>
        <p:txBody>
          <a:bodyPr/>
          <a:lstStyle/>
          <a:p>
            <a:r>
              <a:rPr lang="en-US"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214282" y="1142984"/>
            <a:ext cx="8715404" cy="5334016"/>
          </a:xfrm>
        </p:spPr>
        <p:txBody>
          <a:bodyPr>
            <a:normAutofit lnSpcReduction="10000"/>
          </a:bodyPr>
          <a:lstStyle/>
          <a:p>
            <a:r>
              <a:rPr lang="en-US" b="1" dirty="0">
                <a:solidFill>
                  <a:srgbClr val="002060"/>
                </a:solidFill>
              </a:rPr>
              <a:t>Distribute</a:t>
            </a:r>
            <a:r>
              <a:rPr lang="en-US" b="1" dirty="0" smtClean="0">
                <a:solidFill>
                  <a:srgbClr val="002060"/>
                </a:solidFill>
              </a:rPr>
              <a:t> the responsibility for maintaining cache coherence among all of the cache controllers in a multiprocessor</a:t>
            </a:r>
          </a:p>
          <a:p>
            <a:pPr lvl="1"/>
            <a:r>
              <a:rPr lang="en-US" dirty="0" smtClean="0">
                <a:solidFill>
                  <a:srgbClr val="002060"/>
                </a:solidFill>
              </a:rPr>
              <a:t>A cache </a:t>
            </a:r>
            <a:r>
              <a:rPr lang="en-US" b="1" dirty="0" smtClean="0">
                <a:solidFill>
                  <a:srgbClr val="002060"/>
                </a:solidFill>
              </a:rPr>
              <a:t>must recognize </a:t>
            </a:r>
            <a:r>
              <a:rPr lang="en-US" dirty="0" smtClean="0">
                <a:solidFill>
                  <a:srgbClr val="002060"/>
                </a:solidFill>
              </a:rPr>
              <a:t>when a line that it holds is </a:t>
            </a:r>
            <a:r>
              <a:rPr lang="en-US" b="1" dirty="0" smtClean="0">
                <a:solidFill>
                  <a:srgbClr val="002060"/>
                </a:solidFill>
              </a:rPr>
              <a:t>shared </a:t>
            </a:r>
            <a:r>
              <a:rPr lang="en-US" dirty="0" smtClean="0">
                <a:solidFill>
                  <a:srgbClr val="002060"/>
                </a:solidFill>
              </a:rPr>
              <a:t>with other caches</a:t>
            </a:r>
          </a:p>
          <a:p>
            <a:pPr lvl="1"/>
            <a:r>
              <a:rPr lang="en-US" dirty="0" smtClean="0">
                <a:solidFill>
                  <a:srgbClr val="002060"/>
                </a:solidFill>
              </a:rPr>
              <a:t>When </a:t>
            </a:r>
            <a:r>
              <a:rPr lang="en-US" b="1" dirty="0" smtClean="0">
                <a:solidFill>
                  <a:srgbClr val="002060"/>
                </a:solidFill>
              </a:rPr>
              <a:t>updates</a:t>
            </a:r>
            <a:r>
              <a:rPr lang="en-US" dirty="0" smtClean="0">
                <a:solidFill>
                  <a:srgbClr val="002060"/>
                </a:solidFill>
              </a:rPr>
              <a:t> are performed on a shared cache line, it </a:t>
            </a:r>
            <a:r>
              <a:rPr lang="en-US" b="1" dirty="0" smtClean="0">
                <a:solidFill>
                  <a:srgbClr val="002060"/>
                </a:solidFill>
              </a:rPr>
              <a:t>must be announced </a:t>
            </a:r>
            <a:r>
              <a:rPr lang="en-US" dirty="0">
                <a:solidFill>
                  <a:srgbClr val="002060"/>
                </a:solidFill>
              </a:rPr>
              <a:t>to other </a:t>
            </a:r>
            <a:r>
              <a:rPr lang="en-US" dirty="0" smtClean="0">
                <a:solidFill>
                  <a:srgbClr val="002060"/>
                </a:solidFill>
              </a:rPr>
              <a:t>caches by a broadcast mechanism</a:t>
            </a:r>
          </a:p>
          <a:p>
            <a:pPr lvl="1"/>
            <a:r>
              <a:rPr lang="en-US" dirty="0" smtClean="0">
                <a:solidFill>
                  <a:srgbClr val="FF0000"/>
                </a:solidFill>
              </a:rPr>
              <a:t>Each cache controller is able to </a:t>
            </a:r>
            <a:r>
              <a:rPr lang="en-US" smtClean="0">
                <a:solidFill>
                  <a:srgbClr val="FF0000"/>
                </a:solidFill>
              </a:rPr>
              <a:t>“snoop – thăm dò” </a:t>
            </a:r>
            <a:r>
              <a:rPr lang="en-US" dirty="0" smtClean="0">
                <a:solidFill>
                  <a:srgbClr val="FF0000"/>
                </a:solidFill>
              </a:rPr>
              <a:t>on the network to observe these broadcast notifications and react accordingly</a:t>
            </a:r>
          </a:p>
          <a:p>
            <a:r>
              <a:rPr lang="en-US" dirty="0">
                <a:solidFill>
                  <a:srgbClr val="002060"/>
                </a:solidFill>
              </a:rPr>
              <a:t>Suited to </a:t>
            </a:r>
            <a:r>
              <a:rPr lang="en-US" dirty="0" smtClean="0">
                <a:solidFill>
                  <a:srgbClr val="002060"/>
                </a:solidFill>
              </a:rPr>
              <a:t>bus-based multiprocessor because the shared bus provides a simple means for broadcasting and snooping</a:t>
            </a:r>
          </a:p>
          <a:p>
            <a:pPr lvl="1"/>
            <a:r>
              <a:rPr lang="en-US" dirty="0" smtClean="0">
                <a:solidFill>
                  <a:srgbClr val="002060"/>
                </a:solidFill>
              </a:rPr>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smtClean="0">
                <a:solidFill>
                  <a:srgbClr val="002060"/>
                </a:solidFill>
              </a:rPr>
              <a:t>Two basic approaches have been explored:</a:t>
            </a:r>
          </a:p>
          <a:p>
            <a:pPr lvl="1"/>
            <a:r>
              <a:rPr lang="en-US" sz="1838" dirty="0" smtClean="0">
                <a:solidFill>
                  <a:srgbClr val="0000CC"/>
                </a:solidFill>
              </a:rPr>
              <a:t>Write invalidate</a:t>
            </a:r>
          </a:p>
          <a:p>
            <a:pPr lvl="1"/>
            <a:r>
              <a:rPr lang="en-US" sz="1838" dirty="0" smtClean="0">
                <a:solidFill>
                  <a:srgbClr val="0000CC"/>
                </a:solidFill>
              </a:rPr>
              <a:t>Write update (or write broadcast)</a:t>
            </a:r>
          </a:p>
          <a:p>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7620000" y="5410200"/>
            <a:ext cx="12192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Objectives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a:bodyPr>
          <a:lstStyle/>
          <a:p>
            <a:pPr marL="0" indent="0">
              <a:buNone/>
            </a:pPr>
            <a:r>
              <a:rPr lang="en-US" sz="2000" dirty="0" smtClean="0">
                <a:solidFill>
                  <a:srgbClr val="002060"/>
                </a:solidFill>
              </a:rPr>
              <a:t>You are profiting from multiple CPU computers, You should know about them.</a:t>
            </a:r>
          </a:p>
          <a:p>
            <a:pPr>
              <a:buNone/>
            </a:pPr>
            <a:r>
              <a:rPr lang="en-US" sz="2000" dirty="0" smtClean="0">
                <a:solidFill>
                  <a:srgbClr val="002060"/>
                </a:solidFill>
              </a:rPr>
              <a:t>After studying this chapter, you should be able to: </a:t>
            </a:r>
          </a:p>
          <a:p>
            <a:r>
              <a:rPr lang="en-US" sz="2000" dirty="0" smtClean="0">
                <a:solidFill>
                  <a:srgbClr val="002060"/>
                </a:solidFill>
              </a:rPr>
              <a:t>Summarize the types of parallel processor organizations. </a:t>
            </a:r>
          </a:p>
          <a:p>
            <a:r>
              <a:rPr lang="en-US" sz="2000" dirty="0" smtClean="0">
                <a:solidFill>
                  <a:srgbClr val="002060"/>
                </a:solidFill>
              </a:rPr>
              <a:t>Present an overview of design features of symmetric multiprocessors. Understand the issue of cache coherence in a multiple processor system. </a:t>
            </a:r>
          </a:p>
          <a:p>
            <a:r>
              <a:rPr lang="en-US" sz="2000" dirty="0" smtClean="0">
                <a:solidFill>
                  <a:srgbClr val="002060"/>
                </a:solidFill>
              </a:rPr>
              <a:t>Explain the key features of the MESI protocol. </a:t>
            </a:r>
          </a:p>
          <a:p>
            <a:r>
              <a:rPr lang="en-US" sz="2000" dirty="0" smtClean="0">
                <a:solidFill>
                  <a:srgbClr val="002060"/>
                </a:solidFill>
              </a:rPr>
              <a:t>Explain the difference between implicit and explicit multithreading. Summarize key design issues for clusters.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Invalidate</a:t>
            </a:r>
          </a:p>
        </p:txBody>
      </p:sp>
      <p:sp>
        <p:nvSpPr>
          <p:cNvPr id="105475" name="Rectangle 3"/>
          <p:cNvSpPr>
            <a:spLocks noGrp="1" noChangeArrowheads="1"/>
          </p:cNvSpPr>
          <p:nvPr>
            <p:ph idx="1"/>
          </p:nvPr>
        </p:nvSpPr>
        <p:spPr>
          <a:xfrm>
            <a:off x="498474" y="1828800"/>
            <a:ext cx="7556313" cy="4297363"/>
          </a:xfrm>
        </p:spPr>
        <p:txBody>
          <a:bodyPr>
            <a:normAutofit/>
          </a:bodyPr>
          <a:lstStyle/>
          <a:p>
            <a:r>
              <a:rPr lang="en-US" b="1" dirty="0">
                <a:solidFill>
                  <a:srgbClr val="FF0000"/>
                </a:solidFill>
              </a:rPr>
              <a:t>Multiple readers</a:t>
            </a:r>
            <a:r>
              <a:rPr lang="en-US" dirty="0">
                <a:solidFill>
                  <a:srgbClr val="002060"/>
                </a:solidFill>
              </a:rPr>
              <a:t>,</a:t>
            </a:r>
            <a:r>
              <a:rPr lang="en-US" dirty="0" smtClean="0">
                <a:solidFill>
                  <a:srgbClr val="002060"/>
                </a:solidFill>
              </a:rPr>
              <a:t> but only </a:t>
            </a:r>
            <a:r>
              <a:rPr lang="en-US" b="1" dirty="0" smtClean="0">
                <a:solidFill>
                  <a:srgbClr val="FF0000"/>
                </a:solidFill>
              </a:rPr>
              <a:t>one writer </a:t>
            </a:r>
            <a:r>
              <a:rPr lang="en-US" dirty="0" smtClean="0">
                <a:solidFill>
                  <a:srgbClr val="002060"/>
                </a:solidFill>
              </a:rPr>
              <a:t>at a time</a:t>
            </a:r>
          </a:p>
          <a:p>
            <a:r>
              <a:rPr lang="en-US" dirty="0" smtClean="0">
                <a:solidFill>
                  <a:srgbClr val="002060"/>
                </a:solidFill>
              </a:rPr>
              <a:t>When </a:t>
            </a:r>
            <a:r>
              <a:rPr lang="en-US" b="1" dirty="0" smtClean="0">
                <a:solidFill>
                  <a:srgbClr val="0000CC"/>
                </a:solidFill>
              </a:rPr>
              <a:t>a write </a:t>
            </a:r>
            <a:r>
              <a:rPr lang="en-US" b="1" dirty="0">
                <a:solidFill>
                  <a:srgbClr val="0000CC"/>
                </a:solidFill>
              </a:rPr>
              <a:t>is required</a:t>
            </a:r>
            <a:r>
              <a:rPr lang="en-US" dirty="0">
                <a:solidFill>
                  <a:srgbClr val="002060"/>
                </a:solidFill>
              </a:rPr>
              <a:t>, all other caches of the </a:t>
            </a:r>
            <a:r>
              <a:rPr lang="en-US" b="1" dirty="0">
                <a:solidFill>
                  <a:srgbClr val="0000CC"/>
                </a:solidFill>
              </a:rPr>
              <a:t>line are </a:t>
            </a:r>
            <a:r>
              <a:rPr lang="en-US" b="1" dirty="0" smtClean="0">
                <a:solidFill>
                  <a:srgbClr val="0000CC"/>
                </a:solidFill>
              </a:rPr>
              <a:t>invalidated (marked)</a:t>
            </a:r>
            <a:endParaRPr lang="en-US" b="1" dirty="0">
              <a:solidFill>
                <a:srgbClr val="0000CC"/>
              </a:solidFill>
            </a:endParaRPr>
          </a:p>
          <a:p>
            <a:r>
              <a:rPr lang="en-US" dirty="0">
                <a:solidFill>
                  <a:srgbClr val="002060"/>
                </a:solidFill>
              </a:rPr>
              <a:t>Writing processor then has </a:t>
            </a:r>
            <a:r>
              <a:rPr lang="en-US" b="1" dirty="0">
                <a:solidFill>
                  <a:srgbClr val="002060"/>
                </a:solidFill>
              </a:rPr>
              <a:t>exclusive </a:t>
            </a:r>
            <a:r>
              <a:rPr lang="en-US" dirty="0" smtClean="0">
                <a:solidFill>
                  <a:srgbClr val="002060"/>
                </a:solidFill>
              </a:rPr>
              <a:t>(độc chiếm-cheap) </a:t>
            </a:r>
            <a:r>
              <a:rPr lang="en-US" dirty="0">
                <a:solidFill>
                  <a:srgbClr val="002060"/>
                </a:solidFill>
              </a:rPr>
              <a:t>access until line</a:t>
            </a:r>
            <a:r>
              <a:rPr lang="en-US" dirty="0" smtClean="0">
                <a:solidFill>
                  <a:srgbClr val="002060"/>
                </a:solidFill>
              </a:rPr>
              <a:t> is required </a:t>
            </a:r>
            <a:r>
              <a:rPr lang="en-US" dirty="0">
                <a:solidFill>
                  <a:srgbClr val="002060"/>
                </a:solidFill>
              </a:rPr>
              <a:t>by another processor</a:t>
            </a:r>
            <a:endParaRPr lang="en-US" dirty="0" smtClean="0">
              <a:solidFill>
                <a:srgbClr val="002060"/>
              </a:solidFill>
            </a:endParaRPr>
          </a:p>
          <a:p>
            <a:r>
              <a:rPr lang="en-US" dirty="0" smtClean="0">
                <a:solidFill>
                  <a:srgbClr val="002060"/>
                </a:solidFill>
              </a:rPr>
              <a:t>Most widely used in commercial multiprocessor systems such as the Pentium 4 </a:t>
            </a:r>
            <a:r>
              <a:rPr lang="en-US" dirty="0">
                <a:solidFill>
                  <a:srgbClr val="002060"/>
                </a:solidFill>
              </a:rPr>
              <a:t>and </a:t>
            </a:r>
            <a:r>
              <a:rPr lang="en-US" dirty="0" smtClean="0">
                <a:solidFill>
                  <a:srgbClr val="002060"/>
                </a:solidFill>
              </a:rPr>
              <a:t>PowerPC</a:t>
            </a:r>
          </a:p>
          <a:p>
            <a:r>
              <a:rPr lang="en-US" dirty="0">
                <a:solidFill>
                  <a:srgbClr val="002060"/>
                </a:solidFill>
              </a:rPr>
              <a:t>State of every line is marked as </a:t>
            </a:r>
            <a:r>
              <a:rPr lang="en-US" b="1" dirty="0">
                <a:solidFill>
                  <a:srgbClr val="FF0000"/>
                </a:solidFill>
              </a:rPr>
              <a:t>m</a:t>
            </a:r>
            <a:r>
              <a:rPr lang="en-US" b="1" dirty="0">
                <a:solidFill>
                  <a:srgbClr val="002060"/>
                </a:solidFill>
              </a:rPr>
              <a:t>odified, </a:t>
            </a:r>
            <a:r>
              <a:rPr lang="en-US" b="1" dirty="0">
                <a:solidFill>
                  <a:srgbClr val="FF0000"/>
                </a:solidFill>
              </a:rPr>
              <a:t>e</a:t>
            </a:r>
            <a:r>
              <a:rPr lang="en-US" b="1" dirty="0">
                <a:solidFill>
                  <a:srgbClr val="002060"/>
                </a:solidFill>
              </a:rPr>
              <a:t>xclusive, </a:t>
            </a:r>
            <a:r>
              <a:rPr lang="en-US" b="1" dirty="0">
                <a:solidFill>
                  <a:srgbClr val="FF0000"/>
                </a:solidFill>
              </a:rPr>
              <a:t>s</a:t>
            </a:r>
            <a:r>
              <a:rPr lang="en-US" b="1" dirty="0">
                <a:solidFill>
                  <a:srgbClr val="002060"/>
                </a:solidFill>
              </a:rPr>
              <a:t>hared or </a:t>
            </a:r>
            <a:r>
              <a:rPr lang="en-US" b="1" dirty="0" smtClean="0">
                <a:solidFill>
                  <a:srgbClr val="FF0000"/>
                </a:solidFill>
              </a:rPr>
              <a:t>i</a:t>
            </a:r>
            <a:r>
              <a:rPr lang="en-US" b="1" dirty="0" smtClean="0">
                <a:solidFill>
                  <a:srgbClr val="002060"/>
                </a:solidFill>
              </a:rPr>
              <a:t>nvalid</a:t>
            </a:r>
          </a:p>
          <a:p>
            <a:pPr lvl="1"/>
            <a:r>
              <a:rPr lang="en-US" dirty="0" smtClean="0">
                <a:solidFill>
                  <a:srgbClr val="002060"/>
                </a:solidFill>
              </a:rPr>
              <a:t>For this reason the write-invalidate protocol is called </a:t>
            </a:r>
            <a:r>
              <a:rPr lang="en-US" b="1" i="1" dirty="0" smtClean="0">
                <a:solidFill>
                  <a:srgbClr val="FF0000"/>
                </a:solidFill>
              </a:rPr>
              <a:t>MESI</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Update</a:t>
            </a:r>
          </a:p>
        </p:txBody>
      </p:sp>
      <p:sp>
        <p:nvSpPr>
          <p:cNvPr id="106499" name="Rectangle 3"/>
          <p:cNvSpPr>
            <a:spLocks noGrp="1" noChangeArrowheads="1"/>
          </p:cNvSpPr>
          <p:nvPr>
            <p:ph idx="1"/>
          </p:nvPr>
        </p:nvSpPr>
        <p:spPr/>
        <p:txBody>
          <a:bodyPr/>
          <a:lstStyle/>
          <a:p>
            <a:r>
              <a:rPr lang="en-US" dirty="0" smtClean="0">
                <a:solidFill>
                  <a:srgbClr val="002060"/>
                </a:solidFill>
              </a:rPr>
              <a:t>Can be </a:t>
            </a:r>
            <a:r>
              <a:rPr lang="en-US" b="1" dirty="0" smtClean="0">
                <a:solidFill>
                  <a:srgbClr val="FF0000"/>
                </a:solidFill>
              </a:rPr>
              <a:t>multiple </a:t>
            </a:r>
            <a:r>
              <a:rPr lang="en-US" b="1" dirty="0">
                <a:solidFill>
                  <a:srgbClr val="FF0000"/>
                </a:solidFill>
              </a:rPr>
              <a:t>readers and writers</a:t>
            </a:r>
            <a:endParaRPr lang="en-US" b="1" dirty="0" smtClean="0">
              <a:solidFill>
                <a:srgbClr val="FF0000"/>
              </a:solidFill>
            </a:endParaRPr>
          </a:p>
          <a:p>
            <a:r>
              <a:rPr lang="en-US" dirty="0" smtClean="0">
                <a:solidFill>
                  <a:srgbClr val="002060"/>
                </a:solidFill>
              </a:rPr>
              <a:t>When </a:t>
            </a:r>
            <a:r>
              <a:rPr lang="en-US" b="1" dirty="0" smtClean="0">
                <a:solidFill>
                  <a:srgbClr val="0000CC"/>
                </a:solidFill>
              </a:rPr>
              <a:t>a processor wishes to update </a:t>
            </a:r>
            <a:r>
              <a:rPr lang="en-US" dirty="0" smtClean="0">
                <a:solidFill>
                  <a:srgbClr val="002060"/>
                </a:solidFill>
              </a:rPr>
              <a:t>a shared line the word to be updated </a:t>
            </a:r>
            <a:r>
              <a:rPr lang="en-US" b="1" dirty="0" smtClean="0">
                <a:solidFill>
                  <a:srgbClr val="0000CC"/>
                </a:solidFill>
              </a:rPr>
              <a:t>is distributed to all others</a:t>
            </a:r>
            <a:r>
              <a:rPr lang="en-US" b="1" dirty="0" smtClean="0">
                <a:solidFill>
                  <a:srgbClr val="FF0000"/>
                </a:solidFill>
              </a:rPr>
              <a:t> </a:t>
            </a:r>
            <a:r>
              <a:rPr lang="en-US" dirty="0" smtClean="0">
                <a:solidFill>
                  <a:srgbClr val="002060"/>
                </a:solidFill>
              </a:rPr>
              <a:t>and caches containing that line can update it</a:t>
            </a:r>
          </a:p>
          <a:p>
            <a:r>
              <a:rPr lang="en-US" dirty="0">
                <a:solidFill>
                  <a:srgbClr val="002060"/>
                </a:solidFill>
              </a:rPr>
              <a:t>Some systems use an adaptive mixture of both</a:t>
            </a:r>
            <a:r>
              <a:rPr lang="en-US" dirty="0" smtClean="0">
                <a:solidFill>
                  <a:srgbClr val="002060"/>
                </a:solidFill>
              </a:rPr>
              <a:t> write-invalidate and write-update mechanisms</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MESI Protocol</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2209800"/>
            <a:ext cx="7556313" cy="4144963"/>
          </a:xfrm>
        </p:spPr>
        <p:txBody>
          <a:bodyPr>
            <a:normAutofit lnSpcReduction="10000"/>
          </a:bodyPr>
          <a:lstStyle/>
          <a:p>
            <a:r>
              <a:rPr lang="en-US" dirty="0" smtClean="0">
                <a:solidFill>
                  <a:srgbClr val="002060"/>
                </a:solidFill>
              </a:rPr>
              <a:t>Modified</a:t>
            </a:r>
          </a:p>
          <a:p>
            <a:pPr lvl="1"/>
            <a:r>
              <a:rPr lang="en-US" dirty="0" smtClean="0">
                <a:solidFill>
                  <a:srgbClr val="002060"/>
                </a:solidFill>
              </a:rPr>
              <a:t>The line in the cache has been modified and is available only in this cache</a:t>
            </a:r>
          </a:p>
          <a:p>
            <a:r>
              <a:rPr lang="en-US" dirty="0" smtClean="0">
                <a:solidFill>
                  <a:srgbClr val="002060"/>
                </a:solidFill>
              </a:rPr>
              <a:t>Exclusive</a:t>
            </a:r>
          </a:p>
          <a:p>
            <a:pPr lvl="1"/>
            <a:r>
              <a:rPr lang="en-US" dirty="0" smtClean="0">
                <a:solidFill>
                  <a:srgbClr val="002060"/>
                </a:solidFill>
              </a:rPr>
              <a:t>The line in the cache is the same as that in main memory and is not present in any other cache</a:t>
            </a:r>
          </a:p>
          <a:p>
            <a:r>
              <a:rPr lang="en-US" dirty="0" smtClean="0">
                <a:solidFill>
                  <a:srgbClr val="002060"/>
                </a:solidFill>
              </a:rPr>
              <a:t>Shared</a:t>
            </a:r>
          </a:p>
          <a:p>
            <a:pPr lvl="1"/>
            <a:r>
              <a:rPr lang="en-US" dirty="0" smtClean="0">
                <a:solidFill>
                  <a:srgbClr val="002060"/>
                </a:solidFill>
              </a:rPr>
              <a:t>The line in the cache is the same as that in main memory and may be present in another cache</a:t>
            </a:r>
          </a:p>
          <a:p>
            <a:r>
              <a:rPr lang="en-US" dirty="0" smtClean="0">
                <a:solidFill>
                  <a:srgbClr val="002060"/>
                </a:solidFill>
              </a:rPr>
              <a:t>Invalid</a:t>
            </a:r>
          </a:p>
          <a:p>
            <a:pPr lvl="1"/>
            <a:r>
              <a:rPr lang="en-US" dirty="0" smtClean="0">
                <a:solidFill>
                  <a:srgbClr val="002060"/>
                </a:solidFill>
              </a:rPr>
              <a:t>The line in the cache does not contain valid data </a:t>
            </a:r>
            <a:endParaRPr lang="en-US" dirty="0">
              <a:solidFill>
                <a:srgbClr val="002060"/>
              </a:solidFill>
            </a:endParaRPr>
          </a:p>
        </p:txBody>
      </p:sp>
      <p:sp>
        <p:nvSpPr>
          <p:cNvPr id="5" name="Text Placeholder 4"/>
          <p:cNvSpPr>
            <a:spLocks noGrp="1"/>
          </p:cNvSpPr>
          <p:nvPr>
            <p:ph type="body" sz="half" idx="2"/>
          </p:nvPr>
        </p:nvSpPr>
        <p:spPr>
          <a:xfrm>
            <a:off x="142844" y="1129552"/>
            <a:ext cx="8358246" cy="851647"/>
          </a:xfrm>
        </p:spPr>
        <p:txBody>
          <a:bodyPr/>
          <a:lstStyle/>
          <a:p>
            <a:r>
              <a:rPr lang="en-US" sz="2200" dirty="0" smtClean="0"/>
              <a:t>To provide cache consistency on an SMP (symmetric multi-processor) the data cache supports a protocol known as MESI:</a:t>
            </a:r>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17.1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MESI Cache Line States</a:t>
            </a:r>
            <a:endParaRPr lang="en-US"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52400" y="2157413"/>
            <a:ext cx="8839200" cy="2543175"/>
          </a:xfrm>
          <a:prstGeom prst="rect">
            <a:avLst/>
          </a:prstGeom>
          <a:noFill/>
          <a:ln w="9525">
            <a:noFill/>
            <a:miter lim="800000"/>
            <a:headEnd/>
            <a:tailEnd/>
          </a:ln>
          <a:effectLst/>
        </p:spPr>
      </p:pic>
      <p:sp>
        <p:nvSpPr>
          <p:cNvPr id="6" name="Rectangle 5"/>
          <p:cNvSpPr/>
          <p:nvPr/>
        </p:nvSpPr>
        <p:spPr>
          <a:xfrm>
            <a:off x="1214414" y="4929198"/>
            <a:ext cx="7000924" cy="461665"/>
          </a:xfrm>
          <a:prstGeom prst="rect">
            <a:avLst/>
          </a:prstGeom>
          <a:solidFill>
            <a:srgbClr val="99FF66"/>
          </a:solidFill>
        </p:spPr>
        <p:txBody>
          <a:bodyPr wrap="square">
            <a:spAutoFit/>
          </a:bodyPr>
          <a:lstStyle/>
          <a:p>
            <a:r>
              <a:rPr lang="en-US" dirty="0" smtClean="0"/>
              <a:t>Table 17.1 summarizes the meaning of the four states. </a:t>
            </a:r>
            <a:endParaRPr lang="en-US" dirty="0"/>
          </a:p>
        </p:txBody>
      </p:sp>
    </p:spTree>
  </p:cSld>
  <p:clrMapOvr>
    <a:masterClrMapping/>
  </p:clrMapOvr>
  <p:transition spd="med">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785786" y="404836"/>
            <a:ext cx="7762875" cy="6381750"/>
          </a:xfrm>
          <a:prstGeom prst="rect">
            <a:avLst/>
          </a:prstGeom>
          <a:noFill/>
          <a:ln w="9525">
            <a:noFill/>
            <a:miter lim="800000"/>
            <a:headEnd/>
            <a:tailEnd/>
          </a:ln>
          <a:effectLst/>
        </p:spPr>
      </p:pic>
      <p:sp>
        <p:nvSpPr>
          <p:cNvPr id="107522" name="Rectangle 2"/>
          <p:cNvSpPr>
            <a:spLocks noGrp="1" noChangeArrowheads="1"/>
          </p:cNvSpPr>
          <p:nvPr>
            <p:ph type="title" idx="4294967295"/>
          </p:nvPr>
        </p:nvSpPr>
        <p:spPr>
          <a:xfrm>
            <a:off x="152400" y="-24"/>
            <a:ext cx="7556500" cy="419080"/>
          </a:xfrm>
        </p:spPr>
        <p:txBody>
          <a:bodyPr/>
          <a:lstStyle/>
          <a:p>
            <a:r>
              <a:rPr lang="en-US" sz="3200" dirty="0">
                <a:effectLst>
                  <a:outerShdw blurRad="38100" dist="38100" dir="2700000" algn="tl">
                    <a:srgbClr val="000000">
                      <a:alpha val="43137"/>
                    </a:srgbClr>
                  </a:outerShdw>
                </a:effectLst>
              </a:rPr>
              <a:t>MESI State Transition Diagram</a:t>
            </a:r>
          </a:p>
        </p:txBody>
      </p:sp>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17.4- Multithreading and Chip Multiprocessors</a:t>
            </a:r>
            <a:endParaRPr lang="en-GB" dirty="0">
              <a:effectLst>
                <a:outerShdw blurRad="38100" dist="38100" dir="2700000" algn="tl">
                  <a:srgbClr val="000000">
                    <a:alpha val="43137"/>
                  </a:srgbClr>
                </a:outerShdw>
              </a:effectLst>
            </a:endParaRPr>
          </a:p>
        </p:txBody>
      </p:sp>
      <p:sp>
        <p:nvSpPr>
          <p:cNvPr id="189449" name="Rectangle 9"/>
          <p:cNvSpPr>
            <a:spLocks noGrp="1" noChangeArrowheads="1"/>
          </p:cNvSpPr>
          <p:nvPr>
            <p:ph idx="1"/>
          </p:nvPr>
        </p:nvSpPr>
        <p:spPr>
          <a:xfrm>
            <a:off x="498474" y="1981200"/>
            <a:ext cx="7556313" cy="4419600"/>
          </a:xfrm>
        </p:spPr>
        <p:txBody>
          <a:bodyPr>
            <a:normAutofit fontScale="92500" lnSpcReduction="10000"/>
          </a:bodyPr>
          <a:lstStyle/>
          <a:p>
            <a:r>
              <a:rPr lang="en-GB" dirty="0">
                <a:solidFill>
                  <a:srgbClr val="002060"/>
                </a:solidFill>
              </a:rPr>
              <a:t>Processor performance can be measured by the rate at which it executes instructions</a:t>
            </a:r>
          </a:p>
          <a:p>
            <a:r>
              <a:rPr lang="en-GB" b="1" dirty="0">
                <a:solidFill>
                  <a:srgbClr val="FF0000"/>
                </a:solidFill>
              </a:rPr>
              <a:t>MIPS rate = f * </a:t>
            </a:r>
            <a:r>
              <a:rPr lang="en-GB" b="1" dirty="0" smtClean="0">
                <a:solidFill>
                  <a:srgbClr val="FF0000"/>
                </a:solidFill>
              </a:rPr>
              <a:t>IPC  </a:t>
            </a:r>
            <a:r>
              <a:rPr lang="en-GB" dirty="0" smtClean="0">
                <a:solidFill>
                  <a:srgbClr val="002060"/>
                </a:solidFill>
              </a:rPr>
              <a:t>// Million Instructions Per second</a:t>
            </a:r>
            <a:endParaRPr lang="en-GB" dirty="0">
              <a:solidFill>
                <a:srgbClr val="002060"/>
              </a:solidFill>
            </a:endParaRPr>
          </a:p>
          <a:p>
            <a:pPr lvl="1"/>
            <a:r>
              <a:rPr lang="en-GB" dirty="0">
                <a:solidFill>
                  <a:srgbClr val="002060"/>
                </a:solidFill>
              </a:rPr>
              <a:t>f</a:t>
            </a:r>
            <a:r>
              <a:rPr lang="en-GB" dirty="0" smtClean="0">
                <a:solidFill>
                  <a:srgbClr val="002060"/>
                </a:solidFill>
              </a:rPr>
              <a:t> = processor </a:t>
            </a:r>
            <a:r>
              <a:rPr lang="en-GB" dirty="0">
                <a:solidFill>
                  <a:srgbClr val="002060"/>
                </a:solidFill>
              </a:rPr>
              <a:t>clock frequency, in MHz</a:t>
            </a:r>
          </a:p>
          <a:p>
            <a:pPr lvl="1"/>
            <a:r>
              <a:rPr lang="en-GB" dirty="0" smtClean="0">
                <a:solidFill>
                  <a:srgbClr val="002060"/>
                </a:solidFill>
              </a:rPr>
              <a:t>IPC=</a:t>
            </a:r>
            <a:r>
              <a:rPr lang="en-GB" dirty="0">
                <a:solidFill>
                  <a:srgbClr val="002060"/>
                </a:solidFill>
              </a:rPr>
              <a:t>average </a:t>
            </a:r>
            <a:r>
              <a:rPr lang="en-GB" dirty="0" smtClean="0">
                <a:solidFill>
                  <a:srgbClr val="002060"/>
                </a:solidFill>
              </a:rPr>
              <a:t>Instructions </a:t>
            </a:r>
            <a:r>
              <a:rPr lang="en-GB" dirty="0">
                <a:solidFill>
                  <a:srgbClr val="002060"/>
                </a:solidFill>
              </a:rPr>
              <a:t>P</a:t>
            </a:r>
            <a:r>
              <a:rPr lang="en-GB" dirty="0" smtClean="0">
                <a:solidFill>
                  <a:srgbClr val="002060"/>
                </a:solidFill>
              </a:rPr>
              <a:t>er </a:t>
            </a:r>
            <a:r>
              <a:rPr lang="en-GB" dirty="0">
                <a:solidFill>
                  <a:srgbClr val="002060"/>
                </a:solidFill>
              </a:rPr>
              <a:t>C</a:t>
            </a:r>
            <a:r>
              <a:rPr lang="en-GB" dirty="0" smtClean="0">
                <a:solidFill>
                  <a:srgbClr val="002060"/>
                </a:solidFill>
              </a:rPr>
              <a:t>ycle</a:t>
            </a:r>
            <a:endParaRPr lang="en-GB" dirty="0">
              <a:solidFill>
                <a:srgbClr val="002060"/>
              </a:solidFill>
            </a:endParaRPr>
          </a:p>
          <a:p>
            <a:r>
              <a:rPr lang="en-GB" dirty="0">
                <a:solidFill>
                  <a:srgbClr val="002060"/>
                </a:solidFill>
              </a:rPr>
              <a:t>Increase performance by increasing clock frequency and increasing instructions that complete during </a:t>
            </a:r>
            <a:r>
              <a:rPr lang="en-GB" dirty="0" smtClean="0">
                <a:solidFill>
                  <a:srgbClr val="002060"/>
                </a:solidFill>
              </a:rPr>
              <a:t>cycle</a:t>
            </a:r>
          </a:p>
          <a:p>
            <a:r>
              <a:rPr lang="en-GB" b="1" dirty="0" smtClean="0">
                <a:solidFill>
                  <a:srgbClr val="002060"/>
                </a:solidFill>
              </a:rPr>
              <a:t>Multithreading</a:t>
            </a:r>
          </a:p>
          <a:p>
            <a:pPr lvl="1"/>
            <a:r>
              <a:rPr lang="en-GB" dirty="0" smtClean="0">
                <a:solidFill>
                  <a:srgbClr val="0000CC"/>
                </a:solidFill>
              </a:rPr>
              <a:t>Allows for a high degree of instruction-level parallelism without increasing circuit complexity or power consumption </a:t>
            </a:r>
            <a:r>
              <a:rPr lang="en-GB" dirty="0" smtClean="0">
                <a:solidFill>
                  <a:srgbClr val="0000CC"/>
                </a:solidFill>
                <a:sym typeface="Wingdings" pitchFamily="2" charset="2"/>
              </a:rPr>
              <a:t> Increase IPC</a:t>
            </a:r>
            <a:endParaRPr lang="en-GB" dirty="0" smtClean="0">
              <a:solidFill>
                <a:srgbClr val="0000CC"/>
              </a:solidFill>
            </a:endParaRPr>
          </a:p>
          <a:p>
            <a:pPr lvl="1"/>
            <a:r>
              <a:rPr lang="en-GB" dirty="0" smtClean="0">
                <a:solidFill>
                  <a:srgbClr val="0000CC"/>
                </a:solidFill>
              </a:rPr>
              <a:t>Instruction stream is divided into several smaller streams, known as threads, that can be executed in parallel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idx="4294967295"/>
          </p:nvPr>
        </p:nvSpPr>
        <p:spPr>
          <a:xfrm>
            <a:off x="0" y="1"/>
            <a:ext cx="9144000" cy="642918"/>
          </a:xfrm>
        </p:spPr>
        <p:txBody>
          <a:bodyPr/>
          <a:lstStyle/>
          <a:p>
            <a:r>
              <a:rPr lang="en-GB" sz="3200" dirty="0">
                <a:effectLst>
                  <a:outerShdw blurRad="38100" dist="38100" dir="2700000" algn="tl">
                    <a:srgbClr val="000000">
                      <a:alpha val="43137"/>
                    </a:srgbClr>
                  </a:outerShdw>
                </a:effectLst>
              </a:rPr>
              <a:t>Definitions of </a:t>
            </a:r>
            <a:r>
              <a:rPr lang="en-GB" sz="3200" dirty="0" smtClean="0">
                <a:effectLst>
                  <a:outerShdw blurRad="38100" dist="38100" dir="2700000" algn="tl">
                    <a:srgbClr val="000000">
                      <a:alpha val="43137"/>
                    </a:srgbClr>
                  </a:outerShdw>
                </a:effectLst>
              </a:rPr>
              <a:t>Threads and </a:t>
            </a:r>
            <a:r>
              <a:rPr lang="en-GB" sz="3200" dirty="0">
                <a:effectLst>
                  <a:outerShdw blurRad="38100" dist="38100" dir="2700000" algn="tl">
                    <a:srgbClr val="000000">
                      <a:alpha val="43137"/>
                    </a:srgbClr>
                  </a:outerShdw>
                </a:effectLst>
              </a:rPr>
              <a:t>Processes</a:t>
            </a:r>
          </a:p>
        </p:txBody>
      </p:sp>
      <p:graphicFrame>
        <p:nvGraphicFramePr>
          <p:cNvPr id="31" name="Content Placeholder 30"/>
          <p:cNvGraphicFramePr>
            <a:graphicFrameLocks noGrp="1"/>
          </p:cNvGraphicFramePr>
          <p:nvPr>
            <p:ph idx="4294967295"/>
          </p:nvPr>
        </p:nvGraphicFramePr>
        <p:xfrm>
          <a:off x="228600" y="838200"/>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Picture 31"/>
          <p:cNvPicPr>
            <a:picLocks noChangeAspect="1"/>
          </p:cNvPicPr>
          <p:nvPr/>
        </p:nvPicPr>
        <p:blipFill>
          <a:blip r:embed="rId7"/>
          <a:stretch>
            <a:fillRect/>
          </a:stretch>
        </p:blipFill>
        <p:spPr>
          <a:xfrm>
            <a:off x="3810000" y="2819400"/>
            <a:ext cx="1525206" cy="1825625"/>
          </a:xfrm>
          <a:prstGeom prst="rect">
            <a:avLst/>
          </a:prstGeom>
          <a:effectLst>
            <a:softEdge rad="1524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228600" y="228600"/>
            <a:ext cx="6191157" cy="1367118"/>
          </a:xfrm>
        </p:spPr>
        <p:txBody>
          <a:bodyPr>
            <a:noAutofit/>
          </a:bodyPr>
          <a:lstStyle/>
          <a:p>
            <a:pPr algn="ctr"/>
            <a:r>
              <a:rPr lang="en-GB" sz="3600" dirty="0">
                <a:effectLst>
                  <a:outerShdw blurRad="38100" dist="38100" dir="2700000" algn="tl">
                    <a:srgbClr val="000000">
                      <a:alpha val="43137"/>
                    </a:srgbClr>
                  </a:outerShdw>
                </a:effectLst>
              </a:rPr>
              <a:t>Implicit and Explicit Multithreading</a:t>
            </a:r>
          </a:p>
        </p:txBody>
      </p:sp>
      <p:sp>
        <p:nvSpPr>
          <p:cNvPr id="192519" name="Rectangle 7"/>
          <p:cNvSpPr>
            <a:spLocks noGrp="1" noChangeArrowheads="1"/>
          </p:cNvSpPr>
          <p:nvPr>
            <p:ph type="body" sz="half" idx="2"/>
          </p:nvPr>
        </p:nvSpPr>
        <p:spPr>
          <a:xfrm>
            <a:off x="457200" y="1828800"/>
            <a:ext cx="5962557" cy="4572000"/>
          </a:xfrm>
        </p:spPr>
        <p:txBody>
          <a:bodyPr>
            <a:normAutofit/>
          </a:bodyPr>
          <a:lstStyle/>
          <a:p>
            <a:pPr marL="228600" indent="-228600">
              <a:spcBef>
                <a:spcPts val="2000"/>
              </a:spcBef>
              <a:buFont typeface="Wingdings" pitchFamily="2" charset="2"/>
              <a:buChar char="n"/>
            </a:pPr>
            <a:r>
              <a:rPr lang="en-GB" sz="2000" b="1" dirty="0">
                <a:solidFill>
                  <a:srgbClr val="0000CC"/>
                </a:solidFill>
              </a:rPr>
              <a:t>All commercial processors and most experimental ones use explicit </a:t>
            </a:r>
            <a:r>
              <a:rPr lang="en-GB" sz="2000" b="1" dirty="0" smtClean="0">
                <a:solidFill>
                  <a:srgbClr val="0000CC"/>
                </a:solidFill>
              </a:rPr>
              <a:t>multithreading</a:t>
            </a:r>
          </a:p>
          <a:p>
            <a:pPr lvl="1" indent="-228600">
              <a:buFont typeface="Wingdings" pitchFamily="2" charset="2"/>
              <a:buChar char="n"/>
            </a:pPr>
            <a:r>
              <a:rPr lang="en-GB" sz="1800" b="1" dirty="0" smtClean="0">
                <a:solidFill>
                  <a:srgbClr val="002060"/>
                </a:solidFill>
              </a:rPr>
              <a:t>Concurrently </a:t>
            </a:r>
            <a:r>
              <a:rPr lang="en-GB" sz="1800" b="1" dirty="0">
                <a:solidFill>
                  <a:srgbClr val="002060"/>
                </a:solidFill>
              </a:rPr>
              <a:t>execute instructions from different explicit threads</a:t>
            </a:r>
          </a:p>
          <a:p>
            <a:pPr lvl="1" indent="-228600">
              <a:buFont typeface="Wingdings" pitchFamily="2" charset="2"/>
              <a:buChar char="n"/>
            </a:pPr>
            <a:r>
              <a:rPr lang="en-GB" sz="1800" b="1" dirty="0">
                <a:solidFill>
                  <a:srgbClr val="002060"/>
                </a:solidFill>
              </a:rPr>
              <a:t>Interleave instructions from different threads on shared pipelines or parallel execution on parallel pipelines</a:t>
            </a:r>
          </a:p>
          <a:p>
            <a:pPr marL="228600" indent="-228600">
              <a:spcBef>
                <a:spcPts val="2000"/>
              </a:spcBef>
              <a:buFont typeface="Wingdings" pitchFamily="2" charset="2"/>
              <a:buChar char="n"/>
            </a:pPr>
            <a:r>
              <a:rPr lang="en-GB" sz="2000" b="1" dirty="0">
                <a:solidFill>
                  <a:srgbClr val="0000CC"/>
                </a:solidFill>
              </a:rPr>
              <a:t>Implicit multithreading is concurrent execution of multiple threads extracted from single sequential program</a:t>
            </a:r>
          </a:p>
          <a:p>
            <a:pPr lvl="1" indent="-228600">
              <a:buFont typeface="Wingdings" pitchFamily="2" charset="2"/>
              <a:buChar char="n"/>
            </a:pPr>
            <a:r>
              <a:rPr lang="en-GB" sz="1800" b="1" dirty="0">
                <a:solidFill>
                  <a:srgbClr val="002060"/>
                </a:solidFill>
              </a:rPr>
              <a:t>Implicit threads defined statically by compiler or dynamically by hardware</a:t>
            </a:r>
          </a:p>
        </p:txBody>
      </p:sp>
      <p:sp useBgFill="1">
        <p:nvSpPr>
          <p:cNvPr id="5" name="TextBox 4"/>
          <p:cNvSpPr txBox="1"/>
          <p:nvPr/>
        </p:nvSpPr>
        <p:spPr>
          <a:xfrm>
            <a:off x="185848" y="4572001"/>
            <a:ext cx="423752" cy="607928"/>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a:xfrm>
            <a:off x="685800" y="381000"/>
            <a:ext cx="7556313" cy="1116106"/>
          </a:xfrm>
        </p:spPr>
        <p:txBody>
          <a:bodyPr/>
          <a:lstStyle/>
          <a:p>
            <a:r>
              <a:rPr lang="en-GB" dirty="0">
                <a:effectLst>
                  <a:outerShdw blurRad="38100" dist="38100" dir="2700000" algn="tl">
                    <a:srgbClr val="000000">
                      <a:alpha val="43137"/>
                    </a:srgbClr>
                  </a:outerShdw>
                </a:effectLst>
              </a:rPr>
              <a:t>Approaches to Explicit Multithreading</a:t>
            </a:r>
          </a:p>
        </p:txBody>
      </p:sp>
      <p:sp>
        <p:nvSpPr>
          <p:cNvPr id="193545" name="Rectangle 9"/>
          <p:cNvSpPr>
            <a:spLocks noGrp="1" noChangeArrowheads="1"/>
          </p:cNvSpPr>
          <p:nvPr>
            <p:ph sz="half" idx="1"/>
          </p:nvPr>
        </p:nvSpPr>
        <p:spPr/>
        <p:txBody>
          <a:bodyPr>
            <a:normAutofit lnSpcReduction="10000"/>
          </a:bodyPr>
          <a:lstStyle/>
          <a:p>
            <a:pPr>
              <a:lnSpc>
                <a:spcPct val="90000"/>
              </a:lnSpc>
            </a:pPr>
            <a:r>
              <a:rPr lang="en-GB" sz="2000" b="1" dirty="0">
                <a:solidFill>
                  <a:srgbClr val="002060"/>
                </a:solidFill>
              </a:rPr>
              <a:t>Interleaved</a:t>
            </a:r>
          </a:p>
          <a:p>
            <a:pPr lvl="1">
              <a:lnSpc>
                <a:spcPct val="90000"/>
              </a:lnSpc>
            </a:pPr>
            <a:r>
              <a:rPr lang="en-GB" sz="1800" dirty="0" smtClean="0">
                <a:solidFill>
                  <a:srgbClr val="002060"/>
                </a:solidFill>
              </a:rPr>
              <a:t>Fine-grained (divided)</a:t>
            </a:r>
            <a:endParaRPr lang="en-GB" sz="1800" dirty="0">
              <a:solidFill>
                <a:srgbClr val="002060"/>
              </a:solidFill>
            </a:endParaRPr>
          </a:p>
          <a:p>
            <a:pPr lvl="1">
              <a:lnSpc>
                <a:spcPct val="90000"/>
              </a:lnSpc>
            </a:pPr>
            <a:r>
              <a:rPr lang="en-GB" sz="1800" dirty="0">
                <a:solidFill>
                  <a:srgbClr val="002060"/>
                </a:solidFill>
              </a:rPr>
              <a:t>Processor deals with two or more thread contexts at a time</a:t>
            </a:r>
          </a:p>
          <a:p>
            <a:pPr lvl="1">
              <a:lnSpc>
                <a:spcPct val="90000"/>
              </a:lnSpc>
            </a:pPr>
            <a:r>
              <a:rPr lang="en-GB" sz="1800" dirty="0">
                <a:solidFill>
                  <a:srgbClr val="002060"/>
                </a:solidFill>
              </a:rPr>
              <a:t>Switching thread at each clock cycle</a:t>
            </a:r>
          </a:p>
          <a:p>
            <a:pPr lvl="1">
              <a:lnSpc>
                <a:spcPct val="90000"/>
              </a:lnSpc>
            </a:pPr>
            <a:r>
              <a:rPr lang="en-GB" sz="1800" dirty="0">
                <a:solidFill>
                  <a:srgbClr val="002060"/>
                </a:solidFill>
              </a:rPr>
              <a:t>If thread is blocked it is skipped</a:t>
            </a:r>
            <a:endParaRPr lang="en-GB" sz="1800" dirty="0" smtClean="0">
              <a:solidFill>
                <a:srgbClr val="002060"/>
              </a:solidFill>
            </a:endParaRPr>
          </a:p>
          <a:p>
            <a:pPr>
              <a:lnSpc>
                <a:spcPct val="90000"/>
              </a:lnSpc>
            </a:pPr>
            <a:r>
              <a:rPr lang="en-GB" sz="2000" b="1" dirty="0" smtClean="0">
                <a:solidFill>
                  <a:srgbClr val="002060"/>
                </a:solidFill>
              </a:rPr>
              <a:t>Simultaneous </a:t>
            </a:r>
            <a:r>
              <a:rPr lang="en-GB" sz="2000" b="1" dirty="0">
                <a:solidFill>
                  <a:srgbClr val="002060"/>
                </a:solidFill>
              </a:rPr>
              <a:t>(SMT)</a:t>
            </a:r>
          </a:p>
          <a:p>
            <a:pPr lvl="1">
              <a:lnSpc>
                <a:spcPct val="90000"/>
              </a:lnSpc>
            </a:pPr>
            <a:r>
              <a:rPr lang="en-GB" sz="1800" dirty="0">
                <a:solidFill>
                  <a:srgbClr val="002060"/>
                </a:solidFill>
              </a:rPr>
              <a:t>Instructions</a:t>
            </a:r>
            <a:r>
              <a:rPr lang="en-GB" sz="1800" dirty="0" smtClean="0">
                <a:solidFill>
                  <a:srgbClr val="002060"/>
                </a:solidFill>
              </a:rPr>
              <a:t> are simultaneously </a:t>
            </a:r>
            <a:r>
              <a:rPr lang="en-GB" sz="1800" dirty="0">
                <a:solidFill>
                  <a:srgbClr val="002060"/>
                </a:solidFill>
              </a:rPr>
              <a:t>issued from multiple threads to execution units of superscalar </a:t>
            </a:r>
            <a:r>
              <a:rPr lang="en-GB" sz="1800" dirty="0" smtClean="0">
                <a:solidFill>
                  <a:srgbClr val="002060"/>
                </a:solidFill>
              </a:rPr>
              <a:t>processor</a:t>
            </a:r>
            <a:endParaRPr lang="en-GB" sz="1800" dirty="0">
              <a:solidFill>
                <a:srgbClr val="002060"/>
              </a:solidFill>
            </a:endParaRPr>
          </a:p>
        </p:txBody>
      </p:sp>
      <p:sp>
        <p:nvSpPr>
          <p:cNvPr id="7" name="Content Placeholder 6"/>
          <p:cNvSpPr>
            <a:spLocks noGrp="1"/>
          </p:cNvSpPr>
          <p:nvPr>
            <p:ph sz="half" idx="2"/>
          </p:nvPr>
        </p:nvSpPr>
        <p:spPr>
          <a:xfrm>
            <a:off x="4399878" y="1985962"/>
            <a:ext cx="3657600" cy="4514871"/>
          </a:xfrm>
        </p:spPr>
        <p:txBody>
          <a:bodyPr>
            <a:normAutofit lnSpcReduction="10000"/>
          </a:bodyPr>
          <a:lstStyle/>
          <a:p>
            <a:pPr>
              <a:lnSpc>
                <a:spcPct val="90000"/>
              </a:lnSpc>
            </a:pPr>
            <a:r>
              <a:rPr lang="en-GB" sz="2000" b="1" dirty="0" smtClean="0">
                <a:solidFill>
                  <a:srgbClr val="002060"/>
                </a:solidFill>
              </a:rPr>
              <a:t>Blocked </a:t>
            </a:r>
          </a:p>
          <a:p>
            <a:pPr lvl="1">
              <a:lnSpc>
                <a:spcPct val="90000"/>
              </a:lnSpc>
            </a:pPr>
            <a:r>
              <a:rPr lang="en-GB" dirty="0" smtClean="0">
                <a:solidFill>
                  <a:srgbClr val="002060"/>
                </a:solidFill>
              </a:rPr>
              <a:t>Coarse-grained (no fine)</a:t>
            </a:r>
          </a:p>
          <a:p>
            <a:pPr lvl="1">
              <a:lnSpc>
                <a:spcPct val="90000"/>
              </a:lnSpc>
            </a:pPr>
            <a:r>
              <a:rPr lang="en-GB" dirty="0" smtClean="0">
                <a:solidFill>
                  <a:srgbClr val="002060"/>
                </a:solidFill>
              </a:rPr>
              <a:t>Thread executed until event causes delay (IO)</a:t>
            </a:r>
          </a:p>
          <a:p>
            <a:pPr lvl="1">
              <a:lnSpc>
                <a:spcPct val="90000"/>
              </a:lnSpc>
            </a:pPr>
            <a:r>
              <a:rPr lang="en-GB" dirty="0" smtClean="0">
                <a:solidFill>
                  <a:srgbClr val="002060"/>
                </a:solidFill>
              </a:rPr>
              <a:t>Effective on in-order processor</a:t>
            </a:r>
          </a:p>
          <a:p>
            <a:pPr lvl="1">
              <a:lnSpc>
                <a:spcPct val="90000"/>
              </a:lnSpc>
            </a:pPr>
            <a:r>
              <a:rPr lang="en-GB" dirty="0" smtClean="0">
                <a:solidFill>
                  <a:srgbClr val="002060"/>
                </a:solidFill>
              </a:rPr>
              <a:t>Avoids pipeline stall (failure)</a:t>
            </a:r>
          </a:p>
          <a:p>
            <a:pPr>
              <a:lnSpc>
                <a:spcPct val="90000"/>
              </a:lnSpc>
            </a:pPr>
            <a:r>
              <a:rPr lang="en-GB" sz="2000" b="1" dirty="0" smtClean="0">
                <a:solidFill>
                  <a:srgbClr val="002060"/>
                </a:solidFill>
              </a:rPr>
              <a:t>Chip multiprocessing</a:t>
            </a:r>
          </a:p>
          <a:p>
            <a:pPr lvl="1">
              <a:lnSpc>
                <a:spcPct val="90000"/>
              </a:lnSpc>
            </a:pPr>
            <a:r>
              <a:rPr lang="en-GB" dirty="0" smtClean="0">
                <a:solidFill>
                  <a:srgbClr val="002060"/>
                </a:solidFill>
              </a:rPr>
              <a:t>Processor is replicated on a single chip</a:t>
            </a:r>
          </a:p>
          <a:p>
            <a:pPr lvl="1">
              <a:lnSpc>
                <a:spcPct val="90000"/>
              </a:lnSpc>
            </a:pPr>
            <a:r>
              <a:rPr lang="en-GB" dirty="0" smtClean="0">
                <a:solidFill>
                  <a:srgbClr val="002060"/>
                </a:solidFill>
              </a:rPr>
              <a:t>Each processor handles separate threads</a:t>
            </a:r>
          </a:p>
          <a:p>
            <a:pPr lvl="1">
              <a:lnSpc>
                <a:spcPct val="90000"/>
              </a:lnSpc>
            </a:pPr>
            <a:r>
              <a:rPr lang="en-GB" dirty="0" smtClean="0">
                <a:solidFill>
                  <a:srgbClr val="002060"/>
                </a:solidFill>
              </a:rPr>
              <a:t>Advantage is that the available logic area on a chip is used effectively</a:t>
            </a:r>
          </a:p>
          <a:p>
            <a:endParaRPr lang="en-US" dirty="0">
              <a:solidFill>
                <a:srgbClr val="002060"/>
              </a:solidFill>
            </a:endParaRPr>
          </a:p>
        </p:txBody>
      </p:sp>
      <p:sp>
        <p:nvSpPr>
          <p:cNvPr id="5" name="Rectangle 4"/>
          <p:cNvSpPr/>
          <p:nvPr/>
        </p:nvSpPr>
        <p:spPr>
          <a:xfrm>
            <a:off x="214282" y="6215082"/>
            <a:ext cx="3497561" cy="369332"/>
          </a:xfrm>
          <a:prstGeom prst="rect">
            <a:avLst/>
          </a:prstGeom>
        </p:spPr>
        <p:txBody>
          <a:bodyPr wrap="none">
            <a:spAutoFit/>
          </a:bodyPr>
          <a:lstStyle/>
          <a:p>
            <a:r>
              <a:rPr lang="en-US" sz="1800" i="1" dirty="0" smtClean="0"/>
              <a:t>SMT: Simultaneous Multithreading</a:t>
            </a:r>
            <a:endParaRPr lang="en-US" sz="1800"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81000" y="1143000"/>
            <a:ext cx="2119298" cy="2286000"/>
          </a:xfrm>
        </p:spPr>
        <p:txBody>
          <a:bodyPr>
            <a:normAutofit/>
          </a:bodyPr>
          <a:lstStyle/>
          <a:p>
            <a:pPr algn="ctr"/>
            <a:r>
              <a:rPr lang="en-GB" dirty="0" smtClean="0">
                <a:effectLst>
                  <a:outerShdw blurRad="38100" dist="38100" dir="2700000" algn="tl">
                    <a:srgbClr val="000000">
                      <a:alpha val="43137"/>
                    </a:srgbClr>
                  </a:outerShdw>
                </a:effectLst>
              </a:rPr>
              <a:t>Approaches to Executing Multiple Threads</a:t>
            </a:r>
            <a:endParaRPr lang="en-GB" dirty="0">
              <a:effectLst>
                <a:outerShdw blurRad="38100" dist="38100" dir="2700000" algn="tl">
                  <a:srgbClr val="000000">
                    <a:alpha val="43137"/>
                  </a:srgbClr>
                </a:outerShdw>
              </a:effectLst>
            </a:endParaRPr>
          </a:p>
        </p:txBody>
      </p:sp>
      <p:pic>
        <p:nvPicPr>
          <p:cNvPr id="8197" name="Picture 5"/>
          <p:cNvPicPr>
            <a:picLocks noChangeAspect="1" noChangeArrowheads="1"/>
          </p:cNvPicPr>
          <p:nvPr/>
        </p:nvPicPr>
        <p:blipFill>
          <a:blip r:embed="rId3"/>
          <a:srcRect/>
          <a:stretch>
            <a:fillRect/>
          </a:stretch>
        </p:blipFill>
        <p:spPr bwMode="auto">
          <a:xfrm>
            <a:off x="2609882" y="80986"/>
            <a:ext cx="6534150" cy="6705600"/>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Contents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a:bodyPr>
          <a:lstStyle/>
          <a:p>
            <a:r>
              <a:rPr lang="en-US" sz="2400" dirty="0" smtClean="0">
                <a:solidFill>
                  <a:srgbClr val="002060"/>
                </a:solidFill>
              </a:rPr>
              <a:t>17.1 Multiple Processor Organizations</a:t>
            </a:r>
          </a:p>
          <a:p>
            <a:r>
              <a:rPr lang="en-US" sz="2400" dirty="0" smtClean="0">
                <a:solidFill>
                  <a:srgbClr val="002060"/>
                </a:solidFill>
              </a:rPr>
              <a:t>17.2 Symmetric Multiprocessors (SMP)</a:t>
            </a:r>
          </a:p>
          <a:p>
            <a:r>
              <a:rPr lang="en-US" sz="2400" dirty="0" smtClean="0">
                <a:solidFill>
                  <a:srgbClr val="002060"/>
                </a:solidFill>
              </a:rPr>
              <a:t>17.3 Cache Coherence and the MESI Protocol</a:t>
            </a:r>
          </a:p>
          <a:p>
            <a:r>
              <a:rPr lang="en-US" sz="2400" dirty="0" smtClean="0">
                <a:solidFill>
                  <a:srgbClr val="002060"/>
                </a:solidFill>
              </a:rPr>
              <a:t>17.4 Multithreading and Chip Multiprocessors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Example Systems</a:t>
            </a:r>
            <a:endParaRPr lang="en-GB" dirty="0">
              <a:effectLst>
                <a:outerShdw blurRad="38100" dist="38100" dir="2700000" algn="tl">
                  <a:srgbClr val="000000">
                    <a:alpha val="43137"/>
                  </a:srgbClr>
                </a:outerShdw>
              </a:effectLst>
            </a:endParaRPr>
          </a:p>
        </p:txBody>
      </p:sp>
      <p:sp>
        <p:nvSpPr>
          <p:cNvPr id="204807" name="Rectangle 7"/>
          <p:cNvSpPr>
            <a:spLocks noGrp="1" noChangeArrowheads="1"/>
          </p:cNvSpPr>
          <p:nvPr>
            <p:ph sz="half" idx="2"/>
          </p:nvPr>
        </p:nvSpPr>
        <p:spPr>
          <a:xfrm>
            <a:off x="500034" y="2000240"/>
            <a:ext cx="3657600" cy="3678797"/>
          </a:xfrm>
        </p:spPr>
        <p:txBody>
          <a:bodyPr>
            <a:noAutofit/>
          </a:bodyPr>
          <a:lstStyle/>
          <a:p>
            <a:r>
              <a:rPr lang="en-GB" sz="2000" dirty="0" smtClean="0">
                <a:solidFill>
                  <a:srgbClr val="002060"/>
                </a:solidFill>
              </a:rPr>
              <a:t>More recent models of the Pentium 4 use a multithreading technique that Intel refers to as </a:t>
            </a:r>
            <a:r>
              <a:rPr lang="en-GB" sz="2000" i="1" dirty="0" smtClean="0">
                <a:solidFill>
                  <a:srgbClr val="002060"/>
                </a:solidFill>
              </a:rPr>
              <a:t>hyperthreading</a:t>
            </a:r>
          </a:p>
          <a:p>
            <a:r>
              <a:rPr lang="en-GB" sz="2000" dirty="0" smtClean="0">
                <a:solidFill>
                  <a:srgbClr val="002060"/>
                </a:solidFill>
              </a:rPr>
              <a:t>Approach is to use SMT with support for two threads</a:t>
            </a:r>
          </a:p>
          <a:p>
            <a:r>
              <a:rPr lang="en-GB" sz="2000" dirty="0" smtClean="0">
                <a:solidFill>
                  <a:srgbClr val="002060"/>
                </a:solidFill>
              </a:rPr>
              <a:t>Thus the single multithreaded processor is logically two processors</a:t>
            </a:r>
            <a:endParaRPr lang="en-GB" sz="2000" dirty="0">
              <a:solidFill>
                <a:srgbClr val="002060"/>
              </a:solidFill>
            </a:endParaRPr>
          </a:p>
        </p:txBody>
      </p:sp>
      <p:sp>
        <p:nvSpPr>
          <p:cNvPr id="6" name="Content Placeholder 5"/>
          <p:cNvSpPr>
            <a:spLocks noGrp="1"/>
          </p:cNvSpPr>
          <p:nvPr>
            <p:ph sz="quarter" idx="4"/>
          </p:nvPr>
        </p:nvSpPr>
        <p:spPr>
          <a:xfrm>
            <a:off x="4357686" y="1928802"/>
            <a:ext cx="4357718" cy="4105835"/>
          </a:xfrm>
        </p:spPr>
        <p:txBody>
          <a:bodyPr>
            <a:noAutofit/>
          </a:bodyPr>
          <a:lstStyle/>
          <a:p>
            <a:r>
              <a:rPr lang="en-GB" sz="2000" dirty="0" smtClean="0">
                <a:solidFill>
                  <a:srgbClr val="002060"/>
                </a:solidFill>
              </a:rPr>
              <a:t>Chip used in high-end PowerPC products</a:t>
            </a:r>
            <a:endParaRPr lang="en-US" sz="2000" dirty="0" smtClean="0">
              <a:solidFill>
                <a:srgbClr val="002060"/>
              </a:solidFill>
            </a:endParaRPr>
          </a:p>
          <a:p>
            <a:r>
              <a:rPr lang="en-US" sz="2000" dirty="0" smtClean="0">
                <a:solidFill>
                  <a:srgbClr val="002060"/>
                </a:solidFill>
              </a:rPr>
              <a:t>Combines chip multiprocessing with SMT</a:t>
            </a:r>
          </a:p>
          <a:p>
            <a:pPr lvl="1"/>
            <a:r>
              <a:rPr lang="en-US" dirty="0" smtClean="0">
                <a:solidFill>
                  <a:srgbClr val="002060"/>
                </a:solidFill>
              </a:rPr>
              <a:t>Has two separate processors, each of which is a multithreaded processor capable of supporting two threads concurrently using SMT</a:t>
            </a:r>
          </a:p>
          <a:p>
            <a:pPr lvl="1"/>
            <a:r>
              <a:rPr lang="en-US" dirty="0" smtClean="0">
                <a:solidFill>
                  <a:srgbClr val="002060"/>
                </a:solidFill>
              </a:rPr>
              <a:t>Designers found that having two two-way SMT processors on a single chip provided superior performance to a single four-way SMT processor</a:t>
            </a:r>
            <a:endParaRPr lang="en-GB" dirty="0" smtClean="0">
              <a:solidFill>
                <a:srgbClr val="002060"/>
              </a:solidFill>
            </a:endParaRPr>
          </a:p>
        </p:txBody>
      </p:sp>
      <p:sp>
        <p:nvSpPr>
          <p:cNvPr id="4" name="Text Placeholder 3"/>
          <p:cNvSpPr>
            <a:spLocks noGrp="1"/>
          </p:cNvSpPr>
          <p:nvPr>
            <p:ph type="body" idx="1"/>
          </p:nvPr>
        </p:nvSpPr>
        <p:spPr>
          <a:xfrm>
            <a:off x="497541" y="1463197"/>
            <a:ext cx="3657600" cy="322729"/>
          </a:xfrm>
        </p:spPr>
        <p:txBody>
          <a:bodyPr/>
          <a:lstStyle/>
          <a:p>
            <a:r>
              <a:rPr lang="en-US" sz="2000" dirty="0" smtClean="0"/>
              <a:t>Pentium 4</a:t>
            </a:r>
            <a:endParaRPr lang="en-US" sz="2000" dirty="0"/>
          </a:p>
        </p:txBody>
      </p:sp>
      <p:sp>
        <p:nvSpPr>
          <p:cNvPr id="5" name="Text Placeholder 4"/>
          <p:cNvSpPr>
            <a:spLocks noGrp="1"/>
          </p:cNvSpPr>
          <p:nvPr>
            <p:ph type="body" sz="quarter" idx="3"/>
          </p:nvPr>
        </p:nvSpPr>
        <p:spPr>
          <a:xfrm>
            <a:off x="4399878" y="1463197"/>
            <a:ext cx="3905922" cy="322729"/>
          </a:xfrm>
        </p:spPr>
        <p:txBody>
          <a:bodyPr/>
          <a:lstStyle/>
          <a:p>
            <a:r>
              <a:rPr lang="en-US" sz="2000" dirty="0" smtClean="0"/>
              <a:t>IBM Power5</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Exercises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fontScale="85000" lnSpcReduction="10000"/>
          </a:bodyPr>
          <a:lstStyle/>
          <a:p>
            <a:r>
              <a:rPr lang="en-US" sz="2400" dirty="0" smtClean="0">
                <a:solidFill>
                  <a:srgbClr val="002060"/>
                </a:solidFill>
              </a:rPr>
              <a:t>17.1 List and briefly define three types of computer system organization. </a:t>
            </a:r>
          </a:p>
          <a:p>
            <a:r>
              <a:rPr lang="en-US" sz="2400" dirty="0" smtClean="0">
                <a:solidFill>
                  <a:srgbClr val="002060"/>
                </a:solidFill>
              </a:rPr>
              <a:t>17.2 What are the chief characteristics of an SMP(symmetric multiprocessor)? </a:t>
            </a:r>
          </a:p>
          <a:p>
            <a:r>
              <a:rPr lang="en-US" sz="2400" dirty="0" smtClean="0">
                <a:solidFill>
                  <a:srgbClr val="002060"/>
                </a:solidFill>
              </a:rPr>
              <a:t>17.3 What are some of the potential advantages of an SMP compared with a uniprocessor? </a:t>
            </a:r>
          </a:p>
          <a:p>
            <a:r>
              <a:rPr lang="en-US" sz="2400" dirty="0" smtClean="0">
                <a:solidFill>
                  <a:srgbClr val="002060"/>
                </a:solidFill>
              </a:rPr>
              <a:t>17.4 What are some of the key OS design issues for an SMP? </a:t>
            </a:r>
          </a:p>
          <a:p>
            <a:r>
              <a:rPr lang="en-US" sz="2400" dirty="0" smtClean="0">
                <a:solidFill>
                  <a:srgbClr val="002060"/>
                </a:solidFill>
              </a:rPr>
              <a:t>17.5 What is the difference between software and hardware cache coherent schemes? </a:t>
            </a:r>
          </a:p>
          <a:p>
            <a:r>
              <a:rPr lang="en-US" sz="2400" dirty="0" smtClean="0">
                <a:solidFill>
                  <a:srgbClr val="002060"/>
                </a:solidFill>
              </a:rPr>
              <a:t>17.6 What is the meaning of each of the four states in the MESI protocol?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428868"/>
            <a:ext cx="3657600" cy="3929090"/>
          </a:xfrm>
        </p:spPr>
        <p:txBody>
          <a:bodyPr>
            <a:normAutofit/>
          </a:bodyPr>
          <a:lstStyle/>
          <a:p>
            <a:pPr marL="228600" lvl="1">
              <a:lnSpc>
                <a:spcPct val="80000"/>
              </a:lnSpc>
              <a:spcBef>
                <a:spcPts val="1800"/>
              </a:spcBef>
              <a:buClr>
                <a:schemeClr val="accent1"/>
              </a:buClr>
            </a:pPr>
            <a:r>
              <a:rPr lang="en-US" sz="2000" dirty="0" smtClean="0">
                <a:solidFill>
                  <a:srgbClr val="002060"/>
                </a:solidFill>
              </a:rPr>
              <a:t>Multiple processor organizations</a:t>
            </a:r>
          </a:p>
          <a:p>
            <a:pPr lvl="1">
              <a:lnSpc>
                <a:spcPct val="90000"/>
              </a:lnSpc>
            </a:pPr>
            <a:r>
              <a:rPr lang="en-US" dirty="0" smtClean="0">
                <a:solidFill>
                  <a:srgbClr val="002060"/>
                </a:solidFill>
              </a:rPr>
              <a:t>Types of parallel processor systems</a:t>
            </a:r>
          </a:p>
          <a:p>
            <a:pPr lvl="1">
              <a:lnSpc>
                <a:spcPct val="90000"/>
              </a:lnSpc>
            </a:pPr>
            <a:r>
              <a:rPr lang="en-US" dirty="0" smtClean="0">
                <a:solidFill>
                  <a:srgbClr val="002060"/>
                </a:solidFill>
              </a:rPr>
              <a:t>Parallel organizations</a:t>
            </a:r>
          </a:p>
          <a:p>
            <a:pPr marL="228600" lvl="1">
              <a:lnSpc>
                <a:spcPct val="90000"/>
              </a:lnSpc>
              <a:spcBef>
                <a:spcPts val="1800"/>
              </a:spcBef>
              <a:buClr>
                <a:schemeClr val="accent1"/>
              </a:buClr>
            </a:pPr>
            <a:r>
              <a:rPr lang="en-US" sz="2000" dirty="0" smtClean="0">
                <a:solidFill>
                  <a:srgbClr val="002060"/>
                </a:solidFill>
              </a:rPr>
              <a:t>Symmetric multiprocessors</a:t>
            </a:r>
          </a:p>
          <a:p>
            <a:pPr lvl="1">
              <a:lnSpc>
                <a:spcPct val="90000"/>
              </a:lnSpc>
            </a:pPr>
            <a:r>
              <a:rPr lang="en-US" dirty="0" smtClean="0">
                <a:solidFill>
                  <a:srgbClr val="002060"/>
                </a:solidFill>
              </a:rPr>
              <a:t>Organization</a:t>
            </a:r>
          </a:p>
          <a:p>
            <a:pPr lvl="1">
              <a:lnSpc>
                <a:spcPct val="90000"/>
              </a:lnSpc>
            </a:pPr>
            <a:r>
              <a:rPr lang="en-US" dirty="0" smtClean="0">
                <a:solidFill>
                  <a:srgbClr val="002060"/>
                </a:solidFill>
              </a:rPr>
              <a:t>Multiprocessor operating system design considerations</a:t>
            </a:r>
          </a:p>
        </p:txBody>
      </p:sp>
      <p:sp>
        <p:nvSpPr>
          <p:cNvPr id="32" name="Content Placeholder 31"/>
          <p:cNvSpPr>
            <a:spLocks noGrp="1"/>
          </p:cNvSpPr>
          <p:nvPr>
            <p:ph sz="quarter" idx="4"/>
          </p:nvPr>
        </p:nvSpPr>
        <p:spPr>
          <a:xfrm>
            <a:off x="4495800" y="2428868"/>
            <a:ext cx="3810000" cy="4429132"/>
          </a:xfrm>
        </p:spPr>
        <p:txBody>
          <a:bodyPr>
            <a:normAutofit/>
          </a:bodyPr>
          <a:lstStyle/>
          <a:p>
            <a:pPr marL="228600" lvl="1">
              <a:spcBef>
                <a:spcPts val="1800"/>
              </a:spcBef>
              <a:buClr>
                <a:schemeClr val="accent1"/>
              </a:buClr>
            </a:pPr>
            <a:r>
              <a:rPr lang="en-US" sz="2000" dirty="0" smtClean="0">
                <a:solidFill>
                  <a:srgbClr val="002060"/>
                </a:solidFill>
              </a:rPr>
              <a:t>Cache coherence and the MESI protocol</a:t>
            </a:r>
          </a:p>
          <a:p>
            <a:pPr lvl="1">
              <a:lnSpc>
                <a:spcPct val="90000"/>
              </a:lnSpc>
            </a:pPr>
            <a:r>
              <a:rPr lang="en-US" dirty="0" smtClean="0">
                <a:solidFill>
                  <a:srgbClr val="002060"/>
                </a:solidFill>
              </a:rPr>
              <a:t>Software solutions</a:t>
            </a:r>
          </a:p>
          <a:p>
            <a:pPr lvl="1">
              <a:lnSpc>
                <a:spcPct val="90000"/>
              </a:lnSpc>
            </a:pPr>
            <a:r>
              <a:rPr lang="en-US" dirty="0" smtClean="0">
                <a:solidFill>
                  <a:srgbClr val="002060"/>
                </a:solidFill>
              </a:rPr>
              <a:t>Hardware solutions</a:t>
            </a:r>
          </a:p>
          <a:p>
            <a:pPr lvl="1">
              <a:lnSpc>
                <a:spcPct val="90000"/>
              </a:lnSpc>
            </a:pPr>
            <a:r>
              <a:rPr lang="en-US" dirty="0" smtClean="0">
                <a:solidFill>
                  <a:srgbClr val="002060"/>
                </a:solidFill>
              </a:rPr>
              <a:t>The MESI protocol</a:t>
            </a:r>
          </a:p>
          <a:p>
            <a:pPr marL="228600" lvl="1">
              <a:spcBef>
                <a:spcPts val="1800"/>
              </a:spcBef>
              <a:buClr>
                <a:schemeClr val="accent1"/>
              </a:buClr>
            </a:pPr>
            <a:r>
              <a:rPr lang="en-US" dirty="0" smtClean="0">
                <a:solidFill>
                  <a:srgbClr val="002060"/>
                </a:solidFill>
              </a:rPr>
              <a:t>Multithreading and chip multiprocessors</a:t>
            </a:r>
          </a:p>
          <a:p>
            <a:pPr lvl="1"/>
            <a:r>
              <a:rPr lang="en-US" sz="1700" dirty="0" smtClean="0">
                <a:solidFill>
                  <a:srgbClr val="002060"/>
                </a:solidFill>
              </a:rPr>
              <a:t>Implicit and explicit multithreading</a:t>
            </a:r>
          </a:p>
          <a:p>
            <a:pPr lvl="1"/>
            <a:r>
              <a:rPr lang="en-US" sz="1700" dirty="0" smtClean="0">
                <a:solidFill>
                  <a:srgbClr val="002060"/>
                </a:solidFill>
              </a:rPr>
              <a:t>Approaches to explicit multithreading</a:t>
            </a:r>
          </a:p>
          <a:p>
            <a:pPr lvl="1"/>
            <a:r>
              <a:rPr lang="en-US" sz="1700" dirty="0" smtClean="0">
                <a:solidFill>
                  <a:srgbClr val="002060"/>
                </a:solidFill>
              </a:rPr>
              <a:t>Example systems</a:t>
            </a:r>
          </a:p>
        </p:txBody>
      </p:sp>
      <p:sp>
        <p:nvSpPr>
          <p:cNvPr id="44035" name="Rectangle 3"/>
          <p:cNvSpPr>
            <a:spLocks noGrp="1" noChangeArrowheads="1"/>
          </p:cNvSpPr>
          <p:nvPr>
            <p:ph type="body" idx="1"/>
          </p:nvPr>
        </p:nvSpPr>
        <p:spPr>
          <a:xfrm>
            <a:off x="533400" y="1219201"/>
            <a:ext cx="3657600" cy="709602"/>
          </a:xfrm>
        </p:spPr>
        <p:txBody>
          <a:bodyPr>
            <a:normAutofit lnSpcReduction="10000"/>
          </a:bodyPr>
          <a:lstStyle/>
          <a:p>
            <a:endParaRPr lang="en-US" sz="800" dirty="0" smtClean="0"/>
          </a:p>
          <a:p>
            <a:endParaRPr lang="en-US" sz="800" dirty="0" smtClean="0"/>
          </a:p>
          <a:p>
            <a:r>
              <a:rPr lang="en-US" sz="3200" dirty="0" smtClean="0"/>
              <a:t>Chapter 17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Parallel</a:t>
            </a:r>
          </a:p>
          <a:p>
            <a:r>
              <a:rPr lang="en-US" sz="2800" dirty="0" smtClean="0">
                <a:solidFill>
                  <a:schemeClr val="tx2"/>
                </a:solidFill>
                <a:latin typeface="+mj-lt"/>
                <a:ea typeface="+mj-ea"/>
                <a:cs typeface="+mj-cs"/>
              </a:rPr>
              <a:t>Processing</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98474" y="484094"/>
            <a:ext cx="7859740" cy="658890"/>
          </a:xfrm>
        </p:spPr>
        <p:txBody>
          <a:bodyPr/>
          <a:lstStyle/>
          <a:p>
            <a:r>
              <a:rPr lang="en-US" b="1" dirty="0" smtClean="0">
                <a:effectLst>
                  <a:outerShdw blurRad="38100" dist="38100" dir="2700000" algn="tl">
                    <a:srgbClr val="000000">
                      <a:alpha val="43137"/>
                    </a:srgbClr>
                  </a:outerShdw>
                </a:effectLst>
              </a:rPr>
              <a:t>17.1- Multiple </a:t>
            </a:r>
            <a:r>
              <a:rPr lang="en-US" b="1" dirty="0">
                <a:effectLst>
                  <a:outerShdw blurRad="38100" dist="38100" dir="2700000" algn="tl">
                    <a:srgbClr val="000000">
                      <a:alpha val="43137"/>
                    </a:srgbClr>
                  </a:outerShdw>
                </a:effectLst>
              </a:rPr>
              <a:t>Processor Organization</a:t>
            </a:r>
          </a:p>
        </p:txBody>
      </p:sp>
      <p:sp>
        <p:nvSpPr>
          <p:cNvPr id="6" name="Content Placeholder 5"/>
          <p:cNvSpPr>
            <a:spLocks noGrp="1"/>
          </p:cNvSpPr>
          <p:nvPr>
            <p:ph sz="half" idx="17"/>
          </p:nvPr>
        </p:nvSpPr>
        <p:spPr>
          <a:solidFill>
            <a:schemeClr val="accent6">
              <a:lumMod val="20000"/>
              <a:lumOff val="80000"/>
            </a:schemeClr>
          </a:solidFill>
        </p:spPr>
        <p:txBody>
          <a:bodyPr>
            <a:normAutofit fontScale="92500" lnSpcReduction="10000"/>
          </a:bodyPr>
          <a:lstStyle/>
          <a:p>
            <a:r>
              <a:rPr lang="en-US" dirty="0" smtClean="0">
                <a:solidFill>
                  <a:srgbClr val="002060"/>
                </a:solidFill>
              </a:rPr>
              <a:t>Single instruction, single data </a:t>
            </a:r>
            <a:r>
              <a:rPr lang="en-US" b="1" dirty="0" smtClean="0">
                <a:solidFill>
                  <a:srgbClr val="002060"/>
                </a:solidFill>
              </a:rPr>
              <a:t>(SISD) </a:t>
            </a:r>
            <a:r>
              <a:rPr lang="en-US" dirty="0" smtClean="0">
                <a:solidFill>
                  <a:srgbClr val="002060"/>
                </a:solidFill>
              </a:rPr>
              <a:t>stream</a:t>
            </a:r>
          </a:p>
          <a:p>
            <a:pPr lvl="1"/>
            <a:r>
              <a:rPr lang="en-US" sz="1622" b="1" dirty="0" smtClean="0">
                <a:solidFill>
                  <a:srgbClr val="002060"/>
                </a:solidFill>
              </a:rPr>
              <a:t>Single processor </a:t>
            </a:r>
            <a:r>
              <a:rPr lang="en-US" sz="1622" dirty="0" smtClean="0">
                <a:solidFill>
                  <a:srgbClr val="002060"/>
                </a:solidFill>
              </a:rPr>
              <a:t>executes a single instruction stream to operate on data stored in a single memory</a:t>
            </a:r>
          </a:p>
          <a:p>
            <a:pPr lvl="1"/>
            <a:r>
              <a:rPr lang="en-US" sz="1622" dirty="0" smtClean="0">
                <a:solidFill>
                  <a:srgbClr val="002060"/>
                </a:solidFill>
              </a:rPr>
              <a:t>Uniprocessors fall into this category</a:t>
            </a:r>
          </a:p>
          <a:p>
            <a:pPr lvl="1"/>
            <a:endParaRPr lang="en-US" dirty="0">
              <a:solidFill>
                <a:srgbClr val="002060"/>
              </a:solidFill>
            </a:endParaRPr>
          </a:p>
        </p:txBody>
      </p:sp>
      <p:sp>
        <p:nvSpPr>
          <p:cNvPr id="7" name="Content Placeholder 6"/>
          <p:cNvSpPr>
            <a:spLocks noGrp="1"/>
          </p:cNvSpPr>
          <p:nvPr>
            <p:ph sz="half" idx="18"/>
          </p:nvPr>
        </p:nvSpPr>
        <p:spPr>
          <a:xfrm>
            <a:off x="502920" y="4164964"/>
            <a:ext cx="3657413" cy="2159635"/>
          </a:xfrm>
          <a:solidFill>
            <a:schemeClr val="accent6">
              <a:lumMod val="40000"/>
              <a:lumOff val="60000"/>
            </a:schemeClr>
          </a:solidFill>
        </p:spPr>
        <p:txBody>
          <a:bodyPr>
            <a:normAutofit fontScale="92500" lnSpcReduction="10000"/>
          </a:bodyPr>
          <a:lstStyle/>
          <a:p>
            <a:r>
              <a:rPr lang="en-US" dirty="0" smtClean="0">
                <a:solidFill>
                  <a:srgbClr val="002060"/>
                </a:solidFill>
              </a:rPr>
              <a:t>Single instruction, multiple data </a:t>
            </a:r>
            <a:r>
              <a:rPr lang="en-US" b="1" dirty="0" smtClean="0">
                <a:solidFill>
                  <a:srgbClr val="002060"/>
                </a:solidFill>
              </a:rPr>
              <a:t>(SIMD)</a:t>
            </a:r>
            <a:r>
              <a:rPr lang="en-US" dirty="0" smtClean="0">
                <a:solidFill>
                  <a:srgbClr val="002060"/>
                </a:solidFill>
              </a:rPr>
              <a:t> stream</a:t>
            </a:r>
          </a:p>
          <a:p>
            <a:pPr lvl="1"/>
            <a:r>
              <a:rPr lang="en-US" sz="1622" b="1" dirty="0" smtClean="0">
                <a:solidFill>
                  <a:srgbClr val="002060"/>
                </a:solidFill>
              </a:rPr>
              <a:t>A single machine </a:t>
            </a:r>
            <a:r>
              <a:rPr lang="en-US" sz="1622" dirty="0" smtClean="0">
                <a:solidFill>
                  <a:srgbClr val="002060"/>
                </a:solidFill>
              </a:rPr>
              <a:t>instruction controls the simultaneous execution of a number of processing elements on a lockstep basis</a:t>
            </a:r>
          </a:p>
          <a:p>
            <a:pPr lvl="1"/>
            <a:r>
              <a:rPr lang="en-US" sz="1622" dirty="0" smtClean="0">
                <a:solidFill>
                  <a:srgbClr val="002060"/>
                </a:solidFill>
              </a:rPr>
              <a:t>Vector and array processors fall into this category</a:t>
            </a:r>
            <a:endParaRPr lang="en-US" sz="1622" dirty="0">
              <a:solidFill>
                <a:srgbClr val="002060"/>
              </a:solidFill>
            </a:endParaRPr>
          </a:p>
        </p:txBody>
      </p:sp>
      <p:sp>
        <p:nvSpPr>
          <p:cNvPr id="4" name="Content Placeholder 3"/>
          <p:cNvSpPr>
            <a:spLocks noGrp="1"/>
          </p:cNvSpPr>
          <p:nvPr>
            <p:ph sz="half" idx="1"/>
          </p:nvPr>
        </p:nvSpPr>
        <p:spPr>
          <a:xfrm>
            <a:off x="4410075" y="1985962"/>
            <a:ext cx="3657600" cy="2052637"/>
          </a:xfrm>
          <a:solidFill>
            <a:schemeClr val="accent6">
              <a:lumMod val="40000"/>
              <a:lumOff val="60000"/>
            </a:schemeClr>
          </a:solidFill>
        </p:spPr>
        <p:txBody>
          <a:bodyPr>
            <a:normAutofit fontScale="85000" lnSpcReduction="10000"/>
          </a:bodyPr>
          <a:lstStyle/>
          <a:p>
            <a:r>
              <a:rPr lang="en-US" sz="2000" dirty="0" smtClean="0">
                <a:solidFill>
                  <a:srgbClr val="002060"/>
                </a:solidFill>
              </a:rPr>
              <a:t>Multiple instruction, single data </a:t>
            </a:r>
            <a:r>
              <a:rPr lang="en-US" sz="2000" b="1" dirty="0" smtClean="0">
                <a:solidFill>
                  <a:srgbClr val="002060"/>
                </a:solidFill>
              </a:rPr>
              <a:t>(MISD) </a:t>
            </a:r>
            <a:r>
              <a:rPr lang="en-US" sz="2000" dirty="0" smtClean="0">
                <a:solidFill>
                  <a:srgbClr val="002060"/>
                </a:solidFill>
              </a:rPr>
              <a:t>stream</a:t>
            </a:r>
          </a:p>
          <a:p>
            <a:pPr lvl="1"/>
            <a:r>
              <a:rPr lang="en-US" dirty="0" smtClean="0">
                <a:solidFill>
                  <a:srgbClr val="002060"/>
                </a:solidFill>
              </a:rPr>
              <a:t>A sequence of data is transmitted to a </a:t>
            </a:r>
            <a:r>
              <a:rPr lang="en-US" b="1" dirty="0" smtClean="0">
                <a:solidFill>
                  <a:srgbClr val="002060"/>
                </a:solidFill>
              </a:rPr>
              <a:t>set of processors</a:t>
            </a:r>
            <a:r>
              <a:rPr lang="en-US" dirty="0" smtClean="0">
                <a:solidFill>
                  <a:srgbClr val="002060"/>
                </a:solidFill>
              </a:rPr>
              <a:t>, each of which executes a different instruction sequence</a:t>
            </a:r>
          </a:p>
          <a:p>
            <a:pPr lvl="1"/>
            <a:r>
              <a:rPr lang="en-US" dirty="0" smtClean="0">
                <a:solidFill>
                  <a:srgbClr val="002060"/>
                </a:solidFill>
              </a:rPr>
              <a:t>Not commercially implemented</a:t>
            </a:r>
            <a:endParaRPr lang="en-US" dirty="0">
              <a:solidFill>
                <a:srgbClr val="002060"/>
              </a:solidFill>
            </a:endParaRPr>
          </a:p>
        </p:txBody>
      </p:sp>
      <p:sp>
        <p:nvSpPr>
          <p:cNvPr id="5" name="Content Placeholder 4"/>
          <p:cNvSpPr>
            <a:spLocks noGrp="1"/>
          </p:cNvSpPr>
          <p:nvPr>
            <p:ph sz="half" idx="16"/>
          </p:nvPr>
        </p:nvSpPr>
        <p:spPr>
          <a:solidFill>
            <a:schemeClr val="accent6">
              <a:lumMod val="60000"/>
              <a:lumOff val="40000"/>
            </a:schemeClr>
          </a:solidFill>
        </p:spPr>
        <p:txBody>
          <a:bodyPr>
            <a:normAutofit fontScale="85000" lnSpcReduction="20000"/>
          </a:bodyPr>
          <a:lstStyle/>
          <a:p>
            <a:r>
              <a:rPr lang="en-US" sz="1838" dirty="0" smtClean="0">
                <a:solidFill>
                  <a:srgbClr val="002060"/>
                </a:solidFill>
              </a:rPr>
              <a:t>Multiple instruction, multiple data </a:t>
            </a:r>
            <a:r>
              <a:rPr lang="en-US" sz="1838" b="1" dirty="0" smtClean="0">
                <a:solidFill>
                  <a:srgbClr val="002060"/>
                </a:solidFill>
              </a:rPr>
              <a:t>(MIMD) </a:t>
            </a:r>
            <a:r>
              <a:rPr lang="en-US" sz="1838" dirty="0" smtClean="0">
                <a:solidFill>
                  <a:srgbClr val="002060"/>
                </a:solidFill>
              </a:rPr>
              <a:t>stream</a:t>
            </a:r>
          </a:p>
          <a:p>
            <a:pPr lvl="1"/>
            <a:r>
              <a:rPr lang="en-US" sz="1622" dirty="0" smtClean="0">
                <a:solidFill>
                  <a:srgbClr val="002060"/>
                </a:solidFill>
              </a:rPr>
              <a:t>A </a:t>
            </a:r>
            <a:r>
              <a:rPr lang="en-US" sz="1622" b="1" dirty="0" smtClean="0">
                <a:solidFill>
                  <a:srgbClr val="002060"/>
                </a:solidFill>
              </a:rPr>
              <a:t>set of processors </a:t>
            </a:r>
            <a:r>
              <a:rPr lang="en-US" sz="1622" dirty="0" smtClean="0">
                <a:solidFill>
                  <a:srgbClr val="002060"/>
                </a:solidFill>
              </a:rPr>
              <a:t>simultaneously execute different instruction sequences on different data sets</a:t>
            </a:r>
          </a:p>
          <a:p>
            <a:pPr lvl="1"/>
            <a:r>
              <a:rPr lang="en-US" sz="1622" dirty="0" smtClean="0">
                <a:solidFill>
                  <a:srgbClr val="002060"/>
                </a:solidFill>
              </a:rPr>
              <a:t>SMPs </a:t>
            </a:r>
            <a:r>
              <a:rPr lang="en-US" sz="1622" smtClean="0">
                <a:solidFill>
                  <a:srgbClr val="002060"/>
                </a:solidFill>
              </a:rPr>
              <a:t>(Symmetric Multiple </a:t>
            </a:r>
            <a:r>
              <a:rPr lang="en-US" sz="1622" dirty="0" smtClean="0">
                <a:solidFill>
                  <a:srgbClr val="002060"/>
                </a:solidFill>
              </a:rPr>
              <a:t>processors), clusters and NUMA (Non -Unified </a:t>
            </a:r>
            <a:r>
              <a:rPr lang="en-US" sz="1622" dirty="0" err="1" smtClean="0">
                <a:solidFill>
                  <a:srgbClr val="002060"/>
                </a:solidFill>
              </a:rPr>
              <a:t>Mem</a:t>
            </a:r>
            <a:r>
              <a:rPr lang="en-US" sz="1622" dirty="0" smtClean="0">
                <a:solidFill>
                  <a:srgbClr val="002060"/>
                </a:solidFill>
              </a:rPr>
              <a:t>. Access) systems fit this category</a:t>
            </a:r>
          </a:p>
          <a:p>
            <a:pPr lvl="1"/>
            <a:endParaRPr lang="en-US"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833438" y="985859"/>
            <a:ext cx="7477125" cy="5514975"/>
          </a:xfrm>
          <a:prstGeom prst="rect">
            <a:avLst/>
          </a:prstGeom>
          <a:noFill/>
          <a:ln w="9525">
            <a:noFill/>
            <a:miter lim="800000"/>
            <a:headEnd/>
            <a:tailEnd/>
          </a:ln>
          <a:effectLst/>
        </p:spPr>
      </p:pic>
      <p:sp>
        <p:nvSpPr>
          <p:cNvPr id="6"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pic>
        <p:nvPicPr>
          <p:cNvPr id="2050" name="Picture 2"/>
          <p:cNvPicPr>
            <a:picLocks noChangeAspect="1" noChangeArrowheads="1"/>
          </p:cNvPicPr>
          <p:nvPr/>
        </p:nvPicPr>
        <p:blipFill>
          <a:blip r:embed="rId3"/>
          <a:srcRect/>
          <a:stretch>
            <a:fillRect/>
          </a:stretch>
        </p:blipFill>
        <p:spPr bwMode="auto">
          <a:xfrm>
            <a:off x="409798" y="857232"/>
            <a:ext cx="8324406" cy="5857916"/>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71406" y="228600"/>
            <a:ext cx="8272490" cy="700070"/>
          </a:xfrm>
        </p:spPr>
        <p:txBody>
          <a:bodyPr/>
          <a:lstStyle/>
          <a:p>
            <a:r>
              <a:rPr lang="en-US" dirty="0" smtClean="0">
                <a:effectLst>
                  <a:outerShdw blurRad="38100" dist="38100" dir="2700000" algn="tl">
                    <a:srgbClr val="000000">
                      <a:alpha val="43137"/>
                    </a:srgbClr>
                  </a:outerShdw>
                </a:effectLst>
              </a:rPr>
              <a:t>17.2- Symmetric Multiprocessor (SMP)</a:t>
            </a:r>
            <a:endParaRPr lang="en-US"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4294967295"/>
          </p:nvPr>
        </p:nvGraphicFramePr>
        <p:xfrm>
          <a:off x="457200" y="12192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142876"/>
            <a:ext cx="8786842" cy="642918"/>
          </a:xfrm>
        </p:spPr>
        <p:txBody>
          <a:bodyPr/>
          <a:lstStyle/>
          <a:p>
            <a:r>
              <a:rPr lang="en-GB" sz="2800" b="1" dirty="0" smtClean="0">
                <a:solidFill>
                  <a:schemeClr val="accent2">
                    <a:lumMod val="75000"/>
                    <a:lumOff val="25000"/>
                  </a:schemeClr>
                </a:solidFill>
                <a:effectLst>
                  <a:outerShdw blurRad="38100" dist="38100" dir="2700000" algn="tl">
                    <a:srgbClr val="000000">
                      <a:alpha val="43137"/>
                    </a:srgbClr>
                  </a:outerShdw>
                </a:effectLst>
              </a:rPr>
              <a:t>Multiprogramming and Multiprocessing</a:t>
            </a:r>
            <a:endParaRPr lang="en-GB" sz="2800" b="1" dirty="0">
              <a:solidFill>
                <a:schemeClr val="accent2">
                  <a:lumMod val="75000"/>
                  <a:lumOff val="25000"/>
                </a:schemeClr>
              </a:solidFill>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652491" y="857232"/>
            <a:ext cx="7991475" cy="3848100"/>
          </a:xfrm>
          <a:prstGeom prst="rect">
            <a:avLst/>
          </a:prstGeom>
          <a:noFill/>
          <a:ln w="9525">
            <a:noFill/>
            <a:miter lim="800000"/>
            <a:headEnd/>
            <a:tailEnd/>
          </a:ln>
          <a:effectLst/>
        </p:spPr>
      </p:pic>
      <p:sp>
        <p:nvSpPr>
          <p:cNvPr id="5" name="Rectangle 4"/>
          <p:cNvSpPr/>
          <p:nvPr/>
        </p:nvSpPr>
        <p:spPr>
          <a:xfrm>
            <a:off x="285720" y="4929198"/>
            <a:ext cx="8643998" cy="1631216"/>
          </a:xfrm>
          <a:prstGeom prst="rect">
            <a:avLst/>
          </a:prstGeom>
        </p:spPr>
        <p:txBody>
          <a:bodyPr wrap="square">
            <a:spAutoFit/>
          </a:bodyPr>
          <a:lstStyle/>
          <a:p>
            <a:r>
              <a:rPr lang="en-US" sz="2000" dirty="0" smtClean="0"/>
              <a:t>The operating system of an SMP schedules processes or threads across all of the processors. SMP has a number of potential advantages over a uni-processor organization, including the following:  </a:t>
            </a:r>
            <a:r>
              <a:rPr lang="en-US" sz="2000" b="1" dirty="0" smtClean="0"/>
              <a:t>Performance, availability, incremental growth</a:t>
            </a:r>
            <a:r>
              <a:rPr lang="en-US" sz="2000" dirty="0" smtClean="0"/>
              <a:t> (user can add processors)</a:t>
            </a:r>
            <a:r>
              <a:rPr lang="en-US" sz="2000" b="1" dirty="0" smtClean="0"/>
              <a:t>, scaling </a:t>
            </a:r>
            <a:r>
              <a:rPr lang="en-US" sz="2000" dirty="0" smtClean="0"/>
              <a:t>(Vendors can offer a range of products with different configures)</a:t>
            </a:r>
            <a:endParaRPr lang="en-US" sz="2000" dirty="0"/>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142876"/>
            <a:ext cx="8429684" cy="6429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rPr>
              <a:t>Organization: Tightly Coupled</a:t>
            </a:r>
            <a:endParaRPr kumimoji="0" lang="en-GB" sz="2800" b="1" i="0" u="none" strike="noStrike" kern="1200" cap="none" spc="0" normalizeH="0" baseline="0" noProof="0" dirty="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endParaRPr>
          </a:p>
        </p:txBody>
      </p:sp>
      <p:pic>
        <p:nvPicPr>
          <p:cNvPr id="4098" name="Picture 2"/>
          <p:cNvPicPr>
            <a:picLocks noChangeAspect="1" noChangeArrowheads="1"/>
          </p:cNvPicPr>
          <p:nvPr/>
        </p:nvPicPr>
        <p:blipFill>
          <a:blip r:embed="rId3"/>
          <a:srcRect/>
          <a:stretch>
            <a:fillRect/>
          </a:stretch>
        </p:blipFill>
        <p:spPr bwMode="auto">
          <a:xfrm>
            <a:off x="285720" y="1000108"/>
            <a:ext cx="4943475" cy="4857750"/>
          </a:xfrm>
          <a:prstGeom prst="rect">
            <a:avLst/>
          </a:prstGeom>
          <a:noFill/>
          <a:ln w="9525">
            <a:noFill/>
            <a:miter lim="800000"/>
            <a:headEnd/>
            <a:tailEnd/>
          </a:ln>
          <a:effectLst/>
        </p:spPr>
      </p:pic>
      <p:sp>
        <p:nvSpPr>
          <p:cNvPr id="5" name="Rectangle 4"/>
          <p:cNvSpPr/>
          <p:nvPr/>
        </p:nvSpPr>
        <p:spPr>
          <a:xfrm>
            <a:off x="5500694" y="857232"/>
            <a:ext cx="3143272" cy="5632311"/>
          </a:xfrm>
          <a:prstGeom prst="rect">
            <a:avLst/>
          </a:prstGeom>
        </p:spPr>
        <p:txBody>
          <a:bodyPr wrap="square">
            <a:spAutoFit/>
          </a:bodyPr>
          <a:lstStyle/>
          <a:p>
            <a:pPr>
              <a:buFont typeface="Arial" pitchFamily="34" charset="0"/>
              <a:buChar char="•"/>
            </a:pPr>
            <a:r>
              <a:rPr lang="en-US" sz="1800" dirty="0" smtClean="0">
                <a:solidFill>
                  <a:srgbClr val="002060"/>
                </a:solidFill>
              </a:rPr>
              <a:t>Each processor is self-contained (CU, registers, one or more caches). </a:t>
            </a:r>
          </a:p>
          <a:p>
            <a:pPr>
              <a:buFont typeface="Arial" pitchFamily="34" charset="0"/>
              <a:buChar char="•"/>
            </a:pPr>
            <a:r>
              <a:rPr lang="en-US" sz="1800" dirty="0" smtClean="0">
                <a:solidFill>
                  <a:srgbClr val="002060"/>
                </a:solidFill>
              </a:rPr>
              <a:t>Shared main memory and I/O devices through some form of interconnection mechanism. </a:t>
            </a:r>
          </a:p>
          <a:p>
            <a:pPr>
              <a:buFont typeface="Arial" pitchFamily="34" charset="0"/>
              <a:buChar char="•"/>
            </a:pPr>
            <a:r>
              <a:rPr lang="en-US" sz="1800" dirty="0" smtClean="0">
                <a:solidFill>
                  <a:srgbClr val="002060"/>
                </a:solidFill>
              </a:rPr>
              <a:t>Processors can communicate with each other through memory.</a:t>
            </a:r>
          </a:p>
          <a:p>
            <a:pPr>
              <a:buFont typeface="Arial" pitchFamily="34" charset="0"/>
              <a:buChar char="•"/>
            </a:pPr>
            <a:r>
              <a:rPr lang="en-US" sz="1800" dirty="0" smtClean="0">
                <a:solidFill>
                  <a:srgbClr val="002060"/>
                </a:solidFill>
              </a:rPr>
              <a:t>A processor can exchange signals directly to each other. </a:t>
            </a:r>
          </a:p>
          <a:p>
            <a:pPr>
              <a:buFont typeface="Arial" pitchFamily="34" charset="0"/>
              <a:buChar char="•"/>
            </a:pPr>
            <a:r>
              <a:rPr lang="en-US" sz="1800" dirty="0" smtClean="0">
                <a:solidFill>
                  <a:srgbClr val="002060"/>
                </a:solidFill>
              </a:rPr>
              <a:t>The memory is often organized so that multiple simultaneous accesses to separate blocks of memory are possible. </a:t>
            </a:r>
          </a:p>
          <a:p>
            <a:pPr>
              <a:buFont typeface="Arial" pitchFamily="34" charset="0"/>
              <a:buChar char="•"/>
            </a:pPr>
            <a:r>
              <a:rPr lang="en-US" sz="1800" dirty="0" smtClean="0">
                <a:solidFill>
                  <a:srgbClr val="002060"/>
                </a:solidFill>
              </a:rPr>
              <a:t>In some configurations, each processor may also have its own private main memory and I/O channels in addition to the shared resources.</a:t>
            </a:r>
            <a:endParaRPr lang="en-US" sz="1800" dirty="0">
              <a:solidFill>
                <a:srgbClr val="002060"/>
              </a:solidFill>
            </a:endParaRPr>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5522</TotalTime>
  <Words>8091</Words>
  <Application>Microsoft Macintosh PowerPoint</Application>
  <PresentationFormat>On-screen Show (4:3)</PresentationFormat>
  <Paragraphs>468</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Advantage</vt:lpstr>
      <vt:lpstr>William Stallings, Computer Organization and Architecture, 9th Edition</vt:lpstr>
      <vt:lpstr>Objectives</vt:lpstr>
      <vt:lpstr>Contents</vt:lpstr>
      <vt:lpstr>17.1- Multiple Processor Organization</vt:lpstr>
      <vt:lpstr>Slide 5</vt:lpstr>
      <vt:lpstr>Slide 6</vt:lpstr>
      <vt:lpstr>17.2- Symmetric Multiprocessor (SMP)</vt:lpstr>
      <vt:lpstr>Multiprogramming and Multiprocessing</vt:lpstr>
      <vt:lpstr>Slide 9</vt:lpstr>
      <vt:lpstr>Organization: Symmetric Multiprocessor</vt:lpstr>
      <vt:lpstr>Slide 11</vt:lpstr>
      <vt:lpstr>Slide 12</vt:lpstr>
      <vt:lpstr>Multiprocessor Operating System Design Considerations</vt:lpstr>
      <vt:lpstr>Multiprocessor Operating System Design Considerations…</vt:lpstr>
      <vt:lpstr>17.3- Cache Coherence and the MESI Protocol</vt:lpstr>
      <vt:lpstr>Cache Coherence…</vt:lpstr>
      <vt:lpstr>Cache Coherence…</vt:lpstr>
      <vt:lpstr>Directory Protocols</vt:lpstr>
      <vt:lpstr>Snoopy Protocols</vt:lpstr>
      <vt:lpstr>Write Invalidate</vt:lpstr>
      <vt:lpstr>Write Update</vt:lpstr>
      <vt:lpstr>MESI Protocol</vt:lpstr>
      <vt:lpstr>Table 17.1 MESI Cache Line States</vt:lpstr>
      <vt:lpstr>MESI State Transition Diagram</vt:lpstr>
      <vt:lpstr>17.4- Multithreading and Chip Multiprocessors</vt:lpstr>
      <vt:lpstr>Definitions of Threads and Processes</vt:lpstr>
      <vt:lpstr>Implicit and Explicit Multithreading</vt:lpstr>
      <vt:lpstr>Approaches to Explicit Multithreading</vt:lpstr>
      <vt:lpstr>Approaches to Executing Multiple Threads</vt:lpstr>
      <vt:lpstr>Example Systems</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Su</cp:lastModifiedBy>
  <cp:revision>184</cp:revision>
  <cp:lastPrinted>2012-07-23T16:43:49Z</cp:lastPrinted>
  <dcterms:created xsi:type="dcterms:W3CDTF">2012-07-25T05:30:39Z</dcterms:created>
  <dcterms:modified xsi:type="dcterms:W3CDTF">2017-03-21T14:25:57Z</dcterms:modified>
</cp:coreProperties>
</file>