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8"/>
  </p:notesMasterIdLst>
  <p:sldIdLst>
    <p:sldId id="1221" r:id="rId2"/>
    <p:sldId id="975" r:id="rId3"/>
    <p:sldId id="535" r:id="rId4"/>
    <p:sldId id="1064" r:id="rId5"/>
    <p:sldId id="1187" r:id="rId6"/>
    <p:sldId id="1188" r:id="rId7"/>
    <p:sldId id="1170" r:id="rId8"/>
    <p:sldId id="1189" r:id="rId9"/>
    <p:sldId id="1190" r:id="rId10"/>
    <p:sldId id="1175" r:id="rId11"/>
    <p:sldId id="1176" r:id="rId12"/>
    <p:sldId id="1101" r:id="rId13"/>
    <p:sldId id="1191" r:id="rId14"/>
    <p:sldId id="976" r:id="rId15"/>
    <p:sldId id="990" r:id="rId16"/>
    <p:sldId id="1192" r:id="rId17"/>
    <p:sldId id="1193" r:id="rId18"/>
    <p:sldId id="977" r:id="rId19"/>
    <p:sldId id="1042" r:id="rId20"/>
    <p:sldId id="1194" r:id="rId21"/>
    <p:sldId id="1184" r:id="rId22"/>
    <p:sldId id="1195" r:id="rId23"/>
    <p:sldId id="1117" r:id="rId24"/>
    <p:sldId id="1196" r:id="rId25"/>
    <p:sldId id="1197" r:id="rId26"/>
    <p:sldId id="1198" r:id="rId27"/>
    <p:sldId id="1199" r:id="rId28"/>
    <p:sldId id="1200" r:id="rId29"/>
    <p:sldId id="1201" r:id="rId30"/>
    <p:sldId id="1202" r:id="rId31"/>
    <p:sldId id="1209" r:id="rId32"/>
    <p:sldId id="1204" r:id="rId33"/>
    <p:sldId id="1205" r:id="rId34"/>
    <p:sldId id="1206" r:id="rId35"/>
    <p:sldId id="1207" r:id="rId36"/>
    <p:sldId id="1208" r:id="rId37"/>
    <p:sldId id="1210" r:id="rId38"/>
    <p:sldId id="1211" r:id="rId39"/>
    <p:sldId id="1213" r:id="rId40"/>
    <p:sldId id="1214" r:id="rId41"/>
    <p:sldId id="1215" r:id="rId42"/>
    <p:sldId id="1216" r:id="rId43"/>
    <p:sldId id="1217" r:id="rId44"/>
    <p:sldId id="1218" r:id="rId45"/>
    <p:sldId id="1219" r:id="rId46"/>
    <p:sldId id="1220" r:id="rId47"/>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8" autoAdjust="0"/>
    <p:restoredTop sz="90206" autoAdjust="0"/>
  </p:normalViewPr>
  <p:slideViewPr>
    <p:cSldViewPr>
      <p:cViewPr varScale="1">
        <p:scale>
          <a:sx n="70" d="100"/>
          <a:sy n="70" d="100"/>
        </p:scale>
        <p:origin x="13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2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2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pPr>
              <a:defRPr/>
            </a:pPr>
            <a:endParaRPr lang="en-US" altLang="en-US"/>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2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902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pPr>
              <a:defRPr/>
            </a:pPr>
            <a:endParaRPr lang="en-US" altLang="en-US"/>
          </a:p>
        </p:txBody>
      </p:sp>
      <p:sp>
        <p:nvSpPr>
          <p:cNvPr id="902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19975BDD-161C-45D2-8A7D-FBC36D40EA9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ftr" sz="quarter" idx="4"/>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b="0" smtClean="0">
                <a:latin typeface="Times New Roman" panose="02020603050405020304" pitchFamily="18" charset="0"/>
              </a:rPr>
              <a:t>1.#</a:t>
            </a: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01E35A0-B2A6-403A-99D3-863709D0416A}" type="slidenum">
              <a:rPr lang="en-US" altLang="en-US" sz="1200" b="0" smtClean="0">
                <a:latin typeface="Times New Roman" panose="02020603050405020304" pitchFamily="18" charset="0"/>
              </a:rPr>
              <a:pPr/>
              <a:t>10</a:t>
            </a:fld>
            <a:endParaRPr lang="en-US" altLang="en-US" sz="1200" b="0" smtClean="0">
              <a:latin typeface="Times New Roman" panose="02020603050405020304" pitchFamily="18" charset="0"/>
            </a:endParaRPr>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11C4C80-1225-4009-BF05-CCFE8D90AB9E}" type="slidenum">
              <a:rPr lang="en-US" altLang="en-US" sz="1200" b="0" smtClean="0">
                <a:latin typeface="Times New Roman" panose="02020603050405020304" pitchFamily="18" charset="0"/>
              </a:rPr>
              <a:pPr/>
              <a:t>11</a:t>
            </a:fld>
            <a:endParaRPr lang="en-US" altLang="en-US" sz="1200" b="0" smtClean="0">
              <a:latin typeface="Times New Roman" panose="02020603050405020304" pitchFamily="18" charset="0"/>
            </a:endParaRPr>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E81B21A-10B6-4213-B04B-D37E9E013A62}" type="slidenum">
              <a:rPr lang="en-US" altLang="en-US" sz="1200" b="0" smtClean="0">
                <a:latin typeface="Times New Roman" panose="02020603050405020304" pitchFamily="18" charset="0"/>
              </a:rPr>
              <a:pPr/>
              <a:t>12</a:t>
            </a:fld>
            <a:endParaRPr lang="en-US" altLang="en-US" sz="1200" b="0" smtClean="0">
              <a:latin typeface="Times New Roman" panose="02020603050405020304" pitchFamily="18" charset="0"/>
            </a:endParaRPr>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19FF7B2-F252-4030-94F4-0853D1AE9FD3}" type="slidenum">
              <a:rPr lang="en-US" altLang="en-US" sz="1200" b="0" smtClean="0">
                <a:latin typeface="Times New Roman" panose="02020603050405020304" pitchFamily="18" charset="0"/>
              </a:rPr>
              <a:pPr/>
              <a:t>13</a:t>
            </a:fld>
            <a:endParaRPr lang="en-US" altLang="en-US" sz="1200" b="0" smtClean="0">
              <a:latin typeface="Times New Roman" panose="02020603050405020304" pitchFamily="18" charset="0"/>
            </a:endParaRPr>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0DF84C7-6B1A-498B-8D16-22D2E9852441}" type="slidenum">
              <a:rPr lang="en-US" altLang="en-US" sz="1200" b="0" smtClean="0">
                <a:latin typeface="Times New Roman" panose="02020603050405020304" pitchFamily="18" charset="0"/>
              </a:rPr>
              <a:pPr/>
              <a:t>14</a:t>
            </a:fld>
            <a:endParaRPr lang="en-US" altLang="en-US" sz="1200" b="0" smtClean="0">
              <a:latin typeface="Times New Roman" panose="02020603050405020304" pitchFamily="18" charset="0"/>
            </a:endParaRP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1B95429-619F-4435-A68E-51DF0AF49E88}" type="slidenum">
              <a:rPr lang="en-US" altLang="en-US" sz="1200" b="0" smtClean="0">
                <a:latin typeface="Times New Roman" panose="02020603050405020304" pitchFamily="18" charset="0"/>
              </a:rPr>
              <a:pPr/>
              <a:t>15</a:t>
            </a:fld>
            <a:endParaRPr lang="en-US" altLang="en-US" sz="1200" b="0" smtClean="0">
              <a:latin typeface="Times New Roman" panose="02020603050405020304" pitchFamily="18"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F469DCF-94A1-4A92-83C9-B90DC4B20459}" type="slidenum">
              <a:rPr lang="en-US" altLang="en-US" sz="1200" b="0" smtClean="0">
                <a:latin typeface="Times New Roman" panose="02020603050405020304" pitchFamily="18" charset="0"/>
              </a:rPr>
              <a:pPr/>
              <a:t>16</a:t>
            </a:fld>
            <a:endParaRPr lang="en-US" altLang="en-US" sz="1200" b="0" smtClean="0">
              <a:latin typeface="Times New Roman" panose="02020603050405020304" pitchFamily="18" charset="0"/>
            </a:endParaRPr>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1A036F0-1A0C-4C7B-BC4D-E44C9D72CA09}" type="slidenum">
              <a:rPr lang="en-US" altLang="en-US" sz="1200" b="0" smtClean="0">
                <a:latin typeface="Times New Roman" panose="02020603050405020304" pitchFamily="18" charset="0"/>
              </a:rPr>
              <a:pPr/>
              <a:t>17</a:t>
            </a:fld>
            <a:endParaRPr lang="en-US" altLang="en-US" sz="1200" b="0" smtClean="0">
              <a:latin typeface="Times New Roman" panose="02020603050405020304" pitchFamily="18" charset="0"/>
            </a:endParaRPr>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978F658-2F45-434B-B913-26CEC5195A81}" type="slidenum">
              <a:rPr lang="en-US" altLang="en-US" sz="1200" b="0" smtClean="0">
                <a:latin typeface="Times New Roman" panose="02020603050405020304" pitchFamily="18" charset="0"/>
              </a:rPr>
              <a:pPr/>
              <a:t>18</a:t>
            </a:fld>
            <a:endParaRPr lang="en-US" altLang="en-US" sz="1200" b="0" smtClean="0">
              <a:latin typeface="Times New Roman" panose="02020603050405020304" pitchFamily="18"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2C0BB24-F17F-414B-9DE2-639568C237F4}" type="slidenum">
              <a:rPr lang="en-US" altLang="en-US" sz="1200" b="0" smtClean="0">
                <a:latin typeface="Times New Roman" panose="02020603050405020304" pitchFamily="18" charset="0"/>
              </a:rPr>
              <a:pPr/>
              <a:t>19</a:t>
            </a:fld>
            <a:endParaRPr lang="en-US" altLang="en-US" sz="1200" b="0" smtClean="0">
              <a:latin typeface="Times New Roman" panose="02020603050405020304" pitchFamily="18"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2A9F735-F345-49C4-AE86-CD6B30416527}" type="slidenum">
              <a:rPr lang="en-US" altLang="en-US" sz="1200" b="0" smtClean="0">
                <a:latin typeface="Times New Roman" panose="02020603050405020304" pitchFamily="18" charset="0"/>
              </a:rPr>
              <a:pPr/>
              <a:t>2</a:t>
            </a:fld>
            <a:endParaRPr lang="en-US" altLang="en-US" sz="1200" b="0" smtClean="0">
              <a:latin typeface="Times New Roman" panose="02020603050405020304" pitchFamily="18" charset="0"/>
            </a:endParaRPr>
          </a:p>
        </p:txBody>
      </p:sp>
      <p:sp>
        <p:nvSpPr>
          <p:cNvPr id="7171" name="Rectangle 2"/>
          <p:cNvSpPr>
            <a:spLocks noRo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BC2753E-3187-4B91-9867-6DB40A2516D3}" type="slidenum">
              <a:rPr lang="en-US" altLang="en-US" sz="1200" b="0" smtClean="0">
                <a:latin typeface="Times New Roman" panose="02020603050405020304" pitchFamily="18" charset="0"/>
              </a:rPr>
              <a:pPr/>
              <a:t>20</a:t>
            </a:fld>
            <a:endParaRPr lang="en-US" altLang="en-US" sz="1200" b="0" smtClean="0">
              <a:latin typeface="Times New Roman" panose="02020603050405020304" pitchFamily="18" charset="0"/>
            </a:endParaRP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2A21F73-8D01-4FE9-BD7E-9E63D928CF3E}" type="slidenum">
              <a:rPr lang="en-US" altLang="en-US" sz="1200" b="0" smtClean="0">
                <a:latin typeface="Times New Roman" panose="02020603050405020304" pitchFamily="18" charset="0"/>
              </a:rPr>
              <a:pPr/>
              <a:t>21</a:t>
            </a:fld>
            <a:endParaRPr lang="en-US" altLang="en-US" sz="1200" b="0" smtClean="0">
              <a:latin typeface="Times New Roman" panose="02020603050405020304" pitchFamily="18" charset="0"/>
            </a:endParaRP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4731431-BA6C-4047-9CE1-36FDC34A3BDB}" type="slidenum">
              <a:rPr lang="en-US" altLang="en-US" sz="1200" b="0" smtClean="0">
                <a:latin typeface="Times New Roman" panose="02020603050405020304" pitchFamily="18" charset="0"/>
              </a:rPr>
              <a:pPr/>
              <a:t>22</a:t>
            </a:fld>
            <a:endParaRPr lang="en-US" altLang="en-US" sz="1200" b="0" smtClean="0">
              <a:latin typeface="Times New Roman" panose="02020603050405020304" pitchFamily="18" charset="0"/>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DD35B9F-2138-4A23-AB29-BA2B616B4B70}" type="slidenum">
              <a:rPr lang="en-US" altLang="en-US" sz="1200" b="0" smtClean="0">
                <a:latin typeface="Times New Roman" panose="02020603050405020304" pitchFamily="18" charset="0"/>
              </a:rPr>
              <a:pPr/>
              <a:t>23</a:t>
            </a:fld>
            <a:endParaRPr lang="en-US" altLang="en-US" sz="1200" b="0" smtClean="0">
              <a:latin typeface="Times New Roman" panose="02020603050405020304" pitchFamily="18" charset="0"/>
            </a:endParaRPr>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0A08CE2-BBBD-434C-BA3B-77CDFC780BA6}" type="slidenum">
              <a:rPr lang="en-US" altLang="en-US" sz="1200" b="0" smtClean="0">
                <a:latin typeface="Times New Roman" panose="02020603050405020304" pitchFamily="18" charset="0"/>
              </a:rPr>
              <a:pPr/>
              <a:t>24</a:t>
            </a:fld>
            <a:endParaRPr lang="en-US" altLang="en-US" sz="1200" b="0" smtClean="0">
              <a:latin typeface="Times New Roman" panose="02020603050405020304" pitchFamily="18" charset="0"/>
            </a:endParaRPr>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8795C0D-9BF2-438E-968F-9E641C183413}" type="slidenum">
              <a:rPr lang="en-US" altLang="en-US" sz="1200" b="0" smtClean="0">
                <a:latin typeface="Times New Roman" panose="02020603050405020304" pitchFamily="18" charset="0"/>
              </a:rPr>
              <a:pPr/>
              <a:t>25</a:t>
            </a:fld>
            <a:endParaRPr lang="en-US" altLang="en-US" sz="1200" b="0" smtClean="0">
              <a:latin typeface="Times New Roman" panose="02020603050405020304" pitchFamily="18" charset="0"/>
            </a:endParaRPr>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921006D-A942-49F7-BBF4-A12E5314AF28}" type="slidenum">
              <a:rPr lang="en-US" altLang="en-US" sz="1200" b="0" smtClean="0">
                <a:latin typeface="Times New Roman" panose="02020603050405020304" pitchFamily="18" charset="0"/>
              </a:rPr>
              <a:pPr/>
              <a:t>26</a:t>
            </a:fld>
            <a:endParaRPr lang="en-US" altLang="en-US" sz="1200" b="0" smtClean="0">
              <a:latin typeface="Times New Roman" panose="02020603050405020304" pitchFamily="18" charset="0"/>
            </a:endParaRPr>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BA9B948-FB87-4C65-B56D-2FDAC912FFF4}" type="slidenum">
              <a:rPr lang="en-US" altLang="en-US" sz="1200" b="0" smtClean="0">
                <a:latin typeface="Times New Roman" panose="02020603050405020304" pitchFamily="18" charset="0"/>
              </a:rPr>
              <a:pPr/>
              <a:t>27</a:t>
            </a:fld>
            <a:endParaRPr lang="en-US" altLang="en-US" sz="1200" b="0" smtClean="0">
              <a:latin typeface="Times New Roman" panose="02020603050405020304" pitchFamily="18" charset="0"/>
            </a:endParaRPr>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7C343B5-0170-4120-A243-ABD4DBA85C4E}" type="slidenum">
              <a:rPr lang="en-US" altLang="en-US" sz="1200" b="0" smtClean="0">
                <a:latin typeface="Times New Roman" panose="02020603050405020304" pitchFamily="18" charset="0"/>
              </a:rPr>
              <a:pPr/>
              <a:t>28</a:t>
            </a:fld>
            <a:endParaRPr lang="en-US" altLang="en-US" sz="1200" b="0" smtClean="0">
              <a:latin typeface="Times New Roman" panose="02020603050405020304" pitchFamily="18" charset="0"/>
            </a:endParaRPr>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339F4D6-3E8F-401D-8E0B-FC460A010C03}" type="slidenum">
              <a:rPr lang="en-US" altLang="en-US" sz="1200" b="0" smtClean="0">
                <a:latin typeface="Times New Roman" panose="02020603050405020304" pitchFamily="18" charset="0"/>
              </a:rPr>
              <a:pPr/>
              <a:t>29</a:t>
            </a:fld>
            <a:endParaRPr lang="en-US" altLang="en-US" sz="1200" b="0" smtClean="0">
              <a:latin typeface="Times New Roman" panose="02020603050405020304" pitchFamily="18" charset="0"/>
            </a:endParaRPr>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CB3EB39-D778-4E74-958B-EF3A287AC3C8}" type="slidenum">
              <a:rPr lang="en-US" altLang="en-US" sz="1200" b="0" smtClean="0">
                <a:latin typeface="Times New Roman" panose="02020603050405020304" pitchFamily="18" charset="0"/>
              </a:rPr>
              <a:pPr/>
              <a:t>3</a:t>
            </a:fld>
            <a:endParaRPr lang="en-US" altLang="en-US" sz="1200" b="0" smtClean="0">
              <a:latin typeface="Times New Roman" panose="02020603050405020304" pitchFamily="18" charset="0"/>
            </a:endParaRPr>
          </a:p>
        </p:txBody>
      </p:sp>
      <p:sp>
        <p:nvSpPr>
          <p:cNvPr id="9219" name="Rectangle 2"/>
          <p:cNvSpPr>
            <a:spLocks noRo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7E6DC22-F82A-4C3F-B277-94703E7BCC9A}" type="slidenum">
              <a:rPr lang="en-US" altLang="en-US" sz="1200" b="0" smtClean="0">
                <a:latin typeface="Times New Roman" panose="02020603050405020304" pitchFamily="18" charset="0"/>
              </a:rPr>
              <a:pPr/>
              <a:t>30</a:t>
            </a:fld>
            <a:endParaRPr lang="en-US" altLang="en-US" sz="1200" b="0" smtClean="0">
              <a:latin typeface="Times New Roman" panose="02020603050405020304" pitchFamily="18" charset="0"/>
            </a:endParaRPr>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4724866-DAF0-40B1-80FC-9C5E953CFC7C}" type="slidenum">
              <a:rPr lang="en-US" altLang="en-US" sz="1200" b="0" smtClean="0">
                <a:latin typeface="Times New Roman" panose="02020603050405020304" pitchFamily="18" charset="0"/>
              </a:rPr>
              <a:pPr/>
              <a:t>31</a:t>
            </a:fld>
            <a:endParaRPr lang="en-US" altLang="en-US" sz="1200" b="0" smtClean="0">
              <a:latin typeface="Times New Roman" panose="02020603050405020304" pitchFamily="18" charset="0"/>
            </a:endParaRPr>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6B95CA1-0F71-47A9-990C-9C92CDD1C636}" type="slidenum">
              <a:rPr lang="en-US" altLang="en-US" sz="1200" b="0" smtClean="0">
                <a:latin typeface="Times New Roman" panose="02020603050405020304" pitchFamily="18" charset="0"/>
              </a:rPr>
              <a:pPr/>
              <a:t>32</a:t>
            </a:fld>
            <a:endParaRPr lang="en-US" altLang="en-US" sz="1200" b="0" smtClean="0">
              <a:latin typeface="Times New Roman" panose="02020603050405020304" pitchFamily="18" charset="0"/>
            </a:endParaRPr>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62E3B01-96C7-4039-A916-A4D530BCBE19}" type="slidenum">
              <a:rPr lang="en-US" altLang="en-US" sz="1200" b="0" smtClean="0">
                <a:latin typeface="Times New Roman" panose="02020603050405020304" pitchFamily="18" charset="0"/>
              </a:rPr>
              <a:pPr/>
              <a:t>33</a:t>
            </a:fld>
            <a:endParaRPr lang="en-US" altLang="en-US" sz="1200" b="0" smtClean="0">
              <a:latin typeface="Times New Roman" panose="02020603050405020304" pitchFamily="18" charset="0"/>
            </a:endParaRPr>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5F2DA94-C4DA-416B-8BA2-C35B57ACEA4A}" type="slidenum">
              <a:rPr lang="en-US" altLang="en-US" sz="1200" b="0" smtClean="0">
                <a:latin typeface="Times New Roman" panose="02020603050405020304" pitchFamily="18" charset="0"/>
              </a:rPr>
              <a:pPr/>
              <a:t>34</a:t>
            </a:fld>
            <a:endParaRPr lang="en-US" altLang="en-US" sz="1200" b="0" smtClean="0">
              <a:latin typeface="Times New Roman" panose="02020603050405020304" pitchFamily="18" charset="0"/>
            </a:endParaRPr>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66B6E8A-1EF4-47C9-96CE-6EE59899C160}" type="slidenum">
              <a:rPr lang="en-US" altLang="en-US" sz="1200" b="0" smtClean="0">
                <a:latin typeface="Times New Roman" panose="02020603050405020304" pitchFamily="18" charset="0"/>
              </a:rPr>
              <a:pPr/>
              <a:t>35</a:t>
            </a:fld>
            <a:endParaRPr lang="en-US" altLang="en-US" sz="1200" b="0" smtClean="0">
              <a:latin typeface="Times New Roman" panose="02020603050405020304" pitchFamily="18" charset="0"/>
            </a:endParaRPr>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E9A44D2-F4FC-4C1B-B4A7-7E4C1057EAD9}" type="slidenum">
              <a:rPr lang="en-US" altLang="en-US" sz="1200" b="0" smtClean="0">
                <a:latin typeface="Times New Roman" panose="02020603050405020304" pitchFamily="18" charset="0"/>
              </a:rPr>
              <a:pPr/>
              <a:t>36</a:t>
            </a:fld>
            <a:endParaRPr lang="en-US" altLang="en-US" sz="1200" b="0" smtClean="0">
              <a:latin typeface="Times New Roman" panose="02020603050405020304" pitchFamily="18" charset="0"/>
            </a:endParaRPr>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C6AE684-113F-4AFB-8953-CD6F53A6356D}" type="slidenum">
              <a:rPr lang="en-US" altLang="en-US" sz="1200" b="0" smtClean="0">
                <a:latin typeface="Times New Roman" panose="02020603050405020304" pitchFamily="18" charset="0"/>
              </a:rPr>
              <a:pPr/>
              <a:t>37</a:t>
            </a:fld>
            <a:endParaRPr lang="en-US" altLang="en-US" sz="1200" b="0" smtClean="0">
              <a:latin typeface="Times New Roman" panose="02020603050405020304" pitchFamily="18" charset="0"/>
            </a:endParaRPr>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C293537-C7F0-49FF-9AEF-0DEAB7AA5876}" type="slidenum">
              <a:rPr lang="en-US" altLang="en-US" sz="1200" b="0" smtClean="0">
                <a:latin typeface="Times New Roman" panose="02020603050405020304" pitchFamily="18" charset="0"/>
              </a:rPr>
              <a:pPr/>
              <a:t>38</a:t>
            </a:fld>
            <a:endParaRPr lang="en-US" altLang="en-US" sz="1200" b="0" smtClean="0">
              <a:latin typeface="Times New Roman" panose="02020603050405020304" pitchFamily="18" charset="0"/>
            </a:endParaRPr>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415D0AA-EABA-4074-8BDD-57A031301029}" type="slidenum">
              <a:rPr lang="en-US" altLang="en-US" sz="1200" b="0" smtClean="0">
                <a:latin typeface="Times New Roman" panose="02020603050405020304" pitchFamily="18" charset="0"/>
              </a:rPr>
              <a:pPr/>
              <a:t>39</a:t>
            </a:fld>
            <a:endParaRPr lang="en-US" altLang="en-US" sz="1200" b="0" smtClean="0">
              <a:latin typeface="Times New Roman" panose="02020603050405020304" pitchFamily="18" charset="0"/>
            </a:endParaRPr>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7091DC3-82D2-4DC8-B902-66C40D3979AA}" type="slidenum">
              <a:rPr lang="en-US" altLang="en-US" sz="1200" b="0" smtClean="0">
                <a:latin typeface="Times New Roman" panose="02020603050405020304" pitchFamily="18" charset="0"/>
              </a:rPr>
              <a:pPr/>
              <a:t>4</a:t>
            </a:fld>
            <a:endParaRPr lang="en-US" altLang="en-US" sz="1200" b="0" smtClean="0">
              <a:latin typeface="Times New Roman" panose="02020603050405020304" pitchFamily="18" charset="0"/>
            </a:endParaRPr>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DD4A018-9876-470C-9A74-CFE22ED6A10B}" type="slidenum">
              <a:rPr lang="en-US" altLang="en-US" sz="1200" b="0" smtClean="0">
                <a:latin typeface="Times New Roman" panose="02020603050405020304" pitchFamily="18" charset="0"/>
              </a:rPr>
              <a:pPr/>
              <a:t>40</a:t>
            </a:fld>
            <a:endParaRPr lang="en-US" altLang="en-US" sz="1200" b="0" smtClean="0">
              <a:latin typeface="Times New Roman" panose="02020603050405020304" pitchFamily="18" charset="0"/>
            </a:endParaRPr>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47B9FF9-1846-408C-8CA9-6A79F336BE76}" type="slidenum">
              <a:rPr lang="en-US" altLang="en-US" sz="1200" b="0" smtClean="0">
                <a:latin typeface="Times New Roman" panose="02020603050405020304" pitchFamily="18" charset="0"/>
              </a:rPr>
              <a:pPr/>
              <a:t>41</a:t>
            </a:fld>
            <a:endParaRPr lang="en-US" altLang="en-US" sz="1200" b="0" smtClean="0">
              <a:latin typeface="Times New Roman" panose="02020603050405020304" pitchFamily="18" charset="0"/>
            </a:endParaRPr>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8A5A5AA-5EF4-4BBE-9B6E-A98110531D8F}" type="slidenum">
              <a:rPr lang="en-US" altLang="en-US" sz="1200" b="0" smtClean="0">
                <a:latin typeface="Times New Roman" panose="02020603050405020304" pitchFamily="18" charset="0"/>
              </a:rPr>
              <a:pPr/>
              <a:t>42</a:t>
            </a:fld>
            <a:endParaRPr lang="en-US" altLang="en-US" sz="1200" b="0" smtClean="0">
              <a:latin typeface="Times New Roman" panose="02020603050405020304" pitchFamily="18" charset="0"/>
            </a:endParaRPr>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184541F-282C-40E0-954B-5887EAAF70D9}" type="slidenum">
              <a:rPr lang="en-US" altLang="en-US" sz="1200" b="0" smtClean="0">
                <a:latin typeface="Times New Roman" panose="02020603050405020304" pitchFamily="18" charset="0"/>
              </a:rPr>
              <a:pPr/>
              <a:t>43</a:t>
            </a:fld>
            <a:endParaRPr lang="en-US" altLang="en-US" sz="1200" b="0" smtClean="0">
              <a:latin typeface="Times New Roman" panose="02020603050405020304" pitchFamily="18" charset="0"/>
            </a:endParaRPr>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EDFB5FF-6010-48A9-809A-CA007841219B}" type="slidenum">
              <a:rPr lang="en-US" altLang="en-US" sz="1200" b="0" smtClean="0">
                <a:latin typeface="Times New Roman" panose="02020603050405020304" pitchFamily="18" charset="0"/>
              </a:rPr>
              <a:pPr/>
              <a:t>44</a:t>
            </a:fld>
            <a:endParaRPr lang="en-US" altLang="en-US" sz="1200" b="0" smtClean="0">
              <a:latin typeface="Times New Roman" panose="02020603050405020304" pitchFamily="18" charset="0"/>
            </a:endParaRPr>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298DF75-6BC7-423F-A803-DA14CE6E6AF9}" type="slidenum">
              <a:rPr lang="en-US" altLang="en-US" sz="1200" b="0" smtClean="0">
                <a:latin typeface="Times New Roman" panose="02020603050405020304" pitchFamily="18" charset="0"/>
              </a:rPr>
              <a:pPr/>
              <a:t>45</a:t>
            </a:fld>
            <a:endParaRPr lang="en-US" altLang="en-US" sz="1200" b="0" smtClean="0">
              <a:latin typeface="Times New Roman" panose="02020603050405020304" pitchFamily="18" charset="0"/>
            </a:endParaRPr>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5F4BE66-1E50-402F-B14E-5E7CFE0866E3}" type="slidenum">
              <a:rPr lang="en-US" altLang="en-US" sz="1200" b="0" smtClean="0">
                <a:latin typeface="Times New Roman" panose="02020603050405020304" pitchFamily="18" charset="0"/>
              </a:rPr>
              <a:pPr/>
              <a:t>46</a:t>
            </a:fld>
            <a:endParaRPr lang="en-US" altLang="en-US" sz="1200" b="0" smtClean="0">
              <a:latin typeface="Times New Roman" panose="02020603050405020304" pitchFamily="18" charset="0"/>
            </a:endParaRPr>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62710F4-E39B-4765-8102-634027F9176F}" type="slidenum">
              <a:rPr lang="en-US" altLang="en-US" sz="1200" b="0" smtClean="0">
                <a:latin typeface="Times New Roman" panose="02020603050405020304" pitchFamily="18" charset="0"/>
              </a:rPr>
              <a:pPr/>
              <a:t>5</a:t>
            </a:fld>
            <a:endParaRPr lang="en-US" altLang="en-US" sz="1200" b="0" smtClean="0">
              <a:latin typeface="Times New Roman" panose="02020603050405020304" pitchFamily="18" charset="0"/>
            </a:endParaRPr>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10785E4-63FD-4BDB-8704-85773A442557}" type="slidenum">
              <a:rPr lang="en-US" altLang="en-US" sz="1200" b="0" smtClean="0">
                <a:latin typeface="Times New Roman" panose="02020603050405020304" pitchFamily="18" charset="0"/>
              </a:rPr>
              <a:pPr/>
              <a:t>6</a:t>
            </a:fld>
            <a:endParaRPr lang="en-US" altLang="en-US" sz="1200" b="0" smtClean="0">
              <a:latin typeface="Times New Roman" panose="02020603050405020304" pitchFamily="18" charset="0"/>
            </a:endParaRPr>
          </a:p>
        </p:txBody>
      </p:sp>
      <p:sp>
        <p:nvSpPr>
          <p:cNvPr id="15363" name="Rectangle 2"/>
          <p:cNvSpPr>
            <a:spLocks noRo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AE7FA32-A7BA-4BE0-9389-403D10916792}" type="slidenum">
              <a:rPr lang="en-US" altLang="en-US" sz="1200" b="0" smtClean="0">
                <a:latin typeface="Times New Roman" panose="02020603050405020304" pitchFamily="18" charset="0"/>
              </a:rPr>
              <a:pPr/>
              <a:t>7</a:t>
            </a:fld>
            <a:endParaRPr lang="en-US" altLang="en-US" sz="1200" b="0" smtClean="0">
              <a:latin typeface="Times New Roman" panose="02020603050405020304" pitchFamily="18" charset="0"/>
            </a:endParaRPr>
          </a:p>
        </p:txBody>
      </p:sp>
      <p:sp>
        <p:nvSpPr>
          <p:cNvPr id="17411" name="Rectangle 2"/>
          <p:cNvSpPr>
            <a:spLocks noRo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6215B9F-EFD1-49B4-B53B-C363BF3307CE}" type="slidenum">
              <a:rPr lang="en-US" altLang="en-US" sz="1200" b="0" smtClean="0">
                <a:latin typeface="Times New Roman" panose="02020603050405020304" pitchFamily="18" charset="0"/>
              </a:rPr>
              <a:pPr/>
              <a:t>8</a:t>
            </a:fld>
            <a:endParaRPr lang="en-US" altLang="en-US" sz="1200" b="0" smtClean="0">
              <a:latin typeface="Times New Roman" panose="02020603050405020304" pitchFamily="18" charset="0"/>
            </a:endParaRPr>
          </a:p>
        </p:txBody>
      </p:sp>
      <p:sp>
        <p:nvSpPr>
          <p:cNvPr id="19459" name="Rectangle 2"/>
          <p:cNvSpPr>
            <a:spLocks noRo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31AE0ED-B1E7-40B8-83AF-FA3828486F88}" type="slidenum">
              <a:rPr lang="en-US" altLang="en-US" sz="1200" b="0" smtClean="0">
                <a:latin typeface="Times New Roman" panose="02020603050405020304" pitchFamily="18" charset="0"/>
              </a:rPr>
              <a:pPr/>
              <a:t>9</a:t>
            </a:fld>
            <a:endParaRPr lang="en-US" altLang="en-US" sz="1200" b="0" smtClean="0">
              <a:latin typeface="Times New Roman" panose="02020603050405020304" pitchFamily="18" charset="0"/>
            </a:endParaRPr>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defRPr/>
              </a:pPr>
              <a:endParaRPr lang="en-US" altLang="en-US" smtClean="0"/>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Bef>
                <a:spcPct val="50000"/>
              </a:spcBef>
              <a:defRPr/>
            </a:pPr>
            <a:r>
              <a:rPr lang="en-US" altLang="en-US" sz="1400" b="0" smtClean="0">
                <a:latin typeface="McGrawHill-Italic" pitchFamily="2" charset="0"/>
              </a:rPr>
              <a:t>McGraw-Hill</a:t>
            </a:r>
            <a:endParaRPr lang="en-US" altLang="en-US" sz="2400" b="0" smtClean="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eaLnBrk="1" hangingPunct="1">
              <a:spcBef>
                <a:spcPct val="50000"/>
              </a:spcBef>
              <a:buFontTx/>
              <a:buChar char="©"/>
              <a:defRPr/>
            </a:pPr>
            <a:r>
              <a:rPr lang="en-US" altLang="en-US" sz="1400" b="0" smtClean="0">
                <a:latin typeface="McGrawHill-Italic" pitchFamily="2" charset="0"/>
              </a:rPr>
              <a:t>The McGraw-Hill Companies, Inc., 2000</a:t>
            </a:r>
            <a:endParaRPr lang="en-US" altLang="en-US" sz="2400" b="0" smtClean="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en-US" noProof="0" smtClean="0"/>
              <a:t>Click to edit Master subtitle style</a:t>
            </a:r>
          </a:p>
        </p:txBody>
      </p:sp>
      <p:sp>
        <p:nvSpPr>
          <p:cNvPr id="16" name="Date Placeholder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ltLang="en-US"/>
          </a:p>
        </p:txBody>
      </p:sp>
      <p:sp>
        <p:nvSpPr>
          <p:cNvPr id="17" name="Footer Placeholder 15"/>
          <p:cNvSpPr>
            <a:spLocks noGrp="1" noChangeArrowheads="1"/>
          </p:cNvSpPr>
          <p:nvPr>
            <p:ph type="ftr" sz="quarter" idx="11"/>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ltLang="en-US"/>
          </a:p>
        </p:txBody>
      </p:sp>
      <p:sp>
        <p:nvSpPr>
          <p:cNvPr id="18" name="Slide Number Placeholder 16"/>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0B286F54-4E2E-41F0-A979-79A7828D5AA1}" type="slidenum">
              <a:rPr lang="en-US" altLang="en-US"/>
              <a:pPr>
                <a:defRPr/>
              </a:pPr>
              <a:t>‹#›</a:t>
            </a:fld>
            <a:endParaRPr lang="en-US" altLang="en-US"/>
          </a:p>
        </p:txBody>
      </p:sp>
    </p:spTree>
    <p:extLst>
      <p:ext uri="{BB962C8B-B14F-4D97-AF65-F5344CB8AC3E}">
        <p14:creationId xmlns:p14="http://schemas.microsoft.com/office/powerpoint/2010/main" val="156566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14.</a:t>
            </a:r>
            <a:fld id="{68A8CF2C-9694-465B-BCB7-F831C4A460C2}" type="slidenum">
              <a:rPr lang="en-US" altLang="en-US"/>
              <a:pPr>
                <a:defRPr/>
              </a:pPr>
              <a:t>‹#›</a:t>
            </a:fld>
            <a:endParaRPr lang="en-US" altLang="en-US"/>
          </a:p>
        </p:txBody>
      </p:sp>
    </p:spTree>
    <p:extLst>
      <p:ext uri="{BB962C8B-B14F-4D97-AF65-F5344CB8AC3E}">
        <p14:creationId xmlns:p14="http://schemas.microsoft.com/office/powerpoint/2010/main" val="58368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14.</a:t>
            </a:r>
            <a:fld id="{02D6003F-96BA-42D0-9811-8DA8BA6C7F41}" type="slidenum">
              <a:rPr lang="en-US" altLang="en-US"/>
              <a:pPr>
                <a:defRPr/>
              </a:pPr>
              <a:t>‹#›</a:t>
            </a:fld>
            <a:endParaRPr lang="en-US" altLang="en-US"/>
          </a:p>
        </p:txBody>
      </p:sp>
    </p:spTree>
    <p:extLst>
      <p:ext uri="{BB962C8B-B14F-4D97-AF65-F5344CB8AC3E}">
        <p14:creationId xmlns:p14="http://schemas.microsoft.com/office/powerpoint/2010/main" val="249974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14.</a:t>
            </a:r>
            <a:fld id="{53D77A38-1E27-45AC-AFB6-4270CDB447DE}" type="slidenum">
              <a:rPr lang="en-US" altLang="en-US"/>
              <a:pPr>
                <a:defRPr/>
              </a:pPr>
              <a:t>‹#›</a:t>
            </a:fld>
            <a:endParaRPr lang="en-US" altLang="en-US"/>
          </a:p>
        </p:txBody>
      </p:sp>
    </p:spTree>
    <p:extLst>
      <p:ext uri="{BB962C8B-B14F-4D97-AF65-F5344CB8AC3E}">
        <p14:creationId xmlns:p14="http://schemas.microsoft.com/office/powerpoint/2010/main" val="299676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ltLang="en-US"/>
              <a:t>14.</a:t>
            </a:r>
            <a:fld id="{1DFD3C0C-7238-4725-8E75-DAA135224D3F}" type="slidenum">
              <a:rPr lang="en-US" altLang="en-US"/>
              <a:pPr>
                <a:defRPr/>
              </a:pPr>
              <a:t>‹#›</a:t>
            </a:fld>
            <a:endParaRPr lang="en-US" altLang="en-US"/>
          </a:p>
        </p:txBody>
      </p:sp>
    </p:spTree>
    <p:extLst>
      <p:ext uri="{BB962C8B-B14F-4D97-AF65-F5344CB8AC3E}">
        <p14:creationId xmlns:p14="http://schemas.microsoft.com/office/powerpoint/2010/main" val="391056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14.</a:t>
            </a:r>
            <a:fld id="{E6E66A6F-4BF7-497B-AF59-DC1BDADAC00B}" type="slidenum">
              <a:rPr lang="en-US" altLang="en-US"/>
              <a:pPr>
                <a:defRPr/>
              </a:pPr>
              <a:t>‹#›</a:t>
            </a:fld>
            <a:endParaRPr lang="en-US" altLang="en-US"/>
          </a:p>
        </p:txBody>
      </p:sp>
    </p:spTree>
    <p:extLst>
      <p:ext uri="{BB962C8B-B14F-4D97-AF65-F5344CB8AC3E}">
        <p14:creationId xmlns:p14="http://schemas.microsoft.com/office/powerpoint/2010/main" val="131786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ltLang="en-US"/>
              <a:t>14.</a:t>
            </a:r>
            <a:fld id="{34CEF728-4790-4194-A463-CADE514E702F}" type="slidenum">
              <a:rPr lang="en-US" altLang="en-US"/>
              <a:pPr>
                <a:defRPr/>
              </a:pPr>
              <a:t>‹#›</a:t>
            </a:fld>
            <a:endParaRPr lang="en-US" altLang="en-US"/>
          </a:p>
        </p:txBody>
      </p:sp>
    </p:spTree>
    <p:extLst>
      <p:ext uri="{BB962C8B-B14F-4D97-AF65-F5344CB8AC3E}">
        <p14:creationId xmlns:p14="http://schemas.microsoft.com/office/powerpoint/2010/main" val="109428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ltLang="en-US"/>
              <a:t>14.</a:t>
            </a:r>
            <a:fld id="{BB6578BA-CE3E-4535-BC81-FC884766798D}" type="slidenum">
              <a:rPr lang="en-US" altLang="en-US"/>
              <a:pPr>
                <a:defRPr/>
              </a:pPr>
              <a:t>‹#›</a:t>
            </a:fld>
            <a:endParaRPr lang="en-US" altLang="en-US"/>
          </a:p>
        </p:txBody>
      </p:sp>
    </p:spTree>
    <p:extLst>
      <p:ext uri="{BB962C8B-B14F-4D97-AF65-F5344CB8AC3E}">
        <p14:creationId xmlns:p14="http://schemas.microsoft.com/office/powerpoint/2010/main" val="449295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ltLang="en-US"/>
              <a:t>14.</a:t>
            </a:r>
            <a:fld id="{DE01AFDF-4DE9-4019-8540-0BADCB67BA43}" type="slidenum">
              <a:rPr lang="en-US" altLang="en-US"/>
              <a:pPr>
                <a:defRPr/>
              </a:pPr>
              <a:t>‹#›</a:t>
            </a:fld>
            <a:endParaRPr lang="en-US" altLang="en-US"/>
          </a:p>
        </p:txBody>
      </p:sp>
    </p:spTree>
    <p:extLst>
      <p:ext uri="{BB962C8B-B14F-4D97-AF65-F5344CB8AC3E}">
        <p14:creationId xmlns:p14="http://schemas.microsoft.com/office/powerpoint/2010/main" val="40166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14.</a:t>
            </a:r>
            <a:fld id="{AA018217-62E3-4C78-B3F7-89FD7F3B7A38}" type="slidenum">
              <a:rPr lang="en-US" altLang="en-US"/>
              <a:pPr>
                <a:defRPr/>
              </a:pPr>
              <a:t>‹#›</a:t>
            </a:fld>
            <a:endParaRPr lang="en-US" altLang="en-US"/>
          </a:p>
        </p:txBody>
      </p:sp>
    </p:spTree>
    <p:extLst>
      <p:ext uri="{BB962C8B-B14F-4D97-AF65-F5344CB8AC3E}">
        <p14:creationId xmlns:p14="http://schemas.microsoft.com/office/powerpoint/2010/main" val="187117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ltLang="en-US"/>
              <a:t>14.</a:t>
            </a:r>
            <a:fld id="{2BBEC4AF-505C-4302-AAC3-74FFDF7FB1DB}" type="slidenum">
              <a:rPr lang="en-US" altLang="en-US"/>
              <a:pPr>
                <a:defRPr/>
              </a:pPr>
              <a:t>‹#›</a:t>
            </a:fld>
            <a:endParaRPr lang="en-US" altLang="en-US"/>
          </a:p>
        </p:txBody>
      </p:sp>
    </p:spTree>
    <p:extLst>
      <p:ext uri="{BB962C8B-B14F-4D97-AF65-F5344CB8AC3E}">
        <p14:creationId xmlns:p14="http://schemas.microsoft.com/office/powerpoint/2010/main" val="88963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chemeClr val="bg2"/>
                </a:solidFill>
              </a:defRPr>
            </a:lvl1pPr>
          </a:lstStyle>
          <a:p>
            <a:pPr>
              <a:defRPr/>
            </a:pPr>
            <a:r>
              <a:rPr lang="en-US" altLang="en-US"/>
              <a:t>14.</a:t>
            </a:r>
            <a:fld id="{18B1699E-7793-4D57-842B-03CB344F1AF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0" y="0"/>
            <a:ext cx="9144000" cy="6858000"/>
          </a:xfrm>
          <a:prstGeom prst="rect">
            <a:avLst/>
          </a:prstGeom>
          <a:solidFill>
            <a:schemeClr val="bg1"/>
          </a:solidFill>
          <a:ln w="9525" algn="ctr">
            <a:solidFill>
              <a:srgbClr val="FFC000"/>
            </a:solidFill>
            <a:round/>
            <a:headEnd/>
            <a:tailEnd/>
          </a:ln>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a:p>
            <a:endParaRPr lang="en-US" altLang="en-US"/>
          </a:p>
          <a:p>
            <a:endParaRPr lang="en-US" altLang="en-US"/>
          </a:p>
          <a:p>
            <a:endParaRPr lang="en-US" altLang="en-US"/>
          </a:p>
          <a:p>
            <a:endParaRPr lang="en-US" altLang="en-US"/>
          </a:p>
          <a:p>
            <a:endParaRPr lang="en-US" altLang="en-US"/>
          </a:p>
          <a:p>
            <a:r>
              <a:rPr lang="en-US" altLang="en-US" sz="4800"/>
              <a:t> CHAPTER 14</a:t>
            </a:r>
          </a:p>
          <a:p>
            <a:r>
              <a:rPr lang="en-US" altLang="en-US" sz="4800" i="1"/>
              <a:t> Databases</a:t>
            </a:r>
          </a:p>
        </p:txBody>
      </p:sp>
      <p:pic>
        <p:nvPicPr>
          <p:cNvPr id="409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6013" y="2073275"/>
            <a:ext cx="2947987"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5075" name="Text Box 3"/>
          <p:cNvSpPr txBox="1">
            <a:spLocks noChangeArrowheads="1"/>
          </p:cNvSpPr>
          <p:nvPr/>
        </p:nvSpPr>
        <p:spPr bwMode="auto">
          <a:xfrm>
            <a:off x="0" y="0"/>
            <a:ext cx="69977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14-3   DATABASE ARCHITECTURE</a:t>
            </a:r>
          </a:p>
        </p:txBody>
      </p:sp>
      <p:sp>
        <p:nvSpPr>
          <p:cNvPr id="22531"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795077" name="Rectangle 5"/>
          <p:cNvSpPr>
            <a:spLocks noChangeArrowheads="1"/>
          </p:cNvSpPr>
          <p:nvPr/>
        </p:nvSpPr>
        <p:spPr bwMode="auto">
          <a:xfrm>
            <a:off x="152400" y="8382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The American National Standards Institute/Standards Planning and Requirements Committee (ANSI/SPARC) has established a three-level architecture for a DBMS: </a:t>
            </a:r>
            <a:r>
              <a:rPr lang="en-US" altLang="en-US" sz="2800" dirty="0">
                <a:effectLst>
                  <a:outerShdw blurRad="38100" dist="38100" dir="2700000" algn="tl">
                    <a:srgbClr val="C0C0C0"/>
                  </a:outerShdw>
                </a:effectLst>
                <a:latin typeface="Times New Roman" panose="02020603050405020304" pitchFamily="18" charset="0"/>
              </a:rPr>
              <a:t>internal</a:t>
            </a:r>
            <a:r>
              <a:rPr lang="en-US" altLang="en-US" sz="2800" b="0" dirty="0">
                <a:effectLst>
                  <a:outerShdw blurRad="38100" dist="38100" dir="2700000" algn="tl">
                    <a:srgbClr val="C0C0C0"/>
                  </a:outerShdw>
                </a:effectLst>
                <a:latin typeface="Times New Roman" panose="02020603050405020304" pitchFamily="18" charset="0"/>
              </a:rPr>
              <a:t>, </a:t>
            </a:r>
            <a:r>
              <a:rPr lang="en-US" altLang="en-US" sz="2800" dirty="0">
                <a:effectLst>
                  <a:outerShdw blurRad="38100" dist="38100" dir="2700000" algn="tl">
                    <a:srgbClr val="C0C0C0"/>
                  </a:outerShdw>
                </a:effectLst>
                <a:latin typeface="Times New Roman" panose="02020603050405020304" pitchFamily="18" charset="0"/>
              </a:rPr>
              <a:t>conceptual</a:t>
            </a:r>
            <a:r>
              <a:rPr lang="en-US" altLang="en-US" sz="2800" b="0" dirty="0">
                <a:effectLst>
                  <a:outerShdw blurRad="38100" dist="38100" dir="2700000" algn="tl">
                    <a:srgbClr val="C0C0C0"/>
                  </a:outerShdw>
                </a:effectLst>
                <a:latin typeface="Times New Roman" panose="02020603050405020304" pitchFamily="18" charset="0"/>
              </a:rPr>
              <a:t>, and </a:t>
            </a:r>
            <a:r>
              <a:rPr lang="en-US" altLang="en-US" sz="2800" dirty="0">
                <a:effectLst>
                  <a:outerShdw blurRad="38100" dist="38100" dir="2700000" algn="tl">
                    <a:srgbClr val="C0C0C0"/>
                  </a:outerShdw>
                </a:effectLst>
                <a:latin typeface="Times New Roman" panose="02020603050405020304" pitchFamily="18" charset="0"/>
              </a:rPr>
              <a:t>external</a:t>
            </a:r>
            <a:r>
              <a:rPr lang="en-US" altLang="en-US" sz="2800" b="0" dirty="0">
                <a:effectLst>
                  <a:outerShdw blurRad="38100" dist="38100" dir="2700000" algn="tl">
                    <a:srgbClr val="C0C0C0"/>
                  </a:outerShdw>
                </a:effectLst>
                <a:latin typeface="Times New Roman" panose="02020603050405020304" pitchFamily="18" charset="0"/>
              </a:rPr>
              <a:t> (Figure 14.2).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5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5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075" grpId="0"/>
      <p:bldP spid="17950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381000" y="304800"/>
            <a:ext cx="8099425" cy="5334000"/>
            <a:chOff x="381000" y="304800"/>
            <a:chExt cx="8099425" cy="5334000"/>
          </a:xfrm>
        </p:grpSpPr>
        <p:sp>
          <p:nvSpPr>
            <p:cNvPr id="24579" name="Text Box 2"/>
            <p:cNvSpPr txBox="1">
              <a:spLocks noChangeArrowheads="1"/>
            </p:cNvSpPr>
            <p:nvPr/>
          </p:nvSpPr>
          <p:spPr bwMode="auto">
            <a:xfrm>
              <a:off x="381000" y="381000"/>
              <a:ext cx="419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14.2  </a:t>
              </a:r>
              <a:r>
                <a:rPr lang="en-US" altLang="en-US" sz="2000">
                  <a:latin typeface="Times New Roman" panose="02020603050405020304" pitchFamily="18" charset="0"/>
                </a:rPr>
                <a:t>Database architecture</a:t>
              </a: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1143000"/>
              <a:ext cx="3930650"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581" name="Straight Connector 7"/>
            <p:cNvCxnSpPr>
              <a:cxnSpLocks noChangeShapeType="1"/>
            </p:cNvCxnSpPr>
            <p:nvPr/>
          </p:nvCxnSpPr>
          <p:spPr bwMode="auto">
            <a:xfrm>
              <a:off x="381000" y="914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2" name="Straight Connector 8"/>
            <p:cNvCxnSpPr>
              <a:cxnSpLocks noChangeShapeType="1"/>
            </p:cNvCxnSpPr>
            <p:nvPr/>
          </p:nvCxnSpPr>
          <p:spPr bwMode="auto">
            <a:xfrm>
              <a:off x="457200" y="5638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3" name="Straight Connector 9"/>
            <p:cNvCxnSpPr>
              <a:cxnSpLocks noChangeShapeType="1"/>
            </p:cNvCxnSpPr>
            <p:nvPr/>
          </p:nvCxnSpPr>
          <p:spPr bwMode="auto">
            <a:xfrm>
              <a:off x="381000" y="304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0" y="0"/>
            <a:ext cx="36560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14.2.1  Internal level</a:t>
            </a:r>
          </a:p>
        </p:txBody>
      </p:sp>
      <p:sp>
        <p:nvSpPr>
          <p:cNvPr id="26628" name="Rectangle 3"/>
          <p:cNvSpPr>
            <a:spLocks noChangeArrowheads="1"/>
          </p:cNvSpPr>
          <p:nvPr/>
        </p:nvSpPr>
        <p:spPr bwMode="auto">
          <a:xfrm>
            <a:off x="0" y="5334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a:t>
            </a:r>
            <a:r>
              <a:rPr lang="en-US" altLang="en-US" sz="2800">
                <a:latin typeface="Times New Roman" panose="02020603050405020304" pitchFamily="18" charset="0"/>
              </a:rPr>
              <a:t>internal level</a:t>
            </a:r>
            <a:r>
              <a:rPr lang="en-US" altLang="en-US" sz="2800" b="0">
                <a:latin typeface="Times New Roman" panose="02020603050405020304" pitchFamily="18" charset="0"/>
              </a:rPr>
              <a:t> determines where data is actually stored on the storage devices. This level deals with low-level access methods and how bytes are transferred to and from storage devices. In other words, the internal level interacts directly with the hardware.</a:t>
            </a:r>
          </a:p>
        </p:txBody>
      </p:sp>
      <p:sp>
        <p:nvSpPr>
          <p:cNvPr id="26629" name="Text Box 8"/>
          <p:cNvSpPr txBox="1">
            <a:spLocks noChangeArrowheads="1"/>
          </p:cNvSpPr>
          <p:nvPr/>
        </p:nvSpPr>
        <p:spPr bwMode="auto">
          <a:xfrm>
            <a:off x="0" y="2895600"/>
            <a:ext cx="4238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14.2.2  Conceptual level</a:t>
            </a:r>
          </a:p>
        </p:txBody>
      </p:sp>
      <p:sp>
        <p:nvSpPr>
          <p:cNvPr id="26630" name="Rectangle 9"/>
          <p:cNvSpPr>
            <a:spLocks noChangeArrowheads="1"/>
          </p:cNvSpPr>
          <p:nvPr/>
        </p:nvSpPr>
        <p:spPr bwMode="auto">
          <a:xfrm>
            <a:off x="76200" y="35052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a:t>
            </a:r>
            <a:r>
              <a:rPr lang="en-US" altLang="en-US" sz="2800">
                <a:latin typeface="Times New Roman" panose="02020603050405020304" pitchFamily="18" charset="0"/>
              </a:rPr>
              <a:t>conceptual level</a:t>
            </a:r>
            <a:r>
              <a:rPr lang="en-US" altLang="en-US" sz="2800" b="0">
                <a:latin typeface="Times New Roman" panose="02020603050405020304" pitchFamily="18" charset="0"/>
              </a:rPr>
              <a:t> defines the logical view of the data. The data model is defined on this level, and the main functions of the DBMS, such as queries, are also on this level. The DBMS changes the internal view of data to the external view that users need to see. The conceptual level is an intermediary and frees users from dealing with the internal level.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animBg="1"/>
      <p:bldP spid="26629" grpId="0"/>
      <p:bldP spid="266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0" y="0"/>
            <a:ext cx="37211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14.2.3  External level</a:t>
            </a:r>
          </a:p>
        </p:txBody>
      </p:sp>
      <p:sp>
        <p:nvSpPr>
          <p:cNvPr id="28676" name="Rectangle 3"/>
          <p:cNvSpPr>
            <a:spLocks noChangeArrowheads="1"/>
          </p:cNvSpPr>
          <p:nvPr/>
        </p:nvSpPr>
        <p:spPr bwMode="auto">
          <a:xfrm>
            <a:off x="0" y="533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external level interacts directly with the user (end users or application programs). It changes the data coming from the conceptual level to a format and view that is familiar to the users.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7283" name="Text Box 3"/>
          <p:cNvSpPr txBox="1">
            <a:spLocks noChangeArrowheads="1"/>
          </p:cNvSpPr>
          <p:nvPr/>
        </p:nvSpPr>
        <p:spPr bwMode="auto">
          <a:xfrm>
            <a:off x="152400" y="76200"/>
            <a:ext cx="56022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14-4   DATABASE MODELS</a:t>
            </a:r>
          </a:p>
        </p:txBody>
      </p:sp>
      <p:sp>
        <p:nvSpPr>
          <p:cNvPr id="3072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377285" name="Rectangle 5"/>
          <p:cNvSpPr>
            <a:spLocks noChangeArrowheads="1"/>
          </p:cNvSpPr>
          <p:nvPr/>
        </p:nvSpPr>
        <p:spPr bwMode="auto">
          <a:xfrm>
            <a:off x="228600" y="8382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A database model defines the logical design of data. The model also describes the relationships between different parts of the data. In the history of database design, three models have been in use: the hierarchical model, the network model, and the relational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7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7283" grpId="0"/>
      <p:bldP spid="13772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0"/>
            <a:ext cx="62515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14.3.1  Hierarchical database model</a:t>
            </a:r>
          </a:p>
        </p:txBody>
      </p:sp>
      <p:sp>
        <p:nvSpPr>
          <p:cNvPr id="32771" name="Rectangle 3"/>
          <p:cNvSpPr>
            <a:spLocks noChangeArrowheads="1"/>
          </p:cNvSpPr>
          <p:nvPr/>
        </p:nvSpPr>
        <p:spPr bwMode="auto">
          <a:xfrm>
            <a:off x="152400" y="6096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the hierarchical model, data is organized as an inverted tree. Each entity has only one parent but can have several children. At the top of the hierarchy, there is one entity, which is called the root. </a:t>
            </a:r>
          </a:p>
        </p:txBody>
      </p:sp>
      <p:grpSp>
        <p:nvGrpSpPr>
          <p:cNvPr id="2" name="Group 1"/>
          <p:cNvGrpSpPr>
            <a:grpSpLocks/>
          </p:cNvGrpSpPr>
          <p:nvPr/>
        </p:nvGrpSpPr>
        <p:grpSpPr bwMode="auto">
          <a:xfrm>
            <a:off x="152400" y="2590800"/>
            <a:ext cx="8583613" cy="3352800"/>
            <a:chOff x="152400" y="2590800"/>
            <a:chExt cx="8583613" cy="3352800"/>
          </a:xfrm>
        </p:grpSpPr>
        <p:sp>
          <p:nvSpPr>
            <p:cNvPr id="32773" name="Text Box 11"/>
            <p:cNvSpPr txBox="1">
              <a:spLocks noChangeArrowheads="1"/>
            </p:cNvSpPr>
            <p:nvPr/>
          </p:nvSpPr>
          <p:spPr bwMode="auto">
            <a:xfrm>
              <a:off x="404813" y="2662238"/>
              <a:ext cx="59197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14.3  </a:t>
              </a:r>
              <a:r>
                <a:rPr lang="en-US" altLang="en-US" sz="2000">
                  <a:latin typeface="Times New Roman" panose="02020603050405020304" pitchFamily="18" charset="0"/>
                </a:rPr>
                <a:t>An example of the hierarchical model</a:t>
              </a:r>
            </a:p>
          </p:txBody>
        </p:sp>
        <p:pic>
          <p:nvPicPr>
            <p:cNvPr id="3277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429000"/>
              <a:ext cx="8583613" cy="223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2775" name="Straight Connector 6"/>
            <p:cNvCxnSpPr>
              <a:cxnSpLocks noChangeShapeType="1"/>
            </p:cNvCxnSpPr>
            <p:nvPr/>
          </p:nvCxnSpPr>
          <p:spPr bwMode="auto">
            <a:xfrm>
              <a:off x="381000" y="3200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6" name="Straight Connector 7"/>
            <p:cNvCxnSpPr>
              <a:cxnSpLocks noChangeShapeType="1"/>
            </p:cNvCxnSpPr>
            <p:nvPr/>
          </p:nvCxnSpPr>
          <p:spPr bwMode="auto">
            <a:xfrm>
              <a:off x="457200" y="5943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77" name="Straight Connector 8"/>
            <p:cNvCxnSpPr>
              <a:cxnSpLocks noChangeShapeType="1"/>
            </p:cNvCxnSpPr>
            <p:nvPr/>
          </p:nvCxnSpPr>
          <p:spPr bwMode="auto">
            <a:xfrm>
              <a:off x="381000" y="2590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0"/>
            <a:ext cx="57245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14.3.2  Network database model</a:t>
            </a:r>
          </a:p>
        </p:txBody>
      </p:sp>
      <p:sp>
        <p:nvSpPr>
          <p:cNvPr id="34819" name="Rectangle 3"/>
          <p:cNvSpPr>
            <a:spLocks noChangeArrowheads="1"/>
          </p:cNvSpPr>
          <p:nvPr/>
        </p:nvSpPr>
        <p:spPr bwMode="auto">
          <a:xfrm>
            <a:off x="0" y="6858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the network model, the entities are organized in a graph, in which some entities can be accessed through several paths (Figure 14.4). </a:t>
            </a:r>
          </a:p>
        </p:txBody>
      </p:sp>
      <p:grpSp>
        <p:nvGrpSpPr>
          <p:cNvPr id="2" name="Group 1"/>
          <p:cNvGrpSpPr>
            <a:grpSpLocks/>
          </p:cNvGrpSpPr>
          <p:nvPr/>
        </p:nvGrpSpPr>
        <p:grpSpPr bwMode="auto">
          <a:xfrm>
            <a:off x="76200" y="2286000"/>
            <a:ext cx="8839200" cy="3581400"/>
            <a:chOff x="76200" y="2286000"/>
            <a:chExt cx="8839200" cy="3581400"/>
          </a:xfrm>
        </p:grpSpPr>
        <p:sp>
          <p:nvSpPr>
            <p:cNvPr id="34821" name="Text Box 4"/>
            <p:cNvSpPr txBox="1">
              <a:spLocks noChangeArrowheads="1"/>
            </p:cNvSpPr>
            <p:nvPr/>
          </p:nvSpPr>
          <p:spPr bwMode="auto">
            <a:xfrm>
              <a:off x="76200" y="2362200"/>
              <a:ext cx="823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14.4  </a:t>
              </a:r>
              <a:r>
                <a:rPr lang="en-US" altLang="en-US" sz="2000">
                  <a:latin typeface="Times New Roman" panose="02020603050405020304" pitchFamily="18" charset="0"/>
                </a:rPr>
                <a:t>An example of the network model representing a university</a:t>
              </a:r>
            </a:p>
          </p:txBody>
        </p:sp>
        <p:pic>
          <p:nvPicPr>
            <p:cNvPr id="348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3252788"/>
              <a:ext cx="8620125" cy="246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4823" name="Straight Connector 6"/>
            <p:cNvCxnSpPr>
              <a:cxnSpLocks noChangeShapeType="1"/>
            </p:cNvCxnSpPr>
            <p:nvPr/>
          </p:nvCxnSpPr>
          <p:spPr bwMode="auto">
            <a:xfrm>
              <a:off x="381000" y="2895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4" name="Straight Connector 7"/>
            <p:cNvCxnSpPr>
              <a:cxnSpLocks noChangeShapeType="1"/>
            </p:cNvCxnSpPr>
            <p:nvPr/>
          </p:nvCxnSpPr>
          <p:spPr bwMode="auto">
            <a:xfrm>
              <a:off x="457200" y="5867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5" name="Straight Connector 8"/>
            <p:cNvCxnSpPr>
              <a:cxnSpLocks noChangeShapeType="1"/>
            </p:cNvCxnSpPr>
            <p:nvPr/>
          </p:nvCxnSpPr>
          <p:spPr bwMode="auto">
            <a:xfrm>
              <a:off x="381000" y="2286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0"/>
            <a:ext cx="59594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14.3.3  Relational database model</a:t>
            </a:r>
          </a:p>
        </p:txBody>
      </p:sp>
      <p:sp>
        <p:nvSpPr>
          <p:cNvPr id="36867" name="Rectangle 3"/>
          <p:cNvSpPr>
            <a:spLocks noChangeArrowheads="1"/>
          </p:cNvSpPr>
          <p:nvPr/>
        </p:nvSpPr>
        <p:spPr bwMode="auto">
          <a:xfrm>
            <a:off x="0" y="457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the relational model, data is organized in two-dimensional tables called relations. The tables or relations are, however, related to each other, as we will see shortly.</a:t>
            </a:r>
          </a:p>
        </p:txBody>
      </p:sp>
      <p:grpSp>
        <p:nvGrpSpPr>
          <p:cNvPr id="2" name="Group 1"/>
          <p:cNvGrpSpPr>
            <a:grpSpLocks/>
          </p:cNvGrpSpPr>
          <p:nvPr/>
        </p:nvGrpSpPr>
        <p:grpSpPr bwMode="auto">
          <a:xfrm>
            <a:off x="160338" y="2133600"/>
            <a:ext cx="8374062" cy="4572000"/>
            <a:chOff x="160338" y="2133600"/>
            <a:chExt cx="8374062" cy="4572000"/>
          </a:xfrm>
        </p:grpSpPr>
        <p:sp>
          <p:nvSpPr>
            <p:cNvPr id="36869" name="Text Box 4"/>
            <p:cNvSpPr txBox="1">
              <a:spLocks noChangeArrowheads="1"/>
            </p:cNvSpPr>
            <p:nvPr/>
          </p:nvSpPr>
          <p:spPr bwMode="auto">
            <a:xfrm>
              <a:off x="160338" y="2209800"/>
              <a:ext cx="8374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14.5  </a:t>
              </a:r>
              <a:r>
                <a:rPr lang="en-US" altLang="en-US" sz="2000">
                  <a:latin typeface="Times New Roman" panose="02020603050405020304" pitchFamily="18" charset="0"/>
                </a:rPr>
                <a:t>An example of the relational model representing a university</a:t>
              </a:r>
            </a:p>
          </p:txBody>
        </p:sp>
        <p:pic>
          <p:nvPicPr>
            <p:cNvPr id="3687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13" y="3078163"/>
              <a:ext cx="5932487"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871" name="Straight Connector 6"/>
            <p:cNvCxnSpPr>
              <a:cxnSpLocks noChangeShapeType="1"/>
            </p:cNvCxnSpPr>
            <p:nvPr/>
          </p:nvCxnSpPr>
          <p:spPr bwMode="auto">
            <a:xfrm>
              <a:off x="381000" y="2743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2" name="Straight Connector 7"/>
            <p:cNvCxnSpPr>
              <a:cxnSpLocks noChangeShapeType="1"/>
            </p:cNvCxnSpPr>
            <p:nvPr/>
          </p:nvCxnSpPr>
          <p:spPr bwMode="auto">
            <a:xfrm>
              <a:off x="457200" y="6705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3" name="Straight Connector 8"/>
            <p:cNvCxnSpPr>
              <a:cxnSpLocks noChangeShapeType="1"/>
            </p:cNvCxnSpPr>
            <p:nvPr/>
          </p:nvCxnSpPr>
          <p:spPr bwMode="auto">
            <a:xfrm>
              <a:off x="381000" y="2133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9331" name="Text Box 3"/>
          <p:cNvSpPr txBox="1">
            <a:spLocks noChangeArrowheads="1"/>
          </p:cNvSpPr>
          <p:nvPr/>
        </p:nvSpPr>
        <p:spPr bwMode="auto">
          <a:xfrm>
            <a:off x="0" y="0"/>
            <a:ext cx="90233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14.4   THE RELATIONAL DATABASE MODEL</a:t>
            </a:r>
          </a:p>
        </p:txBody>
      </p:sp>
      <p:sp>
        <p:nvSpPr>
          <p:cNvPr id="3891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379333" name="Rectangle 5"/>
          <p:cNvSpPr>
            <a:spLocks noChangeArrowheads="1"/>
          </p:cNvSpPr>
          <p:nvPr/>
        </p:nvSpPr>
        <p:spPr bwMode="auto">
          <a:xfrm>
            <a:off x="228600" y="8826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In the </a:t>
            </a:r>
            <a:r>
              <a:rPr lang="en-US" altLang="en-US" sz="2800" dirty="0">
                <a:effectLst>
                  <a:outerShdw blurRad="38100" dist="38100" dir="2700000" algn="tl">
                    <a:srgbClr val="C0C0C0"/>
                  </a:outerShdw>
                </a:effectLst>
                <a:latin typeface="Times New Roman" panose="02020603050405020304" pitchFamily="18" charset="0"/>
              </a:rPr>
              <a:t>relational database management system</a:t>
            </a:r>
            <a:r>
              <a:rPr lang="en-US" altLang="en-US" sz="2800" b="0" dirty="0">
                <a:effectLst>
                  <a:outerShdw blurRad="38100" dist="38100" dir="2700000" algn="tl">
                    <a:srgbClr val="C0C0C0"/>
                  </a:outerShdw>
                </a:effectLst>
                <a:latin typeface="Times New Roman" panose="02020603050405020304" pitchFamily="18" charset="0"/>
              </a:rPr>
              <a:t> </a:t>
            </a:r>
            <a:r>
              <a:rPr lang="en-US" altLang="en-US" sz="2800" dirty="0">
                <a:effectLst>
                  <a:outerShdw blurRad="38100" dist="38100" dir="2700000" algn="tl">
                    <a:srgbClr val="C0C0C0"/>
                  </a:outerShdw>
                </a:effectLst>
                <a:latin typeface="Times New Roman" panose="02020603050405020304" pitchFamily="18" charset="0"/>
              </a:rPr>
              <a:t>(RDBMS),</a:t>
            </a:r>
            <a:r>
              <a:rPr lang="en-US" altLang="en-US" sz="2800" b="0" dirty="0">
                <a:effectLst>
                  <a:outerShdw blurRad="38100" dist="38100" dir="2700000" algn="tl">
                    <a:srgbClr val="C0C0C0"/>
                  </a:outerShdw>
                </a:effectLst>
                <a:latin typeface="Times New Roman" panose="02020603050405020304" pitchFamily="18" charset="0"/>
              </a:rPr>
              <a:t> the data is represented as a set of </a:t>
            </a:r>
            <a:r>
              <a:rPr lang="en-US" altLang="en-US" sz="2800" dirty="0">
                <a:effectLst>
                  <a:outerShdw blurRad="38100" dist="38100" dir="2700000" algn="tl">
                    <a:srgbClr val="C0C0C0"/>
                  </a:outerShdw>
                </a:effectLst>
                <a:latin typeface="Times New Roman" panose="02020603050405020304" pitchFamily="18" charset="0"/>
              </a:rPr>
              <a:t>relations</a:t>
            </a:r>
            <a:r>
              <a:rPr lang="en-US" altLang="en-US" sz="2800" b="0" dirty="0">
                <a:effectLst>
                  <a:outerShdw blurRad="38100" dist="38100" dir="2700000" algn="tl">
                    <a:srgbClr val="C0C0C0"/>
                  </a:outerShdw>
                </a:effectLst>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93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31" grpId="0"/>
      <p:bldP spid="13793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0"/>
            <a:ext cx="30003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14.4.1  Relations</a:t>
            </a:r>
          </a:p>
        </p:txBody>
      </p:sp>
      <p:sp>
        <p:nvSpPr>
          <p:cNvPr id="40963" name="Rectangle 3"/>
          <p:cNvSpPr>
            <a:spLocks noChangeArrowheads="1"/>
          </p:cNvSpPr>
          <p:nvPr/>
        </p:nvSpPr>
        <p:spPr bwMode="auto">
          <a:xfrm>
            <a:off x="76200" y="5334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 </a:t>
            </a:r>
            <a:r>
              <a:rPr lang="en-US" altLang="en-US" sz="2800">
                <a:latin typeface="Times New Roman" panose="02020603050405020304" pitchFamily="18" charset="0"/>
              </a:rPr>
              <a:t>relation</a:t>
            </a:r>
            <a:r>
              <a:rPr lang="en-US" altLang="en-US" sz="2800" b="0">
                <a:latin typeface="Times New Roman" panose="02020603050405020304" pitchFamily="18" charset="0"/>
              </a:rPr>
              <a:t>, in appearance, is a two-dimensional table. The RDBMS organizes the data so that its external view is a set of relations or tables. This does not mean that data is stored as tables: the physical storage of the data is independent of the way in which the data is logically organized. </a:t>
            </a:r>
          </a:p>
        </p:txBody>
      </p:sp>
      <p:grpSp>
        <p:nvGrpSpPr>
          <p:cNvPr id="2" name="Group 1"/>
          <p:cNvGrpSpPr>
            <a:grpSpLocks/>
          </p:cNvGrpSpPr>
          <p:nvPr/>
        </p:nvGrpSpPr>
        <p:grpSpPr bwMode="auto">
          <a:xfrm>
            <a:off x="381000" y="3124200"/>
            <a:ext cx="8023225" cy="3505200"/>
            <a:chOff x="381000" y="3124200"/>
            <a:chExt cx="8023225" cy="3505200"/>
          </a:xfrm>
        </p:grpSpPr>
        <p:sp>
          <p:nvSpPr>
            <p:cNvPr id="40965" name="Text Box 14"/>
            <p:cNvSpPr txBox="1">
              <a:spLocks noChangeArrowheads="1"/>
            </p:cNvSpPr>
            <p:nvPr/>
          </p:nvSpPr>
          <p:spPr bwMode="auto">
            <a:xfrm>
              <a:off x="381000" y="3200400"/>
              <a:ext cx="447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14.6  </a:t>
              </a:r>
              <a:r>
                <a:rPr lang="en-US" altLang="en-US" sz="2000">
                  <a:latin typeface="Times New Roman" panose="02020603050405020304" pitchFamily="18" charset="0"/>
                </a:rPr>
                <a:t>An example of a relation</a:t>
              </a:r>
            </a:p>
          </p:txBody>
        </p:sp>
        <p:pic>
          <p:nvPicPr>
            <p:cNvPr id="4096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836988"/>
              <a:ext cx="5237163" cy="271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0967" name="Straight Connector 6"/>
            <p:cNvCxnSpPr>
              <a:cxnSpLocks noChangeShapeType="1"/>
            </p:cNvCxnSpPr>
            <p:nvPr/>
          </p:nvCxnSpPr>
          <p:spPr bwMode="auto">
            <a:xfrm>
              <a:off x="381000" y="3733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68" name="Straight Connector 7"/>
            <p:cNvCxnSpPr>
              <a:cxnSpLocks noChangeShapeType="1"/>
            </p:cNvCxnSpPr>
            <p:nvPr/>
          </p:nvCxnSpPr>
          <p:spPr bwMode="auto">
            <a:xfrm>
              <a:off x="3810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69" name="Straight Connector 8"/>
            <p:cNvCxnSpPr>
              <a:cxnSpLocks noChangeShapeType="1"/>
            </p:cNvCxnSpPr>
            <p:nvPr/>
          </p:nvCxnSpPr>
          <p:spPr bwMode="auto">
            <a:xfrm>
              <a:off x="381000" y="3124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127000" y="1089025"/>
            <a:ext cx="8915400" cy="5508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45000"/>
              </a:spcAft>
              <a:buClr>
                <a:srgbClr val="FF0000"/>
              </a:buClr>
              <a:buFont typeface="Wingdings" panose="05000000000000000000" pitchFamily="2" charset="2"/>
              <a:buChar char="q"/>
            </a:pPr>
            <a:r>
              <a:rPr lang="en-US" altLang="en-US" sz="2000">
                <a:latin typeface="Times New Roman" panose="02020603050405020304" pitchFamily="18" charset="0"/>
              </a:rPr>
              <a:t> Define a database and a database management system (DBMS) and describe</a:t>
            </a:r>
            <a:br>
              <a:rPr lang="en-US" altLang="en-US" sz="2000">
                <a:latin typeface="Times New Roman" panose="02020603050405020304" pitchFamily="18" charset="0"/>
              </a:rPr>
            </a:br>
            <a:r>
              <a:rPr lang="en-US" altLang="en-US" sz="2000">
                <a:latin typeface="Times New Roman" panose="02020603050405020304" pitchFamily="18" charset="0"/>
              </a:rPr>
              <a:t>     the components of a DBMS.</a:t>
            </a:r>
          </a:p>
          <a:p>
            <a:pPr>
              <a:spcAft>
                <a:spcPct val="45000"/>
              </a:spcAft>
              <a:buClr>
                <a:srgbClr val="FF0000"/>
              </a:buClr>
              <a:buFont typeface="Wingdings" panose="05000000000000000000" pitchFamily="2" charset="2"/>
              <a:buChar char="q"/>
            </a:pPr>
            <a:r>
              <a:rPr lang="en-US" altLang="en-US" sz="2000">
                <a:latin typeface="Times New Roman" panose="02020603050405020304" pitchFamily="18" charset="0"/>
              </a:rPr>
              <a:t> Describe the architecture of a DBMS based on the ANSI/SPARC definition.</a:t>
            </a:r>
          </a:p>
          <a:p>
            <a:pPr>
              <a:spcAft>
                <a:spcPct val="45000"/>
              </a:spcAft>
              <a:buClr>
                <a:srgbClr val="FF0000"/>
              </a:buClr>
              <a:buFont typeface="Wingdings" panose="05000000000000000000" pitchFamily="2" charset="2"/>
              <a:buChar char="q"/>
            </a:pPr>
            <a:r>
              <a:rPr lang="en-US" altLang="en-US" sz="2000">
                <a:latin typeface="Times New Roman" panose="02020603050405020304" pitchFamily="18" charset="0"/>
              </a:rPr>
              <a:t> Define the three traditional database models: hierarchical, networking, and</a:t>
            </a:r>
            <a:br>
              <a:rPr lang="en-US" altLang="en-US" sz="2000">
                <a:latin typeface="Times New Roman" panose="02020603050405020304" pitchFamily="18" charset="0"/>
              </a:rPr>
            </a:br>
            <a:r>
              <a:rPr lang="en-US" altLang="en-US" sz="2000">
                <a:latin typeface="Times New Roman" panose="02020603050405020304" pitchFamily="18" charset="0"/>
              </a:rPr>
              <a:t>     relational.</a:t>
            </a:r>
          </a:p>
          <a:p>
            <a:pPr>
              <a:spcAft>
                <a:spcPct val="45000"/>
              </a:spcAft>
              <a:buClr>
                <a:srgbClr val="FF0000"/>
              </a:buClr>
              <a:buFont typeface="Wingdings" panose="05000000000000000000" pitchFamily="2" charset="2"/>
              <a:buChar char="q"/>
            </a:pPr>
            <a:r>
              <a:rPr lang="en-US" altLang="en-US" sz="2000">
                <a:latin typeface="Times New Roman" panose="02020603050405020304" pitchFamily="18" charset="0"/>
              </a:rPr>
              <a:t> Describe the relational model and relations.</a:t>
            </a:r>
          </a:p>
          <a:p>
            <a:pPr>
              <a:spcAft>
                <a:spcPct val="45000"/>
              </a:spcAft>
              <a:buClr>
                <a:srgbClr val="FF0000"/>
              </a:buClr>
              <a:buFont typeface="Wingdings" panose="05000000000000000000" pitchFamily="2" charset="2"/>
              <a:buChar char="q"/>
            </a:pPr>
            <a:r>
              <a:rPr lang="en-US" altLang="en-US" sz="2000">
                <a:latin typeface="Times New Roman" panose="02020603050405020304" pitchFamily="18" charset="0"/>
              </a:rPr>
              <a:t> Understand operations on a relational database based on commands available</a:t>
            </a:r>
            <a:br>
              <a:rPr lang="en-US" altLang="en-US" sz="2000">
                <a:latin typeface="Times New Roman" panose="02020603050405020304" pitchFamily="18" charset="0"/>
              </a:rPr>
            </a:br>
            <a:r>
              <a:rPr lang="en-US" altLang="en-US" sz="2000">
                <a:latin typeface="Times New Roman" panose="02020603050405020304" pitchFamily="18" charset="0"/>
              </a:rPr>
              <a:t>     in SQL.</a:t>
            </a:r>
          </a:p>
          <a:p>
            <a:pPr>
              <a:spcAft>
                <a:spcPct val="45000"/>
              </a:spcAft>
              <a:buClr>
                <a:srgbClr val="FF0000"/>
              </a:buClr>
              <a:buFont typeface="Wingdings" panose="05000000000000000000" pitchFamily="2" charset="2"/>
              <a:buChar char="q"/>
            </a:pPr>
            <a:r>
              <a:rPr lang="en-US" altLang="en-US" sz="2000">
                <a:latin typeface="Times New Roman" panose="02020603050405020304" pitchFamily="18" charset="0"/>
              </a:rPr>
              <a:t> Describe the steps in database design.</a:t>
            </a:r>
          </a:p>
          <a:p>
            <a:pPr>
              <a:spcAft>
                <a:spcPct val="45000"/>
              </a:spcAft>
              <a:buClr>
                <a:srgbClr val="FF0000"/>
              </a:buClr>
              <a:buFont typeface="Wingdings" panose="05000000000000000000" pitchFamily="2" charset="2"/>
              <a:buChar char="q"/>
            </a:pPr>
            <a:r>
              <a:rPr lang="en-US" altLang="en-US" sz="2000">
                <a:latin typeface="Times New Roman" panose="02020603050405020304" pitchFamily="18" charset="0"/>
              </a:rPr>
              <a:t> Define ERM and E-R diagrams and explain the entities and relationships in</a:t>
            </a:r>
            <a:br>
              <a:rPr lang="en-US" altLang="en-US" sz="2000">
                <a:latin typeface="Times New Roman" panose="02020603050405020304" pitchFamily="18" charset="0"/>
              </a:rPr>
            </a:br>
            <a:r>
              <a:rPr lang="en-US" altLang="en-US" sz="2000">
                <a:latin typeface="Times New Roman" panose="02020603050405020304" pitchFamily="18" charset="0"/>
              </a:rPr>
              <a:t>     this model.</a:t>
            </a:r>
          </a:p>
          <a:p>
            <a:pPr>
              <a:spcAft>
                <a:spcPct val="45000"/>
              </a:spcAft>
              <a:buClr>
                <a:srgbClr val="FF0000"/>
              </a:buClr>
              <a:buFont typeface="Wingdings" panose="05000000000000000000" pitchFamily="2" charset="2"/>
              <a:buChar char="q"/>
            </a:pPr>
            <a:r>
              <a:rPr lang="en-US" altLang="en-US" sz="2000">
                <a:latin typeface="Times New Roman" panose="02020603050405020304" pitchFamily="18" charset="0"/>
              </a:rPr>
              <a:t> Define the hierarchical levels of normalization and understand the rationale</a:t>
            </a:r>
            <a:br>
              <a:rPr lang="en-US" altLang="en-US" sz="2000">
                <a:latin typeface="Times New Roman" panose="02020603050405020304" pitchFamily="18" charset="0"/>
              </a:rPr>
            </a:br>
            <a:r>
              <a:rPr lang="en-US" altLang="en-US" sz="2000">
                <a:latin typeface="Times New Roman" panose="02020603050405020304" pitchFamily="18" charset="0"/>
              </a:rPr>
              <a:t>     for normalizing the relations.</a:t>
            </a:r>
          </a:p>
          <a:p>
            <a:pPr>
              <a:spcAft>
                <a:spcPct val="45000"/>
              </a:spcAft>
              <a:buClr>
                <a:srgbClr val="FF0000"/>
              </a:buClr>
              <a:buFont typeface="Wingdings" panose="05000000000000000000" pitchFamily="2" charset="2"/>
              <a:buChar char="q"/>
            </a:pPr>
            <a:r>
              <a:rPr lang="en-US" altLang="en-US" sz="2000">
                <a:latin typeface="Times New Roman" panose="02020603050405020304" pitchFamily="18" charset="0"/>
              </a:rPr>
              <a:t> List database types other than the relational model.</a:t>
            </a:r>
          </a:p>
        </p:txBody>
      </p:sp>
      <p:sp>
        <p:nvSpPr>
          <p:cNvPr id="1375235" name="Rectangle 3"/>
          <p:cNvSpPr>
            <a:spLocks noChangeArrowheads="1"/>
          </p:cNvSpPr>
          <p:nvPr/>
        </p:nvSpPr>
        <p:spPr bwMode="auto">
          <a:xfrm>
            <a:off x="152400" y="-76200"/>
            <a:ext cx="220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dirty="0">
                <a:solidFill>
                  <a:schemeClr val="hlink"/>
                </a:solidFill>
                <a:effectLst>
                  <a:outerShdw blurRad="38100" dist="38100" dir="2700000" algn="tl">
                    <a:srgbClr val="C0C0C0"/>
                  </a:outerShdw>
                </a:effectLst>
                <a:latin typeface="Times New Roman" panose="02020603050405020304" pitchFamily="18" charset="0"/>
              </a:rPr>
              <a:t>Objectives</a:t>
            </a:r>
          </a:p>
        </p:txBody>
      </p:sp>
      <p:sp>
        <p:nvSpPr>
          <p:cNvPr id="1375236" name="Rectangle 4"/>
          <p:cNvSpPr>
            <a:spLocks noChangeArrowheads="1"/>
          </p:cNvSpPr>
          <p:nvPr/>
        </p:nvSpPr>
        <p:spPr bwMode="auto">
          <a:xfrm>
            <a:off x="152400" y="4572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defRPr/>
            </a:pPr>
            <a:r>
              <a:rPr lang="en-US" altLang="en-US" sz="2400" dirty="0">
                <a:effectLst>
                  <a:outerShdw blurRad="38100" dist="38100" dir="2700000" algn="tl">
                    <a:srgbClr val="C0C0C0"/>
                  </a:outerShdw>
                </a:effectLst>
                <a:latin typeface="Times New Roman" panose="02020603050405020304" pitchFamily="18" charset="0"/>
              </a:rPr>
              <a:t>After studying this chapter, the student should be able 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5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52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6147">
                                            <p:txEl>
                                              <p:pRg st="0" end="0"/>
                                            </p:txEl>
                                          </p:spTgt>
                                        </p:tgtEl>
                                        <p:attrNameLst>
                                          <p:attrName>style.visibility</p:attrName>
                                        </p:attrNameLst>
                                      </p:cBhvr>
                                      <p:to>
                                        <p:strVal val="visible"/>
                                      </p:to>
                                    </p:set>
                                    <p:animEffect transition="in" filter="wipe(down)">
                                      <p:cBhvr>
                                        <p:cTn id="15" dur="580">
                                          <p:stCondLst>
                                            <p:cond delay="0"/>
                                          </p:stCondLst>
                                        </p:cTn>
                                        <p:tgtEl>
                                          <p:spTgt spid="6147">
                                            <p:txEl>
                                              <p:pRg st="0" end="0"/>
                                            </p:txEl>
                                          </p:spTgt>
                                        </p:tgtEl>
                                      </p:cBhvr>
                                    </p:animEffect>
                                    <p:anim calcmode="lin" valueType="num">
                                      <p:cBhvr>
                                        <p:cTn id="16" dur="1822" tmFilter="0,0; 0.14,0.36; 0.43,0.73; 0.71,0.91; 1.0,1.0">
                                          <p:stCondLst>
                                            <p:cond delay="0"/>
                                          </p:stCondLst>
                                        </p:cTn>
                                        <p:tgtEl>
                                          <p:spTgt spid="6147">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147">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147">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147">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147">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6147">
                                            <p:txEl>
                                              <p:pRg st="0" end="0"/>
                                            </p:txEl>
                                          </p:spTgt>
                                        </p:tgtEl>
                                      </p:cBhvr>
                                      <p:to x="100000" y="60000"/>
                                    </p:animScale>
                                    <p:animScale>
                                      <p:cBhvr>
                                        <p:cTn id="22" dur="166" decel="50000">
                                          <p:stCondLst>
                                            <p:cond delay="676"/>
                                          </p:stCondLst>
                                        </p:cTn>
                                        <p:tgtEl>
                                          <p:spTgt spid="6147">
                                            <p:txEl>
                                              <p:pRg st="0" end="0"/>
                                            </p:txEl>
                                          </p:spTgt>
                                        </p:tgtEl>
                                      </p:cBhvr>
                                      <p:to x="100000" y="100000"/>
                                    </p:animScale>
                                    <p:animScale>
                                      <p:cBhvr>
                                        <p:cTn id="23" dur="26">
                                          <p:stCondLst>
                                            <p:cond delay="1312"/>
                                          </p:stCondLst>
                                        </p:cTn>
                                        <p:tgtEl>
                                          <p:spTgt spid="6147">
                                            <p:txEl>
                                              <p:pRg st="0" end="0"/>
                                            </p:txEl>
                                          </p:spTgt>
                                        </p:tgtEl>
                                      </p:cBhvr>
                                      <p:to x="100000" y="80000"/>
                                    </p:animScale>
                                    <p:animScale>
                                      <p:cBhvr>
                                        <p:cTn id="24" dur="166" decel="50000">
                                          <p:stCondLst>
                                            <p:cond delay="1338"/>
                                          </p:stCondLst>
                                        </p:cTn>
                                        <p:tgtEl>
                                          <p:spTgt spid="6147">
                                            <p:txEl>
                                              <p:pRg st="0" end="0"/>
                                            </p:txEl>
                                          </p:spTgt>
                                        </p:tgtEl>
                                      </p:cBhvr>
                                      <p:to x="100000" y="100000"/>
                                    </p:animScale>
                                    <p:animScale>
                                      <p:cBhvr>
                                        <p:cTn id="25" dur="26">
                                          <p:stCondLst>
                                            <p:cond delay="1642"/>
                                          </p:stCondLst>
                                        </p:cTn>
                                        <p:tgtEl>
                                          <p:spTgt spid="6147">
                                            <p:txEl>
                                              <p:pRg st="0" end="0"/>
                                            </p:txEl>
                                          </p:spTgt>
                                        </p:tgtEl>
                                      </p:cBhvr>
                                      <p:to x="100000" y="90000"/>
                                    </p:animScale>
                                    <p:animScale>
                                      <p:cBhvr>
                                        <p:cTn id="26" dur="166" decel="50000">
                                          <p:stCondLst>
                                            <p:cond delay="1668"/>
                                          </p:stCondLst>
                                        </p:cTn>
                                        <p:tgtEl>
                                          <p:spTgt spid="6147">
                                            <p:txEl>
                                              <p:pRg st="0" end="0"/>
                                            </p:txEl>
                                          </p:spTgt>
                                        </p:tgtEl>
                                      </p:cBhvr>
                                      <p:to x="100000" y="100000"/>
                                    </p:animScale>
                                    <p:animScale>
                                      <p:cBhvr>
                                        <p:cTn id="27" dur="26">
                                          <p:stCondLst>
                                            <p:cond delay="1808"/>
                                          </p:stCondLst>
                                        </p:cTn>
                                        <p:tgtEl>
                                          <p:spTgt spid="6147">
                                            <p:txEl>
                                              <p:pRg st="0" end="0"/>
                                            </p:txEl>
                                          </p:spTgt>
                                        </p:tgtEl>
                                      </p:cBhvr>
                                      <p:to x="100000" y="95000"/>
                                    </p:animScale>
                                    <p:animScale>
                                      <p:cBhvr>
                                        <p:cTn id="28" dur="166" decel="50000">
                                          <p:stCondLst>
                                            <p:cond delay="1834"/>
                                          </p:stCondLst>
                                        </p:cTn>
                                        <p:tgtEl>
                                          <p:spTgt spid="6147">
                                            <p:txEl>
                                              <p:pRg st="0" end="0"/>
                                            </p:txEl>
                                          </p:spTgt>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nodeType="clickEffect">
                                  <p:stCondLst>
                                    <p:cond delay="0"/>
                                  </p:stCondLst>
                                  <p:childTnLst>
                                    <p:set>
                                      <p:cBhvr>
                                        <p:cTn id="32" dur="1" fill="hold">
                                          <p:stCondLst>
                                            <p:cond delay="0"/>
                                          </p:stCondLst>
                                        </p:cTn>
                                        <p:tgtEl>
                                          <p:spTgt spid="6147">
                                            <p:txEl>
                                              <p:pRg st="1" end="1"/>
                                            </p:txEl>
                                          </p:spTgt>
                                        </p:tgtEl>
                                        <p:attrNameLst>
                                          <p:attrName>style.visibility</p:attrName>
                                        </p:attrNameLst>
                                      </p:cBhvr>
                                      <p:to>
                                        <p:strVal val="visible"/>
                                      </p:to>
                                    </p:set>
                                    <p:animEffect transition="in" filter="wipe(down)">
                                      <p:cBhvr>
                                        <p:cTn id="33" dur="580">
                                          <p:stCondLst>
                                            <p:cond delay="0"/>
                                          </p:stCondLst>
                                        </p:cTn>
                                        <p:tgtEl>
                                          <p:spTgt spid="6147">
                                            <p:txEl>
                                              <p:pRg st="1" end="1"/>
                                            </p:txEl>
                                          </p:spTgt>
                                        </p:tgtEl>
                                      </p:cBhvr>
                                    </p:animEffect>
                                    <p:anim calcmode="lin" valueType="num">
                                      <p:cBhvr>
                                        <p:cTn id="34" dur="1822" tmFilter="0,0; 0.14,0.36; 0.43,0.73; 0.71,0.91; 1.0,1.0">
                                          <p:stCondLst>
                                            <p:cond delay="0"/>
                                          </p:stCondLst>
                                        </p:cTn>
                                        <p:tgtEl>
                                          <p:spTgt spid="6147">
                                            <p:txEl>
                                              <p:pRg st="1" end="1"/>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147">
                                            <p:txEl>
                                              <p:pRg st="1" end="1"/>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147">
                                            <p:txEl>
                                              <p:pRg st="1" end="1"/>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147">
                                            <p:txEl>
                                              <p:pRg st="1" end="1"/>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147">
                                            <p:txEl>
                                              <p:pRg st="1" end="1"/>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6147">
                                            <p:txEl>
                                              <p:pRg st="1" end="1"/>
                                            </p:txEl>
                                          </p:spTgt>
                                        </p:tgtEl>
                                      </p:cBhvr>
                                      <p:to x="100000" y="60000"/>
                                    </p:animScale>
                                    <p:animScale>
                                      <p:cBhvr>
                                        <p:cTn id="40" dur="166" decel="50000">
                                          <p:stCondLst>
                                            <p:cond delay="676"/>
                                          </p:stCondLst>
                                        </p:cTn>
                                        <p:tgtEl>
                                          <p:spTgt spid="6147">
                                            <p:txEl>
                                              <p:pRg st="1" end="1"/>
                                            </p:txEl>
                                          </p:spTgt>
                                        </p:tgtEl>
                                      </p:cBhvr>
                                      <p:to x="100000" y="100000"/>
                                    </p:animScale>
                                    <p:animScale>
                                      <p:cBhvr>
                                        <p:cTn id="41" dur="26">
                                          <p:stCondLst>
                                            <p:cond delay="1312"/>
                                          </p:stCondLst>
                                        </p:cTn>
                                        <p:tgtEl>
                                          <p:spTgt spid="6147">
                                            <p:txEl>
                                              <p:pRg st="1" end="1"/>
                                            </p:txEl>
                                          </p:spTgt>
                                        </p:tgtEl>
                                      </p:cBhvr>
                                      <p:to x="100000" y="80000"/>
                                    </p:animScale>
                                    <p:animScale>
                                      <p:cBhvr>
                                        <p:cTn id="42" dur="166" decel="50000">
                                          <p:stCondLst>
                                            <p:cond delay="1338"/>
                                          </p:stCondLst>
                                        </p:cTn>
                                        <p:tgtEl>
                                          <p:spTgt spid="6147">
                                            <p:txEl>
                                              <p:pRg st="1" end="1"/>
                                            </p:txEl>
                                          </p:spTgt>
                                        </p:tgtEl>
                                      </p:cBhvr>
                                      <p:to x="100000" y="100000"/>
                                    </p:animScale>
                                    <p:animScale>
                                      <p:cBhvr>
                                        <p:cTn id="43" dur="26">
                                          <p:stCondLst>
                                            <p:cond delay="1642"/>
                                          </p:stCondLst>
                                        </p:cTn>
                                        <p:tgtEl>
                                          <p:spTgt spid="6147">
                                            <p:txEl>
                                              <p:pRg st="1" end="1"/>
                                            </p:txEl>
                                          </p:spTgt>
                                        </p:tgtEl>
                                      </p:cBhvr>
                                      <p:to x="100000" y="90000"/>
                                    </p:animScale>
                                    <p:animScale>
                                      <p:cBhvr>
                                        <p:cTn id="44" dur="166" decel="50000">
                                          <p:stCondLst>
                                            <p:cond delay="1668"/>
                                          </p:stCondLst>
                                        </p:cTn>
                                        <p:tgtEl>
                                          <p:spTgt spid="6147">
                                            <p:txEl>
                                              <p:pRg st="1" end="1"/>
                                            </p:txEl>
                                          </p:spTgt>
                                        </p:tgtEl>
                                      </p:cBhvr>
                                      <p:to x="100000" y="100000"/>
                                    </p:animScale>
                                    <p:animScale>
                                      <p:cBhvr>
                                        <p:cTn id="45" dur="26">
                                          <p:stCondLst>
                                            <p:cond delay="1808"/>
                                          </p:stCondLst>
                                        </p:cTn>
                                        <p:tgtEl>
                                          <p:spTgt spid="6147">
                                            <p:txEl>
                                              <p:pRg st="1" end="1"/>
                                            </p:txEl>
                                          </p:spTgt>
                                        </p:tgtEl>
                                      </p:cBhvr>
                                      <p:to x="100000" y="95000"/>
                                    </p:animScale>
                                    <p:animScale>
                                      <p:cBhvr>
                                        <p:cTn id="46" dur="166" decel="50000">
                                          <p:stCondLst>
                                            <p:cond delay="1834"/>
                                          </p:stCondLst>
                                        </p:cTn>
                                        <p:tgtEl>
                                          <p:spTgt spid="6147">
                                            <p:txEl>
                                              <p:pRg st="1" end="1"/>
                                            </p:txEl>
                                          </p:spTgt>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presetSubtype="0" fill="hold" nodeType="clickEffect">
                                  <p:stCondLst>
                                    <p:cond delay="0"/>
                                  </p:stCondLst>
                                  <p:childTnLst>
                                    <p:set>
                                      <p:cBhvr>
                                        <p:cTn id="50" dur="1" fill="hold">
                                          <p:stCondLst>
                                            <p:cond delay="0"/>
                                          </p:stCondLst>
                                        </p:cTn>
                                        <p:tgtEl>
                                          <p:spTgt spid="6147">
                                            <p:txEl>
                                              <p:pRg st="2" end="2"/>
                                            </p:txEl>
                                          </p:spTgt>
                                        </p:tgtEl>
                                        <p:attrNameLst>
                                          <p:attrName>style.visibility</p:attrName>
                                        </p:attrNameLst>
                                      </p:cBhvr>
                                      <p:to>
                                        <p:strVal val="visible"/>
                                      </p:to>
                                    </p:set>
                                    <p:animEffect transition="in" filter="wipe(down)">
                                      <p:cBhvr>
                                        <p:cTn id="51" dur="580">
                                          <p:stCondLst>
                                            <p:cond delay="0"/>
                                          </p:stCondLst>
                                        </p:cTn>
                                        <p:tgtEl>
                                          <p:spTgt spid="6147">
                                            <p:txEl>
                                              <p:pRg st="2" end="2"/>
                                            </p:txEl>
                                          </p:spTgt>
                                        </p:tgtEl>
                                      </p:cBhvr>
                                    </p:animEffect>
                                    <p:anim calcmode="lin" valueType="num">
                                      <p:cBhvr>
                                        <p:cTn id="52" dur="1822" tmFilter="0,0; 0.14,0.36; 0.43,0.73; 0.71,0.91; 1.0,1.0">
                                          <p:stCondLst>
                                            <p:cond delay="0"/>
                                          </p:stCondLst>
                                        </p:cTn>
                                        <p:tgtEl>
                                          <p:spTgt spid="6147">
                                            <p:txEl>
                                              <p:pRg st="2" end="2"/>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6147">
                                            <p:txEl>
                                              <p:pRg st="2" end="2"/>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6147">
                                            <p:txEl>
                                              <p:pRg st="2" end="2"/>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6147">
                                            <p:txEl>
                                              <p:pRg st="2" end="2"/>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6147">
                                            <p:txEl>
                                              <p:pRg st="2" end="2"/>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6147">
                                            <p:txEl>
                                              <p:pRg st="2" end="2"/>
                                            </p:txEl>
                                          </p:spTgt>
                                        </p:tgtEl>
                                      </p:cBhvr>
                                      <p:to x="100000" y="60000"/>
                                    </p:animScale>
                                    <p:animScale>
                                      <p:cBhvr>
                                        <p:cTn id="58" dur="166" decel="50000">
                                          <p:stCondLst>
                                            <p:cond delay="676"/>
                                          </p:stCondLst>
                                        </p:cTn>
                                        <p:tgtEl>
                                          <p:spTgt spid="6147">
                                            <p:txEl>
                                              <p:pRg st="2" end="2"/>
                                            </p:txEl>
                                          </p:spTgt>
                                        </p:tgtEl>
                                      </p:cBhvr>
                                      <p:to x="100000" y="100000"/>
                                    </p:animScale>
                                    <p:animScale>
                                      <p:cBhvr>
                                        <p:cTn id="59" dur="26">
                                          <p:stCondLst>
                                            <p:cond delay="1312"/>
                                          </p:stCondLst>
                                        </p:cTn>
                                        <p:tgtEl>
                                          <p:spTgt spid="6147">
                                            <p:txEl>
                                              <p:pRg st="2" end="2"/>
                                            </p:txEl>
                                          </p:spTgt>
                                        </p:tgtEl>
                                      </p:cBhvr>
                                      <p:to x="100000" y="80000"/>
                                    </p:animScale>
                                    <p:animScale>
                                      <p:cBhvr>
                                        <p:cTn id="60" dur="166" decel="50000">
                                          <p:stCondLst>
                                            <p:cond delay="1338"/>
                                          </p:stCondLst>
                                        </p:cTn>
                                        <p:tgtEl>
                                          <p:spTgt spid="6147">
                                            <p:txEl>
                                              <p:pRg st="2" end="2"/>
                                            </p:txEl>
                                          </p:spTgt>
                                        </p:tgtEl>
                                      </p:cBhvr>
                                      <p:to x="100000" y="100000"/>
                                    </p:animScale>
                                    <p:animScale>
                                      <p:cBhvr>
                                        <p:cTn id="61" dur="26">
                                          <p:stCondLst>
                                            <p:cond delay="1642"/>
                                          </p:stCondLst>
                                        </p:cTn>
                                        <p:tgtEl>
                                          <p:spTgt spid="6147">
                                            <p:txEl>
                                              <p:pRg st="2" end="2"/>
                                            </p:txEl>
                                          </p:spTgt>
                                        </p:tgtEl>
                                      </p:cBhvr>
                                      <p:to x="100000" y="90000"/>
                                    </p:animScale>
                                    <p:animScale>
                                      <p:cBhvr>
                                        <p:cTn id="62" dur="166" decel="50000">
                                          <p:stCondLst>
                                            <p:cond delay="1668"/>
                                          </p:stCondLst>
                                        </p:cTn>
                                        <p:tgtEl>
                                          <p:spTgt spid="6147">
                                            <p:txEl>
                                              <p:pRg st="2" end="2"/>
                                            </p:txEl>
                                          </p:spTgt>
                                        </p:tgtEl>
                                      </p:cBhvr>
                                      <p:to x="100000" y="100000"/>
                                    </p:animScale>
                                    <p:animScale>
                                      <p:cBhvr>
                                        <p:cTn id="63" dur="26">
                                          <p:stCondLst>
                                            <p:cond delay="1808"/>
                                          </p:stCondLst>
                                        </p:cTn>
                                        <p:tgtEl>
                                          <p:spTgt spid="6147">
                                            <p:txEl>
                                              <p:pRg st="2" end="2"/>
                                            </p:txEl>
                                          </p:spTgt>
                                        </p:tgtEl>
                                      </p:cBhvr>
                                      <p:to x="100000" y="95000"/>
                                    </p:animScale>
                                    <p:animScale>
                                      <p:cBhvr>
                                        <p:cTn id="64" dur="166" decel="50000">
                                          <p:stCondLst>
                                            <p:cond delay="1834"/>
                                          </p:stCondLst>
                                        </p:cTn>
                                        <p:tgtEl>
                                          <p:spTgt spid="6147">
                                            <p:txEl>
                                              <p:pRg st="2" end="2"/>
                                            </p:txEl>
                                          </p:spTgt>
                                        </p:tgtEl>
                                      </p:cBhvr>
                                      <p:to x="100000" y="100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presetSubtype="0" fill="hold" nodeType="clickEffect">
                                  <p:stCondLst>
                                    <p:cond delay="0"/>
                                  </p:stCondLst>
                                  <p:childTnLst>
                                    <p:set>
                                      <p:cBhvr>
                                        <p:cTn id="68" dur="1" fill="hold">
                                          <p:stCondLst>
                                            <p:cond delay="0"/>
                                          </p:stCondLst>
                                        </p:cTn>
                                        <p:tgtEl>
                                          <p:spTgt spid="6147">
                                            <p:txEl>
                                              <p:pRg st="3" end="3"/>
                                            </p:txEl>
                                          </p:spTgt>
                                        </p:tgtEl>
                                        <p:attrNameLst>
                                          <p:attrName>style.visibility</p:attrName>
                                        </p:attrNameLst>
                                      </p:cBhvr>
                                      <p:to>
                                        <p:strVal val="visible"/>
                                      </p:to>
                                    </p:set>
                                    <p:animEffect transition="in" filter="wipe(down)">
                                      <p:cBhvr>
                                        <p:cTn id="69" dur="580">
                                          <p:stCondLst>
                                            <p:cond delay="0"/>
                                          </p:stCondLst>
                                        </p:cTn>
                                        <p:tgtEl>
                                          <p:spTgt spid="6147">
                                            <p:txEl>
                                              <p:pRg st="3" end="3"/>
                                            </p:txEl>
                                          </p:spTgt>
                                        </p:tgtEl>
                                      </p:cBhvr>
                                    </p:animEffect>
                                    <p:anim calcmode="lin" valueType="num">
                                      <p:cBhvr>
                                        <p:cTn id="70" dur="1822" tmFilter="0,0; 0.14,0.36; 0.43,0.73; 0.71,0.91; 1.0,1.0">
                                          <p:stCondLst>
                                            <p:cond delay="0"/>
                                          </p:stCondLst>
                                        </p:cTn>
                                        <p:tgtEl>
                                          <p:spTgt spid="6147">
                                            <p:txEl>
                                              <p:pRg st="3" end="3"/>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6147">
                                            <p:txEl>
                                              <p:pRg st="3" end="3"/>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6147">
                                            <p:txEl>
                                              <p:pRg st="3" end="3"/>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6147">
                                            <p:txEl>
                                              <p:pRg st="3" end="3"/>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6147">
                                            <p:txEl>
                                              <p:pRg st="3" end="3"/>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6147">
                                            <p:txEl>
                                              <p:pRg st="3" end="3"/>
                                            </p:txEl>
                                          </p:spTgt>
                                        </p:tgtEl>
                                      </p:cBhvr>
                                      <p:to x="100000" y="60000"/>
                                    </p:animScale>
                                    <p:animScale>
                                      <p:cBhvr>
                                        <p:cTn id="76" dur="166" decel="50000">
                                          <p:stCondLst>
                                            <p:cond delay="676"/>
                                          </p:stCondLst>
                                        </p:cTn>
                                        <p:tgtEl>
                                          <p:spTgt spid="6147">
                                            <p:txEl>
                                              <p:pRg st="3" end="3"/>
                                            </p:txEl>
                                          </p:spTgt>
                                        </p:tgtEl>
                                      </p:cBhvr>
                                      <p:to x="100000" y="100000"/>
                                    </p:animScale>
                                    <p:animScale>
                                      <p:cBhvr>
                                        <p:cTn id="77" dur="26">
                                          <p:stCondLst>
                                            <p:cond delay="1312"/>
                                          </p:stCondLst>
                                        </p:cTn>
                                        <p:tgtEl>
                                          <p:spTgt spid="6147">
                                            <p:txEl>
                                              <p:pRg st="3" end="3"/>
                                            </p:txEl>
                                          </p:spTgt>
                                        </p:tgtEl>
                                      </p:cBhvr>
                                      <p:to x="100000" y="80000"/>
                                    </p:animScale>
                                    <p:animScale>
                                      <p:cBhvr>
                                        <p:cTn id="78" dur="166" decel="50000">
                                          <p:stCondLst>
                                            <p:cond delay="1338"/>
                                          </p:stCondLst>
                                        </p:cTn>
                                        <p:tgtEl>
                                          <p:spTgt spid="6147">
                                            <p:txEl>
                                              <p:pRg st="3" end="3"/>
                                            </p:txEl>
                                          </p:spTgt>
                                        </p:tgtEl>
                                      </p:cBhvr>
                                      <p:to x="100000" y="100000"/>
                                    </p:animScale>
                                    <p:animScale>
                                      <p:cBhvr>
                                        <p:cTn id="79" dur="26">
                                          <p:stCondLst>
                                            <p:cond delay="1642"/>
                                          </p:stCondLst>
                                        </p:cTn>
                                        <p:tgtEl>
                                          <p:spTgt spid="6147">
                                            <p:txEl>
                                              <p:pRg st="3" end="3"/>
                                            </p:txEl>
                                          </p:spTgt>
                                        </p:tgtEl>
                                      </p:cBhvr>
                                      <p:to x="100000" y="90000"/>
                                    </p:animScale>
                                    <p:animScale>
                                      <p:cBhvr>
                                        <p:cTn id="80" dur="166" decel="50000">
                                          <p:stCondLst>
                                            <p:cond delay="1668"/>
                                          </p:stCondLst>
                                        </p:cTn>
                                        <p:tgtEl>
                                          <p:spTgt spid="6147">
                                            <p:txEl>
                                              <p:pRg st="3" end="3"/>
                                            </p:txEl>
                                          </p:spTgt>
                                        </p:tgtEl>
                                      </p:cBhvr>
                                      <p:to x="100000" y="100000"/>
                                    </p:animScale>
                                    <p:animScale>
                                      <p:cBhvr>
                                        <p:cTn id="81" dur="26">
                                          <p:stCondLst>
                                            <p:cond delay="1808"/>
                                          </p:stCondLst>
                                        </p:cTn>
                                        <p:tgtEl>
                                          <p:spTgt spid="6147">
                                            <p:txEl>
                                              <p:pRg st="3" end="3"/>
                                            </p:txEl>
                                          </p:spTgt>
                                        </p:tgtEl>
                                      </p:cBhvr>
                                      <p:to x="100000" y="95000"/>
                                    </p:animScale>
                                    <p:animScale>
                                      <p:cBhvr>
                                        <p:cTn id="82" dur="166" decel="50000">
                                          <p:stCondLst>
                                            <p:cond delay="1834"/>
                                          </p:stCondLst>
                                        </p:cTn>
                                        <p:tgtEl>
                                          <p:spTgt spid="6147">
                                            <p:txEl>
                                              <p:pRg st="3" end="3"/>
                                            </p:txEl>
                                          </p:spTgt>
                                        </p:tgtEl>
                                      </p:cBhvr>
                                      <p:to x="100000" y="100000"/>
                                    </p:animScale>
                                  </p:childTnLst>
                                </p:cTn>
                              </p:par>
                            </p:childTnLst>
                          </p:cTn>
                        </p:par>
                      </p:childTnLst>
                    </p:cTn>
                  </p:par>
                  <p:par>
                    <p:cTn id="83" fill="hold" nodeType="clickPar">
                      <p:stCondLst>
                        <p:cond delay="indefinite"/>
                      </p:stCondLst>
                      <p:childTnLst>
                        <p:par>
                          <p:cTn id="84" fill="hold" nodeType="withGroup">
                            <p:stCondLst>
                              <p:cond delay="0"/>
                            </p:stCondLst>
                            <p:childTnLst>
                              <p:par>
                                <p:cTn id="85" presetID="26" presetClass="entr" presetSubtype="0" fill="hold" nodeType="clickEffect">
                                  <p:stCondLst>
                                    <p:cond delay="0"/>
                                  </p:stCondLst>
                                  <p:childTnLst>
                                    <p:set>
                                      <p:cBhvr>
                                        <p:cTn id="86" dur="1" fill="hold">
                                          <p:stCondLst>
                                            <p:cond delay="0"/>
                                          </p:stCondLst>
                                        </p:cTn>
                                        <p:tgtEl>
                                          <p:spTgt spid="6147">
                                            <p:txEl>
                                              <p:pRg st="4" end="4"/>
                                            </p:txEl>
                                          </p:spTgt>
                                        </p:tgtEl>
                                        <p:attrNameLst>
                                          <p:attrName>style.visibility</p:attrName>
                                        </p:attrNameLst>
                                      </p:cBhvr>
                                      <p:to>
                                        <p:strVal val="visible"/>
                                      </p:to>
                                    </p:set>
                                    <p:animEffect transition="in" filter="wipe(down)">
                                      <p:cBhvr>
                                        <p:cTn id="87" dur="580">
                                          <p:stCondLst>
                                            <p:cond delay="0"/>
                                          </p:stCondLst>
                                        </p:cTn>
                                        <p:tgtEl>
                                          <p:spTgt spid="6147">
                                            <p:txEl>
                                              <p:pRg st="4" end="4"/>
                                            </p:txEl>
                                          </p:spTgt>
                                        </p:tgtEl>
                                      </p:cBhvr>
                                    </p:animEffect>
                                    <p:anim calcmode="lin" valueType="num">
                                      <p:cBhvr>
                                        <p:cTn id="88" dur="1822" tmFilter="0,0; 0.14,0.36; 0.43,0.73; 0.71,0.91; 1.0,1.0">
                                          <p:stCondLst>
                                            <p:cond delay="0"/>
                                          </p:stCondLst>
                                        </p:cTn>
                                        <p:tgtEl>
                                          <p:spTgt spid="6147">
                                            <p:txEl>
                                              <p:pRg st="4" end="4"/>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6147">
                                            <p:txEl>
                                              <p:pRg st="4" end="4"/>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6147">
                                            <p:txEl>
                                              <p:pRg st="4" end="4"/>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6147">
                                            <p:txEl>
                                              <p:pRg st="4" end="4"/>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6147">
                                            <p:txEl>
                                              <p:pRg st="4" end="4"/>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6147">
                                            <p:txEl>
                                              <p:pRg st="4" end="4"/>
                                            </p:txEl>
                                          </p:spTgt>
                                        </p:tgtEl>
                                      </p:cBhvr>
                                      <p:to x="100000" y="60000"/>
                                    </p:animScale>
                                    <p:animScale>
                                      <p:cBhvr>
                                        <p:cTn id="94" dur="166" decel="50000">
                                          <p:stCondLst>
                                            <p:cond delay="676"/>
                                          </p:stCondLst>
                                        </p:cTn>
                                        <p:tgtEl>
                                          <p:spTgt spid="6147">
                                            <p:txEl>
                                              <p:pRg st="4" end="4"/>
                                            </p:txEl>
                                          </p:spTgt>
                                        </p:tgtEl>
                                      </p:cBhvr>
                                      <p:to x="100000" y="100000"/>
                                    </p:animScale>
                                    <p:animScale>
                                      <p:cBhvr>
                                        <p:cTn id="95" dur="26">
                                          <p:stCondLst>
                                            <p:cond delay="1312"/>
                                          </p:stCondLst>
                                        </p:cTn>
                                        <p:tgtEl>
                                          <p:spTgt spid="6147">
                                            <p:txEl>
                                              <p:pRg st="4" end="4"/>
                                            </p:txEl>
                                          </p:spTgt>
                                        </p:tgtEl>
                                      </p:cBhvr>
                                      <p:to x="100000" y="80000"/>
                                    </p:animScale>
                                    <p:animScale>
                                      <p:cBhvr>
                                        <p:cTn id="96" dur="166" decel="50000">
                                          <p:stCondLst>
                                            <p:cond delay="1338"/>
                                          </p:stCondLst>
                                        </p:cTn>
                                        <p:tgtEl>
                                          <p:spTgt spid="6147">
                                            <p:txEl>
                                              <p:pRg st="4" end="4"/>
                                            </p:txEl>
                                          </p:spTgt>
                                        </p:tgtEl>
                                      </p:cBhvr>
                                      <p:to x="100000" y="100000"/>
                                    </p:animScale>
                                    <p:animScale>
                                      <p:cBhvr>
                                        <p:cTn id="97" dur="26">
                                          <p:stCondLst>
                                            <p:cond delay="1642"/>
                                          </p:stCondLst>
                                        </p:cTn>
                                        <p:tgtEl>
                                          <p:spTgt spid="6147">
                                            <p:txEl>
                                              <p:pRg st="4" end="4"/>
                                            </p:txEl>
                                          </p:spTgt>
                                        </p:tgtEl>
                                      </p:cBhvr>
                                      <p:to x="100000" y="90000"/>
                                    </p:animScale>
                                    <p:animScale>
                                      <p:cBhvr>
                                        <p:cTn id="98" dur="166" decel="50000">
                                          <p:stCondLst>
                                            <p:cond delay="1668"/>
                                          </p:stCondLst>
                                        </p:cTn>
                                        <p:tgtEl>
                                          <p:spTgt spid="6147">
                                            <p:txEl>
                                              <p:pRg st="4" end="4"/>
                                            </p:txEl>
                                          </p:spTgt>
                                        </p:tgtEl>
                                      </p:cBhvr>
                                      <p:to x="100000" y="100000"/>
                                    </p:animScale>
                                    <p:animScale>
                                      <p:cBhvr>
                                        <p:cTn id="99" dur="26">
                                          <p:stCondLst>
                                            <p:cond delay="1808"/>
                                          </p:stCondLst>
                                        </p:cTn>
                                        <p:tgtEl>
                                          <p:spTgt spid="6147">
                                            <p:txEl>
                                              <p:pRg st="4" end="4"/>
                                            </p:txEl>
                                          </p:spTgt>
                                        </p:tgtEl>
                                      </p:cBhvr>
                                      <p:to x="100000" y="95000"/>
                                    </p:animScale>
                                    <p:animScale>
                                      <p:cBhvr>
                                        <p:cTn id="100" dur="166" decel="50000">
                                          <p:stCondLst>
                                            <p:cond delay="1834"/>
                                          </p:stCondLst>
                                        </p:cTn>
                                        <p:tgtEl>
                                          <p:spTgt spid="6147">
                                            <p:txEl>
                                              <p:pRg st="4" end="4"/>
                                            </p:txEl>
                                          </p:spTgt>
                                        </p:tgtEl>
                                      </p:cBhvr>
                                      <p:to x="100000" y="100000"/>
                                    </p:animScale>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6" presetClass="entr" presetSubtype="0" fill="hold" nodeType="clickEffect">
                                  <p:stCondLst>
                                    <p:cond delay="0"/>
                                  </p:stCondLst>
                                  <p:childTnLst>
                                    <p:set>
                                      <p:cBhvr>
                                        <p:cTn id="104" dur="1" fill="hold">
                                          <p:stCondLst>
                                            <p:cond delay="0"/>
                                          </p:stCondLst>
                                        </p:cTn>
                                        <p:tgtEl>
                                          <p:spTgt spid="6147">
                                            <p:txEl>
                                              <p:pRg st="5" end="5"/>
                                            </p:txEl>
                                          </p:spTgt>
                                        </p:tgtEl>
                                        <p:attrNameLst>
                                          <p:attrName>style.visibility</p:attrName>
                                        </p:attrNameLst>
                                      </p:cBhvr>
                                      <p:to>
                                        <p:strVal val="visible"/>
                                      </p:to>
                                    </p:set>
                                    <p:animEffect transition="in" filter="wipe(down)">
                                      <p:cBhvr>
                                        <p:cTn id="105" dur="580">
                                          <p:stCondLst>
                                            <p:cond delay="0"/>
                                          </p:stCondLst>
                                        </p:cTn>
                                        <p:tgtEl>
                                          <p:spTgt spid="6147">
                                            <p:txEl>
                                              <p:pRg st="5" end="5"/>
                                            </p:txEl>
                                          </p:spTgt>
                                        </p:tgtEl>
                                      </p:cBhvr>
                                    </p:animEffect>
                                    <p:anim calcmode="lin" valueType="num">
                                      <p:cBhvr>
                                        <p:cTn id="106" dur="1822" tmFilter="0,0; 0.14,0.36; 0.43,0.73; 0.71,0.91; 1.0,1.0">
                                          <p:stCondLst>
                                            <p:cond delay="0"/>
                                          </p:stCondLst>
                                        </p:cTn>
                                        <p:tgtEl>
                                          <p:spTgt spid="6147">
                                            <p:txEl>
                                              <p:pRg st="5" end="5"/>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6147">
                                            <p:txEl>
                                              <p:pRg st="5" end="5"/>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6147">
                                            <p:txEl>
                                              <p:pRg st="5" end="5"/>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6147">
                                            <p:txEl>
                                              <p:pRg st="5" end="5"/>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6147">
                                            <p:txEl>
                                              <p:pRg st="5" end="5"/>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6147">
                                            <p:txEl>
                                              <p:pRg st="5" end="5"/>
                                            </p:txEl>
                                          </p:spTgt>
                                        </p:tgtEl>
                                      </p:cBhvr>
                                      <p:to x="100000" y="60000"/>
                                    </p:animScale>
                                    <p:animScale>
                                      <p:cBhvr>
                                        <p:cTn id="112" dur="166" decel="50000">
                                          <p:stCondLst>
                                            <p:cond delay="676"/>
                                          </p:stCondLst>
                                        </p:cTn>
                                        <p:tgtEl>
                                          <p:spTgt spid="6147">
                                            <p:txEl>
                                              <p:pRg st="5" end="5"/>
                                            </p:txEl>
                                          </p:spTgt>
                                        </p:tgtEl>
                                      </p:cBhvr>
                                      <p:to x="100000" y="100000"/>
                                    </p:animScale>
                                    <p:animScale>
                                      <p:cBhvr>
                                        <p:cTn id="113" dur="26">
                                          <p:stCondLst>
                                            <p:cond delay="1312"/>
                                          </p:stCondLst>
                                        </p:cTn>
                                        <p:tgtEl>
                                          <p:spTgt spid="6147">
                                            <p:txEl>
                                              <p:pRg st="5" end="5"/>
                                            </p:txEl>
                                          </p:spTgt>
                                        </p:tgtEl>
                                      </p:cBhvr>
                                      <p:to x="100000" y="80000"/>
                                    </p:animScale>
                                    <p:animScale>
                                      <p:cBhvr>
                                        <p:cTn id="114" dur="166" decel="50000">
                                          <p:stCondLst>
                                            <p:cond delay="1338"/>
                                          </p:stCondLst>
                                        </p:cTn>
                                        <p:tgtEl>
                                          <p:spTgt spid="6147">
                                            <p:txEl>
                                              <p:pRg st="5" end="5"/>
                                            </p:txEl>
                                          </p:spTgt>
                                        </p:tgtEl>
                                      </p:cBhvr>
                                      <p:to x="100000" y="100000"/>
                                    </p:animScale>
                                    <p:animScale>
                                      <p:cBhvr>
                                        <p:cTn id="115" dur="26">
                                          <p:stCondLst>
                                            <p:cond delay="1642"/>
                                          </p:stCondLst>
                                        </p:cTn>
                                        <p:tgtEl>
                                          <p:spTgt spid="6147">
                                            <p:txEl>
                                              <p:pRg st="5" end="5"/>
                                            </p:txEl>
                                          </p:spTgt>
                                        </p:tgtEl>
                                      </p:cBhvr>
                                      <p:to x="100000" y="90000"/>
                                    </p:animScale>
                                    <p:animScale>
                                      <p:cBhvr>
                                        <p:cTn id="116" dur="166" decel="50000">
                                          <p:stCondLst>
                                            <p:cond delay="1668"/>
                                          </p:stCondLst>
                                        </p:cTn>
                                        <p:tgtEl>
                                          <p:spTgt spid="6147">
                                            <p:txEl>
                                              <p:pRg st="5" end="5"/>
                                            </p:txEl>
                                          </p:spTgt>
                                        </p:tgtEl>
                                      </p:cBhvr>
                                      <p:to x="100000" y="100000"/>
                                    </p:animScale>
                                    <p:animScale>
                                      <p:cBhvr>
                                        <p:cTn id="117" dur="26">
                                          <p:stCondLst>
                                            <p:cond delay="1808"/>
                                          </p:stCondLst>
                                        </p:cTn>
                                        <p:tgtEl>
                                          <p:spTgt spid="6147">
                                            <p:txEl>
                                              <p:pRg st="5" end="5"/>
                                            </p:txEl>
                                          </p:spTgt>
                                        </p:tgtEl>
                                      </p:cBhvr>
                                      <p:to x="100000" y="95000"/>
                                    </p:animScale>
                                    <p:animScale>
                                      <p:cBhvr>
                                        <p:cTn id="118" dur="166" decel="50000">
                                          <p:stCondLst>
                                            <p:cond delay="1834"/>
                                          </p:stCondLst>
                                        </p:cTn>
                                        <p:tgtEl>
                                          <p:spTgt spid="6147">
                                            <p:txEl>
                                              <p:pRg st="5" end="5"/>
                                            </p:txEl>
                                          </p:spTgt>
                                        </p:tgtEl>
                                      </p:cBhvr>
                                      <p:to x="100000" y="100000"/>
                                    </p:animScale>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6" presetClass="entr" presetSubtype="0" fill="hold" nodeType="clickEffect">
                                  <p:stCondLst>
                                    <p:cond delay="0"/>
                                  </p:stCondLst>
                                  <p:childTnLst>
                                    <p:set>
                                      <p:cBhvr>
                                        <p:cTn id="122" dur="1" fill="hold">
                                          <p:stCondLst>
                                            <p:cond delay="0"/>
                                          </p:stCondLst>
                                        </p:cTn>
                                        <p:tgtEl>
                                          <p:spTgt spid="6147">
                                            <p:txEl>
                                              <p:pRg st="6" end="6"/>
                                            </p:txEl>
                                          </p:spTgt>
                                        </p:tgtEl>
                                        <p:attrNameLst>
                                          <p:attrName>style.visibility</p:attrName>
                                        </p:attrNameLst>
                                      </p:cBhvr>
                                      <p:to>
                                        <p:strVal val="visible"/>
                                      </p:to>
                                    </p:set>
                                    <p:animEffect transition="in" filter="wipe(down)">
                                      <p:cBhvr>
                                        <p:cTn id="123" dur="580">
                                          <p:stCondLst>
                                            <p:cond delay="0"/>
                                          </p:stCondLst>
                                        </p:cTn>
                                        <p:tgtEl>
                                          <p:spTgt spid="6147">
                                            <p:txEl>
                                              <p:pRg st="6" end="6"/>
                                            </p:txEl>
                                          </p:spTgt>
                                        </p:tgtEl>
                                      </p:cBhvr>
                                    </p:animEffect>
                                    <p:anim calcmode="lin" valueType="num">
                                      <p:cBhvr>
                                        <p:cTn id="124" dur="1822" tmFilter="0,0; 0.14,0.36; 0.43,0.73; 0.71,0.91; 1.0,1.0">
                                          <p:stCondLst>
                                            <p:cond delay="0"/>
                                          </p:stCondLst>
                                        </p:cTn>
                                        <p:tgtEl>
                                          <p:spTgt spid="6147">
                                            <p:txEl>
                                              <p:pRg st="6" end="6"/>
                                            </p:txEl>
                                          </p:spTgt>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6147">
                                            <p:txEl>
                                              <p:pRg st="6" end="6"/>
                                            </p:txEl>
                                          </p:spTgt>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6147">
                                            <p:txEl>
                                              <p:pRg st="6" end="6"/>
                                            </p:txEl>
                                          </p:spTgt>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6147">
                                            <p:txEl>
                                              <p:pRg st="6" end="6"/>
                                            </p:txEl>
                                          </p:spTgt>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6147">
                                            <p:txEl>
                                              <p:pRg st="6" end="6"/>
                                            </p:txEl>
                                          </p:spTgt>
                                        </p:tgtEl>
                                        <p:attrNameLst>
                                          <p:attrName>ppt_y</p:attrName>
                                        </p:attrNameLst>
                                      </p:cBhvr>
                                      <p:tavLst>
                                        <p:tav tm="0" fmla="#ppt_y-sin(pi*$)/81">
                                          <p:val>
                                            <p:fltVal val="0"/>
                                          </p:val>
                                        </p:tav>
                                        <p:tav tm="100000">
                                          <p:val>
                                            <p:fltVal val="1"/>
                                          </p:val>
                                        </p:tav>
                                      </p:tavLst>
                                    </p:anim>
                                    <p:animScale>
                                      <p:cBhvr>
                                        <p:cTn id="129" dur="26">
                                          <p:stCondLst>
                                            <p:cond delay="650"/>
                                          </p:stCondLst>
                                        </p:cTn>
                                        <p:tgtEl>
                                          <p:spTgt spid="6147">
                                            <p:txEl>
                                              <p:pRg st="6" end="6"/>
                                            </p:txEl>
                                          </p:spTgt>
                                        </p:tgtEl>
                                      </p:cBhvr>
                                      <p:to x="100000" y="60000"/>
                                    </p:animScale>
                                    <p:animScale>
                                      <p:cBhvr>
                                        <p:cTn id="130" dur="166" decel="50000">
                                          <p:stCondLst>
                                            <p:cond delay="676"/>
                                          </p:stCondLst>
                                        </p:cTn>
                                        <p:tgtEl>
                                          <p:spTgt spid="6147">
                                            <p:txEl>
                                              <p:pRg st="6" end="6"/>
                                            </p:txEl>
                                          </p:spTgt>
                                        </p:tgtEl>
                                      </p:cBhvr>
                                      <p:to x="100000" y="100000"/>
                                    </p:animScale>
                                    <p:animScale>
                                      <p:cBhvr>
                                        <p:cTn id="131" dur="26">
                                          <p:stCondLst>
                                            <p:cond delay="1312"/>
                                          </p:stCondLst>
                                        </p:cTn>
                                        <p:tgtEl>
                                          <p:spTgt spid="6147">
                                            <p:txEl>
                                              <p:pRg st="6" end="6"/>
                                            </p:txEl>
                                          </p:spTgt>
                                        </p:tgtEl>
                                      </p:cBhvr>
                                      <p:to x="100000" y="80000"/>
                                    </p:animScale>
                                    <p:animScale>
                                      <p:cBhvr>
                                        <p:cTn id="132" dur="166" decel="50000">
                                          <p:stCondLst>
                                            <p:cond delay="1338"/>
                                          </p:stCondLst>
                                        </p:cTn>
                                        <p:tgtEl>
                                          <p:spTgt spid="6147">
                                            <p:txEl>
                                              <p:pRg st="6" end="6"/>
                                            </p:txEl>
                                          </p:spTgt>
                                        </p:tgtEl>
                                      </p:cBhvr>
                                      <p:to x="100000" y="100000"/>
                                    </p:animScale>
                                    <p:animScale>
                                      <p:cBhvr>
                                        <p:cTn id="133" dur="26">
                                          <p:stCondLst>
                                            <p:cond delay="1642"/>
                                          </p:stCondLst>
                                        </p:cTn>
                                        <p:tgtEl>
                                          <p:spTgt spid="6147">
                                            <p:txEl>
                                              <p:pRg st="6" end="6"/>
                                            </p:txEl>
                                          </p:spTgt>
                                        </p:tgtEl>
                                      </p:cBhvr>
                                      <p:to x="100000" y="90000"/>
                                    </p:animScale>
                                    <p:animScale>
                                      <p:cBhvr>
                                        <p:cTn id="134" dur="166" decel="50000">
                                          <p:stCondLst>
                                            <p:cond delay="1668"/>
                                          </p:stCondLst>
                                        </p:cTn>
                                        <p:tgtEl>
                                          <p:spTgt spid="6147">
                                            <p:txEl>
                                              <p:pRg st="6" end="6"/>
                                            </p:txEl>
                                          </p:spTgt>
                                        </p:tgtEl>
                                      </p:cBhvr>
                                      <p:to x="100000" y="100000"/>
                                    </p:animScale>
                                    <p:animScale>
                                      <p:cBhvr>
                                        <p:cTn id="135" dur="26">
                                          <p:stCondLst>
                                            <p:cond delay="1808"/>
                                          </p:stCondLst>
                                        </p:cTn>
                                        <p:tgtEl>
                                          <p:spTgt spid="6147">
                                            <p:txEl>
                                              <p:pRg st="6" end="6"/>
                                            </p:txEl>
                                          </p:spTgt>
                                        </p:tgtEl>
                                      </p:cBhvr>
                                      <p:to x="100000" y="95000"/>
                                    </p:animScale>
                                    <p:animScale>
                                      <p:cBhvr>
                                        <p:cTn id="136" dur="166" decel="50000">
                                          <p:stCondLst>
                                            <p:cond delay="1834"/>
                                          </p:stCondLst>
                                        </p:cTn>
                                        <p:tgtEl>
                                          <p:spTgt spid="6147">
                                            <p:txEl>
                                              <p:pRg st="6" end="6"/>
                                            </p:txEl>
                                          </p:spTgt>
                                        </p:tgtEl>
                                      </p:cBhvr>
                                      <p:to x="100000" y="100000"/>
                                    </p:animScale>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6" presetClass="entr" presetSubtype="0" fill="hold" nodeType="clickEffect">
                                  <p:stCondLst>
                                    <p:cond delay="0"/>
                                  </p:stCondLst>
                                  <p:childTnLst>
                                    <p:set>
                                      <p:cBhvr>
                                        <p:cTn id="140" dur="1" fill="hold">
                                          <p:stCondLst>
                                            <p:cond delay="0"/>
                                          </p:stCondLst>
                                        </p:cTn>
                                        <p:tgtEl>
                                          <p:spTgt spid="6147">
                                            <p:txEl>
                                              <p:pRg st="7" end="7"/>
                                            </p:txEl>
                                          </p:spTgt>
                                        </p:tgtEl>
                                        <p:attrNameLst>
                                          <p:attrName>style.visibility</p:attrName>
                                        </p:attrNameLst>
                                      </p:cBhvr>
                                      <p:to>
                                        <p:strVal val="visible"/>
                                      </p:to>
                                    </p:set>
                                    <p:animEffect transition="in" filter="wipe(down)">
                                      <p:cBhvr>
                                        <p:cTn id="141" dur="580">
                                          <p:stCondLst>
                                            <p:cond delay="0"/>
                                          </p:stCondLst>
                                        </p:cTn>
                                        <p:tgtEl>
                                          <p:spTgt spid="6147">
                                            <p:txEl>
                                              <p:pRg st="7" end="7"/>
                                            </p:txEl>
                                          </p:spTgt>
                                        </p:tgtEl>
                                      </p:cBhvr>
                                    </p:animEffect>
                                    <p:anim calcmode="lin" valueType="num">
                                      <p:cBhvr>
                                        <p:cTn id="142" dur="1822" tmFilter="0,0; 0.14,0.36; 0.43,0.73; 0.71,0.91; 1.0,1.0">
                                          <p:stCondLst>
                                            <p:cond delay="0"/>
                                          </p:stCondLst>
                                        </p:cTn>
                                        <p:tgtEl>
                                          <p:spTgt spid="6147">
                                            <p:txEl>
                                              <p:pRg st="7" end="7"/>
                                            </p:txEl>
                                          </p:spTgt>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6147">
                                            <p:txEl>
                                              <p:pRg st="7" end="7"/>
                                            </p:txEl>
                                          </p:spTgt>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6147">
                                            <p:txEl>
                                              <p:pRg st="7" end="7"/>
                                            </p:txEl>
                                          </p:spTgt>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6147">
                                            <p:txEl>
                                              <p:pRg st="7" end="7"/>
                                            </p:txEl>
                                          </p:spTgt>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6147">
                                            <p:txEl>
                                              <p:pRg st="7" end="7"/>
                                            </p:txEl>
                                          </p:spTgt>
                                        </p:tgtEl>
                                        <p:attrNameLst>
                                          <p:attrName>ppt_y</p:attrName>
                                        </p:attrNameLst>
                                      </p:cBhvr>
                                      <p:tavLst>
                                        <p:tav tm="0" fmla="#ppt_y-sin(pi*$)/81">
                                          <p:val>
                                            <p:fltVal val="0"/>
                                          </p:val>
                                        </p:tav>
                                        <p:tav tm="100000">
                                          <p:val>
                                            <p:fltVal val="1"/>
                                          </p:val>
                                        </p:tav>
                                      </p:tavLst>
                                    </p:anim>
                                    <p:animScale>
                                      <p:cBhvr>
                                        <p:cTn id="147" dur="26">
                                          <p:stCondLst>
                                            <p:cond delay="650"/>
                                          </p:stCondLst>
                                        </p:cTn>
                                        <p:tgtEl>
                                          <p:spTgt spid="6147">
                                            <p:txEl>
                                              <p:pRg st="7" end="7"/>
                                            </p:txEl>
                                          </p:spTgt>
                                        </p:tgtEl>
                                      </p:cBhvr>
                                      <p:to x="100000" y="60000"/>
                                    </p:animScale>
                                    <p:animScale>
                                      <p:cBhvr>
                                        <p:cTn id="148" dur="166" decel="50000">
                                          <p:stCondLst>
                                            <p:cond delay="676"/>
                                          </p:stCondLst>
                                        </p:cTn>
                                        <p:tgtEl>
                                          <p:spTgt spid="6147">
                                            <p:txEl>
                                              <p:pRg st="7" end="7"/>
                                            </p:txEl>
                                          </p:spTgt>
                                        </p:tgtEl>
                                      </p:cBhvr>
                                      <p:to x="100000" y="100000"/>
                                    </p:animScale>
                                    <p:animScale>
                                      <p:cBhvr>
                                        <p:cTn id="149" dur="26">
                                          <p:stCondLst>
                                            <p:cond delay="1312"/>
                                          </p:stCondLst>
                                        </p:cTn>
                                        <p:tgtEl>
                                          <p:spTgt spid="6147">
                                            <p:txEl>
                                              <p:pRg st="7" end="7"/>
                                            </p:txEl>
                                          </p:spTgt>
                                        </p:tgtEl>
                                      </p:cBhvr>
                                      <p:to x="100000" y="80000"/>
                                    </p:animScale>
                                    <p:animScale>
                                      <p:cBhvr>
                                        <p:cTn id="150" dur="166" decel="50000">
                                          <p:stCondLst>
                                            <p:cond delay="1338"/>
                                          </p:stCondLst>
                                        </p:cTn>
                                        <p:tgtEl>
                                          <p:spTgt spid="6147">
                                            <p:txEl>
                                              <p:pRg st="7" end="7"/>
                                            </p:txEl>
                                          </p:spTgt>
                                        </p:tgtEl>
                                      </p:cBhvr>
                                      <p:to x="100000" y="100000"/>
                                    </p:animScale>
                                    <p:animScale>
                                      <p:cBhvr>
                                        <p:cTn id="151" dur="26">
                                          <p:stCondLst>
                                            <p:cond delay="1642"/>
                                          </p:stCondLst>
                                        </p:cTn>
                                        <p:tgtEl>
                                          <p:spTgt spid="6147">
                                            <p:txEl>
                                              <p:pRg st="7" end="7"/>
                                            </p:txEl>
                                          </p:spTgt>
                                        </p:tgtEl>
                                      </p:cBhvr>
                                      <p:to x="100000" y="90000"/>
                                    </p:animScale>
                                    <p:animScale>
                                      <p:cBhvr>
                                        <p:cTn id="152" dur="166" decel="50000">
                                          <p:stCondLst>
                                            <p:cond delay="1668"/>
                                          </p:stCondLst>
                                        </p:cTn>
                                        <p:tgtEl>
                                          <p:spTgt spid="6147">
                                            <p:txEl>
                                              <p:pRg st="7" end="7"/>
                                            </p:txEl>
                                          </p:spTgt>
                                        </p:tgtEl>
                                      </p:cBhvr>
                                      <p:to x="100000" y="100000"/>
                                    </p:animScale>
                                    <p:animScale>
                                      <p:cBhvr>
                                        <p:cTn id="153" dur="26">
                                          <p:stCondLst>
                                            <p:cond delay="1808"/>
                                          </p:stCondLst>
                                        </p:cTn>
                                        <p:tgtEl>
                                          <p:spTgt spid="6147">
                                            <p:txEl>
                                              <p:pRg st="7" end="7"/>
                                            </p:txEl>
                                          </p:spTgt>
                                        </p:tgtEl>
                                      </p:cBhvr>
                                      <p:to x="100000" y="95000"/>
                                    </p:animScale>
                                    <p:animScale>
                                      <p:cBhvr>
                                        <p:cTn id="154" dur="166" decel="50000">
                                          <p:stCondLst>
                                            <p:cond delay="1834"/>
                                          </p:stCondLst>
                                        </p:cTn>
                                        <p:tgtEl>
                                          <p:spTgt spid="6147">
                                            <p:txEl>
                                              <p:pRg st="7" end="7"/>
                                            </p:txEl>
                                          </p:spTgt>
                                        </p:tgtEl>
                                      </p:cBhvr>
                                      <p:to x="100000" y="100000"/>
                                    </p:animScale>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6" presetClass="entr" presetSubtype="0" fill="hold" nodeType="clickEffect">
                                  <p:stCondLst>
                                    <p:cond delay="0"/>
                                  </p:stCondLst>
                                  <p:childTnLst>
                                    <p:set>
                                      <p:cBhvr>
                                        <p:cTn id="158" dur="1" fill="hold">
                                          <p:stCondLst>
                                            <p:cond delay="0"/>
                                          </p:stCondLst>
                                        </p:cTn>
                                        <p:tgtEl>
                                          <p:spTgt spid="6147">
                                            <p:txEl>
                                              <p:pRg st="8" end="8"/>
                                            </p:txEl>
                                          </p:spTgt>
                                        </p:tgtEl>
                                        <p:attrNameLst>
                                          <p:attrName>style.visibility</p:attrName>
                                        </p:attrNameLst>
                                      </p:cBhvr>
                                      <p:to>
                                        <p:strVal val="visible"/>
                                      </p:to>
                                    </p:set>
                                    <p:animEffect transition="in" filter="wipe(down)">
                                      <p:cBhvr>
                                        <p:cTn id="159" dur="580">
                                          <p:stCondLst>
                                            <p:cond delay="0"/>
                                          </p:stCondLst>
                                        </p:cTn>
                                        <p:tgtEl>
                                          <p:spTgt spid="6147">
                                            <p:txEl>
                                              <p:pRg st="8" end="8"/>
                                            </p:txEl>
                                          </p:spTgt>
                                        </p:tgtEl>
                                      </p:cBhvr>
                                    </p:animEffect>
                                    <p:anim calcmode="lin" valueType="num">
                                      <p:cBhvr>
                                        <p:cTn id="160" dur="1822" tmFilter="0,0; 0.14,0.36; 0.43,0.73; 0.71,0.91; 1.0,1.0">
                                          <p:stCondLst>
                                            <p:cond delay="0"/>
                                          </p:stCondLst>
                                        </p:cTn>
                                        <p:tgtEl>
                                          <p:spTgt spid="6147">
                                            <p:txEl>
                                              <p:pRg st="8" end="8"/>
                                            </p:txEl>
                                          </p:spTgt>
                                        </p:tgtEl>
                                        <p:attrNameLst>
                                          <p:attrName>ppt_x</p:attrName>
                                        </p:attrNameLst>
                                      </p:cBhvr>
                                      <p:tavLst>
                                        <p:tav tm="0">
                                          <p:val>
                                            <p:strVal val="#ppt_x-0.25"/>
                                          </p:val>
                                        </p:tav>
                                        <p:tav tm="100000">
                                          <p:val>
                                            <p:strVal val="#ppt_x"/>
                                          </p:val>
                                        </p:tav>
                                      </p:tavLst>
                                    </p:anim>
                                    <p:anim calcmode="lin" valueType="num">
                                      <p:cBhvr>
                                        <p:cTn id="161" dur="664" tmFilter="0.0,0.0; 0.25,0.07; 0.50,0.2; 0.75,0.467; 1.0,1.0">
                                          <p:stCondLst>
                                            <p:cond delay="0"/>
                                          </p:stCondLst>
                                        </p:cTn>
                                        <p:tgtEl>
                                          <p:spTgt spid="6147">
                                            <p:txEl>
                                              <p:pRg st="8" end="8"/>
                                            </p:txEl>
                                          </p:spTgt>
                                        </p:tgtEl>
                                        <p:attrNameLst>
                                          <p:attrName>ppt_y</p:attrName>
                                        </p:attrNameLst>
                                      </p:cBhvr>
                                      <p:tavLst>
                                        <p:tav tm="0" fmla="#ppt_y-sin(pi*$)/3">
                                          <p:val>
                                            <p:fltVal val="0.5"/>
                                          </p:val>
                                        </p:tav>
                                        <p:tav tm="100000">
                                          <p:val>
                                            <p:fltVal val="1"/>
                                          </p:val>
                                        </p:tav>
                                      </p:tavLst>
                                    </p:anim>
                                    <p:anim calcmode="lin" valueType="num">
                                      <p:cBhvr>
                                        <p:cTn id="162" dur="664" tmFilter="0, 0; 0.125,0.2665; 0.25,0.4; 0.375,0.465; 0.5,0.5;  0.625,0.535; 0.75,0.6; 0.875,0.7335; 1,1">
                                          <p:stCondLst>
                                            <p:cond delay="664"/>
                                          </p:stCondLst>
                                        </p:cTn>
                                        <p:tgtEl>
                                          <p:spTgt spid="6147">
                                            <p:txEl>
                                              <p:pRg st="8" end="8"/>
                                            </p:txEl>
                                          </p:spTgt>
                                        </p:tgtEl>
                                        <p:attrNameLst>
                                          <p:attrName>ppt_y</p:attrName>
                                        </p:attrNameLst>
                                      </p:cBhvr>
                                      <p:tavLst>
                                        <p:tav tm="0" fmla="#ppt_y-sin(pi*$)/9">
                                          <p:val>
                                            <p:fltVal val="0"/>
                                          </p:val>
                                        </p:tav>
                                        <p:tav tm="100000">
                                          <p:val>
                                            <p:fltVal val="1"/>
                                          </p:val>
                                        </p:tav>
                                      </p:tavLst>
                                    </p:anim>
                                    <p:anim calcmode="lin" valueType="num">
                                      <p:cBhvr>
                                        <p:cTn id="163" dur="332" tmFilter="0, 0; 0.125,0.2665; 0.25,0.4; 0.375,0.465; 0.5,0.5;  0.625,0.535; 0.75,0.6; 0.875,0.7335; 1,1">
                                          <p:stCondLst>
                                            <p:cond delay="1324"/>
                                          </p:stCondLst>
                                        </p:cTn>
                                        <p:tgtEl>
                                          <p:spTgt spid="6147">
                                            <p:txEl>
                                              <p:pRg st="8" end="8"/>
                                            </p:txEl>
                                          </p:spTgt>
                                        </p:tgtEl>
                                        <p:attrNameLst>
                                          <p:attrName>ppt_y</p:attrName>
                                        </p:attrNameLst>
                                      </p:cBhvr>
                                      <p:tavLst>
                                        <p:tav tm="0" fmla="#ppt_y-sin(pi*$)/27">
                                          <p:val>
                                            <p:fltVal val="0"/>
                                          </p:val>
                                        </p:tav>
                                        <p:tav tm="100000">
                                          <p:val>
                                            <p:fltVal val="1"/>
                                          </p:val>
                                        </p:tav>
                                      </p:tavLst>
                                    </p:anim>
                                    <p:anim calcmode="lin" valueType="num">
                                      <p:cBhvr>
                                        <p:cTn id="164" dur="164" tmFilter="0, 0; 0.125,0.2665; 0.25,0.4; 0.375,0.465; 0.5,0.5;  0.625,0.535; 0.75,0.6; 0.875,0.7335; 1,1">
                                          <p:stCondLst>
                                            <p:cond delay="1656"/>
                                          </p:stCondLst>
                                        </p:cTn>
                                        <p:tgtEl>
                                          <p:spTgt spid="6147">
                                            <p:txEl>
                                              <p:pRg st="8" end="8"/>
                                            </p:txEl>
                                          </p:spTgt>
                                        </p:tgtEl>
                                        <p:attrNameLst>
                                          <p:attrName>ppt_y</p:attrName>
                                        </p:attrNameLst>
                                      </p:cBhvr>
                                      <p:tavLst>
                                        <p:tav tm="0" fmla="#ppt_y-sin(pi*$)/81">
                                          <p:val>
                                            <p:fltVal val="0"/>
                                          </p:val>
                                        </p:tav>
                                        <p:tav tm="100000">
                                          <p:val>
                                            <p:fltVal val="1"/>
                                          </p:val>
                                        </p:tav>
                                      </p:tavLst>
                                    </p:anim>
                                    <p:animScale>
                                      <p:cBhvr>
                                        <p:cTn id="165" dur="26">
                                          <p:stCondLst>
                                            <p:cond delay="650"/>
                                          </p:stCondLst>
                                        </p:cTn>
                                        <p:tgtEl>
                                          <p:spTgt spid="6147">
                                            <p:txEl>
                                              <p:pRg st="8" end="8"/>
                                            </p:txEl>
                                          </p:spTgt>
                                        </p:tgtEl>
                                      </p:cBhvr>
                                      <p:to x="100000" y="60000"/>
                                    </p:animScale>
                                    <p:animScale>
                                      <p:cBhvr>
                                        <p:cTn id="166" dur="166" decel="50000">
                                          <p:stCondLst>
                                            <p:cond delay="676"/>
                                          </p:stCondLst>
                                        </p:cTn>
                                        <p:tgtEl>
                                          <p:spTgt spid="6147">
                                            <p:txEl>
                                              <p:pRg st="8" end="8"/>
                                            </p:txEl>
                                          </p:spTgt>
                                        </p:tgtEl>
                                      </p:cBhvr>
                                      <p:to x="100000" y="100000"/>
                                    </p:animScale>
                                    <p:animScale>
                                      <p:cBhvr>
                                        <p:cTn id="167" dur="26">
                                          <p:stCondLst>
                                            <p:cond delay="1312"/>
                                          </p:stCondLst>
                                        </p:cTn>
                                        <p:tgtEl>
                                          <p:spTgt spid="6147">
                                            <p:txEl>
                                              <p:pRg st="8" end="8"/>
                                            </p:txEl>
                                          </p:spTgt>
                                        </p:tgtEl>
                                      </p:cBhvr>
                                      <p:to x="100000" y="80000"/>
                                    </p:animScale>
                                    <p:animScale>
                                      <p:cBhvr>
                                        <p:cTn id="168" dur="166" decel="50000">
                                          <p:stCondLst>
                                            <p:cond delay="1338"/>
                                          </p:stCondLst>
                                        </p:cTn>
                                        <p:tgtEl>
                                          <p:spTgt spid="6147">
                                            <p:txEl>
                                              <p:pRg st="8" end="8"/>
                                            </p:txEl>
                                          </p:spTgt>
                                        </p:tgtEl>
                                      </p:cBhvr>
                                      <p:to x="100000" y="100000"/>
                                    </p:animScale>
                                    <p:animScale>
                                      <p:cBhvr>
                                        <p:cTn id="169" dur="26">
                                          <p:stCondLst>
                                            <p:cond delay="1642"/>
                                          </p:stCondLst>
                                        </p:cTn>
                                        <p:tgtEl>
                                          <p:spTgt spid="6147">
                                            <p:txEl>
                                              <p:pRg st="8" end="8"/>
                                            </p:txEl>
                                          </p:spTgt>
                                        </p:tgtEl>
                                      </p:cBhvr>
                                      <p:to x="100000" y="90000"/>
                                    </p:animScale>
                                    <p:animScale>
                                      <p:cBhvr>
                                        <p:cTn id="170" dur="166" decel="50000">
                                          <p:stCondLst>
                                            <p:cond delay="1668"/>
                                          </p:stCondLst>
                                        </p:cTn>
                                        <p:tgtEl>
                                          <p:spTgt spid="6147">
                                            <p:txEl>
                                              <p:pRg st="8" end="8"/>
                                            </p:txEl>
                                          </p:spTgt>
                                        </p:tgtEl>
                                      </p:cBhvr>
                                      <p:to x="100000" y="100000"/>
                                    </p:animScale>
                                    <p:animScale>
                                      <p:cBhvr>
                                        <p:cTn id="171" dur="26">
                                          <p:stCondLst>
                                            <p:cond delay="1808"/>
                                          </p:stCondLst>
                                        </p:cTn>
                                        <p:tgtEl>
                                          <p:spTgt spid="6147">
                                            <p:txEl>
                                              <p:pRg st="8" end="8"/>
                                            </p:txEl>
                                          </p:spTgt>
                                        </p:tgtEl>
                                      </p:cBhvr>
                                      <p:to x="100000" y="95000"/>
                                    </p:animScale>
                                    <p:animScale>
                                      <p:cBhvr>
                                        <p:cTn id="172" dur="166" decel="50000">
                                          <p:stCondLst>
                                            <p:cond delay="1834"/>
                                          </p:stCondLst>
                                        </p:cTn>
                                        <p:tgtEl>
                                          <p:spTgt spid="6147">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235" grpId="0"/>
      <p:bldP spid="13752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76200" y="76200"/>
            <a:ext cx="89154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 relation in an RDBMS has the following features:</a:t>
            </a:r>
          </a:p>
        </p:txBody>
      </p:sp>
      <p:sp>
        <p:nvSpPr>
          <p:cNvPr id="43012" name="Rectangle 5"/>
          <p:cNvSpPr>
            <a:spLocks noChangeArrowheads="1"/>
          </p:cNvSpPr>
          <p:nvPr/>
        </p:nvSpPr>
        <p:spPr bwMode="auto">
          <a:xfrm>
            <a:off x="152400" y="914400"/>
            <a:ext cx="8915400" cy="5173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457200" indent="-457200" algn="just">
              <a:spcAft>
                <a:spcPct val="45000"/>
              </a:spcAft>
              <a:buClr>
                <a:srgbClr val="FF0000"/>
              </a:buClr>
              <a:buFont typeface="Wingdings" panose="05000000000000000000" pitchFamily="2" charset="2"/>
              <a:buChar char="q"/>
              <a:defRPr/>
            </a:pPr>
            <a:r>
              <a:rPr lang="en-US" altLang="en-US" sz="2800" dirty="0" smtClean="0">
                <a:latin typeface="Times New Roman" panose="02020603050405020304" pitchFamily="18" charset="0"/>
              </a:rPr>
              <a:t>Name</a:t>
            </a:r>
            <a:r>
              <a:rPr lang="en-US" altLang="en-US" sz="2800" b="0" dirty="0" smtClean="0">
                <a:latin typeface="Times New Roman" panose="02020603050405020304" pitchFamily="18" charset="0"/>
              </a:rPr>
              <a:t>. Each relation in a relational database should have</a:t>
            </a:r>
            <a:br>
              <a:rPr lang="en-US" altLang="en-US" sz="2800" b="0" dirty="0" smtClean="0">
                <a:latin typeface="Times New Roman" panose="02020603050405020304" pitchFamily="18" charset="0"/>
              </a:rPr>
            </a:br>
            <a:r>
              <a:rPr lang="en-US" altLang="en-US" sz="2800" b="0" dirty="0" smtClean="0">
                <a:latin typeface="Times New Roman" panose="02020603050405020304" pitchFamily="18" charset="0"/>
              </a:rPr>
              <a:t>a name that is unique among other relations.</a:t>
            </a:r>
          </a:p>
          <a:p>
            <a:pPr algn="just">
              <a:spcAft>
                <a:spcPct val="45000"/>
              </a:spcAft>
              <a:buClr>
                <a:srgbClr val="FF0000"/>
              </a:buClr>
              <a:buFont typeface="Wingdings" panose="05000000000000000000" pitchFamily="2" charset="2"/>
              <a:buChar char="q"/>
              <a:defRPr/>
            </a:pPr>
            <a:r>
              <a:rPr lang="en-US" altLang="en-US" sz="2800" b="0" dirty="0" smtClean="0">
                <a:latin typeface="Times New Roman" panose="02020603050405020304" pitchFamily="18" charset="0"/>
              </a:rPr>
              <a:t> </a:t>
            </a:r>
            <a:r>
              <a:rPr lang="en-US" altLang="en-US" sz="2800" dirty="0" smtClean="0">
                <a:latin typeface="Times New Roman" panose="02020603050405020304" pitchFamily="18" charset="0"/>
              </a:rPr>
              <a:t>Attributes.</a:t>
            </a:r>
            <a:r>
              <a:rPr lang="en-US" altLang="en-US" sz="2800" b="0" dirty="0" smtClean="0">
                <a:latin typeface="Times New Roman" panose="02020603050405020304" pitchFamily="18" charset="0"/>
              </a:rPr>
              <a:t> Each column in a relation is called an</a:t>
            </a:r>
            <a:br>
              <a:rPr lang="en-US" altLang="en-US" sz="2800" b="0" dirty="0" smtClean="0">
                <a:latin typeface="Times New Roman" panose="02020603050405020304" pitchFamily="18" charset="0"/>
              </a:rPr>
            </a:br>
            <a:r>
              <a:rPr lang="en-US" altLang="en-US" sz="2800" b="0" dirty="0" smtClean="0">
                <a:latin typeface="Times New Roman" panose="02020603050405020304" pitchFamily="18" charset="0"/>
              </a:rPr>
              <a:t>     attribute. The attributes are the column headings in the</a:t>
            </a:r>
            <a:br>
              <a:rPr lang="en-US" altLang="en-US" sz="2800" b="0" dirty="0" smtClean="0">
                <a:latin typeface="Times New Roman" panose="02020603050405020304" pitchFamily="18" charset="0"/>
              </a:rPr>
            </a:br>
            <a:r>
              <a:rPr lang="en-US" altLang="en-US" sz="2800" b="0" dirty="0" smtClean="0">
                <a:latin typeface="Times New Roman" panose="02020603050405020304" pitchFamily="18" charset="0"/>
              </a:rPr>
              <a:t>     table in Figure 14.6.</a:t>
            </a:r>
          </a:p>
          <a:p>
            <a:pPr algn="just">
              <a:spcAft>
                <a:spcPct val="45000"/>
              </a:spcAft>
              <a:buClr>
                <a:srgbClr val="FF0000"/>
              </a:buClr>
              <a:buFont typeface="Wingdings" panose="05000000000000000000" pitchFamily="2" charset="2"/>
              <a:buChar char="q"/>
              <a:defRPr/>
            </a:pPr>
            <a:r>
              <a:rPr lang="en-US" altLang="en-US" sz="2800" b="0" dirty="0" smtClean="0">
                <a:latin typeface="Times New Roman" panose="02020603050405020304" pitchFamily="18" charset="0"/>
              </a:rPr>
              <a:t> </a:t>
            </a:r>
            <a:r>
              <a:rPr lang="en-US" altLang="en-US" sz="2800" dirty="0" smtClean="0">
                <a:latin typeface="Times New Roman" panose="02020603050405020304" pitchFamily="18" charset="0"/>
              </a:rPr>
              <a:t>Tuples.</a:t>
            </a:r>
            <a:r>
              <a:rPr lang="en-US" altLang="en-US" sz="2800" b="0" dirty="0" smtClean="0">
                <a:latin typeface="Times New Roman" panose="02020603050405020304" pitchFamily="18" charset="0"/>
              </a:rPr>
              <a:t> Each row in a relation is called a tuple. A tuple</a:t>
            </a:r>
            <a:br>
              <a:rPr lang="en-US" altLang="en-US" sz="2800" b="0" dirty="0" smtClean="0">
                <a:latin typeface="Times New Roman" panose="02020603050405020304" pitchFamily="18" charset="0"/>
              </a:rPr>
            </a:br>
            <a:r>
              <a:rPr lang="en-US" altLang="en-US" sz="2800" b="0" dirty="0" smtClean="0">
                <a:latin typeface="Times New Roman" panose="02020603050405020304" pitchFamily="18" charset="0"/>
              </a:rPr>
              <a:t>     defines a collection of attribute values. The total number</a:t>
            </a:r>
            <a:br>
              <a:rPr lang="en-US" altLang="en-US" sz="2800" b="0" dirty="0" smtClean="0">
                <a:latin typeface="Times New Roman" panose="02020603050405020304" pitchFamily="18" charset="0"/>
              </a:rPr>
            </a:br>
            <a:r>
              <a:rPr lang="en-US" altLang="en-US" sz="2800" b="0" dirty="0" smtClean="0">
                <a:latin typeface="Times New Roman" panose="02020603050405020304" pitchFamily="18" charset="0"/>
              </a:rPr>
              <a:t>     of rows in a relation is called the cardinality of the</a:t>
            </a:r>
            <a:br>
              <a:rPr lang="en-US" altLang="en-US" sz="2800" b="0" dirty="0" smtClean="0">
                <a:latin typeface="Times New Roman" panose="02020603050405020304" pitchFamily="18" charset="0"/>
              </a:rPr>
            </a:br>
            <a:r>
              <a:rPr lang="en-US" altLang="en-US" sz="2800" b="0" dirty="0" smtClean="0">
                <a:latin typeface="Times New Roman" panose="02020603050405020304" pitchFamily="18" charset="0"/>
              </a:rPr>
              <a:t>     relation. Note that the cardinality of a relation changes</a:t>
            </a:r>
            <a:br>
              <a:rPr lang="en-US" altLang="en-US" sz="2800" b="0" dirty="0" smtClean="0">
                <a:latin typeface="Times New Roman" panose="02020603050405020304" pitchFamily="18" charset="0"/>
              </a:rPr>
            </a:br>
            <a:r>
              <a:rPr lang="en-US" altLang="en-US" sz="2800" b="0" dirty="0" smtClean="0">
                <a:latin typeface="Times New Roman" panose="02020603050405020304" pitchFamily="18" charset="0"/>
              </a:rPr>
              <a:t>     when tuples are added or deleted. This makes the</a:t>
            </a:r>
            <a:br>
              <a:rPr lang="en-US" altLang="en-US" sz="2800" b="0" dirty="0" smtClean="0">
                <a:latin typeface="Times New Roman" panose="02020603050405020304" pitchFamily="18" charset="0"/>
              </a:rPr>
            </a:br>
            <a:r>
              <a:rPr lang="en-US" altLang="en-US" sz="2800" b="0" dirty="0" smtClean="0">
                <a:latin typeface="Times New Roman" panose="02020603050405020304" pitchFamily="18" charset="0"/>
              </a:rPr>
              <a:t>     database dynamic.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43012">
                                            <p:txEl>
                                              <p:pRg st="0" end="0"/>
                                            </p:txEl>
                                          </p:spTgt>
                                        </p:tgtEl>
                                        <p:attrNameLst>
                                          <p:attrName>style.visibility</p:attrName>
                                        </p:attrNameLst>
                                      </p:cBhvr>
                                      <p:to>
                                        <p:strVal val="visible"/>
                                      </p:to>
                                    </p:set>
                                    <p:animEffect transition="in" filter="wipe(down)">
                                      <p:cBhvr>
                                        <p:cTn id="11" dur="580">
                                          <p:stCondLst>
                                            <p:cond delay="0"/>
                                          </p:stCondLst>
                                        </p:cTn>
                                        <p:tgtEl>
                                          <p:spTgt spid="43012">
                                            <p:txEl>
                                              <p:pRg st="0" end="0"/>
                                            </p:txEl>
                                          </p:spTgt>
                                        </p:tgtEl>
                                      </p:cBhvr>
                                    </p:animEffect>
                                    <p:anim calcmode="lin" valueType="num">
                                      <p:cBhvr>
                                        <p:cTn id="12" dur="1822" tmFilter="0,0; 0.14,0.36; 0.43,0.73; 0.71,0.91; 1.0,1.0">
                                          <p:stCondLst>
                                            <p:cond delay="0"/>
                                          </p:stCondLst>
                                        </p:cTn>
                                        <p:tgtEl>
                                          <p:spTgt spid="43012">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43012">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43012">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43012">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43012">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43012">
                                            <p:txEl>
                                              <p:pRg st="0" end="0"/>
                                            </p:txEl>
                                          </p:spTgt>
                                        </p:tgtEl>
                                      </p:cBhvr>
                                      <p:to x="100000" y="60000"/>
                                    </p:animScale>
                                    <p:animScale>
                                      <p:cBhvr>
                                        <p:cTn id="18" dur="166" decel="50000">
                                          <p:stCondLst>
                                            <p:cond delay="676"/>
                                          </p:stCondLst>
                                        </p:cTn>
                                        <p:tgtEl>
                                          <p:spTgt spid="43012">
                                            <p:txEl>
                                              <p:pRg st="0" end="0"/>
                                            </p:txEl>
                                          </p:spTgt>
                                        </p:tgtEl>
                                      </p:cBhvr>
                                      <p:to x="100000" y="100000"/>
                                    </p:animScale>
                                    <p:animScale>
                                      <p:cBhvr>
                                        <p:cTn id="19" dur="26">
                                          <p:stCondLst>
                                            <p:cond delay="1312"/>
                                          </p:stCondLst>
                                        </p:cTn>
                                        <p:tgtEl>
                                          <p:spTgt spid="43012">
                                            <p:txEl>
                                              <p:pRg st="0" end="0"/>
                                            </p:txEl>
                                          </p:spTgt>
                                        </p:tgtEl>
                                      </p:cBhvr>
                                      <p:to x="100000" y="80000"/>
                                    </p:animScale>
                                    <p:animScale>
                                      <p:cBhvr>
                                        <p:cTn id="20" dur="166" decel="50000">
                                          <p:stCondLst>
                                            <p:cond delay="1338"/>
                                          </p:stCondLst>
                                        </p:cTn>
                                        <p:tgtEl>
                                          <p:spTgt spid="43012">
                                            <p:txEl>
                                              <p:pRg st="0" end="0"/>
                                            </p:txEl>
                                          </p:spTgt>
                                        </p:tgtEl>
                                      </p:cBhvr>
                                      <p:to x="100000" y="100000"/>
                                    </p:animScale>
                                    <p:animScale>
                                      <p:cBhvr>
                                        <p:cTn id="21" dur="26">
                                          <p:stCondLst>
                                            <p:cond delay="1642"/>
                                          </p:stCondLst>
                                        </p:cTn>
                                        <p:tgtEl>
                                          <p:spTgt spid="43012">
                                            <p:txEl>
                                              <p:pRg st="0" end="0"/>
                                            </p:txEl>
                                          </p:spTgt>
                                        </p:tgtEl>
                                      </p:cBhvr>
                                      <p:to x="100000" y="90000"/>
                                    </p:animScale>
                                    <p:animScale>
                                      <p:cBhvr>
                                        <p:cTn id="22" dur="166" decel="50000">
                                          <p:stCondLst>
                                            <p:cond delay="1668"/>
                                          </p:stCondLst>
                                        </p:cTn>
                                        <p:tgtEl>
                                          <p:spTgt spid="43012">
                                            <p:txEl>
                                              <p:pRg st="0" end="0"/>
                                            </p:txEl>
                                          </p:spTgt>
                                        </p:tgtEl>
                                      </p:cBhvr>
                                      <p:to x="100000" y="100000"/>
                                    </p:animScale>
                                    <p:animScale>
                                      <p:cBhvr>
                                        <p:cTn id="23" dur="26">
                                          <p:stCondLst>
                                            <p:cond delay="1808"/>
                                          </p:stCondLst>
                                        </p:cTn>
                                        <p:tgtEl>
                                          <p:spTgt spid="43012">
                                            <p:txEl>
                                              <p:pRg st="0" end="0"/>
                                            </p:txEl>
                                          </p:spTgt>
                                        </p:tgtEl>
                                      </p:cBhvr>
                                      <p:to x="100000" y="95000"/>
                                    </p:animScale>
                                    <p:animScale>
                                      <p:cBhvr>
                                        <p:cTn id="24" dur="166" decel="50000">
                                          <p:stCondLst>
                                            <p:cond delay="1834"/>
                                          </p:stCondLst>
                                        </p:cTn>
                                        <p:tgtEl>
                                          <p:spTgt spid="43012">
                                            <p:txEl>
                                              <p:pRg st="0" end="0"/>
                                            </p:txEl>
                                          </p:spTgt>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43012">
                                            <p:txEl>
                                              <p:pRg st="1" end="1"/>
                                            </p:txEl>
                                          </p:spTgt>
                                        </p:tgtEl>
                                        <p:attrNameLst>
                                          <p:attrName>style.visibility</p:attrName>
                                        </p:attrNameLst>
                                      </p:cBhvr>
                                      <p:to>
                                        <p:strVal val="visible"/>
                                      </p:to>
                                    </p:set>
                                    <p:animEffect transition="in" filter="wipe(down)">
                                      <p:cBhvr>
                                        <p:cTn id="29" dur="580">
                                          <p:stCondLst>
                                            <p:cond delay="0"/>
                                          </p:stCondLst>
                                        </p:cTn>
                                        <p:tgtEl>
                                          <p:spTgt spid="43012">
                                            <p:txEl>
                                              <p:pRg st="1" end="1"/>
                                            </p:txEl>
                                          </p:spTgt>
                                        </p:tgtEl>
                                      </p:cBhvr>
                                    </p:animEffect>
                                    <p:anim calcmode="lin" valueType="num">
                                      <p:cBhvr>
                                        <p:cTn id="30" dur="1822" tmFilter="0,0; 0.14,0.36; 0.43,0.73; 0.71,0.91; 1.0,1.0">
                                          <p:stCondLst>
                                            <p:cond delay="0"/>
                                          </p:stCondLst>
                                        </p:cTn>
                                        <p:tgtEl>
                                          <p:spTgt spid="43012">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3012">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3012">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3012">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3012">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43012">
                                            <p:txEl>
                                              <p:pRg st="1" end="1"/>
                                            </p:txEl>
                                          </p:spTgt>
                                        </p:tgtEl>
                                      </p:cBhvr>
                                      <p:to x="100000" y="60000"/>
                                    </p:animScale>
                                    <p:animScale>
                                      <p:cBhvr>
                                        <p:cTn id="36" dur="166" decel="50000">
                                          <p:stCondLst>
                                            <p:cond delay="676"/>
                                          </p:stCondLst>
                                        </p:cTn>
                                        <p:tgtEl>
                                          <p:spTgt spid="43012">
                                            <p:txEl>
                                              <p:pRg st="1" end="1"/>
                                            </p:txEl>
                                          </p:spTgt>
                                        </p:tgtEl>
                                      </p:cBhvr>
                                      <p:to x="100000" y="100000"/>
                                    </p:animScale>
                                    <p:animScale>
                                      <p:cBhvr>
                                        <p:cTn id="37" dur="26">
                                          <p:stCondLst>
                                            <p:cond delay="1312"/>
                                          </p:stCondLst>
                                        </p:cTn>
                                        <p:tgtEl>
                                          <p:spTgt spid="43012">
                                            <p:txEl>
                                              <p:pRg st="1" end="1"/>
                                            </p:txEl>
                                          </p:spTgt>
                                        </p:tgtEl>
                                      </p:cBhvr>
                                      <p:to x="100000" y="80000"/>
                                    </p:animScale>
                                    <p:animScale>
                                      <p:cBhvr>
                                        <p:cTn id="38" dur="166" decel="50000">
                                          <p:stCondLst>
                                            <p:cond delay="1338"/>
                                          </p:stCondLst>
                                        </p:cTn>
                                        <p:tgtEl>
                                          <p:spTgt spid="43012">
                                            <p:txEl>
                                              <p:pRg st="1" end="1"/>
                                            </p:txEl>
                                          </p:spTgt>
                                        </p:tgtEl>
                                      </p:cBhvr>
                                      <p:to x="100000" y="100000"/>
                                    </p:animScale>
                                    <p:animScale>
                                      <p:cBhvr>
                                        <p:cTn id="39" dur="26">
                                          <p:stCondLst>
                                            <p:cond delay="1642"/>
                                          </p:stCondLst>
                                        </p:cTn>
                                        <p:tgtEl>
                                          <p:spTgt spid="43012">
                                            <p:txEl>
                                              <p:pRg st="1" end="1"/>
                                            </p:txEl>
                                          </p:spTgt>
                                        </p:tgtEl>
                                      </p:cBhvr>
                                      <p:to x="100000" y="90000"/>
                                    </p:animScale>
                                    <p:animScale>
                                      <p:cBhvr>
                                        <p:cTn id="40" dur="166" decel="50000">
                                          <p:stCondLst>
                                            <p:cond delay="1668"/>
                                          </p:stCondLst>
                                        </p:cTn>
                                        <p:tgtEl>
                                          <p:spTgt spid="43012">
                                            <p:txEl>
                                              <p:pRg st="1" end="1"/>
                                            </p:txEl>
                                          </p:spTgt>
                                        </p:tgtEl>
                                      </p:cBhvr>
                                      <p:to x="100000" y="100000"/>
                                    </p:animScale>
                                    <p:animScale>
                                      <p:cBhvr>
                                        <p:cTn id="41" dur="26">
                                          <p:stCondLst>
                                            <p:cond delay="1808"/>
                                          </p:stCondLst>
                                        </p:cTn>
                                        <p:tgtEl>
                                          <p:spTgt spid="43012">
                                            <p:txEl>
                                              <p:pRg st="1" end="1"/>
                                            </p:txEl>
                                          </p:spTgt>
                                        </p:tgtEl>
                                      </p:cBhvr>
                                      <p:to x="100000" y="95000"/>
                                    </p:animScale>
                                    <p:animScale>
                                      <p:cBhvr>
                                        <p:cTn id="42" dur="166" decel="50000">
                                          <p:stCondLst>
                                            <p:cond delay="1834"/>
                                          </p:stCondLst>
                                        </p:cTn>
                                        <p:tgtEl>
                                          <p:spTgt spid="43012">
                                            <p:txEl>
                                              <p:pRg st="1" end="1"/>
                                            </p:txEl>
                                          </p:spTgt>
                                        </p:tgtEl>
                                      </p:cBhvr>
                                      <p:to x="100000" y="100000"/>
                                    </p:animScale>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nodeType="clickEffect">
                                  <p:stCondLst>
                                    <p:cond delay="0"/>
                                  </p:stCondLst>
                                  <p:childTnLst>
                                    <p:set>
                                      <p:cBhvr>
                                        <p:cTn id="46" dur="1" fill="hold">
                                          <p:stCondLst>
                                            <p:cond delay="0"/>
                                          </p:stCondLst>
                                        </p:cTn>
                                        <p:tgtEl>
                                          <p:spTgt spid="43012">
                                            <p:txEl>
                                              <p:pRg st="2" end="2"/>
                                            </p:txEl>
                                          </p:spTgt>
                                        </p:tgtEl>
                                        <p:attrNameLst>
                                          <p:attrName>style.visibility</p:attrName>
                                        </p:attrNameLst>
                                      </p:cBhvr>
                                      <p:to>
                                        <p:strVal val="visible"/>
                                      </p:to>
                                    </p:set>
                                    <p:animEffect transition="in" filter="wipe(down)">
                                      <p:cBhvr>
                                        <p:cTn id="47" dur="580">
                                          <p:stCondLst>
                                            <p:cond delay="0"/>
                                          </p:stCondLst>
                                        </p:cTn>
                                        <p:tgtEl>
                                          <p:spTgt spid="43012">
                                            <p:txEl>
                                              <p:pRg st="2" end="2"/>
                                            </p:txEl>
                                          </p:spTgt>
                                        </p:tgtEl>
                                      </p:cBhvr>
                                    </p:animEffect>
                                    <p:anim calcmode="lin" valueType="num">
                                      <p:cBhvr>
                                        <p:cTn id="48" dur="1822" tmFilter="0,0; 0.14,0.36; 0.43,0.73; 0.71,0.91; 1.0,1.0">
                                          <p:stCondLst>
                                            <p:cond delay="0"/>
                                          </p:stCondLst>
                                        </p:cTn>
                                        <p:tgtEl>
                                          <p:spTgt spid="43012">
                                            <p:txEl>
                                              <p:pRg st="2" end="2"/>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43012">
                                            <p:txEl>
                                              <p:pRg st="2" end="2"/>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43012">
                                            <p:txEl>
                                              <p:pRg st="2" end="2"/>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43012">
                                            <p:txEl>
                                              <p:pRg st="2" end="2"/>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43012">
                                            <p:txEl>
                                              <p:pRg st="2" end="2"/>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43012">
                                            <p:txEl>
                                              <p:pRg st="2" end="2"/>
                                            </p:txEl>
                                          </p:spTgt>
                                        </p:tgtEl>
                                      </p:cBhvr>
                                      <p:to x="100000" y="60000"/>
                                    </p:animScale>
                                    <p:animScale>
                                      <p:cBhvr>
                                        <p:cTn id="54" dur="166" decel="50000">
                                          <p:stCondLst>
                                            <p:cond delay="676"/>
                                          </p:stCondLst>
                                        </p:cTn>
                                        <p:tgtEl>
                                          <p:spTgt spid="43012">
                                            <p:txEl>
                                              <p:pRg st="2" end="2"/>
                                            </p:txEl>
                                          </p:spTgt>
                                        </p:tgtEl>
                                      </p:cBhvr>
                                      <p:to x="100000" y="100000"/>
                                    </p:animScale>
                                    <p:animScale>
                                      <p:cBhvr>
                                        <p:cTn id="55" dur="26">
                                          <p:stCondLst>
                                            <p:cond delay="1312"/>
                                          </p:stCondLst>
                                        </p:cTn>
                                        <p:tgtEl>
                                          <p:spTgt spid="43012">
                                            <p:txEl>
                                              <p:pRg st="2" end="2"/>
                                            </p:txEl>
                                          </p:spTgt>
                                        </p:tgtEl>
                                      </p:cBhvr>
                                      <p:to x="100000" y="80000"/>
                                    </p:animScale>
                                    <p:animScale>
                                      <p:cBhvr>
                                        <p:cTn id="56" dur="166" decel="50000">
                                          <p:stCondLst>
                                            <p:cond delay="1338"/>
                                          </p:stCondLst>
                                        </p:cTn>
                                        <p:tgtEl>
                                          <p:spTgt spid="43012">
                                            <p:txEl>
                                              <p:pRg st="2" end="2"/>
                                            </p:txEl>
                                          </p:spTgt>
                                        </p:tgtEl>
                                      </p:cBhvr>
                                      <p:to x="100000" y="100000"/>
                                    </p:animScale>
                                    <p:animScale>
                                      <p:cBhvr>
                                        <p:cTn id="57" dur="26">
                                          <p:stCondLst>
                                            <p:cond delay="1642"/>
                                          </p:stCondLst>
                                        </p:cTn>
                                        <p:tgtEl>
                                          <p:spTgt spid="43012">
                                            <p:txEl>
                                              <p:pRg st="2" end="2"/>
                                            </p:txEl>
                                          </p:spTgt>
                                        </p:tgtEl>
                                      </p:cBhvr>
                                      <p:to x="100000" y="90000"/>
                                    </p:animScale>
                                    <p:animScale>
                                      <p:cBhvr>
                                        <p:cTn id="58" dur="166" decel="50000">
                                          <p:stCondLst>
                                            <p:cond delay="1668"/>
                                          </p:stCondLst>
                                        </p:cTn>
                                        <p:tgtEl>
                                          <p:spTgt spid="43012">
                                            <p:txEl>
                                              <p:pRg st="2" end="2"/>
                                            </p:txEl>
                                          </p:spTgt>
                                        </p:tgtEl>
                                      </p:cBhvr>
                                      <p:to x="100000" y="100000"/>
                                    </p:animScale>
                                    <p:animScale>
                                      <p:cBhvr>
                                        <p:cTn id="59" dur="26">
                                          <p:stCondLst>
                                            <p:cond delay="1808"/>
                                          </p:stCondLst>
                                        </p:cTn>
                                        <p:tgtEl>
                                          <p:spTgt spid="43012">
                                            <p:txEl>
                                              <p:pRg st="2" end="2"/>
                                            </p:txEl>
                                          </p:spTgt>
                                        </p:tgtEl>
                                      </p:cBhvr>
                                      <p:to x="100000" y="95000"/>
                                    </p:animScale>
                                    <p:animScale>
                                      <p:cBhvr>
                                        <p:cTn id="60" dur="166" decel="50000">
                                          <p:stCondLst>
                                            <p:cond delay="1834"/>
                                          </p:stCondLst>
                                        </p:cTn>
                                        <p:tgtEl>
                                          <p:spTgt spid="43012">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3507" name="Text Box 3"/>
          <p:cNvSpPr txBox="1">
            <a:spLocks noChangeArrowheads="1"/>
          </p:cNvSpPr>
          <p:nvPr/>
        </p:nvSpPr>
        <p:spPr bwMode="auto">
          <a:xfrm>
            <a:off x="228600" y="76200"/>
            <a:ext cx="63388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effectLst>
                  <a:outerShdw blurRad="38100" dist="38100" dir="2700000" algn="tl">
                    <a:srgbClr val="C0C0C0"/>
                  </a:outerShdw>
                </a:effectLst>
                <a:latin typeface="Calibri" panose="020F0502020204030204" pitchFamily="34" charset="0"/>
              </a:rPr>
              <a:t>14.4.2   OPERATIONS ON RELATIONS</a:t>
            </a:r>
          </a:p>
        </p:txBody>
      </p:sp>
      <p:sp>
        <p:nvSpPr>
          <p:cNvPr id="4505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813509" name="Rectangle 5"/>
          <p:cNvSpPr>
            <a:spLocks noChangeArrowheads="1"/>
          </p:cNvSpPr>
          <p:nvPr/>
        </p:nvSpPr>
        <p:spPr bwMode="auto">
          <a:xfrm>
            <a:off x="228600" y="838200"/>
            <a:ext cx="8229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In a relational database we can define several operations to create new relations based on existing ones. We define nine operations in this section: insert, delete, update, select, project, join, union, intersection, and difference. Instead of discussing these operations in the abstract, we describe each operation as defined in the database query language SQL (Structured Query Language).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3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13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3507" grpId="0"/>
      <p:bldP spid="181350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0" y="0"/>
            <a:ext cx="510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Structured Query Language</a:t>
            </a:r>
          </a:p>
        </p:txBody>
      </p:sp>
      <p:sp>
        <p:nvSpPr>
          <p:cNvPr id="47108" name="Rectangle 3"/>
          <p:cNvSpPr>
            <a:spLocks noChangeArrowheads="1"/>
          </p:cNvSpPr>
          <p:nvPr/>
        </p:nvSpPr>
        <p:spPr bwMode="auto">
          <a:xfrm>
            <a:off x="0" y="685800"/>
            <a:ext cx="8915400" cy="39354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a:latin typeface="Times New Roman" panose="02020603050405020304" pitchFamily="18" charset="0"/>
              </a:rPr>
              <a:t>Structured Query Language (SQL)</a:t>
            </a:r>
            <a:r>
              <a:rPr lang="en-US" altLang="en-US" sz="2800" b="0">
                <a:latin typeface="Times New Roman" panose="02020603050405020304" pitchFamily="18" charset="0"/>
              </a:rPr>
              <a:t> is the language standardized by the American National Standards Institute (ANSI) and the International Organization for Standardization (ISO) for use on relational databases. It is a </a:t>
            </a:r>
            <a:r>
              <a:rPr lang="en-US" altLang="en-US" sz="2800" i="1">
                <a:latin typeface="Times New Roman" panose="02020603050405020304" pitchFamily="18" charset="0"/>
              </a:rPr>
              <a:t>declarative</a:t>
            </a:r>
            <a:r>
              <a:rPr lang="en-US" altLang="en-US" sz="2800" b="0">
                <a:latin typeface="Times New Roman" panose="02020603050405020304" pitchFamily="18" charset="0"/>
              </a:rPr>
              <a:t> rather than </a:t>
            </a:r>
            <a:r>
              <a:rPr lang="en-US" altLang="en-US" sz="2800" i="1">
                <a:latin typeface="Times New Roman" panose="02020603050405020304" pitchFamily="18" charset="0"/>
              </a:rPr>
              <a:t>procedural</a:t>
            </a:r>
            <a:r>
              <a:rPr lang="en-US" altLang="en-US" sz="2800" b="0">
                <a:latin typeface="Times New Roman" panose="02020603050405020304" pitchFamily="18" charset="0"/>
              </a:rPr>
              <a:t> language, which means that users declare what they want without having to write a step-by-step procedure. The SQL language was first implemented by the Oracle Corporation in 1979, with various versions of SQL being released since then.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0"/>
            <a:ext cx="1223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Insert</a:t>
            </a:r>
          </a:p>
        </p:txBody>
      </p:sp>
      <p:sp>
        <p:nvSpPr>
          <p:cNvPr id="49155" name="Rectangle 3"/>
          <p:cNvSpPr>
            <a:spLocks noChangeArrowheads="1"/>
          </p:cNvSpPr>
          <p:nvPr/>
        </p:nvSpPr>
        <p:spPr bwMode="auto">
          <a:xfrm>
            <a:off x="0" y="533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a:t>
            </a:r>
            <a:r>
              <a:rPr lang="en-US" altLang="en-US" sz="2800" i="1">
                <a:latin typeface="Times New Roman" panose="02020603050405020304" pitchFamily="18" charset="0"/>
              </a:rPr>
              <a:t>insert operation</a:t>
            </a:r>
            <a:r>
              <a:rPr lang="en-US" altLang="en-US" sz="2800" b="0">
                <a:latin typeface="Times New Roman" panose="02020603050405020304" pitchFamily="18" charset="0"/>
              </a:rPr>
              <a:t> is a unary operation—that is, it is applied to a single relation. The operation inserts a new tuple into the relation. The insert operation uses the following format:</a:t>
            </a:r>
          </a:p>
        </p:txBody>
      </p:sp>
      <p:pic>
        <p:nvPicPr>
          <p:cNvPr id="4915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2166938"/>
            <a:ext cx="3281362"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228600" y="3276600"/>
            <a:ext cx="8583613" cy="2971800"/>
            <a:chOff x="228600" y="3276600"/>
            <a:chExt cx="8583613" cy="2971800"/>
          </a:xfrm>
        </p:grpSpPr>
        <p:sp>
          <p:nvSpPr>
            <p:cNvPr id="49158" name="Text Box 7"/>
            <p:cNvSpPr txBox="1">
              <a:spLocks noChangeArrowheads="1"/>
            </p:cNvSpPr>
            <p:nvPr/>
          </p:nvSpPr>
          <p:spPr bwMode="auto">
            <a:xfrm>
              <a:off x="304800" y="3352800"/>
              <a:ext cx="5494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14.7  </a:t>
              </a:r>
              <a:r>
                <a:rPr lang="en-US" altLang="en-US" sz="2000">
                  <a:latin typeface="Times New Roman" panose="02020603050405020304" pitchFamily="18" charset="0"/>
                </a:rPr>
                <a:t>An example of an insert operation</a:t>
              </a:r>
            </a:p>
          </p:txBody>
        </p:sp>
        <p:pic>
          <p:nvPicPr>
            <p:cNvPr id="4915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78275"/>
              <a:ext cx="858361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9160" name="Straight Connector 7"/>
            <p:cNvCxnSpPr>
              <a:cxnSpLocks noChangeShapeType="1"/>
            </p:cNvCxnSpPr>
            <p:nvPr/>
          </p:nvCxnSpPr>
          <p:spPr bwMode="auto">
            <a:xfrm>
              <a:off x="381000" y="3886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1" name="Straight Connector 8"/>
            <p:cNvCxnSpPr>
              <a:cxnSpLocks noChangeShapeType="1"/>
            </p:cNvCxnSpPr>
            <p:nvPr/>
          </p:nvCxnSpPr>
          <p:spPr bwMode="auto">
            <a:xfrm>
              <a:off x="457200" y="6248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2" name="Straight Connector 9"/>
            <p:cNvCxnSpPr>
              <a:cxnSpLocks noChangeShapeType="1"/>
            </p:cNvCxnSpPr>
            <p:nvPr/>
          </p:nvCxnSpPr>
          <p:spPr bwMode="auto">
            <a:xfrm>
              <a:off x="381000" y="3276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49156"/>
                                        </p:tgtEl>
                                        <p:attrNameLst>
                                          <p:attrName>style.visibility</p:attrName>
                                        </p:attrNameLst>
                                      </p:cBhvr>
                                      <p:to>
                                        <p:strVal val="visible"/>
                                      </p:to>
                                    </p:set>
                                    <p:animEffect transition="in" filter="wipe(down)">
                                      <p:cBhvr>
                                        <p:cTn id="15" dur="580">
                                          <p:stCondLst>
                                            <p:cond delay="0"/>
                                          </p:stCondLst>
                                        </p:cTn>
                                        <p:tgtEl>
                                          <p:spTgt spid="49156"/>
                                        </p:tgtEl>
                                      </p:cBhvr>
                                    </p:animEffect>
                                    <p:anim calcmode="lin" valueType="num">
                                      <p:cBhvr>
                                        <p:cTn id="16" dur="1822" tmFilter="0,0; 0.14,0.36; 0.43,0.73; 0.71,0.91; 1.0,1.0">
                                          <p:stCondLst>
                                            <p:cond delay="0"/>
                                          </p:stCondLst>
                                        </p:cTn>
                                        <p:tgtEl>
                                          <p:spTgt spid="4915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4915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4915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4915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49156"/>
                                        </p:tgtEl>
                                        <p:attrNameLst>
                                          <p:attrName>ppt_y</p:attrName>
                                        </p:attrNameLst>
                                      </p:cBhvr>
                                      <p:tavLst>
                                        <p:tav tm="0" fmla="#ppt_y-sin(pi*$)/81">
                                          <p:val>
                                            <p:fltVal val="0"/>
                                          </p:val>
                                        </p:tav>
                                        <p:tav tm="100000">
                                          <p:val>
                                            <p:fltVal val="1"/>
                                          </p:val>
                                        </p:tav>
                                      </p:tavLst>
                                    </p:anim>
                                    <p:animScale>
                                      <p:cBhvr>
                                        <p:cTn id="21" dur="26">
                                          <p:stCondLst>
                                            <p:cond delay="650"/>
                                          </p:stCondLst>
                                        </p:cTn>
                                        <p:tgtEl>
                                          <p:spTgt spid="49156"/>
                                        </p:tgtEl>
                                      </p:cBhvr>
                                      <p:to x="100000" y="60000"/>
                                    </p:animScale>
                                    <p:animScale>
                                      <p:cBhvr>
                                        <p:cTn id="22" dur="166" decel="50000">
                                          <p:stCondLst>
                                            <p:cond delay="676"/>
                                          </p:stCondLst>
                                        </p:cTn>
                                        <p:tgtEl>
                                          <p:spTgt spid="49156"/>
                                        </p:tgtEl>
                                      </p:cBhvr>
                                      <p:to x="100000" y="100000"/>
                                    </p:animScale>
                                    <p:animScale>
                                      <p:cBhvr>
                                        <p:cTn id="23" dur="26">
                                          <p:stCondLst>
                                            <p:cond delay="1312"/>
                                          </p:stCondLst>
                                        </p:cTn>
                                        <p:tgtEl>
                                          <p:spTgt spid="49156"/>
                                        </p:tgtEl>
                                      </p:cBhvr>
                                      <p:to x="100000" y="80000"/>
                                    </p:animScale>
                                    <p:animScale>
                                      <p:cBhvr>
                                        <p:cTn id="24" dur="166" decel="50000">
                                          <p:stCondLst>
                                            <p:cond delay="1338"/>
                                          </p:stCondLst>
                                        </p:cTn>
                                        <p:tgtEl>
                                          <p:spTgt spid="49156"/>
                                        </p:tgtEl>
                                      </p:cBhvr>
                                      <p:to x="100000" y="100000"/>
                                    </p:animScale>
                                    <p:animScale>
                                      <p:cBhvr>
                                        <p:cTn id="25" dur="26">
                                          <p:stCondLst>
                                            <p:cond delay="1642"/>
                                          </p:stCondLst>
                                        </p:cTn>
                                        <p:tgtEl>
                                          <p:spTgt spid="49156"/>
                                        </p:tgtEl>
                                      </p:cBhvr>
                                      <p:to x="100000" y="90000"/>
                                    </p:animScale>
                                    <p:animScale>
                                      <p:cBhvr>
                                        <p:cTn id="26" dur="166" decel="50000">
                                          <p:stCondLst>
                                            <p:cond delay="1668"/>
                                          </p:stCondLst>
                                        </p:cTn>
                                        <p:tgtEl>
                                          <p:spTgt spid="49156"/>
                                        </p:tgtEl>
                                      </p:cBhvr>
                                      <p:to x="100000" y="100000"/>
                                    </p:animScale>
                                    <p:animScale>
                                      <p:cBhvr>
                                        <p:cTn id="27" dur="26">
                                          <p:stCondLst>
                                            <p:cond delay="1808"/>
                                          </p:stCondLst>
                                        </p:cTn>
                                        <p:tgtEl>
                                          <p:spTgt spid="49156"/>
                                        </p:tgtEl>
                                      </p:cBhvr>
                                      <p:to x="100000" y="95000"/>
                                    </p:animScale>
                                    <p:animScale>
                                      <p:cBhvr>
                                        <p:cTn id="28" dur="166" decel="50000">
                                          <p:stCondLst>
                                            <p:cond delay="1834"/>
                                          </p:stCondLst>
                                        </p:cTn>
                                        <p:tgtEl>
                                          <p:spTgt spid="49156"/>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0" y="0"/>
            <a:ext cx="1268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Delete</a:t>
            </a:r>
          </a:p>
        </p:txBody>
      </p:sp>
      <p:sp>
        <p:nvSpPr>
          <p:cNvPr id="51203" name="Rectangle 3"/>
          <p:cNvSpPr>
            <a:spLocks noChangeArrowheads="1"/>
          </p:cNvSpPr>
          <p:nvPr/>
        </p:nvSpPr>
        <p:spPr bwMode="auto">
          <a:xfrm>
            <a:off x="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delete operation is also a unary operation. The operation deletes a tuple defined by a criterion from the relation. The delete operation uses the following format:</a:t>
            </a:r>
          </a:p>
        </p:txBody>
      </p:sp>
      <p:pic>
        <p:nvPicPr>
          <p:cNvPr id="512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663" y="2057400"/>
            <a:ext cx="3081337"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381000" y="3124200"/>
            <a:ext cx="8099425" cy="3276600"/>
            <a:chOff x="381000" y="3124200"/>
            <a:chExt cx="8099425" cy="3276600"/>
          </a:xfrm>
        </p:grpSpPr>
        <p:sp>
          <p:nvSpPr>
            <p:cNvPr id="51206" name="Text Box 5"/>
            <p:cNvSpPr txBox="1">
              <a:spLocks noChangeArrowheads="1"/>
            </p:cNvSpPr>
            <p:nvPr/>
          </p:nvSpPr>
          <p:spPr bwMode="auto">
            <a:xfrm>
              <a:off x="381000" y="3200400"/>
              <a:ext cx="536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14.8  </a:t>
              </a:r>
              <a:r>
                <a:rPr lang="en-US" altLang="en-US" sz="2000">
                  <a:latin typeface="Times New Roman" panose="02020603050405020304" pitchFamily="18" charset="0"/>
                </a:rPr>
                <a:t>An example of a delete operation</a:t>
              </a:r>
            </a:p>
          </p:txBody>
        </p:sp>
        <p:pic>
          <p:nvPicPr>
            <p:cNvPr id="5120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4038600"/>
              <a:ext cx="7615237"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208" name="Straight Connector 7"/>
            <p:cNvCxnSpPr>
              <a:cxnSpLocks noChangeShapeType="1"/>
            </p:cNvCxnSpPr>
            <p:nvPr/>
          </p:nvCxnSpPr>
          <p:spPr bwMode="auto">
            <a:xfrm>
              <a:off x="381000" y="3733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09" name="Straight Connector 8"/>
            <p:cNvCxnSpPr>
              <a:cxnSpLocks noChangeShapeType="1"/>
            </p:cNvCxnSpPr>
            <p:nvPr/>
          </p:nvCxnSpPr>
          <p:spPr bwMode="auto">
            <a:xfrm>
              <a:off x="457200" y="6400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10" name="Straight Connector 9"/>
            <p:cNvCxnSpPr>
              <a:cxnSpLocks noChangeShapeType="1"/>
            </p:cNvCxnSpPr>
            <p:nvPr/>
          </p:nvCxnSpPr>
          <p:spPr bwMode="auto">
            <a:xfrm>
              <a:off x="381000" y="3124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51205"/>
                                        </p:tgtEl>
                                        <p:attrNameLst>
                                          <p:attrName>style.visibility</p:attrName>
                                        </p:attrNameLst>
                                      </p:cBhvr>
                                      <p:to>
                                        <p:strVal val="visible"/>
                                      </p:to>
                                    </p:set>
                                    <p:animEffect transition="in" filter="wipe(down)">
                                      <p:cBhvr>
                                        <p:cTn id="15" dur="580">
                                          <p:stCondLst>
                                            <p:cond delay="0"/>
                                          </p:stCondLst>
                                        </p:cTn>
                                        <p:tgtEl>
                                          <p:spTgt spid="51205"/>
                                        </p:tgtEl>
                                      </p:cBhvr>
                                    </p:animEffect>
                                    <p:anim calcmode="lin" valueType="num">
                                      <p:cBhvr>
                                        <p:cTn id="16" dur="1822" tmFilter="0,0; 0.14,0.36; 0.43,0.73; 0.71,0.91; 1.0,1.0">
                                          <p:stCondLst>
                                            <p:cond delay="0"/>
                                          </p:stCondLst>
                                        </p:cTn>
                                        <p:tgtEl>
                                          <p:spTgt spid="5120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120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120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120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1205"/>
                                        </p:tgtEl>
                                        <p:attrNameLst>
                                          <p:attrName>ppt_y</p:attrName>
                                        </p:attrNameLst>
                                      </p:cBhvr>
                                      <p:tavLst>
                                        <p:tav tm="0" fmla="#ppt_y-sin(pi*$)/81">
                                          <p:val>
                                            <p:fltVal val="0"/>
                                          </p:val>
                                        </p:tav>
                                        <p:tav tm="100000">
                                          <p:val>
                                            <p:fltVal val="1"/>
                                          </p:val>
                                        </p:tav>
                                      </p:tavLst>
                                    </p:anim>
                                    <p:animScale>
                                      <p:cBhvr>
                                        <p:cTn id="21" dur="26">
                                          <p:stCondLst>
                                            <p:cond delay="650"/>
                                          </p:stCondLst>
                                        </p:cTn>
                                        <p:tgtEl>
                                          <p:spTgt spid="51205"/>
                                        </p:tgtEl>
                                      </p:cBhvr>
                                      <p:to x="100000" y="60000"/>
                                    </p:animScale>
                                    <p:animScale>
                                      <p:cBhvr>
                                        <p:cTn id="22" dur="166" decel="50000">
                                          <p:stCondLst>
                                            <p:cond delay="676"/>
                                          </p:stCondLst>
                                        </p:cTn>
                                        <p:tgtEl>
                                          <p:spTgt spid="51205"/>
                                        </p:tgtEl>
                                      </p:cBhvr>
                                      <p:to x="100000" y="100000"/>
                                    </p:animScale>
                                    <p:animScale>
                                      <p:cBhvr>
                                        <p:cTn id="23" dur="26">
                                          <p:stCondLst>
                                            <p:cond delay="1312"/>
                                          </p:stCondLst>
                                        </p:cTn>
                                        <p:tgtEl>
                                          <p:spTgt spid="51205"/>
                                        </p:tgtEl>
                                      </p:cBhvr>
                                      <p:to x="100000" y="80000"/>
                                    </p:animScale>
                                    <p:animScale>
                                      <p:cBhvr>
                                        <p:cTn id="24" dur="166" decel="50000">
                                          <p:stCondLst>
                                            <p:cond delay="1338"/>
                                          </p:stCondLst>
                                        </p:cTn>
                                        <p:tgtEl>
                                          <p:spTgt spid="51205"/>
                                        </p:tgtEl>
                                      </p:cBhvr>
                                      <p:to x="100000" y="100000"/>
                                    </p:animScale>
                                    <p:animScale>
                                      <p:cBhvr>
                                        <p:cTn id="25" dur="26">
                                          <p:stCondLst>
                                            <p:cond delay="1642"/>
                                          </p:stCondLst>
                                        </p:cTn>
                                        <p:tgtEl>
                                          <p:spTgt spid="51205"/>
                                        </p:tgtEl>
                                      </p:cBhvr>
                                      <p:to x="100000" y="90000"/>
                                    </p:animScale>
                                    <p:animScale>
                                      <p:cBhvr>
                                        <p:cTn id="26" dur="166" decel="50000">
                                          <p:stCondLst>
                                            <p:cond delay="1668"/>
                                          </p:stCondLst>
                                        </p:cTn>
                                        <p:tgtEl>
                                          <p:spTgt spid="51205"/>
                                        </p:tgtEl>
                                      </p:cBhvr>
                                      <p:to x="100000" y="100000"/>
                                    </p:animScale>
                                    <p:animScale>
                                      <p:cBhvr>
                                        <p:cTn id="27" dur="26">
                                          <p:stCondLst>
                                            <p:cond delay="1808"/>
                                          </p:stCondLst>
                                        </p:cTn>
                                        <p:tgtEl>
                                          <p:spTgt spid="51205"/>
                                        </p:tgtEl>
                                      </p:cBhvr>
                                      <p:to x="100000" y="95000"/>
                                    </p:animScale>
                                    <p:animScale>
                                      <p:cBhvr>
                                        <p:cTn id="28" dur="166" decel="50000">
                                          <p:stCondLst>
                                            <p:cond delay="1834"/>
                                          </p:stCondLst>
                                        </p:cTn>
                                        <p:tgtEl>
                                          <p:spTgt spid="51205"/>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0"/>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Update</a:t>
            </a:r>
          </a:p>
        </p:txBody>
      </p:sp>
      <p:sp>
        <p:nvSpPr>
          <p:cNvPr id="53251" name="Rectangle 3"/>
          <p:cNvSpPr>
            <a:spLocks noChangeArrowheads="1"/>
          </p:cNvSpPr>
          <p:nvPr/>
        </p:nvSpPr>
        <p:spPr bwMode="auto">
          <a:xfrm>
            <a:off x="0" y="5334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update operation is also a unary operation that is applied to a single relation. The operation changes the value of some attributes of a tuple. The update operation uses the following format:</a:t>
            </a:r>
          </a:p>
        </p:txBody>
      </p:sp>
      <p:pic>
        <p:nvPicPr>
          <p:cNvPr id="5325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3" y="2154238"/>
            <a:ext cx="4872037"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152400" y="3352800"/>
            <a:ext cx="8829675" cy="3200400"/>
            <a:chOff x="152400" y="3352800"/>
            <a:chExt cx="8829675" cy="3200400"/>
          </a:xfrm>
        </p:grpSpPr>
        <p:sp>
          <p:nvSpPr>
            <p:cNvPr id="53254" name="Text Box 4"/>
            <p:cNvSpPr txBox="1">
              <a:spLocks noChangeArrowheads="1"/>
            </p:cNvSpPr>
            <p:nvPr/>
          </p:nvSpPr>
          <p:spPr bwMode="auto">
            <a:xfrm>
              <a:off x="304800" y="3429000"/>
              <a:ext cx="5622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14.9  </a:t>
              </a:r>
              <a:r>
                <a:rPr lang="en-US" altLang="en-US" sz="2000">
                  <a:latin typeface="Times New Roman" panose="02020603050405020304" pitchFamily="18" charset="0"/>
                </a:rPr>
                <a:t>An example of an update operation</a:t>
              </a:r>
            </a:p>
          </p:txBody>
        </p:sp>
        <p:pic>
          <p:nvPicPr>
            <p:cNvPr id="532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110038"/>
              <a:ext cx="8829675" cy="221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3256" name="Straight Connector 7"/>
            <p:cNvCxnSpPr>
              <a:cxnSpLocks noChangeShapeType="1"/>
            </p:cNvCxnSpPr>
            <p:nvPr/>
          </p:nvCxnSpPr>
          <p:spPr bwMode="auto">
            <a:xfrm>
              <a:off x="381000" y="3962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7" name="Straight Connector 8"/>
            <p:cNvCxnSpPr>
              <a:cxnSpLocks noChangeShapeType="1"/>
            </p:cNvCxnSpPr>
            <p:nvPr/>
          </p:nvCxnSpPr>
          <p:spPr bwMode="auto">
            <a:xfrm>
              <a:off x="457200" y="655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58" name="Straight Connector 9"/>
            <p:cNvCxnSpPr>
              <a:cxnSpLocks noChangeShapeType="1"/>
            </p:cNvCxnSpPr>
            <p:nvPr/>
          </p:nvCxnSpPr>
          <p:spPr bwMode="auto">
            <a:xfrm>
              <a:off x="381000" y="3352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53253"/>
                                        </p:tgtEl>
                                        <p:attrNameLst>
                                          <p:attrName>style.visibility</p:attrName>
                                        </p:attrNameLst>
                                      </p:cBhvr>
                                      <p:to>
                                        <p:strVal val="visible"/>
                                      </p:to>
                                    </p:set>
                                    <p:animEffect transition="in" filter="wipe(down)">
                                      <p:cBhvr>
                                        <p:cTn id="15" dur="580">
                                          <p:stCondLst>
                                            <p:cond delay="0"/>
                                          </p:stCondLst>
                                        </p:cTn>
                                        <p:tgtEl>
                                          <p:spTgt spid="53253"/>
                                        </p:tgtEl>
                                      </p:cBhvr>
                                    </p:animEffect>
                                    <p:anim calcmode="lin" valueType="num">
                                      <p:cBhvr>
                                        <p:cTn id="16" dur="1822" tmFilter="0,0; 0.14,0.36; 0.43,0.73; 0.71,0.91; 1.0,1.0">
                                          <p:stCondLst>
                                            <p:cond delay="0"/>
                                          </p:stCondLst>
                                        </p:cTn>
                                        <p:tgtEl>
                                          <p:spTgt spid="5325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325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325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325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3253"/>
                                        </p:tgtEl>
                                        <p:attrNameLst>
                                          <p:attrName>ppt_y</p:attrName>
                                        </p:attrNameLst>
                                      </p:cBhvr>
                                      <p:tavLst>
                                        <p:tav tm="0" fmla="#ppt_y-sin(pi*$)/81">
                                          <p:val>
                                            <p:fltVal val="0"/>
                                          </p:val>
                                        </p:tav>
                                        <p:tav tm="100000">
                                          <p:val>
                                            <p:fltVal val="1"/>
                                          </p:val>
                                        </p:tav>
                                      </p:tavLst>
                                    </p:anim>
                                    <p:animScale>
                                      <p:cBhvr>
                                        <p:cTn id="21" dur="26">
                                          <p:stCondLst>
                                            <p:cond delay="650"/>
                                          </p:stCondLst>
                                        </p:cTn>
                                        <p:tgtEl>
                                          <p:spTgt spid="53253"/>
                                        </p:tgtEl>
                                      </p:cBhvr>
                                      <p:to x="100000" y="60000"/>
                                    </p:animScale>
                                    <p:animScale>
                                      <p:cBhvr>
                                        <p:cTn id="22" dur="166" decel="50000">
                                          <p:stCondLst>
                                            <p:cond delay="676"/>
                                          </p:stCondLst>
                                        </p:cTn>
                                        <p:tgtEl>
                                          <p:spTgt spid="53253"/>
                                        </p:tgtEl>
                                      </p:cBhvr>
                                      <p:to x="100000" y="100000"/>
                                    </p:animScale>
                                    <p:animScale>
                                      <p:cBhvr>
                                        <p:cTn id="23" dur="26">
                                          <p:stCondLst>
                                            <p:cond delay="1312"/>
                                          </p:stCondLst>
                                        </p:cTn>
                                        <p:tgtEl>
                                          <p:spTgt spid="53253"/>
                                        </p:tgtEl>
                                      </p:cBhvr>
                                      <p:to x="100000" y="80000"/>
                                    </p:animScale>
                                    <p:animScale>
                                      <p:cBhvr>
                                        <p:cTn id="24" dur="166" decel="50000">
                                          <p:stCondLst>
                                            <p:cond delay="1338"/>
                                          </p:stCondLst>
                                        </p:cTn>
                                        <p:tgtEl>
                                          <p:spTgt spid="53253"/>
                                        </p:tgtEl>
                                      </p:cBhvr>
                                      <p:to x="100000" y="100000"/>
                                    </p:animScale>
                                    <p:animScale>
                                      <p:cBhvr>
                                        <p:cTn id="25" dur="26">
                                          <p:stCondLst>
                                            <p:cond delay="1642"/>
                                          </p:stCondLst>
                                        </p:cTn>
                                        <p:tgtEl>
                                          <p:spTgt spid="53253"/>
                                        </p:tgtEl>
                                      </p:cBhvr>
                                      <p:to x="100000" y="90000"/>
                                    </p:animScale>
                                    <p:animScale>
                                      <p:cBhvr>
                                        <p:cTn id="26" dur="166" decel="50000">
                                          <p:stCondLst>
                                            <p:cond delay="1668"/>
                                          </p:stCondLst>
                                        </p:cTn>
                                        <p:tgtEl>
                                          <p:spTgt spid="53253"/>
                                        </p:tgtEl>
                                      </p:cBhvr>
                                      <p:to x="100000" y="100000"/>
                                    </p:animScale>
                                    <p:animScale>
                                      <p:cBhvr>
                                        <p:cTn id="27" dur="26">
                                          <p:stCondLst>
                                            <p:cond delay="1808"/>
                                          </p:stCondLst>
                                        </p:cTn>
                                        <p:tgtEl>
                                          <p:spTgt spid="53253"/>
                                        </p:tgtEl>
                                      </p:cBhvr>
                                      <p:to x="100000" y="95000"/>
                                    </p:animScale>
                                    <p:animScale>
                                      <p:cBhvr>
                                        <p:cTn id="28" dur="166" decel="50000">
                                          <p:stCondLst>
                                            <p:cond delay="1834"/>
                                          </p:stCondLst>
                                        </p:cTn>
                                        <p:tgtEl>
                                          <p:spTgt spid="53253"/>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0" y="0"/>
            <a:ext cx="120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Select</a:t>
            </a:r>
          </a:p>
        </p:txBody>
      </p:sp>
      <p:sp>
        <p:nvSpPr>
          <p:cNvPr id="55299" name="Rectangle 3"/>
          <p:cNvSpPr>
            <a:spLocks noChangeArrowheads="1"/>
          </p:cNvSpPr>
          <p:nvPr/>
        </p:nvSpPr>
        <p:spPr bwMode="auto">
          <a:xfrm>
            <a:off x="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select operation is a unary operation. The tuples (rows) in the resulting relation are a subset of the tuples in the original relation. </a:t>
            </a:r>
          </a:p>
        </p:txBody>
      </p:sp>
      <p:pic>
        <p:nvPicPr>
          <p:cNvPr id="5530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2038350"/>
            <a:ext cx="24765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381000" y="3429000"/>
            <a:ext cx="8099425" cy="3048000"/>
            <a:chOff x="381000" y="3429000"/>
            <a:chExt cx="8099425" cy="3048000"/>
          </a:xfrm>
        </p:grpSpPr>
        <p:sp>
          <p:nvSpPr>
            <p:cNvPr id="3" name="Text Box 4"/>
            <p:cNvSpPr txBox="1">
              <a:spLocks noChangeArrowheads="1"/>
            </p:cNvSpPr>
            <p:nvPr/>
          </p:nvSpPr>
          <p:spPr bwMode="auto">
            <a:xfrm>
              <a:off x="381000" y="3505200"/>
              <a:ext cx="561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14.10  </a:t>
              </a:r>
              <a:r>
                <a:rPr lang="en-US" altLang="en-US" sz="2000">
                  <a:latin typeface="Times New Roman" panose="02020603050405020304" pitchFamily="18" charset="0"/>
                </a:rPr>
                <a:t>An example of a select operation</a:t>
              </a:r>
            </a:p>
          </p:txBody>
        </p:sp>
        <p:pic>
          <p:nvPicPr>
            <p:cNvPr id="5530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91000"/>
              <a:ext cx="7732713"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5304" name="Straight Connector 7"/>
            <p:cNvCxnSpPr>
              <a:cxnSpLocks noChangeShapeType="1"/>
            </p:cNvCxnSpPr>
            <p:nvPr/>
          </p:nvCxnSpPr>
          <p:spPr bwMode="auto">
            <a:xfrm>
              <a:off x="381000" y="40386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5" name="Straight Connector 8"/>
            <p:cNvCxnSpPr>
              <a:cxnSpLocks noChangeShapeType="1"/>
            </p:cNvCxnSpPr>
            <p:nvPr/>
          </p:nvCxnSpPr>
          <p:spPr bwMode="auto">
            <a:xfrm>
              <a:off x="4572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6" name="Straight Connector 9"/>
            <p:cNvCxnSpPr>
              <a:cxnSpLocks noChangeShapeType="1"/>
            </p:cNvCxnSpPr>
            <p:nvPr/>
          </p:nvCxnSpPr>
          <p:spPr bwMode="auto">
            <a:xfrm>
              <a:off x="381000" y="3429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55302"/>
                                        </p:tgtEl>
                                        <p:attrNameLst>
                                          <p:attrName>style.visibility</p:attrName>
                                        </p:attrNameLst>
                                      </p:cBhvr>
                                      <p:to>
                                        <p:strVal val="visible"/>
                                      </p:to>
                                    </p:set>
                                    <p:animEffect transition="in" filter="wipe(down)">
                                      <p:cBhvr>
                                        <p:cTn id="15" dur="580">
                                          <p:stCondLst>
                                            <p:cond delay="0"/>
                                          </p:stCondLst>
                                        </p:cTn>
                                        <p:tgtEl>
                                          <p:spTgt spid="55302"/>
                                        </p:tgtEl>
                                      </p:cBhvr>
                                    </p:animEffect>
                                    <p:anim calcmode="lin" valueType="num">
                                      <p:cBhvr>
                                        <p:cTn id="16" dur="1822" tmFilter="0,0; 0.14,0.36; 0.43,0.73; 0.71,0.91; 1.0,1.0">
                                          <p:stCondLst>
                                            <p:cond delay="0"/>
                                          </p:stCondLst>
                                        </p:cTn>
                                        <p:tgtEl>
                                          <p:spTgt spid="5530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530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530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530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5302"/>
                                        </p:tgtEl>
                                        <p:attrNameLst>
                                          <p:attrName>ppt_y</p:attrName>
                                        </p:attrNameLst>
                                      </p:cBhvr>
                                      <p:tavLst>
                                        <p:tav tm="0" fmla="#ppt_y-sin(pi*$)/81">
                                          <p:val>
                                            <p:fltVal val="0"/>
                                          </p:val>
                                        </p:tav>
                                        <p:tav tm="100000">
                                          <p:val>
                                            <p:fltVal val="1"/>
                                          </p:val>
                                        </p:tav>
                                      </p:tavLst>
                                    </p:anim>
                                    <p:animScale>
                                      <p:cBhvr>
                                        <p:cTn id="21" dur="26">
                                          <p:stCondLst>
                                            <p:cond delay="650"/>
                                          </p:stCondLst>
                                        </p:cTn>
                                        <p:tgtEl>
                                          <p:spTgt spid="55302"/>
                                        </p:tgtEl>
                                      </p:cBhvr>
                                      <p:to x="100000" y="60000"/>
                                    </p:animScale>
                                    <p:animScale>
                                      <p:cBhvr>
                                        <p:cTn id="22" dur="166" decel="50000">
                                          <p:stCondLst>
                                            <p:cond delay="676"/>
                                          </p:stCondLst>
                                        </p:cTn>
                                        <p:tgtEl>
                                          <p:spTgt spid="55302"/>
                                        </p:tgtEl>
                                      </p:cBhvr>
                                      <p:to x="100000" y="100000"/>
                                    </p:animScale>
                                    <p:animScale>
                                      <p:cBhvr>
                                        <p:cTn id="23" dur="26">
                                          <p:stCondLst>
                                            <p:cond delay="1312"/>
                                          </p:stCondLst>
                                        </p:cTn>
                                        <p:tgtEl>
                                          <p:spTgt spid="55302"/>
                                        </p:tgtEl>
                                      </p:cBhvr>
                                      <p:to x="100000" y="80000"/>
                                    </p:animScale>
                                    <p:animScale>
                                      <p:cBhvr>
                                        <p:cTn id="24" dur="166" decel="50000">
                                          <p:stCondLst>
                                            <p:cond delay="1338"/>
                                          </p:stCondLst>
                                        </p:cTn>
                                        <p:tgtEl>
                                          <p:spTgt spid="55302"/>
                                        </p:tgtEl>
                                      </p:cBhvr>
                                      <p:to x="100000" y="100000"/>
                                    </p:animScale>
                                    <p:animScale>
                                      <p:cBhvr>
                                        <p:cTn id="25" dur="26">
                                          <p:stCondLst>
                                            <p:cond delay="1642"/>
                                          </p:stCondLst>
                                        </p:cTn>
                                        <p:tgtEl>
                                          <p:spTgt spid="55302"/>
                                        </p:tgtEl>
                                      </p:cBhvr>
                                      <p:to x="100000" y="90000"/>
                                    </p:animScale>
                                    <p:animScale>
                                      <p:cBhvr>
                                        <p:cTn id="26" dur="166" decel="50000">
                                          <p:stCondLst>
                                            <p:cond delay="1668"/>
                                          </p:stCondLst>
                                        </p:cTn>
                                        <p:tgtEl>
                                          <p:spTgt spid="55302"/>
                                        </p:tgtEl>
                                      </p:cBhvr>
                                      <p:to x="100000" y="100000"/>
                                    </p:animScale>
                                    <p:animScale>
                                      <p:cBhvr>
                                        <p:cTn id="27" dur="26">
                                          <p:stCondLst>
                                            <p:cond delay="1808"/>
                                          </p:stCondLst>
                                        </p:cTn>
                                        <p:tgtEl>
                                          <p:spTgt spid="55302"/>
                                        </p:tgtEl>
                                      </p:cBhvr>
                                      <p:to x="100000" y="95000"/>
                                    </p:animScale>
                                    <p:animScale>
                                      <p:cBhvr>
                                        <p:cTn id="28" dur="166" decel="50000">
                                          <p:stCondLst>
                                            <p:cond delay="1834"/>
                                          </p:stCondLst>
                                        </p:cTn>
                                        <p:tgtEl>
                                          <p:spTgt spid="55302"/>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0" y="0"/>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Project</a:t>
            </a:r>
          </a:p>
        </p:txBody>
      </p:sp>
      <p:sp>
        <p:nvSpPr>
          <p:cNvPr id="57347" name="Rectangle 3"/>
          <p:cNvSpPr>
            <a:spLocks noChangeArrowheads="1"/>
          </p:cNvSpPr>
          <p:nvPr/>
        </p:nvSpPr>
        <p:spPr bwMode="auto">
          <a:xfrm>
            <a:off x="0" y="533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project operation is also a unary operation, and creates another relation. The attributes (columns) in the resulting relation are a subset of the attributes in the original relation. </a:t>
            </a:r>
          </a:p>
        </p:txBody>
      </p:sp>
      <p:pic>
        <p:nvPicPr>
          <p:cNvPr id="5734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8" y="2266950"/>
            <a:ext cx="236696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381000" y="3352800"/>
            <a:ext cx="8099425" cy="3200400"/>
            <a:chOff x="381000" y="3352800"/>
            <a:chExt cx="8099425" cy="3200400"/>
          </a:xfrm>
        </p:grpSpPr>
        <p:sp>
          <p:nvSpPr>
            <p:cNvPr id="57350" name="Text Box 4"/>
            <p:cNvSpPr txBox="1">
              <a:spLocks noChangeArrowheads="1"/>
            </p:cNvSpPr>
            <p:nvPr/>
          </p:nvSpPr>
          <p:spPr bwMode="auto">
            <a:xfrm>
              <a:off x="381000" y="3352800"/>
              <a:ext cx="566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14.11  </a:t>
              </a:r>
              <a:r>
                <a:rPr lang="en-US" altLang="en-US" sz="2000">
                  <a:latin typeface="Times New Roman" panose="02020603050405020304" pitchFamily="18" charset="0"/>
                </a:rPr>
                <a:t>An example of a project operation</a:t>
              </a:r>
            </a:p>
          </p:txBody>
        </p:sp>
        <p:pic>
          <p:nvPicPr>
            <p:cNvPr id="573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156075"/>
              <a:ext cx="6499225" cy="224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352" name="Straight Connector 7"/>
            <p:cNvCxnSpPr>
              <a:cxnSpLocks noChangeShapeType="1"/>
            </p:cNvCxnSpPr>
            <p:nvPr/>
          </p:nvCxnSpPr>
          <p:spPr bwMode="auto">
            <a:xfrm>
              <a:off x="381000" y="39624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3" name="Straight Connector 8"/>
            <p:cNvCxnSpPr>
              <a:cxnSpLocks noChangeShapeType="1"/>
            </p:cNvCxnSpPr>
            <p:nvPr/>
          </p:nvCxnSpPr>
          <p:spPr bwMode="auto">
            <a:xfrm>
              <a:off x="457200" y="655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4" name="Straight Connector 9"/>
            <p:cNvCxnSpPr>
              <a:cxnSpLocks noChangeShapeType="1"/>
            </p:cNvCxnSpPr>
            <p:nvPr/>
          </p:nvCxnSpPr>
          <p:spPr bwMode="auto">
            <a:xfrm>
              <a:off x="381000" y="3352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57349"/>
                                        </p:tgtEl>
                                        <p:attrNameLst>
                                          <p:attrName>style.visibility</p:attrName>
                                        </p:attrNameLst>
                                      </p:cBhvr>
                                      <p:to>
                                        <p:strVal val="visible"/>
                                      </p:to>
                                    </p:set>
                                    <p:animEffect transition="in" filter="wipe(down)">
                                      <p:cBhvr>
                                        <p:cTn id="15" dur="580">
                                          <p:stCondLst>
                                            <p:cond delay="0"/>
                                          </p:stCondLst>
                                        </p:cTn>
                                        <p:tgtEl>
                                          <p:spTgt spid="57349"/>
                                        </p:tgtEl>
                                      </p:cBhvr>
                                    </p:animEffect>
                                    <p:anim calcmode="lin" valueType="num">
                                      <p:cBhvr>
                                        <p:cTn id="16" dur="1822" tmFilter="0,0; 0.14,0.36; 0.43,0.73; 0.71,0.91; 1.0,1.0">
                                          <p:stCondLst>
                                            <p:cond delay="0"/>
                                          </p:stCondLst>
                                        </p:cTn>
                                        <p:tgtEl>
                                          <p:spTgt spid="57349"/>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7349"/>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7349"/>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7349"/>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7349"/>
                                        </p:tgtEl>
                                        <p:attrNameLst>
                                          <p:attrName>ppt_y</p:attrName>
                                        </p:attrNameLst>
                                      </p:cBhvr>
                                      <p:tavLst>
                                        <p:tav tm="0" fmla="#ppt_y-sin(pi*$)/81">
                                          <p:val>
                                            <p:fltVal val="0"/>
                                          </p:val>
                                        </p:tav>
                                        <p:tav tm="100000">
                                          <p:val>
                                            <p:fltVal val="1"/>
                                          </p:val>
                                        </p:tav>
                                      </p:tavLst>
                                    </p:anim>
                                    <p:animScale>
                                      <p:cBhvr>
                                        <p:cTn id="21" dur="26">
                                          <p:stCondLst>
                                            <p:cond delay="650"/>
                                          </p:stCondLst>
                                        </p:cTn>
                                        <p:tgtEl>
                                          <p:spTgt spid="57349"/>
                                        </p:tgtEl>
                                      </p:cBhvr>
                                      <p:to x="100000" y="60000"/>
                                    </p:animScale>
                                    <p:animScale>
                                      <p:cBhvr>
                                        <p:cTn id="22" dur="166" decel="50000">
                                          <p:stCondLst>
                                            <p:cond delay="676"/>
                                          </p:stCondLst>
                                        </p:cTn>
                                        <p:tgtEl>
                                          <p:spTgt spid="57349"/>
                                        </p:tgtEl>
                                      </p:cBhvr>
                                      <p:to x="100000" y="100000"/>
                                    </p:animScale>
                                    <p:animScale>
                                      <p:cBhvr>
                                        <p:cTn id="23" dur="26">
                                          <p:stCondLst>
                                            <p:cond delay="1312"/>
                                          </p:stCondLst>
                                        </p:cTn>
                                        <p:tgtEl>
                                          <p:spTgt spid="57349"/>
                                        </p:tgtEl>
                                      </p:cBhvr>
                                      <p:to x="100000" y="80000"/>
                                    </p:animScale>
                                    <p:animScale>
                                      <p:cBhvr>
                                        <p:cTn id="24" dur="166" decel="50000">
                                          <p:stCondLst>
                                            <p:cond delay="1338"/>
                                          </p:stCondLst>
                                        </p:cTn>
                                        <p:tgtEl>
                                          <p:spTgt spid="57349"/>
                                        </p:tgtEl>
                                      </p:cBhvr>
                                      <p:to x="100000" y="100000"/>
                                    </p:animScale>
                                    <p:animScale>
                                      <p:cBhvr>
                                        <p:cTn id="25" dur="26">
                                          <p:stCondLst>
                                            <p:cond delay="1642"/>
                                          </p:stCondLst>
                                        </p:cTn>
                                        <p:tgtEl>
                                          <p:spTgt spid="57349"/>
                                        </p:tgtEl>
                                      </p:cBhvr>
                                      <p:to x="100000" y="90000"/>
                                    </p:animScale>
                                    <p:animScale>
                                      <p:cBhvr>
                                        <p:cTn id="26" dur="166" decel="50000">
                                          <p:stCondLst>
                                            <p:cond delay="1668"/>
                                          </p:stCondLst>
                                        </p:cTn>
                                        <p:tgtEl>
                                          <p:spTgt spid="57349"/>
                                        </p:tgtEl>
                                      </p:cBhvr>
                                      <p:to x="100000" y="100000"/>
                                    </p:animScale>
                                    <p:animScale>
                                      <p:cBhvr>
                                        <p:cTn id="27" dur="26">
                                          <p:stCondLst>
                                            <p:cond delay="1808"/>
                                          </p:stCondLst>
                                        </p:cTn>
                                        <p:tgtEl>
                                          <p:spTgt spid="57349"/>
                                        </p:tgtEl>
                                      </p:cBhvr>
                                      <p:to x="100000" y="95000"/>
                                    </p:animScale>
                                    <p:animScale>
                                      <p:cBhvr>
                                        <p:cTn id="28" dur="166" decel="50000">
                                          <p:stCondLst>
                                            <p:cond delay="1834"/>
                                          </p:stCondLst>
                                        </p:cTn>
                                        <p:tgtEl>
                                          <p:spTgt spid="57349"/>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0" y="-122238"/>
            <a:ext cx="928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Join</a:t>
            </a:r>
          </a:p>
        </p:txBody>
      </p:sp>
      <p:sp>
        <p:nvSpPr>
          <p:cNvPr id="59395" name="Rectangle 3"/>
          <p:cNvSpPr>
            <a:spLocks noChangeArrowheads="1"/>
          </p:cNvSpPr>
          <p:nvPr/>
        </p:nvSpPr>
        <p:spPr bwMode="auto">
          <a:xfrm>
            <a:off x="0" y="3810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join operation is a binary operation that combines two relations on common attributes. </a:t>
            </a:r>
          </a:p>
        </p:txBody>
      </p:sp>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295400"/>
            <a:ext cx="306228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8"/>
          <p:cNvCxnSpPr>
            <a:cxnSpLocks noChangeShapeType="1"/>
          </p:cNvCxnSpPr>
          <p:nvPr/>
        </p:nvCxnSpPr>
        <p:spPr bwMode="auto">
          <a:xfrm>
            <a:off x="457200" y="6781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 name="Group 1"/>
          <p:cNvGrpSpPr>
            <a:grpSpLocks/>
          </p:cNvGrpSpPr>
          <p:nvPr/>
        </p:nvGrpSpPr>
        <p:grpSpPr bwMode="auto">
          <a:xfrm>
            <a:off x="381000" y="2438400"/>
            <a:ext cx="8023225" cy="4211638"/>
            <a:chOff x="381000" y="2438400"/>
            <a:chExt cx="8023225" cy="4211638"/>
          </a:xfrm>
        </p:grpSpPr>
        <p:sp>
          <p:nvSpPr>
            <p:cNvPr id="59399" name="Text Box 4"/>
            <p:cNvSpPr txBox="1">
              <a:spLocks noChangeArrowheads="1"/>
            </p:cNvSpPr>
            <p:nvPr/>
          </p:nvSpPr>
          <p:spPr bwMode="auto">
            <a:xfrm>
              <a:off x="406400" y="2514600"/>
              <a:ext cx="530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14.12  </a:t>
              </a:r>
              <a:r>
                <a:rPr lang="en-US" altLang="en-US" sz="2000">
                  <a:latin typeface="Times New Roman" panose="02020603050405020304" pitchFamily="18" charset="0"/>
                </a:rPr>
                <a:t>An example of a join operation</a:t>
              </a:r>
            </a:p>
          </p:txBody>
        </p:sp>
        <p:pic>
          <p:nvPicPr>
            <p:cNvPr id="5940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13" y="3124200"/>
              <a:ext cx="7011987" cy="352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9401" name="Straight Connector 7"/>
            <p:cNvCxnSpPr>
              <a:cxnSpLocks noChangeShapeType="1"/>
            </p:cNvCxnSpPr>
            <p:nvPr/>
          </p:nvCxnSpPr>
          <p:spPr bwMode="auto">
            <a:xfrm>
              <a:off x="381000" y="3048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2" name="Straight Connector 9"/>
            <p:cNvCxnSpPr>
              <a:cxnSpLocks noChangeShapeType="1"/>
            </p:cNvCxnSpPr>
            <p:nvPr/>
          </p:nvCxnSpPr>
          <p:spPr bwMode="auto">
            <a:xfrm>
              <a:off x="381000" y="2438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59397"/>
                                        </p:tgtEl>
                                        <p:attrNameLst>
                                          <p:attrName>style.visibility</p:attrName>
                                        </p:attrNameLst>
                                      </p:cBhvr>
                                      <p:to>
                                        <p:strVal val="visible"/>
                                      </p:to>
                                    </p:set>
                                    <p:animEffect transition="in" filter="wipe(down)">
                                      <p:cBhvr>
                                        <p:cTn id="15" dur="580">
                                          <p:stCondLst>
                                            <p:cond delay="0"/>
                                          </p:stCondLst>
                                        </p:cTn>
                                        <p:tgtEl>
                                          <p:spTgt spid="59397"/>
                                        </p:tgtEl>
                                      </p:cBhvr>
                                    </p:animEffect>
                                    <p:anim calcmode="lin" valueType="num">
                                      <p:cBhvr>
                                        <p:cTn id="16" dur="1822" tmFilter="0,0; 0.14,0.36; 0.43,0.73; 0.71,0.91; 1.0,1.0">
                                          <p:stCondLst>
                                            <p:cond delay="0"/>
                                          </p:stCondLst>
                                        </p:cTn>
                                        <p:tgtEl>
                                          <p:spTgt spid="5939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939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939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939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9397"/>
                                        </p:tgtEl>
                                        <p:attrNameLst>
                                          <p:attrName>ppt_y</p:attrName>
                                        </p:attrNameLst>
                                      </p:cBhvr>
                                      <p:tavLst>
                                        <p:tav tm="0" fmla="#ppt_y-sin(pi*$)/81">
                                          <p:val>
                                            <p:fltVal val="0"/>
                                          </p:val>
                                        </p:tav>
                                        <p:tav tm="100000">
                                          <p:val>
                                            <p:fltVal val="1"/>
                                          </p:val>
                                        </p:tav>
                                      </p:tavLst>
                                    </p:anim>
                                    <p:animScale>
                                      <p:cBhvr>
                                        <p:cTn id="21" dur="26">
                                          <p:stCondLst>
                                            <p:cond delay="650"/>
                                          </p:stCondLst>
                                        </p:cTn>
                                        <p:tgtEl>
                                          <p:spTgt spid="59397"/>
                                        </p:tgtEl>
                                      </p:cBhvr>
                                      <p:to x="100000" y="60000"/>
                                    </p:animScale>
                                    <p:animScale>
                                      <p:cBhvr>
                                        <p:cTn id="22" dur="166" decel="50000">
                                          <p:stCondLst>
                                            <p:cond delay="676"/>
                                          </p:stCondLst>
                                        </p:cTn>
                                        <p:tgtEl>
                                          <p:spTgt spid="59397"/>
                                        </p:tgtEl>
                                      </p:cBhvr>
                                      <p:to x="100000" y="100000"/>
                                    </p:animScale>
                                    <p:animScale>
                                      <p:cBhvr>
                                        <p:cTn id="23" dur="26">
                                          <p:stCondLst>
                                            <p:cond delay="1312"/>
                                          </p:stCondLst>
                                        </p:cTn>
                                        <p:tgtEl>
                                          <p:spTgt spid="59397"/>
                                        </p:tgtEl>
                                      </p:cBhvr>
                                      <p:to x="100000" y="80000"/>
                                    </p:animScale>
                                    <p:animScale>
                                      <p:cBhvr>
                                        <p:cTn id="24" dur="166" decel="50000">
                                          <p:stCondLst>
                                            <p:cond delay="1338"/>
                                          </p:stCondLst>
                                        </p:cTn>
                                        <p:tgtEl>
                                          <p:spTgt spid="59397"/>
                                        </p:tgtEl>
                                      </p:cBhvr>
                                      <p:to x="100000" y="100000"/>
                                    </p:animScale>
                                    <p:animScale>
                                      <p:cBhvr>
                                        <p:cTn id="25" dur="26">
                                          <p:stCondLst>
                                            <p:cond delay="1642"/>
                                          </p:stCondLst>
                                        </p:cTn>
                                        <p:tgtEl>
                                          <p:spTgt spid="59397"/>
                                        </p:tgtEl>
                                      </p:cBhvr>
                                      <p:to x="100000" y="90000"/>
                                    </p:animScale>
                                    <p:animScale>
                                      <p:cBhvr>
                                        <p:cTn id="26" dur="166" decel="50000">
                                          <p:stCondLst>
                                            <p:cond delay="1668"/>
                                          </p:stCondLst>
                                        </p:cTn>
                                        <p:tgtEl>
                                          <p:spTgt spid="59397"/>
                                        </p:tgtEl>
                                      </p:cBhvr>
                                      <p:to x="100000" y="100000"/>
                                    </p:animScale>
                                    <p:animScale>
                                      <p:cBhvr>
                                        <p:cTn id="27" dur="26">
                                          <p:stCondLst>
                                            <p:cond delay="1808"/>
                                          </p:stCondLst>
                                        </p:cTn>
                                        <p:tgtEl>
                                          <p:spTgt spid="59397"/>
                                        </p:tgtEl>
                                      </p:cBhvr>
                                      <p:to x="100000" y="95000"/>
                                    </p:animScale>
                                    <p:animScale>
                                      <p:cBhvr>
                                        <p:cTn id="28" dur="166" decel="50000">
                                          <p:stCondLst>
                                            <p:cond delay="1834"/>
                                          </p:stCondLst>
                                        </p:cTn>
                                        <p:tgtEl>
                                          <p:spTgt spid="59397"/>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0" y="0"/>
            <a:ext cx="124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Union</a:t>
            </a:r>
          </a:p>
        </p:txBody>
      </p:sp>
      <p:sp>
        <p:nvSpPr>
          <p:cNvPr id="61443" name="Rectangle 3"/>
          <p:cNvSpPr>
            <a:spLocks noChangeArrowheads="1"/>
          </p:cNvSpPr>
          <p:nvPr/>
        </p:nvSpPr>
        <p:spPr bwMode="auto">
          <a:xfrm>
            <a:off x="0" y="533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union operation takes two relations with the same set of attributes. </a:t>
            </a:r>
          </a:p>
        </p:txBody>
      </p:sp>
      <p:pic>
        <p:nvPicPr>
          <p:cNvPr id="6144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143000"/>
            <a:ext cx="1792288"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381000" y="2743200"/>
            <a:ext cx="8099425" cy="4038600"/>
            <a:chOff x="381000" y="2743200"/>
            <a:chExt cx="8099425" cy="4038600"/>
          </a:xfrm>
        </p:grpSpPr>
        <p:sp>
          <p:nvSpPr>
            <p:cNvPr id="61446" name="Text Box 4"/>
            <p:cNvSpPr txBox="1">
              <a:spLocks noChangeArrowheads="1"/>
            </p:cNvSpPr>
            <p:nvPr/>
          </p:nvSpPr>
          <p:spPr bwMode="auto">
            <a:xfrm>
              <a:off x="381000" y="2819400"/>
              <a:ext cx="550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14.13  </a:t>
              </a:r>
              <a:r>
                <a:rPr lang="en-US" altLang="en-US" sz="2000">
                  <a:latin typeface="Times New Roman" panose="02020603050405020304" pitchFamily="18" charset="0"/>
                </a:rPr>
                <a:t>An example of a union operation</a:t>
              </a:r>
            </a:p>
          </p:txBody>
        </p:sp>
        <p:pic>
          <p:nvPicPr>
            <p:cNvPr id="6144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3429000"/>
              <a:ext cx="6946900" cy="317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1448" name="Straight Connector 7"/>
            <p:cNvCxnSpPr>
              <a:cxnSpLocks noChangeShapeType="1"/>
            </p:cNvCxnSpPr>
            <p:nvPr/>
          </p:nvCxnSpPr>
          <p:spPr bwMode="auto">
            <a:xfrm>
              <a:off x="381000" y="3352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49" name="Straight Connector 8"/>
            <p:cNvCxnSpPr>
              <a:cxnSpLocks noChangeShapeType="1"/>
            </p:cNvCxnSpPr>
            <p:nvPr/>
          </p:nvCxnSpPr>
          <p:spPr bwMode="auto">
            <a:xfrm>
              <a:off x="457200" y="6781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0" name="Straight Connector 9"/>
            <p:cNvCxnSpPr>
              <a:cxnSpLocks noChangeShapeType="1"/>
            </p:cNvCxnSpPr>
            <p:nvPr/>
          </p:nvCxnSpPr>
          <p:spPr bwMode="auto">
            <a:xfrm>
              <a:off x="381000" y="274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wipe(down)">
                                      <p:cBhvr>
                                        <p:cTn id="15" dur="580">
                                          <p:stCondLst>
                                            <p:cond delay="0"/>
                                          </p:stCondLst>
                                        </p:cTn>
                                        <p:tgtEl>
                                          <p:spTgt spid="61445"/>
                                        </p:tgtEl>
                                      </p:cBhvr>
                                    </p:animEffect>
                                    <p:anim calcmode="lin" valueType="num">
                                      <p:cBhvr>
                                        <p:cTn id="16" dur="1822" tmFilter="0,0; 0.14,0.36; 0.43,0.73; 0.71,0.91; 1.0,1.0">
                                          <p:stCondLst>
                                            <p:cond delay="0"/>
                                          </p:stCondLst>
                                        </p:cTn>
                                        <p:tgtEl>
                                          <p:spTgt spid="61445"/>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1445"/>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1445"/>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1445"/>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1445"/>
                                        </p:tgtEl>
                                        <p:attrNameLst>
                                          <p:attrName>ppt_y</p:attrName>
                                        </p:attrNameLst>
                                      </p:cBhvr>
                                      <p:tavLst>
                                        <p:tav tm="0" fmla="#ppt_y-sin(pi*$)/81">
                                          <p:val>
                                            <p:fltVal val="0"/>
                                          </p:val>
                                        </p:tav>
                                        <p:tav tm="100000">
                                          <p:val>
                                            <p:fltVal val="1"/>
                                          </p:val>
                                        </p:tav>
                                      </p:tavLst>
                                    </p:anim>
                                    <p:animScale>
                                      <p:cBhvr>
                                        <p:cTn id="21" dur="26">
                                          <p:stCondLst>
                                            <p:cond delay="650"/>
                                          </p:stCondLst>
                                        </p:cTn>
                                        <p:tgtEl>
                                          <p:spTgt spid="61445"/>
                                        </p:tgtEl>
                                      </p:cBhvr>
                                      <p:to x="100000" y="60000"/>
                                    </p:animScale>
                                    <p:animScale>
                                      <p:cBhvr>
                                        <p:cTn id="22" dur="166" decel="50000">
                                          <p:stCondLst>
                                            <p:cond delay="676"/>
                                          </p:stCondLst>
                                        </p:cTn>
                                        <p:tgtEl>
                                          <p:spTgt spid="61445"/>
                                        </p:tgtEl>
                                      </p:cBhvr>
                                      <p:to x="100000" y="100000"/>
                                    </p:animScale>
                                    <p:animScale>
                                      <p:cBhvr>
                                        <p:cTn id="23" dur="26">
                                          <p:stCondLst>
                                            <p:cond delay="1312"/>
                                          </p:stCondLst>
                                        </p:cTn>
                                        <p:tgtEl>
                                          <p:spTgt spid="61445"/>
                                        </p:tgtEl>
                                      </p:cBhvr>
                                      <p:to x="100000" y="80000"/>
                                    </p:animScale>
                                    <p:animScale>
                                      <p:cBhvr>
                                        <p:cTn id="24" dur="166" decel="50000">
                                          <p:stCondLst>
                                            <p:cond delay="1338"/>
                                          </p:stCondLst>
                                        </p:cTn>
                                        <p:tgtEl>
                                          <p:spTgt spid="61445"/>
                                        </p:tgtEl>
                                      </p:cBhvr>
                                      <p:to x="100000" y="100000"/>
                                    </p:animScale>
                                    <p:animScale>
                                      <p:cBhvr>
                                        <p:cTn id="25" dur="26">
                                          <p:stCondLst>
                                            <p:cond delay="1642"/>
                                          </p:stCondLst>
                                        </p:cTn>
                                        <p:tgtEl>
                                          <p:spTgt spid="61445"/>
                                        </p:tgtEl>
                                      </p:cBhvr>
                                      <p:to x="100000" y="90000"/>
                                    </p:animScale>
                                    <p:animScale>
                                      <p:cBhvr>
                                        <p:cTn id="26" dur="166" decel="50000">
                                          <p:stCondLst>
                                            <p:cond delay="1668"/>
                                          </p:stCondLst>
                                        </p:cTn>
                                        <p:tgtEl>
                                          <p:spTgt spid="61445"/>
                                        </p:tgtEl>
                                      </p:cBhvr>
                                      <p:to x="100000" y="100000"/>
                                    </p:animScale>
                                    <p:animScale>
                                      <p:cBhvr>
                                        <p:cTn id="27" dur="26">
                                          <p:stCondLst>
                                            <p:cond delay="1808"/>
                                          </p:stCondLst>
                                        </p:cTn>
                                        <p:tgtEl>
                                          <p:spTgt spid="61445"/>
                                        </p:tgtEl>
                                      </p:cBhvr>
                                      <p:to x="100000" y="95000"/>
                                    </p:animScale>
                                    <p:animScale>
                                      <p:cBhvr>
                                        <p:cTn id="28" dur="166" decel="50000">
                                          <p:stCondLst>
                                            <p:cond delay="1834"/>
                                          </p:stCondLst>
                                        </p:cTn>
                                        <p:tgtEl>
                                          <p:spTgt spid="61445"/>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76200" y="76200"/>
            <a:ext cx="48307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14-1   INTRODUCTION</a:t>
            </a:r>
          </a:p>
        </p:txBody>
      </p:sp>
      <p:sp>
        <p:nvSpPr>
          <p:cNvPr id="819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65253" name="Rectangle 5"/>
          <p:cNvSpPr>
            <a:spLocks noChangeArrowheads="1"/>
          </p:cNvSpPr>
          <p:nvPr/>
        </p:nvSpPr>
        <p:spPr bwMode="auto">
          <a:xfrm>
            <a:off x="152400" y="762000"/>
            <a:ext cx="8229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Data storage traditionally used individual, unrelated files, sometimes called </a:t>
            </a:r>
            <a:r>
              <a:rPr lang="en-US" altLang="en-US" sz="2800" dirty="0">
                <a:effectLst>
                  <a:outerShdw blurRad="38100" dist="38100" dir="2700000" algn="tl">
                    <a:srgbClr val="C0C0C0"/>
                  </a:outerShdw>
                </a:effectLst>
                <a:latin typeface="Times New Roman" panose="02020603050405020304" pitchFamily="18" charset="0"/>
              </a:rPr>
              <a:t>flat files</a:t>
            </a:r>
            <a:r>
              <a:rPr lang="en-US" altLang="en-US" sz="2800" b="0" dirty="0">
                <a:effectLst>
                  <a:outerShdw blurRad="38100" dist="38100" dir="2700000" algn="tl">
                    <a:srgbClr val="C0C0C0"/>
                  </a:outerShdw>
                </a:effectLst>
                <a:latin typeface="Times New Roman" panose="02020603050405020304" pitchFamily="18" charset="0"/>
              </a:rPr>
              <a:t>. In the past, each application program in an organization used its own file. In a university, for example, each department might have its own set of files: the record office kept a file about the student information and their grades, the scheduling office kept the name of the professors and the courses they were teaching, the payroll department kept its own file about the whole staff and so on. Today, however, all of these flat files can be combined in a single entity, the database for the whole university.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p:bldP spid="5652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0" y="0"/>
            <a:ext cx="22621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Intersection</a:t>
            </a:r>
          </a:p>
        </p:txBody>
      </p:sp>
      <p:sp>
        <p:nvSpPr>
          <p:cNvPr id="63491" name="Rectangle 3"/>
          <p:cNvSpPr>
            <a:spLocks noChangeArrowheads="1"/>
          </p:cNvSpPr>
          <p:nvPr/>
        </p:nvSpPr>
        <p:spPr bwMode="auto">
          <a:xfrm>
            <a:off x="0" y="533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intersection operation takes two relations and creates a new relation, which is the intersection of the two. </a:t>
            </a:r>
          </a:p>
        </p:txBody>
      </p:sp>
      <p:pic>
        <p:nvPicPr>
          <p:cNvPr id="634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371600"/>
            <a:ext cx="1919288" cy="15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381000" y="3048000"/>
            <a:ext cx="8099425" cy="3429000"/>
            <a:chOff x="381000" y="3048000"/>
            <a:chExt cx="8099425" cy="3429000"/>
          </a:xfrm>
        </p:grpSpPr>
        <p:sp>
          <p:nvSpPr>
            <p:cNvPr id="63494" name="Text Box 4"/>
            <p:cNvSpPr txBox="1">
              <a:spLocks noChangeArrowheads="1"/>
            </p:cNvSpPr>
            <p:nvPr/>
          </p:nvSpPr>
          <p:spPr bwMode="auto">
            <a:xfrm>
              <a:off x="381000" y="3048000"/>
              <a:ext cx="6294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14.14  </a:t>
              </a:r>
              <a:r>
                <a:rPr lang="en-US" altLang="en-US" sz="2000">
                  <a:latin typeface="Times New Roman" panose="02020603050405020304" pitchFamily="18" charset="0"/>
                </a:rPr>
                <a:t>An example of an intersection operation</a:t>
              </a:r>
            </a:p>
          </p:txBody>
        </p:sp>
        <p:pic>
          <p:nvPicPr>
            <p:cNvPr id="6349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8" y="3608388"/>
              <a:ext cx="6919912"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3496" name="Straight Connector 7"/>
            <p:cNvCxnSpPr>
              <a:cxnSpLocks noChangeShapeType="1"/>
            </p:cNvCxnSpPr>
            <p:nvPr/>
          </p:nvCxnSpPr>
          <p:spPr bwMode="auto">
            <a:xfrm>
              <a:off x="381000" y="3505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497" name="Straight Connector 8"/>
            <p:cNvCxnSpPr>
              <a:cxnSpLocks noChangeShapeType="1"/>
            </p:cNvCxnSpPr>
            <p:nvPr/>
          </p:nvCxnSpPr>
          <p:spPr bwMode="auto">
            <a:xfrm>
              <a:off x="457200" y="647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498" name="Straight Connector 9"/>
            <p:cNvCxnSpPr>
              <a:cxnSpLocks noChangeShapeType="1"/>
            </p:cNvCxnSpPr>
            <p:nvPr/>
          </p:nvCxnSpPr>
          <p:spPr bwMode="auto">
            <a:xfrm>
              <a:off x="381000" y="3048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63493"/>
                                        </p:tgtEl>
                                        <p:attrNameLst>
                                          <p:attrName>style.visibility</p:attrName>
                                        </p:attrNameLst>
                                      </p:cBhvr>
                                      <p:to>
                                        <p:strVal val="visible"/>
                                      </p:to>
                                    </p:set>
                                    <p:animEffect transition="in" filter="wipe(down)">
                                      <p:cBhvr>
                                        <p:cTn id="15" dur="580">
                                          <p:stCondLst>
                                            <p:cond delay="0"/>
                                          </p:stCondLst>
                                        </p:cTn>
                                        <p:tgtEl>
                                          <p:spTgt spid="63493"/>
                                        </p:tgtEl>
                                      </p:cBhvr>
                                    </p:animEffect>
                                    <p:anim calcmode="lin" valueType="num">
                                      <p:cBhvr>
                                        <p:cTn id="16" dur="1822" tmFilter="0,0; 0.14,0.36; 0.43,0.73; 0.71,0.91; 1.0,1.0">
                                          <p:stCondLst>
                                            <p:cond delay="0"/>
                                          </p:stCondLst>
                                        </p:cTn>
                                        <p:tgtEl>
                                          <p:spTgt spid="6349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349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349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349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3493"/>
                                        </p:tgtEl>
                                        <p:attrNameLst>
                                          <p:attrName>ppt_y</p:attrName>
                                        </p:attrNameLst>
                                      </p:cBhvr>
                                      <p:tavLst>
                                        <p:tav tm="0" fmla="#ppt_y-sin(pi*$)/81">
                                          <p:val>
                                            <p:fltVal val="0"/>
                                          </p:val>
                                        </p:tav>
                                        <p:tav tm="100000">
                                          <p:val>
                                            <p:fltVal val="1"/>
                                          </p:val>
                                        </p:tav>
                                      </p:tavLst>
                                    </p:anim>
                                    <p:animScale>
                                      <p:cBhvr>
                                        <p:cTn id="21" dur="26">
                                          <p:stCondLst>
                                            <p:cond delay="650"/>
                                          </p:stCondLst>
                                        </p:cTn>
                                        <p:tgtEl>
                                          <p:spTgt spid="63493"/>
                                        </p:tgtEl>
                                      </p:cBhvr>
                                      <p:to x="100000" y="60000"/>
                                    </p:animScale>
                                    <p:animScale>
                                      <p:cBhvr>
                                        <p:cTn id="22" dur="166" decel="50000">
                                          <p:stCondLst>
                                            <p:cond delay="676"/>
                                          </p:stCondLst>
                                        </p:cTn>
                                        <p:tgtEl>
                                          <p:spTgt spid="63493"/>
                                        </p:tgtEl>
                                      </p:cBhvr>
                                      <p:to x="100000" y="100000"/>
                                    </p:animScale>
                                    <p:animScale>
                                      <p:cBhvr>
                                        <p:cTn id="23" dur="26">
                                          <p:stCondLst>
                                            <p:cond delay="1312"/>
                                          </p:stCondLst>
                                        </p:cTn>
                                        <p:tgtEl>
                                          <p:spTgt spid="63493"/>
                                        </p:tgtEl>
                                      </p:cBhvr>
                                      <p:to x="100000" y="80000"/>
                                    </p:animScale>
                                    <p:animScale>
                                      <p:cBhvr>
                                        <p:cTn id="24" dur="166" decel="50000">
                                          <p:stCondLst>
                                            <p:cond delay="1338"/>
                                          </p:stCondLst>
                                        </p:cTn>
                                        <p:tgtEl>
                                          <p:spTgt spid="63493"/>
                                        </p:tgtEl>
                                      </p:cBhvr>
                                      <p:to x="100000" y="100000"/>
                                    </p:animScale>
                                    <p:animScale>
                                      <p:cBhvr>
                                        <p:cTn id="25" dur="26">
                                          <p:stCondLst>
                                            <p:cond delay="1642"/>
                                          </p:stCondLst>
                                        </p:cTn>
                                        <p:tgtEl>
                                          <p:spTgt spid="63493"/>
                                        </p:tgtEl>
                                      </p:cBhvr>
                                      <p:to x="100000" y="90000"/>
                                    </p:animScale>
                                    <p:animScale>
                                      <p:cBhvr>
                                        <p:cTn id="26" dur="166" decel="50000">
                                          <p:stCondLst>
                                            <p:cond delay="1668"/>
                                          </p:stCondLst>
                                        </p:cTn>
                                        <p:tgtEl>
                                          <p:spTgt spid="63493"/>
                                        </p:tgtEl>
                                      </p:cBhvr>
                                      <p:to x="100000" y="100000"/>
                                    </p:animScale>
                                    <p:animScale>
                                      <p:cBhvr>
                                        <p:cTn id="27" dur="26">
                                          <p:stCondLst>
                                            <p:cond delay="1808"/>
                                          </p:stCondLst>
                                        </p:cTn>
                                        <p:tgtEl>
                                          <p:spTgt spid="63493"/>
                                        </p:tgtEl>
                                      </p:cBhvr>
                                      <p:to x="100000" y="95000"/>
                                    </p:animScale>
                                    <p:animScale>
                                      <p:cBhvr>
                                        <p:cTn id="28" dur="166" decel="50000">
                                          <p:stCondLst>
                                            <p:cond delay="1834"/>
                                          </p:stCondLst>
                                        </p:cTn>
                                        <p:tgtEl>
                                          <p:spTgt spid="63493"/>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0" y="0"/>
            <a:ext cx="1990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solidFill>
                  <a:schemeClr val="hlink"/>
                </a:solidFill>
                <a:latin typeface="Times New Roman" panose="02020603050405020304" pitchFamily="18" charset="0"/>
              </a:rPr>
              <a:t>Difference</a:t>
            </a:r>
          </a:p>
        </p:txBody>
      </p:sp>
      <p:sp>
        <p:nvSpPr>
          <p:cNvPr id="65539" name="Rectangle 3"/>
          <p:cNvSpPr>
            <a:spLocks noChangeArrowheads="1"/>
          </p:cNvSpPr>
          <p:nvPr/>
        </p:nvSpPr>
        <p:spPr bwMode="auto">
          <a:xfrm>
            <a:off x="0" y="4572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difference operation is applied to two relations with the same attributes. The tuples in the resulting relation are those that are in the first relation but not the second. </a:t>
            </a:r>
          </a:p>
        </p:txBody>
      </p:sp>
      <p:pic>
        <p:nvPicPr>
          <p:cNvPr id="6554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663" y="1752600"/>
            <a:ext cx="2065337"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a:grpSpLocks/>
          </p:cNvGrpSpPr>
          <p:nvPr/>
        </p:nvGrpSpPr>
        <p:grpSpPr bwMode="auto">
          <a:xfrm>
            <a:off x="277813" y="3352800"/>
            <a:ext cx="8202612" cy="3429000"/>
            <a:chOff x="277813" y="3352800"/>
            <a:chExt cx="8202612" cy="3429000"/>
          </a:xfrm>
        </p:grpSpPr>
        <p:sp>
          <p:nvSpPr>
            <p:cNvPr id="65542" name="Text Box 4"/>
            <p:cNvSpPr txBox="1">
              <a:spLocks noChangeArrowheads="1"/>
            </p:cNvSpPr>
            <p:nvPr/>
          </p:nvSpPr>
          <p:spPr bwMode="auto">
            <a:xfrm>
              <a:off x="277813" y="3352800"/>
              <a:ext cx="597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14.15  </a:t>
              </a:r>
              <a:r>
                <a:rPr lang="en-US" altLang="en-US" sz="2000">
                  <a:latin typeface="Times New Roman" panose="02020603050405020304" pitchFamily="18" charset="0"/>
                </a:rPr>
                <a:t>An example of a difference operation</a:t>
              </a:r>
            </a:p>
          </p:txBody>
        </p:sp>
        <p:pic>
          <p:nvPicPr>
            <p:cNvPr id="655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86200"/>
              <a:ext cx="7615238" cy="278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5544" name="Straight Connector 7"/>
            <p:cNvCxnSpPr>
              <a:cxnSpLocks noChangeShapeType="1"/>
            </p:cNvCxnSpPr>
            <p:nvPr/>
          </p:nvCxnSpPr>
          <p:spPr bwMode="auto">
            <a:xfrm>
              <a:off x="381000" y="3810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5" name="Straight Connector 8"/>
            <p:cNvCxnSpPr>
              <a:cxnSpLocks noChangeShapeType="1"/>
            </p:cNvCxnSpPr>
            <p:nvPr/>
          </p:nvCxnSpPr>
          <p:spPr bwMode="auto">
            <a:xfrm>
              <a:off x="457200" y="6781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46" name="Straight Connector 9"/>
            <p:cNvCxnSpPr>
              <a:cxnSpLocks noChangeShapeType="1"/>
            </p:cNvCxnSpPr>
            <p:nvPr/>
          </p:nvCxnSpPr>
          <p:spPr bwMode="auto">
            <a:xfrm>
              <a:off x="381000" y="3352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65541"/>
                                        </p:tgtEl>
                                        <p:attrNameLst>
                                          <p:attrName>style.visibility</p:attrName>
                                        </p:attrNameLst>
                                      </p:cBhvr>
                                      <p:to>
                                        <p:strVal val="visible"/>
                                      </p:to>
                                    </p:set>
                                    <p:animEffect transition="in" filter="wipe(down)">
                                      <p:cBhvr>
                                        <p:cTn id="15" dur="580">
                                          <p:stCondLst>
                                            <p:cond delay="0"/>
                                          </p:stCondLst>
                                        </p:cTn>
                                        <p:tgtEl>
                                          <p:spTgt spid="65541"/>
                                        </p:tgtEl>
                                      </p:cBhvr>
                                    </p:animEffect>
                                    <p:anim calcmode="lin" valueType="num">
                                      <p:cBhvr>
                                        <p:cTn id="16" dur="1822" tmFilter="0,0; 0.14,0.36; 0.43,0.73; 0.71,0.91; 1.0,1.0">
                                          <p:stCondLst>
                                            <p:cond delay="0"/>
                                          </p:stCondLst>
                                        </p:cTn>
                                        <p:tgtEl>
                                          <p:spTgt spid="65541"/>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5541"/>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5541"/>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5541"/>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5541"/>
                                        </p:tgtEl>
                                        <p:attrNameLst>
                                          <p:attrName>ppt_y</p:attrName>
                                        </p:attrNameLst>
                                      </p:cBhvr>
                                      <p:tavLst>
                                        <p:tav tm="0" fmla="#ppt_y-sin(pi*$)/81">
                                          <p:val>
                                            <p:fltVal val="0"/>
                                          </p:val>
                                        </p:tav>
                                        <p:tav tm="100000">
                                          <p:val>
                                            <p:fltVal val="1"/>
                                          </p:val>
                                        </p:tav>
                                      </p:tavLst>
                                    </p:anim>
                                    <p:animScale>
                                      <p:cBhvr>
                                        <p:cTn id="21" dur="26">
                                          <p:stCondLst>
                                            <p:cond delay="650"/>
                                          </p:stCondLst>
                                        </p:cTn>
                                        <p:tgtEl>
                                          <p:spTgt spid="65541"/>
                                        </p:tgtEl>
                                      </p:cBhvr>
                                      <p:to x="100000" y="60000"/>
                                    </p:animScale>
                                    <p:animScale>
                                      <p:cBhvr>
                                        <p:cTn id="22" dur="166" decel="50000">
                                          <p:stCondLst>
                                            <p:cond delay="676"/>
                                          </p:stCondLst>
                                        </p:cTn>
                                        <p:tgtEl>
                                          <p:spTgt spid="65541"/>
                                        </p:tgtEl>
                                      </p:cBhvr>
                                      <p:to x="100000" y="100000"/>
                                    </p:animScale>
                                    <p:animScale>
                                      <p:cBhvr>
                                        <p:cTn id="23" dur="26">
                                          <p:stCondLst>
                                            <p:cond delay="1312"/>
                                          </p:stCondLst>
                                        </p:cTn>
                                        <p:tgtEl>
                                          <p:spTgt spid="65541"/>
                                        </p:tgtEl>
                                      </p:cBhvr>
                                      <p:to x="100000" y="80000"/>
                                    </p:animScale>
                                    <p:animScale>
                                      <p:cBhvr>
                                        <p:cTn id="24" dur="166" decel="50000">
                                          <p:stCondLst>
                                            <p:cond delay="1338"/>
                                          </p:stCondLst>
                                        </p:cTn>
                                        <p:tgtEl>
                                          <p:spTgt spid="65541"/>
                                        </p:tgtEl>
                                      </p:cBhvr>
                                      <p:to x="100000" y="100000"/>
                                    </p:animScale>
                                    <p:animScale>
                                      <p:cBhvr>
                                        <p:cTn id="25" dur="26">
                                          <p:stCondLst>
                                            <p:cond delay="1642"/>
                                          </p:stCondLst>
                                        </p:cTn>
                                        <p:tgtEl>
                                          <p:spTgt spid="65541"/>
                                        </p:tgtEl>
                                      </p:cBhvr>
                                      <p:to x="100000" y="90000"/>
                                    </p:animScale>
                                    <p:animScale>
                                      <p:cBhvr>
                                        <p:cTn id="26" dur="166" decel="50000">
                                          <p:stCondLst>
                                            <p:cond delay="1668"/>
                                          </p:stCondLst>
                                        </p:cTn>
                                        <p:tgtEl>
                                          <p:spTgt spid="65541"/>
                                        </p:tgtEl>
                                      </p:cBhvr>
                                      <p:to x="100000" y="100000"/>
                                    </p:animScale>
                                    <p:animScale>
                                      <p:cBhvr>
                                        <p:cTn id="27" dur="26">
                                          <p:stCondLst>
                                            <p:cond delay="1808"/>
                                          </p:stCondLst>
                                        </p:cTn>
                                        <p:tgtEl>
                                          <p:spTgt spid="65541"/>
                                        </p:tgtEl>
                                      </p:cBhvr>
                                      <p:to x="100000" y="95000"/>
                                    </p:animScale>
                                    <p:animScale>
                                      <p:cBhvr>
                                        <p:cTn id="28" dur="166" decel="50000">
                                          <p:stCondLst>
                                            <p:cond delay="1834"/>
                                          </p:stCondLst>
                                        </p:cTn>
                                        <p:tgtEl>
                                          <p:spTgt spid="65541"/>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3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1000" fill="hold"/>
                                        <p:tgtEl>
                                          <p:spTgt spid="2"/>
                                        </p:tgtEl>
                                        <p:attrNameLst>
                                          <p:attrName>ppt_w</p:attrName>
                                        </p:attrNameLst>
                                      </p:cBhvr>
                                      <p:tavLst>
                                        <p:tav tm="0">
                                          <p:val>
                                            <p:fltVal val="0"/>
                                          </p:val>
                                        </p:tav>
                                        <p:tav tm="100000">
                                          <p:val>
                                            <p:strVal val="#ppt_w"/>
                                          </p:val>
                                        </p:tav>
                                      </p:tavLst>
                                    </p:anim>
                                    <p:anim calcmode="lin" valueType="num">
                                      <p:cBhvr>
                                        <p:cTn id="34" dur="1000" fill="hold"/>
                                        <p:tgtEl>
                                          <p:spTgt spid="2"/>
                                        </p:tgtEl>
                                        <p:attrNameLst>
                                          <p:attrName>ppt_h</p:attrName>
                                        </p:attrNameLst>
                                      </p:cBhvr>
                                      <p:tavLst>
                                        <p:tav tm="0">
                                          <p:val>
                                            <p:fltVal val="0"/>
                                          </p:val>
                                        </p:tav>
                                        <p:tav tm="100000">
                                          <p:val>
                                            <p:strVal val="#ppt_h"/>
                                          </p:val>
                                        </p:tav>
                                      </p:tavLst>
                                    </p:anim>
                                    <p:anim calcmode="lin" valueType="num">
                                      <p:cBhvr>
                                        <p:cTn id="35" dur="1000" fill="hold"/>
                                        <p:tgtEl>
                                          <p:spTgt spid="2"/>
                                        </p:tgtEl>
                                        <p:attrNameLst>
                                          <p:attrName>style.rotation</p:attrName>
                                        </p:attrNameLst>
                                      </p:cBhvr>
                                      <p:tavLst>
                                        <p:tav tm="0">
                                          <p:val>
                                            <p:fltVal val="90"/>
                                          </p:val>
                                        </p:tav>
                                        <p:tav tm="100000">
                                          <p:val>
                                            <p:fltVal val="0"/>
                                          </p:val>
                                        </p:tav>
                                      </p:tavLst>
                                    </p:anim>
                                    <p:animEffect transition="in" filter="fade">
                                      <p:cBhvr>
                                        <p:cTn id="3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4467" name="Text Box 3"/>
          <p:cNvSpPr txBox="1">
            <a:spLocks noChangeArrowheads="1"/>
          </p:cNvSpPr>
          <p:nvPr/>
        </p:nvSpPr>
        <p:spPr bwMode="auto">
          <a:xfrm>
            <a:off x="76200" y="76200"/>
            <a:ext cx="53863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14-5   DATABASE DESIGN</a:t>
            </a:r>
          </a:p>
        </p:txBody>
      </p:sp>
      <p:sp>
        <p:nvSpPr>
          <p:cNvPr id="67587"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854469" name="Rectangle 5"/>
          <p:cNvSpPr>
            <a:spLocks noChangeArrowheads="1"/>
          </p:cNvSpPr>
          <p:nvPr/>
        </p:nvSpPr>
        <p:spPr bwMode="auto">
          <a:xfrm>
            <a:off x="228600" y="7620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The design of any database is a lengthy and involved task that can only be done through a step-by-step process. The first step normally involves interviewing potential users of the database. The second step is to build an </a:t>
            </a:r>
            <a:r>
              <a:rPr lang="en-US" altLang="en-US" sz="2800" dirty="0">
                <a:effectLst>
                  <a:outerShdw blurRad="38100" dist="38100" dir="2700000" algn="tl">
                    <a:srgbClr val="C0C0C0"/>
                  </a:outerShdw>
                </a:effectLst>
                <a:latin typeface="Times New Roman" panose="02020603050405020304" pitchFamily="18" charset="0"/>
              </a:rPr>
              <a:t>entity-relationship model (ERM)</a:t>
            </a:r>
            <a:r>
              <a:rPr lang="en-US" altLang="en-US" sz="2800" b="0" dirty="0">
                <a:effectLst>
                  <a:outerShdw blurRad="38100" dist="38100" dir="2700000" algn="tl">
                    <a:srgbClr val="C0C0C0"/>
                  </a:outerShdw>
                </a:effectLst>
                <a:latin typeface="Times New Roman" panose="02020603050405020304" pitchFamily="18" charset="0"/>
              </a:rPr>
              <a:t> that defines the entities, the attributes of those entities, and the relationship between those entities.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44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4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467" grpId="0"/>
      <p:bldP spid="18544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2"/>
          <p:cNvSpPr txBox="1">
            <a:spLocks noChangeArrowheads="1"/>
          </p:cNvSpPr>
          <p:nvPr/>
        </p:nvSpPr>
        <p:spPr bwMode="auto">
          <a:xfrm>
            <a:off x="0" y="0"/>
            <a:ext cx="70580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14.5.1  Entity-relationship models (ERM)</a:t>
            </a:r>
          </a:p>
        </p:txBody>
      </p:sp>
      <p:sp>
        <p:nvSpPr>
          <p:cNvPr id="69636" name="Rectangle 3"/>
          <p:cNvSpPr>
            <a:spLocks noChangeArrowheads="1"/>
          </p:cNvSpPr>
          <p:nvPr/>
        </p:nvSpPr>
        <p:spPr bwMode="auto">
          <a:xfrm>
            <a:off x="0" y="6858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this step, the database designer creates an </a:t>
            </a:r>
            <a:r>
              <a:rPr lang="en-US" altLang="en-US" sz="2800">
                <a:latin typeface="Times New Roman" panose="02020603050405020304" pitchFamily="18" charset="0"/>
              </a:rPr>
              <a:t>entity-relationship (E-R) diagram</a:t>
            </a:r>
            <a:r>
              <a:rPr lang="en-US" altLang="en-US" sz="2800" b="0">
                <a:latin typeface="Times New Roman" panose="02020603050405020304" pitchFamily="18" charset="0"/>
              </a:rPr>
              <a:t> to show the entities for which information needs to be stored and the relationship between those entities. E-R diagrams uses several geometric shapes, but we use only a few of them here:</a:t>
            </a:r>
          </a:p>
        </p:txBody>
      </p:sp>
      <p:sp>
        <p:nvSpPr>
          <p:cNvPr id="69637" name="Rectangle 4"/>
          <p:cNvSpPr>
            <a:spLocks noChangeArrowheads="1"/>
          </p:cNvSpPr>
          <p:nvPr/>
        </p:nvSpPr>
        <p:spPr bwMode="auto">
          <a:xfrm>
            <a:off x="152400" y="3335338"/>
            <a:ext cx="8915400" cy="2635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spcAft>
                <a:spcPct val="30000"/>
              </a:spcAft>
              <a:buClr>
                <a:srgbClr val="FF0000"/>
              </a:buClr>
              <a:buFont typeface="Wingdings" panose="05000000000000000000" pitchFamily="2" charset="2"/>
              <a:buChar char="q"/>
            </a:pPr>
            <a:r>
              <a:rPr lang="en-US" altLang="en-US" sz="2800" b="0">
                <a:latin typeface="Times New Roman" panose="02020603050405020304" pitchFamily="18" charset="0"/>
              </a:rPr>
              <a:t>Rectangles represent entity sets.</a:t>
            </a:r>
          </a:p>
          <a:p>
            <a:pPr algn="just">
              <a:spcAft>
                <a:spcPct val="30000"/>
              </a:spcAft>
              <a:buClr>
                <a:srgbClr val="FF0000"/>
              </a:buClr>
              <a:buFont typeface="Wingdings" panose="05000000000000000000" pitchFamily="2" charset="2"/>
              <a:buChar char="q"/>
            </a:pPr>
            <a:r>
              <a:rPr lang="en-US" altLang="en-US" sz="2800" b="0">
                <a:latin typeface="Times New Roman" panose="02020603050405020304" pitchFamily="18" charset="0"/>
              </a:rPr>
              <a:t>Ellipses represent attributes.</a:t>
            </a:r>
          </a:p>
          <a:p>
            <a:pPr algn="just">
              <a:spcAft>
                <a:spcPct val="30000"/>
              </a:spcAft>
              <a:buClr>
                <a:srgbClr val="FF0000"/>
              </a:buClr>
              <a:buFont typeface="Wingdings" panose="05000000000000000000" pitchFamily="2" charset="2"/>
              <a:buChar char="q"/>
            </a:pPr>
            <a:r>
              <a:rPr lang="en-US" altLang="en-US" sz="2800" b="0">
                <a:latin typeface="Times New Roman" panose="02020603050405020304" pitchFamily="18" charset="0"/>
              </a:rPr>
              <a:t>Diamonds represent relationship sets.</a:t>
            </a:r>
          </a:p>
          <a:p>
            <a:pPr algn="just">
              <a:spcAft>
                <a:spcPct val="30000"/>
              </a:spcAft>
              <a:buClr>
                <a:srgbClr val="FF0000"/>
              </a:buClr>
              <a:buFont typeface="Wingdings" panose="05000000000000000000" pitchFamily="2" charset="2"/>
              <a:buChar char="q"/>
            </a:pPr>
            <a:r>
              <a:rPr lang="en-US" altLang="en-US" sz="2800" b="0">
                <a:latin typeface="Times New Roman" panose="02020603050405020304" pitchFamily="18" charset="0"/>
              </a:rPr>
              <a:t>Lines link attributes to entity sets and link entity sets to</a:t>
            </a:r>
            <a:br>
              <a:rPr lang="en-US" altLang="en-US" sz="2800" b="0">
                <a:latin typeface="Times New Roman" panose="02020603050405020304" pitchFamily="18" charset="0"/>
              </a:rPr>
            </a:br>
            <a:r>
              <a:rPr lang="en-US" altLang="en-US" sz="2800" b="0">
                <a:latin typeface="Times New Roman" panose="02020603050405020304" pitchFamily="18" charset="0"/>
              </a:rPr>
              <a:t>relationships sets.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ntr" presetSubtype="0" fill="hold" nodeType="clickEffect">
                                  <p:stCondLst>
                                    <p:cond delay="0"/>
                                  </p:stCondLst>
                                  <p:childTnLst>
                                    <p:set>
                                      <p:cBhvr>
                                        <p:cTn id="14" dur="1" fill="hold">
                                          <p:stCondLst>
                                            <p:cond delay="0"/>
                                          </p:stCondLst>
                                        </p:cTn>
                                        <p:tgtEl>
                                          <p:spTgt spid="69637">
                                            <p:txEl>
                                              <p:pRg st="0" end="0"/>
                                            </p:txEl>
                                          </p:spTgt>
                                        </p:tgtEl>
                                        <p:attrNameLst>
                                          <p:attrName>style.visibility</p:attrName>
                                        </p:attrNameLst>
                                      </p:cBhvr>
                                      <p:to>
                                        <p:strVal val="visible"/>
                                      </p:to>
                                    </p:set>
                                    <p:animEffect transition="in" filter="wipe(down)">
                                      <p:cBhvr>
                                        <p:cTn id="15" dur="580">
                                          <p:stCondLst>
                                            <p:cond delay="0"/>
                                          </p:stCondLst>
                                        </p:cTn>
                                        <p:tgtEl>
                                          <p:spTgt spid="69637">
                                            <p:txEl>
                                              <p:pRg st="0" end="0"/>
                                            </p:txEl>
                                          </p:spTgt>
                                        </p:tgtEl>
                                      </p:cBhvr>
                                    </p:animEffect>
                                    <p:anim calcmode="lin" valueType="num">
                                      <p:cBhvr>
                                        <p:cTn id="16" dur="1822" tmFilter="0,0; 0.14,0.36; 0.43,0.73; 0.71,0.91; 1.0,1.0">
                                          <p:stCondLst>
                                            <p:cond delay="0"/>
                                          </p:stCondLst>
                                        </p:cTn>
                                        <p:tgtEl>
                                          <p:spTgt spid="69637">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9637">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9637">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9637">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9637">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69637">
                                            <p:txEl>
                                              <p:pRg st="0" end="0"/>
                                            </p:txEl>
                                          </p:spTgt>
                                        </p:tgtEl>
                                      </p:cBhvr>
                                      <p:to x="100000" y="60000"/>
                                    </p:animScale>
                                    <p:animScale>
                                      <p:cBhvr>
                                        <p:cTn id="22" dur="166" decel="50000">
                                          <p:stCondLst>
                                            <p:cond delay="676"/>
                                          </p:stCondLst>
                                        </p:cTn>
                                        <p:tgtEl>
                                          <p:spTgt spid="69637">
                                            <p:txEl>
                                              <p:pRg st="0" end="0"/>
                                            </p:txEl>
                                          </p:spTgt>
                                        </p:tgtEl>
                                      </p:cBhvr>
                                      <p:to x="100000" y="100000"/>
                                    </p:animScale>
                                    <p:animScale>
                                      <p:cBhvr>
                                        <p:cTn id="23" dur="26">
                                          <p:stCondLst>
                                            <p:cond delay="1312"/>
                                          </p:stCondLst>
                                        </p:cTn>
                                        <p:tgtEl>
                                          <p:spTgt spid="69637">
                                            <p:txEl>
                                              <p:pRg st="0" end="0"/>
                                            </p:txEl>
                                          </p:spTgt>
                                        </p:tgtEl>
                                      </p:cBhvr>
                                      <p:to x="100000" y="80000"/>
                                    </p:animScale>
                                    <p:animScale>
                                      <p:cBhvr>
                                        <p:cTn id="24" dur="166" decel="50000">
                                          <p:stCondLst>
                                            <p:cond delay="1338"/>
                                          </p:stCondLst>
                                        </p:cTn>
                                        <p:tgtEl>
                                          <p:spTgt spid="69637">
                                            <p:txEl>
                                              <p:pRg st="0" end="0"/>
                                            </p:txEl>
                                          </p:spTgt>
                                        </p:tgtEl>
                                      </p:cBhvr>
                                      <p:to x="100000" y="100000"/>
                                    </p:animScale>
                                    <p:animScale>
                                      <p:cBhvr>
                                        <p:cTn id="25" dur="26">
                                          <p:stCondLst>
                                            <p:cond delay="1642"/>
                                          </p:stCondLst>
                                        </p:cTn>
                                        <p:tgtEl>
                                          <p:spTgt spid="69637">
                                            <p:txEl>
                                              <p:pRg st="0" end="0"/>
                                            </p:txEl>
                                          </p:spTgt>
                                        </p:tgtEl>
                                      </p:cBhvr>
                                      <p:to x="100000" y="90000"/>
                                    </p:animScale>
                                    <p:animScale>
                                      <p:cBhvr>
                                        <p:cTn id="26" dur="166" decel="50000">
                                          <p:stCondLst>
                                            <p:cond delay="1668"/>
                                          </p:stCondLst>
                                        </p:cTn>
                                        <p:tgtEl>
                                          <p:spTgt spid="69637">
                                            <p:txEl>
                                              <p:pRg st="0" end="0"/>
                                            </p:txEl>
                                          </p:spTgt>
                                        </p:tgtEl>
                                      </p:cBhvr>
                                      <p:to x="100000" y="100000"/>
                                    </p:animScale>
                                    <p:animScale>
                                      <p:cBhvr>
                                        <p:cTn id="27" dur="26">
                                          <p:stCondLst>
                                            <p:cond delay="1808"/>
                                          </p:stCondLst>
                                        </p:cTn>
                                        <p:tgtEl>
                                          <p:spTgt spid="69637">
                                            <p:txEl>
                                              <p:pRg st="0" end="0"/>
                                            </p:txEl>
                                          </p:spTgt>
                                        </p:tgtEl>
                                      </p:cBhvr>
                                      <p:to x="100000" y="95000"/>
                                    </p:animScale>
                                    <p:animScale>
                                      <p:cBhvr>
                                        <p:cTn id="28" dur="166" decel="50000">
                                          <p:stCondLst>
                                            <p:cond delay="1834"/>
                                          </p:stCondLst>
                                        </p:cTn>
                                        <p:tgtEl>
                                          <p:spTgt spid="69637">
                                            <p:txEl>
                                              <p:pRg st="0" end="0"/>
                                            </p:txEl>
                                          </p:spTgt>
                                        </p:tgtEl>
                                      </p:cBhvr>
                                      <p:to x="100000" y="100000"/>
                                    </p:animScale>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ntr" presetSubtype="0" fill="hold" nodeType="clickEffect">
                                  <p:stCondLst>
                                    <p:cond delay="0"/>
                                  </p:stCondLst>
                                  <p:childTnLst>
                                    <p:set>
                                      <p:cBhvr>
                                        <p:cTn id="32" dur="1" fill="hold">
                                          <p:stCondLst>
                                            <p:cond delay="0"/>
                                          </p:stCondLst>
                                        </p:cTn>
                                        <p:tgtEl>
                                          <p:spTgt spid="69637">
                                            <p:txEl>
                                              <p:pRg st="1" end="1"/>
                                            </p:txEl>
                                          </p:spTgt>
                                        </p:tgtEl>
                                        <p:attrNameLst>
                                          <p:attrName>style.visibility</p:attrName>
                                        </p:attrNameLst>
                                      </p:cBhvr>
                                      <p:to>
                                        <p:strVal val="visible"/>
                                      </p:to>
                                    </p:set>
                                    <p:animEffect transition="in" filter="wipe(down)">
                                      <p:cBhvr>
                                        <p:cTn id="33" dur="580">
                                          <p:stCondLst>
                                            <p:cond delay="0"/>
                                          </p:stCondLst>
                                        </p:cTn>
                                        <p:tgtEl>
                                          <p:spTgt spid="69637">
                                            <p:txEl>
                                              <p:pRg st="1" end="1"/>
                                            </p:txEl>
                                          </p:spTgt>
                                        </p:tgtEl>
                                      </p:cBhvr>
                                    </p:animEffect>
                                    <p:anim calcmode="lin" valueType="num">
                                      <p:cBhvr>
                                        <p:cTn id="34" dur="1822" tmFilter="0,0; 0.14,0.36; 0.43,0.73; 0.71,0.91; 1.0,1.0">
                                          <p:stCondLst>
                                            <p:cond delay="0"/>
                                          </p:stCondLst>
                                        </p:cTn>
                                        <p:tgtEl>
                                          <p:spTgt spid="69637">
                                            <p:txEl>
                                              <p:pRg st="1" end="1"/>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9637">
                                            <p:txEl>
                                              <p:pRg st="1" end="1"/>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9637">
                                            <p:txEl>
                                              <p:pRg st="1" end="1"/>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9637">
                                            <p:txEl>
                                              <p:pRg st="1" end="1"/>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9637">
                                            <p:txEl>
                                              <p:pRg st="1" end="1"/>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69637">
                                            <p:txEl>
                                              <p:pRg st="1" end="1"/>
                                            </p:txEl>
                                          </p:spTgt>
                                        </p:tgtEl>
                                      </p:cBhvr>
                                      <p:to x="100000" y="60000"/>
                                    </p:animScale>
                                    <p:animScale>
                                      <p:cBhvr>
                                        <p:cTn id="40" dur="166" decel="50000">
                                          <p:stCondLst>
                                            <p:cond delay="676"/>
                                          </p:stCondLst>
                                        </p:cTn>
                                        <p:tgtEl>
                                          <p:spTgt spid="69637">
                                            <p:txEl>
                                              <p:pRg st="1" end="1"/>
                                            </p:txEl>
                                          </p:spTgt>
                                        </p:tgtEl>
                                      </p:cBhvr>
                                      <p:to x="100000" y="100000"/>
                                    </p:animScale>
                                    <p:animScale>
                                      <p:cBhvr>
                                        <p:cTn id="41" dur="26">
                                          <p:stCondLst>
                                            <p:cond delay="1312"/>
                                          </p:stCondLst>
                                        </p:cTn>
                                        <p:tgtEl>
                                          <p:spTgt spid="69637">
                                            <p:txEl>
                                              <p:pRg st="1" end="1"/>
                                            </p:txEl>
                                          </p:spTgt>
                                        </p:tgtEl>
                                      </p:cBhvr>
                                      <p:to x="100000" y="80000"/>
                                    </p:animScale>
                                    <p:animScale>
                                      <p:cBhvr>
                                        <p:cTn id="42" dur="166" decel="50000">
                                          <p:stCondLst>
                                            <p:cond delay="1338"/>
                                          </p:stCondLst>
                                        </p:cTn>
                                        <p:tgtEl>
                                          <p:spTgt spid="69637">
                                            <p:txEl>
                                              <p:pRg st="1" end="1"/>
                                            </p:txEl>
                                          </p:spTgt>
                                        </p:tgtEl>
                                      </p:cBhvr>
                                      <p:to x="100000" y="100000"/>
                                    </p:animScale>
                                    <p:animScale>
                                      <p:cBhvr>
                                        <p:cTn id="43" dur="26">
                                          <p:stCondLst>
                                            <p:cond delay="1642"/>
                                          </p:stCondLst>
                                        </p:cTn>
                                        <p:tgtEl>
                                          <p:spTgt spid="69637">
                                            <p:txEl>
                                              <p:pRg st="1" end="1"/>
                                            </p:txEl>
                                          </p:spTgt>
                                        </p:tgtEl>
                                      </p:cBhvr>
                                      <p:to x="100000" y="90000"/>
                                    </p:animScale>
                                    <p:animScale>
                                      <p:cBhvr>
                                        <p:cTn id="44" dur="166" decel="50000">
                                          <p:stCondLst>
                                            <p:cond delay="1668"/>
                                          </p:stCondLst>
                                        </p:cTn>
                                        <p:tgtEl>
                                          <p:spTgt spid="69637">
                                            <p:txEl>
                                              <p:pRg st="1" end="1"/>
                                            </p:txEl>
                                          </p:spTgt>
                                        </p:tgtEl>
                                      </p:cBhvr>
                                      <p:to x="100000" y="100000"/>
                                    </p:animScale>
                                    <p:animScale>
                                      <p:cBhvr>
                                        <p:cTn id="45" dur="26">
                                          <p:stCondLst>
                                            <p:cond delay="1808"/>
                                          </p:stCondLst>
                                        </p:cTn>
                                        <p:tgtEl>
                                          <p:spTgt spid="69637">
                                            <p:txEl>
                                              <p:pRg st="1" end="1"/>
                                            </p:txEl>
                                          </p:spTgt>
                                        </p:tgtEl>
                                      </p:cBhvr>
                                      <p:to x="100000" y="95000"/>
                                    </p:animScale>
                                    <p:animScale>
                                      <p:cBhvr>
                                        <p:cTn id="46" dur="166" decel="50000">
                                          <p:stCondLst>
                                            <p:cond delay="1834"/>
                                          </p:stCondLst>
                                        </p:cTn>
                                        <p:tgtEl>
                                          <p:spTgt spid="69637">
                                            <p:txEl>
                                              <p:pRg st="1" end="1"/>
                                            </p:txEl>
                                          </p:spTgt>
                                        </p:tgtEl>
                                      </p:cBhvr>
                                      <p:to x="100000" y="100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6" presetClass="entr" presetSubtype="0" fill="hold" nodeType="clickEffect">
                                  <p:stCondLst>
                                    <p:cond delay="0"/>
                                  </p:stCondLst>
                                  <p:childTnLst>
                                    <p:set>
                                      <p:cBhvr>
                                        <p:cTn id="50" dur="1" fill="hold">
                                          <p:stCondLst>
                                            <p:cond delay="0"/>
                                          </p:stCondLst>
                                        </p:cTn>
                                        <p:tgtEl>
                                          <p:spTgt spid="69637">
                                            <p:txEl>
                                              <p:pRg st="2" end="2"/>
                                            </p:txEl>
                                          </p:spTgt>
                                        </p:tgtEl>
                                        <p:attrNameLst>
                                          <p:attrName>style.visibility</p:attrName>
                                        </p:attrNameLst>
                                      </p:cBhvr>
                                      <p:to>
                                        <p:strVal val="visible"/>
                                      </p:to>
                                    </p:set>
                                    <p:animEffect transition="in" filter="wipe(down)">
                                      <p:cBhvr>
                                        <p:cTn id="51" dur="580">
                                          <p:stCondLst>
                                            <p:cond delay="0"/>
                                          </p:stCondLst>
                                        </p:cTn>
                                        <p:tgtEl>
                                          <p:spTgt spid="69637">
                                            <p:txEl>
                                              <p:pRg st="2" end="2"/>
                                            </p:txEl>
                                          </p:spTgt>
                                        </p:tgtEl>
                                      </p:cBhvr>
                                    </p:animEffect>
                                    <p:anim calcmode="lin" valueType="num">
                                      <p:cBhvr>
                                        <p:cTn id="52" dur="1822" tmFilter="0,0; 0.14,0.36; 0.43,0.73; 0.71,0.91; 1.0,1.0">
                                          <p:stCondLst>
                                            <p:cond delay="0"/>
                                          </p:stCondLst>
                                        </p:cTn>
                                        <p:tgtEl>
                                          <p:spTgt spid="69637">
                                            <p:txEl>
                                              <p:pRg st="2" end="2"/>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69637">
                                            <p:txEl>
                                              <p:pRg st="2" end="2"/>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69637">
                                            <p:txEl>
                                              <p:pRg st="2" end="2"/>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69637">
                                            <p:txEl>
                                              <p:pRg st="2" end="2"/>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69637">
                                            <p:txEl>
                                              <p:pRg st="2" end="2"/>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69637">
                                            <p:txEl>
                                              <p:pRg st="2" end="2"/>
                                            </p:txEl>
                                          </p:spTgt>
                                        </p:tgtEl>
                                      </p:cBhvr>
                                      <p:to x="100000" y="60000"/>
                                    </p:animScale>
                                    <p:animScale>
                                      <p:cBhvr>
                                        <p:cTn id="58" dur="166" decel="50000">
                                          <p:stCondLst>
                                            <p:cond delay="676"/>
                                          </p:stCondLst>
                                        </p:cTn>
                                        <p:tgtEl>
                                          <p:spTgt spid="69637">
                                            <p:txEl>
                                              <p:pRg st="2" end="2"/>
                                            </p:txEl>
                                          </p:spTgt>
                                        </p:tgtEl>
                                      </p:cBhvr>
                                      <p:to x="100000" y="100000"/>
                                    </p:animScale>
                                    <p:animScale>
                                      <p:cBhvr>
                                        <p:cTn id="59" dur="26">
                                          <p:stCondLst>
                                            <p:cond delay="1312"/>
                                          </p:stCondLst>
                                        </p:cTn>
                                        <p:tgtEl>
                                          <p:spTgt spid="69637">
                                            <p:txEl>
                                              <p:pRg st="2" end="2"/>
                                            </p:txEl>
                                          </p:spTgt>
                                        </p:tgtEl>
                                      </p:cBhvr>
                                      <p:to x="100000" y="80000"/>
                                    </p:animScale>
                                    <p:animScale>
                                      <p:cBhvr>
                                        <p:cTn id="60" dur="166" decel="50000">
                                          <p:stCondLst>
                                            <p:cond delay="1338"/>
                                          </p:stCondLst>
                                        </p:cTn>
                                        <p:tgtEl>
                                          <p:spTgt spid="69637">
                                            <p:txEl>
                                              <p:pRg st="2" end="2"/>
                                            </p:txEl>
                                          </p:spTgt>
                                        </p:tgtEl>
                                      </p:cBhvr>
                                      <p:to x="100000" y="100000"/>
                                    </p:animScale>
                                    <p:animScale>
                                      <p:cBhvr>
                                        <p:cTn id="61" dur="26">
                                          <p:stCondLst>
                                            <p:cond delay="1642"/>
                                          </p:stCondLst>
                                        </p:cTn>
                                        <p:tgtEl>
                                          <p:spTgt spid="69637">
                                            <p:txEl>
                                              <p:pRg st="2" end="2"/>
                                            </p:txEl>
                                          </p:spTgt>
                                        </p:tgtEl>
                                      </p:cBhvr>
                                      <p:to x="100000" y="90000"/>
                                    </p:animScale>
                                    <p:animScale>
                                      <p:cBhvr>
                                        <p:cTn id="62" dur="166" decel="50000">
                                          <p:stCondLst>
                                            <p:cond delay="1668"/>
                                          </p:stCondLst>
                                        </p:cTn>
                                        <p:tgtEl>
                                          <p:spTgt spid="69637">
                                            <p:txEl>
                                              <p:pRg st="2" end="2"/>
                                            </p:txEl>
                                          </p:spTgt>
                                        </p:tgtEl>
                                      </p:cBhvr>
                                      <p:to x="100000" y="100000"/>
                                    </p:animScale>
                                    <p:animScale>
                                      <p:cBhvr>
                                        <p:cTn id="63" dur="26">
                                          <p:stCondLst>
                                            <p:cond delay="1808"/>
                                          </p:stCondLst>
                                        </p:cTn>
                                        <p:tgtEl>
                                          <p:spTgt spid="69637">
                                            <p:txEl>
                                              <p:pRg st="2" end="2"/>
                                            </p:txEl>
                                          </p:spTgt>
                                        </p:tgtEl>
                                      </p:cBhvr>
                                      <p:to x="100000" y="95000"/>
                                    </p:animScale>
                                    <p:animScale>
                                      <p:cBhvr>
                                        <p:cTn id="64" dur="166" decel="50000">
                                          <p:stCondLst>
                                            <p:cond delay="1834"/>
                                          </p:stCondLst>
                                        </p:cTn>
                                        <p:tgtEl>
                                          <p:spTgt spid="69637">
                                            <p:txEl>
                                              <p:pRg st="2" end="2"/>
                                            </p:txEl>
                                          </p:spTgt>
                                        </p:tgtEl>
                                      </p:cBhvr>
                                      <p:to x="100000" y="100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26" presetClass="entr" presetSubtype="0" fill="hold" nodeType="clickEffect">
                                  <p:stCondLst>
                                    <p:cond delay="0"/>
                                  </p:stCondLst>
                                  <p:childTnLst>
                                    <p:set>
                                      <p:cBhvr>
                                        <p:cTn id="68" dur="1" fill="hold">
                                          <p:stCondLst>
                                            <p:cond delay="0"/>
                                          </p:stCondLst>
                                        </p:cTn>
                                        <p:tgtEl>
                                          <p:spTgt spid="69637">
                                            <p:txEl>
                                              <p:pRg st="3" end="3"/>
                                            </p:txEl>
                                          </p:spTgt>
                                        </p:tgtEl>
                                        <p:attrNameLst>
                                          <p:attrName>style.visibility</p:attrName>
                                        </p:attrNameLst>
                                      </p:cBhvr>
                                      <p:to>
                                        <p:strVal val="visible"/>
                                      </p:to>
                                    </p:set>
                                    <p:animEffect transition="in" filter="wipe(down)">
                                      <p:cBhvr>
                                        <p:cTn id="69" dur="580">
                                          <p:stCondLst>
                                            <p:cond delay="0"/>
                                          </p:stCondLst>
                                        </p:cTn>
                                        <p:tgtEl>
                                          <p:spTgt spid="69637">
                                            <p:txEl>
                                              <p:pRg st="3" end="3"/>
                                            </p:txEl>
                                          </p:spTgt>
                                        </p:tgtEl>
                                      </p:cBhvr>
                                    </p:animEffect>
                                    <p:anim calcmode="lin" valueType="num">
                                      <p:cBhvr>
                                        <p:cTn id="70" dur="1822" tmFilter="0,0; 0.14,0.36; 0.43,0.73; 0.71,0.91; 1.0,1.0">
                                          <p:stCondLst>
                                            <p:cond delay="0"/>
                                          </p:stCondLst>
                                        </p:cTn>
                                        <p:tgtEl>
                                          <p:spTgt spid="69637">
                                            <p:txEl>
                                              <p:pRg st="3" end="3"/>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69637">
                                            <p:txEl>
                                              <p:pRg st="3" end="3"/>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69637">
                                            <p:txEl>
                                              <p:pRg st="3" end="3"/>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69637">
                                            <p:txEl>
                                              <p:pRg st="3" end="3"/>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69637">
                                            <p:txEl>
                                              <p:pRg st="3" end="3"/>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69637">
                                            <p:txEl>
                                              <p:pRg st="3" end="3"/>
                                            </p:txEl>
                                          </p:spTgt>
                                        </p:tgtEl>
                                      </p:cBhvr>
                                      <p:to x="100000" y="60000"/>
                                    </p:animScale>
                                    <p:animScale>
                                      <p:cBhvr>
                                        <p:cTn id="76" dur="166" decel="50000">
                                          <p:stCondLst>
                                            <p:cond delay="676"/>
                                          </p:stCondLst>
                                        </p:cTn>
                                        <p:tgtEl>
                                          <p:spTgt spid="69637">
                                            <p:txEl>
                                              <p:pRg st="3" end="3"/>
                                            </p:txEl>
                                          </p:spTgt>
                                        </p:tgtEl>
                                      </p:cBhvr>
                                      <p:to x="100000" y="100000"/>
                                    </p:animScale>
                                    <p:animScale>
                                      <p:cBhvr>
                                        <p:cTn id="77" dur="26">
                                          <p:stCondLst>
                                            <p:cond delay="1312"/>
                                          </p:stCondLst>
                                        </p:cTn>
                                        <p:tgtEl>
                                          <p:spTgt spid="69637">
                                            <p:txEl>
                                              <p:pRg st="3" end="3"/>
                                            </p:txEl>
                                          </p:spTgt>
                                        </p:tgtEl>
                                      </p:cBhvr>
                                      <p:to x="100000" y="80000"/>
                                    </p:animScale>
                                    <p:animScale>
                                      <p:cBhvr>
                                        <p:cTn id="78" dur="166" decel="50000">
                                          <p:stCondLst>
                                            <p:cond delay="1338"/>
                                          </p:stCondLst>
                                        </p:cTn>
                                        <p:tgtEl>
                                          <p:spTgt spid="69637">
                                            <p:txEl>
                                              <p:pRg st="3" end="3"/>
                                            </p:txEl>
                                          </p:spTgt>
                                        </p:tgtEl>
                                      </p:cBhvr>
                                      <p:to x="100000" y="100000"/>
                                    </p:animScale>
                                    <p:animScale>
                                      <p:cBhvr>
                                        <p:cTn id="79" dur="26">
                                          <p:stCondLst>
                                            <p:cond delay="1642"/>
                                          </p:stCondLst>
                                        </p:cTn>
                                        <p:tgtEl>
                                          <p:spTgt spid="69637">
                                            <p:txEl>
                                              <p:pRg st="3" end="3"/>
                                            </p:txEl>
                                          </p:spTgt>
                                        </p:tgtEl>
                                      </p:cBhvr>
                                      <p:to x="100000" y="90000"/>
                                    </p:animScale>
                                    <p:animScale>
                                      <p:cBhvr>
                                        <p:cTn id="80" dur="166" decel="50000">
                                          <p:stCondLst>
                                            <p:cond delay="1668"/>
                                          </p:stCondLst>
                                        </p:cTn>
                                        <p:tgtEl>
                                          <p:spTgt spid="69637">
                                            <p:txEl>
                                              <p:pRg st="3" end="3"/>
                                            </p:txEl>
                                          </p:spTgt>
                                        </p:tgtEl>
                                      </p:cBhvr>
                                      <p:to x="100000" y="100000"/>
                                    </p:animScale>
                                    <p:animScale>
                                      <p:cBhvr>
                                        <p:cTn id="81" dur="26">
                                          <p:stCondLst>
                                            <p:cond delay="1808"/>
                                          </p:stCondLst>
                                        </p:cTn>
                                        <p:tgtEl>
                                          <p:spTgt spid="69637">
                                            <p:txEl>
                                              <p:pRg st="3" end="3"/>
                                            </p:txEl>
                                          </p:spTgt>
                                        </p:tgtEl>
                                      </p:cBhvr>
                                      <p:to x="100000" y="95000"/>
                                    </p:animScale>
                                    <p:animScale>
                                      <p:cBhvr>
                                        <p:cTn id="82" dur="166" decel="50000">
                                          <p:stCondLst>
                                            <p:cond delay="1834"/>
                                          </p:stCondLst>
                                        </p:cTn>
                                        <p:tgtEl>
                                          <p:spTgt spid="6963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14.1</a:t>
            </a:r>
            <a:endParaRPr lang="en-US" altLang="en-US" sz="2000" i="1">
              <a:solidFill>
                <a:srgbClr val="FF0000"/>
              </a:solidFill>
              <a:latin typeface="Times New Roman" panose="02020603050405020304" pitchFamily="18" charset="0"/>
            </a:endParaRPr>
          </a:p>
        </p:txBody>
      </p:sp>
      <p:sp>
        <p:nvSpPr>
          <p:cNvPr id="1858563" name="Rectangle 3"/>
          <p:cNvSpPr>
            <a:spLocks noChangeArrowheads="1"/>
          </p:cNvSpPr>
          <p:nvPr/>
        </p:nvSpPr>
        <p:spPr bwMode="auto">
          <a:xfrm>
            <a:off x="76200" y="685800"/>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Figure 14.16 shows a very simple E-R diagram with three entity sets, their attributes, and the relationship between the entity sets.</a:t>
            </a:r>
          </a:p>
        </p:txBody>
      </p:sp>
      <p:grpSp>
        <p:nvGrpSpPr>
          <p:cNvPr id="2" name="Group 1"/>
          <p:cNvGrpSpPr>
            <a:grpSpLocks/>
          </p:cNvGrpSpPr>
          <p:nvPr/>
        </p:nvGrpSpPr>
        <p:grpSpPr bwMode="auto">
          <a:xfrm>
            <a:off x="228600" y="2209800"/>
            <a:ext cx="8610600" cy="4572000"/>
            <a:chOff x="228600" y="2209800"/>
            <a:chExt cx="8610600" cy="4572000"/>
          </a:xfrm>
        </p:grpSpPr>
        <p:sp>
          <p:nvSpPr>
            <p:cNvPr id="71685" name="Text Box 5"/>
            <p:cNvSpPr txBox="1">
              <a:spLocks noChangeArrowheads="1"/>
            </p:cNvSpPr>
            <p:nvPr/>
          </p:nvSpPr>
          <p:spPr bwMode="auto">
            <a:xfrm>
              <a:off x="228600" y="2209800"/>
              <a:ext cx="805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14.16  </a:t>
              </a:r>
              <a:r>
                <a:rPr lang="en-US" altLang="en-US" sz="2000">
                  <a:latin typeface="Times New Roman" panose="02020603050405020304" pitchFamily="18" charset="0"/>
                </a:rPr>
                <a:t>Entities, attributes, and relationships in an E-R diagram</a:t>
              </a:r>
            </a:p>
          </p:txBody>
        </p:sp>
        <p:pic>
          <p:nvPicPr>
            <p:cNvPr id="716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3019425"/>
              <a:ext cx="8281987"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687" name="Straight Connector 6"/>
            <p:cNvCxnSpPr>
              <a:cxnSpLocks noChangeShapeType="1"/>
            </p:cNvCxnSpPr>
            <p:nvPr/>
          </p:nvCxnSpPr>
          <p:spPr bwMode="auto">
            <a:xfrm>
              <a:off x="381000" y="2667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88" name="Straight Connector 7"/>
            <p:cNvCxnSpPr>
              <a:cxnSpLocks noChangeShapeType="1"/>
            </p:cNvCxnSpPr>
            <p:nvPr/>
          </p:nvCxnSpPr>
          <p:spPr bwMode="auto">
            <a:xfrm>
              <a:off x="457200" y="6781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89" name="Straight Connector 8"/>
            <p:cNvCxnSpPr>
              <a:cxnSpLocks noChangeShapeType="1"/>
            </p:cNvCxnSpPr>
            <p:nvPr/>
          </p:nvCxnSpPr>
          <p:spPr bwMode="auto">
            <a:xfrm>
              <a:off x="381000" y="2209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85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nimBg="1"/>
      <p:bldP spid="18585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2"/>
          <p:cNvSpPr txBox="1">
            <a:spLocks noChangeArrowheads="1"/>
          </p:cNvSpPr>
          <p:nvPr/>
        </p:nvSpPr>
        <p:spPr bwMode="auto">
          <a:xfrm>
            <a:off x="0" y="0"/>
            <a:ext cx="66421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14.5.2  From E-R diagrams to relations</a:t>
            </a:r>
          </a:p>
        </p:txBody>
      </p:sp>
      <p:sp>
        <p:nvSpPr>
          <p:cNvPr id="73732" name="Rectangle 3"/>
          <p:cNvSpPr>
            <a:spLocks noChangeArrowheads="1"/>
          </p:cNvSpPr>
          <p:nvPr/>
        </p:nvSpPr>
        <p:spPr bwMode="auto">
          <a:xfrm>
            <a:off x="76200" y="5334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After the E-R diagram has been finalized, relations (tables) in the relational database can be created.</a:t>
            </a:r>
          </a:p>
        </p:txBody>
      </p:sp>
      <p:sp>
        <p:nvSpPr>
          <p:cNvPr id="73733" name="Text Box 5"/>
          <p:cNvSpPr txBox="1">
            <a:spLocks noChangeArrowheads="1"/>
          </p:cNvSpPr>
          <p:nvPr/>
        </p:nvSpPr>
        <p:spPr bwMode="auto">
          <a:xfrm>
            <a:off x="76200" y="2332038"/>
            <a:ext cx="3749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Relations for entity sets</a:t>
            </a:r>
          </a:p>
        </p:txBody>
      </p:sp>
      <p:sp>
        <p:nvSpPr>
          <p:cNvPr id="73734" name="Rectangle 6"/>
          <p:cNvSpPr>
            <a:spLocks noChangeArrowheads="1"/>
          </p:cNvSpPr>
          <p:nvPr/>
        </p:nvSpPr>
        <p:spPr bwMode="auto">
          <a:xfrm>
            <a:off x="152400" y="2817813"/>
            <a:ext cx="89154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For each entity set in the E-R diagram, we create a relation (table) in which there are </a:t>
            </a:r>
            <a:r>
              <a:rPr lang="en-US" altLang="en-US" sz="2800" b="0" i="1">
                <a:latin typeface="Times New Roman" panose="02020603050405020304" pitchFamily="18" charset="0"/>
              </a:rPr>
              <a:t>n</a:t>
            </a:r>
            <a:r>
              <a:rPr lang="en-US" altLang="en-US" sz="2800" b="0">
                <a:latin typeface="Times New Roman" panose="02020603050405020304" pitchFamily="18" charset="0"/>
              </a:rPr>
              <a:t> columns related to the </a:t>
            </a:r>
            <a:r>
              <a:rPr lang="en-US" altLang="en-US" sz="2800" b="0" i="1">
                <a:latin typeface="Times New Roman" panose="02020603050405020304" pitchFamily="18" charset="0"/>
              </a:rPr>
              <a:t>n</a:t>
            </a:r>
            <a:r>
              <a:rPr lang="en-US" altLang="en-US" sz="2800" b="0">
                <a:latin typeface="Times New Roman" panose="02020603050405020304" pitchFamily="18" charset="0"/>
              </a:rPr>
              <a:t> attributes defined for that set.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animBg="1"/>
      <p:bldP spid="7373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6200" y="152400"/>
            <a:ext cx="1944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a:t>
            </a:r>
            <a:r>
              <a:rPr lang="en-US" altLang="en-US" sz="2400">
                <a:solidFill>
                  <a:schemeClr val="bg1"/>
                </a:solidFill>
                <a:latin typeface="Times New Roman" panose="02020603050405020304" pitchFamily="18" charset="0"/>
              </a:rPr>
              <a:t> 14.2</a:t>
            </a:r>
            <a:endParaRPr lang="en-US" altLang="en-US" sz="2000" i="1">
              <a:solidFill>
                <a:schemeClr val="bg1"/>
              </a:solidFill>
              <a:latin typeface="Times New Roman" panose="02020603050405020304" pitchFamily="18" charset="0"/>
            </a:endParaRPr>
          </a:p>
        </p:txBody>
      </p:sp>
      <p:sp>
        <p:nvSpPr>
          <p:cNvPr id="1862659" name="Rectangle 3"/>
          <p:cNvSpPr>
            <a:spLocks noChangeArrowheads="1"/>
          </p:cNvSpPr>
          <p:nvPr/>
        </p:nvSpPr>
        <p:spPr bwMode="auto">
          <a:xfrm>
            <a:off x="76200" y="681038"/>
            <a:ext cx="8915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We can have three relations (tables), one for each entity set defined in Figure 14.16, as shown in Figure 14.17.</a:t>
            </a:r>
          </a:p>
        </p:txBody>
      </p:sp>
      <p:grpSp>
        <p:nvGrpSpPr>
          <p:cNvPr id="2" name="Group 1"/>
          <p:cNvGrpSpPr>
            <a:grpSpLocks/>
          </p:cNvGrpSpPr>
          <p:nvPr/>
        </p:nvGrpSpPr>
        <p:grpSpPr bwMode="auto">
          <a:xfrm>
            <a:off x="319088" y="2819400"/>
            <a:ext cx="8291512" cy="2438400"/>
            <a:chOff x="319088" y="2819400"/>
            <a:chExt cx="8291512" cy="2438400"/>
          </a:xfrm>
        </p:grpSpPr>
        <p:sp>
          <p:nvSpPr>
            <p:cNvPr id="75781" name="Text Box 4"/>
            <p:cNvSpPr txBox="1">
              <a:spLocks noChangeArrowheads="1"/>
            </p:cNvSpPr>
            <p:nvPr/>
          </p:nvSpPr>
          <p:spPr bwMode="auto">
            <a:xfrm>
              <a:off x="381000" y="2895600"/>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14.17  </a:t>
              </a:r>
              <a:r>
                <a:rPr lang="en-US" altLang="en-US" sz="2000">
                  <a:latin typeface="Times New Roman" panose="02020603050405020304" pitchFamily="18" charset="0"/>
                </a:rPr>
                <a:t>Relations for entity set in Figure 14.16</a:t>
              </a:r>
            </a:p>
          </p:txBody>
        </p:sp>
        <p:pic>
          <p:nvPicPr>
            <p:cNvPr id="757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3700463"/>
              <a:ext cx="8291512"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783" name="Straight Connector 6"/>
            <p:cNvCxnSpPr>
              <a:cxnSpLocks noChangeShapeType="1"/>
            </p:cNvCxnSpPr>
            <p:nvPr/>
          </p:nvCxnSpPr>
          <p:spPr bwMode="auto">
            <a:xfrm>
              <a:off x="381000" y="3429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84" name="Straight Connector 7"/>
            <p:cNvCxnSpPr>
              <a:cxnSpLocks noChangeShapeType="1"/>
            </p:cNvCxnSpPr>
            <p:nvPr/>
          </p:nvCxnSpPr>
          <p:spPr bwMode="auto">
            <a:xfrm>
              <a:off x="457200" y="52578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85" name="Straight Connector 8"/>
            <p:cNvCxnSpPr>
              <a:cxnSpLocks noChangeShapeType="1"/>
            </p:cNvCxnSpPr>
            <p:nvPr/>
          </p:nvCxnSpPr>
          <p:spPr bwMode="auto">
            <a:xfrm>
              <a:off x="381000" y="281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26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nimBg="1"/>
      <p:bldP spid="18626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200" smtClean="0">
              <a:solidFill>
                <a:schemeClr val="bg2"/>
              </a:solidFill>
            </a:endParaRPr>
          </a:p>
        </p:txBody>
      </p:sp>
      <p:sp>
        <p:nvSpPr>
          <p:cNvPr id="77827" name="Text Box 4"/>
          <p:cNvSpPr txBox="1">
            <a:spLocks noChangeArrowheads="1"/>
          </p:cNvSpPr>
          <p:nvPr/>
        </p:nvSpPr>
        <p:spPr bwMode="auto">
          <a:xfrm>
            <a:off x="76200" y="304800"/>
            <a:ext cx="4697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Relations for relationship sets</a:t>
            </a:r>
          </a:p>
        </p:txBody>
      </p:sp>
      <p:sp>
        <p:nvSpPr>
          <p:cNvPr id="77828" name="Rectangle 5"/>
          <p:cNvSpPr>
            <a:spLocks noChangeArrowheads="1"/>
          </p:cNvSpPr>
          <p:nvPr/>
        </p:nvSpPr>
        <p:spPr bwMode="auto">
          <a:xfrm>
            <a:off x="152400" y="9144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For each relationship set in the E-R diagram, we create a relation (table). This relation has one column for the key of each entity set involved in this relationship and also one column for each attribute of the relationship itself if the relationship has attributes (not in our case).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778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12713" y="152400"/>
            <a:ext cx="19446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rgbClr val="FF0000"/>
                </a:solidFill>
                <a:latin typeface="Times New Roman" panose="02020603050405020304" pitchFamily="18" charset="0"/>
              </a:rPr>
              <a:t>Example 14.3</a:t>
            </a:r>
            <a:endParaRPr lang="en-US" altLang="en-US" sz="2000" i="1">
              <a:solidFill>
                <a:srgbClr val="FF0000"/>
              </a:solidFill>
              <a:latin typeface="Times New Roman" panose="02020603050405020304" pitchFamily="18" charset="0"/>
            </a:endParaRPr>
          </a:p>
        </p:txBody>
      </p:sp>
      <p:sp>
        <p:nvSpPr>
          <p:cNvPr id="1868803" name="Rectangle 3"/>
          <p:cNvSpPr>
            <a:spLocks noChangeArrowheads="1"/>
          </p:cNvSpPr>
          <p:nvPr/>
        </p:nvSpPr>
        <p:spPr bwMode="auto">
          <a:xfrm>
            <a:off x="76200" y="809625"/>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b="0" dirty="0">
                <a:effectLst>
                  <a:outerShdw blurRad="38100" dist="38100" dir="2700000" algn="tl">
                    <a:srgbClr val="C0C0C0"/>
                  </a:outerShdw>
                </a:effectLst>
                <a:latin typeface="Times New Roman" panose="02020603050405020304" pitchFamily="18" charset="0"/>
              </a:rPr>
              <a:t>There are two relationship sets in Figure 14.16, teaches and takes, each connected to two entity sets. The relations for these relationship sets are added to the previous relations for the entity set and shown in Figure 14.18.</a:t>
            </a:r>
          </a:p>
        </p:txBody>
      </p:sp>
      <p:grpSp>
        <p:nvGrpSpPr>
          <p:cNvPr id="2" name="Group 1"/>
          <p:cNvGrpSpPr>
            <a:grpSpLocks/>
          </p:cNvGrpSpPr>
          <p:nvPr/>
        </p:nvGrpSpPr>
        <p:grpSpPr bwMode="auto">
          <a:xfrm>
            <a:off x="152400" y="2667000"/>
            <a:ext cx="8729663" cy="3962400"/>
            <a:chOff x="152400" y="2667000"/>
            <a:chExt cx="8729663" cy="3962400"/>
          </a:xfrm>
        </p:grpSpPr>
        <p:sp>
          <p:nvSpPr>
            <p:cNvPr id="79877" name="Text Box 4"/>
            <p:cNvSpPr txBox="1">
              <a:spLocks noChangeArrowheads="1"/>
            </p:cNvSpPr>
            <p:nvPr/>
          </p:nvSpPr>
          <p:spPr bwMode="auto">
            <a:xfrm>
              <a:off x="304800" y="2667000"/>
              <a:ext cx="6535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14.18  </a:t>
              </a:r>
              <a:r>
                <a:rPr lang="en-US" altLang="en-US" sz="2000">
                  <a:latin typeface="Times New Roman" panose="02020603050405020304" pitchFamily="18" charset="0"/>
                </a:rPr>
                <a:t>Relations for E-R diagram in Figure 14.16</a:t>
              </a:r>
            </a:p>
          </p:txBody>
        </p:sp>
        <p:pic>
          <p:nvPicPr>
            <p:cNvPr id="798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397250"/>
              <a:ext cx="8729663" cy="300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9879" name="Straight Connector 6"/>
            <p:cNvCxnSpPr>
              <a:cxnSpLocks noChangeShapeType="1"/>
            </p:cNvCxnSpPr>
            <p:nvPr/>
          </p:nvCxnSpPr>
          <p:spPr bwMode="auto">
            <a:xfrm>
              <a:off x="381000" y="31242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0" name="Straight Connector 7"/>
            <p:cNvCxnSpPr>
              <a:cxnSpLocks noChangeShapeType="1"/>
            </p:cNvCxnSpPr>
            <p:nvPr/>
          </p:nvCxnSpPr>
          <p:spPr bwMode="auto">
            <a:xfrm>
              <a:off x="457200" y="662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881" name="Straight Connector 8"/>
            <p:cNvCxnSpPr>
              <a:cxnSpLocks noChangeShapeType="1"/>
            </p:cNvCxnSpPr>
            <p:nvPr/>
          </p:nvCxnSpPr>
          <p:spPr bwMode="auto">
            <a:xfrm>
              <a:off x="381000" y="26670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88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nimBg="1"/>
      <p:bldP spid="186880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2"/>
          <p:cNvSpPr txBox="1">
            <a:spLocks noChangeArrowheads="1"/>
          </p:cNvSpPr>
          <p:nvPr/>
        </p:nvSpPr>
        <p:spPr bwMode="auto">
          <a:xfrm>
            <a:off x="0" y="0"/>
            <a:ext cx="38385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14.5.3  Normalization</a:t>
            </a:r>
          </a:p>
        </p:txBody>
      </p:sp>
      <p:sp>
        <p:nvSpPr>
          <p:cNvPr id="81924" name="Rectangle 3"/>
          <p:cNvSpPr>
            <a:spLocks noChangeArrowheads="1"/>
          </p:cNvSpPr>
          <p:nvPr/>
        </p:nvSpPr>
        <p:spPr bwMode="auto">
          <a:xfrm>
            <a:off x="76200" y="533400"/>
            <a:ext cx="8915400" cy="5643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Normalization is the process by which a given set of relations are transformed to a new set of relations with a more solid structure. Normalization is needed to allow any relation in the database to be represented, to allow a languages like SQL to use powerful retrieval operations composed of atomic operations, to remove anomalies in insertion, deletion, and updating, and reduce the need for restructuring the database as new data type are added.</a:t>
            </a:r>
          </a:p>
          <a:p>
            <a:pPr algn="just"/>
            <a:r>
              <a:rPr lang="en-US" altLang="en-US" sz="2800" b="0">
                <a:latin typeface="Times New Roman" panose="02020603050405020304" pitchFamily="18" charset="0"/>
              </a:rPr>
              <a:t>The normalization process defines a set of hierarchical normal forms (NFs). Several normal forms have been proposed, including 1NF, 2NF, 3NF, BCNF (Boyce-Codd Normal Form), 4NF, PJNF (Projection/Joint Normal Form), 5NF, and so on.  structure.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0" y="0"/>
            <a:ext cx="31194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14.1.1  Definition</a:t>
            </a:r>
          </a:p>
        </p:txBody>
      </p:sp>
      <p:sp>
        <p:nvSpPr>
          <p:cNvPr id="10244" name="Rectangle 3"/>
          <p:cNvSpPr>
            <a:spLocks noChangeArrowheads="1"/>
          </p:cNvSpPr>
          <p:nvPr/>
        </p:nvSpPr>
        <p:spPr bwMode="auto">
          <a:xfrm>
            <a:off x="0" y="6858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Although it is difficult to give a universally agreed definition of a database, we use the following common definition:</a:t>
            </a:r>
          </a:p>
        </p:txBody>
      </p:sp>
      <p:sp>
        <p:nvSpPr>
          <p:cNvPr id="10245" name="Rectangle 6"/>
          <p:cNvSpPr>
            <a:spLocks noChangeArrowheads="1"/>
          </p:cNvSpPr>
          <p:nvPr/>
        </p:nvSpPr>
        <p:spPr bwMode="auto">
          <a:xfrm>
            <a:off x="228600" y="1981200"/>
            <a:ext cx="8382000" cy="830997"/>
          </a:xfrm>
          <a:prstGeom prst="rect">
            <a:avLst/>
          </a:prstGeom>
          <a:solidFill>
            <a:srgbClr val="FF0000"/>
          </a:solidFill>
          <a:ln w="76200" algn="ctr">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defRPr/>
            </a:pPr>
            <a:r>
              <a:rPr lang="en-US" altLang="en-US" sz="2400" dirty="0" smtClean="0">
                <a:solidFill>
                  <a:schemeClr val="bg1"/>
                </a:solidFill>
                <a:latin typeface="Times New Roman" panose="02020603050405020304" pitchFamily="18" charset="0"/>
              </a:rPr>
              <a:t>A database is a collection of related, logically coherent, data used by the application programs in an organization</a:t>
            </a:r>
            <a:r>
              <a:rPr lang="en-US" altLang="en-US" sz="2400" dirty="0" smtClean="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10245"/>
                                        </p:tgtEl>
                                        <p:attrNameLst>
                                          <p:attrName>style.visibility</p:attrName>
                                        </p:attrNameLst>
                                      </p:cBhvr>
                                      <p:to>
                                        <p:strVal val="visible"/>
                                      </p:to>
                                    </p:set>
                                    <p:anim calcmode="lin" valueType="num">
                                      <p:cBhvr>
                                        <p:cTn id="15" dur="500" fill="hold"/>
                                        <p:tgtEl>
                                          <p:spTgt spid="10245"/>
                                        </p:tgtEl>
                                        <p:attrNameLst>
                                          <p:attrName>ppt_w</p:attrName>
                                        </p:attrNameLst>
                                      </p:cBhvr>
                                      <p:tavLst>
                                        <p:tav tm="0">
                                          <p:val>
                                            <p:fltVal val="0"/>
                                          </p:val>
                                        </p:tav>
                                        <p:tav tm="100000">
                                          <p:val>
                                            <p:strVal val="#ppt_w"/>
                                          </p:val>
                                        </p:tav>
                                      </p:tavLst>
                                    </p:anim>
                                    <p:anim calcmode="lin" valueType="num">
                                      <p:cBhvr>
                                        <p:cTn id="16" dur="500" fill="hold"/>
                                        <p:tgtEl>
                                          <p:spTgt spid="10245"/>
                                        </p:tgtEl>
                                        <p:attrNameLst>
                                          <p:attrName>ppt_h</p:attrName>
                                        </p:attrNameLst>
                                      </p:cBhvr>
                                      <p:tavLst>
                                        <p:tav tm="0">
                                          <p:val>
                                            <p:fltVal val="0"/>
                                          </p:val>
                                        </p:tav>
                                        <p:tav tm="100000">
                                          <p:val>
                                            <p:strVal val="#ppt_h"/>
                                          </p:val>
                                        </p:tav>
                                      </p:tavLst>
                                    </p:anim>
                                    <p:animEffect transition="in" filter="fade">
                                      <p:cBhvr>
                                        <p:cTn id="17"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4"/>
          <p:cNvSpPr txBox="1">
            <a:spLocks noChangeArrowheads="1"/>
          </p:cNvSpPr>
          <p:nvPr/>
        </p:nvSpPr>
        <p:spPr bwMode="auto">
          <a:xfrm>
            <a:off x="76200" y="152400"/>
            <a:ext cx="3929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First normal form (1NF)</a:t>
            </a:r>
          </a:p>
        </p:txBody>
      </p:sp>
      <p:sp>
        <p:nvSpPr>
          <p:cNvPr id="83971" name="Rectangle 5"/>
          <p:cNvSpPr>
            <a:spLocks noChangeArrowheads="1"/>
          </p:cNvSpPr>
          <p:nvPr/>
        </p:nvSpPr>
        <p:spPr bwMode="auto">
          <a:xfrm>
            <a:off x="152400" y="7620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When we transform entities or relationships into tabular relations, there may be some relations in which there are more values in the intersection of a row or column.</a:t>
            </a:r>
          </a:p>
        </p:txBody>
      </p:sp>
      <p:grpSp>
        <p:nvGrpSpPr>
          <p:cNvPr id="2" name="Group 1"/>
          <p:cNvGrpSpPr>
            <a:grpSpLocks/>
          </p:cNvGrpSpPr>
          <p:nvPr/>
        </p:nvGrpSpPr>
        <p:grpSpPr bwMode="auto">
          <a:xfrm>
            <a:off x="304800" y="2819400"/>
            <a:ext cx="8305800" cy="3733800"/>
            <a:chOff x="304800" y="2819400"/>
            <a:chExt cx="8305800" cy="3733800"/>
          </a:xfrm>
        </p:grpSpPr>
        <p:sp>
          <p:nvSpPr>
            <p:cNvPr id="83973" name="Text Box 6"/>
            <p:cNvSpPr txBox="1">
              <a:spLocks noChangeArrowheads="1"/>
            </p:cNvSpPr>
            <p:nvPr/>
          </p:nvSpPr>
          <p:spPr bwMode="auto">
            <a:xfrm>
              <a:off x="304800" y="2895600"/>
              <a:ext cx="4056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14.19  </a:t>
              </a:r>
              <a:r>
                <a:rPr lang="en-US" altLang="en-US" sz="2000">
                  <a:latin typeface="Times New Roman" panose="02020603050405020304" pitchFamily="18" charset="0"/>
                </a:rPr>
                <a:t>An example of 1NF</a:t>
              </a:r>
            </a:p>
          </p:txBody>
        </p:sp>
        <p:pic>
          <p:nvPicPr>
            <p:cNvPr id="8397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3854450"/>
              <a:ext cx="7496175"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3975" name="Straight Connector 6"/>
            <p:cNvCxnSpPr>
              <a:cxnSpLocks noChangeShapeType="1"/>
            </p:cNvCxnSpPr>
            <p:nvPr/>
          </p:nvCxnSpPr>
          <p:spPr bwMode="auto">
            <a:xfrm>
              <a:off x="381000" y="34290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76" name="Straight Connector 7"/>
            <p:cNvCxnSpPr>
              <a:cxnSpLocks noChangeShapeType="1"/>
            </p:cNvCxnSpPr>
            <p:nvPr/>
          </p:nvCxnSpPr>
          <p:spPr bwMode="auto">
            <a:xfrm>
              <a:off x="457200" y="655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977" name="Straight Connector 8"/>
            <p:cNvCxnSpPr>
              <a:cxnSpLocks noChangeShapeType="1"/>
            </p:cNvCxnSpPr>
            <p:nvPr/>
          </p:nvCxnSpPr>
          <p:spPr bwMode="auto">
            <a:xfrm>
              <a:off x="381000" y="28194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76200" y="152400"/>
            <a:ext cx="428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Second normal form (2NF)</a:t>
            </a:r>
          </a:p>
        </p:txBody>
      </p:sp>
      <p:sp>
        <p:nvSpPr>
          <p:cNvPr id="86019" name="Rectangle 3"/>
          <p:cNvSpPr>
            <a:spLocks noChangeArrowheads="1"/>
          </p:cNvSpPr>
          <p:nvPr/>
        </p:nvSpPr>
        <p:spPr bwMode="auto">
          <a:xfrm>
            <a:off x="152400" y="76200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each relation we need to have a key (called a primary key) on which all other attributes (column values) needs to depend. For example, if the ID of a student is given, it should be possible to find the student’s name. </a:t>
            </a:r>
          </a:p>
        </p:txBody>
      </p:sp>
      <p:grpSp>
        <p:nvGrpSpPr>
          <p:cNvPr id="2" name="Group 1"/>
          <p:cNvGrpSpPr>
            <a:grpSpLocks/>
          </p:cNvGrpSpPr>
          <p:nvPr/>
        </p:nvGrpSpPr>
        <p:grpSpPr bwMode="auto">
          <a:xfrm>
            <a:off x="363538" y="2743200"/>
            <a:ext cx="8116887" cy="3810000"/>
            <a:chOff x="363538" y="2743200"/>
            <a:chExt cx="8116887" cy="3810000"/>
          </a:xfrm>
        </p:grpSpPr>
        <p:sp>
          <p:nvSpPr>
            <p:cNvPr id="86021" name="Text Box 4"/>
            <p:cNvSpPr txBox="1">
              <a:spLocks noChangeArrowheads="1"/>
            </p:cNvSpPr>
            <p:nvPr/>
          </p:nvSpPr>
          <p:spPr bwMode="auto">
            <a:xfrm>
              <a:off x="363538" y="2819400"/>
              <a:ext cx="4056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14.20  </a:t>
              </a:r>
              <a:r>
                <a:rPr lang="en-US" altLang="en-US" sz="2000">
                  <a:latin typeface="Times New Roman" panose="02020603050405020304" pitchFamily="18" charset="0"/>
                </a:rPr>
                <a:t>An example of 2NF</a:t>
              </a:r>
            </a:p>
          </p:txBody>
        </p:sp>
        <p:pic>
          <p:nvPicPr>
            <p:cNvPr id="860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452813"/>
              <a:ext cx="6334125"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6023" name="Straight Connector 6"/>
            <p:cNvCxnSpPr>
              <a:cxnSpLocks noChangeShapeType="1"/>
            </p:cNvCxnSpPr>
            <p:nvPr/>
          </p:nvCxnSpPr>
          <p:spPr bwMode="auto">
            <a:xfrm>
              <a:off x="381000" y="3352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24" name="Straight Connector 7"/>
            <p:cNvCxnSpPr>
              <a:cxnSpLocks noChangeShapeType="1"/>
            </p:cNvCxnSpPr>
            <p:nvPr/>
          </p:nvCxnSpPr>
          <p:spPr bwMode="auto">
            <a:xfrm>
              <a:off x="457200" y="655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25" name="Straight Connector 8"/>
            <p:cNvCxnSpPr>
              <a:cxnSpLocks noChangeShapeType="1"/>
            </p:cNvCxnSpPr>
            <p:nvPr/>
          </p:nvCxnSpPr>
          <p:spPr bwMode="auto">
            <a:xfrm>
              <a:off x="381000" y="2743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2"/>
          <p:cNvSpPr txBox="1">
            <a:spLocks noChangeArrowheads="1"/>
          </p:cNvSpPr>
          <p:nvPr/>
        </p:nvSpPr>
        <p:spPr bwMode="auto">
          <a:xfrm>
            <a:off x="76200" y="152400"/>
            <a:ext cx="3265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Other normal forms</a:t>
            </a:r>
          </a:p>
        </p:txBody>
      </p:sp>
      <p:sp>
        <p:nvSpPr>
          <p:cNvPr id="88068" name="Rectangle 3"/>
          <p:cNvSpPr>
            <a:spLocks noChangeArrowheads="1"/>
          </p:cNvSpPr>
          <p:nvPr/>
        </p:nvSpPr>
        <p:spPr bwMode="auto">
          <a:xfrm>
            <a:off x="152400" y="7620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Other normal forms use more complicated dependencies among attributes. We leave these dependencies to books dedicated to the discussion of database topics.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1091" name="Text Box 3"/>
          <p:cNvSpPr txBox="1">
            <a:spLocks noChangeArrowheads="1"/>
          </p:cNvSpPr>
          <p:nvPr/>
        </p:nvSpPr>
        <p:spPr bwMode="auto">
          <a:xfrm>
            <a:off x="76200" y="0"/>
            <a:ext cx="71675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dirty="0">
                <a:solidFill>
                  <a:srgbClr val="FF0000"/>
                </a:solidFill>
                <a:effectLst>
                  <a:outerShdw blurRad="38100" dist="38100" dir="2700000" algn="tl">
                    <a:srgbClr val="C0C0C0"/>
                  </a:outerShdw>
                </a:effectLst>
                <a:latin typeface="Calibri" panose="020F0502020204030204" pitchFamily="34" charset="0"/>
              </a:rPr>
              <a:t>14-6   OTHER DATABASE MODELS</a:t>
            </a:r>
          </a:p>
        </p:txBody>
      </p:sp>
      <p:sp>
        <p:nvSpPr>
          <p:cNvPr id="90115"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881093" name="Rectangle 5"/>
          <p:cNvSpPr>
            <a:spLocks noChangeArrowheads="1"/>
          </p:cNvSpPr>
          <p:nvPr/>
        </p:nvSpPr>
        <p:spPr bwMode="auto">
          <a:xfrm>
            <a:off x="228600" y="762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The relational database is not the only database model in use today. Two other common models are </a:t>
            </a:r>
            <a:r>
              <a:rPr lang="en-US" altLang="en-US" sz="2800" dirty="0">
                <a:effectLst>
                  <a:outerShdw blurRad="38100" dist="38100" dir="2700000" algn="tl">
                    <a:srgbClr val="C0C0C0"/>
                  </a:outerShdw>
                </a:effectLst>
                <a:latin typeface="Times New Roman" panose="02020603050405020304" pitchFamily="18" charset="0"/>
              </a:rPr>
              <a:t>distributed databases</a:t>
            </a:r>
            <a:r>
              <a:rPr lang="en-US" altLang="en-US" sz="2800" b="0" dirty="0">
                <a:effectLst>
                  <a:outerShdw blurRad="38100" dist="38100" dir="2700000" algn="tl">
                    <a:srgbClr val="C0C0C0"/>
                  </a:outerShdw>
                </a:effectLst>
                <a:latin typeface="Times New Roman" panose="02020603050405020304" pitchFamily="18" charset="0"/>
              </a:rPr>
              <a:t> and </a:t>
            </a:r>
            <a:r>
              <a:rPr lang="en-US" altLang="en-US" sz="2800" dirty="0">
                <a:effectLst>
                  <a:outerShdw blurRad="38100" dist="38100" dir="2700000" algn="tl">
                    <a:srgbClr val="C0C0C0"/>
                  </a:outerShdw>
                </a:effectLst>
                <a:latin typeface="Times New Roman" panose="02020603050405020304" pitchFamily="18" charset="0"/>
              </a:rPr>
              <a:t>object-oriented databases</a:t>
            </a:r>
            <a:r>
              <a:rPr lang="en-US" altLang="en-US" sz="2800" b="0" dirty="0">
                <a:effectLst>
                  <a:outerShdw blurRad="38100" dist="38100" dir="2700000" algn="tl">
                    <a:srgbClr val="C0C0C0"/>
                  </a:outerShdw>
                </a:effectLst>
                <a:latin typeface="Times New Roman" panose="02020603050405020304" pitchFamily="18" charset="0"/>
              </a:rPr>
              <a:t>. We briefly discuss these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10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1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1091" grpId="0"/>
      <p:bldP spid="188109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2"/>
          <p:cNvSpPr txBox="1">
            <a:spLocks noChangeArrowheads="1"/>
          </p:cNvSpPr>
          <p:nvPr/>
        </p:nvSpPr>
        <p:spPr bwMode="auto">
          <a:xfrm>
            <a:off x="0" y="0"/>
            <a:ext cx="51403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14.6.1  Distributed databases</a:t>
            </a:r>
          </a:p>
        </p:txBody>
      </p:sp>
      <p:sp>
        <p:nvSpPr>
          <p:cNvPr id="92164" name="Rectangle 3"/>
          <p:cNvSpPr>
            <a:spLocks noChangeArrowheads="1"/>
          </p:cNvSpPr>
          <p:nvPr/>
        </p:nvSpPr>
        <p:spPr bwMode="auto">
          <a:xfrm>
            <a:off x="0" y="6858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distributed database model is not a new model, but is based on the relational model. However, the data is stored on several computers that communicate through the Internet or a private wide area network. Each computer (or site) maintains either part of the database or the whole database.</a:t>
            </a:r>
          </a:p>
        </p:txBody>
      </p:sp>
      <p:sp>
        <p:nvSpPr>
          <p:cNvPr id="92165" name="Text Box 5"/>
          <p:cNvSpPr txBox="1">
            <a:spLocks noChangeArrowheads="1"/>
          </p:cNvSpPr>
          <p:nvPr/>
        </p:nvSpPr>
        <p:spPr bwMode="auto">
          <a:xfrm>
            <a:off x="0" y="3351213"/>
            <a:ext cx="601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Fragmented distributed databases</a:t>
            </a:r>
          </a:p>
        </p:txBody>
      </p:sp>
      <p:sp>
        <p:nvSpPr>
          <p:cNvPr id="92166" name="Rectangle 6"/>
          <p:cNvSpPr>
            <a:spLocks noChangeArrowheads="1"/>
          </p:cNvSpPr>
          <p:nvPr/>
        </p:nvSpPr>
        <p:spPr bwMode="auto">
          <a:xfrm>
            <a:off x="76200" y="3960813"/>
            <a:ext cx="8915400" cy="2227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a fragmented distributed database, data is localized—locally used data is stored at the corresponding site. However, this does not mean that a site cannot access data stored at another site, but access is mostly local, but occasionally global.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6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p:bldP spid="92164" grpId="0" animBg="1"/>
      <p:bldP spid="9216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4"/>
          <p:cNvSpPr txBox="1">
            <a:spLocks noChangeArrowheads="1"/>
          </p:cNvSpPr>
          <p:nvPr/>
        </p:nvSpPr>
        <p:spPr bwMode="auto">
          <a:xfrm>
            <a:off x="0" y="152400"/>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Replicated distributed databases</a:t>
            </a:r>
          </a:p>
        </p:txBody>
      </p:sp>
      <p:sp>
        <p:nvSpPr>
          <p:cNvPr id="94212" name="Rectangle 5"/>
          <p:cNvSpPr>
            <a:spLocks noChangeArrowheads="1"/>
          </p:cNvSpPr>
          <p:nvPr/>
        </p:nvSpPr>
        <p:spPr bwMode="auto">
          <a:xfrm>
            <a:off x="76200" y="7620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a replicated distributed database, each site holds an exact replica of another site. Any modification to data stored in one site is repeated exactly at every site. The reason for having such a database is security. If the system at one site fails, users at the site can access data at another site.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2"/>
          <p:cNvSpPr txBox="1">
            <a:spLocks noChangeArrowheads="1"/>
          </p:cNvSpPr>
          <p:nvPr/>
        </p:nvSpPr>
        <p:spPr bwMode="auto">
          <a:xfrm>
            <a:off x="0" y="0"/>
            <a:ext cx="59309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14.6.2  Object-oriented databases</a:t>
            </a:r>
          </a:p>
        </p:txBody>
      </p:sp>
      <p:sp>
        <p:nvSpPr>
          <p:cNvPr id="96260" name="Rectangle 3"/>
          <p:cNvSpPr>
            <a:spLocks noChangeArrowheads="1"/>
          </p:cNvSpPr>
          <p:nvPr/>
        </p:nvSpPr>
        <p:spPr bwMode="auto">
          <a:xfrm>
            <a:off x="0" y="685800"/>
            <a:ext cx="89154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An object-oriented database tries to keep the advantages of the relational model and at the same time allows applications to access structured data. In an object-oriented database, objects and their relations are defined. In addition, each object can have attributes that can be expressed as fields.</a:t>
            </a:r>
          </a:p>
        </p:txBody>
      </p:sp>
      <p:sp>
        <p:nvSpPr>
          <p:cNvPr id="96261" name="Text Box 4"/>
          <p:cNvSpPr txBox="1">
            <a:spLocks noChangeArrowheads="1"/>
          </p:cNvSpPr>
          <p:nvPr/>
        </p:nvSpPr>
        <p:spPr bwMode="auto">
          <a:xfrm>
            <a:off x="0" y="3200400"/>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XML</a:t>
            </a:r>
          </a:p>
        </p:txBody>
      </p:sp>
      <p:sp>
        <p:nvSpPr>
          <p:cNvPr id="96262" name="Rectangle 5"/>
          <p:cNvSpPr>
            <a:spLocks noChangeArrowheads="1"/>
          </p:cNvSpPr>
          <p:nvPr/>
        </p:nvSpPr>
        <p:spPr bwMode="auto">
          <a:xfrm>
            <a:off x="76200" y="3657600"/>
            <a:ext cx="89154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query language normally used for objected-oriented databases is XML (Extensible Markup Language). As we discussed in Chapter 6, XML was originally designed to add markup information to text documents, but it has also found its application as a query language in databases. XML can represent data with nested structure.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p:bldP spid="96260" grpId="0" animBg="1"/>
      <p:bldP spid="96261" grpId="0"/>
      <p:bldP spid="962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0" y="0"/>
            <a:ext cx="56467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a:latin typeface="Calibri" panose="020F0502020204030204" pitchFamily="34" charset="0"/>
              </a:rPr>
              <a:t>14.1.2  Advantages of databases</a:t>
            </a:r>
          </a:p>
        </p:txBody>
      </p:sp>
      <p:sp>
        <p:nvSpPr>
          <p:cNvPr id="12292" name="Rectangle 3"/>
          <p:cNvSpPr>
            <a:spLocks noChangeArrowheads="1"/>
          </p:cNvSpPr>
          <p:nvPr/>
        </p:nvSpPr>
        <p:spPr bwMode="auto">
          <a:xfrm>
            <a:off x="0" y="68580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Comparing the flat-file system, we can mention several advantages for a database system.</a:t>
            </a:r>
          </a:p>
        </p:txBody>
      </p:sp>
      <p:sp>
        <p:nvSpPr>
          <p:cNvPr id="12293" name="Text Box 8"/>
          <p:cNvSpPr txBox="1">
            <a:spLocks noChangeArrowheads="1"/>
          </p:cNvSpPr>
          <p:nvPr/>
        </p:nvSpPr>
        <p:spPr bwMode="auto">
          <a:xfrm>
            <a:off x="152400" y="1828800"/>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Less redundancy</a:t>
            </a:r>
          </a:p>
        </p:txBody>
      </p:sp>
      <p:sp>
        <p:nvSpPr>
          <p:cNvPr id="12294" name="Rectangle 9"/>
          <p:cNvSpPr>
            <a:spLocks noChangeArrowheads="1"/>
          </p:cNvSpPr>
          <p:nvPr/>
        </p:nvSpPr>
        <p:spPr bwMode="auto">
          <a:xfrm>
            <a:off x="152400" y="239395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a flat-file system there is a lot of redundancy. For example, in the flat file system for a university, the names of professors and students are stored in more than one file.</a:t>
            </a:r>
          </a:p>
        </p:txBody>
      </p:sp>
      <p:sp>
        <p:nvSpPr>
          <p:cNvPr id="12295" name="Text Box 10"/>
          <p:cNvSpPr txBox="1">
            <a:spLocks noChangeArrowheads="1"/>
          </p:cNvSpPr>
          <p:nvPr/>
        </p:nvSpPr>
        <p:spPr bwMode="auto">
          <a:xfrm>
            <a:off x="152400" y="4386263"/>
            <a:ext cx="518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Inconsistency avoidance</a:t>
            </a:r>
          </a:p>
        </p:txBody>
      </p:sp>
      <p:sp>
        <p:nvSpPr>
          <p:cNvPr id="12296" name="Rectangle 11"/>
          <p:cNvSpPr>
            <a:spLocks noChangeArrowheads="1"/>
          </p:cNvSpPr>
          <p:nvPr/>
        </p:nvSpPr>
        <p:spPr bwMode="auto">
          <a:xfrm>
            <a:off x="152400" y="4951413"/>
            <a:ext cx="89154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If the same piece of information is stored in more than one place, then any changes in the data need to occur in all places that data is stored.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animBg="1"/>
      <p:bldP spid="12293" grpId="0"/>
      <p:bldP spid="12294" grpId="0" animBg="1"/>
      <p:bldP spid="12295" grpId="0"/>
      <p:bldP spid="1229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152400" y="76200"/>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Efficiency</a:t>
            </a:r>
          </a:p>
        </p:txBody>
      </p:sp>
      <p:sp>
        <p:nvSpPr>
          <p:cNvPr id="14340" name="Rectangle 5"/>
          <p:cNvSpPr>
            <a:spLocks noChangeArrowheads="1"/>
          </p:cNvSpPr>
          <p:nvPr/>
        </p:nvSpPr>
        <p:spPr bwMode="auto">
          <a:xfrm>
            <a:off x="152400" y="64135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A database is usually more efficient that a flat file system, because a piece of information is stored in fewer locations.</a:t>
            </a:r>
          </a:p>
        </p:txBody>
      </p:sp>
      <p:sp>
        <p:nvSpPr>
          <p:cNvPr id="14341" name="Text Box 6"/>
          <p:cNvSpPr txBox="1">
            <a:spLocks noChangeArrowheads="1"/>
          </p:cNvSpPr>
          <p:nvPr/>
        </p:nvSpPr>
        <p:spPr bwMode="auto">
          <a:xfrm>
            <a:off x="152400" y="1905000"/>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Data integrity</a:t>
            </a:r>
          </a:p>
        </p:txBody>
      </p:sp>
      <p:sp>
        <p:nvSpPr>
          <p:cNvPr id="14342" name="Rectangle 7"/>
          <p:cNvSpPr>
            <a:spLocks noChangeArrowheads="1"/>
          </p:cNvSpPr>
          <p:nvPr/>
        </p:nvSpPr>
        <p:spPr bwMode="auto">
          <a:xfrm>
            <a:off x="152400" y="247015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In a database system it is easier to maintain data integrity (see Chapter 16) because a piece of data is stored in fewer locations.</a:t>
            </a:r>
          </a:p>
        </p:txBody>
      </p:sp>
      <p:sp>
        <p:nvSpPr>
          <p:cNvPr id="14343" name="Text Box 8"/>
          <p:cNvSpPr txBox="1">
            <a:spLocks noChangeArrowheads="1"/>
          </p:cNvSpPr>
          <p:nvPr/>
        </p:nvSpPr>
        <p:spPr bwMode="auto">
          <a:xfrm>
            <a:off x="152400" y="4310063"/>
            <a:ext cx="518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Confidentiality</a:t>
            </a:r>
          </a:p>
        </p:txBody>
      </p:sp>
      <p:sp>
        <p:nvSpPr>
          <p:cNvPr id="14344" name="Rectangle 9"/>
          <p:cNvSpPr>
            <a:spLocks noChangeArrowheads="1"/>
          </p:cNvSpPr>
          <p:nvPr/>
        </p:nvSpPr>
        <p:spPr bwMode="auto">
          <a:xfrm>
            <a:off x="152400" y="4875213"/>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It is easier to maintain the confidentiality of the information if the storage of data is centralized in one location.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animBg="1"/>
      <p:bldP spid="14341" grpId="0"/>
      <p:bldP spid="14342" grpId="0" animBg="1"/>
      <p:bldP spid="14343" grpId="0"/>
      <p:bldP spid="1434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4835" name="Text Box 3"/>
          <p:cNvSpPr txBox="1">
            <a:spLocks noChangeArrowheads="1"/>
          </p:cNvSpPr>
          <p:nvPr/>
        </p:nvSpPr>
        <p:spPr bwMode="auto">
          <a:xfrm>
            <a:off x="76200" y="0"/>
            <a:ext cx="76295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dirty="0">
                <a:effectLst>
                  <a:outerShdw blurRad="38100" dist="38100" dir="2700000" algn="tl">
                    <a:srgbClr val="C0C0C0"/>
                  </a:outerShdw>
                </a:effectLst>
                <a:latin typeface="Calibri" panose="020F0502020204030204" pitchFamily="34" charset="0"/>
              </a:rPr>
              <a:t>14.1.3   DATABASE MANAGEMENT SYSTEMS</a:t>
            </a:r>
          </a:p>
        </p:txBody>
      </p:sp>
      <p:sp>
        <p:nvSpPr>
          <p:cNvPr id="1784837" name="Rectangle 5"/>
          <p:cNvSpPr>
            <a:spLocks noChangeArrowheads="1"/>
          </p:cNvSpPr>
          <p:nvPr/>
        </p:nvSpPr>
        <p:spPr bwMode="auto">
          <a:xfrm>
            <a:off x="152400" y="7620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b="0" dirty="0">
                <a:effectLst>
                  <a:outerShdw blurRad="38100" dist="38100" dir="2700000" algn="tl">
                    <a:srgbClr val="C0C0C0"/>
                  </a:outerShdw>
                </a:effectLst>
                <a:latin typeface="Times New Roman" panose="02020603050405020304" pitchFamily="18" charset="0"/>
              </a:rPr>
              <a:t>A database management system (DBMS) defines, creates, and maintains a database. The DBMS also allows controlled access to data in the database. A DBMS is a combination of five components: hardware,</a:t>
            </a:r>
            <a:br>
              <a:rPr lang="en-US" altLang="en-US" sz="2800" b="0" dirty="0">
                <a:effectLst>
                  <a:outerShdw blurRad="38100" dist="38100" dir="2700000" algn="tl">
                    <a:srgbClr val="C0C0C0"/>
                  </a:outerShdw>
                </a:effectLst>
                <a:latin typeface="Times New Roman" panose="02020603050405020304" pitchFamily="18" charset="0"/>
              </a:rPr>
            </a:br>
            <a:r>
              <a:rPr lang="en-US" altLang="en-US" sz="2800" b="0" dirty="0">
                <a:effectLst>
                  <a:outerShdw blurRad="38100" dist="38100" dir="2700000" algn="tl">
                    <a:srgbClr val="C0C0C0"/>
                  </a:outerShdw>
                </a:effectLst>
                <a:latin typeface="Times New Roman" panose="02020603050405020304" pitchFamily="18" charset="0"/>
              </a:rPr>
              <a:t>software, data, users, and procedures (Figure 14.1).</a:t>
            </a:r>
          </a:p>
        </p:txBody>
      </p:sp>
      <p:grpSp>
        <p:nvGrpSpPr>
          <p:cNvPr id="2" name="Group 1"/>
          <p:cNvGrpSpPr>
            <a:grpSpLocks/>
          </p:cNvGrpSpPr>
          <p:nvPr/>
        </p:nvGrpSpPr>
        <p:grpSpPr bwMode="auto">
          <a:xfrm>
            <a:off x="304800" y="3886200"/>
            <a:ext cx="8175625" cy="2881313"/>
            <a:chOff x="304800" y="3886200"/>
            <a:chExt cx="8175625" cy="2881313"/>
          </a:xfrm>
        </p:grpSpPr>
        <p:sp>
          <p:nvSpPr>
            <p:cNvPr id="1638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16390" name="Text Box 7"/>
            <p:cNvSpPr txBox="1">
              <a:spLocks noChangeArrowheads="1"/>
            </p:cNvSpPr>
            <p:nvPr/>
          </p:nvSpPr>
          <p:spPr bwMode="auto">
            <a:xfrm>
              <a:off x="304800" y="3962400"/>
              <a:ext cx="390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14.1  </a:t>
              </a:r>
              <a:r>
                <a:rPr lang="en-US" altLang="en-US" sz="2000">
                  <a:latin typeface="Times New Roman" panose="02020603050405020304" pitchFamily="18" charset="0"/>
                </a:rPr>
                <a:t>DBMS components</a:t>
              </a:r>
            </a:p>
          </p:txBody>
        </p:sp>
        <p:pic>
          <p:nvPicPr>
            <p:cNvPr id="1639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5076825"/>
              <a:ext cx="58039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392" name="Straight Connector 8"/>
            <p:cNvCxnSpPr>
              <a:cxnSpLocks noChangeShapeType="1"/>
            </p:cNvCxnSpPr>
            <p:nvPr/>
          </p:nvCxnSpPr>
          <p:spPr bwMode="auto">
            <a:xfrm>
              <a:off x="381000" y="4495800"/>
              <a:ext cx="8023225" cy="0"/>
            </a:xfrm>
            <a:prstGeom prst="line">
              <a:avLst/>
            </a:prstGeom>
            <a:noFill/>
            <a:ln w="571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3" name="Straight Connector 9"/>
            <p:cNvCxnSpPr>
              <a:cxnSpLocks noChangeShapeType="1"/>
            </p:cNvCxnSpPr>
            <p:nvPr/>
          </p:nvCxnSpPr>
          <p:spPr bwMode="auto">
            <a:xfrm>
              <a:off x="457200" y="63246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4" name="Straight Connector 10"/>
            <p:cNvCxnSpPr>
              <a:cxnSpLocks noChangeShapeType="1"/>
            </p:cNvCxnSpPr>
            <p:nvPr/>
          </p:nvCxnSpPr>
          <p:spPr bwMode="auto">
            <a:xfrm>
              <a:off x="381000" y="3886200"/>
              <a:ext cx="8023225" cy="0"/>
            </a:xfrm>
            <a:prstGeom prst="line">
              <a:avLst/>
            </a:prstGeom>
            <a:noFill/>
            <a:ln w="952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4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48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835" grpId="0"/>
      <p:bldP spid="17848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52400" y="76200"/>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Hardware</a:t>
            </a:r>
          </a:p>
        </p:txBody>
      </p:sp>
      <p:sp>
        <p:nvSpPr>
          <p:cNvPr id="18436" name="Rectangle 3"/>
          <p:cNvSpPr>
            <a:spLocks noChangeArrowheads="1"/>
          </p:cNvSpPr>
          <p:nvPr/>
        </p:nvSpPr>
        <p:spPr bwMode="auto">
          <a:xfrm>
            <a:off x="152400" y="641350"/>
            <a:ext cx="89154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hardware is the physical computer system that allows access to data. </a:t>
            </a:r>
          </a:p>
        </p:txBody>
      </p:sp>
      <p:sp>
        <p:nvSpPr>
          <p:cNvPr id="18437" name="Text Box 4"/>
          <p:cNvSpPr txBox="1">
            <a:spLocks noChangeArrowheads="1"/>
          </p:cNvSpPr>
          <p:nvPr/>
        </p:nvSpPr>
        <p:spPr bwMode="auto">
          <a:xfrm>
            <a:off x="152400" y="1905000"/>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Software</a:t>
            </a:r>
          </a:p>
        </p:txBody>
      </p:sp>
      <p:sp>
        <p:nvSpPr>
          <p:cNvPr id="18438" name="Rectangle 5"/>
          <p:cNvSpPr>
            <a:spLocks noChangeArrowheads="1"/>
          </p:cNvSpPr>
          <p:nvPr/>
        </p:nvSpPr>
        <p:spPr bwMode="auto">
          <a:xfrm>
            <a:off x="152400" y="2470150"/>
            <a:ext cx="89154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software is the actual program that allows users to access, maintain, and update data. In addition, the software controls which user can access which parts of the data in the database.</a:t>
            </a:r>
          </a:p>
        </p:txBody>
      </p:sp>
      <p:sp>
        <p:nvSpPr>
          <p:cNvPr id="18439" name="Text Box 6"/>
          <p:cNvSpPr txBox="1">
            <a:spLocks noChangeArrowheads="1"/>
          </p:cNvSpPr>
          <p:nvPr/>
        </p:nvSpPr>
        <p:spPr bwMode="auto">
          <a:xfrm>
            <a:off x="152400" y="4538663"/>
            <a:ext cx="518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Confidentiality</a:t>
            </a:r>
          </a:p>
        </p:txBody>
      </p:sp>
      <p:sp>
        <p:nvSpPr>
          <p:cNvPr id="18440" name="Rectangle 7"/>
          <p:cNvSpPr>
            <a:spLocks noChangeArrowheads="1"/>
          </p:cNvSpPr>
          <p:nvPr/>
        </p:nvSpPr>
        <p:spPr bwMode="auto">
          <a:xfrm>
            <a:off x="152400" y="5103813"/>
            <a:ext cx="89154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data in a database is stored physically on the storage devices. In a database, data is a separate entity from the software that accesses 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animBg="1"/>
      <p:bldP spid="18437" grpId="0"/>
      <p:bldP spid="18438" grpId="0" animBg="1"/>
      <p:bldP spid="18439" grpId="0"/>
      <p:bldP spid="184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2"/>
          <p:cNvSpPr txBox="1">
            <a:spLocks noChangeArrowheads="1"/>
          </p:cNvSpPr>
          <p:nvPr/>
        </p:nvSpPr>
        <p:spPr bwMode="auto">
          <a:xfrm>
            <a:off x="152400" y="76200"/>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Users</a:t>
            </a:r>
          </a:p>
        </p:txBody>
      </p:sp>
      <p:sp>
        <p:nvSpPr>
          <p:cNvPr id="20484" name="Rectangle 3"/>
          <p:cNvSpPr>
            <a:spLocks noChangeArrowheads="1"/>
          </p:cNvSpPr>
          <p:nvPr/>
        </p:nvSpPr>
        <p:spPr bwMode="auto">
          <a:xfrm>
            <a:off x="152400" y="64135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term users in a DBMS has a broad meaning. We can divide users into two categories: </a:t>
            </a:r>
            <a:r>
              <a:rPr lang="en-US" altLang="en-US" sz="2800">
                <a:latin typeface="Times New Roman" panose="02020603050405020304" pitchFamily="18" charset="0"/>
              </a:rPr>
              <a:t>end users</a:t>
            </a:r>
            <a:r>
              <a:rPr lang="en-US" altLang="en-US" sz="2800" b="0">
                <a:latin typeface="Times New Roman" panose="02020603050405020304" pitchFamily="18" charset="0"/>
              </a:rPr>
              <a:t> and </a:t>
            </a:r>
            <a:r>
              <a:rPr lang="en-US" altLang="en-US" sz="2800">
                <a:latin typeface="Times New Roman" panose="02020603050405020304" pitchFamily="18" charset="0"/>
              </a:rPr>
              <a:t>application programs</a:t>
            </a:r>
            <a:r>
              <a:rPr lang="en-US" altLang="en-US" sz="2800" b="0">
                <a:latin typeface="Times New Roman" panose="02020603050405020304" pitchFamily="18" charset="0"/>
              </a:rPr>
              <a:t>.</a:t>
            </a:r>
          </a:p>
        </p:txBody>
      </p:sp>
      <p:sp>
        <p:nvSpPr>
          <p:cNvPr id="20485" name="Text Box 4"/>
          <p:cNvSpPr txBox="1">
            <a:spLocks noChangeArrowheads="1"/>
          </p:cNvSpPr>
          <p:nvPr/>
        </p:nvSpPr>
        <p:spPr bwMode="auto">
          <a:xfrm>
            <a:off x="152400" y="3243263"/>
            <a:ext cx="518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solidFill>
                  <a:srgbClr val="FF0000"/>
                </a:solidFill>
                <a:latin typeface="Times New Roman" panose="02020603050405020304" pitchFamily="18" charset="0"/>
              </a:rPr>
              <a:t>Procedures</a:t>
            </a:r>
          </a:p>
        </p:txBody>
      </p:sp>
      <p:sp>
        <p:nvSpPr>
          <p:cNvPr id="20486" name="Rectangle 5"/>
          <p:cNvSpPr>
            <a:spLocks noChangeArrowheads="1"/>
          </p:cNvSpPr>
          <p:nvPr/>
        </p:nvSpPr>
        <p:spPr bwMode="auto">
          <a:xfrm>
            <a:off x="152400" y="3808413"/>
            <a:ext cx="89154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a:latin typeface="Times New Roman" panose="02020603050405020304" pitchFamily="18" charset="0"/>
              </a:rPr>
              <a:t>The last component of a DBMS is a set of procedures or rules that should be clearly defined and followed by the users of the database.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animBg="1"/>
      <p:bldP spid="20485" grpId="0"/>
      <p:bldP spid="20486"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7033</TotalTime>
  <Words>2795</Words>
  <Application>Microsoft Office PowerPoint</Application>
  <PresentationFormat>On-screen Show (4:3)</PresentationFormat>
  <Paragraphs>201</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Tahoma</vt:lpstr>
      <vt:lpstr>Wingdings</vt:lpstr>
      <vt:lpstr>Times New Roman</vt:lpstr>
      <vt:lpstr>McGrawHill-Italic</vt:lpstr>
      <vt:lpstr>Calibri</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Convertio</cp:lastModifiedBy>
  <cp:revision>296</cp:revision>
  <dcterms:created xsi:type="dcterms:W3CDTF">2000-01-15T04:50:39Z</dcterms:created>
  <dcterms:modified xsi:type="dcterms:W3CDTF">2022-02-24T04:08:07Z</dcterms:modified>
</cp:coreProperties>
</file>