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0"/>
  </p:notesMasterIdLst>
  <p:handoutMasterIdLst>
    <p:handoutMasterId r:id="rId61"/>
  </p:handoutMasterIdLst>
  <p:sldIdLst>
    <p:sldId id="256" r:id="rId2"/>
    <p:sldId id="598" r:id="rId3"/>
    <p:sldId id="423" r:id="rId4"/>
    <p:sldId id="539" r:id="rId5"/>
    <p:sldId id="540" r:id="rId6"/>
    <p:sldId id="545" r:id="rId7"/>
    <p:sldId id="541" r:id="rId8"/>
    <p:sldId id="542" r:id="rId9"/>
    <p:sldId id="543" r:id="rId10"/>
    <p:sldId id="546" r:id="rId11"/>
    <p:sldId id="380" r:id="rId12"/>
    <p:sldId id="439" r:id="rId13"/>
    <p:sldId id="446" r:id="rId14"/>
    <p:sldId id="441" r:id="rId15"/>
    <p:sldId id="444" r:id="rId16"/>
    <p:sldId id="445" r:id="rId17"/>
    <p:sldId id="448" r:id="rId18"/>
    <p:sldId id="553" r:id="rId19"/>
    <p:sldId id="454" r:id="rId20"/>
    <p:sldId id="458" r:id="rId21"/>
    <p:sldId id="459" r:id="rId22"/>
    <p:sldId id="472" r:id="rId23"/>
    <p:sldId id="468" r:id="rId24"/>
    <p:sldId id="486" r:id="rId25"/>
    <p:sldId id="595" r:id="rId26"/>
    <p:sldId id="596" r:id="rId27"/>
    <p:sldId id="491" r:id="rId28"/>
    <p:sldId id="492" r:id="rId29"/>
    <p:sldId id="493" r:id="rId30"/>
    <p:sldId id="567" r:id="rId31"/>
    <p:sldId id="566" r:id="rId32"/>
    <p:sldId id="501" r:id="rId33"/>
    <p:sldId id="503" r:id="rId34"/>
    <p:sldId id="505" r:id="rId35"/>
    <p:sldId id="571" r:id="rId36"/>
    <p:sldId id="574" r:id="rId37"/>
    <p:sldId id="573" r:id="rId38"/>
    <p:sldId id="572" r:id="rId39"/>
    <p:sldId id="507" r:id="rId40"/>
    <p:sldId id="575" r:id="rId41"/>
    <p:sldId id="576" r:id="rId42"/>
    <p:sldId id="577" r:id="rId43"/>
    <p:sldId id="578" r:id="rId44"/>
    <p:sldId id="579" r:id="rId45"/>
    <p:sldId id="580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531" r:id="rId54"/>
    <p:sldId id="532" r:id="rId55"/>
    <p:sldId id="533" r:id="rId56"/>
    <p:sldId id="557" r:id="rId57"/>
    <p:sldId id="558" r:id="rId58"/>
    <p:sldId id="589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100"/>
    <a:srgbClr val="AC4600"/>
    <a:srgbClr val="800000"/>
    <a:srgbClr val="A50021"/>
    <a:srgbClr val="E45C00"/>
    <a:srgbClr val="FFFFFF"/>
    <a:srgbClr val="C04E00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3" autoAdjust="0"/>
    <p:restoredTop sz="94660"/>
  </p:normalViewPr>
  <p:slideViewPr>
    <p:cSldViewPr>
      <p:cViewPr varScale="1">
        <p:scale>
          <a:sx n="87" d="100"/>
          <a:sy n="87" d="100"/>
        </p:scale>
        <p:origin x="1392" y="90"/>
      </p:cViewPr>
      <p:guideLst>
        <p:guide orient="horz" pos="720"/>
        <p:guide pos="4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374" y="-90"/>
      </p:cViewPr>
      <p:guideLst>
        <p:guide orient="horz" pos="3024"/>
        <p:guide pos="2304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B8E4D53B-3128-4450-B798-78AA1E1745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11711AA7-976B-4D2C-9BC6-61BEA17919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811632D6-C1BA-4202-B51E-9EFBD68049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>
            <a:extLst>
              <a:ext uri="{FF2B5EF4-FFF2-40B4-BE49-F238E27FC236}">
                <a16:creationId xmlns:a16="http://schemas.microsoft.com/office/drawing/2014/main" id="{0CDE144E-FC4D-410E-9C1F-06B63170B9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5057088E-24EA-4425-86F3-4ECBBDBBF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1A7803A7-2C5E-4D7F-84B8-561FEA259E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C348BBF-6634-4FF8-B338-3B8EEA0A0C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B97F82A-38CC-4951-86CE-42599738406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99EC7D6A-7CA1-4E80-A8BA-1A057EA27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F89501DB-3E9E-4972-8836-889F3F3AD7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A33AC025-9199-4DCB-867B-FEB5B035F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7A145590-133E-4D39-A702-09E1E5D6C4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D36F201-C507-43C1-9E26-8441DB2EF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BCF49-5940-45E0-85AB-A70C6FC76C2A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5B78168-9099-431F-AE78-CBF20923F7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20CF317-CE44-40A4-B98E-7B21BC3FE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7D86FCE-D643-435E-B362-FB3E3D9D2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B400B9-6DC5-4329-A3B4-283F9721686B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0843F2B-06BD-480C-99F9-023F0F4F31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1F07FAC-258E-4934-A8F6-4D8D252C5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61B4DC19-04F4-4102-9DFC-262559F1D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EF91DB-81A4-4170-A552-05DB5AB02371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8D74F87-C828-40EA-AE49-FCC2B836CD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AC2882F-7FC0-4A4F-8C5E-079F7A0A7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10730FA-16FD-471E-A5E8-5DD21F273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E79584-C41D-4DC7-A7DA-3E93C6A82D93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D58A48A-0B4B-403C-86F5-4174C32185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A3FEA58-6796-4C2C-8475-26B1DD255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15F7B3C-CC31-4EA3-926E-C7B63B415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6427F8-6B52-4606-B140-BDFFCD971CAD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C11144A-3ACE-447E-B563-634080A24F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76D8867-5F2B-40AE-A3DD-133D58DF8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CCA5F38-A269-4807-AD7C-C93889993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E04171-7701-4CEA-855D-6CC95B4C49C4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FD64246-F9F2-4371-AC19-BEA27496D4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BA17E62-F793-4311-B159-17E43765C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ED2EAAEA-369E-4739-A68E-E2AAC77EF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AA40B1E7-DBBA-41AA-B766-919AE479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6528EF8-A300-49AD-842F-E55A710D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6C732C-9583-405E-AA38-32F270241249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30FC0D8-C505-4E5E-9DD1-6CA7005C8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009FCF-362A-433D-846C-6615DD309159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797FD31-2DE1-472D-8E44-B766F9D038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FD5F6E9-3883-4519-9057-4909471C9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7C761C2-B5E4-4ADF-A827-011673F14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DFACE2-81C2-4989-BC7F-20CCDEC284B4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78ED2F4-8294-43AF-BFD8-76512F6C12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DA4FC44-745F-417A-9E8E-44F0A0F2E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09CD0F9-1C5B-4B59-883C-F7BE85C66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DE8342-909F-410D-896B-E9EF810E29D3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75934FB-7D67-4EAC-BB82-C965B16F75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BE1FBF4-7BD0-4B81-9822-ED7D378BB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C3DDD4C-7DFF-40F0-92FD-7CBBC1393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856596-33BF-4C91-A28C-FCE5E3CEADBF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7FAA14B-6B3B-4A4D-A6A5-614791C936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1D7BD6C-F8C3-4DE4-B513-4C33409A2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49F4D5B-1ECF-4832-9680-D9EFAC3A8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44C45A-2259-438A-A1B3-48303D5FFB8F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4E72C10-C86C-44DB-A428-4E515E2B874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C27DC5C-47FB-4261-BEFD-F83679412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C194BCC-5632-44A2-A7AA-5A6627A9B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6C3F4C-17FC-4DCB-AA77-429ABD0AE941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E90F037-A025-4764-8EE1-0D112401C4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76DDAD2-F956-4E9C-B2E5-AC567CD3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0FC7A79-C23F-480E-8096-707219166D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84DC12-684C-4232-A973-0D92A0F9BE6E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C098CB3-66A2-4AEC-A7D3-6A408CAD0A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8CEFD02-7018-4248-9265-BF890BEBD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B3BE031-33D2-49EC-9873-8FA8DAFB6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33011C-0B4F-4CC2-91F9-8703ECE117E2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C8C4F4F-9666-44B6-A451-60FF01CB11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F0EC0C9-0BE5-48CF-9749-A21AA1A31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52DC9015-B016-4BE3-BEAE-36A594256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DD393-1293-4AE9-81D1-39FC7724A3BF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6766261-2AF1-476A-87D4-9054E74F97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877F9A3-8030-4866-86C8-A16A3DF21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43A55AF7-F5DB-492F-81F9-AC8A8A089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B1FE4B-F465-41D2-8285-A8DB23A59B71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3988D36-981E-47E9-A026-9C80F7C2DA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87512D5-9568-4C36-A5D5-FE0DC8066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42657D8-A2D4-4AC8-AEFA-508CC1A95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72A73C-802B-409E-A283-032081AA0A83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BA6D2A2-FB09-4151-B9C8-58DB0A9EA3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AA4C619-CC07-41C5-A6E5-BD59265B1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9985112-3BCB-4CAA-B7D9-5692EFEAE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73E629-1D25-4A2D-9E51-829F2227D2A8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B58A932-84AD-465F-A309-A2464A17C8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355CAEA-415C-4D76-8A7E-87B6DBDDD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B73E3179-6253-4B2C-A6A1-495CA59CC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07D4BE-C86A-4A31-87F9-561DD75D0920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D4832FB-A9F5-4DA8-8C28-AE2B1A8E93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8F4C5DE-DBAC-48A2-A21D-4F53F6E66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00F5A85-E242-46FA-B693-75484EFE2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7DE759-EC07-4E25-8A06-4ADD278F9C68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2097375-D867-4B2E-AD4B-A53716FF9B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B93DD6B-417A-4BF3-A5E6-6D731771B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75C195F-0833-48EF-81DE-1F60213FCA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A70A57-2885-4A0E-8B97-12032E6178F1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8B578C6-1CCB-46E1-BCE8-C0BA9B63ED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DFD28DF-65E1-4B8F-95FC-0B1E8ED3D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72490EE-7187-4AC3-B09E-3837E54DF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6FDE76-7B28-45C2-8875-9DF7BE24BF8C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CFCD3E5-DE92-4BBB-8DF4-3E02CC9D0E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589478E-818A-48B7-B14F-1ADD994B3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FD52652-2A5B-41F6-A880-63FB5B5A6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6B3A44-9AFF-4BBF-A386-4DF9D93D4074}" type="slidenum">
              <a:rPr lang="en-US" altLang="en-US" sz="1300"/>
              <a:pPr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B82AB29-02F5-4F6B-BC68-2E0DE8E2AE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4578849-6430-4083-835E-D1930CEEC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EB9F438-10D7-412D-8620-CBD753CEC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59DE72-0111-47C9-B97B-4606A9F0EAA9}" type="slidenum">
              <a:rPr lang="en-US" altLang="en-US" sz="1300"/>
              <a:pPr>
                <a:spcBef>
                  <a:spcPct val="0"/>
                </a:spcBef>
              </a:pPr>
              <a:t>48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F707776-FCF7-4470-8F19-43C6766F0C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C5A6F43-F724-487A-B7B9-DF8BAA38A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826974B-3619-430A-A3B2-046196D4B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B5F716-F0D0-4B8D-8A49-F65AD5FE90E3}" type="slidenum">
              <a:rPr lang="en-US" altLang="en-US" sz="1300"/>
              <a:pPr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9CED30F-3AA3-4E45-B0E8-ED5A0F97C4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79C281A-7D91-4359-AFA7-3B3AC4905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D8AB78D-C259-42A2-81A6-3738354C9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2A7571-0CC3-4DFD-B002-E0464DF192FF}" type="slidenum">
              <a:rPr lang="en-US" altLang="en-US" sz="1300"/>
              <a:pPr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F2F5D99-3CD2-45C7-A649-BE0C067A89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3487BD9-87DA-4A4A-BAFB-8BDF66FF4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D868D24-4A94-41E9-B8B2-655BA8C51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93F2C1-59FC-4E78-8E3C-06979CB09D8C}" type="slidenum">
              <a:rPr lang="en-US" altLang="en-US" sz="130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E696DAF-9CCD-43A7-BE59-179B7F710C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5BD0FC5-83DC-497E-AA60-DC4D8C557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2A44104-912E-4604-97F1-351B0ABE0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5A5271-0D0F-4E7F-8A54-C3C5E58155E7}" type="slidenum">
              <a:rPr lang="en-US" altLang="en-US" sz="1300"/>
              <a:pPr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1CE60E0-5A07-44D9-8D3A-B9A765DA85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1FC65EA-AAFE-4E86-BE9B-0167F7EEB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E4F2A0D-85F1-42CD-BB98-4EDA469475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F8B46F-D641-4EAD-A783-6E015353FE5E}" type="slidenum">
              <a:rPr lang="en-US" altLang="en-US" sz="130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8786CD9-784E-4CF9-8041-017244A478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9DC60500-6831-4B2D-A7CF-4C6F86E9F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B1BAD629-97EF-4FFC-9B9E-66C847AA92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8A21F-DA42-48D4-9B24-58EE3B533E98}" type="slidenum">
              <a:rPr lang="en-US" altLang="en-US" sz="1300"/>
              <a:pPr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AD75B8F-9939-4AF7-85B9-F22CD4B298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6DF5D15E-6058-4DBA-8DC6-9E802BE38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8D832B82-1DF6-4F54-B123-97C11882A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8964AD-5F3F-4300-AFE3-B04B3D44ED2C}" type="slidenum">
              <a:rPr lang="en-US" altLang="en-US" sz="1300"/>
              <a:pPr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763EF60-724F-4079-8B70-DD860E0F98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0623363-67A8-4936-99B8-A9B96BC38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9E5FB820-1861-4C12-B60D-BBD36E627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DCE8CD-B64A-496B-A30B-F6436DC164BE}" type="slidenum">
              <a:rPr lang="en-US" altLang="en-US" sz="1300"/>
              <a:pPr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D81050BB-CD54-4795-B8D1-D45C830D86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7A8104F-1130-4B99-B1CB-64012BE49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C345FA5-B2EE-41EB-B4CC-BCF803DB3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8BA480-3FAB-41CD-8161-1DA1EE36406E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CD8E4FE-3F18-458D-9AEB-8691210615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BF311A-FD88-44AA-A510-20AA126FC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877E0FE9-888F-4925-AFF7-E40B7996E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0C56CD-F5AD-463B-819F-BF7D078A31A0}" type="slidenum">
              <a:rPr lang="en-US" altLang="en-US" sz="1300"/>
              <a:pPr>
                <a:spcBef>
                  <a:spcPct val="0"/>
                </a:spcBef>
              </a:pPr>
              <a:t>57</a:t>
            </a:fld>
            <a:endParaRPr lang="en-US" altLang="en-US" sz="13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3D9A5A74-EFA9-4B48-B2F3-C22DAD1EF6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3120455A-A68F-4333-9BEE-8BCC0E7EA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452642D-00D6-424B-9BF7-0C94866A96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631245-E4A4-4884-B781-346F63D6C3C7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7ECE4C4-9A41-40D8-BD1B-0A24B1538A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86D4860-95DB-4978-98FF-EB4670DE8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9EF6BB0-A4BB-4885-8FD0-D2E2A0014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88EDE1-7305-4B61-8239-E5D2126BD120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0B98CB8-CCDF-42B9-8F54-0DAD6AE1B7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251AAC2-FAF9-4AF3-BECD-E9D4A1F60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062787E-918C-4389-A5ED-9B886AA4C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F7BAA4-C127-42B8-A7B3-D15BD0BD35A7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2710490-C775-497D-92DC-355D1697F0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1BCD84F-6856-4B6D-B83C-40209CEC3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A041DD8-55A3-46E1-8DA4-8112A3B88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6DC0DD-6DB4-465E-B8C0-21DD1CF4618A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C0FAE86-1D9C-4649-92F8-82B26C1C0A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AEE94C6-F9DC-4234-BC7A-B5E19C8C1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7EB5357-94E8-4ACC-A1A5-67F032B55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9BED12-0769-4A9D-A3B1-3A90379778B6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3ADCEF5-552F-4A05-B4A1-7130FCCCA6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E81F055-35C8-4CE5-B4ED-89DF291D0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801C-9902-422C-AA26-8CB8BCAD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3DFC8-2620-492E-B43D-041B36F60E19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19D5-8D94-4882-B005-D9254784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F338-E6C4-450F-B64B-0CECB810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B26C2-BC32-4D47-A13F-17955A81D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33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CE72F-3795-4787-970E-1AA63EE5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34075-7154-45AF-8FC4-34BE55E1F9B6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6513E-519A-401F-8A27-F921943E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86379-C5E7-450E-A9B5-030469DD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2ACF-F8F2-46E9-A56C-EE06D0118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61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1330-6359-44E8-B75C-1CD00B57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618C6-2A13-415D-B883-9BFC1DAC4F66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1236-15F2-4C8D-ADA6-5394EBCC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11C8-132A-429E-983B-74D532B0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AF7DC-520E-454F-8A18-FDE162802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60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8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15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509A7-1DF4-49D5-80B4-5AC89B8B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2783A-FF9E-48A2-8EC6-FA74C8C4A894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2254-E64E-4B56-9135-4EE4D18C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6EB7-1FFE-4507-9D0D-3833C664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16D9E-02CD-44F4-A720-F8ABAF851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13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769B-0CA6-4221-874D-A6D170F1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76EC5-6330-4B9B-B1F3-F73ECBD1A7BD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4671-448E-4785-BE4E-D59D7D6A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C055-881D-45A1-B330-ECE56DD0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8F539-B879-4371-B818-D35110938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3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2B0A73-2BC0-40A2-9DF3-70E33662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E8BB6-9D05-4FCD-99E7-F81FFEFFFE8E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E66EFD-4374-46F1-924B-009C4882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33748D-D095-4661-8F56-2361212F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40CB1-608C-4761-B174-E9A481C42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3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062834-5462-47C4-9DA6-E44ED2CB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A0F31-1A58-493A-97B3-23D0238B37F0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A85753-D293-4237-BD5C-6DCF5A34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19199A-A049-49C2-B0A8-AE54B63A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1F9E9-6720-4E0B-A627-B8DB8B1D2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34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2BA2D4-3EB7-4886-935F-C6C52BC2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F21A6-9150-4E08-BDE8-D534C5E4A68A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00ACDD-D6F3-499B-8BB1-684C8B17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F32FC6-1275-4A05-938D-BEA05C0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5226B-2328-4A47-8C45-AEA6E2534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74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3FB5319-0CA3-4A0F-99B6-097A7099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AAF91-5A4A-4FDE-BBDA-A1228FF49087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9661DB8-A56C-4254-9B48-919EC788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7714D4-5D5B-41F6-B3D3-3617705A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1FC33-D71B-4F83-BFFB-B0E8B44E22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29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D9F91E-245A-460F-94B9-5308CF45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EAF71-170F-4D0A-B72A-E5D41B10C599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C3CC507-6C6B-4C56-810A-E91E2BB3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CA0B43-7AC6-4B88-8BF4-A5282212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692A2-AC43-407B-8861-C751744A7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0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C7F7D2-1340-4F70-BF40-65A69503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D76DA-BF35-4836-9DF7-5A7D9AD4AAEB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9286EE-A81C-4EA0-B285-FC028FFF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4ACD21-1DDE-4F1B-ABB2-E91BC3E9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D227-35B2-4A02-9E52-E153DE89B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80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46F06A2-01F5-437D-9A02-64CFED3006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5DD2DEC-A49B-4259-90DB-597D5F922E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34165-B5C1-473C-8A1D-78BDEDD07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33EE9599-021E-41E9-AA81-B10E6CCC8EEF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DDE7-856F-4F5F-BA0D-C19B303A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B5C2-EAB7-4ECF-830C-3AB75D843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C6F5DB-3350-4023-BED0-2BD04FC01C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2">
            <a:extLst>
              <a:ext uri="{FF2B5EF4-FFF2-40B4-BE49-F238E27FC236}">
                <a16:creationId xmlns:a16="http://schemas.microsoft.com/office/drawing/2014/main" id="{D0CE7F06-A3E6-4A96-A173-86D4DC9A15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0" y="1219200"/>
            <a:ext cx="5730875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../../phuoc%20vinh/Truong%20FPT/math%201/Calculus/Animation_Chap01_02/02_01_0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openxmlformats.org/officeDocument/2006/relationships/image" Target="../media/image4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Text Box 17">
            <a:extLst>
              <a:ext uri="{FF2B5EF4-FFF2-40B4-BE49-F238E27FC236}">
                <a16:creationId xmlns:a16="http://schemas.microsoft.com/office/drawing/2014/main" id="{AF93A690-8FA6-4F06-BAD5-E7A57688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3413125"/>
            <a:ext cx="4343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40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DERIVATIVES</a:t>
            </a:r>
          </a:p>
        </p:txBody>
      </p:sp>
      <p:sp>
        <p:nvSpPr>
          <p:cNvPr id="6147" name="Text Box 18">
            <a:extLst>
              <a:ext uri="{FF2B5EF4-FFF2-40B4-BE49-F238E27FC236}">
                <a16:creationId xmlns:a16="http://schemas.microsoft.com/office/drawing/2014/main" id="{0B83162B-406A-4626-8297-BDFD0CB33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133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148" name="Text Box 19">
            <a:extLst>
              <a:ext uri="{FF2B5EF4-FFF2-40B4-BE49-F238E27FC236}">
                <a16:creationId xmlns:a16="http://schemas.microsoft.com/office/drawing/2014/main" id="{7534374C-0250-4903-9839-DD1F1F1B3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533400"/>
            <a:ext cx="1676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0">
                <a:solidFill>
                  <a:srgbClr val="E45C00"/>
                </a:solidFill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6149" name="Object 20">
            <a:extLst>
              <a:ext uri="{FF2B5EF4-FFF2-40B4-BE49-F238E27FC236}">
                <a16:creationId xmlns:a16="http://schemas.microsoft.com/office/drawing/2014/main" id="{96D45693-1A55-4E40-9296-7616AA6B2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0574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0B6240E0-3996-4F47-981F-F6396682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5029200" cy="12954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02810554-09D5-47E0-925E-6FA21F9F7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725" y="1817688"/>
            <a:ext cx="8047038" cy="1017587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400">
                <a:solidFill>
                  <a:schemeClr val="accent2"/>
                </a:solidFill>
              </a:rPr>
              <a:t>We define the </a:t>
            </a:r>
            <a:r>
              <a:rPr lang="en-US" sz="2400" b="1">
                <a:solidFill>
                  <a:schemeClr val="accent2"/>
                </a:solidFill>
              </a:rPr>
              <a:t>velocity </a:t>
            </a:r>
            <a:r>
              <a:rPr lang="en-US" sz="2400">
                <a:solidFill>
                  <a:schemeClr val="accent2"/>
                </a:solidFill>
              </a:rPr>
              <a:t>(or instantaneous velocity) </a:t>
            </a:r>
            <a:r>
              <a:rPr lang="en-US" sz="2400" i="1">
                <a:solidFill>
                  <a:schemeClr val="accent2"/>
                </a:solidFill>
              </a:rPr>
              <a:t>v</a:t>
            </a:r>
            <a:r>
              <a:rPr lang="en-US" sz="2400">
                <a:solidFill>
                  <a:schemeClr val="accent2"/>
                </a:solidFill>
              </a:rPr>
              <a:t>(</a:t>
            </a:r>
            <a:r>
              <a:rPr lang="en-US" sz="2400" i="1">
                <a:solidFill>
                  <a:schemeClr val="accent2"/>
                </a:solidFill>
              </a:rPr>
              <a:t>a</a:t>
            </a:r>
            <a:r>
              <a:rPr lang="en-US" sz="2400">
                <a:solidFill>
                  <a:schemeClr val="accent2"/>
                </a:solidFill>
              </a:rPr>
              <a:t>) </a:t>
            </a:r>
            <a:r>
              <a:rPr lang="en-US" sz="2400" b="1">
                <a:solidFill>
                  <a:schemeClr val="accent2"/>
                </a:solidFill>
              </a:rPr>
              <a:t>at time </a:t>
            </a:r>
            <a:r>
              <a:rPr lang="en-US" sz="2400" b="1" i="1">
                <a:solidFill>
                  <a:schemeClr val="accent2"/>
                </a:solidFill>
              </a:rPr>
              <a:t>t</a:t>
            </a:r>
            <a:r>
              <a:rPr lang="en-US" sz="2400" b="1">
                <a:solidFill>
                  <a:schemeClr val="accent2"/>
                </a:solidFill>
              </a:rPr>
              <a:t> = </a:t>
            </a:r>
            <a:r>
              <a:rPr lang="en-US" sz="2400" b="1" i="1">
                <a:solidFill>
                  <a:schemeClr val="accent2"/>
                </a:solidFill>
              </a:rPr>
              <a:t>a</a:t>
            </a:r>
            <a:r>
              <a:rPr lang="en-US" sz="2400">
                <a:solidFill>
                  <a:schemeClr val="accent2"/>
                </a:solidFill>
              </a:rPr>
              <a:t> to be the limit of these average velocities:</a:t>
            </a:r>
            <a:r>
              <a:rPr lang="en-US" sz="2800">
                <a:solidFill>
                  <a:schemeClr val="accent2"/>
                </a:solidFill>
              </a:rPr>
              <a:t> </a:t>
            </a:r>
          </a:p>
        </p:txBody>
      </p:sp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CD9C0807-9F4C-49E7-8DE0-D976D0633A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394075"/>
          <a:ext cx="4495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63700" imgH="393700" progId="Equation.DSMT4">
                  <p:embed/>
                </p:oleObj>
              </mc:Choice>
              <mc:Fallback>
                <p:oleObj name="Equation" r:id="rId3" imgW="16637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394075"/>
                        <a:ext cx="4495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4">
            <a:extLst>
              <a:ext uri="{FF2B5EF4-FFF2-40B4-BE49-F238E27FC236}">
                <a16:creationId xmlns:a16="http://schemas.microsoft.com/office/drawing/2014/main" id="{AB1C2256-C76D-4492-9270-7EEA75DA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VELOCITIES</a:t>
            </a: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0BCF8711-75C4-431D-99B0-19A55ADC3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3. Definition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60" name="Rectangle 12">
            <a:extLst>
              <a:ext uri="{FF2B5EF4-FFF2-40B4-BE49-F238E27FC236}">
                <a16:creationId xmlns:a16="http://schemas.microsoft.com/office/drawing/2014/main" id="{46408DC3-872E-4764-9801-5D358648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5105400" cy="13716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A5BC304E-53B6-454B-A26B-7B0736BD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020763"/>
            <a:ext cx="7108825" cy="36433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35000"/>
              </a:spcBef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chemeClr val="accent2"/>
                </a:solidFill>
              </a:rPr>
              <a:t>derivative of a function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 at a number </a:t>
            </a:r>
            <a:r>
              <a:rPr lang="en-US" altLang="en-US" sz="2400" i="1">
                <a:solidFill>
                  <a:schemeClr val="accent2"/>
                </a:solidFill>
              </a:rPr>
              <a:t>a</a:t>
            </a:r>
            <a:r>
              <a:rPr lang="en-US" altLang="en-US" sz="2400"/>
              <a:t>, denoted by </a:t>
            </a:r>
            <a:r>
              <a:rPr lang="en-US" altLang="en-US" sz="2400" i="1"/>
              <a:t>f’</a:t>
            </a:r>
            <a:r>
              <a:rPr lang="en-US" altLang="en-US" sz="2400"/>
              <a:t>(</a:t>
            </a:r>
            <a:r>
              <a:rPr lang="en-US" altLang="en-US" sz="2400" i="1"/>
              <a:t>a</a:t>
            </a:r>
            <a:r>
              <a:rPr lang="en-US" altLang="en-US" sz="2400"/>
              <a:t>), is: </a:t>
            </a:r>
          </a:p>
          <a:p>
            <a:pPr eaLnBrk="1" hangingPunct="1">
              <a:lnSpc>
                <a:spcPct val="130000"/>
              </a:lnSpc>
              <a:spcBef>
                <a:spcPct val="35000"/>
              </a:spcBef>
            </a:pPr>
            <a:endParaRPr lang="en-US" altLang="en-US" sz="2400"/>
          </a:p>
          <a:p>
            <a:pPr eaLnBrk="1" hangingPunct="1">
              <a:lnSpc>
                <a:spcPct val="130000"/>
              </a:lnSpc>
              <a:spcBef>
                <a:spcPct val="35000"/>
              </a:spcBef>
            </a:pPr>
            <a:endParaRPr lang="en-US" altLang="en-US" sz="2400"/>
          </a:p>
          <a:p>
            <a:pPr eaLnBrk="1" hangingPunct="1">
              <a:lnSpc>
                <a:spcPct val="130000"/>
              </a:lnSpc>
              <a:spcBef>
                <a:spcPct val="35000"/>
              </a:spcBef>
            </a:pPr>
            <a:endParaRPr lang="en-US" altLang="en-US" sz="2400"/>
          </a:p>
          <a:p>
            <a:pPr eaLnBrk="1" hangingPunct="1">
              <a:lnSpc>
                <a:spcPct val="130000"/>
              </a:lnSpc>
              <a:spcBef>
                <a:spcPct val="35000"/>
              </a:spcBef>
            </a:pPr>
            <a:r>
              <a:rPr lang="en-US" altLang="en-US" sz="2400"/>
              <a:t>	if this limit exists. Or</a:t>
            </a:r>
          </a:p>
        </p:txBody>
      </p:sp>
      <p:graphicFrame>
        <p:nvGraphicFramePr>
          <p:cNvPr id="616454" name="Object 6">
            <a:extLst>
              <a:ext uri="{FF2B5EF4-FFF2-40B4-BE49-F238E27FC236}">
                <a16:creationId xmlns:a16="http://schemas.microsoft.com/office/drawing/2014/main" id="{D50FAA64-D6AA-4368-AFEF-B21CA8DAF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2508250"/>
          <a:ext cx="46783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900" imgH="393700" progId="Equation.DSMT4">
                  <p:embed/>
                </p:oleObj>
              </mc:Choice>
              <mc:Fallback>
                <p:oleObj name="Equation" r:id="rId3" imgW="17399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508250"/>
                        <a:ext cx="46783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10">
            <a:extLst>
              <a:ext uri="{FF2B5EF4-FFF2-40B4-BE49-F238E27FC236}">
                <a16:creationId xmlns:a16="http://schemas.microsoft.com/office/drawing/2014/main" id="{AA4B8FFC-6FF1-4135-AFA0-1BBDC298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DERIVATIVES</a:t>
            </a:r>
          </a:p>
        </p:txBody>
      </p:sp>
      <p:sp>
        <p:nvSpPr>
          <p:cNvPr id="25606" name="Text Box 11">
            <a:extLst>
              <a:ext uri="{FF2B5EF4-FFF2-40B4-BE49-F238E27FC236}">
                <a16:creationId xmlns:a16="http://schemas.microsoft.com/office/drawing/2014/main" id="{A87C7887-E340-4FCA-B1E8-41A3F7CA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4. Definition</a:t>
            </a:r>
          </a:p>
        </p:txBody>
      </p:sp>
      <p:sp>
        <p:nvSpPr>
          <p:cNvPr id="616461" name="Rectangle 13">
            <a:extLst>
              <a:ext uri="{FF2B5EF4-FFF2-40B4-BE49-F238E27FC236}">
                <a16:creationId xmlns:a16="http://schemas.microsoft.com/office/drawing/2014/main" id="{263644B6-DDFD-4B3F-A615-6263AAFD6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00600"/>
            <a:ext cx="5105400" cy="12954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616462" name="Object 14">
            <a:extLst>
              <a:ext uri="{FF2B5EF4-FFF2-40B4-BE49-F238E27FC236}">
                <a16:creationId xmlns:a16="http://schemas.microsoft.com/office/drawing/2014/main" id="{007DE2E8-FFF7-44F9-AC34-BD2602028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4919663"/>
          <a:ext cx="41910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393700" progId="Equation.DSMT4">
                  <p:embed/>
                </p:oleObj>
              </mc:Choice>
              <mc:Fallback>
                <p:oleObj name="Equation" r:id="rId5" imgW="15240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4919663"/>
                        <a:ext cx="4191000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6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6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6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60" grpId="0" animBg="1"/>
      <p:bldP spid="616451" grpId="0" build="p"/>
      <p:bldP spid="6164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7E0E6133-F06E-4BAD-BF2D-EAFF2F89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3152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2.2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The Derivative as a Function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98CC0DF3-7DD4-4EE2-A886-AEA144D5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DERIVATIVES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30EFC7ED-E415-4C0C-BD46-9AE4D7799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82296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 about: </a:t>
            </a:r>
            <a:b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</a:b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The derivative of a function </a:t>
            </a:r>
            <a:r>
              <a:rPr lang="en-US" altLang="en-US" sz="2000" i="1">
                <a:solidFill>
                  <a:srgbClr val="80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>
            <a:extLst>
              <a:ext uri="{FF2B5EF4-FFF2-40B4-BE49-F238E27FC236}">
                <a16:creationId xmlns:a16="http://schemas.microsoft.com/office/drawing/2014/main" id="{B1348504-90A0-4CCB-87B7-78425CA022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17525" y="1189038"/>
            <a:ext cx="8534400" cy="4662487"/>
          </a:xfrm>
          <a:noFill/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en-US" altLang="en-US" sz="2400">
                <a:solidFill>
                  <a:srgbClr val="E45C00"/>
                </a:solidFill>
              </a:rPr>
              <a:t>In the preceding section, we considered the derivative of a function </a:t>
            </a:r>
            <a:r>
              <a:rPr lang="en-US" altLang="en-US" sz="2400" i="1">
                <a:solidFill>
                  <a:srgbClr val="E45C00"/>
                </a:solidFill>
              </a:rPr>
              <a:t>f </a:t>
            </a:r>
            <a:r>
              <a:rPr lang="en-US" altLang="en-US" sz="2400">
                <a:solidFill>
                  <a:srgbClr val="E45C00"/>
                </a:solidFill>
              </a:rPr>
              <a:t>at a fixed number </a:t>
            </a:r>
            <a:r>
              <a:rPr lang="en-US" altLang="en-US" sz="2400" i="1">
                <a:solidFill>
                  <a:srgbClr val="E45C00"/>
                </a:solidFill>
              </a:rPr>
              <a:t>a</a:t>
            </a:r>
            <a:r>
              <a:rPr lang="en-US" altLang="en-US" sz="2400">
                <a:solidFill>
                  <a:srgbClr val="E45C00"/>
                </a:solidFill>
              </a:rPr>
              <a:t>:</a:t>
            </a:r>
          </a:p>
          <a:p>
            <a:pPr marL="0" indent="0" eaLnBrk="1" hangingPunct="1">
              <a:lnSpc>
                <a:spcPct val="125000"/>
              </a:lnSpc>
            </a:pPr>
            <a:endParaRPr lang="en-US" altLang="en-US" sz="2400">
              <a:solidFill>
                <a:srgbClr val="E45C00"/>
              </a:solidFill>
            </a:endParaRPr>
          </a:p>
          <a:p>
            <a:pPr marL="0" indent="0" eaLnBrk="1" hangingPunct="1">
              <a:lnSpc>
                <a:spcPct val="125000"/>
              </a:lnSpc>
            </a:pPr>
            <a:endParaRPr lang="en-US" altLang="en-US" sz="2400">
              <a:solidFill>
                <a:srgbClr val="E45C00"/>
              </a:solidFill>
            </a:endParaRPr>
          </a:p>
          <a:p>
            <a:pPr marL="0" indent="0" eaLnBrk="1" hangingPunct="1">
              <a:lnSpc>
                <a:spcPct val="125000"/>
              </a:lnSpc>
            </a:pPr>
            <a:endParaRPr lang="en-US" altLang="en-US" sz="2400">
              <a:solidFill>
                <a:srgbClr val="E45C00"/>
              </a:solidFill>
            </a:endParaRPr>
          </a:p>
          <a:p>
            <a:pPr marL="0" indent="0" eaLnBrk="1" hangingPunct="1">
              <a:lnSpc>
                <a:spcPct val="125000"/>
              </a:lnSpc>
            </a:pPr>
            <a:r>
              <a:rPr lang="en-US" altLang="en-US" sz="2400">
                <a:solidFill>
                  <a:srgbClr val="E45C00"/>
                </a:solidFill>
              </a:rPr>
              <a:t>If we replace </a:t>
            </a:r>
            <a:r>
              <a:rPr lang="en-US" altLang="en-US" sz="2400" i="1">
                <a:solidFill>
                  <a:srgbClr val="E45C00"/>
                </a:solidFill>
              </a:rPr>
              <a:t>a </a:t>
            </a:r>
            <a:r>
              <a:rPr lang="en-US" altLang="en-US" sz="2400">
                <a:solidFill>
                  <a:srgbClr val="E45C00"/>
                </a:solidFill>
              </a:rPr>
              <a:t>in Equation 1 by a variable </a:t>
            </a:r>
            <a:r>
              <a:rPr lang="en-US" altLang="en-US" sz="2400" i="1">
                <a:solidFill>
                  <a:srgbClr val="E45C00"/>
                </a:solidFill>
              </a:rPr>
              <a:t>x</a:t>
            </a:r>
            <a:r>
              <a:rPr lang="en-US" altLang="en-US" sz="2400">
                <a:solidFill>
                  <a:srgbClr val="E45C00"/>
                </a:solidFill>
              </a:rPr>
              <a:t>, we obtain:</a:t>
            </a:r>
          </a:p>
          <a:p>
            <a:pPr marL="0" indent="0" eaLnBrk="1" hangingPunct="1">
              <a:lnSpc>
                <a:spcPct val="125000"/>
              </a:lnSpc>
            </a:pPr>
            <a:endParaRPr lang="en-US" altLang="en-US" sz="2400">
              <a:solidFill>
                <a:srgbClr val="E45C00"/>
              </a:solidFill>
            </a:endParaRPr>
          </a:p>
        </p:txBody>
      </p:sp>
      <p:graphicFrame>
        <p:nvGraphicFramePr>
          <p:cNvPr id="773126" name="Object 6">
            <a:extLst>
              <a:ext uri="{FF2B5EF4-FFF2-40B4-BE49-F238E27FC236}">
                <a16:creationId xmlns:a16="http://schemas.microsoft.com/office/drawing/2014/main" id="{21D8281E-53DA-40F5-87F6-7BE817AF4E8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32038" y="4435475"/>
          <a:ext cx="49815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393700" progId="Equation.DSMT4">
                  <p:embed/>
                </p:oleObj>
              </mc:Choice>
              <mc:Fallback>
                <p:oleObj name="Equation" r:id="rId2" imgW="17399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4435475"/>
                        <a:ext cx="49815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23" name="Object 3">
            <a:extLst>
              <a:ext uri="{FF2B5EF4-FFF2-40B4-BE49-F238E27FC236}">
                <a16:creationId xmlns:a16="http://schemas.microsoft.com/office/drawing/2014/main" id="{FA675EBD-8D12-4245-A34C-F30F51B4A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2378075"/>
          <a:ext cx="39782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393700" progId="Equation.DSMT4">
                  <p:embed/>
                </p:oleObj>
              </mc:Choice>
              <mc:Fallback>
                <p:oleObj name="Equation" r:id="rId4" imgW="1739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378075"/>
                        <a:ext cx="39782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>
            <a:extLst>
              <a:ext uri="{FF2B5EF4-FFF2-40B4-BE49-F238E27FC236}">
                <a16:creationId xmlns:a16="http://schemas.microsoft.com/office/drawing/2014/main" id="{0EA1BD9F-55EB-420C-9C5A-CBF22CCA6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DERIVATIVES</a:t>
            </a: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CBC3EF4B-2EB5-4EBD-B494-9653592F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1.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3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7" name="Rectangle 5">
            <a:extLst>
              <a:ext uri="{FF2B5EF4-FFF2-40B4-BE49-F238E27FC236}">
                <a16:creationId xmlns:a16="http://schemas.microsoft.com/office/drawing/2014/main" id="{B3504098-97D4-45AA-82BB-7CB132859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470150"/>
            <a:ext cx="8274050" cy="141605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65954" name="Rectangle 2">
            <a:extLst>
              <a:ext uri="{FF2B5EF4-FFF2-40B4-BE49-F238E27FC236}">
                <a16:creationId xmlns:a16="http://schemas.microsoft.com/office/drawing/2014/main" id="{8D98D09E-3DB3-4D5F-AE14-681632B6A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338" y="1189038"/>
            <a:ext cx="81915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Some common alternative notations for the derivative are as follows:</a:t>
            </a:r>
          </a:p>
        </p:txBody>
      </p:sp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EAD20340-C0CB-49DE-8C78-D9E209237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275" y="2608263"/>
          <a:ext cx="8229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393700" progId="Equation.DSMT4">
                  <p:embed/>
                </p:oleObj>
              </mc:Choice>
              <mc:Fallback>
                <p:oleObj name="Equation" r:id="rId2" imgW="30861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2608263"/>
                        <a:ext cx="8229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4">
            <a:extLst>
              <a:ext uri="{FF2B5EF4-FFF2-40B4-BE49-F238E27FC236}">
                <a16:creationId xmlns:a16="http://schemas.microsoft.com/office/drawing/2014/main" id="{455A5B7E-F7AD-47F4-BAE8-F15042513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OTHER NOTATIONS</a:t>
            </a:r>
          </a:p>
        </p:txBody>
      </p:sp>
      <p:sp>
        <p:nvSpPr>
          <p:cNvPr id="765958" name="Rectangle 6">
            <a:extLst>
              <a:ext uri="{FF2B5EF4-FFF2-40B4-BE49-F238E27FC236}">
                <a16:creationId xmlns:a16="http://schemas.microsoft.com/office/drawing/2014/main" id="{330DC539-1979-4CDC-AB1F-DD09A592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4675188"/>
            <a:ext cx="83264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The symbols </a:t>
            </a:r>
            <a:r>
              <a:rPr lang="en-US" altLang="en-US" sz="2400" i="1">
                <a:solidFill>
                  <a:srgbClr val="6600FF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i="1">
                <a:solidFill>
                  <a:srgbClr val="6600FF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400">
                <a:solidFill>
                  <a:srgbClr val="6600FF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400" i="1">
                <a:solidFill>
                  <a:srgbClr val="6600FF"/>
                </a:solidFill>
                <a:latin typeface="Arial" panose="020B0604020202020204" pitchFamily="34" charset="0"/>
              </a:rPr>
              <a:t>dx</a:t>
            </a:r>
            <a:r>
              <a:rPr lang="en-US" altLang="en-US" sz="2400">
                <a:solidFill>
                  <a:srgbClr val="66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are called </a:t>
            </a:r>
            <a:r>
              <a:rPr lang="en-US" altLang="en-US" sz="2400">
                <a:solidFill>
                  <a:srgbClr val="6600FF"/>
                </a:solidFill>
                <a:latin typeface="Arial" panose="020B0604020202020204" pitchFamily="34" charset="0"/>
              </a:rPr>
              <a:t>differentiation operators</a:t>
            </a: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65959" name="Rectangle 7">
            <a:extLst>
              <a:ext uri="{FF2B5EF4-FFF2-40B4-BE49-F238E27FC236}">
                <a16:creationId xmlns:a16="http://schemas.microsoft.com/office/drawing/2014/main" id="{4E5354E2-48BA-427C-99A7-64FE1B41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5486400"/>
            <a:ext cx="76946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The symbol </a:t>
            </a:r>
            <a:r>
              <a:rPr lang="en-US" altLang="en-US" sz="2400" i="1">
                <a:solidFill>
                  <a:srgbClr val="6600FF"/>
                </a:solidFill>
                <a:latin typeface="Arial" panose="020B0604020202020204" pitchFamily="34" charset="0"/>
              </a:rPr>
              <a:t>dy/dx </a:t>
            </a: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 is called </a:t>
            </a:r>
            <a:r>
              <a:rPr lang="en-US" altLang="en-US" sz="2400">
                <a:solidFill>
                  <a:srgbClr val="6600FF"/>
                </a:solidFill>
                <a:latin typeface="Arial" panose="020B0604020202020204" pitchFamily="34" charset="0"/>
              </a:rPr>
              <a:t>Leibniz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7" grpId="0" animBg="1"/>
      <p:bldP spid="765954" grpId="0" build="p"/>
      <p:bldP spid="765958" grpId="0"/>
      <p:bldP spid="7659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>
            <a:extLst>
              <a:ext uri="{FF2B5EF4-FFF2-40B4-BE49-F238E27FC236}">
                <a16:creationId xmlns:a16="http://schemas.microsoft.com/office/drawing/2014/main" id="{DB7B5B51-A9DB-44C8-ADBD-EEB40175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3154363"/>
            <a:ext cx="3567112" cy="1325562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4C628C5-D520-4BBF-8FA4-84C9DAF88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5125" y="1782763"/>
            <a:ext cx="8591550" cy="39322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en-US" altLang="en-US" sz="2400"/>
              <a:t>If we want to indicate the value of a derivative </a:t>
            </a:r>
            <a:r>
              <a:rPr lang="en-US" altLang="en-US" sz="2400" i="1">
                <a:solidFill>
                  <a:srgbClr val="6600FF"/>
                </a:solidFill>
              </a:rPr>
              <a:t>dy</a:t>
            </a:r>
            <a:r>
              <a:rPr lang="en-US" altLang="en-US" sz="2400">
                <a:solidFill>
                  <a:srgbClr val="6600FF"/>
                </a:solidFill>
              </a:rPr>
              <a:t>/</a:t>
            </a:r>
            <a:r>
              <a:rPr lang="en-US" altLang="en-US" sz="2400" i="1">
                <a:solidFill>
                  <a:srgbClr val="6600FF"/>
                </a:solidFill>
              </a:rPr>
              <a:t>dx</a:t>
            </a:r>
            <a:r>
              <a:rPr lang="en-US" altLang="en-US" sz="2400"/>
              <a:t> in Leibniz notation at a specific number </a:t>
            </a:r>
            <a:r>
              <a:rPr lang="en-US" altLang="en-US" sz="2400">
                <a:solidFill>
                  <a:srgbClr val="6600FF"/>
                </a:solidFill>
              </a:rPr>
              <a:t>a</a:t>
            </a:r>
            <a:r>
              <a:rPr lang="en-US" altLang="en-US" sz="2400"/>
              <a:t>, we use the notation </a:t>
            </a:r>
            <a:endParaRPr lang="en-US" altLang="en-US" sz="4000"/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endParaRPr lang="en-US" altLang="en-US" sz="2400"/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endParaRPr lang="en-US" altLang="en-US" sz="2400"/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endParaRPr lang="en-US" altLang="en-US" sz="2400"/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en-US" altLang="en-US" sz="2400"/>
              <a:t>	which is a synonym for </a:t>
            </a:r>
            <a:r>
              <a:rPr lang="en-US" altLang="en-US" sz="2400" i="1">
                <a:solidFill>
                  <a:srgbClr val="6600FF"/>
                </a:solidFill>
              </a:rPr>
              <a:t>f’</a:t>
            </a:r>
            <a:r>
              <a:rPr lang="en-US" altLang="en-US" sz="2400">
                <a:solidFill>
                  <a:srgbClr val="6600FF"/>
                </a:solidFill>
              </a:rPr>
              <a:t>(</a:t>
            </a:r>
            <a:r>
              <a:rPr lang="en-US" altLang="en-US" sz="2400" i="1">
                <a:solidFill>
                  <a:srgbClr val="6600FF"/>
                </a:solidFill>
              </a:rPr>
              <a:t>a</a:t>
            </a:r>
            <a:r>
              <a:rPr lang="en-US" altLang="en-US" sz="2400">
                <a:solidFill>
                  <a:srgbClr val="6600FF"/>
                </a:solidFill>
              </a:rPr>
              <a:t>)</a:t>
            </a:r>
            <a:r>
              <a:rPr lang="en-US" altLang="en-US" sz="2400"/>
              <a:t>.</a:t>
            </a:r>
          </a:p>
        </p:txBody>
      </p:sp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B9C81586-8A38-441E-B178-F941F5709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36913"/>
          <a:ext cx="32464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444500" progId="Equation.DSMT4">
                  <p:embed/>
                </p:oleObj>
              </mc:Choice>
              <mc:Fallback>
                <p:oleObj name="Equation" r:id="rId2" imgW="12827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36913"/>
                        <a:ext cx="3246438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>
            <a:extLst>
              <a:ext uri="{FF2B5EF4-FFF2-40B4-BE49-F238E27FC236}">
                <a16:creationId xmlns:a16="http://schemas.microsoft.com/office/drawing/2014/main" id="{B48F0D76-78EC-4019-9056-61B3EBFAA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OTHER NOTATIONS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6A7BE7B-5A96-4CEC-97D3-DF66DF1D4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925" y="1143000"/>
            <a:ext cx="8591550" cy="958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/>
              <a:t>A function </a:t>
            </a:r>
            <a:r>
              <a:rPr lang="en-US" altLang="en-US" i="1"/>
              <a:t>f</a:t>
            </a:r>
            <a:r>
              <a:rPr lang="en-US" altLang="en-US"/>
              <a:t> is </a:t>
            </a:r>
            <a:r>
              <a:rPr lang="en-US" altLang="en-US">
                <a:solidFill>
                  <a:srgbClr val="6600FF"/>
                </a:solidFill>
              </a:rPr>
              <a:t>differentiable at </a:t>
            </a:r>
            <a:r>
              <a:rPr lang="en-US" altLang="en-US" i="1">
                <a:solidFill>
                  <a:srgbClr val="6600FF"/>
                </a:solidFill>
              </a:rPr>
              <a:t>a</a:t>
            </a:r>
            <a:r>
              <a:rPr lang="en-US" altLang="en-US" i="1"/>
              <a:t> </a:t>
            </a:r>
            <a:r>
              <a:rPr lang="en-US" altLang="en-US"/>
              <a:t>if </a:t>
            </a:r>
            <a:r>
              <a:rPr lang="en-US" altLang="en-US" i="1"/>
              <a:t>f’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) exists. </a:t>
            </a:r>
          </a:p>
        </p:txBody>
      </p:sp>
      <p:sp>
        <p:nvSpPr>
          <p:cNvPr id="31747" name="Text Box 6">
            <a:extLst>
              <a:ext uri="{FF2B5EF4-FFF2-40B4-BE49-F238E27FC236}">
                <a16:creationId xmlns:a16="http://schemas.microsoft.com/office/drawing/2014/main" id="{DBE420D0-1D97-40AD-96CA-A29B33CFD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OTHER NOTATIONS</a:t>
            </a:r>
          </a:p>
        </p:txBody>
      </p:sp>
      <p:sp>
        <p:nvSpPr>
          <p:cNvPr id="31748" name="Text Box 7">
            <a:extLst>
              <a:ext uri="{FF2B5EF4-FFF2-40B4-BE49-F238E27FC236}">
                <a16:creationId xmlns:a16="http://schemas.microsoft.com/office/drawing/2014/main" id="{034A3498-99FF-4B0B-B7C1-3BB57A44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3. Definition</a:t>
            </a:r>
          </a:p>
        </p:txBody>
      </p:sp>
      <p:sp>
        <p:nvSpPr>
          <p:cNvPr id="772105" name="Rectangle 9">
            <a:extLst>
              <a:ext uri="{FF2B5EF4-FFF2-40B4-BE49-F238E27FC236}">
                <a16:creationId xmlns:a16="http://schemas.microsoft.com/office/drawing/2014/main" id="{94874EAD-543C-4B5B-97CB-E2014C21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1965325"/>
            <a:ext cx="8321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It is </a:t>
            </a:r>
            <a:r>
              <a:rPr lang="en-US" altLang="en-US">
                <a:solidFill>
                  <a:srgbClr val="6600FF"/>
                </a:solidFill>
                <a:latin typeface="Arial" panose="020B0604020202020204" pitchFamily="34" charset="0"/>
              </a:rPr>
              <a:t>differentiable on an open interval </a:t>
            </a: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D if it is differentiable at every number in the interval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CC74482B-1B75-454A-886F-AA63FEDF8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4378325"/>
            <a:ext cx="8559800" cy="1428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Þ"/>
            </a:pPr>
            <a:r>
              <a:rPr lang="en-US" altLang="en-US" sz="2800"/>
              <a:t>This theorem states that, if </a:t>
            </a:r>
            <a:r>
              <a:rPr lang="en-US" altLang="en-US" sz="2800" i="1"/>
              <a:t>f</a:t>
            </a:r>
            <a:r>
              <a:rPr lang="en-US" altLang="en-US" sz="2800"/>
              <a:t> is not continuous at </a:t>
            </a:r>
            <a:r>
              <a:rPr lang="en-US" altLang="en-US" sz="2800" i="1"/>
              <a:t>a</a:t>
            </a:r>
            <a:r>
              <a:rPr lang="en-US" altLang="en-US" sz="2800"/>
              <a:t>, then </a:t>
            </a:r>
            <a:r>
              <a:rPr lang="en-US" altLang="en-US" sz="2800" i="1"/>
              <a:t>f</a:t>
            </a:r>
            <a:r>
              <a:rPr lang="en-US" altLang="en-US" sz="2800"/>
              <a:t>  is not differentiable at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8D9CD2E7-338C-4E1E-8E7F-6DC3753C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83216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HOW CAN A FUNCTION FAIL TO BE DIFFERENTIABLE?</a:t>
            </a:r>
          </a:p>
        </p:txBody>
      </p:sp>
      <p:sp>
        <p:nvSpPr>
          <p:cNvPr id="777220" name="Rectangle 4">
            <a:extLst>
              <a:ext uri="{FF2B5EF4-FFF2-40B4-BE49-F238E27FC236}">
                <a16:creationId xmlns:a16="http://schemas.microsoft.com/office/drawing/2014/main" id="{9876A8B1-2BD1-4BE1-8B9A-00D1CEB1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096963"/>
            <a:ext cx="5443538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5000"/>
              </a:spcBef>
              <a:buFontTx/>
              <a:buNone/>
            </a:pPr>
            <a:r>
              <a:rPr lang="en-US" altLang="en-US" sz="2400" b="1" u="sng">
                <a:solidFill>
                  <a:srgbClr val="800000"/>
                </a:solidFill>
                <a:latin typeface="Arial" panose="020B0604020202020204" pitchFamily="34" charset="0"/>
              </a:rPr>
              <a:t>Theorem</a:t>
            </a:r>
          </a:p>
          <a:p>
            <a:pPr eaLnBrk="1" hangingPunct="1">
              <a:lnSpc>
                <a:spcPct val="120000"/>
              </a:lnSpc>
              <a:spcBef>
                <a:spcPct val="5500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	If </a:t>
            </a:r>
            <a:r>
              <a:rPr lang="en-US" altLang="en-US" i="1">
                <a:solidFill>
                  <a:srgbClr val="800000"/>
                </a:solidFill>
                <a:latin typeface="Arial" panose="020B0604020202020204" pitchFamily="34" charset="0"/>
              </a:rPr>
              <a:t>f</a:t>
            </a: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 is differentiable at </a:t>
            </a:r>
            <a:r>
              <a:rPr lang="en-US" altLang="en-US" i="1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, </a:t>
            </a:r>
          </a:p>
          <a:p>
            <a:pPr eaLnBrk="1" hangingPunct="1">
              <a:lnSpc>
                <a:spcPct val="120000"/>
              </a:lnSpc>
              <a:spcBef>
                <a:spcPct val="55000"/>
              </a:spcBef>
              <a:buFontTx/>
              <a:buNone/>
            </a:pP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	then </a:t>
            </a:r>
            <a:r>
              <a:rPr lang="en-US" altLang="en-US" i="1">
                <a:solidFill>
                  <a:srgbClr val="800000"/>
                </a:solidFill>
                <a:latin typeface="Arial" panose="020B0604020202020204" pitchFamily="34" charset="0"/>
              </a:rPr>
              <a:t>f</a:t>
            </a: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 is continuous at </a:t>
            </a:r>
            <a:r>
              <a:rPr lang="en-US" altLang="en-US" i="1">
                <a:solidFill>
                  <a:srgbClr val="800000"/>
                </a:solidFill>
                <a:latin typeface="Arial" panose="020B0604020202020204" pitchFamily="34" charset="0"/>
              </a:rPr>
              <a:t>a</a:t>
            </a: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build="p"/>
      <p:bldP spid="7772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4" name="Rectangle 6">
            <a:extLst>
              <a:ext uri="{FF2B5EF4-FFF2-40B4-BE49-F238E27FC236}">
                <a16:creationId xmlns:a16="http://schemas.microsoft.com/office/drawing/2014/main" id="{C860E189-055C-42C7-AA52-F3A4E2576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27550"/>
            <a:ext cx="3978275" cy="1508125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59490" name="Rectangle 2">
            <a:extLst>
              <a:ext uri="{FF2B5EF4-FFF2-40B4-BE49-F238E27FC236}">
                <a16:creationId xmlns:a16="http://schemas.microsoft.com/office/drawing/2014/main" id="{F37583A7-CA2B-425D-9F4B-9A8E7BC63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725" y="1279525"/>
            <a:ext cx="8458200" cy="2514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400"/>
              <a:t>If </a:t>
            </a:r>
            <a:r>
              <a:rPr lang="en-US" altLang="en-US" sz="2400" i="1"/>
              <a:t>f</a:t>
            </a:r>
            <a:r>
              <a:rPr lang="en-US" altLang="en-US" sz="2400"/>
              <a:t> is a differentiable function, then its derivative </a:t>
            </a:r>
            <a:r>
              <a:rPr lang="en-US" altLang="en-US" sz="2400" i="1"/>
              <a:t>f’</a:t>
            </a:r>
            <a:r>
              <a:rPr lang="en-US" altLang="en-US" sz="2400"/>
              <a:t> is also a function.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en-US" sz="2400"/>
              <a:t>So, </a:t>
            </a:r>
            <a:r>
              <a:rPr lang="en-US" altLang="en-US" sz="2400" i="1"/>
              <a:t>f’</a:t>
            </a:r>
            <a:r>
              <a:rPr lang="en-US" altLang="en-US" sz="2400"/>
              <a:t> may have a derivative of its own, denoted by </a:t>
            </a:r>
            <a:br>
              <a:rPr lang="en-US" altLang="en-US" sz="2400"/>
            </a:br>
            <a:r>
              <a:rPr lang="en-US" altLang="en-US" sz="2400" b="1">
                <a:solidFill>
                  <a:srgbClr val="6600FF"/>
                </a:solidFill>
                <a:latin typeface="Courier New" panose="02070309020205020404" pitchFamily="49" charset="0"/>
              </a:rPr>
              <a:t>(f’)’= f’’</a:t>
            </a:r>
            <a:r>
              <a:rPr lang="en-US" altLang="en-US" sz="2400"/>
              <a:t>.</a:t>
            </a:r>
            <a:r>
              <a:rPr lang="en-US" altLang="en-US"/>
              <a:t> 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292FFD8C-A7D4-4164-B4D2-3CAE3C4E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HIGHER DERIVATIVES</a:t>
            </a:r>
          </a:p>
        </p:txBody>
      </p:sp>
      <p:sp>
        <p:nvSpPr>
          <p:cNvPr id="959492" name="Rectangle 4">
            <a:extLst>
              <a:ext uri="{FF2B5EF4-FFF2-40B4-BE49-F238E27FC236}">
                <a16:creationId xmlns:a16="http://schemas.microsoft.com/office/drawing/2014/main" id="{F8CAE320-0DB8-48F3-AEE0-3782FCCC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932238"/>
            <a:ext cx="83661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This new function </a:t>
            </a:r>
            <a:r>
              <a:rPr lang="en-US" altLang="en-US" sz="2400" i="1">
                <a:solidFill>
                  <a:srgbClr val="800000"/>
                </a:solidFill>
                <a:latin typeface="Arial" panose="020B0604020202020204" pitchFamily="34" charset="0"/>
              </a:rPr>
              <a:t>f’’</a:t>
            </a: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 is called the second derivative of </a:t>
            </a:r>
            <a:r>
              <a:rPr lang="en-US" altLang="en-US" sz="2400" i="1">
                <a:solidFill>
                  <a:srgbClr val="800000"/>
                </a:solidFill>
                <a:latin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959493" name="Object 5">
            <a:extLst>
              <a:ext uri="{FF2B5EF4-FFF2-40B4-BE49-F238E27FC236}">
                <a16:creationId xmlns:a16="http://schemas.microsoft.com/office/drawing/2014/main" id="{58410043-E635-438A-BE9C-F7A7A3CFE5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664075"/>
          <a:ext cx="2971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444307" progId="Equation.DSMT4">
                  <p:embed/>
                </p:oleObj>
              </mc:Choice>
              <mc:Fallback>
                <p:oleObj name="Equation" r:id="rId2" imgW="990170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64075"/>
                        <a:ext cx="297180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9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4" grpId="0" animBg="1"/>
      <p:bldP spid="959490" grpId="0" build="p"/>
      <p:bldP spid="9594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66ACE3D-9DB1-499E-873B-F3999B46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692275"/>
            <a:ext cx="8559800" cy="32734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The process can be continued.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>
                <a:solidFill>
                  <a:schemeClr val="accent2"/>
                </a:solidFill>
              </a:rPr>
              <a:t>In general, the 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th derivative of </a:t>
            </a:r>
            <a:r>
              <a:rPr lang="en-US" altLang="en-US" i="1">
                <a:solidFill>
                  <a:schemeClr val="accent2"/>
                </a:solidFill>
              </a:rPr>
              <a:t>f</a:t>
            </a:r>
            <a:r>
              <a:rPr lang="en-US" altLang="en-US">
                <a:solidFill>
                  <a:schemeClr val="accent2"/>
                </a:solidFill>
              </a:rPr>
              <a:t> is denoted by </a:t>
            </a:r>
            <a:r>
              <a:rPr lang="en-US" altLang="en-US" i="1">
                <a:solidFill>
                  <a:schemeClr val="accent2"/>
                </a:solidFill>
              </a:rPr>
              <a:t>f</a:t>
            </a:r>
            <a:r>
              <a:rPr lang="en-US" altLang="en-US" baseline="30000">
                <a:solidFill>
                  <a:schemeClr val="accent2"/>
                </a:solidFill>
              </a:rPr>
              <a:t>(</a:t>
            </a:r>
            <a:r>
              <a:rPr lang="en-US" altLang="en-US" i="1" baseline="30000">
                <a:solidFill>
                  <a:schemeClr val="accent2"/>
                </a:solidFill>
              </a:rPr>
              <a:t>n</a:t>
            </a:r>
            <a:r>
              <a:rPr lang="en-US" altLang="en-US" baseline="30000">
                <a:solidFill>
                  <a:schemeClr val="accent2"/>
                </a:solidFill>
              </a:rPr>
              <a:t>)</a:t>
            </a:r>
            <a:r>
              <a:rPr lang="en-US" altLang="en-US">
                <a:solidFill>
                  <a:schemeClr val="accent2"/>
                </a:solidFill>
              </a:rPr>
              <a:t> and is obtained from </a:t>
            </a:r>
            <a:r>
              <a:rPr lang="en-US" altLang="en-US" i="1">
                <a:solidFill>
                  <a:schemeClr val="accent2"/>
                </a:solidFill>
              </a:rPr>
              <a:t>f</a:t>
            </a:r>
            <a:r>
              <a:rPr lang="en-US" altLang="en-US">
                <a:solidFill>
                  <a:schemeClr val="accent2"/>
                </a:solidFill>
              </a:rPr>
              <a:t> by differentiating 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 times. 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>
                <a:solidFill>
                  <a:schemeClr val="accent2"/>
                </a:solidFill>
              </a:rPr>
              <a:t>If </a:t>
            </a:r>
            <a:r>
              <a:rPr lang="en-US" altLang="en-US" i="1">
                <a:solidFill>
                  <a:schemeClr val="accent2"/>
                </a:solidFill>
              </a:rPr>
              <a:t>y</a:t>
            </a:r>
            <a:r>
              <a:rPr lang="en-US" altLang="en-US">
                <a:solidFill>
                  <a:schemeClr val="accent2"/>
                </a:solidFill>
              </a:rPr>
              <a:t> = </a:t>
            </a:r>
            <a:r>
              <a:rPr lang="en-US" altLang="en-US" i="1">
                <a:solidFill>
                  <a:schemeClr val="accent2"/>
                </a:solidFill>
              </a:rPr>
              <a:t>f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x</a:t>
            </a:r>
            <a:r>
              <a:rPr lang="en-US" altLang="en-US">
                <a:solidFill>
                  <a:schemeClr val="accent2"/>
                </a:solidFill>
              </a:rPr>
              <a:t>), we write:</a:t>
            </a: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E832662C-93E0-4973-8BD1-9ACFEEBA8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3703638"/>
          <a:ext cx="3429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419100" progId="Equation.DSMT4">
                  <p:embed/>
                </p:oleObj>
              </mc:Choice>
              <mc:Fallback>
                <p:oleObj name="Equation" r:id="rId2" imgW="13081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703638"/>
                        <a:ext cx="34290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>
            <a:extLst>
              <a:ext uri="{FF2B5EF4-FFF2-40B4-BE49-F238E27FC236}">
                <a16:creationId xmlns:a16="http://schemas.microsoft.com/office/drawing/2014/main" id="{BFA0E3DE-7B24-423E-BEF2-86E07B24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HIGHER DERIVATIVES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B67E796-3A29-4261-BCC2-F5BFBF28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EB18035-2808-4DF3-ACDD-D5AC4E0D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3FF978AF-4DD9-46AF-B666-AC31B34F0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6F8A4935-83D7-467C-91B6-671EF8B9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66838"/>
            <a:ext cx="84582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2.3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Differentiation Formulas</a:t>
            </a:r>
            <a:endParaRPr lang="en-US" altLang="en-US" sz="4000">
              <a:solidFill>
                <a:srgbClr val="E45C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AF3EA3F-9294-492B-8539-E3E06A9C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800A145-506D-4134-A3E5-46D98700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EF3AF334-1A6F-4808-ABA0-5E3B5D67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3843338"/>
            <a:ext cx="792003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learn:</a:t>
            </a:r>
          </a:p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How to differentiate constant functions, </a:t>
            </a:r>
          </a:p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power functions, polynomials, and </a:t>
            </a:r>
          </a:p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exponential functions.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5E157AA5-7AA0-445C-B67A-075EF89F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DERIVATIVES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5E131C7-6A32-48FD-9127-73C1C8F9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2468563"/>
            <a:ext cx="2698750" cy="1508125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19A37FA-E6FA-4B7A-B1E0-CF1149692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600200"/>
            <a:ext cx="8567737" cy="7508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4763" eaLnBrk="1" hangingPunct="1">
              <a:lnSpc>
                <a:spcPct val="130000"/>
              </a:lnSpc>
            </a:pPr>
            <a:r>
              <a:rPr lang="en-US" altLang="en-US" sz="2400"/>
              <a:t>In Leibniz notation, we write this rule as follows.</a:t>
            </a:r>
          </a:p>
        </p:txBody>
      </p:sp>
      <p:graphicFrame>
        <p:nvGraphicFramePr>
          <p:cNvPr id="37892" name="Object 3">
            <a:extLst>
              <a:ext uri="{FF2B5EF4-FFF2-40B4-BE49-F238E27FC236}">
                <a16:creationId xmlns:a16="http://schemas.microsoft.com/office/drawing/2014/main" id="{57E142BA-D64B-4050-8F85-B020DC9C3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468563"/>
          <a:ext cx="2332038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419" imgH="393529" progId="Equation.DSMT4">
                  <p:embed/>
                </p:oleObj>
              </mc:Choice>
              <mc:Fallback>
                <p:oleObj name="Equation" r:id="rId3" imgW="647419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68563"/>
                        <a:ext cx="2332038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4">
            <a:extLst>
              <a:ext uri="{FF2B5EF4-FFF2-40B4-BE49-F238E27FC236}">
                <a16:creationId xmlns:a16="http://schemas.microsoft.com/office/drawing/2014/main" id="{907938FF-488A-4C0A-9B01-D63F5588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84175"/>
            <a:ext cx="8562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CONSTANT FUNCTION—DERIVATIVE</a:t>
            </a: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1B0B024D-D09D-44C4-9995-02AACC921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3748088" cy="300037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37895" name="Picture 6" descr="030101">
            <a:extLst>
              <a:ext uri="{FF2B5EF4-FFF2-40B4-BE49-F238E27FC236}">
                <a16:creationId xmlns:a16="http://schemas.microsoft.com/office/drawing/2014/main" id="{B74BCDFD-A657-4A2E-8355-AE6A0ED70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3802063"/>
            <a:ext cx="3427412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8">
            <a:extLst>
              <a:ext uri="{FF2B5EF4-FFF2-40B4-BE49-F238E27FC236}">
                <a16:creationId xmlns:a16="http://schemas.microsoft.com/office/drawing/2014/main" id="{48592E71-1BEF-476A-9056-07502D9E8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6172200"/>
            <a:ext cx="3429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40000"/>
              </a:spcBef>
              <a:buFontTx/>
              <a:buNone/>
            </a:pPr>
            <a:r>
              <a:rPr lang="en-US" altLang="en-US" sz="2400" i="1">
                <a:solidFill>
                  <a:srgbClr val="800000"/>
                </a:solidFill>
                <a:latin typeface="Arial" panose="020B0604020202020204" pitchFamily="34" charset="0"/>
              </a:rPr>
              <a:t>(Reference Pages, p.5)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DCE6B03A-3623-45CC-9156-3B7D1305B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371725"/>
            <a:ext cx="7829550" cy="4267200"/>
          </a:xfrm>
          <a:prstGeom prst="rect">
            <a:avLst/>
          </a:prstGeom>
          <a:solidFill>
            <a:srgbClr val="DEF1F2"/>
          </a:solidFill>
          <a:ln w="9525">
            <a:solidFill>
              <a:srgbClr val="E45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0012C68-C15B-4CF0-AB21-1636F6843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2625" y="1279525"/>
            <a:ext cx="8050213" cy="9445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4763" eaLnBrk="1" hangingPunct="1"/>
            <a:r>
              <a:rPr lang="en-US" altLang="en-US" sz="2400"/>
              <a:t>Here’s a summary of the differentiation formulas we have learned so far.</a:t>
            </a:r>
          </a:p>
        </p:txBody>
      </p:sp>
      <p:graphicFrame>
        <p:nvGraphicFramePr>
          <p:cNvPr id="39940" name="Object 3">
            <a:extLst>
              <a:ext uri="{FF2B5EF4-FFF2-40B4-BE49-F238E27FC236}">
                <a16:creationId xmlns:a16="http://schemas.microsoft.com/office/drawing/2014/main" id="{9B6C7B46-F17F-45F0-883C-17E4B87DB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395538"/>
          <a:ext cx="7467600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90900" imgH="1625600" progId="Equation.DSMT4">
                  <p:embed/>
                </p:oleObj>
              </mc:Choice>
              <mc:Fallback>
                <p:oleObj name="Equation" r:id="rId3" imgW="3390900" imgH="162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395538"/>
                        <a:ext cx="7467600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4">
            <a:extLst>
              <a:ext uri="{FF2B5EF4-FFF2-40B4-BE49-F238E27FC236}">
                <a16:creationId xmlns:a16="http://schemas.microsoft.com/office/drawing/2014/main" id="{CFB5BCA1-C026-4942-84AA-2988C0353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DIFFERENTIATION FORMULAS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>
            <a:extLst>
              <a:ext uri="{FF2B5EF4-FFF2-40B4-BE49-F238E27FC236}">
                <a16:creationId xmlns:a16="http://schemas.microsoft.com/office/drawing/2014/main" id="{604B2557-E217-47AE-B1A4-6D290E9C97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66713" y="914400"/>
            <a:ext cx="7177087" cy="24685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rtlCol="0">
            <a:normAutofit lnSpcReduction="10000"/>
          </a:bodyPr>
          <a:lstStyle/>
          <a:p>
            <a:pPr marL="0" indent="4763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400"/>
              <a:t>Find equations of the </a:t>
            </a:r>
            <a:r>
              <a:rPr lang="en-US" sz="2400" b="1">
                <a:solidFill>
                  <a:schemeClr val="accent2"/>
                </a:solidFill>
              </a:rPr>
              <a:t>tangent line </a:t>
            </a:r>
            <a:r>
              <a:rPr lang="en-US" sz="2400"/>
              <a:t>and </a:t>
            </a:r>
            <a:r>
              <a:rPr lang="en-US" sz="2400" b="1">
                <a:solidFill>
                  <a:schemeClr val="accent2"/>
                </a:solidFill>
              </a:rPr>
              <a:t>normal line </a:t>
            </a:r>
            <a:r>
              <a:rPr lang="en-US" sz="2400"/>
              <a:t>to the curve                            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400"/>
              <a:t>at the point (1, ½). </a:t>
            </a:r>
          </a:p>
        </p:txBody>
      </p:sp>
      <p:graphicFrame>
        <p:nvGraphicFramePr>
          <p:cNvPr id="808966" name="Object 6">
            <a:extLst>
              <a:ext uri="{FF2B5EF4-FFF2-40B4-BE49-F238E27FC236}">
                <a16:creationId xmlns:a16="http://schemas.microsoft.com/office/drawing/2014/main" id="{CE823D22-F76E-4E26-889A-A5005C3CD12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84300" y="5349875"/>
          <a:ext cx="27765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5349875"/>
                        <a:ext cx="27765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3">
            <a:extLst>
              <a:ext uri="{FF2B5EF4-FFF2-40B4-BE49-F238E27FC236}">
                <a16:creationId xmlns:a16="http://schemas.microsoft.com/office/drawing/2014/main" id="{9778DCE0-2D26-4A9F-A473-96D7321FB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12</a:t>
            </a:r>
          </a:p>
        </p:txBody>
      </p:sp>
      <p:sp>
        <p:nvSpPr>
          <p:cNvPr id="41989" name="Text Box 4">
            <a:extLst>
              <a:ext uri="{FF2B5EF4-FFF2-40B4-BE49-F238E27FC236}">
                <a16:creationId xmlns:a16="http://schemas.microsoft.com/office/drawing/2014/main" id="{BE913FA4-4921-43E2-AAC8-7D6BAB7B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TANGENT AND NORMAL LINES</a:t>
            </a:r>
          </a:p>
        </p:txBody>
      </p:sp>
      <p:graphicFrame>
        <p:nvGraphicFramePr>
          <p:cNvPr id="41990" name="Object 5">
            <a:extLst>
              <a:ext uri="{FF2B5EF4-FFF2-40B4-BE49-F238E27FC236}">
                <a16:creationId xmlns:a16="http://schemas.microsoft.com/office/drawing/2014/main" id="{235DC003-02DB-45DF-A582-676AF4C1D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836738"/>
          <a:ext cx="2743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241300" progId="Equation.DSMT4">
                  <p:embed/>
                </p:oleObj>
              </mc:Choice>
              <mc:Fallback>
                <p:oleObj name="Equation" r:id="rId5" imgW="9779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36738"/>
                        <a:ext cx="27432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A5D9FC6A-A719-4E17-9EE8-1E6D4A2E7263}"/>
              </a:ext>
            </a:extLst>
          </p:cNvPr>
          <p:cNvGrpSpPr>
            <a:grpSpLocks/>
          </p:cNvGrpSpPr>
          <p:nvPr/>
        </p:nvGrpSpPr>
        <p:grpSpPr bwMode="auto">
          <a:xfrm>
            <a:off x="4538663" y="3619500"/>
            <a:ext cx="4497387" cy="3175000"/>
            <a:chOff x="2475" y="1978"/>
            <a:chExt cx="3055" cy="2157"/>
          </a:xfrm>
        </p:grpSpPr>
        <p:pic>
          <p:nvPicPr>
            <p:cNvPr id="41993" name="Picture 10">
              <a:extLst>
                <a:ext uri="{FF2B5EF4-FFF2-40B4-BE49-F238E27FC236}">
                  <a16:creationId xmlns:a16="http://schemas.microsoft.com/office/drawing/2014/main" id="{0961AB18-F48F-4746-9693-4FF026721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1978"/>
              <a:ext cx="3034" cy="2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4" name="Text Box 11">
              <a:extLst>
                <a:ext uri="{FF2B5EF4-FFF2-40B4-BE49-F238E27FC236}">
                  <a16:creationId xmlns:a16="http://schemas.microsoft.com/office/drawing/2014/main" id="{080A5696-C197-42BE-8281-C4CC5D1E2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5" y="4020"/>
              <a:ext cx="7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500">
                  <a:latin typeface="Arial" panose="020B0604020202020204" pitchFamily="34" charset="0"/>
                  <a:cs typeface="Arial" panose="020B0604020202020204" pitchFamily="34" charset="0"/>
                </a:rPr>
                <a:t>© Thomson Higher Education</a:t>
              </a:r>
            </a:p>
          </p:txBody>
        </p:sp>
      </p:grpSp>
      <p:sp>
        <p:nvSpPr>
          <p:cNvPr id="808972" name="Rectangle 12">
            <a:extLst>
              <a:ext uri="{FF2B5EF4-FFF2-40B4-BE49-F238E27FC236}">
                <a16:creationId xmlns:a16="http://schemas.microsoft.com/office/drawing/2014/main" id="{A9D70080-03F1-4540-A431-6846395C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536950"/>
            <a:ext cx="4664075" cy="33210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F97515DC-C66F-4F63-A998-C26A6458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3017838"/>
            <a:ext cx="4251325" cy="776287"/>
          </a:xfrm>
          <a:prstGeom prst="rect">
            <a:avLst/>
          </a:prstGeom>
          <a:solidFill>
            <a:srgbClr val="EEF7F8"/>
          </a:solidFill>
          <a:ln w="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508D0D5-7B87-4BE9-B8FB-2A0A4211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84263"/>
            <a:ext cx="8572500" cy="449421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70000"/>
              </a:spcBef>
            </a:pPr>
            <a:r>
              <a:rPr lang="en-US" altLang="en-US" sz="2800"/>
              <a:t>If </a:t>
            </a:r>
            <a:r>
              <a:rPr lang="en-US" altLang="en-US" sz="2800" i="1"/>
              <a:t>g</a:t>
            </a:r>
            <a:r>
              <a:rPr lang="en-US" altLang="en-US" sz="2800"/>
              <a:t> is differentiable at </a:t>
            </a:r>
            <a:r>
              <a:rPr lang="en-US" altLang="en-US" sz="2800" i="1"/>
              <a:t>x </a:t>
            </a:r>
            <a:r>
              <a:rPr lang="en-US" altLang="en-US" sz="2800"/>
              <a:t>and </a:t>
            </a:r>
            <a:r>
              <a:rPr lang="en-US" altLang="en-US" sz="2800" i="1"/>
              <a:t>f </a:t>
            </a:r>
            <a:r>
              <a:rPr lang="en-US" altLang="en-US" sz="2800"/>
              <a:t>is differentiable at </a:t>
            </a:r>
            <a:r>
              <a:rPr lang="en-US" altLang="en-US" sz="2800" i="1"/>
              <a:t>g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/>
              <a:t>), the composite function </a:t>
            </a:r>
            <a:r>
              <a:rPr lang="en-US" altLang="en-US" sz="2800" i="1">
                <a:solidFill>
                  <a:srgbClr val="6600FF"/>
                </a:solidFill>
              </a:rPr>
              <a:t>F</a:t>
            </a:r>
            <a:r>
              <a:rPr lang="en-US" altLang="en-US" sz="2800">
                <a:solidFill>
                  <a:srgbClr val="6600FF"/>
                </a:solidFill>
              </a:rPr>
              <a:t> =</a:t>
            </a:r>
            <a:r>
              <a:rPr lang="en-US" altLang="en-US" sz="2800" i="1">
                <a:solidFill>
                  <a:srgbClr val="6600FF"/>
                </a:solidFill>
              </a:rPr>
              <a:t> f </a:t>
            </a:r>
            <a:r>
              <a:rPr lang="en-US" altLang="en-US" sz="2800" i="1">
                <a:solidFill>
                  <a:srgbClr val="6600FF"/>
                </a:solidFill>
                <a:cs typeface="Arial" panose="020B0604020202020204" pitchFamily="34" charset="0"/>
              </a:rPr>
              <a:t>◦ </a:t>
            </a:r>
            <a:r>
              <a:rPr lang="en-US" altLang="en-US" sz="2800" i="1">
                <a:solidFill>
                  <a:srgbClr val="6600FF"/>
                </a:solidFill>
              </a:rPr>
              <a:t>g</a:t>
            </a:r>
            <a:r>
              <a:rPr lang="en-US" altLang="en-US" sz="2800"/>
              <a:t> is differentiable at </a:t>
            </a:r>
            <a:r>
              <a:rPr lang="en-US" altLang="en-US" sz="2800" i="1"/>
              <a:t>x </a:t>
            </a:r>
            <a:r>
              <a:rPr lang="en-US" altLang="en-US" sz="2800"/>
              <a:t>and</a:t>
            </a:r>
            <a:r>
              <a:rPr lang="en-US" altLang="en-US" sz="2800" i="1"/>
              <a:t> F’ </a:t>
            </a:r>
            <a:r>
              <a:rPr lang="en-US" altLang="en-US" sz="2800"/>
              <a:t>is given by the product: </a:t>
            </a:r>
          </a:p>
          <a:p>
            <a:pPr algn="ctr" eaLnBrk="1" hangingPunct="1">
              <a:lnSpc>
                <a:spcPct val="125000"/>
              </a:lnSpc>
              <a:spcBef>
                <a:spcPct val="70000"/>
              </a:spcBef>
            </a:pPr>
            <a:r>
              <a:rPr lang="en-US" altLang="en-US" i="1"/>
              <a:t>F’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</a:t>
            </a:r>
            <a:r>
              <a:rPr lang="en-US" altLang="en-US" i="1"/>
              <a:t> f’</a:t>
            </a:r>
            <a:r>
              <a:rPr lang="en-US" altLang="en-US"/>
              <a:t>(</a:t>
            </a:r>
            <a:r>
              <a:rPr lang="en-US" altLang="en-US" i="1"/>
              <a:t>g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))</a:t>
            </a:r>
            <a:r>
              <a:rPr lang="en-US" altLang="en-US" i="1"/>
              <a:t> </a:t>
            </a:r>
            <a:r>
              <a:rPr lang="vi-VN" altLang="en-US" i="1">
                <a:solidFill>
                  <a:srgbClr val="6600FF"/>
                </a:solidFill>
                <a:cs typeface="Arial" panose="020B0604020202020204" pitchFamily="34" charset="0"/>
              </a:rPr>
              <a:t>.</a:t>
            </a:r>
            <a:r>
              <a:rPr lang="en-US" altLang="en-US" i="1">
                <a:cs typeface="Arial" panose="020B0604020202020204" pitchFamily="34" charset="0"/>
              </a:rPr>
              <a:t> </a:t>
            </a:r>
            <a:r>
              <a:rPr lang="en-US" altLang="en-US" i="1"/>
              <a:t>g’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125000"/>
              </a:lnSpc>
              <a:spcBef>
                <a:spcPct val="70000"/>
              </a:spcBef>
            </a:pPr>
            <a:r>
              <a:rPr lang="en-US" altLang="en-US"/>
              <a:t>In Leibniz notation, if </a:t>
            </a:r>
            <a:r>
              <a:rPr lang="en-US" altLang="en-US" i="1">
                <a:solidFill>
                  <a:srgbClr val="6600FF"/>
                </a:solidFill>
              </a:rPr>
              <a:t>y</a:t>
            </a:r>
            <a:r>
              <a:rPr lang="en-US" altLang="en-US">
                <a:solidFill>
                  <a:srgbClr val="6600FF"/>
                </a:solidFill>
              </a:rPr>
              <a:t> = </a:t>
            </a:r>
            <a:r>
              <a:rPr lang="en-US" altLang="en-US" i="1">
                <a:solidFill>
                  <a:srgbClr val="6600FF"/>
                </a:solidFill>
              </a:rPr>
              <a:t>f</a:t>
            </a:r>
            <a:r>
              <a:rPr lang="en-US" altLang="en-US">
                <a:solidFill>
                  <a:srgbClr val="6600FF"/>
                </a:solidFill>
              </a:rPr>
              <a:t>(</a:t>
            </a:r>
            <a:r>
              <a:rPr lang="en-US" altLang="en-US" i="1">
                <a:solidFill>
                  <a:srgbClr val="6600FF"/>
                </a:solidFill>
              </a:rPr>
              <a:t>u</a:t>
            </a:r>
            <a:r>
              <a:rPr lang="en-US" altLang="en-US">
                <a:solidFill>
                  <a:srgbClr val="6600FF"/>
                </a:solidFill>
              </a:rPr>
              <a:t>)</a:t>
            </a:r>
            <a:r>
              <a:rPr lang="en-US" altLang="en-US"/>
              <a:t> and </a:t>
            </a:r>
            <a:r>
              <a:rPr lang="en-US" altLang="en-US" i="1">
                <a:solidFill>
                  <a:srgbClr val="6600FF"/>
                </a:solidFill>
              </a:rPr>
              <a:t>u</a:t>
            </a:r>
            <a:r>
              <a:rPr lang="en-US" altLang="en-US">
                <a:solidFill>
                  <a:srgbClr val="6600FF"/>
                </a:solidFill>
              </a:rPr>
              <a:t> = </a:t>
            </a:r>
            <a:r>
              <a:rPr lang="en-US" altLang="en-US" i="1">
                <a:solidFill>
                  <a:srgbClr val="6600FF"/>
                </a:solidFill>
              </a:rPr>
              <a:t>g</a:t>
            </a:r>
            <a:r>
              <a:rPr lang="en-US" altLang="en-US">
                <a:solidFill>
                  <a:srgbClr val="6600FF"/>
                </a:solidFill>
              </a:rPr>
              <a:t>(</a:t>
            </a:r>
            <a:r>
              <a:rPr lang="en-US" altLang="en-US" i="1">
                <a:solidFill>
                  <a:srgbClr val="6600FF"/>
                </a:solidFill>
              </a:rPr>
              <a:t>x</a:t>
            </a:r>
            <a:r>
              <a:rPr lang="en-US" altLang="en-US">
                <a:solidFill>
                  <a:srgbClr val="6600FF"/>
                </a:solidFill>
              </a:rPr>
              <a:t>)</a:t>
            </a:r>
            <a:r>
              <a:rPr lang="en-US" altLang="en-US"/>
              <a:t> are both differentiable functions, then:</a:t>
            </a:r>
            <a:endParaRPr lang="en-US" altLang="en-US" sz="2000"/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74D65ED0-FADE-4825-AAC6-E91CF79A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98463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THE CHAIN RULE</a:t>
            </a:r>
          </a:p>
        </p:txBody>
      </p:sp>
      <p:graphicFrame>
        <p:nvGraphicFramePr>
          <p:cNvPr id="44037" name="Object 4">
            <a:extLst>
              <a:ext uri="{FF2B5EF4-FFF2-40B4-BE49-F238E27FC236}">
                <a16:creationId xmlns:a16="http://schemas.microsoft.com/office/drawing/2014/main" id="{84B5F07A-49A6-4E1E-935F-3BE74F301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029200"/>
          <a:ext cx="22399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393529" progId="Equation.DSMT4">
                  <p:embed/>
                </p:oleObj>
              </mc:Choice>
              <mc:Fallback>
                <p:oleObj name="Equation" r:id="rId2" imgW="774364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22399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0146" name="Group 2">
            <a:extLst>
              <a:ext uri="{FF2B5EF4-FFF2-40B4-BE49-F238E27FC236}">
                <a16:creationId xmlns:a16="http://schemas.microsoft.com/office/drawing/2014/main" id="{57580121-1622-4021-99D3-CAE9780C1546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533400"/>
          <a:ext cx="6934200" cy="4495800"/>
        </p:xfrm>
        <a:graphic>
          <a:graphicData uri="http://schemas.openxmlformats.org/drawingml/2006/table">
            <a:tbl>
              <a:tblPr/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Let f(x)=g(sin3x). Find f’ in terms of g’.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3cos3xg’(x)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3cos3xg’(sin3x)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cos3xg’(sin3x)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0162" name="Text Box 18">
            <a:extLst>
              <a:ext uri="{FF2B5EF4-FFF2-40B4-BE49-F238E27FC236}">
                <a16:creationId xmlns:a16="http://schemas.microsoft.com/office/drawing/2014/main" id="{682CD100-AA53-4A9F-B620-3BD823A9E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365750"/>
            <a:ext cx="2222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Answer: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170" name="Group 2">
            <a:extLst>
              <a:ext uri="{FF2B5EF4-FFF2-40B4-BE49-F238E27FC236}">
                <a16:creationId xmlns:a16="http://schemas.microsoft.com/office/drawing/2014/main" id="{D522D25C-DADF-4682-A860-B4B58031DB8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57200"/>
          <a:ext cx="8001000" cy="5121275"/>
        </p:xfrm>
        <a:graphic>
          <a:graphicData uri="http://schemas.openxmlformats.org/drawingml/2006/table">
            <a:tbl>
              <a:tblPr/>
              <a:tblGrid>
                <a:gridCol w="167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733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Suppose h(x)=f(g(x)) and f(2)=3, g(2)=1, g’(2)=-1, f’(2)=2, f’(1)=5.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Find h’(2).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-5</a:t>
                      </a:r>
                      <a:endParaRPr kumimoji="0" 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1192" name="Text Box 24">
            <a:extLst>
              <a:ext uri="{FF2B5EF4-FFF2-40B4-BE49-F238E27FC236}">
                <a16:creationId xmlns:a16="http://schemas.microsoft.com/office/drawing/2014/main" id="{96CD1324-1241-4D54-8969-0E93270FB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59450"/>
            <a:ext cx="2211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Answer: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5F1D277-D81B-4C6B-886F-EC5A9544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189038"/>
            <a:ext cx="8547100" cy="225425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>
                <a:solidFill>
                  <a:schemeClr val="accent2"/>
                </a:solidFill>
              </a:rPr>
              <a:t>The graphs of </a:t>
            </a:r>
            <a:r>
              <a:rPr lang="en-US" altLang="en-US" i="1">
                <a:solidFill>
                  <a:schemeClr val="accent2"/>
                </a:solidFill>
              </a:rPr>
              <a:t>f </a:t>
            </a:r>
            <a:r>
              <a:rPr lang="en-US" altLang="en-US">
                <a:solidFill>
                  <a:schemeClr val="accent2"/>
                </a:solidFill>
              </a:rPr>
              <a:t>and </a:t>
            </a:r>
            <a:r>
              <a:rPr lang="en-US" altLang="en-US" i="1">
                <a:solidFill>
                  <a:schemeClr val="accent2"/>
                </a:solidFill>
              </a:rPr>
              <a:t>g</a:t>
            </a:r>
            <a:r>
              <a:rPr lang="en-US" altLang="en-US">
                <a:solidFill>
                  <a:schemeClr val="accent2"/>
                </a:solidFill>
              </a:rPr>
              <a:t> are the upper and lower semicircles of the circle </a:t>
            </a:r>
          </a:p>
          <a:p>
            <a:pPr algn="ctr" eaLnBrk="1" hangingPunct="1">
              <a:lnSpc>
                <a:spcPct val="125000"/>
              </a:lnSpc>
            </a:pPr>
            <a:r>
              <a:rPr lang="en-US" altLang="en-US" i="1">
                <a:solidFill>
                  <a:schemeClr val="accent2"/>
                </a:solidFill>
              </a:rPr>
              <a:t>x</a:t>
            </a:r>
            <a:r>
              <a:rPr lang="en-US" altLang="en-US" baseline="30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 + </a:t>
            </a:r>
            <a:r>
              <a:rPr lang="en-US" altLang="en-US" i="1">
                <a:solidFill>
                  <a:schemeClr val="accent2"/>
                </a:solidFill>
              </a:rPr>
              <a:t>y</a:t>
            </a:r>
            <a:r>
              <a:rPr lang="en-US" altLang="en-US" baseline="30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 = 25.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8B33EE9-50E9-4E1E-8963-2803E380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76663"/>
            <a:ext cx="8234363" cy="2909887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0C7F6B50-1BB5-42F0-9161-51552525D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IMPLICIT DIFFERENTIATION</a:t>
            </a:r>
          </a:p>
        </p:txBody>
      </p:sp>
      <p:pic>
        <p:nvPicPr>
          <p:cNvPr id="47109" name="Picture 5" descr="030501">
            <a:extLst>
              <a:ext uri="{FF2B5EF4-FFF2-40B4-BE49-F238E27FC236}">
                <a16:creationId xmlns:a16="http://schemas.microsoft.com/office/drawing/2014/main" id="{D4E78EAF-CC60-4ECF-9256-231A0EB4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3910013"/>
            <a:ext cx="7859713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>
            <a:extLst>
              <a:ext uri="{FF2B5EF4-FFF2-40B4-BE49-F238E27FC236}">
                <a16:creationId xmlns:a16="http://schemas.microsoft.com/office/drawing/2014/main" id="{BD744A57-F609-40C8-9993-3A2CAEB51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050925"/>
            <a:ext cx="8534400" cy="239712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25000"/>
              </a:lnSpc>
              <a:spcBef>
                <a:spcPct val="45000"/>
              </a:spcBef>
              <a:spcAft>
                <a:spcPts val="0"/>
              </a:spcAft>
              <a:defRPr/>
            </a:pPr>
            <a:r>
              <a:rPr lang="en-US" sz="2400"/>
              <a:t>Instead, we can use the method of implicit differentiation. </a:t>
            </a:r>
          </a:p>
          <a:p>
            <a:pPr lvl="1" eaLnBrk="1" fontAlgn="auto" hangingPunct="1">
              <a:lnSpc>
                <a:spcPct val="125000"/>
              </a:lnSpc>
              <a:spcBef>
                <a:spcPct val="45000"/>
              </a:spcBef>
              <a:spcAft>
                <a:spcPts val="0"/>
              </a:spcAft>
              <a:defRPr/>
            </a:pPr>
            <a:r>
              <a:rPr lang="en-US" sz="3200"/>
              <a:t>This consists of </a:t>
            </a:r>
            <a:r>
              <a:rPr lang="en-US" sz="3200">
                <a:solidFill>
                  <a:srgbClr val="6600FF"/>
                </a:solidFill>
              </a:rPr>
              <a:t>differentiating both sides of the equation </a:t>
            </a:r>
            <a:r>
              <a:rPr lang="en-US" sz="3200"/>
              <a:t>with respect to </a:t>
            </a:r>
            <a:r>
              <a:rPr lang="en-US" sz="3200" i="1"/>
              <a:t>x</a:t>
            </a:r>
            <a:r>
              <a:rPr lang="en-US" sz="3200"/>
              <a:t> and then </a:t>
            </a:r>
            <a:r>
              <a:rPr lang="en-US" sz="3200">
                <a:solidFill>
                  <a:srgbClr val="6600FF"/>
                </a:solidFill>
              </a:rPr>
              <a:t>solving the resulting equation for </a:t>
            </a:r>
            <a:r>
              <a:rPr lang="en-US" sz="3200" i="1">
                <a:solidFill>
                  <a:srgbClr val="6600FF"/>
                </a:solidFill>
              </a:rPr>
              <a:t>y’</a:t>
            </a:r>
            <a:r>
              <a:rPr lang="en-US" sz="3200">
                <a:solidFill>
                  <a:srgbClr val="6600FF"/>
                </a:solidFill>
              </a:rPr>
              <a:t>.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C8CD2608-64CA-4869-857A-EF4C8474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IMPLICIT DIFFERENTIATION METHOD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A9ABB01-C65E-49D6-8EE6-76BC04CBEB9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8305800" cy="5562600"/>
          </a:xfrm>
          <a:noFill/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en-US"/>
              <a:t>a. If </a:t>
            </a:r>
            <a:r>
              <a:rPr lang="en-US" altLang="en-US" i="1"/>
              <a:t>x</a:t>
            </a:r>
            <a:r>
              <a:rPr lang="en-US" altLang="en-US" baseline="30000"/>
              <a:t>2</a:t>
            </a:r>
            <a:r>
              <a:rPr lang="en-US" altLang="en-US"/>
              <a:t> + </a:t>
            </a:r>
            <a:r>
              <a:rPr lang="en-US" altLang="en-US" i="1"/>
              <a:t>y</a:t>
            </a:r>
            <a:r>
              <a:rPr lang="en-US" altLang="en-US" baseline="30000"/>
              <a:t>2</a:t>
            </a:r>
            <a:r>
              <a:rPr lang="en-US" altLang="en-US"/>
              <a:t> = 25, find       . </a:t>
            </a:r>
          </a:p>
          <a:p>
            <a:pPr marL="0" indent="0" eaLnBrk="1" hangingPunct="1">
              <a:lnSpc>
                <a:spcPct val="120000"/>
              </a:lnSpc>
            </a:pPr>
            <a:endParaRPr lang="en-US" altLang="en-US"/>
          </a:p>
          <a:p>
            <a:pPr marL="0" indent="0" eaLnBrk="1" hangingPunct="1">
              <a:lnSpc>
                <a:spcPct val="120000"/>
              </a:lnSpc>
            </a:pPr>
            <a:r>
              <a:rPr lang="en-US" altLang="en-US"/>
              <a:t>b. Find an equation of the tangent to the circle </a:t>
            </a:r>
            <a:r>
              <a:rPr lang="en-US" altLang="en-US" i="1"/>
              <a:t>x</a:t>
            </a:r>
            <a:r>
              <a:rPr lang="en-US" altLang="en-US" baseline="30000"/>
              <a:t>2</a:t>
            </a:r>
            <a:r>
              <a:rPr lang="en-US" altLang="en-US"/>
              <a:t> + </a:t>
            </a:r>
            <a:r>
              <a:rPr lang="en-US" altLang="en-US" i="1"/>
              <a:t>y</a:t>
            </a:r>
            <a:r>
              <a:rPr lang="en-US" altLang="en-US" baseline="30000"/>
              <a:t>2</a:t>
            </a:r>
            <a:r>
              <a:rPr lang="en-US" altLang="en-US"/>
              <a:t> = 25 at the point (3, 4).</a:t>
            </a:r>
          </a:p>
        </p:txBody>
      </p:sp>
      <p:graphicFrame>
        <p:nvGraphicFramePr>
          <p:cNvPr id="844806" name="Object 6">
            <a:extLst>
              <a:ext uri="{FF2B5EF4-FFF2-40B4-BE49-F238E27FC236}">
                <a16:creationId xmlns:a16="http://schemas.microsoft.com/office/drawing/2014/main" id="{27CB75C9-9303-4AED-AA87-9371995D6FA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71600" y="3876675"/>
          <a:ext cx="5719763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812447" progId="Equation.DSMT4">
                  <p:embed/>
                </p:oleObj>
              </mc:Choice>
              <mc:Fallback>
                <p:oleObj name="Equation" r:id="rId2" imgW="1688367" imgH="81244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76675"/>
                        <a:ext cx="5719763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>
            <a:extLst>
              <a:ext uri="{FF2B5EF4-FFF2-40B4-BE49-F238E27FC236}">
                <a16:creationId xmlns:a16="http://schemas.microsoft.com/office/drawing/2014/main" id="{561AF4C1-6100-494E-A7C2-D23C9A455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777875"/>
          <a:ext cx="60483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713" imgH="393359" progId="Equation.DSMT4">
                  <p:embed/>
                </p:oleObj>
              </mc:Choice>
              <mc:Fallback>
                <p:oleObj name="Equation" r:id="rId4" imgW="215713" imgH="39335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777875"/>
                        <a:ext cx="60483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4">
            <a:extLst>
              <a:ext uri="{FF2B5EF4-FFF2-40B4-BE49-F238E27FC236}">
                <a16:creationId xmlns:a16="http://schemas.microsoft.com/office/drawing/2014/main" id="{2AC47B19-81BF-4F3F-B5AF-558CBDBD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IMPLICIT DIFFERENTIATION</a:t>
            </a: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D2CA4F21-2613-4A1C-A916-47676D740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539EFDCA-9E70-49F7-A6B2-A65E2485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3152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2.1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Derivatives and 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Rates of Change</a:t>
            </a:r>
            <a:endParaRPr lang="en-US" altLang="en-US" sz="4000">
              <a:solidFill>
                <a:srgbClr val="E45C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42D4AE9C-6595-4D49-ABCA-B210C73E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DERIVATIVES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2D772FA-9070-4151-96CB-1F7AC8A7C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E2271D2-E6AB-48F5-9438-4FAF55355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79900"/>
            <a:ext cx="82296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How the derivative</a:t>
            </a:r>
            <a:r>
              <a:rPr lang="en-US" altLang="en-US" sz="2600" i="1">
                <a:solidFill>
                  <a:srgbClr val="8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can be interpreted as a rate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of change in any of the sciences or engineering.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DBF9B28-9ADF-4495-B7A5-1CD45990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8" y="876300"/>
            <a:ext cx="8547100" cy="5829300"/>
          </a:xfrm>
        </p:spPr>
        <p:txBody>
          <a:bodyPr/>
          <a:lstStyle/>
          <a:p>
            <a:pPr eaLnBrk="1" hangingPunct="1"/>
            <a:r>
              <a:rPr lang="en-US" altLang="en-US"/>
              <a:t>Remembering that </a:t>
            </a:r>
            <a:r>
              <a:rPr lang="en-US" altLang="en-US" i="1"/>
              <a:t>y</a:t>
            </a:r>
            <a:r>
              <a:rPr lang="en-US" altLang="en-US"/>
              <a:t> is a function of </a:t>
            </a:r>
            <a:r>
              <a:rPr lang="en-US" altLang="en-US" i="1"/>
              <a:t>x</a:t>
            </a:r>
            <a:r>
              <a:rPr lang="en-US" altLang="en-US"/>
              <a:t> and using the Chain Rule, we have: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Then, we solve this equation for     :</a:t>
            </a:r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E048FF4A-ABC1-4F81-9B27-EB2D9FCB1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1993900"/>
          <a:ext cx="4724400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838200" progId="Equation.DSMT4">
                  <p:embed/>
                </p:oleObj>
              </mc:Choice>
              <mc:Fallback>
                <p:oleObj name="Equation" r:id="rId2" imgW="18288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993900"/>
                        <a:ext cx="4724400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70C331A1-6496-44EE-ADA7-DE7B5C295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9050" y="4087813"/>
          <a:ext cx="542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713" imgH="393359" progId="Equation.DSMT4">
                  <p:embed/>
                </p:oleObj>
              </mc:Choice>
              <mc:Fallback>
                <p:oleObj name="Equation" r:id="rId4" imgW="215713" imgH="39335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4087813"/>
                        <a:ext cx="542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E65ED09D-C169-482F-9D09-D0684987D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068763"/>
          <a:ext cx="15240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47" imgH="418918" progId="Equation.DSMT4">
                  <p:embed/>
                </p:oleObj>
              </mc:Choice>
              <mc:Fallback>
                <p:oleObj name="Equation" r:id="rId6" imgW="583947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068763"/>
                        <a:ext cx="152400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>
            <a:extLst>
              <a:ext uri="{FF2B5EF4-FFF2-40B4-BE49-F238E27FC236}">
                <a16:creationId xmlns:a16="http://schemas.microsoft.com/office/drawing/2014/main" id="{43856E77-1951-46EE-A549-ABF3A584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IMPLICIT DIFFERENTIATION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013EA32E-CCDC-4473-8494-B0B22A08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 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06CFC12-E8D6-4352-BD4F-CA59E1C9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262063"/>
            <a:ext cx="8534400" cy="3630612"/>
          </a:xfrm>
        </p:spPr>
        <p:txBody>
          <a:bodyPr/>
          <a:lstStyle/>
          <a:p>
            <a:pPr eaLnBrk="1" hangingPunct="1"/>
            <a:r>
              <a:rPr lang="en-US" altLang="en-US"/>
              <a:t>At the point (3, 4) we have </a:t>
            </a:r>
            <a:r>
              <a:rPr lang="en-US" altLang="en-US" i="1"/>
              <a:t>x</a:t>
            </a:r>
            <a:r>
              <a:rPr lang="en-US" altLang="en-US"/>
              <a:t> = 3 and </a:t>
            </a:r>
            <a:r>
              <a:rPr lang="en-US" altLang="en-US" i="1"/>
              <a:t>y</a:t>
            </a:r>
            <a:r>
              <a:rPr lang="en-US" altLang="en-US"/>
              <a:t> = 4. 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So,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 sz="2000"/>
              <a:t>Thus, an equation of the tangent to the circle at (3, 4) </a:t>
            </a:r>
            <a:br>
              <a:rPr lang="en-US" altLang="en-US" sz="2000"/>
            </a:br>
            <a:r>
              <a:rPr lang="en-US" altLang="en-US" sz="2000"/>
              <a:t>is: </a:t>
            </a:r>
            <a:r>
              <a:rPr lang="en-US" altLang="en-US" sz="2000" i="1"/>
              <a:t>y</a:t>
            </a:r>
            <a:r>
              <a:rPr lang="en-US" altLang="en-US" sz="2000"/>
              <a:t> – 4 = </a:t>
            </a:r>
            <a:r>
              <a:rPr lang="en-US" altLang="en-US" sz="2000">
                <a:cs typeface="Arial" panose="020B0604020202020204" pitchFamily="34" charset="0"/>
              </a:rPr>
              <a:t>–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¾(</a:t>
            </a:r>
            <a:r>
              <a:rPr lang="en-US" altLang="en-US" sz="2000" i="1">
                <a:cs typeface="Arial" panose="020B0604020202020204" pitchFamily="34" charset="0"/>
              </a:rPr>
              <a:t>x</a:t>
            </a:r>
            <a:r>
              <a:rPr lang="en-US" altLang="en-US" sz="2000">
                <a:cs typeface="Arial" panose="020B0604020202020204" pitchFamily="34" charset="0"/>
              </a:rPr>
              <a:t> – 3) or 3</a:t>
            </a:r>
            <a:r>
              <a:rPr lang="en-US" altLang="en-US" sz="2000" i="1">
                <a:cs typeface="Arial" panose="020B0604020202020204" pitchFamily="34" charset="0"/>
              </a:rPr>
              <a:t>x</a:t>
            </a:r>
            <a:r>
              <a:rPr lang="en-US" altLang="en-US" sz="2000">
                <a:cs typeface="Arial" panose="020B0604020202020204" pitchFamily="34" charset="0"/>
              </a:rPr>
              <a:t> + 4</a:t>
            </a:r>
            <a:r>
              <a:rPr lang="en-US" altLang="en-US" sz="2000" i="1">
                <a:cs typeface="Arial" panose="020B0604020202020204" pitchFamily="34" charset="0"/>
              </a:rPr>
              <a:t>y</a:t>
            </a:r>
            <a:r>
              <a:rPr lang="en-US" altLang="en-US" sz="2000">
                <a:cs typeface="Arial" panose="020B0604020202020204" pitchFamily="34" charset="0"/>
              </a:rPr>
              <a:t> = 25.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5CD972BF-BAC8-4C81-9BC3-A9C9DD91C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214563"/>
          <a:ext cx="1524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393529" progId="Equation.DSMT4">
                  <p:embed/>
                </p:oleObj>
              </mc:Choice>
              <mc:Fallback>
                <p:oleObj name="Equation" r:id="rId2" imgW="583947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14563"/>
                        <a:ext cx="15240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>
            <a:extLst>
              <a:ext uri="{FF2B5EF4-FFF2-40B4-BE49-F238E27FC236}">
                <a16:creationId xmlns:a16="http://schemas.microsoft.com/office/drawing/2014/main" id="{4C6BB388-7550-41BC-A20F-B98172912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IMPLICIT DIFFERENTIATION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4E6B8A14-83F7-4886-97CE-D540BE822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E. g. 1 b—Solution 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4988C18-F28B-4E78-88F6-284311D95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3152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2.7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Related Rates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EBCE9BD-B7FA-429E-A255-1D56040B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E3C55B78-C8EE-4C42-A00E-26D876000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473C10A-CBC2-4741-A740-9871EF8E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3886200"/>
            <a:ext cx="8153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learn:</a:t>
            </a:r>
          </a:p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	How to compute the rate of change of one quantity </a:t>
            </a:r>
          </a:p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in terms of that of another quantity.</a:t>
            </a:r>
          </a:p>
        </p:txBody>
      </p:sp>
      <p:sp>
        <p:nvSpPr>
          <p:cNvPr id="53254" name="Text Box 7">
            <a:extLst>
              <a:ext uri="{FF2B5EF4-FFF2-40B4-BE49-F238E27FC236}">
                <a16:creationId xmlns:a16="http://schemas.microsoft.com/office/drawing/2014/main" id="{EA7FFEC4-7F3A-40D2-B1DB-3F9C28A5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DERIVATIVES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0EF62A19-0DE8-4BF4-B09A-4AA6CA17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877888"/>
            <a:ext cx="8558212" cy="5865812"/>
          </a:xfrm>
        </p:spPr>
        <p:txBody>
          <a:bodyPr/>
          <a:lstStyle/>
          <a:p>
            <a:pPr marL="0" indent="3175"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400"/>
              <a:t>It is useful to recall some of the problem-solving principles from Chapter 1 and adapt them to related rates in light of our experience in Examples 1–3.</a:t>
            </a:r>
          </a:p>
          <a:p>
            <a:pPr marL="1041400" lvl="1" indent="-533400" eaLnBrk="1" hangingPunct="1">
              <a:lnSpc>
                <a:spcPct val="125000"/>
              </a:lnSpc>
              <a:spcBef>
                <a:spcPct val="45000"/>
              </a:spcBef>
              <a:buFont typeface="Arial" panose="020B0604020202020204" pitchFamily="34" charset="0"/>
              <a:buAutoNum type="arabicPeriod"/>
            </a:pPr>
            <a:endParaRPr lang="en-US" altLang="en-US" sz="2000"/>
          </a:p>
          <a:p>
            <a:pPr marL="1041400" lvl="1" indent="-533400" eaLnBrk="1" hangingPunct="1">
              <a:lnSpc>
                <a:spcPct val="125000"/>
              </a:lnSpc>
              <a:spcBef>
                <a:spcPct val="45000"/>
              </a:spcBef>
              <a:buFont typeface="Arial" panose="020B0604020202020204" pitchFamily="34" charset="0"/>
              <a:buAutoNum type="arabicPeriod"/>
            </a:pPr>
            <a:r>
              <a:rPr lang="en-US" altLang="en-US"/>
              <a:t>Read the problem carefully.</a:t>
            </a:r>
          </a:p>
          <a:p>
            <a:pPr marL="1041400" lvl="1" indent="-533400" eaLnBrk="1" hangingPunct="1">
              <a:lnSpc>
                <a:spcPct val="125000"/>
              </a:lnSpc>
              <a:spcBef>
                <a:spcPct val="45000"/>
              </a:spcBef>
              <a:buFont typeface="Arial" panose="020B0604020202020204" pitchFamily="34" charset="0"/>
              <a:buAutoNum type="arabicPeriod"/>
            </a:pPr>
            <a:r>
              <a:rPr lang="en-US" altLang="en-US"/>
              <a:t>Draw a diagram if possible.</a:t>
            </a:r>
          </a:p>
          <a:p>
            <a:pPr marL="1041400" lvl="1" indent="-533400" eaLnBrk="1" hangingPunct="1">
              <a:lnSpc>
                <a:spcPct val="125000"/>
              </a:lnSpc>
              <a:spcBef>
                <a:spcPct val="45000"/>
              </a:spcBef>
              <a:buFont typeface="Arial" panose="020B0604020202020204" pitchFamily="34" charset="0"/>
              <a:buAutoNum type="arabicPeriod"/>
            </a:pPr>
            <a:r>
              <a:rPr lang="en-US" altLang="en-US"/>
              <a:t>Introduce notation. Assign symbols to all quantities that are functions of time.</a:t>
            </a:r>
          </a:p>
          <a:p>
            <a:pPr marL="1041400" lvl="1" indent="-533400" eaLnBrk="1" hangingPunct="1">
              <a:lnSpc>
                <a:spcPct val="125000"/>
              </a:lnSpc>
              <a:spcBef>
                <a:spcPct val="45000"/>
              </a:spcBef>
              <a:buFont typeface="Arial" panose="020B0604020202020204" pitchFamily="34" charset="0"/>
              <a:buAutoNum type="arabicPeriod"/>
            </a:pPr>
            <a:r>
              <a:rPr lang="en-US" altLang="en-US"/>
              <a:t>(…, p.129)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497A882B-2426-4266-B2EC-542C24C5A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STRATEGY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3" name="Rectangle 3">
            <a:extLst>
              <a:ext uri="{FF2B5EF4-FFF2-40B4-BE49-F238E27FC236}">
                <a16:creationId xmlns:a16="http://schemas.microsoft.com/office/drawing/2014/main" id="{5D45458C-E5CD-4249-90FB-8E606A378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0450"/>
            <a:ext cx="8572500" cy="32829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lang="en-US"/>
              <a:t>Air is being pumped into a spherical balloon so that its volume increases at a rate of </a:t>
            </a:r>
            <a:br>
              <a:rPr lang="en-US"/>
            </a:br>
            <a:r>
              <a:rPr lang="en-US"/>
              <a:t>100 cm</a:t>
            </a:r>
            <a:r>
              <a:rPr lang="en-US" baseline="30000"/>
              <a:t>3</a:t>
            </a:r>
            <a:r>
              <a:rPr lang="en-US"/>
              <a:t>/s.</a:t>
            </a:r>
          </a:p>
          <a:p>
            <a:pPr eaLnBrk="1" fontAlgn="auto" hangingPunct="1">
              <a:lnSpc>
                <a:spcPct val="125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lang="en-US"/>
              <a:t>How fast is the radius of the balloon increasing when the diameter is 50 cm?</a:t>
            </a: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5427A2AE-B044-40AF-A08A-92DB6B267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57348" name="Text Box 7">
            <a:extLst>
              <a:ext uri="{FF2B5EF4-FFF2-40B4-BE49-F238E27FC236}">
                <a16:creationId xmlns:a16="http://schemas.microsoft.com/office/drawing/2014/main" id="{3941B26D-E6DF-469B-8D84-DF1099157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RELATED RATES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9636CABE-77A1-4D72-AFD3-97D176E3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223963"/>
            <a:ext cx="8359775" cy="5549900"/>
          </a:xfrm>
        </p:spPr>
        <p:txBody>
          <a:bodyPr/>
          <a:lstStyle/>
          <a:p>
            <a:pPr marL="0" indent="3175" eaLnBrk="1" hangingPunct="1"/>
            <a:r>
              <a:rPr lang="en-US" altLang="en-US" sz="3600"/>
              <a:t>The key thing to remember is that rates of change are derivatives.</a:t>
            </a:r>
          </a:p>
          <a:p>
            <a:pPr marL="741363" lvl="1" indent="-233363" eaLnBrk="1" hangingPunct="1"/>
            <a:endParaRPr lang="en-US" altLang="en-US" sz="2000"/>
          </a:p>
          <a:p>
            <a:pPr marL="741363" lvl="1" indent="-233363" eaLnBrk="1" hangingPunct="1"/>
            <a:r>
              <a:rPr lang="en-US" altLang="en-US" sz="2000"/>
              <a:t>In this problem, the volume and the radius are </a:t>
            </a:r>
            <a:br>
              <a:rPr lang="en-US" altLang="en-US" sz="2000"/>
            </a:br>
            <a:r>
              <a:rPr lang="en-US" altLang="en-US" sz="2000"/>
              <a:t>both functions of the time </a:t>
            </a:r>
            <a:r>
              <a:rPr lang="en-US" altLang="en-US" sz="2000" i="1"/>
              <a:t>t</a:t>
            </a:r>
            <a:r>
              <a:rPr lang="en-US" altLang="en-US" sz="2000"/>
              <a:t>. </a:t>
            </a:r>
          </a:p>
          <a:p>
            <a:pPr marL="741363" lvl="1" indent="-233363" eaLnBrk="1" hangingPunct="1"/>
            <a:r>
              <a:rPr lang="en-US" altLang="en-US" sz="2000"/>
              <a:t>The rate of increase of the volume with respect </a:t>
            </a:r>
            <a:br>
              <a:rPr lang="en-US" altLang="en-US" sz="2000"/>
            </a:br>
            <a:r>
              <a:rPr lang="en-US" altLang="en-US" sz="2000"/>
              <a:t>to time is the derivative </a:t>
            </a:r>
            <a:r>
              <a:rPr lang="en-US" altLang="en-US" sz="2000" i="1"/>
              <a:t>dV </a:t>
            </a:r>
            <a:r>
              <a:rPr lang="en-US" altLang="en-US" sz="2000"/>
              <a:t>/ </a:t>
            </a:r>
            <a:r>
              <a:rPr lang="en-US" altLang="en-US" sz="2000" i="1"/>
              <a:t>dt.</a:t>
            </a:r>
          </a:p>
          <a:p>
            <a:pPr marL="741363" lvl="1" indent="-233363" eaLnBrk="1" hangingPunct="1"/>
            <a:r>
              <a:rPr lang="en-US" altLang="en-US" sz="2000"/>
              <a:t>The rate of increase of the radius is </a:t>
            </a:r>
            <a:r>
              <a:rPr lang="en-US" altLang="en-US" sz="2000" i="1"/>
              <a:t>dr </a:t>
            </a:r>
            <a:r>
              <a:rPr lang="en-US" altLang="en-US" sz="2000"/>
              <a:t>/</a:t>
            </a:r>
            <a:r>
              <a:rPr lang="en-US" altLang="en-US" sz="2000" i="1"/>
              <a:t> dt.</a:t>
            </a:r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BB33AC4A-D7AB-4342-BC4D-EE2D0EF9F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CBE403C-8296-4EB3-B0A6-D0745E19B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038225"/>
            <a:ext cx="8572500" cy="22987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25000"/>
              </a:spcBef>
            </a:pPr>
            <a:r>
              <a:rPr lang="en-US" altLang="en-US" sz="3600"/>
              <a:t>To connect </a:t>
            </a:r>
            <a:r>
              <a:rPr lang="en-US" altLang="en-US" sz="3600" i="1"/>
              <a:t>dV</a:t>
            </a:r>
            <a:r>
              <a:rPr lang="en-US" altLang="en-US" sz="3600"/>
              <a:t>/</a:t>
            </a:r>
            <a:r>
              <a:rPr lang="en-US" altLang="en-US" sz="3600" i="1"/>
              <a:t>dt</a:t>
            </a:r>
            <a:r>
              <a:rPr lang="en-US" altLang="en-US" sz="3600"/>
              <a:t> and </a:t>
            </a:r>
            <a:r>
              <a:rPr lang="en-US" altLang="en-US" sz="3600" i="1"/>
              <a:t>dr</a:t>
            </a:r>
            <a:r>
              <a:rPr lang="en-US" altLang="en-US" sz="3600"/>
              <a:t>/</a:t>
            </a:r>
            <a:r>
              <a:rPr lang="en-US" altLang="en-US" sz="3600" i="1"/>
              <a:t>dt</a:t>
            </a:r>
            <a:r>
              <a:rPr lang="en-US" altLang="en-US" sz="3600"/>
              <a:t>, first </a:t>
            </a:r>
            <a:br>
              <a:rPr lang="en-US" altLang="en-US" sz="3600"/>
            </a:br>
            <a:r>
              <a:rPr lang="en-US" altLang="en-US" sz="3600"/>
              <a:t>we relate </a:t>
            </a:r>
            <a:r>
              <a:rPr lang="en-US" altLang="en-US" sz="3600" i="1"/>
              <a:t>V</a:t>
            </a:r>
            <a:r>
              <a:rPr lang="en-US" altLang="en-US" sz="3600"/>
              <a:t> and </a:t>
            </a:r>
            <a:r>
              <a:rPr lang="en-US" altLang="en-US" sz="3600" i="1"/>
              <a:t>r </a:t>
            </a:r>
            <a:r>
              <a:rPr lang="en-US" altLang="en-US" sz="3600"/>
              <a:t>by the formula for </a:t>
            </a:r>
            <a:br>
              <a:rPr lang="en-US" altLang="en-US" sz="3600"/>
            </a:br>
            <a:r>
              <a:rPr lang="en-US" altLang="en-US" sz="3600"/>
              <a:t>the volume of a sphere:</a:t>
            </a: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A96A90FD-52A8-4E3E-A153-70E5095B8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3336925"/>
          <a:ext cx="28860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6900" imgH="241300" progId="Equation.DSMT4">
                  <p:embed/>
                </p:oleObj>
              </mc:Choice>
              <mc:Fallback>
                <p:oleObj name="Equation" r:id="rId3" imgW="5969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336925"/>
                        <a:ext cx="288607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>
            <a:extLst>
              <a:ext uri="{FF2B5EF4-FFF2-40B4-BE49-F238E27FC236}">
                <a16:creationId xmlns:a16="http://schemas.microsoft.com/office/drawing/2014/main" id="{0010F5D9-588A-4BB9-8448-66BB9BBD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B31B60F3-6A27-4105-B4CB-705592B3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RELATED RATES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3EC1B06-6A32-4B93-8235-EE422997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050925"/>
            <a:ext cx="8359775" cy="5549900"/>
          </a:xfrm>
        </p:spPr>
        <p:txBody>
          <a:bodyPr/>
          <a:lstStyle/>
          <a:p>
            <a:pPr marL="0" indent="3175" eaLnBrk="1" hangingPunct="1"/>
            <a:r>
              <a:rPr lang="en-US" altLang="en-US" sz="3600"/>
              <a:t>To use the given information, we differentiate each side of the equation with respect to </a:t>
            </a:r>
            <a:r>
              <a:rPr lang="en-US" altLang="en-US" sz="3600" i="1"/>
              <a:t>t</a:t>
            </a:r>
            <a:r>
              <a:rPr lang="en-US" altLang="en-US" sz="3600"/>
              <a:t>. </a:t>
            </a:r>
          </a:p>
          <a:p>
            <a:pPr marL="739775" lvl="1" indent="-231775" eaLnBrk="1" hangingPunct="1"/>
            <a:endParaRPr lang="en-US" altLang="en-US" sz="2000"/>
          </a:p>
          <a:p>
            <a:pPr marL="739775" lvl="1" indent="-231775" eaLnBrk="1" hangingPunct="1"/>
            <a:r>
              <a:rPr lang="en-US" altLang="en-US" sz="2000"/>
              <a:t>To differentiate the right side, we need to use </a:t>
            </a:r>
            <a:br>
              <a:rPr lang="en-US" altLang="en-US" sz="2000"/>
            </a:br>
            <a:r>
              <a:rPr lang="en-US" altLang="en-US" sz="2000"/>
              <a:t>the Chain Rule: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E2AE7FBE-6044-4DFE-B772-9936B421B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4738" y="4043363"/>
          <a:ext cx="3962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7950" imgH="393529" progId="Equation.DSMT4">
                  <p:embed/>
                </p:oleObj>
              </mc:Choice>
              <mc:Fallback>
                <p:oleObj name="Equation" r:id="rId3" imgW="1497950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4043363"/>
                        <a:ext cx="3962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>
            <a:extLst>
              <a:ext uri="{FF2B5EF4-FFF2-40B4-BE49-F238E27FC236}">
                <a16:creationId xmlns:a16="http://schemas.microsoft.com/office/drawing/2014/main" id="{458F41CD-BF34-420A-A860-655CB63F5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29F919CC-62D0-4110-8213-3F86292C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5" y="863600"/>
            <a:ext cx="8572500" cy="5865813"/>
          </a:xfrm>
        </p:spPr>
        <p:txBody>
          <a:bodyPr/>
          <a:lstStyle/>
          <a:p>
            <a:pPr marL="0" indent="3175" eaLnBrk="1" hangingPunct="1">
              <a:tabLst>
                <a:tab pos="3251200" algn="l"/>
              </a:tabLst>
            </a:pPr>
            <a:r>
              <a:rPr lang="en-US" altLang="en-US" sz="3600"/>
              <a:t>Now, we solve for the unknown quantity:</a:t>
            </a:r>
          </a:p>
          <a:p>
            <a:pPr marL="0" indent="3175" eaLnBrk="1" hangingPunct="1">
              <a:tabLst>
                <a:tab pos="3251200" algn="l"/>
              </a:tabLst>
            </a:pPr>
            <a:endParaRPr lang="en-US" altLang="en-US"/>
          </a:p>
          <a:p>
            <a:pPr marL="798513" lvl="1" indent="-231775" eaLnBrk="1" hangingPunct="1">
              <a:tabLst>
                <a:tab pos="3251200" algn="l"/>
              </a:tabLst>
            </a:pPr>
            <a:endParaRPr lang="en-US" altLang="en-US"/>
          </a:p>
          <a:p>
            <a:pPr marL="798513" lvl="1" indent="-231775" eaLnBrk="1" hangingPunct="1">
              <a:tabLst>
                <a:tab pos="3251200" algn="l"/>
              </a:tabLst>
            </a:pPr>
            <a:endParaRPr lang="en-US" altLang="en-US" sz="2000"/>
          </a:p>
          <a:p>
            <a:pPr marL="798513" lvl="1" indent="-231775" eaLnBrk="1" hangingPunct="1">
              <a:tabLst>
                <a:tab pos="3251200" algn="l"/>
              </a:tabLst>
            </a:pPr>
            <a:r>
              <a:rPr lang="en-US" altLang="en-US" sz="2000"/>
              <a:t>If we put </a:t>
            </a:r>
            <a:r>
              <a:rPr lang="en-US" altLang="en-US" sz="2000" i="1"/>
              <a:t>r</a:t>
            </a:r>
            <a:r>
              <a:rPr lang="en-US" altLang="en-US" sz="2000"/>
              <a:t> = 25</a:t>
            </a:r>
            <a:r>
              <a:rPr lang="en-US" altLang="en-US" sz="2000" i="1"/>
              <a:t> </a:t>
            </a:r>
            <a:r>
              <a:rPr lang="en-US" altLang="en-US" sz="2000"/>
              <a:t>and </a:t>
            </a:r>
            <a:r>
              <a:rPr lang="en-US" altLang="en-US" sz="2000" i="1"/>
              <a:t>dV </a:t>
            </a:r>
            <a:r>
              <a:rPr lang="en-US" altLang="en-US" sz="2000"/>
              <a:t>/</a:t>
            </a:r>
            <a:r>
              <a:rPr lang="en-US" altLang="en-US" sz="2000" i="1"/>
              <a:t> dt </a:t>
            </a:r>
            <a:r>
              <a:rPr lang="en-US" altLang="en-US" sz="2000"/>
              <a:t>= 100 in this equation, </a:t>
            </a:r>
            <a:br>
              <a:rPr lang="en-US" altLang="en-US" sz="2000"/>
            </a:br>
            <a:r>
              <a:rPr lang="en-US" altLang="en-US" sz="2000"/>
              <a:t>we obtain:</a:t>
            </a:r>
          </a:p>
          <a:p>
            <a:pPr marL="798513" lvl="1" indent="-231775" eaLnBrk="1" hangingPunct="1">
              <a:tabLst>
                <a:tab pos="3251200" algn="l"/>
              </a:tabLst>
            </a:pPr>
            <a:endParaRPr lang="en-US" altLang="en-US" sz="2000"/>
          </a:p>
          <a:p>
            <a:pPr marL="798513" lvl="1" indent="-231775" eaLnBrk="1" hangingPunct="1">
              <a:tabLst>
                <a:tab pos="3251200" algn="l"/>
              </a:tabLst>
            </a:pPr>
            <a:endParaRPr lang="en-US" altLang="en-US"/>
          </a:p>
          <a:p>
            <a:pPr marL="798513" lvl="1" indent="-231775" eaLnBrk="1" hangingPunct="1">
              <a:tabLst>
                <a:tab pos="3251200" algn="l"/>
              </a:tabLst>
            </a:pPr>
            <a:r>
              <a:rPr lang="en-US" altLang="en-US" sz="2000"/>
              <a:t>The radius of the balloon is increasing at the rate </a:t>
            </a:r>
            <a:br>
              <a:rPr lang="en-US" altLang="en-US" sz="2000"/>
            </a:br>
            <a:r>
              <a:rPr lang="en-US" altLang="en-US" sz="2000"/>
              <a:t>of 1/(25</a:t>
            </a:r>
            <a:r>
              <a:rPr lang="el-GR" altLang="en-US" sz="2000" i="1">
                <a:cs typeface="Arial" panose="020B0604020202020204" pitchFamily="34" charset="0"/>
              </a:rPr>
              <a:t>π</a:t>
            </a:r>
            <a:r>
              <a:rPr lang="en-US" altLang="en-US" sz="2000">
                <a:cs typeface="Arial" panose="020B0604020202020204" pitchFamily="34" charset="0"/>
              </a:rPr>
              <a:t>) ≈</a:t>
            </a:r>
            <a:r>
              <a:rPr lang="en-US" altLang="en-US" sz="2000"/>
              <a:t> 0.0127 cm/s.</a:t>
            </a:r>
          </a:p>
        </p:txBody>
      </p:sp>
      <p:graphicFrame>
        <p:nvGraphicFramePr>
          <p:cNvPr id="65539" name="Object 4">
            <a:extLst>
              <a:ext uri="{FF2B5EF4-FFF2-40B4-BE49-F238E27FC236}">
                <a16:creationId xmlns:a16="http://schemas.microsoft.com/office/drawing/2014/main" id="{80C602E9-A369-443D-9345-F783DA695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463675"/>
          <a:ext cx="28702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393529" progId="Equation.DSMT4">
                  <p:embed/>
                </p:oleObj>
              </mc:Choice>
              <mc:Fallback>
                <p:oleObj name="Equation" r:id="rId3" imgW="863225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63675"/>
                        <a:ext cx="2870200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5">
            <a:extLst>
              <a:ext uri="{FF2B5EF4-FFF2-40B4-BE49-F238E27FC236}">
                <a16:creationId xmlns:a16="http://schemas.microsoft.com/office/drawing/2014/main" id="{3462E131-8E45-4830-A17D-0B285A0B0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336925"/>
          <a:ext cx="36099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400" imgH="419100" progId="Equation.DSMT4">
                  <p:embed/>
                </p:oleObj>
              </mc:Choice>
              <mc:Fallback>
                <p:oleObj name="Equation" r:id="rId5" imgW="15494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36925"/>
                        <a:ext cx="36099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6">
            <a:extLst>
              <a:ext uri="{FF2B5EF4-FFF2-40B4-BE49-F238E27FC236}">
                <a16:creationId xmlns:a16="http://schemas.microsoft.com/office/drawing/2014/main" id="{7F06FF10-FEE4-4C74-8ADE-D917953D1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B4A75730-9935-4CF8-BF31-727A23AA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900113"/>
            <a:ext cx="8572500" cy="5865812"/>
          </a:xfrm>
        </p:spPr>
        <p:txBody>
          <a:bodyPr/>
          <a:lstStyle/>
          <a:p>
            <a:pPr marL="0" indent="3175" eaLnBrk="1" hangingPunct="1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3251200" algn="l"/>
              </a:tabLst>
            </a:pPr>
            <a:r>
              <a:rPr lang="en-US" altLang="en-US" sz="2800"/>
              <a:t>Now, we solve for the unknown quantity:</a:t>
            </a:r>
          </a:p>
          <a:p>
            <a:pPr marL="0" indent="3175" eaLnBrk="1" hangingPunct="1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3251200" algn="l"/>
              </a:tabLst>
            </a:pPr>
            <a:endParaRPr lang="en-US" altLang="en-US" sz="2400"/>
          </a:p>
          <a:p>
            <a:pPr marL="798513" lvl="1" indent="-231775" eaLnBrk="1" hangingPunct="1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3251200" algn="l"/>
              </a:tabLst>
            </a:pPr>
            <a:endParaRPr lang="en-US" altLang="en-US"/>
          </a:p>
          <a:p>
            <a:pPr marL="798513" lvl="1" indent="-231775" eaLnBrk="1" hangingPunct="1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3251200" algn="l"/>
              </a:tabLst>
            </a:pPr>
            <a:endParaRPr lang="en-US" altLang="en-US" sz="2000"/>
          </a:p>
          <a:p>
            <a:pPr marL="798513" lvl="1" indent="-231775" eaLnBrk="1" hangingPunct="1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3251200" algn="l"/>
              </a:tabLst>
            </a:pPr>
            <a:r>
              <a:rPr lang="en-US" altLang="en-US"/>
              <a:t>If we put </a:t>
            </a:r>
            <a:r>
              <a:rPr lang="en-US" altLang="en-US" i="1"/>
              <a:t>r</a:t>
            </a:r>
            <a:r>
              <a:rPr lang="en-US" altLang="en-US"/>
              <a:t> = 25</a:t>
            </a:r>
            <a:r>
              <a:rPr lang="en-US" altLang="en-US" i="1"/>
              <a:t> </a:t>
            </a:r>
            <a:r>
              <a:rPr lang="en-US" altLang="en-US"/>
              <a:t>and </a:t>
            </a:r>
            <a:r>
              <a:rPr lang="en-US" altLang="en-US" i="1"/>
              <a:t>dV </a:t>
            </a:r>
            <a:r>
              <a:rPr lang="en-US" altLang="en-US"/>
              <a:t>/</a:t>
            </a:r>
            <a:r>
              <a:rPr lang="en-US" altLang="en-US" i="1"/>
              <a:t> dt </a:t>
            </a:r>
            <a:r>
              <a:rPr lang="en-US" altLang="en-US"/>
              <a:t>= 100 in this equation, </a:t>
            </a:r>
            <a:br>
              <a:rPr lang="en-US" altLang="en-US"/>
            </a:br>
            <a:r>
              <a:rPr lang="en-US" altLang="en-US"/>
              <a:t>we obtain:</a:t>
            </a:r>
          </a:p>
          <a:p>
            <a:pPr marL="798513" lvl="1" indent="-231775" eaLnBrk="1" hangingPunct="1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buFont typeface="Wingdings" panose="05000000000000000000" pitchFamily="2" charset="2"/>
              <a:buNone/>
              <a:tabLst>
                <a:tab pos="3251200" algn="l"/>
              </a:tabLst>
            </a:pPr>
            <a:endParaRPr lang="en-US" altLang="en-US"/>
          </a:p>
          <a:p>
            <a:pPr marL="798513" lvl="1" indent="-231775" eaLnBrk="1" hangingPunct="1">
              <a:lnSpc>
                <a:spcPct val="125000"/>
              </a:lnSpc>
              <a:spcBef>
                <a:spcPct val="15000"/>
              </a:spcBef>
              <a:spcAft>
                <a:spcPct val="20000"/>
              </a:spcAft>
              <a:tabLst>
                <a:tab pos="3251200" algn="l"/>
              </a:tabLst>
            </a:pPr>
            <a:r>
              <a:rPr lang="en-US" altLang="en-US"/>
              <a:t>The radius of the balloon is increasing at the rate </a:t>
            </a:r>
            <a:br>
              <a:rPr lang="en-US" altLang="en-US"/>
            </a:br>
            <a:r>
              <a:rPr lang="en-US" altLang="en-US"/>
              <a:t>of 1/(25</a:t>
            </a:r>
            <a:r>
              <a:rPr lang="el-GR" altLang="en-US" i="1">
                <a:cs typeface="Arial" panose="020B0604020202020204" pitchFamily="34" charset="0"/>
              </a:rPr>
              <a:t>π</a:t>
            </a:r>
            <a:r>
              <a:rPr lang="en-US" altLang="en-US">
                <a:cs typeface="Arial" panose="020B0604020202020204" pitchFamily="34" charset="0"/>
              </a:rPr>
              <a:t>) ≈</a:t>
            </a:r>
            <a:r>
              <a:rPr lang="en-US" altLang="en-US"/>
              <a:t> 0.0127 cm/s.</a:t>
            </a:r>
          </a:p>
        </p:txBody>
      </p:sp>
      <p:graphicFrame>
        <p:nvGraphicFramePr>
          <p:cNvPr id="67587" name="Object 4">
            <a:extLst>
              <a:ext uri="{FF2B5EF4-FFF2-40B4-BE49-F238E27FC236}">
                <a16:creationId xmlns:a16="http://schemas.microsoft.com/office/drawing/2014/main" id="{B8E82C85-8454-45BC-BB9B-18534EFA9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1692275"/>
          <a:ext cx="269557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63225" imgH="393529" progId="Equation.DSMT4">
                  <p:embed/>
                </p:oleObj>
              </mc:Choice>
              <mc:Fallback>
                <p:oleObj name="Equation" r:id="rId3" imgW="863225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1692275"/>
                        <a:ext cx="269557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5">
            <a:extLst>
              <a:ext uri="{FF2B5EF4-FFF2-40B4-BE49-F238E27FC236}">
                <a16:creationId xmlns:a16="http://schemas.microsoft.com/office/drawing/2014/main" id="{399B1846-A1E0-4B79-A347-743B9D0BA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3824288"/>
          <a:ext cx="36099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390689" progId="Equation.DSMT4">
                  <p:embed/>
                </p:oleObj>
              </mc:Choice>
              <mc:Fallback>
                <p:oleObj name="Equation" r:id="rId5" imgW="1524000" imgH="39068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824288"/>
                        <a:ext cx="360997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6">
            <a:extLst>
              <a:ext uri="{FF2B5EF4-FFF2-40B4-BE49-F238E27FC236}">
                <a16:creationId xmlns:a16="http://schemas.microsoft.com/office/drawing/2014/main" id="{F8B9B1BC-BE01-4E5A-911B-41FD9B14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67590" name="Text Box 8">
            <a:extLst>
              <a:ext uri="{FF2B5EF4-FFF2-40B4-BE49-F238E27FC236}">
                <a16:creationId xmlns:a16="http://schemas.microsoft.com/office/drawing/2014/main" id="{799E7070-FB7C-4996-8681-13351D5E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RELATED RATES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D298A48-73AF-4519-8652-CB78A7CA2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THE TANGENT PROBLEM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D387BCE9-5F66-4A8B-8AE2-6ECAF7FB9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  <a:hlinkClick r:id="rId3" action="ppaction://hlinkfile"/>
              </a:rPr>
              <a:t>Example </a:t>
            </a: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C0A304B-983D-4C94-B6C3-64FA22A0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081088"/>
            <a:ext cx="8153400" cy="2484437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800000"/>
                </a:solidFill>
              </a:rPr>
              <a:t>Find an equation of the tangent line to the parabola </a:t>
            </a:r>
            <a:br>
              <a:rPr lang="en-US" altLang="en-US" sz="2600">
                <a:solidFill>
                  <a:srgbClr val="800000"/>
                </a:solidFill>
              </a:rPr>
            </a:br>
            <a:r>
              <a:rPr lang="en-US" altLang="en-US" sz="2600" i="1">
                <a:solidFill>
                  <a:srgbClr val="800000"/>
                </a:solidFill>
              </a:rPr>
              <a:t>y = x</a:t>
            </a:r>
            <a:r>
              <a:rPr lang="en-US" altLang="en-US" sz="2600" i="1" baseline="30000">
                <a:solidFill>
                  <a:srgbClr val="800000"/>
                </a:solidFill>
              </a:rPr>
              <a:t>2</a:t>
            </a:r>
            <a:r>
              <a:rPr lang="en-US" altLang="en-US" sz="2600">
                <a:solidFill>
                  <a:srgbClr val="800000"/>
                </a:solidFill>
              </a:rPr>
              <a:t> at the point </a:t>
            </a:r>
            <a:r>
              <a:rPr lang="en-US" altLang="en-US" sz="2600" i="1">
                <a:solidFill>
                  <a:srgbClr val="800000"/>
                </a:solidFill>
              </a:rPr>
              <a:t>P</a:t>
            </a:r>
            <a:r>
              <a:rPr lang="en-US" altLang="en-US" sz="2600">
                <a:solidFill>
                  <a:srgbClr val="800000"/>
                </a:solidFill>
              </a:rPr>
              <a:t>(1,1).</a:t>
            </a:r>
          </a:p>
          <a:p>
            <a:pPr lvl="2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AC4600"/>
                </a:solidFill>
              </a:rPr>
              <a:t>We will be able to find an equation of the tangent line as soon as we know its slope </a:t>
            </a:r>
            <a:r>
              <a:rPr lang="en-US" altLang="en-US" sz="2200" i="1">
                <a:solidFill>
                  <a:srgbClr val="AC4600"/>
                </a:solidFill>
              </a:rPr>
              <a:t>m</a:t>
            </a:r>
            <a:r>
              <a:rPr lang="en-US" altLang="en-US" sz="2200">
                <a:solidFill>
                  <a:srgbClr val="AC4600"/>
                </a:solidFill>
              </a:rPr>
              <a:t>. 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3F641EA4-F34E-48CF-A9F1-17089745E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29000"/>
            <a:ext cx="4191000" cy="3335338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11270" name="Picture 6" descr="020102">
            <a:extLst>
              <a:ext uri="{FF2B5EF4-FFF2-40B4-BE49-F238E27FC236}">
                <a16:creationId xmlns:a16="http://schemas.microsoft.com/office/drawing/2014/main" id="{F5BC7CBE-F63B-417F-9E5D-313F4F39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521075"/>
            <a:ext cx="40195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35943" name="Object 7">
            <a:extLst>
              <a:ext uri="{FF2B5EF4-FFF2-40B4-BE49-F238E27FC236}">
                <a16:creationId xmlns:a16="http://schemas.microsoft.com/office/drawing/2014/main" id="{B059DB7F-4108-46F2-BFE3-FA5E7E7E6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40238"/>
          <a:ext cx="236220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500" imgH="419100" progId="Equation.DSMT4">
                  <p:embed/>
                </p:oleObj>
              </mc:Choice>
              <mc:Fallback>
                <p:oleObj name="Equation" r:id="rId5" imgW="8255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40238"/>
                        <a:ext cx="236220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E29FAD2D-D764-4FB6-BA4A-829BF84C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074738"/>
            <a:ext cx="8572500" cy="3862387"/>
          </a:xfrm>
        </p:spPr>
        <p:txBody>
          <a:bodyPr/>
          <a:lstStyle/>
          <a:p>
            <a:pPr eaLnBrk="1" hangingPunct="1"/>
            <a:r>
              <a:rPr lang="en-US" altLang="en-US"/>
              <a:t>A ladder 10 ft long rests against a vertical wall.</a:t>
            </a:r>
            <a:br>
              <a:rPr lang="en-US" altLang="en-US"/>
            </a:br>
            <a:r>
              <a:rPr lang="en-US" altLang="en-US"/>
              <a:t>If the bottom of the ladder slides away </a:t>
            </a:r>
            <a:br>
              <a:rPr lang="en-US" altLang="en-US"/>
            </a:br>
            <a:r>
              <a:rPr lang="en-US" altLang="en-US"/>
              <a:t>from the wall at a rate of 1 ft/s, how fast is </a:t>
            </a:r>
            <a:br>
              <a:rPr lang="en-US" altLang="en-US"/>
            </a:br>
            <a:r>
              <a:rPr lang="en-US" altLang="en-US"/>
              <a:t>the top of the ladder sliding down the wall when the bottom of the ladder is 6 ft from </a:t>
            </a:r>
            <a:br>
              <a:rPr lang="en-US" altLang="en-US"/>
            </a:br>
            <a:r>
              <a:rPr lang="en-US" altLang="en-US"/>
              <a:t>the wall?</a:t>
            </a:r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B43A6AB0-B8EE-47C2-A34D-C7298DEA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376A659C-88E4-4FD9-9BE3-1A71337B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223963"/>
            <a:ext cx="8359775" cy="5549900"/>
          </a:xfrm>
        </p:spPr>
        <p:txBody>
          <a:bodyPr/>
          <a:lstStyle/>
          <a:p>
            <a:pPr marL="0" indent="3175" eaLnBrk="1" hangingPunct="1"/>
            <a:r>
              <a:rPr lang="en-US" altLang="en-US" sz="3600"/>
              <a:t>We first draw a diagram and label it </a:t>
            </a:r>
            <a:br>
              <a:rPr lang="en-US" altLang="en-US" sz="3600"/>
            </a:br>
            <a:r>
              <a:rPr lang="en-US" altLang="en-US" sz="3600"/>
              <a:t>as in the figure.</a:t>
            </a:r>
          </a:p>
          <a:p>
            <a:pPr marL="741363" lvl="1" indent="-233363" eaLnBrk="1" hangingPunct="1"/>
            <a:r>
              <a:rPr lang="en-US" altLang="en-US" sz="2000"/>
              <a:t>Let </a:t>
            </a:r>
            <a:r>
              <a:rPr lang="en-US" altLang="en-US" sz="2000" i="1"/>
              <a:t>x </a:t>
            </a:r>
            <a:r>
              <a:rPr lang="en-US" altLang="en-US" sz="2000"/>
              <a:t>feet be the distance from the bottom of the ladder to the wall and</a:t>
            </a:r>
            <a:r>
              <a:rPr lang="en-US" altLang="en-US" sz="2000" i="1"/>
              <a:t> y</a:t>
            </a:r>
            <a:r>
              <a:rPr lang="en-US" altLang="en-US" sz="2000"/>
              <a:t> feet the distance from the top of the ladder to the ground.</a:t>
            </a:r>
          </a:p>
          <a:p>
            <a:pPr marL="741363" lvl="1" indent="-233363" eaLnBrk="1" hangingPunct="1"/>
            <a:endParaRPr lang="en-US" altLang="en-US" sz="2000"/>
          </a:p>
          <a:p>
            <a:pPr marL="741363" lvl="1" indent="-233363" eaLnBrk="1" hangingPunct="1"/>
            <a:r>
              <a:rPr lang="en-US" altLang="en-US" sz="2000"/>
              <a:t>Note that </a:t>
            </a:r>
            <a:r>
              <a:rPr lang="en-US" altLang="en-US" sz="2000" i="1"/>
              <a:t>x </a:t>
            </a:r>
            <a:r>
              <a:rPr lang="en-US" altLang="en-US" sz="2000"/>
              <a:t>and </a:t>
            </a:r>
            <a:r>
              <a:rPr lang="en-US" altLang="en-US" sz="2000" i="1"/>
              <a:t>y</a:t>
            </a:r>
            <a:r>
              <a:rPr lang="en-US" altLang="en-US" sz="2000"/>
              <a:t> are </a:t>
            </a:r>
            <a:br>
              <a:rPr lang="en-US" altLang="en-US" sz="2000"/>
            </a:br>
            <a:r>
              <a:rPr lang="en-US" altLang="en-US" sz="2000"/>
              <a:t>both functions of </a:t>
            </a:r>
            <a:r>
              <a:rPr lang="en-US" altLang="en-US" sz="2000" i="1"/>
              <a:t>t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(time, measured in</a:t>
            </a:r>
            <a:br>
              <a:rPr lang="en-US" altLang="en-US" sz="2000"/>
            </a:br>
            <a:r>
              <a:rPr lang="en-US" altLang="en-US" sz="2000"/>
              <a:t>seconds).</a:t>
            </a:r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0EFD30C9-BA45-4A69-881F-1FFBCAA1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088" y="3167063"/>
            <a:ext cx="3667125" cy="35433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66BA91CB-5D83-4F3A-B84D-788ABC324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  <p:pic>
        <p:nvPicPr>
          <p:cNvPr id="71685" name="Picture 6" descr="030901">
            <a:extLst>
              <a:ext uri="{FF2B5EF4-FFF2-40B4-BE49-F238E27FC236}">
                <a16:creationId xmlns:a16="http://schemas.microsoft.com/office/drawing/2014/main" id="{930BA1F5-EB16-42FA-BC1A-CC594AF5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3270250"/>
            <a:ext cx="3430588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4EB51374-28A7-491D-B1E1-B0627BE84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25" y="1223963"/>
            <a:ext cx="8359775" cy="5549900"/>
          </a:xfrm>
        </p:spPr>
        <p:txBody>
          <a:bodyPr/>
          <a:lstStyle/>
          <a:p>
            <a:pPr eaLnBrk="1" hangingPunct="1"/>
            <a:r>
              <a:rPr lang="en-US" altLang="en-US" sz="3600"/>
              <a:t>We are given that </a:t>
            </a:r>
            <a:r>
              <a:rPr lang="en-US" altLang="en-US" sz="3600" i="1"/>
              <a:t>dx </a:t>
            </a:r>
            <a:r>
              <a:rPr lang="en-US" altLang="en-US" sz="3600"/>
              <a:t>/</a:t>
            </a:r>
            <a:r>
              <a:rPr lang="en-US" altLang="en-US" sz="3600" i="1"/>
              <a:t> dt </a:t>
            </a:r>
            <a:r>
              <a:rPr lang="en-US" altLang="en-US" sz="3600"/>
              <a:t>= 1 ft/s </a:t>
            </a:r>
            <a:br>
              <a:rPr lang="en-US" altLang="en-US" sz="3600"/>
            </a:br>
            <a:r>
              <a:rPr lang="en-US" altLang="en-US" sz="3600"/>
              <a:t>and we are asked to find </a:t>
            </a:r>
            <a:r>
              <a:rPr lang="en-US" altLang="en-US" sz="3600" i="1"/>
              <a:t>dy </a:t>
            </a:r>
            <a:r>
              <a:rPr lang="en-US" altLang="en-US" sz="3600"/>
              <a:t>/</a:t>
            </a:r>
            <a:r>
              <a:rPr lang="en-US" altLang="en-US" sz="3600" i="1"/>
              <a:t> dt </a:t>
            </a:r>
            <a:br>
              <a:rPr lang="en-US" altLang="en-US" sz="3600" i="1"/>
            </a:br>
            <a:r>
              <a:rPr lang="en-US" altLang="en-US" sz="3600"/>
              <a:t>when </a:t>
            </a:r>
            <a:r>
              <a:rPr lang="en-US" altLang="en-US" sz="3600" i="1"/>
              <a:t>x</a:t>
            </a:r>
            <a:r>
              <a:rPr lang="en-US" altLang="en-US" sz="3600"/>
              <a:t> = 6 ft.</a:t>
            </a:r>
          </a:p>
        </p:txBody>
      </p:sp>
      <p:sp>
        <p:nvSpPr>
          <p:cNvPr id="73731" name="Text Box 4">
            <a:extLst>
              <a:ext uri="{FF2B5EF4-FFF2-40B4-BE49-F238E27FC236}">
                <a16:creationId xmlns:a16="http://schemas.microsoft.com/office/drawing/2014/main" id="{4A5A7CCC-6470-4084-BE36-306824E9B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  <p:sp>
        <p:nvSpPr>
          <p:cNvPr id="73732" name="Rectangle 5">
            <a:extLst>
              <a:ext uri="{FF2B5EF4-FFF2-40B4-BE49-F238E27FC236}">
                <a16:creationId xmlns:a16="http://schemas.microsoft.com/office/drawing/2014/main" id="{A9A0FD83-9ACE-410F-AEBC-BDF0E4EB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14663"/>
            <a:ext cx="3819525" cy="36957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73733" name="Picture 6" descr="030902">
            <a:extLst>
              <a:ext uri="{FF2B5EF4-FFF2-40B4-BE49-F238E27FC236}">
                <a16:creationId xmlns:a16="http://schemas.microsoft.com/office/drawing/2014/main" id="{571F8B28-1813-414A-A2F4-B01382390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113088"/>
            <a:ext cx="354012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3855CDE-ED59-4559-8B9E-FF970E9B6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77888"/>
            <a:ext cx="8572500" cy="5865812"/>
          </a:xfrm>
        </p:spPr>
        <p:txBody>
          <a:bodyPr/>
          <a:lstStyle/>
          <a:p>
            <a:pPr eaLnBrk="1" hangingPunct="1"/>
            <a:r>
              <a:rPr lang="en-US" altLang="en-US" sz="3400"/>
              <a:t>In this problem, the relationship between </a:t>
            </a:r>
            <a:br>
              <a:rPr lang="en-US" altLang="en-US" sz="3400"/>
            </a:br>
            <a:r>
              <a:rPr lang="en-US" altLang="en-US" sz="3400" i="1"/>
              <a:t>x</a:t>
            </a:r>
            <a:r>
              <a:rPr lang="en-US" altLang="en-US" sz="3400"/>
              <a:t> and </a:t>
            </a:r>
            <a:r>
              <a:rPr lang="en-US" altLang="en-US" sz="3400" i="1"/>
              <a:t>y</a:t>
            </a:r>
            <a:r>
              <a:rPr lang="en-US" altLang="en-US" sz="3400"/>
              <a:t> is given by the Pythagorean Theorem: </a:t>
            </a:r>
            <a:r>
              <a:rPr lang="en-US" altLang="en-US" sz="3400" i="1"/>
              <a:t>x</a:t>
            </a:r>
            <a:r>
              <a:rPr lang="en-US" altLang="en-US" sz="3400" i="1" baseline="30000"/>
              <a:t>2 </a:t>
            </a:r>
            <a:r>
              <a:rPr lang="en-US" altLang="en-US" sz="3400" i="1"/>
              <a:t>+ y</a:t>
            </a:r>
            <a:r>
              <a:rPr lang="en-US" altLang="en-US" sz="3400" i="1" baseline="30000"/>
              <a:t>2</a:t>
            </a:r>
            <a:r>
              <a:rPr lang="en-US" altLang="en-US" sz="3400" baseline="30000"/>
              <a:t> </a:t>
            </a:r>
            <a:r>
              <a:rPr lang="en-US" altLang="en-US" sz="3400"/>
              <a:t>= 100</a:t>
            </a:r>
          </a:p>
        </p:txBody>
      </p:sp>
      <p:sp>
        <p:nvSpPr>
          <p:cNvPr id="75779" name="Text Box 4">
            <a:extLst>
              <a:ext uri="{FF2B5EF4-FFF2-40B4-BE49-F238E27FC236}">
                <a16:creationId xmlns:a16="http://schemas.microsoft.com/office/drawing/2014/main" id="{EEA69381-AFB8-4A0A-8E7B-8842BD338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  <p:pic>
        <p:nvPicPr>
          <p:cNvPr id="75780" name="Picture 5" descr="030902">
            <a:extLst>
              <a:ext uri="{FF2B5EF4-FFF2-40B4-BE49-F238E27FC236}">
                <a16:creationId xmlns:a16="http://schemas.microsoft.com/office/drawing/2014/main" id="{40A39829-9B7D-4601-A716-DDE36BFA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113088"/>
            <a:ext cx="354012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Rectangle 6">
            <a:extLst>
              <a:ext uri="{FF2B5EF4-FFF2-40B4-BE49-F238E27FC236}">
                <a16:creationId xmlns:a16="http://schemas.microsoft.com/office/drawing/2014/main" id="{EF86CBD6-68EB-4743-AC84-5F0EBEC1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14663"/>
            <a:ext cx="3819525" cy="36957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>
            <a:extLst>
              <a:ext uri="{FF2B5EF4-FFF2-40B4-BE49-F238E27FC236}">
                <a16:creationId xmlns:a16="http://schemas.microsoft.com/office/drawing/2014/main" id="{D6CE7ABB-814A-4907-8D54-94DC7FCA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877888"/>
            <a:ext cx="8572500" cy="5865812"/>
          </a:xfrm>
        </p:spPr>
        <p:txBody>
          <a:bodyPr/>
          <a:lstStyle/>
          <a:p>
            <a:pPr marL="0" indent="3175" eaLnBrk="1" hangingPunct="1"/>
            <a:r>
              <a:rPr lang="en-US" altLang="en-US" sz="3400"/>
              <a:t>Differentiating each side with respect to </a:t>
            </a:r>
            <a:r>
              <a:rPr lang="en-US" altLang="en-US" sz="3400" i="1"/>
              <a:t>t</a:t>
            </a:r>
            <a:r>
              <a:rPr lang="en-US" altLang="en-US" sz="3400"/>
              <a:t> using the Chain Rule, we have:</a:t>
            </a:r>
          </a:p>
          <a:p>
            <a:pPr marL="0" indent="3175" eaLnBrk="1" hangingPunct="1"/>
            <a:endParaRPr lang="en-US" altLang="en-US" sz="3400"/>
          </a:p>
          <a:p>
            <a:pPr marL="0" indent="3175" eaLnBrk="1" hangingPunct="1"/>
            <a:endParaRPr lang="en-US" altLang="en-US"/>
          </a:p>
          <a:p>
            <a:pPr marL="798513" lvl="1" indent="-231775" eaLnBrk="1" hangingPunct="1"/>
            <a:endParaRPr lang="en-US" altLang="en-US" sz="2000"/>
          </a:p>
          <a:p>
            <a:pPr marL="798513" lvl="1" indent="-231775" eaLnBrk="1" hangingPunct="1"/>
            <a:r>
              <a:rPr lang="en-US" altLang="en-US" sz="2000"/>
              <a:t>Solving this equation for the desired rate, </a:t>
            </a:r>
            <a:br>
              <a:rPr lang="en-US" altLang="en-US" sz="2000"/>
            </a:br>
            <a:r>
              <a:rPr lang="en-US" altLang="en-US" sz="2000"/>
              <a:t>we obtain:</a:t>
            </a:r>
          </a:p>
        </p:txBody>
      </p:sp>
      <p:graphicFrame>
        <p:nvGraphicFramePr>
          <p:cNvPr id="76803" name="Object 4">
            <a:extLst>
              <a:ext uri="{FF2B5EF4-FFF2-40B4-BE49-F238E27FC236}">
                <a16:creationId xmlns:a16="http://schemas.microsoft.com/office/drawing/2014/main" id="{CFA72709-08AF-4974-8345-D9CCA1F79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2057400"/>
          <a:ext cx="37544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393529" progId="Equation.DSMT4">
                  <p:embed/>
                </p:oleObj>
              </mc:Choice>
              <mc:Fallback>
                <p:oleObj name="Equation" r:id="rId3" imgW="1117115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057400"/>
                        <a:ext cx="375443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5">
            <a:extLst>
              <a:ext uri="{FF2B5EF4-FFF2-40B4-BE49-F238E27FC236}">
                <a16:creationId xmlns:a16="http://schemas.microsoft.com/office/drawing/2014/main" id="{D8E35FCB-FDD1-4874-B760-C34B74FBA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619625"/>
          <a:ext cx="19050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418918" progId="Equation.DSMT4">
                  <p:embed/>
                </p:oleObj>
              </mc:Choice>
              <mc:Fallback>
                <p:oleObj name="Equation" r:id="rId5" imgW="774364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19625"/>
                        <a:ext cx="19050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6">
            <a:extLst>
              <a:ext uri="{FF2B5EF4-FFF2-40B4-BE49-F238E27FC236}">
                <a16:creationId xmlns:a16="http://schemas.microsoft.com/office/drawing/2014/main" id="{F7585565-2FD4-4009-861C-BB7D3D2A3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>
            <a:extLst>
              <a:ext uri="{FF2B5EF4-FFF2-40B4-BE49-F238E27FC236}">
                <a16:creationId xmlns:a16="http://schemas.microsoft.com/office/drawing/2014/main" id="{8BE509E8-6752-4643-A384-CFD0B8B5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877888"/>
            <a:ext cx="8572500" cy="5865812"/>
          </a:xfrm>
        </p:spPr>
        <p:txBody>
          <a:bodyPr/>
          <a:lstStyle/>
          <a:p>
            <a:pPr marL="0" indent="3175" eaLnBrk="1" hangingPunct="1"/>
            <a:endParaRPr lang="en-US" altLang="en-US"/>
          </a:p>
          <a:p>
            <a:pPr marL="0" indent="3175" eaLnBrk="1" hangingPunct="1"/>
            <a:r>
              <a:rPr lang="en-US" altLang="en-US"/>
              <a:t>When </a:t>
            </a:r>
            <a:r>
              <a:rPr lang="en-US" altLang="en-US" i="1"/>
              <a:t>x = </a:t>
            </a:r>
            <a:r>
              <a:rPr lang="en-US" altLang="en-US"/>
              <a:t>6</a:t>
            </a:r>
            <a:r>
              <a:rPr lang="en-US" altLang="en-US" i="1"/>
              <a:t> </a:t>
            </a:r>
            <a:r>
              <a:rPr lang="en-US" altLang="en-US"/>
              <a:t>, the Pythagorean Theorem gives </a:t>
            </a:r>
            <a:r>
              <a:rPr lang="en-US" altLang="en-US" i="1"/>
              <a:t>y = </a:t>
            </a:r>
            <a:r>
              <a:rPr lang="en-US" altLang="en-US"/>
              <a:t>8 and so, substituting these values and </a:t>
            </a:r>
            <a:br>
              <a:rPr lang="en-US" altLang="en-US"/>
            </a:br>
            <a:r>
              <a:rPr lang="en-US" altLang="en-US" i="1"/>
              <a:t>dx </a:t>
            </a:r>
            <a:r>
              <a:rPr lang="en-US" altLang="en-US"/>
              <a:t>/</a:t>
            </a:r>
            <a:r>
              <a:rPr lang="en-US" altLang="en-US" i="1"/>
              <a:t> dt = </a:t>
            </a:r>
            <a:r>
              <a:rPr lang="en-US" altLang="en-US"/>
              <a:t>1, we have:</a:t>
            </a:r>
          </a:p>
          <a:p>
            <a:pPr marL="0" indent="3175" eaLnBrk="1" hangingPunct="1"/>
            <a:endParaRPr lang="en-US" altLang="en-US"/>
          </a:p>
          <a:p>
            <a:pPr marL="741363" lvl="1" indent="-233363" eaLnBrk="1" hangingPunct="1"/>
            <a:endParaRPr lang="en-US" altLang="en-US" sz="2000"/>
          </a:p>
          <a:p>
            <a:pPr marL="741363" lvl="1" indent="-233363" eaLnBrk="1" hangingPunct="1"/>
            <a:endParaRPr lang="en-US" altLang="en-US" sz="2000"/>
          </a:p>
          <a:p>
            <a:pPr marL="741363" lvl="1" indent="-233363" eaLnBrk="1" hangingPunct="1"/>
            <a:endParaRPr lang="en-US" altLang="en-US" sz="2000"/>
          </a:p>
          <a:p>
            <a:pPr marL="741363" lvl="1" indent="-233363" eaLnBrk="1" hangingPunct="1"/>
            <a:r>
              <a:rPr lang="en-US" altLang="en-US" sz="2000"/>
              <a:t>The fact that </a:t>
            </a:r>
            <a:r>
              <a:rPr lang="en-US" altLang="en-US" sz="2000" i="1"/>
              <a:t>dy </a:t>
            </a:r>
            <a:r>
              <a:rPr lang="en-US" altLang="en-US" sz="2000"/>
              <a:t>/</a:t>
            </a:r>
            <a:r>
              <a:rPr lang="en-US" altLang="en-US" sz="2000" i="1"/>
              <a:t> dt </a:t>
            </a:r>
            <a:r>
              <a:rPr lang="en-US" altLang="en-US" sz="2000"/>
              <a:t>is negative means that </a:t>
            </a:r>
            <a:br>
              <a:rPr lang="en-US" altLang="en-US" sz="2000"/>
            </a:br>
            <a:r>
              <a:rPr lang="en-US" altLang="en-US" sz="2000"/>
              <a:t>the distance from the top of the ladder to </a:t>
            </a:r>
            <a:br>
              <a:rPr lang="en-US" altLang="en-US" sz="2000"/>
            </a:br>
            <a:r>
              <a:rPr lang="en-US" altLang="en-US" sz="2000"/>
              <a:t>the ground is decreasing</a:t>
            </a:r>
            <a:r>
              <a:rPr lang="en-US" altLang="en-US" sz="2000" i="1"/>
              <a:t> </a:t>
            </a:r>
            <a:r>
              <a:rPr lang="en-US" altLang="en-US" sz="2000"/>
              <a:t>at a rate of ¾ ft/s.</a:t>
            </a:r>
          </a:p>
          <a:p>
            <a:pPr marL="741363" lvl="1" indent="-233363" eaLnBrk="1" hangingPunct="1"/>
            <a:r>
              <a:rPr lang="en-US" altLang="en-US" sz="2000"/>
              <a:t>That is, the top of the ladder is sliding down </a:t>
            </a:r>
            <a:br>
              <a:rPr lang="en-US" altLang="en-US" sz="2000"/>
            </a:br>
            <a:r>
              <a:rPr lang="en-US" altLang="en-US" sz="2000"/>
              <a:t>the wall at a rate of ¾ ft/s.</a:t>
            </a:r>
          </a:p>
        </p:txBody>
      </p:sp>
      <p:graphicFrame>
        <p:nvGraphicFramePr>
          <p:cNvPr id="78851" name="Object 4">
            <a:extLst>
              <a:ext uri="{FF2B5EF4-FFF2-40B4-BE49-F238E27FC236}">
                <a16:creationId xmlns:a16="http://schemas.microsoft.com/office/drawing/2014/main" id="{DD5250C4-208F-4242-AFD1-4004B8E4F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75" y="3168650"/>
          <a:ext cx="40386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09088" imgH="393529" progId="Equation.DSMT4">
                  <p:embed/>
                </p:oleObj>
              </mc:Choice>
              <mc:Fallback>
                <p:oleObj name="Equation" r:id="rId3" imgW="1409088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3168650"/>
                        <a:ext cx="403860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5">
            <a:extLst>
              <a:ext uri="{FF2B5EF4-FFF2-40B4-BE49-F238E27FC236}">
                <a16:creationId xmlns:a16="http://schemas.microsoft.com/office/drawing/2014/main" id="{6474F618-97B7-4B11-BBE7-FD9C586AA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4A8B9863-5107-4FC1-A650-80610DE35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38275"/>
            <a:ext cx="84582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2.8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Linear Approximations 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and Differentials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D35F374-514B-47EA-ACB5-3217BFFB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445F9840-096D-415B-B8CA-D2756C500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CA0D3D5B-906C-4E15-AABF-5D367555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0550"/>
            <a:ext cx="81534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 about:</a:t>
            </a:r>
          </a:p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Linear approximations and differentials </a:t>
            </a:r>
          </a:p>
          <a:p>
            <a:pPr algn="ctr" eaLnBrk="1" hangingPunct="1"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and their applications.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4A863812-105A-42C3-A98A-B8DF12BD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DERIVATIVES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>
            <a:extLst>
              <a:ext uri="{FF2B5EF4-FFF2-40B4-BE49-F238E27FC236}">
                <a16:creationId xmlns:a16="http://schemas.microsoft.com/office/drawing/2014/main" id="{E35C3C54-EC8A-4170-84DA-BB31D2ED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4525963"/>
            <a:ext cx="4160837" cy="639762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052A919-DDD0-40DE-BA4A-D3C6798B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75" y="946150"/>
            <a:ext cx="8572500" cy="5865813"/>
          </a:xfrm>
        </p:spPr>
        <p:txBody>
          <a:bodyPr/>
          <a:lstStyle/>
          <a:p>
            <a:pPr marL="119063" indent="-119063" eaLnBrk="1" hangingPunct="1">
              <a:lnSpc>
                <a:spcPct val="125000"/>
              </a:lnSpc>
            </a:pPr>
            <a:r>
              <a:rPr lang="en-US" altLang="en-US"/>
              <a:t>We use the tangent line at (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)) as an approximation to the curve </a:t>
            </a: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when </a:t>
            </a:r>
            <a:r>
              <a:rPr lang="en-US" altLang="en-US" i="1"/>
              <a:t>x </a:t>
            </a:r>
            <a:r>
              <a:rPr lang="en-US" altLang="en-US"/>
              <a:t>is near </a:t>
            </a:r>
            <a:r>
              <a:rPr lang="en-US" altLang="en-US" i="1"/>
              <a:t>a</a:t>
            </a:r>
            <a:r>
              <a:rPr lang="en-US" altLang="en-US"/>
              <a:t>. </a:t>
            </a:r>
          </a:p>
          <a:p>
            <a:pPr marL="292100" lvl="1" indent="-58738" eaLnBrk="1" hangingPunct="1">
              <a:lnSpc>
                <a:spcPct val="125000"/>
              </a:lnSpc>
            </a:pPr>
            <a:endParaRPr lang="en-US" altLang="en-US" sz="2600"/>
          </a:p>
          <a:p>
            <a:pPr marL="292100" lvl="1" indent="-58738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An equation of </a:t>
            </a:r>
            <a:br>
              <a:rPr lang="en-US" altLang="en-US" sz="2600"/>
            </a:br>
            <a:r>
              <a:rPr lang="en-US" altLang="en-US" sz="2600"/>
              <a:t>this tangent line is </a:t>
            </a:r>
          </a:p>
          <a:p>
            <a:pPr marL="292100" lvl="1" indent="-58738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A50021"/>
                </a:solidFill>
              </a:rPr>
              <a:t>L(x) = </a:t>
            </a:r>
            <a:r>
              <a:rPr lang="en-US" altLang="en-US" sz="2600" i="1">
                <a:solidFill>
                  <a:srgbClr val="A50021"/>
                </a:solidFill>
              </a:rPr>
              <a:t>y</a:t>
            </a:r>
            <a:r>
              <a:rPr lang="en-US" altLang="en-US" sz="2600">
                <a:solidFill>
                  <a:srgbClr val="A50021"/>
                </a:solidFill>
              </a:rPr>
              <a:t> = </a:t>
            </a:r>
            <a:r>
              <a:rPr lang="en-US" altLang="en-US" sz="2600" i="1">
                <a:solidFill>
                  <a:srgbClr val="A50021"/>
                </a:solidFill>
              </a:rPr>
              <a:t>f</a:t>
            </a:r>
            <a:r>
              <a:rPr lang="en-US" altLang="en-US" sz="2600">
                <a:solidFill>
                  <a:srgbClr val="A50021"/>
                </a:solidFill>
              </a:rPr>
              <a:t>(</a:t>
            </a:r>
            <a:r>
              <a:rPr lang="en-US" altLang="en-US" sz="2600" i="1">
                <a:solidFill>
                  <a:srgbClr val="A50021"/>
                </a:solidFill>
              </a:rPr>
              <a:t>a</a:t>
            </a:r>
            <a:r>
              <a:rPr lang="en-US" altLang="en-US" sz="2600">
                <a:solidFill>
                  <a:srgbClr val="A50021"/>
                </a:solidFill>
              </a:rPr>
              <a:t>) + </a:t>
            </a:r>
            <a:r>
              <a:rPr lang="en-US" altLang="en-US" sz="2600" i="1">
                <a:solidFill>
                  <a:srgbClr val="A50021"/>
                </a:solidFill>
              </a:rPr>
              <a:t>f’</a:t>
            </a:r>
            <a:r>
              <a:rPr lang="en-US" altLang="en-US" sz="2600">
                <a:solidFill>
                  <a:srgbClr val="A50021"/>
                </a:solidFill>
              </a:rPr>
              <a:t>(</a:t>
            </a:r>
            <a:r>
              <a:rPr lang="en-US" altLang="en-US" sz="2600" i="1">
                <a:solidFill>
                  <a:srgbClr val="A50021"/>
                </a:solidFill>
              </a:rPr>
              <a:t>a</a:t>
            </a:r>
            <a:r>
              <a:rPr lang="en-US" altLang="en-US" sz="2600">
                <a:solidFill>
                  <a:srgbClr val="A50021"/>
                </a:solidFill>
              </a:rPr>
              <a:t>)(</a:t>
            </a:r>
            <a:r>
              <a:rPr lang="en-US" altLang="en-US" sz="2600" i="1">
                <a:solidFill>
                  <a:srgbClr val="A50021"/>
                </a:solidFill>
              </a:rPr>
              <a:t>x</a:t>
            </a:r>
            <a:r>
              <a:rPr lang="en-US" altLang="en-US" sz="2600">
                <a:solidFill>
                  <a:srgbClr val="A50021"/>
                </a:solidFill>
              </a:rPr>
              <a:t> - </a:t>
            </a:r>
            <a:r>
              <a:rPr lang="en-US" altLang="en-US" sz="2600" i="1">
                <a:solidFill>
                  <a:srgbClr val="A50021"/>
                </a:solidFill>
              </a:rPr>
              <a:t>a</a:t>
            </a:r>
            <a:r>
              <a:rPr lang="en-US" altLang="en-US" sz="2600">
                <a:solidFill>
                  <a:srgbClr val="A50021"/>
                </a:solidFill>
              </a:rPr>
              <a:t>)</a:t>
            </a:r>
          </a:p>
        </p:txBody>
      </p:sp>
      <p:sp>
        <p:nvSpPr>
          <p:cNvPr id="82948" name="Text Box 3">
            <a:extLst>
              <a:ext uri="{FF2B5EF4-FFF2-40B4-BE49-F238E27FC236}">
                <a16:creationId xmlns:a16="http://schemas.microsoft.com/office/drawing/2014/main" id="{4CD34CA5-A8CC-42CF-A166-E813828E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84175"/>
            <a:ext cx="80041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LINEAR APPROXIMATIONS</a:t>
            </a:r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BD6F5E71-860B-4990-AE9A-0DBD87E89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2662238"/>
            <a:ext cx="4556125" cy="40576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82950" name="Picture 5" descr="031001">
            <a:extLst>
              <a:ext uri="{FF2B5EF4-FFF2-40B4-BE49-F238E27FC236}">
                <a16:creationId xmlns:a16="http://schemas.microsoft.com/office/drawing/2014/main" id="{BC36D29A-C39B-4FDE-B901-E1500ACF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2779713"/>
            <a:ext cx="43259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>
            <a:extLst>
              <a:ext uri="{FF2B5EF4-FFF2-40B4-BE49-F238E27FC236}">
                <a16:creationId xmlns:a16="http://schemas.microsoft.com/office/drawing/2014/main" id="{EA63A2E6-5E22-425B-AB65-6F5C2B2DD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725" y="1736725"/>
            <a:ext cx="5486400" cy="9144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2CD06A3-DBBA-41EB-9437-74ADB0BE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017588"/>
            <a:ext cx="8088312" cy="25034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en-US" sz="2800"/>
              <a:t>The approximation</a:t>
            </a:r>
          </a:p>
          <a:p>
            <a:pPr algn="ctr"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</a:t>
            </a:r>
            <a:r>
              <a:rPr lang="en-US" altLang="en-US">
                <a:cs typeface="Arial" panose="020B0604020202020204" pitchFamily="34" charset="0"/>
              </a:rPr>
              <a:t>≈</a:t>
            </a:r>
            <a:r>
              <a:rPr lang="en-US" altLang="en-US"/>
              <a:t>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) + </a:t>
            </a:r>
            <a:r>
              <a:rPr lang="en-US" altLang="en-US" i="1"/>
              <a:t>f’</a:t>
            </a:r>
            <a:r>
              <a:rPr lang="en-US" altLang="en-US"/>
              <a:t>(</a:t>
            </a:r>
            <a:r>
              <a:rPr lang="en-US" altLang="en-US" i="1"/>
              <a:t>a</a:t>
            </a:r>
            <a:r>
              <a:rPr lang="en-US" altLang="en-US"/>
              <a:t>)(</a:t>
            </a:r>
            <a:r>
              <a:rPr lang="en-US" altLang="en-US" i="1"/>
              <a:t>x</a:t>
            </a:r>
            <a:r>
              <a:rPr lang="en-US" altLang="en-US"/>
              <a:t> </a:t>
            </a:r>
            <a:r>
              <a:rPr lang="en-US" altLang="en-US" i="1"/>
              <a:t>–</a:t>
            </a:r>
            <a:r>
              <a:rPr lang="en-US" altLang="en-US"/>
              <a:t> </a:t>
            </a:r>
            <a:r>
              <a:rPr lang="en-US" altLang="en-US" i="1"/>
              <a:t>a</a:t>
            </a:r>
            <a:r>
              <a:rPr lang="en-US" altLang="en-US"/>
              <a:t>) = L(x)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en-US" sz="2800"/>
              <a:t>is called the linear approximation of </a:t>
            </a:r>
            <a:r>
              <a:rPr lang="en-US" altLang="en-US" sz="2800" i="1"/>
              <a:t>f </a:t>
            </a:r>
            <a:r>
              <a:rPr lang="en-US" altLang="en-US" sz="2800"/>
              <a:t>at </a:t>
            </a:r>
            <a:r>
              <a:rPr lang="en-US" altLang="en-US" sz="2800" i="1"/>
              <a:t>a</a:t>
            </a:r>
            <a:r>
              <a:rPr lang="en-US" altLang="en-US" sz="2800"/>
              <a:t>.</a:t>
            </a:r>
          </a:p>
        </p:txBody>
      </p:sp>
      <p:sp>
        <p:nvSpPr>
          <p:cNvPr id="84996" name="Text Box 3">
            <a:extLst>
              <a:ext uri="{FF2B5EF4-FFF2-40B4-BE49-F238E27FC236}">
                <a16:creationId xmlns:a16="http://schemas.microsoft.com/office/drawing/2014/main" id="{AF199B84-CD5A-4D40-ABAB-4D886DD3F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Equation 1</a:t>
            </a: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4FBDC42F-0B49-494B-A16F-39208ECE6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4498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LINEAR APPROXIMATION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3B67B49-93E2-4B7F-A03F-39AD0D64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3" y="1463675"/>
            <a:ext cx="8382000" cy="3565525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4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Find the linearization of the function</a:t>
            </a:r>
            <a:br>
              <a:rPr lang="en-US" altLang="en-US" sz="2800">
                <a:solidFill>
                  <a:schemeClr val="accent2"/>
                </a:solidFill>
              </a:rPr>
            </a:br>
            <a:r>
              <a:rPr lang="en-US" altLang="en-US" sz="2800">
                <a:solidFill>
                  <a:schemeClr val="accent2"/>
                </a:solidFill>
              </a:rPr>
              <a:t>at </a:t>
            </a:r>
            <a:r>
              <a:rPr lang="en-US" altLang="en-US" sz="2800" i="1">
                <a:solidFill>
                  <a:schemeClr val="accent2"/>
                </a:solidFill>
              </a:rPr>
              <a:t>a</a:t>
            </a:r>
            <a:r>
              <a:rPr lang="en-US" altLang="en-US" sz="2800">
                <a:solidFill>
                  <a:schemeClr val="accent2"/>
                </a:solidFill>
              </a:rPr>
              <a:t> = 1 and use it to approximate the numbers                            </a:t>
            </a:r>
          </a:p>
          <a:p>
            <a:pPr eaLnBrk="1" hangingPunct="1">
              <a:lnSpc>
                <a:spcPct val="135000"/>
              </a:lnSpc>
              <a:spcBef>
                <a:spcPct val="40000"/>
              </a:spcBef>
            </a:pPr>
            <a:endParaRPr lang="en-US" altLang="en-US" sz="2800">
              <a:solidFill>
                <a:schemeClr val="accent2"/>
              </a:solidFill>
            </a:endParaRPr>
          </a:p>
          <a:p>
            <a:pPr eaLnBrk="1" hangingPunct="1">
              <a:lnSpc>
                <a:spcPct val="135000"/>
              </a:lnSpc>
              <a:spcBef>
                <a:spcPct val="40000"/>
              </a:spcBef>
            </a:pPr>
            <a:r>
              <a:rPr lang="en-US" altLang="en-US" sz="2800">
                <a:solidFill>
                  <a:schemeClr val="accent2"/>
                </a:solidFill>
              </a:rPr>
              <a:t>Are these approximations overestimates or underestimates?</a:t>
            </a:r>
          </a:p>
        </p:txBody>
      </p:sp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93E13482-0D2D-4481-B000-83EACC213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484313"/>
          <a:ext cx="22844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614" imgH="241195" progId="Equation.DSMT4">
                  <p:embed/>
                </p:oleObj>
              </mc:Choice>
              <mc:Fallback>
                <p:oleObj name="Equation" r:id="rId3" imgW="888614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84313"/>
                        <a:ext cx="22844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3B5371A-F849-4285-BDA0-5D7469546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1763" y="2751138"/>
          <a:ext cx="30638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600" imgH="241300" progId="Equation.DSMT4">
                  <p:embed/>
                </p:oleObj>
              </mc:Choice>
              <mc:Fallback>
                <p:oleObj name="Equation" r:id="rId5" imgW="11176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2751138"/>
                        <a:ext cx="306387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FC7CAEA1-8840-4D97-8AF7-736E1A720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E32C91B0-2C61-4316-9B8A-9D568811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4270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LINEAR APPROXIMATIONS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:a16="http://schemas.microsoft.com/office/drawing/2014/main" id="{D9C16F34-400E-4B5B-ABA0-2F7301B4BC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112838"/>
            <a:ext cx="8229600" cy="1219200"/>
          </a:xfrm>
          <a:noFill/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/>
              <a:t>The slope of the tangent line is said to be the limit</a:t>
            </a:r>
            <a:r>
              <a:rPr lang="en-US" altLang="en-US" sz="2600" i="1"/>
              <a:t> </a:t>
            </a:r>
            <a:r>
              <a:rPr lang="en-US" altLang="en-US" sz="2600"/>
              <a:t>of the slopes of the secant lines.</a:t>
            </a:r>
          </a:p>
        </p:txBody>
      </p:sp>
      <p:graphicFrame>
        <p:nvGraphicFramePr>
          <p:cNvPr id="937987" name="Object 3">
            <a:extLst>
              <a:ext uri="{FF2B5EF4-FFF2-40B4-BE49-F238E27FC236}">
                <a16:creationId xmlns:a16="http://schemas.microsoft.com/office/drawing/2014/main" id="{9A8514BD-687A-4448-BF36-CAD396485DE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81200" y="2376488"/>
          <a:ext cx="195103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753" imgH="291973" progId="Equation.DSMT4">
                  <p:embed/>
                </p:oleObj>
              </mc:Choice>
              <mc:Fallback>
                <p:oleObj name="Equation" r:id="rId3" imgW="799753" imgH="291973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76488"/>
                        <a:ext cx="195103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88" name="Object 4">
            <a:extLst>
              <a:ext uri="{FF2B5EF4-FFF2-40B4-BE49-F238E27FC236}">
                <a16:creationId xmlns:a16="http://schemas.microsoft.com/office/drawing/2014/main" id="{4A1BD371-EBFA-4531-B2AE-8FB30C68F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2124075"/>
          <a:ext cx="19970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531" imgH="418918" progId="Equation.DSMT4">
                  <p:embed/>
                </p:oleObj>
              </mc:Choice>
              <mc:Fallback>
                <p:oleObj name="Equation" r:id="rId5" imgW="850531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124075"/>
                        <a:ext cx="19970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>
            <a:extLst>
              <a:ext uri="{FF2B5EF4-FFF2-40B4-BE49-F238E27FC236}">
                <a16:creationId xmlns:a16="http://schemas.microsoft.com/office/drawing/2014/main" id="{4B3B3279-BE74-4502-918F-769061E0A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THE TANGENT PROBLEM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8EEAC79B-EED6-47C2-95BB-4651187F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937991" name="Rectangle 7">
            <a:extLst>
              <a:ext uri="{FF2B5EF4-FFF2-40B4-BE49-F238E27FC236}">
                <a16:creationId xmlns:a16="http://schemas.microsoft.com/office/drawing/2014/main" id="{1C908BE0-49FD-44E5-8889-A5380478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51325"/>
            <a:ext cx="4114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190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800000"/>
                </a:solidFill>
                <a:latin typeface="Arial" panose="020B0604020202020204" pitchFamily="34" charset="0"/>
              </a:rPr>
              <a:t>The equation of the tangent line through (1, 1) as:</a:t>
            </a:r>
          </a:p>
        </p:txBody>
      </p:sp>
      <p:graphicFrame>
        <p:nvGraphicFramePr>
          <p:cNvPr id="937993" name="Object 9">
            <a:extLst>
              <a:ext uri="{FF2B5EF4-FFF2-40B4-BE49-F238E27FC236}">
                <a16:creationId xmlns:a16="http://schemas.microsoft.com/office/drawing/2014/main" id="{9889C144-3090-4CF8-BAF2-FD5DA6B39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5394325"/>
          <a:ext cx="1554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30" imgH="203112" progId="Equation.DSMT4">
                  <p:embed/>
                </p:oleObj>
              </mc:Choice>
              <mc:Fallback>
                <p:oleObj name="Equation" r:id="rId7" imgW="622030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5394325"/>
                        <a:ext cx="1554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0">
            <a:extLst>
              <a:ext uri="{FF2B5EF4-FFF2-40B4-BE49-F238E27FC236}">
                <a16:creationId xmlns:a16="http://schemas.microsoft.com/office/drawing/2014/main" id="{E70DD0D3-7F71-4884-A85A-9DB0AE9B4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4191000" cy="3335338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13322" name="Picture 11" descr="020102">
            <a:extLst>
              <a:ext uri="{FF2B5EF4-FFF2-40B4-BE49-F238E27FC236}">
                <a16:creationId xmlns:a16="http://schemas.microsoft.com/office/drawing/2014/main" id="{54BB9641-E6B3-4B3F-8A20-978A5FE8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444875"/>
            <a:ext cx="40195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6" grpId="0" build="p"/>
      <p:bldP spid="93799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0436EF02-9459-45B8-9022-7F738547D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992188"/>
            <a:ext cx="8572500" cy="1201737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Putting these values into Equation 2, we see that the linearization is:</a:t>
            </a:r>
          </a:p>
        </p:txBody>
      </p:sp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CA21B639-040D-478A-A09A-AA56A8E53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" y="2463800"/>
          <a:ext cx="47244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850900" progId="Equation.DSMT4">
                  <p:embed/>
                </p:oleObj>
              </mc:Choice>
              <mc:Fallback>
                <p:oleObj name="Equation" r:id="rId3" imgW="1536700" imgH="850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2463800"/>
                        <a:ext cx="472440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2" name="Text Box 4">
            <a:extLst>
              <a:ext uri="{FF2B5EF4-FFF2-40B4-BE49-F238E27FC236}">
                <a16:creationId xmlns:a16="http://schemas.microsoft.com/office/drawing/2014/main" id="{DA435345-ED18-4CFF-8D54-100A566F5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1751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5D44D3B3-7064-4A6E-8F94-65A31D1A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6088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093465B1-F1BE-4184-9862-2AB14A42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FE71140F-0593-47CF-92A9-3B21D064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4270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LINEAR APPROXIMATIONS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C3383D-5A73-4368-9AC1-D95B8E88B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765550"/>
            <a:ext cx="5040313" cy="29400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89097" name="Picture 9" descr="031002">
            <a:extLst>
              <a:ext uri="{FF2B5EF4-FFF2-40B4-BE49-F238E27FC236}">
                <a16:creationId xmlns:a16="http://schemas.microsoft.com/office/drawing/2014/main" id="{130CDD6F-1214-4A9D-BE2D-3C3CB496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3878263"/>
            <a:ext cx="48291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106" name="Rectangle 10">
            <a:extLst>
              <a:ext uri="{FF2B5EF4-FFF2-40B4-BE49-F238E27FC236}">
                <a16:creationId xmlns:a16="http://schemas.microsoft.com/office/drawing/2014/main" id="{5A400242-112B-425F-AD18-FCB98015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3841750"/>
            <a:ext cx="4070350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id="{0B400A63-C44B-4375-AA39-FB7F8F5D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1508125"/>
            <a:ext cx="6262687" cy="11430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1CA743E5-4A4C-459E-9BC3-401B71AA4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839788"/>
            <a:ext cx="8572500" cy="3000375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chemeClr val="accent2"/>
                </a:solidFill>
              </a:rPr>
              <a:t>The corresponding linear approximation is: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chemeClr val="accent2"/>
                </a:solidFill>
              </a:rPr>
              <a:t>					 (when </a:t>
            </a:r>
            <a:r>
              <a:rPr lang="en-US" altLang="en-US" i="1">
                <a:solidFill>
                  <a:schemeClr val="accent2"/>
                </a:solidFill>
              </a:rPr>
              <a:t>x</a:t>
            </a:r>
            <a:r>
              <a:rPr lang="en-US" altLang="en-US">
                <a:solidFill>
                  <a:schemeClr val="accent2"/>
                </a:solidFill>
              </a:rPr>
              <a:t> is near 1)</a:t>
            </a:r>
          </a:p>
          <a:p>
            <a:pPr eaLnBrk="1" hangingPunct="1">
              <a:lnSpc>
                <a:spcPct val="130000"/>
              </a:lnSpc>
            </a:pPr>
            <a:endParaRPr lang="en-US" altLang="en-US">
              <a:solidFill>
                <a:schemeClr val="accent2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In particular, we have:</a:t>
            </a:r>
          </a:p>
        </p:txBody>
      </p:sp>
      <p:graphicFrame>
        <p:nvGraphicFramePr>
          <p:cNvPr id="900099" name="Object 3">
            <a:extLst>
              <a:ext uri="{FF2B5EF4-FFF2-40B4-BE49-F238E27FC236}">
                <a16:creationId xmlns:a16="http://schemas.microsoft.com/office/drawing/2014/main" id="{AD00198C-9952-464F-BC5F-1B7E4C943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" y="3978275"/>
          <a:ext cx="393382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88367" imgH="812447" progId="Equation.DSMT4">
                  <p:embed/>
                </p:oleObj>
              </mc:Choice>
              <mc:Fallback>
                <p:oleObj name="Equation" r:id="rId3" imgW="1688367" imgH="81244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3978275"/>
                        <a:ext cx="3933825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4">
            <a:extLst>
              <a:ext uri="{FF2B5EF4-FFF2-40B4-BE49-F238E27FC236}">
                <a16:creationId xmlns:a16="http://schemas.microsoft.com/office/drawing/2014/main" id="{E141AC72-70B7-43ED-A46B-944128FCE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1508125"/>
          <a:ext cx="2514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392" imgH="393529" progId="Equation.DSMT4">
                  <p:embed/>
                </p:oleObj>
              </mc:Choice>
              <mc:Fallback>
                <p:oleObj name="Equation" r:id="rId5" imgW="939392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508125"/>
                        <a:ext cx="2514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5">
            <a:extLst>
              <a:ext uri="{FF2B5EF4-FFF2-40B4-BE49-F238E27FC236}">
                <a16:creationId xmlns:a16="http://schemas.microsoft.com/office/drawing/2014/main" id="{75C441C4-4CA5-4B41-A687-EBD155E6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sp>
        <p:nvSpPr>
          <p:cNvPr id="91144" name="Text Box 6">
            <a:extLst>
              <a:ext uri="{FF2B5EF4-FFF2-40B4-BE49-F238E27FC236}">
                <a16:creationId xmlns:a16="http://schemas.microsoft.com/office/drawing/2014/main" id="{6E80781A-6980-4B88-9BF4-96794CCB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4270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LINEAR APPROXIMATIONS</a:t>
            </a:r>
          </a:p>
        </p:txBody>
      </p:sp>
      <p:sp>
        <p:nvSpPr>
          <p:cNvPr id="91145" name="Rectangle 8">
            <a:extLst>
              <a:ext uri="{FF2B5EF4-FFF2-40B4-BE49-F238E27FC236}">
                <a16:creationId xmlns:a16="http://schemas.microsoft.com/office/drawing/2014/main" id="{96F6F23D-E814-4DE0-91DD-65AA3A9F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488" y="3703638"/>
            <a:ext cx="4689475" cy="2735262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1146" name="Picture 9" descr="031002">
            <a:extLst>
              <a:ext uri="{FF2B5EF4-FFF2-40B4-BE49-F238E27FC236}">
                <a16:creationId xmlns:a16="http://schemas.microsoft.com/office/drawing/2014/main" id="{A7B25D27-7679-4D1C-944F-E433F365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800475"/>
            <a:ext cx="4492625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0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3CA18D5-177D-497D-9178-0B54806E3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9913" y="915988"/>
            <a:ext cx="3225800" cy="49355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3175" eaLnBrk="1" hangingPunct="1">
              <a:lnSpc>
                <a:spcPct val="120000"/>
              </a:lnSpc>
            </a:pPr>
            <a:r>
              <a:rPr lang="en-US" altLang="en-US"/>
              <a:t>Look at the table and the figure. </a:t>
            </a:r>
          </a:p>
          <a:p>
            <a:pPr marL="800100" lvl="1" indent="-342900" eaLnBrk="1" hangingPunct="1"/>
            <a:endParaRPr lang="en-US" altLang="en-US" sz="2000"/>
          </a:p>
          <a:p>
            <a:pPr marL="800100" lvl="1" indent="-342900" eaLnBrk="1" hangingPunct="1"/>
            <a:r>
              <a:rPr lang="en-US" altLang="en-US" sz="2000"/>
              <a:t>The tangent line </a:t>
            </a:r>
            <a:br>
              <a:rPr lang="en-US" altLang="en-US" sz="2000"/>
            </a:br>
            <a:r>
              <a:rPr lang="en-US" altLang="en-US" sz="2000"/>
              <a:t>approximation </a:t>
            </a:r>
            <a:br>
              <a:rPr lang="en-US" altLang="en-US" sz="2000"/>
            </a:br>
            <a:r>
              <a:rPr lang="en-US" altLang="en-US" sz="2000"/>
              <a:t>gives good</a:t>
            </a:r>
            <a:br>
              <a:rPr lang="en-US" altLang="en-US" sz="2000"/>
            </a:br>
            <a:r>
              <a:rPr lang="en-US" altLang="en-US" sz="2000"/>
              <a:t>estimates if </a:t>
            </a:r>
            <a:r>
              <a:rPr lang="en-US" altLang="en-US" sz="2000" i="1"/>
              <a:t>x </a:t>
            </a:r>
            <a:br>
              <a:rPr lang="en-US" altLang="en-US" sz="2000" i="1"/>
            </a:br>
            <a:r>
              <a:rPr lang="en-US" altLang="en-US" sz="2000"/>
              <a:t>is close to 1.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altLang="en-US" sz="2000"/>
              <a:t>However, </a:t>
            </a:r>
            <a:br>
              <a:rPr lang="en-US" altLang="en-US" sz="2000"/>
            </a:br>
            <a:r>
              <a:rPr lang="en-US" altLang="en-US" sz="2000"/>
              <a:t>the accuracy decreases </a:t>
            </a:r>
            <a:br>
              <a:rPr lang="en-US" altLang="en-US" sz="2000"/>
            </a:br>
            <a:r>
              <a:rPr lang="en-US" altLang="en-US" sz="2000"/>
              <a:t>when </a:t>
            </a:r>
            <a:r>
              <a:rPr lang="en-US" altLang="en-US" sz="2000" i="1"/>
              <a:t>x </a:t>
            </a:r>
            <a:r>
              <a:rPr lang="en-US" altLang="en-US" sz="2000"/>
              <a:t>is farther away from 1.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83A9D80F-CA83-459A-B790-668A77FC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E45C00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E85CB6F7-D701-49AE-8CCB-895A201AD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4270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LINEAR APPROXIMATIONS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A3DAB7BF-65C6-4DF7-B4A3-F137CEDA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868363"/>
            <a:ext cx="5162550" cy="5888037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3190" name="Picture 6" descr="031002">
            <a:extLst>
              <a:ext uri="{FF2B5EF4-FFF2-40B4-BE49-F238E27FC236}">
                <a16:creationId xmlns:a16="http://schemas.microsoft.com/office/drawing/2014/main" id="{D7FF0C59-65C4-43B4-8F31-B4791C69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1014413"/>
            <a:ext cx="4945063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7" descr="03p248">
            <a:extLst>
              <a:ext uri="{FF2B5EF4-FFF2-40B4-BE49-F238E27FC236}">
                <a16:creationId xmlns:a16="http://schemas.microsoft.com/office/drawing/2014/main" id="{513E9F21-7DB4-43B6-9787-3E3021F1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817938"/>
            <a:ext cx="501015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54B3666-5CF8-45B3-89A1-3C8DDDD0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874713"/>
            <a:ext cx="8572500" cy="58658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/>
              <a:t>The radius of a sphere was measured </a:t>
            </a:r>
            <a:br>
              <a:rPr lang="en-US" altLang="en-US"/>
            </a:br>
            <a:r>
              <a:rPr lang="en-US" altLang="en-US"/>
              <a:t>and found to be 21 cm with a possible error </a:t>
            </a:r>
            <a:br>
              <a:rPr lang="en-US" altLang="en-US"/>
            </a:br>
            <a:r>
              <a:rPr lang="en-US" altLang="en-US"/>
              <a:t>in measurement of at most 0.05 cm.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What is the maximum error in using this </a:t>
            </a:r>
            <a:br>
              <a:rPr lang="en-US" altLang="en-US"/>
            </a:br>
            <a:r>
              <a:rPr lang="en-US" altLang="en-US"/>
              <a:t>value of the radius to compute the volume </a:t>
            </a:r>
            <a:br>
              <a:rPr lang="en-US" altLang="en-US"/>
            </a:br>
            <a:r>
              <a:rPr lang="en-US" altLang="en-US"/>
              <a:t>of the sphere?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A36A01D1-E79E-49AC-AC79-5F7CD384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E45C00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D8C05E22-B84A-4466-870B-218F2A265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4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37F811D3-6094-4BBD-98BB-823243532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335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DIFFERENTIALS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0877D42-AAFE-4211-BF2C-5AAE8E92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855663"/>
            <a:ext cx="8572500" cy="5865812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en-US" sz="3600"/>
              <a:t>If the radius of the sphere is </a:t>
            </a:r>
            <a:r>
              <a:rPr lang="en-US" altLang="en-US" sz="3600" i="1"/>
              <a:t>r</a:t>
            </a:r>
            <a:r>
              <a:rPr lang="en-US" altLang="en-US" sz="3600"/>
              <a:t>, then </a:t>
            </a:r>
            <a:br>
              <a:rPr lang="en-US" altLang="en-US" sz="3600"/>
            </a:br>
            <a:r>
              <a:rPr lang="en-US" altLang="en-US" sz="3600"/>
              <a:t>its volume is </a:t>
            </a:r>
            <a:r>
              <a:rPr lang="en-US" altLang="en-US" sz="3600" i="1"/>
              <a:t>V</a:t>
            </a:r>
            <a:r>
              <a:rPr lang="en-US" altLang="en-US" sz="3600"/>
              <a:t> = 4/3</a:t>
            </a:r>
            <a:r>
              <a:rPr lang="el-GR" altLang="en-US" sz="3600" i="1">
                <a:cs typeface="Arial" panose="020B0604020202020204" pitchFamily="34" charset="0"/>
              </a:rPr>
              <a:t>π</a:t>
            </a:r>
            <a:r>
              <a:rPr lang="en-US" altLang="en-US" sz="3600" i="1">
                <a:cs typeface="Arial" panose="020B0604020202020204" pitchFamily="34" charset="0"/>
              </a:rPr>
              <a:t>r</a:t>
            </a:r>
            <a:r>
              <a:rPr lang="en-US" altLang="en-US" sz="3600" baseline="30000">
                <a:cs typeface="Arial" panose="020B0604020202020204" pitchFamily="34" charset="0"/>
              </a:rPr>
              <a:t>3</a:t>
            </a:r>
            <a:r>
              <a:rPr lang="en-US" altLang="en-US" sz="3600"/>
              <a:t>. </a:t>
            </a:r>
          </a:p>
          <a:p>
            <a:pPr eaLnBrk="1" hangingPunct="1">
              <a:lnSpc>
                <a:spcPct val="135000"/>
              </a:lnSpc>
            </a:pPr>
            <a:endParaRPr lang="en-US" altLang="en-US" sz="3600"/>
          </a:p>
          <a:p>
            <a:pPr lvl="1" eaLnBrk="1" hangingPunct="1">
              <a:lnSpc>
                <a:spcPct val="135000"/>
              </a:lnSpc>
            </a:pPr>
            <a:r>
              <a:rPr lang="en-US" altLang="en-US" sz="2200"/>
              <a:t>If the error in the measured value of </a:t>
            </a:r>
            <a:r>
              <a:rPr lang="en-US" altLang="en-US" sz="2200" i="1"/>
              <a:t>r</a:t>
            </a:r>
            <a:r>
              <a:rPr lang="en-US" altLang="en-US" sz="2200"/>
              <a:t> </a:t>
            </a:r>
            <a:br>
              <a:rPr lang="en-US" altLang="en-US" sz="2200"/>
            </a:br>
            <a:r>
              <a:rPr lang="en-US" altLang="en-US" sz="2200"/>
              <a:t>is denoted by </a:t>
            </a:r>
            <a:r>
              <a:rPr lang="en-US" altLang="en-US" sz="2200" i="1"/>
              <a:t>dr</a:t>
            </a:r>
            <a:r>
              <a:rPr lang="en-US" altLang="en-US" sz="2200"/>
              <a:t> = </a:t>
            </a:r>
            <a:r>
              <a:rPr lang="en-US" altLang="en-US" sz="2200">
                <a:cs typeface="Arial" panose="020B0604020202020204" pitchFamily="34" charset="0"/>
              </a:rPr>
              <a:t>∆</a:t>
            </a:r>
            <a:r>
              <a:rPr lang="en-US" altLang="en-US" sz="2200" i="1">
                <a:cs typeface="Arial" panose="020B0604020202020204" pitchFamily="34" charset="0"/>
              </a:rPr>
              <a:t>r</a:t>
            </a:r>
            <a:r>
              <a:rPr lang="en-US" altLang="en-US" sz="2200"/>
              <a:t>, then the corresponding </a:t>
            </a:r>
            <a:br>
              <a:rPr lang="en-US" altLang="en-US" sz="2200"/>
            </a:br>
            <a:r>
              <a:rPr lang="en-US" altLang="en-US" sz="2200"/>
              <a:t>error in the calculated value of </a:t>
            </a:r>
            <a:r>
              <a:rPr lang="en-US" altLang="en-US" sz="2200" i="1"/>
              <a:t>V</a:t>
            </a:r>
            <a:r>
              <a:rPr lang="en-US" altLang="en-US" sz="2200"/>
              <a:t> is </a:t>
            </a:r>
            <a:r>
              <a:rPr lang="en-US" altLang="en-US" sz="2200">
                <a:cs typeface="Arial" panose="020B0604020202020204" pitchFamily="34" charset="0"/>
              </a:rPr>
              <a:t>∆</a:t>
            </a:r>
            <a:r>
              <a:rPr lang="en-US" altLang="en-US" sz="2200" i="1">
                <a:cs typeface="Arial" panose="020B0604020202020204" pitchFamily="34" charset="0"/>
              </a:rPr>
              <a:t>V</a:t>
            </a:r>
            <a:r>
              <a:rPr lang="en-US" altLang="en-US" sz="2200"/>
              <a:t>. </a:t>
            </a:r>
            <a:endParaRPr lang="en-US" altLang="en-US" sz="2200" i="1" baseline="30000">
              <a:cs typeface="Arial" panose="020B0604020202020204" pitchFamily="34" charset="0"/>
            </a:endParaRP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6B90DFA5-4A4F-4591-AC66-F0667214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E45C00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72D1EBB8-4DD3-4671-839B-B8BD27A3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4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3A3438C4-6F04-4720-8598-3461D7E1A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335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DIFFERENTIALS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FFD6416-FB3D-47FF-B10F-98A77983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874713"/>
            <a:ext cx="8572500" cy="5865812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/>
              <a:t>This can be approximated by the differential</a:t>
            </a:r>
          </a:p>
          <a:p>
            <a:pPr algn="ctr" eaLnBrk="1" hangingPunct="1">
              <a:lnSpc>
                <a:spcPct val="125000"/>
              </a:lnSpc>
            </a:pPr>
            <a:r>
              <a:rPr lang="en-US" altLang="en-US" i="1"/>
              <a:t>dV </a:t>
            </a:r>
            <a:r>
              <a:rPr lang="en-US" altLang="en-US"/>
              <a:t>= 4</a:t>
            </a:r>
            <a:r>
              <a:rPr lang="el-GR" altLang="en-US" i="1">
                <a:cs typeface="Arial" panose="020B0604020202020204" pitchFamily="34" charset="0"/>
              </a:rPr>
              <a:t>π</a:t>
            </a:r>
            <a:r>
              <a:rPr lang="en-US" altLang="en-US" i="1">
                <a:cs typeface="Arial" panose="020B0604020202020204" pitchFamily="34" charset="0"/>
              </a:rPr>
              <a:t>r</a:t>
            </a:r>
            <a:r>
              <a:rPr lang="en-US" altLang="en-US" baseline="30000">
                <a:cs typeface="Arial" panose="020B0604020202020204" pitchFamily="34" charset="0"/>
              </a:rPr>
              <a:t>2</a:t>
            </a:r>
            <a:r>
              <a:rPr lang="en-US" altLang="en-US" i="1">
                <a:cs typeface="Arial" panose="020B0604020202020204" pitchFamily="34" charset="0"/>
              </a:rPr>
              <a:t>dr</a:t>
            </a:r>
          </a:p>
          <a:p>
            <a:pPr algn="ctr" eaLnBrk="1" hangingPunct="1">
              <a:lnSpc>
                <a:spcPct val="125000"/>
              </a:lnSpc>
            </a:pPr>
            <a:endParaRPr lang="en-US" altLang="en-US" i="1" baseline="30000">
              <a:cs typeface="Arial" panose="020B060402020202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en-US"/>
              <a:t>When </a:t>
            </a:r>
            <a:r>
              <a:rPr lang="en-US" altLang="en-US" i="1"/>
              <a:t>r</a:t>
            </a:r>
            <a:r>
              <a:rPr lang="en-US" altLang="en-US"/>
              <a:t> = 21 and </a:t>
            </a:r>
            <a:r>
              <a:rPr lang="en-US" altLang="en-US" i="1"/>
              <a:t>dr</a:t>
            </a:r>
            <a:r>
              <a:rPr lang="en-US" altLang="en-US"/>
              <a:t> = 0.05, this becomes: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i="1"/>
              <a:t>		dV </a:t>
            </a:r>
            <a:r>
              <a:rPr lang="en-US" altLang="en-US"/>
              <a:t>= 4</a:t>
            </a:r>
            <a:r>
              <a:rPr lang="el-GR" altLang="en-US" i="1">
                <a:cs typeface="Arial" panose="020B0604020202020204" pitchFamily="34" charset="0"/>
              </a:rPr>
              <a:t>π</a:t>
            </a:r>
            <a:r>
              <a:rPr lang="en-US" altLang="en-US">
                <a:cs typeface="Arial" panose="020B0604020202020204" pitchFamily="34" charset="0"/>
              </a:rPr>
              <a:t>(21)</a:t>
            </a:r>
            <a:r>
              <a:rPr lang="en-US" altLang="en-US" baseline="30000">
                <a:cs typeface="Arial" panose="020B0604020202020204" pitchFamily="34" charset="0"/>
              </a:rPr>
              <a:t>2 </a:t>
            </a:r>
            <a:r>
              <a:rPr lang="en-US" altLang="en-US">
                <a:cs typeface="Arial" panose="020B0604020202020204" pitchFamily="34" charset="0"/>
              </a:rPr>
              <a:t>0.05 ≈ 277</a:t>
            </a:r>
          </a:p>
          <a:p>
            <a:pPr eaLnBrk="1" hangingPunct="1">
              <a:lnSpc>
                <a:spcPct val="125000"/>
              </a:lnSpc>
            </a:pPr>
            <a:endParaRPr lang="en-US" altLang="en-US">
              <a:cs typeface="Arial" panose="020B0604020202020204" pitchFamily="34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en-US" sz="2200"/>
              <a:t>The maximum error in the calculated volume </a:t>
            </a:r>
            <a:br>
              <a:rPr lang="en-US" altLang="en-US" sz="2200"/>
            </a:br>
            <a:r>
              <a:rPr lang="en-US" altLang="en-US" sz="2200"/>
              <a:t>is about 277 cm</a:t>
            </a:r>
            <a:r>
              <a:rPr lang="en-US" altLang="en-US" sz="2200" baseline="30000"/>
              <a:t>3</a:t>
            </a:r>
            <a:r>
              <a:rPr lang="en-US" altLang="en-US" sz="2200"/>
              <a:t>.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BE79CD57-A63B-4748-8645-6DB89F95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E45C00"/>
              </a:solidFill>
              <a:latin typeface="Arial" panose="020B0604020202020204" pitchFamily="34" charset="0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26FBE02F-0EFE-4D4B-AFE3-8DCCC9A93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4</a:t>
            </a:r>
          </a:p>
        </p:txBody>
      </p:sp>
      <p:sp>
        <p:nvSpPr>
          <p:cNvPr id="99333" name="Text Box 5">
            <a:extLst>
              <a:ext uri="{FF2B5EF4-FFF2-40B4-BE49-F238E27FC236}">
                <a16:creationId xmlns:a16="http://schemas.microsoft.com/office/drawing/2014/main" id="{AED17B9C-C10C-4B22-8738-2E4577CEF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3355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DIFFERENTIALS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C8F4868-9AFA-4999-BF54-0121779E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874713"/>
            <a:ext cx="8572500" cy="5865812"/>
          </a:xfrm>
        </p:spPr>
        <p:txBody>
          <a:bodyPr/>
          <a:lstStyle/>
          <a:p>
            <a:pPr marL="0" indent="3175" eaLnBrk="1" hangingPunct="1">
              <a:lnSpc>
                <a:spcPct val="120000"/>
              </a:lnSpc>
            </a:pPr>
            <a:r>
              <a:rPr lang="en-US" altLang="en-US" sz="3000"/>
              <a:t>Relative error is computed by dividing </a:t>
            </a:r>
            <a:br>
              <a:rPr lang="en-US" altLang="en-US" sz="3000"/>
            </a:br>
            <a:r>
              <a:rPr lang="en-US" altLang="en-US" sz="3000"/>
              <a:t>the error by the total volume:</a:t>
            </a:r>
          </a:p>
          <a:p>
            <a:pPr marL="0" indent="3175" eaLnBrk="1" hangingPunct="1">
              <a:lnSpc>
                <a:spcPct val="120000"/>
              </a:lnSpc>
            </a:pPr>
            <a:endParaRPr lang="en-US" altLang="en-US" sz="3000"/>
          </a:p>
          <a:p>
            <a:pPr marL="800100" lvl="1" indent="-279400" eaLnBrk="1" hangingPunct="1">
              <a:lnSpc>
                <a:spcPct val="120000"/>
              </a:lnSpc>
            </a:pPr>
            <a:endParaRPr lang="en-US" altLang="en-US" sz="2000"/>
          </a:p>
          <a:p>
            <a:pPr marL="800100" lvl="1" indent="-279400" eaLnBrk="1" hangingPunct="1">
              <a:lnSpc>
                <a:spcPct val="120000"/>
              </a:lnSpc>
            </a:pPr>
            <a:endParaRPr lang="en-US" altLang="en-US" sz="2000"/>
          </a:p>
          <a:p>
            <a:pPr marL="800100" lvl="1" indent="-279400" eaLnBrk="1" hangingPunct="1">
              <a:lnSpc>
                <a:spcPct val="120000"/>
              </a:lnSpc>
            </a:pPr>
            <a:endParaRPr lang="en-US" altLang="en-US" sz="2000"/>
          </a:p>
          <a:p>
            <a:pPr marL="800100" lvl="1" indent="-279400" eaLnBrk="1" hangingPunct="1">
              <a:lnSpc>
                <a:spcPct val="120000"/>
              </a:lnSpc>
            </a:pPr>
            <a:r>
              <a:rPr lang="en-US" altLang="en-US"/>
              <a:t>Thus, the relative error in the volume is about </a:t>
            </a:r>
            <a:br>
              <a:rPr lang="en-US" altLang="en-US"/>
            </a:br>
            <a:r>
              <a:rPr lang="en-US" altLang="en-US"/>
              <a:t>three times the relative error in the radius.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B862FA85-EC79-46E9-A668-0C116385D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3875" y="2149475"/>
          <a:ext cx="54610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457200" progId="Equation.DSMT4">
                  <p:embed/>
                </p:oleObj>
              </mc:Choice>
              <mc:Fallback>
                <p:oleObj name="Equation" r:id="rId3" imgW="1676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2149475"/>
                        <a:ext cx="54610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Text Box 4">
            <a:extLst>
              <a:ext uri="{FF2B5EF4-FFF2-40B4-BE49-F238E27FC236}">
                <a16:creationId xmlns:a16="http://schemas.microsoft.com/office/drawing/2014/main" id="{E05EA74D-CFF8-401E-860A-463DA5226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43465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RELATIVE ERROR</a:t>
            </a:r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B81227F2-5211-4124-A76D-8FBC89BF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Note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545DB73-E202-4C3E-9C7A-B6B7D332C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1050925"/>
            <a:ext cx="8382000" cy="55626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35000"/>
              </a:spcBef>
            </a:pPr>
            <a:r>
              <a:rPr lang="en-US" altLang="en-US"/>
              <a:t>In the example, the relative error in the radius </a:t>
            </a:r>
            <a:br>
              <a:rPr lang="en-US" altLang="en-US"/>
            </a:br>
            <a:r>
              <a:rPr lang="en-US" altLang="en-US"/>
              <a:t>is approximately </a:t>
            </a:r>
            <a:r>
              <a:rPr lang="en-US" altLang="en-US" i="1"/>
              <a:t>dr</a:t>
            </a:r>
            <a:r>
              <a:rPr lang="en-US" altLang="en-US"/>
              <a:t>/</a:t>
            </a:r>
            <a:r>
              <a:rPr lang="en-US" altLang="en-US" i="1"/>
              <a:t>r</a:t>
            </a:r>
            <a:r>
              <a:rPr lang="en-US" altLang="en-US"/>
              <a:t> = 0.05/21 </a:t>
            </a:r>
            <a:r>
              <a:rPr lang="en-US" altLang="en-US">
                <a:cs typeface="Arial" panose="020B0604020202020204" pitchFamily="34" charset="0"/>
              </a:rPr>
              <a:t>≈ 0.0024 </a:t>
            </a:r>
            <a:br>
              <a:rPr lang="en-US" altLang="en-US">
                <a:cs typeface="Arial" panose="020B0604020202020204" pitchFamily="34" charset="0"/>
              </a:rPr>
            </a:br>
            <a:r>
              <a:rPr lang="en-US" altLang="en-US"/>
              <a:t>and it produces a relative error of about 0.007 in the volume. </a:t>
            </a:r>
          </a:p>
          <a:p>
            <a:pPr lvl="1" eaLnBrk="1" hangingPunct="1">
              <a:lnSpc>
                <a:spcPct val="125000"/>
              </a:lnSpc>
              <a:spcBef>
                <a:spcPct val="35000"/>
              </a:spcBef>
            </a:pPr>
            <a:endParaRPr lang="en-US" altLang="en-US" sz="2000"/>
          </a:p>
          <a:p>
            <a:pPr lvl="1" eaLnBrk="1" hangingPunct="1">
              <a:lnSpc>
                <a:spcPct val="125000"/>
              </a:lnSpc>
              <a:spcBef>
                <a:spcPct val="35000"/>
              </a:spcBef>
            </a:pPr>
            <a:r>
              <a:rPr lang="en-US" altLang="en-US" sz="2000"/>
              <a:t>The errors could also be expressed as </a:t>
            </a:r>
            <a:br>
              <a:rPr lang="en-US" altLang="en-US" sz="2000"/>
            </a:br>
            <a:r>
              <a:rPr lang="en-US" altLang="en-US" sz="2000"/>
              <a:t>percentage errors</a:t>
            </a:r>
            <a:r>
              <a:rPr lang="en-US" altLang="en-US" sz="2000" b="1"/>
              <a:t> </a:t>
            </a:r>
            <a:r>
              <a:rPr lang="en-US" altLang="en-US" sz="2000"/>
              <a:t>of 0.24% in the radius </a:t>
            </a:r>
            <a:br>
              <a:rPr lang="en-US" altLang="en-US" sz="2000"/>
            </a:br>
            <a:r>
              <a:rPr lang="en-US" altLang="en-US" sz="2000"/>
              <a:t>and 0.7% in the volume.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F9D85668-E5BC-4297-8BB2-3BBAB0FB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84175"/>
            <a:ext cx="80327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en-US" sz="2400" b="1">
              <a:solidFill>
                <a:srgbClr val="E45C00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D5A9F878-89E7-4B85-B373-848024F7F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Note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279D3D35-5C49-4B67-A26A-190809A58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84175"/>
            <a:ext cx="43465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RELATIVE ERROR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>
            <a:extLst>
              <a:ext uri="{FF2B5EF4-FFF2-40B4-BE49-F238E27FC236}">
                <a16:creationId xmlns:a16="http://schemas.microsoft.com/office/drawing/2014/main" id="{6931D906-B66E-4974-A796-9C88E4CF3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275" y="3052763"/>
            <a:ext cx="2851150" cy="1006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D70BA1-C84F-4004-B9F8-CDA8953CD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19200"/>
            <a:ext cx="8047037" cy="4175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ct val="55000"/>
              </a:spcBef>
            </a:pPr>
            <a:r>
              <a:rPr lang="en-US" altLang="en-US" sz="2400"/>
              <a:t>The tangent line to the curve </a:t>
            </a:r>
            <a:r>
              <a:rPr lang="en-US" altLang="en-US" sz="2400" i="1"/>
              <a:t>y</a:t>
            </a:r>
            <a:r>
              <a:rPr lang="en-US" altLang="en-US" sz="2400"/>
              <a:t> =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at the point </a:t>
            </a:r>
            <a:r>
              <a:rPr lang="en-US" altLang="en-US" sz="2400" i="1"/>
              <a:t>P</a:t>
            </a:r>
            <a:r>
              <a:rPr lang="en-US" altLang="en-US" sz="2400"/>
              <a:t>(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a</a:t>
            </a:r>
            <a:r>
              <a:rPr lang="en-US" altLang="en-US" sz="2400"/>
              <a:t>)) is the line through </a:t>
            </a:r>
            <a:r>
              <a:rPr lang="en-US" altLang="en-US" sz="2400" i="1"/>
              <a:t>P</a:t>
            </a:r>
            <a:r>
              <a:rPr lang="en-US" altLang="en-US" sz="2400"/>
              <a:t> </a:t>
            </a:r>
            <a:r>
              <a:rPr lang="en-US" altLang="en-US" sz="2400" b="1">
                <a:solidFill>
                  <a:schemeClr val="accent2"/>
                </a:solidFill>
              </a:rPr>
              <a:t>with slope </a:t>
            </a:r>
          </a:p>
          <a:p>
            <a:pPr marL="0" indent="0" eaLnBrk="1" hangingPunct="1">
              <a:lnSpc>
                <a:spcPct val="130000"/>
              </a:lnSpc>
              <a:spcBef>
                <a:spcPct val="55000"/>
              </a:spcBef>
            </a:pPr>
            <a:endParaRPr lang="en-US" altLang="en-US" sz="2400"/>
          </a:p>
          <a:p>
            <a:pPr marL="0" indent="0" eaLnBrk="1" hangingPunct="1">
              <a:lnSpc>
                <a:spcPct val="130000"/>
              </a:lnSpc>
              <a:spcBef>
                <a:spcPct val="55000"/>
              </a:spcBef>
            </a:pPr>
            <a:endParaRPr lang="en-US" altLang="en-US" sz="2400"/>
          </a:p>
          <a:p>
            <a:pPr marL="0" indent="0" eaLnBrk="1" hangingPunct="1">
              <a:lnSpc>
                <a:spcPct val="130000"/>
              </a:lnSpc>
              <a:spcBef>
                <a:spcPct val="55000"/>
              </a:spcBef>
            </a:pPr>
            <a:r>
              <a:rPr lang="en-US" altLang="en-US" sz="2400"/>
              <a:t>provided that this limit exists.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95D81A3E-9D2B-45E1-8FD2-4D2F5ADDF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3650" y="2563813"/>
          <a:ext cx="35464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33500" imgH="393700" progId="Equation.DSMT4">
                  <p:embed/>
                </p:oleObj>
              </mc:Choice>
              <mc:Fallback>
                <p:oleObj name="Equation" r:id="rId3" imgW="1333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563813"/>
                        <a:ext cx="35464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D50C2312-1126-4CE5-A5CD-D3AC4C19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TANGENTS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DB263B3A-521E-4A37-8B52-1F9E4470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1. Definition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8EBEFC12-8879-4C74-B4D2-5A6C71FD4F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371600"/>
            <a:ext cx="6065837" cy="4525963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lnSpc>
                <a:spcPct val="130000"/>
              </a:lnSpc>
              <a:spcBef>
                <a:spcPct val="55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>
                <a:solidFill>
                  <a:srgbClr val="800000"/>
                </a:solidFill>
              </a:rPr>
              <a:t>Investigate the example of a falling ball.</a:t>
            </a:r>
          </a:p>
          <a:p>
            <a:pPr lvl="2" eaLnBrk="1" fontAlgn="auto" hangingPunct="1">
              <a:lnSpc>
                <a:spcPct val="130000"/>
              </a:lnSpc>
              <a:spcBef>
                <a:spcPct val="5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200">
                <a:solidFill>
                  <a:srgbClr val="AC4600"/>
                </a:solidFill>
              </a:rPr>
              <a:t>Suppose that a ball is dropped </a:t>
            </a:r>
            <a:br>
              <a:rPr lang="en-US" sz="2200">
                <a:solidFill>
                  <a:srgbClr val="AC4600"/>
                </a:solidFill>
              </a:rPr>
            </a:br>
            <a:r>
              <a:rPr lang="en-US" sz="2200">
                <a:solidFill>
                  <a:srgbClr val="AC4600"/>
                </a:solidFill>
              </a:rPr>
              <a:t>from the upper observation </a:t>
            </a:r>
            <a:br>
              <a:rPr lang="en-US" sz="2200">
                <a:solidFill>
                  <a:srgbClr val="AC4600"/>
                </a:solidFill>
              </a:rPr>
            </a:br>
            <a:r>
              <a:rPr lang="en-US" sz="2200">
                <a:solidFill>
                  <a:srgbClr val="AC4600"/>
                </a:solidFill>
              </a:rPr>
              <a:t>deck of the CN Tower in </a:t>
            </a:r>
            <a:br>
              <a:rPr lang="en-US" sz="2200">
                <a:solidFill>
                  <a:srgbClr val="AC4600"/>
                </a:solidFill>
              </a:rPr>
            </a:br>
            <a:r>
              <a:rPr lang="en-US" sz="2200">
                <a:solidFill>
                  <a:srgbClr val="AC4600"/>
                </a:solidFill>
              </a:rPr>
              <a:t>Toronto, </a:t>
            </a:r>
            <a:r>
              <a:rPr lang="en-US" sz="2200">
                <a:solidFill>
                  <a:srgbClr val="6600FF"/>
                </a:solidFill>
              </a:rPr>
              <a:t>450 m above the </a:t>
            </a:r>
            <a:br>
              <a:rPr lang="en-US" sz="2200">
                <a:solidFill>
                  <a:srgbClr val="6600FF"/>
                </a:solidFill>
              </a:rPr>
            </a:br>
            <a:r>
              <a:rPr lang="en-US" sz="2200">
                <a:solidFill>
                  <a:srgbClr val="6600FF"/>
                </a:solidFill>
              </a:rPr>
              <a:t>ground</a:t>
            </a:r>
            <a:r>
              <a:rPr lang="en-US" sz="2200">
                <a:solidFill>
                  <a:srgbClr val="AC4600"/>
                </a:solidFill>
              </a:rPr>
              <a:t>. </a:t>
            </a:r>
          </a:p>
          <a:p>
            <a:pPr lvl="2" eaLnBrk="1" fontAlgn="auto" hangingPunct="1">
              <a:lnSpc>
                <a:spcPct val="130000"/>
              </a:lnSpc>
              <a:spcBef>
                <a:spcPct val="55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200">
                <a:solidFill>
                  <a:srgbClr val="AC4600"/>
                </a:solidFill>
              </a:rPr>
              <a:t>Find </a:t>
            </a:r>
            <a:r>
              <a:rPr lang="en-US" sz="2200">
                <a:solidFill>
                  <a:srgbClr val="6600FF"/>
                </a:solidFill>
              </a:rPr>
              <a:t>the velocity of the ball </a:t>
            </a:r>
            <a:br>
              <a:rPr lang="en-US" sz="2200">
                <a:solidFill>
                  <a:srgbClr val="6600FF"/>
                </a:solidFill>
              </a:rPr>
            </a:br>
            <a:r>
              <a:rPr lang="en-US" sz="2200">
                <a:solidFill>
                  <a:srgbClr val="6600FF"/>
                </a:solidFill>
              </a:rPr>
              <a:t>after 5 seconds</a:t>
            </a:r>
            <a:r>
              <a:rPr lang="en-US" sz="2200">
                <a:solidFill>
                  <a:srgbClr val="AC4600"/>
                </a:solidFill>
              </a:rPr>
              <a:t>.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8149038B-11FB-4A22-8C2F-30B95FF32F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5938" y="2273300"/>
            <a:ext cx="2143125" cy="3179763"/>
          </a:xfrm>
          <a:noFill/>
        </p:spPr>
      </p:pic>
      <p:sp>
        <p:nvSpPr>
          <p:cNvPr id="17412" name="Text Box 3">
            <a:extLst>
              <a:ext uri="{FF2B5EF4-FFF2-40B4-BE49-F238E27FC236}">
                <a16:creationId xmlns:a16="http://schemas.microsoft.com/office/drawing/2014/main" id="{C99B6DF5-4ECA-4D41-A8E0-AD1B54121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THE VELOCITY PROBLEM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239A7033-EFA7-4504-95D9-F23A66C56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533D6B1-1282-4327-816D-A2C9DC90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3916363"/>
            <a:ext cx="2819400" cy="7620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B671D88-DF6A-4D39-99EA-417DB814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2163763"/>
            <a:ext cx="8229600" cy="254476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60000"/>
              </a:spcBef>
            </a:pPr>
            <a:r>
              <a:rPr lang="en-US" altLang="en-US" sz="2400"/>
              <a:t>If the distance fallen after </a:t>
            </a:r>
            <a:r>
              <a:rPr lang="en-US" altLang="en-US" sz="2400" i="1"/>
              <a:t>t</a:t>
            </a:r>
            <a:r>
              <a:rPr lang="en-US" altLang="en-US" sz="2400"/>
              <a:t> seconds is denoted by </a:t>
            </a:r>
            <a:r>
              <a:rPr lang="en-US" altLang="en-US" sz="2400" i="1"/>
              <a:t>s(t)</a:t>
            </a:r>
            <a:r>
              <a:rPr lang="en-US" altLang="en-US" sz="2400"/>
              <a:t> and measured in meters, then Galileo’s law is expressed by the following equation.	</a:t>
            </a:r>
          </a:p>
          <a:p>
            <a:pPr algn="ctr" eaLnBrk="1" hangingPunct="1">
              <a:lnSpc>
                <a:spcPct val="140000"/>
              </a:lnSpc>
              <a:spcBef>
                <a:spcPct val="60000"/>
              </a:spcBef>
            </a:pPr>
            <a:r>
              <a:rPr lang="en-US" altLang="en-US" sz="2800" i="1"/>
              <a:t>s</a:t>
            </a:r>
            <a:r>
              <a:rPr lang="en-US" altLang="en-US" sz="2800"/>
              <a:t>(</a:t>
            </a:r>
            <a:r>
              <a:rPr lang="en-US" altLang="en-US" sz="2800" i="1"/>
              <a:t>t</a:t>
            </a:r>
            <a:r>
              <a:rPr lang="en-US" altLang="en-US" sz="2800"/>
              <a:t>) = 4.9</a:t>
            </a:r>
            <a:r>
              <a:rPr lang="en-US" altLang="en-US" sz="2800" i="1"/>
              <a:t>t</a:t>
            </a:r>
            <a:r>
              <a:rPr lang="en-US" altLang="en-US" sz="2800" i="1" baseline="30000"/>
              <a:t>2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5D15854F-0B0D-4443-9B03-352E76242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THE VELOCITY PROBLEM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552B00FA-36DC-4338-B483-2FFAE5C5A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CBC9EAB8-B6E7-4986-AD40-6C3B82BA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4175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THE VELOCITY PROBLEM</a:t>
            </a:r>
          </a:p>
        </p:txBody>
      </p:sp>
      <p:sp>
        <p:nvSpPr>
          <p:cNvPr id="944134" name="Rectangle 6">
            <a:extLst>
              <a:ext uri="{FF2B5EF4-FFF2-40B4-BE49-F238E27FC236}">
                <a16:creationId xmlns:a16="http://schemas.microsoft.com/office/drawing/2014/main" id="{FD5C09CA-98ED-4735-A3CD-612FC67BF2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0488" y="4098925"/>
            <a:ext cx="3475037" cy="1752600"/>
          </a:xfrm>
          <a:noFill/>
        </p:spPr>
        <p:txBody>
          <a:bodyPr/>
          <a:lstStyle/>
          <a:p>
            <a:pPr marL="114300" lvl="1" indent="0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en-US" sz="2200"/>
              <a:t>Thus, the (instantaneous) </a:t>
            </a:r>
            <a:br>
              <a:rPr lang="en-US" altLang="en-US" sz="2200"/>
            </a:br>
            <a:r>
              <a:rPr lang="en-US" altLang="en-US" sz="2200"/>
              <a:t>velocity after 5 s is: </a:t>
            </a:r>
          </a:p>
          <a:p>
            <a:pPr marL="114300" lvl="1" indent="0" algn="ctr"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en-US" sz="2200" i="1"/>
              <a:t>v</a:t>
            </a:r>
            <a:r>
              <a:rPr lang="en-US" altLang="en-US" sz="2200"/>
              <a:t> = 49 m/s</a:t>
            </a:r>
          </a:p>
        </p:txBody>
      </p:sp>
      <p:graphicFrame>
        <p:nvGraphicFramePr>
          <p:cNvPr id="944131" name="Object 3">
            <a:extLst>
              <a:ext uri="{FF2B5EF4-FFF2-40B4-BE49-F238E27FC236}">
                <a16:creationId xmlns:a16="http://schemas.microsoft.com/office/drawing/2014/main" id="{84FB9396-9BA7-42AD-BEA9-87C3F4F7B76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1279525"/>
          <a:ext cx="53340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50200" imgH="2133600" progId="Equation.DSMT4">
                  <p:embed/>
                </p:oleObj>
              </mc:Choice>
              <mc:Fallback>
                <p:oleObj name="Equation" r:id="rId3" imgW="7950200" imgH="21336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79525"/>
                        <a:ext cx="53340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2" name="Rectangle 4">
            <a:extLst>
              <a:ext uri="{FF2B5EF4-FFF2-40B4-BE49-F238E27FC236}">
                <a16:creationId xmlns:a16="http://schemas.microsoft.com/office/drawing/2014/main" id="{938CFC45-F1B9-434F-BE8D-FCFA3943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3962400"/>
            <a:ext cx="5715000" cy="2895600"/>
          </a:xfrm>
          <a:prstGeom prst="rect">
            <a:avLst/>
          </a:prstGeom>
          <a:noFill/>
          <a:ln w="19050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944133" name="Picture 5" descr="02p86">
            <a:extLst>
              <a:ext uri="{FF2B5EF4-FFF2-40B4-BE49-F238E27FC236}">
                <a16:creationId xmlns:a16="http://schemas.microsoft.com/office/drawing/2014/main" id="{2BB64471-A639-418C-BE8F-0EA1AA6F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4022725"/>
            <a:ext cx="5588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4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4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4" grpId="0" build="p"/>
      <p:bldP spid="9441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8466</TotalTime>
  <Words>2344</Words>
  <Application>Microsoft Office PowerPoint</Application>
  <PresentationFormat>On-screen Show (4:3)</PresentationFormat>
  <Paragraphs>326</Paragraphs>
  <Slides>58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Wingdings</vt:lpstr>
      <vt:lpstr>Symbol</vt:lpstr>
      <vt:lpstr>Courier New</vt:lpstr>
      <vt:lpstr>Times New Roman</vt:lpstr>
      <vt:lpstr>Tahoma</vt:lpstr>
      <vt:lpstr>Office Theme</vt:lpstr>
      <vt:lpstr>MathType 5.0 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</dc:creator>
  <cp:lastModifiedBy>boybentre3@gmail.com</cp:lastModifiedBy>
  <cp:revision>4057</cp:revision>
  <dcterms:created xsi:type="dcterms:W3CDTF">2006-11-14T13:58:18Z</dcterms:created>
  <dcterms:modified xsi:type="dcterms:W3CDTF">2021-08-21T04:01:38Z</dcterms:modified>
</cp:coreProperties>
</file>