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61"/>
  </p:notesMasterIdLst>
  <p:sldIdLst>
    <p:sldId id="341" r:id="rId3"/>
    <p:sldId id="534" r:id="rId4"/>
    <p:sldId id="445" r:id="rId5"/>
    <p:sldId id="447" r:id="rId6"/>
    <p:sldId id="446" r:id="rId7"/>
    <p:sldId id="448" r:id="rId8"/>
    <p:sldId id="449" r:id="rId9"/>
    <p:sldId id="513" r:id="rId10"/>
    <p:sldId id="450" r:id="rId11"/>
    <p:sldId id="452" r:id="rId12"/>
    <p:sldId id="453" r:id="rId13"/>
    <p:sldId id="529" r:id="rId14"/>
    <p:sldId id="484" r:id="rId15"/>
    <p:sldId id="530" r:id="rId16"/>
    <p:sldId id="455" r:id="rId17"/>
    <p:sldId id="456" r:id="rId18"/>
    <p:sldId id="458" r:id="rId19"/>
    <p:sldId id="459" r:id="rId20"/>
    <p:sldId id="460" r:id="rId21"/>
    <p:sldId id="461" r:id="rId22"/>
    <p:sldId id="462" r:id="rId23"/>
    <p:sldId id="531" r:id="rId24"/>
    <p:sldId id="532" r:id="rId25"/>
    <p:sldId id="463" r:id="rId26"/>
    <p:sldId id="464" r:id="rId27"/>
    <p:sldId id="466" r:id="rId28"/>
    <p:sldId id="467" r:id="rId29"/>
    <p:sldId id="497" r:id="rId30"/>
    <p:sldId id="468" r:id="rId31"/>
    <p:sldId id="469" r:id="rId32"/>
    <p:sldId id="470" r:id="rId33"/>
    <p:sldId id="471" r:id="rId34"/>
    <p:sldId id="473" r:id="rId35"/>
    <p:sldId id="474" r:id="rId36"/>
    <p:sldId id="498" r:id="rId37"/>
    <p:sldId id="475" r:id="rId38"/>
    <p:sldId id="528" r:id="rId39"/>
    <p:sldId id="342" r:id="rId40"/>
    <p:sldId id="344" r:id="rId41"/>
    <p:sldId id="351" r:id="rId42"/>
    <p:sldId id="352" r:id="rId43"/>
    <p:sldId id="353" r:id="rId44"/>
    <p:sldId id="430" r:id="rId45"/>
    <p:sldId id="481" r:id="rId46"/>
    <p:sldId id="482" r:id="rId47"/>
    <p:sldId id="434" r:id="rId48"/>
    <p:sldId id="437" r:id="rId49"/>
    <p:sldId id="439" r:id="rId50"/>
    <p:sldId id="440" r:id="rId51"/>
    <p:sldId id="442" r:id="rId52"/>
    <p:sldId id="443" r:id="rId53"/>
    <p:sldId id="444" r:id="rId54"/>
    <p:sldId id="396" r:id="rId55"/>
    <p:sldId id="398" r:id="rId56"/>
    <p:sldId id="400" r:id="rId57"/>
    <p:sldId id="405" r:id="rId58"/>
    <p:sldId id="483" r:id="rId59"/>
    <p:sldId id="515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45C00"/>
    <a:srgbClr val="AC4600"/>
    <a:srgbClr val="800000"/>
    <a:srgbClr val="CC6600"/>
    <a:srgbClr val="CC00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83" autoAdjust="0"/>
    <p:restoredTop sz="94581" autoAdjust="0"/>
  </p:normalViewPr>
  <p:slideViewPr>
    <p:cSldViewPr>
      <p:cViewPr varScale="1">
        <p:scale>
          <a:sx n="92" d="100"/>
          <a:sy n="92" d="100"/>
        </p:scale>
        <p:origin x="1086" y="84"/>
      </p:cViewPr>
      <p:guideLst>
        <p:guide orient="horz" pos="720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2FBDE5FE-398D-424A-A83E-92FA306788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C38B9713-30EA-4F50-82A4-C34FA69D7E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9698C717-258D-494E-B2F3-115FAE2615C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BDCE10A4-FFD7-4071-9CF3-0EAD3BC7BA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2C3A2109-122A-4DE6-BBAD-78B486DB1F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2942BFB5-3926-490D-AEAA-3FB06F71E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251F7C-3677-412D-906C-0071C15214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38E4E45-4BEE-40C8-AC08-9D5B2E9034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2F26E1-A35C-4D46-90F1-A88061D8436E}" type="slidenum">
              <a:rPr lang="en-US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E125072-950A-4CD3-B2CB-057F46D106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0DFC147-717A-4F97-8E17-E07965D39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6E9DCB0-8DA0-4B78-A3A0-3325CD33B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59E05E-9EC5-4A1D-809A-F734929BFC8F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3A0803C-D91F-41AF-A9EF-09627A28F8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490949C-177D-4244-93E3-E42CC6158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AA38285-8E39-4CFB-A721-21EF73FC3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1A67CE-3EC4-4481-ABC6-EEE98DBF1ABA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EA96695-BA09-4A78-9D04-83935BDC8B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E7AB399-E7CA-4ED5-87C1-2CB4B0CDE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F1240AB-0F1C-4213-84F9-107F7CA90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99934F-270A-4F80-BADA-25DDC4C4297A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233948D-4F4D-488F-9551-264C5730D9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AC6ADE4-5E88-4D81-8D34-01318402D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090730F4-D2C6-46DB-A523-2E18936C8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B14167-FF47-4C63-8B18-13C3231994E3}" type="slidenum">
              <a:rPr lang="en-US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4BFD15D-A7F7-4419-A0F1-9A2FCE2DB9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7E12230-9A1F-4E28-96C2-720983BD7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17ABBF2-D27B-4BE3-B1BF-F72C4F5DB7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FC472E-5DEE-4B85-970B-29A9611CF0F0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B2134D6-076B-4F9C-AB83-C267333FD8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58746F2-C5E9-4A7D-9D7F-E87E33A76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9B886B3F-F378-4E5E-9C19-DF847F637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23D391-57F9-405D-A2A6-105633F095C1}" type="slidenum">
              <a:rPr lang="en-US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EC4941A-0C5C-41FC-9B89-DAB2C4B2F46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9B0964C-A666-47D7-8E3E-AE92030F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44F19D2-E23D-4F8B-9325-92AC63F02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CF4123-57BC-44CE-887E-9E4683A33F2E}" type="slidenum">
              <a:rPr lang="en-US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4BD2DE0-CF0E-4E97-943B-AEDDFCDA82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725F610-E57B-4D9D-B470-19361FC47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69DBD15-78BB-4FB8-8E29-4F8244596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B87B6C-D70B-4B81-981A-11609FB67F04}" type="slidenum">
              <a:rPr lang="en-US" altLang="en-US"/>
              <a:pPr eaLnBrk="1" hangingPunct="1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5C8269AF-19C8-4249-BB32-DA082E191E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A2B6A9B-E1D9-42C0-8DD4-23FA7467E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4C5F1EBB-7442-4981-9A76-A1604E171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A41F52-36C2-4C4C-9C40-D06CB7A5D185}" type="slidenum">
              <a:rPr lang="en-US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178766A-69FD-4B31-A3D9-AEDAF12B5E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0BB9176-E5B8-4939-898A-927E54648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5F5B30D-FDA8-45F0-A449-F9EC93A97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2179A6-4BAF-4B7B-A0B2-1AC528C9EC0A}" type="slidenum">
              <a:rPr lang="en-US" altLang="en-US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F361178-6CA5-4F01-9DF4-D58EFBF645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804090C-D8B0-42D9-AE9E-D96DB227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77E6030-900E-4825-85F5-18C4361D4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64FA4A-318B-425E-9F7D-6EE564E294A3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65CFCFA-1400-4432-82BF-A296430FB8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01F401B-98FB-4533-A84D-41EA4C34D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01DF84C-A9B3-491D-9A59-A111CACD9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452895-2AC1-4743-B1E4-9F20E9DC4747}" type="slidenum">
              <a:rPr lang="en-US" altLang="en-US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749A4C4-D3E8-465D-9F10-389F208EE9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E10F87D-211D-4B23-BE6A-66116B0E8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19589BB-280F-4A34-AC87-257B6FDC8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8019DD-8E00-4600-BAA9-1AEC1F406797}" type="slidenum">
              <a:rPr lang="en-US" altLang="en-US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A079D3F-DCF4-40CF-B406-ABC47ABAD6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3E6EC63E-CA7C-4435-BFF3-1E2FDA253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167C1C94-24FA-41B5-A452-3B836FD0D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D5271C9-EF0A-4AC6-BE9E-55DDF2C04DFC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14B26A4-B015-4D4B-9F99-7782E77ACB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B46CE94-470D-4D2C-9B6F-A9122C9E0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5082EFC-3221-4A08-BA5D-781EFD7A7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2AB558A-DF37-4A7D-91DF-63F99CA95F24}" type="slidenum">
              <a:rPr lang="en-US" altLang="en-US"/>
              <a:pPr eaLnBrk="1" hangingPunct="1"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67417B7-49CB-400C-839B-D2C952F200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0F444D6-B302-4340-A126-20A4E2212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2E7F4AA-1420-4EBC-AFFF-3B48054EA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834A41-6E52-45AB-8423-CF4EC79E0866}" type="slidenum">
              <a:rPr lang="en-US" altLang="en-US"/>
              <a:pPr eaLnBrk="1" hangingPunct="1"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1DCAB523-E103-46B4-9F23-7F1E5265E1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90A69E9-618E-429E-9744-2AFB98422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9CA4F28-BB8E-4DC5-A25B-9AD8D0914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689038-1ACB-463A-A8A9-A01D288BA22F}" type="slidenum">
              <a:rPr lang="en-US" altLang="en-US"/>
              <a:pPr eaLnBrk="1" hangingPunct="1"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F6910DA-5CB9-49E1-9568-B8508BD23E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7BCB882-0B9B-475C-A0FB-E82740B9F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AEE11A1-8AE7-4FB2-BC03-DF2094EA9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A7156A-9E20-4813-A17D-45B4ED1DA678}" type="slidenum">
              <a:rPr lang="en-US" altLang="en-US"/>
              <a:pPr eaLnBrk="1" hangingPunct="1"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FA7B457-A2F7-4F63-A7E0-CFF078DFF4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57E5C488-EBC8-417F-9618-9CE3C16F3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A98B41C-E6A0-4E83-B84F-93CDEE2B73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F75E56-C745-44CD-AEAB-0FAAC332EC97}" type="slidenum">
              <a:rPr lang="en-US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BDD2F787-F31F-4190-9565-70BF5CA7C3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BB42290-1FB8-440D-8669-BACFAEE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627F9F4-C9F9-4CDD-B819-B33AACF67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3BC1B6-D610-4B8B-867F-6EF1A1238AE7}" type="slidenum">
              <a:rPr lang="en-US" altLang="en-US"/>
              <a:pPr eaLnBrk="1" hangingPunct="1"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AC030CA-0FB8-465B-9217-CF9B879D9A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105C10C-D830-4F11-AD8A-118AE1CBD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AE14EEA-885B-414B-A25F-6A030509E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8969F0-58BC-4626-90BF-3E91FA9E6B67}" type="slidenum">
              <a:rPr lang="en-US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42294C3-97C7-4556-83D8-2C18249852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BA3F9A4-670B-4166-A084-E9955936F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62D575D-66F4-43D8-B0CE-AA56779A3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AC629A-F997-4600-A1DD-61A3926D540B}" type="slidenum">
              <a:rPr lang="en-US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DC94A1E-723C-4CB1-90C3-4C48C55FC5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4FB64D2-B179-4C8C-8871-BE86D575F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2964CC2-2977-4FBA-A04D-EE6F913B8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B30141C-CCBA-4A80-8157-D04CC747FBDF}" type="slidenum">
              <a:rPr lang="en-US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B9620F0-D52E-4700-A040-FCC63B98FF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469AA141-6174-433A-84C5-4F1D06442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6BDAA2E2-8C8D-4B6B-9DB8-52D0172DD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8E0DB3-5B96-4FCA-B66B-DDC9C83FCF79}" type="slidenum">
              <a:rPr lang="en-US" altLang="en-US"/>
              <a:pPr eaLnBrk="1" hangingPunct="1"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90F148D3-18AD-4A61-BB71-A666A1CBC5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9F80B9C-7186-4804-8E28-B6551D562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A7F55075-CD94-42B2-B491-C5599C62C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54B0585-719D-46FF-957F-CF456971129D}" type="slidenum">
              <a:rPr lang="en-US" altLang="en-US"/>
              <a:pPr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696DBA6-C65C-4F85-BA6C-6FDBC3D402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77F640E-A170-4FED-BE7D-1543DD808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C0681F88-7A63-4B91-BE88-BF89A36A4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FD877B-7CFD-420B-BB87-5CB2F30509B1}" type="slidenum">
              <a:rPr lang="en-US" altLang="en-US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E03E38A-9A27-4DF1-8334-E4A7DF19D6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01058579-061A-4D2C-9522-454497885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99FBB0CB-E7C6-4147-9C81-6F19B72B95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73AFD3-EFE8-482C-BE72-7B29902E2106}" type="slidenum">
              <a:rPr lang="en-US" altLang="en-US"/>
              <a:pPr eaLnBrk="1" hangingPunct="1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13C85AA4-AAFA-40F3-8652-2E12A45744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6A94651F-A427-454E-B7BC-0ADF99221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F4DB628E-5D3C-4F07-8F80-BD3A917E2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F7EAE6-42F4-40BB-ADD9-D2BA7BE40935}" type="slidenum">
              <a:rPr lang="en-US" altLang="en-US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DCEA3F0C-88CA-4DAA-940F-5A4C9A7728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A750F770-2291-4C83-BE24-B7FA4B7AB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8CA4BE90-F7AF-4ECD-8B61-3DFF4A9EC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AD33E0-34FB-4575-8994-8F42F5F1F8DE}" type="slidenum">
              <a:rPr lang="en-US" altLang="en-US"/>
              <a:pPr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117BD18-6C3B-43DF-93E1-4B1405F93CA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B72B223-B635-40F5-9CB4-55C6E9706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9DE0256-D36F-4CB8-9E7B-FACF5B8A7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154A0F4-07D6-4A6E-AE79-692945823EAF}" type="slidenum">
              <a:rPr lang="en-US" altLang="en-US"/>
              <a:pPr eaLnBrk="1" hangingPunct="1"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328EBCCA-6448-410A-B1EB-8CDC38E79A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F1229B87-7676-4A92-A7E7-7ED62FAA4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FC72D3EA-C83A-47AF-B500-9289CCE2C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336CE84-963D-4D7F-9B69-FC82B3F74E47}" type="slidenum">
              <a:rPr lang="en-US" altLang="en-US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32C7A8F8-FB19-46CB-A54C-1E62403B2B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26DD2256-117F-4472-9622-A9E78F725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0E20EF98-9E86-4742-9A80-9E34320F2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A9F8C9-F305-45E2-870C-EDB9F7CA7A09}" type="slidenum">
              <a:rPr lang="en-US" altLang="en-US"/>
              <a:pPr eaLnBrk="1" hangingPunct="1"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25E3A57-2214-4027-9896-150108A9E1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474D861-B6E2-41A1-8B46-9971BA9EF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C3151CB-6216-44CE-9368-F5EEF716E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A6714C-B16B-4F44-B5DD-2E9EDD743914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74C6244-A21D-4E44-A340-C8557BFAAB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51A67B85-DF40-41CD-8D30-1777A12FB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4F66402-AC04-416D-B480-47282F02F5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FB3834-CD05-46D3-B23E-3C7E524467E8}" type="slidenum">
              <a:rPr lang="en-US" altLang="en-US"/>
              <a:pPr eaLnBrk="1" hangingPunct="1"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900C7542-69D3-4850-9FC0-34415E0F301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73203BDA-3AAB-464F-BAAE-9CAA680A9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2719F5F4-47F3-477A-95EC-DA439C79F1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DB6EC05-BBFF-4B4B-8127-0E00685F7062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DF95818-724F-43EB-9B66-B0C7B5319C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41BCE69-8A4C-4716-89AC-57D204425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0F034A9-B511-4E79-8C3A-198FABEC61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378EB1-0BE8-40E6-929D-40C13C5CD4FD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426A636-E4E5-4830-987A-582FDEA4B4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AF1A6332-ECB3-4FED-AB11-68DE75015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1C2B743-66EC-4ED0-BC96-DF69E76D2B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0BE71E-5163-4E85-B930-71FAA2E8D55D}" type="slidenum">
              <a:rPr lang="en-US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D170F89-BB30-4FF0-B085-ECB83BB53A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E3BAF26-6F5D-4F5A-846E-195903E56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C5ECE89-EF7F-4B4F-B716-8AF64F3B4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74F1DD-63BA-4F05-8735-70EE821DABCD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B60F700-6E06-4F31-9C41-B9E798B486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AE46959-1E9D-4534-A6CD-F46B6C6FF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AD1A64F-5CC1-42BE-AEAF-26E2568EA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3FEB9A-4710-4A95-BDB6-4A0A017D609D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33FB9FA-2E85-4E27-B5C5-E8B0CCB7C6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3AE9219-63F0-4477-B103-699FEC27B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11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3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69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76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831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1226-1FAA-4D0D-B6E1-BDFEDB12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507CA-18C6-45DA-9CB9-606B13BBE536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605D-D9EA-4C77-B97D-175BB243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C832-CA4B-41DC-AA41-A04E5D79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A59970-0569-411F-9F92-F5DBDDE5B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795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9FFA-D6C6-4835-B523-ABB7A19B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74FED-19A5-453A-BD79-2B848F1E1CE7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19659-F9EC-461B-B2C6-598A64AC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E17A-2E0A-4799-97F6-0210A87A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72AD1-E7C7-4CD7-A36C-87A2EAD962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40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A2D1-50AC-4023-9D17-BAD1B740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79A4D-9893-4FFE-91B2-58DD10D113FF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130B-3148-41CD-BADA-0D814E65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AEEF-40E1-4542-88D9-3AAA713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AA688-C34C-41B8-A2E6-529D5ECF0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923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A31696-71B4-4634-B0F7-AC8F52E3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70D9F-BC63-4C82-8536-33AA44803424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DFD5F2-F160-421B-98FC-734EEF04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8B4170-ED3F-4FBB-A16D-4F96A214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B4C39-ABA0-4760-8AEC-F83433638E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5049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FD98FF-EE22-417D-B382-53D5417B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A087-C5F3-4923-8403-B19017D4CA6C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51CCD4-D008-431B-BAFB-E06E6D73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E0529A-7905-496E-A4EF-882ED890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EEE0F-6016-4552-9809-267267E838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974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4DBAC8-A0FF-479A-9976-BD277294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6D7DB-5D7C-44B4-9A7E-6BA70A0328DC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A8A0BB4-6F39-425F-908C-B1F4C039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469394-DC21-4F8E-813C-E7E18C8F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C4AD6-FD77-4E9A-B997-F67E9F690F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1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4854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710D8E-04D5-4AEF-B486-B195E8DD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8A8F8-B26E-4796-99AE-8F947C3FDAA4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CE1CF6-A246-455E-ADD1-F9F507F5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328AFA-BDF6-411F-ADE5-027F19E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71665-4D56-468E-81FF-A1C1674673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642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986871-70C6-43FC-AD17-B2CDBE80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5518E-C7F3-450D-AEB7-97934BFDEF52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17B4C8-B221-4196-A0C3-FA56AE9C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C9CAB2-39D7-4B65-A65C-44133CEA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69A8C-852F-41F7-B7C8-E135B01BA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935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C39E63-325A-483B-BE30-EA570916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FC730-1C2C-4294-9165-FE92DAB2A2B2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2D89D2-5029-4594-A708-842E2B0A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8A0474-0A7D-41E0-A43F-AFA4D367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939C9-2048-4E63-A627-0289B8A93A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703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0434-D3FB-461E-B60F-43B0C81A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8195E-4C3D-4A21-8503-A5AA07C1C24F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2CED-2DD9-412A-A30A-4FC8A136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2AD6-AC89-4D95-B000-D9ABBE74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B2601-4B20-4947-930F-88188D979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728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61932-7F11-4FFC-AEDE-EC1201FC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67E7E-FD46-48D3-B18E-5AFD6AE6EFED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7E7D-DAF3-42B0-9063-9F93B5B6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DCE3-320F-4B76-898B-70FACF57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E309E-2446-4D10-810C-8BD84761D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510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97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50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629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72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689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86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0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040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080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E45C00"/>
          </a:solidFill>
          <a:latin typeface="Arial" charset="0"/>
        </a:defRPr>
      </a:lvl9pPr>
    </p:titleStyle>
    <p:bodyStyle>
      <a:lvl1pPr marL="342900" indent="-339725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har char="•"/>
        <a:defRPr sz="3200">
          <a:solidFill>
            <a:srgbClr val="80000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>
          <a:solidFill>
            <a:srgbClr val="AC4600"/>
          </a:solidFill>
          <a:latin typeface="+mn-lt"/>
        </a:defRPr>
      </a:lvl2pPr>
      <a:lvl3pPr marL="1431925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AC4600"/>
          </a:solidFill>
          <a:latin typeface="+mn-lt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DB1FD42-2D9F-4F8C-B231-0C6E464C29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19A377-6326-4AE6-A2D5-4F31E2ED96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BB44-64B8-46D9-B02A-9F49CCDF6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99B3EB23-363C-4D04-BF9D-14F7A1117B86}" type="datetimeFigureOut">
              <a:rPr lang="en-US"/>
              <a:pPr>
                <a:defRPr/>
              </a:pPr>
              <a:t>8/21/2021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C8751-2E38-405C-8915-25891EC4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527DB-48C6-4323-A0B5-36E2E12DE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05B62F2-D1D7-45E3-A871-2ADD4B5740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7.jpeg"/><Relationship Id="rId4" Type="http://schemas.openxmlformats.org/officeDocument/2006/relationships/image" Target="../media/image3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9.jpeg"/><Relationship Id="rId4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0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3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../../../phuoc%20vinh/Truong%20FPT/math%201/Calculus_Feb09/Animations/chapter23/movies/04_03_11.html" TargetMode="Externa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>
            <a:extLst>
              <a:ext uri="{FF2B5EF4-FFF2-40B4-BE49-F238E27FC236}">
                <a16:creationId xmlns:a16="http://schemas.microsoft.com/office/drawing/2014/main" id="{E4B31923-AE2F-497B-81A0-C1B1CB150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200400"/>
            <a:ext cx="6172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APPLICATIONS OF DIFFERENTIATION</a:t>
            </a:r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BE1FA975-EA4B-4BD3-B5F4-19CBD2E47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133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00" name="Text Box 5">
            <a:extLst>
              <a:ext uri="{FF2B5EF4-FFF2-40B4-BE49-F238E27FC236}">
                <a16:creationId xmlns:a16="http://schemas.microsoft.com/office/drawing/2014/main" id="{00B0C332-293E-4913-93FC-E33E027D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57200"/>
            <a:ext cx="16764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0">
                <a:solidFill>
                  <a:srgbClr val="E45C00"/>
                </a:solidFill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>
            <a:extLst>
              <a:ext uri="{FF2B5EF4-FFF2-40B4-BE49-F238E27FC236}">
                <a16:creationId xmlns:a16="http://schemas.microsoft.com/office/drawing/2014/main" id="{A797F980-5B20-4681-A982-23770C56D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EXTREME VALUE THEOREM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9142724-5B45-429B-BE57-1D62604A8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8153400" cy="1944688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 sz="2000"/>
              <a:t>The theorem does not tell us how to find these extreme values.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 sz="2400"/>
              <a:t>We start by looking for local extreme values.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A716A876-7364-4416-8103-C32227A0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43200"/>
            <a:ext cx="5029200" cy="3465513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3317" name="Picture 5" descr="040108">
            <a:extLst>
              <a:ext uri="{FF2B5EF4-FFF2-40B4-BE49-F238E27FC236}">
                <a16:creationId xmlns:a16="http://schemas.microsoft.com/office/drawing/2014/main" id="{3CBA7934-EC68-47B4-98A2-C70D4EFA8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789238"/>
            <a:ext cx="4894263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E1FDA973-BCEB-4FBA-B620-57F67CAA6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rgbClr val="FFFFFF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FERMAT’S THEOREM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3E2FDFD-262B-4474-B48A-D47380382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046163"/>
            <a:ext cx="6553200" cy="1773237"/>
          </a:xfrm>
        </p:spPr>
        <p:txBody>
          <a:bodyPr/>
          <a:lstStyle/>
          <a:p>
            <a:pPr eaLnBrk="1" hangingPunct="1"/>
            <a:r>
              <a:rPr lang="en-US" altLang="en-US" sz="2400"/>
              <a:t>If </a:t>
            </a:r>
            <a:r>
              <a:rPr lang="en-US" altLang="en-US" sz="2400" i="1"/>
              <a:t>f</a:t>
            </a:r>
            <a:r>
              <a:rPr lang="en-US" altLang="en-US" sz="2400"/>
              <a:t> </a:t>
            </a:r>
            <a:r>
              <a:rPr lang="en-US" altLang="en-US" sz="2400" b="1" i="1"/>
              <a:t>has </a:t>
            </a:r>
            <a:r>
              <a:rPr lang="en-US" altLang="en-US" sz="2400"/>
              <a:t>a local maximum or minimum at </a:t>
            </a:r>
            <a:r>
              <a:rPr lang="en-US" altLang="en-US" sz="2400" i="1"/>
              <a:t>c</a:t>
            </a:r>
            <a:r>
              <a:rPr lang="en-US" altLang="en-US" sz="2400"/>
              <a:t>, and </a:t>
            </a:r>
          </a:p>
          <a:p>
            <a:pPr eaLnBrk="1" hangingPunct="1"/>
            <a:r>
              <a:rPr lang="en-US" altLang="en-US" sz="2400"/>
              <a:t>if </a:t>
            </a:r>
            <a:r>
              <a:rPr lang="en-US" altLang="en-US" sz="2800" b="1" i="1">
                <a:latin typeface="Times New Roman" panose="02020603050405020304" pitchFamily="18" charset="0"/>
              </a:rPr>
              <a:t>f ’</a:t>
            </a:r>
            <a:r>
              <a:rPr lang="en-US" altLang="en-US" sz="2800" b="1">
                <a:latin typeface="Times New Roman" panose="02020603050405020304" pitchFamily="18" charset="0"/>
              </a:rPr>
              <a:t>(</a:t>
            </a:r>
            <a:r>
              <a:rPr lang="en-US" altLang="en-US" sz="2800" b="1" i="1">
                <a:latin typeface="Times New Roman" panose="02020603050405020304" pitchFamily="18" charset="0"/>
              </a:rPr>
              <a:t>c</a:t>
            </a:r>
            <a:r>
              <a:rPr lang="en-US" altLang="en-US" sz="2800" b="1">
                <a:latin typeface="Times New Roman" panose="02020603050405020304" pitchFamily="18" charset="0"/>
              </a:rPr>
              <a:t>)</a:t>
            </a:r>
            <a:r>
              <a:rPr lang="en-US" altLang="en-US" sz="2400"/>
              <a:t> exists, </a:t>
            </a:r>
          </a:p>
          <a:p>
            <a:pPr eaLnBrk="1" hangingPunct="1"/>
            <a:r>
              <a:rPr lang="en-US" altLang="en-US" sz="2400"/>
              <a:t>	then </a:t>
            </a:r>
            <a:r>
              <a:rPr lang="en-US" altLang="en-US" sz="2400" i="1"/>
              <a:t>f</a:t>
            </a:r>
            <a:r>
              <a:rPr lang="en-US" altLang="en-US" sz="2400"/>
              <a:t> </a:t>
            </a:r>
            <a:r>
              <a:rPr lang="en-US" altLang="en-US" sz="2400" i="1"/>
              <a:t>’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/>
              <a:t>) = 0.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11DF4555-087B-4B1C-8419-2A73288E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Theorem 4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68215F7-1F6E-4E46-B830-5AE09AACB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38500"/>
            <a:ext cx="4724400" cy="33147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4342" name="Picture 6" descr="040108">
            <a:extLst>
              <a:ext uri="{FF2B5EF4-FFF2-40B4-BE49-F238E27FC236}">
                <a16:creationId xmlns:a16="http://schemas.microsoft.com/office/drawing/2014/main" id="{6B756D9A-93FF-4B54-87A1-A9477092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3287713"/>
            <a:ext cx="46609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ED8BBC14-5AFB-4E10-908B-6EF4997D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157288"/>
            <a:ext cx="7343775" cy="13731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Is it true if say that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Arial" panose="020B0604020202020204" pitchFamily="34" charset="0"/>
              </a:rPr>
              <a:t>” f’(c)=0 if f has local extrem value at c?”</a:t>
            </a:r>
          </a:p>
        </p:txBody>
      </p:sp>
      <p:sp>
        <p:nvSpPr>
          <p:cNvPr id="637955" name="Text Box 3">
            <a:extLst>
              <a:ext uri="{FF2B5EF4-FFF2-40B4-BE49-F238E27FC236}">
                <a16:creationId xmlns:a16="http://schemas.microsoft.com/office/drawing/2014/main" id="{445EE686-B944-4EED-AE72-FAD2CF351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276600"/>
            <a:ext cx="389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Answer: It is false, see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BD56C7E5-3177-46FB-BE83-E2B7D2D01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CRITICAL NUMBERS</a:t>
            </a:r>
          </a:p>
        </p:txBody>
      </p:sp>
      <p:sp>
        <p:nvSpPr>
          <p:cNvPr id="16387" name="Rectangle 11">
            <a:extLst>
              <a:ext uri="{FF2B5EF4-FFF2-40B4-BE49-F238E27FC236}">
                <a16:creationId xmlns:a16="http://schemas.microsoft.com/office/drawing/2014/main" id="{A075F5C3-517C-4A6D-8313-316EE1472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4000"/>
            <a:ext cx="7620000" cy="1828800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en-US" sz="2400"/>
              <a:t>The function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= |</a:t>
            </a:r>
            <a:r>
              <a:rPr lang="en-US" altLang="en-US" sz="2400" i="1"/>
              <a:t>x</a:t>
            </a:r>
            <a:r>
              <a:rPr lang="en-US" altLang="en-US" sz="2400"/>
              <a:t>| has its (local and absolute) minimum value at 0.</a:t>
            </a:r>
          </a:p>
          <a:p>
            <a:pPr lvl="1" eaLnBrk="1" hangingPunct="1">
              <a:lnSpc>
                <a:spcPct val="130000"/>
              </a:lnSpc>
              <a:spcBef>
                <a:spcPct val="30000"/>
              </a:spcBef>
            </a:pPr>
            <a:r>
              <a:rPr lang="en-US" altLang="en-US" sz="2400" i="1"/>
              <a:t>f</a:t>
            </a:r>
            <a:r>
              <a:rPr lang="en-US" altLang="en-US" sz="2400"/>
              <a:t> </a:t>
            </a:r>
            <a:r>
              <a:rPr lang="en-US" altLang="en-US" sz="2400" i="1"/>
              <a:t>’</a:t>
            </a:r>
            <a:r>
              <a:rPr lang="en-US" altLang="en-US" sz="2400"/>
              <a:t>(0) does not exist.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E4077D9F-2DCF-4A07-9054-3E70C583F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16389" name="Rectangle 8">
            <a:extLst>
              <a:ext uri="{FF2B5EF4-FFF2-40B4-BE49-F238E27FC236}">
                <a16:creationId xmlns:a16="http://schemas.microsoft.com/office/drawing/2014/main" id="{166D1993-999F-4691-80FF-5FB49974B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3629025"/>
            <a:ext cx="4306887" cy="292417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6390" name="Picture 9" descr="040110">
            <a:extLst>
              <a:ext uri="{FF2B5EF4-FFF2-40B4-BE49-F238E27FC236}">
                <a16:creationId xmlns:a16="http://schemas.microsoft.com/office/drawing/2014/main" id="{B4C40C7E-C1E7-479A-934F-A2D368E0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3" y="3719513"/>
            <a:ext cx="4090987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>
            <a:extLst>
              <a:ext uri="{FF2B5EF4-FFF2-40B4-BE49-F238E27FC236}">
                <a16:creationId xmlns:a16="http://schemas.microsoft.com/office/drawing/2014/main" id="{A50C30ED-631D-4B39-ADCB-8B544F4E3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rgbClr val="FFFFFF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CRITICAL NUMBERS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F7C06DB-C3DE-4B2C-B3C9-25B1C8042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6629400" cy="1905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A </a:t>
            </a:r>
            <a:r>
              <a:rPr lang="en-US" altLang="en-US" sz="2400" b="1">
                <a:solidFill>
                  <a:schemeClr val="accent2"/>
                </a:solidFill>
              </a:rPr>
              <a:t>critical number (điểm tới hạn)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b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of a function </a:t>
            </a:r>
            <a:r>
              <a:rPr lang="en-US" altLang="en-US" sz="2400" i="1"/>
              <a:t>f</a:t>
            </a:r>
            <a:r>
              <a:rPr lang="en-US" altLang="en-US" sz="2400"/>
              <a:t> is a number </a:t>
            </a:r>
            <a:br>
              <a:rPr lang="en-US" altLang="en-US" sz="2400"/>
            </a:br>
            <a:r>
              <a:rPr lang="en-US" altLang="en-US" sz="2400" i="1"/>
              <a:t>c</a:t>
            </a:r>
            <a:r>
              <a:rPr lang="en-US" altLang="en-US" sz="2400"/>
              <a:t> in the domain of </a:t>
            </a:r>
            <a:r>
              <a:rPr lang="en-US" altLang="en-US" sz="2400" i="1"/>
              <a:t>f </a:t>
            </a:r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/>
              <a:t>such that either </a:t>
            </a:r>
            <a:r>
              <a:rPr lang="en-US" altLang="en-US" sz="2400" i="1">
                <a:solidFill>
                  <a:schemeClr val="accent2"/>
                </a:solidFill>
              </a:rPr>
              <a:t>f </a:t>
            </a:r>
            <a:r>
              <a:rPr lang="en-US" altLang="en-US" sz="2400">
                <a:solidFill>
                  <a:schemeClr val="accent2"/>
                </a:solidFill>
              </a:rPr>
              <a:t>’(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>
                <a:solidFill>
                  <a:schemeClr val="accent2"/>
                </a:solidFill>
              </a:rPr>
              <a:t>) = 0</a:t>
            </a:r>
            <a:r>
              <a:rPr lang="en-US" altLang="en-US" sz="2400"/>
              <a:t> or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 ’(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>
                <a:solidFill>
                  <a:schemeClr val="accent2"/>
                </a:solidFill>
              </a:rPr>
              <a:t>) does not exist</a:t>
            </a:r>
            <a:r>
              <a:rPr lang="en-US" altLang="en-US" sz="2400"/>
              <a:t>.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E2DDD11-1D3B-4FF7-A979-73B89256C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Definition 6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BFB592B8-2059-4A33-BB3D-D0563E47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52800"/>
            <a:ext cx="7467600" cy="29718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7414" name="Picture 6" descr="040108">
            <a:extLst>
              <a:ext uri="{FF2B5EF4-FFF2-40B4-BE49-F238E27FC236}">
                <a16:creationId xmlns:a16="http://schemas.microsoft.com/office/drawing/2014/main" id="{A393BD63-C26B-431E-BCD6-236AC9C1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57575"/>
            <a:ext cx="406876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>
            <a:extLst>
              <a:ext uri="{FF2B5EF4-FFF2-40B4-BE49-F238E27FC236}">
                <a16:creationId xmlns:a16="http://schemas.microsoft.com/office/drawing/2014/main" id="{1EDC67EF-AC1C-4234-8C9E-9489A0F5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57575"/>
            <a:ext cx="32004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>
            <a:extLst>
              <a:ext uri="{FF2B5EF4-FFF2-40B4-BE49-F238E27FC236}">
                <a16:creationId xmlns:a16="http://schemas.microsoft.com/office/drawing/2014/main" id="{457CBA7B-AD5A-481B-99C2-2A49B6D8B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CRITICAL NUMBERS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C330AF1-75CC-4DA3-B83A-0FE337E9F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1524000"/>
            <a:ext cx="6019800" cy="1087438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>
                <a:solidFill>
                  <a:srgbClr val="0033CC"/>
                </a:solidFill>
              </a:rPr>
              <a:t>f </a:t>
            </a:r>
            <a:r>
              <a:rPr lang="en-US" altLang="en-US" sz="2400">
                <a:solidFill>
                  <a:srgbClr val="0033CC"/>
                </a:solidFill>
              </a:rPr>
              <a:t>has a local maximum or minimum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,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then </a:t>
            </a:r>
            <a:r>
              <a:rPr lang="en-US" altLang="en-US" sz="2400" i="1">
                <a:solidFill>
                  <a:srgbClr val="0033CC"/>
                </a:solidFill>
              </a:rPr>
              <a:t>c </a:t>
            </a:r>
            <a:r>
              <a:rPr lang="en-US" altLang="en-US" sz="2400">
                <a:solidFill>
                  <a:srgbClr val="0033CC"/>
                </a:solidFill>
              </a:rPr>
              <a:t>is a critical number of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46F6120-C9DD-444D-83C5-D24D79283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Theorem 7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E9F7570D-B6C5-4D89-BB73-1EF92D99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38500"/>
            <a:ext cx="4724400" cy="33147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18438" name="Picture 8" descr="040108">
            <a:extLst>
              <a:ext uri="{FF2B5EF4-FFF2-40B4-BE49-F238E27FC236}">
                <a16:creationId xmlns:a16="http://schemas.microsoft.com/office/drawing/2014/main" id="{08D1A7B5-1ADC-4764-BA11-E1AE9E9D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3287713"/>
            <a:ext cx="46609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E8B52D5F-2111-4FF3-B4EA-1700EF173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334000" cy="585788"/>
          </a:xfrm>
          <a:solidFill>
            <a:srgbClr val="FFFFFF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CLOSED INTERVAL METHOD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50F5B6B6-E77C-4316-AA5C-0B53AAA6D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1255713"/>
            <a:ext cx="8572500" cy="430688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400"/>
              <a:t>To find the </a:t>
            </a:r>
            <a:r>
              <a:rPr lang="en-US" altLang="en-US" sz="2400" b="1">
                <a:solidFill>
                  <a:schemeClr val="accent2"/>
                </a:solidFill>
              </a:rPr>
              <a:t>absolute</a:t>
            </a:r>
            <a:r>
              <a:rPr lang="en-US" altLang="en-US" sz="2400"/>
              <a:t> maximum and minimum values of a continuous function </a:t>
            </a:r>
            <a:r>
              <a:rPr lang="en-US" altLang="en-US" sz="2400" i="1"/>
              <a:t>f</a:t>
            </a:r>
            <a:r>
              <a:rPr lang="en-US" altLang="en-US" sz="2400"/>
              <a:t> on a closed interval [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]:</a:t>
            </a:r>
          </a:p>
          <a:p>
            <a:pPr marL="990600" lvl="1" indent="-533400" eaLnBrk="1" hangingPunct="1">
              <a:lnSpc>
                <a:spcPct val="125000"/>
              </a:lnSpc>
              <a:spcBef>
                <a:spcPct val="45000"/>
              </a:spcBef>
              <a:buFontTx/>
              <a:buAutoNum type="arabicPeriod"/>
            </a:pPr>
            <a:r>
              <a:rPr lang="en-US" altLang="en-US" sz="2400"/>
              <a:t>Find the values of </a:t>
            </a:r>
            <a:r>
              <a:rPr lang="en-US" altLang="en-US" sz="2400" i="1"/>
              <a:t>f</a:t>
            </a:r>
            <a:r>
              <a:rPr lang="en-US" altLang="en-US" sz="2400"/>
              <a:t> at the </a:t>
            </a:r>
            <a:r>
              <a:rPr lang="en-US" altLang="en-US" sz="2400">
                <a:solidFill>
                  <a:schemeClr val="accent2"/>
                </a:solidFill>
              </a:rPr>
              <a:t>critical numbers </a:t>
            </a:r>
            <a:r>
              <a:rPr lang="en-US" altLang="en-US" sz="2400"/>
              <a:t>of </a:t>
            </a:r>
            <a:r>
              <a:rPr lang="en-US" altLang="en-US" sz="2400" i="1"/>
              <a:t>f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in 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a</a:t>
            </a:r>
            <a:r>
              <a:rPr lang="en-US" altLang="en-US" sz="2400">
                <a:solidFill>
                  <a:schemeClr val="accent2"/>
                </a:solidFill>
              </a:rPr>
              <a:t>, </a:t>
            </a:r>
            <a:r>
              <a:rPr lang="en-US" altLang="en-US" sz="2400" i="1">
                <a:solidFill>
                  <a:schemeClr val="accent2"/>
                </a:solidFill>
              </a:rPr>
              <a:t>b</a:t>
            </a:r>
            <a:r>
              <a:rPr lang="en-US" altLang="en-US" sz="2400">
                <a:solidFill>
                  <a:schemeClr val="accent2"/>
                </a:solidFill>
              </a:rPr>
              <a:t>)</a:t>
            </a:r>
            <a:r>
              <a:rPr lang="en-US" altLang="en-US" sz="2400"/>
              <a:t>.</a:t>
            </a:r>
          </a:p>
          <a:p>
            <a:pPr marL="990600" lvl="1" indent="-533400" eaLnBrk="1" hangingPunct="1">
              <a:lnSpc>
                <a:spcPct val="125000"/>
              </a:lnSpc>
              <a:spcBef>
                <a:spcPct val="45000"/>
              </a:spcBef>
              <a:buFontTx/>
              <a:buAutoNum type="arabicPeriod"/>
            </a:pPr>
            <a:r>
              <a:rPr lang="en-US" altLang="en-US" sz="2400"/>
              <a:t>Find the values of </a:t>
            </a:r>
            <a:r>
              <a:rPr lang="en-US" altLang="en-US" sz="2400" i="1"/>
              <a:t>f</a:t>
            </a:r>
            <a:r>
              <a:rPr lang="en-US" altLang="en-US" sz="2400"/>
              <a:t> </a:t>
            </a:r>
            <a:r>
              <a:rPr lang="en-US" altLang="en-US" sz="2400">
                <a:solidFill>
                  <a:schemeClr val="accent2"/>
                </a:solidFill>
              </a:rPr>
              <a:t>at the endpoints </a:t>
            </a:r>
            <a:r>
              <a:rPr lang="en-US" altLang="en-US" sz="2400"/>
              <a:t>of the interval.</a:t>
            </a:r>
          </a:p>
          <a:p>
            <a:pPr marL="990600" lvl="1" indent="-533400" eaLnBrk="1" hangingPunct="1">
              <a:lnSpc>
                <a:spcPct val="125000"/>
              </a:lnSpc>
              <a:spcBef>
                <a:spcPct val="450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chemeClr val="accent2"/>
                </a:solidFill>
              </a:rPr>
              <a:t>largest value</a:t>
            </a:r>
            <a:r>
              <a:rPr lang="en-US" altLang="en-US" sz="2400"/>
              <a:t> from 1 and 2 is the absolute maximum value. The </a:t>
            </a:r>
            <a:r>
              <a:rPr lang="en-US" altLang="en-US" sz="2400">
                <a:solidFill>
                  <a:schemeClr val="accent2"/>
                </a:solidFill>
              </a:rPr>
              <a:t>smallest</a:t>
            </a:r>
            <a:r>
              <a:rPr lang="en-US" altLang="en-US" sz="2400"/>
              <a:t> is the absolute minimum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CA673D9D-C586-4D32-9389-A5429DDE6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66888"/>
            <a:ext cx="84582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3.2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The Mean Value Theorem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351714DB-3175-4560-A726-198EE252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9888"/>
            <a:ext cx="6629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APPLICATIONS OF DIFFERENTIATION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2B7AC0C4-581D-4BB4-894F-A98D28CA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84D92D6-CC08-4725-9579-1076341B6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D3250C80-5AB1-4D9C-9820-574A2DA4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2438"/>
            <a:ext cx="8458200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8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 about: </a:t>
            </a:r>
          </a:p>
          <a:p>
            <a:pPr algn="ctr" eaLnBrk="1" hangingPunct="1">
              <a:buFontTx/>
              <a:buNone/>
            </a:pPr>
            <a:r>
              <a:rPr lang="en-US" altLang="en-US" sz="2800">
                <a:solidFill>
                  <a:srgbClr val="800000"/>
                </a:solidFill>
                <a:latin typeface="Arial" panose="020B0604020202020204" pitchFamily="34" charset="0"/>
              </a:rPr>
              <a:t>The significance of the mean value theorem.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77ED9AAC-3D10-4BA1-A537-DF7D77B54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chemeClr val="bg1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ROLLE’S THEOREM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01A0E66E-04F2-4F9F-8C4B-58D94392D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484313"/>
            <a:ext cx="7391400" cy="445928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Let </a:t>
            </a:r>
            <a:r>
              <a:rPr lang="en-US" altLang="en-US" sz="2400" i="1"/>
              <a:t>f</a:t>
            </a:r>
            <a:r>
              <a:rPr lang="en-US" altLang="en-US" sz="2400"/>
              <a:t> be a function that satisfies the following three hypotheses:</a:t>
            </a:r>
            <a:endParaRPr lang="en-US" altLang="en-US" sz="2400" i="1"/>
          </a:p>
          <a:p>
            <a:pPr marL="990600" lvl="1" indent="-533400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i="1"/>
              <a:t>f</a:t>
            </a:r>
            <a:r>
              <a:rPr lang="en-US" altLang="en-US" sz="2400"/>
              <a:t> is continuous on the closed interval [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]</a:t>
            </a:r>
          </a:p>
          <a:p>
            <a:pPr marL="990600" lvl="1" indent="-533400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i="1"/>
              <a:t>f</a:t>
            </a:r>
            <a:r>
              <a:rPr lang="en-US" altLang="en-US" sz="2400"/>
              <a:t> is differentiable on the open interval (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)</a:t>
            </a:r>
          </a:p>
          <a:p>
            <a:pPr marL="990600" lvl="1" indent="-533400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a</a:t>
            </a:r>
            <a:r>
              <a:rPr lang="en-US" altLang="en-US" sz="2400"/>
              <a:t>) =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b</a:t>
            </a:r>
            <a:r>
              <a:rPr lang="en-US" altLang="en-US" sz="2400"/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Then, </a:t>
            </a:r>
            <a:r>
              <a:rPr lang="en-US" altLang="en-US" sz="2400">
                <a:solidFill>
                  <a:schemeClr val="accent2"/>
                </a:solidFill>
              </a:rPr>
              <a:t>there is a number </a:t>
            </a:r>
            <a:r>
              <a:rPr lang="en-US" altLang="en-US" sz="2400" i="1">
                <a:solidFill>
                  <a:schemeClr val="accent2"/>
                </a:solidFill>
              </a:rPr>
              <a:t>c </a:t>
            </a:r>
            <a:r>
              <a:rPr lang="en-US" altLang="en-US" sz="2400">
                <a:solidFill>
                  <a:schemeClr val="accent2"/>
                </a:solidFill>
              </a:rPr>
              <a:t>in (</a:t>
            </a:r>
            <a:r>
              <a:rPr lang="en-US" altLang="en-US" sz="2400" i="1">
                <a:solidFill>
                  <a:schemeClr val="accent2"/>
                </a:solidFill>
              </a:rPr>
              <a:t>a</a:t>
            </a:r>
            <a:r>
              <a:rPr lang="en-US" altLang="en-US" sz="2400">
                <a:solidFill>
                  <a:schemeClr val="accent2"/>
                </a:solidFill>
              </a:rPr>
              <a:t>, </a:t>
            </a:r>
            <a:r>
              <a:rPr lang="en-US" altLang="en-US" sz="2400" i="1">
                <a:solidFill>
                  <a:schemeClr val="accent2"/>
                </a:solidFill>
              </a:rPr>
              <a:t>b</a:t>
            </a:r>
            <a:r>
              <a:rPr lang="en-US" altLang="en-US" sz="2400">
                <a:solidFill>
                  <a:schemeClr val="accent2"/>
                </a:solidFill>
              </a:rPr>
              <a:t>) such that </a:t>
            </a:r>
            <a:r>
              <a:rPr lang="en-US" altLang="en-US" sz="2400" i="1">
                <a:solidFill>
                  <a:schemeClr val="accent2"/>
                </a:solidFill>
              </a:rPr>
              <a:t>f’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>
                <a:solidFill>
                  <a:schemeClr val="accent2"/>
                </a:solidFill>
              </a:rPr>
              <a:t>) = 0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>
            <a:extLst>
              <a:ext uri="{FF2B5EF4-FFF2-40B4-BE49-F238E27FC236}">
                <a16:creationId xmlns:a16="http://schemas.microsoft.com/office/drawing/2014/main" id="{09D0C045-9B53-4823-89E4-FE041A0AC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ROLLE’S THEOREM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9464D7A-45F8-4743-8EC2-3CFA2F7F1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667000"/>
            <a:ext cx="2819400" cy="2819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33CC"/>
                </a:solidFill>
              </a:rPr>
              <a:t>The figures show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the graphs of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four such functions.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DE62C11-9A18-47E3-AA4A-581E4EC8A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219200"/>
            <a:ext cx="5434013" cy="515302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15077" name="Picture 5" descr="040201a">
            <a:extLst>
              <a:ext uri="{FF2B5EF4-FFF2-40B4-BE49-F238E27FC236}">
                <a16:creationId xmlns:a16="http://schemas.microsoft.com/office/drawing/2014/main" id="{DDA07903-5EB8-475D-9492-D65F4C24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1289050"/>
            <a:ext cx="24606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78" name="Picture 6" descr="040201b">
            <a:extLst>
              <a:ext uri="{FF2B5EF4-FFF2-40B4-BE49-F238E27FC236}">
                <a16:creationId xmlns:a16="http://schemas.microsoft.com/office/drawing/2014/main" id="{4690733D-5903-47DC-A337-24D66F0B4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1304925"/>
            <a:ext cx="2427287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79" name="Picture 7" descr="040201c">
            <a:extLst>
              <a:ext uri="{FF2B5EF4-FFF2-40B4-BE49-F238E27FC236}">
                <a16:creationId xmlns:a16="http://schemas.microsoft.com/office/drawing/2014/main" id="{CCB191F9-F14E-470F-8ABE-4B1EA9A6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9525"/>
            <a:ext cx="242728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80" name="Picture 8" descr="040201d">
            <a:extLst>
              <a:ext uri="{FF2B5EF4-FFF2-40B4-BE49-F238E27FC236}">
                <a16:creationId xmlns:a16="http://schemas.microsoft.com/office/drawing/2014/main" id="{6004FA88-C715-43CF-916A-3889CF4E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3803650"/>
            <a:ext cx="2427287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 Box 4">
            <a:extLst>
              <a:ext uri="{FF2B5EF4-FFF2-40B4-BE49-F238E27FC236}">
                <a16:creationId xmlns:a16="http://schemas.microsoft.com/office/drawing/2014/main" id="{7ECEC0BA-A36E-45F9-B80E-E41964DA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6372225"/>
            <a:ext cx="8780462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Let f(x)=x</a:t>
            </a: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-2x</a:t>
            </a:r>
            <a:r>
              <a:rPr lang="en-US" altLang="en-US" sz="2400" baseline="3000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>
                <a:solidFill>
                  <a:schemeClr val="bg1"/>
                </a:solidFill>
                <a:latin typeface="Arial" panose="020B0604020202020204" pitchFamily="34" charset="0"/>
              </a:rPr>
              <a:t>+x-5. Find the numbers c in the Rolle’s theorem?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1802554-2792-48D9-A432-FE94D868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E1F5398-945D-4F51-8325-388E401D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FB4CCD8E-F29F-4971-8F14-6A147121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7" name="Rectangle 7">
            <a:extLst>
              <a:ext uri="{FF2B5EF4-FFF2-40B4-BE49-F238E27FC236}">
                <a16:creationId xmlns:a16="http://schemas.microsoft.com/office/drawing/2014/main" id="{E1FE6543-C650-4B96-AA8B-29FBFD97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4419600" cy="838200"/>
          </a:xfrm>
          <a:prstGeom prst="rect">
            <a:avLst/>
          </a:prstGeom>
          <a:solidFill>
            <a:srgbClr val="EEF7F8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7128" name="Rectangle 8">
            <a:extLst>
              <a:ext uri="{FF2B5EF4-FFF2-40B4-BE49-F238E27FC236}">
                <a16:creationId xmlns:a16="http://schemas.microsoft.com/office/drawing/2014/main" id="{5F6027E9-846D-47B4-8AB9-778FD513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657600"/>
            <a:ext cx="3429000" cy="990600"/>
          </a:xfrm>
          <a:prstGeom prst="rect">
            <a:avLst/>
          </a:prstGeom>
          <a:solidFill>
            <a:srgbClr val="EEF7F8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C30FFAC9-A958-49EB-BEBF-BB640034A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334000" cy="585788"/>
          </a:xfrm>
          <a:solidFill>
            <a:srgbClr val="FFFFFF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33CC"/>
                </a:solidFill>
              </a:rPr>
              <a:t>MEAN VALUE THEOREM</a:t>
            </a:r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BB74AEAE-F45E-4914-851D-A63B6B39D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990600"/>
            <a:ext cx="7239000" cy="44196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/>
              <a:t>Let </a:t>
            </a:r>
            <a:r>
              <a:rPr lang="en-US" altLang="en-US" sz="2400" i="1"/>
              <a:t>f</a:t>
            </a:r>
            <a:r>
              <a:rPr lang="en-US" altLang="en-US" sz="2400"/>
              <a:t> be a function that fulfills two hypotheses:</a:t>
            </a:r>
          </a:p>
          <a:p>
            <a:pPr marL="990600" lvl="1" indent="-533400"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i="1"/>
              <a:t>f</a:t>
            </a:r>
            <a:r>
              <a:rPr lang="en-US" altLang="en-US" sz="2400"/>
              <a:t> is continuous on the closed interval [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].</a:t>
            </a:r>
          </a:p>
          <a:p>
            <a:pPr marL="990600" lvl="1" indent="-533400" eaLnBrk="1" hangingPunct="1">
              <a:lnSpc>
                <a:spcPct val="125000"/>
              </a:lnSpc>
              <a:spcBef>
                <a:spcPct val="50000"/>
              </a:spcBef>
              <a:buFont typeface="Arial" panose="020B0604020202020204" pitchFamily="34" charset="0"/>
              <a:buAutoNum type="arabicPeriod"/>
            </a:pPr>
            <a:r>
              <a:rPr lang="en-US" altLang="en-US" sz="2400" i="1"/>
              <a:t>f</a:t>
            </a:r>
            <a:r>
              <a:rPr lang="en-US" altLang="en-US" sz="2400"/>
              <a:t> is differentiable on the open interval (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).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Then, there is a number </a:t>
            </a:r>
            <a:r>
              <a:rPr lang="en-US" altLang="en-US" sz="2400" i="1"/>
              <a:t>c</a:t>
            </a:r>
            <a:r>
              <a:rPr lang="en-US" altLang="en-US" sz="2400"/>
              <a:t> in (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) such that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/>
              <a:t>or, equivalently,</a:t>
            </a:r>
          </a:p>
        </p:txBody>
      </p:sp>
      <p:sp>
        <p:nvSpPr>
          <p:cNvPr id="23558" name="Text Box 4">
            <a:extLst>
              <a:ext uri="{FF2B5EF4-FFF2-40B4-BE49-F238E27FC236}">
                <a16:creationId xmlns:a16="http://schemas.microsoft.com/office/drawing/2014/main" id="{62B7CEB9-FCAF-44EB-8C0B-53D4D977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Equations 1 and 2</a:t>
            </a:r>
          </a:p>
        </p:txBody>
      </p:sp>
      <p:graphicFrame>
        <p:nvGraphicFramePr>
          <p:cNvPr id="517125" name="Object 5">
            <a:extLst>
              <a:ext uri="{FF2B5EF4-FFF2-40B4-BE49-F238E27FC236}">
                <a16:creationId xmlns:a16="http://schemas.microsoft.com/office/drawing/2014/main" id="{349219B9-03F7-42E7-BAD2-89A10E75F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67665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76650"/>
                        <a:ext cx="32004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6" name="Object 6">
            <a:extLst>
              <a:ext uri="{FF2B5EF4-FFF2-40B4-BE49-F238E27FC236}">
                <a16:creationId xmlns:a16="http://schemas.microsoft.com/office/drawing/2014/main" id="{3431FBB0-1C88-4588-8752-6231C84DC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753100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5600" imgH="203200" progId="Equation.DSMT4">
                  <p:embed/>
                </p:oleObj>
              </mc:Choice>
              <mc:Fallback>
                <p:oleObj name="Equation" r:id="rId5" imgW="16256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53100"/>
                        <a:ext cx="434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7" grpId="0" animBg="1"/>
      <p:bldP spid="517128" grpId="0" animBg="1"/>
      <p:bldP spid="5171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>
            <a:extLst>
              <a:ext uri="{FF2B5EF4-FFF2-40B4-BE49-F238E27FC236}">
                <a16:creationId xmlns:a16="http://schemas.microsoft.com/office/drawing/2014/main" id="{3AE6A1E9-F675-4D8E-8FE7-E36308E03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MEAN VALUE THEOREM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890D0F7-EF79-4DB4-AFC4-EF645AF38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" y="1041400"/>
            <a:ext cx="7886700" cy="2006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tabLst>
                <a:tab pos="2003425" algn="l"/>
                <a:tab pos="2511425" algn="l"/>
                <a:tab pos="4978400" algn="l"/>
              </a:tabLst>
            </a:pPr>
            <a:r>
              <a:rPr lang="en-US" altLang="en-US" sz="2400" i="1"/>
              <a:t>f ’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/>
              <a:t>) is the slope of the tangent line at (</a:t>
            </a:r>
            <a:r>
              <a:rPr lang="en-US" altLang="en-US" sz="2400" i="1"/>
              <a:t>c</a:t>
            </a:r>
            <a:r>
              <a:rPr lang="en-US" altLang="en-US" sz="2400"/>
              <a:t>,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/>
              <a:t>)).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tabLst>
                <a:tab pos="2003425" algn="l"/>
                <a:tab pos="2511425" algn="l"/>
                <a:tab pos="4978400" algn="l"/>
              </a:tabLst>
            </a:pPr>
            <a:r>
              <a:rPr lang="en-US" altLang="en-US" sz="2400"/>
              <a:t>There is at least one point  </a:t>
            </a:r>
            <a:r>
              <a:rPr lang="en-US" altLang="en-US" sz="2400" i="1"/>
              <a:t>P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/>
              <a:t>,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/>
              <a:t>)) on the graph where the slope of the tangent line is the same as the slope of the secant line </a:t>
            </a:r>
            <a:r>
              <a:rPr lang="en-US" altLang="en-US" sz="2400" i="1"/>
              <a:t>AB</a:t>
            </a:r>
            <a:r>
              <a:rPr lang="en-US" altLang="en-US" sz="2400"/>
              <a:t>.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41BD19B-94EF-4FD2-8721-CA77AA91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3581400"/>
            <a:ext cx="7739062" cy="308927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19173" name="Picture 5" descr="040203">
            <a:extLst>
              <a:ext uri="{FF2B5EF4-FFF2-40B4-BE49-F238E27FC236}">
                <a16:creationId xmlns:a16="http://schemas.microsoft.com/office/drawing/2014/main" id="{4DCE8035-6738-4F66-A727-8A4CF87D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3646488"/>
            <a:ext cx="35925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9174" name="Picture 6" descr="040204">
            <a:extLst>
              <a:ext uri="{FF2B5EF4-FFF2-40B4-BE49-F238E27FC236}">
                <a16:creationId xmlns:a16="http://schemas.microsoft.com/office/drawing/2014/main" id="{2341E5D3-56FF-437A-8649-4C2D4BF55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46488"/>
            <a:ext cx="3609975" cy="297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6FAC2156-DE94-4486-9F17-5E03A5EB01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889000"/>
            <a:ext cx="7886700" cy="5865813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400">
                <a:solidFill>
                  <a:srgbClr val="0033CC"/>
                </a:solidFill>
              </a:rPr>
              <a:t> Suppose that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(0) = -3 and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’(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≤ 5 </a:t>
            </a:r>
            <a:r>
              <a:rPr lang="en-US" altLang="en-US" sz="2400">
                <a:solidFill>
                  <a:srgbClr val="0033CC"/>
                </a:solidFill>
              </a:rPr>
              <a:t>for all values of 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. 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How large can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(2) possibly be?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Þ"/>
            </a:pPr>
            <a:r>
              <a:rPr lang="en-US" altLang="en-US" sz="2400">
                <a:solidFill>
                  <a:srgbClr val="0033CC"/>
                </a:solidFill>
              </a:rPr>
              <a:t> We are given that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is differentiable - and therefore continuous - everywhere.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Symbol" panose="05050102010706020507" pitchFamily="18" charset="2"/>
              <a:buChar char="Þ"/>
            </a:pPr>
            <a:r>
              <a:rPr lang="en-US" altLang="en-US" sz="2400">
                <a:solidFill>
                  <a:srgbClr val="0033CC"/>
                </a:solidFill>
              </a:rPr>
              <a:t> In particular, we can apply the Mean Value Theorem on the interval [0, 2].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There exists a number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 such that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				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(2) –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(0) =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’(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)(2 – 0) 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So,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(2) = – 3 + 2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’(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E7EF1186-99D8-4813-98A5-AC7DF3C11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4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362BAEBC-29E3-4B2E-9C48-74C27F438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408113"/>
            <a:ext cx="6477000" cy="3316287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spcBef>
                <a:spcPct val="5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We are given that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’(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≤ 5 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en-US" sz="2400" i="1">
                <a:solidFill>
                  <a:srgbClr val="0033CC"/>
                </a:solidFill>
              </a:rPr>
              <a:t>x  </a:t>
            </a:r>
          </a:p>
          <a:p>
            <a:pPr lvl="1" eaLnBrk="1" hangingPunct="1">
              <a:lnSpc>
                <a:spcPct val="13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	 </a:t>
            </a:r>
            <a:r>
              <a:rPr lang="en-US" altLang="en-US" sz="2400" i="1">
                <a:solidFill>
                  <a:srgbClr val="0033CC"/>
                </a:solidFill>
              </a:rPr>
              <a:t>f </a:t>
            </a:r>
            <a:r>
              <a:rPr lang="en-US" altLang="en-US" sz="2400">
                <a:solidFill>
                  <a:srgbClr val="0033CC"/>
                </a:solidFill>
              </a:rPr>
              <a:t>’(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≤ 5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  <a:p>
            <a:pPr lvl="1" eaLnBrk="1" hangingPunct="1">
              <a:lnSpc>
                <a:spcPct val="13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sym typeface="Symbol" panose="05050102010706020507" pitchFamily="18" charset="2"/>
              </a:rPr>
              <a:t>	 </a:t>
            </a:r>
            <a:r>
              <a:rPr lang="en-US" altLang="en-US" sz="2400">
                <a:solidFill>
                  <a:srgbClr val="0033CC"/>
                </a:solidFill>
              </a:rPr>
              <a:t>2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’(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≤ 10</a:t>
            </a:r>
            <a:r>
              <a:rPr lang="en-US" altLang="en-US" sz="2400">
                <a:solidFill>
                  <a:srgbClr val="0033CC"/>
                </a:solidFill>
              </a:rPr>
              <a:t>. </a:t>
            </a:r>
          </a:p>
          <a:p>
            <a:pPr lvl="1" eaLnBrk="1" hangingPunct="1">
              <a:lnSpc>
                <a:spcPct val="13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33CC"/>
                </a:solidFill>
              </a:rPr>
              <a:t>	</a:t>
            </a:r>
            <a:r>
              <a:rPr lang="en-US" altLang="en-US" sz="2400" i="1">
                <a:solidFill>
                  <a:srgbClr val="0033CC"/>
                </a:solidFill>
                <a:sym typeface="Symbol" panose="05050102010706020507" pitchFamily="18" charset="2"/>
              </a:rPr>
              <a:t>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(2) = – 3 + 2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’(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≤ </a:t>
            </a:r>
            <a:r>
              <a:rPr lang="en-US" altLang="en-US" sz="2400">
                <a:solidFill>
                  <a:srgbClr val="0033CC"/>
                </a:solidFill>
              </a:rPr>
              <a:t>–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 3 + 10 = 7</a:t>
            </a:r>
          </a:p>
          <a:p>
            <a:pPr lvl="1" eaLnBrk="1" hangingPunct="1">
              <a:lnSpc>
                <a:spcPct val="130000"/>
              </a:lnSpc>
              <a:spcBef>
                <a:spcPct val="5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The largest possible value for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(2) is 7.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FA61E38-0552-4B1B-81F4-0983B1BBB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EC70F249-F805-4742-BD40-674FDB975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1475"/>
            <a:ext cx="53340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MEAN VALUE THEOREM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CD4F242-7145-404C-B1E6-194D39AE4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66900" y="1419225"/>
            <a:ext cx="5372100" cy="12477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’(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) = 0 for all </a:t>
            </a:r>
            <a:r>
              <a:rPr lang="en-US" altLang="en-US" sz="2400" i="1">
                <a:solidFill>
                  <a:srgbClr val="0033CC"/>
                </a:solidFill>
              </a:rPr>
              <a:t>x </a:t>
            </a:r>
            <a:r>
              <a:rPr lang="en-US" altLang="en-US" sz="2400">
                <a:solidFill>
                  <a:srgbClr val="0033CC"/>
                </a:solidFill>
              </a:rPr>
              <a:t>in an interval (</a:t>
            </a:r>
            <a:r>
              <a:rPr lang="en-US" altLang="en-US" sz="2400" i="1">
                <a:solidFill>
                  <a:srgbClr val="0033CC"/>
                </a:solidFill>
              </a:rPr>
              <a:t>a</a:t>
            </a:r>
            <a:r>
              <a:rPr lang="en-US" altLang="en-US" sz="2400">
                <a:solidFill>
                  <a:srgbClr val="0033CC"/>
                </a:solidFill>
              </a:rPr>
              <a:t>, </a:t>
            </a:r>
            <a:r>
              <a:rPr lang="en-US" altLang="en-US" sz="2400" i="1">
                <a:solidFill>
                  <a:srgbClr val="0033CC"/>
                </a:solidFill>
              </a:rPr>
              <a:t>b</a:t>
            </a:r>
            <a:r>
              <a:rPr lang="en-US" altLang="en-US" sz="2400">
                <a:solidFill>
                  <a:srgbClr val="0033CC"/>
                </a:solidFill>
              </a:rPr>
              <a:t>), </a:t>
            </a:r>
          </a:p>
          <a:p>
            <a:pPr eaLnBrk="1" hangingPunct="1"/>
            <a:r>
              <a:rPr lang="en-US" altLang="en-US" sz="2400">
                <a:solidFill>
                  <a:srgbClr val="0033CC"/>
                </a:solidFill>
              </a:rPr>
              <a:t>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is constant on (</a:t>
            </a:r>
            <a:r>
              <a:rPr lang="en-US" altLang="en-US" sz="2400" i="1">
                <a:solidFill>
                  <a:srgbClr val="0033CC"/>
                </a:solidFill>
              </a:rPr>
              <a:t>a</a:t>
            </a:r>
            <a:r>
              <a:rPr lang="en-US" altLang="en-US" sz="2400">
                <a:solidFill>
                  <a:srgbClr val="0033CC"/>
                </a:solidFill>
              </a:rPr>
              <a:t>, </a:t>
            </a:r>
            <a:r>
              <a:rPr lang="en-US" altLang="en-US" sz="2400" i="1">
                <a:solidFill>
                  <a:srgbClr val="0033CC"/>
                </a:solidFill>
              </a:rPr>
              <a:t>b</a:t>
            </a:r>
            <a:r>
              <a:rPr lang="en-US" altLang="en-US" sz="2400">
                <a:solidFill>
                  <a:srgbClr val="0033CC"/>
                </a:solidFill>
              </a:rPr>
              <a:t>).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41FA1F55-3F93-434E-85E9-0DBC6210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Theorem 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5B7912AE-D8AA-4558-9236-7A771BA4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1475"/>
            <a:ext cx="5334000" cy="585788"/>
          </a:xfrm>
          <a:solidFill>
            <a:schemeClr val="bg1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MEAN VALUE THEOREM</a:t>
            </a: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734F1CCD-E3F6-4D5B-96C4-09895336F5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1789113"/>
            <a:ext cx="6248400" cy="2020887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 ’(</a:t>
            </a:r>
            <a:r>
              <a:rPr lang="en-US" altLang="en-US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g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’(</a:t>
            </a:r>
            <a:r>
              <a:rPr lang="en-US" altLang="en-US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sz="2400">
                <a:solidFill>
                  <a:srgbClr val="0033CC"/>
                </a:solidFill>
              </a:rPr>
              <a:t> for all 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 in an interval (</a:t>
            </a:r>
            <a:r>
              <a:rPr lang="en-US" altLang="en-US" sz="2400" i="1">
                <a:solidFill>
                  <a:srgbClr val="0033CC"/>
                </a:solidFill>
              </a:rPr>
              <a:t>a</a:t>
            </a:r>
            <a:r>
              <a:rPr lang="en-US" altLang="en-US" sz="2400">
                <a:solidFill>
                  <a:srgbClr val="0033CC"/>
                </a:solidFill>
              </a:rPr>
              <a:t>, </a:t>
            </a:r>
            <a:r>
              <a:rPr lang="en-US" altLang="en-US" sz="2400" i="1">
                <a:solidFill>
                  <a:srgbClr val="0033CC"/>
                </a:solidFill>
              </a:rPr>
              <a:t>b</a:t>
            </a:r>
            <a:r>
              <a:rPr lang="en-US" altLang="en-US" sz="2400">
                <a:solidFill>
                  <a:srgbClr val="0033CC"/>
                </a:solidFill>
              </a:rPr>
              <a:t>),</a:t>
            </a:r>
          </a:p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	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– </a:t>
            </a:r>
            <a:r>
              <a:rPr lang="en-US" altLang="en-US" sz="2400" i="1">
                <a:solidFill>
                  <a:srgbClr val="0033CC"/>
                </a:solidFill>
              </a:rPr>
              <a:t>g</a:t>
            </a:r>
            <a:r>
              <a:rPr lang="en-US" altLang="en-US" sz="2400">
                <a:solidFill>
                  <a:srgbClr val="0033CC"/>
                </a:solidFill>
              </a:rPr>
              <a:t> is constant on (</a:t>
            </a:r>
            <a:r>
              <a:rPr lang="en-US" altLang="en-US" sz="2400" i="1">
                <a:solidFill>
                  <a:srgbClr val="0033CC"/>
                </a:solidFill>
              </a:rPr>
              <a:t>a</a:t>
            </a:r>
            <a:r>
              <a:rPr lang="en-US" altLang="en-US" sz="2400">
                <a:solidFill>
                  <a:srgbClr val="0033CC"/>
                </a:solidFill>
              </a:rPr>
              <a:t>, </a:t>
            </a:r>
            <a:r>
              <a:rPr lang="en-US" altLang="en-US" sz="2400" i="1">
                <a:solidFill>
                  <a:srgbClr val="0033CC"/>
                </a:solidFill>
              </a:rPr>
              <a:t>b</a:t>
            </a:r>
            <a:r>
              <a:rPr lang="en-US" altLang="en-US" sz="2400">
                <a:solidFill>
                  <a:srgbClr val="0033CC"/>
                </a:solidFill>
              </a:rPr>
              <a:t>).</a:t>
            </a:r>
          </a:p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That is,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) = </a:t>
            </a:r>
            <a:r>
              <a:rPr lang="en-US" altLang="en-US" sz="2400" i="1">
                <a:solidFill>
                  <a:srgbClr val="0033CC"/>
                </a:solidFill>
              </a:rPr>
              <a:t>g</a:t>
            </a:r>
            <a:r>
              <a:rPr lang="en-US" altLang="en-US" sz="2400">
                <a:solidFill>
                  <a:srgbClr val="0033CC"/>
                </a:solidFill>
              </a:rPr>
              <a:t>(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) + </a:t>
            </a:r>
            <a:r>
              <a:rPr lang="en-US" altLang="en-US" sz="2400" i="1">
                <a:solidFill>
                  <a:srgbClr val="0033CC"/>
                </a:solidFill>
              </a:rPr>
              <a:t>c </a:t>
            </a:r>
            <a:r>
              <a:rPr lang="en-US" altLang="en-US" sz="2400">
                <a:solidFill>
                  <a:srgbClr val="0033CC"/>
                </a:solidFill>
              </a:rPr>
              <a:t>where </a:t>
            </a:r>
            <a:r>
              <a:rPr lang="en-US" altLang="en-US" sz="2400" i="1">
                <a:solidFill>
                  <a:srgbClr val="0033CC"/>
                </a:solidFill>
              </a:rPr>
              <a:t>c </a:t>
            </a:r>
            <a:r>
              <a:rPr lang="en-US" altLang="en-US" sz="2400">
                <a:solidFill>
                  <a:srgbClr val="0033CC"/>
                </a:solidFill>
              </a:rPr>
              <a:t>is a constant.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B3DC63BF-18BE-45D7-A44E-160261F44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Corollary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F611D5BE-0038-411A-89CA-27530DF4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3152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3.3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Derivatives and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the Shapes of Graphs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CB4013C8-74B0-438B-B47E-5E867921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475"/>
            <a:ext cx="6629400" cy="53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33CC"/>
                </a:solidFill>
                <a:latin typeface="Arial" panose="020B0604020202020204" pitchFamily="34" charset="0"/>
              </a:rPr>
              <a:t>APPLICATIONS OF DIFFERENTIATION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3F123824-6093-4B2C-981D-806B6968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E408DD67-595F-4F2D-9F73-80884AAC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CAC73D65-BC68-4EBB-8979-5BCCE448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00538"/>
            <a:ext cx="8153400" cy="255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learn: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How the derivative of a function gives us the direction 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in which the curve proceeds at each point.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89204A07-900B-47FF-931A-CA21BDE9D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086600" cy="585788"/>
          </a:xfrm>
          <a:solidFill>
            <a:srgbClr val="FFFFFF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INCREASING/DECREASING TEST (I/D TEST) </a:t>
            </a: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C5BEA68C-9047-4DB0-919D-4513D60CE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1103313"/>
            <a:ext cx="6972300" cy="2478087"/>
          </a:xfrm>
        </p:spPr>
        <p:txBody>
          <a:bodyPr/>
          <a:lstStyle/>
          <a:p>
            <a:pPr marL="396875" indent="-393700" eaLnBrk="1" hangingPunct="1">
              <a:lnSpc>
                <a:spcPct val="125000"/>
              </a:lnSpc>
              <a:spcBef>
                <a:spcPct val="45000"/>
              </a:spcBef>
              <a:buFontTx/>
              <a:buAutoNum type="alphaLcPeriod"/>
            </a:pPr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>
                <a:solidFill>
                  <a:srgbClr val="CC0000"/>
                </a:solidFill>
              </a:rPr>
              <a:t>f’</a:t>
            </a:r>
            <a:r>
              <a:rPr lang="en-US" altLang="en-US" sz="2400">
                <a:solidFill>
                  <a:srgbClr val="CC0000"/>
                </a:solidFill>
              </a:rPr>
              <a:t>(</a:t>
            </a:r>
            <a:r>
              <a:rPr lang="en-US" altLang="en-US" sz="2400" i="1">
                <a:solidFill>
                  <a:srgbClr val="CC0000"/>
                </a:solidFill>
              </a:rPr>
              <a:t>x</a:t>
            </a:r>
            <a:r>
              <a:rPr lang="en-US" altLang="en-US" sz="2400">
                <a:solidFill>
                  <a:srgbClr val="CC0000"/>
                </a:solidFill>
              </a:rPr>
              <a:t>) &gt; 0</a:t>
            </a:r>
            <a:r>
              <a:rPr lang="en-US" altLang="en-US" sz="2400">
                <a:solidFill>
                  <a:srgbClr val="0033CC"/>
                </a:solidFill>
              </a:rPr>
              <a:t> on an interval, 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is </a:t>
            </a:r>
            <a:r>
              <a:rPr lang="en-US" altLang="en-US" sz="2400">
                <a:solidFill>
                  <a:srgbClr val="CC0000"/>
                </a:solidFill>
              </a:rPr>
              <a:t>increasing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on that interval.</a:t>
            </a:r>
          </a:p>
          <a:p>
            <a:pPr marL="396875" indent="-393700" eaLnBrk="1" hangingPunct="1">
              <a:lnSpc>
                <a:spcPct val="125000"/>
              </a:lnSpc>
              <a:spcBef>
                <a:spcPct val="45000"/>
              </a:spcBef>
              <a:buFontTx/>
              <a:buAutoNum type="alphaLcPeriod"/>
            </a:pPr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/>
              <a:t>f’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&lt; 0</a:t>
            </a:r>
            <a:r>
              <a:rPr lang="en-US" altLang="en-US" sz="2400">
                <a:solidFill>
                  <a:srgbClr val="0033CC"/>
                </a:solidFill>
              </a:rPr>
              <a:t> on an interval, 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is </a:t>
            </a:r>
            <a:r>
              <a:rPr lang="en-US" altLang="en-US" sz="2400"/>
              <a:t>decreasing</a:t>
            </a:r>
            <a:r>
              <a:rPr lang="en-US" altLang="en-US" sz="2400">
                <a:solidFill>
                  <a:srgbClr val="0033CC"/>
                </a:solidFill>
              </a:rPr>
              <a:t> on that interval.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43D8615-3F04-4539-92D5-FFD0A90D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24200"/>
            <a:ext cx="4338638" cy="3471863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0725" name="Picture 5" descr="040301">
            <a:extLst>
              <a:ext uri="{FF2B5EF4-FFF2-40B4-BE49-F238E27FC236}">
                <a16:creationId xmlns:a16="http://schemas.microsoft.com/office/drawing/2014/main" id="{C97F45D8-85C2-4DBC-8B02-ECD69352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192463"/>
            <a:ext cx="4037013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C8959275-1ECE-483A-8875-1ED92970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14400"/>
            <a:ext cx="84836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1093" name="Text Box 5">
            <a:extLst>
              <a:ext uri="{FF2B5EF4-FFF2-40B4-BE49-F238E27FC236}">
                <a16:creationId xmlns:a16="http://schemas.microsoft.com/office/drawing/2014/main" id="{C4F82671-8734-4F34-B4D0-057053FFA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751513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Answer: 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9F65B883-6E62-4793-A6F0-F9CA63696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FIRST DERIVATIVE TEST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2081710-1BB1-4DD8-B9F0-4803CE6C27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7467600" cy="3503613"/>
          </a:xfrm>
        </p:spPr>
        <p:txBody>
          <a:bodyPr/>
          <a:lstStyle/>
          <a:p>
            <a:pPr marL="395288" indent="-392113" eaLnBrk="1" hangingPunct="1">
              <a:spcBef>
                <a:spcPct val="5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Suppose that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 is a critical number of a continuous function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  <a:p>
            <a:pPr marL="395288" indent="-392113" eaLnBrk="1" hangingPunct="1">
              <a:spcBef>
                <a:spcPct val="55000"/>
              </a:spcBef>
              <a:buFontTx/>
              <a:buAutoNum type="alphaLcPeriod"/>
            </a:pPr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>
                <a:solidFill>
                  <a:srgbClr val="0033CC"/>
                </a:solidFill>
              </a:rPr>
              <a:t>f’</a:t>
            </a:r>
            <a:r>
              <a:rPr lang="en-US" altLang="en-US" sz="2400">
                <a:solidFill>
                  <a:srgbClr val="0033CC"/>
                </a:solidFill>
              </a:rPr>
              <a:t> changes from positive to negative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, 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has a local maximum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  <a:p>
            <a:pPr marL="395288" indent="-392113" eaLnBrk="1" hangingPunct="1">
              <a:spcBef>
                <a:spcPct val="55000"/>
              </a:spcBef>
              <a:buFontTx/>
              <a:buAutoNum type="alphaLcPeriod"/>
            </a:pPr>
            <a:endParaRPr lang="en-US" altLang="en-US" sz="2400">
              <a:solidFill>
                <a:srgbClr val="0033CC"/>
              </a:solidFill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C65EB92-24F0-46ED-A423-540CC804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52775"/>
            <a:ext cx="3746500" cy="355758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2773" name="Picture 5" descr="040303a">
            <a:extLst>
              <a:ext uri="{FF2B5EF4-FFF2-40B4-BE49-F238E27FC236}">
                <a16:creationId xmlns:a16="http://schemas.microsoft.com/office/drawing/2014/main" id="{EE8FB73E-AAE4-4C67-939C-EBA9B97A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252788"/>
            <a:ext cx="35464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81C6BCF2-B28E-4CB0-826E-A0BEE936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09688"/>
            <a:ext cx="73152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3.1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Maximum and 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Minimum Values</a:t>
            </a: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84BFA4-922F-4B1E-B514-3CF90CF5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71A241D-1B4B-4DE6-959B-D5072DBC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8788774-6C4F-46C2-9D01-44BE41E4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14813"/>
            <a:ext cx="81534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learn: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How to find the maximum 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and minimum values of a function.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FF87CF5-D574-457A-9BCE-4AF546A98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71475"/>
            <a:ext cx="5867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APPLICATIONS OF DIFFERENTIATION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A1DF2116-7D3F-4843-8CC9-10F6779EF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FIRST DERIVATIVE TEST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3EC96AA-5DD8-4323-B0D4-31480C6A9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6438900" cy="1600200"/>
          </a:xfrm>
        </p:spPr>
        <p:txBody>
          <a:bodyPr/>
          <a:lstStyle/>
          <a:p>
            <a:pPr marL="511175" indent="-508000" eaLnBrk="1" hangingPunct="1"/>
            <a:r>
              <a:rPr lang="en-US" altLang="en-US" sz="2400">
                <a:solidFill>
                  <a:srgbClr val="0033CC"/>
                </a:solidFill>
              </a:rPr>
              <a:t>b. If </a:t>
            </a:r>
            <a:r>
              <a:rPr lang="en-US" altLang="en-US" sz="2400" i="1">
                <a:solidFill>
                  <a:srgbClr val="0033CC"/>
                </a:solidFill>
              </a:rPr>
              <a:t>f’ </a:t>
            </a:r>
            <a:r>
              <a:rPr lang="en-US" altLang="en-US" sz="2400">
                <a:solidFill>
                  <a:srgbClr val="0033CC"/>
                </a:solidFill>
              </a:rPr>
              <a:t>changes from negative to positive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, 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has a local minimum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53059C7-7241-4A5D-9486-3EBB46EE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2727325"/>
            <a:ext cx="4149725" cy="3954463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3797" name="Picture 5" descr="040303b">
            <a:extLst>
              <a:ext uri="{FF2B5EF4-FFF2-40B4-BE49-F238E27FC236}">
                <a16:creationId xmlns:a16="http://schemas.microsoft.com/office/drawing/2014/main" id="{6627A04D-8402-4266-A655-C8A3BF69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63" y="2835275"/>
            <a:ext cx="393065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ADD9A77E-3E4A-473A-B4F0-5E9E7BB0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rgbClr val="FFFFFF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FIRST DERIVATIVE TEST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FE0323E-FDF8-4BF7-8E31-259A1708F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010400" cy="1219200"/>
          </a:xfrm>
        </p:spPr>
        <p:txBody>
          <a:bodyPr/>
          <a:lstStyle/>
          <a:p>
            <a:pPr marL="457200" indent="-454025" eaLnBrk="1" hangingPunct="1"/>
            <a:r>
              <a:rPr lang="en-US" altLang="en-US" sz="2400">
                <a:solidFill>
                  <a:srgbClr val="0033CC"/>
                </a:solidFill>
              </a:rPr>
              <a:t>c. If </a:t>
            </a:r>
            <a:r>
              <a:rPr lang="en-US" altLang="en-US" sz="2400" i="1">
                <a:solidFill>
                  <a:srgbClr val="0033CC"/>
                </a:solidFill>
              </a:rPr>
              <a:t>f’ </a:t>
            </a:r>
            <a:r>
              <a:rPr lang="en-US" altLang="en-US" sz="2400">
                <a:solidFill>
                  <a:srgbClr val="0033CC"/>
                </a:solidFill>
              </a:rPr>
              <a:t>does not change sign at </a:t>
            </a:r>
            <a:r>
              <a:rPr lang="en-US" altLang="en-US" sz="2400" i="1">
                <a:solidFill>
                  <a:srgbClr val="0033CC"/>
                </a:solidFill>
              </a:rPr>
              <a:t>c </a:t>
            </a:r>
            <a:br>
              <a:rPr lang="en-US" altLang="en-US" sz="2400" i="1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has no local maximum or minimum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DFB0139-5168-4DFE-A29B-5EC3C9DF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2873375"/>
            <a:ext cx="6862762" cy="314642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4821" name="Picture 5" descr="040303c">
            <a:extLst>
              <a:ext uri="{FF2B5EF4-FFF2-40B4-BE49-F238E27FC236}">
                <a16:creationId xmlns:a16="http://schemas.microsoft.com/office/drawing/2014/main" id="{4A1E18CA-0FE6-4687-8325-FC3DD15F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2930525"/>
            <a:ext cx="3186112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 descr="040303d">
            <a:extLst>
              <a:ext uri="{FF2B5EF4-FFF2-40B4-BE49-F238E27FC236}">
                <a16:creationId xmlns:a16="http://schemas.microsoft.com/office/drawing/2014/main" id="{5EEE7DD7-31D7-4EB5-8EA9-12E6668F8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00" y="2930525"/>
            <a:ext cx="3222625" cy="306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0FC11D6D-DC5A-4741-895C-F45A85018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04813"/>
            <a:ext cx="5334000" cy="585787"/>
          </a:xfrm>
          <a:noFill/>
        </p:spPr>
        <p:txBody>
          <a:bodyPr/>
          <a:lstStyle/>
          <a:p>
            <a:pPr eaLnBrk="1" hangingPunct="1"/>
            <a:r>
              <a:rPr lang="en-US" altLang="en-US" sz="2000"/>
              <a:t>CONCAVE UPWARD/DOWNDWARD</a:t>
            </a:r>
          </a:p>
        </p:txBody>
      </p:sp>
      <p:sp>
        <p:nvSpPr>
          <p:cNvPr id="537602" name="Rectangle 2">
            <a:extLst>
              <a:ext uri="{FF2B5EF4-FFF2-40B4-BE49-F238E27FC236}">
                <a16:creationId xmlns:a16="http://schemas.microsoft.com/office/drawing/2014/main" id="{E9ED959C-B433-4D60-AD8B-192D09583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543800" cy="2133600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rgbClr val="0033CC"/>
                </a:solidFill>
              </a:rPr>
              <a:t>The curve lies above the tangents and </a:t>
            </a:r>
            <a:r>
              <a:rPr lang="en-US" sz="2400" i="1">
                <a:solidFill>
                  <a:srgbClr val="0033CC"/>
                </a:solidFill>
              </a:rPr>
              <a:t>f</a:t>
            </a:r>
            <a:r>
              <a:rPr lang="en-US" sz="2400">
                <a:solidFill>
                  <a:srgbClr val="0033CC"/>
                </a:solidFill>
              </a:rPr>
              <a:t> is called </a:t>
            </a:r>
            <a:r>
              <a:rPr lang="en-US" sz="2400" b="1">
                <a:solidFill>
                  <a:srgbClr val="0033CC"/>
                </a:solidFill>
              </a:rPr>
              <a:t>concave upward</a:t>
            </a:r>
            <a:r>
              <a:rPr lang="en-US" sz="2400">
                <a:solidFill>
                  <a:srgbClr val="0033CC"/>
                </a:solidFill>
              </a:rPr>
              <a:t> (lõm lên) on (</a:t>
            </a:r>
            <a:r>
              <a:rPr lang="en-US" sz="2400" i="1">
                <a:solidFill>
                  <a:srgbClr val="0033CC"/>
                </a:solidFill>
              </a:rPr>
              <a:t>a</a:t>
            </a:r>
            <a:r>
              <a:rPr lang="en-US" sz="2400">
                <a:solidFill>
                  <a:srgbClr val="0033CC"/>
                </a:solidFill>
              </a:rPr>
              <a:t>, </a:t>
            </a:r>
            <a:r>
              <a:rPr lang="en-US" sz="2400" i="1">
                <a:solidFill>
                  <a:srgbClr val="0033CC"/>
                </a:solidFill>
              </a:rPr>
              <a:t>b</a:t>
            </a:r>
            <a:r>
              <a:rPr lang="en-US" sz="2400">
                <a:solidFill>
                  <a:srgbClr val="0033CC"/>
                </a:solidFill>
              </a:rPr>
              <a:t>). </a:t>
            </a:r>
          </a:p>
          <a:p>
            <a:pPr lvl="1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400">
                <a:solidFill>
                  <a:srgbClr val="0033CC"/>
                </a:solidFill>
              </a:rPr>
              <a:t>The curve lies below the tangents and </a:t>
            </a:r>
            <a:r>
              <a:rPr lang="en-US" sz="2400" i="1">
                <a:solidFill>
                  <a:srgbClr val="0033CC"/>
                </a:solidFill>
              </a:rPr>
              <a:t>g</a:t>
            </a:r>
            <a:r>
              <a:rPr lang="en-US" sz="2400">
                <a:solidFill>
                  <a:srgbClr val="0033CC"/>
                </a:solidFill>
              </a:rPr>
              <a:t> is called </a:t>
            </a:r>
            <a:r>
              <a:rPr lang="en-US" sz="2400" b="1">
                <a:solidFill>
                  <a:srgbClr val="0033CC"/>
                </a:solidFill>
              </a:rPr>
              <a:t>concave downward</a:t>
            </a:r>
            <a:r>
              <a:rPr lang="en-US" sz="2400">
                <a:solidFill>
                  <a:srgbClr val="0033CC"/>
                </a:solidFill>
              </a:rPr>
              <a:t> (lõm xuống) on (</a:t>
            </a:r>
            <a:r>
              <a:rPr lang="en-US" sz="2400" i="1">
                <a:solidFill>
                  <a:srgbClr val="0033CC"/>
                </a:solidFill>
              </a:rPr>
              <a:t>a</a:t>
            </a:r>
            <a:r>
              <a:rPr lang="en-US" sz="2400">
                <a:solidFill>
                  <a:srgbClr val="0033CC"/>
                </a:solidFill>
              </a:rPr>
              <a:t>, </a:t>
            </a:r>
            <a:r>
              <a:rPr lang="en-US" sz="2400" i="1">
                <a:solidFill>
                  <a:srgbClr val="0033CC"/>
                </a:solidFill>
              </a:rPr>
              <a:t>b</a:t>
            </a:r>
            <a:r>
              <a:rPr lang="en-US" sz="2400">
                <a:solidFill>
                  <a:srgbClr val="0033CC"/>
                </a:solidFill>
              </a:rPr>
              <a:t>).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88BF8D6-FC20-44DD-A729-6568A1FFF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3733800"/>
            <a:ext cx="7856537" cy="28956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37605" name="Picture 5" descr="040306a">
            <a:extLst>
              <a:ext uri="{FF2B5EF4-FFF2-40B4-BE49-F238E27FC236}">
                <a16:creationId xmlns:a16="http://schemas.microsoft.com/office/drawing/2014/main" id="{792052C2-D4B9-411D-A066-0772DF472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49688"/>
            <a:ext cx="33972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7606" name="Picture 6" descr="040306b">
            <a:extLst>
              <a:ext uri="{FF2B5EF4-FFF2-40B4-BE49-F238E27FC236}">
                <a16:creationId xmlns:a16="http://schemas.microsoft.com/office/drawing/2014/main" id="{BD9A0FD0-F6DF-4B33-9D0A-0EF32AE2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3810000"/>
            <a:ext cx="34194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7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0B808989-1B06-4DA3-8039-334E234B4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CONCAVITY TEST</a:t>
            </a:r>
          </a:p>
        </p:txBody>
      </p:sp>
      <p:sp>
        <p:nvSpPr>
          <p:cNvPr id="547843" name="Rectangle 3">
            <a:extLst>
              <a:ext uri="{FF2B5EF4-FFF2-40B4-BE49-F238E27FC236}">
                <a16:creationId xmlns:a16="http://schemas.microsoft.com/office/drawing/2014/main" id="{BF5853B0-1C25-4AA8-8E32-371024662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700" y="1103313"/>
            <a:ext cx="6591300" cy="2478087"/>
          </a:xfrm>
        </p:spPr>
        <p:txBody>
          <a:bodyPr/>
          <a:lstStyle/>
          <a:p>
            <a:pPr marL="396875" indent="-393700" eaLnBrk="1" hangingPunct="1">
              <a:spcBef>
                <a:spcPct val="55000"/>
              </a:spcBef>
              <a:buFontTx/>
              <a:buAutoNum type="alphaLcPeriod"/>
            </a:pPr>
            <a:r>
              <a:rPr lang="en-US" altLang="en-US" sz="2400"/>
              <a:t>If </a:t>
            </a:r>
            <a:r>
              <a:rPr lang="en-US" altLang="en-US" sz="2400" i="1">
                <a:solidFill>
                  <a:schemeClr val="accent2"/>
                </a:solidFill>
              </a:rPr>
              <a:t>f’’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>
                <a:solidFill>
                  <a:schemeClr val="accent2"/>
                </a:solidFill>
              </a:rPr>
              <a:t>) &gt; 0</a:t>
            </a:r>
            <a:r>
              <a:rPr lang="en-US" altLang="en-US" sz="2400"/>
              <a:t> for all </a:t>
            </a:r>
            <a:r>
              <a:rPr lang="en-US" altLang="en-US" sz="2400" i="1"/>
              <a:t>x</a:t>
            </a:r>
            <a:r>
              <a:rPr lang="en-US" altLang="en-US" sz="2400"/>
              <a:t> in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, then the graph of </a:t>
            </a:r>
            <a:r>
              <a:rPr lang="en-US" altLang="en-US" sz="2400" i="1"/>
              <a:t>f </a:t>
            </a:r>
            <a:r>
              <a:rPr lang="en-US" altLang="en-US" sz="2400"/>
              <a:t> is </a:t>
            </a:r>
            <a:r>
              <a:rPr lang="en-US" altLang="en-US" sz="2400">
                <a:solidFill>
                  <a:schemeClr val="accent2"/>
                </a:solidFill>
              </a:rPr>
              <a:t>concave upward </a:t>
            </a:r>
            <a:r>
              <a:rPr lang="en-US" altLang="en-US" sz="2400"/>
              <a:t>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.</a:t>
            </a:r>
          </a:p>
          <a:p>
            <a:pPr marL="396875" indent="-393700" eaLnBrk="1" hangingPunct="1">
              <a:spcBef>
                <a:spcPct val="55000"/>
              </a:spcBef>
              <a:buFontTx/>
              <a:buAutoNum type="alphaLcPeriod"/>
            </a:pPr>
            <a:r>
              <a:rPr lang="en-US" altLang="en-US" sz="2400"/>
              <a:t>If </a:t>
            </a:r>
            <a:r>
              <a:rPr lang="en-US" altLang="en-US" sz="2400" i="1">
                <a:solidFill>
                  <a:schemeClr val="accent2"/>
                </a:solidFill>
              </a:rPr>
              <a:t>f’’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>
                <a:solidFill>
                  <a:schemeClr val="accent2"/>
                </a:solidFill>
              </a:rPr>
              <a:t>) &lt; 0</a:t>
            </a:r>
            <a:r>
              <a:rPr lang="en-US" altLang="en-US" sz="2400"/>
              <a:t> for all </a:t>
            </a:r>
            <a:r>
              <a:rPr lang="en-US" altLang="en-US" sz="2400" i="1"/>
              <a:t>x</a:t>
            </a:r>
            <a:r>
              <a:rPr lang="en-US" altLang="en-US" sz="2400"/>
              <a:t> in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, then the graph of </a:t>
            </a:r>
            <a:r>
              <a:rPr lang="en-US" altLang="en-US" sz="2400" i="1"/>
              <a:t>f</a:t>
            </a:r>
            <a:r>
              <a:rPr lang="en-US" altLang="en-US" sz="2400"/>
              <a:t> is </a:t>
            </a:r>
            <a:r>
              <a:rPr lang="en-US" altLang="en-US" sz="2400">
                <a:solidFill>
                  <a:schemeClr val="accent2"/>
                </a:solidFill>
              </a:rPr>
              <a:t>concave downward </a:t>
            </a:r>
            <a:r>
              <a:rPr lang="en-US" altLang="en-US" sz="2400"/>
              <a:t>on </a:t>
            </a:r>
            <a:r>
              <a:rPr lang="en-US" altLang="en-US" sz="2400" i="1">
                <a:latin typeface="Times New Roman" panose="02020603050405020304" pitchFamily="18" charset="0"/>
              </a:rPr>
              <a:t>I</a:t>
            </a:r>
            <a:r>
              <a:rPr lang="en-US" altLang="en-US" sz="2400"/>
              <a:t>.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76B95C96-6587-4069-9BD2-5CF794E6A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667125"/>
            <a:ext cx="8243887" cy="29718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6869" name="Picture 5" descr="040307">
            <a:extLst>
              <a:ext uri="{FF2B5EF4-FFF2-40B4-BE49-F238E27FC236}">
                <a16:creationId xmlns:a16="http://schemas.microsoft.com/office/drawing/2014/main" id="{A3F149D6-D745-445B-BBD0-706A68C2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7983538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>
            <a:extLst>
              <a:ext uri="{FF2B5EF4-FFF2-40B4-BE49-F238E27FC236}">
                <a16:creationId xmlns:a16="http://schemas.microsoft.com/office/drawing/2014/main" id="{B0B90EBD-C30A-4D38-BC93-E322F80B3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73914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INFLECTION POINT—DEFINITION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7A7AEA3-DD2D-4DF9-9604-086FD426C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29600" cy="3352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A point </a:t>
            </a:r>
            <a:r>
              <a:rPr lang="en-US" altLang="en-US" sz="2400" i="1"/>
              <a:t>P</a:t>
            </a:r>
            <a:r>
              <a:rPr lang="en-US" altLang="en-US" sz="2400"/>
              <a:t> on a curve </a:t>
            </a:r>
            <a:r>
              <a:rPr lang="en-US" altLang="en-US" sz="2400" i="1"/>
              <a:t>y</a:t>
            </a:r>
            <a:r>
              <a:rPr lang="en-US" altLang="en-US" sz="2400"/>
              <a:t> =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is called an </a:t>
            </a:r>
            <a:r>
              <a:rPr lang="en-US" altLang="en-US" sz="2400" b="1">
                <a:solidFill>
                  <a:schemeClr val="accent2"/>
                </a:solidFill>
              </a:rPr>
              <a:t>inflection point (điểm uốn)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if </a:t>
            </a:r>
            <a:r>
              <a:rPr lang="en-US" altLang="en-US" sz="2400" i="1"/>
              <a:t>f</a:t>
            </a:r>
            <a:r>
              <a:rPr lang="en-US" altLang="en-US" sz="2400"/>
              <a:t> is continuous there and the curve changes </a:t>
            </a:r>
            <a:br>
              <a:rPr lang="en-US" altLang="en-US" sz="2400"/>
            </a:br>
            <a:r>
              <a:rPr lang="en-US" altLang="en-US" sz="2400"/>
              <a:t>	from concave upward to concave downward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/>
              <a:t>(or from concave downward to concave upward at </a:t>
            </a:r>
            <a:r>
              <a:rPr lang="en-US" altLang="en-US" sz="2400" i="1"/>
              <a:t>P)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>
            <a:extLst>
              <a:ext uri="{FF2B5EF4-FFF2-40B4-BE49-F238E27FC236}">
                <a16:creationId xmlns:a16="http://schemas.microsoft.com/office/drawing/2014/main" id="{CFC981AF-1B59-412F-8D34-9B5A0E8A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990600"/>
            <a:ext cx="87836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2117" name="Text Box 5">
            <a:extLst>
              <a:ext uri="{FF2B5EF4-FFF2-40B4-BE49-F238E27FC236}">
                <a16:creationId xmlns:a16="http://schemas.microsoft.com/office/drawing/2014/main" id="{C450AE91-CED3-48C7-B3C1-96850938B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065713"/>
            <a:ext cx="415925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33CC"/>
                </a:solidFill>
                <a:latin typeface="Arial" panose="020B0604020202020204" pitchFamily="34" charset="0"/>
              </a:rPr>
              <a:t>Answer: (-1,f(-1)),(1,f(1)),(3,f(3)),(6,f(6))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A1A5963A-3191-4EAC-9CDD-DC1C10684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172200" cy="585788"/>
          </a:xfrm>
          <a:solidFill>
            <a:srgbClr val="FFFFFF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SECOND DERIVATIVE TEST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D06C6DD2-01BB-4C92-AF64-8442EA992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915988"/>
            <a:ext cx="5372100" cy="3122612"/>
          </a:xfrm>
        </p:spPr>
        <p:txBody>
          <a:bodyPr/>
          <a:lstStyle/>
          <a:p>
            <a:pPr marL="396875" indent="-393700" eaLnBrk="1" hangingPunct="1">
              <a:spcBef>
                <a:spcPct val="60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Suppose </a:t>
            </a:r>
            <a:r>
              <a:rPr lang="en-US" altLang="en-US" sz="2400" i="1">
                <a:solidFill>
                  <a:srgbClr val="0033CC"/>
                </a:solidFill>
              </a:rPr>
              <a:t>f’’</a:t>
            </a:r>
            <a:r>
              <a:rPr lang="en-US" altLang="en-US" sz="2400">
                <a:solidFill>
                  <a:srgbClr val="0033CC"/>
                </a:solidFill>
              </a:rPr>
              <a:t> is continuous near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  <a:p>
            <a:pPr marL="396875" indent="-393700" eaLnBrk="1" hangingPunct="1">
              <a:spcBef>
                <a:spcPct val="60000"/>
              </a:spcBef>
              <a:buFontTx/>
              <a:buAutoNum type="alphaLcPeriod"/>
            </a:pPr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>
                <a:solidFill>
                  <a:srgbClr val="0033CC"/>
                </a:solidFill>
              </a:rPr>
              <a:t>f’</a:t>
            </a:r>
            <a:r>
              <a:rPr lang="en-US" altLang="en-US" sz="2400">
                <a:solidFill>
                  <a:srgbClr val="0033CC"/>
                </a:solidFill>
              </a:rPr>
              <a:t>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= 0 and </a:t>
            </a:r>
            <a:r>
              <a:rPr lang="en-US" altLang="en-US" sz="2400" b="1" i="1">
                <a:solidFill>
                  <a:srgbClr val="CC0000"/>
                </a:solidFill>
              </a:rPr>
              <a:t>f’’</a:t>
            </a:r>
            <a:r>
              <a:rPr lang="en-US" altLang="en-US" sz="2400" b="1">
                <a:solidFill>
                  <a:srgbClr val="CC0000"/>
                </a:solidFill>
              </a:rPr>
              <a:t>(</a:t>
            </a:r>
            <a:r>
              <a:rPr lang="en-US" altLang="en-US" sz="2400" b="1" i="1">
                <a:solidFill>
                  <a:srgbClr val="CC0000"/>
                </a:solidFill>
              </a:rPr>
              <a:t>c</a:t>
            </a:r>
            <a:r>
              <a:rPr lang="en-US" altLang="en-US" sz="2400" b="1">
                <a:solidFill>
                  <a:srgbClr val="CC0000"/>
                </a:solidFill>
              </a:rPr>
              <a:t>) &gt; 0</a:t>
            </a:r>
            <a:r>
              <a:rPr lang="en-US" altLang="en-US" sz="2400">
                <a:solidFill>
                  <a:srgbClr val="0033CC"/>
                </a:solidFill>
              </a:rPr>
              <a:t>,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has a </a:t>
            </a:r>
            <a:r>
              <a:rPr lang="en-US" altLang="en-US" sz="2400" b="1">
                <a:solidFill>
                  <a:srgbClr val="CC0000"/>
                </a:solidFill>
              </a:rPr>
              <a:t>local minimum</a:t>
            </a:r>
            <a:r>
              <a:rPr lang="en-US" altLang="en-US" sz="2400">
                <a:solidFill>
                  <a:srgbClr val="0033CC"/>
                </a:solidFill>
              </a:rPr>
              <a:t>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  <a:p>
            <a:pPr marL="396875" indent="-393700" eaLnBrk="1" hangingPunct="1">
              <a:spcBef>
                <a:spcPct val="60000"/>
              </a:spcBef>
              <a:buFontTx/>
              <a:buAutoNum type="alphaLcPeriod"/>
            </a:pPr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>
                <a:solidFill>
                  <a:srgbClr val="0033CC"/>
                </a:solidFill>
              </a:rPr>
              <a:t>f’</a:t>
            </a:r>
            <a:r>
              <a:rPr lang="en-US" altLang="en-US" sz="2400">
                <a:solidFill>
                  <a:srgbClr val="0033CC"/>
                </a:solidFill>
              </a:rPr>
              <a:t>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= 0 and </a:t>
            </a:r>
            <a:r>
              <a:rPr lang="en-US" altLang="en-US" sz="2400" b="1" i="1">
                <a:solidFill>
                  <a:srgbClr val="E45C00"/>
                </a:solidFill>
              </a:rPr>
              <a:t>f’’</a:t>
            </a:r>
            <a:r>
              <a:rPr lang="en-US" altLang="en-US" sz="2400" b="1">
                <a:solidFill>
                  <a:srgbClr val="E45C00"/>
                </a:solidFill>
              </a:rPr>
              <a:t>(</a:t>
            </a:r>
            <a:r>
              <a:rPr lang="en-US" altLang="en-US" sz="2400" b="1" i="1">
                <a:solidFill>
                  <a:srgbClr val="E45C00"/>
                </a:solidFill>
              </a:rPr>
              <a:t>c</a:t>
            </a:r>
            <a:r>
              <a:rPr lang="en-US" altLang="en-US" sz="2400" b="1">
                <a:solidFill>
                  <a:srgbClr val="E45C00"/>
                </a:solidFill>
              </a:rPr>
              <a:t>) &lt; 0</a:t>
            </a:r>
            <a:r>
              <a:rPr lang="en-US" altLang="en-US" sz="2400">
                <a:solidFill>
                  <a:srgbClr val="0033CC"/>
                </a:solidFill>
              </a:rPr>
              <a:t>,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then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has a </a:t>
            </a:r>
            <a:r>
              <a:rPr lang="en-US" altLang="en-US" sz="2400" b="1">
                <a:solidFill>
                  <a:srgbClr val="E45C00"/>
                </a:solidFill>
              </a:rPr>
              <a:t>local maximum</a:t>
            </a:r>
            <a:r>
              <a:rPr lang="en-US" altLang="en-US" sz="2400">
                <a:solidFill>
                  <a:srgbClr val="0033CC"/>
                </a:solidFill>
              </a:rPr>
              <a:t>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C412226F-3681-45F7-8A20-422B83F69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587750"/>
            <a:ext cx="3771900" cy="31940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9941" name="Picture 5" descr="040310">
            <a:extLst>
              <a:ext uri="{FF2B5EF4-FFF2-40B4-BE49-F238E27FC236}">
                <a16:creationId xmlns:a16="http://schemas.microsoft.com/office/drawing/2014/main" id="{9FEC6531-4A5D-4033-A4F0-0804473B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3671888"/>
            <a:ext cx="3630613" cy="305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6955" name="Group 27">
            <a:extLst>
              <a:ext uri="{FF2B5EF4-FFF2-40B4-BE49-F238E27FC236}">
                <a16:creationId xmlns:a16="http://schemas.microsoft.com/office/drawing/2014/main" id="{E09AE404-0F74-42C4-A319-F3461273DD33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52400"/>
          <a:ext cx="7162800" cy="609600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32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Choose the correct one.</a:t>
                      </a:r>
                      <a:endParaRPr kumimoji="0" lang="en-US" sz="29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If f has </a:t>
                      </a: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local extreme value at c then f’(c)=0.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If f’(c)=0 then f has local extreme value at c.</a:t>
                      </a:r>
                      <a:endParaRPr kumimoji="0" lang="en-US" sz="2900" b="0" i="0" u="none" strike="noStrike" cap="none" normalizeH="0" baseline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If f’’(3)=0 then (3,f(3)) is an inflection point of f.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There exists a function such that f’(x) is nonzero for all x and f(1)=f(0).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9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None of the above</a:t>
                      </a:r>
                      <a:endParaRPr kumimoji="0" lang="en-US" sz="2900" b="0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T="47926" marB="479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6954" name="Text Box 26">
            <a:extLst>
              <a:ext uri="{FF2B5EF4-FFF2-40B4-BE49-F238E27FC236}">
                <a16:creationId xmlns:a16="http://schemas.microsoft.com/office/drawing/2014/main" id="{0C4F66AE-A8C9-440B-B0BE-0FF41214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2211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Answer: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3330BE3D-C222-4450-80A8-2E78DB61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74800"/>
            <a:ext cx="73152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3.5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  <a:t>Optimization Problems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0EAED68-D2DF-4065-BC9D-436C08231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FD7538C-AE09-4FA0-A0B9-2767B1CDE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EB14B320-2128-4E50-884C-7807FFDD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8153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learn: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How to solve problems involving 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maximization and minimization of factors.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3D8B7430-90A4-47EB-B19B-D3344EA86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1475"/>
            <a:ext cx="5943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APPLICATIONS OF DIFFERENTIATION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85E10600-2B2C-495D-8AD6-2C03374DA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115300" cy="26638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/>
              <a:t>Read the problem carefully until it is clearly understood. 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/>
              <a:t>What is the </a:t>
            </a:r>
            <a:r>
              <a:rPr lang="en-US" altLang="en-US" sz="2400" b="1">
                <a:solidFill>
                  <a:schemeClr val="accent2"/>
                </a:solidFill>
              </a:rPr>
              <a:t>unknown</a:t>
            </a:r>
            <a:r>
              <a:rPr lang="en-US" altLang="en-US" sz="2400"/>
              <a:t>?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/>
              <a:t>What are the </a:t>
            </a:r>
            <a:r>
              <a:rPr lang="en-US" altLang="en-US" sz="2400" b="1">
                <a:solidFill>
                  <a:schemeClr val="accent2"/>
                </a:solidFill>
              </a:rPr>
              <a:t>given</a:t>
            </a:r>
            <a:r>
              <a:rPr lang="en-US" altLang="en-US" sz="2400"/>
              <a:t> </a:t>
            </a:r>
            <a:r>
              <a:rPr lang="en-US" altLang="en-US" sz="2400" b="1">
                <a:solidFill>
                  <a:schemeClr val="accent2"/>
                </a:solidFill>
              </a:rPr>
              <a:t>quantities</a:t>
            </a:r>
            <a:r>
              <a:rPr lang="en-US" altLang="en-US" sz="2400"/>
              <a:t>? 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/>
              <a:t>What are the given </a:t>
            </a:r>
            <a:r>
              <a:rPr lang="en-US" altLang="en-US" sz="2400" b="1">
                <a:solidFill>
                  <a:schemeClr val="accent2"/>
                </a:solidFill>
              </a:rPr>
              <a:t>conditions</a:t>
            </a:r>
            <a:r>
              <a:rPr lang="en-US" altLang="en-US" sz="2400"/>
              <a:t>? </a:t>
            </a:r>
          </a:p>
        </p:txBody>
      </p:sp>
      <p:sp>
        <p:nvSpPr>
          <p:cNvPr id="43011" name="Title 3">
            <a:extLst>
              <a:ext uri="{FF2B5EF4-FFF2-40B4-BE49-F238E27FC236}">
                <a16:creationId xmlns:a16="http://schemas.microsoft.com/office/drawing/2014/main" id="{54DE5AE5-1417-455D-8522-4DB934F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B7BE7DA-1A9B-409F-9F88-2E21E22C5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638800" cy="695325"/>
          </a:xfrm>
        </p:spPr>
        <p:txBody>
          <a:bodyPr anchor="t"/>
          <a:lstStyle/>
          <a:p>
            <a:pPr eaLnBrk="1" hangingPunct="1"/>
            <a:r>
              <a:rPr lang="en-US" altLang="en-US" sz="3200"/>
              <a:t>MAXIMUM &amp; MINIMUM VALUES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620C23A9-8EA1-4D76-AAB5-004E2128E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039100" cy="45720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A function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has an </a:t>
            </a:r>
            <a:r>
              <a:rPr lang="en-US" altLang="en-US" sz="2400" b="1">
                <a:solidFill>
                  <a:srgbClr val="0033CC"/>
                </a:solidFill>
              </a:rPr>
              <a:t>absolute maximum </a:t>
            </a:r>
            <a:r>
              <a:rPr lang="en-US" altLang="en-US" sz="2400">
                <a:solidFill>
                  <a:srgbClr val="0033CC"/>
                </a:solidFill>
              </a:rPr>
              <a:t>(or global maximum) 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 if </a:t>
            </a:r>
            <a:r>
              <a:rPr lang="en-US" altLang="en-US" sz="2400" b="1" i="1">
                <a:solidFill>
                  <a:srgbClr val="0033CC"/>
                </a:solidFill>
              </a:rPr>
              <a:t>f</a:t>
            </a:r>
            <a:r>
              <a:rPr lang="en-US" altLang="en-US" sz="2400" b="1">
                <a:solidFill>
                  <a:srgbClr val="0033CC"/>
                </a:solidFill>
              </a:rPr>
              <a:t>(</a:t>
            </a:r>
            <a:r>
              <a:rPr lang="en-US" altLang="en-US" sz="2400" b="1" i="1">
                <a:solidFill>
                  <a:srgbClr val="0033CC"/>
                </a:solidFill>
              </a:rPr>
              <a:t>c</a:t>
            </a:r>
            <a:r>
              <a:rPr lang="en-US" altLang="en-US" sz="2400" b="1">
                <a:solidFill>
                  <a:srgbClr val="0033CC"/>
                </a:solidFill>
              </a:rPr>
              <a:t>) </a:t>
            </a:r>
            <a:r>
              <a:rPr lang="en-US" altLang="en-US" sz="2400" b="1">
                <a:solidFill>
                  <a:srgbClr val="0033CC"/>
                </a:solidFill>
                <a:cs typeface="Arial" panose="020B0604020202020204" pitchFamily="34" charset="0"/>
              </a:rPr>
              <a:t>≥ </a:t>
            </a:r>
            <a:r>
              <a:rPr lang="en-US" altLang="en-US" sz="2400" b="1" i="1">
                <a:solidFill>
                  <a:srgbClr val="0033CC"/>
                </a:solidFill>
                <a:cs typeface="Arial" panose="020B0604020202020204" pitchFamily="34" charset="0"/>
              </a:rPr>
              <a:t>f</a:t>
            </a:r>
            <a:r>
              <a:rPr lang="en-US" altLang="en-US" sz="2400" b="1">
                <a:solidFill>
                  <a:srgbClr val="0033CC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b="1" i="1">
                <a:solidFill>
                  <a:srgbClr val="0033CC"/>
                </a:solidFill>
                <a:cs typeface="Arial" panose="020B0604020202020204" pitchFamily="34" charset="0"/>
              </a:rPr>
              <a:t>x</a:t>
            </a:r>
            <a:r>
              <a:rPr lang="en-US" altLang="en-US" sz="2400" b="1">
                <a:solidFill>
                  <a:srgbClr val="0033CC"/>
                </a:solidFill>
                <a:cs typeface="Arial" panose="020B0604020202020204" pitchFamily="34" charset="0"/>
              </a:rPr>
              <a:t>) </a:t>
            </a:r>
            <a:r>
              <a:rPr lang="en-US" altLang="en-US" sz="2400" b="1">
                <a:solidFill>
                  <a:srgbClr val="0033CC"/>
                </a:solidFill>
              </a:rPr>
              <a:t>for all </a:t>
            </a:r>
            <a:r>
              <a:rPr lang="en-US" altLang="en-US" sz="2400" b="1" i="1">
                <a:solidFill>
                  <a:srgbClr val="0033CC"/>
                </a:solidFill>
              </a:rPr>
              <a:t>x</a:t>
            </a:r>
            <a:r>
              <a:rPr lang="en-US" altLang="en-US" sz="2400" b="1">
                <a:solidFill>
                  <a:srgbClr val="0033CC"/>
                </a:solidFill>
              </a:rPr>
              <a:t> in </a:t>
            </a:r>
            <a:r>
              <a:rPr lang="en-US" altLang="en-US" sz="2400" b="1" i="1">
                <a:solidFill>
                  <a:srgbClr val="0033CC"/>
                </a:solidFill>
              </a:rPr>
              <a:t>D</a:t>
            </a:r>
            <a:r>
              <a:rPr lang="en-US" altLang="en-US" sz="2400">
                <a:solidFill>
                  <a:srgbClr val="0033CC"/>
                </a:solidFill>
              </a:rPr>
              <a:t>, where </a:t>
            </a:r>
            <a:r>
              <a:rPr lang="en-US" altLang="en-US" sz="2400" i="1">
                <a:solidFill>
                  <a:srgbClr val="0033CC"/>
                </a:solidFill>
              </a:rPr>
              <a:t>D</a:t>
            </a:r>
            <a:r>
              <a:rPr lang="en-US" altLang="en-US" sz="2400">
                <a:solidFill>
                  <a:srgbClr val="0033CC"/>
                </a:solidFill>
              </a:rPr>
              <a:t> is the domain of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. </a:t>
            </a:r>
          </a:p>
          <a:p>
            <a:pPr eaLnBrk="1" hangingPunct="1">
              <a:spcBef>
                <a:spcPct val="25000"/>
              </a:spcBef>
            </a:pPr>
            <a:endParaRPr lang="en-US" altLang="en-US" sz="2400">
              <a:solidFill>
                <a:srgbClr val="0033CC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The number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is called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the </a:t>
            </a:r>
            <a:r>
              <a:rPr lang="en-US" altLang="en-US" sz="2400" b="1">
                <a:solidFill>
                  <a:srgbClr val="0033CC"/>
                </a:solidFill>
              </a:rPr>
              <a:t>maximum value of </a:t>
            </a:r>
            <a:r>
              <a:rPr lang="en-US" altLang="en-US" sz="2400" b="1" i="1">
                <a:solidFill>
                  <a:srgbClr val="0033CC"/>
                </a:solidFill>
              </a:rPr>
              <a:t>f</a:t>
            </a:r>
            <a:r>
              <a:rPr lang="en-US" altLang="en-US" sz="2400" b="1">
                <a:solidFill>
                  <a:srgbClr val="0033CC"/>
                </a:solidFill>
              </a:rPr>
              <a:t> </a:t>
            </a:r>
            <a:br>
              <a:rPr lang="en-US" altLang="en-US" sz="2400" b="1">
                <a:solidFill>
                  <a:srgbClr val="0033CC"/>
                </a:solidFill>
              </a:rPr>
            </a:br>
            <a:r>
              <a:rPr lang="en-US" altLang="en-US" sz="2400" b="1">
                <a:solidFill>
                  <a:srgbClr val="0033CC"/>
                </a:solidFill>
              </a:rPr>
              <a:t>on </a:t>
            </a:r>
            <a:r>
              <a:rPr lang="en-US" altLang="en-US" sz="2400" b="1" i="1">
                <a:solidFill>
                  <a:srgbClr val="0033CC"/>
                </a:solidFill>
              </a:rPr>
              <a:t>D</a:t>
            </a:r>
            <a:r>
              <a:rPr lang="en-US" altLang="en-US" sz="24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28E0D41B-1672-4499-9D38-A7D92F362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Definition 1</a:t>
            </a:r>
          </a:p>
        </p:txBody>
      </p:sp>
      <p:sp>
        <p:nvSpPr>
          <p:cNvPr id="7173" name="Rectangle 7">
            <a:extLst>
              <a:ext uri="{FF2B5EF4-FFF2-40B4-BE49-F238E27FC236}">
                <a16:creationId xmlns:a16="http://schemas.microsoft.com/office/drawing/2014/main" id="{6218B0DB-276F-4E04-A7B4-C5D54A4E3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0"/>
            <a:ext cx="4114800" cy="32512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7174" name="Picture 8" descr="040101">
            <a:extLst>
              <a:ext uri="{FF2B5EF4-FFF2-40B4-BE49-F238E27FC236}">
                <a16:creationId xmlns:a16="http://schemas.microsoft.com/office/drawing/2014/main" id="{6AE41F9E-0DF0-4B53-ABBF-77E11BC1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48013"/>
            <a:ext cx="396240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>
            <a:extLst>
              <a:ext uri="{FF2B5EF4-FFF2-40B4-BE49-F238E27FC236}">
                <a16:creationId xmlns:a16="http://schemas.microsoft.com/office/drawing/2014/main" id="{745EF49D-FAC3-488D-B0A8-1F2013FEC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85344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6. FIND THE ABSOLUTE MAX./MIN. VALUE OF </a:t>
            </a:r>
            <a:r>
              <a:rPr lang="en-US" i="1"/>
              <a:t>f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58F6BA7-DE06-4EA5-A811-E9B1D12FD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65275"/>
            <a:ext cx="7734300" cy="37687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/>
              <a:t>Use the methods of Sections 4.1 and 4.3 to </a:t>
            </a:r>
            <a:r>
              <a:rPr lang="en-US" altLang="en-US" sz="2400">
                <a:solidFill>
                  <a:schemeClr val="accent2"/>
                </a:solidFill>
              </a:rPr>
              <a:t>find the absolute maximum or minimum value of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/>
              <a:t>. </a:t>
            </a:r>
            <a:endParaRPr lang="en-US" altLang="en-US" sz="2800"/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sz="2400"/>
              <a:t>In particular, if the domain of </a:t>
            </a:r>
            <a:r>
              <a:rPr lang="en-US" altLang="en-US" sz="2400" i="1"/>
              <a:t>f</a:t>
            </a:r>
            <a:r>
              <a:rPr lang="en-US" altLang="en-US" sz="2400"/>
              <a:t> is a closed interval, </a:t>
            </a:r>
            <a:br>
              <a:rPr lang="en-US" altLang="en-US" sz="2400"/>
            </a:br>
            <a:r>
              <a:rPr lang="en-US" altLang="en-US" sz="2400"/>
              <a:t>then the Closed Interval Method in Section 4.1 </a:t>
            </a:r>
            <a:br>
              <a:rPr lang="en-US" altLang="en-US" sz="2400"/>
            </a:br>
            <a:r>
              <a:rPr lang="en-US" altLang="en-US" sz="2400"/>
              <a:t>can be used.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6A94C2FF-997D-4455-AB5D-B55D36880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71475"/>
            <a:ext cx="57912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33CC"/>
                </a:solidFill>
              </a:rPr>
              <a:t>OPTIMIZATION PROBLEMS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30DA027-F77F-40F5-9F72-A64CDDAA2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en-US" altLang="en-US" sz="2400"/>
              <a:t>A farmer has 2400 ft of fencing and wants to fence off a rectangular field that borders a straight river. He needs no fence along the river. </a:t>
            </a:r>
          </a:p>
          <a:p>
            <a:pPr lvl="1"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en-US" sz="2400"/>
              <a:t>What are the dimensions of the field that has the </a:t>
            </a:r>
            <a:r>
              <a:rPr lang="en-US" altLang="en-US" sz="2400" b="1">
                <a:solidFill>
                  <a:schemeClr val="accent2"/>
                </a:solidFill>
              </a:rPr>
              <a:t>largest area </a:t>
            </a:r>
            <a:r>
              <a:rPr lang="en-US" altLang="en-US" sz="2400"/>
              <a:t>? 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9B275ECA-97E8-42A6-B4F4-9A0D18EC0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238783D4-932E-4F1E-A93E-0512DAC07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314825"/>
            <a:ext cx="44037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6">
            <a:extLst>
              <a:ext uri="{FF2B5EF4-FFF2-40B4-BE49-F238E27FC236}">
                <a16:creationId xmlns:a16="http://schemas.microsoft.com/office/drawing/2014/main" id="{F2439F15-D6BD-479B-9FC9-19DFDE06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171950"/>
            <a:ext cx="4708525" cy="26098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73943736-2CD0-45F5-B5DE-06F2CC5D2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71475"/>
            <a:ext cx="57150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33CC"/>
                </a:solidFill>
              </a:rPr>
              <a:t>OPTIMIZATION PROBLEMS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A47BAF7A-C284-4693-8F5C-6286F8F23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543800" cy="5257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400"/>
              <a:t>This figure illustrates </a:t>
            </a:r>
            <a:br>
              <a:rPr lang="en-US" altLang="en-US" sz="2400"/>
            </a:br>
            <a:r>
              <a:rPr lang="en-US" altLang="en-US" sz="2400"/>
              <a:t>the general case. </a:t>
            </a:r>
          </a:p>
          <a:p>
            <a:pPr eaLnBrk="1" hangingPunct="1">
              <a:lnSpc>
                <a:spcPct val="125000"/>
              </a:lnSpc>
              <a:spcBef>
                <a:spcPct val="40000"/>
              </a:spcBef>
            </a:pPr>
            <a:endParaRPr lang="en-US" altLang="en-US" sz="2400"/>
          </a:p>
          <a:p>
            <a:pPr eaLnBrk="1" hangingPunct="1">
              <a:lnSpc>
                <a:spcPct val="125000"/>
              </a:lnSpc>
              <a:spcBef>
                <a:spcPct val="40000"/>
              </a:spcBef>
            </a:pPr>
            <a:endParaRPr lang="en-US" altLang="en-US" sz="2400"/>
          </a:p>
          <a:p>
            <a:pPr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400"/>
              <a:t>We wish to maximize the area </a:t>
            </a:r>
            <a:r>
              <a:rPr lang="en-US" altLang="en-US" sz="2400" i="1"/>
              <a:t>A </a:t>
            </a:r>
            <a:r>
              <a:rPr lang="en-US" altLang="en-US" sz="2400"/>
              <a:t>of the rectangle.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400"/>
              <a:t>Then, we express </a:t>
            </a:r>
            <a:r>
              <a:rPr lang="en-US" altLang="en-US" sz="2400" i="1"/>
              <a:t>A </a:t>
            </a:r>
            <a:r>
              <a:rPr lang="en-US" altLang="en-US" sz="2400"/>
              <a:t>in terms of </a:t>
            </a:r>
            <a:r>
              <a:rPr lang="en-US" altLang="en-US" sz="2400" i="1"/>
              <a:t>x</a:t>
            </a:r>
            <a:r>
              <a:rPr lang="en-US" altLang="en-US" sz="2400"/>
              <a:t> and </a:t>
            </a:r>
            <a:r>
              <a:rPr lang="en-US" altLang="en-US" sz="2400" i="1"/>
              <a:t>y</a:t>
            </a:r>
            <a:r>
              <a:rPr lang="en-US" altLang="en-US" sz="2400"/>
              <a:t>: </a:t>
            </a:r>
            <a:r>
              <a:rPr lang="en-US" altLang="en-US" sz="2400" i="1">
                <a:solidFill>
                  <a:schemeClr val="accent2"/>
                </a:solidFill>
              </a:rPr>
              <a:t>A = xy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400"/>
              <a:t>2</a:t>
            </a:r>
            <a:r>
              <a:rPr lang="en-US" altLang="en-US" sz="2400" i="1"/>
              <a:t>x +</a:t>
            </a:r>
            <a:r>
              <a:rPr lang="en-US" altLang="en-US" sz="2400"/>
              <a:t> </a:t>
            </a:r>
            <a:r>
              <a:rPr lang="en-US" altLang="en-US" sz="2400" i="1"/>
              <a:t>y =</a:t>
            </a:r>
            <a:r>
              <a:rPr lang="en-US" altLang="en-US" sz="2400"/>
              <a:t> 2400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400"/>
              <a:t>So, </a:t>
            </a:r>
            <a:r>
              <a:rPr lang="en-US" altLang="en-US" sz="2400" i="1"/>
              <a:t>A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= 2400</a:t>
            </a:r>
            <a:r>
              <a:rPr lang="en-US" altLang="en-US" sz="2400" i="1"/>
              <a:t>x </a:t>
            </a:r>
            <a:r>
              <a:rPr lang="en-US" altLang="en-US" sz="2400"/>
              <a:t>– 2</a:t>
            </a:r>
            <a:r>
              <a:rPr lang="en-US" altLang="en-US" sz="2400" i="1"/>
              <a:t>x</a:t>
            </a:r>
            <a:r>
              <a:rPr lang="en-US" altLang="en-US" sz="2400" baseline="30000"/>
              <a:t>2</a:t>
            </a:r>
            <a:r>
              <a:rPr lang="en-US" altLang="en-US" sz="2400"/>
              <a:t>, 0 </a:t>
            </a:r>
            <a:r>
              <a:rPr lang="en-US" altLang="en-US" sz="2400" i="1">
                <a:cs typeface="Arial" panose="020B0604020202020204" pitchFamily="34" charset="0"/>
              </a:rPr>
              <a:t>≤</a:t>
            </a:r>
            <a:r>
              <a:rPr lang="en-US" altLang="en-US" sz="2400"/>
              <a:t> </a:t>
            </a:r>
            <a:r>
              <a:rPr lang="en-US" altLang="en-US" sz="2400" i="1"/>
              <a:t>x </a:t>
            </a:r>
            <a:r>
              <a:rPr lang="en-US" altLang="en-US" sz="2400" i="1">
                <a:cs typeface="Arial" panose="020B0604020202020204" pitchFamily="34" charset="0"/>
              </a:rPr>
              <a:t>≤</a:t>
            </a:r>
            <a:r>
              <a:rPr lang="en-US" altLang="en-US" sz="2400"/>
              <a:t> 1200</a:t>
            </a:r>
          </a:p>
          <a:p>
            <a:pPr lvl="1" eaLnBrk="1" hangingPunct="1">
              <a:lnSpc>
                <a:spcPct val="125000"/>
              </a:lnSpc>
              <a:spcBef>
                <a:spcPct val="40000"/>
              </a:spcBef>
            </a:pPr>
            <a:r>
              <a:rPr lang="en-US" altLang="en-US" sz="2400"/>
              <a:t>…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65D173CE-ED8F-4571-8D3B-2ED6AE68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1057275"/>
            <a:ext cx="44037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5">
            <a:extLst>
              <a:ext uri="{FF2B5EF4-FFF2-40B4-BE49-F238E27FC236}">
                <a16:creationId xmlns:a16="http://schemas.microsoft.com/office/drawing/2014/main" id="{347EDAFE-DDEF-43A4-956C-73AEA96C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914400"/>
            <a:ext cx="4708525" cy="260985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E99F3AD8-D5CB-4BCA-B3A0-149B1BCA4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AF5F250C-D26D-417B-A367-0E93C16E9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66900"/>
            <a:ext cx="7315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3.6</a:t>
            </a:r>
            <a:br>
              <a:rPr lang="en-US" altLang="en-US" sz="4000" b="1">
                <a:solidFill>
                  <a:srgbClr val="E45C00"/>
                </a:solidFill>
                <a:latin typeface="Arial" panose="020B0604020202020204" pitchFamily="34" charset="0"/>
              </a:rPr>
            </a:br>
            <a:r>
              <a:rPr lang="en-US" altLang="en-US" sz="4400" b="1">
                <a:solidFill>
                  <a:srgbClr val="E45C00"/>
                </a:solidFill>
                <a:latin typeface="Arial" panose="020B0604020202020204" pitchFamily="34" charset="0"/>
              </a:rPr>
              <a:t>Newton’s Method</a:t>
            </a:r>
            <a:endParaRPr lang="en-US" altLang="en-US" sz="4400">
              <a:latin typeface="Arial" panose="020B0604020202020204" pitchFamily="34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F442A01-B2FE-43E9-8F9D-5435CEB2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CB3F24B6-9C6D-43A8-A4B1-5697B3F88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15BD67C5-5D53-4B01-A689-9E3514DC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00513"/>
            <a:ext cx="8153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learn: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How to solve high-degree equations 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600">
                <a:solidFill>
                  <a:srgbClr val="800000"/>
                </a:solidFill>
                <a:latin typeface="Arial" panose="020B0604020202020204" pitchFamily="34" charset="0"/>
              </a:rPr>
              <a:t>using Newton’s method.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158062F0-E4EE-4E38-8BFC-6FDDBF84C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371475"/>
            <a:ext cx="58674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APPLICATIONS OF DIFFERENTIATION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E4F339F-745B-4A8D-AD1A-D5C094256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86700" cy="3954463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en-US" sz="2800">
                <a:solidFill>
                  <a:srgbClr val="0033CC"/>
                </a:solidFill>
              </a:rPr>
              <a:t>How do those numerical rootfinders work?</a:t>
            </a:r>
            <a:endParaRPr lang="en-US" altLang="en-US" sz="2000">
              <a:solidFill>
                <a:srgbClr val="0033CC"/>
              </a:solidFill>
            </a:endParaRPr>
          </a:p>
          <a:p>
            <a:pPr marL="401638" lvl="1"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en-US">
                <a:solidFill>
                  <a:srgbClr val="0033CC"/>
                </a:solidFill>
              </a:rPr>
              <a:t>They use a variety of methods.</a:t>
            </a:r>
          </a:p>
          <a:p>
            <a:pPr marL="401638" lvl="1"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en-US">
                <a:solidFill>
                  <a:srgbClr val="0033CC"/>
                </a:solidFill>
              </a:rPr>
              <a:t>Most, though, make some use of Newton’s method, also called the Newton-Raphson method.</a:t>
            </a:r>
          </a:p>
        </p:txBody>
      </p:sp>
      <p:sp>
        <p:nvSpPr>
          <p:cNvPr id="48131" name="Title 3">
            <a:extLst>
              <a:ext uri="{FF2B5EF4-FFF2-40B4-BE49-F238E27FC236}">
                <a16:creationId xmlns:a16="http://schemas.microsoft.com/office/drawing/2014/main" id="{42A7FE06-4CBC-42EB-8AA1-66560EBB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Rectangle 3">
            <a:extLst>
              <a:ext uri="{FF2B5EF4-FFF2-40B4-BE49-F238E27FC236}">
                <a16:creationId xmlns:a16="http://schemas.microsoft.com/office/drawing/2014/main" id="{BC894A26-4F8D-4F09-9CED-D378A36FD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NEWTON’S METHOD</a:t>
            </a:r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0DE2575E-ECAC-453A-9BD1-17E8B8168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4588"/>
            <a:ext cx="8558213" cy="44942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600"/>
              <a:t>We start with a </a:t>
            </a:r>
            <a:r>
              <a:rPr lang="en-US" altLang="en-US" sz="2600">
                <a:solidFill>
                  <a:schemeClr val="accent2"/>
                </a:solidFill>
              </a:rPr>
              <a:t>first approximation </a:t>
            </a:r>
            <a:r>
              <a:rPr lang="en-US" altLang="en-US" sz="2600" i="1">
                <a:solidFill>
                  <a:schemeClr val="accent2"/>
                </a:solidFill>
              </a:rPr>
              <a:t>x</a:t>
            </a:r>
            <a:r>
              <a:rPr lang="en-US" altLang="en-US" sz="2600" baseline="-25000">
                <a:solidFill>
                  <a:schemeClr val="accent2"/>
                </a:solidFill>
              </a:rPr>
              <a:t>1</a:t>
            </a:r>
            <a:r>
              <a:rPr lang="en-US" altLang="en-US" sz="2600" baseline="-25000"/>
              <a:t>, </a:t>
            </a:r>
            <a:r>
              <a:rPr lang="en-US" altLang="en-US" sz="2600"/>
              <a:t>which is obtained by one of the following methods:</a:t>
            </a:r>
          </a:p>
          <a:p>
            <a:pPr marL="396875" lvl="1" indent="-171450"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en-US" sz="2600">
                <a:solidFill>
                  <a:schemeClr val="accent2"/>
                </a:solidFill>
              </a:rPr>
              <a:t>Guessing</a:t>
            </a:r>
          </a:p>
          <a:p>
            <a:pPr marL="396875" lvl="1" indent="-171450"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en-US" sz="2600"/>
              <a:t>A rough sketch </a:t>
            </a:r>
            <a:br>
              <a:rPr lang="en-US" altLang="en-US" sz="2600"/>
            </a:br>
            <a:r>
              <a:rPr lang="en-US" altLang="en-US" sz="2600"/>
              <a:t>of the </a:t>
            </a:r>
            <a:r>
              <a:rPr lang="en-US" altLang="en-US" sz="2600">
                <a:solidFill>
                  <a:schemeClr val="accent2"/>
                </a:solidFill>
              </a:rPr>
              <a:t>graph</a:t>
            </a:r>
            <a:r>
              <a:rPr lang="en-US" altLang="en-US" sz="2600"/>
              <a:t> of </a:t>
            </a:r>
            <a:r>
              <a:rPr lang="en-US" altLang="en-US" sz="2600" i="1"/>
              <a:t>f</a:t>
            </a:r>
            <a:endParaRPr lang="en-US" altLang="en-US" sz="2600"/>
          </a:p>
          <a:p>
            <a:pPr marL="396875" lvl="1" indent="-171450"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en-US" sz="2600"/>
              <a:t>A computer-</a:t>
            </a:r>
            <a:br>
              <a:rPr lang="en-US" altLang="en-US" sz="2600"/>
            </a:br>
            <a:r>
              <a:rPr lang="en-US" altLang="en-US" sz="2600"/>
              <a:t>generated graph of </a:t>
            </a:r>
            <a:r>
              <a:rPr lang="en-US" altLang="en-US" sz="2600" i="1"/>
              <a:t>f</a:t>
            </a:r>
            <a:endParaRPr lang="en-US" altLang="en-US" sz="2600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84398317-ADE3-48E0-9362-F159F221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71800"/>
            <a:ext cx="4667250" cy="36909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49157" name="Picture 5" descr="040802">
            <a:extLst>
              <a:ext uri="{FF2B5EF4-FFF2-40B4-BE49-F238E27FC236}">
                <a16:creationId xmlns:a16="http://schemas.microsoft.com/office/drawing/2014/main" id="{148AE8A8-87C3-4531-B6C4-0029A9F6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3074988"/>
            <a:ext cx="4252912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>
            <a:extLst>
              <a:ext uri="{FF2B5EF4-FFF2-40B4-BE49-F238E27FC236}">
                <a16:creationId xmlns:a16="http://schemas.microsoft.com/office/drawing/2014/main" id="{082E5746-DEE3-4A24-923A-795CA0C54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NEWTON’S METHOD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69E4954-A34A-4F56-92B9-8D39337E1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5788" y="1525588"/>
            <a:ext cx="8101012" cy="2436812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en-US" altLang="en-US" sz="2400"/>
              <a:t>Consider the </a:t>
            </a:r>
            <a:r>
              <a:rPr lang="en-US" altLang="en-US" sz="2400">
                <a:solidFill>
                  <a:schemeClr val="accent2"/>
                </a:solidFill>
              </a:rPr>
              <a:t>tangent line </a:t>
            </a:r>
            <a:r>
              <a:rPr lang="en-US" altLang="en-US" sz="2400" i="1">
                <a:solidFill>
                  <a:schemeClr val="accent2"/>
                </a:solidFill>
              </a:rPr>
              <a:t>L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  <a:r>
              <a:rPr lang="en-US" altLang="en-US" sz="2400"/>
              <a:t>to the curve </a:t>
            </a:r>
            <a:r>
              <a:rPr lang="en-US" altLang="en-US" sz="2400" i="1"/>
              <a:t>y</a:t>
            </a:r>
            <a:r>
              <a:rPr lang="en-US" altLang="en-US" sz="2400"/>
              <a:t> =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at the point (</a:t>
            </a:r>
            <a:r>
              <a:rPr lang="en-US" altLang="en-US" sz="2400" i="1"/>
              <a:t>x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 baseline="-25000"/>
              <a:t>1</a:t>
            </a:r>
            <a:r>
              <a:rPr lang="en-US" altLang="en-US" sz="2400"/>
              <a:t>)) and look at the </a:t>
            </a:r>
            <a:r>
              <a:rPr lang="en-US" altLang="en-US" sz="2400" i="1"/>
              <a:t>x</a:t>
            </a:r>
            <a:r>
              <a:rPr lang="en-US" altLang="en-US" sz="2400"/>
              <a:t>-intercept of </a:t>
            </a:r>
            <a:r>
              <a:rPr lang="en-US" altLang="en-US" sz="2400" i="1"/>
              <a:t>L</a:t>
            </a:r>
            <a:r>
              <a:rPr lang="en-US" altLang="en-US" sz="2400"/>
              <a:t>, labeled 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 baseline="-25000">
                <a:solidFill>
                  <a:schemeClr val="accent2"/>
                </a:solidFill>
              </a:rPr>
              <a:t>2</a:t>
            </a:r>
            <a:r>
              <a:rPr lang="en-US" altLang="en-US" sz="2400"/>
              <a:t>.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8C862553-0DD3-41D4-89C2-AB04AB5E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71800"/>
            <a:ext cx="4667250" cy="3690938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0181" name="Picture 5" descr="040802">
            <a:extLst>
              <a:ext uri="{FF2B5EF4-FFF2-40B4-BE49-F238E27FC236}">
                <a16:creationId xmlns:a16="http://schemas.microsoft.com/office/drawing/2014/main" id="{4C8F1DAA-CBF3-41E9-9641-AB533AE01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3074988"/>
            <a:ext cx="4252912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61" name="Rectangle 5">
            <a:extLst>
              <a:ext uri="{FF2B5EF4-FFF2-40B4-BE49-F238E27FC236}">
                <a16:creationId xmlns:a16="http://schemas.microsoft.com/office/drawing/2014/main" id="{D80703B0-A561-4057-91B6-B2460A9A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00400"/>
            <a:ext cx="3962400" cy="14478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CAEC41E-3BB4-45E7-9216-34F72D2E5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990600"/>
            <a:ext cx="7581900" cy="5486400"/>
          </a:xfrm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en-US" altLang="en-US" sz="2400"/>
              <a:t>As the </a:t>
            </a:r>
            <a:r>
              <a:rPr lang="en-US" altLang="en-US" sz="2400" i="1"/>
              <a:t>x</a:t>
            </a:r>
            <a:r>
              <a:rPr lang="en-US" altLang="en-US" sz="2400"/>
              <a:t>-intercept of </a:t>
            </a:r>
            <a:r>
              <a:rPr lang="en-US" altLang="en-US" sz="2400" i="1"/>
              <a:t>L</a:t>
            </a:r>
            <a:r>
              <a:rPr lang="en-US" altLang="en-US" sz="2400"/>
              <a:t> is </a:t>
            </a:r>
            <a:r>
              <a:rPr lang="en-US" altLang="en-US" sz="2400" i="1"/>
              <a:t>x</a:t>
            </a:r>
            <a:r>
              <a:rPr lang="en-US" altLang="en-US" sz="2400" baseline="-25000"/>
              <a:t>2</a:t>
            </a:r>
            <a:r>
              <a:rPr lang="en-US" altLang="en-US" sz="2400"/>
              <a:t>, we set </a:t>
            </a:r>
            <a:r>
              <a:rPr lang="en-US" altLang="en-US" sz="2400" i="1"/>
              <a:t>y </a:t>
            </a:r>
            <a:r>
              <a:rPr lang="en-US" altLang="en-US" sz="2400"/>
              <a:t>= 0 and obtain: </a:t>
            </a:r>
          </a:p>
          <a:p>
            <a:pPr algn="ctr" eaLnBrk="1" hangingPunct="1">
              <a:spcBef>
                <a:spcPct val="55000"/>
              </a:spcBef>
            </a:pPr>
            <a:r>
              <a:rPr lang="en-US" altLang="en-US" sz="2400"/>
              <a:t>0 -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 baseline="-25000"/>
              <a:t>1</a:t>
            </a:r>
            <a:r>
              <a:rPr lang="en-US" altLang="en-US" sz="2400"/>
              <a:t>) = </a:t>
            </a:r>
            <a:r>
              <a:rPr lang="en-US" altLang="en-US" sz="2400" i="1"/>
              <a:t>f’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 baseline="-25000"/>
              <a:t>1</a:t>
            </a:r>
            <a:r>
              <a:rPr lang="en-US" altLang="en-US" sz="2400"/>
              <a:t>)(</a:t>
            </a:r>
            <a:r>
              <a:rPr lang="en-US" altLang="en-US" sz="2400" i="1"/>
              <a:t>x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- </a:t>
            </a:r>
            <a:r>
              <a:rPr lang="en-US" altLang="en-US" sz="2400" i="1"/>
              <a:t>x</a:t>
            </a:r>
            <a:r>
              <a:rPr lang="en-US" altLang="en-US" sz="2400" baseline="-25000"/>
              <a:t>1</a:t>
            </a:r>
            <a:r>
              <a:rPr lang="en-US" altLang="en-US" sz="2400"/>
              <a:t>)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en-US" sz="2400"/>
              <a:t>If </a:t>
            </a:r>
            <a:r>
              <a:rPr lang="en-US" altLang="en-US" sz="2400" i="1"/>
              <a:t>f’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 baseline="-25000"/>
              <a:t>1</a:t>
            </a:r>
            <a:r>
              <a:rPr lang="en-US" altLang="en-US" sz="2400"/>
              <a:t>) </a:t>
            </a:r>
            <a:r>
              <a:rPr lang="en-US" altLang="en-US" sz="2400">
                <a:cs typeface="Arial" panose="020B0604020202020204" pitchFamily="34" charset="0"/>
              </a:rPr>
              <a:t>≠</a:t>
            </a:r>
            <a:r>
              <a:rPr lang="en-US" altLang="en-US" sz="2400"/>
              <a:t> 0, we can solve this equation for </a:t>
            </a:r>
            <a:r>
              <a:rPr lang="en-US" altLang="en-US" sz="2400" i="1"/>
              <a:t>x</a:t>
            </a:r>
            <a:r>
              <a:rPr lang="en-US" altLang="en-US" sz="2400" baseline="-25000"/>
              <a:t>2</a:t>
            </a:r>
            <a:r>
              <a:rPr lang="en-US" altLang="en-US" sz="2400"/>
              <a:t>:</a:t>
            </a:r>
          </a:p>
          <a:p>
            <a:pPr eaLnBrk="1" hangingPunct="1">
              <a:spcBef>
                <a:spcPct val="55000"/>
              </a:spcBef>
            </a:pPr>
            <a:endParaRPr lang="en-US" altLang="en-US" sz="2400"/>
          </a:p>
          <a:p>
            <a:pPr lvl="1" eaLnBrk="1" hangingPunct="1">
              <a:lnSpc>
                <a:spcPct val="130000"/>
              </a:lnSpc>
              <a:spcBef>
                <a:spcPct val="55000"/>
              </a:spcBef>
            </a:pPr>
            <a:endParaRPr lang="en-US" altLang="en-US" sz="2400"/>
          </a:p>
          <a:p>
            <a:pPr lvl="1" eaLnBrk="1" hangingPunct="1">
              <a:lnSpc>
                <a:spcPct val="130000"/>
              </a:lnSpc>
              <a:spcBef>
                <a:spcPct val="55000"/>
              </a:spcBef>
            </a:pPr>
            <a:endParaRPr lang="en-US" altLang="en-US" sz="2400"/>
          </a:p>
          <a:p>
            <a:pPr lvl="1" eaLnBrk="1" hangingPunct="1">
              <a:lnSpc>
                <a:spcPct val="130000"/>
              </a:lnSpc>
              <a:spcBef>
                <a:spcPct val="55000"/>
              </a:spcBef>
            </a:pPr>
            <a:r>
              <a:rPr lang="en-US" altLang="en-US" sz="2400"/>
              <a:t>We use </a:t>
            </a:r>
            <a:r>
              <a:rPr lang="en-US" altLang="en-US" sz="2400" i="1"/>
              <a:t>x</a:t>
            </a:r>
            <a:r>
              <a:rPr lang="en-US" altLang="en-US" sz="2400" baseline="-25000"/>
              <a:t>2 </a:t>
            </a:r>
            <a:r>
              <a:rPr lang="en-US" altLang="en-US" sz="2400"/>
              <a:t>as a second approximation to </a:t>
            </a:r>
            <a:r>
              <a:rPr lang="en-US" altLang="en-US" sz="2400" i="1"/>
              <a:t>r</a:t>
            </a:r>
            <a:r>
              <a:rPr lang="en-US" altLang="en-US" sz="2400"/>
              <a:t>.</a:t>
            </a: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261D8884-F0B6-4702-B314-2171D432B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276600"/>
          <a:ext cx="29337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900" imgH="431800" progId="Equation.DSMT4">
                  <p:embed/>
                </p:oleObj>
              </mc:Choice>
              <mc:Fallback>
                <p:oleObj name="Equation" r:id="rId3" imgW="977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76600"/>
                        <a:ext cx="29337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itle 5">
            <a:extLst>
              <a:ext uri="{FF2B5EF4-FFF2-40B4-BE49-F238E27FC236}">
                <a16:creationId xmlns:a16="http://schemas.microsoft.com/office/drawing/2014/main" id="{82FE26BB-4482-40D4-8C7A-10210020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60" name="Rectangle 8">
            <a:extLst>
              <a:ext uri="{FF2B5EF4-FFF2-40B4-BE49-F238E27FC236}">
                <a16:creationId xmlns:a16="http://schemas.microsoft.com/office/drawing/2014/main" id="{9F432AE4-E36C-423B-B87E-4CCDAFB4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3962400" cy="14478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320ED008-2253-4379-8DE4-E63A38BDC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SUBSEQUENT APPROXIMATION</a:t>
            </a: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8D4D8495-E73C-43C0-B0AB-9C5C12CE94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467600" cy="1752600"/>
          </a:xfrm>
        </p:spPr>
        <p:txBody>
          <a:bodyPr/>
          <a:lstStyle/>
          <a:p>
            <a:pPr eaLnBrk="1" hangingPunct="1"/>
            <a:r>
              <a:rPr lang="en-US" altLang="en-US" sz="2600"/>
              <a:t>In general, if the </a:t>
            </a:r>
            <a:r>
              <a:rPr lang="en-US" altLang="en-US" sz="2600" i="1">
                <a:solidFill>
                  <a:schemeClr val="accent2"/>
                </a:solidFill>
              </a:rPr>
              <a:t>n</a:t>
            </a:r>
            <a:r>
              <a:rPr lang="en-US" altLang="en-US" sz="2600">
                <a:solidFill>
                  <a:schemeClr val="accent2"/>
                </a:solidFill>
              </a:rPr>
              <a:t>th approximation is </a:t>
            </a:r>
            <a:r>
              <a:rPr lang="en-US" altLang="en-US" sz="2600" i="1">
                <a:solidFill>
                  <a:schemeClr val="accent2"/>
                </a:solidFill>
              </a:rPr>
              <a:t>x</a:t>
            </a:r>
            <a:r>
              <a:rPr lang="en-US" altLang="en-US" sz="2600" i="1" baseline="-25000">
                <a:solidFill>
                  <a:schemeClr val="accent2"/>
                </a:solidFill>
              </a:rPr>
              <a:t>n</a:t>
            </a:r>
            <a:r>
              <a:rPr lang="en-US" altLang="en-US" sz="2600">
                <a:solidFill>
                  <a:schemeClr val="accent2"/>
                </a:solidFill>
              </a:rPr>
              <a:t> </a:t>
            </a:r>
            <a:r>
              <a:rPr lang="en-US" altLang="en-US" sz="2600"/>
              <a:t>and </a:t>
            </a:r>
            <a:br>
              <a:rPr lang="en-US" altLang="en-US" sz="2600"/>
            </a:br>
            <a:r>
              <a:rPr lang="en-US" altLang="en-US" sz="2600" i="1"/>
              <a:t>f’</a:t>
            </a:r>
            <a:r>
              <a:rPr lang="en-US" altLang="en-US" sz="2600"/>
              <a:t>(</a:t>
            </a:r>
            <a:r>
              <a:rPr lang="en-US" altLang="en-US" sz="2600" i="1"/>
              <a:t>x</a:t>
            </a:r>
            <a:r>
              <a:rPr lang="en-US" altLang="en-US" sz="2600" i="1" baseline="-25000"/>
              <a:t>n</a:t>
            </a:r>
            <a:r>
              <a:rPr lang="en-US" altLang="en-US" sz="2600"/>
              <a:t>) </a:t>
            </a:r>
            <a:r>
              <a:rPr lang="en-US" altLang="en-US" sz="2600">
                <a:cs typeface="Arial" panose="020B0604020202020204" pitchFamily="34" charset="0"/>
              </a:rPr>
              <a:t>≠</a:t>
            </a:r>
            <a:r>
              <a:rPr lang="en-US" altLang="en-US" sz="2600"/>
              <a:t> 0, then the next approximation is given by:</a:t>
            </a:r>
          </a:p>
        </p:txBody>
      </p:sp>
      <p:graphicFrame>
        <p:nvGraphicFramePr>
          <p:cNvPr id="484355" name="Object 3">
            <a:extLst>
              <a:ext uri="{FF2B5EF4-FFF2-40B4-BE49-F238E27FC236}">
                <a16:creationId xmlns:a16="http://schemas.microsoft.com/office/drawing/2014/main" id="{72B32FA7-F849-4DAF-9DAF-ADC503BA5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352800"/>
          <a:ext cx="34766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900" imgH="431800" progId="Equation.DSMT4">
                  <p:embed/>
                </p:oleObj>
              </mc:Choice>
              <mc:Fallback>
                <p:oleObj name="Equation" r:id="rId3" imgW="11049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347662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4">
            <a:extLst>
              <a:ext uri="{FF2B5EF4-FFF2-40B4-BE49-F238E27FC236}">
                <a16:creationId xmlns:a16="http://schemas.microsoft.com/office/drawing/2014/main" id="{D6867009-8C31-4016-8CDD-6B188D59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Equation/Formula 2</a:t>
            </a:r>
          </a:p>
        </p:txBody>
      </p:sp>
      <p:sp>
        <p:nvSpPr>
          <p:cNvPr id="52231" name="Rectangle 6">
            <a:extLst>
              <a:ext uri="{FF2B5EF4-FFF2-40B4-BE49-F238E27FC236}">
                <a16:creationId xmlns:a16="http://schemas.microsoft.com/office/drawing/2014/main" id="{B0AF01CE-3BA9-4256-978B-A9DA17999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167063"/>
            <a:ext cx="4667250" cy="3690937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2232" name="Picture 7" descr="040803">
            <a:extLst>
              <a:ext uri="{FF2B5EF4-FFF2-40B4-BE49-F238E27FC236}">
                <a16:creationId xmlns:a16="http://schemas.microsoft.com/office/drawing/2014/main" id="{6040F64E-3B73-446E-A246-97581AF73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3257550"/>
            <a:ext cx="42830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7" name="Rectangle 7">
            <a:extLst>
              <a:ext uri="{FF2B5EF4-FFF2-40B4-BE49-F238E27FC236}">
                <a16:creationId xmlns:a16="http://schemas.microsoft.com/office/drawing/2014/main" id="{63B19748-B393-4822-B509-8278F79B0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81400"/>
            <a:ext cx="3352800" cy="11430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37DC2E6-3A9D-48BC-B1D9-DD0E2FEB7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270000"/>
            <a:ext cx="7467600" cy="2006600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0033CC"/>
                </a:solidFill>
              </a:rPr>
              <a:t>If the numbers </a:t>
            </a:r>
            <a:r>
              <a:rPr lang="en-US" altLang="en-US" sz="2600" i="1">
                <a:solidFill>
                  <a:srgbClr val="0033CC"/>
                </a:solidFill>
              </a:rPr>
              <a:t>x</a:t>
            </a:r>
            <a:r>
              <a:rPr lang="en-US" altLang="en-US" sz="2600" i="1" baseline="-25000">
                <a:solidFill>
                  <a:srgbClr val="0033CC"/>
                </a:solidFill>
              </a:rPr>
              <a:t>n</a:t>
            </a:r>
            <a:r>
              <a:rPr lang="en-US" altLang="en-US" sz="2600">
                <a:solidFill>
                  <a:srgbClr val="0033CC"/>
                </a:solidFill>
              </a:rPr>
              <a:t> become closer and closer to </a:t>
            </a:r>
            <a:r>
              <a:rPr lang="en-US" altLang="en-US" sz="2600" i="1">
                <a:solidFill>
                  <a:srgbClr val="0033CC"/>
                </a:solidFill>
              </a:rPr>
              <a:t>r</a:t>
            </a:r>
            <a:r>
              <a:rPr lang="en-US" altLang="en-US" sz="2600">
                <a:solidFill>
                  <a:srgbClr val="0033CC"/>
                </a:solidFill>
              </a:rPr>
              <a:t> as </a:t>
            </a:r>
            <a:r>
              <a:rPr lang="en-US" altLang="en-US" sz="2600" i="1">
                <a:solidFill>
                  <a:srgbClr val="0033CC"/>
                </a:solidFill>
              </a:rPr>
              <a:t>n</a:t>
            </a:r>
            <a:r>
              <a:rPr lang="en-US" altLang="en-US" sz="2600">
                <a:solidFill>
                  <a:srgbClr val="0033CC"/>
                </a:solidFill>
              </a:rPr>
              <a:t> becomes large, then we say that the sequence converges</a:t>
            </a:r>
            <a:r>
              <a:rPr lang="en-US" altLang="en-US" sz="2600" i="1">
                <a:solidFill>
                  <a:srgbClr val="0033CC"/>
                </a:solidFill>
              </a:rPr>
              <a:t> </a:t>
            </a:r>
            <a:r>
              <a:rPr lang="en-US" altLang="en-US" sz="2600">
                <a:solidFill>
                  <a:srgbClr val="0033CC"/>
                </a:solidFill>
              </a:rPr>
              <a:t>to </a:t>
            </a:r>
            <a:r>
              <a:rPr lang="en-US" altLang="en-US" sz="2600" i="1">
                <a:solidFill>
                  <a:srgbClr val="0033CC"/>
                </a:solidFill>
              </a:rPr>
              <a:t>r</a:t>
            </a:r>
            <a:r>
              <a:rPr lang="en-US" altLang="en-US" sz="2600">
                <a:solidFill>
                  <a:srgbClr val="0033CC"/>
                </a:solidFill>
              </a:rPr>
              <a:t> and we write:</a:t>
            </a:r>
          </a:p>
        </p:txBody>
      </p:sp>
      <p:graphicFrame>
        <p:nvGraphicFramePr>
          <p:cNvPr id="486403" name="Object 3">
            <a:extLst>
              <a:ext uri="{FF2B5EF4-FFF2-40B4-BE49-F238E27FC236}">
                <a16:creationId xmlns:a16="http://schemas.microsoft.com/office/drawing/2014/main" id="{4BFD8EB9-C8E9-4E00-A19A-E709CA666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657600"/>
          <a:ext cx="22558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725" imgH="279279" progId="Equation.DSMT4">
                  <p:embed/>
                </p:oleObj>
              </mc:Choice>
              <mc:Fallback>
                <p:oleObj name="Equation" r:id="rId3" imgW="634725" imgH="27927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2255838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>
            <a:extLst>
              <a:ext uri="{FF2B5EF4-FFF2-40B4-BE49-F238E27FC236}">
                <a16:creationId xmlns:a16="http://schemas.microsoft.com/office/drawing/2014/main" id="{558A4786-DAEE-4CBF-B32B-FC8AAD8B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395663"/>
            <a:ext cx="4514850" cy="3233737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3254" name="Picture 6" descr="040804">
            <a:extLst>
              <a:ext uri="{FF2B5EF4-FFF2-40B4-BE49-F238E27FC236}">
                <a16:creationId xmlns:a16="http://schemas.microsoft.com/office/drawing/2014/main" id="{C645A915-7ABC-4DA2-8669-F6E9E8522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60750"/>
            <a:ext cx="43529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itle 7">
            <a:extLst>
              <a:ext uri="{FF2B5EF4-FFF2-40B4-BE49-F238E27FC236}">
                <a16:creationId xmlns:a16="http://schemas.microsoft.com/office/drawing/2014/main" id="{98960A6F-80CB-4766-849A-E250520B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>
            <a:extLst>
              <a:ext uri="{FF2B5EF4-FFF2-40B4-BE49-F238E27FC236}">
                <a16:creationId xmlns:a16="http://schemas.microsoft.com/office/drawing/2014/main" id="{A2E77DFF-B9F4-45DF-AE65-20918B1D1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124700" cy="4722813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33CC"/>
                </a:solidFill>
              </a:rPr>
              <a:t>Similarly,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has an </a:t>
            </a:r>
            <a:r>
              <a:rPr lang="en-US" altLang="en-US" sz="2400" b="1">
                <a:solidFill>
                  <a:srgbClr val="0033CC"/>
                </a:solidFill>
              </a:rPr>
              <a:t>absolute minimum </a:t>
            </a:r>
            <a:r>
              <a:rPr lang="en-US" altLang="en-US" sz="2400">
                <a:solidFill>
                  <a:srgbClr val="0033CC"/>
                </a:solidFill>
              </a:rPr>
              <a:t>at 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if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≤ </a:t>
            </a:r>
            <a:r>
              <a:rPr lang="en-US" altLang="en-US" sz="2400" i="1">
                <a:solidFill>
                  <a:srgbClr val="0033CC"/>
                </a:solidFill>
                <a:cs typeface="Arial" panose="020B0604020202020204" pitchFamily="34" charset="0"/>
              </a:rPr>
              <a:t>f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rgbClr val="0033CC"/>
                </a:solidFill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0033CC"/>
                </a:solidFill>
                <a:cs typeface="Arial" panose="020B0604020202020204" pitchFamily="34" charset="0"/>
              </a:rPr>
              <a:t>) </a:t>
            </a:r>
            <a:r>
              <a:rPr lang="en-US" altLang="en-US" sz="2400">
                <a:solidFill>
                  <a:srgbClr val="0033CC"/>
                </a:solidFill>
              </a:rPr>
              <a:t>for all </a:t>
            </a:r>
            <a:r>
              <a:rPr lang="en-US" altLang="en-US" sz="2400" i="1">
                <a:solidFill>
                  <a:srgbClr val="0033CC"/>
                </a:solidFill>
              </a:rPr>
              <a:t>x</a:t>
            </a:r>
            <a:r>
              <a:rPr lang="en-US" altLang="en-US" sz="2400">
                <a:solidFill>
                  <a:srgbClr val="0033CC"/>
                </a:solidFill>
              </a:rPr>
              <a:t> in </a:t>
            </a:r>
            <a:r>
              <a:rPr lang="en-US" altLang="en-US" sz="2400" i="1">
                <a:solidFill>
                  <a:srgbClr val="0033CC"/>
                </a:solidFill>
              </a:rPr>
              <a:t>D</a:t>
            </a:r>
            <a:r>
              <a:rPr lang="en-US" altLang="en-US" sz="2400">
                <a:solidFill>
                  <a:srgbClr val="0033CC"/>
                </a:solidFill>
              </a:rPr>
              <a:t> and the number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(</a:t>
            </a:r>
            <a:r>
              <a:rPr lang="en-US" altLang="en-US" sz="2400" i="1">
                <a:solidFill>
                  <a:srgbClr val="0033CC"/>
                </a:solidFill>
              </a:rPr>
              <a:t>c</a:t>
            </a:r>
            <a:r>
              <a:rPr lang="en-US" altLang="en-US" sz="2400">
                <a:solidFill>
                  <a:srgbClr val="0033CC"/>
                </a:solidFill>
              </a:rPr>
              <a:t>) </a:t>
            </a:r>
            <a:br>
              <a:rPr lang="en-US" altLang="en-US" sz="2400">
                <a:solidFill>
                  <a:srgbClr val="0033CC"/>
                </a:solidFill>
              </a:rPr>
            </a:br>
            <a:r>
              <a:rPr lang="en-US" altLang="en-US" sz="2400">
                <a:solidFill>
                  <a:srgbClr val="0033CC"/>
                </a:solidFill>
              </a:rPr>
              <a:t>is called the minimum value of </a:t>
            </a:r>
            <a:r>
              <a:rPr lang="en-US" altLang="en-US" sz="2400" i="1">
                <a:solidFill>
                  <a:srgbClr val="0033CC"/>
                </a:solidFill>
              </a:rPr>
              <a:t>f</a:t>
            </a:r>
            <a:r>
              <a:rPr lang="en-US" altLang="en-US" sz="2400">
                <a:solidFill>
                  <a:srgbClr val="0033CC"/>
                </a:solidFill>
              </a:rPr>
              <a:t> on </a:t>
            </a:r>
            <a:r>
              <a:rPr lang="en-US" altLang="en-US" sz="2400" i="1">
                <a:solidFill>
                  <a:srgbClr val="0033CC"/>
                </a:solidFill>
              </a:rPr>
              <a:t>D</a:t>
            </a:r>
            <a:r>
              <a:rPr lang="en-US" altLang="en-US" sz="2400">
                <a:solidFill>
                  <a:srgbClr val="0033CC"/>
                </a:solidFill>
              </a:rPr>
              <a:t>. </a:t>
            </a:r>
          </a:p>
          <a:p>
            <a:pPr eaLnBrk="1" hangingPunct="1"/>
            <a:endParaRPr lang="en-US" altLang="en-US" sz="2400">
              <a:solidFill>
                <a:srgbClr val="0033CC"/>
              </a:solidFill>
            </a:endParaRPr>
          </a:p>
          <a:p>
            <a:pPr eaLnBrk="1" hangingPunct="1"/>
            <a:r>
              <a:rPr lang="en-US" altLang="en-US" sz="2200">
                <a:solidFill>
                  <a:srgbClr val="0033CC"/>
                </a:solidFill>
              </a:rPr>
              <a:t>The maximum and minimum </a:t>
            </a:r>
            <a:br>
              <a:rPr lang="en-US" altLang="en-US" sz="2200">
                <a:solidFill>
                  <a:srgbClr val="0033CC"/>
                </a:solidFill>
              </a:rPr>
            </a:br>
            <a:r>
              <a:rPr lang="en-US" altLang="en-US" sz="2200">
                <a:solidFill>
                  <a:srgbClr val="0033CC"/>
                </a:solidFill>
              </a:rPr>
              <a:t>values of </a:t>
            </a:r>
            <a:r>
              <a:rPr lang="en-US" altLang="en-US" sz="2200" i="1">
                <a:solidFill>
                  <a:srgbClr val="0033CC"/>
                </a:solidFill>
              </a:rPr>
              <a:t>f </a:t>
            </a:r>
            <a:r>
              <a:rPr lang="en-US" altLang="en-US" sz="2200">
                <a:solidFill>
                  <a:srgbClr val="0033CC"/>
                </a:solidFill>
              </a:rPr>
              <a:t>are called </a:t>
            </a:r>
            <a:br>
              <a:rPr lang="en-US" altLang="en-US" sz="2200">
                <a:solidFill>
                  <a:srgbClr val="0033CC"/>
                </a:solidFill>
              </a:rPr>
            </a:br>
            <a:r>
              <a:rPr lang="en-US" altLang="en-US" sz="2200">
                <a:solidFill>
                  <a:srgbClr val="0033CC"/>
                </a:solidFill>
              </a:rPr>
              <a:t>the </a:t>
            </a:r>
            <a:r>
              <a:rPr lang="en-US" altLang="en-US" sz="2200" b="1">
                <a:solidFill>
                  <a:srgbClr val="0033CC"/>
                </a:solidFill>
              </a:rPr>
              <a:t>extreme values</a:t>
            </a:r>
            <a:r>
              <a:rPr lang="en-US" altLang="en-US" sz="2200">
                <a:solidFill>
                  <a:srgbClr val="0033CC"/>
                </a:solidFill>
              </a:rPr>
              <a:t> of </a:t>
            </a:r>
            <a:r>
              <a:rPr lang="en-US" altLang="en-US" sz="2200" i="1">
                <a:solidFill>
                  <a:srgbClr val="0033CC"/>
                </a:solidFill>
              </a:rPr>
              <a:t>f</a:t>
            </a:r>
            <a:r>
              <a:rPr lang="en-US" altLang="en-US" sz="220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A7CA64A0-0A9B-4F9D-AC87-1D1B55100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Definition 1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BF65B66F-DD3A-4128-BF90-15275D5A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49600"/>
            <a:ext cx="4114800" cy="32512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8197" name="Picture 8" descr="040101">
            <a:extLst>
              <a:ext uri="{FF2B5EF4-FFF2-40B4-BE49-F238E27FC236}">
                <a16:creationId xmlns:a16="http://schemas.microsoft.com/office/drawing/2014/main" id="{EB7A663B-5091-4B5D-88B2-9FBFB748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49613"/>
            <a:ext cx="396240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1B90504-09DF-4834-B5B0-31A92169E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475"/>
            <a:ext cx="5638800" cy="6953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MAXIMUM &amp; MINIMUM VALUES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0" name="Rectangle 4">
            <a:extLst>
              <a:ext uri="{FF2B5EF4-FFF2-40B4-BE49-F238E27FC236}">
                <a16:creationId xmlns:a16="http://schemas.microsoft.com/office/drawing/2014/main" id="{D80C2C82-FC33-4A57-9594-600E40491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NEWTON’S METHOD</a:t>
            </a:r>
          </a:p>
        </p:txBody>
      </p: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AB0F58CC-F47E-4E27-8B96-42E0487E3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91450" cy="3886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sz="2400"/>
              <a:t>Use Newton’s method to find         correct to eight decimal places.</a:t>
            </a:r>
          </a:p>
          <a:p>
            <a:pPr lvl="1" eaLnBrk="1" hangingPunct="1">
              <a:lnSpc>
                <a:spcPct val="130000"/>
              </a:lnSpc>
              <a:spcBef>
                <a:spcPct val="70000"/>
              </a:spcBef>
            </a:pPr>
            <a:r>
              <a:rPr lang="en-US" altLang="en-US" sz="2400"/>
              <a:t>First, we observe that finding       is equivalent to </a:t>
            </a:r>
            <a:br>
              <a:rPr lang="en-US" altLang="en-US" sz="2400"/>
            </a:br>
            <a:r>
              <a:rPr lang="en-US" altLang="en-US" sz="2400"/>
              <a:t>finding the positive </a:t>
            </a:r>
            <a:r>
              <a:rPr lang="en-US" altLang="en-US" sz="2400">
                <a:solidFill>
                  <a:schemeClr val="hlink"/>
                </a:solidFill>
              </a:rPr>
              <a:t>root of the equation </a:t>
            </a:r>
            <a:r>
              <a:rPr lang="en-US" altLang="en-US" sz="2400" i="1">
                <a:solidFill>
                  <a:schemeClr val="hlink"/>
                </a:solidFill>
              </a:rPr>
              <a:t>x</a:t>
            </a:r>
            <a:r>
              <a:rPr lang="en-US" altLang="en-US" sz="2400" baseline="30000">
                <a:solidFill>
                  <a:schemeClr val="hlink"/>
                </a:solidFill>
              </a:rPr>
              <a:t>6</a:t>
            </a:r>
            <a:r>
              <a:rPr lang="en-US" altLang="en-US" sz="2400">
                <a:solidFill>
                  <a:schemeClr val="hlink"/>
                </a:solidFill>
              </a:rPr>
              <a:t> – 2 = 0</a:t>
            </a:r>
          </a:p>
          <a:p>
            <a:pPr lvl="1" eaLnBrk="1" hangingPunct="1">
              <a:lnSpc>
                <a:spcPct val="130000"/>
              </a:lnSpc>
              <a:spcBef>
                <a:spcPct val="70000"/>
              </a:spcBef>
            </a:pPr>
            <a:r>
              <a:rPr lang="en-US" altLang="en-US" sz="2400"/>
              <a:t>So, we take </a:t>
            </a:r>
            <a:r>
              <a:rPr lang="en-US" altLang="en-US" sz="2400" i="1">
                <a:solidFill>
                  <a:schemeClr val="hlink"/>
                </a:solidFill>
              </a:rPr>
              <a:t>f</a:t>
            </a:r>
            <a:r>
              <a:rPr lang="en-US" altLang="en-US" sz="2400">
                <a:solidFill>
                  <a:schemeClr val="hlink"/>
                </a:solidFill>
              </a:rPr>
              <a:t>(</a:t>
            </a:r>
            <a:r>
              <a:rPr lang="en-US" altLang="en-US" sz="2400" i="1">
                <a:solidFill>
                  <a:schemeClr val="hlink"/>
                </a:solidFill>
              </a:rPr>
              <a:t>x</a:t>
            </a:r>
            <a:r>
              <a:rPr lang="en-US" altLang="en-US" sz="2400">
                <a:solidFill>
                  <a:schemeClr val="hlink"/>
                </a:solidFill>
              </a:rPr>
              <a:t>) = </a:t>
            </a:r>
            <a:r>
              <a:rPr lang="en-US" altLang="en-US" sz="2400" i="1">
                <a:solidFill>
                  <a:schemeClr val="hlink"/>
                </a:solidFill>
              </a:rPr>
              <a:t>x</a:t>
            </a:r>
            <a:r>
              <a:rPr lang="en-US" altLang="en-US" sz="2400" baseline="30000">
                <a:solidFill>
                  <a:schemeClr val="hlink"/>
                </a:solidFill>
              </a:rPr>
              <a:t>6 </a:t>
            </a:r>
            <a:r>
              <a:rPr lang="en-US" altLang="en-US" sz="2400">
                <a:solidFill>
                  <a:schemeClr val="hlink"/>
                </a:solidFill>
              </a:rPr>
              <a:t>– 2</a:t>
            </a:r>
          </a:p>
          <a:p>
            <a:pPr lvl="1" eaLnBrk="1" hangingPunct="1">
              <a:lnSpc>
                <a:spcPct val="130000"/>
              </a:lnSpc>
              <a:spcBef>
                <a:spcPct val="70000"/>
              </a:spcBef>
            </a:pPr>
            <a:r>
              <a:rPr lang="en-US" altLang="en-US" sz="2400"/>
              <a:t>Then,</a:t>
            </a:r>
            <a:r>
              <a:rPr lang="en-US" altLang="en-US" sz="2400" i="1"/>
              <a:t> f’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= 6</a:t>
            </a:r>
            <a:r>
              <a:rPr lang="en-US" altLang="en-US" sz="2400" i="1"/>
              <a:t>x</a:t>
            </a:r>
            <a:r>
              <a:rPr lang="en-US" altLang="en-US" sz="2400" baseline="30000"/>
              <a:t>5</a:t>
            </a:r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7C3F45F9-C59F-4053-81EE-F72F34AE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  <p:graphicFrame>
        <p:nvGraphicFramePr>
          <p:cNvPr id="490501" name="Object 5">
            <a:extLst>
              <a:ext uri="{FF2B5EF4-FFF2-40B4-BE49-F238E27FC236}">
                <a16:creationId xmlns:a16="http://schemas.microsoft.com/office/drawing/2014/main" id="{63C07742-4CC7-4FB5-989F-CCB41BFA4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6002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091" imgH="215713" progId="Equation.DSMT4">
                  <p:embed/>
                </p:oleObj>
              </mc:Choice>
              <mc:Fallback>
                <p:oleObj name="Equation" r:id="rId3" imgW="241091" imgH="2157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533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0502" name="Object 6">
            <a:extLst>
              <a:ext uri="{FF2B5EF4-FFF2-40B4-BE49-F238E27FC236}">
                <a16:creationId xmlns:a16="http://schemas.microsoft.com/office/drawing/2014/main" id="{DB0CE17B-A0E5-4AF9-A67A-988A142C7A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667000"/>
          <a:ext cx="5016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091" imgH="215713" progId="Equation.DSMT4">
                  <p:embed/>
                </p:oleObj>
              </mc:Choice>
              <mc:Fallback>
                <p:oleObj name="Equation" r:id="rId5" imgW="241091" imgH="2157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5016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0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0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0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0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>
            <a:extLst>
              <a:ext uri="{FF2B5EF4-FFF2-40B4-BE49-F238E27FC236}">
                <a16:creationId xmlns:a16="http://schemas.microsoft.com/office/drawing/2014/main" id="{7A6C0F6A-C3C5-4EA7-8057-F525D1EB7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NEWTON’S METHOD</a:t>
            </a: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3C8BFBF-62F6-450F-B8A6-C86440FDE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55738"/>
            <a:ext cx="8572500" cy="1058862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So, Formula 2 (Newton’s method) becomes:</a:t>
            </a:r>
            <a:endParaRPr lang="en-US" altLang="en-US" sz="2400">
              <a:solidFill>
                <a:srgbClr val="0033CC"/>
              </a:solidFill>
            </a:endParaRPr>
          </a:p>
        </p:txBody>
      </p:sp>
      <p:graphicFrame>
        <p:nvGraphicFramePr>
          <p:cNvPr id="55300" name="Object 4">
            <a:extLst>
              <a:ext uri="{FF2B5EF4-FFF2-40B4-BE49-F238E27FC236}">
                <a16:creationId xmlns:a16="http://schemas.microsoft.com/office/drawing/2014/main" id="{8F6406D0-2047-487D-8BB9-A6B7C64C7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492375"/>
          <a:ext cx="34290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" imgH="457200" progId="Equation.DSMT4">
                  <p:embed/>
                </p:oleObj>
              </mc:Choice>
              <mc:Fallback>
                <p:oleObj name="Equation" r:id="rId3" imgW="1066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92375"/>
                        <a:ext cx="34290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>
            <a:extLst>
              <a:ext uri="{FF2B5EF4-FFF2-40B4-BE49-F238E27FC236}">
                <a16:creationId xmlns:a16="http://schemas.microsoft.com/office/drawing/2014/main" id="{89FB0E6A-4280-46B8-B9CE-D2F3562F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9" name="Rectangle 7">
            <a:extLst>
              <a:ext uri="{FF2B5EF4-FFF2-40B4-BE49-F238E27FC236}">
                <a16:creationId xmlns:a16="http://schemas.microsoft.com/office/drawing/2014/main" id="{D11DBE24-E9E9-4AB9-AC7F-85DB6A0D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3352800" cy="3429000"/>
          </a:xfrm>
          <a:prstGeom prst="rect">
            <a:avLst/>
          </a:prstGeom>
          <a:solidFill>
            <a:srgbClr val="EEF7F8"/>
          </a:solidFill>
          <a:ln w="254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818EA40D-5653-4681-88D8-48C7B1C1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NEWTON’S METHOD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9990525-CC03-4AC5-94C7-2AA8AC488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0550" y="855663"/>
            <a:ext cx="8172450" cy="586581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/>
              <a:t>Choosing </a:t>
            </a:r>
            <a:r>
              <a:rPr lang="en-US" altLang="en-US" sz="2400" i="1"/>
              <a:t>x</a:t>
            </a:r>
            <a:r>
              <a:rPr lang="en-US" altLang="en-US" sz="2400" baseline="-25000"/>
              <a:t>1</a:t>
            </a:r>
            <a:r>
              <a:rPr lang="en-US" altLang="en-US" sz="2400"/>
              <a:t> = 1 as the initial approximation, we obtain:</a:t>
            </a:r>
          </a:p>
          <a:p>
            <a:pPr eaLnBrk="1" hangingPunct="1">
              <a:spcBef>
                <a:spcPct val="40000"/>
              </a:spcBef>
            </a:pPr>
            <a:endParaRPr lang="en-US" altLang="en-US" sz="2400"/>
          </a:p>
          <a:p>
            <a:pPr eaLnBrk="1" hangingPunct="1">
              <a:spcBef>
                <a:spcPct val="40000"/>
              </a:spcBef>
            </a:pPr>
            <a:endParaRPr lang="en-US" altLang="en-US" sz="2400"/>
          </a:p>
          <a:p>
            <a:pPr eaLnBrk="1" hangingPunct="1">
              <a:spcBef>
                <a:spcPct val="40000"/>
              </a:spcBef>
            </a:pPr>
            <a:endParaRPr lang="en-US" altLang="en-US" sz="2400"/>
          </a:p>
          <a:p>
            <a:pPr eaLnBrk="1" hangingPunct="1">
              <a:spcBef>
                <a:spcPct val="40000"/>
              </a:spcBef>
            </a:pPr>
            <a:endParaRPr lang="en-US" altLang="en-US" sz="2400"/>
          </a:p>
          <a:p>
            <a:pPr eaLnBrk="1" hangingPunct="1">
              <a:spcBef>
                <a:spcPct val="40000"/>
              </a:spcBef>
            </a:pPr>
            <a:endParaRPr lang="en-US" altLang="en-US" sz="2400"/>
          </a:p>
          <a:p>
            <a:pPr eaLnBrk="1" hangingPunct="1">
              <a:spcBef>
                <a:spcPct val="40000"/>
              </a:spcBef>
            </a:pPr>
            <a:endParaRPr lang="en-US" altLang="en-US" sz="2400"/>
          </a:p>
          <a:p>
            <a:pPr lvl="1" eaLnBrk="1" hangingPunct="1">
              <a:lnSpc>
                <a:spcPct val="130000"/>
              </a:lnSpc>
              <a:spcBef>
                <a:spcPct val="40000"/>
              </a:spcBef>
            </a:pPr>
            <a:endParaRPr lang="vi-VN" altLang="en-US" sz="2400"/>
          </a:p>
          <a:p>
            <a:pPr lvl="1" eaLnBrk="1" hangingPunct="1">
              <a:lnSpc>
                <a:spcPct val="130000"/>
              </a:lnSpc>
              <a:spcBef>
                <a:spcPct val="40000"/>
              </a:spcBef>
            </a:pPr>
            <a:r>
              <a:rPr lang="en-US" altLang="en-US" sz="2400"/>
              <a:t>As </a:t>
            </a:r>
            <a:r>
              <a:rPr lang="en-US" altLang="en-US" sz="2400" i="1"/>
              <a:t>x</a:t>
            </a:r>
            <a:r>
              <a:rPr lang="en-US" altLang="en-US" sz="2400" baseline="-25000"/>
              <a:t>5</a:t>
            </a:r>
            <a:r>
              <a:rPr lang="en-US" altLang="en-US" sz="2400"/>
              <a:t> and </a:t>
            </a:r>
            <a:r>
              <a:rPr lang="en-US" altLang="en-US" sz="2400" i="1"/>
              <a:t>x</a:t>
            </a:r>
            <a:r>
              <a:rPr lang="en-US" altLang="en-US" sz="2400" baseline="-25000"/>
              <a:t>6  </a:t>
            </a:r>
            <a:r>
              <a:rPr lang="en-US" altLang="en-US" sz="2400"/>
              <a:t>agree to eight decimal places, we </a:t>
            </a:r>
            <a:br>
              <a:rPr lang="en-US" altLang="en-US" sz="2400"/>
            </a:br>
            <a:r>
              <a:rPr lang="en-US" altLang="en-US" sz="2400"/>
              <a:t>conclude that                               to eight decimal places.</a:t>
            </a:r>
          </a:p>
        </p:txBody>
      </p:sp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69F584A9-E10B-4FFD-9790-080C61E2C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0900" y="1873250"/>
          <a:ext cx="28067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400" imgH="1143000" progId="Equation.DSMT4">
                  <p:embed/>
                </p:oleObj>
              </mc:Choice>
              <mc:Fallback>
                <p:oleObj name="Equation" r:id="rId3" imgW="104140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873250"/>
                        <a:ext cx="28067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5">
            <a:extLst>
              <a:ext uri="{FF2B5EF4-FFF2-40B4-BE49-F238E27FC236}">
                <a16:creationId xmlns:a16="http://schemas.microsoft.com/office/drawing/2014/main" id="{62898527-C4B5-4DD9-9F1D-EE21705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2</a:t>
            </a:r>
          </a:p>
        </p:txBody>
      </p:sp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775BB244-084D-4967-A387-308623DFD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575300"/>
          <a:ext cx="1981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726" imgH="215806" progId="Equation.DSMT4">
                  <p:embed/>
                </p:oleObj>
              </mc:Choice>
              <mc:Fallback>
                <p:oleObj name="Equation" r:id="rId5" imgW="1091726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75300"/>
                        <a:ext cx="19812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D7864000-0149-46EA-B66A-4EC4C1E5F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95438"/>
            <a:ext cx="73152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800" b="1">
                <a:solidFill>
                  <a:srgbClr val="800000"/>
                </a:solidFill>
                <a:latin typeface="Arial" panose="020B0604020202020204" pitchFamily="34" charset="0"/>
              </a:rPr>
              <a:t>3.7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E45C00"/>
                </a:solidFill>
                <a:latin typeface="Arial" panose="020B0604020202020204" pitchFamily="34" charset="0"/>
              </a:rPr>
              <a:t>Antiderivatives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11829B5-428A-461B-B021-BA486CC0A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8305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8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4561645-40E3-4D5F-B6EF-29C96092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8686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F5D7017F-33A0-4F85-95CA-C9C20A262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8153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In this section, we will learn about:</a:t>
            </a:r>
            <a:endParaRPr lang="en-US" altLang="en-US" sz="240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Antiderivatives and how they are useful </a:t>
            </a:r>
          </a:p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sz="2400">
                <a:solidFill>
                  <a:srgbClr val="800000"/>
                </a:solidFill>
                <a:latin typeface="Arial" panose="020B0604020202020204" pitchFamily="34" charset="0"/>
              </a:rPr>
              <a:t>in solving certain scientific problems.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666B6F91-F3CB-43D3-BC1E-722BD2034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1475"/>
            <a:ext cx="5943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45C00"/>
                </a:solidFill>
                <a:latin typeface="Arial" panose="020B0604020202020204" pitchFamily="34" charset="0"/>
              </a:rPr>
              <a:t>APPLICATIONS OF DIFFERENTIATION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F5DE989E-9E2A-4442-8D90-CF816BFCB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DEFINITION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74FFD08-6314-4798-AB8E-110A04F067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6300" y="1525588"/>
            <a:ext cx="7581900" cy="1903412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A function </a:t>
            </a:r>
            <a:r>
              <a:rPr lang="en-US" altLang="en-US" sz="2800" i="1">
                <a:solidFill>
                  <a:srgbClr val="0033CC"/>
                </a:solidFill>
              </a:rPr>
              <a:t>F</a:t>
            </a:r>
            <a:r>
              <a:rPr lang="en-US" altLang="en-US" sz="2800">
                <a:solidFill>
                  <a:srgbClr val="0033CC"/>
                </a:solidFill>
              </a:rPr>
              <a:t> is called an </a:t>
            </a:r>
            <a:r>
              <a:rPr lang="en-US" altLang="en-US" sz="2800" b="1">
                <a:solidFill>
                  <a:srgbClr val="0033CC"/>
                </a:solidFill>
              </a:rPr>
              <a:t>antiderivative</a:t>
            </a:r>
            <a:r>
              <a:rPr lang="en-US" altLang="en-US" sz="2800">
                <a:solidFill>
                  <a:srgbClr val="0033CC"/>
                </a:solidFill>
              </a:rPr>
              <a:t> of </a:t>
            </a:r>
            <a:r>
              <a:rPr lang="en-US" altLang="en-US" sz="2800" i="1">
                <a:solidFill>
                  <a:srgbClr val="0033CC"/>
                </a:solidFill>
              </a:rPr>
              <a:t>f </a:t>
            </a:r>
            <a:r>
              <a:rPr lang="en-US" altLang="en-US" sz="2800">
                <a:solidFill>
                  <a:srgbClr val="0033CC"/>
                </a:solidFill>
              </a:rPr>
              <a:t>on an interval</a:t>
            </a:r>
            <a:r>
              <a:rPr lang="en-US" altLang="en-US" sz="2800" i="1">
                <a:solidFill>
                  <a:srgbClr val="0033CC"/>
                </a:solidFill>
              </a:rPr>
              <a:t> </a:t>
            </a:r>
            <a:r>
              <a:rPr lang="en-US" altLang="en-US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>
                <a:solidFill>
                  <a:srgbClr val="0033CC"/>
                </a:solidFill>
              </a:rPr>
              <a:t> if </a:t>
            </a:r>
            <a:r>
              <a:rPr lang="en-US" altLang="en-US" b="1" i="1">
                <a:solidFill>
                  <a:srgbClr val="0033CC"/>
                </a:solidFill>
                <a:latin typeface="Times New Roman" panose="02020603050405020304" pitchFamily="18" charset="0"/>
              </a:rPr>
              <a:t>F’</a:t>
            </a:r>
            <a:r>
              <a:rPr lang="en-US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en-US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rgbClr val="0033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b="1">
                <a:solidFill>
                  <a:srgbClr val="0033CC"/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800">
                <a:solidFill>
                  <a:srgbClr val="0033CC"/>
                </a:solidFill>
              </a:rPr>
              <a:t>for all </a:t>
            </a:r>
            <a:r>
              <a:rPr lang="en-US" altLang="en-US" sz="2800" i="1">
                <a:solidFill>
                  <a:srgbClr val="0033CC"/>
                </a:solidFill>
              </a:rPr>
              <a:t>x </a:t>
            </a:r>
            <a:r>
              <a:rPr lang="en-US" altLang="en-US" sz="2800">
                <a:solidFill>
                  <a:srgbClr val="0033CC"/>
                </a:solidFill>
              </a:rPr>
              <a:t>in </a:t>
            </a:r>
            <a:r>
              <a:rPr lang="en-US" altLang="en-US" i="1">
                <a:solidFill>
                  <a:srgbClr val="0033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>
                <a:solidFill>
                  <a:srgbClr val="0033CC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>
            <a:extLst>
              <a:ext uri="{FF2B5EF4-FFF2-40B4-BE49-F238E27FC236}">
                <a16:creationId xmlns:a16="http://schemas.microsoft.com/office/drawing/2014/main" id="{D8E222D2-31FB-451B-B9A4-6C432646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90800"/>
            <a:ext cx="1981200" cy="609600"/>
          </a:xfrm>
          <a:prstGeom prst="rect">
            <a:avLst/>
          </a:prstGeom>
          <a:solidFill>
            <a:srgbClr val="EEF7F8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4949CB4D-50F0-4B18-8A8A-9FBFEBA37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1475"/>
            <a:ext cx="53340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ANTIDERIVATIVES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40347C2-067B-4BF4-9528-FE1465A4E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77988"/>
            <a:ext cx="7239000" cy="2817812"/>
          </a:xfrm>
        </p:spPr>
        <p:txBody>
          <a:bodyPr/>
          <a:lstStyle/>
          <a:p>
            <a:pPr eaLnBrk="1" hangingPunct="1">
              <a:spcBef>
                <a:spcPct val="65000"/>
              </a:spcBef>
            </a:pPr>
            <a:r>
              <a:rPr lang="en-US" altLang="en-US" sz="2800"/>
              <a:t>If </a:t>
            </a:r>
            <a:r>
              <a:rPr lang="en-US" altLang="en-US" sz="2800" i="1">
                <a:solidFill>
                  <a:schemeClr val="hlink"/>
                </a:solidFill>
              </a:rPr>
              <a:t>F </a:t>
            </a:r>
            <a:r>
              <a:rPr lang="en-US" altLang="en-US" sz="2800">
                <a:solidFill>
                  <a:schemeClr val="hlink"/>
                </a:solidFill>
              </a:rPr>
              <a:t>is an antiderivative of </a:t>
            </a:r>
            <a:r>
              <a:rPr lang="en-US" altLang="en-US" sz="2800" i="1">
                <a:solidFill>
                  <a:schemeClr val="hlink"/>
                </a:solidFill>
              </a:rPr>
              <a:t>f </a:t>
            </a:r>
            <a:r>
              <a:rPr lang="en-US" altLang="en-US" sz="2800">
                <a:solidFill>
                  <a:schemeClr val="hlink"/>
                </a:solidFill>
              </a:rPr>
              <a:t>on an interval </a:t>
            </a:r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/>
              <a:t>, </a:t>
            </a:r>
            <a:br>
              <a:rPr lang="en-US" altLang="en-US" sz="2800"/>
            </a:br>
            <a:r>
              <a:rPr lang="en-US" altLang="en-US" sz="2800"/>
              <a:t>the most general antiderivative of </a:t>
            </a:r>
            <a:r>
              <a:rPr lang="en-US" altLang="en-US" sz="2800" i="1"/>
              <a:t>f </a:t>
            </a:r>
            <a:r>
              <a:rPr lang="en-US" altLang="en-US" sz="2800"/>
              <a:t>on </a:t>
            </a:r>
            <a:r>
              <a:rPr lang="en-US" altLang="en-US" sz="2800" i="1">
                <a:latin typeface="Times New Roman" panose="02020603050405020304" pitchFamily="18" charset="0"/>
              </a:rPr>
              <a:t>I</a:t>
            </a:r>
            <a:r>
              <a:rPr lang="en-US" altLang="en-US" sz="2800"/>
              <a:t> is </a:t>
            </a:r>
            <a:br>
              <a:rPr lang="en-US" altLang="en-US" sz="2800"/>
            </a:br>
            <a:r>
              <a:rPr lang="en-US" altLang="en-US" sz="2800"/>
              <a:t>			     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x</a:t>
            </a:r>
            <a:r>
              <a:rPr lang="en-US" altLang="en-US" sz="2800"/>
              <a:t>) + </a:t>
            </a:r>
            <a:r>
              <a:rPr lang="en-US" altLang="en-US" sz="2800" i="1"/>
              <a:t>C</a:t>
            </a:r>
          </a:p>
          <a:p>
            <a:pPr eaLnBrk="1" hangingPunct="1">
              <a:spcBef>
                <a:spcPct val="65000"/>
              </a:spcBef>
            </a:pPr>
            <a:r>
              <a:rPr lang="en-US" altLang="en-US" sz="2800"/>
              <a:t>where </a:t>
            </a:r>
            <a:r>
              <a:rPr lang="en-US" altLang="en-US" sz="2800" i="1"/>
              <a:t>C </a:t>
            </a:r>
            <a:r>
              <a:rPr lang="en-US" altLang="en-US" sz="2800"/>
              <a:t>is an arbitrary constant.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2E0CD14B-570D-465B-ADFD-38B1BF96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45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Theorem 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F7CDEDCB-EB66-4A5C-848B-3F3E5D054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1475"/>
            <a:ext cx="5867400" cy="585788"/>
          </a:xfrm>
          <a:solidFill>
            <a:schemeClr val="bg1"/>
          </a:solidFill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33CC"/>
                </a:solidFill>
              </a:rPr>
              <a:t>ANTIDERIVATIVE FORMULA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8B14309-1AE0-4EC6-9DEE-74C2F2A16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54138"/>
            <a:ext cx="7010400" cy="931862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33CC"/>
                </a:solidFill>
              </a:rPr>
              <a:t>Here, we list some particular antiderivatives.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5FBE5D48-04EF-4BD5-BD6E-B77D2212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Table 2</a:t>
            </a:r>
          </a:p>
        </p:txBody>
      </p:sp>
      <p:pic>
        <p:nvPicPr>
          <p:cNvPr id="60421" name="Picture 6" descr="04p341">
            <a:extLst>
              <a:ext uri="{FF2B5EF4-FFF2-40B4-BE49-F238E27FC236}">
                <a16:creationId xmlns:a16="http://schemas.microsoft.com/office/drawing/2014/main" id="{6DC8112B-3821-4FF5-B795-35F19E51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067800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FC2A7C51-A2C5-47C6-ACC5-3509B3EF5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1475"/>
            <a:ext cx="53340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0033CC"/>
                </a:solidFill>
              </a:rPr>
              <a:t>RECTILINEAR MOTION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0DDD129-D2A6-4E63-97AA-AE1B2544E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25588"/>
            <a:ext cx="7620000" cy="3656012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Bef>
                <a:spcPct val="60000"/>
              </a:spcBef>
            </a:pPr>
            <a:r>
              <a:rPr lang="en-US" altLang="en-US" sz="2800"/>
              <a:t>A particle moves in a straight line and has acceleration given by </a:t>
            </a:r>
            <a:r>
              <a:rPr lang="en-US" altLang="en-US" sz="2800" i="1">
                <a:solidFill>
                  <a:schemeClr val="accent2"/>
                </a:solidFill>
              </a:rPr>
              <a:t>a</a:t>
            </a:r>
            <a:r>
              <a:rPr lang="en-US" altLang="en-US" sz="2800">
                <a:solidFill>
                  <a:schemeClr val="accent2"/>
                </a:solidFill>
              </a:rPr>
              <a:t>(</a:t>
            </a:r>
            <a:r>
              <a:rPr lang="en-US" altLang="en-US" sz="2800" i="1">
                <a:solidFill>
                  <a:schemeClr val="accent2"/>
                </a:solidFill>
              </a:rPr>
              <a:t>t</a:t>
            </a:r>
            <a:r>
              <a:rPr lang="en-US" altLang="en-US" sz="2800">
                <a:solidFill>
                  <a:schemeClr val="accent2"/>
                </a:solidFill>
              </a:rPr>
              <a:t>) = 6</a:t>
            </a:r>
            <a:r>
              <a:rPr lang="en-US" altLang="en-US" sz="2800" i="1">
                <a:solidFill>
                  <a:schemeClr val="accent2"/>
                </a:solidFill>
              </a:rPr>
              <a:t>t +</a:t>
            </a:r>
            <a:r>
              <a:rPr lang="en-US" altLang="en-US" sz="2800">
                <a:solidFill>
                  <a:schemeClr val="accent2"/>
                </a:solidFill>
              </a:rPr>
              <a:t> 4</a:t>
            </a:r>
            <a:r>
              <a:rPr lang="en-US" altLang="en-US" sz="2800"/>
              <a:t>.  </a:t>
            </a:r>
          </a:p>
          <a:p>
            <a:pPr eaLnBrk="1" hangingPunct="1">
              <a:lnSpc>
                <a:spcPct val="135000"/>
              </a:lnSpc>
              <a:spcBef>
                <a:spcPct val="60000"/>
              </a:spcBef>
            </a:pPr>
            <a:r>
              <a:rPr lang="en-US" altLang="en-US" sz="2800"/>
              <a:t>Its initial velocity is </a:t>
            </a:r>
            <a:r>
              <a:rPr lang="en-US" altLang="en-US" sz="2800" i="1">
                <a:solidFill>
                  <a:schemeClr val="accent2"/>
                </a:solidFill>
              </a:rPr>
              <a:t>v</a:t>
            </a:r>
            <a:r>
              <a:rPr lang="en-US" altLang="en-US" sz="2800">
                <a:solidFill>
                  <a:schemeClr val="accent2"/>
                </a:solidFill>
              </a:rPr>
              <a:t>(0) = -6 cm/s</a:t>
            </a:r>
            <a:r>
              <a:rPr lang="en-US" altLang="en-US" sz="2800"/>
              <a:t> and its initial displacement is </a:t>
            </a:r>
            <a:r>
              <a:rPr lang="en-US" altLang="en-US" sz="2800" i="1">
                <a:solidFill>
                  <a:schemeClr val="accent2"/>
                </a:solidFill>
              </a:rPr>
              <a:t>s</a:t>
            </a:r>
            <a:r>
              <a:rPr lang="en-US" altLang="en-US" sz="2800">
                <a:solidFill>
                  <a:schemeClr val="accent2"/>
                </a:solidFill>
              </a:rPr>
              <a:t>(0) = 9 cm</a:t>
            </a:r>
            <a:r>
              <a:rPr lang="en-US" altLang="en-US" sz="2800"/>
              <a:t>. </a:t>
            </a:r>
          </a:p>
          <a:p>
            <a:pPr lvl="1" eaLnBrk="1" hangingPunct="1">
              <a:lnSpc>
                <a:spcPct val="135000"/>
              </a:lnSpc>
              <a:spcBef>
                <a:spcPct val="60000"/>
              </a:spcBef>
            </a:pPr>
            <a:r>
              <a:rPr lang="en-US" altLang="en-US">
                <a:solidFill>
                  <a:schemeClr val="accent2"/>
                </a:solidFill>
              </a:rPr>
              <a:t>Find its position function </a:t>
            </a:r>
            <a:r>
              <a:rPr lang="en-US" altLang="en-US" i="1">
                <a:solidFill>
                  <a:schemeClr val="accent2"/>
                </a:solidFill>
              </a:rPr>
              <a:t>s</a:t>
            </a:r>
            <a:r>
              <a:rPr lang="en-US" altLang="en-US">
                <a:solidFill>
                  <a:schemeClr val="accent2"/>
                </a:solidFill>
              </a:rPr>
              <a:t>(</a:t>
            </a:r>
            <a:r>
              <a:rPr lang="en-US" altLang="en-US" i="1">
                <a:solidFill>
                  <a:schemeClr val="accent2"/>
                </a:solidFill>
              </a:rPr>
              <a:t>t</a:t>
            </a:r>
            <a:r>
              <a:rPr lang="en-US" altLang="en-US">
                <a:solidFill>
                  <a:schemeClr val="accent2"/>
                </a:solidFill>
              </a:rPr>
              <a:t>)</a:t>
            </a:r>
            <a:r>
              <a:rPr lang="en-US" altLang="en-US"/>
              <a:t>.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31420C74-F70E-4E0D-9D3E-6F5D4BB1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191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Example 6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>
            <a:extLst>
              <a:ext uri="{FF2B5EF4-FFF2-40B4-BE49-F238E27FC236}">
                <a16:creationId xmlns:a16="http://schemas.microsoft.com/office/drawing/2014/main" id="{69FF33F7-5F1C-4F16-A6A8-DC07C7AAF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2841625"/>
            <a:ext cx="24034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000" b="1">
                <a:solidFill>
                  <a:schemeClr val="accent2"/>
                </a:solidFill>
                <a:latin typeface="Arial" panose="020B0604020202020204" pitchFamily="34" charset="0"/>
              </a:rPr>
              <a:t>Thanks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>
            <a:extLst>
              <a:ext uri="{FF2B5EF4-FFF2-40B4-BE49-F238E27FC236}">
                <a16:creationId xmlns:a16="http://schemas.microsoft.com/office/drawing/2014/main" id="{4A82200E-F454-4840-82C4-482153F24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458200" cy="3352800"/>
          </a:xfrm>
        </p:spPr>
        <p:txBody>
          <a:bodyPr/>
          <a:lstStyle/>
          <a:p>
            <a:pPr marL="401638" lvl="1" eaLnBrk="1" hangingPunct="1">
              <a:lnSpc>
                <a:spcPct val="130000"/>
              </a:lnSpc>
              <a:spcBef>
                <a:spcPct val="45000"/>
              </a:spcBef>
            </a:pPr>
            <a:r>
              <a:rPr lang="en-US" altLang="en-US" sz="2400"/>
              <a:t>A function </a:t>
            </a:r>
            <a:r>
              <a:rPr lang="en-US" altLang="en-US" sz="2400" i="1"/>
              <a:t>f</a:t>
            </a:r>
            <a:r>
              <a:rPr lang="en-US" altLang="en-US" sz="2400"/>
              <a:t> has a </a:t>
            </a:r>
            <a:r>
              <a:rPr lang="en-US" altLang="en-US" sz="2400" b="1">
                <a:solidFill>
                  <a:schemeClr val="accent2"/>
                </a:solidFill>
              </a:rPr>
              <a:t>local maximum</a:t>
            </a:r>
            <a:r>
              <a:rPr lang="en-US" altLang="en-US" sz="2400"/>
              <a:t> (or relative  maximum) at </a:t>
            </a:r>
            <a:r>
              <a:rPr lang="en-US" altLang="en-US" sz="2400" i="1"/>
              <a:t>c</a:t>
            </a:r>
            <a:r>
              <a:rPr lang="en-US" altLang="en-US" sz="2400"/>
              <a:t> if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>
                <a:solidFill>
                  <a:schemeClr val="accent2"/>
                </a:solidFill>
              </a:rPr>
              <a:t>) 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≥ </a:t>
            </a:r>
            <a:r>
              <a:rPr lang="en-US" altLang="en-US" sz="2400" i="1">
                <a:solidFill>
                  <a:schemeClr val="accent2"/>
                </a:solidFill>
                <a:cs typeface="Arial" panose="020B0604020202020204" pitchFamily="34" charset="0"/>
              </a:rPr>
              <a:t>f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chemeClr val="accent2"/>
                </a:solidFill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) </a:t>
            </a:r>
            <a:r>
              <a:rPr lang="en-US" altLang="en-US" sz="2400">
                <a:solidFill>
                  <a:schemeClr val="accent2"/>
                </a:solidFill>
              </a:rPr>
              <a:t>when </a:t>
            </a:r>
            <a:r>
              <a:rPr lang="en-US" altLang="en-US" sz="2400" b="1" i="1">
                <a:solidFill>
                  <a:schemeClr val="accent2"/>
                </a:solidFill>
              </a:rPr>
              <a:t>x </a:t>
            </a:r>
            <a:r>
              <a:rPr lang="en-US" altLang="en-US" sz="2400" b="1">
                <a:solidFill>
                  <a:schemeClr val="accent2"/>
                </a:solidFill>
              </a:rPr>
              <a:t>is near </a:t>
            </a:r>
            <a:r>
              <a:rPr lang="en-US" altLang="en-US" sz="2400" b="1" i="1">
                <a:solidFill>
                  <a:schemeClr val="accent2"/>
                </a:solidFill>
              </a:rPr>
              <a:t>c</a:t>
            </a:r>
            <a:r>
              <a:rPr lang="en-US" altLang="en-US" sz="2400"/>
              <a:t>. </a:t>
            </a:r>
          </a:p>
          <a:p>
            <a:pPr marL="401638" lvl="1" eaLnBrk="1" hangingPunct="1">
              <a:lnSpc>
                <a:spcPct val="130000"/>
              </a:lnSpc>
              <a:spcBef>
                <a:spcPct val="45000"/>
              </a:spcBef>
            </a:pPr>
            <a:r>
              <a:rPr lang="en-US" altLang="en-US" sz="2400"/>
              <a:t>Similarly, </a:t>
            </a:r>
            <a:r>
              <a:rPr lang="en-US" altLang="en-US" sz="2400" i="1"/>
              <a:t>f</a:t>
            </a:r>
            <a:r>
              <a:rPr lang="en-US" altLang="en-US" sz="2400"/>
              <a:t> has a </a:t>
            </a:r>
            <a:r>
              <a:rPr lang="en-US" altLang="en-US" sz="2400" b="1">
                <a:solidFill>
                  <a:schemeClr val="accent2"/>
                </a:solidFill>
              </a:rPr>
              <a:t>local minimum</a:t>
            </a:r>
            <a:r>
              <a:rPr lang="en-US" altLang="en-US" sz="2400"/>
              <a:t> at </a:t>
            </a:r>
            <a:r>
              <a:rPr lang="en-US" altLang="en-US" sz="2400" i="1"/>
              <a:t>c</a:t>
            </a: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if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(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>
                <a:solidFill>
                  <a:schemeClr val="accent2"/>
                </a:solidFill>
              </a:rPr>
              <a:t>) 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≤ </a:t>
            </a:r>
            <a:r>
              <a:rPr lang="en-US" altLang="en-US" sz="2400" i="1">
                <a:solidFill>
                  <a:schemeClr val="accent2"/>
                </a:solidFill>
                <a:cs typeface="Arial" panose="020B0604020202020204" pitchFamily="34" charset="0"/>
              </a:rPr>
              <a:t>f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i="1">
                <a:solidFill>
                  <a:schemeClr val="accent2"/>
                </a:solidFill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) </a:t>
            </a:r>
            <a:r>
              <a:rPr lang="en-US" altLang="en-US" sz="2400">
                <a:solidFill>
                  <a:schemeClr val="accent2"/>
                </a:solidFill>
              </a:rPr>
              <a:t>when </a:t>
            </a:r>
            <a:r>
              <a:rPr lang="en-US" altLang="en-US" sz="2400" i="1">
                <a:solidFill>
                  <a:schemeClr val="accent2"/>
                </a:solidFill>
              </a:rPr>
              <a:t>x</a:t>
            </a:r>
            <a:r>
              <a:rPr lang="en-US" altLang="en-US" sz="2400">
                <a:solidFill>
                  <a:schemeClr val="accent2"/>
                </a:solidFill>
              </a:rPr>
              <a:t> is near 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/>
              <a:t>.</a:t>
            </a:r>
          </a:p>
        </p:txBody>
      </p:sp>
      <p:sp>
        <p:nvSpPr>
          <p:cNvPr id="9219" name="Text Box 4">
            <a:extLst>
              <a:ext uri="{FF2B5EF4-FFF2-40B4-BE49-F238E27FC236}">
                <a16:creationId xmlns:a16="http://schemas.microsoft.com/office/drawing/2014/main" id="{72AF9BE3-BD19-4A80-A0D2-B08B707B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Definition 2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83C5ED24-3FDC-408E-A123-AE355634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30600"/>
            <a:ext cx="4114800" cy="32512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9221" name="Picture 6" descr="040101">
            <a:extLst>
              <a:ext uri="{FF2B5EF4-FFF2-40B4-BE49-F238E27FC236}">
                <a16:creationId xmlns:a16="http://schemas.microsoft.com/office/drawing/2014/main" id="{E6F196F6-0A3A-463A-B04B-E5B0B18E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30613"/>
            <a:ext cx="3962400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4BB8195-DF3C-40DA-9295-751E6C5CF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475"/>
            <a:ext cx="5638800" cy="6953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MAXIMUM &amp; MINIMUM VALUES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>
            <a:extLst>
              <a:ext uri="{FF2B5EF4-FFF2-40B4-BE49-F238E27FC236}">
                <a16:creationId xmlns:a16="http://schemas.microsoft.com/office/drawing/2014/main" id="{315CE45D-094E-48AF-B5D8-4000685E9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992188"/>
            <a:ext cx="5753100" cy="525621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The graph of the function</a:t>
            </a:r>
          </a:p>
          <a:p>
            <a:pPr algn="ctr"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	</a:t>
            </a:r>
            <a:r>
              <a:rPr lang="en-US" altLang="en-US" sz="2400" i="1">
                <a:solidFill>
                  <a:srgbClr val="0033CC"/>
                </a:solidFill>
                <a:latin typeface="Times New Roman" panose="02020603050405020304" pitchFamily="18" charset="0"/>
              </a:rPr>
              <a:t>f(x) = 3x</a:t>
            </a:r>
            <a:r>
              <a:rPr lang="en-US" altLang="en-US" sz="2400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4</a:t>
            </a:r>
            <a:r>
              <a:rPr lang="en-US" altLang="en-US" sz="2400" i="1">
                <a:solidFill>
                  <a:srgbClr val="0033CC"/>
                </a:solidFill>
                <a:latin typeface="Times New Roman" panose="02020603050405020304" pitchFamily="18" charset="0"/>
              </a:rPr>
              <a:t> – 16x</a:t>
            </a:r>
            <a:r>
              <a:rPr lang="en-US" altLang="en-US" sz="2400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400" i="1">
                <a:solidFill>
                  <a:srgbClr val="0033CC"/>
                </a:solidFill>
                <a:latin typeface="Times New Roman" panose="02020603050405020304" pitchFamily="18" charset="0"/>
              </a:rPr>
              <a:t> + 18x</a:t>
            </a:r>
            <a:r>
              <a:rPr lang="en-US" altLang="en-US" sz="2400" i="1" baseline="30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i="1">
                <a:solidFill>
                  <a:srgbClr val="0033CC"/>
                </a:solidFill>
                <a:latin typeface="Times New Roman" panose="02020603050405020304" pitchFamily="18" charset="0"/>
              </a:rPr>
              <a:t>,  -1 </a:t>
            </a:r>
            <a:r>
              <a:rPr lang="en-US" altLang="en-US" sz="2400" i="1">
                <a:solidFill>
                  <a:srgbClr val="0033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≤ x ≤ 4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400">
                <a:solidFill>
                  <a:srgbClr val="0033CC"/>
                </a:solidFill>
              </a:rPr>
              <a:t>is shown here.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endParaRPr lang="en-US" altLang="en-US" sz="2400">
              <a:solidFill>
                <a:srgbClr val="0033CC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000" i="1">
                <a:solidFill>
                  <a:srgbClr val="0033CC"/>
                </a:solidFill>
              </a:rPr>
              <a:t>f</a:t>
            </a:r>
            <a:r>
              <a:rPr lang="en-US" altLang="en-US" sz="2000">
                <a:solidFill>
                  <a:srgbClr val="0033CC"/>
                </a:solidFill>
              </a:rPr>
              <a:t>(1) = 5 is a local maximum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000">
                <a:solidFill>
                  <a:srgbClr val="0033CC"/>
                </a:solidFill>
              </a:rPr>
              <a:t>the absolute maximum is </a:t>
            </a:r>
            <a:r>
              <a:rPr lang="en-US" altLang="en-US" sz="2000" i="1">
                <a:solidFill>
                  <a:srgbClr val="0033CC"/>
                </a:solidFill>
              </a:rPr>
              <a:t>f</a:t>
            </a:r>
            <a:r>
              <a:rPr lang="en-US" altLang="en-US" sz="2000">
                <a:solidFill>
                  <a:srgbClr val="0033CC"/>
                </a:solidFill>
              </a:rPr>
              <a:t>(-1) = 37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000" i="1">
                <a:solidFill>
                  <a:srgbClr val="0033CC"/>
                </a:solidFill>
              </a:rPr>
              <a:t>f</a:t>
            </a:r>
            <a:r>
              <a:rPr lang="en-US" altLang="en-US" sz="2000">
                <a:solidFill>
                  <a:srgbClr val="0033CC"/>
                </a:solidFill>
              </a:rPr>
              <a:t>(0) = 0 is a local minimum and</a:t>
            </a:r>
          </a:p>
          <a:p>
            <a:pPr eaLnBrk="1" hangingPunct="1">
              <a:lnSpc>
                <a:spcPct val="125000"/>
              </a:lnSpc>
              <a:spcBef>
                <a:spcPct val="45000"/>
              </a:spcBef>
            </a:pPr>
            <a:r>
              <a:rPr lang="en-US" altLang="en-US" sz="2000" i="1">
                <a:solidFill>
                  <a:srgbClr val="0033CC"/>
                </a:solidFill>
              </a:rPr>
              <a:t>f</a:t>
            </a:r>
            <a:r>
              <a:rPr lang="en-US" altLang="en-US" sz="2000">
                <a:solidFill>
                  <a:srgbClr val="0033CC"/>
                </a:solidFill>
              </a:rPr>
              <a:t>(3) = -27 is both a local </a:t>
            </a:r>
            <a:br>
              <a:rPr lang="en-US" altLang="en-US" sz="2000">
                <a:solidFill>
                  <a:srgbClr val="0033CC"/>
                </a:solidFill>
              </a:rPr>
            </a:br>
            <a:r>
              <a:rPr lang="en-US" altLang="en-US" sz="2000">
                <a:solidFill>
                  <a:srgbClr val="0033CC"/>
                </a:solidFill>
              </a:rPr>
              <a:t>		and an absolute minimum.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0A91144C-586F-4DCD-A44A-96DCD886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2971800"/>
            <a:ext cx="3402012" cy="3810000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422C93CE-BFAF-460F-BC87-293ABD90B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  <a:hlinkClick r:id="rId2" action="ppaction://hlinkfile"/>
              </a:rPr>
              <a:t>Example </a:t>
            </a: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10245" name="Picture 6" descr="040104">
            <a:extLst>
              <a:ext uri="{FF2B5EF4-FFF2-40B4-BE49-F238E27FC236}">
                <a16:creationId xmlns:a16="http://schemas.microsoft.com/office/drawing/2014/main" id="{A810B606-2D0C-4871-AD64-83FDA11A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3067050"/>
            <a:ext cx="32575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D1D015-0A1A-4D86-A83A-CCDF0778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475"/>
            <a:ext cx="5638800" cy="6953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>
                <a:latin typeface="+mj-lt"/>
                <a:ea typeface="+mj-ea"/>
                <a:cs typeface="+mj-cs"/>
              </a:rPr>
              <a:t>MAXIMUM &amp; MINIMUM VALUES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1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CA1A6A-DF07-4B19-9901-C0C53720B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6781800" cy="349567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CBC81F36-24C3-40CC-9961-CB42E50D9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71475"/>
            <a:ext cx="5334000" cy="5857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EXTREME VALUE THEOREM</a:t>
            </a:r>
          </a:p>
        </p:txBody>
      </p:sp>
      <p:pic>
        <p:nvPicPr>
          <p:cNvPr id="618500" name="Picture 4" descr="040106">
            <a:extLst>
              <a:ext uri="{FF2B5EF4-FFF2-40B4-BE49-F238E27FC236}">
                <a16:creationId xmlns:a16="http://schemas.microsoft.com/office/drawing/2014/main" id="{435B03A6-F9BC-48EF-8862-BA2FA2EF2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3179763"/>
            <a:ext cx="3216275" cy="336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01" name="Picture 5" descr="040107">
            <a:extLst>
              <a:ext uri="{FF2B5EF4-FFF2-40B4-BE49-F238E27FC236}">
                <a16:creationId xmlns:a16="http://schemas.microsoft.com/office/drawing/2014/main" id="{CFA4A9EF-1FAC-4D19-B461-E7E3A0DE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173413"/>
            <a:ext cx="32289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6">
            <a:extLst>
              <a:ext uri="{FF2B5EF4-FFF2-40B4-BE49-F238E27FC236}">
                <a16:creationId xmlns:a16="http://schemas.microsoft.com/office/drawing/2014/main" id="{81E7DADE-0F6C-4DEE-9A9B-926CBD01C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65238"/>
            <a:ext cx="9166225" cy="11080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  <a:latin typeface="Arial" panose="020B0604020202020204" pitchFamily="34" charset="0"/>
              </a:rPr>
              <a:t>In the first figure, why isn’t 3 the absolute maximum value?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2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chemeClr val="bg1"/>
                </a:solidFill>
                <a:latin typeface="Arial" panose="020B0604020202020204" pitchFamily="34" charset="0"/>
              </a:rPr>
              <a:t>In the second, does it have the absolute maximum and minimum value?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C45D92A4-5CB5-44CD-B234-D5A675C13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5334000" cy="585788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EXTREME VALUE THEOREM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B4EA9FC-4113-4A0C-A68D-06EF88FCB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7086600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5000"/>
              </a:spcBef>
            </a:pPr>
            <a:r>
              <a:rPr lang="en-US" altLang="en-US" sz="2400"/>
              <a:t>If </a:t>
            </a:r>
            <a:r>
              <a:rPr lang="en-US" altLang="en-US" sz="2400" i="1"/>
              <a:t>f</a:t>
            </a:r>
            <a:r>
              <a:rPr lang="en-US" altLang="en-US" sz="2400"/>
              <a:t> is </a:t>
            </a:r>
            <a:r>
              <a:rPr lang="en-US" altLang="en-US" sz="2400">
                <a:solidFill>
                  <a:schemeClr val="accent2"/>
                </a:solidFill>
              </a:rPr>
              <a:t>continuous</a:t>
            </a:r>
            <a:r>
              <a:rPr lang="en-US" altLang="en-US" sz="2400"/>
              <a:t> on a closed interval </a:t>
            </a:r>
            <a:r>
              <a:rPr lang="en-US" altLang="en-US" sz="2400">
                <a:solidFill>
                  <a:schemeClr val="accent2"/>
                </a:solidFill>
              </a:rPr>
              <a:t>[</a:t>
            </a:r>
            <a:r>
              <a:rPr lang="en-US" altLang="en-US" sz="2400" i="1">
                <a:solidFill>
                  <a:schemeClr val="accent2"/>
                </a:solidFill>
              </a:rPr>
              <a:t>a</a:t>
            </a:r>
            <a:r>
              <a:rPr lang="en-US" altLang="en-US" sz="2400">
                <a:solidFill>
                  <a:schemeClr val="accent2"/>
                </a:solidFill>
              </a:rPr>
              <a:t>, </a:t>
            </a:r>
            <a:r>
              <a:rPr lang="en-US" altLang="en-US" sz="2400" i="1">
                <a:solidFill>
                  <a:schemeClr val="accent2"/>
                </a:solidFill>
              </a:rPr>
              <a:t>b</a:t>
            </a:r>
            <a:r>
              <a:rPr lang="en-US" altLang="en-US" sz="2400">
                <a:solidFill>
                  <a:schemeClr val="accent2"/>
                </a:solidFill>
              </a:rPr>
              <a:t>]</a:t>
            </a:r>
            <a:r>
              <a:rPr lang="en-US" altLang="en-US" sz="2400"/>
              <a:t>, </a:t>
            </a:r>
          </a:p>
          <a:p>
            <a:pPr eaLnBrk="1" hangingPunct="1">
              <a:lnSpc>
                <a:spcPct val="125000"/>
              </a:lnSpc>
              <a:spcBef>
                <a:spcPct val="55000"/>
              </a:spcBef>
            </a:pPr>
            <a:r>
              <a:rPr lang="en-US" altLang="en-US" sz="2400"/>
              <a:t>then </a:t>
            </a:r>
            <a:r>
              <a:rPr lang="en-US" altLang="en-US" sz="2400" i="1">
                <a:solidFill>
                  <a:schemeClr val="accent2"/>
                </a:solidFill>
              </a:rPr>
              <a:t>f</a:t>
            </a:r>
            <a:r>
              <a:rPr lang="en-US" altLang="en-US" sz="2400">
                <a:solidFill>
                  <a:schemeClr val="accent2"/>
                </a:solidFill>
              </a:rPr>
              <a:t> attains</a:t>
            </a:r>
            <a:r>
              <a:rPr lang="en-US" altLang="en-US" sz="2400"/>
              <a:t> an absolute maximum value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c</a:t>
            </a:r>
            <a:r>
              <a:rPr lang="en-US" altLang="en-US" sz="2400"/>
              <a:t>) </a:t>
            </a:r>
          </a:p>
          <a:p>
            <a:pPr eaLnBrk="1" hangingPunct="1">
              <a:lnSpc>
                <a:spcPct val="125000"/>
              </a:lnSpc>
              <a:spcBef>
                <a:spcPct val="55000"/>
              </a:spcBef>
            </a:pPr>
            <a:r>
              <a:rPr lang="en-US" altLang="en-US" sz="2400"/>
              <a:t>		and an absolute minimum value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d</a:t>
            </a:r>
            <a:r>
              <a:rPr lang="en-US" altLang="en-US" sz="2400"/>
              <a:t>) </a:t>
            </a:r>
          </a:p>
          <a:p>
            <a:pPr eaLnBrk="1" hangingPunct="1">
              <a:lnSpc>
                <a:spcPct val="125000"/>
              </a:lnSpc>
              <a:spcBef>
                <a:spcPct val="55000"/>
              </a:spcBef>
            </a:pPr>
            <a:r>
              <a:rPr lang="en-US" altLang="en-US" sz="2400">
                <a:solidFill>
                  <a:schemeClr val="accent2"/>
                </a:solidFill>
              </a:rPr>
              <a:t>at some numbers </a:t>
            </a:r>
            <a:r>
              <a:rPr lang="en-US" altLang="en-US" sz="2400" i="1">
                <a:solidFill>
                  <a:schemeClr val="accent2"/>
                </a:solidFill>
              </a:rPr>
              <a:t>c</a:t>
            </a:r>
            <a:r>
              <a:rPr lang="en-US" altLang="en-US" sz="2400">
                <a:solidFill>
                  <a:schemeClr val="accent2"/>
                </a:solidFill>
              </a:rPr>
              <a:t> and </a:t>
            </a:r>
            <a:r>
              <a:rPr lang="en-US" altLang="en-US" sz="2400" i="1">
                <a:solidFill>
                  <a:schemeClr val="accent2"/>
                </a:solidFill>
              </a:rPr>
              <a:t>d</a:t>
            </a:r>
            <a:r>
              <a:rPr lang="en-US" altLang="en-US" sz="2400"/>
              <a:t> in [</a:t>
            </a:r>
            <a:r>
              <a:rPr lang="en-US" altLang="en-US" sz="2400" i="1"/>
              <a:t>a</a:t>
            </a:r>
            <a:r>
              <a:rPr lang="en-US" altLang="en-US" sz="2400"/>
              <a:t>, </a:t>
            </a:r>
            <a:r>
              <a:rPr lang="en-US" altLang="en-US" sz="2400" i="1"/>
              <a:t>b</a:t>
            </a:r>
            <a:r>
              <a:rPr lang="en-US" altLang="en-US" sz="2400"/>
              <a:t>].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DE2E251-2BB6-436C-9136-8D95E212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  <a:latin typeface="Arial" panose="020B0604020202020204" pitchFamily="34" charset="0"/>
              </a:rPr>
              <a:t>Theorem 3</a:t>
            </a:r>
          </a:p>
        </p:txBody>
      </p:sp>
      <p:sp>
        <p:nvSpPr>
          <p:cNvPr id="502789" name="Rectangle 5">
            <a:extLst>
              <a:ext uri="{FF2B5EF4-FFF2-40B4-BE49-F238E27FC236}">
                <a16:creationId xmlns:a16="http://schemas.microsoft.com/office/drawing/2014/main" id="{EA5F0302-959F-4517-97AD-73D015FF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37025"/>
            <a:ext cx="8534400" cy="2035175"/>
          </a:xfrm>
          <a:prstGeom prst="rect">
            <a:avLst/>
          </a:prstGeom>
          <a:noFill/>
          <a:ln w="9525">
            <a:solidFill>
              <a:srgbClr val="E45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02790" name="Picture 6" descr="040105a">
            <a:extLst>
              <a:ext uri="{FF2B5EF4-FFF2-40B4-BE49-F238E27FC236}">
                <a16:creationId xmlns:a16="http://schemas.microsoft.com/office/drawing/2014/main" id="{431D5772-AD11-4BE9-A6BB-56402B2B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24338"/>
            <a:ext cx="2624138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791" name="Picture 7" descr="040105b">
            <a:extLst>
              <a:ext uri="{FF2B5EF4-FFF2-40B4-BE49-F238E27FC236}">
                <a16:creationId xmlns:a16="http://schemas.microsoft.com/office/drawing/2014/main" id="{D6560455-6B40-402F-AB74-D0404804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4197350"/>
            <a:ext cx="2627312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792" name="Picture 8" descr="040105c">
            <a:extLst>
              <a:ext uri="{FF2B5EF4-FFF2-40B4-BE49-F238E27FC236}">
                <a16:creationId xmlns:a16="http://schemas.microsoft.com/office/drawing/2014/main" id="{E6B64D31-8C97-4F58-9992-F4E1C0FBE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4237038"/>
            <a:ext cx="26162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9" grpId="0" animBg="1"/>
    </p:bldLst>
  </p:timing>
</p:sld>
</file>

<file path=ppt/theme/theme1.xml><?xml version="1.0" encoding="utf-8"?>
<a:theme xmlns:a="http://schemas.openxmlformats.org/drawingml/2006/main" name="calc">
  <a:themeElements>
    <a:clrScheme name="cal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l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calc</Template>
  <TotalTime>4861</TotalTime>
  <Words>2463</Words>
  <Application>Microsoft Office PowerPoint</Application>
  <PresentationFormat>On-screen Show (4:3)</PresentationFormat>
  <Paragraphs>294</Paragraphs>
  <Slides>58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Wingdings</vt:lpstr>
      <vt:lpstr>Calibri</vt:lpstr>
      <vt:lpstr>Times New Roman</vt:lpstr>
      <vt:lpstr>Symbol</vt:lpstr>
      <vt:lpstr>Tahoma</vt:lpstr>
      <vt:lpstr>calc</vt:lpstr>
      <vt:lpstr>Office Theme</vt:lpstr>
      <vt:lpstr>MathType 5.0 Equation</vt:lpstr>
      <vt:lpstr>PowerPoint Presentation</vt:lpstr>
      <vt:lpstr>PowerPoint Presentation</vt:lpstr>
      <vt:lpstr>PowerPoint Presentation</vt:lpstr>
      <vt:lpstr>MAXIMUM &amp; MINIMUM VALUES</vt:lpstr>
      <vt:lpstr>PowerPoint Presentation</vt:lpstr>
      <vt:lpstr>PowerPoint Presentation</vt:lpstr>
      <vt:lpstr>PowerPoint Presentation</vt:lpstr>
      <vt:lpstr>EXTREME VALUE THEOREM</vt:lpstr>
      <vt:lpstr>EXTREME VALUE THEOREM</vt:lpstr>
      <vt:lpstr>EXTREME VALUE THEOREM</vt:lpstr>
      <vt:lpstr>FERMAT’S THEOREM</vt:lpstr>
      <vt:lpstr>PowerPoint Presentation</vt:lpstr>
      <vt:lpstr>CRITICAL NUMBERS</vt:lpstr>
      <vt:lpstr>CRITICAL NUMBERS</vt:lpstr>
      <vt:lpstr>CRITICAL NUMBERS</vt:lpstr>
      <vt:lpstr>CLOSED INTERVAL METHOD</vt:lpstr>
      <vt:lpstr>PowerPoint Presentation</vt:lpstr>
      <vt:lpstr>ROLLE’S THEOREM</vt:lpstr>
      <vt:lpstr>ROLLE’S THEOREM</vt:lpstr>
      <vt:lpstr>MEAN VALUE THEOREM</vt:lpstr>
      <vt:lpstr>MEAN VALUE THEOREM</vt:lpstr>
      <vt:lpstr>PowerPoint Presentation</vt:lpstr>
      <vt:lpstr>PowerPoint Presentation</vt:lpstr>
      <vt:lpstr>MEAN VALUE THEOREM</vt:lpstr>
      <vt:lpstr>MEAN VALUE THEOREM</vt:lpstr>
      <vt:lpstr>PowerPoint Presentation</vt:lpstr>
      <vt:lpstr>INCREASING/DECREASING TEST (I/D TEST) </vt:lpstr>
      <vt:lpstr>PowerPoint Presentation</vt:lpstr>
      <vt:lpstr>FIRST DERIVATIVE TEST</vt:lpstr>
      <vt:lpstr>FIRST DERIVATIVE TEST</vt:lpstr>
      <vt:lpstr>FIRST DERIVATIVE TEST</vt:lpstr>
      <vt:lpstr>CONCAVE UPWARD/DOWNDWARD</vt:lpstr>
      <vt:lpstr>CONCAVITY TEST</vt:lpstr>
      <vt:lpstr>INFLECTION POINT—DEFINITION</vt:lpstr>
      <vt:lpstr>PowerPoint Presentation</vt:lpstr>
      <vt:lpstr>SECOND DERIVATIVE TEST</vt:lpstr>
      <vt:lpstr>PowerPoint Presentation</vt:lpstr>
      <vt:lpstr>PowerPoint Presentation</vt:lpstr>
      <vt:lpstr>PowerPoint Presentation</vt:lpstr>
      <vt:lpstr>6. FIND THE ABSOLUTE MAX./MIN. VALUE OF f</vt:lpstr>
      <vt:lpstr>OPTIMIZATION PROBLEMS</vt:lpstr>
      <vt:lpstr>OPTIMIZATION PROBLEMS</vt:lpstr>
      <vt:lpstr>PowerPoint Presentation</vt:lpstr>
      <vt:lpstr>PowerPoint Presentation</vt:lpstr>
      <vt:lpstr>NEWTON’S METHOD</vt:lpstr>
      <vt:lpstr>NEWTON’S METHOD</vt:lpstr>
      <vt:lpstr>PowerPoint Presentation</vt:lpstr>
      <vt:lpstr>SUBSEQUENT APPROXIMATION</vt:lpstr>
      <vt:lpstr>PowerPoint Presentation</vt:lpstr>
      <vt:lpstr>NEWTON’S METHOD</vt:lpstr>
      <vt:lpstr>NEWTON’S METHOD</vt:lpstr>
      <vt:lpstr>NEWTON’S METHOD</vt:lpstr>
      <vt:lpstr>PowerPoint Presentation</vt:lpstr>
      <vt:lpstr>DEFINITION</vt:lpstr>
      <vt:lpstr>ANTIDERIVATIVES</vt:lpstr>
      <vt:lpstr>ANTIDERIVATIVE FORMULA</vt:lpstr>
      <vt:lpstr>RECTILINEAR MOTION</vt:lpstr>
      <vt:lpstr>PowerPoint Presentation</vt:lpstr>
    </vt:vector>
  </TitlesOfParts>
  <Company>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boybentre3@gmail.com</cp:lastModifiedBy>
  <cp:revision>590</cp:revision>
  <dcterms:created xsi:type="dcterms:W3CDTF">2007-01-13T07:19:09Z</dcterms:created>
  <dcterms:modified xsi:type="dcterms:W3CDTF">2021-08-21T04:19:58Z</dcterms:modified>
</cp:coreProperties>
</file>