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81" r:id="rId10"/>
    <p:sldId id="264" r:id="rId11"/>
    <p:sldId id="283" r:id="rId12"/>
    <p:sldId id="282" r:id="rId13"/>
    <p:sldId id="266" r:id="rId14"/>
    <p:sldId id="284" r:id="rId15"/>
    <p:sldId id="265" r:id="rId16"/>
    <p:sldId id="268" r:id="rId17"/>
    <p:sldId id="267" r:id="rId18"/>
    <p:sldId id="285" r:id="rId19"/>
    <p:sldId id="286" r:id="rId20"/>
    <p:sldId id="307" r:id="rId21"/>
    <p:sldId id="288" r:id="rId22"/>
    <p:sldId id="289" r:id="rId23"/>
    <p:sldId id="287" r:id="rId24"/>
    <p:sldId id="290" r:id="rId25"/>
    <p:sldId id="280" r:id="rId26"/>
    <p:sldId id="291" r:id="rId27"/>
    <p:sldId id="269" r:id="rId28"/>
    <p:sldId id="292" r:id="rId29"/>
    <p:sldId id="293" r:id="rId30"/>
    <p:sldId id="294" r:id="rId31"/>
    <p:sldId id="295" r:id="rId32"/>
    <p:sldId id="270" r:id="rId33"/>
    <p:sldId id="271" r:id="rId34"/>
    <p:sldId id="296" r:id="rId35"/>
    <p:sldId id="272" r:id="rId36"/>
    <p:sldId id="297" r:id="rId37"/>
    <p:sldId id="298" r:id="rId38"/>
    <p:sldId id="299" r:id="rId39"/>
    <p:sldId id="302" r:id="rId40"/>
    <p:sldId id="304" r:id="rId41"/>
    <p:sldId id="305" r:id="rId42"/>
    <p:sldId id="306" r:id="rId43"/>
    <p:sldId id="273" r:id="rId44"/>
    <p:sldId id="27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CC3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449" autoAdjust="0"/>
    <p:restoredTop sz="94660"/>
  </p:normalViewPr>
  <p:slideViewPr>
    <p:cSldViewPr>
      <p:cViewPr varScale="1">
        <p:scale>
          <a:sx n="61" d="100"/>
          <a:sy n="61" d="100"/>
        </p:scale>
        <p:origin x="43" y="49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D202B1-932D-4447-A5A1-08E00B5C6A4B}"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202B1-932D-4447-A5A1-08E00B5C6A4B}"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202B1-932D-4447-A5A1-08E00B5C6A4B}"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FF"/>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202B1-932D-4447-A5A1-08E00B5C6A4B}"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D202B1-932D-4447-A5A1-08E00B5C6A4B}" type="datetimeFigureOut">
              <a:rPr lang="en-US" smtClean="0"/>
              <a:pPr/>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D202B1-932D-4447-A5A1-08E00B5C6A4B}" type="datetimeFigureOut">
              <a:rPr lang="en-US" smtClean="0"/>
              <a:pPr/>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D202B1-932D-4447-A5A1-08E00B5C6A4B}" type="datetimeFigureOut">
              <a:rPr lang="en-US" smtClean="0"/>
              <a:pPr/>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D202B1-932D-4447-A5A1-08E00B5C6A4B}" type="datetimeFigureOut">
              <a:rPr lang="en-US" smtClean="0"/>
              <a:pPr/>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D202B1-932D-4447-A5A1-08E00B5C6A4B}" type="datetimeFigureOut">
              <a:rPr lang="en-US" smtClean="0"/>
              <a:pPr/>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D202B1-932D-4447-A5A1-08E00B5C6A4B}" type="datetimeFigureOut">
              <a:rPr lang="en-US" smtClean="0"/>
              <a:pPr/>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D202B1-932D-4447-A5A1-08E00B5C6A4B}" type="datetimeFigureOut">
              <a:rPr lang="en-US" smtClean="0"/>
              <a:pPr/>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02D202B1-932D-4447-A5A1-08E00B5C6A4B}" type="datetimeFigureOut">
              <a:rPr lang="en-US" smtClean="0"/>
              <a:pPr/>
              <a:t>2/8/2022</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FF0000"/>
                </a:solidFill>
              </a:rPr>
              <a:t>Programming</a:t>
            </a:r>
            <a:r>
              <a:rPr lang="en-US" b="1" baseline="0">
                <a:solidFill>
                  <a:srgbClr val="FF0000"/>
                </a:solidFill>
              </a:rPr>
              <a:t> Fundamentals using C</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solidFill>
                  <a:srgbClr val="0000FF"/>
                </a:solidFill>
              </a:rPr>
              <a:t>Làm sao để giải một bài toán đơn giản dùng ngôn ngữ 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3.3- Cấu trúc lặp</a:t>
            </a:r>
          </a:p>
        </p:txBody>
      </p:sp>
      <p:sp>
        <p:nvSpPr>
          <p:cNvPr id="3" name="Content Placeholder 2"/>
          <p:cNvSpPr>
            <a:spLocks noGrp="1"/>
          </p:cNvSpPr>
          <p:nvPr>
            <p:ph idx="1"/>
          </p:nvPr>
        </p:nvSpPr>
        <p:spPr>
          <a:xfrm>
            <a:off x="1447800" y="1295400"/>
            <a:ext cx="6553200" cy="4906963"/>
          </a:xfrm>
        </p:spPr>
        <p:txBody>
          <a:bodyPr>
            <a:noAutofit/>
          </a:bodyPr>
          <a:lstStyle/>
          <a:p>
            <a:r>
              <a:rPr lang="en-US" sz="2800" b="1"/>
              <a:t>Cấu trúc for</a:t>
            </a:r>
          </a:p>
          <a:p>
            <a:r>
              <a:rPr lang="en-US" sz="2800" b="1"/>
              <a:t>Cấu trúc while</a:t>
            </a:r>
          </a:p>
          <a:p>
            <a:r>
              <a:rPr lang="en-US" sz="2800" b="1"/>
              <a:t>Cấu trúc do… while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lặp for</a:t>
            </a:r>
          </a:p>
        </p:txBody>
      </p:sp>
      <p:sp>
        <p:nvSpPr>
          <p:cNvPr id="3" name="Content Placeholder 2"/>
          <p:cNvSpPr>
            <a:spLocks noGrp="1"/>
          </p:cNvSpPr>
          <p:nvPr>
            <p:ph idx="1"/>
          </p:nvPr>
        </p:nvSpPr>
        <p:spPr>
          <a:xfrm>
            <a:off x="304800" y="990600"/>
            <a:ext cx="7924800" cy="5638800"/>
          </a:xfrm>
        </p:spPr>
        <p:txBody>
          <a:bodyPr>
            <a:noAutofit/>
          </a:bodyPr>
          <a:lstStyle/>
          <a:p>
            <a:r>
              <a:rPr lang="en-US" sz="2400" b="1">
                <a:solidFill>
                  <a:srgbClr val="0000FF"/>
                </a:solidFill>
              </a:rPr>
              <a:t>for (initial values; condition; statement2) </a:t>
            </a:r>
          </a:p>
          <a:p>
            <a:pPr>
              <a:buNone/>
            </a:pPr>
            <a:r>
              <a:rPr lang="en-US" sz="2400" b="1">
                <a:solidFill>
                  <a:srgbClr val="0000FF"/>
                </a:solidFill>
              </a:rPr>
              <a:t>    { statement1;</a:t>
            </a:r>
          </a:p>
          <a:p>
            <a:pPr>
              <a:buNone/>
            </a:pPr>
            <a:r>
              <a:rPr lang="en-US" sz="2400" b="1">
                <a:solidFill>
                  <a:srgbClr val="0000FF"/>
                </a:solidFill>
              </a:rPr>
              <a:t>    }</a:t>
            </a:r>
          </a:p>
          <a:p>
            <a:r>
              <a:rPr lang="en-US" sz="2400" b="1">
                <a:solidFill>
                  <a:srgbClr val="FF0000"/>
                </a:solidFill>
              </a:rPr>
              <a:t>Initial values;</a:t>
            </a:r>
          </a:p>
          <a:p>
            <a:pPr>
              <a:buNone/>
            </a:pPr>
            <a:r>
              <a:rPr lang="en-US" sz="2400" b="1">
                <a:solidFill>
                  <a:srgbClr val="FF0000"/>
                </a:solidFill>
              </a:rPr>
              <a:t>    for (; condition; statement2) </a:t>
            </a:r>
          </a:p>
          <a:p>
            <a:pPr>
              <a:buNone/>
            </a:pPr>
            <a:r>
              <a:rPr lang="en-US" sz="2400" b="1">
                <a:solidFill>
                  <a:srgbClr val="FF0000"/>
                </a:solidFill>
              </a:rPr>
              <a:t>    { statement 1;</a:t>
            </a:r>
          </a:p>
          <a:p>
            <a:pPr>
              <a:buNone/>
            </a:pPr>
            <a:r>
              <a:rPr lang="en-US" sz="2400" b="1">
                <a:solidFill>
                  <a:srgbClr val="FF0000"/>
                </a:solidFill>
              </a:rPr>
              <a:t>    }</a:t>
            </a:r>
          </a:p>
          <a:p>
            <a:r>
              <a:rPr lang="en-US" sz="2400" b="1">
                <a:solidFill>
                  <a:srgbClr val="0000FF"/>
                </a:solidFill>
              </a:rPr>
              <a:t>Initial values;</a:t>
            </a:r>
          </a:p>
          <a:p>
            <a:pPr>
              <a:buNone/>
            </a:pPr>
            <a:r>
              <a:rPr lang="en-US" sz="2400" b="1">
                <a:solidFill>
                  <a:srgbClr val="0000FF"/>
                </a:solidFill>
              </a:rPr>
              <a:t>    for (; condition;) </a:t>
            </a:r>
          </a:p>
          <a:p>
            <a:pPr>
              <a:buNone/>
            </a:pPr>
            <a:r>
              <a:rPr lang="en-US" sz="2400" b="1">
                <a:solidFill>
                  <a:srgbClr val="0000FF"/>
                </a:solidFill>
              </a:rPr>
              <a:t>    { statement 1;</a:t>
            </a:r>
          </a:p>
          <a:p>
            <a:pPr>
              <a:buNone/>
            </a:pPr>
            <a:r>
              <a:rPr lang="en-US" sz="2400" b="1">
                <a:solidFill>
                  <a:srgbClr val="0000FF"/>
                </a:solidFill>
              </a:rPr>
              <a:t>       statement 2;</a:t>
            </a:r>
          </a:p>
          <a:p>
            <a:pPr>
              <a:buNone/>
            </a:pPr>
            <a:r>
              <a:rPr lang="en-US" sz="2400" b="1">
                <a:solidFill>
                  <a:srgbClr val="0000FF"/>
                </a:solidFill>
              </a:rPr>
              <a:t>    }</a:t>
            </a:r>
          </a:p>
        </p:txBody>
      </p:sp>
      <p:grpSp>
        <p:nvGrpSpPr>
          <p:cNvPr id="22" name="Group 21"/>
          <p:cNvGrpSpPr/>
          <p:nvPr/>
        </p:nvGrpSpPr>
        <p:grpSpPr>
          <a:xfrm>
            <a:off x="5942012" y="990600"/>
            <a:ext cx="2668588" cy="5715000"/>
            <a:chOff x="5942012" y="990600"/>
            <a:chExt cx="2668588" cy="5715000"/>
          </a:xfrm>
        </p:grpSpPr>
        <p:grpSp>
          <p:nvGrpSpPr>
            <p:cNvPr id="8" name="Group 38"/>
            <p:cNvGrpSpPr/>
            <p:nvPr/>
          </p:nvGrpSpPr>
          <p:grpSpPr>
            <a:xfrm>
              <a:off x="5942012" y="990600"/>
              <a:ext cx="2668588" cy="5715000"/>
              <a:chOff x="5942012" y="990600"/>
              <a:chExt cx="2668588" cy="5715000"/>
            </a:xfrm>
          </p:grpSpPr>
          <p:sp>
            <p:nvSpPr>
              <p:cNvPr id="4" name="Rectangle 3"/>
              <p:cNvSpPr/>
              <p:nvPr/>
            </p:nvSpPr>
            <p:spPr>
              <a:xfrm>
                <a:off x="6475412" y="1676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Initial values</a:t>
                </a:r>
              </a:p>
            </p:txBody>
          </p:sp>
          <p:sp>
            <p:nvSpPr>
              <p:cNvPr id="5" name="Rectangle 4"/>
              <p:cNvSpPr/>
              <p:nvPr/>
            </p:nvSpPr>
            <p:spPr>
              <a:xfrm>
                <a:off x="6475412" y="3581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 1</a:t>
                </a:r>
              </a:p>
            </p:txBody>
          </p:sp>
          <p:sp>
            <p:nvSpPr>
              <p:cNvPr id="6" name="Rectangle 5"/>
              <p:cNvSpPr/>
              <p:nvPr/>
            </p:nvSpPr>
            <p:spPr>
              <a:xfrm>
                <a:off x="6475412" y="4495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 2</a:t>
                </a:r>
              </a:p>
            </p:txBody>
          </p:sp>
          <p:sp>
            <p:nvSpPr>
              <p:cNvPr id="7" name="Diamond 6"/>
              <p:cNvSpPr/>
              <p:nvPr/>
            </p:nvSpPr>
            <p:spPr>
              <a:xfrm>
                <a:off x="5942012" y="2514600"/>
                <a:ext cx="26670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Condition?</a:t>
                </a:r>
              </a:p>
            </p:txBody>
          </p:sp>
          <p:cxnSp>
            <p:nvCxnSpPr>
              <p:cNvPr id="9" name="Straight Arrow Connector 8"/>
              <p:cNvCxnSpPr/>
              <p:nvPr/>
            </p:nvCxnSpPr>
            <p:spPr>
              <a:xfrm rot="5400000">
                <a:off x="6894115" y="1333103"/>
                <a:ext cx="685800"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7084218" y="2361406"/>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7047309" y="3390503"/>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7047309" y="4304109"/>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6857206" y="5409406"/>
                <a:ext cx="762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3"/>
              </p:cNvCxnSpPr>
              <p:nvPr/>
            </p:nvCxnSpPr>
            <p:spPr>
              <a:xfrm>
                <a:off x="8609012" y="2857500"/>
                <a:ext cx="1588" cy="3162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33" idx="3"/>
              </p:cNvCxnSpPr>
              <p:nvPr/>
            </p:nvCxnSpPr>
            <p:spPr>
              <a:xfrm rot="10800000" flipV="1">
                <a:off x="7999412" y="6019800"/>
                <a:ext cx="611188" cy="38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1"/>
              </p:cNvCxnSpPr>
              <p:nvPr/>
            </p:nvCxnSpPr>
            <p:spPr>
              <a:xfrm rot="10800000" flipV="1">
                <a:off x="5942012" y="2857500"/>
                <a:ext cx="1588" cy="2552700"/>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5942014" y="5410200"/>
                <a:ext cx="1295399" cy="158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475412" y="5791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a:t>
                </a:r>
              </a:p>
            </p:txBody>
          </p:sp>
          <p:cxnSp>
            <p:nvCxnSpPr>
              <p:cNvPr id="34" name="Straight Arrow Connector 33"/>
              <p:cNvCxnSpPr/>
              <p:nvPr/>
            </p:nvCxnSpPr>
            <p:spPr>
              <a:xfrm rot="5400000">
                <a:off x="7048897" y="6513909"/>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6400800" y="32004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TRUE</a:t>
              </a:r>
            </a:p>
          </p:txBody>
        </p:sp>
        <p:sp>
          <p:nvSpPr>
            <p:cNvPr id="41" name="Rectangle 40"/>
            <p:cNvSpPr/>
            <p:nvPr/>
          </p:nvSpPr>
          <p:spPr>
            <a:xfrm>
              <a:off x="7772400" y="32004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FALSE</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lặp for…</a:t>
            </a:r>
          </a:p>
        </p:txBody>
      </p:sp>
      <p:sp>
        <p:nvSpPr>
          <p:cNvPr id="3" name="Content Placeholder 2"/>
          <p:cNvSpPr>
            <a:spLocks noGrp="1"/>
          </p:cNvSpPr>
          <p:nvPr>
            <p:ph idx="1"/>
          </p:nvPr>
        </p:nvSpPr>
        <p:spPr>
          <a:xfrm>
            <a:off x="304800" y="1219200"/>
            <a:ext cx="5410200" cy="3657599"/>
          </a:xfrm>
        </p:spPr>
        <p:txBody>
          <a:bodyPr>
            <a:noAutofit/>
          </a:bodyPr>
          <a:lstStyle/>
          <a:p>
            <a:r>
              <a:rPr lang="en-US" sz="2800" b="1"/>
              <a:t>Thí dụ: Tính tổng từ 1 đến 10</a:t>
            </a:r>
          </a:p>
          <a:p>
            <a:pPr>
              <a:buNone/>
            </a:pPr>
            <a:r>
              <a:rPr lang="en-US" sz="2800" b="1">
                <a:solidFill>
                  <a:srgbClr val="0000FF"/>
                </a:solidFill>
                <a:latin typeface="+mj-lt"/>
              </a:rPr>
              <a:t>    </a:t>
            </a:r>
          </a:p>
          <a:p>
            <a:pPr>
              <a:buNone/>
            </a:pPr>
            <a:r>
              <a:rPr lang="en-US" sz="2800" b="1">
                <a:solidFill>
                  <a:srgbClr val="0000FF"/>
                </a:solidFill>
                <a:latin typeface="+mj-lt"/>
                <a:cs typeface="Courier New" pitchFamily="49" charset="0"/>
              </a:rPr>
              <a:t>    S=0;</a:t>
            </a:r>
          </a:p>
          <a:p>
            <a:pPr>
              <a:buNone/>
            </a:pPr>
            <a:r>
              <a:rPr lang="en-US" sz="2800" b="1">
                <a:solidFill>
                  <a:srgbClr val="0000FF"/>
                </a:solidFill>
                <a:latin typeface="+mj-lt"/>
                <a:cs typeface="Courier New" pitchFamily="49" charset="0"/>
              </a:rPr>
              <a:t>    </a:t>
            </a:r>
            <a:r>
              <a:rPr lang="en-US" sz="2800" b="1">
                <a:solidFill>
                  <a:srgbClr val="0000FF"/>
                </a:solidFill>
                <a:latin typeface="+mn-lt"/>
                <a:cs typeface="Courier New" pitchFamily="49" charset="0"/>
              </a:rPr>
              <a:t>for (i=1; i&lt;=10; i++)</a:t>
            </a:r>
          </a:p>
          <a:p>
            <a:pPr>
              <a:buNone/>
            </a:pPr>
            <a:r>
              <a:rPr lang="en-US" sz="2800" b="1">
                <a:solidFill>
                  <a:srgbClr val="0000FF"/>
                </a:solidFill>
                <a:latin typeface="+mn-lt"/>
                <a:cs typeface="Courier New" pitchFamily="49" charset="0"/>
              </a:rPr>
              <a:t>       S += i; </a:t>
            </a:r>
          </a:p>
          <a:p>
            <a:pPr>
              <a:buNone/>
            </a:pPr>
            <a:r>
              <a:rPr lang="en-US" sz="2800" b="1">
                <a:solidFill>
                  <a:srgbClr val="0000FF"/>
                </a:solidFill>
                <a:latin typeface="+mn-lt"/>
                <a:cs typeface="Courier New" pitchFamily="49" charset="0"/>
              </a:rPr>
              <a:t>    printf ( “%d”, S);</a:t>
            </a:r>
          </a:p>
        </p:txBody>
      </p:sp>
      <p:grpSp>
        <p:nvGrpSpPr>
          <p:cNvPr id="25" name="Group 24"/>
          <p:cNvGrpSpPr/>
          <p:nvPr/>
        </p:nvGrpSpPr>
        <p:grpSpPr>
          <a:xfrm>
            <a:off x="5942012" y="990600"/>
            <a:ext cx="2668588" cy="5715000"/>
            <a:chOff x="5942012" y="990600"/>
            <a:chExt cx="2668588" cy="5715000"/>
          </a:xfrm>
        </p:grpSpPr>
        <p:grpSp>
          <p:nvGrpSpPr>
            <p:cNvPr id="8" name="Group 38"/>
            <p:cNvGrpSpPr/>
            <p:nvPr/>
          </p:nvGrpSpPr>
          <p:grpSpPr>
            <a:xfrm>
              <a:off x="5942012" y="990600"/>
              <a:ext cx="2668588" cy="5715000"/>
              <a:chOff x="5942012" y="990600"/>
              <a:chExt cx="2668588" cy="5715000"/>
            </a:xfrm>
          </p:grpSpPr>
          <p:sp>
            <p:nvSpPr>
              <p:cNvPr id="4" name="Rectangle 3"/>
              <p:cNvSpPr/>
              <p:nvPr/>
            </p:nvSpPr>
            <p:spPr>
              <a:xfrm>
                <a:off x="6475412" y="1676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 0;</a:t>
                </a:r>
              </a:p>
              <a:p>
                <a:pPr algn="ctr"/>
                <a:r>
                  <a:rPr lang="en-US"/>
                  <a:t>i=1;</a:t>
                </a:r>
              </a:p>
            </p:txBody>
          </p:sp>
          <p:sp>
            <p:nvSpPr>
              <p:cNvPr id="5" name="Rectangle 4"/>
              <p:cNvSpPr/>
              <p:nvPr/>
            </p:nvSpPr>
            <p:spPr>
              <a:xfrm>
                <a:off x="6475412" y="3581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 = S + i;</a:t>
                </a:r>
              </a:p>
            </p:txBody>
          </p:sp>
          <p:sp>
            <p:nvSpPr>
              <p:cNvPr id="6" name="Rectangle 5"/>
              <p:cNvSpPr/>
              <p:nvPr/>
            </p:nvSpPr>
            <p:spPr>
              <a:xfrm>
                <a:off x="6475412" y="4495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  = i+ 1 ;</a:t>
                </a:r>
              </a:p>
            </p:txBody>
          </p:sp>
          <p:sp>
            <p:nvSpPr>
              <p:cNvPr id="7" name="Diamond 6"/>
              <p:cNvSpPr/>
              <p:nvPr/>
            </p:nvSpPr>
            <p:spPr>
              <a:xfrm>
                <a:off x="5942012" y="2514600"/>
                <a:ext cx="26670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 &lt;=10</a:t>
                </a:r>
              </a:p>
            </p:txBody>
          </p:sp>
          <p:cxnSp>
            <p:nvCxnSpPr>
              <p:cNvPr id="9" name="Straight Arrow Connector 8"/>
              <p:cNvCxnSpPr/>
              <p:nvPr/>
            </p:nvCxnSpPr>
            <p:spPr>
              <a:xfrm rot="5400000">
                <a:off x="6894115" y="1333103"/>
                <a:ext cx="685800"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7084218" y="2361406"/>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7047309" y="3390503"/>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7047309" y="4304109"/>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6857206" y="5409406"/>
                <a:ext cx="762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3"/>
              </p:cNvCxnSpPr>
              <p:nvPr/>
            </p:nvCxnSpPr>
            <p:spPr>
              <a:xfrm>
                <a:off x="8609012" y="2857500"/>
                <a:ext cx="1588" cy="3162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33" idx="3"/>
              </p:cNvCxnSpPr>
              <p:nvPr/>
            </p:nvCxnSpPr>
            <p:spPr>
              <a:xfrm rot="10800000" flipV="1">
                <a:off x="7999412" y="6019800"/>
                <a:ext cx="611188" cy="38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1"/>
              </p:cNvCxnSpPr>
              <p:nvPr/>
            </p:nvCxnSpPr>
            <p:spPr>
              <a:xfrm rot="10800000" flipV="1">
                <a:off x="5942012" y="2857500"/>
                <a:ext cx="1588" cy="2552700"/>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5942014" y="5410200"/>
                <a:ext cx="1295399" cy="158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324600" y="5791200"/>
                <a:ext cx="167481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printf(“%d”, S);</a:t>
                </a:r>
              </a:p>
            </p:txBody>
          </p:sp>
          <p:cxnSp>
            <p:nvCxnSpPr>
              <p:cNvPr id="34" name="Straight Arrow Connector 33"/>
              <p:cNvCxnSpPr/>
              <p:nvPr/>
            </p:nvCxnSpPr>
            <p:spPr>
              <a:xfrm rot="5400000">
                <a:off x="7048897" y="6513909"/>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6400800" y="32004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TRUE</a:t>
              </a:r>
            </a:p>
          </p:txBody>
        </p:sp>
        <p:sp>
          <p:nvSpPr>
            <p:cNvPr id="41" name="Rectangle 40"/>
            <p:cNvSpPr/>
            <p:nvPr/>
          </p:nvSpPr>
          <p:spPr>
            <a:xfrm>
              <a:off x="7772400" y="32004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FALSE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6096000" y="2895600"/>
            <a:ext cx="2971800" cy="2590800"/>
          </a:xfrm>
          <a:prstGeom prst="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09600" y="2514600"/>
            <a:ext cx="3276600" cy="3124200"/>
          </a:xfrm>
          <a:prstGeom prst="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Cấu trúc lặp while/ do.. while</a:t>
            </a:r>
          </a:p>
        </p:txBody>
      </p:sp>
      <p:sp>
        <p:nvSpPr>
          <p:cNvPr id="3" name="Content Placeholder 2"/>
          <p:cNvSpPr>
            <a:spLocks noGrp="1"/>
          </p:cNvSpPr>
          <p:nvPr>
            <p:ph idx="1"/>
          </p:nvPr>
        </p:nvSpPr>
        <p:spPr>
          <a:xfrm>
            <a:off x="228600" y="1143000"/>
            <a:ext cx="2438400" cy="1066800"/>
          </a:xfrm>
          <a:solidFill>
            <a:srgbClr val="0000FF"/>
          </a:solidFill>
        </p:spPr>
        <p:txBody>
          <a:bodyPr>
            <a:normAutofit fontScale="77500" lnSpcReduction="20000"/>
          </a:bodyPr>
          <a:lstStyle/>
          <a:p>
            <a:pPr>
              <a:buNone/>
            </a:pPr>
            <a:r>
              <a:rPr lang="en-US" sz="2800" b="1">
                <a:solidFill>
                  <a:schemeClr val="bg1"/>
                </a:solidFill>
              </a:rPr>
              <a:t>while (Condition) </a:t>
            </a:r>
          </a:p>
          <a:p>
            <a:pPr>
              <a:buNone/>
            </a:pPr>
            <a:r>
              <a:rPr lang="en-US" sz="2800" b="1">
                <a:solidFill>
                  <a:schemeClr val="bg1"/>
                </a:solidFill>
              </a:rPr>
              <a:t> {     Statements;</a:t>
            </a:r>
          </a:p>
          <a:p>
            <a:pPr>
              <a:buNone/>
            </a:pPr>
            <a:r>
              <a:rPr lang="en-US" sz="2800" b="1">
                <a:solidFill>
                  <a:schemeClr val="bg1"/>
                </a:solidFill>
              </a:rPr>
              <a:t>}</a:t>
            </a:r>
          </a:p>
          <a:p>
            <a:pPr>
              <a:buNone/>
            </a:pPr>
            <a:endParaRPr lang="en-US" sz="2800" b="1">
              <a:solidFill>
                <a:schemeClr val="bg1"/>
              </a:solidFill>
            </a:endParaRPr>
          </a:p>
          <a:p>
            <a:pPr>
              <a:buNone/>
            </a:pPr>
            <a:endParaRPr lang="en-US" sz="2800" b="1">
              <a:solidFill>
                <a:schemeClr val="bg1"/>
              </a:solidFill>
            </a:endParaRPr>
          </a:p>
        </p:txBody>
      </p:sp>
      <p:sp>
        <p:nvSpPr>
          <p:cNvPr id="4" name="Content Placeholder 2"/>
          <p:cNvSpPr txBox="1">
            <a:spLocks/>
          </p:cNvSpPr>
          <p:nvPr/>
        </p:nvSpPr>
        <p:spPr>
          <a:xfrm>
            <a:off x="4648200" y="1143000"/>
            <a:ext cx="3200400" cy="1600200"/>
          </a:xfrm>
          <a:prstGeom prst="rect">
            <a:avLst/>
          </a:prstGeom>
          <a:solidFill>
            <a:srgbClr val="33CC33"/>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do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   Statements;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a:latin typeface="Times New Roman" pitchFamily="18" charset="0"/>
                <a:cs typeface="Times New Roman" pitchFamily="18" charset="0"/>
              </a:rPr>
              <a:t>}</a:t>
            </a:r>
            <a:endParaRPr kumimoji="0" lang="en-US" sz="20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a:p>
            <a:pPr marL="342900" indent="-342900">
              <a:spcBef>
                <a:spcPct val="20000"/>
              </a:spcBef>
            </a:pPr>
            <a:r>
              <a:rPr lang="en-US" sz="2000" b="1">
                <a:latin typeface="Times New Roman" pitchFamily="18" charset="0"/>
                <a:cs typeface="Times New Roman" pitchFamily="18" charset="0"/>
              </a:rPr>
              <a:t>while (Condition);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grpSp>
        <p:nvGrpSpPr>
          <p:cNvPr id="5" name="Group 4"/>
          <p:cNvGrpSpPr/>
          <p:nvPr/>
        </p:nvGrpSpPr>
        <p:grpSpPr>
          <a:xfrm>
            <a:off x="990600" y="1219200"/>
            <a:ext cx="2668588" cy="5410200"/>
            <a:chOff x="5942012" y="990600"/>
            <a:chExt cx="2668588" cy="5715000"/>
          </a:xfrm>
        </p:grpSpPr>
        <p:grpSp>
          <p:nvGrpSpPr>
            <p:cNvPr id="6" name="Group 38"/>
            <p:cNvGrpSpPr/>
            <p:nvPr/>
          </p:nvGrpSpPr>
          <p:grpSpPr>
            <a:xfrm>
              <a:off x="5942012" y="990600"/>
              <a:ext cx="2668588" cy="5715000"/>
              <a:chOff x="5942012" y="990600"/>
              <a:chExt cx="2668588" cy="5715000"/>
            </a:xfrm>
          </p:grpSpPr>
          <p:sp>
            <p:nvSpPr>
              <p:cNvPr id="9" name="Rectangle 8"/>
              <p:cNvSpPr/>
              <p:nvPr/>
            </p:nvSpPr>
            <p:spPr>
              <a:xfrm>
                <a:off x="6475412" y="1676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Initial values</a:t>
                </a:r>
              </a:p>
            </p:txBody>
          </p:sp>
          <p:sp>
            <p:nvSpPr>
              <p:cNvPr id="10" name="Rectangle 9"/>
              <p:cNvSpPr/>
              <p:nvPr/>
            </p:nvSpPr>
            <p:spPr>
              <a:xfrm>
                <a:off x="6475412" y="3581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 1</a:t>
                </a:r>
              </a:p>
            </p:txBody>
          </p:sp>
          <p:sp>
            <p:nvSpPr>
              <p:cNvPr id="11" name="Rectangle 10"/>
              <p:cNvSpPr/>
              <p:nvPr/>
            </p:nvSpPr>
            <p:spPr>
              <a:xfrm>
                <a:off x="6475412" y="4495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 2</a:t>
                </a:r>
              </a:p>
            </p:txBody>
          </p:sp>
          <p:sp>
            <p:nvSpPr>
              <p:cNvPr id="12" name="Diamond 11"/>
              <p:cNvSpPr/>
              <p:nvPr/>
            </p:nvSpPr>
            <p:spPr>
              <a:xfrm>
                <a:off x="5942012" y="2514600"/>
                <a:ext cx="26670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Condition?</a:t>
                </a:r>
              </a:p>
            </p:txBody>
          </p:sp>
          <p:cxnSp>
            <p:nvCxnSpPr>
              <p:cNvPr id="13" name="Straight Arrow Connector 12"/>
              <p:cNvCxnSpPr/>
              <p:nvPr/>
            </p:nvCxnSpPr>
            <p:spPr>
              <a:xfrm rot="5400000">
                <a:off x="6894115" y="1333103"/>
                <a:ext cx="685800"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7084218" y="2361406"/>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7047309" y="3390503"/>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7047309" y="4304109"/>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6857206" y="5409406"/>
                <a:ext cx="762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3"/>
              </p:cNvCxnSpPr>
              <p:nvPr/>
            </p:nvCxnSpPr>
            <p:spPr>
              <a:xfrm>
                <a:off x="8609012" y="2857500"/>
                <a:ext cx="1588" cy="3162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2" idx="3"/>
              </p:cNvCxnSpPr>
              <p:nvPr/>
            </p:nvCxnSpPr>
            <p:spPr>
              <a:xfrm rot="10800000" flipV="1">
                <a:off x="7999412" y="6019800"/>
                <a:ext cx="611188" cy="38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1"/>
              </p:cNvCxnSpPr>
              <p:nvPr/>
            </p:nvCxnSpPr>
            <p:spPr>
              <a:xfrm rot="10800000" flipV="1">
                <a:off x="5942012" y="2857500"/>
                <a:ext cx="1588" cy="2552700"/>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5942014" y="5410200"/>
                <a:ext cx="1295399" cy="158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475412" y="5791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a:t>
                </a:r>
              </a:p>
            </p:txBody>
          </p:sp>
          <p:cxnSp>
            <p:nvCxnSpPr>
              <p:cNvPr id="23" name="Straight Arrow Connector 22"/>
              <p:cNvCxnSpPr/>
              <p:nvPr/>
            </p:nvCxnSpPr>
            <p:spPr>
              <a:xfrm rot="5400000">
                <a:off x="7048897" y="6513909"/>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6400800" y="32004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TRUE</a:t>
              </a:r>
            </a:p>
          </p:txBody>
        </p:sp>
        <p:sp>
          <p:nvSpPr>
            <p:cNvPr id="8" name="Rectangle 7"/>
            <p:cNvSpPr/>
            <p:nvPr/>
          </p:nvSpPr>
          <p:spPr>
            <a:xfrm>
              <a:off x="7772400" y="32004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FALSE</a:t>
              </a:r>
            </a:p>
          </p:txBody>
        </p:sp>
      </p:grpSp>
      <p:sp>
        <p:nvSpPr>
          <p:cNvPr id="29" name="Rectangle 28"/>
          <p:cNvSpPr/>
          <p:nvPr/>
        </p:nvSpPr>
        <p:spPr>
          <a:xfrm>
            <a:off x="6856412" y="2346960"/>
            <a:ext cx="1524000"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Initial values</a:t>
            </a:r>
          </a:p>
        </p:txBody>
      </p:sp>
      <p:sp>
        <p:nvSpPr>
          <p:cNvPr id="30" name="Rectangle 29"/>
          <p:cNvSpPr/>
          <p:nvPr/>
        </p:nvSpPr>
        <p:spPr>
          <a:xfrm>
            <a:off x="6856412" y="3164840"/>
            <a:ext cx="1524000"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 1</a:t>
            </a:r>
          </a:p>
        </p:txBody>
      </p:sp>
      <p:sp>
        <p:nvSpPr>
          <p:cNvPr id="31" name="Rectangle 30"/>
          <p:cNvSpPr/>
          <p:nvPr/>
        </p:nvSpPr>
        <p:spPr>
          <a:xfrm>
            <a:off x="6856412" y="3926840"/>
            <a:ext cx="1524000"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 2</a:t>
            </a:r>
          </a:p>
        </p:txBody>
      </p:sp>
      <p:sp>
        <p:nvSpPr>
          <p:cNvPr id="32" name="Diamond 31"/>
          <p:cNvSpPr/>
          <p:nvPr/>
        </p:nvSpPr>
        <p:spPr>
          <a:xfrm>
            <a:off x="6323012" y="4688840"/>
            <a:ext cx="2667000" cy="594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Condition?</a:t>
            </a:r>
          </a:p>
        </p:txBody>
      </p:sp>
      <p:cxnSp>
        <p:nvCxnSpPr>
          <p:cNvPr id="33" name="Straight Arrow Connector 32"/>
          <p:cNvCxnSpPr/>
          <p:nvPr/>
        </p:nvCxnSpPr>
        <p:spPr>
          <a:xfrm rot="5400000">
            <a:off x="7320835" y="2049383"/>
            <a:ext cx="594360"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0" idx="0"/>
          </p:cNvCxnSpPr>
          <p:nvPr/>
        </p:nvCxnSpPr>
        <p:spPr>
          <a:xfrm rot="5400000">
            <a:off x="7440612" y="2987040"/>
            <a:ext cx="355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7453762" y="3786690"/>
            <a:ext cx="33088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7453762" y="4548690"/>
            <a:ext cx="33088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2" idx="3"/>
          </p:cNvCxnSpPr>
          <p:nvPr/>
        </p:nvCxnSpPr>
        <p:spPr>
          <a:xfrm>
            <a:off x="8990012" y="4986020"/>
            <a:ext cx="1588" cy="11099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42" idx="3"/>
          </p:cNvCxnSpPr>
          <p:nvPr/>
        </p:nvCxnSpPr>
        <p:spPr>
          <a:xfrm rot="10800000" flipV="1">
            <a:off x="8380412" y="6111240"/>
            <a:ext cx="611188" cy="330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332412" y="3961606"/>
            <a:ext cx="1981200" cy="158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856412" y="5913120"/>
            <a:ext cx="1524000"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a:t>
            </a:r>
          </a:p>
        </p:txBody>
      </p:sp>
      <p:cxnSp>
        <p:nvCxnSpPr>
          <p:cNvPr id="43" name="Straight Arrow Connector 42"/>
          <p:cNvCxnSpPr/>
          <p:nvPr/>
        </p:nvCxnSpPr>
        <p:spPr>
          <a:xfrm rot="5400000">
            <a:off x="7455350" y="6539362"/>
            <a:ext cx="33088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46812" y="5146040"/>
            <a:ext cx="838200" cy="264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TRUE</a:t>
            </a:r>
          </a:p>
        </p:txBody>
      </p:sp>
      <p:sp>
        <p:nvSpPr>
          <p:cNvPr id="28" name="Rectangle 27"/>
          <p:cNvSpPr/>
          <p:nvPr/>
        </p:nvSpPr>
        <p:spPr>
          <a:xfrm>
            <a:off x="8229600" y="5181600"/>
            <a:ext cx="838200" cy="264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FALSE</a:t>
            </a:r>
          </a:p>
        </p:txBody>
      </p:sp>
      <p:cxnSp>
        <p:nvCxnSpPr>
          <p:cNvPr id="46" name="Straight Arrow Connector 45"/>
          <p:cNvCxnSpPr/>
          <p:nvPr/>
        </p:nvCxnSpPr>
        <p:spPr>
          <a:xfrm>
            <a:off x="6323012" y="2971800"/>
            <a:ext cx="12954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lặp : Tính tổng từ 1 đến 10</a:t>
            </a:r>
          </a:p>
        </p:txBody>
      </p:sp>
      <p:sp>
        <p:nvSpPr>
          <p:cNvPr id="3" name="Content Placeholder 2"/>
          <p:cNvSpPr>
            <a:spLocks noGrp="1"/>
          </p:cNvSpPr>
          <p:nvPr>
            <p:ph idx="1"/>
          </p:nvPr>
        </p:nvSpPr>
        <p:spPr>
          <a:xfrm>
            <a:off x="152400" y="914400"/>
            <a:ext cx="3352800" cy="5943600"/>
          </a:xfrm>
        </p:spPr>
        <p:txBody>
          <a:bodyPr>
            <a:noAutofit/>
          </a:bodyPr>
          <a:lstStyle/>
          <a:p>
            <a:r>
              <a:rPr lang="en-US" sz="2400"/>
              <a:t>Dùng cấu trúc for</a:t>
            </a:r>
          </a:p>
          <a:p>
            <a:pPr>
              <a:buNone/>
            </a:pPr>
            <a:r>
              <a:rPr lang="en-US" sz="2400">
                <a:solidFill>
                  <a:srgbClr val="0000FF"/>
                </a:solidFill>
              </a:rPr>
              <a:t>    S=0;</a:t>
            </a:r>
          </a:p>
          <a:p>
            <a:pPr>
              <a:buNone/>
            </a:pPr>
            <a:r>
              <a:rPr lang="en-US" sz="2400">
                <a:solidFill>
                  <a:srgbClr val="0000FF"/>
                </a:solidFill>
              </a:rPr>
              <a:t>    for (i=1; i&lt;=10; i++)</a:t>
            </a:r>
          </a:p>
          <a:p>
            <a:pPr>
              <a:buNone/>
            </a:pPr>
            <a:r>
              <a:rPr lang="en-US" sz="2400">
                <a:solidFill>
                  <a:srgbClr val="0000FF"/>
                </a:solidFill>
              </a:rPr>
              <a:t>       S += i;</a:t>
            </a:r>
          </a:p>
          <a:p>
            <a:pPr>
              <a:buNone/>
            </a:pPr>
            <a:r>
              <a:rPr lang="en-US" sz="2400">
                <a:solidFill>
                  <a:srgbClr val="0000FF"/>
                </a:solidFill>
              </a:rPr>
              <a:t>    printf ( “%d”, S);</a:t>
            </a:r>
          </a:p>
          <a:p>
            <a:r>
              <a:rPr lang="en-US" sz="2400"/>
              <a:t>Dùng cấu trúc while</a:t>
            </a:r>
          </a:p>
          <a:p>
            <a:pPr>
              <a:buNone/>
            </a:pPr>
            <a:r>
              <a:rPr lang="en-US" sz="2400">
                <a:solidFill>
                  <a:srgbClr val="0000FF"/>
                </a:solidFill>
              </a:rPr>
              <a:t>    S=0;</a:t>
            </a:r>
          </a:p>
          <a:p>
            <a:pPr>
              <a:buNone/>
            </a:pPr>
            <a:r>
              <a:rPr lang="en-US" sz="2400">
                <a:solidFill>
                  <a:srgbClr val="0000FF"/>
                </a:solidFill>
              </a:rPr>
              <a:t>    i = 1;</a:t>
            </a:r>
          </a:p>
          <a:p>
            <a:pPr>
              <a:buNone/>
            </a:pPr>
            <a:r>
              <a:rPr lang="en-US" sz="2400">
                <a:solidFill>
                  <a:srgbClr val="0000FF"/>
                </a:solidFill>
              </a:rPr>
              <a:t>    while (i&lt;=10)</a:t>
            </a:r>
          </a:p>
          <a:p>
            <a:pPr>
              <a:buNone/>
            </a:pPr>
            <a:r>
              <a:rPr lang="en-US" sz="2400">
                <a:solidFill>
                  <a:srgbClr val="0000FF"/>
                </a:solidFill>
              </a:rPr>
              <a:t>     { S += i;</a:t>
            </a:r>
          </a:p>
          <a:p>
            <a:pPr>
              <a:buNone/>
            </a:pPr>
            <a:r>
              <a:rPr lang="en-US" sz="2400">
                <a:solidFill>
                  <a:srgbClr val="0000FF"/>
                </a:solidFill>
              </a:rPr>
              <a:t>        i++;</a:t>
            </a:r>
          </a:p>
          <a:p>
            <a:pPr>
              <a:buNone/>
            </a:pPr>
            <a:r>
              <a:rPr lang="en-US" sz="2400">
                <a:solidFill>
                  <a:srgbClr val="0000FF"/>
                </a:solidFill>
              </a:rPr>
              <a:t>     }</a:t>
            </a:r>
          </a:p>
          <a:p>
            <a:pPr>
              <a:buNone/>
            </a:pPr>
            <a:r>
              <a:rPr lang="en-US" sz="2400">
                <a:solidFill>
                  <a:srgbClr val="0000FF"/>
                </a:solidFill>
              </a:rPr>
              <a:t>    printf ( “%d”, S);</a:t>
            </a:r>
          </a:p>
          <a:p>
            <a:pPr>
              <a:buNone/>
            </a:pPr>
            <a:endParaRPr lang="en-US" sz="2400">
              <a:solidFill>
                <a:srgbClr val="0000FF"/>
              </a:solidFill>
            </a:endParaRPr>
          </a:p>
        </p:txBody>
      </p:sp>
      <p:grpSp>
        <p:nvGrpSpPr>
          <p:cNvPr id="8" name="Group 24"/>
          <p:cNvGrpSpPr/>
          <p:nvPr/>
        </p:nvGrpSpPr>
        <p:grpSpPr>
          <a:xfrm>
            <a:off x="3352800" y="990600"/>
            <a:ext cx="2668588" cy="5715000"/>
            <a:chOff x="5942012" y="990600"/>
            <a:chExt cx="2668588" cy="5715000"/>
          </a:xfrm>
        </p:grpSpPr>
        <p:grpSp>
          <p:nvGrpSpPr>
            <p:cNvPr id="12" name="Group 38"/>
            <p:cNvGrpSpPr/>
            <p:nvPr/>
          </p:nvGrpSpPr>
          <p:grpSpPr>
            <a:xfrm>
              <a:off x="5942012" y="990600"/>
              <a:ext cx="2668588" cy="5715000"/>
              <a:chOff x="5942012" y="990600"/>
              <a:chExt cx="2668588" cy="5715000"/>
            </a:xfrm>
          </p:grpSpPr>
          <p:sp>
            <p:nvSpPr>
              <p:cNvPr id="4" name="Rectangle 3"/>
              <p:cNvSpPr/>
              <p:nvPr/>
            </p:nvSpPr>
            <p:spPr>
              <a:xfrm>
                <a:off x="6475412" y="1676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 0;</a:t>
                </a:r>
              </a:p>
              <a:p>
                <a:pPr algn="ctr"/>
                <a:r>
                  <a:rPr lang="en-US"/>
                  <a:t>i=1;</a:t>
                </a:r>
              </a:p>
            </p:txBody>
          </p:sp>
          <p:sp>
            <p:nvSpPr>
              <p:cNvPr id="5" name="Rectangle 4"/>
              <p:cNvSpPr/>
              <p:nvPr/>
            </p:nvSpPr>
            <p:spPr>
              <a:xfrm>
                <a:off x="6475412" y="3581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 = S + i;</a:t>
                </a:r>
              </a:p>
            </p:txBody>
          </p:sp>
          <p:sp>
            <p:nvSpPr>
              <p:cNvPr id="6" name="Rectangle 5"/>
              <p:cNvSpPr/>
              <p:nvPr/>
            </p:nvSpPr>
            <p:spPr>
              <a:xfrm>
                <a:off x="6475412" y="4495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  = i+ 1 ;</a:t>
                </a:r>
              </a:p>
            </p:txBody>
          </p:sp>
          <p:sp>
            <p:nvSpPr>
              <p:cNvPr id="7" name="Diamond 6"/>
              <p:cNvSpPr/>
              <p:nvPr/>
            </p:nvSpPr>
            <p:spPr>
              <a:xfrm>
                <a:off x="5942012" y="2514600"/>
                <a:ext cx="26670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 &lt;=10</a:t>
                </a:r>
              </a:p>
            </p:txBody>
          </p:sp>
          <p:cxnSp>
            <p:nvCxnSpPr>
              <p:cNvPr id="9" name="Straight Arrow Connector 8"/>
              <p:cNvCxnSpPr/>
              <p:nvPr/>
            </p:nvCxnSpPr>
            <p:spPr>
              <a:xfrm rot="5400000">
                <a:off x="6894115" y="1333103"/>
                <a:ext cx="685800"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7084218" y="2361406"/>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7047309" y="3390503"/>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7047309" y="4304109"/>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6857206" y="5409406"/>
                <a:ext cx="762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3"/>
              </p:cNvCxnSpPr>
              <p:nvPr/>
            </p:nvCxnSpPr>
            <p:spPr>
              <a:xfrm>
                <a:off x="8609012" y="2857500"/>
                <a:ext cx="1588" cy="3162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33" idx="3"/>
              </p:cNvCxnSpPr>
              <p:nvPr/>
            </p:nvCxnSpPr>
            <p:spPr>
              <a:xfrm rot="10800000" flipV="1">
                <a:off x="7999412" y="6019800"/>
                <a:ext cx="611188" cy="38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1"/>
              </p:cNvCxnSpPr>
              <p:nvPr/>
            </p:nvCxnSpPr>
            <p:spPr>
              <a:xfrm rot="10800000" flipV="1">
                <a:off x="5942012" y="2857500"/>
                <a:ext cx="1588" cy="2552700"/>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5942014" y="5410200"/>
                <a:ext cx="1295399" cy="158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324600" y="5791200"/>
                <a:ext cx="1674812"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printf(“%d”, S);</a:t>
                </a:r>
              </a:p>
            </p:txBody>
          </p:sp>
          <p:cxnSp>
            <p:nvCxnSpPr>
              <p:cNvPr id="34" name="Straight Arrow Connector 33"/>
              <p:cNvCxnSpPr/>
              <p:nvPr/>
            </p:nvCxnSpPr>
            <p:spPr>
              <a:xfrm rot="5400000">
                <a:off x="7048897" y="6513909"/>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6400800" y="32004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TRUE</a:t>
              </a:r>
            </a:p>
          </p:txBody>
        </p:sp>
        <p:sp>
          <p:nvSpPr>
            <p:cNvPr id="41" name="Rectangle 40"/>
            <p:cNvSpPr/>
            <p:nvPr/>
          </p:nvSpPr>
          <p:spPr>
            <a:xfrm>
              <a:off x="7772400" y="32004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FALSE</a:t>
              </a:r>
            </a:p>
          </p:txBody>
        </p:sp>
      </p:grpSp>
      <p:sp>
        <p:nvSpPr>
          <p:cNvPr id="25" name="Content Placeholder 2"/>
          <p:cNvSpPr txBox="1">
            <a:spLocks/>
          </p:cNvSpPr>
          <p:nvPr/>
        </p:nvSpPr>
        <p:spPr>
          <a:xfrm>
            <a:off x="6172200" y="1371600"/>
            <a:ext cx="2895600" cy="4648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Dùng cấu trúc do..while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a:ln>
                  <a:noFill/>
                </a:ln>
                <a:solidFill>
                  <a:srgbClr val="0000FF"/>
                </a:solidFill>
                <a:effectLst/>
                <a:uLnTx/>
                <a:uFillTx/>
                <a:latin typeface="Times New Roman" pitchFamily="18" charset="0"/>
                <a:ea typeface="+mn-ea"/>
                <a:cs typeface="Times New Roman" pitchFamily="18" charset="0"/>
              </a:rPr>
              <a:t>    S=0;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a:ln>
                  <a:noFill/>
                </a:ln>
                <a:solidFill>
                  <a:srgbClr val="0000FF"/>
                </a:solidFill>
                <a:effectLst/>
                <a:uLnTx/>
                <a:uFillTx/>
                <a:latin typeface="Times New Roman" pitchFamily="18" charset="0"/>
                <a:ea typeface="+mn-ea"/>
                <a:cs typeface="Times New Roman" pitchFamily="18" charset="0"/>
              </a:rPr>
              <a:t>    i = 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a:solidFill>
                  <a:srgbClr val="0000FF"/>
                </a:solidFill>
                <a:latin typeface="Times New Roman" pitchFamily="18" charset="0"/>
                <a:cs typeface="Times New Roman" pitchFamily="18" charset="0"/>
              </a:rPr>
              <a:t>    do</a:t>
            </a:r>
          </a:p>
          <a:p>
            <a:pPr marL="342900" lvl="0" indent="-342900">
              <a:spcBef>
                <a:spcPct val="20000"/>
              </a:spcBef>
              <a:defRPr/>
            </a:pPr>
            <a:r>
              <a:rPr lang="en-US" sz="2400" b="1">
                <a:solidFill>
                  <a:srgbClr val="0000FF"/>
                </a:solidFill>
                <a:latin typeface="Times New Roman" pitchFamily="18" charset="0"/>
                <a:cs typeface="Times New Roman" pitchFamily="18" charset="0"/>
              </a:rPr>
              <a:t>    {  S += i;</a:t>
            </a:r>
          </a:p>
          <a:p>
            <a:pPr marL="342900" lvl="0" indent="-342900">
              <a:spcBef>
                <a:spcPct val="20000"/>
              </a:spcBef>
              <a:defRPr/>
            </a:pPr>
            <a:r>
              <a:rPr lang="en-US" sz="2400" b="1">
                <a:solidFill>
                  <a:srgbClr val="0000FF"/>
                </a:solidFill>
                <a:latin typeface="Times New Roman" pitchFamily="18" charset="0"/>
                <a:cs typeface="Times New Roman" pitchFamily="18" charset="0"/>
              </a:rPr>
              <a:t>        i++;</a:t>
            </a:r>
          </a:p>
          <a:p>
            <a:pPr marL="342900" lvl="0" indent="-342900">
              <a:spcBef>
                <a:spcPct val="20000"/>
              </a:spcBef>
              <a:defRPr/>
            </a:pPr>
            <a:r>
              <a:rPr lang="en-US" sz="2400" b="1">
                <a:solidFill>
                  <a:srgbClr val="0000FF"/>
                </a:solidFill>
                <a:latin typeface="Times New Roman" pitchFamily="18" charset="0"/>
                <a:cs typeface="Times New Roman" pitchFamily="18"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a:ln>
                  <a:noFill/>
                </a:ln>
                <a:solidFill>
                  <a:srgbClr val="0000FF"/>
                </a:solidFill>
                <a:effectLst/>
                <a:uLnTx/>
                <a:uFillTx/>
                <a:latin typeface="Times New Roman" pitchFamily="18" charset="0"/>
                <a:ea typeface="+mn-ea"/>
                <a:cs typeface="Times New Roman" pitchFamily="18" charset="0"/>
              </a:rPr>
              <a:t>    while (i&lt;=10)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a:ln>
                  <a:noFill/>
                </a:ln>
                <a:solidFill>
                  <a:srgbClr val="0000FF"/>
                </a:solidFill>
                <a:effectLst/>
                <a:uLnTx/>
                <a:uFillTx/>
                <a:latin typeface="Times New Roman" pitchFamily="18" charset="0"/>
                <a:ea typeface="+mn-ea"/>
                <a:cs typeface="Times New Roman" pitchFamily="18" charset="0"/>
              </a:rPr>
              <a:t>    printf ( “%d”, 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1" i="0" u="none" strike="noStrike" kern="1200" cap="none" spc="0" normalizeH="0" baseline="0" noProof="0">
              <a:ln>
                <a:noFill/>
              </a:ln>
              <a:solidFill>
                <a:srgbClr val="0000FF"/>
              </a:solidFill>
              <a:effectLst/>
              <a:uLnTx/>
              <a:uFillTx/>
              <a:latin typeface="Times New Roman" pitchFamily="18" charset="0"/>
              <a:ea typeface="+mn-ea"/>
              <a:cs typeface="Times New Roman" pitchFamily="18" charset="0"/>
            </a:endParaRPr>
          </a:p>
        </p:txBody>
      </p:sp>
      <p:cxnSp>
        <p:nvCxnSpPr>
          <p:cNvPr id="28" name="Straight Arrow Connector 27"/>
          <p:cNvCxnSpPr/>
          <p:nvPr/>
        </p:nvCxnSpPr>
        <p:spPr>
          <a:xfrm>
            <a:off x="3048000" y="2209800"/>
            <a:ext cx="4572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590800" y="4191000"/>
            <a:ext cx="609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Bố cục của một chương trình C</a:t>
            </a:r>
          </a:p>
        </p:txBody>
      </p:sp>
      <p:sp>
        <p:nvSpPr>
          <p:cNvPr id="3" name="Content Placeholder 2"/>
          <p:cNvSpPr>
            <a:spLocks noGrp="1"/>
          </p:cNvSpPr>
          <p:nvPr>
            <p:ph idx="1"/>
          </p:nvPr>
        </p:nvSpPr>
        <p:spPr>
          <a:xfrm>
            <a:off x="76200" y="1828800"/>
            <a:ext cx="6248400" cy="3276600"/>
          </a:xfrm>
        </p:spPr>
        <p:txBody>
          <a:bodyPr/>
          <a:lstStyle/>
          <a:p>
            <a:pPr>
              <a:buNone/>
            </a:pPr>
            <a:r>
              <a:rPr lang="en-US">
                <a:solidFill>
                  <a:srgbClr val="0000FF"/>
                </a:solidFill>
                <a:latin typeface="Courier New" pitchFamily="49" charset="0"/>
                <a:cs typeface="Courier New" pitchFamily="49" charset="0"/>
              </a:rPr>
              <a:t>#include &lt;fileThưViện.h&gt;</a:t>
            </a:r>
          </a:p>
          <a:p>
            <a:pPr>
              <a:buNone/>
            </a:pPr>
            <a:r>
              <a:rPr lang="en-US">
                <a:solidFill>
                  <a:srgbClr val="0000FF"/>
                </a:solidFill>
                <a:latin typeface="Courier New" pitchFamily="49" charset="0"/>
                <a:cs typeface="Courier New" pitchFamily="49" charset="0"/>
              </a:rPr>
              <a:t>int main()</a:t>
            </a:r>
          </a:p>
          <a:p>
            <a:pPr>
              <a:buNone/>
            </a:pPr>
            <a:r>
              <a:rPr lang="en-US">
                <a:solidFill>
                  <a:srgbClr val="0000FF"/>
                </a:solidFill>
                <a:latin typeface="Courier New" pitchFamily="49" charset="0"/>
                <a:cs typeface="Courier New" pitchFamily="49" charset="0"/>
              </a:rPr>
              <a:t>{  &lt;statements;&gt;</a:t>
            </a:r>
          </a:p>
          <a:p>
            <a:pPr>
              <a:buNone/>
            </a:pPr>
            <a:r>
              <a:rPr lang="en-US">
                <a:solidFill>
                  <a:srgbClr val="0000FF"/>
                </a:solidFill>
                <a:latin typeface="Courier New" pitchFamily="49" charset="0"/>
                <a:cs typeface="Courier New" pitchFamily="49" charset="0"/>
              </a:rPr>
              <a:t>   return 0;</a:t>
            </a:r>
          </a:p>
          <a:p>
            <a:pPr>
              <a:buNone/>
            </a:pPr>
            <a:r>
              <a:rPr lang="en-US">
                <a:solidFill>
                  <a:srgbClr val="0000FF"/>
                </a:solidFill>
                <a:latin typeface="Courier New" pitchFamily="49" charset="0"/>
                <a:cs typeface="Courier New" pitchFamily="49" charset="0"/>
              </a:rPr>
              <a:t>}</a:t>
            </a:r>
          </a:p>
        </p:txBody>
      </p:sp>
      <p:sp>
        <p:nvSpPr>
          <p:cNvPr id="4" name="Rectangle 3"/>
          <p:cNvSpPr/>
          <p:nvPr/>
        </p:nvSpPr>
        <p:spPr>
          <a:xfrm>
            <a:off x="6172200" y="1905000"/>
            <a:ext cx="1143000" cy="381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Giải thích</a:t>
            </a:r>
          </a:p>
        </p:txBody>
      </p:sp>
      <p:sp>
        <p:nvSpPr>
          <p:cNvPr id="5" name="Rectangle 4"/>
          <p:cNvSpPr/>
          <p:nvPr/>
        </p:nvSpPr>
        <p:spPr>
          <a:xfrm>
            <a:off x="2895600" y="2514600"/>
            <a:ext cx="1143000" cy="381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Giải thích</a:t>
            </a:r>
          </a:p>
        </p:txBody>
      </p:sp>
      <p:sp>
        <p:nvSpPr>
          <p:cNvPr id="6" name="Rectangle 5"/>
          <p:cNvSpPr/>
          <p:nvPr/>
        </p:nvSpPr>
        <p:spPr>
          <a:xfrm>
            <a:off x="3352800" y="3657600"/>
            <a:ext cx="1143000" cy="381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Giải thích</a:t>
            </a:r>
          </a:p>
        </p:txBody>
      </p:sp>
      <p:graphicFrame>
        <p:nvGraphicFramePr>
          <p:cNvPr id="7" name="Table 6"/>
          <p:cNvGraphicFramePr>
            <a:graphicFrameLocks noGrp="1"/>
          </p:cNvGraphicFramePr>
          <p:nvPr/>
        </p:nvGraphicFramePr>
        <p:xfrm>
          <a:off x="4572000" y="2431060"/>
          <a:ext cx="4419600" cy="3276740"/>
        </p:xfrm>
        <a:graphic>
          <a:graphicData uri="http://schemas.openxmlformats.org/drawingml/2006/table">
            <a:tbl>
              <a:tblPr firstRow="1" bandRow="1">
                <a:tableStyleId>{5C22544A-7EE6-4342-B048-85BDC9FD1C3A}</a:tableStyleId>
              </a:tblPr>
              <a:tblGrid>
                <a:gridCol w="1272269">
                  <a:extLst>
                    <a:ext uri="{9D8B030D-6E8A-4147-A177-3AD203B41FA5}">
                      <a16:colId xmlns:a16="http://schemas.microsoft.com/office/drawing/2014/main" val="20000"/>
                    </a:ext>
                  </a:extLst>
                </a:gridCol>
                <a:gridCol w="3147331">
                  <a:extLst>
                    <a:ext uri="{9D8B030D-6E8A-4147-A177-3AD203B41FA5}">
                      <a16:colId xmlns:a16="http://schemas.microsoft.com/office/drawing/2014/main" val="20001"/>
                    </a:ext>
                  </a:extLst>
                </a:gridCol>
              </a:tblGrid>
              <a:tr h="464540">
                <a:tc>
                  <a:txBody>
                    <a:bodyPr/>
                    <a:lstStyle/>
                    <a:p>
                      <a:r>
                        <a:rPr lang="en-US">
                          <a:latin typeface="Arial" pitchFamily="34" charset="0"/>
                          <a:cs typeface="Arial" pitchFamily="34" charset="0"/>
                        </a:rPr>
                        <a:t>Thư</a:t>
                      </a:r>
                      <a:r>
                        <a:rPr lang="en-US" baseline="0">
                          <a:latin typeface="Arial" pitchFamily="34" charset="0"/>
                          <a:cs typeface="Arial" pitchFamily="34" charset="0"/>
                        </a:rPr>
                        <a:t> viện</a:t>
                      </a:r>
                      <a:endParaRPr lang="en-US">
                        <a:latin typeface="Arial" pitchFamily="34" charset="0"/>
                        <a:cs typeface="Arial" pitchFamily="34" charset="0"/>
                      </a:endParaRPr>
                    </a:p>
                  </a:txBody>
                  <a:tcPr/>
                </a:tc>
                <a:tc>
                  <a:txBody>
                    <a:bodyPr/>
                    <a:lstStyle/>
                    <a:p>
                      <a:r>
                        <a:rPr lang="en-US">
                          <a:latin typeface="Arial" pitchFamily="34" charset="0"/>
                          <a:cs typeface="Arial" pitchFamily="34" charset="0"/>
                        </a:rPr>
                        <a:t>Chứa</a:t>
                      </a:r>
                    </a:p>
                  </a:txBody>
                  <a:tcPr/>
                </a:tc>
                <a:extLst>
                  <a:ext uri="{0D108BD9-81ED-4DB2-BD59-A6C34878D82A}">
                    <a16:rowId xmlns:a16="http://schemas.microsoft.com/office/drawing/2014/main" val="10000"/>
                  </a:ext>
                </a:extLst>
              </a:tr>
              <a:tr h="419240">
                <a:tc>
                  <a:txBody>
                    <a:bodyPr/>
                    <a:lstStyle/>
                    <a:p>
                      <a:r>
                        <a:rPr lang="en-US" b="1">
                          <a:latin typeface="Arial" pitchFamily="34" charset="0"/>
                          <a:cs typeface="Arial" pitchFamily="34" charset="0"/>
                        </a:rPr>
                        <a:t>stdio.h</a:t>
                      </a:r>
                    </a:p>
                  </a:txBody>
                  <a:tcPr/>
                </a:tc>
                <a:tc>
                  <a:txBody>
                    <a:bodyPr/>
                    <a:lstStyle/>
                    <a:p>
                      <a:r>
                        <a:rPr lang="en-US">
                          <a:latin typeface="Arial" pitchFamily="34" charset="0"/>
                          <a:cs typeface="Arial" pitchFamily="34" charset="0"/>
                        </a:rPr>
                        <a:t>Code</a:t>
                      </a:r>
                      <a:r>
                        <a:rPr lang="en-US" baseline="0">
                          <a:latin typeface="Arial" pitchFamily="34" charset="0"/>
                          <a:cs typeface="Arial" pitchFamily="34" charset="0"/>
                        </a:rPr>
                        <a:t> các tác vụ xuất nhập</a:t>
                      </a:r>
                      <a:endParaRPr lang="en-US">
                        <a:latin typeface="Arial" pitchFamily="34" charset="0"/>
                        <a:cs typeface="Arial" pitchFamily="34" charset="0"/>
                      </a:endParaRPr>
                    </a:p>
                  </a:txBody>
                  <a:tcPr/>
                </a:tc>
                <a:extLst>
                  <a:ext uri="{0D108BD9-81ED-4DB2-BD59-A6C34878D82A}">
                    <a16:rowId xmlns:a16="http://schemas.microsoft.com/office/drawing/2014/main" val="10001"/>
                  </a:ext>
                </a:extLst>
              </a:tr>
              <a:tr h="419240">
                <a:tc>
                  <a:txBody>
                    <a:bodyPr/>
                    <a:lstStyle/>
                    <a:p>
                      <a:r>
                        <a:rPr lang="en-US" b="1">
                          <a:latin typeface="Arial" pitchFamily="34" charset="0"/>
                          <a:cs typeface="Arial" pitchFamily="34" charset="0"/>
                        </a:rPr>
                        <a:t>math.h</a:t>
                      </a:r>
                    </a:p>
                  </a:txBody>
                  <a:tcPr/>
                </a:tc>
                <a:tc>
                  <a:txBody>
                    <a:bodyPr/>
                    <a:lstStyle/>
                    <a:p>
                      <a:r>
                        <a:rPr lang="en-US">
                          <a:latin typeface="Arial" pitchFamily="34" charset="0"/>
                          <a:cs typeface="Arial" pitchFamily="34" charset="0"/>
                        </a:rPr>
                        <a:t>Các</a:t>
                      </a:r>
                      <a:r>
                        <a:rPr lang="en-US" baseline="0">
                          <a:latin typeface="Arial" pitchFamily="34" charset="0"/>
                          <a:cs typeface="Arial" pitchFamily="34" charset="0"/>
                        </a:rPr>
                        <a:t> hàm toán học</a:t>
                      </a:r>
                      <a:endParaRPr lang="en-US">
                        <a:latin typeface="Arial" pitchFamily="34" charset="0"/>
                        <a:cs typeface="Arial" pitchFamily="34" charset="0"/>
                      </a:endParaRPr>
                    </a:p>
                  </a:txBody>
                  <a:tcPr/>
                </a:tc>
                <a:extLst>
                  <a:ext uri="{0D108BD9-81ED-4DB2-BD59-A6C34878D82A}">
                    <a16:rowId xmlns:a16="http://schemas.microsoft.com/office/drawing/2014/main" val="10002"/>
                  </a:ext>
                </a:extLst>
              </a:tr>
              <a:tr h="419240">
                <a:tc>
                  <a:txBody>
                    <a:bodyPr/>
                    <a:lstStyle/>
                    <a:p>
                      <a:r>
                        <a:rPr lang="en-US" b="1">
                          <a:latin typeface="Arial" pitchFamily="34" charset="0"/>
                          <a:cs typeface="Arial" pitchFamily="34" charset="0"/>
                        </a:rPr>
                        <a:t>stdlib.h</a:t>
                      </a:r>
                    </a:p>
                  </a:txBody>
                  <a:tcPr/>
                </a:tc>
                <a:tc>
                  <a:txBody>
                    <a:bodyPr/>
                    <a:lstStyle/>
                    <a:p>
                      <a:r>
                        <a:rPr lang="en-US">
                          <a:latin typeface="Arial" pitchFamily="34" charset="0"/>
                          <a:cs typeface="Arial" pitchFamily="34" charset="0"/>
                        </a:rPr>
                        <a:t>Quản</a:t>
                      </a:r>
                      <a:r>
                        <a:rPr lang="en-US" baseline="0">
                          <a:latin typeface="Arial" pitchFamily="34" charset="0"/>
                          <a:cs typeface="Arial" pitchFamily="34" charset="0"/>
                        </a:rPr>
                        <a:t> lý  bộ nhớ động, chuyển kiểu</a:t>
                      </a:r>
                      <a:endParaRPr lang="en-US">
                        <a:latin typeface="Arial" pitchFamily="34" charset="0"/>
                        <a:cs typeface="Arial" pitchFamily="34" charset="0"/>
                      </a:endParaRPr>
                    </a:p>
                  </a:txBody>
                  <a:tcPr/>
                </a:tc>
                <a:extLst>
                  <a:ext uri="{0D108BD9-81ED-4DB2-BD59-A6C34878D82A}">
                    <a16:rowId xmlns:a16="http://schemas.microsoft.com/office/drawing/2014/main" val="10003"/>
                  </a:ext>
                </a:extLst>
              </a:tr>
              <a:tr h="723620">
                <a:tc>
                  <a:txBody>
                    <a:bodyPr/>
                    <a:lstStyle/>
                    <a:p>
                      <a:r>
                        <a:rPr lang="en-US" b="1">
                          <a:latin typeface="Arial" pitchFamily="34" charset="0"/>
                          <a:cs typeface="Arial" pitchFamily="34" charset="0"/>
                        </a:rPr>
                        <a:t>conio.h</a:t>
                      </a:r>
                    </a:p>
                  </a:txBody>
                  <a:tcPr/>
                </a:tc>
                <a:tc>
                  <a:txBody>
                    <a:bodyPr/>
                    <a:lstStyle/>
                    <a:p>
                      <a:r>
                        <a:rPr lang="en-US">
                          <a:latin typeface="Arial" pitchFamily="34" charset="0"/>
                          <a:cs typeface="Arial" pitchFamily="34" charset="0"/>
                        </a:rPr>
                        <a:t>Thư</a:t>
                      </a:r>
                      <a:r>
                        <a:rPr lang="en-US" baseline="0">
                          <a:latin typeface="Arial" pitchFamily="34" charset="0"/>
                          <a:cs typeface="Arial" pitchFamily="34" charset="0"/>
                        </a:rPr>
                        <a:t> viện DOS (command prompt), quản lý bàn phím, màn hình</a:t>
                      </a:r>
                      <a:endParaRPr lang="en-US">
                        <a:latin typeface="Arial" pitchFamily="34" charset="0"/>
                        <a:cs typeface="Arial" pitchFamily="34" charset="0"/>
                      </a:endParaRPr>
                    </a:p>
                  </a:txBody>
                  <a:tcPr/>
                </a:tc>
                <a:extLst>
                  <a:ext uri="{0D108BD9-81ED-4DB2-BD59-A6C34878D82A}">
                    <a16:rowId xmlns:a16="http://schemas.microsoft.com/office/drawing/2014/main" val="10004"/>
                  </a:ext>
                </a:extLst>
              </a:tr>
              <a:tr h="419240">
                <a:tc>
                  <a:txBody>
                    <a:bodyPr/>
                    <a:lstStyle/>
                    <a:p>
                      <a:r>
                        <a:rPr lang="en-US" b="1">
                          <a:latin typeface="Arial" pitchFamily="34" charset="0"/>
                          <a:cs typeface="Arial" pitchFamily="34" charset="0"/>
                        </a:rPr>
                        <a:t>ctype.h</a:t>
                      </a:r>
                    </a:p>
                  </a:txBody>
                  <a:tcPr/>
                </a:tc>
                <a:tc>
                  <a:txBody>
                    <a:bodyPr/>
                    <a:lstStyle/>
                    <a:p>
                      <a:r>
                        <a:rPr lang="en-US">
                          <a:latin typeface="Arial" pitchFamily="34" charset="0"/>
                          <a:cs typeface="Arial" pitchFamily="34" charset="0"/>
                        </a:rPr>
                        <a:t>Quản</a:t>
                      </a:r>
                      <a:r>
                        <a:rPr lang="en-US" baseline="0">
                          <a:latin typeface="Arial" pitchFamily="34" charset="0"/>
                          <a:cs typeface="Arial" pitchFamily="34" charset="0"/>
                        </a:rPr>
                        <a:t> lý ký tự</a:t>
                      </a:r>
                      <a:endParaRPr lang="en-US">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Minh họa</a:t>
            </a:r>
          </a:p>
        </p:txBody>
      </p:sp>
      <p:sp>
        <p:nvSpPr>
          <p:cNvPr id="3" name="Content Placeholder 2"/>
          <p:cNvSpPr>
            <a:spLocks noGrp="1"/>
          </p:cNvSpPr>
          <p:nvPr>
            <p:ph idx="1"/>
          </p:nvPr>
        </p:nvSpPr>
        <p:spPr/>
        <p:txBody>
          <a:bodyPr/>
          <a:lstStyle/>
          <a:p>
            <a:r>
              <a:rPr lang="en-US"/>
              <a:t>Bài 1: Ôn tập cú pháp khai báo biến, vẽ bộ nhớ chương trình, biết được độ lớn của các kiểu cơ bản dùng toán tử &amp;</a:t>
            </a:r>
          </a:p>
          <a:p>
            <a:r>
              <a:rPr lang="en-US"/>
              <a:t>Bài 2: Xuất bảng mã ASCII mô tả cho các ký tự.</a:t>
            </a:r>
          </a:p>
          <a:p>
            <a:r>
              <a:rPr lang="en-US"/>
              <a:t>Bài 3: Ôn tập về các toán tử của ngôn ngữ C</a:t>
            </a:r>
          </a:p>
          <a:p>
            <a:r>
              <a:rPr lang="en-US"/>
              <a:t>Bài 4: Ôn tập về ép kiểu (type casting)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Minh họa 01</a:t>
            </a:r>
          </a:p>
        </p:txBody>
      </p:sp>
      <p:sp>
        <p:nvSpPr>
          <p:cNvPr id="3" name="Content Placeholder 2"/>
          <p:cNvSpPr>
            <a:spLocks noGrp="1"/>
          </p:cNvSpPr>
          <p:nvPr>
            <p:ph idx="1"/>
          </p:nvPr>
        </p:nvSpPr>
        <p:spPr/>
        <p:txBody>
          <a:bodyPr>
            <a:normAutofit fontScale="92500" lnSpcReduction="20000"/>
          </a:bodyPr>
          <a:lstStyle/>
          <a:p>
            <a:r>
              <a:rPr lang="en-US" b="1" i="1"/>
              <a:t>Giúp </a:t>
            </a:r>
          </a:p>
          <a:p>
            <a:pPr lvl="1"/>
            <a:r>
              <a:rPr lang="en-US"/>
              <a:t>Biết cách sử dụng thư viện</a:t>
            </a:r>
          </a:p>
          <a:p>
            <a:pPr lvl="1"/>
            <a:r>
              <a:rPr lang="en-US"/>
              <a:t>Tìm hiểu kích thước của các kiểu cơ bản</a:t>
            </a:r>
          </a:p>
          <a:p>
            <a:pPr lvl="1"/>
            <a:r>
              <a:rPr lang="en-US"/>
              <a:t>Phân biệt biến tòan cục (global) và cục bộ(local)</a:t>
            </a:r>
          </a:p>
          <a:p>
            <a:pPr lvl="1"/>
            <a:r>
              <a:rPr lang="en-US"/>
              <a:t>Biết cách truy xuất địa chỉ lưu trữ biến và hàm</a:t>
            </a:r>
          </a:p>
          <a:p>
            <a:pPr lvl="1"/>
            <a:r>
              <a:rPr lang="en-US"/>
              <a:t>Vẽ được cấu trúc bộ nhớ của một chương trình</a:t>
            </a:r>
          </a:p>
          <a:p>
            <a:r>
              <a:rPr lang="en-US" b="1" i="1"/>
              <a:t>Cách làm:</a:t>
            </a:r>
          </a:p>
          <a:p>
            <a:pPr lvl="1"/>
            <a:r>
              <a:rPr lang="en-US"/>
              <a:t>Mở môi trường C</a:t>
            </a:r>
          </a:p>
          <a:p>
            <a:pPr lvl="1"/>
            <a:r>
              <a:rPr lang="en-US"/>
              <a:t>Mở 1 file code mới</a:t>
            </a:r>
          </a:p>
          <a:p>
            <a:pPr lvl="1"/>
            <a:r>
              <a:rPr lang="en-US"/>
              <a:t>Copy vào file mới này</a:t>
            </a:r>
          </a:p>
          <a:p>
            <a:pPr lvl="1"/>
            <a:r>
              <a:rPr lang="en-US"/>
              <a:t>Biên dịch và chạy chương trình</a:t>
            </a:r>
          </a:p>
          <a:p>
            <a:pPr lvl="1"/>
            <a:r>
              <a:rPr lang="en-US"/>
              <a:t>Vẽ bản đồ bộ nhớ của chương trình</a:t>
            </a:r>
          </a:p>
          <a:p>
            <a:pPr lvl="1"/>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Minh họa 01: Code</a:t>
            </a:r>
          </a:p>
        </p:txBody>
      </p:sp>
      <p:sp>
        <p:nvSpPr>
          <p:cNvPr id="5" name="Rectangle 4"/>
          <p:cNvSpPr/>
          <p:nvPr/>
        </p:nvSpPr>
        <p:spPr>
          <a:xfrm>
            <a:off x="381000" y="1107043"/>
            <a:ext cx="8534400" cy="5632311"/>
          </a:xfrm>
          <a:prstGeom prst="rect">
            <a:avLst/>
          </a:prstGeom>
        </p:spPr>
        <p:txBody>
          <a:bodyPr wrap="square">
            <a:spAutoFit/>
          </a:bodyPr>
          <a:lstStyle/>
          <a:p>
            <a:r>
              <a:rPr lang="en-US" sz="2000" dirty="0"/>
              <a:t>/* demo01.c – Tim </a:t>
            </a:r>
            <a:r>
              <a:rPr lang="en-US" sz="2000" dirty="0" err="1"/>
              <a:t>hieu</a:t>
            </a:r>
            <a:r>
              <a:rPr lang="en-US" sz="2000" dirty="0"/>
              <a:t> </a:t>
            </a:r>
            <a:r>
              <a:rPr lang="en-US" sz="2000" dirty="0" err="1"/>
              <a:t>ve</a:t>
            </a:r>
            <a:r>
              <a:rPr lang="en-US" sz="2000" dirty="0"/>
              <a:t> </a:t>
            </a:r>
            <a:r>
              <a:rPr lang="en-US" sz="2000" dirty="0" err="1"/>
              <a:t>kieu</a:t>
            </a:r>
            <a:r>
              <a:rPr lang="en-US" sz="2000" dirty="0"/>
              <a:t> du lieu, bien, </a:t>
            </a:r>
            <a:r>
              <a:rPr lang="en-US" sz="2000" dirty="0" err="1"/>
              <a:t>truy</a:t>
            </a:r>
            <a:r>
              <a:rPr lang="en-US" sz="2000" dirty="0"/>
              <a:t> </a:t>
            </a:r>
            <a:r>
              <a:rPr lang="en-US" sz="2000" dirty="0" err="1"/>
              <a:t>xuat</a:t>
            </a:r>
            <a:r>
              <a:rPr lang="en-US" sz="2000" dirty="0"/>
              <a:t> </a:t>
            </a:r>
            <a:r>
              <a:rPr lang="en-US" sz="2000" dirty="0" err="1"/>
              <a:t>bo</a:t>
            </a:r>
            <a:r>
              <a:rPr lang="en-US" sz="2000" dirty="0"/>
              <a:t> </a:t>
            </a:r>
            <a:r>
              <a:rPr lang="en-US" sz="2000" dirty="0" err="1"/>
              <a:t>nho</a:t>
            </a:r>
            <a:r>
              <a:rPr lang="en-US" sz="2000" dirty="0"/>
              <a:t> */</a:t>
            </a:r>
          </a:p>
          <a:p>
            <a:r>
              <a:rPr lang="en-US" sz="2000" dirty="0"/>
              <a:t>#include&lt;stdio.h&gt; /* lay tac vu </a:t>
            </a:r>
            <a:r>
              <a:rPr lang="en-US" sz="2000" dirty="0" err="1"/>
              <a:t>xuat</a:t>
            </a:r>
            <a:r>
              <a:rPr lang="en-US" sz="2000" dirty="0"/>
              <a:t> </a:t>
            </a:r>
            <a:r>
              <a:rPr lang="en-US" sz="2000" dirty="0" err="1"/>
              <a:t>printf</a:t>
            </a:r>
            <a:r>
              <a:rPr lang="en-US" sz="2000" dirty="0"/>
              <a:t> */</a:t>
            </a:r>
          </a:p>
          <a:p>
            <a:r>
              <a:rPr lang="en-US" sz="2000" dirty="0"/>
              <a:t>#include&lt;stdlib.h&gt; /* lay tac vu </a:t>
            </a:r>
            <a:r>
              <a:rPr lang="en-US" sz="2000" dirty="0" err="1"/>
              <a:t>goi</a:t>
            </a:r>
            <a:r>
              <a:rPr lang="en-US" sz="2000" dirty="0"/>
              <a:t> he thong */</a:t>
            </a:r>
          </a:p>
          <a:p>
            <a:r>
              <a:rPr lang="en-US" sz="2000" dirty="0"/>
              <a:t>int n=10; /* bien </a:t>
            </a:r>
            <a:r>
              <a:rPr lang="en-US" sz="2000" dirty="0" err="1"/>
              <a:t>toan</a:t>
            </a:r>
            <a:r>
              <a:rPr lang="en-US" sz="2000" dirty="0"/>
              <a:t> </a:t>
            </a:r>
            <a:r>
              <a:rPr lang="en-US" sz="2000" dirty="0" err="1"/>
              <a:t>cuc</a:t>
            </a:r>
            <a:r>
              <a:rPr lang="en-US" sz="2000" dirty="0"/>
              <a:t>*/</a:t>
            </a:r>
          </a:p>
          <a:p>
            <a:r>
              <a:rPr lang="en-US" sz="2000" dirty="0"/>
              <a:t>char c='A'; </a:t>
            </a:r>
          </a:p>
          <a:p>
            <a:r>
              <a:rPr lang="en-US" sz="2000" dirty="0"/>
              <a:t>int main()</a:t>
            </a:r>
          </a:p>
          <a:p>
            <a:r>
              <a:rPr lang="en-US" sz="2000" dirty="0"/>
              <a:t>{ long m=20; /* bien </a:t>
            </a:r>
            <a:r>
              <a:rPr lang="en-US" sz="2000" dirty="0" err="1"/>
              <a:t>cuc</a:t>
            </a:r>
            <a:r>
              <a:rPr lang="en-US" sz="2000" dirty="0"/>
              <a:t> </a:t>
            </a:r>
            <a:r>
              <a:rPr lang="en-US" sz="2000" dirty="0" err="1"/>
              <a:t>bo</a:t>
            </a:r>
            <a:r>
              <a:rPr lang="en-US" sz="2000" dirty="0"/>
              <a:t> */</a:t>
            </a:r>
          </a:p>
          <a:p>
            <a:r>
              <a:rPr lang="en-US" sz="2000" dirty="0"/>
              <a:t>  float x=2.5f;</a:t>
            </a:r>
          </a:p>
          <a:p>
            <a:r>
              <a:rPr lang="en-US" sz="2000" dirty="0"/>
              <a:t>  double y=1.25; </a:t>
            </a:r>
          </a:p>
          <a:p>
            <a:r>
              <a:rPr lang="en-US" sz="2000" dirty="0"/>
              <a:t>  </a:t>
            </a:r>
            <a:r>
              <a:rPr lang="en-US" sz="2000" dirty="0" err="1"/>
              <a:t>printf</a:t>
            </a:r>
            <a:r>
              <a:rPr lang="en-US" sz="2000" dirty="0"/>
              <a:t>("Bien n- </a:t>
            </a:r>
            <a:r>
              <a:rPr lang="en-US" sz="2000" dirty="0" err="1"/>
              <a:t>dia</a:t>
            </a:r>
            <a:r>
              <a:rPr lang="en-US" sz="2000" dirty="0"/>
              <a:t> chi:%u, </a:t>
            </a:r>
            <a:r>
              <a:rPr lang="en-US" sz="2000" dirty="0" err="1"/>
              <a:t>kich</a:t>
            </a:r>
            <a:r>
              <a:rPr lang="en-US" sz="2000" dirty="0"/>
              <a:t> </a:t>
            </a:r>
            <a:r>
              <a:rPr lang="en-US" sz="2000" dirty="0" err="1"/>
              <a:t>thuoc</a:t>
            </a:r>
            <a:r>
              <a:rPr lang="en-US" sz="2000" dirty="0"/>
              <a:t>:%d byte(s),tri:%d\n",  &amp;</a:t>
            </a:r>
            <a:r>
              <a:rPr lang="en-US" sz="2000" dirty="0" err="1"/>
              <a:t>n,sizeof</a:t>
            </a:r>
            <a:r>
              <a:rPr lang="en-US" sz="2000" dirty="0"/>
              <a:t>(n),n);</a:t>
            </a:r>
          </a:p>
          <a:p>
            <a:r>
              <a:rPr lang="en-US" sz="2000" dirty="0"/>
              <a:t>  </a:t>
            </a:r>
            <a:r>
              <a:rPr lang="en-US" sz="2000" dirty="0" err="1"/>
              <a:t>printf</a:t>
            </a:r>
            <a:r>
              <a:rPr lang="en-US" sz="2000" dirty="0"/>
              <a:t>("Bien c- </a:t>
            </a:r>
            <a:r>
              <a:rPr lang="en-US" sz="2000" dirty="0" err="1"/>
              <a:t>dia</a:t>
            </a:r>
            <a:r>
              <a:rPr lang="en-US" sz="2000" dirty="0"/>
              <a:t> chi:%u, </a:t>
            </a:r>
            <a:r>
              <a:rPr lang="en-US" sz="2000" dirty="0" err="1"/>
              <a:t>kich</a:t>
            </a:r>
            <a:r>
              <a:rPr lang="en-US" sz="2000" dirty="0"/>
              <a:t> </a:t>
            </a:r>
            <a:r>
              <a:rPr lang="en-US" sz="2000" dirty="0" err="1"/>
              <a:t>thuoc</a:t>
            </a:r>
            <a:r>
              <a:rPr lang="en-US" sz="2000" dirty="0"/>
              <a:t>:%d byte(s),tri:%d\n",   &amp;</a:t>
            </a:r>
            <a:r>
              <a:rPr lang="en-US" sz="2000" dirty="0" err="1"/>
              <a:t>c,sizeof</a:t>
            </a:r>
            <a:r>
              <a:rPr lang="en-US" sz="2000" dirty="0"/>
              <a:t>(c),c);</a:t>
            </a:r>
          </a:p>
          <a:p>
            <a:r>
              <a:rPr lang="en-US" sz="2000" dirty="0"/>
              <a:t>  </a:t>
            </a:r>
            <a:r>
              <a:rPr lang="en-US" sz="2000" dirty="0" err="1"/>
              <a:t>printf</a:t>
            </a:r>
            <a:r>
              <a:rPr lang="en-US" sz="2000" dirty="0"/>
              <a:t>("Bien m- </a:t>
            </a:r>
            <a:r>
              <a:rPr lang="en-US" sz="2000" dirty="0" err="1"/>
              <a:t>dia</a:t>
            </a:r>
            <a:r>
              <a:rPr lang="en-US" sz="2000" dirty="0"/>
              <a:t> chi:%u, </a:t>
            </a:r>
            <a:r>
              <a:rPr lang="en-US" sz="2000" dirty="0" err="1"/>
              <a:t>kich</a:t>
            </a:r>
            <a:r>
              <a:rPr lang="en-US" sz="2000" dirty="0"/>
              <a:t> </a:t>
            </a:r>
            <a:r>
              <a:rPr lang="en-US" sz="2000" dirty="0" err="1"/>
              <a:t>thuoc</a:t>
            </a:r>
            <a:r>
              <a:rPr lang="en-US" sz="2000" dirty="0"/>
              <a:t>:%d byte(s),tri:%</a:t>
            </a:r>
            <a:r>
              <a:rPr lang="en-US" sz="2000" dirty="0" err="1"/>
              <a:t>ld</a:t>
            </a:r>
            <a:r>
              <a:rPr lang="en-US" sz="2000" dirty="0"/>
              <a:t>\n", &amp;</a:t>
            </a:r>
            <a:r>
              <a:rPr lang="en-US" sz="2000" dirty="0" err="1"/>
              <a:t>m,sizeof</a:t>
            </a:r>
            <a:r>
              <a:rPr lang="en-US" sz="2000" dirty="0"/>
              <a:t>(long),m);</a:t>
            </a:r>
          </a:p>
          <a:p>
            <a:r>
              <a:rPr lang="en-US" sz="2000" dirty="0"/>
              <a:t>  </a:t>
            </a:r>
            <a:r>
              <a:rPr lang="en-US" sz="2000" dirty="0" err="1"/>
              <a:t>printf</a:t>
            </a:r>
            <a:r>
              <a:rPr lang="en-US" sz="2000" dirty="0"/>
              <a:t>("Bien x- </a:t>
            </a:r>
            <a:r>
              <a:rPr lang="en-US" sz="2000" dirty="0" err="1"/>
              <a:t>dia</a:t>
            </a:r>
            <a:r>
              <a:rPr lang="en-US" sz="2000" dirty="0"/>
              <a:t> chi:%u, </a:t>
            </a:r>
            <a:r>
              <a:rPr lang="en-US" sz="2000" dirty="0" err="1"/>
              <a:t>kich</a:t>
            </a:r>
            <a:r>
              <a:rPr lang="en-US" sz="2000" dirty="0"/>
              <a:t> </a:t>
            </a:r>
            <a:r>
              <a:rPr lang="en-US" sz="2000" dirty="0" err="1"/>
              <a:t>thuoc</a:t>
            </a:r>
            <a:r>
              <a:rPr lang="en-US" sz="2000" dirty="0"/>
              <a:t>:%d byte(s),tri:%f\n",    &amp;</a:t>
            </a:r>
            <a:r>
              <a:rPr lang="en-US" sz="2000" dirty="0" err="1"/>
              <a:t>x,sizeof</a:t>
            </a:r>
            <a:r>
              <a:rPr lang="en-US" sz="2000" dirty="0"/>
              <a:t>(float),x);</a:t>
            </a:r>
          </a:p>
          <a:p>
            <a:r>
              <a:rPr lang="en-US" sz="2000" dirty="0"/>
              <a:t>  </a:t>
            </a:r>
            <a:r>
              <a:rPr lang="en-US" sz="2000" dirty="0" err="1"/>
              <a:t>printf</a:t>
            </a:r>
            <a:r>
              <a:rPr lang="en-US" sz="2000" dirty="0"/>
              <a:t>("Bien y- </a:t>
            </a:r>
            <a:r>
              <a:rPr lang="en-US" sz="2000" dirty="0" err="1"/>
              <a:t>dia</a:t>
            </a:r>
            <a:r>
              <a:rPr lang="en-US" sz="2000" dirty="0"/>
              <a:t> chi:%u, </a:t>
            </a:r>
            <a:r>
              <a:rPr lang="en-US" sz="2000" dirty="0" err="1"/>
              <a:t>kich</a:t>
            </a:r>
            <a:r>
              <a:rPr lang="en-US" sz="2000" dirty="0"/>
              <a:t> </a:t>
            </a:r>
            <a:r>
              <a:rPr lang="en-US" sz="2000" dirty="0" err="1"/>
              <a:t>thuoc</a:t>
            </a:r>
            <a:r>
              <a:rPr lang="en-US" sz="2000" dirty="0"/>
              <a:t>:%d byte(s),tri:%</a:t>
            </a:r>
            <a:r>
              <a:rPr lang="en-US" sz="2000" dirty="0" err="1"/>
              <a:t>lf</a:t>
            </a:r>
            <a:r>
              <a:rPr lang="en-US" sz="2000"/>
              <a:t>\n",   </a:t>
            </a:r>
            <a:r>
              <a:rPr lang="en-US" sz="2000" dirty="0"/>
              <a:t>&amp;</a:t>
            </a:r>
            <a:r>
              <a:rPr lang="en-US" sz="2000" dirty="0" err="1"/>
              <a:t>y,sizeof</a:t>
            </a:r>
            <a:r>
              <a:rPr lang="en-US" sz="2000" dirty="0"/>
              <a:t>(y),y);</a:t>
            </a:r>
          </a:p>
          <a:p>
            <a:r>
              <a:rPr lang="en-US" sz="2000" dirty="0"/>
              <a:t>  </a:t>
            </a:r>
            <a:r>
              <a:rPr lang="en-US" sz="2000" dirty="0" err="1"/>
              <a:t>printf</a:t>
            </a:r>
            <a:r>
              <a:rPr lang="en-US" sz="2000" dirty="0"/>
              <a:t>("Ham main </a:t>
            </a:r>
            <a:r>
              <a:rPr lang="en-US" sz="2000" dirty="0" err="1"/>
              <a:t>duoc</a:t>
            </a:r>
            <a:r>
              <a:rPr lang="en-US" sz="2000" dirty="0"/>
              <a:t> </a:t>
            </a:r>
            <a:r>
              <a:rPr lang="en-US" sz="2000" dirty="0" err="1"/>
              <a:t>dat</a:t>
            </a:r>
            <a:r>
              <a:rPr lang="en-US" sz="2000" dirty="0"/>
              <a:t> tai </a:t>
            </a:r>
            <a:r>
              <a:rPr lang="en-US" sz="2000" dirty="0" err="1"/>
              <a:t>dia</a:t>
            </a:r>
            <a:r>
              <a:rPr lang="en-US" sz="2000" dirty="0"/>
              <a:t> chi:%u\n", &amp;main);</a:t>
            </a:r>
          </a:p>
          <a:p>
            <a:r>
              <a:rPr lang="en-US" sz="2000" dirty="0"/>
              <a:t>  system("pause");</a:t>
            </a:r>
          </a:p>
          <a:p>
            <a:r>
              <a:rPr lang="en-US" sz="2000" dirty="0"/>
              <a:t>  return 0;</a:t>
            </a:r>
          </a:p>
          <a:p>
            <a:r>
              <a:rPr lang="en-US" sz="2000" dirty="0"/>
              <a:t>}</a:t>
            </a:r>
          </a:p>
        </p:txBody>
      </p:sp>
      <p:sp>
        <p:nvSpPr>
          <p:cNvPr id="6" name="TextBox 5"/>
          <p:cNvSpPr txBox="1"/>
          <p:nvPr/>
        </p:nvSpPr>
        <p:spPr>
          <a:xfrm>
            <a:off x="6096000" y="1447800"/>
            <a:ext cx="2971800" cy="923330"/>
          </a:xfrm>
          <a:prstGeom prst="rect">
            <a:avLst/>
          </a:prstGeom>
          <a:solidFill>
            <a:srgbClr val="00B050"/>
          </a:solidFill>
        </p:spPr>
        <p:txBody>
          <a:bodyPr wrap="square" rtlCol="0">
            <a:spAutoFit/>
          </a:bodyPr>
          <a:lstStyle/>
          <a:p>
            <a:r>
              <a:rPr lang="en-US" b="1">
                <a:solidFill>
                  <a:schemeClr val="bg1"/>
                </a:solidFill>
              </a:rPr>
              <a:t>Toán tử &amp; giúp truy xuất địa chỉ lưu trữ của 1 biến hoặc 1 hàm</a:t>
            </a:r>
          </a:p>
        </p:txBody>
      </p:sp>
      <p:sp>
        <p:nvSpPr>
          <p:cNvPr id="7" name="TextBox 6"/>
          <p:cNvSpPr txBox="1"/>
          <p:nvPr/>
        </p:nvSpPr>
        <p:spPr>
          <a:xfrm>
            <a:off x="6096000" y="2429470"/>
            <a:ext cx="2971800" cy="923330"/>
          </a:xfrm>
          <a:prstGeom prst="rect">
            <a:avLst/>
          </a:prstGeom>
          <a:solidFill>
            <a:srgbClr val="00B050"/>
          </a:solidFill>
        </p:spPr>
        <p:txBody>
          <a:bodyPr wrap="square" rtlCol="0">
            <a:spAutoFit/>
          </a:bodyPr>
          <a:lstStyle/>
          <a:p>
            <a:r>
              <a:rPr lang="en-US" b="1">
                <a:solidFill>
                  <a:schemeClr val="bg1"/>
                </a:solidFill>
              </a:rPr>
              <a:t>Toán tử sizeof giúp truy xuất kíc h thước lưu trữ của 1 biến hoặc 1 kiểu dữ liệu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Minh họa 01: Bộ nhớ của chương trình</a:t>
            </a:r>
          </a:p>
        </p:txBody>
      </p:sp>
      <p:pic>
        <p:nvPicPr>
          <p:cNvPr id="1027" name="Picture 3"/>
          <p:cNvPicPr>
            <a:picLocks noChangeAspect="1" noChangeArrowheads="1"/>
          </p:cNvPicPr>
          <p:nvPr/>
        </p:nvPicPr>
        <p:blipFill>
          <a:blip r:embed="rId2"/>
          <a:srcRect/>
          <a:stretch>
            <a:fillRect/>
          </a:stretch>
        </p:blipFill>
        <p:spPr bwMode="auto">
          <a:xfrm>
            <a:off x="740904" y="1019174"/>
            <a:ext cx="6193296" cy="1952626"/>
          </a:xfrm>
          <a:prstGeom prst="rect">
            <a:avLst/>
          </a:prstGeom>
          <a:noFill/>
          <a:ln w="9525">
            <a:noFill/>
            <a:miter lim="800000"/>
            <a:headEnd/>
            <a:tailEnd/>
          </a:ln>
          <a:effectLst/>
        </p:spPr>
      </p:pic>
      <p:sp>
        <p:nvSpPr>
          <p:cNvPr id="6" name="Rectangle 5"/>
          <p:cNvSpPr/>
          <p:nvPr/>
        </p:nvSpPr>
        <p:spPr>
          <a:xfrm>
            <a:off x="4800600" y="358140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n:10 (int)</a:t>
            </a:r>
          </a:p>
        </p:txBody>
      </p:sp>
      <p:sp>
        <p:nvSpPr>
          <p:cNvPr id="7" name="Rectangle 6"/>
          <p:cNvSpPr/>
          <p:nvPr/>
        </p:nvSpPr>
        <p:spPr>
          <a:xfrm>
            <a:off x="3657600" y="35814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4202496</a:t>
            </a:r>
          </a:p>
        </p:txBody>
      </p:sp>
      <p:sp>
        <p:nvSpPr>
          <p:cNvPr id="8" name="Rectangle 7"/>
          <p:cNvSpPr/>
          <p:nvPr/>
        </p:nvSpPr>
        <p:spPr>
          <a:xfrm>
            <a:off x="4800600" y="327660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 65 (‘A’- char)</a:t>
            </a:r>
          </a:p>
        </p:txBody>
      </p:sp>
      <p:sp>
        <p:nvSpPr>
          <p:cNvPr id="9" name="Rectangle 8"/>
          <p:cNvSpPr/>
          <p:nvPr/>
        </p:nvSpPr>
        <p:spPr>
          <a:xfrm>
            <a:off x="3657600" y="32766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4202500</a:t>
            </a:r>
          </a:p>
        </p:txBody>
      </p:sp>
      <p:sp>
        <p:nvSpPr>
          <p:cNvPr id="10" name="Rectangle 9"/>
          <p:cNvSpPr/>
          <p:nvPr/>
        </p:nvSpPr>
        <p:spPr>
          <a:xfrm>
            <a:off x="4800600" y="563880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m:20 (long)</a:t>
            </a:r>
          </a:p>
        </p:txBody>
      </p:sp>
      <p:sp>
        <p:nvSpPr>
          <p:cNvPr id="11" name="Rectangle 10"/>
          <p:cNvSpPr/>
          <p:nvPr/>
        </p:nvSpPr>
        <p:spPr>
          <a:xfrm>
            <a:off x="3657600" y="56388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2293620</a:t>
            </a:r>
          </a:p>
        </p:txBody>
      </p:sp>
      <p:sp>
        <p:nvSpPr>
          <p:cNvPr id="12" name="Rectangle 11"/>
          <p:cNvSpPr/>
          <p:nvPr/>
        </p:nvSpPr>
        <p:spPr>
          <a:xfrm>
            <a:off x="4800600" y="594360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x:2.5 (float)</a:t>
            </a:r>
          </a:p>
        </p:txBody>
      </p:sp>
      <p:sp>
        <p:nvSpPr>
          <p:cNvPr id="13" name="Rectangle 12"/>
          <p:cNvSpPr/>
          <p:nvPr/>
        </p:nvSpPr>
        <p:spPr>
          <a:xfrm>
            <a:off x="3657600" y="59436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2293616</a:t>
            </a:r>
          </a:p>
        </p:txBody>
      </p:sp>
      <p:sp>
        <p:nvSpPr>
          <p:cNvPr id="14" name="Rectangle 13"/>
          <p:cNvSpPr/>
          <p:nvPr/>
        </p:nvSpPr>
        <p:spPr>
          <a:xfrm>
            <a:off x="4800600" y="624840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y:1.25 (double)</a:t>
            </a:r>
          </a:p>
        </p:txBody>
      </p:sp>
      <p:sp>
        <p:nvSpPr>
          <p:cNvPr id="15" name="Rectangle 14"/>
          <p:cNvSpPr/>
          <p:nvPr/>
        </p:nvSpPr>
        <p:spPr>
          <a:xfrm>
            <a:off x="3657600" y="62484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2293608</a:t>
            </a:r>
          </a:p>
        </p:txBody>
      </p:sp>
      <p:sp>
        <p:nvSpPr>
          <p:cNvPr id="16" name="Rectangle 15"/>
          <p:cNvSpPr/>
          <p:nvPr/>
        </p:nvSpPr>
        <p:spPr>
          <a:xfrm>
            <a:off x="4800600" y="39624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17" name="Rectangle 16"/>
          <p:cNvSpPr/>
          <p:nvPr/>
        </p:nvSpPr>
        <p:spPr>
          <a:xfrm>
            <a:off x="3657600" y="44196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4199056</a:t>
            </a:r>
          </a:p>
        </p:txBody>
      </p:sp>
      <p:sp>
        <p:nvSpPr>
          <p:cNvPr id="18" name="Rectangle 17"/>
          <p:cNvSpPr/>
          <p:nvPr/>
        </p:nvSpPr>
        <p:spPr>
          <a:xfrm>
            <a:off x="6781800" y="3276600"/>
            <a:ext cx="2286000"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itchFamily="34" charset="0"/>
                <a:cs typeface="Arial" pitchFamily="34" charset="0"/>
              </a:rPr>
              <a:t>Data segment</a:t>
            </a:r>
          </a:p>
          <a:p>
            <a:pPr algn="ctr"/>
            <a:r>
              <a:rPr lang="en-US">
                <a:latin typeface="Arial" pitchFamily="34" charset="0"/>
                <a:cs typeface="Arial" pitchFamily="34" charset="0"/>
              </a:rPr>
              <a:t>(biến  global)</a:t>
            </a:r>
          </a:p>
        </p:txBody>
      </p:sp>
      <p:sp>
        <p:nvSpPr>
          <p:cNvPr id="19" name="Rectangle 18"/>
          <p:cNvSpPr/>
          <p:nvPr/>
        </p:nvSpPr>
        <p:spPr>
          <a:xfrm>
            <a:off x="6781800" y="3962400"/>
            <a:ext cx="228600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itchFamily="34" charset="0"/>
                <a:cs typeface="Arial" pitchFamily="34" charset="0"/>
              </a:rPr>
              <a:t>Code segment</a:t>
            </a:r>
          </a:p>
          <a:p>
            <a:pPr algn="ctr"/>
            <a:r>
              <a:rPr lang="en-US">
                <a:latin typeface="Arial" pitchFamily="34" charset="0"/>
                <a:cs typeface="Arial" pitchFamily="34" charset="0"/>
              </a:rPr>
              <a:t>(biến  global)</a:t>
            </a:r>
          </a:p>
        </p:txBody>
      </p:sp>
      <p:sp>
        <p:nvSpPr>
          <p:cNvPr id="20" name="Rectangle 19"/>
          <p:cNvSpPr/>
          <p:nvPr/>
        </p:nvSpPr>
        <p:spPr>
          <a:xfrm>
            <a:off x="6781800" y="5638800"/>
            <a:ext cx="2286000" cy="914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itchFamily="34" charset="0"/>
                <a:cs typeface="Arial" pitchFamily="34" charset="0"/>
              </a:rPr>
              <a:t>Stack segment</a:t>
            </a:r>
          </a:p>
          <a:p>
            <a:pPr algn="ctr"/>
            <a:r>
              <a:rPr lang="en-US">
                <a:latin typeface="Arial" pitchFamily="34" charset="0"/>
                <a:cs typeface="Arial" pitchFamily="34" charset="0"/>
              </a:rPr>
              <a:t>(biến  local)</a:t>
            </a:r>
          </a:p>
        </p:txBody>
      </p:sp>
      <p:sp>
        <p:nvSpPr>
          <p:cNvPr id="21" name="Rectangle 20"/>
          <p:cNvSpPr/>
          <p:nvPr/>
        </p:nvSpPr>
        <p:spPr>
          <a:xfrm>
            <a:off x="304800" y="3581400"/>
            <a:ext cx="3124200" cy="2585323"/>
          </a:xfrm>
          <a:prstGeom prst="rect">
            <a:avLst/>
          </a:prstGeom>
        </p:spPr>
        <p:txBody>
          <a:bodyPr wrap="square">
            <a:spAutoFit/>
          </a:bodyPr>
          <a:lstStyle/>
          <a:p>
            <a:r>
              <a:rPr lang="en-US" b="1"/>
              <a:t>…..</a:t>
            </a:r>
          </a:p>
          <a:p>
            <a:r>
              <a:rPr lang="en-US" b="1"/>
              <a:t>int n=10; /* bien toan cuc*/</a:t>
            </a:r>
          </a:p>
          <a:p>
            <a:r>
              <a:rPr lang="en-US" b="1"/>
              <a:t>char c='A'; </a:t>
            </a:r>
          </a:p>
          <a:p>
            <a:r>
              <a:rPr lang="en-US" b="1"/>
              <a:t>int main()</a:t>
            </a:r>
          </a:p>
          <a:p>
            <a:r>
              <a:rPr lang="en-US" b="1"/>
              <a:t>{ long m=20; /* bien cuc bo */</a:t>
            </a:r>
          </a:p>
          <a:p>
            <a:r>
              <a:rPr lang="en-US" b="1"/>
              <a:t>  float x=2.5f;</a:t>
            </a:r>
          </a:p>
          <a:p>
            <a:r>
              <a:rPr lang="en-US" b="1"/>
              <a:t>  double y=1.25; </a:t>
            </a:r>
          </a:p>
          <a:p>
            <a:r>
              <a:rPr lang="en-US" b="1"/>
              <a:t>  …….</a:t>
            </a:r>
          </a:p>
          <a:p>
            <a:r>
              <a:rPr lang="en-US" b="1"/>
              <a:t>}</a:t>
            </a:r>
          </a:p>
        </p:txBody>
      </p:sp>
      <p:cxnSp>
        <p:nvCxnSpPr>
          <p:cNvPr id="23" name="Straight Arrow Connector 22"/>
          <p:cNvCxnSpPr/>
          <p:nvPr/>
        </p:nvCxnSpPr>
        <p:spPr>
          <a:xfrm rot="5400000" flipH="1" flipV="1">
            <a:off x="3200400" y="3581400"/>
            <a:ext cx="6096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3009900" y="6133306"/>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800600" y="48006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1800" y="4800600"/>
            <a:ext cx="228600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itchFamily="34" charset="0"/>
                <a:cs typeface="Arial" pitchFamily="34" charset="0"/>
              </a:rPr>
              <a:t>heap</a:t>
            </a:r>
          </a:p>
          <a:p>
            <a:pPr algn="ctr"/>
            <a:r>
              <a:rPr lang="en-US">
                <a:latin typeface="Arial" pitchFamily="34" charset="0"/>
                <a:cs typeface="Arial" pitchFamily="34" charset="0"/>
              </a:rPr>
              <a:t>(chứa dữ liệu động)</a:t>
            </a:r>
          </a:p>
        </p:txBody>
      </p:sp>
      <p:cxnSp>
        <p:nvCxnSpPr>
          <p:cNvPr id="32" name="Straight Arrow Connector 31"/>
          <p:cNvCxnSpPr/>
          <p:nvPr/>
        </p:nvCxnSpPr>
        <p:spPr>
          <a:xfrm flipV="1">
            <a:off x="2514600" y="3657600"/>
            <a:ext cx="990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981200" y="5105400"/>
            <a:ext cx="13716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477000" y="1981200"/>
            <a:ext cx="2514600" cy="1143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Hãy kiểm tra kích thước bộ nhớ của các kiểu char, int, long, float, double</a:t>
            </a:r>
          </a:p>
        </p:txBody>
      </p:sp>
      <p:cxnSp>
        <p:nvCxnSpPr>
          <p:cNvPr id="37" name="Straight Arrow Connector 36"/>
          <p:cNvCxnSpPr>
            <a:endCxn id="35" idx="1"/>
          </p:cNvCxnSpPr>
          <p:nvPr/>
        </p:nvCxnSpPr>
        <p:spPr>
          <a:xfrm>
            <a:off x="5105400" y="2133600"/>
            <a:ext cx="1371600" cy="4191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flipV="1">
            <a:off x="4724400" y="2743200"/>
            <a:ext cx="1752600" cy="4572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solidFill>
                  <a:srgbClr val="0000FF"/>
                </a:solidFill>
              </a:rPr>
              <a:t>Mục tiêu</a:t>
            </a:r>
          </a:p>
        </p:txBody>
      </p:sp>
      <p:sp>
        <p:nvSpPr>
          <p:cNvPr id="3" name="Content Placeholder 2"/>
          <p:cNvSpPr>
            <a:spLocks noGrp="1"/>
          </p:cNvSpPr>
          <p:nvPr>
            <p:ph idx="1"/>
          </p:nvPr>
        </p:nvSpPr>
        <p:spPr/>
        <p:txBody>
          <a:bodyPr/>
          <a:lstStyle/>
          <a:p>
            <a:pPr lvl="0"/>
            <a:r>
              <a:rPr lang="en-US"/>
              <a:t>Trả lời được bài toán, giải bài toán, lời giải, chương trình và lập trình máy tính là gì.</a:t>
            </a:r>
          </a:p>
          <a:p>
            <a:pPr lvl="0"/>
            <a:r>
              <a:rPr lang="en-US"/>
              <a:t>Biết cách phân tích một bài toán đơn giản</a:t>
            </a:r>
          </a:p>
          <a:p>
            <a:r>
              <a:rPr lang="en-US"/>
              <a:t>Ôn tập cú pháp C</a:t>
            </a:r>
          </a:p>
          <a:p>
            <a:pPr lvl="0"/>
            <a:r>
              <a:rPr lang="en-US"/>
              <a:t>Biết cách giải bài toán dùng ngôn ngữ C</a:t>
            </a:r>
          </a:p>
          <a:p>
            <a:pPr lvl="0"/>
            <a:r>
              <a:rPr lang="en-US"/>
              <a:t>Biết cấu trúc bộ nhớ của một chương trình C</a:t>
            </a:r>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tự làm</a:t>
            </a:r>
          </a:p>
        </p:txBody>
      </p:sp>
      <p:sp>
        <p:nvSpPr>
          <p:cNvPr id="3" name="Content Placeholder 2"/>
          <p:cNvSpPr>
            <a:spLocks noGrp="1"/>
          </p:cNvSpPr>
          <p:nvPr>
            <p:ph idx="1"/>
          </p:nvPr>
        </p:nvSpPr>
        <p:spPr/>
        <p:txBody>
          <a:bodyPr>
            <a:normAutofit fontScale="77500" lnSpcReduction="20000"/>
          </a:bodyPr>
          <a:lstStyle/>
          <a:p>
            <a:r>
              <a:rPr lang="en-US"/>
              <a:t>Khai báo biến toàn cục:</a:t>
            </a:r>
          </a:p>
          <a:p>
            <a:pPr lvl="1"/>
            <a:r>
              <a:rPr lang="en-US"/>
              <a:t>1 biến số thực x, kiểu double, gán trị 5.12</a:t>
            </a:r>
          </a:p>
          <a:p>
            <a:pPr lvl="1"/>
            <a:r>
              <a:rPr lang="en-US"/>
              <a:t>1 biến số thực y, kiểu float, gán trị 0.56</a:t>
            </a:r>
          </a:p>
          <a:p>
            <a:pPr lvl="1"/>
            <a:r>
              <a:rPr lang="en-US"/>
              <a:t>1 biến ký tự, c1, gán trị ‘C’.</a:t>
            </a:r>
          </a:p>
          <a:p>
            <a:r>
              <a:rPr lang="en-US"/>
              <a:t>Khai báo biến cục bộ trong hàm main:</a:t>
            </a:r>
          </a:p>
          <a:p>
            <a:pPr lvl="1"/>
            <a:r>
              <a:rPr lang="en-US"/>
              <a:t>1 biến số nguyên n, kiểu int, gán trị 5</a:t>
            </a:r>
          </a:p>
          <a:p>
            <a:pPr lvl="1"/>
            <a:r>
              <a:rPr lang="en-US"/>
              <a:t>1 biến số nguyên m, kiểu long, gán trị 100</a:t>
            </a:r>
          </a:p>
          <a:p>
            <a:pPr lvl="1"/>
            <a:r>
              <a:rPr lang="en-US"/>
              <a:t>1 biến ký tự, c2, gán trị ‘B’.</a:t>
            </a:r>
          </a:p>
          <a:p>
            <a:r>
              <a:rPr lang="en-US"/>
              <a:t>Code trong hàm main</a:t>
            </a:r>
          </a:p>
          <a:p>
            <a:pPr lvl="1"/>
            <a:r>
              <a:rPr lang="en-US"/>
              <a:t>Xuất địa chỉ lưu trữ và trị của tất cả các biến</a:t>
            </a:r>
          </a:p>
          <a:p>
            <a:pPr lvl="1"/>
            <a:r>
              <a:rPr lang="en-US"/>
              <a:t>Xuất địa chỉ chứa code của hàm main</a:t>
            </a:r>
          </a:p>
          <a:p>
            <a:r>
              <a:rPr lang="en-US"/>
              <a:t>Chạy chương trình, vẽ bản đồ bộ nhớ của chương trình</a:t>
            </a:r>
          </a:p>
          <a:p>
            <a:pPr lvl="1">
              <a:buNone/>
            </a:pPr>
            <a:endParaRPr lang="en-US"/>
          </a:p>
          <a:p>
            <a:pPr lvl="1"/>
            <a:endParaRPr lang="en-US"/>
          </a:p>
          <a:p>
            <a:pPr lvl="1"/>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Minh họa 02</a:t>
            </a:r>
          </a:p>
        </p:txBody>
      </p:sp>
      <p:sp>
        <p:nvSpPr>
          <p:cNvPr id="3" name="Content Placeholder 2"/>
          <p:cNvSpPr>
            <a:spLocks noGrp="1"/>
          </p:cNvSpPr>
          <p:nvPr>
            <p:ph idx="1"/>
          </p:nvPr>
        </p:nvSpPr>
        <p:spPr/>
        <p:txBody>
          <a:bodyPr>
            <a:normAutofit fontScale="92500" lnSpcReduction="10000"/>
          </a:bodyPr>
          <a:lstStyle/>
          <a:p>
            <a:r>
              <a:rPr lang="en-US" b="1" i="1"/>
              <a:t>Giúp </a:t>
            </a:r>
          </a:p>
          <a:p>
            <a:pPr lvl="1"/>
            <a:r>
              <a:rPr lang="en-US"/>
              <a:t>Biết được bảng mã ASCII (American Standard Code for Information Interchage) của các ký tự.</a:t>
            </a:r>
          </a:p>
          <a:p>
            <a:pPr lvl="1"/>
            <a:r>
              <a:rPr lang="en-US"/>
              <a:t>Mả ASCII mở rộng cho mỗi ký tự được lưu trữ trogn 1 byte </a:t>
            </a:r>
            <a:r>
              <a:rPr lang="en-US">
                <a:sym typeface="Wingdings" pitchFamily="2" charset="2"/>
              </a:rPr>
              <a:t> Trị mã hệ 10 từ 0 đến 255.</a:t>
            </a:r>
            <a:endParaRPr lang="en-US"/>
          </a:p>
          <a:p>
            <a:r>
              <a:rPr lang="en-US" b="1" i="1"/>
              <a:t>Cách làm:</a:t>
            </a:r>
          </a:p>
          <a:p>
            <a:pPr lvl="1"/>
            <a:r>
              <a:rPr lang="en-US"/>
              <a:t>Mở môi trường C</a:t>
            </a:r>
          </a:p>
          <a:p>
            <a:pPr lvl="1"/>
            <a:r>
              <a:rPr lang="en-US"/>
              <a:t>Mở 1 file code mới</a:t>
            </a:r>
          </a:p>
          <a:p>
            <a:pPr lvl="1"/>
            <a:r>
              <a:rPr lang="en-US"/>
              <a:t>Copy vào file mới này</a:t>
            </a:r>
          </a:p>
          <a:p>
            <a:pPr lvl="1"/>
            <a:r>
              <a:rPr lang="en-US"/>
              <a:t>Biên dịch và chạy chương trình</a:t>
            </a:r>
          </a:p>
          <a:p>
            <a:pPr lvl="1"/>
            <a:r>
              <a:rPr lang="en-US"/>
              <a:t>Xem kết quả</a:t>
            </a:r>
          </a:p>
          <a:p>
            <a:pPr lvl="1"/>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Minh họa 02: code và kết quả</a:t>
            </a:r>
          </a:p>
        </p:txBody>
      </p:sp>
      <p:sp>
        <p:nvSpPr>
          <p:cNvPr id="5" name="Rectangle 4"/>
          <p:cNvSpPr/>
          <p:nvPr/>
        </p:nvSpPr>
        <p:spPr>
          <a:xfrm>
            <a:off x="228600" y="1066800"/>
            <a:ext cx="8686800" cy="4154984"/>
          </a:xfrm>
          <a:prstGeom prst="rect">
            <a:avLst/>
          </a:prstGeom>
          <a:noFill/>
        </p:spPr>
        <p:txBody>
          <a:bodyPr wrap="square">
            <a:spAutoFit/>
          </a:bodyPr>
          <a:lstStyle/>
          <a:p>
            <a:r>
              <a:rPr lang="en-US" sz="2400"/>
              <a:t>/*demo02.c,  Xuat bang ma ASCII */</a:t>
            </a:r>
          </a:p>
          <a:p>
            <a:r>
              <a:rPr lang="en-US" sz="2400"/>
              <a:t>#include&lt;stdio.h&gt; /* lay tac vu xuat printf */</a:t>
            </a:r>
          </a:p>
          <a:p>
            <a:r>
              <a:rPr lang="en-US" sz="2400"/>
              <a:t>#include&lt;stdlib.h&gt; /* lay tac vu goi he thong */</a:t>
            </a:r>
          </a:p>
          <a:p>
            <a:r>
              <a:rPr lang="en-US" sz="2400"/>
              <a:t>int main()</a:t>
            </a:r>
          </a:p>
          <a:p>
            <a:r>
              <a:rPr lang="en-US" sz="2400"/>
              <a:t>{ int code; /* di tu 0 den 255 --&gt; chon kieu int */</a:t>
            </a:r>
          </a:p>
          <a:p>
            <a:r>
              <a:rPr lang="en-US" sz="2400"/>
              <a:t>  for (code=1; code&lt;256; code++)</a:t>
            </a:r>
          </a:p>
          <a:p>
            <a:r>
              <a:rPr lang="en-US" sz="2400"/>
              <a:t>  {  printf("Ky tu %c, ma he 10:%d, he 16:%Xh\n", code, code, code);</a:t>
            </a:r>
          </a:p>
          <a:p>
            <a:r>
              <a:rPr lang="en-US" sz="2400"/>
              <a:t>  }</a:t>
            </a:r>
          </a:p>
          <a:p>
            <a:r>
              <a:rPr lang="en-US" sz="2400"/>
              <a:t>  system("pause");</a:t>
            </a:r>
          </a:p>
          <a:p>
            <a:r>
              <a:rPr lang="en-US" sz="2400"/>
              <a:t>  return 0;</a:t>
            </a:r>
          </a:p>
          <a:p>
            <a:r>
              <a:rPr lang="en-US" sz="2400"/>
              <a:t>}</a:t>
            </a:r>
          </a:p>
        </p:txBody>
      </p:sp>
      <p:pic>
        <p:nvPicPr>
          <p:cNvPr id="2050" name="Picture 2"/>
          <p:cNvPicPr>
            <a:picLocks noChangeAspect="1" noChangeArrowheads="1"/>
          </p:cNvPicPr>
          <p:nvPr/>
        </p:nvPicPr>
        <p:blipFill>
          <a:blip r:embed="rId2"/>
          <a:srcRect/>
          <a:stretch>
            <a:fillRect/>
          </a:stretch>
        </p:blipFill>
        <p:spPr bwMode="auto">
          <a:xfrm>
            <a:off x="2773996" y="3990974"/>
            <a:ext cx="5989004" cy="256222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94692"/>
            <a:ext cx="8305800" cy="6463308"/>
          </a:xfrm>
          <a:prstGeom prst="rect">
            <a:avLst/>
          </a:prstGeom>
        </p:spPr>
        <p:txBody>
          <a:bodyPr wrap="square">
            <a:spAutoFit/>
          </a:bodyPr>
          <a:lstStyle/>
          <a:p>
            <a:r>
              <a:rPr lang="en-US" dirty="0"/>
              <a:t>/* demo03.c – Tim </a:t>
            </a:r>
            <a:r>
              <a:rPr lang="en-US" dirty="0" err="1"/>
              <a:t>hieu</a:t>
            </a:r>
            <a:r>
              <a:rPr lang="en-US" dirty="0"/>
              <a:t> </a:t>
            </a:r>
            <a:r>
              <a:rPr lang="en-US" dirty="0" err="1"/>
              <a:t>ve</a:t>
            </a:r>
            <a:r>
              <a:rPr lang="en-US" dirty="0"/>
              <a:t> </a:t>
            </a:r>
            <a:r>
              <a:rPr lang="en-US" dirty="0" err="1"/>
              <a:t>toan</a:t>
            </a:r>
            <a:r>
              <a:rPr lang="en-US" dirty="0"/>
              <a:t> </a:t>
            </a:r>
            <a:r>
              <a:rPr lang="en-US" dirty="0" err="1"/>
              <a:t>tu</a:t>
            </a:r>
            <a:r>
              <a:rPr lang="en-US" dirty="0"/>
              <a:t> </a:t>
            </a:r>
            <a:r>
              <a:rPr lang="en-US" dirty="0" err="1"/>
              <a:t>trong</a:t>
            </a:r>
            <a:r>
              <a:rPr lang="en-US" dirty="0"/>
              <a:t> C*/</a:t>
            </a:r>
          </a:p>
          <a:p>
            <a:r>
              <a:rPr lang="en-US" dirty="0"/>
              <a:t>#include&lt;stdio.h&gt; /* lay tac vu </a:t>
            </a:r>
            <a:r>
              <a:rPr lang="en-US" dirty="0" err="1"/>
              <a:t>xuat</a:t>
            </a:r>
            <a:r>
              <a:rPr lang="en-US" dirty="0"/>
              <a:t> </a:t>
            </a:r>
            <a:r>
              <a:rPr lang="en-US" dirty="0" err="1"/>
              <a:t>printf</a:t>
            </a:r>
            <a:r>
              <a:rPr lang="en-US" dirty="0"/>
              <a:t> */</a:t>
            </a:r>
          </a:p>
          <a:p>
            <a:r>
              <a:rPr lang="en-US" dirty="0"/>
              <a:t>#include&lt;stdlib.h&gt; /* lay tac vu </a:t>
            </a:r>
            <a:r>
              <a:rPr lang="en-US" dirty="0" err="1"/>
              <a:t>goi</a:t>
            </a:r>
            <a:r>
              <a:rPr lang="en-US" dirty="0"/>
              <a:t> he thong */</a:t>
            </a:r>
          </a:p>
          <a:p>
            <a:r>
              <a:rPr lang="en-US" dirty="0"/>
              <a:t>int main()</a:t>
            </a:r>
          </a:p>
          <a:p>
            <a:r>
              <a:rPr lang="en-US" dirty="0"/>
              <a:t>{ int m=20; </a:t>
            </a:r>
          </a:p>
          <a:p>
            <a:r>
              <a:rPr lang="en-US" dirty="0"/>
              <a:t>  </a:t>
            </a:r>
            <a:r>
              <a:rPr lang="en-US" dirty="0" err="1"/>
              <a:t>printf</a:t>
            </a:r>
            <a:r>
              <a:rPr lang="en-US" dirty="0"/>
              <a:t>("m=%d\</a:t>
            </a:r>
            <a:r>
              <a:rPr lang="en-US" dirty="0" err="1"/>
              <a:t>n",m</a:t>
            </a:r>
            <a:r>
              <a:rPr lang="en-US" dirty="0"/>
              <a:t>);</a:t>
            </a:r>
          </a:p>
          <a:p>
            <a:r>
              <a:rPr lang="en-US" dirty="0"/>
              <a:t>  int n = m%3;</a:t>
            </a:r>
          </a:p>
          <a:p>
            <a:r>
              <a:rPr lang="en-US" dirty="0"/>
              <a:t>  </a:t>
            </a:r>
            <a:r>
              <a:rPr lang="en-US" dirty="0" err="1"/>
              <a:t>printf</a:t>
            </a:r>
            <a:r>
              <a:rPr lang="en-US" dirty="0"/>
              <a:t>("n=m%%3=%d, </a:t>
            </a:r>
            <a:r>
              <a:rPr lang="en-US" dirty="0" err="1"/>
              <a:t>toan</a:t>
            </a:r>
            <a:r>
              <a:rPr lang="en-US" dirty="0"/>
              <a:t> </a:t>
            </a:r>
            <a:r>
              <a:rPr lang="en-US" dirty="0" err="1"/>
              <a:t>tu</a:t>
            </a:r>
            <a:r>
              <a:rPr lang="en-US" dirty="0"/>
              <a:t> modulo lay phan du </a:t>
            </a:r>
            <a:r>
              <a:rPr lang="en-US" dirty="0" err="1"/>
              <a:t>cua</a:t>
            </a:r>
            <a:r>
              <a:rPr lang="en-US" dirty="0"/>
              <a:t> </a:t>
            </a:r>
            <a:r>
              <a:rPr lang="en-US" dirty="0" err="1"/>
              <a:t>phep</a:t>
            </a:r>
            <a:r>
              <a:rPr lang="en-US" dirty="0"/>
              <a:t> chia\n", n);</a:t>
            </a:r>
          </a:p>
          <a:p>
            <a:r>
              <a:rPr lang="en-US" dirty="0"/>
              <a:t>  n= m&gt;&gt;2;</a:t>
            </a:r>
          </a:p>
          <a:p>
            <a:r>
              <a:rPr lang="en-US" dirty="0"/>
              <a:t>  </a:t>
            </a:r>
            <a:r>
              <a:rPr lang="en-US" dirty="0" err="1"/>
              <a:t>printf</a:t>
            </a:r>
            <a:r>
              <a:rPr lang="en-US" dirty="0"/>
              <a:t>("n=m&gt;&gt;2=%d, dich </a:t>
            </a:r>
            <a:r>
              <a:rPr lang="en-US" dirty="0" err="1"/>
              <a:t>phai</a:t>
            </a:r>
            <a:r>
              <a:rPr lang="en-US" dirty="0"/>
              <a:t> 1 bit la chia </a:t>
            </a:r>
            <a:r>
              <a:rPr lang="en-US" dirty="0" err="1"/>
              <a:t>doi</a:t>
            </a:r>
            <a:r>
              <a:rPr lang="en-US" dirty="0"/>
              <a:t>\n", n);</a:t>
            </a:r>
          </a:p>
          <a:p>
            <a:r>
              <a:rPr lang="en-US" dirty="0"/>
              <a:t>  n= m&lt;&lt;2;</a:t>
            </a:r>
          </a:p>
          <a:p>
            <a:r>
              <a:rPr lang="en-US" dirty="0"/>
              <a:t>  </a:t>
            </a:r>
            <a:r>
              <a:rPr lang="en-US" dirty="0" err="1"/>
              <a:t>printf</a:t>
            </a:r>
            <a:r>
              <a:rPr lang="en-US" dirty="0"/>
              <a:t>("n=m&lt;&lt;2=%d, dich </a:t>
            </a:r>
            <a:r>
              <a:rPr lang="en-US" dirty="0" err="1"/>
              <a:t>trai</a:t>
            </a:r>
            <a:r>
              <a:rPr lang="en-US" dirty="0"/>
              <a:t> 2 bit la </a:t>
            </a:r>
            <a:r>
              <a:rPr lang="en-US" dirty="0" err="1"/>
              <a:t>nhan</a:t>
            </a:r>
            <a:r>
              <a:rPr lang="en-US" dirty="0"/>
              <a:t> 4\n", n);</a:t>
            </a:r>
          </a:p>
          <a:p>
            <a:r>
              <a:rPr lang="en-US" dirty="0"/>
              <a:t>  </a:t>
            </a:r>
            <a:r>
              <a:rPr lang="en-US" dirty="0" err="1"/>
              <a:t>printf</a:t>
            </a:r>
            <a:r>
              <a:rPr lang="en-US" dirty="0"/>
              <a:t>("n&lt;m=%d, 0: FALSE, 1: TRUE\n", n&lt;m);</a:t>
            </a:r>
          </a:p>
          <a:p>
            <a:r>
              <a:rPr lang="en-US" dirty="0"/>
              <a:t>  double x=2.5;</a:t>
            </a:r>
          </a:p>
          <a:p>
            <a:r>
              <a:rPr lang="en-US" dirty="0"/>
              <a:t> /* </a:t>
            </a:r>
            <a:r>
              <a:rPr lang="en-US" dirty="0" err="1"/>
              <a:t>printf</a:t>
            </a:r>
            <a:r>
              <a:rPr lang="en-US" dirty="0"/>
              <a:t>("x=%</a:t>
            </a:r>
            <a:r>
              <a:rPr lang="en-US" dirty="0" err="1"/>
              <a:t>lf</a:t>
            </a:r>
            <a:r>
              <a:rPr lang="en-US" dirty="0"/>
              <a:t>, dich </a:t>
            </a:r>
            <a:r>
              <a:rPr lang="en-US" dirty="0" err="1"/>
              <a:t>phai</a:t>
            </a:r>
            <a:r>
              <a:rPr lang="en-US" dirty="0"/>
              <a:t> 1 bit: %</a:t>
            </a:r>
            <a:r>
              <a:rPr lang="en-US" dirty="0" err="1"/>
              <a:t>lf</a:t>
            </a:r>
            <a:r>
              <a:rPr lang="en-US" dirty="0"/>
              <a:t>\n", x, x&gt;&gt;1);*/</a:t>
            </a:r>
          </a:p>
          <a:p>
            <a:r>
              <a:rPr lang="en-US" dirty="0"/>
              <a:t>  </a:t>
            </a:r>
            <a:r>
              <a:rPr lang="en-US" dirty="0" err="1"/>
              <a:t>printf</a:t>
            </a:r>
            <a:r>
              <a:rPr lang="en-US" dirty="0"/>
              <a:t>("KHONG DUNG TOAN TU DICH CHO SO THUC\n");</a:t>
            </a:r>
          </a:p>
          <a:p>
            <a:r>
              <a:rPr lang="en-US" dirty="0"/>
              <a:t>  char c1= 'A';</a:t>
            </a:r>
          </a:p>
          <a:p>
            <a:r>
              <a:rPr lang="en-US" dirty="0"/>
              <a:t>  </a:t>
            </a:r>
            <a:r>
              <a:rPr lang="en-US" dirty="0" err="1"/>
              <a:t>printf</a:t>
            </a:r>
            <a:r>
              <a:rPr lang="en-US" dirty="0"/>
              <a:t>("c1: %c, ASCII: %d\n", c1, c1);</a:t>
            </a:r>
          </a:p>
          <a:p>
            <a:r>
              <a:rPr lang="en-US" dirty="0"/>
              <a:t>  char c2= c1+1;</a:t>
            </a:r>
          </a:p>
          <a:p>
            <a:r>
              <a:rPr lang="en-US" dirty="0"/>
              <a:t>  </a:t>
            </a:r>
            <a:r>
              <a:rPr lang="en-US" dirty="0" err="1"/>
              <a:t>printf</a:t>
            </a:r>
            <a:r>
              <a:rPr lang="en-US" dirty="0"/>
              <a:t>("c2=c1+1 --&gt;%c, ASCII: %d\n", c2, c2);</a:t>
            </a:r>
          </a:p>
          <a:p>
            <a:r>
              <a:rPr lang="en-US" dirty="0"/>
              <a:t>  system("pause");</a:t>
            </a:r>
          </a:p>
          <a:p>
            <a:r>
              <a:rPr lang="en-US" dirty="0"/>
              <a:t>  return 0;</a:t>
            </a:r>
          </a:p>
          <a:p>
            <a:r>
              <a:rPr lang="en-US" dirty="0"/>
              <a:t>}</a:t>
            </a:r>
          </a:p>
        </p:txBody>
      </p:sp>
      <p:sp>
        <p:nvSpPr>
          <p:cNvPr id="2" name="Title 1"/>
          <p:cNvSpPr>
            <a:spLocks noGrp="1"/>
          </p:cNvSpPr>
          <p:nvPr>
            <p:ph type="title"/>
          </p:nvPr>
        </p:nvSpPr>
        <p:spPr>
          <a:xfrm>
            <a:off x="5029200" y="274638"/>
            <a:ext cx="3657600" cy="1096962"/>
          </a:xfrm>
        </p:spPr>
        <p:txBody>
          <a:bodyPr/>
          <a:lstStyle/>
          <a:p>
            <a:r>
              <a:rPr lang="en-US"/>
              <a:t>Minh họa 3: Ôn tập về toán tử</a:t>
            </a:r>
          </a:p>
        </p:txBody>
      </p:sp>
      <p:sp>
        <p:nvSpPr>
          <p:cNvPr id="5" name="Rectangle 4"/>
          <p:cNvSpPr/>
          <p:nvPr/>
        </p:nvSpPr>
        <p:spPr>
          <a:xfrm>
            <a:off x="5867400" y="4114800"/>
            <a:ext cx="30480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Mở dòng này ra sẽ có lỗi</a:t>
            </a:r>
          </a:p>
        </p:txBody>
      </p:sp>
      <p:sp>
        <p:nvSpPr>
          <p:cNvPr id="6" name="Rectangle 5"/>
          <p:cNvSpPr/>
          <p:nvPr/>
        </p:nvSpPr>
        <p:spPr>
          <a:xfrm>
            <a:off x="4419600" y="1447800"/>
            <a:ext cx="4572000" cy="646331"/>
          </a:xfrm>
          <a:prstGeom prst="rect">
            <a:avLst/>
          </a:prstGeom>
        </p:spPr>
        <p:txBody>
          <a:bodyPr>
            <a:spAutoFit/>
          </a:bodyPr>
          <a:lstStyle/>
          <a:p>
            <a:pPr lvl="1"/>
            <a:r>
              <a:rPr lang="en-US" b="1"/>
              <a:t>Copy, paste vào chương trình, biên dịch và chạy chương trình. Xem kết quả</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Minh họa 4: Ép kiểu</a:t>
            </a:r>
          </a:p>
        </p:txBody>
      </p:sp>
      <p:sp>
        <p:nvSpPr>
          <p:cNvPr id="4" name="Rectangle 3"/>
          <p:cNvSpPr/>
          <p:nvPr/>
        </p:nvSpPr>
        <p:spPr>
          <a:xfrm>
            <a:off x="152400" y="703957"/>
            <a:ext cx="6096000" cy="6001643"/>
          </a:xfrm>
          <a:prstGeom prst="rect">
            <a:avLst/>
          </a:prstGeom>
        </p:spPr>
        <p:txBody>
          <a:bodyPr wrap="square">
            <a:spAutoFit/>
          </a:bodyPr>
          <a:lstStyle/>
          <a:p>
            <a:r>
              <a:rPr lang="en-US" sz="2400"/>
              <a:t>/* demo04.c- On tap ve ep kieu du lieu */</a:t>
            </a:r>
          </a:p>
          <a:p>
            <a:r>
              <a:rPr lang="en-US" sz="2400"/>
              <a:t>#include&lt;stdio.h&gt; </a:t>
            </a:r>
          </a:p>
          <a:p>
            <a:r>
              <a:rPr lang="en-US" sz="2400"/>
              <a:t>#include&lt;stdlib.h&gt;</a:t>
            </a:r>
          </a:p>
          <a:p>
            <a:r>
              <a:rPr lang="en-US" sz="2400"/>
              <a:t>int main()</a:t>
            </a:r>
          </a:p>
          <a:p>
            <a:r>
              <a:rPr lang="en-US" sz="2400"/>
              <a:t>{ char c1= 65; /* ky tu A */</a:t>
            </a:r>
          </a:p>
          <a:p>
            <a:r>
              <a:rPr lang="en-US" sz="2400"/>
              <a:t>  int m=c1;</a:t>
            </a:r>
          </a:p>
          <a:p>
            <a:r>
              <a:rPr lang="en-US" sz="2400"/>
              <a:t>  printf("c1=%d, m=%d\n",c1,m);</a:t>
            </a:r>
          </a:p>
          <a:p>
            <a:r>
              <a:rPr lang="en-US" sz="2400"/>
              <a:t>  int n=256;</a:t>
            </a:r>
          </a:p>
          <a:p>
            <a:r>
              <a:rPr lang="en-US" sz="2400"/>
              <a:t>  char c2= n;</a:t>
            </a:r>
          </a:p>
          <a:p>
            <a:r>
              <a:rPr lang="en-US" sz="2400"/>
              <a:t>  printf("n=%d, c2=%d\n",n, c2);</a:t>
            </a:r>
          </a:p>
          <a:p>
            <a:r>
              <a:rPr lang="en-US" sz="2400"/>
              <a:t>  double x=2.5;</a:t>
            </a:r>
          </a:p>
          <a:p>
            <a:r>
              <a:rPr lang="en-US" sz="2400"/>
              <a:t>  int t= x;</a:t>
            </a:r>
          </a:p>
          <a:p>
            <a:r>
              <a:rPr lang="en-US" sz="2400"/>
              <a:t>  printf("x=%lf, t=%d\n",x,t);</a:t>
            </a:r>
          </a:p>
          <a:p>
            <a:r>
              <a:rPr lang="en-US" sz="2400"/>
              <a:t>  system("pause");</a:t>
            </a:r>
          </a:p>
          <a:p>
            <a:r>
              <a:rPr lang="en-US" sz="2400"/>
              <a:t>  return 0;</a:t>
            </a:r>
          </a:p>
          <a:p>
            <a:r>
              <a:rPr lang="en-US" sz="2400"/>
              <a:t>}</a:t>
            </a:r>
          </a:p>
        </p:txBody>
      </p:sp>
      <p:sp>
        <p:nvSpPr>
          <p:cNvPr id="6" name="Rectangle 5"/>
          <p:cNvSpPr/>
          <p:nvPr/>
        </p:nvSpPr>
        <p:spPr>
          <a:xfrm>
            <a:off x="5486400" y="32004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0100 0001</a:t>
            </a:r>
          </a:p>
        </p:txBody>
      </p:sp>
      <p:sp>
        <p:nvSpPr>
          <p:cNvPr id="8" name="TextBox 7"/>
          <p:cNvSpPr txBox="1"/>
          <p:nvPr/>
        </p:nvSpPr>
        <p:spPr>
          <a:xfrm>
            <a:off x="5867400" y="3505200"/>
            <a:ext cx="533400" cy="369332"/>
          </a:xfrm>
          <a:prstGeom prst="rect">
            <a:avLst/>
          </a:prstGeom>
          <a:noFill/>
        </p:spPr>
        <p:txBody>
          <a:bodyPr wrap="square" rtlCol="0">
            <a:spAutoFit/>
          </a:bodyPr>
          <a:lstStyle/>
          <a:p>
            <a:r>
              <a:rPr lang="en-US"/>
              <a:t>c1</a:t>
            </a:r>
          </a:p>
        </p:txBody>
      </p:sp>
      <p:sp>
        <p:nvSpPr>
          <p:cNvPr id="9" name="TextBox 8"/>
          <p:cNvSpPr txBox="1"/>
          <p:nvPr/>
        </p:nvSpPr>
        <p:spPr>
          <a:xfrm>
            <a:off x="7543800" y="3505200"/>
            <a:ext cx="533400" cy="369332"/>
          </a:xfrm>
          <a:prstGeom prst="rect">
            <a:avLst/>
          </a:prstGeom>
          <a:noFill/>
        </p:spPr>
        <p:txBody>
          <a:bodyPr wrap="square" rtlCol="0">
            <a:spAutoFit/>
          </a:bodyPr>
          <a:lstStyle/>
          <a:p>
            <a:r>
              <a:rPr lang="en-US"/>
              <a:t>m</a:t>
            </a:r>
          </a:p>
        </p:txBody>
      </p:sp>
      <p:sp>
        <p:nvSpPr>
          <p:cNvPr id="11" name="Rectangle 10"/>
          <p:cNvSpPr/>
          <p:nvPr/>
        </p:nvSpPr>
        <p:spPr>
          <a:xfrm>
            <a:off x="7086600" y="32004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0100 0000</a:t>
            </a:r>
          </a:p>
        </p:txBody>
      </p:sp>
      <p:sp>
        <p:nvSpPr>
          <p:cNvPr id="12" name="Rectangle 11"/>
          <p:cNvSpPr/>
          <p:nvPr/>
        </p:nvSpPr>
        <p:spPr>
          <a:xfrm>
            <a:off x="7086600" y="28956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0000 0000</a:t>
            </a:r>
          </a:p>
        </p:txBody>
      </p:sp>
      <p:sp>
        <p:nvSpPr>
          <p:cNvPr id="13" name="Rectangle 12"/>
          <p:cNvSpPr/>
          <p:nvPr/>
        </p:nvSpPr>
        <p:spPr>
          <a:xfrm>
            <a:off x="7086600" y="25908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0000 0000</a:t>
            </a:r>
          </a:p>
        </p:txBody>
      </p:sp>
      <p:sp>
        <p:nvSpPr>
          <p:cNvPr id="14" name="Rectangle 13"/>
          <p:cNvSpPr/>
          <p:nvPr/>
        </p:nvSpPr>
        <p:spPr>
          <a:xfrm>
            <a:off x="7086600" y="2286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0000 0000</a:t>
            </a:r>
          </a:p>
        </p:txBody>
      </p:sp>
      <p:cxnSp>
        <p:nvCxnSpPr>
          <p:cNvPr id="17" name="Straight Arrow Connector 16"/>
          <p:cNvCxnSpPr>
            <a:stCxn id="6" idx="3"/>
            <a:endCxn id="11" idx="1"/>
          </p:cNvCxnSpPr>
          <p:nvPr/>
        </p:nvCxnSpPr>
        <p:spPr>
          <a:xfrm>
            <a:off x="6781800" y="3352800"/>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77" name="Picture 5"/>
          <p:cNvPicPr>
            <a:picLocks noChangeAspect="1" noChangeArrowheads="1"/>
          </p:cNvPicPr>
          <p:nvPr/>
        </p:nvPicPr>
        <p:blipFill>
          <a:blip r:embed="rId2"/>
          <a:srcRect/>
          <a:stretch>
            <a:fillRect/>
          </a:stretch>
        </p:blipFill>
        <p:spPr bwMode="auto">
          <a:xfrm>
            <a:off x="5410200" y="1143000"/>
            <a:ext cx="3657600" cy="1002324"/>
          </a:xfrm>
          <a:prstGeom prst="rect">
            <a:avLst/>
          </a:prstGeom>
          <a:noFill/>
          <a:ln w="9525">
            <a:noFill/>
            <a:miter lim="800000"/>
            <a:headEnd/>
            <a:tailEnd/>
          </a:ln>
          <a:effectLst/>
        </p:spPr>
      </p:pic>
      <p:sp>
        <p:nvSpPr>
          <p:cNvPr id="19" name="Rectangle 18"/>
          <p:cNvSpPr/>
          <p:nvPr/>
        </p:nvSpPr>
        <p:spPr>
          <a:xfrm>
            <a:off x="7086600" y="4812268"/>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0000 0010</a:t>
            </a:r>
          </a:p>
        </p:txBody>
      </p:sp>
      <p:sp>
        <p:nvSpPr>
          <p:cNvPr id="20" name="TextBox 19"/>
          <p:cNvSpPr txBox="1"/>
          <p:nvPr/>
        </p:nvSpPr>
        <p:spPr>
          <a:xfrm>
            <a:off x="7467600" y="5117068"/>
            <a:ext cx="533400" cy="369332"/>
          </a:xfrm>
          <a:prstGeom prst="rect">
            <a:avLst/>
          </a:prstGeom>
          <a:noFill/>
        </p:spPr>
        <p:txBody>
          <a:bodyPr wrap="square" rtlCol="0">
            <a:spAutoFit/>
          </a:bodyPr>
          <a:lstStyle/>
          <a:p>
            <a:r>
              <a:rPr lang="en-US"/>
              <a:t>c2</a:t>
            </a:r>
          </a:p>
        </p:txBody>
      </p:sp>
      <p:sp>
        <p:nvSpPr>
          <p:cNvPr id="21" name="TextBox 20"/>
          <p:cNvSpPr txBox="1"/>
          <p:nvPr/>
        </p:nvSpPr>
        <p:spPr>
          <a:xfrm>
            <a:off x="5943600" y="5117068"/>
            <a:ext cx="533400" cy="369332"/>
          </a:xfrm>
          <a:prstGeom prst="rect">
            <a:avLst/>
          </a:prstGeom>
          <a:noFill/>
        </p:spPr>
        <p:txBody>
          <a:bodyPr wrap="square" rtlCol="0">
            <a:spAutoFit/>
          </a:bodyPr>
          <a:lstStyle/>
          <a:p>
            <a:r>
              <a:rPr lang="en-US"/>
              <a:t>n</a:t>
            </a:r>
          </a:p>
        </p:txBody>
      </p:sp>
      <p:sp>
        <p:nvSpPr>
          <p:cNvPr id="22" name="Rectangle 21"/>
          <p:cNvSpPr/>
          <p:nvPr/>
        </p:nvSpPr>
        <p:spPr>
          <a:xfrm>
            <a:off x="5486400" y="4812268"/>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0000 0010</a:t>
            </a:r>
          </a:p>
        </p:txBody>
      </p:sp>
      <p:sp>
        <p:nvSpPr>
          <p:cNvPr id="23" name="Rectangle 22"/>
          <p:cNvSpPr/>
          <p:nvPr/>
        </p:nvSpPr>
        <p:spPr>
          <a:xfrm>
            <a:off x="5486400" y="4507468"/>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0000 0001</a:t>
            </a:r>
          </a:p>
        </p:txBody>
      </p:sp>
      <p:sp>
        <p:nvSpPr>
          <p:cNvPr id="24" name="Rectangle 23"/>
          <p:cNvSpPr/>
          <p:nvPr/>
        </p:nvSpPr>
        <p:spPr>
          <a:xfrm>
            <a:off x="5486400" y="4202668"/>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0000 0000</a:t>
            </a:r>
          </a:p>
        </p:txBody>
      </p:sp>
      <p:sp>
        <p:nvSpPr>
          <p:cNvPr id="25" name="Rectangle 24"/>
          <p:cNvSpPr/>
          <p:nvPr/>
        </p:nvSpPr>
        <p:spPr>
          <a:xfrm>
            <a:off x="5486400" y="3897868"/>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0000 0000</a:t>
            </a:r>
          </a:p>
        </p:txBody>
      </p:sp>
      <p:cxnSp>
        <p:nvCxnSpPr>
          <p:cNvPr id="26" name="Straight Arrow Connector 25"/>
          <p:cNvCxnSpPr/>
          <p:nvPr/>
        </p:nvCxnSpPr>
        <p:spPr>
          <a:xfrm>
            <a:off x="6781800" y="4964668"/>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676400" y="2819400"/>
            <a:ext cx="3657600" cy="5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905000" y="3886200"/>
            <a:ext cx="3429000" cy="10668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79438"/>
            <a:ext cx="7924800" cy="563562"/>
          </a:xfrm>
        </p:spPr>
        <p:txBody>
          <a:bodyPr/>
          <a:lstStyle/>
          <a:p>
            <a:r>
              <a:rPr lang="en-US"/>
              <a:t>Luyện tập: </a:t>
            </a:r>
            <a:r>
              <a:rPr lang="en-US" sz="2400"/>
              <a:t>Viết chương trình xuất ra n số Fibonacci đầu tiên với n được nhập từ bàn phím</a:t>
            </a:r>
            <a:br>
              <a:rPr lang="en-US" sz="2400"/>
            </a:br>
            <a:endParaRPr lang="en-US" sz="2400"/>
          </a:p>
        </p:txBody>
      </p:sp>
      <p:sp>
        <p:nvSpPr>
          <p:cNvPr id="3" name="Content Placeholder 2"/>
          <p:cNvSpPr>
            <a:spLocks noGrp="1"/>
          </p:cNvSpPr>
          <p:nvPr>
            <p:ph idx="1"/>
          </p:nvPr>
        </p:nvSpPr>
        <p:spPr>
          <a:xfrm>
            <a:off x="762000" y="1219200"/>
            <a:ext cx="7924800" cy="5334000"/>
          </a:xfrm>
        </p:spPr>
        <p:txBody>
          <a:bodyPr>
            <a:normAutofit fontScale="77500" lnSpcReduction="20000"/>
          </a:bodyPr>
          <a:lstStyle/>
          <a:p>
            <a:r>
              <a:rPr lang="en-US" dirty="0" err="1"/>
              <a:t>Dãy</a:t>
            </a:r>
            <a:r>
              <a:rPr lang="en-US" dirty="0"/>
              <a:t> </a:t>
            </a:r>
            <a:r>
              <a:rPr lang="en-US" dirty="0" err="1"/>
              <a:t>số</a:t>
            </a:r>
            <a:r>
              <a:rPr lang="en-US" dirty="0"/>
              <a:t> Fibonacci:</a:t>
            </a:r>
          </a:p>
          <a:p>
            <a:pPr>
              <a:buNone/>
            </a:pPr>
            <a:r>
              <a:rPr lang="en-US" dirty="0"/>
              <a:t>    </a:t>
            </a:r>
            <a:r>
              <a:rPr lang="en-US" u="sng" dirty="0"/>
              <a:t>1   2   3   4   5   6    7   8   9   10</a:t>
            </a:r>
            <a:r>
              <a:rPr lang="en-US" dirty="0"/>
              <a:t> ( n=10)</a:t>
            </a:r>
          </a:p>
          <a:p>
            <a:pPr>
              <a:buNone/>
            </a:pPr>
            <a:r>
              <a:rPr lang="en-US" dirty="0"/>
              <a:t>    1   1   2   3   5   8  13  21 34  65</a:t>
            </a:r>
          </a:p>
          <a:p>
            <a:pPr>
              <a:buNone/>
            </a:pPr>
            <a:r>
              <a:rPr lang="en-US" dirty="0"/>
              <a:t>    t1= t2= f=1</a:t>
            </a:r>
          </a:p>
          <a:p>
            <a:r>
              <a:rPr lang="en-US" dirty="0" err="1"/>
              <a:t>Giải</a:t>
            </a:r>
            <a:r>
              <a:rPr lang="en-US" dirty="0"/>
              <a:t> </a:t>
            </a:r>
            <a:r>
              <a:rPr lang="en-US" dirty="0" err="1"/>
              <a:t>thuật</a:t>
            </a:r>
            <a:endParaRPr lang="en-US" dirty="0"/>
          </a:p>
          <a:p>
            <a:pPr lvl="1"/>
            <a:r>
              <a:rPr lang="en-US" dirty="0" err="1"/>
              <a:t>Nhập</a:t>
            </a:r>
            <a:r>
              <a:rPr lang="en-US" dirty="0"/>
              <a:t> n</a:t>
            </a:r>
          </a:p>
          <a:p>
            <a:pPr lvl="1"/>
            <a:r>
              <a:rPr lang="en-US" dirty="0">
                <a:sym typeface="Symbol"/>
              </a:rPr>
              <a:t></a:t>
            </a:r>
            <a:r>
              <a:rPr lang="en-US" dirty="0" err="1"/>
              <a:t>i</a:t>
            </a:r>
            <a:r>
              <a:rPr lang="en-US" dirty="0"/>
              <a:t>=1 </a:t>
            </a:r>
            <a:r>
              <a:rPr lang="en-US" dirty="0">
                <a:sym typeface="Wingdings" pitchFamily="2" charset="2"/>
              </a:rPr>
              <a:t> n</a:t>
            </a:r>
            <a:r>
              <a:rPr lang="en-US" dirty="0"/>
              <a:t>   </a:t>
            </a:r>
          </a:p>
          <a:p>
            <a:pPr lvl="1">
              <a:buNone/>
            </a:pPr>
            <a:r>
              <a:rPr lang="en-US" dirty="0"/>
              <a:t>		if (</a:t>
            </a:r>
            <a:r>
              <a:rPr lang="en-US" dirty="0" err="1"/>
              <a:t>i</a:t>
            </a:r>
            <a:r>
              <a:rPr lang="en-US" dirty="0"/>
              <a:t>&lt;3) </a:t>
            </a:r>
            <a:r>
              <a:rPr lang="en-US" dirty="0" err="1"/>
              <a:t>xuất</a:t>
            </a:r>
            <a:r>
              <a:rPr lang="en-US" dirty="0"/>
              <a:t> f</a:t>
            </a:r>
          </a:p>
          <a:p>
            <a:pPr lvl="1">
              <a:buNone/>
            </a:pPr>
            <a:r>
              <a:rPr lang="en-US" dirty="0"/>
              <a:t>      else</a:t>
            </a:r>
          </a:p>
          <a:p>
            <a:pPr lvl="1">
              <a:buNone/>
            </a:pPr>
            <a:r>
              <a:rPr lang="en-US" dirty="0"/>
              <a:t>        { f = t1 + t2; /* </a:t>
            </a:r>
            <a:r>
              <a:rPr lang="en-US" dirty="0" err="1"/>
              <a:t>Tính</a:t>
            </a:r>
            <a:r>
              <a:rPr lang="en-US" dirty="0"/>
              <a:t> </a:t>
            </a:r>
            <a:r>
              <a:rPr lang="en-US" dirty="0" err="1"/>
              <a:t>số</a:t>
            </a:r>
            <a:r>
              <a:rPr lang="en-US" dirty="0"/>
              <a:t> </a:t>
            </a:r>
            <a:r>
              <a:rPr lang="en-US" dirty="0" err="1"/>
              <a:t>fibonacci</a:t>
            </a:r>
            <a:r>
              <a:rPr lang="en-US" dirty="0"/>
              <a:t> </a:t>
            </a:r>
            <a:r>
              <a:rPr lang="en-US" dirty="0" err="1"/>
              <a:t>thứ</a:t>
            </a:r>
            <a:r>
              <a:rPr lang="en-US" dirty="0"/>
              <a:t> I */</a:t>
            </a:r>
          </a:p>
          <a:p>
            <a:pPr lvl="1">
              <a:buNone/>
            </a:pPr>
            <a:r>
              <a:rPr lang="en-US" dirty="0"/>
              <a:t>           </a:t>
            </a:r>
            <a:r>
              <a:rPr lang="en-US" dirty="0" err="1"/>
              <a:t>Xuất</a:t>
            </a:r>
            <a:r>
              <a:rPr lang="en-US" dirty="0"/>
              <a:t> f;</a:t>
            </a:r>
          </a:p>
          <a:p>
            <a:pPr lvl="1">
              <a:buNone/>
            </a:pPr>
            <a:r>
              <a:rPr lang="en-US" dirty="0"/>
              <a:t>           t1= t2;       /* </a:t>
            </a:r>
            <a:r>
              <a:rPr lang="en-US" dirty="0" err="1"/>
              <a:t>chuẩn</a:t>
            </a:r>
            <a:r>
              <a:rPr lang="en-US" dirty="0"/>
              <a:t> </a:t>
            </a:r>
            <a:r>
              <a:rPr lang="en-US" dirty="0" err="1"/>
              <a:t>bị</a:t>
            </a:r>
            <a:r>
              <a:rPr lang="en-US" dirty="0"/>
              <a:t> </a:t>
            </a:r>
            <a:r>
              <a:rPr lang="en-US" dirty="0" err="1"/>
              <a:t>cho</a:t>
            </a:r>
            <a:r>
              <a:rPr lang="en-US" dirty="0"/>
              <a:t> </a:t>
            </a:r>
            <a:r>
              <a:rPr lang="en-US" dirty="0" err="1"/>
              <a:t>việc</a:t>
            </a:r>
            <a:r>
              <a:rPr lang="en-US" dirty="0"/>
              <a:t> </a:t>
            </a:r>
            <a:r>
              <a:rPr lang="en-US" dirty="0" err="1"/>
              <a:t>tính</a:t>
            </a:r>
            <a:r>
              <a:rPr lang="en-US" dirty="0"/>
              <a:t> </a:t>
            </a:r>
            <a:r>
              <a:rPr lang="en-US" dirty="0" err="1"/>
              <a:t>số</a:t>
            </a:r>
            <a:r>
              <a:rPr lang="en-US" dirty="0"/>
              <a:t> </a:t>
            </a:r>
            <a:r>
              <a:rPr lang="en-US" dirty="0" err="1"/>
              <a:t>fibonacci</a:t>
            </a:r>
            <a:r>
              <a:rPr lang="en-US" dirty="0"/>
              <a:t> </a:t>
            </a:r>
            <a:r>
              <a:rPr lang="en-US" dirty="0" err="1"/>
              <a:t>sau</a:t>
            </a:r>
            <a:r>
              <a:rPr lang="en-US" dirty="0"/>
              <a:t> */</a:t>
            </a:r>
          </a:p>
          <a:p>
            <a:pPr lvl="1">
              <a:buNone/>
            </a:pPr>
            <a:r>
              <a:rPr lang="en-US" dirty="0"/>
              <a:t>           t2= f;</a:t>
            </a:r>
          </a:p>
          <a:p>
            <a:pPr lvl="1">
              <a:buNone/>
            </a:pPr>
            <a:r>
              <a:rPr lang="en-US" dirty="0"/>
              <a:t>        }</a:t>
            </a:r>
          </a:p>
        </p:txBody>
      </p:sp>
      <p:sp>
        <p:nvSpPr>
          <p:cNvPr id="4" name="Rectangle 3"/>
          <p:cNvSpPr/>
          <p:nvPr/>
        </p:nvSpPr>
        <p:spPr>
          <a:xfrm>
            <a:off x="3048000" y="5791200"/>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Bạn tự 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152400" y="1238250"/>
            <a:ext cx="5591175" cy="4781550"/>
          </a:xfrm>
          <a:prstGeom prst="rect">
            <a:avLst/>
          </a:prstGeom>
          <a:noFill/>
          <a:ln w="9525">
            <a:noFill/>
            <a:miter lim="800000"/>
            <a:headEnd/>
            <a:tailEnd/>
          </a:ln>
          <a:effectLst/>
        </p:spPr>
      </p:pic>
      <p:sp>
        <p:nvSpPr>
          <p:cNvPr id="2" name="Title 1"/>
          <p:cNvSpPr>
            <a:spLocks noGrp="1"/>
          </p:cNvSpPr>
          <p:nvPr>
            <p:ph type="title"/>
          </p:nvPr>
        </p:nvSpPr>
        <p:spPr>
          <a:xfrm>
            <a:off x="762000" y="579438"/>
            <a:ext cx="7924800" cy="563562"/>
          </a:xfrm>
        </p:spPr>
        <p:txBody>
          <a:bodyPr/>
          <a:lstStyle/>
          <a:p>
            <a:r>
              <a:rPr lang="en-US"/>
              <a:t>Luyện tập: </a:t>
            </a:r>
            <a:r>
              <a:rPr lang="en-US" sz="2400"/>
              <a:t>Viết chương trình xuất ra n số Fibonacci đầu tiên với n được nhập từ bàn phím</a:t>
            </a:r>
            <a:br>
              <a:rPr lang="en-US" sz="2400"/>
            </a:br>
            <a:endParaRPr lang="en-US" sz="2400"/>
          </a:p>
        </p:txBody>
      </p:sp>
      <p:sp>
        <p:nvSpPr>
          <p:cNvPr id="7" name="Rectangle 6"/>
          <p:cNvSpPr/>
          <p:nvPr/>
        </p:nvSpPr>
        <p:spPr>
          <a:xfrm>
            <a:off x="4495800" y="2362200"/>
            <a:ext cx="4572000" cy="2585323"/>
          </a:xfrm>
          <a:prstGeom prst="rect">
            <a:avLst/>
          </a:prstGeom>
          <a:solidFill>
            <a:srgbClr val="FFFF00"/>
          </a:solidFill>
        </p:spPr>
        <p:txBody>
          <a:bodyPr>
            <a:spAutoFit/>
          </a:bodyPr>
          <a:lstStyle/>
          <a:p>
            <a:pPr marL="60325" lvl="1"/>
            <a:r>
              <a:rPr lang="en-US"/>
              <a:t>Nhập n</a:t>
            </a:r>
          </a:p>
          <a:p>
            <a:pPr marL="60325" lvl="1"/>
            <a:r>
              <a:rPr lang="en-US">
                <a:sym typeface="Symbol"/>
              </a:rPr>
              <a:t></a:t>
            </a:r>
            <a:r>
              <a:rPr lang="en-US"/>
              <a:t>i=1 </a:t>
            </a:r>
            <a:r>
              <a:rPr lang="en-US">
                <a:sym typeface="Wingdings" pitchFamily="2" charset="2"/>
              </a:rPr>
              <a:t> n</a:t>
            </a:r>
            <a:r>
              <a:rPr lang="en-US"/>
              <a:t>   </a:t>
            </a:r>
          </a:p>
          <a:p>
            <a:pPr marL="60325" lvl="1">
              <a:buNone/>
            </a:pPr>
            <a:r>
              <a:rPr lang="en-US"/>
              <a:t>    if (i&lt;3) xuất f;</a:t>
            </a:r>
          </a:p>
          <a:p>
            <a:pPr marL="60325" lvl="1">
              <a:buNone/>
            </a:pPr>
            <a:r>
              <a:rPr lang="en-US"/>
              <a:t>    else</a:t>
            </a:r>
          </a:p>
          <a:p>
            <a:pPr marL="60325" lvl="1">
              <a:buNone/>
            </a:pPr>
            <a:r>
              <a:rPr lang="en-US"/>
              <a:t>    { f = t1 + t2; /* Tính số fibonacci thứ I */</a:t>
            </a:r>
          </a:p>
          <a:p>
            <a:pPr marL="60325" lvl="1">
              <a:buNone/>
            </a:pPr>
            <a:r>
              <a:rPr lang="en-US"/>
              <a:t>      Xuất f;</a:t>
            </a:r>
          </a:p>
          <a:p>
            <a:pPr marL="60325" lvl="1">
              <a:buNone/>
            </a:pPr>
            <a:r>
              <a:rPr lang="en-US"/>
              <a:t>      t1= t2; /* chuẩn bị cho việc tính số sau*/</a:t>
            </a:r>
          </a:p>
          <a:p>
            <a:pPr marL="60325" lvl="1">
              <a:buNone/>
            </a:pPr>
            <a:r>
              <a:rPr lang="en-US"/>
              <a:t>      t2= f;</a:t>
            </a:r>
          </a:p>
          <a:p>
            <a:pPr marL="60325" lvl="1">
              <a:buNone/>
            </a:pPr>
            <a:r>
              <a:rPr lang="en-US"/>
              <a:t>    }</a:t>
            </a:r>
          </a:p>
        </p:txBody>
      </p:sp>
      <p:cxnSp>
        <p:nvCxnSpPr>
          <p:cNvPr id="9" name="Straight Arrow Connector 8"/>
          <p:cNvCxnSpPr/>
          <p:nvPr/>
        </p:nvCxnSpPr>
        <p:spPr>
          <a:xfrm rot="10800000" flipV="1">
            <a:off x="3048000" y="2514600"/>
            <a:ext cx="1524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3200400" y="2819400"/>
            <a:ext cx="1371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flipV="1">
            <a:off x="3505200" y="3048000"/>
            <a:ext cx="1295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4038600" y="3886200"/>
            <a:ext cx="8382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100" name="Picture 4"/>
          <p:cNvPicPr>
            <a:picLocks noChangeAspect="1" noChangeArrowheads="1"/>
          </p:cNvPicPr>
          <p:nvPr/>
        </p:nvPicPr>
        <p:blipFill>
          <a:blip r:embed="rId3"/>
          <a:srcRect/>
          <a:stretch>
            <a:fillRect/>
          </a:stretch>
        </p:blipFill>
        <p:spPr bwMode="auto">
          <a:xfrm>
            <a:off x="729923" y="5867400"/>
            <a:ext cx="7684156" cy="9144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0838"/>
            <a:ext cx="7924800" cy="1554162"/>
          </a:xfrm>
        </p:spPr>
        <p:txBody>
          <a:bodyPr/>
          <a:lstStyle/>
          <a:p>
            <a:r>
              <a:rPr lang="en-US"/>
              <a:t>Luyện tập:</a:t>
            </a:r>
            <a:r>
              <a:rPr lang="en-US" sz="3200"/>
              <a:t> </a:t>
            </a:r>
            <a:r>
              <a:rPr lang="en-US" sz="2000"/>
              <a:t>Viết chương trình nhập các số nguyên kết thúc bằng 0 (bỏ qua số 0 này). Hãy cho biết có bao nhiêu số đã nhập, bao nhiêu số dương, bao nhiêu số âm, tổng các số dương, tổng các số âm, tổng các số đã nhập, giá trị trung bình của mỗi số nhập.</a:t>
            </a:r>
            <a:endParaRPr lang="en-US"/>
          </a:p>
        </p:txBody>
      </p:sp>
      <p:sp>
        <p:nvSpPr>
          <p:cNvPr id="3" name="Content Placeholder 2"/>
          <p:cNvSpPr>
            <a:spLocks noGrp="1"/>
          </p:cNvSpPr>
          <p:nvPr>
            <p:ph idx="1"/>
          </p:nvPr>
        </p:nvSpPr>
        <p:spPr>
          <a:xfrm>
            <a:off x="762000" y="2057400"/>
            <a:ext cx="7924800" cy="4068763"/>
          </a:xfrm>
        </p:spPr>
        <p:txBody>
          <a:bodyPr>
            <a:normAutofit/>
          </a:bodyPr>
          <a:lstStyle/>
          <a:p>
            <a:r>
              <a:rPr lang="en-US" sz="2400" b="1" u="sng"/>
              <a:t>Danh từ</a:t>
            </a:r>
            <a:r>
              <a:rPr lang="en-US" sz="2400"/>
              <a:t>:</a:t>
            </a:r>
          </a:p>
          <a:p>
            <a:r>
              <a:rPr lang="en-US" sz="2400"/>
              <a:t>Số nhập kiểu int </a:t>
            </a:r>
            <a:r>
              <a:rPr lang="en-US" sz="2400">
                <a:sym typeface="Wingdings" pitchFamily="2" charset="2"/>
              </a:rPr>
              <a:t> int x</a:t>
            </a:r>
          </a:p>
          <a:p>
            <a:r>
              <a:rPr lang="en-US" sz="2400">
                <a:sym typeface="Wingdings" pitchFamily="2" charset="2"/>
              </a:rPr>
              <a:t>Số lượng số đã nhập  int count =0, khởi tạo là 0</a:t>
            </a:r>
          </a:p>
          <a:p>
            <a:r>
              <a:rPr lang="en-US" sz="2400">
                <a:sym typeface="Wingdings" pitchFamily="2" charset="2"/>
              </a:rPr>
              <a:t>Số lượng số dương đã nhập  int countPos=0</a:t>
            </a:r>
          </a:p>
          <a:p>
            <a:r>
              <a:rPr lang="en-US" sz="2400">
                <a:sym typeface="Wingdings" pitchFamily="2" charset="2"/>
              </a:rPr>
              <a:t>Số lượng số âm đã nhập  int countNeg = 0</a:t>
            </a:r>
          </a:p>
          <a:p>
            <a:r>
              <a:rPr lang="en-US" sz="2400">
                <a:sym typeface="Wingdings" pitchFamily="2" charset="2"/>
              </a:rPr>
              <a:t>Tổng các số dương  int sumPos=0</a:t>
            </a:r>
          </a:p>
          <a:p>
            <a:r>
              <a:rPr lang="en-US" sz="2400">
                <a:sym typeface="Wingdings" pitchFamily="2" charset="2"/>
              </a:rPr>
              <a:t>Tổng các số âm  int sumNeg=0</a:t>
            </a:r>
          </a:p>
          <a:p>
            <a:r>
              <a:rPr lang="en-US" sz="2400">
                <a:sym typeface="Wingdings" pitchFamily="2" charset="2"/>
              </a:rPr>
              <a:t>Tổng các số đã nhập  int sum=0</a:t>
            </a:r>
          </a:p>
          <a:p>
            <a:r>
              <a:rPr lang="en-US" sz="2400">
                <a:sym typeface="Wingdings" pitchFamily="2" charset="2"/>
              </a:rPr>
              <a:t>Trị trung bình  double avg</a:t>
            </a:r>
          </a:p>
          <a:p>
            <a:endParaRPr lang="en-US" sz="2400">
              <a:sym typeface="Wingdings" pitchFamily="2" charset="2"/>
            </a:endParaRPr>
          </a:p>
          <a:p>
            <a:endParaRPr lang="en-US" sz="2400">
              <a:sym typeface="Wingdings" pitchFamily="2" charset="2"/>
            </a:endParaRPr>
          </a:p>
          <a:p>
            <a:endParaRPr lang="en-US" sz="2400">
              <a:sym typeface="Wingdings" pitchFamily="2" charset="2"/>
            </a:endParaRPr>
          </a:p>
          <a:p>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0838"/>
            <a:ext cx="7924800" cy="1554162"/>
          </a:xfrm>
        </p:spPr>
        <p:txBody>
          <a:bodyPr/>
          <a:lstStyle/>
          <a:p>
            <a:r>
              <a:rPr lang="en-US"/>
              <a:t>Luyện tập:</a:t>
            </a:r>
            <a:r>
              <a:rPr lang="en-US" sz="3200"/>
              <a:t> </a:t>
            </a:r>
            <a:r>
              <a:rPr lang="en-US" sz="2000"/>
              <a:t>Viết chương trình nhập các số nguyên kết thúc bằng 0 (bỏ qua số 0 này). Hãy cho biết có bao nhiêu số đã nhập, bao nhiêu số dương, bao nhiêu số âm, tổng các số dương, tổng các số âm, tổng các số đã nhập, giá trị trung bình của mỗi số nhập.</a:t>
            </a:r>
            <a:endParaRPr lang="en-US"/>
          </a:p>
        </p:txBody>
      </p:sp>
      <p:sp>
        <p:nvSpPr>
          <p:cNvPr id="3" name="Content Placeholder 2"/>
          <p:cNvSpPr>
            <a:spLocks noGrp="1"/>
          </p:cNvSpPr>
          <p:nvPr>
            <p:ph idx="1"/>
          </p:nvPr>
        </p:nvSpPr>
        <p:spPr>
          <a:xfrm>
            <a:off x="762000" y="1905000"/>
            <a:ext cx="8382000" cy="4800600"/>
          </a:xfrm>
        </p:spPr>
        <p:txBody>
          <a:bodyPr>
            <a:normAutofit fontScale="85000" lnSpcReduction="20000"/>
          </a:bodyPr>
          <a:lstStyle/>
          <a:p>
            <a:r>
              <a:rPr lang="en-US" sz="2400" b="1" u="sng"/>
              <a:t>Giải thuật</a:t>
            </a:r>
            <a:r>
              <a:rPr lang="en-US" sz="2400"/>
              <a:t>:</a:t>
            </a:r>
          </a:p>
          <a:p>
            <a:r>
              <a:rPr lang="en-US" sz="2400">
                <a:sym typeface="Wingdings" pitchFamily="2" charset="2"/>
              </a:rPr>
              <a:t>do</a:t>
            </a:r>
          </a:p>
          <a:p>
            <a:pPr lvl="1"/>
            <a:r>
              <a:rPr lang="en-US" sz="2000">
                <a:sym typeface="Wingdings" pitchFamily="2" charset="2"/>
              </a:rPr>
              <a:t>Nhập x;</a:t>
            </a:r>
          </a:p>
          <a:p>
            <a:pPr lvl="1"/>
            <a:r>
              <a:rPr lang="en-US" sz="2000">
                <a:sym typeface="Wingdings" pitchFamily="2" charset="2"/>
              </a:rPr>
              <a:t>If (x!=0)</a:t>
            </a:r>
          </a:p>
          <a:p>
            <a:pPr lvl="2"/>
            <a:r>
              <a:rPr lang="en-US" sz="1600">
                <a:sym typeface="Wingdings" pitchFamily="2" charset="2"/>
              </a:rPr>
              <a:t>count++</a:t>
            </a:r>
          </a:p>
          <a:p>
            <a:pPr lvl="2"/>
            <a:r>
              <a:rPr lang="en-US" sz="1600">
                <a:sym typeface="Wingdings" pitchFamily="2" charset="2"/>
              </a:rPr>
              <a:t>sum += x;</a:t>
            </a:r>
          </a:p>
          <a:p>
            <a:pPr lvl="2"/>
            <a:r>
              <a:rPr lang="en-US" sz="1600">
                <a:sym typeface="Wingdings" pitchFamily="2" charset="2"/>
              </a:rPr>
              <a:t>if (x&gt;0) { sumPos +=x; countPos++; }</a:t>
            </a:r>
          </a:p>
          <a:p>
            <a:pPr lvl="2"/>
            <a:r>
              <a:rPr lang="en-US" sz="1600">
                <a:sym typeface="Wingdings" pitchFamily="2" charset="2"/>
              </a:rPr>
              <a:t>else { sumNeg += x; countNeg++; }</a:t>
            </a:r>
          </a:p>
          <a:p>
            <a:r>
              <a:rPr lang="en-US" sz="2400">
                <a:sym typeface="Wingdings" pitchFamily="2" charset="2"/>
              </a:rPr>
              <a:t>while (x!=0);</a:t>
            </a:r>
          </a:p>
          <a:p>
            <a:r>
              <a:rPr lang="en-US" sz="2400">
                <a:sym typeface="Wingdings" pitchFamily="2" charset="2"/>
              </a:rPr>
              <a:t>if  (count ==0) Xuất (“không có số nào được chấp nhận);</a:t>
            </a:r>
          </a:p>
          <a:p>
            <a:r>
              <a:rPr lang="en-US" sz="2400">
                <a:sym typeface="Wingdings" pitchFamily="2" charset="2"/>
              </a:rPr>
              <a:t>else</a:t>
            </a:r>
          </a:p>
          <a:p>
            <a:r>
              <a:rPr lang="en-US" sz="2400">
                <a:sym typeface="Wingdings" pitchFamily="2" charset="2"/>
              </a:rPr>
              <a:t>{  Xuất count; xuất countPos; xuất countNeg;</a:t>
            </a:r>
          </a:p>
          <a:p>
            <a:r>
              <a:rPr lang="en-US" sz="2400">
                <a:sym typeface="Wingdings" pitchFamily="2" charset="2"/>
              </a:rPr>
              <a:t>    Xuất sumPos;  xuất sumNeg; xuất sum;</a:t>
            </a:r>
          </a:p>
          <a:p>
            <a:r>
              <a:rPr lang="en-US" sz="2400">
                <a:sym typeface="Wingdings" pitchFamily="2" charset="2"/>
              </a:rPr>
              <a:t>    avg = sum*1.0/count; /*ép kiểu sang số thực để có phép chia số thực */</a:t>
            </a:r>
          </a:p>
          <a:p>
            <a:r>
              <a:rPr lang="en-US" sz="2400">
                <a:sym typeface="Wingdings" pitchFamily="2" charset="2"/>
              </a:rPr>
              <a:t>    xuất avg;</a:t>
            </a:r>
          </a:p>
          <a:p>
            <a:r>
              <a:rPr lang="en-US" sz="2400">
                <a:sym typeface="Wingdings" pitchFamily="2" charset="2"/>
              </a:rPr>
              <a:t>}</a:t>
            </a:r>
          </a:p>
          <a:p>
            <a:endParaRPr lang="en-US" sz="2400">
              <a:sym typeface="Wingdings" pitchFamily="2" charset="2"/>
            </a:endParaRPr>
          </a:p>
          <a:p>
            <a:endParaRPr lang="en-US" sz="2400">
              <a:sym typeface="Wingdings" pitchFamily="2" charset="2"/>
            </a:endParaRPr>
          </a:p>
          <a:p>
            <a:endParaRPr lang="en-US" sz="2400"/>
          </a:p>
        </p:txBody>
      </p:sp>
      <p:sp>
        <p:nvSpPr>
          <p:cNvPr id="4" name="Rectangle 3"/>
          <p:cNvSpPr/>
          <p:nvPr/>
        </p:nvSpPr>
        <p:spPr>
          <a:xfrm>
            <a:off x="3048000" y="5791200"/>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Bạn tự code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98438"/>
            <a:ext cx="1524000" cy="334962"/>
          </a:xfrm>
        </p:spPr>
        <p:txBody>
          <a:bodyPr/>
          <a:lstStyle/>
          <a:p>
            <a:r>
              <a:rPr lang="en-US" sz="2000"/>
              <a:t>Demo06.c</a:t>
            </a:r>
            <a:endParaRPr lang="en-US"/>
          </a:p>
        </p:txBody>
      </p:sp>
      <p:pic>
        <p:nvPicPr>
          <p:cNvPr id="5122" name="Picture 2"/>
          <p:cNvPicPr>
            <a:picLocks noChangeAspect="1" noChangeArrowheads="1"/>
          </p:cNvPicPr>
          <p:nvPr/>
        </p:nvPicPr>
        <p:blipFill>
          <a:blip r:embed="rId2"/>
          <a:srcRect/>
          <a:stretch>
            <a:fillRect/>
          </a:stretch>
        </p:blipFill>
        <p:spPr bwMode="auto">
          <a:xfrm>
            <a:off x="0" y="533400"/>
            <a:ext cx="6334125" cy="52292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3048000" y="3657600"/>
            <a:ext cx="6048375" cy="31718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6362700" y="771525"/>
            <a:ext cx="2705100" cy="22764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00FF"/>
                </a:solidFill>
              </a:rPr>
              <a:t>Nội dung</a:t>
            </a:r>
          </a:p>
        </p:txBody>
      </p:sp>
      <p:sp>
        <p:nvSpPr>
          <p:cNvPr id="3" name="Content Placeholder 2"/>
          <p:cNvSpPr>
            <a:spLocks noGrp="1"/>
          </p:cNvSpPr>
          <p:nvPr>
            <p:ph idx="1"/>
          </p:nvPr>
        </p:nvSpPr>
        <p:spPr/>
        <p:txBody>
          <a:bodyPr/>
          <a:lstStyle/>
          <a:p>
            <a:pPr lvl="0">
              <a:buNone/>
            </a:pPr>
            <a:r>
              <a:rPr lang="en-US"/>
              <a:t>1) Một số định nghĩa</a:t>
            </a:r>
          </a:p>
          <a:p>
            <a:pPr lvl="0">
              <a:buNone/>
            </a:pPr>
            <a:r>
              <a:rPr lang="en-US"/>
              <a:t>2) Các bước giải một bài toán</a:t>
            </a:r>
          </a:p>
          <a:p>
            <a:pPr lvl="0">
              <a:buNone/>
            </a:pPr>
            <a:r>
              <a:rPr lang="en-US"/>
              <a:t>3) Ôn tập cú pháp C</a:t>
            </a:r>
          </a:p>
          <a:p>
            <a:pPr lvl="0">
              <a:buNone/>
            </a:pPr>
            <a:r>
              <a:rPr lang="en-US"/>
              <a:t>4) Bố cục của một chương trình C</a:t>
            </a:r>
          </a:p>
          <a:p>
            <a:pPr lvl="0">
              <a:buNone/>
            </a:pPr>
            <a:r>
              <a:rPr lang="en-US"/>
              <a:t>5) Vài bài toán minh họa</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0838"/>
            <a:ext cx="7924800" cy="1554162"/>
          </a:xfrm>
        </p:spPr>
        <p:txBody>
          <a:bodyPr/>
          <a:lstStyle/>
          <a:p>
            <a:r>
              <a:rPr lang="en-US"/>
              <a:t>Luyện tập:</a:t>
            </a:r>
            <a:r>
              <a:rPr lang="en-US" sz="3200"/>
              <a:t> </a:t>
            </a:r>
            <a:r>
              <a:rPr lang="en-US" sz="2000"/>
              <a:t>Viết chương trình nhập các ký tự kết thúc bằng phím ENTER. Hãy cho biết có bao nhiêu ký tự đã nhập, bao nhiêu nguyên âm, bao nhiêu phụ âm, bao nhiêu ký tự không là ký chữ.</a:t>
            </a:r>
            <a:endParaRPr lang="en-US"/>
          </a:p>
        </p:txBody>
      </p:sp>
      <p:sp>
        <p:nvSpPr>
          <p:cNvPr id="3" name="Content Placeholder 2"/>
          <p:cNvSpPr>
            <a:spLocks noGrp="1"/>
          </p:cNvSpPr>
          <p:nvPr>
            <p:ph idx="1"/>
          </p:nvPr>
        </p:nvSpPr>
        <p:spPr>
          <a:xfrm>
            <a:off x="762000" y="1828800"/>
            <a:ext cx="7924800" cy="4800600"/>
          </a:xfrm>
        </p:spPr>
        <p:txBody>
          <a:bodyPr>
            <a:normAutofit fontScale="85000" lnSpcReduction="20000"/>
          </a:bodyPr>
          <a:lstStyle/>
          <a:p>
            <a:r>
              <a:rPr lang="en-US" sz="2400" b="1" u="sng"/>
              <a:t>Danh từ</a:t>
            </a:r>
            <a:r>
              <a:rPr lang="en-US" sz="2400"/>
              <a:t>:</a:t>
            </a:r>
          </a:p>
          <a:p>
            <a:pPr lvl="1"/>
            <a:r>
              <a:rPr lang="en-US" sz="2000"/>
              <a:t>Mã của phím ENTER: 10 (dùng hàm scanf(“%c”, &amp;c))</a:t>
            </a:r>
          </a:p>
          <a:p>
            <a:pPr lvl="1"/>
            <a:r>
              <a:rPr lang="en-US" sz="2000"/>
              <a:t>Ký tự nhập </a:t>
            </a:r>
            <a:r>
              <a:rPr lang="en-US" sz="2000">
                <a:sym typeface="Wingdings" pitchFamily="2" charset="2"/>
              </a:rPr>
              <a:t> char c</a:t>
            </a:r>
          </a:p>
          <a:p>
            <a:pPr lvl="1"/>
            <a:r>
              <a:rPr lang="en-US" sz="2000">
                <a:sym typeface="Wingdings" pitchFamily="2" charset="2"/>
              </a:rPr>
              <a:t>Số lượng nguyên âm  int vowels=0, khởi tạo là 0</a:t>
            </a:r>
          </a:p>
          <a:p>
            <a:pPr lvl="1"/>
            <a:r>
              <a:rPr lang="en-US" sz="2000">
                <a:sym typeface="Wingdings" pitchFamily="2" charset="2"/>
              </a:rPr>
              <a:t>Số lượng phụ âm  int consonants=0</a:t>
            </a:r>
          </a:p>
          <a:p>
            <a:pPr lvl="1"/>
            <a:r>
              <a:rPr lang="en-US" sz="2000">
                <a:sym typeface="Wingdings" pitchFamily="2" charset="2"/>
              </a:rPr>
              <a:t>Số lượng ký tự khác int others=0</a:t>
            </a:r>
          </a:p>
          <a:p>
            <a:r>
              <a:rPr lang="en-US" sz="2400" b="1" u="sng">
                <a:sym typeface="Wingdings" pitchFamily="2" charset="2"/>
              </a:rPr>
              <a:t>Giải thuật</a:t>
            </a:r>
          </a:p>
          <a:p>
            <a:pPr lvl="1"/>
            <a:r>
              <a:rPr lang="en-US" sz="2000">
                <a:sym typeface="Wingdings" pitchFamily="2" charset="2"/>
              </a:rPr>
              <a:t>Do</a:t>
            </a:r>
          </a:p>
          <a:p>
            <a:pPr lvl="2"/>
            <a:r>
              <a:rPr lang="en-US" sz="1600">
                <a:sym typeface="Wingdings" pitchFamily="2" charset="2"/>
              </a:rPr>
              <a:t>accept c  </a:t>
            </a:r>
            <a:r>
              <a:rPr lang="en-US" sz="1600"/>
              <a:t>scanf(“%c”, &amp;c)</a:t>
            </a:r>
            <a:endParaRPr lang="en-US" sz="1600">
              <a:sym typeface="Wingdings" pitchFamily="2" charset="2"/>
            </a:endParaRPr>
          </a:p>
          <a:p>
            <a:pPr lvl="2"/>
            <a:r>
              <a:rPr lang="en-US" sz="1600">
                <a:sym typeface="Wingdings" pitchFamily="2" charset="2"/>
              </a:rPr>
              <a:t>Convert c to uppercase  c = toupper(c) /* ctype.h */</a:t>
            </a:r>
          </a:p>
          <a:p>
            <a:pPr lvl="2"/>
            <a:r>
              <a:rPr lang="en-US" sz="1600">
                <a:sym typeface="Wingdings" pitchFamily="2" charset="2"/>
              </a:rPr>
              <a:t>If (c!=ENTER)</a:t>
            </a:r>
          </a:p>
          <a:p>
            <a:pPr lvl="2"/>
            <a:r>
              <a:rPr lang="en-US" sz="1600">
                <a:sym typeface="Wingdings" pitchFamily="2" charset="2"/>
              </a:rPr>
              <a:t>{   if (c&gt;=‘A’ &amp;&amp; c &lt;=‘Z’)</a:t>
            </a:r>
          </a:p>
          <a:p>
            <a:pPr lvl="2"/>
            <a:r>
              <a:rPr lang="en-US" sz="1600">
                <a:sym typeface="Wingdings" pitchFamily="2" charset="2"/>
              </a:rPr>
              <a:t>       {  if (c==‘A’ || c==‘E’ || c==‘I’ || c==‘O’ || c== ‘U’) vowels++;</a:t>
            </a:r>
          </a:p>
          <a:p>
            <a:pPr lvl="2"/>
            <a:r>
              <a:rPr lang="en-US" sz="1600">
                <a:sym typeface="Wingdings" pitchFamily="2" charset="2"/>
              </a:rPr>
              <a:t>          else consonants ++;</a:t>
            </a:r>
          </a:p>
          <a:p>
            <a:pPr lvl="2"/>
            <a:r>
              <a:rPr lang="en-US" sz="1600">
                <a:sym typeface="Wingdings" pitchFamily="2" charset="2"/>
              </a:rPr>
              <a:t>        }</a:t>
            </a:r>
          </a:p>
          <a:p>
            <a:pPr lvl="2"/>
            <a:r>
              <a:rPr lang="en-US" sz="1600">
                <a:sym typeface="Wingdings" pitchFamily="2" charset="2"/>
              </a:rPr>
              <a:t>     else others++;</a:t>
            </a:r>
          </a:p>
          <a:p>
            <a:pPr lvl="2"/>
            <a:r>
              <a:rPr lang="en-US" sz="1600">
                <a:sym typeface="Wingdings" pitchFamily="2" charset="2"/>
              </a:rPr>
              <a:t>}</a:t>
            </a:r>
          </a:p>
          <a:p>
            <a:pPr lvl="1"/>
            <a:r>
              <a:rPr lang="en-US" sz="2000">
                <a:sym typeface="Wingdings" pitchFamily="2" charset="2"/>
              </a:rPr>
              <a:t>While (c!=ENTER);</a:t>
            </a:r>
          </a:p>
          <a:p>
            <a:pPr lvl="1"/>
            <a:r>
              <a:rPr lang="en-US" sz="2000">
                <a:sym typeface="Wingdings" pitchFamily="2" charset="2"/>
              </a:rPr>
              <a:t>Print out vowels, consonantsm, others.</a:t>
            </a:r>
          </a:p>
          <a:p>
            <a:endParaRPr lang="en-US" sz="2400">
              <a:sym typeface="Wingdings" pitchFamily="2" charset="2"/>
            </a:endParaRPr>
          </a:p>
          <a:p>
            <a:endParaRPr lang="en-US"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924800" cy="1020762"/>
          </a:xfrm>
        </p:spPr>
        <p:txBody>
          <a:bodyPr/>
          <a:lstStyle/>
          <a:p>
            <a:r>
              <a:rPr lang="en-US" sz="2000"/>
              <a:t>Viết chương trình nhập các ký tự kết thúc bằng phím ESC. Hãy cho biết có bao nhiêu ký tự đã nhập, bao nhiêu nguyên âm, bao nhiêu phụ âm, bao nhiêu ký tự không là ký chữ.</a:t>
            </a:r>
            <a:endParaRPr lang="en-US"/>
          </a:p>
        </p:txBody>
      </p:sp>
      <p:pic>
        <p:nvPicPr>
          <p:cNvPr id="6146" name="Picture 2"/>
          <p:cNvPicPr>
            <a:picLocks noChangeAspect="1" noChangeArrowheads="1"/>
          </p:cNvPicPr>
          <p:nvPr/>
        </p:nvPicPr>
        <p:blipFill>
          <a:blip r:embed="rId2"/>
          <a:srcRect/>
          <a:stretch>
            <a:fillRect/>
          </a:stretch>
        </p:blipFill>
        <p:spPr bwMode="auto">
          <a:xfrm>
            <a:off x="28575" y="1133475"/>
            <a:ext cx="9086850" cy="481012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3219450" y="5181600"/>
            <a:ext cx="5162550" cy="142875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5402996" y="3181350"/>
            <a:ext cx="3588604" cy="10858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249362"/>
          </a:xfrm>
        </p:spPr>
        <p:txBody>
          <a:bodyPr/>
          <a:lstStyle/>
          <a:p>
            <a:r>
              <a:rPr lang="en-US"/>
              <a:t>Luyện tập:</a:t>
            </a:r>
            <a:r>
              <a:rPr lang="en-US" sz="2400"/>
              <a:t> VCT nhập thông tin về một hình tròn, một hình chữ nhật. Hạy cho biết hình nào có chu vi lớn hơn, hình nào có diện tích lớn hơn</a:t>
            </a:r>
            <a:endParaRPr lang="en-US"/>
          </a:p>
        </p:txBody>
      </p:sp>
      <p:sp>
        <p:nvSpPr>
          <p:cNvPr id="3" name="Content Placeholder 2"/>
          <p:cNvSpPr>
            <a:spLocks noGrp="1"/>
          </p:cNvSpPr>
          <p:nvPr>
            <p:ph idx="1"/>
          </p:nvPr>
        </p:nvSpPr>
        <p:spPr>
          <a:xfrm>
            <a:off x="762000" y="1676400"/>
            <a:ext cx="7924800" cy="5105400"/>
          </a:xfrm>
        </p:spPr>
        <p:txBody>
          <a:bodyPr>
            <a:normAutofit fontScale="92500" lnSpcReduction="20000"/>
          </a:bodyPr>
          <a:lstStyle/>
          <a:p>
            <a:r>
              <a:rPr lang="en-US" sz="2000" b="1" u="sng"/>
              <a:t>Danh từ</a:t>
            </a:r>
            <a:endParaRPr lang="en-US" sz="2000"/>
          </a:p>
          <a:p>
            <a:pPr lvl="1"/>
            <a:r>
              <a:rPr lang="en-US" sz="1600"/>
              <a:t>Hình tròn </a:t>
            </a:r>
            <a:r>
              <a:rPr lang="en-US" sz="1600">
                <a:sym typeface="Wingdings" pitchFamily="2" charset="2"/>
              </a:rPr>
              <a:t> mô tả bằng bán kính  double r</a:t>
            </a:r>
          </a:p>
          <a:p>
            <a:pPr lvl="1"/>
            <a:r>
              <a:rPr lang="en-US" sz="1600">
                <a:sym typeface="Wingdings" pitchFamily="2" charset="2"/>
              </a:rPr>
              <a:t>Hình chữ nhật  mô tả bằng hai cạnh  double l, w</a:t>
            </a:r>
          </a:p>
          <a:p>
            <a:pPr lvl="1"/>
            <a:r>
              <a:rPr lang="en-US" sz="1600">
                <a:sym typeface="Wingdings" pitchFamily="2" charset="2"/>
              </a:rPr>
              <a:t>Chu vi hình tròn  double perimeter_c</a:t>
            </a:r>
          </a:p>
          <a:p>
            <a:pPr lvl="1"/>
            <a:r>
              <a:rPr lang="en-US" sz="1600">
                <a:sym typeface="Wingdings" pitchFamily="2" charset="2"/>
              </a:rPr>
              <a:t>Diện tích hình tròn  double area_c</a:t>
            </a:r>
          </a:p>
          <a:p>
            <a:pPr lvl="1"/>
            <a:r>
              <a:rPr lang="en-US" sz="1600">
                <a:sym typeface="Wingdings" pitchFamily="2" charset="2"/>
              </a:rPr>
              <a:t>Chu vi hình chữ nhật  double perimeter_r</a:t>
            </a:r>
          </a:p>
          <a:p>
            <a:pPr lvl="1"/>
            <a:r>
              <a:rPr lang="en-US" sz="1600">
                <a:sym typeface="Wingdings" pitchFamily="2" charset="2"/>
              </a:rPr>
              <a:t>Diện tích hình chữ nhật  double area_r</a:t>
            </a:r>
          </a:p>
          <a:p>
            <a:r>
              <a:rPr lang="en-US" sz="2000" b="1" u="sng"/>
              <a:t>Giải thuật</a:t>
            </a:r>
            <a:endParaRPr lang="en-US" sz="2000"/>
          </a:p>
          <a:p>
            <a:pPr lvl="1"/>
            <a:r>
              <a:rPr lang="en-US" sz="1600"/>
              <a:t>Nhập r</a:t>
            </a:r>
          </a:p>
          <a:p>
            <a:pPr lvl="1"/>
            <a:r>
              <a:rPr lang="en-US" sz="1600"/>
              <a:t>Tính perimeter_c</a:t>
            </a:r>
          </a:p>
          <a:p>
            <a:pPr lvl="1"/>
            <a:r>
              <a:rPr lang="en-US" sz="1600"/>
              <a:t>Tính area_c</a:t>
            </a:r>
          </a:p>
          <a:p>
            <a:pPr lvl="1"/>
            <a:r>
              <a:rPr lang="en-US" sz="1600"/>
              <a:t>Nhập l, w</a:t>
            </a:r>
          </a:p>
          <a:p>
            <a:pPr lvl="1"/>
            <a:r>
              <a:rPr lang="en-US" sz="1600"/>
              <a:t>Tính perimeter_r</a:t>
            </a:r>
          </a:p>
          <a:p>
            <a:pPr lvl="1"/>
            <a:r>
              <a:rPr lang="en-US" sz="1600"/>
              <a:t>Tính area_r</a:t>
            </a:r>
          </a:p>
          <a:p>
            <a:pPr lvl="1"/>
            <a:r>
              <a:rPr lang="en-US" sz="1600"/>
              <a:t>Nếu (peremeter_c &gt; perimeter_r) xuất “Hình tròn có chu vi lớn hơn”</a:t>
            </a:r>
          </a:p>
          <a:p>
            <a:pPr lvl="1"/>
            <a:r>
              <a:rPr lang="en-US" sz="1600"/>
              <a:t>Ngược lại nếu (peremeter_c == perimeter_r) xuất “Chúng có chu vi bằng nhau”</a:t>
            </a:r>
          </a:p>
          <a:p>
            <a:pPr lvl="1"/>
            <a:r>
              <a:rPr lang="en-US" sz="1600"/>
              <a:t>Ngược lại xuất “Hình chữ nhật có chu vi lớn hơn”</a:t>
            </a:r>
          </a:p>
          <a:p>
            <a:pPr lvl="1"/>
            <a:r>
              <a:rPr lang="en-US" sz="1600"/>
              <a:t>Nếu (area_c &gt; area_r) xuất “Hình tròn có diện tích lớn hơn”</a:t>
            </a:r>
          </a:p>
          <a:p>
            <a:pPr lvl="1"/>
            <a:r>
              <a:rPr lang="en-US" sz="1600"/>
              <a:t>Ngược lại nếu (area_c == area_r) xuất “Chúng có diện tích bằng nhau”</a:t>
            </a:r>
          </a:p>
          <a:p>
            <a:pPr lvl="1"/>
            <a:r>
              <a:rPr lang="en-US" sz="1600"/>
              <a:t>Ngược lại xuất “Hình chữ nhật có diện tích lớn hơn”</a:t>
            </a:r>
          </a:p>
        </p:txBody>
      </p:sp>
      <p:sp>
        <p:nvSpPr>
          <p:cNvPr id="4" name="Rectangle 3"/>
          <p:cNvSpPr/>
          <p:nvPr/>
        </p:nvSpPr>
        <p:spPr>
          <a:xfrm>
            <a:off x="3581400" y="4191000"/>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Bạn tự code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792162"/>
          </a:xfrm>
        </p:spPr>
        <p:txBody>
          <a:bodyPr/>
          <a:lstStyle/>
          <a:p>
            <a:r>
              <a:rPr lang="en-US"/>
              <a:t>Luyện tập: </a:t>
            </a:r>
            <a:r>
              <a:rPr lang="en-US" sz="2400"/>
              <a:t>VCT nhập dữ liệu thời gian ngày tháng năm. Hãy cho biết dữ liệu này có hợp lệ hay không.</a:t>
            </a:r>
            <a:endParaRPr lang="en-US"/>
          </a:p>
        </p:txBody>
      </p:sp>
      <p:sp>
        <p:nvSpPr>
          <p:cNvPr id="3" name="Content Placeholder 2"/>
          <p:cNvSpPr>
            <a:spLocks noGrp="1"/>
          </p:cNvSpPr>
          <p:nvPr>
            <p:ph idx="1"/>
          </p:nvPr>
        </p:nvSpPr>
        <p:spPr/>
        <p:txBody>
          <a:bodyPr>
            <a:normAutofit fontScale="85000" lnSpcReduction="20000"/>
          </a:bodyPr>
          <a:lstStyle/>
          <a:p>
            <a:r>
              <a:rPr lang="en-US" sz="2400" b="1" u="sng"/>
              <a:t>Danh từ</a:t>
            </a:r>
            <a:endParaRPr lang="en-US" sz="2400"/>
          </a:p>
          <a:p>
            <a:pPr lvl="1"/>
            <a:r>
              <a:rPr lang="en-US" sz="2000"/>
              <a:t>Ngày, tháng, năm </a:t>
            </a:r>
            <a:r>
              <a:rPr lang="en-US" sz="2000">
                <a:sym typeface="Wingdings" pitchFamily="2" charset="2"/>
              </a:rPr>
              <a:t> int d, m, y</a:t>
            </a:r>
          </a:p>
          <a:p>
            <a:pPr lvl="1"/>
            <a:r>
              <a:rPr lang="en-US" sz="2000">
                <a:sym typeface="Wingdings" pitchFamily="2" charset="2"/>
              </a:rPr>
              <a:t>Dữ liệu mô tả hợp lệ  int valid ( 0: không hợp lệ, 1: hợp lệ)</a:t>
            </a:r>
          </a:p>
          <a:p>
            <a:pPr lvl="1"/>
            <a:r>
              <a:rPr lang="en-US" sz="2000">
                <a:sym typeface="Wingdings" pitchFamily="2" charset="2"/>
              </a:rPr>
              <a:t>Mọt ngày hợp lệ là ngảy nhỏ hơn hay bằng ngày lớn nhất của tháng tương ứng  ngày lớn nhất của 1 tháng  int maxD</a:t>
            </a:r>
          </a:p>
          <a:p>
            <a:pPr lvl="1"/>
            <a:r>
              <a:rPr lang="en-US" sz="2000">
                <a:sym typeface="Wingdings" pitchFamily="2" charset="2"/>
              </a:rPr>
              <a:t>Năm nhuận là (năm chia chẵn cho 400) hay là ( năm chia cha74n cho 4 nhưng không chia chẵn cho 100) </a:t>
            </a:r>
          </a:p>
          <a:p>
            <a:pPr lvl="1">
              <a:buNone/>
            </a:pPr>
            <a:r>
              <a:rPr lang="en-US" sz="2000">
                <a:sym typeface="Wingdings" pitchFamily="2" charset="2"/>
              </a:rPr>
              <a:t>      (y%400==0 ||(y%4==0 &amp;&amp; (y%100!=0))</a:t>
            </a:r>
          </a:p>
          <a:p>
            <a:r>
              <a:rPr lang="en-US" sz="2400" b="1" u="sng">
                <a:sym typeface="Wingdings" pitchFamily="2" charset="2"/>
              </a:rPr>
              <a:t>Giải thuật</a:t>
            </a:r>
            <a:r>
              <a:rPr lang="en-US" sz="2400"/>
              <a:t> Luyện tập: VCT nhập thông tin về một hình tròn, một hình chữ nhật</a:t>
            </a:r>
            <a:endParaRPr lang="en-US" sz="2400" u="sng"/>
          </a:p>
          <a:p>
            <a:pPr lvl="1"/>
            <a:r>
              <a:rPr lang="en-US" sz="2000"/>
              <a:t>Nhập d, m, y</a:t>
            </a:r>
          </a:p>
          <a:p>
            <a:pPr lvl="1"/>
            <a:r>
              <a:rPr lang="en-US" sz="2000"/>
              <a:t>Nếu (d&lt;1 || d&gt; 31 || m&lt;1 || m&gt;12) Xuất “Không hợp lệ”</a:t>
            </a:r>
          </a:p>
          <a:p>
            <a:pPr lvl="1"/>
            <a:r>
              <a:rPr lang="en-US" sz="2000"/>
              <a:t>Ngược lại </a:t>
            </a:r>
          </a:p>
          <a:p>
            <a:pPr lvl="1">
              <a:buNone/>
            </a:pPr>
            <a:r>
              <a:rPr lang="en-US" sz="2000"/>
              <a:t>      { Tính maxD;</a:t>
            </a:r>
          </a:p>
          <a:p>
            <a:pPr lvl="1">
              <a:buNone/>
            </a:pPr>
            <a:r>
              <a:rPr lang="en-US" sz="2000"/>
              <a:t>         valid = d&lt;= maxD;</a:t>
            </a:r>
          </a:p>
          <a:p>
            <a:pPr lvl="1">
              <a:buNone/>
            </a:pPr>
            <a:r>
              <a:rPr lang="en-US" sz="2000"/>
              <a:t>         Nếu (valid) xuất “Hợp lệ”</a:t>
            </a:r>
          </a:p>
          <a:p>
            <a:pPr lvl="1">
              <a:buNone/>
            </a:pPr>
            <a:r>
              <a:rPr lang="en-US" sz="2000"/>
              <a:t>         Ngược lại xuất “Không hợp lệ”</a:t>
            </a:r>
          </a:p>
          <a:p>
            <a:pPr lvl="1">
              <a:buNone/>
            </a:pPr>
            <a:r>
              <a:rPr lang="en-US" sz="2000"/>
              <a:t>      }</a:t>
            </a:r>
          </a:p>
        </p:txBody>
      </p:sp>
      <p:sp>
        <p:nvSpPr>
          <p:cNvPr id="4" name="Rectangle 3"/>
          <p:cNvSpPr/>
          <p:nvPr/>
        </p:nvSpPr>
        <p:spPr>
          <a:xfrm>
            <a:off x="2819400" y="5943600"/>
            <a:ext cx="480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Bạn tự code- Cách tính maxD ở slide sau</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792162"/>
          </a:xfrm>
        </p:spPr>
        <p:txBody>
          <a:bodyPr/>
          <a:lstStyle/>
          <a:p>
            <a:r>
              <a:rPr lang="en-US"/>
              <a:t>Luyện tập: </a:t>
            </a:r>
            <a:r>
              <a:rPr lang="en-US" sz="2400"/>
              <a:t>VCT nhập dữ liệu thời gian ngày tháng năm. Hãy cho biết dữ liệu này có hợp lệ hay không.</a:t>
            </a:r>
            <a:endParaRPr lang="en-US"/>
          </a:p>
        </p:txBody>
      </p:sp>
      <p:sp>
        <p:nvSpPr>
          <p:cNvPr id="3" name="Content Placeholder 2"/>
          <p:cNvSpPr>
            <a:spLocks noGrp="1"/>
          </p:cNvSpPr>
          <p:nvPr>
            <p:ph idx="1"/>
          </p:nvPr>
        </p:nvSpPr>
        <p:spPr>
          <a:xfrm>
            <a:off x="762000" y="1219201"/>
            <a:ext cx="7924800" cy="3352800"/>
          </a:xfrm>
        </p:spPr>
        <p:txBody>
          <a:bodyPr>
            <a:normAutofit/>
          </a:bodyPr>
          <a:lstStyle/>
          <a:p>
            <a:r>
              <a:rPr lang="en-US" sz="2400" b="1" u="sng"/>
              <a:t>Cách tính maxD</a:t>
            </a:r>
            <a:endParaRPr lang="en-US" sz="2400"/>
          </a:p>
          <a:p>
            <a:pPr lvl="1">
              <a:buNone/>
            </a:pPr>
            <a:endParaRPr lang="en-US" sz="2000"/>
          </a:p>
          <a:p>
            <a:pPr lvl="1"/>
            <a:r>
              <a:rPr lang="en-US" sz="2000"/>
              <a:t>maxD=31;</a:t>
            </a:r>
          </a:p>
          <a:p>
            <a:pPr lvl="1"/>
            <a:r>
              <a:rPr lang="en-US" sz="2000"/>
              <a:t>If (m==4 || m==6 || m==9 || m==11) maxD=30;</a:t>
            </a:r>
          </a:p>
          <a:p>
            <a:pPr lvl="1"/>
            <a:r>
              <a:rPr lang="en-US" sz="2000"/>
              <a:t>If (m==2)</a:t>
            </a:r>
          </a:p>
          <a:p>
            <a:pPr lvl="1">
              <a:buNone/>
            </a:pPr>
            <a:r>
              <a:rPr lang="en-US" sz="2000"/>
              <a:t>    { if (y%400==0 || (y%4==0 &amp;&amp; y%100!=0)) maxD= 29;</a:t>
            </a:r>
          </a:p>
          <a:p>
            <a:pPr lvl="1">
              <a:buNone/>
            </a:pPr>
            <a:r>
              <a:rPr lang="en-US" sz="2000"/>
              <a:t>       else maxD=28;</a:t>
            </a:r>
          </a:p>
          <a:p>
            <a:pPr lvl="1">
              <a:buNone/>
            </a:pPr>
            <a:r>
              <a:rPr lang="en-US" sz="200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a:t>
            </a:r>
          </a:p>
        </p:txBody>
      </p:sp>
      <p:sp>
        <p:nvSpPr>
          <p:cNvPr id="3" name="Content Placeholder 2"/>
          <p:cNvSpPr>
            <a:spLocks noGrp="1"/>
          </p:cNvSpPr>
          <p:nvPr>
            <p:ph idx="1"/>
          </p:nvPr>
        </p:nvSpPr>
        <p:spPr/>
        <p:txBody>
          <a:bodyPr>
            <a:normAutofit fontScale="85000" lnSpcReduction="10000"/>
          </a:bodyPr>
          <a:lstStyle/>
          <a:p>
            <a:r>
              <a:rPr lang="en-US" b="1">
                <a:solidFill>
                  <a:srgbClr val="0000FF"/>
                </a:solidFill>
              </a:rPr>
              <a:t>Bài toán</a:t>
            </a:r>
            <a:r>
              <a:rPr lang="en-US">
                <a:solidFill>
                  <a:srgbClr val="0000FF"/>
                </a:solidFill>
              </a:rPr>
              <a:t>:</a:t>
            </a:r>
            <a:r>
              <a:rPr lang="en-US"/>
              <a:t> Tình huống có dữ liệu/ tri thức bị ẩn dấu</a:t>
            </a:r>
          </a:p>
          <a:p>
            <a:r>
              <a:rPr lang="en-US" b="1">
                <a:solidFill>
                  <a:srgbClr val="0000FF"/>
                </a:solidFill>
              </a:rPr>
              <a:t>Mô tả bài toán</a:t>
            </a:r>
            <a:r>
              <a:rPr lang="en-US">
                <a:solidFill>
                  <a:srgbClr val="0000FF"/>
                </a:solidFill>
              </a:rPr>
              <a:t>:</a:t>
            </a:r>
            <a:r>
              <a:rPr lang="en-US"/>
              <a:t> Diễn đạt bài toán (đề bài), mô tả tình huống/ yêu cầu.</a:t>
            </a:r>
          </a:p>
          <a:p>
            <a:r>
              <a:rPr lang="en-US" b="1">
                <a:solidFill>
                  <a:srgbClr val="0000FF"/>
                </a:solidFill>
              </a:rPr>
              <a:t>Giải bài toán</a:t>
            </a:r>
            <a:r>
              <a:rPr lang="en-US">
                <a:solidFill>
                  <a:srgbClr val="0000FF"/>
                </a:solidFill>
              </a:rPr>
              <a:t>:</a:t>
            </a:r>
            <a:r>
              <a:rPr lang="en-US"/>
              <a:t> Làm lộ ra có dữ liệu/ tri thức bị ẩn dấu bằng đáp số/ video clip</a:t>
            </a:r>
          </a:p>
          <a:p>
            <a:r>
              <a:rPr lang="en-US" b="1">
                <a:solidFill>
                  <a:srgbClr val="0000FF"/>
                </a:solidFill>
              </a:rPr>
              <a:t>Mô hình của bài toán</a:t>
            </a:r>
            <a:r>
              <a:rPr lang="en-US">
                <a:solidFill>
                  <a:srgbClr val="0000FF"/>
                </a:solidFill>
              </a:rPr>
              <a:t>:</a:t>
            </a:r>
            <a:r>
              <a:rPr lang="en-US"/>
              <a:t> Dữ liệu mô tả cho bài toán</a:t>
            </a:r>
          </a:p>
          <a:p>
            <a:r>
              <a:rPr lang="en-US" b="1">
                <a:solidFill>
                  <a:srgbClr val="0000FF"/>
                </a:solidFill>
              </a:rPr>
              <a:t>Lời giải</a:t>
            </a:r>
            <a:r>
              <a:rPr lang="en-US">
                <a:solidFill>
                  <a:srgbClr val="0000FF"/>
                </a:solidFill>
              </a:rPr>
              <a:t>:</a:t>
            </a:r>
            <a:r>
              <a:rPr lang="en-US"/>
              <a:t> Thứ tự hợp lý các bước (giải thuật) thao tác lên dữ liệu nhằm giải bài toán</a:t>
            </a:r>
          </a:p>
          <a:p>
            <a:r>
              <a:rPr lang="en-US" b="1">
                <a:solidFill>
                  <a:srgbClr val="0000FF"/>
                </a:solidFill>
              </a:rPr>
              <a:t>Chương trình máy tính</a:t>
            </a:r>
            <a:r>
              <a:rPr lang="en-US">
                <a:solidFill>
                  <a:srgbClr val="0000FF"/>
                </a:solidFill>
              </a:rPr>
              <a:t>:</a:t>
            </a:r>
            <a:r>
              <a:rPr lang="en-US"/>
              <a:t> Cách giải bài toán nhờ sự cộng tác của máy tính.</a:t>
            </a:r>
          </a:p>
          <a:p>
            <a:r>
              <a:rPr lang="en-US" b="1">
                <a:solidFill>
                  <a:srgbClr val="0000FF"/>
                </a:solidFill>
              </a:rPr>
              <a:t>Lập trình máy tính</a:t>
            </a:r>
            <a:r>
              <a:rPr lang="en-US">
                <a:solidFill>
                  <a:srgbClr val="0000FF"/>
                </a:solidFill>
              </a:rPr>
              <a:t>:</a:t>
            </a:r>
            <a:r>
              <a:rPr lang="en-US"/>
              <a:t> Tạo ra chương trình máy tính</a:t>
            </a:r>
            <a:endParaRPr lang="en-US">
              <a:solidFill>
                <a:srgbClr val="00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34400" cy="944562"/>
          </a:xfrm>
        </p:spPr>
        <p:txBody>
          <a:bodyPr/>
          <a:lstStyle/>
          <a:p>
            <a:r>
              <a:rPr lang="en-US"/>
              <a:t>Tóm tắt: Các bước giúp giải một bài toán</a:t>
            </a:r>
          </a:p>
        </p:txBody>
      </p:sp>
      <p:graphicFrame>
        <p:nvGraphicFramePr>
          <p:cNvPr id="4" name="Table 3"/>
          <p:cNvGraphicFramePr>
            <a:graphicFrameLocks noGrp="1"/>
          </p:cNvGraphicFramePr>
          <p:nvPr/>
        </p:nvGraphicFramePr>
        <p:xfrm>
          <a:off x="304800" y="1524000"/>
          <a:ext cx="8534400" cy="49479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5257800">
                  <a:extLst>
                    <a:ext uri="{9D8B030D-6E8A-4147-A177-3AD203B41FA5}">
                      <a16:colId xmlns:a16="http://schemas.microsoft.com/office/drawing/2014/main" val="20002"/>
                    </a:ext>
                  </a:extLst>
                </a:gridCol>
              </a:tblGrid>
              <a:tr h="370840">
                <a:tc>
                  <a:txBody>
                    <a:bodyPr/>
                    <a:lstStyle/>
                    <a:p>
                      <a:r>
                        <a:rPr lang="en-US">
                          <a:latin typeface="Arial" pitchFamily="34" charset="0"/>
                          <a:cs typeface="Arial" pitchFamily="34" charset="0"/>
                        </a:rPr>
                        <a:t>Bước</a:t>
                      </a:r>
                    </a:p>
                  </a:txBody>
                  <a:tcPr/>
                </a:tc>
                <a:tc>
                  <a:txBody>
                    <a:bodyPr/>
                    <a:lstStyle/>
                    <a:p>
                      <a:r>
                        <a:rPr lang="en-US">
                          <a:latin typeface="Arial" pitchFamily="34" charset="0"/>
                          <a:cs typeface="Arial" pitchFamily="34" charset="0"/>
                        </a:rPr>
                        <a:t>Mục</a:t>
                      </a:r>
                      <a:r>
                        <a:rPr lang="en-US" baseline="0">
                          <a:latin typeface="Arial" pitchFamily="34" charset="0"/>
                          <a:cs typeface="Arial" pitchFamily="34" charset="0"/>
                        </a:rPr>
                        <a:t> tiêu</a:t>
                      </a:r>
                      <a:endParaRPr lang="en-US">
                        <a:latin typeface="Arial" pitchFamily="34" charset="0"/>
                        <a:cs typeface="Arial" pitchFamily="34" charset="0"/>
                      </a:endParaRPr>
                    </a:p>
                  </a:txBody>
                  <a:tcPr/>
                </a:tc>
                <a:tc>
                  <a:txBody>
                    <a:bodyPr/>
                    <a:lstStyle/>
                    <a:p>
                      <a:r>
                        <a:rPr lang="en-US">
                          <a:latin typeface="Arial" pitchFamily="34" charset="0"/>
                          <a:cs typeface="Arial" pitchFamily="34" charset="0"/>
                        </a:rPr>
                        <a:t>Cách</a:t>
                      </a:r>
                      <a:r>
                        <a:rPr lang="en-US" baseline="0">
                          <a:latin typeface="Arial" pitchFamily="34" charset="0"/>
                          <a:cs typeface="Arial" pitchFamily="34" charset="0"/>
                        </a:rPr>
                        <a:t> tiến hành</a:t>
                      </a:r>
                      <a:endParaRPr lang="en-US">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r>
                        <a:rPr lang="en-US">
                          <a:latin typeface="Arial" pitchFamily="34" charset="0"/>
                          <a:cs typeface="Arial" pitchFamily="34" charset="0"/>
                        </a:rPr>
                        <a:t>1</a:t>
                      </a:r>
                    </a:p>
                  </a:txBody>
                  <a:tcPr/>
                </a:tc>
                <a:tc>
                  <a:txBody>
                    <a:bodyPr/>
                    <a:lstStyle/>
                    <a:p>
                      <a:r>
                        <a:rPr lang="en-US" b="1" i="1">
                          <a:latin typeface="Arial" pitchFamily="34" charset="0"/>
                          <a:cs typeface="Arial" pitchFamily="34" charset="0"/>
                        </a:rPr>
                        <a:t>Hiểu</a:t>
                      </a:r>
                      <a:r>
                        <a:rPr lang="en-US" b="1" i="1" baseline="0">
                          <a:latin typeface="Arial" pitchFamily="34" charset="0"/>
                          <a:cs typeface="Arial" pitchFamily="34" charset="0"/>
                        </a:rPr>
                        <a:t> yêu cầu</a:t>
                      </a:r>
                      <a:endParaRPr lang="en-US" b="1" i="1">
                        <a:latin typeface="Arial" pitchFamily="34" charset="0"/>
                        <a:cs typeface="Arial" pitchFamily="34" charset="0"/>
                      </a:endParaRPr>
                    </a:p>
                  </a:txBody>
                  <a:tcPr/>
                </a:tc>
                <a:tc>
                  <a:txBody>
                    <a:bodyPr/>
                    <a:lstStyle/>
                    <a:p>
                      <a:r>
                        <a:rPr lang="en-US">
                          <a:latin typeface="Arial" pitchFamily="34" charset="0"/>
                          <a:cs typeface="Arial" pitchFamily="34" charset="0"/>
                        </a:rPr>
                        <a:t>Đọc</a:t>
                      </a:r>
                      <a:r>
                        <a:rPr lang="en-US" baseline="0">
                          <a:latin typeface="Arial" pitchFamily="34" charset="0"/>
                          <a:cs typeface="Arial" pitchFamily="34" charset="0"/>
                        </a:rPr>
                        <a:t> kỹ mô tả bài toán</a:t>
                      </a:r>
                      <a:endParaRPr lang="en-US">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US">
                          <a:latin typeface="Arial" pitchFamily="34" charset="0"/>
                          <a:cs typeface="Arial" pitchFamily="34" charset="0"/>
                        </a:rPr>
                        <a:t>2</a:t>
                      </a:r>
                    </a:p>
                  </a:txBody>
                  <a:tcPr/>
                </a:tc>
                <a:tc>
                  <a:txBody>
                    <a:bodyPr/>
                    <a:lstStyle/>
                    <a:p>
                      <a:r>
                        <a:rPr lang="en-US" b="1" i="1">
                          <a:latin typeface="Arial" pitchFamily="34" charset="0"/>
                          <a:cs typeface="Arial" pitchFamily="34" charset="0"/>
                        </a:rPr>
                        <a:t>Lên</a:t>
                      </a:r>
                      <a:r>
                        <a:rPr lang="en-US" b="1" i="1" baseline="0">
                          <a:latin typeface="Arial" pitchFamily="34" charset="0"/>
                          <a:cs typeface="Arial" pitchFamily="34" charset="0"/>
                        </a:rPr>
                        <a:t> mô hình dữ liệu</a:t>
                      </a:r>
                      <a:endParaRPr lang="en-US" b="1" i="1">
                        <a:latin typeface="Arial" pitchFamily="34" charset="0"/>
                        <a:cs typeface="Arial" pitchFamily="34" charset="0"/>
                      </a:endParaRPr>
                    </a:p>
                  </a:txBody>
                  <a:tcPr/>
                </a:tc>
                <a:tc>
                  <a:txBody>
                    <a:bodyPr/>
                    <a:lstStyle/>
                    <a:p>
                      <a:r>
                        <a:rPr lang="en-US">
                          <a:latin typeface="Arial" pitchFamily="34" charset="0"/>
                          <a:cs typeface="Arial" pitchFamily="34" charset="0"/>
                        </a:rPr>
                        <a:t>Nhặt</a:t>
                      </a:r>
                      <a:r>
                        <a:rPr lang="en-US" baseline="0">
                          <a:latin typeface="Arial" pitchFamily="34" charset="0"/>
                          <a:cs typeface="Arial" pitchFamily="34" charset="0"/>
                        </a:rPr>
                        <a:t> ra </a:t>
                      </a:r>
                      <a:r>
                        <a:rPr lang="en-US" b="1" baseline="0">
                          <a:latin typeface="Arial" pitchFamily="34" charset="0"/>
                          <a:cs typeface="Arial" pitchFamily="34" charset="0"/>
                        </a:rPr>
                        <a:t>các danh từ</a:t>
                      </a:r>
                      <a:r>
                        <a:rPr lang="en-US" b="0" baseline="0">
                          <a:latin typeface="Arial" pitchFamily="34" charset="0"/>
                          <a:cs typeface="Arial" pitchFamily="34" charset="0"/>
                        </a:rPr>
                        <a:t> </a:t>
                      </a:r>
                      <a:r>
                        <a:rPr lang="en-US" b="0" baseline="0">
                          <a:latin typeface="Arial" pitchFamily="34" charset="0"/>
                          <a:cs typeface="Arial" pitchFamily="34" charset="0"/>
                          <a:sym typeface="Wingdings" pitchFamily="2" charset="2"/>
                        </a:rPr>
                        <a:t> Mô hình dữ liệu</a:t>
                      </a:r>
                    </a:p>
                  </a:txBody>
                  <a:tcPr/>
                </a:tc>
                <a:extLst>
                  <a:ext uri="{0D108BD9-81ED-4DB2-BD59-A6C34878D82A}">
                    <a16:rowId xmlns:a16="http://schemas.microsoft.com/office/drawing/2014/main" val="10002"/>
                  </a:ext>
                </a:extLst>
              </a:tr>
              <a:tr h="370840">
                <a:tc>
                  <a:txBody>
                    <a:bodyPr/>
                    <a:lstStyle/>
                    <a:p>
                      <a:r>
                        <a:rPr lang="en-US">
                          <a:latin typeface="Arial" pitchFamily="34" charset="0"/>
                          <a:cs typeface="Arial" pitchFamily="34" charset="0"/>
                        </a:rPr>
                        <a:t>3</a:t>
                      </a:r>
                    </a:p>
                  </a:txBody>
                  <a:tcPr/>
                </a:tc>
                <a:tc>
                  <a:txBody>
                    <a:bodyPr/>
                    <a:lstStyle/>
                    <a:p>
                      <a:r>
                        <a:rPr lang="en-US" b="1" i="1">
                          <a:latin typeface="Arial" pitchFamily="34" charset="0"/>
                          <a:cs typeface="Arial" pitchFamily="34" charset="0"/>
                        </a:rPr>
                        <a:t>Thiết</a:t>
                      </a:r>
                      <a:r>
                        <a:rPr lang="en-US" b="1" i="1" baseline="0">
                          <a:latin typeface="Arial" pitchFamily="34" charset="0"/>
                          <a:cs typeface="Arial" pitchFamily="34" charset="0"/>
                        </a:rPr>
                        <a:t> kế lời giải</a:t>
                      </a:r>
                      <a:endParaRPr lang="en-US" b="1" i="1">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a:latin typeface="Arial" pitchFamily="34" charset="0"/>
                          <a:cs typeface="Arial" pitchFamily="34" charset="0"/>
                          <a:sym typeface="Wingdings" pitchFamily="2" charset="2"/>
                        </a:rPr>
                        <a:t>Nhặt ra </a:t>
                      </a:r>
                      <a:r>
                        <a:rPr lang="en-US" b="1" baseline="0">
                          <a:latin typeface="Arial" pitchFamily="34" charset="0"/>
                          <a:cs typeface="Arial" pitchFamily="34" charset="0"/>
                          <a:sym typeface="Wingdings" pitchFamily="2" charset="2"/>
                        </a:rPr>
                        <a:t>các động từ</a:t>
                      </a:r>
                      <a:r>
                        <a:rPr lang="en-US" b="0" baseline="0">
                          <a:latin typeface="Arial" pitchFamily="34" charset="0"/>
                          <a:cs typeface="Arial" pitchFamily="34" charset="0"/>
                          <a:sym typeface="Wingdings" pitchFamily="2" charset="2"/>
                        </a:rPr>
                        <a:t>  các việc phải làm, sắp xếp thứ tự các việc sao cho hợp lý  </a:t>
                      </a:r>
                      <a:r>
                        <a:rPr lang="en-US" b="1" baseline="0">
                          <a:latin typeface="Arial" pitchFamily="34" charset="0"/>
                          <a:cs typeface="Arial" pitchFamily="34" charset="0"/>
                          <a:sym typeface="Wingdings" pitchFamily="2" charset="2"/>
                        </a:rPr>
                        <a:t>Giải thuật</a:t>
                      </a:r>
                      <a:endParaRPr lang="en-US">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US">
                          <a:latin typeface="Arial" pitchFamily="34" charset="0"/>
                          <a:cs typeface="Arial" pitchFamily="34" charset="0"/>
                        </a:rPr>
                        <a:t>4</a:t>
                      </a:r>
                    </a:p>
                  </a:txBody>
                  <a:tcPr/>
                </a:tc>
                <a:tc>
                  <a:txBody>
                    <a:bodyPr/>
                    <a:lstStyle/>
                    <a:p>
                      <a:r>
                        <a:rPr lang="en-US" b="1" i="1">
                          <a:latin typeface="Arial" pitchFamily="34" charset="0"/>
                          <a:cs typeface="Arial" pitchFamily="34" charset="0"/>
                        </a:rPr>
                        <a:t>Viết</a:t>
                      </a:r>
                      <a:r>
                        <a:rPr lang="en-US" b="1" i="1" baseline="0">
                          <a:latin typeface="Arial" pitchFamily="34" charset="0"/>
                          <a:cs typeface="Arial" pitchFamily="34" charset="0"/>
                        </a:rPr>
                        <a:t> chương trình</a:t>
                      </a:r>
                      <a:endParaRPr lang="en-US" b="1" i="1">
                        <a:latin typeface="Arial" pitchFamily="34" charset="0"/>
                        <a:cs typeface="Arial" pitchFamily="34" charset="0"/>
                      </a:endParaRPr>
                    </a:p>
                  </a:txBody>
                  <a:tcPr/>
                </a:tc>
                <a:tc>
                  <a:txBody>
                    <a:bodyPr/>
                    <a:lstStyle/>
                    <a:p>
                      <a:r>
                        <a:rPr lang="en-US">
                          <a:latin typeface="Arial" pitchFamily="34" charset="0"/>
                          <a:cs typeface="Arial" pitchFamily="34" charset="0"/>
                        </a:rPr>
                        <a:t>- Chọn</a:t>
                      </a:r>
                      <a:r>
                        <a:rPr lang="en-US" baseline="0">
                          <a:latin typeface="Arial" pitchFamily="34" charset="0"/>
                          <a:cs typeface="Arial" pitchFamily="34" charset="0"/>
                        </a:rPr>
                        <a:t> ngôn ngữ lập trình, m</a:t>
                      </a:r>
                      <a:r>
                        <a:rPr lang="en-US">
                          <a:latin typeface="Arial" pitchFamily="34" charset="0"/>
                          <a:cs typeface="Arial" pitchFamily="34" charset="0"/>
                        </a:rPr>
                        <a:t>ở</a:t>
                      </a:r>
                      <a:r>
                        <a:rPr lang="en-US" baseline="0">
                          <a:latin typeface="Arial" pitchFamily="34" charset="0"/>
                          <a:cs typeface="Arial" pitchFamily="34" charset="0"/>
                        </a:rPr>
                        <a:t> công cụ lập trình</a:t>
                      </a:r>
                    </a:p>
                    <a:p>
                      <a:r>
                        <a:rPr lang="en-US" baseline="0">
                          <a:latin typeface="Arial" pitchFamily="34" charset="0"/>
                          <a:cs typeface="Arial" pitchFamily="34" charset="0"/>
                        </a:rPr>
                        <a:t>- Diễn đạt giải thuật theo cú pháp của ngôn ngữ</a:t>
                      </a:r>
                    </a:p>
                    <a:p>
                      <a:r>
                        <a:rPr lang="en-US" baseline="0">
                          <a:latin typeface="Arial" pitchFamily="34" charset="0"/>
                          <a:cs typeface="Arial" pitchFamily="34" charset="0"/>
                        </a:rPr>
                        <a:t>- Lưu file</a:t>
                      </a:r>
                    </a:p>
                    <a:p>
                      <a:r>
                        <a:rPr lang="en-US" baseline="0">
                          <a:latin typeface="Arial" pitchFamily="34" charset="0"/>
                          <a:cs typeface="Arial" pitchFamily="34" charset="0"/>
                        </a:rPr>
                        <a:t>- Biên dịch</a:t>
                      </a:r>
                    </a:p>
                    <a:p>
                      <a:r>
                        <a:rPr lang="en-US" baseline="0">
                          <a:latin typeface="Arial" pitchFamily="34" charset="0"/>
                          <a:cs typeface="Arial" pitchFamily="34" charset="0"/>
                        </a:rPr>
                        <a:t>- Sửa lỗi cú pháp nếu có</a:t>
                      </a:r>
                      <a:endParaRPr lang="en-US">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r>
                        <a:rPr lang="en-US">
                          <a:latin typeface="Arial" pitchFamily="34" charset="0"/>
                          <a:cs typeface="Arial" pitchFamily="34" charset="0"/>
                        </a:rPr>
                        <a:t>5</a:t>
                      </a:r>
                    </a:p>
                  </a:txBody>
                  <a:tcPr/>
                </a:tc>
                <a:tc>
                  <a:txBody>
                    <a:bodyPr/>
                    <a:lstStyle/>
                    <a:p>
                      <a:r>
                        <a:rPr lang="en-US" b="1" i="1">
                          <a:latin typeface="Arial" pitchFamily="34" charset="0"/>
                          <a:cs typeface="Arial" pitchFamily="34" charset="0"/>
                        </a:rPr>
                        <a:t>Chạy</a:t>
                      </a:r>
                      <a:r>
                        <a:rPr lang="en-US" b="1" i="1" baseline="0">
                          <a:latin typeface="Arial" pitchFamily="34" charset="0"/>
                          <a:cs typeface="Arial" pitchFamily="34" charset="0"/>
                        </a:rPr>
                        <a:t> thử (test) vài lần</a:t>
                      </a:r>
                      <a:endParaRPr lang="en-US" b="1" i="1">
                        <a:latin typeface="Arial" pitchFamily="34" charset="0"/>
                        <a:cs typeface="Arial" pitchFamily="34" charset="0"/>
                      </a:endParaRPr>
                    </a:p>
                  </a:txBody>
                  <a:tcPr/>
                </a:tc>
                <a:tc>
                  <a:txBody>
                    <a:bodyPr/>
                    <a:lstStyle/>
                    <a:p>
                      <a:r>
                        <a:rPr lang="en-US">
                          <a:latin typeface="Arial" pitchFamily="34" charset="0"/>
                          <a:cs typeface="Arial" pitchFamily="34" charset="0"/>
                        </a:rPr>
                        <a:t>Nhập</a:t>
                      </a:r>
                      <a:r>
                        <a:rPr lang="en-US" baseline="0">
                          <a:latin typeface="Arial" pitchFamily="34" charset="0"/>
                          <a:cs typeface="Arial" pitchFamily="34" charset="0"/>
                        </a:rPr>
                        <a:t> dữ liệu đại diện bao gồm cả dữ liệu biên</a:t>
                      </a:r>
                    </a:p>
                    <a:p>
                      <a:pPr>
                        <a:buFontTx/>
                        <a:buChar char="-"/>
                      </a:pPr>
                      <a:r>
                        <a:rPr lang="en-US" baseline="0">
                          <a:latin typeface="Arial" pitchFamily="34" charset="0"/>
                          <a:cs typeface="Arial" pitchFamily="34" charset="0"/>
                        </a:rPr>
                        <a:t>Nếu kết quả sai: Kiểm tra lại giải thuật, sửa chương trình</a:t>
                      </a:r>
                    </a:p>
                    <a:p>
                      <a:pPr>
                        <a:buFontTx/>
                        <a:buChar char="-"/>
                      </a:pPr>
                      <a:r>
                        <a:rPr lang="en-US" baseline="0">
                          <a:latin typeface="Arial" pitchFamily="34" charset="0"/>
                          <a:cs typeface="Arial" pitchFamily="34" charset="0"/>
                        </a:rPr>
                        <a:t> Nếu tất cả mọi trường hợp đều cho kết qu3a đúng </a:t>
                      </a:r>
                      <a:r>
                        <a:rPr lang="en-US" baseline="0">
                          <a:latin typeface="Arial" pitchFamily="34" charset="0"/>
                          <a:cs typeface="Arial" pitchFamily="34" charset="0"/>
                          <a:sym typeface="Wingdings" pitchFamily="2" charset="2"/>
                        </a:rPr>
                        <a:t> </a:t>
                      </a:r>
                      <a:r>
                        <a:rPr lang="en-US" b="1" baseline="0">
                          <a:latin typeface="Arial" pitchFamily="34" charset="0"/>
                          <a:cs typeface="Arial" pitchFamily="34" charset="0"/>
                          <a:sym typeface="Wingdings" pitchFamily="2" charset="2"/>
                        </a:rPr>
                        <a:t>XONG</a:t>
                      </a:r>
                      <a:endParaRPr lang="en-US" b="1">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Cấu trúc tuần tự</a:t>
            </a:r>
          </a:p>
        </p:txBody>
      </p:sp>
      <p:sp>
        <p:nvSpPr>
          <p:cNvPr id="3" name="Content Placeholder 2"/>
          <p:cNvSpPr>
            <a:spLocks noGrp="1"/>
          </p:cNvSpPr>
          <p:nvPr>
            <p:ph idx="1"/>
          </p:nvPr>
        </p:nvSpPr>
        <p:spPr>
          <a:xfrm>
            <a:off x="457200" y="1219200"/>
            <a:ext cx="8458200" cy="4906963"/>
          </a:xfrm>
        </p:spPr>
        <p:txBody>
          <a:bodyPr>
            <a:normAutofit/>
          </a:bodyPr>
          <a:lstStyle/>
          <a:p>
            <a:r>
              <a:rPr lang="en-US"/>
              <a:t>Các phát biểu/chỉ thị được thực thi tuần tự.</a:t>
            </a:r>
          </a:p>
          <a:p>
            <a:r>
              <a:rPr lang="en-US"/>
              <a:t>Thí dụ:</a:t>
            </a:r>
          </a:p>
          <a:p>
            <a:pPr>
              <a:buNone/>
            </a:pPr>
            <a:r>
              <a:rPr lang="en-US"/>
              <a:t>	   </a:t>
            </a:r>
            <a:r>
              <a:rPr lang="en-US">
                <a:solidFill>
                  <a:srgbClr val="0000FF"/>
                </a:solidFill>
                <a:latin typeface="Courier New" pitchFamily="49" charset="0"/>
                <a:cs typeface="Courier New" pitchFamily="49" charset="0"/>
              </a:rPr>
              <a:t>int x, y, z; /* phát biểu đơn*/</a:t>
            </a:r>
          </a:p>
          <a:p>
            <a:pPr>
              <a:buNone/>
            </a:pPr>
            <a:r>
              <a:rPr lang="en-US">
                <a:solidFill>
                  <a:srgbClr val="0000FF"/>
                </a:solidFill>
                <a:latin typeface="Courier New" pitchFamily="49" charset="0"/>
                <a:cs typeface="Courier New" pitchFamily="49" charset="0"/>
              </a:rPr>
              <a:t>   printf(“Nhap 2 so nguyen:”);</a:t>
            </a:r>
          </a:p>
          <a:p>
            <a:pPr>
              <a:buNone/>
            </a:pPr>
            <a:r>
              <a:rPr lang="en-US">
                <a:solidFill>
                  <a:srgbClr val="0000FF"/>
                </a:solidFill>
                <a:latin typeface="Courier New" pitchFamily="49" charset="0"/>
                <a:cs typeface="Courier New" pitchFamily="49" charset="0"/>
              </a:rPr>
              <a:t>   scanf(“%d%d”, &amp;x, &amp;y);</a:t>
            </a:r>
          </a:p>
          <a:p>
            <a:pPr>
              <a:buNone/>
            </a:pPr>
            <a:r>
              <a:rPr lang="en-US">
                <a:solidFill>
                  <a:srgbClr val="0000FF"/>
                </a:solidFill>
                <a:latin typeface="Courier New" pitchFamily="49" charset="0"/>
                <a:cs typeface="Courier New" pitchFamily="49" charset="0"/>
              </a:rPr>
              <a:t>   z= x+y;</a:t>
            </a:r>
          </a:p>
          <a:p>
            <a:pPr>
              <a:buNone/>
            </a:pPr>
            <a:r>
              <a:rPr lang="en-US">
                <a:solidFill>
                  <a:srgbClr val="0000FF"/>
                </a:solidFill>
                <a:latin typeface="Courier New" pitchFamily="49" charset="0"/>
                <a:cs typeface="Courier New" pitchFamily="49" charset="0"/>
              </a:rPr>
              <a:t>   printf(“Tong 2 so la: %d”, z);</a:t>
            </a:r>
          </a:p>
          <a:p>
            <a:pPr>
              <a:buNone/>
            </a:pPr>
            <a:endParaRPr lang="en-US"/>
          </a:p>
          <a:p>
            <a:pPr>
              <a:buNone/>
            </a:pPr>
            <a:endParaRPr lang="en-US"/>
          </a:p>
        </p:txBody>
      </p:sp>
      <p:cxnSp>
        <p:nvCxnSpPr>
          <p:cNvPr id="5" name="Straight Arrow Connector 4"/>
          <p:cNvCxnSpPr/>
          <p:nvPr/>
        </p:nvCxnSpPr>
        <p:spPr>
          <a:xfrm rot="5400000">
            <a:off x="-190500" y="3848100"/>
            <a:ext cx="2514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Cấu trúc chọn- rẽ nhánh</a:t>
            </a:r>
          </a:p>
        </p:txBody>
      </p:sp>
      <p:sp>
        <p:nvSpPr>
          <p:cNvPr id="3" name="Content Placeholder 2"/>
          <p:cNvSpPr>
            <a:spLocks noGrp="1"/>
          </p:cNvSpPr>
          <p:nvPr>
            <p:ph idx="1"/>
          </p:nvPr>
        </p:nvSpPr>
        <p:spPr/>
        <p:txBody>
          <a:bodyPr>
            <a:normAutofit/>
          </a:bodyPr>
          <a:lstStyle/>
          <a:p>
            <a:r>
              <a:rPr lang="en-US"/>
              <a:t>Dựa vào một điều kiện để rẽ nhánh chương trình.</a:t>
            </a:r>
          </a:p>
          <a:p>
            <a:r>
              <a:rPr lang="en-US"/>
              <a:t>Thí dụ:</a:t>
            </a:r>
          </a:p>
          <a:p>
            <a:pPr>
              <a:buNone/>
            </a:pPr>
            <a:r>
              <a:rPr lang="en-US" b="1">
                <a:solidFill>
                  <a:srgbClr val="0000FF"/>
                </a:solidFill>
                <a:latin typeface="Courier New" pitchFamily="49" charset="0"/>
                <a:cs typeface="Courier New" pitchFamily="49" charset="0"/>
              </a:rPr>
              <a:t>if (x&gt;0)</a:t>
            </a:r>
          </a:p>
          <a:p>
            <a:pPr>
              <a:buNone/>
            </a:pPr>
            <a:r>
              <a:rPr lang="en-US" b="1">
                <a:solidFill>
                  <a:srgbClr val="0000FF"/>
                </a:solidFill>
                <a:latin typeface="Courier New" pitchFamily="49" charset="0"/>
                <a:cs typeface="Courier New" pitchFamily="49" charset="0"/>
              </a:rPr>
              <a:t>  y = 7;</a:t>
            </a:r>
          </a:p>
          <a:p>
            <a:pPr>
              <a:buNone/>
            </a:pPr>
            <a:r>
              <a:rPr lang="en-US" b="1">
                <a:solidFill>
                  <a:srgbClr val="0000FF"/>
                </a:solidFill>
                <a:latin typeface="Courier New" pitchFamily="49" charset="0"/>
                <a:cs typeface="Courier New" pitchFamily="49" charset="0"/>
              </a:rPr>
              <a:t>else</a:t>
            </a:r>
          </a:p>
          <a:p>
            <a:pPr>
              <a:buNone/>
            </a:pPr>
            <a:r>
              <a:rPr lang="en-US" b="1">
                <a:solidFill>
                  <a:srgbClr val="0000FF"/>
                </a:solidFill>
                <a:latin typeface="Courier New" pitchFamily="49" charset="0"/>
                <a:cs typeface="Courier New" pitchFamily="49" charset="0"/>
              </a:rPr>
              <a:t>   y = 6;</a:t>
            </a:r>
          </a:p>
        </p:txBody>
      </p:sp>
      <p:sp>
        <p:nvSpPr>
          <p:cNvPr id="5" name="Content Placeholder 2"/>
          <p:cNvSpPr txBox="1">
            <a:spLocks/>
          </p:cNvSpPr>
          <p:nvPr/>
        </p:nvSpPr>
        <p:spPr>
          <a:xfrm>
            <a:off x="4038600" y="1828800"/>
            <a:ext cx="2819400" cy="4678363"/>
          </a:xfrm>
          <a:prstGeom prst="rect">
            <a:avLst/>
          </a:prstGeom>
          <a:solidFill>
            <a:srgbClr val="0000FF"/>
          </a:solid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if (x&gt;0)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 y =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z = 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 y = 6;</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z = 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a:t>
            </a:r>
          </a:p>
        </p:txBody>
      </p:sp>
      <p:sp>
        <p:nvSpPr>
          <p:cNvPr id="6" name="Rectangle 5"/>
          <p:cNvSpPr/>
          <p:nvPr/>
        </p:nvSpPr>
        <p:spPr>
          <a:xfrm>
            <a:off x="6934200" y="2438400"/>
            <a:ext cx="2133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Arial" pitchFamily="34" charset="0"/>
                <a:cs typeface="Arial" pitchFamily="34" charset="0"/>
              </a:rPr>
              <a:t>Phát biểu khối (block statement)</a:t>
            </a:r>
          </a:p>
          <a:p>
            <a:r>
              <a:rPr lang="en-US" sz="2000">
                <a:latin typeface="Arial" pitchFamily="34" charset="0"/>
                <a:cs typeface="Arial" pitchFamily="34" charset="0"/>
              </a:rPr>
              <a:t>{ ….</a:t>
            </a:r>
          </a:p>
          <a:p>
            <a:r>
              <a:rPr lang="en-US" sz="2000">
                <a:latin typeface="Arial" pitchFamily="34" charset="0"/>
                <a:cs typeface="Arial" pitchFamily="34" charset="0"/>
              </a:rPr>
              <a:t>  …..</a:t>
            </a:r>
          </a:p>
          <a:p>
            <a:r>
              <a:rPr lang="en-US" sz="2000">
                <a:latin typeface="Arial" pitchFamily="34" charset="0"/>
                <a:cs typeface="Arial" pitchFamily="34"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Cấu trúc lặp for</a:t>
            </a:r>
          </a:p>
        </p:txBody>
      </p:sp>
      <p:sp>
        <p:nvSpPr>
          <p:cNvPr id="3" name="Content Placeholder 2"/>
          <p:cNvSpPr>
            <a:spLocks noGrp="1"/>
          </p:cNvSpPr>
          <p:nvPr>
            <p:ph idx="1"/>
          </p:nvPr>
        </p:nvSpPr>
        <p:spPr>
          <a:xfrm>
            <a:off x="304800" y="990600"/>
            <a:ext cx="7924800" cy="5638800"/>
          </a:xfrm>
        </p:spPr>
        <p:txBody>
          <a:bodyPr>
            <a:noAutofit/>
          </a:bodyPr>
          <a:lstStyle/>
          <a:p>
            <a:r>
              <a:rPr lang="en-US" sz="2400" b="1">
                <a:solidFill>
                  <a:srgbClr val="0000FF"/>
                </a:solidFill>
              </a:rPr>
              <a:t>for (initial values; condition; statement2) </a:t>
            </a:r>
          </a:p>
          <a:p>
            <a:pPr>
              <a:buNone/>
            </a:pPr>
            <a:r>
              <a:rPr lang="en-US" sz="2400" b="1">
                <a:solidFill>
                  <a:srgbClr val="0000FF"/>
                </a:solidFill>
              </a:rPr>
              <a:t>    { statement1;</a:t>
            </a:r>
          </a:p>
          <a:p>
            <a:pPr>
              <a:buNone/>
            </a:pPr>
            <a:r>
              <a:rPr lang="en-US" sz="2400" b="1">
                <a:solidFill>
                  <a:srgbClr val="0000FF"/>
                </a:solidFill>
              </a:rPr>
              <a:t>    }</a:t>
            </a:r>
          </a:p>
          <a:p>
            <a:r>
              <a:rPr lang="en-US" sz="2400" b="1">
                <a:solidFill>
                  <a:srgbClr val="FF0000"/>
                </a:solidFill>
              </a:rPr>
              <a:t>Initial values;</a:t>
            </a:r>
          </a:p>
          <a:p>
            <a:pPr>
              <a:buNone/>
            </a:pPr>
            <a:r>
              <a:rPr lang="en-US" sz="2400" b="1">
                <a:solidFill>
                  <a:srgbClr val="FF0000"/>
                </a:solidFill>
              </a:rPr>
              <a:t>    for (; condition; statement2) </a:t>
            </a:r>
          </a:p>
          <a:p>
            <a:pPr>
              <a:buNone/>
            </a:pPr>
            <a:r>
              <a:rPr lang="en-US" sz="2400" b="1">
                <a:solidFill>
                  <a:srgbClr val="FF0000"/>
                </a:solidFill>
              </a:rPr>
              <a:t>    { statement 1;</a:t>
            </a:r>
          </a:p>
          <a:p>
            <a:pPr>
              <a:buNone/>
            </a:pPr>
            <a:r>
              <a:rPr lang="en-US" sz="2400" b="1">
                <a:solidFill>
                  <a:srgbClr val="FF0000"/>
                </a:solidFill>
              </a:rPr>
              <a:t>    }</a:t>
            </a:r>
          </a:p>
          <a:p>
            <a:r>
              <a:rPr lang="en-US" sz="2400" b="1">
                <a:solidFill>
                  <a:srgbClr val="0000FF"/>
                </a:solidFill>
              </a:rPr>
              <a:t>Initial values;</a:t>
            </a:r>
          </a:p>
          <a:p>
            <a:pPr>
              <a:buNone/>
            </a:pPr>
            <a:r>
              <a:rPr lang="en-US" sz="2400" b="1">
                <a:solidFill>
                  <a:srgbClr val="0000FF"/>
                </a:solidFill>
              </a:rPr>
              <a:t>    for (; condition;) </a:t>
            </a:r>
          </a:p>
          <a:p>
            <a:pPr>
              <a:buNone/>
            </a:pPr>
            <a:r>
              <a:rPr lang="en-US" sz="2400" b="1">
                <a:solidFill>
                  <a:srgbClr val="0000FF"/>
                </a:solidFill>
              </a:rPr>
              <a:t>    { statement 1;</a:t>
            </a:r>
          </a:p>
          <a:p>
            <a:pPr>
              <a:buNone/>
            </a:pPr>
            <a:r>
              <a:rPr lang="en-US" sz="2400" b="1">
                <a:solidFill>
                  <a:srgbClr val="0000FF"/>
                </a:solidFill>
              </a:rPr>
              <a:t>       statement 2;</a:t>
            </a:r>
          </a:p>
          <a:p>
            <a:pPr>
              <a:buNone/>
            </a:pPr>
            <a:r>
              <a:rPr lang="en-US" sz="2400" b="1">
                <a:solidFill>
                  <a:srgbClr val="0000FF"/>
                </a:solidFill>
              </a:rPr>
              <a:t>    }</a:t>
            </a:r>
          </a:p>
        </p:txBody>
      </p:sp>
      <p:grpSp>
        <p:nvGrpSpPr>
          <p:cNvPr id="8" name="Group 21"/>
          <p:cNvGrpSpPr/>
          <p:nvPr/>
        </p:nvGrpSpPr>
        <p:grpSpPr>
          <a:xfrm>
            <a:off x="5942012" y="990600"/>
            <a:ext cx="2668588" cy="5715000"/>
            <a:chOff x="5942012" y="990600"/>
            <a:chExt cx="2668588" cy="5715000"/>
          </a:xfrm>
        </p:grpSpPr>
        <p:grpSp>
          <p:nvGrpSpPr>
            <p:cNvPr id="12" name="Group 38"/>
            <p:cNvGrpSpPr/>
            <p:nvPr/>
          </p:nvGrpSpPr>
          <p:grpSpPr>
            <a:xfrm>
              <a:off x="5942012" y="990600"/>
              <a:ext cx="2668588" cy="5715000"/>
              <a:chOff x="5942012" y="990600"/>
              <a:chExt cx="2668588" cy="5715000"/>
            </a:xfrm>
          </p:grpSpPr>
          <p:sp>
            <p:nvSpPr>
              <p:cNvPr id="4" name="Rectangle 3"/>
              <p:cNvSpPr/>
              <p:nvPr/>
            </p:nvSpPr>
            <p:spPr>
              <a:xfrm>
                <a:off x="6475412" y="1676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Initial values</a:t>
                </a:r>
              </a:p>
            </p:txBody>
          </p:sp>
          <p:sp>
            <p:nvSpPr>
              <p:cNvPr id="5" name="Rectangle 4"/>
              <p:cNvSpPr/>
              <p:nvPr/>
            </p:nvSpPr>
            <p:spPr>
              <a:xfrm>
                <a:off x="6475412" y="3581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 1</a:t>
                </a:r>
              </a:p>
            </p:txBody>
          </p:sp>
          <p:sp>
            <p:nvSpPr>
              <p:cNvPr id="6" name="Rectangle 5"/>
              <p:cNvSpPr/>
              <p:nvPr/>
            </p:nvSpPr>
            <p:spPr>
              <a:xfrm>
                <a:off x="6475412" y="4495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 2</a:t>
                </a:r>
              </a:p>
            </p:txBody>
          </p:sp>
          <p:sp>
            <p:nvSpPr>
              <p:cNvPr id="7" name="Diamond 6"/>
              <p:cNvSpPr/>
              <p:nvPr/>
            </p:nvSpPr>
            <p:spPr>
              <a:xfrm>
                <a:off x="5942012" y="2514600"/>
                <a:ext cx="26670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Condition?</a:t>
                </a:r>
              </a:p>
            </p:txBody>
          </p:sp>
          <p:cxnSp>
            <p:nvCxnSpPr>
              <p:cNvPr id="9" name="Straight Arrow Connector 8"/>
              <p:cNvCxnSpPr/>
              <p:nvPr/>
            </p:nvCxnSpPr>
            <p:spPr>
              <a:xfrm rot="5400000">
                <a:off x="6894115" y="1333103"/>
                <a:ext cx="685800"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7084218" y="2361406"/>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7047309" y="3390503"/>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7047309" y="4304109"/>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6857206" y="5409406"/>
                <a:ext cx="762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3"/>
              </p:cNvCxnSpPr>
              <p:nvPr/>
            </p:nvCxnSpPr>
            <p:spPr>
              <a:xfrm>
                <a:off x="8609012" y="2857500"/>
                <a:ext cx="1588" cy="3162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33" idx="3"/>
              </p:cNvCxnSpPr>
              <p:nvPr/>
            </p:nvCxnSpPr>
            <p:spPr>
              <a:xfrm rot="10800000" flipV="1">
                <a:off x="7999412" y="6019800"/>
                <a:ext cx="611188" cy="38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1"/>
              </p:cNvCxnSpPr>
              <p:nvPr/>
            </p:nvCxnSpPr>
            <p:spPr>
              <a:xfrm rot="10800000" flipV="1">
                <a:off x="5942012" y="2857500"/>
                <a:ext cx="1588" cy="2552700"/>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a:off x="5942014" y="5410200"/>
                <a:ext cx="1295399" cy="158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6475412" y="5791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a:t>
                </a:r>
              </a:p>
            </p:txBody>
          </p:sp>
          <p:cxnSp>
            <p:nvCxnSpPr>
              <p:cNvPr id="34" name="Straight Arrow Connector 33"/>
              <p:cNvCxnSpPr/>
              <p:nvPr/>
            </p:nvCxnSpPr>
            <p:spPr>
              <a:xfrm rot="5400000">
                <a:off x="7048897" y="6513909"/>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6400800" y="32004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TRUE</a:t>
              </a:r>
            </a:p>
          </p:txBody>
        </p:sp>
        <p:sp>
          <p:nvSpPr>
            <p:cNvPr id="41" name="Rectangle 40"/>
            <p:cNvSpPr/>
            <p:nvPr/>
          </p:nvSpPr>
          <p:spPr>
            <a:xfrm>
              <a:off x="7772400" y="32004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FALSE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rgbClr val="0000FF"/>
                </a:solidFill>
              </a:rPr>
              <a:t>1- Một số định nghĩa </a:t>
            </a:r>
          </a:p>
        </p:txBody>
      </p:sp>
      <p:sp>
        <p:nvSpPr>
          <p:cNvPr id="3" name="Content Placeholder 2"/>
          <p:cNvSpPr>
            <a:spLocks noGrp="1"/>
          </p:cNvSpPr>
          <p:nvPr>
            <p:ph idx="1"/>
          </p:nvPr>
        </p:nvSpPr>
        <p:spPr/>
        <p:txBody>
          <a:bodyPr>
            <a:normAutofit fontScale="85000" lnSpcReduction="10000"/>
          </a:bodyPr>
          <a:lstStyle/>
          <a:p>
            <a:r>
              <a:rPr lang="en-US" b="1">
                <a:solidFill>
                  <a:srgbClr val="0000FF"/>
                </a:solidFill>
              </a:rPr>
              <a:t>Bài toán</a:t>
            </a:r>
            <a:r>
              <a:rPr lang="en-US">
                <a:solidFill>
                  <a:srgbClr val="0000FF"/>
                </a:solidFill>
              </a:rPr>
              <a:t>:</a:t>
            </a:r>
            <a:r>
              <a:rPr lang="en-US"/>
              <a:t> Tình huống có dữ liệu/ tri thức bị ẩn dấu</a:t>
            </a:r>
          </a:p>
          <a:p>
            <a:r>
              <a:rPr lang="en-US" b="1">
                <a:solidFill>
                  <a:srgbClr val="0000FF"/>
                </a:solidFill>
              </a:rPr>
              <a:t>Mô tả bài toán</a:t>
            </a:r>
            <a:r>
              <a:rPr lang="en-US">
                <a:solidFill>
                  <a:srgbClr val="0000FF"/>
                </a:solidFill>
              </a:rPr>
              <a:t>:</a:t>
            </a:r>
            <a:r>
              <a:rPr lang="en-US"/>
              <a:t> Diễn đạt bài toán (đề bài), mô tả tình huống/ yêu cầu.</a:t>
            </a:r>
          </a:p>
          <a:p>
            <a:r>
              <a:rPr lang="en-US" b="1">
                <a:solidFill>
                  <a:srgbClr val="0000FF"/>
                </a:solidFill>
              </a:rPr>
              <a:t>Giải bài toán</a:t>
            </a:r>
            <a:r>
              <a:rPr lang="en-US">
                <a:solidFill>
                  <a:srgbClr val="0000FF"/>
                </a:solidFill>
              </a:rPr>
              <a:t>:</a:t>
            </a:r>
            <a:r>
              <a:rPr lang="en-US"/>
              <a:t> Làm lộ ra có dữ liệu/ tri thức bị ẩn dấu bằng đáp số/ video clip</a:t>
            </a:r>
          </a:p>
          <a:p>
            <a:r>
              <a:rPr lang="en-US" b="1">
                <a:solidFill>
                  <a:srgbClr val="0000FF"/>
                </a:solidFill>
              </a:rPr>
              <a:t>Mô hình của bài toán</a:t>
            </a:r>
            <a:r>
              <a:rPr lang="en-US">
                <a:solidFill>
                  <a:srgbClr val="0000FF"/>
                </a:solidFill>
              </a:rPr>
              <a:t>:</a:t>
            </a:r>
            <a:r>
              <a:rPr lang="en-US"/>
              <a:t> Dữ liệu mô tả cho bài toán</a:t>
            </a:r>
          </a:p>
          <a:p>
            <a:r>
              <a:rPr lang="en-US" b="1">
                <a:solidFill>
                  <a:srgbClr val="0000FF"/>
                </a:solidFill>
              </a:rPr>
              <a:t>Lời giải</a:t>
            </a:r>
            <a:r>
              <a:rPr lang="en-US">
                <a:solidFill>
                  <a:srgbClr val="0000FF"/>
                </a:solidFill>
              </a:rPr>
              <a:t>:</a:t>
            </a:r>
            <a:r>
              <a:rPr lang="en-US"/>
              <a:t> Thứ tự hợp lý các bước (giải thuật) thao tác lên dữ liệu nhằm giải bài toán</a:t>
            </a:r>
          </a:p>
          <a:p>
            <a:r>
              <a:rPr lang="en-US" b="1">
                <a:solidFill>
                  <a:srgbClr val="0000FF"/>
                </a:solidFill>
              </a:rPr>
              <a:t>Chương trình máy tính</a:t>
            </a:r>
            <a:r>
              <a:rPr lang="en-US">
                <a:solidFill>
                  <a:srgbClr val="0000FF"/>
                </a:solidFill>
              </a:rPr>
              <a:t>:</a:t>
            </a:r>
            <a:r>
              <a:rPr lang="en-US"/>
              <a:t> Cách giải bài toán nhờ sự cộng tác của máy tính.</a:t>
            </a:r>
          </a:p>
          <a:p>
            <a:r>
              <a:rPr lang="en-US" b="1">
                <a:solidFill>
                  <a:srgbClr val="0000FF"/>
                </a:solidFill>
              </a:rPr>
              <a:t>Lập trình máy tính</a:t>
            </a:r>
            <a:r>
              <a:rPr lang="en-US">
                <a:solidFill>
                  <a:srgbClr val="0000FF"/>
                </a:solidFill>
              </a:rPr>
              <a:t>:</a:t>
            </a:r>
            <a:r>
              <a:rPr lang="en-US"/>
              <a:t> Tạo ra chương trình máy tính</a:t>
            </a:r>
            <a:endParaRPr lang="en-US">
              <a:solidFill>
                <a:srgbClr val="0000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6096000" y="2895600"/>
            <a:ext cx="2971800" cy="2590800"/>
          </a:xfrm>
          <a:prstGeom prst="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09600" y="2514600"/>
            <a:ext cx="3276600" cy="3124200"/>
          </a:xfrm>
          <a:prstGeom prst="rect">
            <a:avLst/>
          </a:prstGeom>
          <a:solidFill>
            <a:schemeClr val="accent6">
              <a:lumMod val="60000"/>
              <a:lumOff val="4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Tóm tắt: Cấu trúc lặp while/ do.. while</a:t>
            </a:r>
          </a:p>
        </p:txBody>
      </p:sp>
      <p:sp>
        <p:nvSpPr>
          <p:cNvPr id="3" name="Content Placeholder 2"/>
          <p:cNvSpPr>
            <a:spLocks noGrp="1"/>
          </p:cNvSpPr>
          <p:nvPr>
            <p:ph idx="1"/>
          </p:nvPr>
        </p:nvSpPr>
        <p:spPr>
          <a:xfrm>
            <a:off x="228600" y="1143000"/>
            <a:ext cx="2438400" cy="1066800"/>
          </a:xfrm>
          <a:solidFill>
            <a:srgbClr val="0000FF"/>
          </a:solidFill>
        </p:spPr>
        <p:txBody>
          <a:bodyPr>
            <a:normAutofit fontScale="77500" lnSpcReduction="20000"/>
          </a:bodyPr>
          <a:lstStyle/>
          <a:p>
            <a:pPr>
              <a:buNone/>
            </a:pPr>
            <a:r>
              <a:rPr lang="en-US" sz="2800" b="1">
                <a:solidFill>
                  <a:schemeClr val="bg1"/>
                </a:solidFill>
              </a:rPr>
              <a:t>while (Condition) </a:t>
            </a:r>
          </a:p>
          <a:p>
            <a:pPr>
              <a:buNone/>
            </a:pPr>
            <a:r>
              <a:rPr lang="en-US" sz="2800" b="1">
                <a:solidFill>
                  <a:schemeClr val="bg1"/>
                </a:solidFill>
              </a:rPr>
              <a:t> {     Statements;</a:t>
            </a:r>
          </a:p>
          <a:p>
            <a:pPr>
              <a:buNone/>
            </a:pPr>
            <a:r>
              <a:rPr lang="en-US" sz="2800" b="1">
                <a:solidFill>
                  <a:schemeClr val="bg1"/>
                </a:solidFill>
              </a:rPr>
              <a:t>}</a:t>
            </a:r>
          </a:p>
          <a:p>
            <a:pPr>
              <a:buNone/>
            </a:pPr>
            <a:endParaRPr lang="en-US" sz="2800" b="1">
              <a:solidFill>
                <a:schemeClr val="bg1"/>
              </a:solidFill>
            </a:endParaRPr>
          </a:p>
          <a:p>
            <a:pPr>
              <a:buNone/>
            </a:pPr>
            <a:endParaRPr lang="en-US" sz="2800" b="1">
              <a:solidFill>
                <a:schemeClr val="bg1"/>
              </a:solidFill>
            </a:endParaRPr>
          </a:p>
        </p:txBody>
      </p:sp>
      <p:sp>
        <p:nvSpPr>
          <p:cNvPr id="4" name="Content Placeholder 2"/>
          <p:cNvSpPr txBox="1">
            <a:spLocks/>
          </p:cNvSpPr>
          <p:nvPr/>
        </p:nvSpPr>
        <p:spPr>
          <a:xfrm>
            <a:off x="4648200" y="1143000"/>
            <a:ext cx="3200400" cy="1600200"/>
          </a:xfrm>
          <a:prstGeom prst="rect">
            <a:avLst/>
          </a:prstGeom>
          <a:solidFill>
            <a:srgbClr val="33CC33"/>
          </a:solidFill>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do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rPr>
              <a:t>{   Statements;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a:latin typeface="Times New Roman" pitchFamily="18" charset="0"/>
                <a:cs typeface="Times New Roman" pitchFamily="18" charset="0"/>
              </a:rPr>
              <a:t>}</a:t>
            </a:r>
            <a:endParaRPr kumimoji="0" lang="en-US" sz="20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a:p>
            <a:pPr marL="342900" indent="-342900">
              <a:spcBef>
                <a:spcPct val="20000"/>
              </a:spcBef>
            </a:pPr>
            <a:r>
              <a:rPr lang="en-US" sz="2000" b="1">
                <a:latin typeface="Times New Roman" pitchFamily="18" charset="0"/>
                <a:cs typeface="Times New Roman" pitchFamily="18" charset="0"/>
              </a:rPr>
              <a:t>while (Condition);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a:ln>
                <a:noFill/>
              </a:ln>
              <a:solidFill>
                <a:schemeClr val="tx1"/>
              </a:solidFill>
              <a:effectLst/>
              <a:uLnTx/>
              <a:uFillTx/>
              <a:latin typeface="Times New Roman" pitchFamily="18" charset="0"/>
              <a:ea typeface="+mn-ea"/>
              <a:cs typeface="Times New Roman" pitchFamily="18" charset="0"/>
            </a:endParaRPr>
          </a:p>
        </p:txBody>
      </p:sp>
      <p:grpSp>
        <p:nvGrpSpPr>
          <p:cNvPr id="5" name="Group 4"/>
          <p:cNvGrpSpPr/>
          <p:nvPr/>
        </p:nvGrpSpPr>
        <p:grpSpPr>
          <a:xfrm>
            <a:off x="990600" y="1219200"/>
            <a:ext cx="2668588" cy="5410200"/>
            <a:chOff x="5942012" y="990600"/>
            <a:chExt cx="2668588" cy="5715000"/>
          </a:xfrm>
        </p:grpSpPr>
        <p:grpSp>
          <p:nvGrpSpPr>
            <p:cNvPr id="6" name="Group 38"/>
            <p:cNvGrpSpPr/>
            <p:nvPr/>
          </p:nvGrpSpPr>
          <p:grpSpPr>
            <a:xfrm>
              <a:off x="5942012" y="990600"/>
              <a:ext cx="2668588" cy="5715000"/>
              <a:chOff x="5942012" y="990600"/>
              <a:chExt cx="2668588" cy="5715000"/>
            </a:xfrm>
          </p:grpSpPr>
          <p:sp>
            <p:nvSpPr>
              <p:cNvPr id="9" name="Rectangle 8"/>
              <p:cNvSpPr/>
              <p:nvPr/>
            </p:nvSpPr>
            <p:spPr>
              <a:xfrm>
                <a:off x="6475412" y="1676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Initial values</a:t>
                </a:r>
              </a:p>
            </p:txBody>
          </p:sp>
          <p:sp>
            <p:nvSpPr>
              <p:cNvPr id="10" name="Rectangle 9"/>
              <p:cNvSpPr/>
              <p:nvPr/>
            </p:nvSpPr>
            <p:spPr>
              <a:xfrm>
                <a:off x="6475412" y="35814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 1</a:t>
                </a:r>
              </a:p>
            </p:txBody>
          </p:sp>
          <p:sp>
            <p:nvSpPr>
              <p:cNvPr id="11" name="Rectangle 10"/>
              <p:cNvSpPr/>
              <p:nvPr/>
            </p:nvSpPr>
            <p:spPr>
              <a:xfrm>
                <a:off x="6475412" y="4495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 2</a:t>
                </a:r>
              </a:p>
            </p:txBody>
          </p:sp>
          <p:sp>
            <p:nvSpPr>
              <p:cNvPr id="12" name="Diamond 11"/>
              <p:cNvSpPr/>
              <p:nvPr/>
            </p:nvSpPr>
            <p:spPr>
              <a:xfrm>
                <a:off x="5942012" y="2514600"/>
                <a:ext cx="26670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Condition?</a:t>
                </a:r>
              </a:p>
            </p:txBody>
          </p:sp>
          <p:cxnSp>
            <p:nvCxnSpPr>
              <p:cNvPr id="13" name="Straight Arrow Connector 12"/>
              <p:cNvCxnSpPr/>
              <p:nvPr/>
            </p:nvCxnSpPr>
            <p:spPr>
              <a:xfrm rot="5400000">
                <a:off x="6894115" y="1333103"/>
                <a:ext cx="685800"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7084218" y="2361406"/>
                <a:ext cx="304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7047309" y="3390503"/>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7047309" y="4304109"/>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6857206" y="5409406"/>
                <a:ext cx="7620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2" idx="3"/>
              </p:cNvCxnSpPr>
              <p:nvPr/>
            </p:nvCxnSpPr>
            <p:spPr>
              <a:xfrm>
                <a:off x="8609012" y="2857500"/>
                <a:ext cx="1588" cy="31623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2" idx="3"/>
              </p:cNvCxnSpPr>
              <p:nvPr/>
            </p:nvCxnSpPr>
            <p:spPr>
              <a:xfrm rot="10800000" flipV="1">
                <a:off x="7999412" y="6019800"/>
                <a:ext cx="611188" cy="38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1"/>
              </p:cNvCxnSpPr>
              <p:nvPr/>
            </p:nvCxnSpPr>
            <p:spPr>
              <a:xfrm rot="10800000" flipV="1">
                <a:off x="5942012" y="2857500"/>
                <a:ext cx="1588" cy="2552700"/>
              </a:xfrm>
              <a:prstGeom prst="line">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a:off x="5942014" y="5410200"/>
                <a:ext cx="1295399" cy="1588"/>
              </a:xfrm>
              <a:prstGeom prst="straightConnector1">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475412" y="5791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a:t>
                </a:r>
              </a:p>
            </p:txBody>
          </p:sp>
          <p:cxnSp>
            <p:nvCxnSpPr>
              <p:cNvPr id="23" name="Straight Arrow Connector 22"/>
              <p:cNvCxnSpPr/>
              <p:nvPr/>
            </p:nvCxnSpPr>
            <p:spPr>
              <a:xfrm rot="5400000">
                <a:off x="7048897" y="6513909"/>
                <a:ext cx="381794"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6400800" y="32004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TRUE</a:t>
              </a:r>
            </a:p>
          </p:txBody>
        </p:sp>
        <p:sp>
          <p:nvSpPr>
            <p:cNvPr id="8" name="Rectangle 7"/>
            <p:cNvSpPr/>
            <p:nvPr/>
          </p:nvSpPr>
          <p:spPr>
            <a:xfrm>
              <a:off x="7772400" y="32004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FALSE</a:t>
              </a:r>
            </a:p>
          </p:txBody>
        </p:sp>
      </p:grpSp>
      <p:sp>
        <p:nvSpPr>
          <p:cNvPr id="29" name="Rectangle 28"/>
          <p:cNvSpPr/>
          <p:nvPr/>
        </p:nvSpPr>
        <p:spPr>
          <a:xfrm>
            <a:off x="6856412" y="2346960"/>
            <a:ext cx="1524000"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Initial values</a:t>
            </a:r>
          </a:p>
        </p:txBody>
      </p:sp>
      <p:sp>
        <p:nvSpPr>
          <p:cNvPr id="30" name="Rectangle 29"/>
          <p:cNvSpPr/>
          <p:nvPr/>
        </p:nvSpPr>
        <p:spPr>
          <a:xfrm>
            <a:off x="6856412" y="3164840"/>
            <a:ext cx="1524000"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 1</a:t>
            </a:r>
          </a:p>
        </p:txBody>
      </p:sp>
      <p:sp>
        <p:nvSpPr>
          <p:cNvPr id="31" name="Rectangle 30"/>
          <p:cNvSpPr/>
          <p:nvPr/>
        </p:nvSpPr>
        <p:spPr>
          <a:xfrm>
            <a:off x="6856412" y="3926840"/>
            <a:ext cx="1524000"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 2</a:t>
            </a:r>
          </a:p>
        </p:txBody>
      </p:sp>
      <p:sp>
        <p:nvSpPr>
          <p:cNvPr id="32" name="Diamond 31"/>
          <p:cNvSpPr/>
          <p:nvPr/>
        </p:nvSpPr>
        <p:spPr>
          <a:xfrm>
            <a:off x="6323012" y="4688840"/>
            <a:ext cx="2667000" cy="594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Condition?</a:t>
            </a:r>
          </a:p>
        </p:txBody>
      </p:sp>
      <p:cxnSp>
        <p:nvCxnSpPr>
          <p:cNvPr id="33" name="Straight Arrow Connector 32"/>
          <p:cNvCxnSpPr/>
          <p:nvPr/>
        </p:nvCxnSpPr>
        <p:spPr>
          <a:xfrm rot="5400000">
            <a:off x="7320835" y="2049383"/>
            <a:ext cx="594360"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endCxn id="30" idx="0"/>
          </p:cNvCxnSpPr>
          <p:nvPr/>
        </p:nvCxnSpPr>
        <p:spPr>
          <a:xfrm rot="5400000">
            <a:off x="7440612" y="2987040"/>
            <a:ext cx="355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7453762" y="3786690"/>
            <a:ext cx="33088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7453762" y="4548690"/>
            <a:ext cx="33088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2" idx="3"/>
          </p:cNvCxnSpPr>
          <p:nvPr/>
        </p:nvCxnSpPr>
        <p:spPr>
          <a:xfrm>
            <a:off x="8990012" y="4986020"/>
            <a:ext cx="1588" cy="11099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42" idx="3"/>
          </p:cNvCxnSpPr>
          <p:nvPr/>
        </p:nvCxnSpPr>
        <p:spPr>
          <a:xfrm rot="10800000" flipV="1">
            <a:off x="8380412" y="6111240"/>
            <a:ext cx="611188" cy="330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5332412" y="3961606"/>
            <a:ext cx="1981200" cy="1588"/>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856412" y="5913120"/>
            <a:ext cx="1524000" cy="462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statement</a:t>
            </a:r>
          </a:p>
        </p:txBody>
      </p:sp>
      <p:cxnSp>
        <p:nvCxnSpPr>
          <p:cNvPr id="43" name="Straight Arrow Connector 42"/>
          <p:cNvCxnSpPr/>
          <p:nvPr/>
        </p:nvCxnSpPr>
        <p:spPr>
          <a:xfrm rot="5400000">
            <a:off x="7455350" y="6539362"/>
            <a:ext cx="330888"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46812" y="5146040"/>
            <a:ext cx="838200" cy="264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TRUE</a:t>
            </a:r>
          </a:p>
        </p:txBody>
      </p:sp>
      <p:sp>
        <p:nvSpPr>
          <p:cNvPr id="28" name="Rectangle 27"/>
          <p:cNvSpPr/>
          <p:nvPr/>
        </p:nvSpPr>
        <p:spPr>
          <a:xfrm>
            <a:off x="8229600" y="5181600"/>
            <a:ext cx="838200" cy="264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FALSE</a:t>
            </a:r>
          </a:p>
        </p:txBody>
      </p:sp>
      <p:cxnSp>
        <p:nvCxnSpPr>
          <p:cNvPr id="46" name="Straight Arrow Connector 45"/>
          <p:cNvCxnSpPr/>
          <p:nvPr/>
        </p:nvCxnSpPr>
        <p:spPr>
          <a:xfrm>
            <a:off x="6323012" y="2971800"/>
            <a:ext cx="12954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50838"/>
            <a:ext cx="8458200" cy="563562"/>
          </a:xfrm>
        </p:spPr>
        <p:txBody>
          <a:bodyPr/>
          <a:lstStyle/>
          <a:p>
            <a:r>
              <a:rPr lang="en-US"/>
              <a:t>Tóm tắt: Bố cục của một chương trình C</a:t>
            </a:r>
          </a:p>
        </p:txBody>
      </p:sp>
      <p:sp>
        <p:nvSpPr>
          <p:cNvPr id="3" name="Content Placeholder 2"/>
          <p:cNvSpPr>
            <a:spLocks noGrp="1"/>
          </p:cNvSpPr>
          <p:nvPr>
            <p:ph idx="1"/>
          </p:nvPr>
        </p:nvSpPr>
        <p:spPr>
          <a:xfrm>
            <a:off x="76200" y="1828800"/>
            <a:ext cx="6248400" cy="3276600"/>
          </a:xfrm>
        </p:spPr>
        <p:txBody>
          <a:bodyPr/>
          <a:lstStyle/>
          <a:p>
            <a:pPr>
              <a:buNone/>
            </a:pPr>
            <a:r>
              <a:rPr lang="en-US">
                <a:solidFill>
                  <a:srgbClr val="0000FF"/>
                </a:solidFill>
                <a:latin typeface="Courier New" pitchFamily="49" charset="0"/>
                <a:cs typeface="Courier New" pitchFamily="49" charset="0"/>
              </a:rPr>
              <a:t>#include &lt;fileThưViện.h&gt;</a:t>
            </a:r>
          </a:p>
          <a:p>
            <a:pPr>
              <a:buNone/>
            </a:pPr>
            <a:r>
              <a:rPr lang="en-US">
                <a:solidFill>
                  <a:srgbClr val="0000FF"/>
                </a:solidFill>
                <a:latin typeface="Courier New" pitchFamily="49" charset="0"/>
                <a:cs typeface="Courier New" pitchFamily="49" charset="0"/>
              </a:rPr>
              <a:t>int main()</a:t>
            </a:r>
          </a:p>
          <a:p>
            <a:pPr>
              <a:buNone/>
            </a:pPr>
            <a:r>
              <a:rPr lang="en-US">
                <a:solidFill>
                  <a:srgbClr val="0000FF"/>
                </a:solidFill>
                <a:latin typeface="Courier New" pitchFamily="49" charset="0"/>
                <a:cs typeface="Courier New" pitchFamily="49" charset="0"/>
              </a:rPr>
              <a:t>{  &lt;statements;&gt;</a:t>
            </a:r>
          </a:p>
          <a:p>
            <a:pPr>
              <a:buNone/>
            </a:pPr>
            <a:r>
              <a:rPr lang="en-US">
                <a:solidFill>
                  <a:srgbClr val="0000FF"/>
                </a:solidFill>
                <a:latin typeface="Courier New" pitchFamily="49" charset="0"/>
                <a:cs typeface="Courier New" pitchFamily="49" charset="0"/>
              </a:rPr>
              <a:t>   return 0;</a:t>
            </a:r>
          </a:p>
          <a:p>
            <a:pPr>
              <a:buNone/>
            </a:pPr>
            <a:r>
              <a:rPr lang="en-US">
                <a:solidFill>
                  <a:srgbClr val="0000FF"/>
                </a:solidFill>
                <a:latin typeface="Courier New" pitchFamily="49" charset="0"/>
                <a:cs typeface="Courier New" pitchFamily="49" charset="0"/>
              </a:rPr>
              <a:t>}</a:t>
            </a:r>
          </a:p>
        </p:txBody>
      </p:sp>
      <p:sp>
        <p:nvSpPr>
          <p:cNvPr id="4" name="Rectangle 3"/>
          <p:cNvSpPr/>
          <p:nvPr/>
        </p:nvSpPr>
        <p:spPr>
          <a:xfrm>
            <a:off x="6172200" y="1905000"/>
            <a:ext cx="1143000" cy="381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Giải thích</a:t>
            </a:r>
          </a:p>
        </p:txBody>
      </p:sp>
      <p:sp>
        <p:nvSpPr>
          <p:cNvPr id="5" name="Rectangle 4"/>
          <p:cNvSpPr/>
          <p:nvPr/>
        </p:nvSpPr>
        <p:spPr>
          <a:xfrm>
            <a:off x="2895600" y="2514600"/>
            <a:ext cx="1143000" cy="381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Giải thích</a:t>
            </a:r>
          </a:p>
        </p:txBody>
      </p:sp>
      <p:sp>
        <p:nvSpPr>
          <p:cNvPr id="6" name="Rectangle 5"/>
          <p:cNvSpPr/>
          <p:nvPr/>
        </p:nvSpPr>
        <p:spPr>
          <a:xfrm>
            <a:off x="3352800" y="3657600"/>
            <a:ext cx="1143000" cy="381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Giải thích</a:t>
            </a:r>
          </a:p>
        </p:txBody>
      </p:sp>
      <p:graphicFrame>
        <p:nvGraphicFramePr>
          <p:cNvPr id="7" name="Table 6"/>
          <p:cNvGraphicFramePr>
            <a:graphicFrameLocks noGrp="1"/>
          </p:cNvGraphicFramePr>
          <p:nvPr/>
        </p:nvGraphicFramePr>
        <p:xfrm>
          <a:off x="4572000" y="2431060"/>
          <a:ext cx="4419600" cy="3276740"/>
        </p:xfrm>
        <a:graphic>
          <a:graphicData uri="http://schemas.openxmlformats.org/drawingml/2006/table">
            <a:tbl>
              <a:tblPr firstRow="1" bandRow="1">
                <a:tableStyleId>{5C22544A-7EE6-4342-B048-85BDC9FD1C3A}</a:tableStyleId>
              </a:tblPr>
              <a:tblGrid>
                <a:gridCol w="1272269">
                  <a:extLst>
                    <a:ext uri="{9D8B030D-6E8A-4147-A177-3AD203B41FA5}">
                      <a16:colId xmlns:a16="http://schemas.microsoft.com/office/drawing/2014/main" val="20000"/>
                    </a:ext>
                  </a:extLst>
                </a:gridCol>
                <a:gridCol w="3147331">
                  <a:extLst>
                    <a:ext uri="{9D8B030D-6E8A-4147-A177-3AD203B41FA5}">
                      <a16:colId xmlns:a16="http://schemas.microsoft.com/office/drawing/2014/main" val="20001"/>
                    </a:ext>
                  </a:extLst>
                </a:gridCol>
              </a:tblGrid>
              <a:tr h="464540">
                <a:tc>
                  <a:txBody>
                    <a:bodyPr/>
                    <a:lstStyle/>
                    <a:p>
                      <a:r>
                        <a:rPr lang="en-US">
                          <a:latin typeface="Arial" pitchFamily="34" charset="0"/>
                          <a:cs typeface="Arial" pitchFamily="34" charset="0"/>
                        </a:rPr>
                        <a:t>Thư</a:t>
                      </a:r>
                      <a:r>
                        <a:rPr lang="en-US" baseline="0">
                          <a:latin typeface="Arial" pitchFamily="34" charset="0"/>
                          <a:cs typeface="Arial" pitchFamily="34" charset="0"/>
                        </a:rPr>
                        <a:t> viện</a:t>
                      </a:r>
                      <a:endParaRPr lang="en-US">
                        <a:latin typeface="Arial" pitchFamily="34" charset="0"/>
                        <a:cs typeface="Arial" pitchFamily="34" charset="0"/>
                      </a:endParaRPr>
                    </a:p>
                  </a:txBody>
                  <a:tcPr/>
                </a:tc>
                <a:tc>
                  <a:txBody>
                    <a:bodyPr/>
                    <a:lstStyle/>
                    <a:p>
                      <a:r>
                        <a:rPr lang="en-US">
                          <a:latin typeface="Arial" pitchFamily="34" charset="0"/>
                          <a:cs typeface="Arial" pitchFamily="34" charset="0"/>
                        </a:rPr>
                        <a:t>Chứa</a:t>
                      </a:r>
                    </a:p>
                  </a:txBody>
                  <a:tcPr/>
                </a:tc>
                <a:extLst>
                  <a:ext uri="{0D108BD9-81ED-4DB2-BD59-A6C34878D82A}">
                    <a16:rowId xmlns:a16="http://schemas.microsoft.com/office/drawing/2014/main" val="10000"/>
                  </a:ext>
                </a:extLst>
              </a:tr>
              <a:tr h="419240">
                <a:tc>
                  <a:txBody>
                    <a:bodyPr/>
                    <a:lstStyle/>
                    <a:p>
                      <a:r>
                        <a:rPr lang="en-US" b="1">
                          <a:latin typeface="Arial" pitchFamily="34" charset="0"/>
                          <a:cs typeface="Arial" pitchFamily="34" charset="0"/>
                        </a:rPr>
                        <a:t>stdio.h</a:t>
                      </a:r>
                    </a:p>
                  </a:txBody>
                  <a:tcPr/>
                </a:tc>
                <a:tc>
                  <a:txBody>
                    <a:bodyPr/>
                    <a:lstStyle/>
                    <a:p>
                      <a:r>
                        <a:rPr lang="en-US">
                          <a:latin typeface="Arial" pitchFamily="34" charset="0"/>
                          <a:cs typeface="Arial" pitchFamily="34" charset="0"/>
                        </a:rPr>
                        <a:t>Code</a:t>
                      </a:r>
                      <a:r>
                        <a:rPr lang="en-US" baseline="0">
                          <a:latin typeface="Arial" pitchFamily="34" charset="0"/>
                          <a:cs typeface="Arial" pitchFamily="34" charset="0"/>
                        </a:rPr>
                        <a:t> các tác vụ xuất nhập</a:t>
                      </a:r>
                      <a:endParaRPr lang="en-US">
                        <a:latin typeface="Arial" pitchFamily="34" charset="0"/>
                        <a:cs typeface="Arial" pitchFamily="34" charset="0"/>
                      </a:endParaRPr>
                    </a:p>
                  </a:txBody>
                  <a:tcPr/>
                </a:tc>
                <a:extLst>
                  <a:ext uri="{0D108BD9-81ED-4DB2-BD59-A6C34878D82A}">
                    <a16:rowId xmlns:a16="http://schemas.microsoft.com/office/drawing/2014/main" val="10001"/>
                  </a:ext>
                </a:extLst>
              </a:tr>
              <a:tr h="419240">
                <a:tc>
                  <a:txBody>
                    <a:bodyPr/>
                    <a:lstStyle/>
                    <a:p>
                      <a:r>
                        <a:rPr lang="en-US" b="1">
                          <a:latin typeface="Arial" pitchFamily="34" charset="0"/>
                          <a:cs typeface="Arial" pitchFamily="34" charset="0"/>
                        </a:rPr>
                        <a:t>math.h</a:t>
                      </a:r>
                    </a:p>
                  </a:txBody>
                  <a:tcPr/>
                </a:tc>
                <a:tc>
                  <a:txBody>
                    <a:bodyPr/>
                    <a:lstStyle/>
                    <a:p>
                      <a:r>
                        <a:rPr lang="en-US">
                          <a:latin typeface="Arial" pitchFamily="34" charset="0"/>
                          <a:cs typeface="Arial" pitchFamily="34" charset="0"/>
                        </a:rPr>
                        <a:t>Các</a:t>
                      </a:r>
                      <a:r>
                        <a:rPr lang="en-US" baseline="0">
                          <a:latin typeface="Arial" pitchFamily="34" charset="0"/>
                          <a:cs typeface="Arial" pitchFamily="34" charset="0"/>
                        </a:rPr>
                        <a:t> hàm toán học</a:t>
                      </a:r>
                      <a:endParaRPr lang="en-US">
                        <a:latin typeface="Arial" pitchFamily="34" charset="0"/>
                        <a:cs typeface="Arial" pitchFamily="34" charset="0"/>
                      </a:endParaRPr>
                    </a:p>
                  </a:txBody>
                  <a:tcPr/>
                </a:tc>
                <a:extLst>
                  <a:ext uri="{0D108BD9-81ED-4DB2-BD59-A6C34878D82A}">
                    <a16:rowId xmlns:a16="http://schemas.microsoft.com/office/drawing/2014/main" val="10002"/>
                  </a:ext>
                </a:extLst>
              </a:tr>
              <a:tr h="419240">
                <a:tc>
                  <a:txBody>
                    <a:bodyPr/>
                    <a:lstStyle/>
                    <a:p>
                      <a:r>
                        <a:rPr lang="en-US" b="1">
                          <a:latin typeface="Arial" pitchFamily="34" charset="0"/>
                          <a:cs typeface="Arial" pitchFamily="34" charset="0"/>
                        </a:rPr>
                        <a:t>stdlib.h</a:t>
                      </a:r>
                    </a:p>
                  </a:txBody>
                  <a:tcPr/>
                </a:tc>
                <a:tc>
                  <a:txBody>
                    <a:bodyPr/>
                    <a:lstStyle/>
                    <a:p>
                      <a:r>
                        <a:rPr lang="en-US">
                          <a:latin typeface="Arial" pitchFamily="34" charset="0"/>
                          <a:cs typeface="Arial" pitchFamily="34" charset="0"/>
                        </a:rPr>
                        <a:t>Quản</a:t>
                      </a:r>
                      <a:r>
                        <a:rPr lang="en-US" baseline="0">
                          <a:latin typeface="Arial" pitchFamily="34" charset="0"/>
                          <a:cs typeface="Arial" pitchFamily="34" charset="0"/>
                        </a:rPr>
                        <a:t> lý  bộ nhớ động, chuyển kiểu</a:t>
                      </a:r>
                      <a:endParaRPr lang="en-US">
                        <a:latin typeface="Arial" pitchFamily="34" charset="0"/>
                        <a:cs typeface="Arial" pitchFamily="34" charset="0"/>
                      </a:endParaRPr>
                    </a:p>
                  </a:txBody>
                  <a:tcPr/>
                </a:tc>
                <a:extLst>
                  <a:ext uri="{0D108BD9-81ED-4DB2-BD59-A6C34878D82A}">
                    <a16:rowId xmlns:a16="http://schemas.microsoft.com/office/drawing/2014/main" val="10003"/>
                  </a:ext>
                </a:extLst>
              </a:tr>
              <a:tr h="723620">
                <a:tc>
                  <a:txBody>
                    <a:bodyPr/>
                    <a:lstStyle/>
                    <a:p>
                      <a:r>
                        <a:rPr lang="en-US" b="1">
                          <a:latin typeface="Arial" pitchFamily="34" charset="0"/>
                          <a:cs typeface="Arial" pitchFamily="34" charset="0"/>
                        </a:rPr>
                        <a:t>conio.h</a:t>
                      </a:r>
                    </a:p>
                  </a:txBody>
                  <a:tcPr/>
                </a:tc>
                <a:tc>
                  <a:txBody>
                    <a:bodyPr/>
                    <a:lstStyle/>
                    <a:p>
                      <a:r>
                        <a:rPr lang="en-US">
                          <a:latin typeface="Arial" pitchFamily="34" charset="0"/>
                          <a:cs typeface="Arial" pitchFamily="34" charset="0"/>
                        </a:rPr>
                        <a:t>Thư</a:t>
                      </a:r>
                      <a:r>
                        <a:rPr lang="en-US" baseline="0">
                          <a:latin typeface="Arial" pitchFamily="34" charset="0"/>
                          <a:cs typeface="Arial" pitchFamily="34" charset="0"/>
                        </a:rPr>
                        <a:t> viện DOS (command prompt), quản lý bàn phím, màn hình</a:t>
                      </a:r>
                      <a:endParaRPr lang="en-US">
                        <a:latin typeface="Arial" pitchFamily="34" charset="0"/>
                        <a:cs typeface="Arial" pitchFamily="34" charset="0"/>
                      </a:endParaRPr>
                    </a:p>
                  </a:txBody>
                  <a:tcPr/>
                </a:tc>
                <a:extLst>
                  <a:ext uri="{0D108BD9-81ED-4DB2-BD59-A6C34878D82A}">
                    <a16:rowId xmlns:a16="http://schemas.microsoft.com/office/drawing/2014/main" val="10004"/>
                  </a:ext>
                </a:extLst>
              </a:tr>
              <a:tr h="419240">
                <a:tc>
                  <a:txBody>
                    <a:bodyPr/>
                    <a:lstStyle/>
                    <a:p>
                      <a:r>
                        <a:rPr lang="en-US" b="1">
                          <a:latin typeface="Arial" pitchFamily="34" charset="0"/>
                          <a:cs typeface="Arial" pitchFamily="34" charset="0"/>
                        </a:rPr>
                        <a:t>ctype.h</a:t>
                      </a:r>
                    </a:p>
                  </a:txBody>
                  <a:tcPr/>
                </a:tc>
                <a:tc>
                  <a:txBody>
                    <a:bodyPr/>
                    <a:lstStyle/>
                    <a:p>
                      <a:r>
                        <a:rPr lang="en-US">
                          <a:latin typeface="Arial" pitchFamily="34" charset="0"/>
                          <a:cs typeface="Arial" pitchFamily="34" charset="0"/>
                        </a:rPr>
                        <a:t>Quản</a:t>
                      </a:r>
                      <a:r>
                        <a:rPr lang="en-US" baseline="0">
                          <a:latin typeface="Arial" pitchFamily="34" charset="0"/>
                          <a:cs typeface="Arial" pitchFamily="34" charset="0"/>
                        </a:rPr>
                        <a:t> lý ký tự</a:t>
                      </a:r>
                      <a:endParaRPr lang="en-US">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Tóm tắt: Bộ nhớ của chương trình</a:t>
            </a:r>
          </a:p>
        </p:txBody>
      </p:sp>
      <p:pic>
        <p:nvPicPr>
          <p:cNvPr id="1027" name="Picture 3"/>
          <p:cNvPicPr>
            <a:picLocks noChangeAspect="1" noChangeArrowheads="1"/>
          </p:cNvPicPr>
          <p:nvPr/>
        </p:nvPicPr>
        <p:blipFill>
          <a:blip r:embed="rId2"/>
          <a:srcRect/>
          <a:stretch>
            <a:fillRect/>
          </a:stretch>
        </p:blipFill>
        <p:spPr bwMode="auto">
          <a:xfrm>
            <a:off x="740904" y="1019174"/>
            <a:ext cx="6193296" cy="1952626"/>
          </a:xfrm>
          <a:prstGeom prst="rect">
            <a:avLst/>
          </a:prstGeom>
          <a:noFill/>
          <a:ln w="9525">
            <a:noFill/>
            <a:miter lim="800000"/>
            <a:headEnd/>
            <a:tailEnd/>
          </a:ln>
          <a:effectLst/>
        </p:spPr>
      </p:pic>
      <p:sp>
        <p:nvSpPr>
          <p:cNvPr id="6" name="Rectangle 5"/>
          <p:cNvSpPr/>
          <p:nvPr/>
        </p:nvSpPr>
        <p:spPr>
          <a:xfrm>
            <a:off x="4800600" y="358140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n:10 (int)</a:t>
            </a:r>
          </a:p>
        </p:txBody>
      </p:sp>
      <p:sp>
        <p:nvSpPr>
          <p:cNvPr id="7" name="Rectangle 6"/>
          <p:cNvSpPr/>
          <p:nvPr/>
        </p:nvSpPr>
        <p:spPr>
          <a:xfrm>
            <a:off x="3657600" y="35814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4202496</a:t>
            </a:r>
          </a:p>
        </p:txBody>
      </p:sp>
      <p:sp>
        <p:nvSpPr>
          <p:cNvPr id="8" name="Rectangle 7"/>
          <p:cNvSpPr/>
          <p:nvPr/>
        </p:nvSpPr>
        <p:spPr>
          <a:xfrm>
            <a:off x="4800600" y="327660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 65 (‘A’- char)</a:t>
            </a:r>
          </a:p>
        </p:txBody>
      </p:sp>
      <p:sp>
        <p:nvSpPr>
          <p:cNvPr id="9" name="Rectangle 8"/>
          <p:cNvSpPr/>
          <p:nvPr/>
        </p:nvSpPr>
        <p:spPr>
          <a:xfrm>
            <a:off x="3657600" y="32766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4202500</a:t>
            </a:r>
          </a:p>
        </p:txBody>
      </p:sp>
      <p:sp>
        <p:nvSpPr>
          <p:cNvPr id="10" name="Rectangle 9"/>
          <p:cNvSpPr/>
          <p:nvPr/>
        </p:nvSpPr>
        <p:spPr>
          <a:xfrm>
            <a:off x="4800600" y="563880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m:20 (long)</a:t>
            </a:r>
          </a:p>
        </p:txBody>
      </p:sp>
      <p:sp>
        <p:nvSpPr>
          <p:cNvPr id="11" name="Rectangle 10"/>
          <p:cNvSpPr/>
          <p:nvPr/>
        </p:nvSpPr>
        <p:spPr>
          <a:xfrm>
            <a:off x="3657600" y="56388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2293620</a:t>
            </a:r>
          </a:p>
        </p:txBody>
      </p:sp>
      <p:sp>
        <p:nvSpPr>
          <p:cNvPr id="12" name="Rectangle 11"/>
          <p:cNvSpPr/>
          <p:nvPr/>
        </p:nvSpPr>
        <p:spPr>
          <a:xfrm>
            <a:off x="4800600" y="594360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x:2.5 (float)</a:t>
            </a:r>
          </a:p>
        </p:txBody>
      </p:sp>
      <p:sp>
        <p:nvSpPr>
          <p:cNvPr id="13" name="Rectangle 12"/>
          <p:cNvSpPr/>
          <p:nvPr/>
        </p:nvSpPr>
        <p:spPr>
          <a:xfrm>
            <a:off x="3657600" y="59436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2293616</a:t>
            </a:r>
          </a:p>
        </p:txBody>
      </p:sp>
      <p:sp>
        <p:nvSpPr>
          <p:cNvPr id="14" name="Rectangle 13"/>
          <p:cNvSpPr/>
          <p:nvPr/>
        </p:nvSpPr>
        <p:spPr>
          <a:xfrm>
            <a:off x="4800600" y="624840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y:1.25 (double)</a:t>
            </a:r>
          </a:p>
        </p:txBody>
      </p:sp>
      <p:sp>
        <p:nvSpPr>
          <p:cNvPr id="15" name="Rectangle 14"/>
          <p:cNvSpPr/>
          <p:nvPr/>
        </p:nvSpPr>
        <p:spPr>
          <a:xfrm>
            <a:off x="3657600" y="62484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2293608</a:t>
            </a:r>
          </a:p>
        </p:txBody>
      </p:sp>
      <p:sp>
        <p:nvSpPr>
          <p:cNvPr id="16" name="Rectangle 15"/>
          <p:cNvSpPr/>
          <p:nvPr/>
        </p:nvSpPr>
        <p:spPr>
          <a:xfrm>
            <a:off x="4800600" y="39624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main()</a:t>
            </a:r>
          </a:p>
        </p:txBody>
      </p:sp>
      <p:sp>
        <p:nvSpPr>
          <p:cNvPr id="17" name="Rectangle 16"/>
          <p:cNvSpPr/>
          <p:nvPr/>
        </p:nvSpPr>
        <p:spPr>
          <a:xfrm>
            <a:off x="3657600" y="4419600"/>
            <a:ext cx="1066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4199056</a:t>
            </a:r>
          </a:p>
        </p:txBody>
      </p:sp>
      <p:sp>
        <p:nvSpPr>
          <p:cNvPr id="18" name="Rectangle 17"/>
          <p:cNvSpPr/>
          <p:nvPr/>
        </p:nvSpPr>
        <p:spPr>
          <a:xfrm>
            <a:off x="6781800" y="3276600"/>
            <a:ext cx="2286000" cy="6096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itchFamily="34" charset="0"/>
                <a:cs typeface="Arial" pitchFamily="34" charset="0"/>
              </a:rPr>
              <a:t>Data segment</a:t>
            </a:r>
          </a:p>
          <a:p>
            <a:pPr algn="ctr"/>
            <a:r>
              <a:rPr lang="en-US">
                <a:latin typeface="Arial" pitchFamily="34" charset="0"/>
                <a:cs typeface="Arial" pitchFamily="34" charset="0"/>
              </a:rPr>
              <a:t>(biến  global)</a:t>
            </a:r>
          </a:p>
        </p:txBody>
      </p:sp>
      <p:sp>
        <p:nvSpPr>
          <p:cNvPr id="19" name="Rectangle 18"/>
          <p:cNvSpPr/>
          <p:nvPr/>
        </p:nvSpPr>
        <p:spPr>
          <a:xfrm>
            <a:off x="6781800" y="3962400"/>
            <a:ext cx="228600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itchFamily="34" charset="0"/>
                <a:cs typeface="Arial" pitchFamily="34" charset="0"/>
              </a:rPr>
              <a:t>Code segment</a:t>
            </a:r>
          </a:p>
          <a:p>
            <a:pPr algn="ctr"/>
            <a:r>
              <a:rPr lang="en-US">
                <a:latin typeface="Arial" pitchFamily="34" charset="0"/>
                <a:cs typeface="Arial" pitchFamily="34" charset="0"/>
              </a:rPr>
              <a:t>(biến  global)</a:t>
            </a:r>
          </a:p>
        </p:txBody>
      </p:sp>
      <p:sp>
        <p:nvSpPr>
          <p:cNvPr id="20" name="Rectangle 19"/>
          <p:cNvSpPr/>
          <p:nvPr/>
        </p:nvSpPr>
        <p:spPr>
          <a:xfrm>
            <a:off x="6781800" y="5638800"/>
            <a:ext cx="2286000" cy="914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itchFamily="34" charset="0"/>
                <a:cs typeface="Arial" pitchFamily="34" charset="0"/>
              </a:rPr>
              <a:t>Stack segment</a:t>
            </a:r>
          </a:p>
          <a:p>
            <a:pPr algn="ctr"/>
            <a:r>
              <a:rPr lang="en-US">
                <a:latin typeface="Arial" pitchFamily="34" charset="0"/>
                <a:cs typeface="Arial" pitchFamily="34" charset="0"/>
              </a:rPr>
              <a:t>(biến  local)</a:t>
            </a:r>
          </a:p>
        </p:txBody>
      </p:sp>
      <p:cxnSp>
        <p:nvCxnSpPr>
          <p:cNvPr id="23" name="Straight Arrow Connector 22"/>
          <p:cNvCxnSpPr/>
          <p:nvPr/>
        </p:nvCxnSpPr>
        <p:spPr>
          <a:xfrm rot="5400000" flipH="1" flipV="1">
            <a:off x="3200400" y="3581400"/>
            <a:ext cx="6096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3009900" y="6133306"/>
            <a:ext cx="8382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800600" y="48006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81800" y="4800600"/>
            <a:ext cx="228600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Arial" pitchFamily="34" charset="0"/>
                <a:cs typeface="Arial" pitchFamily="34" charset="0"/>
              </a:rPr>
              <a:t>heap</a:t>
            </a:r>
          </a:p>
          <a:p>
            <a:pPr algn="ctr"/>
            <a:r>
              <a:rPr lang="en-US">
                <a:latin typeface="Arial" pitchFamily="34" charset="0"/>
                <a:cs typeface="Arial" pitchFamily="34" charset="0"/>
              </a:rPr>
              <a:t>(chứa dữ liệu động)</a:t>
            </a:r>
          </a:p>
        </p:txBody>
      </p:sp>
      <p:sp>
        <p:nvSpPr>
          <p:cNvPr id="35" name="Rectangle 34"/>
          <p:cNvSpPr/>
          <p:nvPr/>
        </p:nvSpPr>
        <p:spPr>
          <a:xfrm>
            <a:off x="6477000" y="1981200"/>
            <a:ext cx="2514600" cy="1143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Hãy kiểm tra kích thước bộ nhớ của các kiểu char, int, long, float, double</a:t>
            </a:r>
          </a:p>
        </p:txBody>
      </p:sp>
      <p:cxnSp>
        <p:nvCxnSpPr>
          <p:cNvPr id="37" name="Straight Arrow Connector 36"/>
          <p:cNvCxnSpPr>
            <a:endCxn id="35" idx="1"/>
          </p:cNvCxnSpPr>
          <p:nvPr/>
        </p:nvCxnSpPr>
        <p:spPr>
          <a:xfrm>
            <a:off x="5105400" y="2133600"/>
            <a:ext cx="1371600" cy="4191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flipV="1">
            <a:off x="4724400" y="2743200"/>
            <a:ext cx="1752600" cy="457200"/>
          </a:xfrm>
          <a:prstGeom prst="straightConnector1">
            <a:avLst/>
          </a:prstGeom>
          <a:ln>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6200" y="3200400"/>
            <a:ext cx="3124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000">
                <a:latin typeface="Arial" pitchFamily="34" charset="0"/>
                <a:cs typeface="Arial" pitchFamily="34" charset="0"/>
              </a:rPr>
              <a:t> Dùng toán tử &amp; để truy cập địa chỉ lưu trữ trong bộ nhớ của dữ liệu/hàm.</a:t>
            </a:r>
          </a:p>
        </p:txBody>
      </p:sp>
      <p:sp>
        <p:nvSpPr>
          <p:cNvPr id="33" name="Rectangle 32"/>
          <p:cNvSpPr/>
          <p:nvPr/>
        </p:nvSpPr>
        <p:spPr>
          <a:xfrm>
            <a:off x="76200" y="4876800"/>
            <a:ext cx="3124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000">
                <a:latin typeface="Arial" pitchFamily="34" charset="0"/>
                <a:cs typeface="Arial" pitchFamily="34" charset="0"/>
              </a:rPr>
              <a:t>Dùng toán tử sizeof(biến) hoặc sizeof(kiểu) để biết kích thước lưu trữ của 1 biến/kiểu dữ liệu</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Bài tập thêm</a:t>
            </a:r>
          </a:p>
        </p:txBody>
      </p:sp>
      <p:sp>
        <p:nvSpPr>
          <p:cNvPr id="3" name="Content Placeholder 2"/>
          <p:cNvSpPr>
            <a:spLocks noGrp="1"/>
          </p:cNvSpPr>
          <p:nvPr>
            <p:ph idx="1"/>
          </p:nvPr>
        </p:nvSpPr>
        <p:spPr/>
        <p:txBody>
          <a:bodyPr>
            <a:normAutofit fontScale="85000" lnSpcReduction="10000"/>
          </a:bodyPr>
          <a:lstStyle/>
          <a:p>
            <a:r>
              <a:rPr lang="en-US"/>
              <a:t>Viết CT nhập 2 phân số. Xuất tổng, hiệu, tích, thương hai phân số này.</a:t>
            </a:r>
          </a:p>
          <a:p>
            <a:pPr lvl="1"/>
            <a:r>
              <a:rPr lang="en-US"/>
              <a:t>Gợi ý: Tập hợp số thực được phân chia thành 2 tập con:</a:t>
            </a:r>
          </a:p>
          <a:p>
            <a:pPr lvl="2"/>
            <a:r>
              <a:rPr lang="en-US"/>
              <a:t>Tập số hữu tỉ (có biểu biễn dạng tỉ số): tập các số thực được mô tả bằng phép chia của 2 số nguyên (phân số)</a:t>
            </a:r>
          </a:p>
          <a:p>
            <a:pPr lvl="2"/>
            <a:r>
              <a:rPr lang="en-US"/>
              <a:t>Tập số vô tỷ(không có biểu biễn dạng tỉ số): tập các số thực không thể mô tả bằng phép chia của 2 số nguyên. Thí dụ: số PI=3.141592… kéo dài đến vô hạn.</a:t>
            </a:r>
          </a:p>
          <a:p>
            <a:pPr lvl="2">
              <a:buFont typeface="Wingdings"/>
              <a:buChar char="à"/>
            </a:pPr>
            <a:r>
              <a:rPr lang="en-US">
                <a:sym typeface="Wingdings" pitchFamily="2" charset="2"/>
              </a:rPr>
              <a:t>Phân số được biểu diễn bằng 2 trị số nguyên: tử số và mẫu số.</a:t>
            </a:r>
          </a:p>
          <a:p>
            <a:r>
              <a:rPr lang="en-US">
                <a:sym typeface="Wingdings" pitchFamily="2" charset="2"/>
              </a:rPr>
              <a:t>VCT giải phương trình bậc II: ax</a:t>
            </a:r>
            <a:r>
              <a:rPr lang="en-US" baseline="30000">
                <a:sym typeface="Wingdings" pitchFamily="2" charset="2"/>
              </a:rPr>
              <a:t>2</a:t>
            </a:r>
            <a:r>
              <a:rPr lang="en-US">
                <a:sym typeface="Wingdings" pitchFamily="2" charset="2"/>
              </a:rPr>
              <a:t>+bx+c=0 </a:t>
            </a:r>
          </a:p>
          <a:p>
            <a:pPr lvl="1">
              <a:buNone/>
            </a:pPr>
            <a:r>
              <a:rPr lang="en-US">
                <a:sym typeface="Wingdings" pitchFamily="2" charset="2"/>
              </a:rPr>
              <a:t>( a,b,c,x1, x2)</a:t>
            </a:r>
          </a:p>
          <a:p>
            <a:r>
              <a:rPr lang="en-US">
                <a:sym typeface="Wingdings" pitchFamily="2" charset="2"/>
              </a:rPr>
              <a:t>VCT hệ phương trình bậc I: ax</a:t>
            </a:r>
            <a:r>
              <a:rPr lang="en-US" baseline="30000">
                <a:sym typeface="Wingdings" pitchFamily="2" charset="2"/>
              </a:rPr>
              <a:t>2</a:t>
            </a:r>
            <a:r>
              <a:rPr lang="en-US">
                <a:sym typeface="Wingdings" pitchFamily="2" charset="2"/>
              </a:rPr>
              <a:t>+bx+c=0 </a:t>
            </a:r>
          </a:p>
          <a:p>
            <a:pPr lvl="1">
              <a:buNone/>
            </a:pPr>
            <a:r>
              <a:rPr lang="en-US">
                <a:sym typeface="Wingdings" pitchFamily="2" charset="2"/>
              </a:rPr>
              <a:t>(ax +by= c, dx+ey=f)</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52800"/>
            <a:ext cx="7924800" cy="563562"/>
          </a:xfrm>
        </p:spPr>
        <p:txBody>
          <a:bodyPr/>
          <a:lstStyle/>
          <a:p>
            <a:r>
              <a:rPr lang="en-US"/>
              <a:t>Xin cám ơn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944562"/>
          </a:xfrm>
        </p:spPr>
        <p:txBody>
          <a:bodyPr/>
          <a:lstStyle/>
          <a:p>
            <a:r>
              <a:rPr lang="en-US"/>
              <a:t>2- Các bước giúp giải một bài toán bằng máy tính </a:t>
            </a:r>
          </a:p>
        </p:txBody>
      </p:sp>
      <p:graphicFrame>
        <p:nvGraphicFramePr>
          <p:cNvPr id="4" name="Table 3"/>
          <p:cNvGraphicFramePr>
            <a:graphicFrameLocks noGrp="1"/>
          </p:cNvGraphicFramePr>
          <p:nvPr/>
        </p:nvGraphicFramePr>
        <p:xfrm>
          <a:off x="304800" y="1524000"/>
          <a:ext cx="8534400" cy="49479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5257800">
                  <a:extLst>
                    <a:ext uri="{9D8B030D-6E8A-4147-A177-3AD203B41FA5}">
                      <a16:colId xmlns:a16="http://schemas.microsoft.com/office/drawing/2014/main" val="20002"/>
                    </a:ext>
                  </a:extLst>
                </a:gridCol>
              </a:tblGrid>
              <a:tr h="370840">
                <a:tc>
                  <a:txBody>
                    <a:bodyPr/>
                    <a:lstStyle/>
                    <a:p>
                      <a:r>
                        <a:rPr lang="en-US">
                          <a:latin typeface="Arial" pitchFamily="34" charset="0"/>
                          <a:cs typeface="Arial" pitchFamily="34" charset="0"/>
                        </a:rPr>
                        <a:t>Bước</a:t>
                      </a:r>
                    </a:p>
                  </a:txBody>
                  <a:tcPr/>
                </a:tc>
                <a:tc>
                  <a:txBody>
                    <a:bodyPr/>
                    <a:lstStyle/>
                    <a:p>
                      <a:r>
                        <a:rPr lang="en-US">
                          <a:latin typeface="Arial" pitchFamily="34" charset="0"/>
                          <a:cs typeface="Arial" pitchFamily="34" charset="0"/>
                        </a:rPr>
                        <a:t>Mục</a:t>
                      </a:r>
                      <a:r>
                        <a:rPr lang="en-US" baseline="0">
                          <a:latin typeface="Arial" pitchFamily="34" charset="0"/>
                          <a:cs typeface="Arial" pitchFamily="34" charset="0"/>
                        </a:rPr>
                        <a:t> tiêu</a:t>
                      </a:r>
                      <a:endParaRPr lang="en-US">
                        <a:latin typeface="Arial" pitchFamily="34" charset="0"/>
                        <a:cs typeface="Arial" pitchFamily="34" charset="0"/>
                      </a:endParaRPr>
                    </a:p>
                  </a:txBody>
                  <a:tcPr/>
                </a:tc>
                <a:tc>
                  <a:txBody>
                    <a:bodyPr/>
                    <a:lstStyle/>
                    <a:p>
                      <a:r>
                        <a:rPr lang="en-US">
                          <a:latin typeface="Arial" pitchFamily="34" charset="0"/>
                          <a:cs typeface="Arial" pitchFamily="34" charset="0"/>
                        </a:rPr>
                        <a:t>Cách</a:t>
                      </a:r>
                      <a:r>
                        <a:rPr lang="en-US" baseline="0">
                          <a:latin typeface="Arial" pitchFamily="34" charset="0"/>
                          <a:cs typeface="Arial" pitchFamily="34" charset="0"/>
                        </a:rPr>
                        <a:t> tiến hành</a:t>
                      </a:r>
                      <a:endParaRPr lang="en-US">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r>
                        <a:rPr lang="en-US">
                          <a:latin typeface="Arial" pitchFamily="34" charset="0"/>
                          <a:cs typeface="Arial" pitchFamily="34" charset="0"/>
                        </a:rPr>
                        <a:t>1</a:t>
                      </a:r>
                    </a:p>
                  </a:txBody>
                  <a:tcPr/>
                </a:tc>
                <a:tc>
                  <a:txBody>
                    <a:bodyPr/>
                    <a:lstStyle/>
                    <a:p>
                      <a:r>
                        <a:rPr lang="en-US" b="1" i="1">
                          <a:latin typeface="Arial" pitchFamily="34" charset="0"/>
                          <a:cs typeface="Arial" pitchFamily="34" charset="0"/>
                        </a:rPr>
                        <a:t>Hiểu</a:t>
                      </a:r>
                      <a:r>
                        <a:rPr lang="en-US" b="1" i="1" baseline="0">
                          <a:latin typeface="Arial" pitchFamily="34" charset="0"/>
                          <a:cs typeface="Arial" pitchFamily="34" charset="0"/>
                        </a:rPr>
                        <a:t> yêu cầu</a:t>
                      </a:r>
                      <a:endParaRPr lang="en-US" b="1" i="1">
                        <a:latin typeface="Arial" pitchFamily="34" charset="0"/>
                        <a:cs typeface="Arial" pitchFamily="34" charset="0"/>
                      </a:endParaRPr>
                    </a:p>
                  </a:txBody>
                  <a:tcPr/>
                </a:tc>
                <a:tc>
                  <a:txBody>
                    <a:bodyPr/>
                    <a:lstStyle/>
                    <a:p>
                      <a:r>
                        <a:rPr lang="en-US">
                          <a:latin typeface="Arial" pitchFamily="34" charset="0"/>
                          <a:cs typeface="Arial" pitchFamily="34" charset="0"/>
                        </a:rPr>
                        <a:t>Đọc</a:t>
                      </a:r>
                      <a:r>
                        <a:rPr lang="en-US" baseline="0">
                          <a:latin typeface="Arial" pitchFamily="34" charset="0"/>
                          <a:cs typeface="Arial" pitchFamily="34" charset="0"/>
                        </a:rPr>
                        <a:t> kỹ mô tả bài toán</a:t>
                      </a:r>
                      <a:endParaRPr lang="en-US">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US">
                          <a:latin typeface="Arial" pitchFamily="34" charset="0"/>
                          <a:cs typeface="Arial" pitchFamily="34" charset="0"/>
                        </a:rPr>
                        <a:t>2</a:t>
                      </a:r>
                    </a:p>
                  </a:txBody>
                  <a:tcPr/>
                </a:tc>
                <a:tc>
                  <a:txBody>
                    <a:bodyPr/>
                    <a:lstStyle/>
                    <a:p>
                      <a:r>
                        <a:rPr lang="en-US" b="1" i="1">
                          <a:latin typeface="Arial" pitchFamily="34" charset="0"/>
                          <a:cs typeface="Arial" pitchFamily="34" charset="0"/>
                        </a:rPr>
                        <a:t>Lên</a:t>
                      </a:r>
                      <a:r>
                        <a:rPr lang="en-US" b="1" i="1" baseline="0">
                          <a:latin typeface="Arial" pitchFamily="34" charset="0"/>
                          <a:cs typeface="Arial" pitchFamily="34" charset="0"/>
                        </a:rPr>
                        <a:t> mô hình dữ liệu</a:t>
                      </a:r>
                      <a:endParaRPr lang="en-US" b="1" i="1">
                        <a:latin typeface="Arial" pitchFamily="34" charset="0"/>
                        <a:cs typeface="Arial" pitchFamily="34" charset="0"/>
                      </a:endParaRPr>
                    </a:p>
                  </a:txBody>
                  <a:tcPr/>
                </a:tc>
                <a:tc>
                  <a:txBody>
                    <a:bodyPr/>
                    <a:lstStyle/>
                    <a:p>
                      <a:r>
                        <a:rPr lang="en-US">
                          <a:latin typeface="Arial" pitchFamily="34" charset="0"/>
                          <a:cs typeface="Arial" pitchFamily="34" charset="0"/>
                        </a:rPr>
                        <a:t>Nhặt</a:t>
                      </a:r>
                      <a:r>
                        <a:rPr lang="en-US" baseline="0">
                          <a:latin typeface="Arial" pitchFamily="34" charset="0"/>
                          <a:cs typeface="Arial" pitchFamily="34" charset="0"/>
                        </a:rPr>
                        <a:t> ra </a:t>
                      </a:r>
                      <a:r>
                        <a:rPr lang="en-US" b="1" baseline="0">
                          <a:latin typeface="Arial" pitchFamily="34" charset="0"/>
                          <a:cs typeface="Arial" pitchFamily="34" charset="0"/>
                        </a:rPr>
                        <a:t>các danh từ</a:t>
                      </a:r>
                      <a:r>
                        <a:rPr lang="en-US" b="0" baseline="0">
                          <a:latin typeface="Arial" pitchFamily="34" charset="0"/>
                          <a:cs typeface="Arial" pitchFamily="34" charset="0"/>
                        </a:rPr>
                        <a:t> </a:t>
                      </a:r>
                      <a:r>
                        <a:rPr lang="en-US" b="0" baseline="0">
                          <a:latin typeface="Arial" pitchFamily="34" charset="0"/>
                          <a:cs typeface="Arial" pitchFamily="34" charset="0"/>
                          <a:sym typeface="Wingdings" pitchFamily="2" charset="2"/>
                        </a:rPr>
                        <a:t> Mô hình dữ liệu</a:t>
                      </a:r>
                    </a:p>
                  </a:txBody>
                  <a:tcPr/>
                </a:tc>
                <a:extLst>
                  <a:ext uri="{0D108BD9-81ED-4DB2-BD59-A6C34878D82A}">
                    <a16:rowId xmlns:a16="http://schemas.microsoft.com/office/drawing/2014/main" val="10002"/>
                  </a:ext>
                </a:extLst>
              </a:tr>
              <a:tr h="370840">
                <a:tc>
                  <a:txBody>
                    <a:bodyPr/>
                    <a:lstStyle/>
                    <a:p>
                      <a:r>
                        <a:rPr lang="en-US">
                          <a:latin typeface="Arial" pitchFamily="34" charset="0"/>
                          <a:cs typeface="Arial" pitchFamily="34" charset="0"/>
                        </a:rPr>
                        <a:t>3</a:t>
                      </a:r>
                    </a:p>
                  </a:txBody>
                  <a:tcPr/>
                </a:tc>
                <a:tc>
                  <a:txBody>
                    <a:bodyPr/>
                    <a:lstStyle/>
                    <a:p>
                      <a:r>
                        <a:rPr lang="en-US" b="1" i="1">
                          <a:latin typeface="Arial" pitchFamily="34" charset="0"/>
                          <a:cs typeface="Arial" pitchFamily="34" charset="0"/>
                        </a:rPr>
                        <a:t>Thiết</a:t>
                      </a:r>
                      <a:r>
                        <a:rPr lang="en-US" b="1" i="1" baseline="0">
                          <a:latin typeface="Arial" pitchFamily="34" charset="0"/>
                          <a:cs typeface="Arial" pitchFamily="34" charset="0"/>
                        </a:rPr>
                        <a:t> kế lời giải</a:t>
                      </a:r>
                      <a:endParaRPr lang="en-US" b="1" i="1">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baseline="0">
                          <a:latin typeface="Arial" pitchFamily="34" charset="0"/>
                          <a:cs typeface="Arial" pitchFamily="34" charset="0"/>
                          <a:sym typeface="Wingdings" pitchFamily="2" charset="2"/>
                        </a:rPr>
                        <a:t>Nhặt ra </a:t>
                      </a:r>
                      <a:r>
                        <a:rPr lang="en-US" b="1" baseline="0">
                          <a:latin typeface="Arial" pitchFamily="34" charset="0"/>
                          <a:cs typeface="Arial" pitchFamily="34" charset="0"/>
                          <a:sym typeface="Wingdings" pitchFamily="2" charset="2"/>
                        </a:rPr>
                        <a:t>các động từ</a:t>
                      </a:r>
                      <a:r>
                        <a:rPr lang="en-US" b="0" baseline="0">
                          <a:latin typeface="Arial" pitchFamily="34" charset="0"/>
                          <a:cs typeface="Arial" pitchFamily="34" charset="0"/>
                          <a:sym typeface="Wingdings" pitchFamily="2" charset="2"/>
                        </a:rPr>
                        <a:t>  các việc phải làm, sắp xếp thứ tự các việc sao cho hợp lý  </a:t>
                      </a:r>
                      <a:r>
                        <a:rPr lang="en-US" b="1" baseline="0">
                          <a:latin typeface="Arial" pitchFamily="34" charset="0"/>
                          <a:cs typeface="Arial" pitchFamily="34" charset="0"/>
                          <a:sym typeface="Wingdings" pitchFamily="2" charset="2"/>
                        </a:rPr>
                        <a:t>Giải thuật</a:t>
                      </a:r>
                      <a:endParaRPr lang="en-US">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US">
                          <a:latin typeface="Arial" pitchFamily="34" charset="0"/>
                          <a:cs typeface="Arial" pitchFamily="34" charset="0"/>
                        </a:rPr>
                        <a:t>4</a:t>
                      </a:r>
                    </a:p>
                  </a:txBody>
                  <a:tcPr/>
                </a:tc>
                <a:tc>
                  <a:txBody>
                    <a:bodyPr/>
                    <a:lstStyle/>
                    <a:p>
                      <a:r>
                        <a:rPr lang="en-US" b="1" i="1">
                          <a:latin typeface="Arial" pitchFamily="34" charset="0"/>
                          <a:cs typeface="Arial" pitchFamily="34" charset="0"/>
                        </a:rPr>
                        <a:t>Viết</a:t>
                      </a:r>
                      <a:r>
                        <a:rPr lang="en-US" b="1" i="1" baseline="0">
                          <a:latin typeface="Arial" pitchFamily="34" charset="0"/>
                          <a:cs typeface="Arial" pitchFamily="34" charset="0"/>
                        </a:rPr>
                        <a:t> chương trình</a:t>
                      </a:r>
                      <a:endParaRPr lang="en-US" b="1" i="1">
                        <a:latin typeface="Arial" pitchFamily="34" charset="0"/>
                        <a:cs typeface="Arial" pitchFamily="34" charset="0"/>
                      </a:endParaRPr>
                    </a:p>
                  </a:txBody>
                  <a:tcPr/>
                </a:tc>
                <a:tc>
                  <a:txBody>
                    <a:bodyPr/>
                    <a:lstStyle/>
                    <a:p>
                      <a:r>
                        <a:rPr lang="en-US">
                          <a:latin typeface="Arial" pitchFamily="34" charset="0"/>
                          <a:cs typeface="Arial" pitchFamily="34" charset="0"/>
                        </a:rPr>
                        <a:t>- Chọn</a:t>
                      </a:r>
                      <a:r>
                        <a:rPr lang="en-US" baseline="0">
                          <a:latin typeface="Arial" pitchFamily="34" charset="0"/>
                          <a:cs typeface="Arial" pitchFamily="34" charset="0"/>
                        </a:rPr>
                        <a:t> ngôn ngữ lập trình, m</a:t>
                      </a:r>
                      <a:r>
                        <a:rPr lang="en-US">
                          <a:latin typeface="Arial" pitchFamily="34" charset="0"/>
                          <a:cs typeface="Arial" pitchFamily="34" charset="0"/>
                        </a:rPr>
                        <a:t>ở</a:t>
                      </a:r>
                      <a:r>
                        <a:rPr lang="en-US" baseline="0">
                          <a:latin typeface="Arial" pitchFamily="34" charset="0"/>
                          <a:cs typeface="Arial" pitchFamily="34" charset="0"/>
                        </a:rPr>
                        <a:t> công cụ lập trình</a:t>
                      </a:r>
                    </a:p>
                    <a:p>
                      <a:r>
                        <a:rPr lang="en-US" baseline="0">
                          <a:latin typeface="Arial" pitchFamily="34" charset="0"/>
                          <a:cs typeface="Arial" pitchFamily="34" charset="0"/>
                        </a:rPr>
                        <a:t>- Diễn đạt giải thuật theo cú pháp của ngôn ngữ</a:t>
                      </a:r>
                    </a:p>
                    <a:p>
                      <a:r>
                        <a:rPr lang="en-US" baseline="0">
                          <a:latin typeface="Arial" pitchFamily="34" charset="0"/>
                          <a:cs typeface="Arial" pitchFamily="34" charset="0"/>
                        </a:rPr>
                        <a:t>- Lưu file</a:t>
                      </a:r>
                    </a:p>
                    <a:p>
                      <a:r>
                        <a:rPr lang="en-US" baseline="0">
                          <a:latin typeface="Arial" pitchFamily="34" charset="0"/>
                          <a:cs typeface="Arial" pitchFamily="34" charset="0"/>
                        </a:rPr>
                        <a:t>- Biên dịch</a:t>
                      </a:r>
                    </a:p>
                    <a:p>
                      <a:r>
                        <a:rPr lang="en-US" baseline="0">
                          <a:latin typeface="Arial" pitchFamily="34" charset="0"/>
                          <a:cs typeface="Arial" pitchFamily="34" charset="0"/>
                        </a:rPr>
                        <a:t>- Sửa lỗi cú pháp nếu có</a:t>
                      </a:r>
                      <a:endParaRPr lang="en-US">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r>
                        <a:rPr lang="en-US">
                          <a:latin typeface="Arial" pitchFamily="34" charset="0"/>
                          <a:cs typeface="Arial" pitchFamily="34" charset="0"/>
                        </a:rPr>
                        <a:t>5</a:t>
                      </a:r>
                    </a:p>
                  </a:txBody>
                  <a:tcPr/>
                </a:tc>
                <a:tc>
                  <a:txBody>
                    <a:bodyPr/>
                    <a:lstStyle/>
                    <a:p>
                      <a:r>
                        <a:rPr lang="en-US" b="1" i="1">
                          <a:latin typeface="Arial" pitchFamily="34" charset="0"/>
                          <a:cs typeface="Arial" pitchFamily="34" charset="0"/>
                        </a:rPr>
                        <a:t>Chạy</a:t>
                      </a:r>
                      <a:r>
                        <a:rPr lang="en-US" b="1" i="1" baseline="0">
                          <a:latin typeface="Arial" pitchFamily="34" charset="0"/>
                          <a:cs typeface="Arial" pitchFamily="34" charset="0"/>
                        </a:rPr>
                        <a:t> thử (test) vài lần</a:t>
                      </a:r>
                      <a:endParaRPr lang="en-US" b="1" i="1">
                        <a:latin typeface="Arial" pitchFamily="34" charset="0"/>
                        <a:cs typeface="Arial" pitchFamily="34" charset="0"/>
                      </a:endParaRPr>
                    </a:p>
                  </a:txBody>
                  <a:tcPr/>
                </a:tc>
                <a:tc>
                  <a:txBody>
                    <a:bodyPr/>
                    <a:lstStyle/>
                    <a:p>
                      <a:r>
                        <a:rPr lang="en-US">
                          <a:latin typeface="Arial" pitchFamily="34" charset="0"/>
                          <a:cs typeface="Arial" pitchFamily="34" charset="0"/>
                        </a:rPr>
                        <a:t>Nhập</a:t>
                      </a:r>
                      <a:r>
                        <a:rPr lang="en-US" baseline="0">
                          <a:latin typeface="Arial" pitchFamily="34" charset="0"/>
                          <a:cs typeface="Arial" pitchFamily="34" charset="0"/>
                        </a:rPr>
                        <a:t> dữ liệu đại diện bao gồm cả dữ liệu biên</a:t>
                      </a:r>
                    </a:p>
                    <a:p>
                      <a:pPr>
                        <a:buFontTx/>
                        <a:buChar char="-"/>
                      </a:pPr>
                      <a:r>
                        <a:rPr lang="en-US" baseline="0">
                          <a:latin typeface="Arial" pitchFamily="34" charset="0"/>
                          <a:cs typeface="Arial" pitchFamily="34" charset="0"/>
                        </a:rPr>
                        <a:t>Nếu kết quả sai: Kiểm tra lại giải thuật, sửa chương trình</a:t>
                      </a:r>
                    </a:p>
                    <a:p>
                      <a:pPr>
                        <a:buFontTx/>
                        <a:buChar char="-"/>
                      </a:pPr>
                      <a:r>
                        <a:rPr lang="en-US" baseline="0">
                          <a:latin typeface="Arial" pitchFamily="34" charset="0"/>
                          <a:cs typeface="Arial" pitchFamily="34" charset="0"/>
                        </a:rPr>
                        <a:t> Nếu tất cả mọi trường hợp đều cho kết qu3a đúng </a:t>
                      </a:r>
                      <a:r>
                        <a:rPr lang="en-US" baseline="0">
                          <a:latin typeface="Arial" pitchFamily="34" charset="0"/>
                          <a:cs typeface="Arial" pitchFamily="34" charset="0"/>
                          <a:sym typeface="Wingdings" pitchFamily="2" charset="2"/>
                        </a:rPr>
                        <a:t> </a:t>
                      </a:r>
                      <a:r>
                        <a:rPr lang="en-US" b="1" baseline="0">
                          <a:latin typeface="Arial" pitchFamily="34" charset="0"/>
                          <a:cs typeface="Arial" pitchFamily="34" charset="0"/>
                          <a:sym typeface="Wingdings" pitchFamily="2" charset="2"/>
                        </a:rPr>
                        <a:t>XONG</a:t>
                      </a:r>
                      <a:endParaRPr lang="en-US" b="1">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Ôn tập cú pháp C</a:t>
            </a:r>
          </a:p>
        </p:txBody>
      </p:sp>
      <p:sp>
        <p:nvSpPr>
          <p:cNvPr id="3" name="Content Placeholder 2"/>
          <p:cNvSpPr>
            <a:spLocks noGrp="1"/>
          </p:cNvSpPr>
          <p:nvPr>
            <p:ph idx="1"/>
          </p:nvPr>
        </p:nvSpPr>
        <p:spPr/>
        <p:txBody>
          <a:bodyPr/>
          <a:lstStyle/>
          <a:p>
            <a:r>
              <a:rPr lang="en-US"/>
              <a:t>Cấu trúc điều khiển (control structure): Phát biểu giúp điều khiển việc thực thi một chươg trình</a:t>
            </a:r>
          </a:p>
          <a:p>
            <a:r>
              <a:rPr lang="en-US"/>
              <a:t>Ba cấu trúc</a:t>
            </a:r>
          </a:p>
          <a:p>
            <a:pPr lvl="1"/>
            <a:r>
              <a:rPr lang="en-US"/>
              <a:t>Cấu trúc tuần tự</a:t>
            </a:r>
          </a:p>
          <a:p>
            <a:pPr lvl="1"/>
            <a:r>
              <a:rPr lang="en-US"/>
              <a:t>Cấu trúc chọn/rẽ nhánh</a:t>
            </a:r>
          </a:p>
          <a:p>
            <a:pPr lvl="1"/>
            <a:r>
              <a:rPr lang="en-US"/>
              <a:t>Cấu trúc lặp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3.1- Cấu trúc tuần tự</a:t>
            </a:r>
          </a:p>
        </p:txBody>
      </p:sp>
      <p:sp>
        <p:nvSpPr>
          <p:cNvPr id="3" name="Content Placeholder 2"/>
          <p:cNvSpPr>
            <a:spLocks noGrp="1"/>
          </p:cNvSpPr>
          <p:nvPr>
            <p:ph idx="1"/>
          </p:nvPr>
        </p:nvSpPr>
        <p:spPr>
          <a:xfrm>
            <a:off x="457200" y="1219200"/>
            <a:ext cx="8458200" cy="4906963"/>
          </a:xfrm>
        </p:spPr>
        <p:txBody>
          <a:bodyPr>
            <a:normAutofit/>
          </a:bodyPr>
          <a:lstStyle/>
          <a:p>
            <a:r>
              <a:rPr lang="en-US"/>
              <a:t>Các phát biểu/chỉ thị được thực thi tuần tự.</a:t>
            </a:r>
          </a:p>
          <a:p>
            <a:r>
              <a:rPr lang="en-US"/>
              <a:t>Thí dụ:</a:t>
            </a:r>
          </a:p>
          <a:p>
            <a:pPr>
              <a:buNone/>
            </a:pPr>
            <a:r>
              <a:rPr lang="en-US"/>
              <a:t>	   </a:t>
            </a:r>
            <a:r>
              <a:rPr lang="en-US">
                <a:solidFill>
                  <a:srgbClr val="0000FF"/>
                </a:solidFill>
                <a:latin typeface="Courier New" pitchFamily="49" charset="0"/>
                <a:cs typeface="Courier New" pitchFamily="49" charset="0"/>
              </a:rPr>
              <a:t>int x, y, z; /* phát biểu đơn*/</a:t>
            </a:r>
          </a:p>
          <a:p>
            <a:pPr>
              <a:buNone/>
            </a:pPr>
            <a:r>
              <a:rPr lang="en-US">
                <a:solidFill>
                  <a:srgbClr val="0000FF"/>
                </a:solidFill>
                <a:latin typeface="Courier New" pitchFamily="49" charset="0"/>
                <a:cs typeface="Courier New" pitchFamily="49" charset="0"/>
              </a:rPr>
              <a:t>   printf(“Nhap 2 so nguyen:”);</a:t>
            </a:r>
          </a:p>
          <a:p>
            <a:pPr>
              <a:buNone/>
            </a:pPr>
            <a:r>
              <a:rPr lang="en-US">
                <a:solidFill>
                  <a:srgbClr val="0000FF"/>
                </a:solidFill>
                <a:latin typeface="Courier New" pitchFamily="49" charset="0"/>
                <a:cs typeface="Courier New" pitchFamily="49" charset="0"/>
              </a:rPr>
              <a:t>   scanf(“%d%d”, &amp;x, &amp;y);</a:t>
            </a:r>
          </a:p>
          <a:p>
            <a:pPr>
              <a:buNone/>
            </a:pPr>
            <a:r>
              <a:rPr lang="en-US">
                <a:solidFill>
                  <a:srgbClr val="0000FF"/>
                </a:solidFill>
                <a:latin typeface="Courier New" pitchFamily="49" charset="0"/>
                <a:cs typeface="Courier New" pitchFamily="49" charset="0"/>
              </a:rPr>
              <a:t>   z= x+y;</a:t>
            </a:r>
          </a:p>
          <a:p>
            <a:pPr>
              <a:buNone/>
            </a:pPr>
            <a:r>
              <a:rPr lang="en-US">
                <a:solidFill>
                  <a:srgbClr val="0000FF"/>
                </a:solidFill>
                <a:latin typeface="Courier New" pitchFamily="49" charset="0"/>
                <a:cs typeface="Courier New" pitchFamily="49" charset="0"/>
              </a:rPr>
              <a:t>   printf(“Tong 2 so la: %d”, z);</a:t>
            </a:r>
          </a:p>
          <a:p>
            <a:pPr>
              <a:buNone/>
            </a:pPr>
            <a:endParaRPr lang="en-US"/>
          </a:p>
          <a:p>
            <a:pPr>
              <a:buNone/>
            </a:pPr>
            <a:endParaRPr lang="en-US"/>
          </a:p>
        </p:txBody>
      </p:sp>
      <p:cxnSp>
        <p:nvCxnSpPr>
          <p:cNvPr id="5" name="Straight Arrow Connector 4"/>
          <p:cNvCxnSpPr/>
          <p:nvPr/>
        </p:nvCxnSpPr>
        <p:spPr>
          <a:xfrm rot="5400000">
            <a:off x="-190500" y="3848100"/>
            <a:ext cx="25146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3.2- Cấu trúc chọn- rẽ nhánh</a:t>
            </a:r>
          </a:p>
        </p:txBody>
      </p:sp>
      <p:sp>
        <p:nvSpPr>
          <p:cNvPr id="3" name="Content Placeholder 2"/>
          <p:cNvSpPr>
            <a:spLocks noGrp="1"/>
          </p:cNvSpPr>
          <p:nvPr>
            <p:ph idx="1"/>
          </p:nvPr>
        </p:nvSpPr>
        <p:spPr/>
        <p:txBody>
          <a:bodyPr>
            <a:normAutofit/>
          </a:bodyPr>
          <a:lstStyle/>
          <a:p>
            <a:r>
              <a:rPr lang="en-US"/>
              <a:t>Dựa vào một điều kiện để rẽ nhánh chương trình.</a:t>
            </a:r>
          </a:p>
          <a:p>
            <a:r>
              <a:rPr lang="en-US"/>
              <a:t>Thí dụ:</a:t>
            </a:r>
          </a:p>
          <a:p>
            <a:pPr>
              <a:buNone/>
            </a:pPr>
            <a:r>
              <a:rPr lang="en-US" b="1">
                <a:solidFill>
                  <a:srgbClr val="0000FF"/>
                </a:solidFill>
                <a:latin typeface="Courier New" pitchFamily="49" charset="0"/>
                <a:cs typeface="Courier New" pitchFamily="49" charset="0"/>
              </a:rPr>
              <a:t>if (x&gt;0)</a:t>
            </a:r>
          </a:p>
          <a:p>
            <a:pPr>
              <a:buNone/>
            </a:pPr>
            <a:r>
              <a:rPr lang="en-US" b="1">
                <a:solidFill>
                  <a:srgbClr val="0000FF"/>
                </a:solidFill>
                <a:latin typeface="Courier New" pitchFamily="49" charset="0"/>
                <a:cs typeface="Courier New" pitchFamily="49" charset="0"/>
              </a:rPr>
              <a:t>  y = 7;</a:t>
            </a:r>
          </a:p>
          <a:p>
            <a:pPr>
              <a:buNone/>
            </a:pPr>
            <a:r>
              <a:rPr lang="en-US" b="1">
                <a:solidFill>
                  <a:srgbClr val="0000FF"/>
                </a:solidFill>
                <a:latin typeface="Courier New" pitchFamily="49" charset="0"/>
                <a:cs typeface="Courier New" pitchFamily="49" charset="0"/>
              </a:rPr>
              <a:t>else</a:t>
            </a:r>
          </a:p>
          <a:p>
            <a:pPr>
              <a:buNone/>
            </a:pPr>
            <a:r>
              <a:rPr lang="en-US" b="1">
                <a:solidFill>
                  <a:srgbClr val="0000FF"/>
                </a:solidFill>
                <a:latin typeface="Courier New" pitchFamily="49" charset="0"/>
                <a:cs typeface="Courier New" pitchFamily="49" charset="0"/>
              </a:rPr>
              <a:t>   y = 6;</a:t>
            </a:r>
          </a:p>
        </p:txBody>
      </p:sp>
      <p:sp>
        <p:nvSpPr>
          <p:cNvPr id="5" name="Content Placeholder 2"/>
          <p:cNvSpPr txBox="1">
            <a:spLocks/>
          </p:cNvSpPr>
          <p:nvPr/>
        </p:nvSpPr>
        <p:spPr>
          <a:xfrm>
            <a:off x="4038600" y="1828800"/>
            <a:ext cx="2819400" cy="4678363"/>
          </a:xfrm>
          <a:prstGeom prst="rect">
            <a:avLst/>
          </a:prstGeom>
          <a:solidFill>
            <a:srgbClr val="0000FF"/>
          </a:solid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if (x&gt;0)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 y =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z = 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 y = 6;</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z = 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a:t>
            </a:r>
          </a:p>
        </p:txBody>
      </p:sp>
      <p:sp>
        <p:nvSpPr>
          <p:cNvPr id="6" name="Rectangle 5"/>
          <p:cNvSpPr/>
          <p:nvPr/>
        </p:nvSpPr>
        <p:spPr>
          <a:xfrm>
            <a:off x="6934200" y="2438400"/>
            <a:ext cx="21336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latin typeface="Arial" pitchFamily="34" charset="0"/>
                <a:cs typeface="Arial" pitchFamily="34" charset="0"/>
              </a:rPr>
              <a:t>Phát biểu khối (block statement)</a:t>
            </a:r>
          </a:p>
          <a:p>
            <a:r>
              <a:rPr lang="en-US" sz="2000">
                <a:latin typeface="Arial" pitchFamily="34" charset="0"/>
                <a:cs typeface="Arial" pitchFamily="34" charset="0"/>
              </a:rPr>
              <a:t>{ ….</a:t>
            </a:r>
          </a:p>
          <a:p>
            <a:r>
              <a:rPr lang="en-US" sz="2000">
                <a:latin typeface="Arial" pitchFamily="34" charset="0"/>
                <a:cs typeface="Arial" pitchFamily="34" charset="0"/>
              </a:rPr>
              <a:t>  …..</a:t>
            </a:r>
          </a:p>
          <a:p>
            <a:r>
              <a:rPr lang="en-US" sz="2000">
                <a:latin typeface="Arial" pitchFamily="34" charset="0"/>
                <a:cs typeface="Arial"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trúc chọn- rẽ nhánh…</a:t>
            </a:r>
          </a:p>
        </p:txBody>
      </p:sp>
      <p:sp>
        <p:nvSpPr>
          <p:cNvPr id="3" name="Content Placeholder 2"/>
          <p:cNvSpPr>
            <a:spLocks noGrp="1"/>
          </p:cNvSpPr>
          <p:nvPr>
            <p:ph idx="1"/>
          </p:nvPr>
        </p:nvSpPr>
        <p:spPr>
          <a:xfrm>
            <a:off x="762000" y="1219201"/>
            <a:ext cx="7924800" cy="533400"/>
          </a:xfrm>
        </p:spPr>
        <p:txBody>
          <a:bodyPr>
            <a:normAutofit lnSpcReduction="10000"/>
          </a:bodyPr>
          <a:lstStyle/>
          <a:p>
            <a:r>
              <a:rPr lang="en-US"/>
              <a:t>Phát biểu if có thể không có else</a:t>
            </a:r>
          </a:p>
        </p:txBody>
      </p:sp>
      <p:sp>
        <p:nvSpPr>
          <p:cNvPr id="5" name="Content Placeholder 2"/>
          <p:cNvSpPr txBox="1">
            <a:spLocks/>
          </p:cNvSpPr>
          <p:nvPr/>
        </p:nvSpPr>
        <p:spPr>
          <a:xfrm>
            <a:off x="76200" y="1905001"/>
            <a:ext cx="1828800" cy="3733800"/>
          </a:xfrm>
          <a:prstGeom prst="rect">
            <a:avLst/>
          </a:prstGeom>
          <a:solidFill>
            <a:srgbClr val="0000FF"/>
          </a:solidFill>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if (x&gt;0)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 y =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z = 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 y = 6;</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z = 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a:solidFill>
                  <a:schemeClr val="bg1"/>
                </a:solidFill>
                <a:latin typeface="Courier New" pitchFamily="49" charset="0"/>
                <a:cs typeface="Courier New" pitchFamily="49" charset="0"/>
              </a:rPr>
              <a:t>...</a:t>
            </a:r>
            <a:endPar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endParaRPr>
          </a:p>
        </p:txBody>
      </p:sp>
      <p:sp>
        <p:nvSpPr>
          <p:cNvPr id="7" name="Content Placeholder 2"/>
          <p:cNvSpPr txBox="1">
            <a:spLocks/>
          </p:cNvSpPr>
          <p:nvPr/>
        </p:nvSpPr>
        <p:spPr>
          <a:xfrm>
            <a:off x="4800600" y="2438400"/>
            <a:ext cx="1905000" cy="2819400"/>
          </a:xfrm>
          <a:prstGeom prst="rect">
            <a:avLst/>
          </a:prstGeom>
          <a:solidFill>
            <a:srgbClr val="0000FF"/>
          </a:solidFill>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if (x&gt;0)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 y = 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z = 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400">
                <a:solidFill>
                  <a:schemeClr val="bg1"/>
                </a:solidFill>
                <a:latin typeface="Courier New" pitchFamily="49" charset="0"/>
                <a:cs typeface="Courier New" pitchFamily="49" charset="0"/>
              </a:rPr>
              <a:t>...</a:t>
            </a:r>
            <a:endParaRPr kumimoji="0" lang="en-US" sz="2400" b="0" i="0" u="none" strike="noStrike" kern="1200" cap="none" spc="0" normalizeH="0" baseline="0" noProof="0">
              <a:ln>
                <a:noFill/>
              </a:ln>
              <a:solidFill>
                <a:schemeClr val="bg1"/>
              </a:solidFill>
              <a:effectLst/>
              <a:uLnTx/>
              <a:uFillTx/>
              <a:latin typeface="Courier New" pitchFamily="49" charset="0"/>
              <a:ea typeface="+mn-ea"/>
              <a:cs typeface="Courier New" pitchFamily="49" charset="0"/>
            </a:endParaRPr>
          </a:p>
        </p:txBody>
      </p:sp>
      <p:cxnSp>
        <p:nvCxnSpPr>
          <p:cNvPr id="42" name="Straight Arrow Connector 41"/>
          <p:cNvCxnSpPr>
            <a:endCxn id="41" idx="0"/>
          </p:cNvCxnSpPr>
          <p:nvPr/>
        </p:nvCxnSpPr>
        <p:spPr>
          <a:xfrm rot="5400000">
            <a:off x="7810500" y="24757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1905000" y="2286794"/>
            <a:ext cx="2590800" cy="3504406"/>
            <a:chOff x="1905000" y="2286794"/>
            <a:chExt cx="2590800" cy="3504406"/>
          </a:xfrm>
        </p:grpSpPr>
        <p:sp>
          <p:nvSpPr>
            <p:cNvPr id="56" name="Rectangle 55"/>
            <p:cNvSpPr/>
            <p:nvPr/>
          </p:nvSpPr>
          <p:spPr>
            <a:xfrm>
              <a:off x="1905000" y="34290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TRUE</a:t>
              </a:r>
            </a:p>
          </p:txBody>
        </p:sp>
        <p:grpSp>
          <p:nvGrpSpPr>
            <p:cNvPr id="60" name="Group 59"/>
            <p:cNvGrpSpPr/>
            <p:nvPr/>
          </p:nvGrpSpPr>
          <p:grpSpPr>
            <a:xfrm>
              <a:off x="2209800" y="2286794"/>
              <a:ext cx="2286000" cy="3504406"/>
              <a:chOff x="2209800" y="2286794"/>
              <a:chExt cx="2286000" cy="3504406"/>
            </a:xfrm>
          </p:grpSpPr>
          <p:sp>
            <p:nvSpPr>
              <p:cNvPr id="8" name="Diamond 7"/>
              <p:cNvSpPr/>
              <p:nvPr/>
            </p:nvSpPr>
            <p:spPr>
              <a:xfrm>
                <a:off x="2667000" y="2819400"/>
                <a:ext cx="10668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x&gt;0</a:t>
                </a:r>
              </a:p>
            </p:txBody>
          </p:sp>
          <p:cxnSp>
            <p:nvCxnSpPr>
              <p:cNvPr id="10" name="Straight Arrow Connector 9"/>
              <p:cNvCxnSpPr>
                <a:endCxn id="8" idx="0"/>
              </p:cNvCxnSpPr>
              <p:nvPr/>
            </p:nvCxnSpPr>
            <p:spPr>
              <a:xfrm rot="5400000">
                <a:off x="2933700" y="25527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09800" y="39624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y=7;</a:t>
                </a:r>
              </a:p>
            </p:txBody>
          </p:sp>
          <p:sp>
            <p:nvSpPr>
              <p:cNvPr id="12" name="Rectangle 11"/>
              <p:cNvSpPr/>
              <p:nvPr/>
            </p:nvSpPr>
            <p:spPr>
              <a:xfrm>
                <a:off x="2209800" y="4495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z=2;</a:t>
                </a:r>
              </a:p>
            </p:txBody>
          </p:sp>
          <p:sp>
            <p:nvSpPr>
              <p:cNvPr id="13" name="Rectangle 12"/>
              <p:cNvSpPr/>
              <p:nvPr/>
            </p:nvSpPr>
            <p:spPr>
              <a:xfrm>
                <a:off x="3352800" y="39624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y=6;</a:t>
                </a:r>
              </a:p>
            </p:txBody>
          </p:sp>
          <p:sp>
            <p:nvSpPr>
              <p:cNvPr id="14" name="Rectangle 13"/>
              <p:cNvSpPr/>
              <p:nvPr/>
            </p:nvSpPr>
            <p:spPr>
              <a:xfrm>
                <a:off x="3352800" y="4495800"/>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z=5;</a:t>
                </a:r>
              </a:p>
            </p:txBody>
          </p:sp>
          <p:cxnSp>
            <p:nvCxnSpPr>
              <p:cNvPr id="15" name="Straight Arrow Connector 14"/>
              <p:cNvCxnSpPr>
                <a:stCxn id="8" idx="1"/>
                <a:endCxn id="11" idx="0"/>
              </p:cNvCxnSpPr>
              <p:nvPr/>
            </p:nvCxnSpPr>
            <p:spPr>
              <a:xfrm rot="10800000" flipV="1">
                <a:off x="2628900" y="3162300"/>
                <a:ext cx="381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3"/>
                <a:endCxn id="13" idx="0"/>
              </p:cNvCxnSpPr>
              <p:nvPr/>
            </p:nvCxnSpPr>
            <p:spPr>
              <a:xfrm>
                <a:off x="3733800" y="3162300"/>
                <a:ext cx="381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2"/>
                <a:endCxn id="12" idx="0"/>
              </p:cNvCxnSpPr>
              <p:nvPr/>
            </p:nvCxnSpPr>
            <p:spPr>
              <a:xfrm rot="5400000">
                <a:off x="2514600" y="4381500"/>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3694906" y="43807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p:cNvCxnSpPr>
              <p:nvPr/>
            </p:nvCxnSpPr>
            <p:spPr>
              <a:xfrm rot="16200000" flipH="1">
                <a:off x="2419350" y="5010150"/>
                <a:ext cx="457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581400" y="50292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a:off x="2667000" y="5257800"/>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2934494" y="55237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3657600" y="34290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FALSE</a:t>
                </a:r>
              </a:p>
            </p:txBody>
          </p:sp>
        </p:grpSp>
      </p:grpSp>
      <p:grpSp>
        <p:nvGrpSpPr>
          <p:cNvPr id="61" name="Group 60"/>
          <p:cNvGrpSpPr/>
          <p:nvPr/>
        </p:nvGrpSpPr>
        <p:grpSpPr>
          <a:xfrm>
            <a:off x="6858000" y="2742406"/>
            <a:ext cx="2209800" cy="2971800"/>
            <a:chOff x="6858000" y="2742406"/>
            <a:chExt cx="2209800" cy="2971800"/>
          </a:xfrm>
        </p:grpSpPr>
        <p:sp>
          <p:nvSpPr>
            <p:cNvPr id="41" name="Diamond 40"/>
            <p:cNvSpPr/>
            <p:nvPr/>
          </p:nvSpPr>
          <p:spPr>
            <a:xfrm>
              <a:off x="7543800" y="2742406"/>
              <a:ext cx="10668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x&gt;0</a:t>
              </a:r>
            </a:p>
          </p:txBody>
        </p:sp>
        <p:sp>
          <p:nvSpPr>
            <p:cNvPr id="43" name="Rectangle 42"/>
            <p:cNvSpPr/>
            <p:nvPr/>
          </p:nvSpPr>
          <p:spPr>
            <a:xfrm>
              <a:off x="7086600" y="3885406"/>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y=7;</a:t>
              </a:r>
            </a:p>
          </p:txBody>
        </p:sp>
        <p:sp>
          <p:nvSpPr>
            <p:cNvPr id="44" name="Rectangle 43"/>
            <p:cNvSpPr/>
            <p:nvPr/>
          </p:nvSpPr>
          <p:spPr>
            <a:xfrm>
              <a:off x="7086600" y="4418806"/>
              <a:ext cx="838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z=2;</a:t>
              </a:r>
            </a:p>
          </p:txBody>
        </p:sp>
        <p:cxnSp>
          <p:nvCxnSpPr>
            <p:cNvPr id="47" name="Straight Arrow Connector 46"/>
            <p:cNvCxnSpPr>
              <a:stCxn id="41" idx="1"/>
              <a:endCxn id="43" idx="0"/>
            </p:cNvCxnSpPr>
            <p:nvPr/>
          </p:nvCxnSpPr>
          <p:spPr>
            <a:xfrm rot="10800000" flipV="1">
              <a:off x="7505700" y="3085306"/>
              <a:ext cx="381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3"/>
            </p:cNvCxnSpPr>
            <p:nvPr/>
          </p:nvCxnSpPr>
          <p:spPr>
            <a:xfrm>
              <a:off x="8610600" y="3085306"/>
              <a:ext cx="76200" cy="2096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3" idx="2"/>
              <a:endCxn id="44" idx="0"/>
            </p:cNvCxnSpPr>
            <p:nvPr/>
          </p:nvCxnSpPr>
          <p:spPr>
            <a:xfrm rot="5400000">
              <a:off x="7391400" y="4304506"/>
              <a:ext cx="228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4" idx="2"/>
            </p:cNvCxnSpPr>
            <p:nvPr/>
          </p:nvCxnSpPr>
          <p:spPr>
            <a:xfrm rot="16200000" flipH="1">
              <a:off x="7296150" y="4933156"/>
              <a:ext cx="457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7543800" y="5180806"/>
              <a:ext cx="1143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rot="5400000">
              <a:off x="7811294" y="5446712"/>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6858000" y="34290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TRUE</a:t>
              </a:r>
            </a:p>
          </p:txBody>
        </p:sp>
        <p:sp>
          <p:nvSpPr>
            <p:cNvPr id="59" name="Rectangle 58"/>
            <p:cNvSpPr/>
            <p:nvPr/>
          </p:nvSpPr>
          <p:spPr>
            <a:xfrm>
              <a:off x="8229600" y="3429000"/>
              <a:ext cx="838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FALSE</a:t>
              </a:r>
            </a:p>
          </p:txBody>
        </p:sp>
      </p:grpSp>
      <p:cxnSp>
        <p:nvCxnSpPr>
          <p:cNvPr id="64" name="Straight Arrow Connector 63"/>
          <p:cNvCxnSpPr/>
          <p:nvPr/>
        </p:nvCxnSpPr>
        <p:spPr>
          <a:xfrm>
            <a:off x="762000" y="2133600"/>
            <a:ext cx="2362200" cy="38100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762000" y="5486400"/>
            <a:ext cx="2362200" cy="76200"/>
          </a:xfrm>
          <a:prstGeom prst="straightConnector1">
            <a:avLst/>
          </a:prstGeom>
          <a:ln w="28575">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1573</TotalTime>
  <Words>4874</Words>
  <Application>Microsoft Office PowerPoint</Application>
  <PresentationFormat>On-screen Show (4:3)</PresentationFormat>
  <Paragraphs>672</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Courier New</vt:lpstr>
      <vt:lpstr>Times New Roman</vt:lpstr>
      <vt:lpstr>Wingdings</vt:lpstr>
      <vt:lpstr>Office Theme</vt:lpstr>
      <vt:lpstr>Làm sao để giải một bài toán đơn giản dùng ngôn ngữ C</vt:lpstr>
      <vt:lpstr>Mục tiêu</vt:lpstr>
      <vt:lpstr>Nội dung</vt:lpstr>
      <vt:lpstr>1- Một số định nghĩa </vt:lpstr>
      <vt:lpstr>2- Các bước giúp giải một bài toán bằng máy tính </vt:lpstr>
      <vt:lpstr>3- Ôn tập cú pháp C</vt:lpstr>
      <vt:lpstr>3.1- Cấu trúc tuần tự</vt:lpstr>
      <vt:lpstr>3.2- Cấu trúc chọn- rẽ nhánh</vt:lpstr>
      <vt:lpstr>Cấu trúc chọn- rẽ nhánh…</vt:lpstr>
      <vt:lpstr>3.3- Cấu trúc lặp</vt:lpstr>
      <vt:lpstr>Cấu trúc lặp for</vt:lpstr>
      <vt:lpstr>Cấu trúc lặp for…</vt:lpstr>
      <vt:lpstr>Cấu trúc lặp while/ do.. while</vt:lpstr>
      <vt:lpstr>Cấu trúc lặp : Tính tổng từ 1 đến 10</vt:lpstr>
      <vt:lpstr>4- Bố cục của một chương trình C</vt:lpstr>
      <vt:lpstr>5- Minh họa</vt:lpstr>
      <vt:lpstr>Minh họa 01</vt:lpstr>
      <vt:lpstr>Minh họa 01: Code</vt:lpstr>
      <vt:lpstr>Minh họa 01: Bộ nhớ của chương trình</vt:lpstr>
      <vt:lpstr>Bài tự làm</vt:lpstr>
      <vt:lpstr>Minh họa 02</vt:lpstr>
      <vt:lpstr>Minh họa 02: code và kết quả</vt:lpstr>
      <vt:lpstr>Minh họa 3: Ôn tập về toán tử</vt:lpstr>
      <vt:lpstr>Minh họa 4: Ép kiểu</vt:lpstr>
      <vt:lpstr>Luyện tập: Viết chương trình xuất ra n số Fibonacci đầu tiên với n được nhập từ bàn phím </vt:lpstr>
      <vt:lpstr>Luyện tập: Viết chương trình xuất ra n số Fibonacci đầu tiên với n được nhập từ bàn phím </vt:lpstr>
      <vt:lpstr>Luyện tập: Viết chương trình nhập các số nguyên kết thúc bằng 0 (bỏ qua số 0 này). Hãy cho biết có bao nhiêu số đã nhập, bao nhiêu số dương, bao nhiêu số âm, tổng các số dương, tổng các số âm, tổng các số đã nhập, giá trị trung bình của mỗi số nhập.</vt:lpstr>
      <vt:lpstr>Luyện tập: Viết chương trình nhập các số nguyên kết thúc bằng 0 (bỏ qua số 0 này). Hãy cho biết có bao nhiêu số đã nhập, bao nhiêu số dương, bao nhiêu số âm, tổng các số dương, tổng các số âm, tổng các số đã nhập, giá trị trung bình của mỗi số nhập.</vt:lpstr>
      <vt:lpstr>Demo06.c</vt:lpstr>
      <vt:lpstr>Luyện tập: Viết chương trình nhập các ký tự kết thúc bằng phím ENTER. Hãy cho biết có bao nhiêu ký tự đã nhập, bao nhiêu nguyên âm, bao nhiêu phụ âm, bao nhiêu ký tự không là ký chữ.</vt:lpstr>
      <vt:lpstr>Viết chương trình nhập các ký tự kết thúc bằng phím ESC. Hãy cho biết có bao nhiêu ký tự đã nhập, bao nhiêu nguyên âm, bao nhiêu phụ âm, bao nhiêu ký tự không là ký chữ.</vt:lpstr>
      <vt:lpstr>Luyện tập: VCT nhập thông tin về một hình tròn, một hình chữ nhật. Hạy cho biết hình nào có chu vi lớn hơn, hình nào có diện tích lớn hơn</vt:lpstr>
      <vt:lpstr>Luyện tập: VCT nhập dữ liệu thời gian ngày tháng năm. Hãy cho biết dữ liệu này có hợp lệ hay không.</vt:lpstr>
      <vt:lpstr>Luyện tập: VCT nhập dữ liệu thời gian ngày tháng năm. Hãy cho biết dữ liệu này có hợp lệ hay không.</vt:lpstr>
      <vt:lpstr>Tóm tắt</vt:lpstr>
      <vt:lpstr>Tóm tắt: Các bước giúp giải một bài toán</vt:lpstr>
      <vt:lpstr>Tóm tắt: Cấu trúc tuần tự</vt:lpstr>
      <vt:lpstr>Tóm tắt: Cấu trúc chọn- rẽ nhánh</vt:lpstr>
      <vt:lpstr>Tóm tắt: Cấu trúc lặp for</vt:lpstr>
      <vt:lpstr>Tóm tắt: Cấu trúc lặp while/ do.. while</vt:lpstr>
      <vt:lpstr>Tóm tắt: Bố cục của một chương trình C</vt:lpstr>
      <vt:lpstr>Tóm tắt: Bộ nhớ của chương trình</vt:lpstr>
      <vt:lpstr>Bài tập thêm</vt:lpstr>
      <vt:lpstr>Xin cám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Nghĩa Nguyễn Trọng</cp:lastModifiedBy>
  <cp:revision>29</cp:revision>
  <dcterms:created xsi:type="dcterms:W3CDTF">2013-07-11T00:46:38Z</dcterms:created>
  <dcterms:modified xsi:type="dcterms:W3CDTF">2022-02-08T01:59:53Z</dcterms:modified>
</cp:coreProperties>
</file>