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312" r:id="rId4"/>
    <p:sldId id="258" r:id="rId5"/>
    <p:sldId id="313" r:id="rId6"/>
    <p:sldId id="259" r:id="rId7"/>
    <p:sldId id="260" r:id="rId8"/>
    <p:sldId id="261" r:id="rId9"/>
    <p:sldId id="276" r:id="rId10"/>
    <p:sldId id="277" r:id="rId11"/>
    <p:sldId id="278" r:id="rId12"/>
    <p:sldId id="263" r:id="rId13"/>
    <p:sldId id="286" r:id="rId14"/>
    <p:sldId id="280" r:id="rId15"/>
    <p:sldId id="309" r:id="rId16"/>
    <p:sldId id="287" r:id="rId17"/>
    <p:sldId id="310" r:id="rId18"/>
    <p:sldId id="299" r:id="rId19"/>
    <p:sldId id="300" r:id="rId20"/>
    <p:sldId id="301" r:id="rId21"/>
    <p:sldId id="302" r:id="rId22"/>
    <p:sldId id="303" r:id="rId23"/>
    <p:sldId id="304" r:id="rId24"/>
    <p:sldId id="305" r:id="rId25"/>
    <p:sldId id="306" r:id="rId26"/>
    <p:sldId id="311" r:id="rId27"/>
    <p:sldId id="281" r:id="rId28"/>
    <p:sldId id="282" r:id="rId29"/>
    <p:sldId id="288" r:id="rId30"/>
    <p:sldId id="283" r:id="rId31"/>
    <p:sldId id="289" r:id="rId32"/>
    <p:sldId id="290" r:id="rId33"/>
    <p:sldId id="291" r:id="rId34"/>
    <p:sldId id="314" r:id="rId35"/>
    <p:sldId id="284" r:id="rId36"/>
    <p:sldId id="285" r:id="rId37"/>
    <p:sldId id="292" r:id="rId38"/>
    <p:sldId id="298"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66FF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45" autoAdjust="0"/>
  </p:normalViewPr>
  <p:slideViewPr>
    <p:cSldViewPr>
      <p:cViewPr>
        <p:scale>
          <a:sx n="60" d="100"/>
          <a:sy n="60" d="100"/>
        </p:scale>
        <p:origin x="-1626" y="138"/>
      </p:cViewPr>
      <p:guideLst>
        <p:guide orient="horz" pos="2160"/>
        <p:guide pos="2880"/>
      </p:guideLst>
    </p:cSldViewPr>
  </p:slideViewPr>
  <p:notesTextViewPr>
    <p:cViewPr>
      <p:scale>
        <a:sx n="100" d="100"/>
        <a:sy n="100" d="100"/>
      </p:scale>
      <p:origin x="0" y="58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CEC78-90B4-49B0-8944-411995D7F445}" type="datetimeFigureOut">
              <a:rPr lang="en-US" smtClean="0"/>
              <a:pPr/>
              <a:t>11/09/18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86593-786F-409C-A823-37634861866D}" type="slidenum">
              <a:rPr lang="en-US" smtClean="0"/>
              <a:pPr/>
              <a:t>‹#›</a:t>
            </a:fld>
            <a:endParaRPr lang="en-US" dirty="0"/>
          </a:p>
        </p:txBody>
      </p:sp>
    </p:spTree>
    <p:extLst>
      <p:ext uri="{BB962C8B-B14F-4D97-AF65-F5344CB8AC3E}">
        <p14:creationId xmlns:p14="http://schemas.microsoft.com/office/powerpoint/2010/main" val="153305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AEF86593-786F-409C-A823-37634861866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Bộ nhớ chính</a:t>
            </a:r>
          </a:p>
          <a:p>
            <a:r>
              <a:rPr lang="vi-VN" smtClean="0"/>
              <a:t>Bộ nhớ chính chứa thông tin được CPU truy cập.</a:t>
            </a:r>
          </a:p>
          <a:p>
            <a:r>
              <a:rPr lang="vi-VN" smtClean="0"/>
              <a:t>Bộ nhớ chính cũng dễ bay hơi.</a:t>
            </a:r>
          </a:p>
          <a:p>
            <a:r>
              <a:rPr lang="vi-VN" smtClean="0"/>
              <a:t>Thuật ngữ phổ biến cho bộ nhớ chính là RAM (Bộ nhớ truy cập ngẫu nhiên).</a:t>
            </a:r>
          </a:p>
          <a:p>
            <a:r>
              <a:rPr lang="vi-VN" smtClean="0"/>
              <a:t>Một bộ nhớ cụ thể được xác định duy nhất bởi một bộ giải mã. Bộ giải mã có n đầu vào và đầu ra 2n. Với một đầu vào cụ thể, chỉ có một đầu ra được chọn (giá trị = 1), các giá trị khác có giá trị 0</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10</a:t>
            </a:fld>
            <a:endParaRPr lang="en-US" dirty="0"/>
          </a:p>
        </p:txBody>
      </p:sp>
    </p:spTree>
    <p:extLst>
      <p:ext uri="{BB962C8B-B14F-4D97-AF65-F5344CB8AC3E}">
        <p14:creationId xmlns:p14="http://schemas.microsoft.com/office/powerpoint/2010/main" val="34509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Thiết bị</a:t>
            </a:r>
          </a:p>
          <a:p>
            <a:r>
              <a:rPr lang="vi-VN" smtClean="0"/>
              <a:t>Bao gồm các thiết bị I / O cơ bản như bàn phím, màn hình và chuột…</a:t>
            </a:r>
          </a:p>
          <a:p>
            <a:r>
              <a:rPr lang="vi-VN" smtClean="0"/>
              <a:t>Các thiết bị lưu trữ như ổ đĩa mềm, ổ đĩa cứng và ổ đĩa CD-ROM (bộ nhớ thứ cấp).</a:t>
            </a:r>
          </a:p>
          <a:p>
            <a:r>
              <a:rPr lang="vi-VN" smtClean="0"/>
              <a:t>Tất cả các giao diện thiết bị kết nối với các bus hệ thống thông qua một bộ điều khiển trung tâm.</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11</a:t>
            </a:fld>
            <a:endParaRPr lang="en-US" dirty="0"/>
          </a:p>
        </p:txBody>
      </p:sp>
    </p:spTree>
    <p:extLst>
      <p:ext uri="{BB962C8B-B14F-4D97-AF65-F5344CB8AC3E}">
        <p14:creationId xmlns:p14="http://schemas.microsoft.com/office/powerpoint/2010/main" val="150093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Transistor là đơn vị vật lý cơ bản để lưu trữ dữ liệu  Định dạng nhị phân</a:t>
            </a:r>
          </a:p>
          <a:p>
            <a:r>
              <a:rPr lang="vi-VN" smtClean="0"/>
              <a:t>John von Neumann đã chọn số nhị phân (cơ số 2) làm đơn vị cơ bản của EDVAC.</a:t>
            </a:r>
          </a:p>
          <a:p>
            <a:r>
              <a:rPr lang="vi-VN" smtClean="0"/>
              <a:t>Phần lớn các máy tính hiện đại xử lý và lưu trữ thông tin bằng các chữ số nhị phân.</a:t>
            </a:r>
          </a:p>
          <a:p>
            <a:r>
              <a:rPr lang="vi-VN" smtClean="0"/>
              <a:t>Chúng tôi gọi một chữ số nhị phân là một chút.</a:t>
            </a:r>
          </a:p>
          <a:p>
            <a:r>
              <a:rPr lang="vi-VN" smtClean="0"/>
              <a:t>Nibble = 4 bit liên tiếp.</a:t>
            </a:r>
          </a:p>
          <a:p>
            <a:r>
              <a:rPr lang="vi-VN" smtClean="0"/>
              <a:t>Byte = 8 bit liên tiếp</a:t>
            </a:r>
          </a:p>
          <a:p>
            <a:r>
              <a:rPr lang="vi-VN" smtClean="0"/>
              <a:t>              = 2 nibbles</a:t>
            </a:r>
          </a:p>
          <a:p>
            <a:r>
              <a:rPr lang="vi-VN" smtClean="0"/>
              <a:t>Đơn vị bộ nhớ là BYTE</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12</a:t>
            </a:fld>
            <a:endParaRPr lang="en-US" dirty="0"/>
          </a:p>
        </p:txBody>
      </p:sp>
    </p:spTree>
    <p:extLst>
      <p:ext uri="{BB962C8B-B14F-4D97-AF65-F5344CB8AC3E}">
        <p14:creationId xmlns:p14="http://schemas.microsoft.com/office/powerpoint/2010/main" val="2917620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Đơn vị tự nhiên của CPU là một từ.</a:t>
            </a:r>
          </a:p>
          <a:p>
            <a:r>
              <a:rPr lang="vi-VN" smtClean="0"/>
              <a:t>Độ dài từ là số bit của một thanh ghi chung trong CPU (bộ nhớ CPU).</a:t>
            </a:r>
          </a:p>
          <a:p>
            <a:r>
              <a:rPr lang="vi-VN" smtClean="0"/>
              <a:t>Độ dài từ có thể là 8, 16 (CPU cũ), 32, 64 (CPU hiện tại)</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13</a:t>
            </a:fld>
            <a:endParaRPr lang="en-US" dirty="0"/>
          </a:p>
        </p:txBody>
      </p:sp>
    </p:spTree>
    <p:extLst>
      <p:ext uri="{BB962C8B-B14F-4D97-AF65-F5344CB8AC3E}">
        <p14:creationId xmlns:p14="http://schemas.microsoft.com/office/powerpoint/2010/main" val="2230473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Dữ liệu trong máy tính là các giá trị nhị phân  Chúng có thể được coi là số.</a:t>
            </a:r>
          </a:p>
          <a:p>
            <a:r>
              <a:rPr lang="vi-VN" smtClean="0"/>
              <a:t>3 hệ thống số phổ biến:</a:t>
            </a:r>
          </a:p>
          <a:p>
            <a:r>
              <a:rPr lang="vi-VN" smtClean="0"/>
              <a:t>Đại diện thập phân</a:t>
            </a:r>
          </a:p>
          <a:p>
            <a:r>
              <a:rPr lang="vi-VN" smtClean="0"/>
              <a:t>Đại diện hệ thập lục phân</a:t>
            </a:r>
          </a:p>
          <a:p>
            <a:r>
              <a:rPr lang="vi-VN" smtClean="0"/>
              <a:t>Cơ số 16: 0, 1,…, 9, A, B, C, D, E, F</a:t>
            </a:r>
          </a:p>
          <a:p>
            <a:r>
              <a:rPr lang="vi-VN" smtClean="0"/>
              <a:t>Mỗi chữ số thập lục phân đại diện cho 4 bit thông tin.</a:t>
            </a:r>
          </a:p>
          <a:p>
            <a:r>
              <a:rPr lang="vi-VN" smtClean="0"/>
              <a:t>Tiền tố 0x xác định số dưới dạng số thập lục phân: 0x5C</a:t>
            </a:r>
          </a:p>
          <a:p>
            <a:r>
              <a:rPr lang="vi-VN" smtClean="0"/>
              <a:t>Đại diện Octal</a:t>
            </a:r>
          </a:p>
          <a:p>
            <a:r>
              <a:rPr lang="vi-VN" smtClean="0"/>
              <a:t>Cơ số 8: 0, 1, 2, .., 7</a:t>
            </a:r>
          </a:p>
          <a:p>
            <a:r>
              <a:rPr lang="vi-VN" smtClean="0"/>
              <a:t>Đặt 3 bit liên tiếp tạo thành một chữ số bát phân</a:t>
            </a:r>
          </a:p>
          <a:p>
            <a:r>
              <a:rPr lang="vi-VN" smtClean="0"/>
              <a:t>Tiền tố 0 xác định số là số bát phân: 031</a:t>
            </a:r>
          </a:p>
          <a:p>
            <a:r>
              <a:rPr lang="vi-VN" smtClean="0"/>
              <a:t>Chúng ta có thể chuyển đổi một số trong một hệ thống sang một hệ thống khác (được giới thiệu trong chủ đề Giới thiệu về Máy tính)  12 trang tiếp theo sẽ được đọc một mình. Sử dụng sổ ghi chép của bạn để thực hiện các bài tập.</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14</a:t>
            </a:fld>
            <a:endParaRPr lang="en-US" dirty="0"/>
          </a:p>
        </p:txBody>
      </p:sp>
    </p:spTree>
    <p:extLst>
      <p:ext uri="{BB962C8B-B14F-4D97-AF65-F5344CB8AC3E}">
        <p14:creationId xmlns:p14="http://schemas.microsoft.com/office/powerpoint/2010/main" val="2772805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Mỗi byte của bộ nhớ chính có một địa chỉ duy nhất (số thứ tự), bắt đầu từ số không</a:t>
            </a:r>
          </a:p>
          <a:p>
            <a:r>
              <a:rPr lang="vi-VN" smtClean="0"/>
              <a:t>Kilobyte = 1024 byte</a:t>
            </a:r>
          </a:p>
          <a:p>
            <a:r>
              <a:rPr lang="vi-VN" smtClean="0"/>
              <a:t>Kilo K = 1024 (210)</a:t>
            </a:r>
          </a:p>
          <a:p>
            <a:r>
              <a:rPr lang="vi-VN" smtClean="0"/>
              <a:t>Mega hoặc M (= 1024k)</a:t>
            </a:r>
          </a:p>
          <a:p>
            <a:r>
              <a:rPr lang="vi-VN" smtClean="0"/>
              <a:t>Giga hoặc G (= 1024M)</a:t>
            </a:r>
          </a:p>
          <a:p>
            <a:r>
              <a:rPr lang="vi-VN" smtClean="0"/>
              <a:t>Tera hoặc T (= 1024G)</a:t>
            </a:r>
          </a:p>
          <a:p>
            <a:r>
              <a:rPr lang="vi-VN" smtClean="0"/>
              <a:t>Peta hoặc P (= 1024T)</a:t>
            </a:r>
          </a:p>
          <a:p>
            <a:r>
              <a:rPr lang="vi-VN" smtClean="0"/>
              <a:t>Exa hoặc E (= 1024P)</a:t>
            </a:r>
          </a:p>
          <a:p>
            <a:r>
              <a:rPr lang="vi-VN" smtClean="0"/>
              <a:t>Bộ nhớ địa chỉ</a:t>
            </a:r>
          </a:p>
          <a:p>
            <a:r>
              <a:rPr lang="vi-VN" smtClean="0"/>
              <a:t>Kích thước tối đa của bộ nhớ chính địa chỉ phụ thuộc vào kích thước của thanh ghi địa chỉ</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27</a:t>
            </a:fld>
            <a:endParaRPr lang="en-US" dirty="0"/>
          </a:p>
        </p:txBody>
      </p:sp>
    </p:spTree>
    <p:extLst>
      <p:ext uri="{BB962C8B-B14F-4D97-AF65-F5344CB8AC3E}">
        <p14:creationId xmlns:p14="http://schemas.microsoft.com/office/powerpoint/2010/main" val="595147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Mỗi hướng dẫn chương trình bao gồm một thao tác và toán hạng</a:t>
            </a:r>
          </a:p>
          <a:p>
            <a:r>
              <a:rPr lang="vi-VN" smtClean="0"/>
              <a:t>CPU thực hiện thao tác trên các giá trị được lưu trữ dưới dạng toán hạng hoặc trên các giá trị được lưu trữ trong các địa chỉ toán hạng.</a:t>
            </a:r>
          </a:p>
          <a:p>
            <a:r>
              <a:rPr lang="vi-VN" smtClean="0"/>
              <a:t>Các toán tử: Các hằng số, các thanh ghi, các địa chỉ bộ nhớ chính</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28</a:t>
            </a:fld>
            <a:endParaRPr lang="en-US" dirty="0"/>
          </a:p>
        </p:txBody>
      </p:sp>
    </p:spTree>
    <p:extLst>
      <p:ext uri="{BB962C8B-B14F-4D97-AF65-F5344CB8AC3E}">
        <p14:creationId xmlns:p14="http://schemas.microsoft.com/office/powerpoint/2010/main" val="993273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chương trình thực hiện các tác vụ tương đối đơn giản và được viết bằng ngôn ngữ assembly chứa một số lượng lớn các câu lệnh.</a:t>
            </a:r>
          </a:p>
          <a:p>
            <a:r>
              <a:rPr lang="vi-VN" smtClean="0"/>
              <a:t>Ngôn ngữ máy  Ngôn ngữ lắp ráp  Ngôn ngữ cấp cao,</a:t>
            </a:r>
          </a:p>
          <a:p>
            <a:r>
              <a:rPr lang="vi-VN" smtClean="0"/>
              <a:t>Để làm cho chương trình của chúng tôi ngắn hơn, chúng tôi sử dụng các ngôn ngữ cấp cao hơn.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30</a:t>
            </a:fld>
            <a:endParaRPr lang="en-US" dirty="0"/>
          </a:p>
        </p:txBody>
      </p:sp>
    </p:spTree>
    <p:extLst>
      <p:ext uri="{BB962C8B-B14F-4D97-AF65-F5344CB8AC3E}">
        <p14:creationId xmlns:p14="http://schemas.microsoft.com/office/powerpoint/2010/main" val="1438147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5 thế hệ của ngôn ngữ lập trình:</a:t>
            </a:r>
          </a:p>
          <a:p>
            <a:r>
              <a:rPr lang="vi-VN" smtClean="0"/>
              <a:t>(1) Ngôn ngữ máy.</a:t>
            </a:r>
          </a:p>
          <a:p>
            <a:r>
              <a:rPr lang="vi-VN" smtClean="0"/>
              <a:t>(2) Ngôn ngữ </a:t>
            </a:r>
            <a:r>
              <a:rPr lang="en-US" sz="1200" smtClean="0"/>
              <a:t>Assembly</a:t>
            </a:r>
            <a:r>
              <a:rPr lang="vi-VN" smtClean="0"/>
              <a:t>.</a:t>
            </a:r>
          </a:p>
          <a:p>
            <a:r>
              <a:rPr lang="vi-VN" smtClean="0"/>
              <a:t>(3) Ngôn ngữ thế hệ thứ ba. Đây là những ngôn ngữ có hướng dẫn mô tả cách thu được kết quả (C, Pascal, C ++, Java…).</a:t>
            </a:r>
          </a:p>
          <a:p>
            <a:r>
              <a:rPr lang="vi-VN" smtClean="0"/>
              <a:t>(4) Ngôn ngữ thế hệ thứ tư. Đây là những ngôn ngữ có hướng dẫn mô tả những gì cần làm mà không cần chỉ định cách thực hiện (SQL).</a:t>
            </a:r>
          </a:p>
          <a:p>
            <a:r>
              <a:rPr lang="vi-VN" smtClean="0"/>
              <a:t>(5) Ngôn ngữ thế hệ thứ năm là gần nhất với ngôn ngữ của con người. Chúng được sử dụng cho trí thông minh nhân tạo, bộ mờ và mạng thần kinh (Prolog, Matlab)</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31</a:t>
            </a:fld>
            <a:endParaRPr lang="en-US" dirty="0"/>
          </a:p>
        </p:txBody>
      </p:sp>
    </p:spTree>
    <p:extLst>
      <p:ext uri="{BB962C8B-B14F-4D97-AF65-F5344CB8AC3E}">
        <p14:creationId xmlns:p14="http://schemas.microsoft.com/office/powerpoint/2010/main" val="97395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Cấp độ càng cao, ngôn ngữ của con người càng gần với ngôn ngữ của máy tính bản xứ càng cao</a:t>
            </a:r>
          </a:p>
          <a:p>
            <a:r>
              <a:rPr lang="vi-VN" smtClean="0"/>
              <a:t>Mỗi câu lệnh ngôn ngữ thế hệ thứ ba ~ 5-10 câu lệnh ngôn ngữ máy.</a:t>
            </a:r>
          </a:p>
          <a:p>
            <a:r>
              <a:rPr lang="vi-VN" smtClean="0"/>
              <a:t>Mỗi ngôn ngữ thế hệ thứ tư ~ 30-40 câu lệnh ngôn ngữ máy.</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32</a:t>
            </a:fld>
            <a:endParaRPr lang="en-US" dirty="0"/>
          </a:p>
        </p:txBody>
      </p:sp>
    </p:spTree>
    <p:extLst>
      <p:ext uri="{BB962C8B-B14F-4D97-AF65-F5344CB8AC3E}">
        <p14:creationId xmlns:p14="http://schemas.microsoft.com/office/powerpoint/2010/main" val="301004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Chương này cung cấp các khái niệm cơ bản trong lập trình máy tính. Sau khi nghiên cứu chương này, bạn sẽ có thể:</a:t>
            </a:r>
          </a:p>
          <a:p>
            <a:endParaRPr lang="vi-VN" smtClean="0"/>
          </a:p>
          <a:p>
            <a:r>
              <a:rPr lang="vi-VN" smtClean="0"/>
              <a:t>Xác định một số khái niệm liên quan đến lập trình</a:t>
            </a:r>
          </a:p>
          <a:p>
            <a:r>
              <a:rPr lang="vi-VN" smtClean="0"/>
              <a:t>Giải thích cách tạo phần mềm tốt</a:t>
            </a:r>
          </a:p>
          <a:p>
            <a:r>
              <a:rPr lang="vi-VN" smtClean="0"/>
              <a:t>Hiểu các bước để phát triển phần mềm</a:t>
            </a:r>
          </a:p>
          <a:p>
            <a:r>
              <a:rPr lang="vi-VN" smtClean="0"/>
              <a:t>Giải thích cách biểu diễn dữ liệu</a:t>
            </a:r>
          </a:p>
          <a:p>
            <a:r>
              <a:rPr lang="vi-VN" smtClean="0"/>
              <a:t>Trả lời tại sao C là ngôn ngữ đầu tiên được chọn</a:t>
            </a:r>
          </a:p>
          <a:p>
            <a:r>
              <a:rPr lang="vi-VN" smtClean="0"/>
              <a:t>Hiểu cách chương trình C có thể được dịch và thực thi</a:t>
            </a:r>
          </a:p>
          <a:p>
            <a:r>
              <a:rPr lang="vi-VN" smtClean="0"/>
              <a:t>Thảo luận về các tính năng đáng chú ý của ngôn ngữ C</a:t>
            </a:r>
          </a:p>
          <a:p>
            <a:r>
              <a:rPr lang="vi-VN" smtClean="0"/>
              <a:t>Hiểu cấu trúc chương trình C</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2</a:t>
            </a:fld>
            <a:endParaRPr lang="en-US" dirty="0"/>
          </a:p>
        </p:txBody>
      </p:sp>
    </p:spTree>
    <p:extLst>
      <p:ext uri="{BB962C8B-B14F-4D97-AF65-F5344CB8AC3E}">
        <p14:creationId xmlns:p14="http://schemas.microsoft.com/office/powerpoint/2010/main" val="1680948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Mã chương trình ở một ngôn ngữ cấp cao không thể chạy được, nó phải được dịch sang mã nhị phân (mã máy) trước khi chạy.</a:t>
            </a:r>
          </a:p>
          <a:p>
            <a:r>
              <a:rPr lang="vi-VN" smtClean="0"/>
              <a:t>2 cách dịch:</a:t>
            </a:r>
          </a:p>
          <a:p>
            <a:r>
              <a:rPr lang="vi-VN" smtClean="0"/>
              <a:t>Phiên dịch: từng câu một được dịch rồi chạy  Thông dịch viên</a:t>
            </a:r>
          </a:p>
          <a:p>
            <a:r>
              <a:rPr lang="vi-VN" smtClean="0"/>
              <a:t>Biên dịch: Tất cả các câu lệnh của chương trình được dịch sau đó được thực hiện như một toàn bộ  Trình biên dịch</a:t>
            </a:r>
          </a:p>
          <a:p>
            <a:r>
              <a:rPr lang="vi-VN" smtClean="0"/>
              <a:t>C dịch là một trình biên dịch</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33</a:t>
            </a:fld>
            <a:endParaRPr lang="en-US" dirty="0"/>
          </a:p>
        </p:txBody>
      </p:sp>
    </p:spTree>
    <p:extLst>
      <p:ext uri="{BB962C8B-B14F-4D97-AF65-F5344CB8AC3E}">
        <p14:creationId xmlns:p14="http://schemas.microsoft.com/office/powerpoint/2010/main" val="3418532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 là một trong những ngôn ngữ phổ biến nhất được sử dụng trên toàn cầu</a:t>
            </a:r>
          </a:p>
          <a:p>
            <a:r>
              <a:rPr lang="vi-VN" smtClean="0"/>
              <a:t>Một số lý do cho việc học lập trình bằng ngôn ngữ C bao gồm:</a:t>
            </a:r>
          </a:p>
          <a:p>
            <a:r>
              <a:rPr lang="vi-VN" smtClean="0"/>
              <a:t>C là tiếng Anh,</a:t>
            </a:r>
          </a:p>
          <a:p>
            <a:r>
              <a:rPr lang="vi-VN" smtClean="0"/>
              <a:t>C khá nhỏ gọn - có một số lượng nhỏ từ khóa,</a:t>
            </a:r>
          </a:p>
          <a:p>
            <a:r>
              <a:rPr lang="vi-VN" smtClean="0"/>
              <a:t>Một số lượng lớn các chương trình C cần được duy trì,</a:t>
            </a:r>
          </a:p>
          <a:p>
            <a:r>
              <a:rPr lang="vi-VN" smtClean="0"/>
              <a:t>C là ngôn ngữ cấp cao nhất,</a:t>
            </a:r>
          </a:p>
          <a:p>
            <a:r>
              <a:rPr lang="vi-VN" smtClean="0"/>
              <a:t>C nhanh hơn và mạnh hơn các ngôn ngữ cấp cao khác,</a:t>
            </a:r>
          </a:p>
          <a:p>
            <a:r>
              <a:rPr lang="vi-VN" smtClean="0"/>
              <a:t>Các hệ điều hành UNIX, Linux và Windows được viết bằng C và C ++.</a:t>
            </a:r>
          </a:p>
          <a:p>
            <a:r>
              <a:rPr lang="vi-VN" smtClean="0"/>
              <a:t>Các ngôn ngữ phổ biến nhất, chẳng hạn như Java, C #, tương tự như C.</a:t>
            </a:r>
          </a:p>
          <a:p>
            <a:r>
              <a:rPr lang="vi-VN" smtClean="0"/>
              <a:t>C hỗ trợ các cách cơ bản giúp chúng ta hiểu bộ nhớ của một chương trình. Đây có thể được ẩn trong các ngôn ngữ cao hơn.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35</a:t>
            </a:fld>
            <a:endParaRPr lang="en-US" dirty="0"/>
          </a:p>
        </p:txBody>
      </p:sp>
    </p:spTree>
    <p:extLst>
      <p:ext uri="{BB962C8B-B14F-4D97-AF65-F5344CB8AC3E}">
        <p14:creationId xmlns:p14="http://schemas.microsoft.com/office/powerpoint/2010/main" val="61428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Bình luận</a:t>
            </a:r>
          </a:p>
          <a:p>
            <a:r>
              <a:rPr lang="vi-VN" smtClean="0"/>
              <a:t>/ * * /</a:t>
            </a:r>
          </a:p>
          <a:p>
            <a:r>
              <a:rPr lang="vi-VN" smtClean="0"/>
              <a:t>Chúng tôi sử dụng ý kiến để ghi lại các chương trình của chúng tôi và để tăng cường khả năng đọc của họ. C trình biên dịch bỏ qua tất cả các ý kiến.</a:t>
            </a:r>
          </a:p>
          <a:p>
            <a:r>
              <a:rPr lang="vi-VN" smtClean="0"/>
              <a:t>Khoảng trắng</a:t>
            </a:r>
          </a:p>
          <a:p>
            <a:r>
              <a:rPr lang="vi-VN" smtClean="0"/>
              <a:t>Chúng tôi sử dụng khoảng trống để cải thiện khả năng đọc của chương trình và hiển thị cấu trúc logic của chương trình của chúng tôi. Trình biên dịch C bỏ qua tất cả khoảng trắng</a:t>
            </a:r>
          </a:p>
          <a:p>
            <a:r>
              <a:rPr lang="vi-VN" smtClean="0"/>
              <a:t>Trường hợp nhạy cảm</a:t>
            </a:r>
          </a:p>
          <a:p>
            <a:r>
              <a:rPr lang="vi-VN" smtClean="0"/>
              <a:t>Ngôn ngữ C phân biệt chữ hoa chữ thường.</a:t>
            </a:r>
          </a:p>
          <a:p>
            <a:r>
              <a:rPr lang="vi-VN" smtClean="0"/>
              <a:t>Trình biên dịch C xử lý ký tự 'A' khác với ký tự 'a'.</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36</a:t>
            </a:fld>
            <a:endParaRPr lang="en-US" dirty="0"/>
          </a:p>
        </p:txBody>
      </p:sp>
    </p:spTree>
    <p:extLst>
      <p:ext uri="{BB962C8B-B14F-4D97-AF65-F5344CB8AC3E}">
        <p14:creationId xmlns:p14="http://schemas.microsoft.com/office/powerpoint/2010/main" val="1184846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Điểm vào: điểm bắt đầu chương trình.</a:t>
            </a:r>
          </a:p>
          <a:p>
            <a:r>
              <a:rPr lang="vi-VN" smtClean="0"/>
              <a:t>Điểm vào của các chương trình C</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38</a:t>
            </a:fld>
            <a:endParaRPr lang="en-US" dirty="0"/>
          </a:p>
        </p:txBody>
      </p:sp>
    </p:spTree>
    <p:extLst>
      <p:ext uri="{BB962C8B-B14F-4D97-AF65-F5344CB8AC3E}">
        <p14:creationId xmlns:p14="http://schemas.microsoft.com/office/powerpoint/2010/main" val="4199523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Định nghĩa liên quan đến programming</a:t>
            </a:r>
          </a:p>
          <a:p>
            <a:r>
              <a:rPr lang="vi-VN" smtClean="0"/>
              <a:t>Làm thế nào để tạo ra một phần mềm tốt?</a:t>
            </a:r>
          </a:p>
          <a:p>
            <a:r>
              <a:rPr lang="vi-VN" smtClean="0"/>
              <a:t>Các bước để phát triển một phần mềm?</a:t>
            </a:r>
          </a:p>
          <a:p>
            <a:r>
              <a:rPr lang="vi-VN" smtClean="0"/>
              <a:t>Phần cứng máy tính.</a:t>
            </a:r>
          </a:p>
          <a:p>
            <a:r>
              <a:rPr lang="vi-VN" smtClean="0"/>
              <a:t>Đơn vị dữ liệu cơ bản</a:t>
            </a:r>
          </a:p>
          <a:p>
            <a:r>
              <a:rPr lang="vi-VN" smtClean="0"/>
              <a:t>Sự miêu tả dữ liệu</a:t>
            </a:r>
          </a:p>
          <a:p>
            <a:r>
              <a:rPr lang="vi-VN" smtClean="0"/>
              <a:t>Hướng dẫn chương trình</a:t>
            </a:r>
          </a:p>
          <a:p>
            <a:r>
              <a:rPr lang="vi-VN" smtClean="0"/>
              <a:t>Ngôn ngữ</a:t>
            </a:r>
          </a:p>
          <a:p>
            <a:r>
              <a:rPr lang="vi-VN" smtClean="0"/>
              <a:t>Trình biên dịch C</a:t>
            </a:r>
          </a:p>
          <a:p>
            <a:r>
              <a:rPr lang="vi-VN" smtClean="0"/>
              <a:t>Tại sao C là ngôn ngữ đầu tiên được chọn?</a:t>
            </a:r>
          </a:p>
          <a:p>
            <a:r>
              <a:rPr lang="vi-VN" smtClean="0"/>
              <a:t>Một số tính năng đáng chú ý của C</a:t>
            </a:r>
          </a:p>
          <a:p>
            <a:r>
              <a:rPr lang="vi-VN" smtClean="0"/>
              <a:t>Cấu trúc của một chương trình C đơn giản.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39</a:t>
            </a:fld>
            <a:endParaRPr lang="en-US" dirty="0"/>
          </a:p>
        </p:txBody>
      </p:sp>
    </p:spTree>
    <p:extLst>
      <p:ext uri="{BB962C8B-B14F-4D97-AF65-F5344CB8AC3E}">
        <p14:creationId xmlns:p14="http://schemas.microsoft.com/office/powerpoint/2010/main" val="112230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định nghĩa</a:t>
            </a:r>
          </a:p>
          <a:p>
            <a:r>
              <a:rPr lang="vi-VN" smtClean="0"/>
              <a:t>Làm thế nào để tạo ra một phần mềm tốt?</a:t>
            </a:r>
          </a:p>
          <a:p>
            <a:r>
              <a:rPr lang="vi-VN" smtClean="0"/>
              <a:t>Các bước để phát triển một phần mềm?</a:t>
            </a:r>
          </a:p>
          <a:p>
            <a:r>
              <a:rPr lang="vi-VN" smtClean="0"/>
              <a:t>Phần cứng máy tính.</a:t>
            </a:r>
          </a:p>
          <a:p>
            <a:r>
              <a:rPr lang="vi-VN" smtClean="0"/>
              <a:t>Đơn vị dữ liệu</a:t>
            </a:r>
          </a:p>
          <a:p>
            <a:r>
              <a:rPr lang="vi-VN" smtClean="0"/>
              <a:t>Sự miêu tả dữ liệu</a:t>
            </a:r>
          </a:p>
          <a:p>
            <a:r>
              <a:rPr lang="vi-VN" smtClean="0"/>
              <a:t>Thông tin địa chỉ</a:t>
            </a:r>
          </a:p>
          <a:p>
            <a:r>
              <a:rPr lang="vi-VN" smtClean="0"/>
              <a:t>Hướng dẫn chương trình</a:t>
            </a:r>
          </a:p>
          <a:p>
            <a:r>
              <a:rPr lang="vi-VN" smtClean="0"/>
              <a:t>Ngôn ngữ</a:t>
            </a:r>
          </a:p>
          <a:p>
            <a:r>
              <a:rPr lang="vi-VN" smtClean="0"/>
              <a:t>Dịch và thực thi một chương trình</a:t>
            </a:r>
          </a:p>
          <a:p>
            <a:r>
              <a:rPr lang="vi-VN" smtClean="0"/>
              <a:t>Tại sao C là ngôn ngữ đầu tiên được chọn?</a:t>
            </a:r>
          </a:p>
          <a:p>
            <a:r>
              <a:rPr lang="vi-VN" smtClean="0"/>
              <a:t>Một số tính năng đáng chú ý của C</a:t>
            </a:r>
          </a:p>
          <a:p>
            <a:r>
              <a:rPr lang="vi-VN" smtClean="0"/>
              <a:t>Cấu trúc của một chương trình C đơn giản.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3</a:t>
            </a:fld>
            <a:endParaRPr lang="en-US" dirty="0"/>
          </a:p>
        </p:txBody>
      </p:sp>
    </p:spTree>
    <p:extLst>
      <p:ext uri="{BB962C8B-B14F-4D97-AF65-F5344CB8AC3E}">
        <p14:creationId xmlns:p14="http://schemas.microsoft.com/office/powerpoint/2010/main" val="77242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Thông tin: Kiến thức về điều gì đó</a:t>
            </a:r>
          </a:p>
          <a:p>
            <a:r>
              <a:rPr lang="vi-VN" smtClean="0"/>
              <a:t>Dữ liệu: Các giá trị được sử dụng để mô tả thông tin. Vì vậy, thông tin có thể được gọi là trung bình của dữ liệu</a:t>
            </a:r>
          </a:p>
          <a:p>
            <a:r>
              <a:rPr lang="vi-VN" smtClean="0"/>
              <a:t>Vấn đề: Một tình huống trong đó một cái gì đó bị ẩn</a:t>
            </a:r>
          </a:p>
          <a:p>
            <a:r>
              <a:rPr lang="vi-VN" smtClean="0"/>
              <a:t>Giải quyết vấn đề: khám phá thông tin ẩn</a:t>
            </a:r>
          </a:p>
          <a:p>
            <a:r>
              <a:rPr lang="vi-VN" smtClean="0"/>
              <a:t>Giải pháp: Giá trị (dữ liệu) của thông tin ẩn</a:t>
            </a:r>
          </a:p>
          <a:p>
            <a:r>
              <a:rPr lang="vi-VN" smtClean="0"/>
              <a:t>Thuật toán: một cách để tìm ra giải pháp</a:t>
            </a:r>
          </a:p>
          <a:p>
            <a:r>
              <a:rPr lang="vi-VN" smtClean="0"/>
              <a:t>Chương trình: Một chuỗi các bước để tìm ra giải pháp của một vấn đề. Chương trình là triển khai thuật toán</a:t>
            </a:r>
          </a:p>
          <a:p>
            <a:r>
              <a:rPr lang="vi-VN" smtClean="0"/>
              <a:t>Chương trình máy tính: một chương trình được thực thi bằng máy tính</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4</a:t>
            </a:fld>
            <a:endParaRPr lang="en-US" dirty="0"/>
          </a:p>
        </p:txBody>
      </p:sp>
    </p:spTree>
    <p:extLst>
      <p:ext uri="{BB962C8B-B14F-4D97-AF65-F5344CB8AC3E}">
        <p14:creationId xmlns:p14="http://schemas.microsoft.com/office/powerpoint/2010/main" val="160916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Chương trình máy tính = dữ liệu + hướng dẫn</a:t>
            </a:r>
          </a:p>
          <a:p>
            <a:r>
              <a:rPr lang="vi-VN" smtClean="0"/>
              <a:t>Mô phỏng giải pháp.</a:t>
            </a:r>
          </a:p>
          <a:p>
            <a:r>
              <a:rPr lang="vi-VN" smtClean="0"/>
              <a:t>Là một tập hợp các hướng dẫn mà phần cứng máy tính sẽ thực thi</a:t>
            </a:r>
          </a:p>
          <a:p>
            <a:r>
              <a:rPr lang="vi-VN" smtClean="0"/>
              <a:t>Tăng hiệu suất của luồng công việc chuẩn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5</a:t>
            </a:fld>
            <a:endParaRPr lang="en-US" dirty="0"/>
          </a:p>
        </p:txBody>
      </p:sp>
    </p:spTree>
    <p:extLst>
      <p:ext uri="{BB962C8B-B14F-4D97-AF65-F5344CB8AC3E}">
        <p14:creationId xmlns:p14="http://schemas.microsoft.com/office/powerpoint/2010/main" val="375235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vấn đề cho một chương trình / phần mềm:</a:t>
            </a:r>
          </a:p>
          <a:p>
            <a:endParaRPr lang="vi-VN" smtClean="0"/>
          </a:p>
          <a:p>
            <a:r>
              <a:rPr lang="vi-VN" smtClean="0"/>
              <a:t>Khả năng sử dụng: Người dùng có thể sử dụng chương trình để giải quyết vấn đề</a:t>
            </a:r>
          </a:p>
          <a:p>
            <a:r>
              <a:rPr lang="en-US" smtClean="0"/>
              <a:t>	</a:t>
            </a:r>
            <a:r>
              <a:rPr lang="vi-VN" smtClean="0"/>
              <a:t>giao diện mạnh mẽ và thân thiện với người dùng</a:t>
            </a:r>
          </a:p>
          <a:p>
            <a:r>
              <a:rPr lang="vi-VN" smtClean="0"/>
              <a:t>Chính xác: Giải pháp phải chính xác</a:t>
            </a:r>
          </a:p>
          <a:p>
            <a:r>
              <a:rPr lang="en-US" smtClean="0"/>
              <a:t>	</a:t>
            </a:r>
            <a:r>
              <a:rPr lang="vi-VN" smtClean="0"/>
              <a:t>kiểm tra toàn diện</a:t>
            </a:r>
          </a:p>
          <a:p>
            <a:r>
              <a:rPr lang="vi-VN" smtClean="0"/>
              <a:t>Duy trì: Chương trình có thể được sửa đổi dễ dàng</a:t>
            </a:r>
          </a:p>
          <a:p>
            <a:r>
              <a:rPr lang="en-US" smtClean="0"/>
              <a:t>	</a:t>
            </a:r>
            <a:r>
              <a:rPr lang="vi-VN" smtClean="0"/>
              <a:t>Hiểu được</a:t>
            </a:r>
          </a:p>
          <a:p>
            <a:r>
              <a:rPr lang="en-US" smtClean="0"/>
              <a:t>		</a:t>
            </a:r>
            <a:r>
              <a:rPr lang="vi-VN" smtClean="0"/>
              <a:t>lập trình có cấu trúc</a:t>
            </a:r>
          </a:p>
          <a:p>
            <a:r>
              <a:rPr lang="en-US" smtClean="0"/>
              <a:t>		</a:t>
            </a:r>
            <a:r>
              <a:rPr lang="vi-VN" smtClean="0"/>
              <a:t>tài liệu nội bộ</a:t>
            </a:r>
          </a:p>
          <a:p>
            <a:r>
              <a:rPr lang="vi-VN" smtClean="0"/>
              <a:t>Khả năng thay đổi</a:t>
            </a:r>
          </a:p>
          <a:p>
            <a:r>
              <a:rPr lang="en-US" smtClean="0"/>
              <a:t>	</a:t>
            </a:r>
            <a:r>
              <a:rPr lang="vi-VN" smtClean="0"/>
              <a:t>tuân thủ các tiêu chuẩn</a:t>
            </a:r>
          </a:p>
          <a:p>
            <a:r>
              <a:rPr lang="vi-VN" smtClean="0"/>
              <a:t>Tính di động: Chương trình có thể chạy trong các nền tảng khác nhau</a:t>
            </a:r>
          </a:p>
          <a:p>
            <a:r>
              <a:rPr lang="en-US" smtClean="0"/>
              <a:t>	</a:t>
            </a:r>
            <a:r>
              <a:rPr lang="vi-VN" smtClean="0"/>
              <a:t>tuân thủ các tiêu chuẩn  Các sửa đổi cần thiết là tối thiểu</a:t>
            </a:r>
          </a:p>
          <a:p>
            <a:r>
              <a:rPr lang="vi-VN" smtClean="0"/>
              <a:t>(nền tảng: CPU + hệ điều hành đang chạy trên đó)</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6</a:t>
            </a:fld>
            <a:endParaRPr lang="en-US" dirty="0"/>
          </a:p>
        </p:txBody>
      </p:sp>
    </p:spTree>
    <p:extLst>
      <p:ext uri="{BB962C8B-B14F-4D97-AF65-F5344CB8AC3E}">
        <p14:creationId xmlns:p14="http://schemas.microsoft.com/office/powerpoint/2010/main" val="415620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Yêu cầu  Vấn đề được hiểu</a:t>
            </a:r>
          </a:p>
          <a:p>
            <a:r>
              <a:rPr lang="vi-VN" smtClean="0"/>
              <a:t>Phân tích  Dữ liệu và nhiệm vụ được xác định</a:t>
            </a:r>
          </a:p>
          <a:p>
            <a:r>
              <a:rPr lang="vi-VN" smtClean="0"/>
              <a:t>Thiết kế  thư mục, tập tin được tổ chức</a:t>
            </a:r>
          </a:p>
          <a:p>
            <a:r>
              <a:rPr lang="vi-VN" smtClean="0"/>
              <a:t>Mã hóa  Triển khai</a:t>
            </a:r>
          </a:p>
          <a:p>
            <a:r>
              <a:rPr lang="vi-VN" smtClean="0"/>
              <a:t>Kiểm tra  Kiểm tra xem các yêu cầu có hài lòng hay không</a:t>
            </a:r>
          </a:p>
          <a:p>
            <a:r>
              <a:rPr lang="vi-VN" smtClean="0"/>
              <a:t>Triển khai  Chương trình được cài đặt cho máy tính người dùng</a:t>
            </a:r>
          </a:p>
          <a:p>
            <a:r>
              <a:rPr lang="vi-VN" smtClean="0"/>
              <a:t>Bảo trì  Các sửa đổi cần thiết, nếu có, được thực hiện</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7</a:t>
            </a:fld>
            <a:endParaRPr lang="en-US" dirty="0"/>
          </a:p>
        </p:txBody>
      </p:sp>
    </p:spTree>
    <p:extLst>
      <p:ext uri="{BB962C8B-B14F-4D97-AF65-F5344CB8AC3E}">
        <p14:creationId xmlns:p14="http://schemas.microsoft.com/office/powerpoint/2010/main" val="211657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3 bước để đọc một ô nhớ:</a:t>
            </a:r>
          </a:p>
          <a:p>
            <a:r>
              <a:rPr lang="vi-VN" smtClean="0"/>
              <a:t>CPU đặt địa chỉ bộ nhớ vào địa chỉ bus</a:t>
            </a:r>
          </a:p>
          <a:p>
            <a:r>
              <a:rPr lang="vi-VN" smtClean="0"/>
              <a:t>CPU đặt tín hiệu đọc để điều khiển bus.</a:t>
            </a:r>
          </a:p>
          <a:p>
            <a:r>
              <a:rPr lang="vi-VN" smtClean="0"/>
              <a:t>Dữ liệu trong ô nhớ được chuyển tới thanh ghi trong CPU</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8</a:t>
            </a:fld>
            <a:endParaRPr lang="en-US" dirty="0"/>
          </a:p>
        </p:txBody>
      </p:sp>
    </p:spTree>
    <p:extLst>
      <p:ext uri="{BB962C8B-B14F-4D97-AF65-F5344CB8AC3E}">
        <p14:creationId xmlns:p14="http://schemas.microsoft.com/office/powerpoint/2010/main" val="111215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Bộ nhớ đăng ký đắt tiền và nhanh nhất - được dành riêng cho CPU.</a:t>
            </a:r>
          </a:p>
          <a:p>
            <a:r>
              <a:rPr lang="vi-VN" smtClean="0"/>
              <a:t>CPU truyền thông tin ở dưới 10 nano giây</a:t>
            </a:r>
          </a:p>
          <a:p>
            <a:r>
              <a:rPr lang="vi-VN" smtClean="0"/>
              <a:t>bộ nhớ chính truyền thông tin ở khoảng 60 nano giây</a:t>
            </a:r>
          </a:p>
          <a:p>
            <a:r>
              <a:rPr lang="vi-VN" smtClean="0"/>
              <a:t>một đĩa cứng truyền thông tin vào khoảng 12.000.000 nano giây</a:t>
            </a:r>
          </a:p>
          <a:p>
            <a:r>
              <a:rPr lang="vi-VN" smtClean="0"/>
              <a:t>Bộ nhớ CPU dễ bay hơi - nội dung của thanh ghi bị mất ngay khi nguồn bị tắt.</a:t>
            </a:r>
            <a:endParaRPr lang="en-US"/>
          </a:p>
        </p:txBody>
      </p:sp>
      <p:sp>
        <p:nvSpPr>
          <p:cNvPr id="4" name="Slide Number Placeholder 3"/>
          <p:cNvSpPr>
            <a:spLocks noGrp="1"/>
          </p:cNvSpPr>
          <p:nvPr>
            <p:ph type="sldNum" sz="quarter" idx="10"/>
          </p:nvPr>
        </p:nvSpPr>
        <p:spPr/>
        <p:txBody>
          <a:bodyPr/>
          <a:lstStyle/>
          <a:p>
            <a:fld id="{AEF86593-786F-409C-A823-37634861866D}" type="slidenum">
              <a:rPr lang="en-US" smtClean="0"/>
              <a:pPr/>
              <a:t>9</a:t>
            </a:fld>
            <a:endParaRPr lang="en-US" dirty="0"/>
          </a:p>
        </p:txBody>
      </p:sp>
    </p:spTree>
    <p:extLst>
      <p:ext uri="{BB962C8B-B14F-4D97-AF65-F5344CB8AC3E}">
        <p14:creationId xmlns:p14="http://schemas.microsoft.com/office/powerpoint/2010/main" val="230373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l">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275B0-1EBD-49DF-94C3-FCC6868D9E10}" type="datetime1">
              <a:rPr lang="en-US" smtClean="0"/>
              <a:pPr/>
              <a:t>11/09/18</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2CDBE-8264-4F40-A432-68405651132A}" type="datetime1">
              <a:rPr lang="en-US" smtClean="0"/>
              <a:pPr/>
              <a:t>11/09/18</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5AD0B-F2CC-400F-AEDE-9DD45F548502}" type="datetime1">
              <a:rPr lang="en-US" smtClean="0"/>
              <a:pPr/>
              <a:t>11/09/18</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E8785-8574-4290-9C4F-75702A3ED376}" type="datetime1">
              <a:rPr lang="en-US" smtClean="0"/>
              <a:pPr/>
              <a:t>11/09/18</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2B472-AB30-4061-BF90-4689B348EC39}" type="datetime1">
              <a:rPr lang="en-US" smtClean="0"/>
              <a:pPr/>
              <a:t>11/09/18</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975D41-112F-4F1C-ACF3-47FFDB8AC99C}" type="datetime1">
              <a:rPr lang="en-US" smtClean="0"/>
              <a:pPr/>
              <a:t>11/09/18</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8BF22-11C2-4CFD-BACB-14319E89A98A}" type="datetime1">
              <a:rPr lang="en-US" smtClean="0"/>
              <a:pPr/>
              <a:t>11/09/18</a:t>
            </a:fld>
            <a:endParaRPr lang="en-US" dirty="0"/>
          </a:p>
        </p:txBody>
      </p:sp>
      <p:sp>
        <p:nvSpPr>
          <p:cNvPr id="8" name="Footer Placeholder 7"/>
          <p:cNvSpPr>
            <a:spLocks noGrp="1"/>
          </p:cNvSpPr>
          <p:nvPr>
            <p:ph type="ftr" sz="quarter" idx="11"/>
          </p:nvPr>
        </p:nvSpPr>
        <p:spPr/>
        <p:txBody>
          <a:bodyPr/>
          <a:lstStyle/>
          <a:p>
            <a:r>
              <a:rPr lang="en-US" dirty="0" smtClean="0"/>
              <a:t>Introduction to PFC</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62FCF-7A9F-482C-BE43-ACE995519165}" type="datetime1">
              <a:rPr lang="en-US" smtClean="0"/>
              <a:pPr/>
              <a:t>11/09/18</a:t>
            </a:fld>
            <a:endParaRPr lang="en-US" dirty="0"/>
          </a:p>
        </p:txBody>
      </p:sp>
      <p:sp>
        <p:nvSpPr>
          <p:cNvPr id="4" name="Footer Placeholder 3"/>
          <p:cNvSpPr>
            <a:spLocks noGrp="1"/>
          </p:cNvSpPr>
          <p:nvPr>
            <p:ph type="ftr" sz="quarter" idx="11"/>
          </p:nvPr>
        </p:nvSpPr>
        <p:spPr/>
        <p:txBody>
          <a:bodyPr/>
          <a:lstStyle/>
          <a:p>
            <a:r>
              <a:rPr lang="en-US" dirty="0" smtClean="0"/>
              <a:t>Introduction to PFC</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92C0E-6C1D-44A7-B664-F57E6E714FA9}" type="datetime1">
              <a:rPr lang="en-US" smtClean="0"/>
              <a:pPr/>
              <a:t>11/09/18</a:t>
            </a:fld>
            <a:endParaRPr lang="en-US" dirty="0"/>
          </a:p>
        </p:txBody>
      </p:sp>
      <p:sp>
        <p:nvSpPr>
          <p:cNvPr id="3" name="Footer Placeholder 2"/>
          <p:cNvSpPr>
            <a:spLocks noGrp="1"/>
          </p:cNvSpPr>
          <p:nvPr>
            <p:ph type="ftr" sz="quarter" idx="11"/>
          </p:nvPr>
        </p:nvSpPr>
        <p:spPr/>
        <p:txBody>
          <a:bodyPr/>
          <a:lstStyle/>
          <a:p>
            <a:r>
              <a:rPr lang="en-US" dirty="0" smtClean="0"/>
              <a:t>Introduction to PFC</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E1CB4-CD04-4872-9975-1D8378F1B2BB}" type="datetime1">
              <a:rPr lang="en-US" smtClean="0"/>
              <a:pPr/>
              <a:t>11/09/18</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0C5A1-C2E1-48BA-B5A0-26CA096AD72F}" type="datetime1">
              <a:rPr lang="en-US" smtClean="0"/>
              <a:pPr/>
              <a:t>11/09/18</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40B6D783-6D88-4BCD-828E-93ACB5430B1B}" type="datetime1">
              <a:rPr lang="en-US" smtClean="0"/>
              <a:pPr/>
              <a:t>11/09/18</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Introduction to PFC</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rtlCol="0" anchor="b" anchorCtr="1">
            <a:normAutofit/>
            <a:scene3d>
              <a:camera prst="orthographicFront">
                <a:rot lat="0" lon="0" rev="5400000"/>
              </a:camera>
              <a:lightRig rig="threePt" dir="t"/>
            </a:scene3d>
            <a:sp3d/>
          </a:bodyPr>
          <a:lstStyle/>
          <a:p>
            <a:pPr algn="ctr"/>
            <a:endParaRPr lang="en-US" b="1" dirty="0"/>
          </a:p>
        </p:txBody>
      </p:sp>
      <p:sp>
        <p:nvSpPr>
          <p:cNvPr id="11" name="Rectangle 10"/>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CC"/>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iobe.com/index.php/content/paperinfo/tpci/index.html"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001000" cy="1470025"/>
          </a:xfrm>
        </p:spPr>
        <p:txBody>
          <a:bodyPr/>
          <a:lstStyle/>
          <a:p>
            <a:pPr algn="r"/>
            <a:r>
              <a:rPr lang="en-US" dirty="0" smtClean="0"/>
              <a:t>Slot 2 </a:t>
            </a:r>
            <a:br>
              <a:rPr lang="en-US" dirty="0" smtClean="0"/>
            </a:br>
            <a:r>
              <a:rPr lang="en-US" dirty="0" smtClean="0"/>
              <a:t>Introduction to PFC</a:t>
            </a:r>
            <a:endParaRPr lang="en-US" dirty="0"/>
          </a:p>
        </p:txBody>
      </p:sp>
      <p:sp>
        <p:nvSpPr>
          <p:cNvPr id="3" name="Subtitle 2"/>
          <p:cNvSpPr>
            <a:spLocks noGrp="1"/>
          </p:cNvSpPr>
          <p:nvPr>
            <p:ph type="subTitle" idx="1"/>
          </p:nvPr>
        </p:nvSpPr>
        <p:spPr>
          <a:xfrm>
            <a:off x="1371600" y="3886200"/>
            <a:ext cx="6781800" cy="1752600"/>
          </a:xfrm>
        </p:spPr>
        <p:txBody>
          <a:bodyPr/>
          <a:lstStyle/>
          <a:p>
            <a:pPr algn="r">
              <a:buFontTx/>
              <a:buChar char="-"/>
            </a:pPr>
            <a:r>
              <a:rPr lang="en-US" dirty="0" smtClean="0"/>
              <a:t>Languages and C Compilers</a:t>
            </a:r>
          </a:p>
          <a:p>
            <a:pPr algn="r">
              <a:buFontTx/>
              <a:buChar char="-"/>
            </a:pPr>
            <a:r>
              <a:rPr lang="en-US" dirty="0"/>
              <a:t> </a:t>
            </a:r>
            <a:r>
              <a:rPr lang="en-US" dirty="0" smtClean="0"/>
              <a:t>First Program in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Computer Hardware…</a:t>
            </a:r>
            <a:endParaRPr lang="en-US" dirty="0"/>
          </a:p>
        </p:txBody>
      </p:sp>
      <p:sp>
        <p:nvSpPr>
          <p:cNvPr id="3" name="Content Placeholder 2"/>
          <p:cNvSpPr>
            <a:spLocks noGrp="1"/>
          </p:cNvSpPr>
          <p:nvPr>
            <p:ph idx="1"/>
          </p:nvPr>
        </p:nvSpPr>
        <p:spPr>
          <a:xfrm>
            <a:off x="381000" y="4267201"/>
            <a:ext cx="8077200" cy="2209799"/>
          </a:xfrm>
        </p:spPr>
        <p:txBody>
          <a:bodyPr>
            <a:normAutofit fontScale="62500" lnSpcReduction="20000"/>
          </a:bodyPr>
          <a:lstStyle/>
          <a:p>
            <a:pPr marL="454025" indent="-285750">
              <a:buFont typeface="Arial" charset="0"/>
              <a:buChar char="•"/>
            </a:pPr>
            <a:r>
              <a:rPr lang="en-US" dirty="0" smtClean="0">
                <a:solidFill>
                  <a:srgbClr val="FF0000"/>
                </a:solidFill>
              </a:rPr>
              <a:t>Primary Memory</a:t>
            </a:r>
          </a:p>
          <a:p>
            <a:pPr marL="454025" lvl="1"/>
            <a:r>
              <a:rPr lang="en-US" dirty="0" smtClean="0"/>
              <a:t>Primary memory holds the information accessed by the CPU.</a:t>
            </a:r>
          </a:p>
          <a:p>
            <a:pPr marL="454025" lvl="1"/>
            <a:r>
              <a:rPr lang="en-US" dirty="0" smtClean="0"/>
              <a:t>Primary memory is also volatile.</a:t>
            </a:r>
          </a:p>
          <a:p>
            <a:pPr marL="454025" lvl="1"/>
            <a:r>
              <a:rPr lang="en-US" dirty="0" smtClean="0"/>
              <a:t>The popular term for primary memory is RAM (Random Access Memory).</a:t>
            </a:r>
          </a:p>
          <a:p>
            <a:pPr marL="454025" lvl="1"/>
            <a:r>
              <a:rPr lang="en-US" dirty="0" smtClean="0"/>
              <a:t>A specific memory cell is identified uniquely by a decoder. Decoder has n inputs and 2</a:t>
            </a:r>
            <a:r>
              <a:rPr lang="en-US" baseline="30000" dirty="0" smtClean="0"/>
              <a:t>n</a:t>
            </a:r>
            <a:r>
              <a:rPr lang="en-US" dirty="0" smtClean="0"/>
              <a:t> outputs. With a specific input, only one output is chosen (value=1), others having the value 0</a:t>
            </a:r>
          </a:p>
          <a:p>
            <a:endParaRPr lang="en-US" dirty="0"/>
          </a:p>
        </p:txBody>
      </p:sp>
      <p:pic>
        <p:nvPicPr>
          <p:cNvPr id="4" name="Picture 4"/>
          <p:cNvPicPr>
            <a:picLocks noChangeAspect="1" noChangeArrowheads="1"/>
          </p:cNvPicPr>
          <p:nvPr/>
        </p:nvPicPr>
        <p:blipFill>
          <a:blip r:embed="rId3"/>
          <a:srcRect/>
          <a:stretch>
            <a:fillRect/>
          </a:stretch>
        </p:blipFill>
        <p:spPr bwMode="auto">
          <a:xfrm>
            <a:off x="1676400" y="1828800"/>
            <a:ext cx="1743075" cy="13620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Introduction to PFC</a:t>
            </a:r>
            <a:endParaRPr lang="en-US" dirty="0"/>
          </a:p>
        </p:txBody>
      </p:sp>
      <p:pic>
        <p:nvPicPr>
          <p:cNvPr id="3074" name="Picture 2"/>
          <p:cNvPicPr>
            <a:picLocks noChangeAspect="1" noChangeArrowheads="1"/>
          </p:cNvPicPr>
          <p:nvPr/>
        </p:nvPicPr>
        <p:blipFill>
          <a:blip r:embed="rId4"/>
          <a:srcRect/>
          <a:stretch>
            <a:fillRect/>
          </a:stretch>
        </p:blipFill>
        <p:spPr bwMode="auto">
          <a:xfrm>
            <a:off x="4086225" y="971550"/>
            <a:ext cx="4829175" cy="3524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Computer Hardware…</a:t>
            </a:r>
            <a:endParaRPr lang="en-US" dirty="0"/>
          </a:p>
        </p:txBody>
      </p:sp>
      <p:sp>
        <p:nvSpPr>
          <p:cNvPr id="3" name="Content Placeholder 2"/>
          <p:cNvSpPr>
            <a:spLocks noGrp="1"/>
          </p:cNvSpPr>
          <p:nvPr>
            <p:ph idx="1"/>
          </p:nvPr>
        </p:nvSpPr>
        <p:spPr>
          <a:xfrm>
            <a:off x="457200" y="1143000"/>
            <a:ext cx="4953000" cy="4830763"/>
          </a:xfrm>
        </p:spPr>
        <p:txBody>
          <a:bodyPr>
            <a:normAutofit lnSpcReduction="10000"/>
          </a:bodyPr>
          <a:lstStyle/>
          <a:p>
            <a:pPr marL="393700" indent="-285750" algn="just">
              <a:buFont typeface="Arial" charset="0"/>
              <a:buChar char="•"/>
            </a:pPr>
            <a:r>
              <a:rPr lang="en-US" dirty="0" smtClean="0">
                <a:solidFill>
                  <a:srgbClr val="FF0000"/>
                </a:solidFill>
              </a:rPr>
              <a:t>Devices</a:t>
            </a:r>
          </a:p>
          <a:p>
            <a:pPr marL="393700" lvl="1" algn="just"/>
            <a:r>
              <a:rPr lang="en-US" dirty="0" smtClean="0"/>
              <a:t>Include basic I/O devices such as a keyboard, a monitor and a mouse…</a:t>
            </a:r>
          </a:p>
          <a:p>
            <a:pPr marL="393700" lvl="1" algn="just"/>
            <a:r>
              <a:rPr lang="en-US" dirty="0" smtClean="0"/>
              <a:t>Storage devices such as a floppy drive, a hard drive and a CD-ROM drive (secondary storage).  </a:t>
            </a:r>
          </a:p>
          <a:p>
            <a:pPr marL="393700" lvl="1" algn="just"/>
            <a:r>
              <a:rPr lang="en-US" dirty="0" smtClean="0"/>
              <a:t>All device interfaces connect to the system buses through a central controller.</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pic>
        <p:nvPicPr>
          <p:cNvPr id="4098" name="Picture 2"/>
          <p:cNvPicPr>
            <a:picLocks noChangeAspect="1" noChangeArrowheads="1"/>
          </p:cNvPicPr>
          <p:nvPr/>
        </p:nvPicPr>
        <p:blipFill>
          <a:blip r:embed="rId3"/>
          <a:srcRect/>
          <a:stretch>
            <a:fillRect/>
          </a:stretch>
        </p:blipFill>
        <p:spPr bwMode="auto">
          <a:xfrm>
            <a:off x="5791200" y="1447800"/>
            <a:ext cx="3162300"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5- Data Units</a:t>
            </a:r>
            <a:endParaRPr lang="en-US" dirty="0"/>
          </a:p>
        </p:txBody>
      </p:sp>
      <p:sp>
        <p:nvSpPr>
          <p:cNvPr id="3" name="Content Placeholder 2"/>
          <p:cNvSpPr>
            <a:spLocks noGrp="1"/>
          </p:cNvSpPr>
          <p:nvPr>
            <p:ph idx="1"/>
          </p:nvPr>
        </p:nvSpPr>
        <p:spPr>
          <a:xfrm>
            <a:off x="304800" y="1219200"/>
            <a:ext cx="5181600" cy="4906963"/>
          </a:xfrm>
        </p:spPr>
        <p:txBody>
          <a:bodyPr>
            <a:normAutofit fontScale="77500" lnSpcReduction="20000"/>
          </a:bodyPr>
          <a:lstStyle/>
          <a:p>
            <a:pPr algn="just">
              <a:buFont typeface="Arial" charset="0"/>
              <a:buChar char="•"/>
            </a:pPr>
            <a:r>
              <a:rPr lang="en-US" dirty="0" smtClean="0"/>
              <a:t>Transistor is the basic physical unit for storing data </a:t>
            </a:r>
            <a:r>
              <a:rPr lang="en-US" dirty="0" smtClean="0">
                <a:sym typeface="Wingdings" pitchFamily="2" charset="2"/>
              </a:rPr>
              <a:t> Binary format</a:t>
            </a:r>
            <a:r>
              <a:rPr lang="en-US" dirty="0" smtClean="0"/>
              <a:t>   </a:t>
            </a:r>
          </a:p>
          <a:p>
            <a:pPr algn="just">
              <a:buFont typeface="Arial" charset="0"/>
              <a:buChar char="•"/>
            </a:pPr>
            <a:r>
              <a:rPr lang="en-US" dirty="0" smtClean="0"/>
              <a:t>John von Neumann selected binary (base 2) digits as the EDVAC's fundamental unit.</a:t>
            </a:r>
          </a:p>
          <a:p>
            <a:pPr algn="just">
              <a:buFont typeface="Arial" charset="0"/>
              <a:buChar char="•"/>
            </a:pPr>
            <a:r>
              <a:rPr lang="en-US" dirty="0" smtClean="0"/>
              <a:t>The vast majority of modern computers process and store information in binary digits.</a:t>
            </a:r>
          </a:p>
          <a:p>
            <a:pPr algn="just">
              <a:buFont typeface="Arial" charset="0"/>
              <a:buChar char="•"/>
            </a:pPr>
            <a:r>
              <a:rPr lang="en-US" dirty="0" smtClean="0"/>
              <a:t>We call a </a:t>
            </a:r>
            <a:r>
              <a:rPr lang="en-US" b="1" u="sng" dirty="0" smtClean="0">
                <a:solidFill>
                  <a:srgbClr val="FF0000"/>
                </a:solidFill>
              </a:rPr>
              <a:t>bi</a:t>
            </a:r>
            <a:r>
              <a:rPr lang="en-US" dirty="0" smtClean="0"/>
              <a:t>nary digi</a:t>
            </a:r>
            <a:r>
              <a:rPr lang="en-US" b="1" u="sng" dirty="0" smtClean="0">
                <a:solidFill>
                  <a:srgbClr val="FF0000"/>
                </a:solidFill>
              </a:rPr>
              <a:t>t</a:t>
            </a:r>
            <a:r>
              <a:rPr lang="en-US" dirty="0" smtClean="0"/>
              <a:t> as a bit.</a:t>
            </a:r>
          </a:p>
          <a:p>
            <a:pPr algn="just"/>
            <a:r>
              <a:rPr lang="en-US" dirty="0" smtClean="0"/>
              <a:t>Nibble =  4 consecutive bits. </a:t>
            </a:r>
          </a:p>
          <a:p>
            <a:pPr algn="just"/>
            <a:r>
              <a:rPr lang="en-US" dirty="0" smtClean="0"/>
              <a:t>Byte = 8 consecutive bits </a:t>
            </a:r>
          </a:p>
          <a:p>
            <a:pPr algn="just">
              <a:buNone/>
            </a:pPr>
            <a:r>
              <a:rPr lang="en-US" dirty="0" smtClean="0"/>
              <a:t>             = 2 nibbles </a:t>
            </a:r>
          </a:p>
          <a:p>
            <a:pPr algn="just"/>
            <a:r>
              <a:rPr lang="en-US" dirty="0" smtClean="0"/>
              <a:t>Unit of memory is BYTE</a:t>
            </a:r>
          </a:p>
          <a:p>
            <a:endParaRPr lang="en-US" dirty="0"/>
          </a:p>
        </p:txBody>
      </p:sp>
      <p:graphicFrame>
        <p:nvGraphicFramePr>
          <p:cNvPr id="4" name="Content Placeholder 7"/>
          <p:cNvGraphicFramePr>
            <a:graphicFrameLocks/>
          </p:cNvGraphicFramePr>
          <p:nvPr/>
        </p:nvGraphicFramePr>
        <p:xfrm>
          <a:off x="5638800" y="1600201"/>
          <a:ext cx="3352800" cy="1676399"/>
        </p:xfrm>
        <a:graphic>
          <a:graphicData uri="http://schemas.openxmlformats.org/drawingml/2006/table">
            <a:tbl>
              <a:tblPr/>
              <a:tblGrid>
                <a:gridCol w="419100"/>
                <a:gridCol w="419100"/>
                <a:gridCol w="419100"/>
                <a:gridCol w="419100"/>
                <a:gridCol w="419100"/>
                <a:gridCol w="419100"/>
                <a:gridCol w="419100"/>
                <a:gridCol w="419100"/>
              </a:tblGrid>
              <a:tr h="558800">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Times New Roman" pitchFamily="18" charset="0"/>
                          <a:cs typeface="Times New Roman" pitchFamily="18" charset="0"/>
                        </a:rPr>
                        <a:t>Byte</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57189">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Nibble</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0D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Nibble</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0D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604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Bit</a:t>
                      </a:r>
                    </a:p>
                  </a:txBody>
                  <a:tcPr marL="14023" marR="14023" marT="28575" marB="285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9E9"/>
                    </a:solidFill>
                  </a:tcPr>
                </a:tc>
              </a:tr>
            </a:tbl>
          </a:graphicData>
        </a:graphic>
      </p:graphicFrame>
      <p:graphicFrame>
        <p:nvGraphicFramePr>
          <p:cNvPr id="5" name="Group 41"/>
          <p:cNvGraphicFramePr>
            <a:graphicFrameLocks/>
          </p:cNvGraphicFramePr>
          <p:nvPr/>
        </p:nvGraphicFramePr>
        <p:xfrm>
          <a:off x="5867400" y="3505200"/>
          <a:ext cx="3124200" cy="2560320"/>
        </p:xfrm>
        <a:graphic>
          <a:graphicData uri="http://schemas.openxmlformats.org/drawingml/2006/table">
            <a:tbl>
              <a:tblPr/>
              <a:tblGrid>
                <a:gridCol w="3124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00000000 &lt;- possibility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00000001 &lt;- possibility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00000010 &lt;- possibility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00000011 &lt;- possibility 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00000100 &lt;- possibility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00111000 &lt;- possibility 104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FF"/>
                          </a:solidFill>
                          <a:effectLst/>
                          <a:latin typeface="Arial" charset="0"/>
                          <a:cs typeface="Arial" charset="0"/>
                        </a:rPr>
                        <a:t>11111111 &lt;- possibility 255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6324600" y="1438274"/>
            <a:ext cx="2045154" cy="4200526"/>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dirty="0" smtClean="0"/>
              <a:t>Data Units …</a:t>
            </a:r>
            <a:endParaRPr lang="en-US" dirty="0"/>
          </a:p>
        </p:txBody>
      </p:sp>
      <p:sp>
        <p:nvSpPr>
          <p:cNvPr id="3" name="Content Placeholder 2"/>
          <p:cNvSpPr>
            <a:spLocks noGrp="1"/>
          </p:cNvSpPr>
          <p:nvPr>
            <p:ph idx="1"/>
          </p:nvPr>
        </p:nvSpPr>
        <p:spPr>
          <a:xfrm>
            <a:off x="1066800" y="1219200"/>
            <a:ext cx="4419600" cy="4906963"/>
          </a:xfrm>
        </p:spPr>
        <p:txBody>
          <a:bodyPr>
            <a:normAutofit/>
          </a:bodyPr>
          <a:lstStyle/>
          <a:p>
            <a:pPr algn="just">
              <a:buFont typeface="Arial" charset="0"/>
              <a:buChar char="•"/>
            </a:pPr>
            <a:r>
              <a:rPr lang="en-US" dirty="0" smtClean="0"/>
              <a:t>The natural unit of the CPU is a </a:t>
            </a:r>
            <a:r>
              <a:rPr lang="en-US" dirty="0" smtClean="0">
                <a:solidFill>
                  <a:srgbClr val="FF0000"/>
                </a:solidFill>
              </a:rPr>
              <a:t>word</a:t>
            </a:r>
            <a:r>
              <a:rPr lang="en-US" dirty="0" smtClean="0"/>
              <a:t>.  </a:t>
            </a:r>
          </a:p>
          <a:p>
            <a:pPr algn="just">
              <a:buFont typeface="Arial" charset="0"/>
              <a:buChar char="•"/>
            </a:pPr>
            <a:r>
              <a:rPr lang="en-US" dirty="0" smtClean="0"/>
              <a:t>The  word length is number of bits of a general register within CPU(CPU memory).</a:t>
            </a:r>
          </a:p>
          <a:p>
            <a:pPr algn="just">
              <a:buFont typeface="Arial" charset="0"/>
              <a:buChar char="•"/>
            </a:pPr>
            <a:r>
              <a:rPr lang="en-US" dirty="0" smtClean="0"/>
              <a:t>Word length can be 8, 16 (old CPUs), 32, 64 (current CPUs) </a:t>
            </a:r>
          </a:p>
          <a:p>
            <a:endParaRPr lang="en-US" dirty="0"/>
          </a:p>
        </p:txBody>
      </p:sp>
      <p:cxnSp>
        <p:nvCxnSpPr>
          <p:cNvPr id="8" name="Straight Arrow Connector 7"/>
          <p:cNvCxnSpPr>
            <a:stCxn id="3" idx="3"/>
          </p:cNvCxnSpPr>
          <p:nvPr/>
        </p:nvCxnSpPr>
        <p:spPr>
          <a:xfrm>
            <a:off x="5486400" y="3672682"/>
            <a:ext cx="1066800" cy="6707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6- Data Representations</a:t>
            </a:r>
            <a:endParaRPr lang="en-US" dirty="0"/>
          </a:p>
        </p:txBody>
      </p:sp>
      <p:sp>
        <p:nvSpPr>
          <p:cNvPr id="3" name="Content Placeholder 2"/>
          <p:cNvSpPr>
            <a:spLocks noGrp="1"/>
          </p:cNvSpPr>
          <p:nvPr>
            <p:ph idx="1"/>
          </p:nvPr>
        </p:nvSpPr>
        <p:spPr>
          <a:xfrm>
            <a:off x="457200" y="960437"/>
            <a:ext cx="8229600" cy="5592763"/>
          </a:xfrm>
        </p:spPr>
        <p:txBody>
          <a:bodyPr>
            <a:noAutofit/>
          </a:bodyPr>
          <a:lstStyle/>
          <a:p>
            <a:r>
              <a:rPr lang="en-US" sz="2400" dirty="0" smtClean="0"/>
              <a:t>Data in computer are binary values </a:t>
            </a:r>
            <a:r>
              <a:rPr lang="en-US" sz="2400" dirty="0" smtClean="0">
                <a:sym typeface="Wingdings" pitchFamily="2" charset="2"/>
              </a:rPr>
              <a:t> They can </a:t>
            </a:r>
            <a:r>
              <a:rPr lang="en-US" sz="2400" dirty="0" smtClean="0"/>
              <a:t> be treated as numbers.</a:t>
            </a:r>
          </a:p>
          <a:p>
            <a:r>
              <a:rPr lang="en-US" sz="2400" dirty="0" smtClean="0"/>
              <a:t>3 common number systems:</a:t>
            </a:r>
          </a:p>
          <a:p>
            <a:pPr lvl="1"/>
            <a:r>
              <a:rPr lang="en-US" sz="2400" dirty="0" smtClean="0">
                <a:solidFill>
                  <a:srgbClr val="0000CC"/>
                </a:solidFill>
              </a:rPr>
              <a:t>Decimal Representation</a:t>
            </a:r>
          </a:p>
          <a:p>
            <a:pPr lvl="1"/>
            <a:r>
              <a:rPr lang="en-US" sz="2400" dirty="0" smtClean="0">
                <a:solidFill>
                  <a:srgbClr val="0000CC"/>
                </a:solidFill>
              </a:rPr>
              <a:t>Hexadecimal Representation </a:t>
            </a:r>
          </a:p>
          <a:p>
            <a:pPr lvl="2" algn="just"/>
            <a:r>
              <a:rPr lang="en-US" sz="1800" dirty="0" smtClean="0"/>
              <a:t>Base 16: 0, 1, …, 9, A, B, C, D, E, F</a:t>
            </a:r>
          </a:p>
          <a:p>
            <a:pPr lvl="2" algn="just"/>
            <a:r>
              <a:rPr lang="en-US" sz="1800" dirty="0" smtClean="0"/>
              <a:t>Each hexadecimal digit represents 4 bits of information.</a:t>
            </a:r>
          </a:p>
          <a:p>
            <a:pPr lvl="2" algn="just"/>
            <a:r>
              <a:rPr lang="en-US" sz="1800" dirty="0" smtClean="0"/>
              <a:t>The 0x prefix identifies the number as a hexadecimal number: 0x5C</a:t>
            </a:r>
          </a:p>
          <a:p>
            <a:pPr lvl="1"/>
            <a:r>
              <a:rPr lang="en-US" sz="2400" dirty="0" smtClean="0">
                <a:solidFill>
                  <a:srgbClr val="0000CC"/>
                </a:solidFill>
              </a:rPr>
              <a:t>Octal Representation</a:t>
            </a:r>
          </a:p>
          <a:p>
            <a:pPr lvl="2" algn="just" eaLnBrk="0" hangingPunct="0">
              <a:buFont typeface="Arial" charset="0"/>
              <a:buChar char="–"/>
              <a:defRPr/>
            </a:pPr>
            <a:r>
              <a:rPr lang="en-US" sz="1800" dirty="0" smtClean="0"/>
              <a:t>Base </a:t>
            </a:r>
            <a:r>
              <a:rPr lang="en-US" sz="1800" dirty="0"/>
              <a:t>8: 0, 1, 2, .., 7</a:t>
            </a:r>
          </a:p>
          <a:p>
            <a:pPr lvl="2" algn="just" eaLnBrk="0" hangingPunct="0">
              <a:buFont typeface="Arial" charset="0"/>
              <a:buChar char="–"/>
              <a:defRPr/>
            </a:pPr>
            <a:r>
              <a:rPr lang="en-US" sz="1800" dirty="0"/>
              <a:t>Set of 3 consecutive bits forms an octal digit</a:t>
            </a:r>
          </a:p>
          <a:p>
            <a:pPr lvl="2" algn="just" eaLnBrk="0" hangingPunct="0">
              <a:buFont typeface="Arial" charset="0"/>
              <a:buChar char="–"/>
              <a:defRPr/>
            </a:pPr>
            <a:r>
              <a:rPr lang="en-US" sz="1800" dirty="0"/>
              <a:t>The prefix 0 identifies the number as an octal number: </a:t>
            </a:r>
            <a:r>
              <a:rPr lang="en-US" sz="1800" dirty="0" smtClean="0"/>
              <a:t>031</a:t>
            </a:r>
          </a:p>
          <a:p>
            <a:pPr lvl="1" algn="just" eaLnBrk="0" hangingPunct="0">
              <a:defRPr/>
            </a:pPr>
            <a:r>
              <a:rPr lang="en-US" sz="2000" dirty="0" smtClean="0"/>
              <a:t>We can convert a number in one system to another ( introduced in the subject Introduction to Computing) </a:t>
            </a:r>
            <a:r>
              <a:rPr lang="en-US" sz="2000" dirty="0" smtClean="0">
                <a:sym typeface="Wingdings" pitchFamily="2" charset="2"/>
              </a:rPr>
              <a:t> </a:t>
            </a:r>
            <a:r>
              <a:rPr lang="en-US" sz="2000" dirty="0" smtClean="0">
                <a:solidFill>
                  <a:srgbClr val="FF0000"/>
                </a:solidFill>
                <a:sym typeface="Wingdings" pitchFamily="2" charset="2"/>
              </a:rPr>
              <a:t>Next 12 slides will be read by yourself. Use your notebook for doing  exercises.</a:t>
            </a:r>
            <a:endParaRPr lang="en-US" sz="2000" dirty="0"/>
          </a:p>
          <a:p>
            <a:pPr lvl="2" algn="just">
              <a:buNone/>
            </a:pPr>
            <a:endParaRPr lang="en-US" sz="1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020762"/>
          </a:xfrm>
        </p:spPr>
        <p:txBody>
          <a:bodyPr>
            <a:noAutofit/>
          </a:bodyPr>
          <a:lstStyle/>
          <a:p>
            <a:r>
              <a:rPr lang="en-US" dirty="0" smtClean="0"/>
              <a:t>Data Representations: </a:t>
            </a:r>
            <a:br>
              <a:rPr lang="en-US" dirty="0" smtClean="0"/>
            </a:br>
            <a:r>
              <a:rPr lang="en-US" dirty="0" smtClean="0"/>
              <a:t>Conversion- A review</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11" name="Oval 10"/>
          <p:cNvSpPr/>
          <p:nvPr/>
        </p:nvSpPr>
        <p:spPr>
          <a:xfrm>
            <a:off x="152400" y="6096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pic>
        <p:nvPicPr>
          <p:cNvPr id="6146" name="Picture 2"/>
          <p:cNvPicPr>
            <a:picLocks noChangeAspect="1" noChangeArrowheads="1"/>
          </p:cNvPicPr>
          <p:nvPr/>
        </p:nvPicPr>
        <p:blipFill>
          <a:blip r:embed="rId2"/>
          <a:srcRect/>
          <a:stretch>
            <a:fillRect/>
          </a:stretch>
        </p:blipFill>
        <p:spPr bwMode="auto">
          <a:xfrm>
            <a:off x="490538" y="1943100"/>
            <a:ext cx="8162925"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20762"/>
          </a:xfrm>
        </p:spPr>
        <p:txBody>
          <a:bodyPr>
            <a:noAutofit/>
          </a:bodyPr>
          <a:lstStyle/>
          <a:p>
            <a:r>
              <a:rPr lang="en-US" dirty="0" smtClean="0"/>
              <a:t>Data Representations: </a:t>
            </a:r>
            <a:br>
              <a:rPr lang="en-US" dirty="0" smtClean="0"/>
            </a:br>
            <a:r>
              <a:rPr lang="en-US" dirty="0" smtClean="0"/>
              <a:t>Conversion: A review</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16</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10" name="Oval 9"/>
          <p:cNvSpPr/>
          <p:nvPr/>
        </p:nvSpPr>
        <p:spPr>
          <a:xfrm>
            <a:off x="152400" y="6096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
        <p:nvSpPr>
          <p:cNvPr id="11" name="TextBox 10"/>
          <p:cNvSpPr txBox="1"/>
          <p:nvPr/>
        </p:nvSpPr>
        <p:spPr>
          <a:xfrm>
            <a:off x="609600" y="1905000"/>
            <a:ext cx="3581400" cy="461665"/>
          </a:xfrm>
          <a:prstGeom prst="rect">
            <a:avLst/>
          </a:prstGeom>
          <a:noFill/>
        </p:spPr>
        <p:txBody>
          <a:bodyPr wrap="square" rtlCol="0">
            <a:spAutoFit/>
          </a:bodyPr>
          <a:lstStyle/>
          <a:p>
            <a:r>
              <a:rPr lang="en-US" sz="2400" b="1" dirty="0" smtClean="0">
                <a:solidFill>
                  <a:srgbClr val="0000CC"/>
                </a:solidFill>
              </a:rPr>
              <a:t>97 </a:t>
            </a:r>
            <a:r>
              <a:rPr lang="en-US" sz="2400" b="1" dirty="0" smtClean="0">
                <a:solidFill>
                  <a:srgbClr val="0000CC"/>
                </a:solidFill>
                <a:sym typeface="Wingdings" pitchFamily="2" charset="2"/>
              </a:rPr>
              <a:t> Binary system</a:t>
            </a:r>
            <a:endParaRPr lang="en-US" sz="2400" b="1" dirty="0">
              <a:solidFill>
                <a:srgbClr val="0000CC"/>
              </a:solidFill>
            </a:endParaRPr>
          </a:p>
        </p:txBody>
      </p:sp>
      <p:pic>
        <p:nvPicPr>
          <p:cNvPr id="8194" name="Picture 2"/>
          <p:cNvPicPr>
            <a:picLocks noChangeAspect="1" noChangeArrowheads="1"/>
          </p:cNvPicPr>
          <p:nvPr/>
        </p:nvPicPr>
        <p:blipFill>
          <a:blip r:embed="rId2"/>
          <a:srcRect/>
          <a:stretch>
            <a:fillRect/>
          </a:stretch>
        </p:blipFill>
        <p:spPr bwMode="auto">
          <a:xfrm>
            <a:off x="289887" y="2447924"/>
            <a:ext cx="8630902" cy="3114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20762"/>
          </a:xfrm>
        </p:spPr>
        <p:txBody>
          <a:bodyPr>
            <a:noAutofit/>
          </a:bodyPr>
          <a:lstStyle/>
          <a:p>
            <a:r>
              <a:rPr lang="en-US" dirty="0" smtClean="0"/>
              <a:t>Data Representations: </a:t>
            </a:r>
            <a:br>
              <a:rPr lang="en-US" dirty="0" smtClean="0"/>
            </a:br>
            <a:r>
              <a:rPr lang="en-US" dirty="0" smtClean="0"/>
              <a:t>Conversion: A review</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Oval 6"/>
          <p:cNvSpPr/>
          <p:nvPr/>
        </p:nvSpPr>
        <p:spPr>
          <a:xfrm>
            <a:off x="152400" y="6096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pic>
        <p:nvPicPr>
          <p:cNvPr id="7170" name="Picture 2"/>
          <p:cNvPicPr>
            <a:picLocks noChangeAspect="1" noChangeArrowheads="1"/>
          </p:cNvPicPr>
          <p:nvPr/>
        </p:nvPicPr>
        <p:blipFill>
          <a:blip r:embed="rId2"/>
          <a:srcRect/>
          <a:stretch>
            <a:fillRect/>
          </a:stretch>
        </p:blipFill>
        <p:spPr bwMode="auto">
          <a:xfrm>
            <a:off x="939546" y="1600200"/>
            <a:ext cx="7264910" cy="4267200"/>
          </a:xfrm>
          <a:prstGeom prst="rect">
            <a:avLst/>
          </a:prstGeom>
          <a:noFill/>
          <a:ln w="9525">
            <a:noFill/>
            <a:miter lim="800000"/>
            <a:headEnd/>
            <a:tailEnd/>
          </a:ln>
          <a:effectLst/>
        </p:spPr>
      </p:pic>
      <p:sp>
        <p:nvSpPr>
          <p:cNvPr id="8" name="TextBox 7"/>
          <p:cNvSpPr txBox="1"/>
          <p:nvPr/>
        </p:nvSpPr>
        <p:spPr>
          <a:xfrm>
            <a:off x="304800" y="1828800"/>
            <a:ext cx="1600200" cy="461665"/>
          </a:xfrm>
          <a:prstGeom prst="rect">
            <a:avLst/>
          </a:prstGeom>
          <a:noFill/>
        </p:spPr>
        <p:txBody>
          <a:bodyPr wrap="square" rtlCol="0">
            <a:spAutoFit/>
          </a:bodyPr>
          <a:lstStyle/>
          <a:p>
            <a:r>
              <a:rPr lang="en-US" sz="2400" b="1" dirty="0" smtClean="0"/>
              <a:t>Summary</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Conversion…</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Text Box 3"/>
          <p:cNvSpPr txBox="1">
            <a:spLocks noChangeArrowheads="1"/>
          </p:cNvSpPr>
          <p:nvPr/>
        </p:nvSpPr>
        <p:spPr bwMode="auto">
          <a:xfrm>
            <a:off x="609600" y="1616075"/>
            <a:ext cx="7924800" cy="830997"/>
          </a:xfrm>
          <a:prstGeom prst="rect">
            <a:avLst/>
          </a:prstGeom>
          <a:noFill/>
          <a:ln w="9525">
            <a:noFill/>
            <a:miter lim="800000"/>
            <a:headEnd/>
            <a:tailEnd/>
          </a:ln>
          <a:effectLst/>
        </p:spPr>
        <p:txBody>
          <a:bodyPr>
            <a:spAutoFit/>
          </a:bodyPr>
          <a:lstStyle/>
          <a:p>
            <a:pPr>
              <a:spcBef>
                <a:spcPct val="50000"/>
              </a:spcBef>
              <a:buFontTx/>
              <a:buBlip>
                <a:blip r:embed="rId2"/>
              </a:buBlip>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Computer is a binary device </a:t>
            </a:r>
            <a:r>
              <a:rPr lang="en-US" sz="2400" b="1" dirty="0" smtClean="0">
                <a:latin typeface="Times New Roman" pitchFamily="18" charset="0"/>
                <a:cs typeface="Times New Roman" pitchFamily="18" charset="0"/>
                <a:sym typeface="Wingdings" pitchFamily="2" charset="2"/>
              </a:rPr>
              <a:t> All data are stored in binary format</a:t>
            </a:r>
            <a:endParaRPr lang="en-US" sz="2400" b="1" dirty="0">
              <a:latin typeface="Times New Roman" pitchFamily="18" charset="0"/>
              <a:cs typeface="Times New Roman" pitchFamily="18" charset="0"/>
            </a:endParaRPr>
          </a:p>
        </p:txBody>
      </p:sp>
      <p:pic>
        <p:nvPicPr>
          <p:cNvPr id="8" name="Picture 4" descr="FD00419_"/>
          <p:cNvPicPr>
            <a:picLocks noChangeAspect="1" noChangeArrowheads="1"/>
          </p:cNvPicPr>
          <p:nvPr/>
        </p:nvPicPr>
        <p:blipFill>
          <a:blip r:embed="rId3"/>
          <a:srcRect/>
          <a:stretch>
            <a:fillRect/>
          </a:stretch>
        </p:blipFill>
        <p:spPr bwMode="auto">
          <a:xfrm>
            <a:off x="304800" y="3048000"/>
            <a:ext cx="1308100" cy="1349375"/>
          </a:xfrm>
          <a:prstGeom prst="rect">
            <a:avLst/>
          </a:prstGeom>
          <a:noFill/>
        </p:spPr>
      </p:pic>
      <p:sp>
        <p:nvSpPr>
          <p:cNvPr id="9" name="Rectangle 5"/>
          <p:cNvSpPr>
            <a:spLocks noChangeArrowheads="1"/>
          </p:cNvSpPr>
          <p:nvPr/>
        </p:nvSpPr>
        <p:spPr bwMode="auto">
          <a:xfrm>
            <a:off x="1905000" y="3352800"/>
            <a:ext cx="1524000" cy="8382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sz="1800" b="1" dirty="0" smtClean="0"/>
              <a:t>Number:</a:t>
            </a:r>
            <a:endParaRPr lang="en-US" sz="1800" b="1" dirty="0"/>
          </a:p>
          <a:p>
            <a:pPr algn="ctr"/>
            <a:r>
              <a:rPr lang="en-US" sz="1800" b="1" dirty="0"/>
              <a:t>3</a:t>
            </a:r>
          </a:p>
        </p:txBody>
      </p:sp>
      <p:pic>
        <p:nvPicPr>
          <p:cNvPr id="10" name="Picture 6" descr="BS00092_"/>
          <p:cNvPicPr>
            <a:picLocks noChangeAspect="1" noChangeArrowheads="1"/>
          </p:cNvPicPr>
          <p:nvPr/>
        </p:nvPicPr>
        <p:blipFill>
          <a:blip r:embed="rId4"/>
          <a:srcRect/>
          <a:stretch>
            <a:fillRect/>
          </a:stretch>
        </p:blipFill>
        <p:spPr bwMode="auto">
          <a:xfrm>
            <a:off x="3733800" y="2438400"/>
            <a:ext cx="3702050" cy="3617913"/>
          </a:xfrm>
          <a:prstGeom prst="rect">
            <a:avLst/>
          </a:prstGeom>
          <a:noFill/>
        </p:spPr>
      </p:pic>
      <p:sp>
        <p:nvSpPr>
          <p:cNvPr id="11" name="Rectangle 7"/>
          <p:cNvSpPr>
            <a:spLocks noChangeArrowheads="1"/>
          </p:cNvSpPr>
          <p:nvPr/>
        </p:nvSpPr>
        <p:spPr bwMode="auto">
          <a:xfrm>
            <a:off x="5486400" y="5181600"/>
            <a:ext cx="381000" cy="304800"/>
          </a:xfrm>
          <a:prstGeom prst="rect">
            <a:avLst/>
          </a:prstGeom>
          <a:solidFill>
            <a:srgbClr val="99FF99"/>
          </a:solidFill>
          <a:ln w="9525">
            <a:solidFill>
              <a:schemeClr val="tx1"/>
            </a:solidFill>
            <a:miter lim="800000"/>
            <a:headEnd/>
            <a:tailEnd/>
          </a:ln>
          <a:effectLst/>
        </p:spPr>
        <p:txBody>
          <a:bodyPr wrap="none" anchor="ctr"/>
          <a:lstStyle/>
          <a:p>
            <a:pPr algn="ctr"/>
            <a:r>
              <a:rPr lang="en-US" sz="1800" b="1" dirty="0">
                <a:solidFill>
                  <a:srgbClr val="A50021"/>
                </a:solidFill>
              </a:rPr>
              <a:t>3</a:t>
            </a:r>
          </a:p>
        </p:txBody>
      </p:sp>
      <p:sp>
        <p:nvSpPr>
          <p:cNvPr id="12" name="Rectangle 8"/>
          <p:cNvSpPr>
            <a:spLocks noChangeArrowheads="1"/>
          </p:cNvSpPr>
          <p:nvPr/>
        </p:nvSpPr>
        <p:spPr bwMode="auto">
          <a:xfrm>
            <a:off x="4648200" y="4191000"/>
            <a:ext cx="1219200" cy="304800"/>
          </a:xfrm>
          <a:prstGeom prst="rect">
            <a:avLst/>
          </a:prstGeom>
          <a:solidFill>
            <a:srgbClr val="99FF99"/>
          </a:solidFill>
          <a:ln w="9525">
            <a:solidFill>
              <a:schemeClr val="tx1"/>
            </a:solidFill>
            <a:miter lim="800000"/>
            <a:headEnd/>
            <a:tailEnd/>
          </a:ln>
          <a:effectLst/>
        </p:spPr>
        <p:txBody>
          <a:bodyPr wrap="none" anchor="ctr"/>
          <a:lstStyle/>
          <a:p>
            <a:pPr algn="ctr"/>
            <a:r>
              <a:rPr lang="en-US" sz="1800" b="1" dirty="0">
                <a:solidFill>
                  <a:srgbClr val="A50021"/>
                </a:solidFill>
              </a:rPr>
              <a:t>00110011</a:t>
            </a:r>
          </a:p>
        </p:txBody>
      </p:sp>
      <p:sp>
        <p:nvSpPr>
          <p:cNvPr id="13" name="Rectangle 9"/>
          <p:cNvSpPr>
            <a:spLocks noChangeArrowheads="1"/>
          </p:cNvSpPr>
          <p:nvPr/>
        </p:nvSpPr>
        <p:spPr bwMode="auto">
          <a:xfrm>
            <a:off x="5105400" y="2895600"/>
            <a:ext cx="381000" cy="304800"/>
          </a:xfrm>
          <a:prstGeom prst="rect">
            <a:avLst/>
          </a:prstGeom>
          <a:solidFill>
            <a:srgbClr val="99FF99"/>
          </a:solidFill>
          <a:ln w="9525">
            <a:solidFill>
              <a:schemeClr val="tx1"/>
            </a:solidFill>
            <a:miter lim="800000"/>
            <a:headEnd/>
            <a:tailEnd/>
          </a:ln>
          <a:effectLst/>
        </p:spPr>
        <p:txBody>
          <a:bodyPr wrap="none" anchor="ctr"/>
          <a:lstStyle/>
          <a:p>
            <a:pPr algn="ctr"/>
            <a:r>
              <a:rPr lang="en-US" sz="1800" b="1" dirty="0">
                <a:solidFill>
                  <a:srgbClr val="A50021"/>
                </a:solidFill>
              </a:rPr>
              <a:t>3</a:t>
            </a:r>
          </a:p>
        </p:txBody>
      </p:sp>
      <p:sp>
        <p:nvSpPr>
          <p:cNvPr id="14" name="Line 10"/>
          <p:cNvSpPr>
            <a:spLocks noChangeShapeType="1"/>
          </p:cNvSpPr>
          <p:nvPr/>
        </p:nvSpPr>
        <p:spPr bwMode="auto">
          <a:xfrm>
            <a:off x="2895600" y="4191000"/>
            <a:ext cx="2667000" cy="1066800"/>
          </a:xfrm>
          <a:prstGeom prst="line">
            <a:avLst/>
          </a:prstGeom>
          <a:noFill/>
          <a:ln w="28575">
            <a:solidFill>
              <a:srgbClr val="0000CC"/>
            </a:solidFill>
            <a:round/>
            <a:headEnd/>
            <a:tailEnd type="triangle" w="med" len="med"/>
          </a:ln>
          <a:effectLst/>
        </p:spPr>
        <p:txBody>
          <a:bodyPr/>
          <a:lstStyle/>
          <a:p>
            <a:endParaRPr lang="en-US" dirty="0"/>
          </a:p>
        </p:txBody>
      </p:sp>
      <p:sp>
        <p:nvSpPr>
          <p:cNvPr id="15" name="Line 11"/>
          <p:cNvSpPr>
            <a:spLocks noChangeShapeType="1"/>
          </p:cNvSpPr>
          <p:nvPr/>
        </p:nvSpPr>
        <p:spPr bwMode="auto">
          <a:xfrm flipH="1" flipV="1">
            <a:off x="5410200" y="4495800"/>
            <a:ext cx="152400" cy="533400"/>
          </a:xfrm>
          <a:prstGeom prst="line">
            <a:avLst/>
          </a:prstGeom>
          <a:noFill/>
          <a:ln w="28575">
            <a:solidFill>
              <a:srgbClr val="0000CC"/>
            </a:solidFill>
            <a:round/>
            <a:headEnd/>
            <a:tailEnd type="triangle" w="med" len="med"/>
          </a:ln>
          <a:effectLst/>
        </p:spPr>
        <p:txBody>
          <a:bodyPr/>
          <a:lstStyle/>
          <a:p>
            <a:endParaRPr lang="en-US" dirty="0"/>
          </a:p>
        </p:txBody>
      </p:sp>
      <p:sp>
        <p:nvSpPr>
          <p:cNvPr id="16" name="Line 12"/>
          <p:cNvSpPr>
            <a:spLocks noChangeShapeType="1"/>
          </p:cNvSpPr>
          <p:nvPr/>
        </p:nvSpPr>
        <p:spPr bwMode="auto">
          <a:xfrm flipH="1" flipV="1">
            <a:off x="5334000" y="3200400"/>
            <a:ext cx="0" cy="990600"/>
          </a:xfrm>
          <a:prstGeom prst="line">
            <a:avLst/>
          </a:prstGeom>
          <a:noFill/>
          <a:ln w="28575">
            <a:solidFill>
              <a:srgbClr val="0000CC"/>
            </a:solidFill>
            <a:round/>
            <a:headEnd/>
            <a:tailEnd type="triangle" w="med" len="med"/>
          </a:ln>
          <a:effectLst/>
        </p:spPr>
        <p:txBody>
          <a:bodyPr/>
          <a:lstStyle/>
          <a:p>
            <a:endParaRPr lang="en-US" dirty="0"/>
          </a:p>
        </p:txBody>
      </p:sp>
      <p:sp>
        <p:nvSpPr>
          <p:cNvPr id="17" name="AutoShape 13"/>
          <p:cNvSpPr>
            <a:spLocks noChangeArrowheads="1"/>
          </p:cNvSpPr>
          <p:nvPr/>
        </p:nvSpPr>
        <p:spPr bwMode="auto">
          <a:xfrm>
            <a:off x="1600200" y="4495800"/>
            <a:ext cx="1676400" cy="990600"/>
          </a:xfrm>
          <a:prstGeom prst="wedgeRectCallout">
            <a:avLst>
              <a:gd name="adj1" fmla="val 75000"/>
              <a:gd name="adj2" fmla="val -51620"/>
            </a:avLst>
          </a:prstGeom>
          <a:solidFill>
            <a:schemeClr val="accent2">
              <a:lumMod val="20000"/>
              <a:lumOff val="80000"/>
            </a:schemeClr>
          </a:solidFill>
          <a:ln w="9525">
            <a:solidFill>
              <a:schemeClr val="tx1"/>
            </a:solidFill>
            <a:miter lim="800000"/>
            <a:headEnd/>
            <a:tailEnd/>
          </a:ln>
          <a:effectLst/>
        </p:spPr>
        <p:txBody>
          <a:bodyPr/>
          <a:lstStyle/>
          <a:p>
            <a:pPr algn="ctr"/>
            <a:r>
              <a:rPr lang="en-US" sz="1800" b="1" dirty="0" smtClean="0"/>
              <a:t>Normal description (human being)</a:t>
            </a:r>
            <a:endParaRPr lang="en-US" sz="1800" b="1" dirty="0"/>
          </a:p>
        </p:txBody>
      </p:sp>
      <p:sp>
        <p:nvSpPr>
          <p:cNvPr id="18" name="AutoShape 14"/>
          <p:cNvSpPr>
            <a:spLocks noChangeArrowheads="1"/>
          </p:cNvSpPr>
          <p:nvPr/>
        </p:nvSpPr>
        <p:spPr bwMode="auto">
          <a:xfrm>
            <a:off x="6629400" y="3505200"/>
            <a:ext cx="1752600" cy="990600"/>
          </a:xfrm>
          <a:prstGeom prst="wedgeRectCallout">
            <a:avLst>
              <a:gd name="adj1" fmla="val -98585"/>
              <a:gd name="adj2" fmla="val 32721"/>
            </a:avLst>
          </a:prstGeom>
          <a:solidFill>
            <a:schemeClr val="accent2">
              <a:lumMod val="20000"/>
              <a:lumOff val="80000"/>
            </a:schemeClr>
          </a:solidFill>
          <a:ln w="9525">
            <a:solidFill>
              <a:schemeClr val="tx1"/>
            </a:solidFill>
            <a:miter lim="800000"/>
            <a:headEnd/>
            <a:tailEnd/>
          </a:ln>
          <a:effectLst/>
        </p:spPr>
        <p:txBody>
          <a:bodyPr/>
          <a:lstStyle/>
          <a:p>
            <a:pPr algn="ctr"/>
            <a:r>
              <a:rPr lang="en-US" b="1" dirty="0" smtClean="0"/>
              <a:t>Encode</a:t>
            </a:r>
          </a:p>
          <a:p>
            <a:pPr algn="ctr"/>
            <a:r>
              <a:rPr lang="en-US" sz="1800" b="1" dirty="0" smtClean="0"/>
              <a:t>(Another format is chosen)</a:t>
            </a:r>
            <a:endParaRPr lang="en-US" sz="1800" b="1" dirty="0"/>
          </a:p>
        </p:txBody>
      </p:sp>
      <p:sp>
        <p:nvSpPr>
          <p:cNvPr id="19" name="AutoShape 15"/>
          <p:cNvSpPr>
            <a:spLocks noChangeArrowheads="1"/>
          </p:cNvSpPr>
          <p:nvPr/>
        </p:nvSpPr>
        <p:spPr bwMode="auto">
          <a:xfrm>
            <a:off x="6324600" y="2362200"/>
            <a:ext cx="2667000" cy="685800"/>
          </a:xfrm>
          <a:prstGeom prst="wedgeRectCallout">
            <a:avLst>
              <a:gd name="adj1" fmla="val -84757"/>
              <a:gd name="adj2" fmla="val 54546"/>
            </a:avLst>
          </a:prstGeom>
          <a:solidFill>
            <a:schemeClr val="accent2">
              <a:lumMod val="20000"/>
              <a:lumOff val="80000"/>
            </a:schemeClr>
          </a:solidFill>
          <a:ln w="9525">
            <a:solidFill>
              <a:schemeClr val="tx1"/>
            </a:solidFill>
            <a:miter lim="800000"/>
            <a:headEnd/>
            <a:tailEnd/>
          </a:ln>
          <a:effectLst/>
        </p:spPr>
        <p:txBody>
          <a:bodyPr/>
          <a:lstStyle/>
          <a:p>
            <a:pPr algn="ctr"/>
            <a:r>
              <a:rPr lang="en-US" b="1" dirty="0" smtClean="0"/>
              <a:t>Decoding (restore) to the normal description</a:t>
            </a:r>
            <a:endParaRPr lang="en-US" sz="1800" b="1" dirty="0"/>
          </a:p>
        </p:txBody>
      </p:sp>
      <p:sp>
        <p:nvSpPr>
          <p:cNvPr id="20" name="Oval 19"/>
          <p:cNvSpPr/>
          <p:nvPr/>
        </p:nvSpPr>
        <p:spPr>
          <a:xfrm>
            <a:off x="152400" y="990600"/>
            <a:ext cx="2895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Conversion…</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19</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graphicFrame>
        <p:nvGraphicFramePr>
          <p:cNvPr id="7" name="Table 6"/>
          <p:cNvGraphicFramePr>
            <a:graphicFrameLocks noGrp="1"/>
          </p:cNvGraphicFramePr>
          <p:nvPr/>
        </p:nvGraphicFramePr>
        <p:xfrm>
          <a:off x="304800" y="1981200"/>
          <a:ext cx="8534400" cy="4450080"/>
        </p:xfrm>
        <a:graphic>
          <a:graphicData uri="http://schemas.openxmlformats.org/drawingml/2006/table">
            <a:tbl>
              <a:tblPr firstRow="1" bandRow="1">
                <a:tableStyleId>{5C22544A-7EE6-4342-B048-85BDC9FD1C3A}</a:tableStyleId>
              </a:tblPr>
              <a:tblGrid>
                <a:gridCol w="990600"/>
                <a:gridCol w="1295400"/>
                <a:gridCol w="990600"/>
                <a:gridCol w="1295400"/>
                <a:gridCol w="1066800"/>
                <a:gridCol w="2895600"/>
              </a:tblGrid>
              <a:tr h="370840">
                <a:tc>
                  <a:txBody>
                    <a:bodyPr/>
                    <a:lstStyle/>
                    <a:p>
                      <a:r>
                        <a:rPr lang="en-US" dirty="0" smtClean="0"/>
                        <a:t>Decimal</a:t>
                      </a:r>
                      <a:endParaRPr lang="en-US" dirty="0"/>
                    </a:p>
                  </a:txBody>
                  <a:tcPr/>
                </a:tc>
                <a:tc>
                  <a:txBody>
                    <a:bodyPr/>
                    <a:lstStyle/>
                    <a:p>
                      <a:r>
                        <a:rPr lang="en-US" dirty="0" smtClean="0"/>
                        <a:t>4-bit Binary</a:t>
                      </a:r>
                      <a:endParaRPr lang="en-US" dirty="0"/>
                    </a:p>
                  </a:txBody>
                  <a:tcPr/>
                </a:tc>
                <a:tc>
                  <a:txBody>
                    <a:bodyPr/>
                    <a:lstStyle/>
                    <a:p>
                      <a:r>
                        <a:rPr lang="en-US" dirty="0" smtClean="0"/>
                        <a:t>Decimal</a:t>
                      </a:r>
                      <a:endParaRPr lang="en-US" dirty="0"/>
                    </a:p>
                  </a:txBody>
                  <a:tcPr/>
                </a:tc>
                <a:tc>
                  <a:txBody>
                    <a:bodyPr/>
                    <a:lstStyle/>
                    <a:p>
                      <a:r>
                        <a:rPr lang="en-US" dirty="0" smtClean="0"/>
                        <a:t>8-bit Binary</a:t>
                      </a:r>
                      <a:endParaRPr lang="en-US" dirty="0"/>
                    </a:p>
                  </a:txBody>
                  <a:tcPr/>
                </a:tc>
                <a:tc>
                  <a:txBody>
                    <a:bodyPr/>
                    <a:lstStyle/>
                    <a:p>
                      <a:r>
                        <a:rPr lang="en-US" dirty="0" smtClean="0"/>
                        <a:t>Decimal</a:t>
                      </a:r>
                      <a:endParaRPr lang="en-US" dirty="0"/>
                    </a:p>
                  </a:txBody>
                  <a:tcPr/>
                </a:tc>
                <a:tc>
                  <a:txBody>
                    <a:bodyPr/>
                    <a:lstStyle/>
                    <a:p>
                      <a:r>
                        <a:rPr lang="en-US" dirty="0" smtClean="0"/>
                        <a:t>16-bit Binary</a:t>
                      </a:r>
                      <a:endParaRPr lang="en-US" dirty="0"/>
                    </a:p>
                  </a:txBody>
                  <a:tcPr/>
                </a:tc>
              </a:tr>
              <a:tr h="370840">
                <a:tc>
                  <a:txBody>
                    <a:bodyPr/>
                    <a:lstStyle/>
                    <a:p>
                      <a:r>
                        <a:rPr lang="en-US" dirty="0" smtClean="0"/>
                        <a:t>9</a:t>
                      </a:r>
                      <a:endParaRPr lang="en-US" dirty="0"/>
                    </a:p>
                  </a:txBody>
                  <a:tcPr/>
                </a:tc>
                <a:tc>
                  <a:txBody>
                    <a:bodyPr/>
                    <a:lstStyle/>
                    <a:p>
                      <a:r>
                        <a:rPr lang="en-US" dirty="0" smtClean="0"/>
                        <a:t>1001</a:t>
                      </a:r>
                      <a:endParaRPr lang="en-US" dirty="0"/>
                    </a:p>
                  </a:txBody>
                  <a:tcPr/>
                </a:tc>
                <a:tc>
                  <a:txBody>
                    <a:bodyPr/>
                    <a:lstStyle/>
                    <a:p>
                      <a:r>
                        <a:rPr lang="en-US" dirty="0" smtClean="0"/>
                        <a:t>7</a:t>
                      </a:r>
                      <a:endParaRPr lang="en-US" dirty="0"/>
                    </a:p>
                  </a:txBody>
                  <a:tcPr/>
                </a:tc>
                <a:tc>
                  <a:txBody>
                    <a:bodyPr/>
                    <a:lstStyle/>
                    <a:p>
                      <a:r>
                        <a:rPr lang="en-US" dirty="0" smtClean="0"/>
                        <a:t>0000 0111</a:t>
                      </a:r>
                      <a:endParaRPr lang="en-US" dirty="0"/>
                    </a:p>
                  </a:txBody>
                  <a:tcPr/>
                </a:tc>
                <a:tc>
                  <a:txBody>
                    <a:bodyPr/>
                    <a:lstStyle/>
                    <a:p>
                      <a:r>
                        <a:rPr lang="en-US" dirty="0" smtClean="0"/>
                        <a:t>255</a:t>
                      </a:r>
                      <a:endParaRPr lang="en-US" dirty="0"/>
                    </a:p>
                  </a:txBody>
                  <a:tcPr/>
                </a:tc>
                <a:tc>
                  <a:txBody>
                    <a:bodyPr/>
                    <a:lstStyle/>
                    <a:p>
                      <a:r>
                        <a:rPr lang="en-US" dirty="0" smtClean="0"/>
                        <a:t>0000 0000 1111 1111</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34</a:t>
                      </a:r>
                      <a:endParaRPr lang="en-US" dirty="0"/>
                    </a:p>
                  </a:txBody>
                  <a:tcPr/>
                </a:tc>
                <a:tc>
                  <a:txBody>
                    <a:bodyPr/>
                    <a:lstStyle/>
                    <a:p>
                      <a:endParaRPr lang="en-US" dirty="0"/>
                    </a:p>
                  </a:txBody>
                  <a:tcPr/>
                </a:tc>
                <a:tc>
                  <a:txBody>
                    <a:bodyPr/>
                    <a:lstStyle/>
                    <a:p>
                      <a:r>
                        <a:rPr lang="en-US" dirty="0" smtClean="0"/>
                        <a:t>192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c>
                  <a:txBody>
                    <a:bodyPr/>
                    <a:lstStyle/>
                    <a:p>
                      <a:r>
                        <a:rPr lang="en-US" dirty="0" smtClean="0"/>
                        <a:t>125</a:t>
                      </a:r>
                      <a:endParaRPr lang="en-US" dirty="0"/>
                    </a:p>
                  </a:txBody>
                  <a:tcPr/>
                </a:tc>
                <a:tc>
                  <a:txBody>
                    <a:bodyPr/>
                    <a:lstStyle/>
                    <a:p>
                      <a:endParaRPr lang="en-US" dirty="0"/>
                    </a:p>
                  </a:txBody>
                  <a:tcPr/>
                </a:tc>
                <a:tc>
                  <a:txBody>
                    <a:bodyPr/>
                    <a:lstStyle/>
                    <a:p>
                      <a:r>
                        <a:rPr lang="en-US" dirty="0" smtClean="0"/>
                        <a:t>188</a:t>
                      </a:r>
                      <a:endParaRPr lang="en-US" dirty="0"/>
                    </a:p>
                  </a:txBody>
                  <a:tcPr/>
                </a:tc>
                <a:tc>
                  <a:txBody>
                    <a:bodyPr/>
                    <a:lstStyle/>
                    <a:p>
                      <a:endParaRPr lang="en-US" dirty="0"/>
                    </a:p>
                  </a:txBody>
                  <a:tcPr/>
                </a:tc>
              </a:tr>
              <a:tr h="370840">
                <a:tc>
                  <a:txBody>
                    <a:bodyPr/>
                    <a:lstStyle/>
                    <a:p>
                      <a:r>
                        <a:rPr lang="en-US" dirty="0" smtClean="0"/>
                        <a:t>15</a:t>
                      </a:r>
                      <a:endParaRPr lang="en-US" dirty="0"/>
                    </a:p>
                  </a:txBody>
                  <a:tcPr/>
                </a:tc>
                <a:tc>
                  <a:txBody>
                    <a:bodyPr/>
                    <a:lstStyle/>
                    <a:p>
                      <a:endParaRPr lang="en-US" dirty="0"/>
                    </a:p>
                  </a:txBody>
                  <a:tcPr/>
                </a:tc>
                <a:tc>
                  <a:txBody>
                    <a:bodyPr/>
                    <a:lstStyle/>
                    <a:p>
                      <a:r>
                        <a:rPr lang="en-US" dirty="0" smtClean="0"/>
                        <a:t>157</a:t>
                      </a:r>
                      <a:endParaRPr lang="en-US" dirty="0"/>
                    </a:p>
                  </a:txBody>
                  <a:tcPr/>
                </a:tc>
                <a:tc>
                  <a:txBody>
                    <a:bodyPr/>
                    <a:lstStyle/>
                    <a:p>
                      <a:endParaRPr lang="en-US" dirty="0"/>
                    </a:p>
                  </a:txBody>
                  <a:tcPr/>
                </a:tc>
                <a:tc>
                  <a:txBody>
                    <a:bodyPr/>
                    <a:lstStyle/>
                    <a:p>
                      <a:r>
                        <a:rPr lang="en-US" dirty="0" smtClean="0"/>
                        <a:t>312</a:t>
                      </a:r>
                      <a:endParaRPr lang="en-US" dirty="0"/>
                    </a:p>
                  </a:txBody>
                  <a:tcPr/>
                </a:tc>
                <a:tc>
                  <a:txBody>
                    <a:bodyPr/>
                    <a:lstStyle/>
                    <a:p>
                      <a:endParaRPr lang="en-US" dirty="0"/>
                    </a:p>
                  </a:txBody>
                  <a:tcPr/>
                </a:tc>
              </a:tr>
              <a:tr h="370840">
                <a:tc>
                  <a:txBody>
                    <a:bodyPr/>
                    <a:lstStyle/>
                    <a:p>
                      <a:r>
                        <a:rPr lang="en-US" dirty="0" smtClean="0"/>
                        <a:t>12</a:t>
                      </a:r>
                      <a:endParaRPr lang="en-US" dirty="0"/>
                    </a:p>
                  </a:txBody>
                  <a:tcPr/>
                </a:tc>
                <a:tc>
                  <a:txBody>
                    <a:bodyPr/>
                    <a:lstStyle/>
                    <a:p>
                      <a:endParaRPr lang="en-US" dirty="0"/>
                    </a:p>
                  </a:txBody>
                  <a:tcPr/>
                </a:tc>
                <a:tc>
                  <a:txBody>
                    <a:bodyPr/>
                    <a:lstStyle/>
                    <a:p>
                      <a:r>
                        <a:rPr lang="en-US" dirty="0" smtClean="0"/>
                        <a:t>162</a:t>
                      </a:r>
                      <a:endParaRPr lang="en-US" dirty="0"/>
                    </a:p>
                  </a:txBody>
                  <a:tcPr/>
                </a:tc>
                <a:tc>
                  <a:txBody>
                    <a:bodyPr/>
                    <a:lstStyle/>
                    <a:p>
                      <a:endParaRPr lang="en-US" dirty="0"/>
                    </a:p>
                  </a:txBody>
                  <a:tcPr/>
                </a:tc>
                <a:tc>
                  <a:txBody>
                    <a:bodyPr/>
                    <a:lstStyle/>
                    <a:p>
                      <a:r>
                        <a:rPr lang="en-US" dirty="0" smtClean="0"/>
                        <a:t>517</a:t>
                      </a:r>
                      <a:endParaRPr lang="en-US" dirty="0"/>
                    </a:p>
                  </a:txBody>
                  <a:tcPr/>
                </a:tc>
                <a:tc>
                  <a:txBody>
                    <a:bodyPr/>
                    <a:lstStyle/>
                    <a:p>
                      <a:endParaRPr lang="en-US" dirty="0"/>
                    </a:p>
                  </a:txBody>
                  <a:tcPr/>
                </a:tc>
              </a:tr>
              <a:tr h="370840">
                <a:tc>
                  <a:txBody>
                    <a:bodyPr/>
                    <a:lstStyle/>
                    <a:p>
                      <a:r>
                        <a:rPr lang="en-US" dirty="0" smtClean="0"/>
                        <a:t>11</a:t>
                      </a:r>
                      <a:endParaRPr lang="en-US" dirty="0"/>
                    </a:p>
                  </a:txBody>
                  <a:tcPr/>
                </a:tc>
                <a:tc>
                  <a:txBody>
                    <a:bodyPr/>
                    <a:lstStyle/>
                    <a:p>
                      <a:endParaRPr lang="en-US" dirty="0"/>
                    </a:p>
                  </a:txBody>
                  <a:tcPr/>
                </a:tc>
                <a:tc>
                  <a:txBody>
                    <a:bodyPr/>
                    <a:lstStyle/>
                    <a:p>
                      <a:r>
                        <a:rPr lang="en-US" dirty="0" smtClean="0"/>
                        <a:t>37</a:t>
                      </a:r>
                      <a:endParaRPr lang="en-US" dirty="0"/>
                    </a:p>
                  </a:txBody>
                  <a:tcPr/>
                </a:tc>
                <a:tc>
                  <a:txBody>
                    <a:bodyPr/>
                    <a:lstStyle/>
                    <a:p>
                      <a:endParaRPr lang="en-US" dirty="0"/>
                    </a:p>
                  </a:txBody>
                  <a:tcPr/>
                </a:tc>
                <a:tc>
                  <a:txBody>
                    <a:bodyPr/>
                    <a:lstStyle/>
                    <a:p>
                      <a:r>
                        <a:rPr lang="en-US" dirty="0" smtClean="0"/>
                        <a:t>264</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endParaRPr lang="en-US" dirty="0"/>
                    </a:p>
                  </a:txBody>
                  <a:tcPr/>
                </a:tc>
                <a:tc>
                  <a:txBody>
                    <a:bodyPr/>
                    <a:lstStyle/>
                    <a:p>
                      <a:r>
                        <a:rPr lang="en-US" dirty="0" smtClean="0"/>
                        <a:t>66</a:t>
                      </a:r>
                      <a:endParaRPr lang="en-US" dirty="0"/>
                    </a:p>
                  </a:txBody>
                  <a:tcPr/>
                </a:tc>
                <a:tc>
                  <a:txBody>
                    <a:bodyPr/>
                    <a:lstStyle/>
                    <a:p>
                      <a:endParaRPr lang="en-US" dirty="0"/>
                    </a:p>
                  </a:txBody>
                  <a:tcPr/>
                </a:tc>
                <a:tc>
                  <a:txBody>
                    <a:bodyPr/>
                    <a:lstStyle/>
                    <a:p>
                      <a:r>
                        <a:rPr lang="en-US" dirty="0" smtClean="0"/>
                        <a:t>543</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dirty="0"/>
                    </a:p>
                  </a:txBody>
                  <a:tcPr/>
                </a:tc>
                <a:tc>
                  <a:txBody>
                    <a:bodyPr/>
                    <a:lstStyle/>
                    <a:p>
                      <a:r>
                        <a:rPr lang="en-US" dirty="0" smtClean="0"/>
                        <a:t>77</a:t>
                      </a:r>
                      <a:endParaRPr lang="en-US" dirty="0"/>
                    </a:p>
                  </a:txBody>
                  <a:tcPr/>
                </a:tc>
                <a:tc>
                  <a:txBody>
                    <a:bodyPr/>
                    <a:lstStyle/>
                    <a:p>
                      <a:endParaRPr lang="en-US" dirty="0"/>
                    </a:p>
                  </a:txBody>
                  <a:tcPr/>
                </a:tc>
                <a:tc>
                  <a:txBody>
                    <a:bodyPr/>
                    <a:lstStyle/>
                    <a:p>
                      <a:r>
                        <a:rPr lang="en-US" dirty="0" smtClean="0"/>
                        <a:t>819</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c>
                  <a:txBody>
                    <a:bodyPr/>
                    <a:lstStyle/>
                    <a:p>
                      <a:r>
                        <a:rPr lang="en-US" dirty="0" smtClean="0"/>
                        <a:t>88</a:t>
                      </a:r>
                      <a:endParaRPr lang="en-US" dirty="0"/>
                    </a:p>
                  </a:txBody>
                  <a:tcPr/>
                </a:tc>
                <a:tc>
                  <a:txBody>
                    <a:bodyPr/>
                    <a:lstStyle/>
                    <a:p>
                      <a:endParaRPr lang="en-US" dirty="0"/>
                    </a:p>
                  </a:txBody>
                  <a:tcPr/>
                </a:tc>
                <a:tc>
                  <a:txBody>
                    <a:bodyPr/>
                    <a:lstStyle/>
                    <a:p>
                      <a:r>
                        <a:rPr lang="en-US" dirty="0" smtClean="0"/>
                        <a:t>1027</a:t>
                      </a:r>
                      <a:endParaRPr lang="en-US" dirty="0"/>
                    </a:p>
                  </a:txBody>
                  <a:tcPr/>
                </a:tc>
                <a:tc>
                  <a:txBody>
                    <a:bodyPr/>
                    <a:lstStyle/>
                    <a:p>
                      <a:endParaRPr lang="en-US" dirty="0"/>
                    </a:p>
                  </a:txBody>
                  <a:tcPr/>
                </a:tc>
              </a:tr>
              <a:tr h="370840">
                <a:tc>
                  <a:txBody>
                    <a:bodyPr/>
                    <a:lstStyle/>
                    <a:p>
                      <a:r>
                        <a:rPr lang="en-US" dirty="0" smtClean="0"/>
                        <a:t>13</a:t>
                      </a:r>
                      <a:endParaRPr lang="en-US" dirty="0"/>
                    </a:p>
                  </a:txBody>
                  <a:tcPr/>
                </a:tc>
                <a:tc>
                  <a:txBody>
                    <a:bodyPr/>
                    <a:lstStyle/>
                    <a:p>
                      <a:endParaRPr lang="en-US" dirty="0"/>
                    </a:p>
                  </a:txBody>
                  <a:tcPr/>
                </a:tc>
                <a:tc>
                  <a:txBody>
                    <a:bodyPr/>
                    <a:lstStyle/>
                    <a:p>
                      <a:r>
                        <a:rPr lang="en-US" dirty="0" smtClean="0"/>
                        <a:t>99</a:t>
                      </a:r>
                      <a:endParaRPr lang="en-US" dirty="0"/>
                    </a:p>
                  </a:txBody>
                  <a:tcPr/>
                </a:tc>
                <a:tc>
                  <a:txBody>
                    <a:bodyPr/>
                    <a:lstStyle/>
                    <a:p>
                      <a:endParaRPr lang="en-US" dirty="0"/>
                    </a:p>
                  </a:txBody>
                  <a:tcPr/>
                </a:tc>
                <a:tc>
                  <a:txBody>
                    <a:bodyPr/>
                    <a:lstStyle/>
                    <a:p>
                      <a:r>
                        <a:rPr lang="en-US" dirty="0" smtClean="0"/>
                        <a:t>2055</a:t>
                      </a:r>
                      <a:endParaRPr lang="en-US" dirty="0"/>
                    </a:p>
                  </a:txBody>
                  <a:tcPr/>
                </a:tc>
                <a:tc>
                  <a:txBody>
                    <a:bodyPr/>
                    <a:lstStyle/>
                    <a:p>
                      <a:endParaRPr lang="en-US" dirty="0"/>
                    </a:p>
                  </a:txBody>
                  <a:tcPr/>
                </a:tc>
              </a:tr>
              <a:tr h="370840">
                <a:tc>
                  <a:txBody>
                    <a:bodyPr/>
                    <a:lstStyle/>
                    <a:p>
                      <a:r>
                        <a:rPr lang="en-US" dirty="0" smtClean="0"/>
                        <a:t>14</a:t>
                      </a:r>
                      <a:endParaRPr lang="en-US" dirty="0"/>
                    </a:p>
                  </a:txBody>
                  <a:tcPr/>
                </a:tc>
                <a:tc>
                  <a:txBody>
                    <a:bodyPr/>
                    <a:lstStyle/>
                    <a:p>
                      <a:endParaRPr lang="en-US" dirty="0"/>
                    </a:p>
                  </a:txBody>
                  <a:tcPr/>
                </a:tc>
                <a:tc>
                  <a:txBody>
                    <a:bodyPr/>
                    <a:lstStyle/>
                    <a:p>
                      <a:r>
                        <a:rPr lang="en-US" dirty="0" smtClean="0"/>
                        <a:t>109</a:t>
                      </a:r>
                      <a:endParaRPr lang="en-US" dirty="0"/>
                    </a:p>
                  </a:txBody>
                  <a:tcPr/>
                </a:tc>
                <a:tc>
                  <a:txBody>
                    <a:bodyPr/>
                    <a:lstStyle/>
                    <a:p>
                      <a:endParaRPr lang="en-US" dirty="0"/>
                    </a:p>
                  </a:txBody>
                  <a:tcPr/>
                </a:tc>
                <a:tc>
                  <a:txBody>
                    <a:bodyPr/>
                    <a:lstStyle/>
                    <a:p>
                      <a:r>
                        <a:rPr lang="en-US" dirty="0" smtClean="0"/>
                        <a:t>63</a:t>
                      </a:r>
                      <a:endParaRPr lang="en-US" dirty="0"/>
                    </a:p>
                  </a:txBody>
                  <a:tcPr/>
                </a:tc>
                <a:tc>
                  <a:txBody>
                    <a:bodyPr/>
                    <a:lstStyle/>
                    <a:p>
                      <a:endParaRPr lang="en-US" dirty="0"/>
                    </a:p>
                  </a:txBody>
                  <a:tcPr/>
                </a:tc>
              </a:tr>
            </a:tbl>
          </a:graphicData>
        </a:graphic>
      </p:graphicFrame>
      <p:sp>
        <p:nvSpPr>
          <p:cNvPr id="8" name="Rectangle 7"/>
          <p:cNvSpPr/>
          <p:nvPr/>
        </p:nvSpPr>
        <p:spPr>
          <a:xfrm>
            <a:off x="381000" y="1143000"/>
            <a:ext cx="830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Fill the corresponding binary expansions of the following decimal number:</a:t>
            </a:r>
            <a:endParaRPr lang="en-US" sz="2000" b="1" dirty="0"/>
          </a:p>
        </p:txBody>
      </p:sp>
      <p:sp>
        <p:nvSpPr>
          <p:cNvPr id="10" name="Oval 9"/>
          <p:cNvSpPr/>
          <p:nvPr/>
        </p:nvSpPr>
        <p:spPr>
          <a:xfrm>
            <a:off x="5943600" y="3429000"/>
            <a:ext cx="2895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Do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Objectives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rgbClr val="0000FF"/>
                </a:solidFill>
              </a:rPr>
              <a:t>This chapter supplies basic concepts  in computer programming. After studying this chapter, you should be able to: </a:t>
            </a:r>
          </a:p>
          <a:p>
            <a:endParaRPr lang="en-US" dirty="0" smtClean="0">
              <a:solidFill>
                <a:srgbClr val="0000FF"/>
              </a:solidFill>
            </a:endParaRPr>
          </a:p>
          <a:p>
            <a:r>
              <a:rPr lang="en-US" dirty="0" smtClean="0">
                <a:solidFill>
                  <a:srgbClr val="0000FF"/>
                </a:solidFill>
              </a:rPr>
              <a:t>Define some concepts related to programming</a:t>
            </a:r>
          </a:p>
          <a:p>
            <a:r>
              <a:rPr lang="en-US" dirty="0" smtClean="0">
                <a:solidFill>
                  <a:srgbClr val="0000FF"/>
                </a:solidFill>
              </a:rPr>
              <a:t>Explain how to make a good software</a:t>
            </a:r>
          </a:p>
          <a:p>
            <a:r>
              <a:rPr lang="en-US" dirty="0" smtClean="0">
                <a:solidFill>
                  <a:srgbClr val="0000FF"/>
                </a:solidFill>
              </a:rPr>
              <a:t>Understand steps to develop a software</a:t>
            </a:r>
          </a:p>
          <a:p>
            <a:r>
              <a:rPr lang="en-US" dirty="0" smtClean="0">
                <a:solidFill>
                  <a:srgbClr val="0000FF"/>
                </a:solidFill>
              </a:rPr>
              <a:t>Explain ways for representing data</a:t>
            </a:r>
          </a:p>
          <a:p>
            <a:r>
              <a:rPr lang="en-US" dirty="0" smtClean="0">
                <a:solidFill>
                  <a:srgbClr val="0000FF"/>
                </a:solidFill>
              </a:rPr>
              <a:t>Answer why C is the first language selected</a:t>
            </a:r>
          </a:p>
          <a:p>
            <a:r>
              <a:rPr lang="en-US" dirty="0" smtClean="0">
                <a:solidFill>
                  <a:srgbClr val="0000FF"/>
                </a:solidFill>
              </a:rPr>
              <a:t>Understand how a C program can be translated and execute</a:t>
            </a:r>
          </a:p>
          <a:p>
            <a:r>
              <a:rPr lang="en-US" dirty="0" smtClean="0">
                <a:solidFill>
                  <a:srgbClr val="0000FF"/>
                </a:solidFill>
              </a:rPr>
              <a:t>Discuss about notable features of  the C language</a:t>
            </a:r>
          </a:p>
          <a:p>
            <a:r>
              <a:rPr lang="en-US" dirty="0" smtClean="0">
                <a:solidFill>
                  <a:srgbClr val="0000FF"/>
                </a:solidFill>
              </a:rPr>
              <a:t>Understand a C program structure</a:t>
            </a:r>
          </a:p>
          <a:p>
            <a:endParaRPr lang="en-US"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Conversion…</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20</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graphicFrame>
        <p:nvGraphicFramePr>
          <p:cNvPr id="7" name="Table 6"/>
          <p:cNvGraphicFramePr>
            <a:graphicFrameLocks noGrp="1"/>
          </p:cNvGraphicFramePr>
          <p:nvPr/>
        </p:nvGraphicFramePr>
        <p:xfrm>
          <a:off x="304800" y="1981200"/>
          <a:ext cx="8534400" cy="4450080"/>
        </p:xfrm>
        <a:graphic>
          <a:graphicData uri="http://schemas.openxmlformats.org/drawingml/2006/table">
            <a:tbl>
              <a:tblPr firstRow="1" bandRow="1">
                <a:tableStyleId>{5C22544A-7EE6-4342-B048-85BDC9FD1C3A}</a:tableStyleId>
              </a:tblPr>
              <a:tblGrid>
                <a:gridCol w="990600"/>
                <a:gridCol w="1371600"/>
                <a:gridCol w="914400"/>
                <a:gridCol w="1143000"/>
                <a:gridCol w="2362200"/>
                <a:gridCol w="1752600"/>
              </a:tblGrid>
              <a:tr h="370840">
                <a:tc>
                  <a:txBody>
                    <a:bodyPr/>
                    <a:lstStyle/>
                    <a:p>
                      <a:r>
                        <a:rPr lang="en-US" dirty="0" smtClean="0"/>
                        <a:t>Decimal</a:t>
                      </a:r>
                      <a:endParaRPr lang="en-US" dirty="0"/>
                    </a:p>
                  </a:txBody>
                  <a:tcPr/>
                </a:tc>
                <a:tc>
                  <a:txBody>
                    <a:bodyPr/>
                    <a:lstStyle/>
                    <a:p>
                      <a:r>
                        <a:rPr lang="en-US" dirty="0" smtClean="0"/>
                        <a:t>Binary</a:t>
                      </a:r>
                      <a:endParaRPr lang="en-US" dirty="0"/>
                    </a:p>
                  </a:txBody>
                  <a:tcPr/>
                </a:tc>
                <a:tc>
                  <a:txBody>
                    <a:bodyPr/>
                    <a:lstStyle/>
                    <a:p>
                      <a:r>
                        <a:rPr lang="en-US" dirty="0" smtClean="0"/>
                        <a:t>Hexa.</a:t>
                      </a:r>
                      <a:endParaRPr lang="en-US" dirty="0"/>
                    </a:p>
                  </a:txBody>
                  <a:tcPr/>
                </a:tc>
                <a:tc>
                  <a:txBody>
                    <a:bodyPr/>
                    <a:lstStyle/>
                    <a:p>
                      <a:r>
                        <a:rPr lang="en-US" dirty="0" smtClean="0"/>
                        <a:t>Decimal</a:t>
                      </a:r>
                      <a:endParaRPr lang="en-US" dirty="0"/>
                    </a:p>
                  </a:txBody>
                  <a:tcPr/>
                </a:tc>
                <a:tc>
                  <a:txBody>
                    <a:bodyPr/>
                    <a:lstStyle/>
                    <a:p>
                      <a:r>
                        <a:rPr lang="en-US" dirty="0" smtClean="0"/>
                        <a:t>16-bit Binary</a:t>
                      </a:r>
                      <a:endParaRPr lang="en-US" dirty="0"/>
                    </a:p>
                  </a:txBody>
                  <a:tcPr/>
                </a:tc>
                <a:tc>
                  <a:txBody>
                    <a:bodyPr/>
                    <a:lstStyle/>
                    <a:p>
                      <a:r>
                        <a:rPr lang="en-US" dirty="0" smtClean="0"/>
                        <a:t>Hexadecimal</a:t>
                      </a:r>
                      <a:endParaRPr lang="en-US" dirty="0"/>
                    </a:p>
                  </a:txBody>
                  <a:tcPr/>
                </a:tc>
              </a:tr>
              <a:tr h="370840">
                <a:tc>
                  <a:txBody>
                    <a:bodyPr/>
                    <a:lstStyle/>
                    <a:p>
                      <a:r>
                        <a:rPr lang="en-US" dirty="0" smtClean="0"/>
                        <a:t>9</a:t>
                      </a:r>
                      <a:endParaRPr lang="en-US" dirty="0"/>
                    </a:p>
                  </a:txBody>
                  <a:tcPr/>
                </a:tc>
                <a:tc>
                  <a:txBody>
                    <a:bodyPr/>
                    <a:lstStyle/>
                    <a:p>
                      <a:r>
                        <a:rPr lang="en-US" dirty="0" smtClean="0"/>
                        <a:t>1001</a:t>
                      </a:r>
                      <a:endParaRPr lang="en-US" dirty="0"/>
                    </a:p>
                  </a:txBody>
                  <a:tcPr/>
                </a:tc>
                <a:tc>
                  <a:txBody>
                    <a:bodyPr/>
                    <a:lstStyle/>
                    <a:p>
                      <a:r>
                        <a:rPr lang="en-US" dirty="0" smtClean="0"/>
                        <a:t>9</a:t>
                      </a:r>
                      <a:endParaRPr lang="en-US" dirty="0"/>
                    </a:p>
                  </a:txBody>
                  <a:tcPr/>
                </a:tc>
                <a:tc>
                  <a:txBody>
                    <a:bodyPr/>
                    <a:lstStyle/>
                    <a:p>
                      <a:r>
                        <a:rPr lang="en-US" dirty="0" smtClean="0"/>
                        <a:t>255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0000 0000 1111 1111</a:t>
                      </a:r>
                    </a:p>
                  </a:txBody>
                  <a:tcPr/>
                </a:tc>
                <a:tc>
                  <a:txBody>
                    <a:bodyPr/>
                    <a:lstStyle/>
                    <a:p>
                      <a:r>
                        <a:rPr lang="en-US" dirty="0" smtClean="0"/>
                        <a:t>00FF</a:t>
                      </a:r>
                      <a:endParaRPr lang="en-US" dirty="0"/>
                    </a:p>
                  </a:txBody>
                  <a:tcPr/>
                </a:tc>
              </a:tr>
              <a:tr h="370840">
                <a:tc>
                  <a:txBody>
                    <a:bodyPr/>
                    <a:lstStyle/>
                    <a:p>
                      <a:r>
                        <a:rPr lang="en-US" dirty="0" smtClean="0"/>
                        <a:t>127</a:t>
                      </a:r>
                      <a:endParaRPr lang="en-US" dirty="0"/>
                    </a:p>
                  </a:txBody>
                  <a:tcPr/>
                </a:tc>
                <a:tc>
                  <a:txBody>
                    <a:bodyPr/>
                    <a:lstStyle/>
                    <a:p>
                      <a:r>
                        <a:rPr lang="en-US" dirty="0" smtClean="0"/>
                        <a:t>0111 1111</a:t>
                      </a:r>
                      <a:endParaRPr lang="en-US" dirty="0"/>
                    </a:p>
                  </a:txBody>
                  <a:tcPr/>
                </a:tc>
                <a:tc>
                  <a:txBody>
                    <a:bodyPr/>
                    <a:lstStyle/>
                    <a:p>
                      <a:r>
                        <a:rPr lang="en-US" dirty="0" smtClean="0"/>
                        <a:t>9F</a:t>
                      </a:r>
                      <a:endParaRPr lang="en-US" dirty="0"/>
                    </a:p>
                  </a:txBody>
                  <a:tcPr/>
                </a:tc>
                <a:tc>
                  <a:txBody>
                    <a:bodyPr/>
                    <a:lstStyle/>
                    <a:p>
                      <a:r>
                        <a:rPr lang="en-US" dirty="0" smtClean="0"/>
                        <a:t>192</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125</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188</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157</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312</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162</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517</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37</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264</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66</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543</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77</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819</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88</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1027</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99</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2055</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109</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63</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Rectangle 7"/>
          <p:cNvSpPr/>
          <p:nvPr/>
        </p:nvSpPr>
        <p:spPr>
          <a:xfrm>
            <a:off x="381000" y="1143000"/>
            <a:ext cx="830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Fill the blank cells</a:t>
            </a:r>
            <a:endParaRPr lang="en-US" sz="2000" b="1" dirty="0"/>
          </a:p>
        </p:txBody>
      </p:sp>
      <p:sp>
        <p:nvSpPr>
          <p:cNvPr id="10" name="Oval 9"/>
          <p:cNvSpPr/>
          <p:nvPr/>
        </p:nvSpPr>
        <p:spPr>
          <a:xfrm>
            <a:off x="152400" y="990600"/>
            <a:ext cx="2895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Do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Operations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21</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pic>
        <p:nvPicPr>
          <p:cNvPr id="7" name="Picture 4"/>
          <p:cNvPicPr>
            <a:picLocks noChangeAspect="1" noChangeArrowheads="1"/>
          </p:cNvPicPr>
          <p:nvPr/>
        </p:nvPicPr>
        <p:blipFill>
          <a:blip r:embed="rId2">
            <a:lum bright="-20000" contrast="20000"/>
          </a:blip>
          <a:srcRect/>
          <a:stretch>
            <a:fillRect/>
          </a:stretch>
        </p:blipFill>
        <p:spPr bwMode="auto">
          <a:xfrm>
            <a:off x="152400" y="2133600"/>
            <a:ext cx="4905375" cy="2438400"/>
          </a:xfrm>
          <a:prstGeom prst="rect">
            <a:avLst/>
          </a:prstGeom>
          <a:noFill/>
          <a:ln w="9525">
            <a:solidFill>
              <a:srgbClr val="0000CC"/>
            </a:solidFill>
            <a:miter lim="800000"/>
            <a:headEnd/>
            <a:tailEnd/>
          </a:ln>
        </p:spPr>
      </p:pic>
      <p:sp>
        <p:nvSpPr>
          <p:cNvPr id="8" name="Rectangle 5"/>
          <p:cNvSpPr>
            <a:spLocks noChangeArrowheads="1"/>
          </p:cNvSpPr>
          <p:nvPr/>
        </p:nvSpPr>
        <p:spPr bwMode="auto">
          <a:xfrm>
            <a:off x="5638800" y="1600200"/>
            <a:ext cx="3124200" cy="1752600"/>
          </a:xfrm>
          <a:prstGeom prst="rect">
            <a:avLst/>
          </a:prstGeom>
          <a:solidFill>
            <a:schemeClr val="accent1"/>
          </a:solidFill>
          <a:ln w="9525">
            <a:solidFill>
              <a:schemeClr val="tx1"/>
            </a:solidFill>
            <a:miter lim="800000"/>
            <a:headEnd/>
            <a:tailEnd/>
          </a:ln>
          <a:effectLst/>
        </p:spPr>
        <p:txBody>
          <a:bodyPr wrap="none" anchor="ctr"/>
          <a:lstStyle/>
          <a:p>
            <a:r>
              <a:rPr lang="en-US" sz="2400" b="1" dirty="0"/>
              <a:t>Do yourself:</a:t>
            </a:r>
          </a:p>
          <a:p>
            <a:r>
              <a:rPr lang="en-US" sz="2400" b="1" dirty="0"/>
              <a:t>3245q + 247q</a:t>
            </a:r>
          </a:p>
          <a:p>
            <a:endParaRPr lang="en-US" sz="2400" b="1" dirty="0"/>
          </a:p>
          <a:p>
            <a:r>
              <a:rPr lang="en-US" sz="2400" b="1" dirty="0"/>
              <a:t>1A7Bh + 26FE7h</a:t>
            </a:r>
          </a:p>
        </p:txBody>
      </p:sp>
      <p:sp>
        <p:nvSpPr>
          <p:cNvPr id="9" name="Rectangle 6"/>
          <p:cNvSpPr>
            <a:spLocks noChangeArrowheads="1"/>
          </p:cNvSpPr>
          <p:nvPr/>
        </p:nvSpPr>
        <p:spPr bwMode="auto">
          <a:xfrm>
            <a:off x="5715000" y="3733800"/>
            <a:ext cx="2514600" cy="1676400"/>
          </a:xfrm>
          <a:prstGeom prst="rect">
            <a:avLst/>
          </a:prstGeom>
          <a:solidFill>
            <a:schemeClr val="accent1"/>
          </a:solidFill>
          <a:ln w="9525">
            <a:solidFill>
              <a:schemeClr val="tx1"/>
            </a:solidFill>
            <a:miter lim="800000"/>
            <a:headEnd/>
            <a:tailEnd/>
          </a:ln>
          <a:effectLst/>
        </p:spPr>
        <p:txBody>
          <a:bodyPr wrap="none" anchor="ctr"/>
          <a:lstStyle/>
          <a:p>
            <a:r>
              <a:rPr lang="en-US" sz="2400" dirty="0"/>
              <a:t>101101111 b</a:t>
            </a:r>
          </a:p>
          <a:p>
            <a:r>
              <a:rPr lang="en-US" sz="2400" dirty="0"/>
              <a:t>100111011 b</a:t>
            </a:r>
          </a:p>
          <a:p>
            <a:r>
              <a:rPr lang="en-US" sz="2400" dirty="0"/>
              <a:t>110110001 b</a:t>
            </a:r>
          </a:p>
          <a:p>
            <a:r>
              <a:rPr lang="en-US" sz="2400" dirty="0"/>
              <a:t>110001101b</a:t>
            </a:r>
          </a:p>
        </p:txBody>
      </p:sp>
      <p:sp>
        <p:nvSpPr>
          <p:cNvPr id="10" name="Rectangle 7"/>
          <p:cNvSpPr>
            <a:spLocks noChangeArrowheads="1"/>
          </p:cNvSpPr>
          <p:nvPr/>
        </p:nvSpPr>
        <p:spPr bwMode="auto">
          <a:xfrm>
            <a:off x="5029200" y="4572000"/>
            <a:ext cx="533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b="1" dirty="0"/>
              <a:t>+</a:t>
            </a:r>
          </a:p>
        </p:txBody>
      </p:sp>
      <p:sp>
        <p:nvSpPr>
          <p:cNvPr id="11" name="Oval 10"/>
          <p:cNvSpPr/>
          <p:nvPr/>
        </p:nvSpPr>
        <p:spPr>
          <a:xfrm>
            <a:off x="381000" y="12192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Operations …</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pic>
        <p:nvPicPr>
          <p:cNvPr id="7" name="Picture 4"/>
          <p:cNvPicPr>
            <a:picLocks noChangeAspect="1" noChangeArrowheads="1"/>
          </p:cNvPicPr>
          <p:nvPr/>
        </p:nvPicPr>
        <p:blipFill>
          <a:blip r:embed="rId2">
            <a:lum bright="-20000" contrast="20000"/>
          </a:blip>
          <a:srcRect/>
          <a:stretch>
            <a:fillRect/>
          </a:stretch>
        </p:blipFill>
        <p:spPr bwMode="auto">
          <a:xfrm>
            <a:off x="396875" y="1066800"/>
            <a:ext cx="8351838" cy="3086100"/>
          </a:xfrm>
          <a:prstGeom prst="rect">
            <a:avLst/>
          </a:prstGeom>
          <a:noFill/>
        </p:spPr>
      </p:pic>
      <p:sp>
        <p:nvSpPr>
          <p:cNvPr id="8" name="Rectangle 5"/>
          <p:cNvSpPr>
            <a:spLocks noChangeArrowheads="1"/>
          </p:cNvSpPr>
          <p:nvPr/>
        </p:nvSpPr>
        <p:spPr bwMode="auto">
          <a:xfrm>
            <a:off x="533400" y="4343400"/>
            <a:ext cx="7696200" cy="1676400"/>
          </a:xfrm>
          <a:prstGeom prst="rect">
            <a:avLst/>
          </a:prstGeom>
          <a:solidFill>
            <a:schemeClr val="accent1"/>
          </a:solidFill>
          <a:ln w="9525">
            <a:solidFill>
              <a:schemeClr val="tx1"/>
            </a:solidFill>
            <a:miter lim="800000"/>
            <a:headEnd/>
            <a:tailEnd/>
          </a:ln>
          <a:effectLst/>
        </p:spPr>
        <p:txBody>
          <a:bodyPr wrap="none" anchor="ctr"/>
          <a:lstStyle/>
          <a:p>
            <a:r>
              <a:rPr lang="en-US" sz="2000" b="1" dirty="0"/>
              <a:t>Do yourself</a:t>
            </a:r>
          </a:p>
          <a:p>
            <a:r>
              <a:rPr lang="en-US" sz="2000" b="1" dirty="0"/>
              <a:t>1101101101b -  10110111b     3654q – 337q    3AB7h – 1FAh </a:t>
            </a:r>
          </a:p>
          <a:p>
            <a:r>
              <a:rPr lang="en-US" sz="2000" b="1" dirty="0"/>
              <a:t>36Ah – 576q = ? h          64AEh – 1001101b= ? q</a:t>
            </a:r>
          </a:p>
        </p:txBody>
      </p:sp>
      <p:sp>
        <p:nvSpPr>
          <p:cNvPr id="9" name="Oval 8"/>
          <p:cNvSpPr/>
          <p:nvPr/>
        </p:nvSpPr>
        <p:spPr>
          <a:xfrm>
            <a:off x="6400800" y="32004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Operations …</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23</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8" name="Rectangle 6"/>
          <p:cNvSpPr>
            <a:spLocks noChangeArrowheads="1"/>
          </p:cNvSpPr>
          <p:nvPr/>
        </p:nvSpPr>
        <p:spPr bwMode="auto">
          <a:xfrm>
            <a:off x="2590800" y="3962400"/>
            <a:ext cx="4800600" cy="2057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r>
              <a:rPr lang="en-US" sz="2000" b="1" u="sng" dirty="0" smtClean="0"/>
              <a:t>Exercises</a:t>
            </a:r>
            <a:r>
              <a:rPr lang="en-US" sz="2000" b="1" dirty="0" smtClean="0"/>
              <a:t> :</a:t>
            </a:r>
            <a:endParaRPr lang="en-US" sz="2000" b="1" u="sng" dirty="0"/>
          </a:p>
          <a:p>
            <a:r>
              <a:rPr lang="en-US" sz="2000" dirty="0"/>
              <a:t>  1011010 b* 1011b</a:t>
            </a:r>
          </a:p>
          <a:p>
            <a:r>
              <a:rPr lang="en-US" sz="2000" dirty="0"/>
              <a:t>  1101000b + 2AB h + 345 q = ? h = ? q</a:t>
            </a:r>
          </a:p>
          <a:p>
            <a:r>
              <a:rPr lang="en-US" sz="2000" dirty="0"/>
              <a:t>  3AFh / 1Ch =? b = ?d</a:t>
            </a:r>
          </a:p>
          <a:p>
            <a:r>
              <a:rPr lang="en-US" sz="2000" dirty="0"/>
              <a:t>  3ACh – 562q = ?b = ? d</a:t>
            </a:r>
          </a:p>
          <a:p>
            <a:r>
              <a:rPr lang="en-US" sz="2000" dirty="0"/>
              <a:t>  3FFA h / 327q = ?b = ? d</a:t>
            </a:r>
          </a:p>
        </p:txBody>
      </p:sp>
      <p:sp>
        <p:nvSpPr>
          <p:cNvPr id="9" name="Oval 8"/>
          <p:cNvSpPr/>
          <p:nvPr/>
        </p:nvSpPr>
        <p:spPr>
          <a:xfrm>
            <a:off x="0" y="39624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pic>
        <p:nvPicPr>
          <p:cNvPr id="9218" name="Picture 2"/>
          <p:cNvPicPr>
            <a:picLocks noChangeAspect="1" noChangeArrowheads="1"/>
          </p:cNvPicPr>
          <p:nvPr/>
        </p:nvPicPr>
        <p:blipFill>
          <a:blip r:embed="rId2"/>
          <a:srcRect/>
          <a:stretch>
            <a:fillRect/>
          </a:stretch>
        </p:blipFill>
        <p:spPr bwMode="auto">
          <a:xfrm>
            <a:off x="295275" y="1133475"/>
            <a:ext cx="8553450"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1219200"/>
            <a:ext cx="6776694" cy="4876800"/>
          </a:xfrm>
          <a:prstGeom prst="rect">
            <a:avLst/>
          </a:prstGeom>
          <a:noFill/>
          <a:ln w="9525">
            <a:noFill/>
            <a:miter lim="800000"/>
            <a:headEnd/>
            <a:tailEnd/>
          </a:ln>
          <a:effectLst/>
        </p:spPr>
      </p:pic>
      <p:sp>
        <p:nvSpPr>
          <p:cNvPr id="2" name="Title 1"/>
          <p:cNvSpPr>
            <a:spLocks noGrp="1"/>
          </p:cNvSpPr>
          <p:nvPr>
            <p:ph type="title"/>
          </p:nvPr>
        </p:nvSpPr>
        <p:spPr>
          <a:xfrm>
            <a:off x="762000" y="274638"/>
            <a:ext cx="7924800" cy="639762"/>
          </a:xfrm>
        </p:spPr>
        <p:txBody>
          <a:bodyPr>
            <a:noAutofit/>
          </a:bodyPr>
          <a:lstStyle/>
          <a:p>
            <a:r>
              <a:rPr lang="en-US" dirty="0" smtClean="0"/>
              <a:t>Data Representations: Operations …</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8" name="Oval 7"/>
          <p:cNvSpPr/>
          <p:nvPr/>
        </p:nvSpPr>
        <p:spPr>
          <a:xfrm>
            <a:off x="7086600" y="8382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Signed Integers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7" name="Rectangle 3"/>
          <p:cNvSpPr txBox="1">
            <a:spLocks noChangeArrowheads="1"/>
          </p:cNvSpPr>
          <p:nvPr/>
        </p:nvSpPr>
        <p:spPr>
          <a:xfrm>
            <a:off x="152400" y="1238250"/>
            <a:ext cx="1905000" cy="272415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rgbClr val="0000CC"/>
                </a:solidFill>
                <a:effectLst/>
                <a:uLnTx/>
                <a:uFillTx/>
                <a:latin typeface="Times New Roman" pitchFamily="18" charset="0"/>
                <a:ea typeface="+mn-ea"/>
                <a:cs typeface="Times New Roman" pitchFamily="18" charset="0"/>
              </a:rPr>
              <a:t>The leftmost bit is the sign bit.</a:t>
            </a: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rgbClr val="0000CC"/>
                </a:solidFill>
                <a:effectLst/>
                <a:uLnTx/>
                <a:uFillTx/>
                <a:latin typeface="Times New Roman" pitchFamily="18" charset="0"/>
                <a:ea typeface="+mn-ea"/>
                <a:cs typeface="Times New Roman" pitchFamily="18" charset="0"/>
              </a:rPr>
              <a:t>0:positive, 1:negative</a:t>
            </a:r>
            <a:endParaRPr kumimoji="0" lang="en-US" sz="2800" b="0" i="0" u="none" strike="noStrike" kern="1200" cap="none" spc="0" normalizeH="0" baseline="0" noProof="0" dirty="0">
              <a:ln>
                <a:noFill/>
              </a:ln>
              <a:solidFill>
                <a:srgbClr val="0000CC"/>
              </a:solidFill>
              <a:effectLst/>
              <a:uLnTx/>
              <a:uFillTx/>
              <a:latin typeface="Times New Roman" pitchFamily="18" charset="0"/>
              <a:ea typeface="+mn-ea"/>
              <a:cs typeface="Times New Roman" pitchFamily="18" charset="0"/>
            </a:endParaRPr>
          </a:p>
        </p:txBody>
      </p:sp>
      <p:sp>
        <p:nvSpPr>
          <p:cNvPr id="9" name="Oval 8"/>
          <p:cNvSpPr/>
          <p:nvPr/>
        </p:nvSpPr>
        <p:spPr>
          <a:xfrm>
            <a:off x="6858000" y="1066800"/>
            <a:ext cx="20574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
        <p:nvSpPr>
          <p:cNvPr id="10" name="TextBox 9"/>
          <p:cNvSpPr txBox="1"/>
          <p:nvPr/>
        </p:nvSpPr>
        <p:spPr>
          <a:xfrm>
            <a:off x="1981200" y="917912"/>
            <a:ext cx="6934200" cy="4801314"/>
          </a:xfrm>
          <a:prstGeom prst="rect">
            <a:avLst/>
          </a:prstGeom>
          <a:noFill/>
        </p:spPr>
        <p:txBody>
          <a:bodyPr wrap="square" rtlCol="0">
            <a:spAutoFit/>
          </a:bodyPr>
          <a:lstStyle/>
          <a:p>
            <a:r>
              <a:rPr lang="en-US" b="1" u="sng" dirty="0" smtClean="0">
                <a:latin typeface="Arial" pitchFamily="34" charset="0"/>
                <a:cs typeface="Arial" pitchFamily="34" charset="0"/>
              </a:rPr>
              <a:t>Representing negative integer</a:t>
            </a:r>
            <a:endParaRPr lang="en-US" dirty="0" smtClean="0">
              <a:latin typeface="Arial" pitchFamily="34" charset="0"/>
              <a:cs typeface="Arial" pitchFamily="34" charset="0"/>
            </a:endParaRPr>
          </a:p>
          <a:p>
            <a:r>
              <a:rPr lang="en-US" b="1" dirty="0" smtClean="0">
                <a:latin typeface="Arial" pitchFamily="34" charset="0"/>
                <a:cs typeface="Arial" pitchFamily="34" charset="0"/>
              </a:rPr>
              <a:t>     67d , 1 byte </a:t>
            </a:r>
            <a:r>
              <a:rPr lang="en-US" b="1" dirty="0" smtClean="0">
                <a:latin typeface="Arial" pitchFamily="34" charset="0"/>
                <a:cs typeface="Arial" pitchFamily="34" charset="0"/>
                <a:sym typeface="Wingdings" pitchFamily="2" charset="2"/>
              </a:rPr>
              <a:t>  01000011</a:t>
            </a:r>
            <a:r>
              <a:rPr lang="en-US" b="1" dirty="0" smtClean="0">
                <a:latin typeface="Arial" pitchFamily="34" charset="0"/>
                <a:cs typeface="Arial" pitchFamily="34" charset="0"/>
              </a:rPr>
              <a:t> </a:t>
            </a:r>
          </a:p>
          <a:p>
            <a:r>
              <a:rPr lang="en-US" b="1" dirty="0" smtClean="0">
                <a:latin typeface="Arial" pitchFamily="34" charset="0"/>
                <a:cs typeface="Arial" pitchFamily="34" charset="0"/>
                <a:sym typeface="Wingdings" pitchFamily="2" charset="2"/>
              </a:rPr>
              <a:t>-67d                11000011</a:t>
            </a:r>
            <a:endParaRPr lang="en-US" b="1" dirty="0" smtClean="0">
              <a:latin typeface="Arial" pitchFamily="34" charset="0"/>
              <a:cs typeface="Arial" pitchFamily="34" charset="0"/>
            </a:endParaRPr>
          </a:p>
          <a:p>
            <a:r>
              <a:rPr lang="en-US" b="1" u="sng" dirty="0" smtClean="0">
                <a:latin typeface="Arial" pitchFamily="34" charset="0"/>
                <a:cs typeface="Arial" pitchFamily="34" charset="0"/>
              </a:rPr>
              <a:t>Check</a:t>
            </a:r>
            <a:r>
              <a:rPr lang="en-US" b="1" dirty="0" smtClean="0">
                <a:latin typeface="Arial" pitchFamily="34" charset="0"/>
                <a:cs typeface="Arial" pitchFamily="34" charset="0"/>
              </a:rPr>
              <a:t>:  67 + (-67) =0</a:t>
            </a:r>
          </a:p>
          <a:p>
            <a:r>
              <a:rPr lang="en-US" b="1" dirty="0" smtClean="0">
                <a:latin typeface="Arial" pitchFamily="34" charset="0"/>
                <a:cs typeface="Arial" pitchFamily="34" charset="0"/>
              </a:rPr>
              <a:t>             0100 0011</a:t>
            </a:r>
          </a:p>
          <a:p>
            <a:r>
              <a:rPr lang="en-US" b="1" dirty="0" smtClean="0">
                <a:latin typeface="Arial" pitchFamily="34" charset="0"/>
                <a:cs typeface="Arial" pitchFamily="34" charset="0"/>
              </a:rPr>
              <a:t>     +      </a:t>
            </a:r>
            <a:r>
              <a:rPr lang="en-US" b="1" u="sng" dirty="0" smtClean="0">
                <a:latin typeface="Arial" pitchFamily="34" charset="0"/>
                <a:cs typeface="Arial" pitchFamily="34" charset="0"/>
              </a:rPr>
              <a:t>1100 0011       </a:t>
            </a:r>
          </a:p>
          <a:p>
            <a:r>
              <a:rPr lang="en-US" b="1" dirty="0" smtClean="0">
                <a:latin typeface="Arial" pitchFamily="34" charset="0"/>
                <a:cs typeface="Arial" pitchFamily="34" charset="0"/>
              </a:rPr>
              <a:t>           10000 0110 </a:t>
            </a:r>
            <a:r>
              <a:rPr lang="en-US" b="1" dirty="0" smtClean="0">
                <a:latin typeface="Arial" pitchFamily="34" charset="0"/>
                <a:cs typeface="Arial" pitchFamily="34" charset="0"/>
                <a:sym typeface="Wingdings" pitchFamily="2" charset="2"/>
              </a:rPr>
              <a:t> False</a:t>
            </a:r>
          </a:p>
          <a:p>
            <a:r>
              <a:rPr lang="en-US" b="1" u="sng" dirty="0" smtClean="0">
                <a:latin typeface="Arial" pitchFamily="34" charset="0"/>
                <a:cs typeface="Arial" pitchFamily="34" charset="0"/>
                <a:sym typeface="Wingdings" pitchFamily="2" charset="2"/>
              </a:rPr>
              <a:t>Solution: Use 2-complement format</a:t>
            </a:r>
            <a:endParaRPr lang="en-US" b="1" dirty="0" smtClean="0">
              <a:latin typeface="Arial" pitchFamily="34" charset="0"/>
              <a:cs typeface="Arial" pitchFamily="34" charset="0"/>
              <a:sym typeface="Wingdings" pitchFamily="2" charset="2"/>
            </a:endParaRPr>
          </a:p>
          <a:p>
            <a:r>
              <a:rPr lang="en-US" b="1" dirty="0" smtClean="0">
                <a:latin typeface="Arial" pitchFamily="34" charset="0"/>
                <a:cs typeface="Arial" pitchFamily="34" charset="0"/>
                <a:sym typeface="Wingdings" pitchFamily="2" charset="2"/>
              </a:rPr>
              <a:t> (+67)    0100 0011</a:t>
            </a:r>
          </a:p>
          <a:p>
            <a:r>
              <a:rPr lang="en-US" b="1" dirty="0" smtClean="0">
                <a:latin typeface="Arial" pitchFamily="34" charset="0"/>
                <a:cs typeface="Arial" pitchFamily="34" charset="0"/>
                <a:sym typeface="Wingdings" pitchFamily="2" charset="2"/>
              </a:rPr>
              <a:t>                 1011 1100 ( 1-complement/reverse bits/ Not operator)</a:t>
            </a:r>
          </a:p>
          <a:p>
            <a:r>
              <a:rPr lang="en-US" b="1" dirty="0" smtClean="0">
                <a:latin typeface="Arial" pitchFamily="34" charset="0"/>
                <a:cs typeface="Arial" pitchFamily="34" charset="0"/>
                <a:sym typeface="Wingdings" pitchFamily="2" charset="2"/>
              </a:rPr>
              <a:t>              +</a:t>
            </a:r>
            <a:r>
              <a:rPr lang="en-US" b="1" u="sng" dirty="0" smtClean="0">
                <a:latin typeface="Arial" pitchFamily="34" charset="0"/>
                <a:cs typeface="Arial" pitchFamily="34" charset="0"/>
                <a:sym typeface="Wingdings" pitchFamily="2" charset="2"/>
              </a:rPr>
              <a:t>               1</a:t>
            </a:r>
          </a:p>
          <a:p>
            <a:r>
              <a:rPr lang="en-US" b="1" dirty="0" smtClean="0">
                <a:latin typeface="Arial" pitchFamily="34" charset="0"/>
                <a:cs typeface="Arial" pitchFamily="34" charset="0"/>
              </a:rPr>
              <a:t>(-67)         1011 1101 (2-complement) </a:t>
            </a:r>
          </a:p>
          <a:p>
            <a:r>
              <a:rPr lang="en-US" b="1" u="sng" dirty="0" smtClean="0">
                <a:latin typeface="Arial" pitchFamily="34" charset="0"/>
                <a:cs typeface="Arial" pitchFamily="34" charset="0"/>
              </a:rPr>
              <a:t>Check:</a:t>
            </a:r>
          </a:p>
          <a:p>
            <a:r>
              <a:rPr lang="en-US" b="1" dirty="0" smtClean="0">
                <a:latin typeface="Arial" pitchFamily="34" charset="0"/>
                <a:cs typeface="Arial" pitchFamily="34" charset="0"/>
              </a:rPr>
              <a:t>(67)           0100 0011</a:t>
            </a:r>
          </a:p>
          <a:p>
            <a:r>
              <a:rPr lang="en-US" b="1" dirty="0" smtClean="0">
                <a:latin typeface="Arial" pitchFamily="34" charset="0"/>
                <a:cs typeface="Arial" pitchFamily="34" charset="0"/>
              </a:rPr>
              <a:t>(-67)        </a:t>
            </a:r>
            <a:r>
              <a:rPr lang="en-US" b="1" u="sng" dirty="0" smtClean="0">
                <a:latin typeface="Arial" pitchFamily="34" charset="0"/>
                <a:cs typeface="Arial" pitchFamily="34" charset="0"/>
              </a:rPr>
              <a:t>  1011 1101  </a:t>
            </a:r>
          </a:p>
          <a:p>
            <a:pPr marL="457200" indent="-457200"/>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0</a:t>
            </a:r>
            <a:r>
              <a:rPr lang="en-US" b="1" dirty="0" smtClean="0">
                <a:latin typeface="Arial" pitchFamily="34" charset="0"/>
                <a:cs typeface="Arial" pitchFamily="34" charset="0"/>
              </a:rPr>
              <a:t>  0000 0000</a:t>
            </a:r>
            <a:endParaRPr lang="en-US" b="1" u="sng" dirty="0" smtClean="0">
              <a:latin typeface="Arial" pitchFamily="34" charset="0"/>
              <a:cs typeface="Arial" pitchFamily="34" charset="0"/>
            </a:endParaRPr>
          </a:p>
        </p:txBody>
      </p:sp>
      <p:sp>
        <p:nvSpPr>
          <p:cNvPr id="12" name="Rectangle 11"/>
          <p:cNvSpPr/>
          <p:nvPr/>
        </p:nvSpPr>
        <p:spPr>
          <a:xfrm>
            <a:off x="838200" y="5562600"/>
            <a:ext cx="7772400" cy="369332"/>
          </a:xfrm>
          <a:prstGeom prst="rect">
            <a:avLst/>
          </a:prstGeom>
          <a:solidFill>
            <a:schemeClr val="accent6">
              <a:lumMod val="60000"/>
              <a:lumOff val="40000"/>
            </a:schemeClr>
          </a:solidFill>
        </p:spPr>
        <p:txBody>
          <a:bodyPr wrap="square">
            <a:spAutoFit/>
          </a:bodyPr>
          <a:lstStyle/>
          <a:p>
            <a:pPr marL="457200" indent="-457200"/>
            <a:r>
              <a:rPr lang="en-US" b="1" dirty="0" smtClean="0">
                <a:solidFill>
                  <a:srgbClr val="0000FF"/>
                </a:solidFill>
                <a:latin typeface="Arial" pitchFamily="34" charset="0"/>
                <a:cs typeface="Arial" pitchFamily="34" charset="0"/>
              </a:rPr>
              <a:t> Positive representation </a:t>
            </a:r>
            <a:r>
              <a:rPr lang="en-US" b="1" dirty="0" smtClean="0">
                <a:solidFill>
                  <a:srgbClr val="0000FF"/>
                </a:solidFill>
                <a:latin typeface="Arial" pitchFamily="34" charset="0"/>
                <a:cs typeface="Arial" pitchFamily="34" charset="0"/>
                <a:sym typeface="Wingdings" pitchFamily="2" charset="2"/>
              </a:rPr>
              <a:t> 2-complement  negative representation </a:t>
            </a:r>
            <a:endParaRPr lang="en-US" b="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639762"/>
          </a:xfrm>
        </p:spPr>
        <p:txBody>
          <a:bodyPr>
            <a:noAutofit/>
          </a:bodyPr>
          <a:lstStyle/>
          <a:p>
            <a:r>
              <a:rPr lang="en-US" dirty="0" smtClean="0"/>
              <a:t>Data Representations: Signed Integers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
        <p:nvSpPr>
          <p:cNvPr id="9" name="Rectangle 8"/>
          <p:cNvSpPr/>
          <p:nvPr/>
        </p:nvSpPr>
        <p:spPr>
          <a:xfrm>
            <a:off x="228600" y="1263792"/>
            <a:ext cx="8534400" cy="4801314"/>
          </a:xfrm>
          <a:prstGeom prst="rect">
            <a:avLst/>
          </a:prstGeom>
        </p:spPr>
        <p:txBody>
          <a:bodyPr wrap="square">
            <a:spAutoFit/>
          </a:bodyPr>
          <a:lstStyle/>
          <a:p>
            <a:pPr>
              <a:lnSpc>
                <a:spcPct val="90000"/>
              </a:lnSpc>
            </a:pPr>
            <a:r>
              <a:rPr lang="en-US" sz="2000" b="1" dirty="0" smtClean="0">
                <a:latin typeface="Arial" pitchFamily="34" charset="0"/>
                <a:cs typeface="Arial" pitchFamily="34" charset="0"/>
              </a:rPr>
              <a:t>Give binary representation of –35 using 1 byte</a:t>
            </a:r>
            <a:endParaRPr lang="en-US" sz="2000" dirty="0" smtClean="0">
              <a:latin typeface="Arial" pitchFamily="34" charset="0"/>
              <a:cs typeface="Arial" pitchFamily="34" charset="0"/>
            </a:endParaRPr>
          </a:p>
          <a:p>
            <a:pPr>
              <a:lnSpc>
                <a:spcPct val="90000"/>
              </a:lnSpc>
              <a:buFontTx/>
              <a:buNone/>
            </a:pPr>
            <a:r>
              <a:rPr lang="en-US" sz="2000" dirty="0" smtClean="0">
                <a:latin typeface="Arial" pitchFamily="34" charset="0"/>
                <a:cs typeface="Arial" pitchFamily="34" charset="0"/>
              </a:rPr>
              <a:t>     Solution: +35 </a:t>
            </a:r>
            <a:r>
              <a:rPr lang="en-US" sz="2000" dirty="0" smtClean="0">
                <a:latin typeface="Arial" pitchFamily="34" charset="0"/>
                <a:cs typeface="Arial" pitchFamily="34" charset="0"/>
                <a:sym typeface="Wingdings" pitchFamily="2" charset="2"/>
              </a:rPr>
              <a:t> binary representation  2-complement  Binary representation of -35</a:t>
            </a:r>
            <a:endParaRPr lang="en-US" sz="2000" dirty="0" smtClean="0">
              <a:latin typeface="Arial" pitchFamily="34" charset="0"/>
              <a:cs typeface="Arial" pitchFamily="34" charset="0"/>
            </a:endParaRPr>
          </a:p>
          <a:p>
            <a:pPr>
              <a:lnSpc>
                <a:spcPct val="90000"/>
              </a:lnSpc>
            </a:pPr>
            <a:r>
              <a:rPr lang="en-US" sz="2000" b="1" dirty="0" smtClean="0">
                <a:latin typeface="Arial" pitchFamily="34" charset="0"/>
                <a:cs typeface="Arial" pitchFamily="34" charset="0"/>
              </a:rPr>
              <a:t>Give the decimal of the binary presentation of a signed one-byte integer 11111100 b</a:t>
            </a:r>
            <a:endParaRPr lang="en-US" sz="2000" dirty="0" smtClean="0">
              <a:latin typeface="Arial" pitchFamily="34" charset="0"/>
              <a:cs typeface="Arial" pitchFamily="34" charset="0"/>
            </a:endParaRPr>
          </a:p>
          <a:p>
            <a:pPr>
              <a:lnSpc>
                <a:spcPct val="90000"/>
              </a:lnSpc>
              <a:buFontTx/>
              <a:buNone/>
            </a:pPr>
            <a:r>
              <a:rPr lang="en-US" sz="2000" dirty="0" smtClean="0">
                <a:latin typeface="Arial" pitchFamily="34" charset="0"/>
                <a:cs typeface="Arial" pitchFamily="34" charset="0"/>
              </a:rPr>
              <a:t>     Leftmost bit is 1 </a:t>
            </a:r>
            <a:r>
              <a:rPr lang="en-US" sz="2000" dirty="0" smtClean="0">
                <a:latin typeface="Arial" pitchFamily="34" charset="0"/>
                <a:cs typeface="Arial" pitchFamily="34" charset="0"/>
                <a:sym typeface="Wingdings" pitchFamily="2" charset="2"/>
              </a:rPr>
              <a:t></a:t>
            </a:r>
            <a:r>
              <a:rPr lang="en-US" sz="2000" dirty="0" smtClean="0">
                <a:latin typeface="Arial" pitchFamily="34" charset="0"/>
                <a:cs typeface="Arial" pitchFamily="34" charset="0"/>
              </a:rPr>
              <a:t> This is a binary representation of a negative integer.</a:t>
            </a:r>
          </a:p>
          <a:p>
            <a:pPr>
              <a:lnSpc>
                <a:spcPct val="90000"/>
              </a:lnSpc>
              <a:buFontTx/>
              <a:buNone/>
            </a:pPr>
            <a:r>
              <a:rPr lang="en-US" sz="2000" dirty="0" smtClean="0">
                <a:latin typeface="Arial" pitchFamily="34" charset="0"/>
                <a:cs typeface="Arial" pitchFamily="34" charset="0"/>
              </a:rPr>
              <a:t>1111 1100 </a:t>
            </a:r>
            <a:r>
              <a:rPr lang="en-US" sz="2000" dirty="0" smtClean="0">
                <a:latin typeface="Arial" pitchFamily="34" charset="0"/>
                <a:cs typeface="Arial" pitchFamily="34" charset="0"/>
                <a:sym typeface="Wingdings" pitchFamily="2" charset="2"/>
              </a:rPr>
              <a:t>2-complement format positive number  Decimal number n  -n is the value of this representation</a:t>
            </a:r>
            <a:endParaRPr lang="en-US" sz="2000" dirty="0" smtClean="0">
              <a:latin typeface="Arial" pitchFamily="34" charset="0"/>
              <a:cs typeface="Arial" pitchFamily="34" charset="0"/>
            </a:endParaRPr>
          </a:p>
          <a:p>
            <a:pPr>
              <a:lnSpc>
                <a:spcPct val="90000"/>
              </a:lnSpc>
              <a:buFontTx/>
              <a:buNone/>
            </a:pPr>
            <a:r>
              <a:rPr lang="en-US" sz="2000" b="1" u="sng" dirty="0" smtClean="0">
                <a:latin typeface="Arial" pitchFamily="34" charset="0"/>
                <a:cs typeface="Arial" pitchFamily="34" charset="0"/>
              </a:rPr>
              <a:t>Exercises</a:t>
            </a:r>
          </a:p>
          <a:p>
            <a:pPr>
              <a:lnSpc>
                <a:spcPct val="90000"/>
              </a:lnSpc>
            </a:pPr>
            <a:r>
              <a:rPr lang="en-US" sz="2000" dirty="0" smtClean="0">
                <a:latin typeface="Arial" pitchFamily="34" charset="0"/>
                <a:cs typeface="Arial" pitchFamily="34" charset="0"/>
              </a:rPr>
              <a:t>Show binary formats of 1-byte unsigned numbers: </a:t>
            </a:r>
          </a:p>
          <a:p>
            <a:pPr>
              <a:lnSpc>
                <a:spcPct val="90000"/>
              </a:lnSpc>
            </a:pPr>
            <a:r>
              <a:rPr lang="en-US" sz="2000" dirty="0" smtClean="0">
                <a:latin typeface="Arial" pitchFamily="34" charset="0"/>
                <a:cs typeface="Arial" pitchFamily="34" charset="0"/>
              </a:rPr>
              <a:t>         251 , 163, 117</a:t>
            </a:r>
          </a:p>
          <a:p>
            <a:pPr>
              <a:lnSpc>
                <a:spcPct val="90000"/>
              </a:lnSpc>
            </a:pPr>
            <a:r>
              <a:rPr lang="en-US" sz="2000" dirty="0" smtClean="0">
                <a:latin typeface="Arial" pitchFamily="34" charset="0"/>
                <a:cs typeface="Arial" pitchFamily="34" charset="0"/>
              </a:rPr>
              <a:t>Show binary formats of  2-byte unsigned numbers: </a:t>
            </a:r>
          </a:p>
          <a:p>
            <a:pPr>
              <a:lnSpc>
                <a:spcPct val="90000"/>
              </a:lnSpc>
            </a:pPr>
            <a:r>
              <a:rPr lang="en-US" sz="2000" dirty="0" smtClean="0">
                <a:latin typeface="Arial" pitchFamily="34" charset="0"/>
                <a:cs typeface="Arial" pitchFamily="34" charset="0"/>
              </a:rPr>
              <a:t>         551 , 160, 443</a:t>
            </a:r>
          </a:p>
          <a:p>
            <a:pPr>
              <a:lnSpc>
                <a:spcPct val="90000"/>
              </a:lnSpc>
            </a:pPr>
            <a:r>
              <a:rPr lang="en-US" sz="2000" dirty="0" smtClean="0">
                <a:latin typeface="Arial" pitchFamily="34" charset="0"/>
                <a:cs typeface="Arial" pitchFamily="34" charset="0"/>
              </a:rPr>
              <a:t>Show binary formats of 1-byte signed numbers: </a:t>
            </a:r>
          </a:p>
          <a:p>
            <a:pPr>
              <a:lnSpc>
                <a:spcPct val="90000"/>
              </a:lnSpc>
            </a:pPr>
            <a:r>
              <a:rPr lang="en-US" sz="2000" dirty="0" smtClean="0">
                <a:latin typeface="Arial" pitchFamily="34" charset="0"/>
                <a:cs typeface="Arial" pitchFamily="34" charset="0"/>
              </a:rPr>
              <a:t>         -51 , -163, -117, 320</a:t>
            </a:r>
          </a:p>
          <a:p>
            <a:pPr>
              <a:lnSpc>
                <a:spcPct val="90000"/>
              </a:lnSpc>
            </a:pPr>
            <a:r>
              <a:rPr lang="en-US" sz="2000" dirty="0" smtClean="0">
                <a:latin typeface="Arial" pitchFamily="34" charset="0"/>
                <a:cs typeface="Arial" pitchFamily="34" charset="0"/>
              </a:rPr>
              <a:t>Show the decimal values of 1-byte unsigned representations: : </a:t>
            </a:r>
          </a:p>
          <a:p>
            <a:pPr>
              <a:lnSpc>
                <a:spcPct val="90000"/>
              </a:lnSpc>
              <a:buFontTx/>
              <a:buNone/>
            </a:pPr>
            <a:r>
              <a:rPr lang="en-US" sz="2000" dirty="0" smtClean="0">
                <a:latin typeface="Arial" pitchFamily="34" charset="0"/>
                <a:cs typeface="Arial" pitchFamily="34" charset="0"/>
              </a:rPr>
              <a:t>     01100011 b , 10001111 b , 11001010 b , 01001100 b</a:t>
            </a:r>
            <a:endParaRPr lang="en-US" sz="2000" dirty="0">
              <a:latin typeface="Arial" pitchFamily="34" charset="0"/>
              <a:cs typeface="Arial" pitchFamily="34" charset="0"/>
            </a:endParaRPr>
          </a:p>
        </p:txBody>
      </p:sp>
      <p:sp>
        <p:nvSpPr>
          <p:cNvPr id="10" name="Oval 9"/>
          <p:cNvSpPr/>
          <p:nvPr/>
        </p:nvSpPr>
        <p:spPr>
          <a:xfrm>
            <a:off x="5715000" y="914400"/>
            <a:ext cx="3124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Read by yourself</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7- Addressing Information</a:t>
            </a:r>
            <a:endParaRPr lang="en-US" dirty="0"/>
          </a:p>
        </p:txBody>
      </p:sp>
      <p:sp>
        <p:nvSpPr>
          <p:cNvPr id="3" name="Content Placeholder 2"/>
          <p:cNvSpPr>
            <a:spLocks noGrp="1"/>
          </p:cNvSpPr>
          <p:nvPr>
            <p:ph idx="1"/>
          </p:nvPr>
        </p:nvSpPr>
        <p:spPr>
          <a:xfrm>
            <a:off x="762000" y="1219200"/>
            <a:ext cx="4648200" cy="4906963"/>
          </a:xfrm>
        </p:spPr>
        <p:txBody>
          <a:bodyPr>
            <a:normAutofit lnSpcReduction="10000"/>
          </a:bodyPr>
          <a:lstStyle/>
          <a:p>
            <a:pPr algn="just">
              <a:buFont typeface="Arial" charset="0"/>
              <a:buChar char="•"/>
            </a:pPr>
            <a:r>
              <a:rPr lang="en-US" sz="2400" dirty="0" smtClean="0"/>
              <a:t>Each byte of primary memory has a unique address (order number), starting from zero</a:t>
            </a:r>
          </a:p>
          <a:p>
            <a:pPr lvl="1" algn="just"/>
            <a:r>
              <a:rPr lang="en-US" sz="2000" dirty="0" smtClean="0"/>
              <a:t>Kilobyte = 1024 bytes</a:t>
            </a:r>
          </a:p>
          <a:p>
            <a:pPr lvl="1" algn="just"/>
            <a:r>
              <a:rPr lang="en-US" sz="2000" dirty="0" smtClean="0"/>
              <a:t>Kilo K= 1024 ( 2</a:t>
            </a:r>
            <a:r>
              <a:rPr lang="en-US" sz="2000" baseline="30000" dirty="0" smtClean="0"/>
              <a:t>10</a:t>
            </a:r>
            <a:r>
              <a:rPr lang="en-US" sz="2000" dirty="0" smtClean="0"/>
              <a:t>)</a:t>
            </a:r>
          </a:p>
          <a:p>
            <a:pPr lvl="1" algn="just"/>
            <a:r>
              <a:rPr lang="en-US" sz="2000" dirty="0" smtClean="0"/>
              <a:t>Mega or M (=1024k) </a:t>
            </a:r>
          </a:p>
          <a:p>
            <a:pPr lvl="1" algn="just"/>
            <a:r>
              <a:rPr lang="en-US" sz="2000" dirty="0" smtClean="0"/>
              <a:t>Giga or G (=1024M) </a:t>
            </a:r>
          </a:p>
          <a:p>
            <a:pPr lvl="1" algn="just"/>
            <a:r>
              <a:rPr lang="en-US" sz="2000" dirty="0" smtClean="0"/>
              <a:t>Tera or T (=1024G) </a:t>
            </a:r>
          </a:p>
          <a:p>
            <a:pPr lvl="1" algn="just"/>
            <a:r>
              <a:rPr lang="en-US" sz="2000" dirty="0" smtClean="0"/>
              <a:t>Peta or P (=1024T) </a:t>
            </a:r>
          </a:p>
          <a:p>
            <a:pPr lvl="1" algn="just"/>
            <a:r>
              <a:rPr lang="en-US" sz="2000" dirty="0" smtClean="0"/>
              <a:t>Exa or E (=1024P)</a:t>
            </a:r>
          </a:p>
          <a:p>
            <a:pPr algn="just">
              <a:buFont typeface="Arial" charset="0"/>
              <a:buChar char="•"/>
            </a:pPr>
            <a:r>
              <a:rPr lang="en-US" sz="2400" dirty="0" smtClean="0"/>
              <a:t>Addressible Memory</a:t>
            </a:r>
          </a:p>
          <a:p>
            <a:pPr lvl="1" algn="just"/>
            <a:r>
              <a:rPr lang="en-US" sz="2000" dirty="0" smtClean="0"/>
              <a:t>The maximum size of addressable primary memory depends upon the size of the address registers</a:t>
            </a:r>
          </a:p>
          <a:p>
            <a:endParaRPr lang="en-US" dirty="0"/>
          </a:p>
        </p:txBody>
      </p:sp>
      <p:graphicFrame>
        <p:nvGraphicFramePr>
          <p:cNvPr id="5" name="Table 4"/>
          <p:cNvGraphicFramePr>
            <a:graphicFrameLocks noGrp="1"/>
          </p:cNvGraphicFramePr>
          <p:nvPr/>
        </p:nvGraphicFramePr>
        <p:xfrm>
          <a:off x="7010400" y="1752600"/>
          <a:ext cx="1828800" cy="3810000"/>
        </p:xfrm>
        <a:graphic>
          <a:graphicData uri="http://schemas.openxmlformats.org/drawingml/2006/table">
            <a:tbl>
              <a:tblPr firstRow="1" bandRow="1">
                <a:tableStyleId>{5C22544A-7EE6-4342-B048-85BDC9FD1C3A}</a:tableStyleId>
              </a:tblPr>
              <a:tblGrid>
                <a:gridCol w="342900"/>
                <a:gridCol w="1485900"/>
              </a:tblGrid>
              <a:tr h="476250">
                <a:tc>
                  <a:txBody>
                    <a:bodyPr/>
                    <a:lstStyle/>
                    <a:p>
                      <a:endParaRPr lang="en-US" dirty="0"/>
                    </a:p>
                  </a:txBody>
                  <a:tcPr>
                    <a:noFill/>
                  </a:tcPr>
                </a:tc>
                <a:tc>
                  <a:txBody>
                    <a:bodyPr/>
                    <a:lstStyle/>
                    <a:p>
                      <a:pPr algn="ctr"/>
                      <a:r>
                        <a:rPr lang="en-US" dirty="0" smtClean="0"/>
                        <a:t>MEMORY</a:t>
                      </a:r>
                      <a:endParaRPr lang="en-US" dirty="0"/>
                    </a:p>
                  </a:txBody>
                  <a:tcPr/>
                </a:tc>
              </a:tr>
              <a:tr h="476250">
                <a:tc>
                  <a:txBody>
                    <a:bodyPr/>
                    <a:lstStyle/>
                    <a:p>
                      <a:r>
                        <a:rPr lang="en-US" dirty="0" smtClean="0"/>
                        <a:t>…</a:t>
                      </a:r>
                      <a:endParaRPr lang="en-US" dirty="0"/>
                    </a:p>
                  </a:txBody>
                  <a:tcPr>
                    <a:noFill/>
                  </a:tcPr>
                </a:tc>
                <a:tc>
                  <a:txBody>
                    <a:bodyPr/>
                    <a:lstStyle/>
                    <a:p>
                      <a:r>
                        <a:rPr lang="en-US" dirty="0" smtClean="0"/>
                        <a:t>…….</a:t>
                      </a:r>
                      <a:endParaRPr lang="en-US" dirty="0"/>
                    </a:p>
                  </a:txBody>
                  <a:tcPr/>
                </a:tc>
              </a:tr>
              <a:tr h="476250">
                <a:tc>
                  <a:txBody>
                    <a:bodyPr/>
                    <a:lstStyle/>
                    <a:p>
                      <a:r>
                        <a:rPr lang="en-US" dirty="0" smtClean="0"/>
                        <a:t>5</a:t>
                      </a:r>
                      <a:endParaRPr lang="en-US" dirty="0"/>
                    </a:p>
                  </a:txBody>
                  <a:tcPr>
                    <a:noFill/>
                  </a:tcPr>
                </a:tc>
                <a:tc>
                  <a:txBody>
                    <a:bodyPr/>
                    <a:lstStyle/>
                    <a:p>
                      <a:r>
                        <a:rPr lang="en-US" dirty="0" smtClean="0"/>
                        <a:t>1010 1010</a:t>
                      </a:r>
                      <a:endParaRPr lang="en-US" dirty="0"/>
                    </a:p>
                  </a:txBody>
                  <a:tcPr/>
                </a:tc>
              </a:tr>
              <a:tr h="476250">
                <a:tc>
                  <a:txBody>
                    <a:bodyPr/>
                    <a:lstStyle/>
                    <a:p>
                      <a:r>
                        <a:rPr lang="en-US" dirty="0" smtClean="0"/>
                        <a:t>4</a:t>
                      </a:r>
                      <a:endParaRPr lang="en-US" dirty="0"/>
                    </a:p>
                  </a:txBody>
                  <a:tcPr>
                    <a:noFill/>
                  </a:tcPr>
                </a:tc>
                <a:tc>
                  <a:txBody>
                    <a:bodyPr/>
                    <a:lstStyle/>
                    <a:p>
                      <a:r>
                        <a:rPr lang="en-US" dirty="0" smtClean="0"/>
                        <a:t>0011 1100</a:t>
                      </a:r>
                      <a:endParaRPr lang="en-US" dirty="0"/>
                    </a:p>
                  </a:txBody>
                  <a:tcPr/>
                </a:tc>
              </a:tr>
              <a:tr h="476250">
                <a:tc>
                  <a:txBody>
                    <a:bodyPr/>
                    <a:lstStyle/>
                    <a:p>
                      <a:r>
                        <a:rPr lang="en-US" dirty="0" smtClean="0"/>
                        <a:t>3</a:t>
                      </a:r>
                      <a:endParaRPr lang="en-US" dirty="0"/>
                    </a:p>
                  </a:txBody>
                  <a:tcPr>
                    <a:noFill/>
                  </a:tcPr>
                </a:tc>
                <a:tc>
                  <a:txBody>
                    <a:bodyPr/>
                    <a:lstStyle/>
                    <a:p>
                      <a:r>
                        <a:rPr lang="en-US" dirty="0" smtClean="0"/>
                        <a:t>0101 0100</a:t>
                      </a:r>
                      <a:endParaRPr lang="en-US" dirty="0"/>
                    </a:p>
                  </a:txBody>
                  <a:tcPr/>
                </a:tc>
              </a:tr>
              <a:tr h="476250">
                <a:tc>
                  <a:txBody>
                    <a:bodyPr/>
                    <a:lstStyle/>
                    <a:p>
                      <a:r>
                        <a:rPr lang="en-US" dirty="0" smtClean="0"/>
                        <a:t>2</a:t>
                      </a:r>
                      <a:endParaRPr lang="en-US" dirty="0"/>
                    </a:p>
                  </a:txBody>
                  <a:tcPr>
                    <a:noFill/>
                  </a:tcPr>
                </a:tc>
                <a:tc>
                  <a:txBody>
                    <a:bodyPr/>
                    <a:lstStyle/>
                    <a:p>
                      <a:r>
                        <a:rPr lang="en-US" dirty="0" smtClean="0"/>
                        <a:t>1001 0000</a:t>
                      </a:r>
                      <a:endParaRPr lang="en-US" dirty="0"/>
                    </a:p>
                  </a:txBody>
                  <a:tcPr/>
                </a:tc>
              </a:tr>
              <a:tr h="476250">
                <a:tc>
                  <a:txBody>
                    <a:bodyPr/>
                    <a:lstStyle/>
                    <a:p>
                      <a:r>
                        <a:rPr lang="en-US" dirty="0" smtClean="0"/>
                        <a:t>1</a:t>
                      </a:r>
                      <a:endParaRPr lang="en-US" dirty="0"/>
                    </a:p>
                  </a:txBody>
                  <a:tcPr>
                    <a:noFill/>
                  </a:tcPr>
                </a:tc>
                <a:tc>
                  <a:txBody>
                    <a:bodyPr/>
                    <a:lstStyle/>
                    <a:p>
                      <a:r>
                        <a:rPr lang="en-US" dirty="0" smtClean="0"/>
                        <a:t>1100 1011</a:t>
                      </a:r>
                      <a:endParaRPr lang="en-US" dirty="0"/>
                    </a:p>
                  </a:txBody>
                  <a:tcPr/>
                </a:tc>
              </a:tr>
              <a:tr h="476250">
                <a:tc>
                  <a:txBody>
                    <a:bodyPr/>
                    <a:lstStyle/>
                    <a:p>
                      <a:r>
                        <a:rPr lang="en-US" dirty="0" smtClean="0"/>
                        <a:t>0</a:t>
                      </a:r>
                      <a:endParaRPr lang="en-US" dirty="0"/>
                    </a:p>
                  </a:txBody>
                  <a:tcPr>
                    <a:noFill/>
                  </a:tcPr>
                </a:tc>
                <a:tc>
                  <a:txBody>
                    <a:bodyPr/>
                    <a:lstStyle/>
                    <a:p>
                      <a:r>
                        <a:rPr lang="en-US" dirty="0" smtClean="0"/>
                        <a:t>0100 0001</a:t>
                      </a:r>
                      <a:endParaRPr lang="en-US" dirty="0"/>
                    </a:p>
                  </a:txBody>
                  <a:tcPr/>
                </a:tc>
              </a:tr>
            </a:tbl>
          </a:graphicData>
        </a:graphic>
      </p:graphicFrame>
      <p:sp>
        <p:nvSpPr>
          <p:cNvPr id="6" name="Rectangle 5"/>
          <p:cNvSpPr/>
          <p:nvPr/>
        </p:nvSpPr>
        <p:spPr>
          <a:xfrm>
            <a:off x="4343400" y="2895600"/>
            <a:ext cx="914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B: byte</a:t>
            </a:r>
          </a:p>
          <a:p>
            <a:pPr>
              <a:defRPr/>
            </a:pPr>
            <a:r>
              <a:rPr lang="en-US" dirty="0"/>
              <a:t>b:  bit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27</a:t>
            </a:fld>
            <a:endParaRPr lang="en-US" dirty="0"/>
          </a:p>
        </p:txBody>
      </p:sp>
      <p:sp>
        <p:nvSpPr>
          <p:cNvPr id="8" name="Footer Placeholder 7"/>
          <p:cNvSpPr>
            <a:spLocks noGrp="1"/>
          </p:cNvSpPr>
          <p:nvPr>
            <p:ph type="ftr" sz="quarter" idx="11"/>
          </p:nvPr>
        </p:nvSpPr>
        <p:spPr/>
        <p:txBody>
          <a:bodyPr/>
          <a:lstStyle/>
          <a:p>
            <a:r>
              <a:rPr lang="en-US" dirty="0" smtClean="0"/>
              <a:t>Introduction to PFC</a:t>
            </a:r>
            <a:endParaRPr lang="en-US" dirty="0"/>
          </a:p>
        </p:txBody>
      </p:sp>
      <p:sp>
        <p:nvSpPr>
          <p:cNvPr id="9" name="Rectangle 8"/>
          <p:cNvSpPr/>
          <p:nvPr/>
        </p:nvSpPr>
        <p:spPr>
          <a:xfrm>
            <a:off x="6400800" y="5638800"/>
            <a:ext cx="914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Address</a:t>
            </a:r>
            <a:endParaRPr lang="en-US" sz="1600" dirty="0"/>
          </a:p>
        </p:txBody>
      </p:sp>
      <p:sp>
        <p:nvSpPr>
          <p:cNvPr id="10" name="Rectangle 9"/>
          <p:cNvSpPr/>
          <p:nvPr/>
        </p:nvSpPr>
        <p:spPr>
          <a:xfrm>
            <a:off x="7696200" y="5638800"/>
            <a:ext cx="914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value</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8- Program Instructions</a:t>
            </a:r>
            <a:endParaRPr lang="en-US" dirty="0"/>
          </a:p>
        </p:txBody>
      </p:sp>
      <p:sp>
        <p:nvSpPr>
          <p:cNvPr id="3" name="Content Placeholder 2"/>
          <p:cNvSpPr>
            <a:spLocks noGrp="1"/>
          </p:cNvSpPr>
          <p:nvPr>
            <p:ph idx="1"/>
          </p:nvPr>
        </p:nvSpPr>
        <p:spPr>
          <a:xfrm>
            <a:off x="762000" y="2667000"/>
            <a:ext cx="7924800" cy="3459163"/>
          </a:xfrm>
        </p:spPr>
        <p:txBody>
          <a:bodyPr>
            <a:normAutofit fontScale="92500" lnSpcReduction="10000"/>
          </a:bodyPr>
          <a:lstStyle/>
          <a:p>
            <a:pPr algn="just">
              <a:buFont typeface="Arial" charset="0"/>
              <a:buChar char="•"/>
              <a:defRPr/>
            </a:pPr>
            <a:r>
              <a:rPr lang="en-US" dirty="0"/>
              <a:t>Each program instruction consists of an operation and operands</a:t>
            </a:r>
          </a:p>
          <a:p>
            <a:pPr algn="just">
              <a:buFont typeface="Arial" charset="0"/>
              <a:buChar char="•"/>
              <a:defRPr/>
            </a:pPr>
            <a:r>
              <a:rPr lang="en-US" dirty="0"/>
              <a:t>The CPU performs the operation on the values stored as operands or on the values stored in the operand addresses.  </a:t>
            </a:r>
          </a:p>
          <a:p>
            <a:pPr marL="350838" indent="-350838">
              <a:buFont typeface="Arial" charset="0"/>
              <a:buChar char="•"/>
              <a:defRPr/>
            </a:pPr>
            <a:r>
              <a:rPr lang="en-US" dirty="0">
                <a:solidFill>
                  <a:srgbClr val="0070C0"/>
                </a:solidFill>
              </a:rPr>
              <a:t>Operands</a:t>
            </a:r>
            <a:r>
              <a:rPr lang="en-US" dirty="0"/>
              <a:t>: Constants, registers, primary memory addresses </a:t>
            </a:r>
          </a:p>
          <a:p>
            <a:pPr>
              <a:buNone/>
            </a:pPr>
            <a:endParaRPr lang="en-US" dirty="0"/>
          </a:p>
        </p:txBody>
      </p:sp>
      <p:graphicFrame>
        <p:nvGraphicFramePr>
          <p:cNvPr id="4" name="Table 3"/>
          <p:cNvGraphicFramePr>
            <a:graphicFrameLocks noGrp="1"/>
          </p:cNvGraphicFramePr>
          <p:nvPr/>
        </p:nvGraphicFramePr>
        <p:xfrm>
          <a:off x="1600200" y="1397000"/>
          <a:ext cx="5791200" cy="853440"/>
        </p:xfrm>
        <a:graphic>
          <a:graphicData uri="http://schemas.openxmlformats.org/drawingml/2006/table">
            <a:tbl>
              <a:tblPr firstRow="1" bandRow="1">
                <a:tableStyleId>{5C22544A-7EE6-4342-B048-85BDC9FD1C3A}</a:tableStyleId>
              </a:tblPr>
              <a:tblGrid>
                <a:gridCol w="1523999"/>
                <a:gridCol w="2057400"/>
                <a:gridCol w="2209801"/>
              </a:tblGrid>
              <a:tr h="370840">
                <a:tc>
                  <a:txBody>
                    <a:bodyPr/>
                    <a:lstStyle/>
                    <a:p>
                      <a:r>
                        <a:rPr lang="en-US" sz="2400" dirty="0" smtClean="0"/>
                        <a:t>01001011</a:t>
                      </a:r>
                      <a:endParaRPr lang="en-US" sz="2400" dirty="0"/>
                    </a:p>
                  </a:txBody>
                  <a:tcPr/>
                </a:tc>
                <a:tc>
                  <a:txBody>
                    <a:bodyPr/>
                    <a:lstStyle/>
                    <a:p>
                      <a:r>
                        <a:rPr lang="en-US" sz="2400" dirty="0" smtClean="0"/>
                        <a:t>100110110110</a:t>
                      </a:r>
                      <a:endParaRPr lang="en-US" sz="2400" dirty="0"/>
                    </a:p>
                  </a:txBody>
                  <a:tcPr/>
                </a:tc>
                <a:tc>
                  <a:txBody>
                    <a:bodyPr/>
                    <a:lstStyle/>
                    <a:p>
                      <a:r>
                        <a:rPr lang="en-US" sz="2400" dirty="0" smtClean="0"/>
                        <a:t>011011010111</a:t>
                      </a:r>
                      <a:endParaRPr lang="en-US" sz="2400" dirty="0"/>
                    </a:p>
                  </a:txBody>
                  <a:tcPr/>
                </a:tc>
              </a:tr>
              <a:tr h="370840">
                <a:tc>
                  <a:txBody>
                    <a:bodyPr/>
                    <a:lstStyle/>
                    <a:p>
                      <a:r>
                        <a:rPr lang="en-US" sz="2000" dirty="0" smtClean="0"/>
                        <a:t>Opcode</a:t>
                      </a:r>
                      <a:endParaRPr lang="en-US" sz="2000" dirty="0"/>
                    </a:p>
                  </a:txBody>
                  <a:tcPr/>
                </a:tc>
                <a:tc>
                  <a:txBody>
                    <a:bodyPr/>
                    <a:lstStyle/>
                    <a:p>
                      <a:r>
                        <a:rPr lang="en-US" sz="2000" dirty="0" smtClean="0"/>
                        <a:t>Operand 1</a:t>
                      </a:r>
                      <a:endParaRPr lang="en-US" sz="2000" dirty="0"/>
                    </a:p>
                  </a:txBody>
                  <a:tcPr/>
                </a:tc>
                <a:tc>
                  <a:txBody>
                    <a:bodyPr/>
                    <a:lstStyle/>
                    <a:p>
                      <a:r>
                        <a:rPr lang="en-US" sz="2000" dirty="0" smtClean="0"/>
                        <a:t>Operand 2</a:t>
                      </a:r>
                      <a:endParaRPr lang="en-US" sz="2000" dirty="0"/>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28</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Program Instructions…</a:t>
            </a:r>
            <a:endParaRPr lang="en-US" dirty="0"/>
          </a:p>
        </p:txBody>
      </p:sp>
      <p:sp>
        <p:nvSpPr>
          <p:cNvPr id="19" name="Rectangle 18"/>
          <p:cNvSpPr/>
          <p:nvPr/>
        </p:nvSpPr>
        <p:spPr>
          <a:xfrm>
            <a:off x="228600" y="20574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High-level language code</a:t>
            </a:r>
          </a:p>
        </p:txBody>
      </p:sp>
      <p:sp>
        <p:nvSpPr>
          <p:cNvPr id="20" name="Rectangle 19"/>
          <p:cNvSpPr/>
          <p:nvPr/>
        </p:nvSpPr>
        <p:spPr>
          <a:xfrm>
            <a:off x="3657600" y="20574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Assembly</a:t>
            </a:r>
          </a:p>
          <a:p>
            <a:pPr algn="ctr">
              <a:defRPr/>
            </a:pPr>
            <a:r>
              <a:rPr lang="en-US" dirty="0"/>
              <a:t>(low-level)</a:t>
            </a:r>
          </a:p>
          <a:p>
            <a:pPr algn="ctr">
              <a:defRPr/>
            </a:pPr>
            <a:r>
              <a:rPr lang="en-US" dirty="0"/>
              <a:t>code</a:t>
            </a:r>
          </a:p>
        </p:txBody>
      </p:sp>
      <p:sp>
        <p:nvSpPr>
          <p:cNvPr id="21" name="Rectangle 20"/>
          <p:cNvSpPr/>
          <p:nvPr/>
        </p:nvSpPr>
        <p:spPr>
          <a:xfrm>
            <a:off x="7543800" y="1981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Machine (binary) </a:t>
            </a:r>
          </a:p>
          <a:p>
            <a:pPr algn="ctr">
              <a:defRPr/>
            </a:pPr>
            <a:r>
              <a:rPr lang="en-US" dirty="0"/>
              <a:t>code</a:t>
            </a:r>
          </a:p>
        </p:txBody>
      </p:sp>
      <p:sp>
        <p:nvSpPr>
          <p:cNvPr id="22" name="Oval 21"/>
          <p:cNvSpPr/>
          <p:nvPr/>
        </p:nvSpPr>
        <p:spPr>
          <a:xfrm>
            <a:off x="1828800" y="2286000"/>
            <a:ext cx="1447800" cy="457200"/>
          </a:xfrm>
          <a:prstGeom prst="ellipse">
            <a:avLst/>
          </a:prstGeom>
          <a:solidFill>
            <a:srgbClr val="FF00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compiler</a:t>
            </a:r>
          </a:p>
        </p:txBody>
      </p:sp>
      <p:sp>
        <p:nvSpPr>
          <p:cNvPr id="23" name="Oval 22"/>
          <p:cNvSpPr/>
          <p:nvPr/>
        </p:nvSpPr>
        <p:spPr>
          <a:xfrm>
            <a:off x="5334000" y="2286000"/>
            <a:ext cx="1676400" cy="457200"/>
          </a:xfrm>
          <a:prstGeom prst="ellipse">
            <a:avLst/>
          </a:prstGeom>
          <a:solidFill>
            <a:srgbClr val="FF00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assembler</a:t>
            </a:r>
          </a:p>
        </p:txBody>
      </p:sp>
      <p:cxnSp>
        <p:nvCxnSpPr>
          <p:cNvPr id="24" name="Straight Arrow Connector 23"/>
          <p:cNvCxnSpPr>
            <a:stCxn id="19" idx="3"/>
            <a:endCxn id="22" idx="2"/>
          </p:cNvCxnSpPr>
          <p:nvPr/>
        </p:nvCxnSpPr>
        <p:spPr>
          <a:xfrm flipV="1">
            <a:off x="1447800" y="25146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6"/>
            <a:endCxn id="20" idx="1"/>
          </p:cNvCxnSpPr>
          <p:nvPr/>
        </p:nvCxnSpPr>
        <p:spPr>
          <a:xfrm>
            <a:off x="3276600" y="25146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23" idx="2"/>
          </p:cNvCxnSpPr>
          <p:nvPr/>
        </p:nvCxnSpPr>
        <p:spPr>
          <a:xfrm flipV="1">
            <a:off x="4876800" y="25146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6"/>
            <a:endCxn id="21" idx="1"/>
          </p:cNvCxnSpPr>
          <p:nvPr/>
        </p:nvCxnSpPr>
        <p:spPr>
          <a:xfrm>
            <a:off x="7010400" y="2514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 name="Picture 8"/>
          <p:cNvPicPr>
            <a:picLocks noChangeAspect="1" noChangeArrowheads="1"/>
          </p:cNvPicPr>
          <p:nvPr/>
        </p:nvPicPr>
        <p:blipFill>
          <a:blip r:embed="rId2"/>
          <a:srcRect/>
          <a:stretch>
            <a:fillRect/>
          </a:stretch>
        </p:blipFill>
        <p:spPr bwMode="auto">
          <a:xfrm>
            <a:off x="161925" y="3305175"/>
            <a:ext cx="1590675" cy="1419225"/>
          </a:xfrm>
          <a:prstGeom prst="rect">
            <a:avLst/>
          </a:prstGeom>
          <a:noFill/>
          <a:ln w="9525">
            <a:noFill/>
            <a:miter lim="800000"/>
            <a:headEnd/>
            <a:tailEnd/>
          </a:ln>
        </p:spPr>
      </p:pic>
      <p:pic>
        <p:nvPicPr>
          <p:cNvPr id="29" name="Picture 9"/>
          <p:cNvPicPr>
            <a:picLocks noChangeAspect="1" noChangeArrowheads="1"/>
          </p:cNvPicPr>
          <p:nvPr/>
        </p:nvPicPr>
        <p:blipFill>
          <a:blip r:embed="rId3"/>
          <a:srcRect/>
          <a:stretch>
            <a:fillRect/>
          </a:stretch>
        </p:blipFill>
        <p:spPr bwMode="auto">
          <a:xfrm>
            <a:off x="3228975" y="3148013"/>
            <a:ext cx="1800225" cy="1957387"/>
          </a:xfrm>
          <a:prstGeom prst="rect">
            <a:avLst/>
          </a:prstGeom>
          <a:noFill/>
          <a:ln w="9525">
            <a:noFill/>
            <a:miter lim="800000"/>
            <a:headEnd/>
            <a:tailEnd/>
          </a:ln>
        </p:spPr>
      </p:pic>
      <p:pic>
        <p:nvPicPr>
          <p:cNvPr id="30" name="Picture 10"/>
          <p:cNvPicPr>
            <a:picLocks noChangeAspect="1" noChangeArrowheads="1"/>
          </p:cNvPicPr>
          <p:nvPr/>
        </p:nvPicPr>
        <p:blipFill>
          <a:blip r:embed="rId4"/>
          <a:srcRect/>
          <a:stretch>
            <a:fillRect/>
          </a:stretch>
        </p:blipFill>
        <p:spPr bwMode="auto">
          <a:xfrm>
            <a:off x="5511800" y="3314700"/>
            <a:ext cx="3556000" cy="1714500"/>
          </a:xfrm>
          <a:prstGeom prst="rect">
            <a:avLst/>
          </a:prstGeom>
          <a:noFill/>
          <a:ln w="9525">
            <a:noFill/>
            <a:miter lim="800000"/>
            <a:headEnd/>
            <a:tailEnd/>
          </a:ln>
        </p:spPr>
      </p:pic>
      <p:sp>
        <p:nvSpPr>
          <p:cNvPr id="31" name="Slide Number Placeholder 30"/>
          <p:cNvSpPr>
            <a:spLocks noGrp="1"/>
          </p:cNvSpPr>
          <p:nvPr>
            <p:ph type="sldNum" sz="quarter" idx="12"/>
          </p:nvPr>
        </p:nvSpPr>
        <p:spPr/>
        <p:txBody>
          <a:bodyPr/>
          <a:lstStyle/>
          <a:p>
            <a:fld id="{190CC846-20B3-454D-AF77-DE04E39CF884}" type="slidenum">
              <a:rPr lang="en-US" smtClean="0"/>
              <a:pPr/>
              <a:t>29</a:t>
            </a:fld>
            <a:endParaRPr lang="en-US" dirty="0"/>
          </a:p>
        </p:txBody>
      </p:sp>
      <p:sp>
        <p:nvSpPr>
          <p:cNvPr id="32" name="Footer Placeholder 31"/>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Definitions</a:t>
            </a:r>
          </a:p>
          <a:p>
            <a:r>
              <a:rPr lang="en-US" dirty="0" smtClean="0"/>
              <a:t>How to make a good software?</a:t>
            </a:r>
          </a:p>
          <a:p>
            <a:r>
              <a:rPr lang="en-US" dirty="0" smtClean="0"/>
              <a:t>Steps to develop a software?</a:t>
            </a:r>
          </a:p>
          <a:p>
            <a:r>
              <a:rPr lang="en-US" dirty="0" smtClean="0"/>
              <a:t>Computer hardware.</a:t>
            </a:r>
          </a:p>
          <a:p>
            <a:r>
              <a:rPr lang="en-US" dirty="0" smtClean="0"/>
              <a:t>Data Units</a:t>
            </a:r>
          </a:p>
          <a:p>
            <a:r>
              <a:rPr lang="en-US" dirty="0" smtClean="0"/>
              <a:t>Data Representation</a:t>
            </a:r>
          </a:p>
          <a:p>
            <a:r>
              <a:rPr lang="en-US" dirty="0" smtClean="0"/>
              <a:t>Addressing Information</a:t>
            </a:r>
          </a:p>
          <a:p>
            <a:r>
              <a:rPr lang="en-US" dirty="0" smtClean="0"/>
              <a:t>Program Instructions</a:t>
            </a:r>
          </a:p>
          <a:p>
            <a:r>
              <a:rPr lang="en-US" dirty="0" smtClean="0"/>
              <a:t>Languages</a:t>
            </a:r>
          </a:p>
          <a:p>
            <a:r>
              <a:rPr lang="en-US" dirty="0" smtClean="0"/>
              <a:t>Translate and execute a program</a:t>
            </a:r>
          </a:p>
          <a:p>
            <a:r>
              <a:rPr lang="en-US" dirty="0" smtClean="0"/>
              <a:t>Why C is the first language selected?</a:t>
            </a:r>
          </a:p>
          <a:p>
            <a:r>
              <a:rPr lang="en-US" dirty="0" smtClean="0"/>
              <a:t>Some notable features of C</a:t>
            </a:r>
          </a:p>
          <a:p>
            <a:r>
              <a:rPr lang="en-US" dirty="0" smtClean="0"/>
              <a:t>Structure of a simple C Program.</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9- Programming Languages</a:t>
            </a:r>
            <a:endParaRPr lang="en-US" dirty="0"/>
          </a:p>
        </p:txBody>
      </p:sp>
      <p:sp>
        <p:nvSpPr>
          <p:cNvPr id="3" name="Content Placeholder 2"/>
          <p:cNvSpPr>
            <a:spLocks noGrp="1"/>
          </p:cNvSpPr>
          <p:nvPr>
            <p:ph idx="1"/>
          </p:nvPr>
        </p:nvSpPr>
        <p:spPr>
          <a:xfrm>
            <a:off x="762000" y="3200400"/>
            <a:ext cx="7924800" cy="2925763"/>
          </a:xfrm>
        </p:spPr>
        <p:txBody>
          <a:bodyPr>
            <a:normAutofit fontScale="92500" lnSpcReduction="10000"/>
          </a:bodyPr>
          <a:lstStyle/>
          <a:p>
            <a:pPr>
              <a:lnSpc>
                <a:spcPct val="90000"/>
              </a:lnSpc>
              <a:buFont typeface="Arial" charset="0"/>
              <a:buChar char="•"/>
            </a:pPr>
            <a:r>
              <a:rPr lang="en-US" dirty="0" smtClean="0"/>
              <a:t>Programs that perform relatively simple tasks and are written in assembly language contain a large number of statements.  </a:t>
            </a:r>
          </a:p>
          <a:p>
            <a:pPr>
              <a:lnSpc>
                <a:spcPct val="90000"/>
              </a:lnSpc>
              <a:buFont typeface="Arial" charset="0"/>
              <a:buChar char="•"/>
            </a:pPr>
            <a:r>
              <a:rPr lang="en-US" dirty="0" smtClean="0"/>
              <a:t>Machine Language </a:t>
            </a:r>
            <a:r>
              <a:rPr lang="en-US" dirty="0" smtClean="0">
                <a:sym typeface="Wingdings" pitchFamily="2" charset="2"/>
              </a:rPr>
              <a:t> </a:t>
            </a:r>
            <a:r>
              <a:rPr lang="en-US" dirty="0" smtClean="0"/>
              <a:t>Assembly language </a:t>
            </a:r>
            <a:r>
              <a:rPr lang="en-US" dirty="0" smtClean="0">
                <a:sym typeface="Wingdings" pitchFamily="2" charset="2"/>
              </a:rPr>
              <a:t> High-</a:t>
            </a:r>
            <a:r>
              <a:rPr lang="en-US" dirty="0" smtClean="0"/>
              <a:t>level languages, </a:t>
            </a:r>
          </a:p>
          <a:p>
            <a:pPr>
              <a:lnSpc>
                <a:spcPct val="90000"/>
              </a:lnSpc>
              <a:buFont typeface="Arial" charset="0"/>
              <a:buChar char="•"/>
            </a:pPr>
            <a:r>
              <a:rPr lang="en-US" dirty="0" smtClean="0"/>
              <a:t>To make our programs shorter, we use higher-level languages.</a:t>
            </a:r>
            <a:endParaRPr lang="en-US" dirty="0"/>
          </a:p>
        </p:txBody>
      </p:sp>
      <p:pic>
        <p:nvPicPr>
          <p:cNvPr id="5" name="Picture 5" descr="prog_languages"/>
          <p:cNvPicPr>
            <a:picLocks noChangeAspect="1" noChangeArrowheads="1"/>
          </p:cNvPicPr>
          <p:nvPr/>
        </p:nvPicPr>
        <p:blipFill>
          <a:blip r:embed="rId3"/>
          <a:srcRect/>
          <a:stretch>
            <a:fillRect/>
          </a:stretch>
        </p:blipFill>
        <p:spPr bwMode="auto">
          <a:xfrm>
            <a:off x="3048000" y="1066800"/>
            <a:ext cx="3108612" cy="21050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Programming Languages…</a:t>
            </a:r>
            <a:endParaRPr lang="en-US" dirty="0"/>
          </a:p>
        </p:txBody>
      </p:sp>
      <p:sp>
        <p:nvSpPr>
          <p:cNvPr id="3" name="Content Placeholder 2"/>
          <p:cNvSpPr>
            <a:spLocks noGrp="1"/>
          </p:cNvSpPr>
          <p:nvPr>
            <p:ph idx="1"/>
          </p:nvPr>
        </p:nvSpPr>
        <p:spPr>
          <a:xfrm>
            <a:off x="762000" y="1371601"/>
            <a:ext cx="7924800" cy="4267200"/>
          </a:xfrm>
        </p:spPr>
        <p:txBody>
          <a:bodyPr>
            <a:normAutofit/>
          </a:bodyPr>
          <a:lstStyle/>
          <a:p>
            <a:pPr>
              <a:lnSpc>
                <a:spcPct val="90000"/>
              </a:lnSpc>
              <a:buFont typeface="Arial" charset="0"/>
              <a:buChar char="•"/>
            </a:pPr>
            <a:r>
              <a:rPr lang="en-US" dirty="0" smtClean="0"/>
              <a:t>5 Generations of Programming Languages:</a:t>
            </a:r>
          </a:p>
          <a:p>
            <a:pPr marL="990600" lvl="1" indent="-533400">
              <a:lnSpc>
                <a:spcPct val="80000"/>
              </a:lnSpc>
              <a:buNone/>
            </a:pPr>
            <a:r>
              <a:rPr lang="en-US" sz="2400" dirty="0" smtClean="0"/>
              <a:t>(1) Machine languages.  </a:t>
            </a:r>
          </a:p>
          <a:p>
            <a:pPr marL="990600" lvl="1" indent="-533400">
              <a:lnSpc>
                <a:spcPct val="80000"/>
              </a:lnSpc>
              <a:buNone/>
            </a:pPr>
            <a:r>
              <a:rPr lang="en-US" sz="2400" dirty="0" smtClean="0"/>
              <a:t>(2) Assembly languages. </a:t>
            </a:r>
          </a:p>
          <a:p>
            <a:pPr marL="990600" lvl="1" indent="-533400">
              <a:lnSpc>
                <a:spcPct val="80000"/>
              </a:lnSpc>
              <a:buNone/>
            </a:pPr>
            <a:r>
              <a:rPr lang="en-US" sz="2400" dirty="0" smtClean="0"/>
              <a:t>(3) Third-generation languages.  These are languages with instructions that describe how a result is to be obtained (C, Pascal, C++, Java…). </a:t>
            </a:r>
          </a:p>
          <a:p>
            <a:pPr marL="990600" lvl="1" indent="-533400">
              <a:lnSpc>
                <a:spcPct val="80000"/>
              </a:lnSpc>
              <a:buNone/>
            </a:pPr>
            <a:r>
              <a:rPr lang="en-US" sz="2400" dirty="0" smtClean="0"/>
              <a:t>(4) Fourth-generation languages.  These are languages with instructions that describe what is to be done without specifying how it is to be done (SQL).</a:t>
            </a:r>
          </a:p>
          <a:p>
            <a:pPr marL="990600" lvl="1" indent="-533400">
              <a:lnSpc>
                <a:spcPct val="80000"/>
              </a:lnSpc>
              <a:buNone/>
            </a:pPr>
            <a:r>
              <a:rPr lang="en-US" sz="2400" dirty="0" smtClean="0"/>
              <a:t>(5) Fifth-generation languages are the closest to human languages.  They are used for artificial intelligence, fuzzy sets, and neural networks (Prolog, Matlab) </a:t>
            </a:r>
          </a:p>
          <a:p>
            <a:pPr>
              <a:lnSpc>
                <a:spcPct val="90000"/>
              </a:lnSpc>
              <a:buFont typeface="Arial" charset="0"/>
              <a:buChar char="•"/>
            </a:pP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Programming Languages…</a:t>
            </a:r>
            <a:endParaRPr lang="en-US" dirty="0"/>
          </a:p>
        </p:txBody>
      </p:sp>
      <p:sp>
        <p:nvSpPr>
          <p:cNvPr id="3" name="Content Placeholder 2"/>
          <p:cNvSpPr>
            <a:spLocks noGrp="1"/>
          </p:cNvSpPr>
          <p:nvPr>
            <p:ph idx="1"/>
          </p:nvPr>
        </p:nvSpPr>
        <p:spPr>
          <a:xfrm>
            <a:off x="762000" y="1371601"/>
            <a:ext cx="7924800" cy="4267200"/>
          </a:xfrm>
        </p:spPr>
        <p:txBody>
          <a:bodyPr>
            <a:normAutofit/>
          </a:bodyPr>
          <a:lstStyle/>
          <a:p>
            <a:pPr>
              <a:buFont typeface="Arial" charset="0"/>
              <a:buChar char="•"/>
            </a:pPr>
            <a:r>
              <a:rPr lang="en-US" dirty="0" smtClean="0"/>
              <a:t>The higher the level, the closer to the human languages and the further from native machine languages</a:t>
            </a:r>
          </a:p>
          <a:p>
            <a:pPr lvl="1"/>
            <a:r>
              <a:rPr lang="en-US" dirty="0" smtClean="0"/>
              <a:t>Each third generation language statement ~ 5-10 machine language statements.  </a:t>
            </a:r>
          </a:p>
          <a:p>
            <a:pPr lvl="1"/>
            <a:r>
              <a:rPr lang="en-US" dirty="0" smtClean="0"/>
              <a:t>Each fourth generation language ~ 30-40 machine language statements.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20762"/>
          </a:xfrm>
        </p:spPr>
        <p:txBody>
          <a:bodyPr>
            <a:noAutofit/>
          </a:bodyPr>
          <a:lstStyle/>
          <a:p>
            <a:r>
              <a:rPr lang="en-US" dirty="0" smtClean="0"/>
              <a:t>10- Translating and Executing</a:t>
            </a:r>
            <a:br>
              <a:rPr lang="en-US" dirty="0" smtClean="0"/>
            </a:br>
            <a:r>
              <a:rPr lang="en-US" dirty="0" smtClean="0"/>
              <a:t> a Program</a:t>
            </a:r>
            <a:endParaRPr lang="en-US" dirty="0"/>
          </a:p>
        </p:txBody>
      </p:sp>
      <p:sp>
        <p:nvSpPr>
          <p:cNvPr id="3" name="Content Placeholder 2"/>
          <p:cNvSpPr>
            <a:spLocks noGrp="1"/>
          </p:cNvSpPr>
          <p:nvPr>
            <p:ph idx="1"/>
          </p:nvPr>
        </p:nvSpPr>
        <p:spPr>
          <a:xfrm>
            <a:off x="762000" y="1371601"/>
            <a:ext cx="7924800" cy="4267200"/>
          </a:xfrm>
        </p:spPr>
        <p:txBody>
          <a:bodyPr>
            <a:normAutofit fontScale="92500" lnSpcReduction="10000"/>
          </a:bodyPr>
          <a:lstStyle/>
          <a:p>
            <a:pPr>
              <a:buFont typeface="Arial" charset="0"/>
              <a:buChar char="•"/>
            </a:pPr>
            <a:r>
              <a:rPr lang="en-US" dirty="0" smtClean="0"/>
              <a:t>Program code in a high level language can not run, It must be translated to binary code (machine code) before running.</a:t>
            </a:r>
          </a:p>
          <a:p>
            <a:pPr>
              <a:buFont typeface="Arial" charset="0"/>
              <a:buChar char="•"/>
            </a:pPr>
            <a:r>
              <a:rPr lang="en-US" dirty="0" smtClean="0"/>
              <a:t>2 ways of translations:</a:t>
            </a:r>
          </a:p>
          <a:p>
            <a:pPr lvl="1"/>
            <a:r>
              <a:rPr lang="en-US" dirty="0" smtClean="0">
                <a:solidFill>
                  <a:srgbClr val="0000CC"/>
                </a:solidFill>
              </a:rPr>
              <a:t>Interpreting</a:t>
            </a:r>
            <a:r>
              <a:rPr lang="en-US" dirty="0" smtClean="0"/>
              <a:t>: one-by-one statement is translated then run </a:t>
            </a:r>
            <a:r>
              <a:rPr lang="en-US" dirty="0" smtClean="0">
                <a:sym typeface="Wingdings" pitchFamily="2" charset="2"/>
              </a:rPr>
              <a:t> </a:t>
            </a:r>
            <a:r>
              <a:rPr lang="en-US" b="1" dirty="0" smtClean="0">
                <a:solidFill>
                  <a:srgbClr val="0000CC"/>
                </a:solidFill>
                <a:sym typeface="Wingdings" pitchFamily="2" charset="2"/>
              </a:rPr>
              <a:t>Interpreter</a:t>
            </a:r>
            <a:endParaRPr lang="en-US" b="1" dirty="0" smtClean="0">
              <a:solidFill>
                <a:srgbClr val="0000CC"/>
              </a:solidFill>
            </a:endParaRPr>
          </a:p>
          <a:p>
            <a:pPr lvl="1"/>
            <a:r>
              <a:rPr lang="en-US" dirty="0" smtClean="0">
                <a:solidFill>
                  <a:srgbClr val="0000CC"/>
                </a:solidFill>
              </a:rPr>
              <a:t>Compiling</a:t>
            </a:r>
            <a:r>
              <a:rPr lang="en-US" dirty="0" smtClean="0"/>
              <a:t>: All statements of program are translated then executed as a whole </a:t>
            </a:r>
            <a:r>
              <a:rPr lang="en-US" dirty="0" smtClean="0">
                <a:sym typeface="Wingdings" pitchFamily="2" charset="2"/>
              </a:rPr>
              <a:t> </a:t>
            </a:r>
            <a:r>
              <a:rPr lang="en-US" b="1" dirty="0" smtClean="0">
                <a:solidFill>
                  <a:srgbClr val="0000CC"/>
                </a:solidFill>
                <a:sym typeface="Wingdings" pitchFamily="2" charset="2"/>
              </a:rPr>
              <a:t>Compiler</a:t>
            </a:r>
            <a:endParaRPr lang="en-US" dirty="0" smtClean="0">
              <a:solidFill>
                <a:srgbClr val="0000CC"/>
              </a:solidFill>
              <a:sym typeface="Wingdings" pitchFamily="2" charset="2"/>
            </a:endParaRPr>
          </a:p>
          <a:p>
            <a:r>
              <a:rPr lang="en-US" b="1" dirty="0" smtClean="0">
                <a:solidFill>
                  <a:srgbClr val="0000CC"/>
                </a:solidFill>
                <a:sym typeface="Wingdings" pitchFamily="2" charset="2"/>
              </a:rPr>
              <a:t>C translator is a compiler</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Why C is the 1</a:t>
            </a:r>
            <a:r>
              <a:rPr lang="en-US" baseline="30000" dirty="0" smtClean="0"/>
              <a:t>st</a:t>
            </a:r>
            <a:r>
              <a:rPr lang="en-US" dirty="0" smtClean="0"/>
              <a:t> Language?</a:t>
            </a:r>
            <a:endParaRPr lang="en-US" b="1" dirty="0"/>
          </a:p>
        </p:txBody>
      </p:sp>
      <p:sp>
        <p:nvSpPr>
          <p:cNvPr id="3" name="Content Placeholder 2"/>
          <p:cNvSpPr>
            <a:spLocks noGrp="1"/>
          </p:cNvSpPr>
          <p:nvPr>
            <p:ph idx="1"/>
          </p:nvPr>
        </p:nvSpPr>
        <p:spPr>
          <a:xfrm>
            <a:off x="152400" y="1447800"/>
            <a:ext cx="8839200" cy="381000"/>
          </a:xfrm>
        </p:spPr>
        <p:txBody>
          <a:bodyPr>
            <a:normAutofit fontScale="92500" lnSpcReduction="20000"/>
          </a:bodyPr>
          <a:lstStyle/>
          <a:p>
            <a:r>
              <a:rPr lang="en-US" sz="2400" b="1" dirty="0" smtClean="0"/>
              <a:t>Top ten common programming languages:</a:t>
            </a:r>
          </a:p>
          <a:p>
            <a:pPr>
              <a:buNone/>
            </a:pPr>
            <a:endParaRPr lang="en-US" sz="2400" b="1" dirty="0"/>
          </a:p>
        </p:txBody>
      </p:sp>
      <p:sp>
        <p:nvSpPr>
          <p:cNvPr id="4" name="Footer Placeholder 3"/>
          <p:cNvSpPr>
            <a:spLocks noGrp="1"/>
          </p:cNvSpPr>
          <p:nvPr>
            <p:ph type="ftr" sz="quarter" idx="11"/>
          </p:nvPr>
        </p:nvSpPr>
        <p:spPr/>
        <p:txBody>
          <a:bodyPr/>
          <a:lstStyle/>
          <a:p>
            <a:pPr>
              <a:defRPr/>
            </a:pPr>
            <a:r>
              <a:rPr lang="en-US" dirty="0" smtClean="0"/>
              <a:t>Session 0 - Course Introduction</a:t>
            </a:r>
            <a:endParaRPr lang="en-US" dirty="0"/>
          </a:p>
        </p:txBody>
      </p:sp>
      <p:pic>
        <p:nvPicPr>
          <p:cNvPr id="15" name="Picture 14" descr="change"/>
          <p:cNvPicPr>
            <a:picLocks noChangeAspect="1" noChangeArrowheads="1"/>
          </p:cNvPicPr>
          <p:nvPr/>
        </p:nvPicPr>
        <p:blipFill>
          <a:blip r:embed="rId2"/>
          <a:srcRect/>
          <a:stretch>
            <a:fillRect/>
          </a:stretch>
        </p:blipFill>
        <p:spPr bwMode="auto">
          <a:xfrm>
            <a:off x="1219200" y="2286000"/>
            <a:ext cx="152400" cy="152400"/>
          </a:xfrm>
          <a:prstGeom prst="rect">
            <a:avLst/>
          </a:prstGeom>
          <a:noFill/>
        </p:spPr>
      </p:pic>
      <p:sp>
        <p:nvSpPr>
          <p:cNvPr id="17" name="Rectangle 16"/>
          <p:cNvSpPr/>
          <p:nvPr/>
        </p:nvSpPr>
        <p:spPr>
          <a:xfrm>
            <a:off x="152400" y="5867400"/>
            <a:ext cx="86868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From </a:t>
            </a:r>
            <a:r>
              <a:rPr lang="en-US" sz="2000" dirty="0" smtClean="0"/>
              <a:t>   </a:t>
            </a:r>
            <a:r>
              <a:rPr lang="en-US" sz="2000" dirty="0" smtClean="0">
                <a:hlinkClick r:id="rId3"/>
              </a:rPr>
              <a:t>http://www.tiobe.com/index.php/content/paperinfo/tpci/index.html</a:t>
            </a:r>
            <a:endParaRPr lang="en-US" sz="2000" dirty="0"/>
          </a:p>
        </p:txBody>
      </p:sp>
      <p:pic>
        <p:nvPicPr>
          <p:cNvPr id="2060" name="Picture 12"/>
          <p:cNvPicPr>
            <a:picLocks noChangeAspect="1" noChangeArrowheads="1"/>
          </p:cNvPicPr>
          <p:nvPr/>
        </p:nvPicPr>
        <p:blipFill>
          <a:blip r:embed="rId4"/>
          <a:srcRect/>
          <a:stretch>
            <a:fillRect/>
          </a:stretch>
        </p:blipFill>
        <p:spPr bwMode="auto">
          <a:xfrm>
            <a:off x="914400" y="2013368"/>
            <a:ext cx="7162800" cy="362543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C is the 1</a:t>
            </a:r>
            <a:r>
              <a:rPr lang="en-US" baseline="30000" dirty="0" smtClean="0"/>
              <a:t>st</a:t>
            </a:r>
            <a:r>
              <a:rPr lang="en-US" dirty="0" smtClean="0"/>
              <a:t> Language?</a:t>
            </a:r>
            <a:endParaRPr lang="en-US" dirty="0"/>
          </a:p>
        </p:txBody>
      </p:sp>
      <p:sp>
        <p:nvSpPr>
          <p:cNvPr id="3" name="Content Placeholder 2"/>
          <p:cNvSpPr>
            <a:spLocks noGrp="1"/>
          </p:cNvSpPr>
          <p:nvPr>
            <p:ph idx="1"/>
          </p:nvPr>
        </p:nvSpPr>
        <p:spPr>
          <a:xfrm>
            <a:off x="457200" y="1295400"/>
            <a:ext cx="5029200" cy="1981200"/>
          </a:xfrm>
        </p:spPr>
        <p:txBody>
          <a:bodyPr>
            <a:normAutofit fontScale="92500" lnSpcReduction="10000"/>
          </a:bodyPr>
          <a:lstStyle/>
          <a:p>
            <a:pPr>
              <a:lnSpc>
                <a:spcPct val="80000"/>
              </a:lnSpc>
              <a:buFont typeface="Arial" charset="0"/>
              <a:buChar char="•"/>
            </a:pPr>
            <a:r>
              <a:rPr lang="en-US" sz="2800" dirty="0" smtClean="0"/>
              <a:t>C is one of the most popular languages in use globally</a:t>
            </a:r>
          </a:p>
          <a:p>
            <a:pPr>
              <a:lnSpc>
                <a:spcPct val="80000"/>
              </a:lnSpc>
              <a:buNone/>
            </a:pPr>
            <a:endParaRPr lang="en-US" sz="2800" dirty="0"/>
          </a:p>
          <a:p>
            <a:pPr>
              <a:lnSpc>
                <a:spcPct val="80000"/>
              </a:lnSpc>
              <a:buFont typeface="Arial" charset="0"/>
              <a:buChar char="•"/>
            </a:pPr>
            <a:r>
              <a:rPr lang="en-US" sz="2800" dirty="0" smtClean="0"/>
              <a:t>Some </a:t>
            </a:r>
            <a:r>
              <a:rPr lang="en-US" sz="2800" b="1" u="sng" dirty="0" smtClean="0"/>
              <a:t>reasons</a:t>
            </a:r>
            <a:r>
              <a:rPr lang="en-US" sz="2800" dirty="0" smtClean="0"/>
              <a:t> for learning programming using the C language include: </a:t>
            </a:r>
          </a:p>
        </p:txBody>
      </p:sp>
      <p:graphicFrame>
        <p:nvGraphicFramePr>
          <p:cNvPr id="4" name="Group 27"/>
          <p:cNvGraphicFramePr>
            <a:graphicFrameLocks/>
          </p:cNvGraphicFramePr>
          <p:nvPr/>
        </p:nvGraphicFramePr>
        <p:xfrm>
          <a:off x="5562600" y="1371600"/>
          <a:ext cx="3352800" cy="1341120"/>
        </p:xfrm>
        <a:graphic>
          <a:graphicData uri="http://schemas.openxmlformats.org/drawingml/2006/table">
            <a:tbl>
              <a:tblPr/>
              <a:tblGrid>
                <a:gridCol w="1676400"/>
                <a:gridCol w="1676400"/>
              </a:tblGrid>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rPr>
                        <a:t>Language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rPr>
                        <a:t>Time to Run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Assembly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 0.18 seconds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2.7 seconds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Basic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Calibri" pitchFamily="34" charset="0"/>
                        </a:rPr>
                        <a:t>10 seconds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8"/>
          <p:cNvSpPr txBox="1">
            <a:spLocks noChangeArrowheads="1"/>
          </p:cNvSpPr>
          <p:nvPr/>
        </p:nvSpPr>
        <p:spPr bwMode="auto">
          <a:xfrm>
            <a:off x="5943600" y="2819400"/>
            <a:ext cx="2819400" cy="523220"/>
          </a:xfrm>
          <a:prstGeom prst="rect">
            <a:avLst/>
          </a:prstGeom>
          <a:noFill/>
          <a:ln w="9525">
            <a:noFill/>
            <a:miter lim="800000"/>
            <a:headEnd/>
            <a:tailEnd/>
          </a:ln>
        </p:spPr>
        <p:txBody>
          <a:bodyPr wrap="square">
            <a:spAutoFit/>
          </a:bodyPr>
          <a:lstStyle/>
          <a:p>
            <a:pPr algn="ctr">
              <a:spcBef>
                <a:spcPct val="50000"/>
              </a:spcBef>
            </a:pPr>
            <a:r>
              <a:rPr lang="en-US" sz="1400" dirty="0"/>
              <a:t>Comparative times for a Sieve of Eratosthenes test</a:t>
            </a:r>
          </a:p>
        </p:txBody>
      </p:sp>
      <p:sp>
        <p:nvSpPr>
          <p:cNvPr id="6" name="Content Placeholder 2"/>
          <p:cNvSpPr txBox="1">
            <a:spLocks/>
          </p:cNvSpPr>
          <p:nvPr/>
        </p:nvSpPr>
        <p:spPr>
          <a:xfrm>
            <a:off x="228600" y="3429000"/>
            <a:ext cx="8686800" cy="2971800"/>
          </a:xfrm>
          <a:prstGeom prst="rect">
            <a:avLst/>
          </a:prstGeom>
        </p:spPr>
        <p:txBody>
          <a:bodyPr vert="horz" lIns="91440" tIns="45720" rIns="91440" bIns="45720" rtlCol="0">
            <a:normAutofit fontScale="92500" lnSpcReduction="10000"/>
          </a:bodyPr>
          <a:lstStyle/>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 is English-like,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 is quite compact - has a small number of keywords,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large number of C programs need to be maintained,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 is the lowest of high-level languages,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 is faster and more powerful than other high-level languages,</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UNIX, Linux and Windows operating systems are written in C and C++. </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The  most common languages, such as Java, C#, are similar to C.</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 supports</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basic ways which help us understanding memory of a program. These can be hidden in higher languages. </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12- Some Notable C Features</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buFont typeface="Arial" charset="0"/>
              <a:buChar char="•"/>
            </a:pPr>
            <a:r>
              <a:rPr lang="en-US" dirty="0" smtClean="0">
                <a:solidFill>
                  <a:srgbClr val="C00000"/>
                </a:solidFill>
                <a:latin typeface="Calibri" pitchFamily="34" charset="0"/>
                <a:cs typeface="Arial" charset="0"/>
              </a:rPr>
              <a:t>Comments </a:t>
            </a:r>
          </a:p>
          <a:p>
            <a:pPr lvl="1">
              <a:lnSpc>
                <a:spcPct val="90000"/>
              </a:lnSpc>
              <a:buFont typeface="Arial" charset="0"/>
              <a:buNone/>
            </a:pPr>
            <a:r>
              <a:rPr lang="en-US" dirty="0" smtClean="0"/>
              <a:t>/*      */</a:t>
            </a:r>
          </a:p>
          <a:p>
            <a:pPr lvl="1">
              <a:lnSpc>
                <a:spcPct val="90000"/>
              </a:lnSpc>
            </a:pPr>
            <a:r>
              <a:rPr lang="en-US" dirty="0" smtClean="0"/>
              <a:t>We use comments to document our programs and to enhance their readability.  C compilers ignore all comments. </a:t>
            </a:r>
          </a:p>
          <a:p>
            <a:pPr>
              <a:lnSpc>
                <a:spcPct val="90000"/>
              </a:lnSpc>
              <a:buFont typeface="Arial" charset="0"/>
              <a:buChar char="•"/>
            </a:pPr>
            <a:r>
              <a:rPr lang="en-US" dirty="0" smtClean="0">
                <a:solidFill>
                  <a:srgbClr val="C00000"/>
                </a:solidFill>
                <a:latin typeface="Calibri" pitchFamily="34" charset="0"/>
                <a:cs typeface="Arial" charset="0"/>
              </a:rPr>
              <a:t>Whitespace</a:t>
            </a:r>
          </a:p>
          <a:p>
            <a:pPr lvl="1">
              <a:lnSpc>
                <a:spcPct val="90000"/>
              </a:lnSpc>
            </a:pPr>
            <a:r>
              <a:rPr lang="en-US" dirty="0" smtClean="0"/>
              <a:t>We use whitespace to improve program readability and to display the structure of our program's logic. C compilers ignore all whitespace</a:t>
            </a:r>
          </a:p>
          <a:p>
            <a:pPr>
              <a:buFont typeface="Arial" charset="0"/>
              <a:buChar char="•"/>
            </a:pPr>
            <a:r>
              <a:rPr lang="en-US" dirty="0" smtClean="0">
                <a:solidFill>
                  <a:srgbClr val="C00000"/>
                </a:solidFill>
                <a:latin typeface="Calibri" pitchFamily="34" charset="0"/>
                <a:cs typeface="Arial" charset="0"/>
              </a:rPr>
              <a:t>Case Sensitivity</a:t>
            </a:r>
          </a:p>
          <a:p>
            <a:pPr lvl="1"/>
            <a:r>
              <a:rPr lang="en-US" dirty="0" smtClean="0"/>
              <a:t>C language is case sensitive.  </a:t>
            </a:r>
          </a:p>
          <a:p>
            <a:pPr lvl="1"/>
            <a:r>
              <a:rPr lang="en-US" dirty="0" smtClean="0"/>
              <a:t>C compilers treat the character 'A' as different from the character 'a'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0" y="1066800"/>
            <a:ext cx="6905625" cy="5057775"/>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dirty="0" smtClean="0"/>
              <a:t>13- Structure of a Simple C Program</a:t>
            </a:r>
            <a:endParaRPr lang="en-US" dirty="0"/>
          </a:p>
        </p:txBody>
      </p:sp>
      <p:sp>
        <p:nvSpPr>
          <p:cNvPr id="6" name="Rectangle 5"/>
          <p:cNvSpPr/>
          <p:nvPr/>
        </p:nvSpPr>
        <p:spPr>
          <a:xfrm>
            <a:off x="5715000" y="2514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Comment for program description</a:t>
            </a:r>
            <a:endParaRPr lang="en-US" sz="1600" dirty="0">
              <a:latin typeface="Times New Roman" pitchFamily="18" charset="0"/>
              <a:cs typeface="Times New Roman" pitchFamily="18" charset="0"/>
            </a:endParaRPr>
          </a:p>
        </p:txBody>
      </p:sp>
      <p:sp>
        <p:nvSpPr>
          <p:cNvPr id="8" name="Rectangle 7"/>
          <p:cNvSpPr/>
          <p:nvPr/>
        </p:nvSpPr>
        <p:spPr>
          <a:xfrm>
            <a:off x="3733800" y="3810000"/>
            <a:ext cx="3200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Declaration for library  using </a:t>
            </a:r>
            <a:endParaRPr lang="en-US" sz="1600" dirty="0">
              <a:latin typeface="Times New Roman" pitchFamily="18" charset="0"/>
              <a:cs typeface="Times New Roman" pitchFamily="18" charset="0"/>
            </a:endParaRPr>
          </a:p>
        </p:txBody>
      </p:sp>
      <p:sp>
        <p:nvSpPr>
          <p:cNvPr id="9" name="Rectangle 8"/>
          <p:cNvSpPr/>
          <p:nvPr/>
        </p:nvSpPr>
        <p:spPr>
          <a:xfrm>
            <a:off x="26670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Entry point of C-program </a:t>
            </a:r>
            <a:endParaRPr lang="en-US" sz="1600" dirty="0">
              <a:latin typeface="Times New Roman" pitchFamily="18" charset="0"/>
              <a:cs typeface="Times New Roman" pitchFamily="18" charset="0"/>
            </a:endParaRPr>
          </a:p>
        </p:txBody>
      </p:sp>
      <p:sp>
        <p:nvSpPr>
          <p:cNvPr id="10" name="Rectangle 9"/>
          <p:cNvSpPr/>
          <p:nvPr/>
        </p:nvSpPr>
        <p:spPr>
          <a:xfrm>
            <a:off x="7010400" y="4267200"/>
            <a:ext cx="1600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itchFamily="18" charset="0"/>
                <a:cs typeface="Times New Roman" pitchFamily="18" charset="0"/>
              </a:rPr>
              <a:t>Statements + comments</a:t>
            </a:r>
            <a:endParaRPr lang="en-US" dirty="0">
              <a:latin typeface="Times New Roman" pitchFamily="18" charset="0"/>
              <a:cs typeface="Times New Roman" pitchFamily="18" charset="0"/>
            </a:endParaRPr>
          </a:p>
        </p:txBody>
      </p:sp>
      <p:sp>
        <p:nvSpPr>
          <p:cNvPr id="11" name="Rectangle 10"/>
          <p:cNvSpPr/>
          <p:nvPr/>
        </p:nvSpPr>
        <p:spPr>
          <a:xfrm>
            <a:off x="2819400" y="5638800"/>
            <a:ext cx="2209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Exit point of C-program </a:t>
            </a:r>
            <a:endParaRPr lang="en-US" sz="1600"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3"/>
          <a:srcRect/>
          <a:stretch>
            <a:fillRect/>
          </a:stretch>
        </p:blipFill>
        <p:spPr bwMode="auto">
          <a:xfrm>
            <a:off x="990600" y="6172200"/>
            <a:ext cx="3086100" cy="504825"/>
          </a:xfrm>
          <a:prstGeom prst="rect">
            <a:avLst/>
          </a:prstGeom>
          <a:noFill/>
          <a:ln w="9525">
            <a:noFill/>
            <a:miter lim="800000"/>
            <a:headEnd/>
            <a:tailEnd/>
          </a:ln>
          <a:effectLst/>
        </p:spPr>
      </p:pic>
      <p:pic>
        <p:nvPicPr>
          <p:cNvPr id="3079" name="Picture 7"/>
          <p:cNvPicPr>
            <a:picLocks noChangeAspect="1" noChangeArrowheads="1"/>
          </p:cNvPicPr>
          <p:nvPr/>
        </p:nvPicPr>
        <p:blipFill>
          <a:blip r:embed="rId4"/>
          <a:srcRect/>
          <a:stretch>
            <a:fillRect/>
          </a:stretch>
        </p:blipFill>
        <p:spPr bwMode="auto">
          <a:xfrm>
            <a:off x="4152900" y="914400"/>
            <a:ext cx="4991100" cy="809625"/>
          </a:xfrm>
          <a:prstGeom prst="rect">
            <a:avLst/>
          </a:prstGeom>
          <a:noFill/>
          <a:ln w="9525">
            <a:solidFill>
              <a:srgbClr val="FF0000"/>
            </a:solidFill>
            <a:miter lim="800000"/>
            <a:headEnd/>
            <a:tailEnd/>
          </a:ln>
          <a:effectLst/>
        </p:spPr>
      </p:pic>
      <p:cxnSp>
        <p:nvCxnSpPr>
          <p:cNvPr id="19" name="Straight Arrow Connector 18"/>
          <p:cNvCxnSpPr/>
          <p:nvPr/>
        </p:nvCxnSpPr>
        <p:spPr>
          <a:xfrm rot="16200000" flipH="1">
            <a:off x="-1028700" y="3619500"/>
            <a:ext cx="43434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85800" y="1524000"/>
            <a:ext cx="3657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p:txBody>
          <a:bodyPr/>
          <a:lstStyle/>
          <a:p>
            <a:fld id="{190CC846-20B3-454D-AF77-DE04E39CF884}" type="slidenum">
              <a:rPr lang="en-US" smtClean="0"/>
              <a:pPr/>
              <a:t>37</a:t>
            </a:fld>
            <a:endParaRPr lang="en-US" dirty="0"/>
          </a:p>
        </p:txBody>
      </p:sp>
      <p:sp>
        <p:nvSpPr>
          <p:cNvPr id="24" name="Footer Placeholder 23"/>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 program Entry Points</a:t>
            </a:r>
            <a:endParaRPr lang="en-US" dirty="0"/>
          </a:p>
        </p:txBody>
      </p:sp>
      <p:sp>
        <p:nvSpPr>
          <p:cNvPr id="3" name="Content Placeholder 2"/>
          <p:cNvSpPr>
            <a:spLocks noGrp="1"/>
          </p:cNvSpPr>
          <p:nvPr>
            <p:ph idx="1"/>
          </p:nvPr>
        </p:nvSpPr>
        <p:spPr>
          <a:xfrm>
            <a:off x="762000" y="1219201"/>
            <a:ext cx="7924800" cy="1143000"/>
          </a:xfrm>
        </p:spPr>
        <p:txBody>
          <a:bodyPr>
            <a:normAutofit lnSpcReduction="10000"/>
          </a:bodyPr>
          <a:lstStyle/>
          <a:p>
            <a:pPr>
              <a:buNone/>
            </a:pPr>
            <a:r>
              <a:rPr lang="en-US" dirty="0" smtClean="0"/>
              <a:t>Entry point: the point where a program begins.</a:t>
            </a:r>
          </a:p>
          <a:p>
            <a:pPr>
              <a:buNone/>
            </a:pPr>
            <a:r>
              <a:rPr lang="en-US" dirty="0" smtClean="0"/>
              <a:t>Entry points of C-programs:</a:t>
            </a:r>
          </a:p>
        </p:txBody>
      </p:sp>
      <p:sp>
        <p:nvSpPr>
          <p:cNvPr id="4" name="Footer Placeholder 3"/>
          <p:cNvSpPr>
            <a:spLocks noGrp="1"/>
          </p:cNvSpPr>
          <p:nvPr>
            <p:ph type="ftr" sz="quarter" idx="11"/>
          </p:nvPr>
        </p:nvSpPr>
        <p:spPr/>
        <p:txBody>
          <a:bodyPr/>
          <a:lstStyle/>
          <a:p>
            <a:r>
              <a:rPr lang="en-US" dirty="0" smtClean="0"/>
              <a:t>Introduction to PFC</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38</a:t>
            </a:fld>
            <a:endParaRPr lang="en-US" dirty="0"/>
          </a:p>
        </p:txBody>
      </p:sp>
      <p:grpSp>
        <p:nvGrpSpPr>
          <p:cNvPr id="44" name="Group 43"/>
          <p:cNvGrpSpPr/>
          <p:nvPr/>
        </p:nvGrpSpPr>
        <p:grpSpPr>
          <a:xfrm>
            <a:off x="457200" y="2514600"/>
            <a:ext cx="7924800" cy="3886200"/>
            <a:chOff x="457200" y="2362200"/>
            <a:chExt cx="7924800" cy="3886200"/>
          </a:xfrm>
        </p:grpSpPr>
        <p:sp>
          <p:nvSpPr>
            <p:cNvPr id="10" name="Rectangle 9"/>
            <p:cNvSpPr/>
            <p:nvPr/>
          </p:nvSpPr>
          <p:spPr>
            <a:xfrm>
              <a:off x="457200" y="4343400"/>
              <a:ext cx="5867400" cy="1905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[int] main( int argCount, char* args[])</a:t>
              </a:r>
            </a:p>
            <a:p>
              <a:r>
                <a:rPr lang="en-US" sz="2800" b="1" dirty="0" smtClean="0"/>
                <a:t>{  &lt;statements&gt;</a:t>
              </a:r>
            </a:p>
            <a:p>
              <a:r>
                <a:rPr lang="en-US" sz="2800" b="1" dirty="0" smtClean="0"/>
                <a:t>    [ return number; ]</a:t>
              </a:r>
            </a:p>
            <a:p>
              <a:r>
                <a:rPr lang="en-US" sz="2800" b="1" dirty="0" smtClean="0"/>
                <a:t>}</a:t>
              </a:r>
            </a:p>
          </p:txBody>
        </p:sp>
        <p:sp>
          <p:nvSpPr>
            <p:cNvPr id="24" name="Rectangle 23"/>
            <p:cNvSpPr/>
            <p:nvPr/>
          </p:nvSpPr>
          <p:spPr>
            <a:xfrm>
              <a:off x="6324600" y="4343400"/>
              <a:ext cx="2057400" cy="1143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Demo. </a:t>
              </a:r>
            </a:p>
            <a:p>
              <a:pPr algn="ctr"/>
              <a:r>
                <a:rPr lang="en-US" sz="2000" b="1" dirty="0" smtClean="0"/>
                <a:t>In the module H (Files)</a:t>
              </a:r>
              <a:endParaRPr lang="en-US" sz="2000" b="1" dirty="0"/>
            </a:p>
          </p:txBody>
        </p:sp>
        <p:sp>
          <p:nvSpPr>
            <p:cNvPr id="29" name="Rectangle 28"/>
            <p:cNvSpPr/>
            <p:nvPr/>
          </p:nvSpPr>
          <p:spPr>
            <a:xfrm>
              <a:off x="5334000" y="2362200"/>
              <a:ext cx="20574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Common form</a:t>
              </a:r>
              <a:endParaRPr lang="en-US" sz="2000" b="1" dirty="0"/>
            </a:p>
          </p:txBody>
        </p:sp>
        <p:sp>
          <p:nvSpPr>
            <p:cNvPr id="37" name="Rectangle 36"/>
            <p:cNvSpPr/>
            <p:nvPr/>
          </p:nvSpPr>
          <p:spPr>
            <a:xfrm>
              <a:off x="1905000" y="2362200"/>
              <a:ext cx="3429000" cy="1828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[int] main( [void] )</a:t>
              </a:r>
            </a:p>
            <a:p>
              <a:r>
                <a:rPr lang="en-US" sz="2800" b="1" dirty="0" smtClean="0"/>
                <a:t>{  &lt;statements&gt;</a:t>
              </a:r>
            </a:p>
            <a:p>
              <a:r>
                <a:rPr lang="en-US" sz="2800" b="1" dirty="0" smtClean="0"/>
                <a:t>    [ return number; ]</a:t>
              </a:r>
            </a:p>
            <a:p>
              <a:r>
                <a:rPr lang="en-US" sz="2800" b="1" dirty="0" smtClean="0"/>
                <a: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Definitions related to programming</a:t>
            </a:r>
          </a:p>
          <a:p>
            <a:r>
              <a:rPr lang="en-US" dirty="0" smtClean="0"/>
              <a:t>How to make a good software?</a:t>
            </a:r>
          </a:p>
          <a:p>
            <a:r>
              <a:rPr lang="en-US" dirty="0" smtClean="0"/>
              <a:t>Steps to develop a software?</a:t>
            </a:r>
          </a:p>
          <a:p>
            <a:r>
              <a:rPr lang="en-US" dirty="0" smtClean="0"/>
              <a:t>Computer hardware.</a:t>
            </a:r>
          </a:p>
          <a:p>
            <a:r>
              <a:rPr lang="en-US" dirty="0" smtClean="0"/>
              <a:t>Fundamental Data Units</a:t>
            </a:r>
          </a:p>
          <a:p>
            <a:r>
              <a:rPr lang="en-US" dirty="0" smtClean="0"/>
              <a:t>Data Representation</a:t>
            </a:r>
          </a:p>
          <a:p>
            <a:r>
              <a:rPr lang="en-US" dirty="0" smtClean="0"/>
              <a:t>Program Instructions</a:t>
            </a:r>
          </a:p>
          <a:p>
            <a:r>
              <a:rPr lang="en-US" dirty="0" smtClean="0"/>
              <a:t>Languages</a:t>
            </a:r>
          </a:p>
          <a:p>
            <a:r>
              <a:rPr lang="en-US" dirty="0" smtClean="0"/>
              <a:t>C Compilers</a:t>
            </a:r>
          </a:p>
          <a:p>
            <a:r>
              <a:rPr lang="en-US" dirty="0" smtClean="0"/>
              <a:t>Why C is the first language selected?</a:t>
            </a:r>
          </a:p>
          <a:p>
            <a:r>
              <a:rPr lang="en-US" dirty="0" smtClean="0"/>
              <a:t>Some notable features of C</a:t>
            </a:r>
          </a:p>
          <a:p>
            <a:r>
              <a:rPr lang="en-US" dirty="0" smtClean="0"/>
              <a:t>Structure of a simple C Program.</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1- Definitions</a:t>
            </a:r>
            <a:endParaRPr lang="en-US" dirty="0"/>
          </a:p>
        </p:txBody>
      </p:sp>
      <p:sp>
        <p:nvSpPr>
          <p:cNvPr id="3" name="Content Placeholder 2"/>
          <p:cNvSpPr>
            <a:spLocks noGrp="1"/>
          </p:cNvSpPr>
          <p:nvPr>
            <p:ph idx="1"/>
          </p:nvPr>
        </p:nvSpPr>
        <p:spPr>
          <a:xfrm>
            <a:off x="381000" y="1219200"/>
            <a:ext cx="8458200" cy="5029200"/>
          </a:xfrm>
        </p:spPr>
        <p:txBody>
          <a:bodyPr>
            <a:normAutofit fontScale="92500" lnSpcReduction="10000"/>
          </a:bodyPr>
          <a:lstStyle/>
          <a:p>
            <a:r>
              <a:rPr lang="en-US" dirty="0" smtClean="0"/>
              <a:t>Information: </a:t>
            </a:r>
            <a:r>
              <a:rPr lang="en-US" sz="2800" dirty="0" smtClean="0"/>
              <a:t>Knowledge about something</a:t>
            </a:r>
          </a:p>
          <a:p>
            <a:r>
              <a:rPr lang="en-US" dirty="0" smtClean="0"/>
              <a:t>Data: </a:t>
            </a:r>
            <a:r>
              <a:rPr lang="en-US" sz="2600" dirty="0" smtClean="0"/>
              <a:t>Values are used to describe information. So, information can be called as the mean of data</a:t>
            </a:r>
            <a:endParaRPr lang="en-US" sz="3000" dirty="0" smtClean="0"/>
          </a:p>
          <a:p>
            <a:r>
              <a:rPr lang="en-US" dirty="0" smtClean="0"/>
              <a:t>Problem: </a:t>
            </a:r>
            <a:r>
              <a:rPr lang="en-US" sz="2600" dirty="0" smtClean="0"/>
              <a:t>A situation in which something is hidden</a:t>
            </a:r>
          </a:p>
          <a:p>
            <a:r>
              <a:rPr lang="en-US" dirty="0" smtClean="0"/>
              <a:t>Solve a problem: </a:t>
            </a:r>
            <a:r>
              <a:rPr lang="en-US" sz="2600" dirty="0" smtClean="0"/>
              <a:t>explore the hidden information</a:t>
            </a:r>
          </a:p>
          <a:p>
            <a:r>
              <a:rPr lang="en-US" dirty="0" smtClean="0"/>
              <a:t>Solution:</a:t>
            </a:r>
            <a:r>
              <a:rPr lang="en-US" sz="2800" dirty="0" smtClean="0"/>
              <a:t> </a:t>
            </a:r>
            <a:r>
              <a:rPr lang="en-US" sz="2600" dirty="0" smtClean="0"/>
              <a:t>Value(data) of hidden information </a:t>
            </a:r>
          </a:p>
          <a:p>
            <a:r>
              <a:rPr lang="en-US" dirty="0" smtClean="0"/>
              <a:t>Algorithm: </a:t>
            </a:r>
            <a:r>
              <a:rPr lang="en-US" sz="2800" dirty="0" smtClean="0"/>
              <a:t>a way to find out a solution</a:t>
            </a:r>
          </a:p>
          <a:p>
            <a:r>
              <a:rPr lang="en-US" dirty="0" smtClean="0"/>
              <a:t>Program: </a:t>
            </a:r>
            <a:r>
              <a:rPr lang="en-US" sz="2600" dirty="0" smtClean="0"/>
              <a:t>A sequence of steps to find out the solution of a problem</a:t>
            </a:r>
            <a:r>
              <a:rPr lang="en-US" sz="2600" smtClean="0"/>
              <a:t>. A program is </a:t>
            </a:r>
            <a:r>
              <a:rPr lang="en-US" sz="2600" dirty="0" smtClean="0"/>
              <a:t>a implementation of an algorithm</a:t>
            </a:r>
            <a:endParaRPr lang="en-US" sz="3000" dirty="0" smtClean="0"/>
          </a:p>
          <a:p>
            <a:r>
              <a:rPr lang="en-US" dirty="0" smtClean="0"/>
              <a:t>Computer program: </a:t>
            </a:r>
            <a:r>
              <a:rPr lang="en-US" sz="2600" dirty="0" smtClean="0"/>
              <a:t>a program is executed using a computer</a:t>
            </a:r>
            <a:endParaRPr lang="en-US" dirty="0" smtClean="0"/>
          </a:p>
          <a:p>
            <a:pPr>
              <a:buNone/>
            </a:pP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4</a:t>
            </a:fld>
            <a:endParaRPr lang="en-US" dirty="0"/>
          </a:p>
        </p:txBody>
      </p:sp>
      <p:sp>
        <p:nvSpPr>
          <p:cNvPr id="12" name="Footer Placeholder 11"/>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Definitions…</a:t>
            </a:r>
            <a:endParaRPr lang="en-US" dirty="0"/>
          </a:p>
        </p:txBody>
      </p:sp>
      <p:sp>
        <p:nvSpPr>
          <p:cNvPr id="3" name="Content Placeholder 2"/>
          <p:cNvSpPr>
            <a:spLocks noGrp="1"/>
          </p:cNvSpPr>
          <p:nvPr>
            <p:ph idx="1"/>
          </p:nvPr>
        </p:nvSpPr>
        <p:spPr>
          <a:xfrm>
            <a:off x="381000" y="1219201"/>
            <a:ext cx="5029200" cy="2819400"/>
          </a:xfrm>
        </p:spPr>
        <p:txBody>
          <a:bodyPr>
            <a:normAutofit/>
          </a:bodyPr>
          <a:lstStyle/>
          <a:p>
            <a:r>
              <a:rPr lang="en-US" dirty="0" smtClean="0"/>
              <a:t>Computer program = data + instructions</a:t>
            </a:r>
          </a:p>
          <a:p>
            <a:pPr lvl="1" algn="just">
              <a:lnSpc>
                <a:spcPct val="80000"/>
              </a:lnSpc>
            </a:pPr>
            <a:r>
              <a:rPr lang="en-US" sz="2400" dirty="0" smtClean="0"/>
              <a:t>A </a:t>
            </a:r>
            <a:r>
              <a:rPr lang="en-US" sz="2400" b="1" u="sng" dirty="0" smtClean="0">
                <a:solidFill>
                  <a:srgbClr val="FF0000"/>
                </a:solidFill>
              </a:rPr>
              <a:t>simulation</a:t>
            </a:r>
            <a:r>
              <a:rPr lang="en-US" sz="2400" dirty="0" smtClean="0"/>
              <a:t> of solution.</a:t>
            </a:r>
          </a:p>
          <a:p>
            <a:pPr lvl="1" algn="just">
              <a:lnSpc>
                <a:spcPct val="80000"/>
              </a:lnSpc>
            </a:pPr>
            <a:r>
              <a:rPr lang="en-US" sz="2400" dirty="0" smtClean="0"/>
              <a:t>Is a set of instructions that computer hardware will execute</a:t>
            </a:r>
          </a:p>
          <a:p>
            <a:pPr lvl="1" algn="just">
              <a:lnSpc>
                <a:spcPct val="80000"/>
              </a:lnSpc>
              <a:buNone/>
            </a:pPr>
            <a:r>
              <a:rPr lang="en-US" sz="2400" dirty="0" smtClean="0">
                <a:sym typeface="Wingdings" pitchFamily="2" charset="2"/>
              </a:rPr>
              <a:t></a:t>
            </a:r>
            <a:r>
              <a:rPr lang="en-US" sz="2400" dirty="0" smtClean="0"/>
              <a:t>Increase </a:t>
            </a:r>
            <a:r>
              <a:rPr lang="en-US" sz="2400" b="1" u="sng" dirty="0" smtClean="0"/>
              <a:t>performance</a:t>
            </a:r>
            <a:r>
              <a:rPr lang="en-US" sz="2400" dirty="0" smtClean="0"/>
              <a:t> of standard workflow</a:t>
            </a:r>
            <a:endParaRPr lang="en-US" dirty="0" smtClean="0"/>
          </a:p>
          <a:p>
            <a:endParaRPr lang="en-US" dirty="0"/>
          </a:p>
        </p:txBody>
      </p:sp>
      <p:pic>
        <p:nvPicPr>
          <p:cNvPr id="4" name="Picture 5" descr="input_output"/>
          <p:cNvPicPr>
            <a:picLocks noChangeAspect="1" noChangeArrowheads="1"/>
          </p:cNvPicPr>
          <p:nvPr/>
        </p:nvPicPr>
        <p:blipFill>
          <a:blip r:embed="rId3"/>
          <a:srcRect/>
          <a:stretch>
            <a:fillRect/>
          </a:stretch>
        </p:blipFill>
        <p:spPr bwMode="auto">
          <a:xfrm>
            <a:off x="5410200" y="1555750"/>
            <a:ext cx="3733800" cy="2025650"/>
          </a:xfrm>
          <a:prstGeom prst="rect">
            <a:avLst/>
          </a:prstGeom>
          <a:noFill/>
          <a:ln w="9525">
            <a:noFill/>
            <a:miter lim="800000"/>
            <a:headEnd/>
            <a:tailEnd/>
          </a:ln>
        </p:spPr>
      </p:pic>
      <p:sp>
        <p:nvSpPr>
          <p:cNvPr id="5" name="Content Placeholder 2"/>
          <p:cNvSpPr txBox="1">
            <a:spLocks/>
          </p:cNvSpPr>
          <p:nvPr/>
        </p:nvSpPr>
        <p:spPr>
          <a:xfrm>
            <a:off x="457200" y="4724401"/>
            <a:ext cx="4495800" cy="1142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Computer software:</a:t>
            </a:r>
          </a:p>
          <a:p>
            <a:pPr marL="800100" lvl="1" indent="-342900">
              <a:spcBef>
                <a:spcPct val="20000"/>
              </a:spcBef>
            </a:pPr>
            <a:r>
              <a:rPr lang="en-US" sz="2400" dirty="0" smtClean="0">
                <a:latin typeface="Times New Roman" pitchFamily="18" charset="0"/>
                <a:cs typeface="Times New Roman" pitchFamily="18" charset="0"/>
              </a:rPr>
              <a:t>- A set of related programs</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Oval 5"/>
          <p:cNvSpPr/>
          <p:nvPr/>
        </p:nvSpPr>
        <p:spPr>
          <a:xfrm>
            <a:off x="5486400" y="4572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7" name="Oval 6"/>
          <p:cNvSpPr/>
          <p:nvPr/>
        </p:nvSpPr>
        <p:spPr>
          <a:xfrm>
            <a:off x="6553200" y="4572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8" name="Oval 7"/>
          <p:cNvSpPr/>
          <p:nvPr/>
        </p:nvSpPr>
        <p:spPr>
          <a:xfrm>
            <a:off x="5486400" y="5410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9" name="Oval 8"/>
          <p:cNvSpPr/>
          <p:nvPr/>
        </p:nvSpPr>
        <p:spPr>
          <a:xfrm>
            <a:off x="6553200" y="5410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a:t>
            </a:r>
            <a:endParaRPr lang="en-US" dirty="0"/>
          </a:p>
        </p:txBody>
      </p:sp>
      <p:sp>
        <p:nvSpPr>
          <p:cNvPr id="10" name="Oval 9"/>
          <p:cNvSpPr/>
          <p:nvPr/>
        </p:nvSpPr>
        <p:spPr>
          <a:xfrm>
            <a:off x="4953000" y="4114800"/>
            <a:ext cx="3048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a:t>
            </a:fld>
            <a:endParaRPr lang="en-US" dirty="0"/>
          </a:p>
        </p:txBody>
      </p:sp>
      <p:sp>
        <p:nvSpPr>
          <p:cNvPr id="12" name="Footer Placeholder 11"/>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2- How to make a good software?</a:t>
            </a:r>
            <a:endParaRPr lang="en-US" dirty="0"/>
          </a:p>
        </p:txBody>
      </p:sp>
      <p:sp>
        <p:nvSpPr>
          <p:cNvPr id="3" name="Content Placeholder 2"/>
          <p:cNvSpPr>
            <a:spLocks noGrp="1"/>
          </p:cNvSpPr>
          <p:nvPr>
            <p:ph idx="1"/>
          </p:nvPr>
        </p:nvSpPr>
        <p:spPr>
          <a:xfrm>
            <a:off x="381000" y="1219200"/>
            <a:ext cx="8534400" cy="4906963"/>
          </a:xfrm>
        </p:spPr>
        <p:txBody>
          <a:bodyPr>
            <a:normAutofit lnSpcReduction="10000"/>
          </a:bodyPr>
          <a:lstStyle/>
          <a:p>
            <a:r>
              <a:rPr lang="en-US" dirty="0" smtClean="0"/>
              <a:t>Issues for a program/software:</a:t>
            </a:r>
          </a:p>
          <a:p>
            <a:pPr lvl="1">
              <a:lnSpc>
                <a:spcPct val="80000"/>
              </a:lnSpc>
              <a:buNone/>
            </a:pPr>
            <a:endParaRPr lang="en-US" sz="2400" dirty="0" smtClean="0">
              <a:solidFill>
                <a:srgbClr val="FF0000"/>
              </a:solidFill>
            </a:endParaRPr>
          </a:p>
          <a:p>
            <a:pPr lvl="1">
              <a:lnSpc>
                <a:spcPct val="80000"/>
              </a:lnSpc>
            </a:pPr>
            <a:r>
              <a:rPr lang="en-US" sz="2400" dirty="0" smtClean="0">
                <a:solidFill>
                  <a:srgbClr val="FF0000"/>
                </a:solidFill>
              </a:rPr>
              <a:t>Usability:</a:t>
            </a:r>
            <a:r>
              <a:rPr lang="en-US" sz="2400" dirty="0" smtClean="0">
                <a:solidFill>
                  <a:srgbClr val="FF0000"/>
                </a:solidFill>
                <a:sym typeface="Wingdings" pitchFamily="2" charset="2"/>
              </a:rPr>
              <a:t> Users can use the program to solve the problem</a:t>
            </a:r>
            <a:endParaRPr lang="en-US" sz="2400" dirty="0" smtClean="0">
              <a:solidFill>
                <a:srgbClr val="FF0000"/>
              </a:solidFill>
            </a:endParaRPr>
          </a:p>
          <a:p>
            <a:pPr lvl="2">
              <a:lnSpc>
                <a:spcPct val="80000"/>
              </a:lnSpc>
            </a:pPr>
            <a:r>
              <a:rPr lang="en-US" sz="2000" dirty="0" smtClean="0"/>
              <a:t>robust and user-friendly interfaces</a:t>
            </a:r>
          </a:p>
          <a:p>
            <a:pPr lvl="1">
              <a:lnSpc>
                <a:spcPct val="80000"/>
              </a:lnSpc>
            </a:pPr>
            <a:r>
              <a:rPr lang="en-US" sz="2400" dirty="0" smtClean="0">
                <a:solidFill>
                  <a:srgbClr val="FF0000"/>
                </a:solidFill>
              </a:rPr>
              <a:t>Correctness:</a:t>
            </a:r>
            <a:r>
              <a:rPr lang="en-US" sz="2400" dirty="0" smtClean="0">
                <a:solidFill>
                  <a:srgbClr val="FF0000"/>
                </a:solidFill>
                <a:sym typeface="Wingdings" pitchFamily="2" charset="2"/>
              </a:rPr>
              <a:t> Solution must be correct</a:t>
            </a:r>
            <a:endParaRPr lang="en-US" sz="2400" dirty="0" smtClean="0">
              <a:solidFill>
                <a:srgbClr val="FF0000"/>
              </a:solidFill>
            </a:endParaRPr>
          </a:p>
          <a:p>
            <a:pPr lvl="2">
              <a:lnSpc>
                <a:spcPct val="80000"/>
              </a:lnSpc>
            </a:pPr>
            <a:r>
              <a:rPr lang="en-US" sz="2000" dirty="0" smtClean="0"/>
              <a:t>comprehensive testing</a:t>
            </a:r>
          </a:p>
          <a:p>
            <a:pPr lvl="1">
              <a:lnSpc>
                <a:spcPct val="80000"/>
              </a:lnSpc>
            </a:pPr>
            <a:r>
              <a:rPr lang="en-US" sz="2400" dirty="0" smtClean="0">
                <a:solidFill>
                  <a:srgbClr val="FF0000"/>
                </a:solidFill>
              </a:rPr>
              <a:t>Maintainability: </a:t>
            </a:r>
            <a:r>
              <a:rPr lang="en-US" sz="2400" dirty="0" smtClean="0">
                <a:solidFill>
                  <a:srgbClr val="FF0000"/>
                </a:solidFill>
                <a:sym typeface="Wingdings" pitchFamily="2" charset="2"/>
              </a:rPr>
              <a:t>The program can be modified easily</a:t>
            </a:r>
            <a:endParaRPr lang="en-US" sz="2400" dirty="0" smtClean="0">
              <a:solidFill>
                <a:srgbClr val="FF0000"/>
              </a:solidFill>
            </a:endParaRPr>
          </a:p>
          <a:p>
            <a:pPr lvl="2">
              <a:lnSpc>
                <a:spcPct val="80000"/>
              </a:lnSpc>
            </a:pPr>
            <a:r>
              <a:rPr lang="en-US" sz="2000" dirty="0" smtClean="0"/>
              <a:t>Understandability </a:t>
            </a:r>
          </a:p>
          <a:p>
            <a:pPr lvl="3">
              <a:lnSpc>
                <a:spcPct val="80000"/>
              </a:lnSpc>
            </a:pPr>
            <a:r>
              <a:rPr lang="en-US" sz="1800" dirty="0" smtClean="0"/>
              <a:t>structured programming</a:t>
            </a:r>
          </a:p>
          <a:p>
            <a:pPr lvl="3">
              <a:lnSpc>
                <a:spcPct val="80000"/>
              </a:lnSpc>
            </a:pPr>
            <a:r>
              <a:rPr lang="en-US" sz="1800" dirty="0" smtClean="0"/>
              <a:t>internal documentation</a:t>
            </a:r>
          </a:p>
          <a:p>
            <a:pPr lvl="2">
              <a:lnSpc>
                <a:spcPct val="80000"/>
              </a:lnSpc>
            </a:pPr>
            <a:r>
              <a:rPr lang="en-US" sz="2000" dirty="0" smtClean="0"/>
              <a:t>Modifiability</a:t>
            </a:r>
          </a:p>
          <a:p>
            <a:pPr lvl="3">
              <a:lnSpc>
                <a:spcPct val="80000"/>
              </a:lnSpc>
            </a:pPr>
            <a:r>
              <a:rPr lang="en-US" sz="1800" dirty="0" smtClean="0"/>
              <a:t>standards compliance </a:t>
            </a:r>
          </a:p>
          <a:p>
            <a:pPr lvl="1">
              <a:lnSpc>
                <a:spcPct val="80000"/>
              </a:lnSpc>
            </a:pPr>
            <a:r>
              <a:rPr lang="en-US" sz="2400" dirty="0" smtClean="0">
                <a:solidFill>
                  <a:srgbClr val="FF0000"/>
                </a:solidFill>
              </a:rPr>
              <a:t>Portability: </a:t>
            </a:r>
            <a:r>
              <a:rPr lang="en-US" sz="2400" dirty="0" smtClean="0">
                <a:solidFill>
                  <a:srgbClr val="FF0000"/>
                </a:solidFill>
                <a:sym typeface="Wingdings" pitchFamily="2" charset="2"/>
              </a:rPr>
              <a:t>The program can run in different platforms</a:t>
            </a:r>
            <a:endParaRPr lang="en-US" sz="2400" dirty="0" smtClean="0">
              <a:solidFill>
                <a:srgbClr val="FF0000"/>
              </a:solidFill>
            </a:endParaRPr>
          </a:p>
          <a:p>
            <a:pPr lvl="2">
              <a:lnSpc>
                <a:spcPct val="80000"/>
              </a:lnSpc>
            </a:pPr>
            <a:r>
              <a:rPr lang="en-US" sz="2000" dirty="0" smtClean="0"/>
              <a:t>standards compliance </a:t>
            </a:r>
            <a:r>
              <a:rPr lang="en-US" sz="2000" dirty="0" smtClean="0">
                <a:sym typeface="Wingdings" pitchFamily="2" charset="2"/>
              </a:rPr>
              <a:t> Needed modifications are minimum</a:t>
            </a:r>
          </a:p>
          <a:p>
            <a:pPr lvl="2">
              <a:lnSpc>
                <a:spcPct val="80000"/>
              </a:lnSpc>
              <a:buNone/>
            </a:pPr>
            <a:r>
              <a:rPr lang="en-US" sz="2000" dirty="0" smtClean="0">
                <a:sym typeface="Wingdings" pitchFamily="2" charset="2"/>
              </a:rPr>
              <a:t>(platform: CPU + operating system running on it)</a:t>
            </a: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3- Steps to develop a software</a:t>
            </a:r>
            <a:endParaRPr lang="en-US" dirty="0"/>
          </a:p>
        </p:txBody>
      </p:sp>
      <p:sp>
        <p:nvSpPr>
          <p:cNvPr id="3" name="Content Placeholder 2"/>
          <p:cNvSpPr>
            <a:spLocks noGrp="1"/>
          </p:cNvSpPr>
          <p:nvPr>
            <p:ph idx="1"/>
          </p:nvPr>
        </p:nvSpPr>
        <p:spPr>
          <a:xfrm>
            <a:off x="304800" y="2895600"/>
            <a:ext cx="8610600" cy="2895600"/>
          </a:xfrm>
        </p:spPr>
        <p:txBody>
          <a:bodyPr>
            <a:normAutofit/>
          </a:bodyPr>
          <a:lstStyle/>
          <a:p>
            <a:pPr lvl="1" algn="just">
              <a:lnSpc>
                <a:spcPct val="80000"/>
              </a:lnSpc>
            </a:pPr>
            <a:r>
              <a:rPr lang="en-US" sz="2400" dirty="0" smtClean="0"/>
              <a:t>Requirements </a:t>
            </a:r>
            <a:r>
              <a:rPr lang="en-US" sz="2400" dirty="0" smtClean="0">
                <a:sym typeface="Wingdings" pitchFamily="2" charset="2"/>
              </a:rPr>
              <a:t> The problem is understood</a:t>
            </a:r>
            <a:endParaRPr lang="en-US" sz="2400" dirty="0" smtClean="0"/>
          </a:p>
          <a:p>
            <a:pPr lvl="1" algn="just">
              <a:lnSpc>
                <a:spcPct val="80000"/>
              </a:lnSpc>
            </a:pPr>
            <a:r>
              <a:rPr lang="en-US" sz="2400" dirty="0" smtClean="0"/>
              <a:t>Analysis </a:t>
            </a:r>
            <a:r>
              <a:rPr lang="en-US" sz="2400" dirty="0" smtClean="0">
                <a:sym typeface="Wingdings" pitchFamily="2" charset="2"/>
              </a:rPr>
              <a:t> Data and tasks are identified</a:t>
            </a:r>
            <a:endParaRPr lang="en-US" sz="2400" dirty="0" smtClean="0"/>
          </a:p>
          <a:p>
            <a:pPr lvl="1" algn="just">
              <a:lnSpc>
                <a:spcPct val="80000"/>
              </a:lnSpc>
            </a:pPr>
            <a:r>
              <a:rPr lang="en-US" sz="2400" dirty="0" smtClean="0"/>
              <a:t>Design </a:t>
            </a:r>
            <a:r>
              <a:rPr lang="en-US" sz="2400" dirty="0" smtClean="0">
                <a:sym typeface="Wingdings" pitchFamily="2" charset="2"/>
              </a:rPr>
              <a:t> folders, files are organized</a:t>
            </a:r>
            <a:endParaRPr lang="en-US" sz="2400" dirty="0" smtClean="0"/>
          </a:p>
          <a:p>
            <a:pPr lvl="1" algn="just">
              <a:lnSpc>
                <a:spcPct val="80000"/>
              </a:lnSpc>
            </a:pPr>
            <a:r>
              <a:rPr lang="en-US" sz="2400" dirty="0" smtClean="0"/>
              <a:t>Coding </a:t>
            </a:r>
            <a:r>
              <a:rPr lang="en-US" sz="2400" dirty="0" smtClean="0">
                <a:sym typeface="Wingdings" pitchFamily="2" charset="2"/>
              </a:rPr>
              <a:t> Implementation</a:t>
            </a:r>
            <a:endParaRPr lang="en-US" sz="2400" dirty="0" smtClean="0"/>
          </a:p>
          <a:p>
            <a:pPr lvl="1" algn="just">
              <a:lnSpc>
                <a:spcPct val="80000"/>
              </a:lnSpc>
            </a:pPr>
            <a:r>
              <a:rPr lang="en-US" sz="2400" dirty="0" smtClean="0"/>
              <a:t>Testing </a:t>
            </a:r>
            <a:r>
              <a:rPr lang="en-US" sz="2400" dirty="0" smtClean="0">
                <a:sym typeface="Wingdings" pitchFamily="2" charset="2"/>
              </a:rPr>
              <a:t> Checking whether requirements are satisfied or not </a:t>
            </a:r>
            <a:endParaRPr lang="en-US" sz="2400" dirty="0" smtClean="0"/>
          </a:p>
          <a:p>
            <a:pPr lvl="1" algn="just">
              <a:lnSpc>
                <a:spcPct val="80000"/>
              </a:lnSpc>
            </a:pPr>
            <a:r>
              <a:rPr lang="en-US" sz="2400" dirty="0" smtClean="0"/>
              <a:t>Deploying </a:t>
            </a:r>
            <a:r>
              <a:rPr lang="en-US" sz="2400" dirty="0" smtClean="0">
                <a:sym typeface="Wingdings" pitchFamily="2" charset="2"/>
              </a:rPr>
              <a:t> Program is installed to user computers</a:t>
            </a:r>
            <a:endParaRPr lang="en-US" sz="2400" dirty="0" smtClean="0"/>
          </a:p>
          <a:p>
            <a:pPr lvl="1" algn="just">
              <a:lnSpc>
                <a:spcPct val="80000"/>
              </a:lnSpc>
            </a:pPr>
            <a:r>
              <a:rPr lang="en-US" sz="2400" dirty="0" smtClean="0"/>
              <a:t>Maintenance </a:t>
            </a:r>
            <a:r>
              <a:rPr lang="en-US" sz="2400" dirty="0" smtClean="0">
                <a:sym typeface="Wingdings" pitchFamily="2" charset="2"/>
              </a:rPr>
              <a:t> Needed modifications, if any, are carried out</a:t>
            </a:r>
            <a:endParaRPr lang="en-US" sz="2400" dirty="0" smtClean="0"/>
          </a:p>
          <a:p>
            <a:pPr>
              <a:buNone/>
            </a:pPr>
            <a:endParaRPr lang="en-US" dirty="0"/>
          </a:p>
        </p:txBody>
      </p:sp>
      <p:pic>
        <p:nvPicPr>
          <p:cNvPr id="4" name="Picture 4"/>
          <p:cNvPicPr>
            <a:picLocks noChangeAspect="1" noChangeArrowheads="1"/>
          </p:cNvPicPr>
          <p:nvPr/>
        </p:nvPicPr>
        <p:blipFill>
          <a:blip r:embed="rId3"/>
          <a:srcRect/>
          <a:stretch>
            <a:fillRect/>
          </a:stretch>
        </p:blipFill>
        <p:spPr bwMode="auto">
          <a:xfrm>
            <a:off x="1143000" y="1371600"/>
            <a:ext cx="6484937" cy="14287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Introduction to PFC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4- Computer Hardware - Review</a:t>
            </a:r>
            <a:endParaRPr lang="en-US" dirty="0"/>
          </a:p>
        </p:txBody>
      </p:sp>
      <p:graphicFrame>
        <p:nvGraphicFramePr>
          <p:cNvPr id="4" name="Table 3"/>
          <p:cNvGraphicFramePr>
            <a:graphicFrameLocks noGrp="1"/>
          </p:cNvGraphicFramePr>
          <p:nvPr/>
        </p:nvGraphicFramePr>
        <p:xfrm>
          <a:off x="152400" y="4976446"/>
          <a:ext cx="8686800" cy="1500554"/>
        </p:xfrm>
        <a:graphic>
          <a:graphicData uri="http://schemas.openxmlformats.org/drawingml/2006/table">
            <a:tbl>
              <a:tblPr firstRow="1" bandRow="1">
                <a:tableStyleId>{5C22544A-7EE6-4342-B048-85BDC9FD1C3A}</a:tableStyleId>
              </a:tblPr>
              <a:tblGrid>
                <a:gridCol w="1473654"/>
                <a:gridCol w="7213146"/>
              </a:tblGrid>
              <a:tr h="168226">
                <a:tc>
                  <a:txBody>
                    <a:bodyPr/>
                    <a:lstStyle/>
                    <a:p>
                      <a:pPr algn="ctr"/>
                      <a:r>
                        <a:rPr lang="en-US" dirty="0" smtClean="0"/>
                        <a:t>Bus</a:t>
                      </a:r>
                      <a:endParaRPr lang="en-US" dirty="0"/>
                    </a:p>
                  </a:txBody>
                  <a:tcPr/>
                </a:tc>
                <a:tc>
                  <a:txBody>
                    <a:bodyPr/>
                    <a:lstStyle/>
                    <a:p>
                      <a:pPr algn="ctr"/>
                      <a:r>
                        <a:rPr lang="en-US" dirty="0" smtClean="0"/>
                        <a:t>Used to</a:t>
                      </a:r>
                      <a:endParaRPr lang="en-US" dirty="0"/>
                    </a:p>
                  </a:txBody>
                  <a:tcPr/>
                </a:tc>
              </a:tr>
              <a:tr h="384517">
                <a:tc>
                  <a:txBody>
                    <a:bodyPr/>
                    <a:lstStyle/>
                    <a:p>
                      <a:r>
                        <a:rPr lang="en-US" dirty="0" smtClean="0"/>
                        <a:t>Address bus</a:t>
                      </a:r>
                      <a:endParaRPr lang="en-US" dirty="0"/>
                    </a:p>
                  </a:txBody>
                  <a:tcPr/>
                </a:tc>
                <a:tc>
                  <a:txBody>
                    <a:bodyPr/>
                    <a:lstStyle/>
                    <a:p>
                      <a:r>
                        <a:rPr lang="en-US" dirty="0" smtClean="0"/>
                        <a:t>Determine the IO peripherals, position of  accessed memory.</a:t>
                      </a:r>
                      <a:endParaRPr lang="en-US" dirty="0"/>
                    </a:p>
                  </a:txBody>
                  <a:tcPr/>
                </a:tc>
              </a:tr>
              <a:tr h="312420">
                <a:tc>
                  <a:txBody>
                    <a:bodyPr/>
                    <a:lstStyle/>
                    <a:p>
                      <a:r>
                        <a:rPr lang="en-US" dirty="0" smtClean="0"/>
                        <a:t>Data bus</a:t>
                      </a:r>
                      <a:endParaRPr lang="en-US" dirty="0"/>
                    </a:p>
                  </a:txBody>
                  <a:tcPr/>
                </a:tc>
                <a:tc>
                  <a:txBody>
                    <a:bodyPr/>
                    <a:lstStyle/>
                    <a:p>
                      <a:r>
                        <a:rPr lang="en-US" dirty="0" smtClean="0"/>
                        <a:t>Transmit data</a:t>
                      </a:r>
                      <a:endParaRPr lang="en-US" dirty="0"/>
                    </a:p>
                  </a:txBody>
                  <a:tcPr/>
                </a:tc>
              </a:tr>
              <a:tr h="384517">
                <a:tc>
                  <a:txBody>
                    <a:bodyPr/>
                    <a:lstStyle/>
                    <a:p>
                      <a:r>
                        <a:rPr lang="en-US" dirty="0" smtClean="0"/>
                        <a:t>Control bus</a:t>
                      </a:r>
                      <a:endParaRPr lang="en-US" dirty="0"/>
                    </a:p>
                  </a:txBody>
                  <a:tcPr/>
                </a:tc>
                <a:tc>
                  <a:txBody>
                    <a:bodyPr/>
                    <a:lstStyle/>
                    <a:p>
                      <a:r>
                        <a:rPr lang="en-US" dirty="0" smtClean="0"/>
                        <a:t>Determine operation on peripherals,</a:t>
                      </a:r>
                      <a:r>
                        <a:rPr lang="en-US" baseline="0" dirty="0" smtClean="0"/>
                        <a:t> read peripheral ‘s states</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Introduction to PFC</a:t>
            </a:r>
            <a:endParaRPr lang="en-US" dirty="0"/>
          </a:p>
        </p:txBody>
      </p:sp>
      <p:sp>
        <p:nvSpPr>
          <p:cNvPr id="8" name="Rectangle 7"/>
          <p:cNvSpPr/>
          <p:nvPr/>
        </p:nvSpPr>
        <p:spPr>
          <a:xfrm>
            <a:off x="6096000" y="1752600"/>
            <a:ext cx="28956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3 steps to read a memory cell</a:t>
            </a:r>
            <a:r>
              <a:rPr lang="en-US" dirty="0" smtClean="0"/>
              <a:t>:</a:t>
            </a:r>
          </a:p>
          <a:p>
            <a:pPr marL="342900" indent="-342900">
              <a:buAutoNum type="arabicParenBoth"/>
            </a:pPr>
            <a:r>
              <a:rPr lang="en-US" dirty="0" smtClean="0"/>
              <a:t>CPU puts the memory address to  address bus</a:t>
            </a:r>
          </a:p>
          <a:p>
            <a:pPr marL="342900" indent="-342900">
              <a:buAutoNum type="arabicParenBoth"/>
            </a:pPr>
            <a:r>
              <a:rPr lang="en-US" dirty="0" smtClean="0"/>
              <a:t>CPU puts the read-signal to control bus.</a:t>
            </a:r>
          </a:p>
          <a:p>
            <a:pPr marL="342900" indent="-342900">
              <a:buAutoNum type="arabicParenBoth"/>
            </a:pPr>
            <a:r>
              <a:rPr lang="en-US" dirty="0" smtClean="0"/>
              <a:t>Data  in memory cell is transferred to  a register in CPU</a:t>
            </a:r>
            <a:endParaRPr lang="en-US" dirty="0"/>
          </a:p>
        </p:txBody>
      </p:sp>
      <p:pic>
        <p:nvPicPr>
          <p:cNvPr id="1026" name="Picture 2"/>
          <p:cNvPicPr>
            <a:picLocks noChangeAspect="1" noChangeArrowheads="1"/>
          </p:cNvPicPr>
          <p:nvPr/>
        </p:nvPicPr>
        <p:blipFill>
          <a:blip r:embed="rId3"/>
          <a:srcRect/>
          <a:stretch>
            <a:fillRect/>
          </a:stretch>
        </p:blipFill>
        <p:spPr bwMode="auto">
          <a:xfrm>
            <a:off x="247650" y="990600"/>
            <a:ext cx="5619750" cy="3800475"/>
          </a:xfrm>
          <a:prstGeom prst="rect">
            <a:avLst/>
          </a:prstGeom>
          <a:noFill/>
          <a:ln w="9525">
            <a:noFill/>
            <a:miter lim="800000"/>
            <a:headEnd/>
            <a:tailEnd/>
          </a:ln>
          <a:effectLst/>
        </p:spPr>
      </p:pic>
      <p:sp>
        <p:nvSpPr>
          <p:cNvPr id="9" name="TextBox 8"/>
          <p:cNvSpPr txBox="1"/>
          <p:nvPr/>
        </p:nvSpPr>
        <p:spPr>
          <a:xfrm>
            <a:off x="228600" y="4645223"/>
            <a:ext cx="2514600" cy="307777"/>
          </a:xfrm>
          <a:prstGeom prst="rect">
            <a:avLst/>
          </a:prstGeom>
          <a:noFill/>
        </p:spPr>
        <p:txBody>
          <a:bodyPr wrap="square" rtlCol="0">
            <a:spAutoFit/>
          </a:bodyPr>
          <a:lstStyle/>
          <a:p>
            <a:r>
              <a:rPr lang="en-US" sz="1400" b="1" dirty="0" smtClean="0"/>
              <a:t>ALU</a:t>
            </a:r>
            <a:r>
              <a:rPr lang="en-US" sz="1400" dirty="0" smtClean="0"/>
              <a:t>: Arithmetic and Logic Unit</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Computer Hardware…</a:t>
            </a:r>
            <a:endParaRPr lang="en-US" dirty="0"/>
          </a:p>
        </p:txBody>
      </p:sp>
      <p:sp>
        <p:nvSpPr>
          <p:cNvPr id="3" name="Content Placeholder 2"/>
          <p:cNvSpPr>
            <a:spLocks noGrp="1"/>
          </p:cNvSpPr>
          <p:nvPr>
            <p:ph idx="1"/>
          </p:nvPr>
        </p:nvSpPr>
        <p:spPr>
          <a:xfrm>
            <a:off x="838200" y="2667000"/>
            <a:ext cx="5486400" cy="3048000"/>
          </a:xfrm>
        </p:spPr>
        <p:txBody>
          <a:bodyPr>
            <a:normAutofit fontScale="77500" lnSpcReduction="20000"/>
          </a:bodyPr>
          <a:lstStyle/>
          <a:p>
            <a:pPr algn="just">
              <a:buFont typeface="Arial" charset="0"/>
              <a:buChar char="•"/>
            </a:pPr>
            <a:r>
              <a:rPr lang="en-US" dirty="0" smtClean="0">
                <a:latin typeface="Calibri" pitchFamily="34" charset="0"/>
                <a:cs typeface="Arial" charset="0"/>
              </a:rPr>
              <a:t>The most expensive and fastest memory - registers - is reserved for the CPU. </a:t>
            </a:r>
          </a:p>
          <a:p>
            <a:pPr lvl="1" algn="just"/>
            <a:r>
              <a:rPr lang="en-US" dirty="0" smtClean="0"/>
              <a:t>CPU transfers information at less than 10 nanoseconds </a:t>
            </a:r>
          </a:p>
          <a:p>
            <a:pPr lvl="1" algn="just"/>
            <a:r>
              <a:rPr lang="en-US" dirty="0" smtClean="0"/>
              <a:t>primary memory transfers information at about 60 nanoseconds </a:t>
            </a:r>
          </a:p>
          <a:p>
            <a:pPr lvl="1" algn="just"/>
            <a:r>
              <a:rPr lang="en-US" dirty="0" smtClean="0"/>
              <a:t>a hard disk transfers information at about 12,000,000 nanoseconds </a:t>
            </a:r>
          </a:p>
        </p:txBody>
      </p:sp>
      <p:pic>
        <p:nvPicPr>
          <p:cNvPr id="5" name="Picture 6"/>
          <p:cNvPicPr>
            <a:picLocks noChangeAspect="1" noChangeArrowheads="1"/>
          </p:cNvPicPr>
          <p:nvPr/>
        </p:nvPicPr>
        <p:blipFill>
          <a:blip r:embed="rId3"/>
          <a:srcRect/>
          <a:stretch>
            <a:fillRect/>
          </a:stretch>
        </p:blipFill>
        <p:spPr bwMode="auto">
          <a:xfrm>
            <a:off x="1385887" y="1066800"/>
            <a:ext cx="2424113" cy="1562100"/>
          </a:xfrm>
          <a:prstGeom prst="rect">
            <a:avLst/>
          </a:prstGeom>
          <a:noFill/>
          <a:ln w="9525">
            <a:noFill/>
            <a:miter lim="800000"/>
            <a:headEnd/>
            <a:tailEnd/>
          </a:ln>
        </p:spPr>
      </p:pic>
      <p:pic>
        <p:nvPicPr>
          <p:cNvPr id="6" name="Picture 7"/>
          <p:cNvPicPr>
            <a:picLocks noChangeAspect="1" noChangeArrowheads="1"/>
          </p:cNvPicPr>
          <p:nvPr/>
        </p:nvPicPr>
        <p:blipFill>
          <a:blip r:embed="rId4"/>
          <a:srcRect/>
          <a:stretch>
            <a:fillRect/>
          </a:stretch>
        </p:blipFill>
        <p:spPr bwMode="auto">
          <a:xfrm>
            <a:off x="4124325" y="1273175"/>
            <a:ext cx="2505075" cy="1317625"/>
          </a:xfrm>
          <a:prstGeom prst="rect">
            <a:avLst/>
          </a:prstGeom>
          <a:noFill/>
          <a:ln w="9525">
            <a:noFill/>
            <a:miter lim="800000"/>
            <a:headEnd/>
            <a:tailEnd/>
          </a:ln>
        </p:spPr>
      </p:pic>
      <p:sp>
        <p:nvSpPr>
          <p:cNvPr id="7" name="Content Placeholder 2"/>
          <p:cNvSpPr txBox="1">
            <a:spLocks/>
          </p:cNvSpPr>
          <p:nvPr/>
        </p:nvSpPr>
        <p:spPr>
          <a:xfrm>
            <a:off x="838200" y="5486400"/>
            <a:ext cx="7924800" cy="9906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CPU memory is volatile - the contents of the registers are lost as soon as power is turned off.</a:t>
            </a:r>
          </a:p>
        </p:txBody>
      </p:sp>
      <p:sp>
        <p:nvSpPr>
          <p:cNvPr id="8" name="Slide Number Placeholder 7"/>
          <p:cNvSpPr>
            <a:spLocks noGrp="1"/>
          </p:cNvSpPr>
          <p:nvPr>
            <p:ph type="sldNum" sz="quarter" idx="12"/>
          </p:nvPr>
        </p:nvSpPr>
        <p:spPr/>
        <p:txBody>
          <a:bodyPr/>
          <a:lstStyle/>
          <a:p>
            <a:fld id="{190CC846-20B3-454D-AF77-DE04E39CF884}" type="slidenum">
              <a:rPr lang="en-US" smtClean="0"/>
              <a:pPr/>
              <a:t>9</a:t>
            </a:fld>
            <a:endParaRPr lang="en-US" dirty="0"/>
          </a:p>
        </p:txBody>
      </p:sp>
      <p:sp>
        <p:nvSpPr>
          <p:cNvPr id="9" name="Footer Placeholder 8"/>
          <p:cNvSpPr>
            <a:spLocks noGrp="1"/>
          </p:cNvSpPr>
          <p:nvPr>
            <p:ph type="ftr" sz="quarter" idx="11"/>
          </p:nvPr>
        </p:nvSpPr>
        <p:spPr/>
        <p:txBody>
          <a:bodyPr/>
          <a:lstStyle/>
          <a:p>
            <a:r>
              <a:rPr lang="en-US" dirty="0" smtClean="0"/>
              <a:t>Introduction to PFC</a:t>
            </a:r>
            <a:endParaRPr lang="en-US" dirty="0"/>
          </a:p>
        </p:txBody>
      </p:sp>
      <p:pic>
        <p:nvPicPr>
          <p:cNvPr id="2050" name="Picture 2"/>
          <p:cNvPicPr>
            <a:picLocks noChangeAspect="1" noChangeArrowheads="1"/>
          </p:cNvPicPr>
          <p:nvPr/>
        </p:nvPicPr>
        <p:blipFill>
          <a:blip r:embed="rId5"/>
          <a:srcRect/>
          <a:stretch>
            <a:fillRect/>
          </a:stretch>
        </p:blipFill>
        <p:spPr bwMode="auto">
          <a:xfrm>
            <a:off x="6858000" y="976480"/>
            <a:ext cx="2038350" cy="4052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4112</Words>
  <Application>Microsoft Office PowerPoint</Application>
  <PresentationFormat>On-screen Show (4:3)</PresentationFormat>
  <Paragraphs>711</Paragraphs>
  <Slides>39</Slides>
  <Notes>24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Slot 2  Introduction to PFC</vt:lpstr>
      <vt:lpstr>Objectives</vt:lpstr>
      <vt:lpstr>Contents</vt:lpstr>
      <vt:lpstr>1- Definitions</vt:lpstr>
      <vt:lpstr>Definitions…</vt:lpstr>
      <vt:lpstr>2- How to make a good software?</vt:lpstr>
      <vt:lpstr>3- Steps to develop a software</vt:lpstr>
      <vt:lpstr>4- Computer Hardware - Review</vt:lpstr>
      <vt:lpstr>Computer Hardware…</vt:lpstr>
      <vt:lpstr>Computer Hardware…</vt:lpstr>
      <vt:lpstr>Computer Hardware…</vt:lpstr>
      <vt:lpstr>5- Data Units</vt:lpstr>
      <vt:lpstr>Data Units …</vt:lpstr>
      <vt:lpstr>6- Data Representations</vt:lpstr>
      <vt:lpstr>Data Representations:  Conversion- A review</vt:lpstr>
      <vt:lpstr>Data Representations:  Conversion: A review</vt:lpstr>
      <vt:lpstr>Data Representations:  Conversion: A review</vt:lpstr>
      <vt:lpstr>Data Representations: Conversion…</vt:lpstr>
      <vt:lpstr>Data Representations: Conversion…</vt:lpstr>
      <vt:lpstr>Data Representations: Conversion…</vt:lpstr>
      <vt:lpstr>Data Representations: Operations</vt:lpstr>
      <vt:lpstr>Data Representations: Operations …</vt:lpstr>
      <vt:lpstr>Data Representations: Operations …</vt:lpstr>
      <vt:lpstr>Data Representations: Operations …</vt:lpstr>
      <vt:lpstr>Data Representations: Signed Integers</vt:lpstr>
      <vt:lpstr>Data Representations: Signed Integers</vt:lpstr>
      <vt:lpstr>7- Addressing Information</vt:lpstr>
      <vt:lpstr>8- Program Instructions</vt:lpstr>
      <vt:lpstr>Program Instructions…</vt:lpstr>
      <vt:lpstr>9- Programming Languages</vt:lpstr>
      <vt:lpstr>Programming Languages…</vt:lpstr>
      <vt:lpstr>Programming Languages…</vt:lpstr>
      <vt:lpstr>10- Translating and Executing  a Program</vt:lpstr>
      <vt:lpstr>11- Why C is the 1st Language?</vt:lpstr>
      <vt:lpstr>Why C is the 1st Language?</vt:lpstr>
      <vt:lpstr>12- Some Notable C Features</vt:lpstr>
      <vt:lpstr>13- Structure of a Simple C Program</vt:lpstr>
      <vt:lpstr>Structure…: C program Entry Points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Baongoc</cp:lastModifiedBy>
  <cp:revision>72</cp:revision>
  <dcterms:created xsi:type="dcterms:W3CDTF">2013-07-11T00:46:38Z</dcterms:created>
  <dcterms:modified xsi:type="dcterms:W3CDTF">2018-09-11T15:15:10Z</dcterms:modified>
</cp:coreProperties>
</file>