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96" r:id="rId4"/>
    <p:sldId id="286" r:id="rId5"/>
    <p:sldId id="285" r:id="rId6"/>
    <p:sldId id="260" r:id="rId7"/>
    <p:sldId id="261" r:id="rId8"/>
    <p:sldId id="264" r:id="rId9"/>
    <p:sldId id="263" r:id="rId10"/>
    <p:sldId id="265" r:id="rId11"/>
    <p:sldId id="287" r:id="rId12"/>
    <p:sldId id="267" r:id="rId13"/>
    <p:sldId id="288" r:id="rId14"/>
    <p:sldId id="289" r:id="rId15"/>
    <p:sldId id="290" r:id="rId16"/>
    <p:sldId id="271" r:id="rId17"/>
    <p:sldId id="292" r:id="rId18"/>
    <p:sldId id="293" r:id="rId19"/>
    <p:sldId id="272" r:id="rId20"/>
    <p:sldId id="273" r:id="rId21"/>
    <p:sldId id="294" r:id="rId22"/>
    <p:sldId id="295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FFCC"/>
    <a:srgbClr val="FFFF99"/>
    <a:srgbClr val="0000FF"/>
    <a:srgbClr val="008000"/>
    <a:srgbClr val="33CC33"/>
    <a:srgbClr val="FFFFCC"/>
    <a:srgbClr val="99FF33"/>
    <a:srgbClr val="99FF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2" autoAdjust="0"/>
    <p:restoredTop sz="94737" autoAdjust="0"/>
  </p:normalViewPr>
  <p:slideViewPr>
    <p:cSldViewPr>
      <p:cViewPr varScale="1">
        <p:scale>
          <a:sx n="69" d="100"/>
          <a:sy n="69" d="100"/>
        </p:scale>
        <p:origin x="72" y="19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0AD38-F6AE-404E-B162-377BF438CBB8}" type="datetimeFigureOut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A4116-AAAF-483B-ACDB-6798AC8D33B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6A4116-AAAF-483B-ACDB-6798AC8D33B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B5D97-8BD4-4C0B-8E42-9EE55866B5A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413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5D8A9-68A2-4456-B81F-63DB72B17A96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4C3C3-507E-4346-B8A3-A05E3ECB823A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D45D2-0C73-4A21-A78E-60D670DD5DD7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80592B-23F3-4871-9D21-ADABF6A17C69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0041-5AA8-4077-A18E-18D6B4C91D12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7338D-1E07-430A-80E8-2E3D240DD9C6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7BB-54D8-40AD-AEE3-A2ABA56E7287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1AA5B-DEA2-46D3-A67C-B746324088E1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005-F3F8-4DB7-8651-8516639C9986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CA74-4BA9-4E74-BA8B-0BB59207AFA2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9EAE9-F23C-4F22-BB6F-7E9CDC06D419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9032498-D961-4B90-8B68-ED2570884584}" type="datetime1">
              <a:rPr lang="en-US" smtClean="0"/>
              <a:pPr/>
              <a:t>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Slots 11-12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6- Pointer Operators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1295400"/>
          <a:ext cx="83058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783">
                <a:tc>
                  <a:txBody>
                    <a:bodyPr/>
                    <a:lstStyle/>
                    <a:p>
                      <a:r>
                        <a:rPr lang="en-US" sz="2800" dirty="0"/>
                        <a:t>How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Get address of a variable and assign it to a 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int n= 7;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* pn = &amp;n;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608">
                <a:tc>
                  <a:txBody>
                    <a:bodyPr/>
                    <a:lstStyle/>
                    <a:p>
                      <a:r>
                        <a:rPr lang="en-US" sz="2800" dirty="0"/>
                        <a:t>Access indirectly value of a</a:t>
                      </a:r>
                      <a:r>
                        <a:rPr lang="en-US" sz="2800" baseline="0" dirty="0"/>
                        <a:t> data through it’s pointer 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*</a:t>
                      </a:r>
                      <a:r>
                        <a:rPr lang="en-US" sz="2800" dirty="0" err="1">
                          <a:solidFill>
                            <a:srgbClr val="0000FF"/>
                          </a:solidFill>
                        </a:rPr>
                        <a:t>pn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</a:rPr>
                        <a:t>  =100;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286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828800" y="41910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86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28800" y="4724400"/>
            <a:ext cx="19050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371600" y="4343400"/>
            <a:ext cx="76200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04800" y="5181600"/>
            <a:ext cx="2743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int n= 7;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int* pn = &amp;n;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867400" y="5105400"/>
            <a:ext cx="1828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67200" y="41148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67400" y="41910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 = 7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100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267200" y="4648200"/>
            <a:ext cx="13716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9996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867400" y="4724400"/>
            <a:ext cx="1981200" cy="304800"/>
          </a:xfrm>
          <a:prstGeom prst="rect">
            <a:avLst/>
          </a:prstGeom>
          <a:solidFill>
            <a:srgbClr val="33CC33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pn = 10000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581400" y="5725180"/>
            <a:ext cx="54102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*pn = 100;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Value at [10000] =100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52400" y="6056293"/>
            <a:ext cx="3429000" cy="523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pn = &amp;n; </a:t>
            </a:r>
            <a:r>
              <a:rPr lang="en-US" sz="2800" dirty="0">
                <a:solidFill>
                  <a:srgbClr val="0000FF"/>
                </a:solidFill>
                <a:sym typeface="Wingdings" pitchFamily="2" charset="2"/>
              </a:rPr>
              <a:t> pn=10000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Operators…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140" y="3224234"/>
            <a:ext cx="8695260" cy="332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4572000" y="1295400"/>
            <a:ext cx="4038600" cy="1219200"/>
            <a:chOff x="4267200" y="1524000"/>
            <a:chExt cx="4038600" cy="1219200"/>
          </a:xfrm>
        </p:grpSpPr>
        <p:sp>
          <p:nvSpPr>
            <p:cNvPr id="24" name="Rectangle 23"/>
            <p:cNvSpPr/>
            <p:nvPr/>
          </p:nvSpPr>
          <p:spPr>
            <a:xfrm>
              <a:off x="4267200" y="1524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2293620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72200" y="1524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n=7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67200" y="19050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2293616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172200" y="1905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pn= 2293620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267200" y="2362200"/>
              <a:ext cx="1676400" cy="381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2293612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6172200" y="2286000"/>
              <a:ext cx="2133600" cy="381000"/>
            </a:xfrm>
            <a:prstGeom prst="rect">
              <a:avLst/>
            </a:prstGeom>
            <a:solidFill>
              <a:srgbClr val="33CC33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ppn= 2293616</a:t>
              </a:r>
            </a:p>
          </p:txBody>
        </p:sp>
        <p:cxnSp>
          <p:nvCxnSpPr>
            <p:cNvPr id="33" name="Straight Arrow Connector 32"/>
            <p:cNvCxnSpPr>
              <a:stCxn id="24" idx="3"/>
            </p:cNvCxnSpPr>
            <p:nvPr/>
          </p:nvCxnSpPr>
          <p:spPr>
            <a:xfrm>
              <a:off x="5943600" y="1714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8" idx="3"/>
            </p:cNvCxnSpPr>
            <p:nvPr/>
          </p:nvCxnSpPr>
          <p:spPr>
            <a:xfrm>
              <a:off x="5943600" y="2095500"/>
              <a:ext cx="381000" cy="3429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3810000" y="2819400"/>
            <a:ext cx="51054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  pn stores address of 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pn: int*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p</a:t>
            </a:r>
            <a:r>
              <a:rPr lang="en-US" sz="2400" dirty="0">
                <a:solidFill>
                  <a:schemeClr val="bg1"/>
                </a:solidFill>
              </a:rPr>
              <a:t>n </a:t>
            </a:r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 int*  ppn stores address of pn </a:t>
            </a:r>
          </a:p>
          <a:p>
            <a:r>
              <a:rPr lang="en-US" sz="2400" dirty="0">
                <a:solidFill>
                  <a:schemeClr val="bg1"/>
                </a:solidFill>
                <a:sym typeface="Wingdings" pitchFamily="2" charset="2"/>
              </a:rPr>
              <a:t>    ppn: (int*)*  </a:t>
            </a:r>
            <a:r>
              <a:rPr lang="en-US" sz="2400" b="1" dirty="0">
                <a:solidFill>
                  <a:srgbClr val="FFFF00"/>
                </a:solidFill>
                <a:sym typeface="Wingdings" pitchFamily="2" charset="2"/>
              </a:rPr>
              <a:t>ppn: int**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6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/>
          <a:lstStyle/>
          <a:p>
            <a:r>
              <a:rPr lang="en-US" dirty="0"/>
              <a:t>Pointer Operators… Walkthrough</a:t>
            </a:r>
            <a:endParaRPr lang="en-US" dirty="0">
              <a:latin typeface="Arial" charset="0"/>
              <a:cs typeface="Arial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696566"/>
            <a:ext cx="5791200" cy="4161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6" name="Group 25"/>
          <p:cNvGrpSpPr/>
          <p:nvPr/>
        </p:nvGrpSpPr>
        <p:grpSpPr>
          <a:xfrm>
            <a:off x="152400" y="914400"/>
            <a:ext cx="2819400" cy="1524000"/>
            <a:chOff x="4419600" y="1676400"/>
            <a:chExt cx="2819400" cy="1524000"/>
          </a:xfrm>
        </p:grpSpPr>
        <p:sp>
          <p:nvSpPr>
            <p:cNvPr id="18" name="Rectangle 17"/>
            <p:cNvSpPr/>
            <p:nvPr/>
          </p:nvSpPr>
          <p:spPr>
            <a:xfrm>
              <a:off x="4419600" y="1676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100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19600" y="2057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96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19600" y="2438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92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419600" y="2819400"/>
              <a:ext cx="914400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88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486400" y="1676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n=7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54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486400" y="2057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m=6 </a:t>
              </a:r>
              <a:r>
                <a:rPr lang="en-US" b="1" dirty="0">
                  <a:solidFill>
                    <a:srgbClr val="0000FF"/>
                  </a:solidFill>
                  <a:sym typeface="Wingdings" pitchFamily="2" charset="2"/>
                </a:rPr>
                <a:t> -30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486400" y="2438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pn=100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86400" y="2819400"/>
              <a:ext cx="17526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rgbClr val="0000FF"/>
                  </a:solidFill>
                </a:rPr>
                <a:t>pm= 96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86200" y="914400"/>
            <a:ext cx="5029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*pn = 2*(*pm) + m*n;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2*(value at  96) + m *n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2*6 + 6 *7</a:t>
            </a:r>
          </a:p>
          <a:p>
            <a:r>
              <a:rPr lang="en-US" sz="2400" dirty="0">
                <a:solidFill>
                  <a:schemeClr val="tx1"/>
                </a:solidFill>
              </a:rPr>
              <a:t>Value at 100 = 12 + 42 = 54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495800" y="2667000"/>
            <a:ext cx="4419600" cy="24384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*pm += 3*m - (*pn);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value at 100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3*6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18 –  54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+=  (-36) 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Value at 96 = 6+  (-36) = -30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rot="5400000" flipH="1" flipV="1">
            <a:off x="2438400" y="2971800"/>
            <a:ext cx="1752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1"/>
          </p:cNvCxnSpPr>
          <p:nvPr/>
        </p:nvCxnSpPr>
        <p:spPr>
          <a:xfrm rot="10800000">
            <a:off x="2286000" y="1066800"/>
            <a:ext cx="16002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886200" y="45720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1"/>
          </p:cNvCxnSpPr>
          <p:nvPr/>
        </p:nvCxnSpPr>
        <p:spPr>
          <a:xfrm rot="10800000">
            <a:off x="2514600" y="1524000"/>
            <a:ext cx="1981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ooter Placeholder 3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3" name="Slide Number Placeholder 32"/>
          <p:cNvSpPr>
            <a:spLocks noGrp="1"/>
          </p:cNvSpPr>
          <p:nvPr>
            <p:ph type="sldNum" sz="quarter" idx="12"/>
          </p:nvPr>
        </p:nvSpPr>
        <p:spPr>
          <a:xfrm>
            <a:off x="6934200" y="6613525"/>
            <a:ext cx="2133600" cy="244475"/>
          </a:xfrm>
        </p:spPr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87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Walkthroughs: Do yourself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6250" y="1066800"/>
            <a:ext cx="2419350" cy="2524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962650" y="1066800"/>
            <a:ext cx="2571750" cy="25717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067050" y="1066800"/>
            <a:ext cx="2667000" cy="25431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457200" y="3861542"/>
            <a:ext cx="3505200" cy="267765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+=12-m+ (*p2);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m + n- 2*(*p1);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printf(“%d”, m+n); 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What is the output?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0" y="3886200"/>
            <a:ext cx="3962400" cy="2234458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 n=7, m=8;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int* p1= &amp;n, *p2=&amp;m;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*p1 +=5 + 3*(*p2) –n 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*p2 = 5*(*p1) – 4*m + 2*n;</a:t>
            </a:r>
          </a:p>
          <a:p>
            <a:pPr>
              <a:spcBef>
                <a:spcPct val="20000"/>
              </a:spcBef>
              <a:buClr>
                <a:srgbClr val="0000FF"/>
              </a:buClr>
              <a:buSzPct val="80000"/>
            </a:pPr>
            <a:r>
              <a:rPr lang="en-US" sz="2400" dirty="0">
                <a:solidFill>
                  <a:schemeClr val="bg1"/>
                </a:solidFill>
                <a:cs typeface="Arial" charset="0"/>
              </a:rPr>
              <a:t> What are values of m and n?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about Accessing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8915400" cy="2743199"/>
          </a:xfrm>
        </p:spPr>
        <p:txBody>
          <a:bodyPr>
            <a:normAutofit/>
          </a:bodyPr>
          <a:lstStyle/>
          <a:p>
            <a:r>
              <a:rPr lang="en-US" sz="2400" dirty="0"/>
              <a:t>Accessing data through pointers will manipulate on basic-data size.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int*  4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char*  only 1 byte is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Access double*  8 bytes are affected.</a:t>
            </a:r>
          </a:p>
          <a:p>
            <a:pPr>
              <a:buFont typeface="Wingdings"/>
              <a:buChar char="à"/>
            </a:pPr>
            <a:r>
              <a:rPr lang="en-US" sz="2400" dirty="0">
                <a:sym typeface="Wingdings" pitchFamily="2" charset="2"/>
              </a:rPr>
              <a:t>Assign pointers which belong to different types are not allowed.  If needed, you must explicitly casting.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0993" y="3867150"/>
            <a:ext cx="3187990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5093550"/>
            <a:ext cx="6203832" cy="134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Attention…Pointers: Explicit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001000" cy="914399"/>
          </a:xfrm>
          <a:solidFill>
            <a:srgbClr val="008000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Review</a:t>
            </a:r>
            <a:r>
              <a:rPr lang="en-US" sz="2800" dirty="0">
                <a:solidFill>
                  <a:schemeClr val="bg1"/>
                </a:solidFill>
              </a:rPr>
              <a:t>: When a casting is performed, lowest byte is copied first then the higher bytes.</a:t>
            </a:r>
            <a:endParaRPr lang="en-US" sz="2800" dirty="0">
              <a:solidFill>
                <a:schemeClr val="bg1"/>
              </a:solidFill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514600"/>
            <a:ext cx="3371850" cy="32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953000" y="28194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1242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3429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0000 0100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14800" y="3810000"/>
            <a:ext cx="838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500/ 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530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62400" y="4191000"/>
            <a:ext cx="9906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629400" y="41910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500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53400" y="4114800"/>
            <a:ext cx="457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pp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6248400" y="4343400"/>
            <a:ext cx="9144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53000" y="3733800"/>
            <a:ext cx="1524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0000 0000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530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4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629400" y="4648200"/>
            <a:ext cx="1524000" cy="685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Manipulate on 1 byte only</a:t>
            </a:r>
          </a:p>
        </p:txBody>
      </p:sp>
      <p:pic>
        <p:nvPicPr>
          <p:cNvPr id="21" name="Picture 8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2"/>
          <a:stretch/>
        </p:blipFill>
        <p:spPr bwMode="auto">
          <a:xfrm>
            <a:off x="2013858" y="5181600"/>
            <a:ext cx="179614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 : +, -, ++, --</a:t>
            </a:r>
            <a:endParaRPr lang="en-US" b="1" dirty="0">
              <a:latin typeface="Arial" charset="0"/>
              <a:cs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562600"/>
            <a:ext cx="6705600" cy="1060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143000"/>
            <a:ext cx="5638800" cy="4187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 flipV="1">
            <a:off x="7010400" y="16764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 flipV="1">
            <a:off x="7010400" y="23622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7010400" y="30480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x</a:t>
            </a:r>
          </a:p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7010400" y="37338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 flipV="1">
            <a:off x="7010400" y="4419600"/>
            <a:ext cx="9144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943600" y="35052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2293616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436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28194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2293624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943600" y="2133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2293632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086600" y="4419600"/>
            <a:ext cx="762000" cy="3810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001000" y="4572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01000" y="48768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01000" y="51816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2293596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001000" y="4191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2293608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01000" y="3810000"/>
            <a:ext cx="990600" cy="2286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2293612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505200" y="3886200"/>
            <a:ext cx="19812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access data  using pD  (bytes) can cause  a harm on the variable n</a:t>
            </a:r>
          </a:p>
        </p:txBody>
      </p:sp>
      <p:cxnSp>
        <p:nvCxnSpPr>
          <p:cNvPr id="26" name="Straight Arrow Connector 25"/>
          <p:cNvCxnSpPr>
            <a:stCxn id="24" idx="3"/>
            <a:endCxn id="14" idx="1"/>
          </p:cNvCxnSpPr>
          <p:nvPr/>
        </p:nvCxnSpPr>
        <p:spPr>
          <a:xfrm>
            <a:off x="5486400" y="4572000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3124200" y="1219200"/>
            <a:ext cx="5638800" cy="304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Pointer +i </a:t>
            </a:r>
            <a:r>
              <a:rPr lang="en-US" sz="2400" b="1" dirty="0">
                <a:solidFill>
                  <a:srgbClr val="FF0000"/>
                </a:solidFill>
                <a:sym typeface="Wingdings" pitchFamily="2" charset="2"/>
              </a:rPr>
              <a:t> Pointer + (i*sizeof(baseType))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020762"/>
          </a:xfrm>
        </p:spPr>
        <p:txBody>
          <a:bodyPr/>
          <a:lstStyle/>
          <a:p>
            <a:r>
              <a:rPr lang="en-US" dirty="0"/>
              <a:t>Pointer Arithmetic Operators :</a:t>
            </a:r>
            <a:br>
              <a:rPr lang="en-US" dirty="0"/>
            </a:br>
            <a:r>
              <a:rPr lang="en-US" dirty="0"/>
              <a:t>Accessing the neighbor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6200" y="2514600"/>
            <a:ext cx="3200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Copy and paste, run the program, explain the result.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429000" y="1524000"/>
            <a:ext cx="5410200" cy="5029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/* file pointer_demo4.c */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#include &lt;stdio.h&gt;</a:t>
            </a:r>
          </a:p>
          <a:p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main()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{  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n2= 10;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n1= 6;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 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n0= 5;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* p = &amp;n1;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*p=9;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p++;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*p=15;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p--;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*p=-3;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printf("n2=%d, n1=%d, n0=%d\n", n2, n1, n0);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getchar();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return 0;</a:t>
            </a:r>
          </a:p>
          <a:p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}</a:t>
            </a:r>
            <a:endParaRPr 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Footer Placeholder 2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358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24584" name="Rectangle 6"/>
          <p:cNvSpPr>
            <a:spLocks noChangeArrowheads="1"/>
          </p:cNvSpPr>
          <p:nvPr/>
        </p:nvSpPr>
        <p:spPr bwMode="auto">
          <a:xfrm>
            <a:off x="304800" y="1066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double *p; </a:t>
            </a:r>
          </a:p>
          <a:p>
            <a:r>
              <a:rPr lang="en-US" sz="2400" dirty="0"/>
              <a:t>Suppose that a double occupies the memory block of 8 bytes and </a:t>
            </a:r>
          </a:p>
          <a:p>
            <a:r>
              <a:rPr lang="en-US" sz="2400" dirty="0"/>
              <a:t>p  stores the value of 1200.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04800" y="27432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long*p; </a:t>
            </a:r>
          </a:p>
          <a:p>
            <a:r>
              <a:rPr lang="en-US" sz="2400" dirty="0"/>
              <a:t>Suppose that a long number occupies the memory block of 4 bytes </a:t>
            </a:r>
          </a:p>
          <a:p>
            <a:r>
              <a:rPr lang="en-US" sz="2400" dirty="0"/>
              <a:t>And p  stores the value of 1000.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4800" y="4495800"/>
            <a:ext cx="8458200" cy="1447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 dirty="0"/>
              <a:t>char*p; </a:t>
            </a:r>
          </a:p>
          <a:p>
            <a:r>
              <a:rPr lang="en-US" sz="2400" dirty="0"/>
              <a:t>Suppose that a character occupies the memory block of 1 byte </a:t>
            </a:r>
          </a:p>
          <a:p>
            <a:r>
              <a:rPr lang="en-US" sz="2400" dirty="0"/>
              <a:t>and p  stores the value of 207000. </a:t>
            </a:r>
          </a:p>
          <a:p>
            <a:r>
              <a:rPr lang="en-US" sz="2400" dirty="0"/>
              <a:t>What are the result of the following expression? p+8     p-3     p++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8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Arithmetic Operators…</a:t>
            </a:r>
            <a:endParaRPr lang="en-US" b="1" dirty="0">
              <a:latin typeface="Arial" charset="0"/>
              <a:cs typeface="Arial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87350" y="3581400"/>
            <a:ext cx="83756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a pointer is incremented, it points to the memory location of the next element of its base type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352425" y="4351338"/>
            <a:ext cx="87153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Each time it is decremented it points to the location of the previous element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57188" y="5105400"/>
            <a:ext cx="84820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ahoma" pitchFamily="34" charset="0"/>
                <a:cs typeface="Times New Roman" pitchFamily="18" charset="0"/>
              </a:rPr>
              <a:t>All other pointers will increase or decrease depending on the length of the data type they are pointing to</a:t>
            </a:r>
          </a:p>
        </p:txBody>
      </p:sp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20" y="1219200"/>
            <a:ext cx="8521960" cy="217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9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>
                <a:solidFill>
                  <a:srgbClr val="0000CC"/>
                </a:solidFill>
              </a:rPr>
              <a:t>After studying this chapter, you should be able to: </a:t>
            </a:r>
          </a:p>
          <a:p>
            <a:endParaRPr lang="en-US" dirty="0">
              <a:solidFill>
                <a:srgbClr val="0000CC"/>
              </a:solidFill>
            </a:endParaRPr>
          </a:p>
          <a:p>
            <a:r>
              <a:rPr lang="en-US" dirty="0">
                <a:solidFill>
                  <a:srgbClr val="0000CC"/>
                </a:solidFill>
              </a:rPr>
              <a:t>Understand where program’s data can be putted</a:t>
            </a:r>
          </a:p>
          <a:p>
            <a:r>
              <a:rPr lang="en-US" dirty="0">
                <a:solidFill>
                  <a:srgbClr val="0000CC"/>
                </a:solidFill>
              </a:rPr>
              <a:t>Explain what are pointers</a:t>
            </a:r>
          </a:p>
          <a:p>
            <a:r>
              <a:rPr lang="en-US" dirty="0">
                <a:solidFill>
                  <a:srgbClr val="0000CC"/>
                </a:solidFill>
              </a:rPr>
              <a:t>Declare pointers in a program</a:t>
            </a:r>
          </a:p>
          <a:p>
            <a:r>
              <a:rPr lang="en-US" dirty="0">
                <a:solidFill>
                  <a:srgbClr val="0000CC"/>
                </a:solidFill>
              </a:rPr>
              <a:t>Discuss about where pointers can be used</a:t>
            </a:r>
          </a:p>
          <a:p>
            <a:r>
              <a:rPr lang="en-US" dirty="0">
                <a:solidFill>
                  <a:srgbClr val="0000CC"/>
                </a:solidFill>
              </a:rPr>
              <a:t>Understand operators on pointers</a:t>
            </a:r>
          </a:p>
          <a:p>
            <a:r>
              <a:rPr lang="en-US" dirty="0">
                <a:solidFill>
                  <a:srgbClr val="0000CC"/>
                </a:solidFill>
              </a:rPr>
              <a:t>Implement functions in which pointers are parameters</a:t>
            </a:r>
          </a:p>
          <a:p>
            <a:r>
              <a:rPr lang="en-US" dirty="0">
                <a:solidFill>
                  <a:srgbClr val="0000CC"/>
                </a:solidFill>
              </a:rPr>
              <a:t>Use build-in functions to allocate data dynamically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Pointer Comparisons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533400" y="1185208"/>
            <a:ext cx="79248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36550" indent="-33655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Two pointers can be compared in a relational expression provided both the pointers  are pointing to variables of the same type. </a:t>
            </a:r>
          </a:p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Consider that ptr_a and ptr_b are 2 pointer variables, which point to data elements a and b. In this case the following comparisons are  possible:</a:t>
            </a:r>
          </a:p>
        </p:txBody>
      </p:sp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657600"/>
            <a:ext cx="8942294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96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Pointers as Parameters of a Function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8153400" cy="1066799"/>
          </a:xfrm>
        </p:spPr>
        <p:txBody>
          <a:bodyPr>
            <a:normAutofit fontScale="92500"/>
          </a:bodyPr>
          <a:lstStyle/>
          <a:p>
            <a:r>
              <a:rPr lang="en-US" dirty="0"/>
              <a:t>C passes arguments to parameters by values only </a:t>
            </a:r>
            <a:r>
              <a:rPr lang="en-US" dirty="0">
                <a:sym typeface="Wingdings" pitchFamily="2" charset="2"/>
              </a:rPr>
              <a:t> C functions can not modify outside data.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05" y="2381250"/>
            <a:ext cx="3616440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5943600" y="49530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 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5943600" y="5410200"/>
            <a:ext cx="1676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  = 7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y  = 7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5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36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x = 5 </a:t>
            </a:r>
            <a:r>
              <a:rPr lang="en-US" sz="2400" dirty="0">
                <a:solidFill>
                  <a:srgbClr val="FF0000"/>
                </a:solidFill>
                <a:sym typeface="Wingdings" pitchFamily="2" charset="2"/>
              </a:rPr>
              <a:t> 7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715000" y="4419600"/>
            <a:ext cx="1371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 flipH="1" flipV="1">
            <a:off x="4915694" y="4457700"/>
            <a:ext cx="23622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2600" y="4572000"/>
            <a:ext cx="24384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as Parameters of a Function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334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800" dirty="0">
                <a:sym typeface="Wingdings" pitchFamily="2" charset="2"/>
              </a:rPr>
              <a:t>Use pointer arguments, we can modify outside values.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81800" y="49530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  = 5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781800" y="5410200"/>
            <a:ext cx="1676400" cy="457200"/>
          </a:xfrm>
          <a:prstGeom prst="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  = 7 </a:t>
            </a:r>
            <a:r>
              <a:rPr lang="en-US" sz="2400" b="1" dirty="0">
                <a:solidFill>
                  <a:schemeClr val="tx1"/>
                </a:solidFill>
                <a:sym typeface="Wingdings" pitchFamily="2" charset="2"/>
              </a:rPr>
              <a:t> 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781800" y="29718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py: 996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81800" y="34290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px : 1000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81800" y="3886200"/>
            <a:ext cx="1676400" cy="4572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  = 5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867400" y="51054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867400" y="5562600"/>
            <a:ext cx="914400" cy="3048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solidFill>
                  <a:srgbClr val="FF0000"/>
                </a:solidFill>
              </a:rPr>
              <a:t>996</a:t>
            </a:r>
          </a:p>
        </p:txBody>
      </p:sp>
      <p:cxnSp>
        <p:nvCxnSpPr>
          <p:cNvPr id="20" name="Straight Arrow Connector 19"/>
          <p:cNvCxnSpPr>
            <a:stCxn id="16" idx="0"/>
          </p:cNvCxnSpPr>
          <p:nvPr/>
        </p:nvCxnSpPr>
        <p:spPr>
          <a:xfrm rot="5400000" flipH="1" flipV="1">
            <a:off x="5905500" y="4076700"/>
            <a:ext cx="14478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 flipH="1" flipV="1">
            <a:off x="5829300" y="4076700"/>
            <a:ext cx="22098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5362575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8- Dynamic Allocated Data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200" y="990600"/>
            <a:ext cx="61722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Stdlib.h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calloc</a:t>
            </a:r>
            <a:r>
              <a:rPr lang="en-US" sz="2000" dirty="0">
                <a:solidFill>
                  <a:schemeClr val="tx1"/>
                </a:solidFill>
              </a:rPr>
              <a:t>  (size_t numberOfItem, size_t  bytesPerItem) 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 </a:t>
            </a:r>
            <a:r>
              <a:rPr lang="en-US" sz="2000" b="1" dirty="0">
                <a:solidFill>
                  <a:schemeClr val="tx1"/>
                </a:solidFill>
              </a:rPr>
              <a:t>malloc</a:t>
            </a:r>
            <a:r>
              <a:rPr lang="en-US" sz="2000" dirty="0">
                <a:solidFill>
                  <a:schemeClr val="tx1"/>
                </a:solidFill>
              </a:rPr>
              <a:t> (size_t  numBytes) 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void* </a:t>
            </a:r>
            <a:r>
              <a:rPr lang="en-US" sz="2000" b="1" dirty="0">
                <a:solidFill>
                  <a:schemeClr val="tx1"/>
                </a:solidFill>
              </a:rPr>
              <a:t>realloc</a:t>
            </a:r>
            <a:r>
              <a:rPr lang="en-US" sz="2000" dirty="0">
                <a:solidFill>
                  <a:schemeClr val="tx1"/>
                </a:solidFill>
              </a:rPr>
              <a:t> (void* curPointer, size_t newNumBytes);</a:t>
            </a:r>
          </a:p>
          <a:p>
            <a:pPr>
              <a:defRPr/>
            </a:pPr>
            <a:r>
              <a:rPr lang="en-US" sz="2000" dirty="0">
                <a:solidFill>
                  <a:schemeClr val="tx1"/>
                </a:solidFill>
              </a:rPr>
              <a:t>void  </a:t>
            </a:r>
            <a:r>
              <a:rPr lang="en-US" sz="2000" b="1" dirty="0">
                <a:solidFill>
                  <a:schemeClr val="tx1"/>
                </a:solidFill>
              </a:rPr>
              <a:t>free</a:t>
            </a:r>
            <a:r>
              <a:rPr lang="en-US" sz="2000" dirty="0">
                <a:solidFill>
                  <a:schemeClr val="tx1"/>
                </a:solidFill>
              </a:rPr>
              <a:t>(void* willBeDeletedPointer);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200" y="2819400"/>
            <a:ext cx="3657600" cy="17526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b="1" dirty="0">
                <a:solidFill>
                  <a:srgbClr val="C00000"/>
                </a:solidFill>
              </a:rPr>
              <a:t>Examples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int* p = (int*)  </a:t>
            </a:r>
            <a:r>
              <a:rPr lang="en-US" b="1" dirty="0">
                <a:solidFill>
                  <a:schemeClr val="tx1"/>
                </a:solidFill>
              </a:rPr>
              <a:t>malloc</a:t>
            </a:r>
            <a:r>
              <a:rPr lang="en-US" dirty="0">
                <a:solidFill>
                  <a:schemeClr val="tx1"/>
                </a:solidFill>
              </a:rPr>
              <a:t> (sizeof (int)) 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*p=2;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….</a:t>
            </a:r>
          </a:p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free</a:t>
            </a:r>
            <a:r>
              <a:rPr lang="en-US" dirty="0">
                <a:solidFill>
                  <a:schemeClr val="tx1"/>
                </a:solidFill>
              </a:rPr>
              <a:t>(p);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7391400" y="2514600"/>
            <a:ext cx="1600200" cy="152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Heap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7391400" y="1066800"/>
            <a:ext cx="1600200" cy="609600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7391400" y="1676400"/>
            <a:ext cx="1600200" cy="8382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Code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Segment</a:t>
            </a:r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7391400" y="4038600"/>
            <a:ext cx="1600200" cy="17526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Stack</a:t>
            </a:r>
          </a:p>
          <a:p>
            <a:pPr algn="ctr"/>
            <a:r>
              <a:rPr lang="en-US" b="1" dirty="0"/>
              <a:t>Segment</a:t>
            </a: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4191000" y="2743200"/>
            <a:ext cx="1066800" cy="5334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V="1">
            <a:off x="5257800" y="1295400"/>
            <a:ext cx="22098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15"/>
          <p:cNvSpPr>
            <a:spLocks noChangeShapeType="1"/>
          </p:cNvSpPr>
          <p:nvPr/>
        </p:nvSpPr>
        <p:spPr bwMode="auto">
          <a:xfrm>
            <a:off x="5257800" y="2971800"/>
            <a:ext cx="2286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8" name="Line 16"/>
          <p:cNvSpPr>
            <a:spLocks noChangeShapeType="1"/>
          </p:cNvSpPr>
          <p:nvPr/>
        </p:nvSpPr>
        <p:spPr bwMode="auto">
          <a:xfrm>
            <a:off x="5257800" y="2971800"/>
            <a:ext cx="2286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5943600" y="3657600"/>
            <a:ext cx="1371600" cy="1066800"/>
          </a:xfrm>
          <a:prstGeom prst="irregularSeal2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Local</a:t>
            </a:r>
          </a:p>
        </p:txBody>
      </p:sp>
      <p:sp>
        <p:nvSpPr>
          <p:cNvPr id="30" name="AutoShape 12"/>
          <p:cNvSpPr>
            <a:spLocks noChangeArrowheads="1"/>
          </p:cNvSpPr>
          <p:nvPr/>
        </p:nvSpPr>
        <p:spPr bwMode="auto">
          <a:xfrm>
            <a:off x="5715000" y="1524000"/>
            <a:ext cx="1371600" cy="1066800"/>
          </a:xfrm>
          <a:prstGeom prst="irregularSeal2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Global</a:t>
            </a:r>
          </a:p>
        </p:txBody>
      </p:sp>
      <p:sp>
        <p:nvSpPr>
          <p:cNvPr id="31" name="AutoShape 13"/>
          <p:cNvSpPr>
            <a:spLocks noChangeArrowheads="1"/>
          </p:cNvSpPr>
          <p:nvPr/>
        </p:nvSpPr>
        <p:spPr bwMode="auto">
          <a:xfrm>
            <a:off x="5638800" y="2590800"/>
            <a:ext cx="1600200" cy="1066800"/>
          </a:xfrm>
          <a:prstGeom prst="irregularSeal2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Dynamic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600200" y="3657600"/>
            <a:ext cx="3276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u="sng" dirty="0"/>
              <a:t>calloc</a:t>
            </a:r>
            <a:r>
              <a:rPr lang="en-US" sz="2000" dirty="0"/>
              <a:t>: Contiguous Allocation</a:t>
            </a:r>
          </a:p>
          <a:p>
            <a:r>
              <a:rPr lang="en-US" sz="2000" b="1" u="sng" dirty="0"/>
              <a:t>malloc</a:t>
            </a:r>
            <a:r>
              <a:rPr lang="en-US" sz="2000" dirty="0"/>
              <a:t>: Memory allocation</a:t>
            </a:r>
          </a:p>
          <a:p>
            <a:r>
              <a:rPr lang="en-US" sz="2000" b="1" u="sng" dirty="0" err="1"/>
              <a:t>reall</a:t>
            </a:r>
            <a:r>
              <a:rPr lang="en-US" sz="2000" b="1" u="sng" dirty="0"/>
              <a:t> </a:t>
            </a:r>
            <a:r>
              <a:rPr lang="en-US" sz="2000" b="1" u="sng" dirty="0" err="1"/>
              <a:t>oc</a:t>
            </a:r>
            <a:r>
              <a:rPr lang="en-US" sz="2000" dirty="0"/>
              <a:t>: Re allocation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" y="4800600"/>
            <a:ext cx="7239000" cy="1828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size_t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Another name of the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type. It is used in case of memory allocation managing.</a:t>
            </a:r>
            <a:endParaRPr lang="en-US" sz="2400" b="1" u="sng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the general datatype  which means that the data type is not determined yet.  So, user must give an explicit casting when it is used.  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50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200" dirty="0">
                <a:latin typeface="Arial" charset="0"/>
                <a:cs typeface="Arial" charset="0"/>
              </a:rPr>
              <a:t>Demo: Dynamic Allocated Data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8600" y="567690"/>
            <a:ext cx="5715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/* file pointer_demo5.c */</a:t>
            </a:r>
          </a:p>
          <a:p>
            <a:r>
              <a:rPr lang="en-US" b="1" dirty="0"/>
              <a:t>#include</a:t>
            </a:r>
            <a:r>
              <a:rPr lang="en-US" dirty="0"/>
              <a:t> &lt;stdio.h&gt;</a:t>
            </a:r>
          </a:p>
          <a:p>
            <a:r>
              <a:rPr lang="en-US" b="1" dirty="0"/>
              <a:t>const int</a:t>
            </a:r>
            <a:r>
              <a:rPr lang="en-US" dirty="0"/>
              <a:t> MAXN =100;</a:t>
            </a:r>
          </a:p>
          <a:p>
            <a:r>
              <a:rPr lang="en-US" b="1" dirty="0"/>
              <a:t>int </a:t>
            </a:r>
            <a:r>
              <a:rPr lang="en-US" dirty="0"/>
              <a:t>main()</a:t>
            </a:r>
          </a:p>
          <a:p>
            <a:r>
              <a:rPr lang="en-US" dirty="0"/>
              <a:t>{  </a:t>
            </a:r>
            <a:r>
              <a:rPr lang="en-US" b="1" dirty="0"/>
              <a:t>int</a:t>
            </a:r>
            <a:r>
              <a:rPr lang="en-US" dirty="0"/>
              <a:t> n;   </a:t>
            </a:r>
            <a:r>
              <a:rPr lang="en-US" b="1" dirty="0"/>
              <a:t>int</a:t>
            </a:r>
            <a:r>
              <a:rPr lang="en-US" dirty="0"/>
              <a:t> *p1;   </a:t>
            </a:r>
            <a:r>
              <a:rPr lang="en-US" b="1" dirty="0"/>
              <a:t>int</a:t>
            </a:r>
            <a:r>
              <a:rPr lang="en-US" dirty="0"/>
              <a:t> *p2;   </a:t>
            </a:r>
            <a:r>
              <a:rPr lang="en-US" b="1" dirty="0"/>
              <a:t>int</a:t>
            </a:r>
            <a:r>
              <a:rPr lang="en-US" dirty="0"/>
              <a:t> *p3;</a:t>
            </a:r>
          </a:p>
          <a:p>
            <a:r>
              <a:rPr lang="en-US" dirty="0"/>
              <a:t>   printf("Address of MAXN: %u\n", &amp;MAXN);</a:t>
            </a:r>
          </a:p>
          <a:p>
            <a:r>
              <a:rPr lang="en-US" dirty="0"/>
              <a:t>   printf("Main function ia allocated at: %u\n", &amp;main);</a:t>
            </a:r>
          </a:p>
          <a:p>
            <a:r>
              <a:rPr lang="en-US" dirty="0"/>
              <a:t>   printf("Address of n : %u\n", &amp;n);</a:t>
            </a:r>
          </a:p>
          <a:p>
            <a:r>
              <a:rPr lang="en-US" dirty="0"/>
              <a:t>   printf("Address of p1: %u\n", &amp;p1);</a:t>
            </a:r>
          </a:p>
          <a:p>
            <a:r>
              <a:rPr lang="en-US" dirty="0"/>
              <a:t>   printf("Address of p2: %u\n", &amp;p2);</a:t>
            </a:r>
          </a:p>
          <a:p>
            <a:r>
              <a:rPr lang="en-US" dirty="0"/>
              <a:t>   p1 = (int*)malloc(sizeof(int));    </a:t>
            </a:r>
          </a:p>
          <a:p>
            <a:r>
              <a:rPr lang="en-US" dirty="0"/>
              <a:t>   p2 = (int*)malloc(sizeof(int));    </a:t>
            </a:r>
          </a:p>
          <a:p>
            <a:r>
              <a:rPr lang="en-US" dirty="0"/>
              <a:t>   p3 = (int*)malloc(sizeof(int));    </a:t>
            </a:r>
          </a:p>
          <a:p>
            <a:r>
              <a:rPr lang="en-US" dirty="0"/>
              <a:t>   printf("Dynamic allocation (p1) at: %u\n", p1);</a:t>
            </a:r>
          </a:p>
          <a:p>
            <a:r>
              <a:rPr lang="en-US" dirty="0"/>
              <a:t>   printf("Dynamic allocation (p2) at: %u\n", p2);</a:t>
            </a:r>
          </a:p>
          <a:p>
            <a:r>
              <a:rPr lang="en-US" dirty="0"/>
              <a:t>   printf("Dynamic allocation (p3) at: %u\n", p3);</a:t>
            </a:r>
          </a:p>
          <a:p>
            <a:r>
              <a:rPr lang="en-US" dirty="0"/>
              <a:t>   getchar();</a:t>
            </a:r>
          </a:p>
          <a:p>
            <a:r>
              <a:rPr lang="en-US" dirty="0"/>
              <a:t>   free(p1);</a:t>
            </a:r>
          </a:p>
          <a:p>
            <a:r>
              <a:rPr lang="en-US" dirty="0"/>
              <a:t>   free(p2);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62600" y="1371600"/>
            <a:ext cx="3352800" cy="426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(1) Copy, past, compile and run the program.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(2) Draw the memory map. 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(3) Show that where is data segment, code segment, stack segment and heap of the program.</a:t>
            </a:r>
          </a:p>
          <a:p>
            <a:r>
              <a:rPr lang="en-US" sz="2400" dirty="0">
                <a:solidFill>
                  <a:srgbClr val="0000FF"/>
                </a:solidFill>
              </a:rPr>
              <a:t>(4) Give  comment about  the direction of  dynamic  memory allocation.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374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990600"/>
            <a:ext cx="8763000" cy="1066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Use dynamic memory allocation. Develop a program that will accept two real numbers then  sum of them, their difference, their product, and their quotient are printed out.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1000" y="2286000"/>
            <a:ext cx="5562600" cy="3733800"/>
          </a:xfrm>
          <a:prstGeom prst="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/* main() */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double *p1, *p2;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p1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p2 = (double*) malloc ( sizeof(double));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printf(“p1, address: %u, value: %u\n”, &amp;p1, p1);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printf(“p2, address: %u, value: %u\n”, &amp;p2,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printf(“Input 2 numbers:”);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scanf( “%lf%lf”, p1, 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printf(“Sum: %lf\n”, *p1 +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printf(“Difference: %lf\n”, *p1 - *p2);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printf(“Product: %lf\n”, *p1 * (*p2));</a:t>
            </a:r>
          </a:p>
          <a:p>
            <a:pPr>
              <a:defRPr/>
            </a:pP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printf(“Quotient: %lf\n”, *p1 / *p2);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248400" y="2971800"/>
            <a:ext cx="2667000" cy="10668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(1) Run this program</a:t>
            </a:r>
          </a:p>
          <a:p>
            <a:pPr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(2) Draw the memory map (stack, heap).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628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cs typeface="Arial" charset="0"/>
              </a:rPr>
              <a:t>Dynamic Allocated Data- Do yourself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19200"/>
            <a:ext cx="8382000" cy="4800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Write a C program using dynamic allocating memory to allow user entering two characters then the program will print out characters between these in ascending order.</a:t>
            </a:r>
          </a:p>
          <a:p>
            <a:pPr>
              <a:defRPr/>
            </a:pPr>
            <a:r>
              <a:rPr lang="en-US" sz="2400" u="sng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  DA</a:t>
            </a:r>
          </a:p>
          <a:p>
            <a:pPr>
              <a:defRPr/>
            </a:pPr>
            <a:r>
              <a:rPr lang="en-US" sz="2400" i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Output</a:t>
            </a: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    65   81   41   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    66   82   42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    67   83   43</a:t>
            </a: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    68   84   44</a:t>
            </a:r>
          </a:p>
          <a:p>
            <a:pPr>
              <a:defRPr/>
            </a:pP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After the program executes, draw the memory map of the program.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971800" y="2590800"/>
            <a:ext cx="5867400" cy="259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Danh từ: 2 pointer char* pc1, *pc2;</a:t>
            </a:r>
          </a:p>
          <a:p>
            <a:r>
              <a:rPr lang="en-US" dirty="0"/>
              <a:t>Động từ</a:t>
            </a:r>
          </a:p>
          <a:p>
            <a:pPr>
              <a:buFontTx/>
              <a:buChar char="-"/>
            </a:pPr>
            <a:r>
              <a:rPr lang="en-US" dirty="0"/>
              <a:t>Cấp bộ nhớ pc1, pc2;</a:t>
            </a:r>
          </a:p>
          <a:p>
            <a:pPr>
              <a:buFontTx/>
              <a:buChar char="-"/>
            </a:pPr>
            <a:r>
              <a:rPr lang="en-US" dirty="0"/>
              <a:t> Nhập 2 ký  tự vào pc1, pc2</a:t>
            </a:r>
          </a:p>
          <a:p>
            <a:pPr>
              <a:buFontTx/>
              <a:buChar char="-"/>
            </a:pPr>
            <a:r>
              <a:rPr lang="en-US" dirty="0"/>
              <a:t> Nếu (*pc1&gt;*pc2) Hoán vị *pc1, *pc2;</a:t>
            </a:r>
          </a:p>
          <a:p>
            <a:pPr>
              <a:buFontTx/>
              <a:buChar char="-"/>
            </a:pPr>
            <a:r>
              <a:rPr lang="en-US" dirty="0"/>
              <a:t>char c;</a:t>
            </a:r>
          </a:p>
          <a:p>
            <a:pPr>
              <a:buFontTx/>
              <a:buChar char="-"/>
            </a:pPr>
            <a:r>
              <a:rPr lang="en-US" dirty="0"/>
              <a:t>For (c= *pc1; c&lt;=*pc2; c++)</a:t>
            </a:r>
          </a:p>
          <a:p>
            <a:pPr>
              <a:buFontTx/>
              <a:buChar char="-"/>
            </a:pPr>
            <a:r>
              <a:rPr lang="en-US" dirty="0"/>
              <a:t>      printf(“%c,%4d,%4o%4X\n”, c,c,c,c);</a:t>
            </a:r>
          </a:p>
        </p:txBody>
      </p:sp>
    </p:spTree>
    <p:extLst>
      <p:ext uri="{BB962C8B-B14F-4D97-AF65-F5344CB8AC3E}">
        <p14:creationId xmlns:p14="http://schemas.microsoft.com/office/powerpoint/2010/main" val="4033147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31750" name="Text Box 4"/>
          <p:cNvSpPr txBox="1">
            <a:spLocks noChangeArrowheads="1"/>
          </p:cNvSpPr>
          <p:nvPr/>
        </p:nvSpPr>
        <p:spPr bwMode="auto">
          <a:xfrm>
            <a:off x="6477000" y="3200400"/>
            <a:ext cx="2057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en-US" sz="6000" dirty="0"/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6324600" y="3124200"/>
            <a:ext cx="1828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sz="6000" dirty="0"/>
              <a:t>Q&amp;A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98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x, int y, int z)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k= 2*x + 3*y + 5*z;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 return k%13;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b=6, c=5;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L= t(b,a,c);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L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085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Walkthroughs with functions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191000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void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*p; *p=*q; *q=t;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a=7, b=6;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are the values of the a and b variables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19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Review the memory structure  of a program</a:t>
            </a:r>
          </a:p>
          <a:p>
            <a:r>
              <a:rPr lang="en-US" dirty="0"/>
              <a:t>Where can we put program’s data?</a:t>
            </a:r>
          </a:p>
          <a:p>
            <a:r>
              <a:rPr lang="en-US" dirty="0"/>
              <a:t>What are pointers?</a:t>
            </a:r>
          </a:p>
          <a:p>
            <a:r>
              <a:rPr lang="en-US" dirty="0"/>
              <a:t>Pointer Declarations</a:t>
            </a:r>
          </a:p>
          <a:p>
            <a:r>
              <a:rPr lang="en-US" dirty="0"/>
              <a:t>Where are pointers used?</a:t>
            </a:r>
          </a:p>
          <a:p>
            <a:r>
              <a:rPr lang="en-US" dirty="0"/>
              <a:t>Pointer operators</a:t>
            </a:r>
          </a:p>
          <a:p>
            <a:pPr lvl="1"/>
            <a:r>
              <a:rPr lang="en-US" dirty="0"/>
              <a:t>Assign values to pointers</a:t>
            </a:r>
          </a:p>
          <a:p>
            <a:pPr lvl="1"/>
            <a:r>
              <a:rPr lang="en-US" dirty="0"/>
              <a:t>Access data through pointer</a:t>
            </a:r>
          </a:p>
          <a:p>
            <a:pPr lvl="1"/>
            <a:r>
              <a:rPr lang="en-US" dirty="0"/>
              <a:t>Explain pointer arithmetic</a:t>
            </a:r>
          </a:p>
          <a:p>
            <a:pPr lvl="1"/>
            <a:r>
              <a:rPr lang="en-US" dirty="0"/>
              <a:t>Explain pointer comparisons</a:t>
            </a:r>
          </a:p>
          <a:p>
            <a:r>
              <a:rPr lang="en-US" dirty="0"/>
              <a:t>Pointers as parameters of a function</a:t>
            </a:r>
          </a:p>
          <a:p>
            <a:r>
              <a:rPr lang="en-US" dirty="0"/>
              <a:t>Dynamic Allocated Data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Extra Walkthrough with functions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/>
            <a:r>
              <a:rPr lang="en-US" sz="2400" dirty="0"/>
              <a:t>Study the following C-function: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T (int * p, int*q)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{   int t= (*p) + (*q) &gt; 12 ? 5:6;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    return 2*t%5;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Suppose the above function is used in the following code: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 a=3, b=4, c;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c= T(&amp;a,&amp;b);</a:t>
            </a:r>
          </a:p>
          <a:p>
            <a:pPr marL="0" indent="0">
              <a:buFont typeface="Wingdings" pitchFamily="2" charset="2"/>
              <a:buNone/>
            </a:pPr>
            <a:r>
              <a:rPr lang="en-US" sz="2400" dirty="0"/>
              <a:t>What is the value of the </a:t>
            </a:r>
            <a:r>
              <a:rPr lang="en-US" dirty="0"/>
              <a:t>c</a:t>
            </a:r>
            <a:r>
              <a:rPr lang="en-US" sz="2400" dirty="0"/>
              <a:t> variable after this code is executed?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533400"/>
            <a:ext cx="63531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Memory Map of a program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029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00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572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5720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006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029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514850"/>
            <a:ext cx="57050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rot="16200000" flipH="1">
            <a:off x="4991100" y="2400300"/>
            <a:ext cx="243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096000" y="4572000"/>
            <a:ext cx="8382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2971800"/>
            <a:ext cx="4419600" cy="2743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26" idx="0"/>
          </p:cNvCxnSpPr>
          <p:nvPr/>
        </p:nvCxnSpPr>
        <p:spPr>
          <a:xfrm rot="5400000" flipH="1" flipV="1">
            <a:off x="8268296" y="5371902"/>
            <a:ext cx="380602" cy="794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 flipH="1" flipV="1">
            <a:off x="8116491" y="5371703"/>
            <a:ext cx="989806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 flipH="1" flipV="1">
            <a:off x="8115300" y="5372100"/>
            <a:ext cx="1447800" cy="1588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019800" y="1371600"/>
            <a:ext cx="838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563562"/>
          </a:xfrm>
        </p:spPr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6934200" y="5105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934200" y="487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2293616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34200" y="4648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2293620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934200" y="1828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4199199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251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4199056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6019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2293568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7912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562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2293576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34200" y="6324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2293552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934200" y="10668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4202496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924800" y="1066800"/>
            <a:ext cx="1066800" cy="228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MAXN=10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924800" y="46482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= 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924800" y="48768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924800" y="5105400"/>
            <a:ext cx="10668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 = 8</a:t>
            </a:r>
            <a:r>
              <a:rPr lang="en-US" sz="1600" b="1" dirty="0">
                <a:solidFill>
                  <a:srgbClr val="9900CC"/>
                </a:solidFill>
              </a:rPr>
              <a:t>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924800" y="14478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main()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924800" y="2133600"/>
            <a:ext cx="1066800" cy="609600"/>
          </a:xfrm>
          <a:prstGeom prst="rect">
            <a:avLst/>
          </a:prstGeom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Code of average()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924800" y="5562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FF"/>
                </a:solidFill>
              </a:rPr>
              <a:t>c = 8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924800" y="57912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00FF"/>
                </a:solidFill>
              </a:rPr>
              <a:t>b  = 5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924800" y="60198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  = 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924800" y="6324600"/>
            <a:ext cx="1066800" cy="228600"/>
          </a:xfrm>
          <a:prstGeom prst="rect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t  = 6.0000</a:t>
            </a:r>
          </a:p>
        </p:txBody>
      </p:sp>
      <p:cxnSp>
        <p:nvCxnSpPr>
          <p:cNvPr id="33" name="Straight Connector 32"/>
          <p:cNvCxnSpPr/>
          <p:nvPr/>
        </p:nvCxnSpPr>
        <p:spPr>
          <a:xfrm rot="5400000">
            <a:off x="49522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6019006" y="3656806"/>
            <a:ext cx="5943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924800" y="2819400"/>
            <a:ext cx="1066800" cy="1752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41" name="Rectangle 40"/>
          <p:cNvSpPr/>
          <p:nvPr/>
        </p:nvSpPr>
        <p:spPr>
          <a:xfrm>
            <a:off x="5638800" y="4572000"/>
            <a:ext cx="1295400" cy="18288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STACK</a:t>
            </a:r>
          </a:p>
          <a:p>
            <a:pPr algn="ctr"/>
            <a:r>
              <a:rPr lang="en-US" sz="1400" dirty="0">
                <a:solidFill>
                  <a:srgbClr val="0000FF"/>
                </a:solidFill>
              </a:rPr>
              <a:t>segment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638800" y="1066800"/>
            <a:ext cx="1219200" cy="228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Data segment</a:t>
            </a:r>
          </a:p>
        </p:txBody>
      </p:sp>
      <p:sp>
        <p:nvSpPr>
          <p:cNvPr id="56" name="Rectangle 55"/>
          <p:cNvSpPr/>
          <p:nvPr/>
        </p:nvSpPr>
        <p:spPr>
          <a:xfrm>
            <a:off x="5638800" y="1371600"/>
            <a:ext cx="1219200" cy="13716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00FF"/>
                </a:solidFill>
              </a:rPr>
              <a:t>Code segment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04800" y="11430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variable is a number.  Can we assign this number  to  another variable then access data through the new variable?</a:t>
            </a:r>
          </a:p>
        </p:txBody>
      </p:sp>
      <p:cxnSp>
        <p:nvCxnSpPr>
          <p:cNvPr id="43" name="Straight Arrow Connector 42"/>
          <p:cNvCxnSpPr>
            <a:stCxn id="39" idx="3"/>
          </p:cNvCxnSpPr>
          <p:nvPr/>
        </p:nvCxnSpPr>
        <p:spPr>
          <a:xfrm>
            <a:off x="5181600" y="1905000"/>
            <a:ext cx="21336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9" idx="3"/>
            <a:endCxn id="19" idx="1"/>
          </p:cNvCxnSpPr>
          <p:nvPr/>
        </p:nvCxnSpPr>
        <p:spPr>
          <a:xfrm flipV="1">
            <a:off x="5181600" y="1181100"/>
            <a:ext cx="1752600" cy="723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304800" y="2743200"/>
            <a:ext cx="4876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 of a function is a number.  Can we assign this number  to  another variable then call this function through the new variable?</a:t>
            </a:r>
          </a:p>
        </p:txBody>
      </p:sp>
      <p:cxnSp>
        <p:nvCxnSpPr>
          <p:cNvPr id="53" name="Straight Arrow Connector 52"/>
          <p:cNvCxnSpPr>
            <a:stCxn id="51" idx="3"/>
            <a:endCxn id="14" idx="2"/>
          </p:cNvCxnSpPr>
          <p:nvPr/>
        </p:nvCxnSpPr>
        <p:spPr>
          <a:xfrm flipV="1">
            <a:off x="5181600" y="2743200"/>
            <a:ext cx="22479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304800" y="4343400"/>
            <a:ext cx="4876800" cy="2209800"/>
          </a:xfrm>
          <a:prstGeom prst="rect">
            <a:avLst/>
          </a:prstGeom>
          <a:solidFill>
            <a:srgbClr val="33CC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/>
              <a:t>Yes</a:t>
            </a:r>
            <a:r>
              <a:rPr lang="en-US" sz="2400" dirty="0"/>
              <a:t>. We can access a data through it’s address and call a function through it’s address also. POINTER is a way  to satisfy these requirement. </a:t>
            </a:r>
          </a:p>
          <a:p>
            <a:pPr algn="ctr"/>
            <a:r>
              <a:rPr lang="en-US" sz="2400" dirty="0"/>
              <a:t>In this chapter, pointers of variables are concerned only.  </a:t>
            </a: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/>
          <p:cNvSpPr txBox="1">
            <a:spLocks/>
          </p:cNvSpPr>
          <p:nvPr/>
        </p:nvSpPr>
        <p:spPr>
          <a:xfrm>
            <a:off x="0" y="274638"/>
            <a:ext cx="8915400" cy="56356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lang="en-US" dirty="0">
                <a:solidFill>
                  <a:srgbClr val="0000FF"/>
                </a:solidFill>
              </a:rPr>
              <a:t>2- Where can we put program’s data?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304800" y="1447800"/>
            <a:ext cx="8458200" cy="4724400"/>
            <a:chOff x="228600" y="1524000"/>
            <a:chExt cx="8458200" cy="4724400"/>
          </a:xfrm>
        </p:grpSpPr>
        <p:sp>
          <p:nvSpPr>
            <p:cNvPr id="12293" name="Rectangle 4"/>
            <p:cNvSpPr>
              <a:spLocks noChangeArrowheads="1"/>
            </p:cNvSpPr>
            <p:nvPr/>
          </p:nvSpPr>
          <p:spPr bwMode="auto">
            <a:xfrm>
              <a:off x="3429000" y="2971800"/>
              <a:ext cx="1600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Heap</a:t>
              </a:r>
            </a:p>
          </p:txBody>
        </p:sp>
        <p:sp>
          <p:nvSpPr>
            <p:cNvPr id="12294" name="Rectangle 5"/>
            <p:cNvSpPr>
              <a:spLocks noChangeArrowheads="1"/>
            </p:cNvSpPr>
            <p:nvPr/>
          </p:nvSpPr>
          <p:spPr bwMode="auto">
            <a:xfrm>
              <a:off x="3429000" y="1524000"/>
              <a:ext cx="1600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Data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5" name="Rectangle 6"/>
            <p:cNvSpPr>
              <a:spLocks noChangeArrowheads="1"/>
            </p:cNvSpPr>
            <p:nvPr/>
          </p:nvSpPr>
          <p:spPr bwMode="auto">
            <a:xfrm>
              <a:off x="3429000" y="2133600"/>
              <a:ext cx="1600200" cy="838200"/>
            </a:xfrm>
            <a:prstGeom prst="rect">
              <a:avLst/>
            </a:prstGeom>
            <a:solidFill>
              <a:srgbClr val="6600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Code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Segment</a:t>
              </a:r>
            </a:p>
          </p:txBody>
        </p:sp>
        <p:sp>
          <p:nvSpPr>
            <p:cNvPr id="12296" name="Rectangle 7"/>
            <p:cNvSpPr>
              <a:spLocks noChangeArrowheads="1"/>
            </p:cNvSpPr>
            <p:nvPr/>
          </p:nvSpPr>
          <p:spPr bwMode="auto">
            <a:xfrm>
              <a:off x="3429000" y="4495800"/>
              <a:ext cx="1600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Stack</a:t>
              </a:r>
            </a:p>
            <a:p>
              <a:pPr algn="ctr"/>
              <a:r>
                <a:rPr lang="en-US" b="1" dirty="0"/>
                <a:t>Segment</a:t>
              </a:r>
            </a:p>
          </p:txBody>
        </p:sp>
        <p:sp>
          <p:nvSpPr>
            <p:cNvPr id="12297" name="Rectangle 8"/>
            <p:cNvSpPr>
              <a:spLocks noChangeArrowheads="1"/>
            </p:cNvSpPr>
            <p:nvPr/>
          </p:nvSpPr>
          <p:spPr bwMode="auto">
            <a:xfrm>
              <a:off x="228600" y="3200400"/>
              <a:ext cx="1066800" cy="5334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Data</a:t>
              </a:r>
            </a:p>
          </p:txBody>
        </p:sp>
        <p:sp>
          <p:nvSpPr>
            <p:cNvPr id="12298" name="Line 14"/>
            <p:cNvSpPr>
              <a:spLocks noChangeShapeType="1"/>
            </p:cNvSpPr>
            <p:nvPr/>
          </p:nvSpPr>
          <p:spPr bwMode="auto">
            <a:xfrm flipV="1">
              <a:off x="1295400" y="1752600"/>
              <a:ext cx="2209800" cy="1676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299" name="Line 15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0" name="Line 16"/>
            <p:cNvSpPr>
              <a:spLocks noChangeShapeType="1"/>
            </p:cNvSpPr>
            <p:nvPr/>
          </p:nvSpPr>
          <p:spPr bwMode="auto">
            <a:xfrm>
              <a:off x="1295400" y="3429000"/>
              <a:ext cx="2286000" cy="1828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301" name="AutoShape 11"/>
            <p:cNvSpPr>
              <a:spLocks noChangeArrowheads="1"/>
            </p:cNvSpPr>
            <p:nvPr/>
          </p:nvSpPr>
          <p:spPr bwMode="auto">
            <a:xfrm>
              <a:off x="1981200" y="4114800"/>
              <a:ext cx="1371600" cy="1066800"/>
            </a:xfrm>
            <a:prstGeom prst="irregularSeal2">
              <a:avLst/>
            </a:prstGeom>
            <a:solidFill>
              <a:srgbClr val="00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Local</a:t>
              </a:r>
            </a:p>
          </p:txBody>
        </p:sp>
        <p:sp>
          <p:nvSpPr>
            <p:cNvPr id="12302" name="AutoShape 12"/>
            <p:cNvSpPr>
              <a:spLocks noChangeArrowheads="1"/>
            </p:cNvSpPr>
            <p:nvPr/>
          </p:nvSpPr>
          <p:spPr bwMode="auto">
            <a:xfrm>
              <a:off x="1752600" y="1981200"/>
              <a:ext cx="1371600" cy="1066800"/>
            </a:xfrm>
            <a:prstGeom prst="irregularSeal2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Global</a:t>
              </a:r>
            </a:p>
          </p:txBody>
        </p:sp>
        <p:sp>
          <p:nvSpPr>
            <p:cNvPr id="12303" name="AutoShape 13"/>
            <p:cNvSpPr>
              <a:spLocks noChangeArrowheads="1"/>
            </p:cNvSpPr>
            <p:nvPr/>
          </p:nvSpPr>
          <p:spPr bwMode="auto">
            <a:xfrm>
              <a:off x="1676400" y="3048000"/>
              <a:ext cx="1600200" cy="1066800"/>
            </a:xfrm>
            <a:prstGeom prst="irregularSeal2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Dynamic</a:t>
              </a: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5181600" y="1524000"/>
              <a:ext cx="3505200" cy="609600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Common Variables</a:t>
              </a:r>
            </a:p>
            <a:p>
              <a:pPr algn="ctr"/>
              <a:r>
                <a:rPr lang="en-US" b="1" dirty="0"/>
                <a:t>All functions can access them</a:t>
              </a: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181600" y="4495800"/>
              <a:ext cx="3505200" cy="1752600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Variables are defined  in functions. </a:t>
              </a:r>
            </a:p>
            <a:p>
              <a:pPr algn="ctr"/>
              <a:r>
                <a:rPr lang="en-US" b="1" dirty="0"/>
                <a:t>They will exist only when the </a:t>
              </a:r>
            </a:p>
            <a:p>
              <a:pPr algn="ctr"/>
              <a:r>
                <a:rPr lang="en-US" b="1" dirty="0"/>
                <a:t>function is executed and they will </a:t>
              </a:r>
            </a:p>
            <a:p>
              <a:pPr algn="ctr"/>
              <a:r>
                <a:rPr lang="en-US" b="1" dirty="0"/>
                <a:t>be  removed when the function </a:t>
              </a:r>
            </a:p>
            <a:p>
              <a:pPr algn="ctr"/>
              <a:r>
                <a:rPr lang="en-US" b="1" dirty="0"/>
                <a:t>Completed  execution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5181600" y="2971800"/>
              <a:ext cx="3505200" cy="1524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Dynamic allocated data through </a:t>
              </a:r>
            </a:p>
            <a:p>
              <a:r>
                <a:rPr lang="en-US" b="1" dirty="0"/>
                <a:t>explicitly statements for memory </a:t>
              </a:r>
            </a:p>
            <a:p>
              <a:r>
                <a:rPr lang="en-US" b="1" dirty="0"/>
                <a:t>allocation</a:t>
              </a:r>
            </a:p>
          </p:txBody>
        </p:sp>
      </p:grp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87986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6477000" y="29718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77000" y="1600200"/>
            <a:ext cx="1219200" cy="3810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80000</a:t>
            </a: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3- What is a Pointer?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433388" y="1390650"/>
            <a:ext cx="6119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is a variable, which contains the address of a memory location of another variable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6019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one variable contains the address of another variable, the first variable is said to point to the second variable</a:t>
            </a:r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57200" y="4038600"/>
            <a:ext cx="6934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pointer provides an indirect method of accessing the value of a data item</a:t>
            </a:r>
          </a:p>
        </p:txBody>
      </p:sp>
      <p:sp>
        <p:nvSpPr>
          <p:cNvPr id="13320" name="Text Box 7"/>
          <p:cNvSpPr txBox="1">
            <a:spLocks noChangeArrowheads="1"/>
          </p:cNvSpPr>
          <p:nvPr/>
        </p:nvSpPr>
        <p:spPr bwMode="auto">
          <a:xfrm>
            <a:off x="457200" y="4953000"/>
            <a:ext cx="83058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chemeClr val="folHlink"/>
              </a:buClr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Pointers can point to variables of other fundamental data types like int, char, or double or data aggregates like arrays or structures</a:t>
            </a:r>
          </a:p>
        </p:txBody>
      </p:sp>
      <p:sp>
        <p:nvSpPr>
          <p:cNvPr id="13321" name="Rectangle 4"/>
          <p:cNvSpPr>
            <a:spLocks noChangeArrowheads="1"/>
          </p:cNvSpPr>
          <p:nvPr/>
        </p:nvSpPr>
        <p:spPr bwMode="auto">
          <a:xfrm>
            <a:off x="7696200" y="2971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3323" name="Rectangle 9"/>
          <p:cNvSpPr>
            <a:spLocks noChangeArrowheads="1"/>
          </p:cNvSpPr>
          <p:nvPr/>
        </p:nvSpPr>
        <p:spPr bwMode="auto">
          <a:xfrm>
            <a:off x="7696200" y="38100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p1: 400   </a:t>
            </a:r>
          </a:p>
        </p:txBody>
      </p:sp>
      <p:sp>
        <p:nvSpPr>
          <p:cNvPr id="13324" name="Line 10"/>
          <p:cNvSpPr>
            <a:spLocks noChangeShapeType="1"/>
          </p:cNvSpPr>
          <p:nvPr/>
        </p:nvSpPr>
        <p:spPr bwMode="auto">
          <a:xfrm>
            <a:off x="7543800" y="3352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25" name="Rectangle 11"/>
          <p:cNvSpPr>
            <a:spLocks noChangeArrowheads="1"/>
          </p:cNvSpPr>
          <p:nvPr/>
        </p:nvSpPr>
        <p:spPr bwMode="auto">
          <a:xfrm>
            <a:off x="7696200" y="16002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32</a:t>
            </a:r>
          </a:p>
        </p:txBody>
      </p:sp>
      <p:sp>
        <p:nvSpPr>
          <p:cNvPr id="13327" name="Rectangle 13"/>
          <p:cNvSpPr>
            <a:spLocks noChangeArrowheads="1"/>
          </p:cNvSpPr>
          <p:nvPr/>
        </p:nvSpPr>
        <p:spPr bwMode="auto">
          <a:xfrm>
            <a:off x="7696200" y="2209800"/>
            <a:ext cx="12192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p2: 80000</a:t>
            </a:r>
          </a:p>
        </p:txBody>
      </p:sp>
      <p:sp>
        <p:nvSpPr>
          <p:cNvPr id="13328" name="Line 14"/>
          <p:cNvSpPr>
            <a:spLocks noChangeShapeType="1"/>
          </p:cNvSpPr>
          <p:nvPr/>
        </p:nvSpPr>
        <p:spPr bwMode="auto">
          <a:xfrm>
            <a:off x="7543800" y="1990724"/>
            <a:ext cx="533400" cy="2190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77000" y="1143000"/>
            <a:ext cx="1219200" cy="369332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  <a:cs typeface="Times New Roman" pitchFamily="18" charset="0"/>
              </a:rPr>
              <a:t>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96200" y="11430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8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 Pointer Variables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3838" indent="-223838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buClr>
                <a:schemeClr val="folHlink"/>
              </a:buClr>
              <a:buFont typeface="Wingdings" pitchFamily="2" charset="2"/>
              <a:buNone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 pointer declaration consists of a base type and a variable  name preceded by an </a:t>
            </a:r>
            <a:r>
              <a:rPr lang="en-US" sz="32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*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533400" y="2590800"/>
            <a:ext cx="533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Syntax: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dataType *name;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609600" y="4114800"/>
            <a:ext cx="15696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Examples:</a:t>
            </a:r>
          </a:p>
        </p:txBody>
      </p:sp>
      <p:sp>
        <p:nvSpPr>
          <p:cNvPr id="15369" name="Rectangle 8"/>
          <p:cNvSpPr>
            <a:spLocks noChangeArrowheads="1"/>
          </p:cNvSpPr>
          <p:nvPr/>
        </p:nvSpPr>
        <p:spPr bwMode="auto">
          <a:xfrm>
            <a:off x="2209800" y="4036874"/>
            <a:ext cx="3886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int *pI;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double* pD;</a:t>
            </a:r>
          </a:p>
          <a:p>
            <a:pPr eaLnBrk="0" hangingPunct="0"/>
            <a:r>
              <a:rPr lang="en-US" sz="3600" b="1" dirty="0">
                <a:solidFill>
                  <a:schemeClr val="hlink"/>
                </a:solidFill>
                <a:latin typeface="Times New Roman" pitchFamily="18" charset="0"/>
                <a:cs typeface="Times New Roman" pitchFamily="18" charset="0"/>
              </a:rPr>
              <a:t>char *pC;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67400" y="2590800"/>
            <a:ext cx="28194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variable </a:t>
            </a:r>
            <a:r>
              <a:rPr lang="en-US" sz="2400" b="1" u="sng" dirty="0"/>
              <a:t>name</a:t>
            </a:r>
            <a:r>
              <a:rPr lang="en-US" sz="2400" dirty="0"/>
              <a:t> will contain the address of a data belonging to the type  </a:t>
            </a:r>
            <a:r>
              <a:rPr lang="en-US" sz="2400" b="1" u="sng" dirty="0"/>
              <a:t>dataType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08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Where are pointers used?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 situations where pointers can be used are:</a:t>
            </a:r>
          </a:p>
          <a:p>
            <a:pPr lvl="1"/>
            <a:r>
              <a:rPr lang="en-US" dirty="0"/>
              <a:t>To modify outside arguments of a function </a:t>
            </a:r>
          </a:p>
          <a:p>
            <a:pPr lvl="1"/>
            <a:r>
              <a:rPr lang="en-US" dirty="0"/>
              <a:t>To return more than one value from a function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pass array and strings more conveniently from one function to another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manipulate arrays easily by moving pointers to them instead of moving the arrays itself (</a:t>
            </a:r>
            <a:r>
              <a:rPr lang="en-US" i="1" dirty="0">
                <a:solidFill>
                  <a:srgbClr val="FF0000"/>
                </a:solidFill>
              </a:rPr>
              <a:t>It will be introduced in slots 18</a:t>
            </a:r>
            <a:r>
              <a:rPr lang="en-US" i="1" dirty="0">
                <a:solidFill>
                  <a:srgbClr val="FF0000"/>
                </a:solidFill>
                <a:sym typeface="Wingdings" pitchFamily="2" charset="2"/>
              </a:rPr>
              <a:t>24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allocated memory and access it (Direct memory allocation) (</a:t>
            </a:r>
            <a:r>
              <a:rPr lang="en-US" i="1" dirty="0">
                <a:solidFill>
                  <a:srgbClr val="FF0000"/>
                </a:solidFill>
              </a:rPr>
              <a:t>It will be introduced at the bottom of this lesson</a:t>
            </a:r>
            <a:r>
              <a:rPr lang="en-US" dirty="0"/>
              <a:t>)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2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2800</Words>
  <Application>Microsoft Office PowerPoint</Application>
  <PresentationFormat>On-screen Show (4:3)</PresentationFormat>
  <Paragraphs>480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Tahoma</vt:lpstr>
      <vt:lpstr>Times New Roman</vt:lpstr>
      <vt:lpstr>Wingdings</vt:lpstr>
      <vt:lpstr>Office Theme</vt:lpstr>
      <vt:lpstr>Slots 11-12 Pointers</vt:lpstr>
      <vt:lpstr>Objectives</vt:lpstr>
      <vt:lpstr>Contents</vt:lpstr>
      <vt:lpstr>Memory Map of a program</vt:lpstr>
      <vt:lpstr>Questions</vt:lpstr>
      <vt:lpstr>PowerPoint Presentation</vt:lpstr>
      <vt:lpstr>3- What is a Pointer?</vt:lpstr>
      <vt:lpstr>4- Pointer Variables</vt:lpstr>
      <vt:lpstr>5- Where are pointers used?</vt:lpstr>
      <vt:lpstr>6- Pointer Operators</vt:lpstr>
      <vt:lpstr>Pointer Operators…</vt:lpstr>
      <vt:lpstr>Pointer Operators… Walkthrough</vt:lpstr>
      <vt:lpstr>Walkthroughs: Do yourself</vt:lpstr>
      <vt:lpstr>Attention about Accessing Pointers</vt:lpstr>
      <vt:lpstr>Attention…Pointers: Explicit Casting</vt:lpstr>
      <vt:lpstr>Pointer Arithmetic Operators : +, -, ++, --</vt:lpstr>
      <vt:lpstr>Pointer Arithmetic Operators : Accessing the neighbor</vt:lpstr>
      <vt:lpstr>Exercises</vt:lpstr>
      <vt:lpstr>Pointer Arithmetic Operators…</vt:lpstr>
      <vt:lpstr>Pointer Comparisons</vt:lpstr>
      <vt:lpstr>7- Pointers as Parameters of a Function </vt:lpstr>
      <vt:lpstr>Pointer as Parameters of a Function …</vt:lpstr>
      <vt:lpstr>8- Dynamic Allocated Data</vt:lpstr>
      <vt:lpstr>Demo: Dynamic Allocated Data</vt:lpstr>
      <vt:lpstr>Dynamic Allocated Data- Do yourself</vt:lpstr>
      <vt:lpstr>Dynamic Allocated Data- Do yourself</vt:lpstr>
      <vt:lpstr>Summary</vt:lpstr>
      <vt:lpstr>Extra Walkthroughs with functions</vt:lpstr>
      <vt:lpstr>Extra Walkthroughs with functions</vt:lpstr>
      <vt:lpstr>Extra Walkthrough with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Nghĩa Nguyễn Trọng</cp:lastModifiedBy>
  <cp:revision>74</cp:revision>
  <dcterms:created xsi:type="dcterms:W3CDTF">2013-07-11T00:46:38Z</dcterms:created>
  <dcterms:modified xsi:type="dcterms:W3CDTF">2022-02-14T03:09:39Z</dcterms:modified>
</cp:coreProperties>
</file>