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256" r:id="rId2"/>
    <p:sldId id="342" r:id="rId3"/>
    <p:sldId id="328" r:id="rId4"/>
    <p:sldId id="260" r:id="rId5"/>
    <p:sldId id="329" r:id="rId6"/>
    <p:sldId id="330" r:id="rId7"/>
    <p:sldId id="331" r:id="rId8"/>
    <p:sldId id="267" r:id="rId9"/>
    <p:sldId id="333" r:id="rId10"/>
    <p:sldId id="334" r:id="rId11"/>
    <p:sldId id="273" r:id="rId12"/>
    <p:sldId id="335" r:id="rId13"/>
    <p:sldId id="336" r:id="rId14"/>
    <p:sldId id="337" r:id="rId15"/>
    <p:sldId id="283" r:id="rId16"/>
    <p:sldId id="285" r:id="rId17"/>
    <p:sldId id="286" r:id="rId18"/>
    <p:sldId id="323" r:id="rId19"/>
    <p:sldId id="288" r:id="rId20"/>
    <p:sldId id="289" r:id="rId21"/>
    <p:sldId id="290" r:id="rId22"/>
    <p:sldId id="292" r:id="rId23"/>
    <p:sldId id="293" r:id="rId24"/>
    <p:sldId id="338" r:id="rId25"/>
    <p:sldId id="291" r:id="rId26"/>
    <p:sldId id="294" r:id="rId27"/>
    <p:sldId id="339" r:id="rId28"/>
    <p:sldId id="295" r:id="rId29"/>
    <p:sldId id="340" r:id="rId30"/>
    <p:sldId id="297" r:id="rId31"/>
    <p:sldId id="299" r:id="rId32"/>
    <p:sldId id="298" r:id="rId33"/>
    <p:sldId id="341" r:id="rId34"/>
    <p:sldId id="296" r:id="rId35"/>
    <p:sldId id="302" r:id="rId36"/>
    <p:sldId id="303" r:id="rId37"/>
    <p:sldId id="306" r:id="rId38"/>
    <p:sldId id="308" r:id="rId39"/>
    <p:sldId id="309" r:id="rId40"/>
    <p:sldId id="310" r:id="rId41"/>
    <p:sldId id="311" r:id="rId42"/>
    <p:sldId id="313" r:id="rId43"/>
    <p:sldId id="315" r:id="rId44"/>
    <p:sldId id="316" r:id="rId45"/>
    <p:sldId id="317" r:id="rId46"/>
    <p:sldId id="318" r:id="rId47"/>
    <p:sldId id="319" r:id="rId48"/>
    <p:sldId id="320" r:id="rId49"/>
    <p:sldId id="321" r:id="rId50"/>
    <p:sldId id="32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008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293" autoAdjust="0"/>
    <p:restoredTop sz="84140" autoAdjust="0"/>
  </p:normalViewPr>
  <p:slideViewPr>
    <p:cSldViewPr>
      <p:cViewPr varScale="1">
        <p:scale>
          <a:sx n="72" d="100"/>
          <a:sy n="72" d="100"/>
        </p:scale>
        <p:origin x="245"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BBA965-535B-47EC-B3D4-9CEEBC1ECD41}" type="datetimeFigureOut">
              <a:rPr lang="en-US" smtClean="0"/>
              <a:pPr/>
              <a:t>2/18/2022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46CFB7-8933-4099-BE2F-933CB2A2CB2E}" type="slidenum">
              <a:rPr lang="en-US" smtClean="0"/>
              <a:pPr/>
              <a:t>‹#›</a:t>
            </a:fld>
            <a:endParaRPr lang="en-US" dirty="0"/>
          </a:p>
        </p:txBody>
      </p:sp>
    </p:spTree>
    <p:extLst>
      <p:ext uri="{BB962C8B-B14F-4D97-AF65-F5344CB8AC3E}">
        <p14:creationId xmlns:p14="http://schemas.microsoft.com/office/powerpoint/2010/main" val="1502439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Prepared by Thân</a:t>
            </a:r>
            <a:r>
              <a:rPr lang="en-US" baseline="0" dirty="0"/>
              <a:t> Văn Sử</a:t>
            </a:r>
            <a:endParaRPr lang="en-US"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Trong CPU có</a:t>
            </a:r>
            <a:r>
              <a:rPr lang="en-US" baseline="0" dirty="0"/>
              <a:t> cài đặt sẵn cách tạo số ngẫu nhiên bằng phần cứng (hàm rand()). Như thế, bộ số ngẫu nhiên giống nhau cho mỗi lần gọi hàm.</a:t>
            </a:r>
          </a:p>
          <a:p>
            <a:r>
              <a:rPr lang="en-US" baseline="0" dirty="0"/>
              <a:t>Để tạo số ngẫu nhiên khác nhau cho mỗi lần chạy chương trình, ta dùng hàm srand(curTime) với curTime là số mili giây của đồng hồ máy tính hiện hành. Mỗi lần chạy khác nhau số mili giây khác nhau nên bộ số ngẫu nhiên sẽ khác nhau.</a:t>
            </a:r>
            <a:endParaRPr lang="en-US"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12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46CFB7-8933-4099-BE2F-933CB2A2CB2E}" type="slidenum">
              <a:rPr lang="en-US" smtClean="0"/>
              <a:pPr/>
              <a:t>17</a:t>
            </a:fld>
            <a:endParaRPr lang="en-US" dirty="0"/>
          </a:p>
        </p:txBody>
      </p:sp>
    </p:spTree>
    <p:extLst>
      <p:ext uri="{BB962C8B-B14F-4D97-AF65-F5344CB8AC3E}">
        <p14:creationId xmlns:p14="http://schemas.microsoft.com/office/powerpoint/2010/main" val="3004169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46CFB7-8933-4099-BE2F-933CB2A2CB2E}" type="slidenum">
              <a:rPr lang="en-US" smtClean="0"/>
              <a:pPr/>
              <a:t>24</a:t>
            </a:fld>
            <a:endParaRPr lang="en-US" dirty="0"/>
          </a:p>
        </p:txBody>
      </p:sp>
    </p:spTree>
    <p:extLst>
      <p:ext uri="{BB962C8B-B14F-4D97-AF65-F5344CB8AC3E}">
        <p14:creationId xmlns:p14="http://schemas.microsoft.com/office/powerpoint/2010/main" val="2627679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Hàm</a:t>
            </a:r>
            <a:r>
              <a:rPr lang="en-US" baseline="0" dirty="0"/>
              <a:t> </a:t>
            </a:r>
            <a:r>
              <a:rPr lang="en-US" dirty="0"/>
              <a:t>fflush(stdin) được</a:t>
            </a:r>
            <a:r>
              <a:rPr lang="en-US" baseline="0" dirty="0"/>
              <a:t> dùng trước </a:t>
            </a:r>
            <a:r>
              <a:rPr lang="en-US" baseline="0" dirty="0" err="1"/>
              <a:t>các</a:t>
            </a:r>
            <a:r>
              <a:rPr lang="en-US" baseline="0" dirty="0"/>
              <a:t> </a:t>
            </a:r>
            <a:r>
              <a:rPr lang="en-US" baseline="0"/>
              <a:t>tác</a:t>
            </a:r>
            <a:r>
              <a:rPr lang="en-US" baseline="0" dirty="0"/>
              <a:t> vụ nhập ký tự/chuỗi để bào đảm nhấp ký tự/chuỗi thành công</a:t>
            </a:r>
            <a:endParaRPr lang="en-US" dirty="0"/>
          </a:p>
          <a:p>
            <a:r>
              <a:rPr lang="en-US" dirty="0"/>
              <a:t>Stdin – standard input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t>
            </a:r>
          </a:p>
        </p:txBody>
      </p:sp>
      <p:sp>
        <p:nvSpPr>
          <p:cNvPr id="4" name="Slide Number Placeholder 3"/>
          <p:cNvSpPr>
            <a:spLocks noGrp="1"/>
          </p:cNvSpPr>
          <p:nvPr>
            <p:ph type="sldNum" sz="quarter" idx="10"/>
          </p:nvPr>
        </p:nvSpPr>
        <p:spPr/>
        <p:txBody>
          <a:bodyPr/>
          <a:lstStyle/>
          <a:p>
            <a:fld id="{9546CFB7-8933-4099-BE2F-933CB2A2CB2E}" type="slidenum">
              <a:rPr lang="en-US" smtClean="0"/>
              <a:pPr/>
              <a:t>32</a:t>
            </a:fld>
            <a:endParaRPr lang="en-US" dirty="0"/>
          </a:p>
        </p:txBody>
      </p:sp>
    </p:spTree>
    <p:extLst>
      <p:ext uri="{BB962C8B-B14F-4D97-AF65-F5344CB8AC3E}">
        <p14:creationId xmlns:p14="http://schemas.microsoft.com/office/powerpoint/2010/main" val="754004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t>
            </a:r>
          </a:p>
        </p:txBody>
      </p:sp>
      <p:sp>
        <p:nvSpPr>
          <p:cNvPr id="4" name="Slide Number Placeholder 3"/>
          <p:cNvSpPr>
            <a:spLocks noGrp="1"/>
          </p:cNvSpPr>
          <p:nvPr>
            <p:ph type="sldNum" sz="quarter" idx="10"/>
          </p:nvPr>
        </p:nvSpPr>
        <p:spPr/>
        <p:txBody>
          <a:bodyPr/>
          <a:lstStyle/>
          <a:p>
            <a:fld id="{9546CFB7-8933-4099-BE2F-933CB2A2CB2E}" type="slidenum">
              <a:rPr lang="en-US" smtClean="0"/>
              <a:pPr/>
              <a:t>33</a:t>
            </a:fld>
            <a:endParaRPr lang="en-US" dirty="0"/>
          </a:p>
        </p:txBody>
      </p:sp>
    </p:spTree>
    <p:extLst>
      <p:ext uri="{BB962C8B-B14F-4D97-AF65-F5344CB8AC3E}">
        <p14:creationId xmlns:p14="http://schemas.microsoft.com/office/powerpoint/2010/main" val="754004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Prescribes: ra lenh</a:t>
            </a:r>
          </a:p>
          <a:p>
            <a:r>
              <a:rPr lang="en-US" dirty="0"/>
              <a:t>Justification: chung minh</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9036E1F-97A0-425F-9D88-4CCBDAFF656D}" type="datetime1">
              <a:rPr lang="en-US" smtClean="0"/>
              <a:pPr/>
              <a:t>2/18/2022</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CF88CF-728E-40E9-9289-7F6CB2AA90E6}" type="datetime1">
              <a:rPr lang="en-US" smtClean="0"/>
              <a:pPr/>
              <a:t>2/18/2022</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C229D4-2E1F-4495-9D13-60D4044B8B5D}" type="datetime1">
              <a:rPr lang="en-US" smtClean="0"/>
              <a:pPr/>
              <a:t>2/18/2022</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FF"/>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46EDF9-AEFF-488B-8E13-6C918A0AFB48}" type="datetime1">
              <a:rPr lang="en-US" smtClean="0"/>
              <a:pPr/>
              <a:t>2/18/2022</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57E5BB-9B55-4EF5-B4FC-3AD7C0A9E96B}" type="datetime1">
              <a:rPr lang="en-US" smtClean="0"/>
              <a:pPr/>
              <a:t>2/18/2022</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201687-137F-48B3-8F17-310DA593DEB8}" type="datetime1">
              <a:rPr lang="en-US" smtClean="0"/>
              <a:pPr/>
              <a:t>2/18/2022</a:t>
            </a:fld>
            <a:endParaRPr lang="en-US" dirty="0"/>
          </a:p>
        </p:txBody>
      </p:sp>
      <p:sp>
        <p:nvSpPr>
          <p:cNvPr id="6" name="Footer Placeholder 5"/>
          <p:cNvSpPr>
            <a:spLocks noGrp="1"/>
          </p:cNvSpPr>
          <p:nvPr>
            <p:ph type="ftr" sz="quarter" idx="11"/>
          </p:nvPr>
        </p:nvSpPr>
        <p:spPr/>
        <p:txBody>
          <a:bodyPr/>
          <a:lstStyle/>
          <a:p>
            <a:r>
              <a:rPr lang="en-US" dirty="0"/>
              <a:t>Libraries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79D54E-42E1-4C80-BDC9-CEA5DF0DDAE2}" type="datetime1">
              <a:rPr lang="en-US" smtClean="0"/>
              <a:pPr/>
              <a:t>2/18/2022</a:t>
            </a:fld>
            <a:endParaRPr lang="en-US" dirty="0"/>
          </a:p>
        </p:txBody>
      </p:sp>
      <p:sp>
        <p:nvSpPr>
          <p:cNvPr id="8" name="Footer Placeholder 7"/>
          <p:cNvSpPr>
            <a:spLocks noGrp="1"/>
          </p:cNvSpPr>
          <p:nvPr>
            <p:ph type="ftr" sz="quarter" idx="11"/>
          </p:nvPr>
        </p:nvSpPr>
        <p:spPr/>
        <p:txBody>
          <a:bodyPr/>
          <a:lstStyle/>
          <a:p>
            <a:r>
              <a:rPr lang="en-US" dirty="0"/>
              <a:t>Libraries</a:t>
            </a:r>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D38546-3281-414F-B3F4-28B7CE8AEEF2}" type="datetime1">
              <a:rPr lang="en-US" smtClean="0"/>
              <a:pPr/>
              <a:t>2/18/2022</a:t>
            </a:fld>
            <a:endParaRPr lang="en-US" dirty="0"/>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F70D2-176C-4704-A508-087CC9B6441E}" type="datetime1">
              <a:rPr lang="en-US" smtClean="0"/>
              <a:pPr/>
              <a:t>2/18/2022</a:t>
            </a:fld>
            <a:endParaRPr lang="en-US" dirty="0"/>
          </a:p>
        </p:txBody>
      </p:sp>
      <p:sp>
        <p:nvSpPr>
          <p:cNvPr id="3" name="Footer Placeholder 2"/>
          <p:cNvSpPr>
            <a:spLocks noGrp="1"/>
          </p:cNvSpPr>
          <p:nvPr>
            <p:ph type="ftr" sz="quarter" idx="11"/>
          </p:nvPr>
        </p:nvSpPr>
        <p:spPr/>
        <p:txBody>
          <a:bodyPr/>
          <a:lstStyle/>
          <a:p>
            <a:r>
              <a:rPr lang="en-US" dirty="0"/>
              <a:t>Libraries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03D2E6-4B74-4781-9FA5-46A0E4F5428B}" type="datetime1">
              <a:rPr lang="en-US" smtClean="0"/>
              <a:pPr/>
              <a:t>2/18/2022</a:t>
            </a:fld>
            <a:endParaRPr lang="en-US" dirty="0"/>
          </a:p>
        </p:txBody>
      </p:sp>
      <p:sp>
        <p:nvSpPr>
          <p:cNvPr id="6" name="Footer Placeholder 5"/>
          <p:cNvSpPr>
            <a:spLocks noGrp="1"/>
          </p:cNvSpPr>
          <p:nvPr>
            <p:ph type="ftr" sz="quarter" idx="11"/>
          </p:nvPr>
        </p:nvSpPr>
        <p:spPr/>
        <p:txBody>
          <a:bodyPr/>
          <a:lstStyle/>
          <a:p>
            <a:r>
              <a:rPr lang="en-US" dirty="0"/>
              <a:t>Libraries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2C68D8-8AC7-4F10-B5D2-857312B6308B}" type="datetime1">
              <a:rPr lang="en-US" smtClean="0"/>
              <a:pPr/>
              <a:t>2/18/2022</a:t>
            </a:fld>
            <a:endParaRPr lang="en-US" dirty="0"/>
          </a:p>
        </p:txBody>
      </p:sp>
      <p:sp>
        <p:nvSpPr>
          <p:cNvPr id="6" name="Footer Placeholder 5"/>
          <p:cNvSpPr>
            <a:spLocks noGrp="1"/>
          </p:cNvSpPr>
          <p:nvPr>
            <p:ph type="ftr" sz="quarter" idx="11"/>
          </p:nvPr>
        </p:nvSpPr>
        <p:spPr/>
        <p:txBody>
          <a:bodyPr/>
          <a:lstStyle/>
          <a:p>
            <a:r>
              <a:rPr lang="en-US" dirty="0"/>
              <a:t>Libraries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82AC7FC1-35A5-4EB4-8918-28DA53E47760}" type="datetime1">
              <a:rPr lang="en-US" smtClean="0"/>
              <a:pPr/>
              <a:t>2/18/2022</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a:t>Libraries</a:t>
            </a:r>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solidFill>
                  <a:srgbClr val="FF0000"/>
                </a:solidFill>
              </a:rPr>
              <a:t>Programming</a:t>
            </a:r>
            <a:r>
              <a:rPr lang="en-US" b="1" baseline="0" dirty="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00FF"/>
                </a:solidFill>
              </a:rPr>
              <a:t>Libraries</a:t>
            </a:r>
          </a:p>
        </p:txBody>
      </p:sp>
      <p:sp>
        <p:nvSpPr>
          <p:cNvPr id="3" name="Subtitle 2"/>
          <p:cNvSpPr>
            <a:spLocks noGrp="1"/>
          </p:cNvSpPr>
          <p:nvPr>
            <p:ph type="subTitle" idx="1"/>
          </p:nvPr>
        </p:nvSpPr>
        <p:spPr/>
        <p:txBody>
          <a:bodyPr/>
          <a:lstStyle/>
          <a:p>
            <a:pPr algn="r"/>
            <a:r>
              <a:rPr lang="en-US" dirty="0">
                <a:solidFill>
                  <a:schemeClr val="tx1"/>
                </a:solidFill>
              </a:rPr>
              <a:t>Module E</a:t>
            </a:r>
          </a:p>
          <a:p>
            <a:pPr algn="r"/>
            <a:r>
              <a:rPr lang="en-US" dirty="0">
                <a:solidFill>
                  <a:schemeClr val="tx1"/>
                </a:solidFill>
              </a:rPr>
              <a:t>Libraries</a:t>
            </a:r>
          </a:p>
          <a:p>
            <a:pPr algn="r"/>
            <a:r>
              <a:rPr lang="en-US" dirty="0">
                <a:solidFill>
                  <a:schemeClr val="tx1"/>
                </a:solidFill>
              </a:rPr>
              <a:t>Input and Validations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a:t>The library </a:t>
            </a:r>
            <a:r>
              <a:rPr lang="en-US" i="1" dirty="0"/>
              <a:t>time.h</a:t>
            </a:r>
            <a:r>
              <a:rPr lang="en-US" dirty="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7" name="Rectangle 6"/>
          <p:cNvSpPr/>
          <p:nvPr/>
        </p:nvSpPr>
        <p:spPr>
          <a:xfrm>
            <a:off x="228600" y="519291"/>
            <a:ext cx="8534400" cy="6186309"/>
          </a:xfrm>
          <a:prstGeom prst="rect">
            <a:avLst/>
          </a:prstGeom>
        </p:spPr>
        <p:txBody>
          <a:bodyPr wrap="square">
            <a:spAutoFit/>
          </a:bodyPr>
          <a:lstStyle/>
          <a:p>
            <a:r>
              <a:rPr lang="en-US" b="1" dirty="0">
                <a:solidFill>
                  <a:srgbClr val="0000FF"/>
                </a:solidFill>
              </a:rPr>
              <a:t>/* stdlib_demo.c */</a:t>
            </a:r>
          </a:p>
          <a:p>
            <a:r>
              <a:rPr lang="en-US" b="1" dirty="0">
                <a:solidFill>
                  <a:srgbClr val="0000FF"/>
                </a:solidFill>
              </a:rPr>
              <a:t>/* Evaluate time cost of 1000000000 mathematic operations */</a:t>
            </a:r>
          </a:p>
          <a:p>
            <a:r>
              <a:rPr lang="en-US" dirty="0">
                <a:solidFill>
                  <a:srgbClr val="0000FF"/>
                </a:solidFill>
              </a:rPr>
              <a:t>#include &lt;stdio.h&gt;</a:t>
            </a:r>
          </a:p>
          <a:p>
            <a:r>
              <a:rPr lang="en-US" dirty="0">
                <a:solidFill>
                  <a:srgbClr val="0000FF"/>
                </a:solidFill>
              </a:rPr>
              <a:t>#include &lt;time.h&gt;</a:t>
            </a:r>
          </a:p>
          <a:p>
            <a:r>
              <a:rPr lang="en-US" dirty="0">
                <a:solidFill>
                  <a:srgbClr val="FF0000"/>
                </a:solidFill>
              </a:rPr>
              <a:t>int main</a:t>
            </a:r>
            <a:r>
              <a:rPr lang="en-US" dirty="0"/>
              <a:t>()</a:t>
            </a:r>
          </a:p>
          <a:p>
            <a:r>
              <a:rPr lang="en-US" dirty="0"/>
              <a:t>{ </a:t>
            </a:r>
            <a:r>
              <a:rPr lang="en-US" b="1" dirty="0"/>
              <a:t>int</a:t>
            </a:r>
            <a:r>
              <a:rPr lang="en-US" dirty="0"/>
              <a:t> i; </a:t>
            </a:r>
            <a:r>
              <a:rPr lang="en-US" b="1" dirty="0"/>
              <a:t>int</a:t>
            </a:r>
            <a:r>
              <a:rPr lang="en-US" dirty="0"/>
              <a:t> n=1; </a:t>
            </a:r>
            <a:r>
              <a:rPr lang="en-US" b="1" dirty="0"/>
              <a:t>double</a:t>
            </a:r>
            <a:r>
              <a:rPr lang="en-US" dirty="0"/>
              <a:t> x=1.5;</a:t>
            </a:r>
          </a:p>
          <a:p>
            <a:r>
              <a:rPr lang="en-US" dirty="0"/>
              <a:t>  /* Use time_t data type */</a:t>
            </a:r>
          </a:p>
          <a:p>
            <a:r>
              <a:rPr lang="en-US" dirty="0">
                <a:solidFill>
                  <a:srgbClr val="0000FF"/>
                </a:solidFill>
              </a:rPr>
              <a:t>  </a:t>
            </a:r>
            <a:r>
              <a:rPr lang="en-US" b="1" dirty="0">
                <a:solidFill>
                  <a:srgbClr val="0000FF"/>
                </a:solidFill>
              </a:rPr>
              <a:t>time_t</a:t>
            </a:r>
            <a:r>
              <a:rPr lang="en-US" dirty="0">
                <a:solidFill>
                  <a:srgbClr val="0000FF"/>
                </a:solidFill>
              </a:rPr>
              <a:t> t1 = time(NULL); /*Get current time */   </a:t>
            </a:r>
            <a:r>
              <a:rPr lang="en-US" b="1" dirty="0">
                <a:solidFill>
                  <a:srgbClr val="0000FF"/>
                </a:solidFill>
              </a:rPr>
              <a:t>for (i=0; i&lt;1000000000;i++) x= x+1;</a:t>
            </a:r>
          </a:p>
          <a:p>
            <a:r>
              <a:rPr lang="en-US" dirty="0">
                <a:solidFill>
                  <a:srgbClr val="0000FF"/>
                </a:solidFill>
              </a:rPr>
              <a:t>  </a:t>
            </a:r>
            <a:r>
              <a:rPr lang="en-US" b="1" dirty="0">
                <a:solidFill>
                  <a:srgbClr val="0000FF"/>
                </a:solidFill>
              </a:rPr>
              <a:t>time_t</a:t>
            </a:r>
            <a:r>
              <a:rPr lang="en-US" dirty="0">
                <a:solidFill>
                  <a:srgbClr val="0000FF"/>
                </a:solidFill>
              </a:rPr>
              <a:t> t2 = time(NULL); /*Get current time */</a:t>
            </a:r>
          </a:p>
          <a:p>
            <a:r>
              <a:rPr lang="en-US" dirty="0">
                <a:solidFill>
                  <a:srgbClr val="0000FF"/>
                </a:solidFill>
              </a:rPr>
              <a:t>  </a:t>
            </a:r>
            <a:r>
              <a:rPr lang="en-US" b="1" dirty="0">
                <a:solidFill>
                  <a:srgbClr val="0000FF"/>
                </a:solidFill>
              </a:rPr>
              <a:t>double</a:t>
            </a:r>
            <a:r>
              <a:rPr lang="en-US" dirty="0">
                <a:solidFill>
                  <a:srgbClr val="0000FF"/>
                </a:solidFill>
              </a:rPr>
              <a:t> dt = difftime(t2,t1);</a:t>
            </a:r>
          </a:p>
          <a:p>
            <a:r>
              <a:rPr lang="en-US" dirty="0">
                <a:solidFill>
                  <a:srgbClr val="0000FF"/>
                </a:solidFill>
              </a:rPr>
              <a:t>  printf("\nCost of 1 billion real number adding operations: %lf sec\n", dt);</a:t>
            </a:r>
          </a:p>
          <a:p>
            <a:r>
              <a:rPr lang="en-US" dirty="0">
                <a:solidFill>
                  <a:srgbClr val="FF0000"/>
                </a:solidFill>
              </a:rPr>
              <a:t>  t1 = time(NULL); /*Get current time */    for (i=0; i&lt;1000000000;i++) n= n+1;</a:t>
            </a:r>
          </a:p>
          <a:p>
            <a:r>
              <a:rPr lang="en-US" dirty="0">
                <a:solidFill>
                  <a:srgbClr val="FF0000"/>
                </a:solidFill>
              </a:rPr>
              <a:t>  t2 = time(NULL); /*Get current time */  dt = difftime(t2,t1);</a:t>
            </a:r>
          </a:p>
          <a:p>
            <a:r>
              <a:rPr lang="en-US" dirty="0">
                <a:solidFill>
                  <a:srgbClr val="FF0000"/>
                </a:solidFill>
              </a:rPr>
              <a:t>  printf("\nCost of 1 billion integral number adding operations: %lf sec\n", dt);</a:t>
            </a:r>
          </a:p>
          <a:p>
            <a:r>
              <a:rPr lang="en-US" dirty="0"/>
              <a:t>  /* Use clock_t data type */ </a:t>
            </a:r>
          </a:p>
          <a:p>
            <a:r>
              <a:rPr lang="en-US" dirty="0"/>
              <a:t>  </a:t>
            </a:r>
            <a:r>
              <a:rPr lang="en-US" dirty="0">
                <a:solidFill>
                  <a:srgbClr val="008000"/>
                </a:solidFill>
              </a:rPr>
              <a:t>n=1;</a:t>
            </a:r>
          </a:p>
          <a:p>
            <a:r>
              <a:rPr lang="en-US" dirty="0">
                <a:solidFill>
                  <a:srgbClr val="008000"/>
                </a:solidFill>
              </a:rPr>
              <a:t>  clock_t ct1= clock(); /*Get current time */  for (i=0; i&lt;1000000000;i++) n= n+1;</a:t>
            </a:r>
          </a:p>
          <a:p>
            <a:r>
              <a:rPr lang="en-US" dirty="0">
                <a:solidFill>
                  <a:srgbClr val="008000"/>
                </a:solidFill>
              </a:rPr>
              <a:t>  clock_t ct2= clock(); /*Get current time */</a:t>
            </a:r>
          </a:p>
          <a:p>
            <a:r>
              <a:rPr lang="en-US" dirty="0">
                <a:solidFill>
                  <a:srgbClr val="008000"/>
                </a:solidFill>
              </a:rPr>
              <a:t>  printf("\nCost of 1 billion integral number adding operations: %ld ticks\n", ct2-ct1);</a:t>
            </a:r>
          </a:p>
          <a:p>
            <a:r>
              <a:rPr lang="en-US" dirty="0">
                <a:solidFill>
                  <a:srgbClr val="008000"/>
                </a:solidFill>
              </a:rPr>
              <a:t>  printf("\nor %lf secs\n", ((double)(ct2-ct1)/CLOCKS_PER_SEC));</a:t>
            </a:r>
          </a:p>
          <a:p>
            <a:r>
              <a:rPr lang="en-US" dirty="0"/>
              <a:t>  getchar();   </a:t>
            </a:r>
          </a:p>
          <a:p>
            <a:r>
              <a:rPr lang="en-US" dirty="0">
                <a:solidFill>
                  <a:srgbClr val="FF0000"/>
                </a:solidFill>
              </a:rPr>
              <a:t>}</a:t>
            </a:r>
          </a:p>
        </p:txBody>
      </p:sp>
      <p:sp>
        <p:nvSpPr>
          <p:cNvPr id="9" name="Rectangle 8"/>
          <p:cNvSpPr/>
          <p:nvPr/>
        </p:nvSpPr>
        <p:spPr>
          <a:xfrm>
            <a:off x="5562600" y="1295400"/>
            <a:ext cx="2971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Copy, paste, compile and run this program</a:t>
            </a:r>
          </a:p>
        </p:txBody>
      </p:sp>
    </p:spTree>
    <p:extLst>
      <p:ext uri="{BB962C8B-B14F-4D97-AF65-F5344CB8AC3E}">
        <p14:creationId xmlns:p14="http://schemas.microsoft.com/office/powerpoint/2010/main" val="261831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a:t>3- The Math Library: </a:t>
            </a:r>
            <a:r>
              <a:rPr lang="en-US" i="1" dirty="0"/>
              <a:t>Math.h</a:t>
            </a:r>
          </a:p>
        </p:txBody>
      </p:sp>
      <p:sp>
        <p:nvSpPr>
          <p:cNvPr id="17411" name="Rectangle 3"/>
          <p:cNvSpPr>
            <a:spLocks noGrp="1"/>
          </p:cNvSpPr>
          <p:nvPr>
            <p:ph type="body" idx="1"/>
          </p:nvPr>
        </p:nvSpPr>
        <p:spPr>
          <a:xfrm>
            <a:off x="762000" y="1219201"/>
            <a:ext cx="7924800" cy="1219200"/>
          </a:xfrm>
        </p:spPr>
        <p:txBody>
          <a:bodyPr>
            <a:normAutofit fontScale="85000" lnSpcReduction="20000"/>
          </a:bodyPr>
          <a:lstStyle/>
          <a:p>
            <a:r>
              <a:rPr lang="en-US" dirty="0">
                <a:latin typeface="Arial" charset="0"/>
                <a:cs typeface="Arial" charset="0"/>
              </a:rPr>
              <a:t>It contains function prototypes for the mathematic functions</a:t>
            </a:r>
          </a:p>
          <a:p>
            <a:r>
              <a:rPr lang="en-US" i="1" u="sng" dirty="0">
                <a:solidFill>
                  <a:srgbClr val="0000FF"/>
                </a:solidFill>
                <a:latin typeface="Arial" charset="0"/>
                <a:cs typeface="Arial" charset="0"/>
              </a:rPr>
              <a:t>Constants</a:t>
            </a:r>
            <a:r>
              <a:rPr lang="en-US" dirty="0">
                <a:latin typeface="Arial" charset="0"/>
                <a:cs typeface="Arial" charset="0"/>
              </a:rPr>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Rectangle 5"/>
          <p:cNvSpPr/>
          <p:nvPr/>
        </p:nvSpPr>
        <p:spPr>
          <a:xfrm>
            <a:off x="1066800" y="2590800"/>
            <a:ext cx="6705600" cy="3693319"/>
          </a:xfrm>
          <a:prstGeom prst="rect">
            <a:avLst/>
          </a:prstGeom>
        </p:spPr>
        <p:txBody>
          <a:bodyPr wrap="square">
            <a:spAutoFit/>
          </a:bodyPr>
          <a:lstStyle/>
          <a:p>
            <a:r>
              <a:rPr lang="it-IT" b="1"/>
              <a:t>#define M_E		2.7182818284590452354</a:t>
            </a:r>
          </a:p>
          <a:p>
            <a:r>
              <a:rPr lang="it-IT" b="1"/>
              <a:t>#define M_LOG2E		1.4426950408889634074</a:t>
            </a:r>
          </a:p>
          <a:p>
            <a:r>
              <a:rPr lang="it-IT" b="1"/>
              <a:t>#define M_LOG10E	                  0.43429448190325182765</a:t>
            </a:r>
          </a:p>
          <a:p>
            <a:r>
              <a:rPr lang="it-IT" b="1"/>
              <a:t>#define M_LN2		0.69314718055994530942</a:t>
            </a:r>
          </a:p>
          <a:p>
            <a:r>
              <a:rPr lang="it-IT" b="1"/>
              <a:t>#define M_LN10		2.30258509299404568402</a:t>
            </a:r>
          </a:p>
          <a:p>
            <a:r>
              <a:rPr lang="it-IT" b="1"/>
              <a:t>#define M_PI		3.14159265358979323846</a:t>
            </a:r>
          </a:p>
          <a:p>
            <a:r>
              <a:rPr lang="it-IT" b="1"/>
              <a:t>#define M_PI_2		1.57079632679489661923</a:t>
            </a:r>
          </a:p>
          <a:p>
            <a:r>
              <a:rPr lang="it-IT" b="1"/>
              <a:t>#define M_PI_4		0.78539816339744830962</a:t>
            </a:r>
          </a:p>
          <a:p>
            <a:r>
              <a:rPr lang="it-IT" b="1"/>
              <a:t>#define M_1_PI		0.31830988618379067154</a:t>
            </a:r>
          </a:p>
          <a:p>
            <a:r>
              <a:rPr lang="it-IT" b="1"/>
              <a:t>#define M_2_PI		0.63661977236758134308</a:t>
            </a:r>
          </a:p>
          <a:p>
            <a:r>
              <a:rPr lang="it-IT" b="1"/>
              <a:t>#define M_2_SQRTPI	1.12837916709551257390</a:t>
            </a:r>
          </a:p>
          <a:p>
            <a:r>
              <a:rPr lang="it-IT" b="1"/>
              <a:t>#define M_SQRT2		1.41421356237309504880</a:t>
            </a:r>
          </a:p>
          <a:p>
            <a:r>
              <a:rPr lang="it-IT" b="1"/>
              <a:t>#define M_SQRT1_2	0.70710678118654752440</a:t>
            </a:r>
            <a:endParaRPr lang="en-US" b="1" dirty="0"/>
          </a:p>
        </p:txBody>
      </p:sp>
    </p:spTree>
    <p:extLst>
      <p:ext uri="{BB962C8B-B14F-4D97-AF65-F5344CB8AC3E}">
        <p14:creationId xmlns:p14="http://schemas.microsoft.com/office/powerpoint/2010/main" val="315720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a:t>The Math Library: </a:t>
            </a:r>
            <a:r>
              <a:rPr lang="en-US" i="1" dirty="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a:t>Libraries</a:t>
            </a:r>
          </a:p>
        </p:txBody>
      </p:sp>
      <p:graphicFrame>
        <p:nvGraphicFramePr>
          <p:cNvPr id="8" name="Table 7"/>
          <p:cNvGraphicFramePr>
            <a:graphicFrameLocks noGrp="1"/>
          </p:cNvGraphicFramePr>
          <p:nvPr/>
        </p:nvGraphicFramePr>
        <p:xfrm>
          <a:off x="152400" y="1397000"/>
          <a:ext cx="8839200" cy="4677664"/>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2946400">
                  <a:extLst>
                    <a:ext uri="{9D8B030D-6E8A-4147-A177-3AD203B41FA5}">
                      <a16:colId xmlns:a16="http://schemas.microsoft.com/office/drawing/2014/main" val="20002"/>
                    </a:ext>
                  </a:extLst>
                </a:gridCol>
              </a:tblGrid>
              <a:tr h="370840">
                <a:tc>
                  <a:txBody>
                    <a:bodyPr/>
                    <a:lstStyle/>
                    <a:p>
                      <a:r>
                        <a:rPr lang="en-US" dirty="0"/>
                        <a:t>Common</a:t>
                      </a:r>
                      <a:r>
                        <a:rPr lang="en-US" baseline="0" dirty="0"/>
                        <a:t> used functions</a:t>
                      </a:r>
                      <a:endParaRPr lang="en-US" dirty="0"/>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b="0" dirty="0">
                          <a:solidFill>
                            <a:schemeClr val="tx1"/>
                          </a:solidFill>
                        </a:rPr>
                        <a:t>double</a:t>
                      </a:r>
                      <a:r>
                        <a:rPr lang="en-US" b="0" baseline="0" dirty="0">
                          <a:solidFill>
                            <a:schemeClr val="tx1"/>
                          </a:solidFill>
                        </a:rPr>
                        <a:t> </a:t>
                      </a:r>
                      <a:r>
                        <a:rPr lang="en-US" b="1" baseline="0" dirty="0">
                          <a:solidFill>
                            <a:srgbClr val="0000FF"/>
                          </a:solidFill>
                        </a:rPr>
                        <a:t>fabs</a:t>
                      </a:r>
                      <a:r>
                        <a:rPr lang="en-US" b="0" baseline="0" dirty="0">
                          <a:solidFill>
                            <a:schemeClr val="tx1"/>
                          </a:solidFill>
                        </a:rPr>
                        <a:t>(double)</a:t>
                      </a:r>
                    </a:p>
                    <a:p>
                      <a:r>
                        <a:rPr lang="en-US" b="0" baseline="0" dirty="0">
                          <a:solidFill>
                            <a:schemeClr val="tx1"/>
                          </a:solidFill>
                        </a:rPr>
                        <a:t>float  </a:t>
                      </a:r>
                      <a:r>
                        <a:rPr lang="en-US" sz="1800" b="1" kern="1200" baseline="0" dirty="0">
                          <a:solidFill>
                            <a:srgbClr val="0000FF"/>
                          </a:solidFill>
                          <a:latin typeface="+mn-lt"/>
                          <a:ea typeface="+mn-ea"/>
                          <a:cs typeface="+mn-cs"/>
                        </a:rPr>
                        <a:t>fabsf(float</a:t>
                      </a:r>
                      <a:r>
                        <a:rPr lang="en-US" b="0" baseline="0" dirty="0">
                          <a:solidFill>
                            <a:schemeClr val="tx1"/>
                          </a:solidFill>
                        </a:rPr>
                        <a:t>)</a:t>
                      </a:r>
                      <a:endParaRPr lang="en-US" b="0" dirty="0">
                        <a:solidFill>
                          <a:schemeClr val="tx1"/>
                        </a:solidFill>
                      </a:endParaRPr>
                    </a:p>
                  </a:txBody>
                  <a:tcPr/>
                </a:tc>
                <a:tc>
                  <a:txBody>
                    <a:bodyPr/>
                    <a:lstStyle/>
                    <a:p>
                      <a:r>
                        <a:rPr lang="en-US" dirty="0"/>
                        <a:t>Absolute</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pPr marL="6350" lvl="1" indent="0" algn="just">
                        <a:buFont typeface="Arial" charset="0"/>
                        <a:buNone/>
                      </a:pPr>
                      <a:r>
                        <a:rPr lang="en-US" b="0" dirty="0">
                          <a:solidFill>
                            <a:schemeClr val="tx1"/>
                          </a:solidFill>
                          <a:latin typeface="Arial" charset="0"/>
                          <a:cs typeface="Arial" charset="0"/>
                        </a:rPr>
                        <a:t>double </a:t>
                      </a:r>
                      <a:r>
                        <a:rPr lang="en-US" sz="1800" b="1" kern="1200" baseline="0" dirty="0">
                          <a:solidFill>
                            <a:srgbClr val="0000FF"/>
                          </a:solidFill>
                          <a:latin typeface="+mn-lt"/>
                          <a:ea typeface="+mn-ea"/>
                          <a:cs typeface="+mn-cs"/>
                        </a:rPr>
                        <a:t>floor</a:t>
                      </a:r>
                      <a:r>
                        <a:rPr lang="en-US" b="0" dirty="0">
                          <a:solidFill>
                            <a:schemeClr val="tx1"/>
                          </a:solidFill>
                          <a:latin typeface="Arial" charset="0"/>
                          <a:cs typeface="Arial" charset="0"/>
                        </a:rPr>
                        <a:t> ( double ); </a:t>
                      </a:r>
                    </a:p>
                    <a:p>
                      <a:pPr marL="6350" lvl="1" indent="0" algn="just">
                        <a:buFont typeface="Arial" charset="0"/>
                        <a:buNone/>
                      </a:pPr>
                      <a:r>
                        <a:rPr lang="en-US" b="0" dirty="0">
                          <a:solidFill>
                            <a:schemeClr val="tx1"/>
                          </a:solidFill>
                          <a:latin typeface="Arial" charset="0"/>
                          <a:cs typeface="Arial" charset="0"/>
                        </a:rPr>
                        <a:t>float </a:t>
                      </a:r>
                      <a:r>
                        <a:rPr lang="en-US" sz="1800" b="1" kern="1200" baseline="0" dirty="0">
                          <a:solidFill>
                            <a:srgbClr val="0000FF"/>
                          </a:solidFill>
                          <a:latin typeface="+mn-lt"/>
                          <a:ea typeface="+mn-ea"/>
                          <a:cs typeface="+mn-cs"/>
                        </a:rPr>
                        <a:t>floorf</a:t>
                      </a:r>
                      <a:r>
                        <a:rPr lang="en-US" b="0" dirty="0">
                          <a:solidFill>
                            <a:schemeClr val="tx1"/>
                          </a:solidFill>
                          <a:latin typeface="Arial" charset="0"/>
                          <a:cs typeface="Arial" charset="0"/>
                        </a:rPr>
                        <a:t> ( float );</a:t>
                      </a:r>
                      <a:endParaRPr lang="en-US" b="0" dirty="0">
                        <a:solidFill>
                          <a:schemeClr val="tx1"/>
                        </a:solidFill>
                      </a:endParaRPr>
                    </a:p>
                  </a:txBody>
                  <a:tcPr/>
                </a:tc>
                <a:tc>
                  <a:txBody>
                    <a:bodyPr/>
                    <a:lstStyle/>
                    <a:p>
                      <a:endParaRPr lang="en-US" dirty="0"/>
                    </a:p>
                  </a:txBody>
                  <a:tcPr/>
                </a:tc>
                <a:tc>
                  <a:txBody>
                    <a:bodyPr/>
                    <a:lstStyle/>
                    <a:p>
                      <a:r>
                        <a:rPr lang="en-US" b="0" dirty="0">
                          <a:latin typeface="Arial" charset="0"/>
                          <a:cs typeface="Arial" charset="0"/>
                        </a:rPr>
                        <a:t>floor(16.3) </a:t>
                      </a:r>
                      <a:r>
                        <a:rPr lang="en-US" b="0" dirty="0">
                          <a:latin typeface="Arial" charset="0"/>
                          <a:cs typeface="Arial" charset="0"/>
                          <a:sym typeface="Wingdings" pitchFamily="2" charset="2"/>
                        </a:rPr>
                        <a:t> 16.0</a:t>
                      </a:r>
                      <a:endParaRPr lang="en-US" b="0" dirty="0"/>
                    </a:p>
                  </a:txBody>
                  <a:tcPr/>
                </a:tc>
                <a:extLst>
                  <a:ext uri="{0D108BD9-81ED-4DB2-BD59-A6C34878D82A}">
                    <a16:rowId xmlns:a16="http://schemas.microsoft.com/office/drawing/2014/main" val="10002"/>
                  </a:ext>
                </a:extLst>
              </a:tr>
              <a:tr h="370840">
                <a:tc>
                  <a:txBody>
                    <a:bodyPr/>
                    <a:lstStyle/>
                    <a:p>
                      <a:pPr marL="6350" lvl="1" indent="0" algn="just">
                        <a:buFont typeface="Arial" charset="0"/>
                        <a:buNone/>
                      </a:pPr>
                      <a:r>
                        <a:rPr lang="en-US" b="0" dirty="0">
                          <a:solidFill>
                            <a:schemeClr val="tx1"/>
                          </a:solidFill>
                          <a:latin typeface="Arial" charset="0"/>
                          <a:cs typeface="Arial" charset="0"/>
                        </a:rPr>
                        <a:t>double </a:t>
                      </a:r>
                      <a:r>
                        <a:rPr lang="en-US" sz="1800" b="1" kern="1200" baseline="0" dirty="0">
                          <a:solidFill>
                            <a:srgbClr val="0000FF"/>
                          </a:solidFill>
                          <a:latin typeface="+mn-lt"/>
                          <a:ea typeface="+mn-ea"/>
                          <a:cs typeface="+mn-cs"/>
                        </a:rPr>
                        <a:t>ceil</a:t>
                      </a:r>
                      <a:r>
                        <a:rPr lang="en-US" b="0" dirty="0">
                          <a:solidFill>
                            <a:schemeClr val="tx1"/>
                          </a:solidFill>
                          <a:latin typeface="Arial" charset="0"/>
                          <a:cs typeface="Arial" charset="0"/>
                        </a:rPr>
                        <a:t> ( double ); </a:t>
                      </a:r>
                    </a:p>
                    <a:p>
                      <a:pPr marL="6350" lvl="1" indent="0" algn="just">
                        <a:buFont typeface="Arial" charset="0"/>
                        <a:buNone/>
                      </a:pPr>
                      <a:r>
                        <a:rPr lang="en-US" b="0" dirty="0">
                          <a:solidFill>
                            <a:schemeClr val="tx1"/>
                          </a:solidFill>
                          <a:latin typeface="Arial" charset="0"/>
                          <a:cs typeface="Arial" charset="0"/>
                        </a:rPr>
                        <a:t>float </a:t>
                      </a:r>
                      <a:r>
                        <a:rPr lang="en-US" sz="1800" b="1" kern="1200" baseline="0" dirty="0">
                          <a:solidFill>
                            <a:srgbClr val="0000FF"/>
                          </a:solidFill>
                          <a:latin typeface="+mn-lt"/>
                          <a:ea typeface="+mn-ea"/>
                          <a:cs typeface="+mn-cs"/>
                        </a:rPr>
                        <a:t>ceilf</a:t>
                      </a:r>
                      <a:r>
                        <a:rPr lang="en-US" b="0" dirty="0">
                          <a:solidFill>
                            <a:schemeClr val="tx1"/>
                          </a:solidFill>
                          <a:latin typeface="Arial" charset="0"/>
                          <a:cs typeface="Arial" charset="0"/>
                        </a:rPr>
                        <a:t> ( float ); </a:t>
                      </a:r>
                    </a:p>
                  </a:txBody>
                  <a:tcPr/>
                </a:tc>
                <a:tc>
                  <a:txBody>
                    <a:bodyPr/>
                    <a:lstStyle/>
                    <a:p>
                      <a:endParaRPr lang="en-US" dirty="0"/>
                    </a:p>
                  </a:txBody>
                  <a:tcPr/>
                </a:tc>
                <a:tc>
                  <a:txBody>
                    <a:bodyPr/>
                    <a:lstStyle/>
                    <a:p>
                      <a:r>
                        <a:rPr lang="en-US" b="0" dirty="0"/>
                        <a:t>ceil(16.3) </a:t>
                      </a:r>
                      <a:r>
                        <a:rPr lang="en-US" b="0" dirty="0">
                          <a:sym typeface="Wingdings" pitchFamily="2" charset="2"/>
                        </a:rPr>
                        <a:t> 17.0</a:t>
                      </a:r>
                      <a:endParaRPr lang="en-US" b="0" dirty="0"/>
                    </a:p>
                  </a:txBody>
                  <a:tcPr/>
                </a:tc>
                <a:extLst>
                  <a:ext uri="{0D108BD9-81ED-4DB2-BD59-A6C34878D82A}">
                    <a16:rowId xmlns:a16="http://schemas.microsoft.com/office/drawing/2014/main" val="10003"/>
                  </a:ext>
                </a:extLst>
              </a:tr>
              <a:tr h="370840">
                <a:tc>
                  <a:txBody>
                    <a:bodyPr/>
                    <a:lstStyle/>
                    <a:p>
                      <a:pPr marL="6350" lvl="1" indent="0" algn="l">
                        <a:lnSpc>
                          <a:spcPct val="90000"/>
                        </a:lnSpc>
                        <a:buFont typeface="Arial" charset="0"/>
                        <a:buNone/>
                      </a:pPr>
                      <a:r>
                        <a:rPr lang="en-US" b="0" dirty="0">
                          <a:solidFill>
                            <a:schemeClr val="tx1"/>
                          </a:solidFill>
                          <a:latin typeface="Arial" charset="0"/>
                          <a:cs typeface="Arial" charset="0"/>
                        </a:rPr>
                        <a:t>double </a:t>
                      </a:r>
                      <a:r>
                        <a:rPr lang="en-US" sz="1800" b="1" kern="1200" baseline="0" dirty="0">
                          <a:solidFill>
                            <a:srgbClr val="0000FF"/>
                          </a:solidFill>
                          <a:latin typeface="+mn-lt"/>
                          <a:ea typeface="+mn-ea"/>
                          <a:cs typeface="+mn-cs"/>
                        </a:rPr>
                        <a:t>round</a:t>
                      </a:r>
                      <a:r>
                        <a:rPr lang="en-US" b="0" dirty="0">
                          <a:solidFill>
                            <a:schemeClr val="tx1"/>
                          </a:solidFill>
                          <a:latin typeface="Arial" charset="0"/>
                          <a:cs typeface="Arial" charset="0"/>
                        </a:rPr>
                        <a:t> ( double ); </a:t>
                      </a:r>
                    </a:p>
                    <a:p>
                      <a:pPr marL="6350" lvl="1" indent="0" algn="l">
                        <a:lnSpc>
                          <a:spcPct val="90000"/>
                        </a:lnSpc>
                        <a:buFont typeface="Arial" charset="0"/>
                        <a:buNone/>
                      </a:pPr>
                      <a:r>
                        <a:rPr lang="en-US" b="0" dirty="0">
                          <a:solidFill>
                            <a:schemeClr val="tx1"/>
                          </a:solidFill>
                          <a:latin typeface="Arial" charset="0"/>
                          <a:cs typeface="Arial" charset="0"/>
                        </a:rPr>
                        <a:t>float </a:t>
                      </a:r>
                      <a:r>
                        <a:rPr lang="en-US" sz="1800" b="1" kern="1200" baseline="0" dirty="0">
                          <a:solidFill>
                            <a:srgbClr val="0000FF"/>
                          </a:solidFill>
                          <a:latin typeface="+mn-lt"/>
                          <a:ea typeface="+mn-ea"/>
                          <a:cs typeface="+mn-cs"/>
                        </a:rPr>
                        <a:t>roundf</a:t>
                      </a:r>
                      <a:r>
                        <a:rPr lang="en-US" b="0" dirty="0">
                          <a:solidFill>
                            <a:schemeClr val="tx1"/>
                          </a:solidFill>
                          <a:latin typeface="Arial" charset="0"/>
                          <a:cs typeface="Arial" charset="0"/>
                        </a:rPr>
                        <a:t> ( float ); </a:t>
                      </a:r>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round(16.3) </a:t>
                      </a:r>
                      <a:r>
                        <a:rPr lang="en-US" b="0" dirty="0">
                          <a:sym typeface="Wingdings" pitchFamily="2" charset="2"/>
                        </a:rPr>
                        <a:t> 16.0</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round(-16.5) </a:t>
                      </a:r>
                      <a:r>
                        <a:rPr lang="en-US" b="0" dirty="0">
                          <a:sym typeface="Wingdings" pitchFamily="2" charset="2"/>
                        </a:rPr>
                        <a:t> -17.0</a:t>
                      </a:r>
                      <a:endParaRPr lang="en-US" b="0" dirty="0"/>
                    </a:p>
                  </a:txBody>
                  <a:tcPr/>
                </a:tc>
                <a:extLst>
                  <a:ext uri="{0D108BD9-81ED-4DB2-BD59-A6C34878D82A}">
                    <a16:rowId xmlns:a16="http://schemas.microsoft.com/office/drawing/2014/main" val="10004"/>
                  </a:ext>
                </a:extLst>
              </a:tr>
              <a:tr h="370840">
                <a:tc>
                  <a:txBody>
                    <a:bodyPr/>
                    <a:lstStyle/>
                    <a:p>
                      <a:pPr marL="6350" lvl="1" indent="0" algn="just">
                        <a:buFont typeface="Arial" charset="0"/>
                        <a:buNone/>
                      </a:pPr>
                      <a:r>
                        <a:rPr lang="en-US" sz="1800" b="0" dirty="0">
                          <a:solidFill>
                            <a:schemeClr val="tx1"/>
                          </a:solidFill>
                          <a:latin typeface="Arial" charset="0"/>
                          <a:cs typeface="Arial" charset="0"/>
                        </a:rPr>
                        <a:t>double </a:t>
                      </a:r>
                      <a:r>
                        <a:rPr lang="en-US" sz="1800" b="1" kern="1200" baseline="0" dirty="0">
                          <a:solidFill>
                            <a:srgbClr val="0000FF"/>
                          </a:solidFill>
                          <a:latin typeface="+mn-lt"/>
                          <a:ea typeface="+mn-ea"/>
                          <a:cs typeface="+mn-cs"/>
                        </a:rPr>
                        <a:t>trunc</a:t>
                      </a:r>
                      <a:r>
                        <a:rPr lang="en-US" sz="1800" b="0" dirty="0">
                          <a:solidFill>
                            <a:schemeClr val="tx1"/>
                          </a:solidFill>
                          <a:latin typeface="Arial" charset="0"/>
                          <a:cs typeface="Arial" charset="0"/>
                        </a:rPr>
                        <a:t> ( double ); </a:t>
                      </a:r>
                    </a:p>
                    <a:p>
                      <a:pPr marL="6350" lvl="1" indent="0" algn="just">
                        <a:buFont typeface="Arial" charset="0"/>
                        <a:buNone/>
                      </a:pPr>
                      <a:r>
                        <a:rPr lang="en-US" sz="1800" b="0" dirty="0">
                          <a:solidFill>
                            <a:schemeClr val="tx1"/>
                          </a:solidFill>
                          <a:latin typeface="Arial" charset="0"/>
                          <a:cs typeface="Arial" charset="0"/>
                        </a:rPr>
                        <a:t>float </a:t>
                      </a:r>
                      <a:r>
                        <a:rPr lang="en-US" sz="1800" b="1" kern="1200" baseline="0" dirty="0">
                          <a:solidFill>
                            <a:srgbClr val="0000FF"/>
                          </a:solidFill>
                          <a:latin typeface="+mn-lt"/>
                          <a:ea typeface="+mn-ea"/>
                          <a:cs typeface="+mn-cs"/>
                        </a:rPr>
                        <a:t>truncf</a:t>
                      </a:r>
                      <a:r>
                        <a:rPr lang="en-US" sz="1800" b="0" dirty="0">
                          <a:solidFill>
                            <a:schemeClr val="tx1"/>
                          </a:solidFill>
                          <a:latin typeface="Arial" charset="0"/>
                          <a:cs typeface="Arial" charset="0"/>
                        </a:rPr>
                        <a:t> ( float );</a:t>
                      </a:r>
                    </a:p>
                    <a:p>
                      <a:pPr marL="6350" lvl="1" indent="0" algn="just">
                        <a:buFont typeface="Arial" charset="0"/>
                        <a:buNone/>
                      </a:pPr>
                      <a:r>
                        <a:rPr lang="en-US" sz="1800" b="0" dirty="0">
                          <a:solidFill>
                            <a:schemeClr val="tx1"/>
                          </a:solidFill>
                          <a:latin typeface="Arial" charset="0"/>
                          <a:cs typeface="Arial" charset="0"/>
                        </a:rPr>
                        <a:t>long double </a:t>
                      </a:r>
                      <a:r>
                        <a:rPr lang="en-US" sz="1800" b="1" kern="1200" baseline="0" dirty="0">
                          <a:solidFill>
                            <a:srgbClr val="0000FF"/>
                          </a:solidFill>
                          <a:latin typeface="+mn-lt"/>
                          <a:ea typeface="+mn-ea"/>
                          <a:cs typeface="+mn-cs"/>
                        </a:rPr>
                        <a:t>truncl</a:t>
                      </a:r>
                      <a:r>
                        <a:rPr lang="en-US" sz="1800" b="0" dirty="0">
                          <a:solidFill>
                            <a:schemeClr val="tx1"/>
                          </a:solidFill>
                          <a:latin typeface="Arial" charset="0"/>
                          <a:cs typeface="Arial" charset="0"/>
                        </a:rPr>
                        <a:t> ( long double ); </a:t>
                      </a:r>
                      <a:endParaRPr lang="en-US" sz="1400" b="0" dirty="0">
                        <a:solidFill>
                          <a:schemeClr val="tx1"/>
                        </a:solidFill>
                      </a:endParaRPr>
                    </a:p>
                  </a:txBody>
                  <a:tcPr/>
                </a:tc>
                <a:tc>
                  <a:txBody>
                    <a:bodyPr/>
                    <a:lstStyle/>
                    <a:p>
                      <a:r>
                        <a:rPr lang="en-US" dirty="0"/>
                        <a:t>truncate</a:t>
                      </a:r>
                    </a:p>
                  </a:txBody>
                  <a:tcPr/>
                </a:tc>
                <a:tc>
                  <a:txBody>
                    <a:bodyPr/>
                    <a:lstStyle/>
                    <a:p>
                      <a:r>
                        <a:rPr lang="en-US" sz="1800" b="0" dirty="0">
                          <a:latin typeface="Arial" charset="0"/>
                          <a:cs typeface="Arial" charset="0"/>
                        </a:rPr>
                        <a:t>trunc(16.7) </a:t>
                      </a:r>
                      <a:r>
                        <a:rPr lang="en-US" sz="1800" b="0" dirty="0">
                          <a:latin typeface="Arial" charset="0"/>
                          <a:cs typeface="Arial" charset="0"/>
                          <a:sym typeface="Wingdings" pitchFamily="2" charset="2"/>
                        </a:rPr>
                        <a:t> 16.0</a:t>
                      </a:r>
                      <a:endParaRPr lang="en-US" b="0" dirty="0"/>
                    </a:p>
                  </a:txBody>
                  <a:tcPr/>
                </a:tc>
                <a:extLst>
                  <a:ext uri="{0D108BD9-81ED-4DB2-BD59-A6C34878D82A}">
                    <a16:rowId xmlns:a16="http://schemas.microsoft.com/office/drawing/2014/main" val="10005"/>
                  </a:ext>
                </a:extLst>
              </a:tr>
              <a:tr h="370840">
                <a:tc>
                  <a:txBody>
                    <a:bodyPr/>
                    <a:lstStyle/>
                    <a:p>
                      <a:pPr marL="6350" lvl="1" indent="0" algn="just">
                        <a:lnSpc>
                          <a:spcPct val="90000"/>
                        </a:lnSpc>
                        <a:buFont typeface="Arial" charset="0"/>
                        <a:buNone/>
                      </a:pPr>
                      <a:r>
                        <a:rPr lang="en-US" b="0" dirty="0">
                          <a:solidFill>
                            <a:schemeClr val="tx1"/>
                          </a:solidFill>
                          <a:latin typeface="Arial" charset="0"/>
                          <a:cs typeface="Arial" charset="0"/>
                        </a:rPr>
                        <a:t>double </a:t>
                      </a:r>
                      <a:r>
                        <a:rPr lang="en-US" sz="1800" b="1" kern="1200" baseline="0" dirty="0">
                          <a:solidFill>
                            <a:srgbClr val="0000FF"/>
                          </a:solidFill>
                          <a:latin typeface="+mn-lt"/>
                          <a:ea typeface="+mn-ea"/>
                          <a:cs typeface="+mn-cs"/>
                        </a:rPr>
                        <a:t>sqrt</a:t>
                      </a:r>
                      <a:r>
                        <a:rPr lang="en-US" b="0" dirty="0">
                          <a:solidFill>
                            <a:schemeClr val="tx1"/>
                          </a:solidFill>
                          <a:latin typeface="Arial" charset="0"/>
                          <a:cs typeface="Arial" charset="0"/>
                        </a:rPr>
                        <a:t> ( double ); </a:t>
                      </a:r>
                    </a:p>
                    <a:p>
                      <a:pPr marL="6350" lvl="1" indent="0" algn="just">
                        <a:lnSpc>
                          <a:spcPct val="90000"/>
                        </a:lnSpc>
                        <a:buFont typeface="Arial" charset="0"/>
                        <a:buNone/>
                      </a:pPr>
                      <a:r>
                        <a:rPr lang="en-US" b="0" dirty="0">
                          <a:solidFill>
                            <a:schemeClr val="tx1"/>
                          </a:solidFill>
                          <a:latin typeface="Arial" charset="0"/>
                          <a:cs typeface="Arial" charset="0"/>
                        </a:rPr>
                        <a:t>float </a:t>
                      </a:r>
                      <a:r>
                        <a:rPr lang="en-US" sz="1800" b="1" kern="1200" baseline="0" dirty="0">
                          <a:solidFill>
                            <a:srgbClr val="0000FF"/>
                          </a:solidFill>
                          <a:latin typeface="+mn-lt"/>
                          <a:ea typeface="+mn-ea"/>
                          <a:cs typeface="+mn-cs"/>
                        </a:rPr>
                        <a:t>sqrtf</a:t>
                      </a:r>
                      <a:r>
                        <a:rPr lang="en-US" b="0" dirty="0">
                          <a:solidFill>
                            <a:schemeClr val="tx1"/>
                          </a:solidFill>
                          <a:latin typeface="Arial" charset="0"/>
                          <a:cs typeface="Arial" charset="0"/>
                        </a:rPr>
                        <a:t> ( float );</a:t>
                      </a:r>
                    </a:p>
                    <a:p>
                      <a:pPr marL="6350" lvl="1" indent="0" algn="just">
                        <a:lnSpc>
                          <a:spcPct val="90000"/>
                        </a:lnSpc>
                        <a:buFont typeface="Arial" charset="0"/>
                        <a:buNone/>
                      </a:pPr>
                      <a:r>
                        <a:rPr lang="en-US" b="0" dirty="0">
                          <a:solidFill>
                            <a:schemeClr val="tx1"/>
                          </a:solidFill>
                          <a:latin typeface="Arial" charset="0"/>
                          <a:cs typeface="Arial" charset="0"/>
                        </a:rPr>
                        <a:t>long double </a:t>
                      </a:r>
                      <a:r>
                        <a:rPr lang="en-US" sz="1800" b="1" kern="1200" baseline="0" dirty="0">
                          <a:solidFill>
                            <a:srgbClr val="0000FF"/>
                          </a:solidFill>
                          <a:latin typeface="+mn-lt"/>
                          <a:ea typeface="+mn-ea"/>
                          <a:cs typeface="+mn-cs"/>
                        </a:rPr>
                        <a:t>sqrtl</a:t>
                      </a:r>
                      <a:r>
                        <a:rPr lang="en-US" b="0" dirty="0">
                          <a:solidFill>
                            <a:schemeClr val="tx1"/>
                          </a:solidFill>
                          <a:latin typeface="Arial" charset="0"/>
                          <a:cs typeface="Arial" charset="0"/>
                        </a:rPr>
                        <a:t> ( long double ); </a:t>
                      </a:r>
                      <a:endParaRPr lang="en-US" b="0" dirty="0">
                        <a:solidFill>
                          <a:schemeClr val="tx1"/>
                        </a:solidFill>
                      </a:endParaRPr>
                    </a:p>
                  </a:txBody>
                  <a:tcPr/>
                </a:tc>
                <a:tc>
                  <a:txBody>
                    <a:bodyPr/>
                    <a:lstStyle/>
                    <a:p>
                      <a:r>
                        <a:rPr lang="en-US" dirty="0"/>
                        <a:t>Square root</a:t>
                      </a:r>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5720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a:t>The Math Library: </a:t>
            </a:r>
            <a:r>
              <a:rPr lang="en-US" i="1" dirty="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dirty="0"/>
              <a:t>Libraries</a:t>
            </a:r>
          </a:p>
        </p:txBody>
      </p:sp>
      <p:graphicFrame>
        <p:nvGraphicFramePr>
          <p:cNvPr id="8" name="Table 7"/>
          <p:cNvGraphicFramePr>
            <a:graphicFrameLocks noGrp="1"/>
          </p:cNvGraphicFramePr>
          <p:nvPr/>
        </p:nvGraphicFramePr>
        <p:xfrm>
          <a:off x="152400" y="1397000"/>
          <a:ext cx="8686800" cy="3754120"/>
        </p:xfrm>
        <a:graphic>
          <a:graphicData uri="http://schemas.openxmlformats.org/drawingml/2006/table">
            <a:tbl>
              <a:tblPr firstRow="1" bandRow="1">
                <a:tableStyleId>{5C22544A-7EE6-4342-B048-85BDC9FD1C3A}</a:tableStyleId>
              </a:tblPr>
              <a:tblGrid>
                <a:gridCol w="6262577">
                  <a:extLst>
                    <a:ext uri="{9D8B030D-6E8A-4147-A177-3AD203B41FA5}">
                      <a16:colId xmlns:a16="http://schemas.microsoft.com/office/drawing/2014/main" val="20000"/>
                    </a:ext>
                  </a:extLst>
                </a:gridCol>
                <a:gridCol w="2424223">
                  <a:extLst>
                    <a:ext uri="{9D8B030D-6E8A-4147-A177-3AD203B41FA5}">
                      <a16:colId xmlns:a16="http://schemas.microsoft.com/office/drawing/2014/main" val="20001"/>
                    </a:ext>
                  </a:extLst>
                </a:gridCol>
              </a:tblGrid>
              <a:tr h="370840">
                <a:tc>
                  <a:txBody>
                    <a:bodyPr/>
                    <a:lstStyle/>
                    <a:p>
                      <a:r>
                        <a:rPr lang="en-US" dirty="0"/>
                        <a:t>Common</a:t>
                      </a:r>
                      <a:r>
                        <a:rPr lang="en-US" baseline="0" dirty="0"/>
                        <a:t> used functions</a:t>
                      </a:r>
                      <a:endParaRPr lang="en-US" dirty="0"/>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pPr marL="6350" lvl="1" indent="0">
                        <a:lnSpc>
                          <a:spcPct val="90000"/>
                        </a:lnSpc>
                        <a:buFont typeface="Arial" charset="0"/>
                        <a:buNone/>
                      </a:pPr>
                      <a:r>
                        <a:rPr lang="en-US" dirty="0">
                          <a:solidFill>
                            <a:schemeClr val="tx1"/>
                          </a:solidFill>
                          <a:latin typeface="Arial" charset="0"/>
                          <a:cs typeface="Arial" charset="0"/>
                        </a:rPr>
                        <a:t>double </a:t>
                      </a:r>
                      <a:r>
                        <a:rPr lang="en-US" b="1" dirty="0">
                          <a:solidFill>
                            <a:srgbClr val="0000FF"/>
                          </a:solidFill>
                          <a:latin typeface="Arial" charset="0"/>
                          <a:cs typeface="Arial" charset="0"/>
                        </a:rPr>
                        <a:t>pow</a:t>
                      </a:r>
                      <a:r>
                        <a:rPr lang="en-US" dirty="0">
                          <a:solidFill>
                            <a:schemeClr val="tx1"/>
                          </a:solidFill>
                          <a:latin typeface="Arial" charset="0"/>
                          <a:cs typeface="Arial" charset="0"/>
                        </a:rPr>
                        <a:t> ( double base, double exponent ); </a:t>
                      </a:r>
                    </a:p>
                    <a:p>
                      <a:pPr marL="6350" lvl="1" indent="0">
                        <a:lnSpc>
                          <a:spcPct val="90000"/>
                        </a:lnSpc>
                        <a:buFont typeface="Arial" charset="0"/>
                        <a:buNone/>
                      </a:pPr>
                      <a:r>
                        <a:rPr lang="en-US" dirty="0">
                          <a:solidFill>
                            <a:schemeClr val="tx1"/>
                          </a:solidFill>
                          <a:latin typeface="Arial" charset="0"/>
                          <a:cs typeface="Arial" charset="0"/>
                        </a:rPr>
                        <a:t>float </a:t>
                      </a:r>
                      <a:r>
                        <a:rPr lang="en-US" sz="1800" b="1" kern="1200" dirty="0">
                          <a:solidFill>
                            <a:srgbClr val="0000FF"/>
                          </a:solidFill>
                          <a:latin typeface="Arial" charset="0"/>
                          <a:ea typeface="+mn-ea"/>
                          <a:cs typeface="Arial" charset="0"/>
                        </a:rPr>
                        <a:t>powf</a:t>
                      </a:r>
                      <a:r>
                        <a:rPr lang="en-US" dirty="0">
                          <a:solidFill>
                            <a:schemeClr val="tx1"/>
                          </a:solidFill>
                          <a:latin typeface="Arial" charset="0"/>
                          <a:cs typeface="Arial" charset="0"/>
                        </a:rPr>
                        <a:t> ( float base, float exponent );</a:t>
                      </a:r>
                    </a:p>
                    <a:p>
                      <a:pPr marL="6350" lvl="1" indent="0">
                        <a:lnSpc>
                          <a:spcPct val="90000"/>
                        </a:lnSpc>
                        <a:buFont typeface="Arial" charset="0"/>
                        <a:buNone/>
                      </a:pPr>
                      <a:r>
                        <a:rPr lang="en-US" dirty="0">
                          <a:solidFill>
                            <a:schemeClr val="tx1"/>
                          </a:solidFill>
                          <a:latin typeface="Arial" charset="0"/>
                          <a:cs typeface="Arial" charset="0"/>
                        </a:rPr>
                        <a:t>long double </a:t>
                      </a:r>
                      <a:r>
                        <a:rPr lang="en-US" sz="1800" b="1" kern="1200" dirty="0">
                          <a:solidFill>
                            <a:srgbClr val="0000FF"/>
                          </a:solidFill>
                          <a:latin typeface="Arial" charset="0"/>
                          <a:ea typeface="+mn-ea"/>
                          <a:cs typeface="Arial" charset="0"/>
                        </a:rPr>
                        <a:t>powl</a:t>
                      </a:r>
                      <a:r>
                        <a:rPr lang="en-US" dirty="0">
                          <a:solidFill>
                            <a:schemeClr val="tx1"/>
                          </a:solidFill>
                          <a:latin typeface="Arial" charset="0"/>
                          <a:cs typeface="Arial" charset="0"/>
                        </a:rPr>
                        <a:t> ( long double base, long double exponent );   </a:t>
                      </a:r>
                    </a:p>
                  </a:txBody>
                  <a:tcPr/>
                </a:tc>
                <a:tc>
                  <a:txBody>
                    <a:bodyPr/>
                    <a:lstStyle/>
                    <a:p>
                      <a:r>
                        <a:rPr lang="en-US" dirty="0"/>
                        <a:t>Power</a:t>
                      </a:r>
                    </a:p>
                    <a:p>
                      <a:r>
                        <a:rPr lang="en-US" dirty="0"/>
                        <a:t>base</a:t>
                      </a:r>
                      <a:r>
                        <a:rPr lang="en-US" baseline="30000" dirty="0"/>
                        <a:t>exponent</a:t>
                      </a:r>
                    </a:p>
                  </a:txBody>
                  <a:tcPr/>
                </a:tc>
                <a:extLst>
                  <a:ext uri="{0D108BD9-81ED-4DB2-BD59-A6C34878D82A}">
                    <a16:rowId xmlns:a16="http://schemas.microsoft.com/office/drawing/2014/main" val="10001"/>
                  </a:ext>
                </a:extLst>
              </a:tr>
              <a:tr h="370840">
                <a:tc>
                  <a:txBody>
                    <a:bodyPr/>
                    <a:lstStyle/>
                    <a:p>
                      <a:pPr marL="6350" lvl="1" indent="0" algn="just">
                        <a:lnSpc>
                          <a:spcPct val="90000"/>
                        </a:lnSpc>
                        <a:buFont typeface="Arial" charset="0"/>
                        <a:buNone/>
                      </a:pPr>
                      <a:r>
                        <a:rPr lang="en-US" b="1" dirty="0">
                          <a:solidFill>
                            <a:schemeClr val="tx1"/>
                          </a:solidFill>
                          <a:latin typeface="Arial" charset="0"/>
                          <a:cs typeface="Arial" charset="0"/>
                        </a:rPr>
                        <a:t>double </a:t>
                      </a:r>
                      <a:r>
                        <a:rPr lang="en-US" sz="1800" b="1" kern="1200" dirty="0">
                          <a:solidFill>
                            <a:srgbClr val="0000FF"/>
                          </a:solidFill>
                          <a:latin typeface="Arial" charset="0"/>
                          <a:ea typeface="+mn-ea"/>
                          <a:cs typeface="Arial" charset="0"/>
                        </a:rPr>
                        <a:t>log</a:t>
                      </a:r>
                      <a:r>
                        <a:rPr lang="en-US" b="1" dirty="0">
                          <a:solidFill>
                            <a:schemeClr val="tx1"/>
                          </a:solidFill>
                          <a:latin typeface="Arial" charset="0"/>
                          <a:cs typeface="Arial" charset="0"/>
                        </a:rPr>
                        <a:t> ( double );</a:t>
                      </a:r>
                    </a:p>
                    <a:p>
                      <a:pPr marL="6350" lvl="1" indent="0" algn="just">
                        <a:lnSpc>
                          <a:spcPct val="90000"/>
                        </a:lnSpc>
                        <a:buFont typeface="Arial" charset="0"/>
                        <a:buNone/>
                      </a:pPr>
                      <a:r>
                        <a:rPr lang="en-US" b="1" dirty="0">
                          <a:solidFill>
                            <a:schemeClr val="tx1"/>
                          </a:solidFill>
                          <a:latin typeface="Arial" charset="0"/>
                          <a:cs typeface="Arial" charset="0"/>
                        </a:rPr>
                        <a:t>float </a:t>
                      </a:r>
                      <a:r>
                        <a:rPr lang="en-US" sz="1800" b="1" kern="1200" dirty="0">
                          <a:solidFill>
                            <a:srgbClr val="0000FF"/>
                          </a:solidFill>
                          <a:latin typeface="Arial" charset="0"/>
                          <a:ea typeface="+mn-ea"/>
                          <a:cs typeface="Arial" charset="0"/>
                        </a:rPr>
                        <a:t>logf</a:t>
                      </a:r>
                      <a:r>
                        <a:rPr lang="en-US" b="1" dirty="0">
                          <a:solidFill>
                            <a:schemeClr val="tx1"/>
                          </a:solidFill>
                          <a:latin typeface="Arial" charset="0"/>
                          <a:cs typeface="Arial" charset="0"/>
                        </a:rPr>
                        <a:t> ( float ); </a:t>
                      </a:r>
                    </a:p>
                    <a:p>
                      <a:pPr marL="6350" lvl="1" indent="0" algn="just">
                        <a:lnSpc>
                          <a:spcPct val="90000"/>
                        </a:lnSpc>
                        <a:buFont typeface="Arial" charset="0"/>
                        <a:buNone/>
                      </a:pPr>
                      <a:r>
                        <a:rPr lang="en-US" b="1" dirty="0">
                          <a:solidFill>
                            <a:schemeClr val="tx1"/>
                          </a:solidFill>
                          <a:latin typeface="Arial" charset="0"/>
                          <a:cs typeface="Arial" charset="0"/>
                        </a:rPr>
                        <a:t>long </a:t>
                      </a:r>
                      <a:r>
                        <a:rPr lang="en-US" sz="1800" b="1" kern="1200" dirty="0">
                          <a:solidFill>
                            <a:srgbClr val="0000FF"/>
                          </a:solidFill>
                          <a:latin typeface="Arial" charset="0"/>
                          <a:ea typeface="+mn-ea"/>
                          <a:cs typeface="Arial" charset="0"/>
                        </a:rPr>
                        <a:t>double</a:t>
                      </a:r>
                      <a:r>
                        <a:rPr lang="en-US" b="1" dirty="0">
                          <a:solidFill>
                            <a:schemeClr val="tx1"/>
                          </a:solidFill>
                          <a:latin typeface="Arial" charset="0"/>
                          <a:cs typeface="Arial" charset="0"/>
                        </a:rPr>
                        <a:t> logl ( long double </a:t>
                      </a:r>
                      <a:endParaRPr lang="en-US" dirty="0">
                        <a:solidFill>
                          <a:schemeClr val="tx1"/>
                        </a:solidFill>
                      </a:endParaRPr>
                    </a:p>
                  </a:txBody>
                  <a:tcPr/>
                </a:tc>
                <a:tc>
                  <a:txBody>
                    <a:bodyPr/>
                    <a:lstStyle/>
                    <a:p>
                      <a:r>
                        <a:rPr lang="en-US" dirty="0"/>
                        <a:t>Natural logarithm</a:t>
                      </a:r>
                    </a:p>
                  </a:txBody>
                  <a:tcPr/>
                </a:tc>
                <a:extLst>
                  <a:ext uri="{0D108BD9-81ED-4DB2-BD59-A6C34878D82A}">
                    <a16:rowId xmlns:a16="http://schemas.microsoft.com/office/drawing/2014/main" val="10002"/>
                  </a:ext>
                </a:extLst>
              </a:tr>
              <a:tr h="370840">
                <a:tc>
                  <a:txBody>
                    <a:bodyPr/>
                    <a:lstStyle/>
                    <a:p>
                      <a:pPr marL="6350" lvl="1" indent="0" algn="just">
                        <a:lnSpc>
                          <a:spcPct val="90000"/>
                        </a:lnSpc>
                        <a:buFont typeface="Arial" charset="0"/>
                        <a:buNone/>
                      </a:pPr>
                      <a:r>
                        <a:rPr lang="en-US" b="1" dirty="0">
                          <a:solidFill>
                            <a:schemeClr val="tx1"/>
                          </a:solidFill>
                          <a:latin typeface="Arial" charset="0"/>
                          <a:cs typeface="Arial" charset="0"/>
                        </a:rPr>
                        <a:t>double </a:t>
                      </a:r>
                      <a:r>
                        <a:rPr lang="en-US" sz="1800" b="1" kern="1200" dirty="0">
                          <a:solidFill>
                            <a:srgbClr val="0000FF"/>
                          </a:solidFill>
                          <a:latin typeface="Arial" charset="0"/>
                          <a:ea typeface="+mn-ea"/>
                          <a:cs typeface="Arial" charset="0"/>
                        </a:rPr>
                        <a:t>exp</a:t>
                      </a:r>
                      <a:r>
                        <a:rPr lang="en-US" b="1" dirty="0">
                          <a:solidFill>
                            <a:schemeClr val="tx1"/>
                          </a:solidFill>
                          <a:latin typeface="Arial" charset="0"/>
                          <a:cs typeface="Arial" charset="0"/>
                        </a:rPr>
                        <a:t> ( double x); </a:t>
                      </a:r>
                    </a:p>
                    <a:p>
                      <a:pPr marL="6350" lvl="1" indent="0" algn="just">
                        <a:lnSpc>
                          <a:spcPct val="90000"/>
                        </a:lnSpc>
                        <a:buFont typeface="Arial" charset="0"/>
                        <a:buNone/>
                      </a:pPr>
                      <a:r>
                        <a:rPr lang="en-US" b="1" dirty="0">
                          <a:solidFill>
                            <a:schemeClr val="tx1"/>
                          </a:solidFill>
                          <a:latin typeface="Arial" charset="0"/>
                          <a:cs typeface="Arial" charset="0"/>
                        </a:rPr>
                        <a:t>float </a:t>
                      </a:r>
                      <a:r>
                        <a:rPr lang="en-US" sz="1800" b="1" kern="1200" dirty="0">
                          <a:solidFill>
                            <a:srgbClr val="0000FF"/>
                          </a:solidFill>
                          <a:latin typeface="Arial" charset="0"/>
                          <a:ea typeface="+mn-ea"/>
                          <a:cs typeface="Arial" charset="0"/>
                        </a:rPr>
                        <a:t>expf</a:t>
                      </a:r>
                      <a:r>
                        <a:rPr lang="en-US" b="1" dirty="0">
                          <a:solidFill>
                            <a:schemeClr val="tx1"/>
                          </a:solidFill>
                          <a:latin typeface="Arial" charset="0"/>
                          <a:cs typeface="Arial" charset="0"/>
                        </a:rPr>
                        <a:t> ( float ); </a:t>
                      </a:r>
                    </a:p>
                    <a:p>
                      <a:pPr marL="6350" lvl="1" indent="0" algn="just">
                        <a:lnSpc>
                          <a:spcPct val="90000"/>
                        </a:lnSpc>
                        <a:buFont typeface="Arial" charset="0"/>
                        <a:buNone/>
                      </a:pPr>
                      <a:r>
                        <a:rPr lang="en-US" b="1" dirty="0">
                          <a:solidFill>
                            <a:schemeClr val="tx1"/>
                          </a:solidFill>
                          <a:latin typeface="Arial" charset="0"/>
                          <a:cs typeface="Arial" charset="0"/>
                        </a:rPr>
                        <a:t>long double </a:t>
                      </a:r>
                      <a:r>
                        <a:rPr lang="en-US" sz="1800" b="1" kern="1200" dirty="0">
                          <a:solidFill>
                            <a:srgbClr val="0000FF"/>
                          </a:solidFill>
                          <a:latin typeface="Arial" charset="0"/>
                          <a:ea typeface="+mn-ea"/>
                          <a:cs typeface="Arial" charset="0"/>
                        </a:rPr>
                        <a:t>expl</a:t>
                      </a:r>
                      <a:r>
                        <a:rPr lang="en-US" b="1" dirty="0">
                          <a:solidFill>
                            <a:schemeClr val="tx1"/>
                          </a:solidFill>
                          <a:latin typeface="Arial" charset="0"/>
                          <a:cs typeface="Arial" charset="0"/>
                        </a:rPr>
                        <a:t> ( long double );</a:t>
                      </a:r>
                    </a:p>
                  </a:txBody>
                  <a:tcPr/>
                </a:tc>
                <a:tc>
                  <a:txBody>
                    <a:bodyPr/>
                    <a:lstStyle/>
                    <a:p>
                      <a:r>
                        <a:rPr lang="en-US" b="1" dirty="0">
                          <a:solidFill>
                            <a:srgbClr val="CC3300"/>
                          </a:solidFill>
                          <a:latin typeface="Arial" charset="0"/>
                          <a:cs typeface="Arial" charset="0"/>
                          <a:sym typeface="Wingdings" pitchFamily="2" charset="2"/>
                        </a:rPr>
                        <a:t>e</a:t>
                      </a:r>
                      <a:r>
                        <a:rPr lang="en-US" b="1" baseline="30000" dirty="0">
                          <a:solidFill>
                            <a:srgbClr val="CC3300"/>
                          </a:solidFill>
                          <a:latin typeface="Arial" charset="0"/>
                          <a:cs typeface="Arial" charset="0"/>
                          <a:sym typeface="Wingdings" pitchFamily="2" charset="2"/>
                        </a:rPr>
                        <a:t>x</a:t>
                      </a:r>
                      <a:endParaRPr lang="en-US" dirty="0"/>
                    </a:p>
                  </a:txBody>
                  <a:tcPr/>
                </a:tc>
                <a:extLst>
                  <a:ext uri="{0D108BD9-81ED-4DB2-BD59-A6C34878D82A}">
                    <a16:rowId xmlns:a16="http://schemas.microsoft.com/office/drawing/2014/main" val="10003"/>
                  </a:ext>
                </a:extLst>
              </a:tr>
              <a:tr h="370840">
                <a:tc>
                  <a:txBody>
                    <a:bodyPr/>
                    <a:lstStyle/>
                    <a:p>
                      <a:r>
                        <a:rPr lang="en-US" dirty="0">
                          <a:solidFill>
                            <a:schemeClr val="tx1"/>
                          </a:solidFill>
                        </a:rPr>
                        <a:t>Trigonometric functions: </a:t>
                      </a:r>
                    </a:p>
                  </a:txBody>
                  <a:tcPr/>
                </a:tc>
                <a:tc>
                  <a:txBody>
                    <a:bodyPr/>
                    <a:lstStyle/>
                    <a:p>
                      <a:r>
                        <a:rPr lang="en-US" dirty="0"/>
                        <a:t>sin, cos,</a:t>
                      </a:r>
                      <a:r>
                        <a:rPr lang="en-US" baseline="0" dirty="0"/>
                        <a:t> tan, a</a:t>
                      </a:r>
                      <a:r>
                        <a:rPr lang="en-US" dirty="0"/>
                        <a:t>sin, acos,</a:t>
                      </a:r>
                      <a:r>
                        <a:rPr lang="en-US" baseline="0" dirty="0"/>
                        <a:t> atan </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5720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a:t>The Math Library: </a:t>
            </a:r>
            <a:r>
              <a:rPr lang="en-US" i="1" dirty="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Rectangle 5"/>
          <p:cNvSpPr/>
          <p:nvPr/>
        </p:nvSpPr>
        <p:spPr>
          <a:xfrm>
            <a:off x="228600" y="1307842"/>
            <a:ext cx="6477000" cy="5016758"/>
          </a:xfrm>
          <a:prstGeom prst="rect">
            <a:avLst/>
          </a:prstGeom>
        </p:spPr>
        <p:txBody>
          <a:bodyPr wrap="square">
            <a:spAutoFit/>
          </a:bodyPr>
          <a:lstStyle/>
          <a:p>
            <a:r>
              <a:rPr lang="en-US" sz="2000" dirty="0">
                <a:latin typeface="Arial" pitchFamily="34" charset="0"/>
                <a:cs typeface="Arial" pitchFamily="34" charset="0"/>
              </a:rPr>
              <a:t>/* math_demo.c */</a:t>
            </a:r>
          </a:p>
          <a:p>
            <a:r>
              <a:rPr lang="en-US" sz="2000" dirty="0">
                <a:latin typeface="Arial" pitchFamily="34" charset="0"/>
                <a:cs typeface="Arial" pitchFamily="34" charset="0"/>
              </a:rPr>
              <a:t>#include &lt;stdio.h&gt;</a:t>
            </a:r>
          </a:p>
          <a:p>
            <a:r>
              <a:rPr lang="en-US" sz="2000" dirty="0">
                <a:latin typeface="Arial" pitchFamily="34" charset="0"/>
                <a:cs typeface="Arial" pitchFamily="34" charset="0"/>
              </a:rPr>
              <a:t>#include &lt;</a:t>
            </a:r>
            <a:r>
              <a:rPr lang="en-US" sz="2000" dirty="0" err="1">
                <a:latin typeface="Arial" pitchFamily="34" charset="0"/>
                <a:cs typeface="Arial" pitchFamily="34" charset="0"/>
              </a:rPr>
              <a:t>math.h</a:t>
            </a:r>
            <a:r>
              <a:rPr lang="en-US" sz="2000" dirty="0">
                <a:latin typeface="Arial" pitchFamily="34" charset="0"/>
                <a:cs typeface="Arial" pitchFamily="34" charset="0"/>
              </a:rPr>
              <a:t>&gt;</a:t>
            </a:r>
          </a:p>
          <a:p>
            <a:r>
              <a:rPr lang="en-US" sz="2000" dirty="0">
                <a:latin typeface="Arial" pitchFamily="34" charset="0"/>
                <a:cs typeface="Arial" pitchFamily="34" charset="0"/>
              </a:rPr>
              <a:t>int main()</a:t>
            </a:r>
          </a:p>
          <a:p>
            <a:r>
              <a:rPr lang="en-US" sz="2000" dirty="0">
                <a:latin typeface="Arial" pitchFamily="34" charset="0"/>
                <a:cs typeface="Arial" pitchFamily="34" charset="0"/>
              </a:rPr>
              <a:t>{ double x= 15.3, y=-2.6;</a:t>
            </a:r>
          </a:p>
          <a:p>
            <a:r>
              <a:rPr lang="en-US" sz="2000" dirty="0">
                <a:latin typeface="Arial" pitchFamily="34" charset="0"/>
                <a:cs typeface="Arial" pitchFamily="34" charset="0"/>
              </a:rPr>
              <a:t>  printf("floor: %lf, %lf\n", floor(x), floor(y));</a:t>
            </a:r>
          </a:p>
          <a:p>
            <a:r>
              <a:rPr lang="en-US" sz="2000" dirty="0">
                <a:latin typeface="Arial" pitchFamily="34" charset="0"/>
                <a:cs typeface="Arial" pitchFamily="34" charset="0"/>
              </a:rPr>
              <a:t>  printf("ceil: %lf, %lf\n", ceil(x), ceil(y));</a:t>
            </a:r>
          </a:p>
          <a:p>
            <a:r>
              <a:rPr lang="en-US" sz="2000" dirty="0">
                <a:latin typeface="Arial" pitchFamily="34" charset="0"/>
                <a:cs typeface="Arial" pitchFamily="34" charset="0"/>
              </a:rPr>
              <a:t>  printf("round: %lf, %lf\n", round(x), round(y));</a:t>
            </a:r>
          </a:p>
          <a:p>
            <a:r>
              <a:rPr lang="en-US" sz="2000" dirty="0">
                <a:latin typeface="Arial" pitchFamily="34" charset="0"/>
                <a:cs typeface="Arial" pitchFamily="34" charset="0"/>
              </a:rPr>
              <a:t>  printf("trunc: %lf, %lf\n", trunc(x), trunc(y));</a:t>
            </a:r>
          </a:p>
          <a:p>
            <a:r>
              <a:rPr lang="en-US" sz="2000" dirty="0">
                <a:latin typeface="Arial" pitchFamily="34" charset="0"/>
                <a:cs typeface="Arial" pitchFamily="34" charset="0"/>
              </a:rPr>
              <a:t>  printf("sqrt: %lf\n", sqrt(x));</a:t>
            </a:r>
          </a:p>
          <a:p>
            <a:r>
              <a:rPr lang="en-US" sz="2000" dirty="0">
                <a:latin typeface="Arial" pitchFamily="34" charset="0"/>
                <a:cs typeface="Arial" pitchFamily="34" charset="0"/>
              </a:rPr>
              <a:t>  printf("pow- x^y : %lf\n", pow(x,y));</a:t>
            </a:r>
          </a:p>
          <a:p>
            <a:r>
              <a:rPr lang="en-US" sz="2000" dirty="0">
                <a:latin typeface="Arial" pitchFamily="34" charset="0"/>
                <a:cs typeface="Arial" pitchFamily="34" charset="0"/>
              </a:rPr>
              <a:t>  printf("exp- e^x: %lf\n", exp(x));</a:t>
            </a:r>
          </a:p>
          <a:p>
            <a:r>
              <a:rPr lang="en-US" sz="2000" dirty="0">
                <a:latin typeface="Arial" pitchFamily="34" charset="0"/>
                <a:cs typeface="Arial" pitchFamily="34" charset="0"/>
              </a:rPr>
              <a:t>  printf("log(x): %lf\n", log(x));</a:t>
            </a:r>
          </a:p>
          <a:p>
            <a:r>
              <a:rPr lang="en-US" sz="2000" dirty="0">
                <a:latin typeface="Arial" pitchFamily="34" charset="0"/>
                <a:cs typeface="Arial" pitchFamily="34" charset="0"/>
              </a:rPr>
              <a:t>  printf("log2(x): %lf\n", log(x)/log(2));</a:t>
            </a:r>
          </a:p>
          <a:p>
            <a:r>
              <a:rPr lang="en-US" sz="2000" dirty="0">
                <a:latin typeface="Arial" pitchFamily="34" charset="0"/>
                <a:cs typeface="Arial" pitchFamily="34" charset="0"/>
              </a:rPr>
              <a:t>  getchar();   </a:t>
            </a:r>
          </a:p>
          <a:p>
            <a:r>
              <a:rPr lang="en-US" sz="2000" dirty="0">
                <a:latin typeface="Arial" pitchFamily="34" charset="0"/>
                <a:cs typeface="Arial" pitchFamily="34" charset="0"/>
              </a:rPr>
              <a:t>}</a:t>
            </a:r>
          </a:p>
        </p:txBody>
      </p:sp>
      <p:sp>
        <p:nvSpPr>
          <p:cNvPr id="7" name="Rectangle 6"/>
          <p:cNvSpPr/>
          <p:nvPr/>
        </p:nvSpPr>
        <p:spPr>
          <a:xfrm>
            <a:off x="5562600" y="1295400"/>
            <a:ext cx="2971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Copy, paste, compile and run this program</a:t>
            </a:r>
          </a:p>
        </p:txBody>
      </p:sp>
    </p:spTree>
    <p:extLst>
      <p:ext uri="{BB962C8B-B14F-4D97-AF65-F5344CB8AC3E}">
        <p14:creationId xmlns:p14="http://schemas.microsoft.com/office/powerpoint/2010/main" val="315720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a:lstStyle/>
          <a:p>
            <a:r>
              <a:rPr lang="en-US" dirty="0"/>
              <a:t>The Character Library: </a:t>
            </a:r>
            <a:r>
              <a:rPr lang="en-US" i="1" dirty="0"/>
              <a:t>ctype.h</a:t>
            </a:r>
            <a:r>
              <a:rPr lang="en-US" dirty="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7" name="Rectangle 6"/>
          <p:cNvSpPr/>
          <p:nvPr/>
        </p:nvSpPr>
        <p:spPr>
          <a:xfrm>
            <a:off x="457200" y="1219200"/>
            <a:ext cx="3048000" cy="4893647"/>
          </a:xfrm>
          <a:prstGeom prst="rect">
            <a:avLst/>
          </a:prstGeom>
        </p:spPr>
        <p:txBody>
          <a:bodyPr wrap="square">
            <a:spAutoFit/>
          </a:bodyPr>
          <a:lstStyle/>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isalnum </a:t>
            </a:r>
            <a:r>
              <a:rPr lang="en-US" sz="2400" dirty="0">
                <a:latin typeface="Arial" pitchFamily="34" charset="0"/>
                <a:cs typeface="Arial" pitchFamily="34" charset="0"/>
              </a:rPr>
              <a:t>(int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isalpha</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iscntrl</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isdigit</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isgraph</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islower</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isprint</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ispunct</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isspace</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isupper</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isxdigit</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tolower </a:t>
            </a:r>
            <a:r>
              <a:rPr lang="en-US" sz="2400" dirty="0">
                <a:latin typeface="Arial" pitchFamily="34" charset="0"/>
                <a:cs typeface="Arial" pitchFamily="34" charset="0"/>
              </a:rPr>
              <a:t>(int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toupper </a:t>
            </a:r>
            <a:r>
              <a:rPr lang="en-US" sz="2400" dirty="0">
                <a:latin typeface="Arial" pitchFamily="34" charset="0"/>
                <a:cs typeface="Arial" pitchFamily="34" charset="0"/>
              </a:rPr>
              <a:t>(int c);</a:t>
            </a:r>
          </a:p>
        </p:txBody>
      </p:sp>
      <p:sp>
        <p:nvSpPr>
          <p:cNvPr id="9" name="Rectangle 8"/>
          <p:cNvSpPr/>
          <p:nvPr/>
        </p:nvSpPr>
        <p:spPr>
          <a:xfrm>
            <a:off x="3352800" y="1447800"/>
            <a:ext cx="5562600" cy="2308324"/>
          </a:xfrm>
          <a:prstGeom prst="rect">
            <a:avLst/>
          </a:prstGeom>
        </p:spPr>
        <p:txBody>
          <a:bodyPr wrap="square">
            <a:spAutoFit/>
          </a:bodyPr>
          <a:lstStyle/>
          <a:p>
            <a:r>
              <a:rPr lang="en-US" sz="2400" dirty="0">
                <a:solidFill>
                  <a:srgbClr val="0000FF"/>
                </a:solidFill>
                <a:latin typeface="Times New Roman" pitchFamily="18" charset="0"/>
                <a:cs typeface="Times New Roman" pitchFamily="18" charset="0"/>
              </a:rPr>
              <a:t>alpha</a:t>
            </a:r>
            <a:r>
              <a:rPr lang="en-US" sz="2400" dirty="0">
                <a:latin typeface="Times New Roman" pitchFamily="18" charset="0"/>
                <a:cs typeface="Times New Roman" pitchFamily="18" charset="0"/>
              </a:rPr>
              <a:t>: alphabet </a:t>
            </a:r>
          </a:p>
          <a:p>
            <a:r>
              <a:rPr lang="en-US" sz="2400" dirty="0">
                <a:solidFill>
                  <a:srgbClr val="0000FF"/>
                </a:solidFill>
                <a:latin typeface="Times New Roman" pitchFamily="18" charset="0"/>
                <a:cs typeface="Times New Roman" pitchFamily="18" charset="0"/>
              </a:rPr>
              <a:t>num</a:t>
            </a:r>
            <a:r>
              <a:rPr lang="en-US" sz="2400" dirty="0">
                <a:latin typeface="Times New Roman" pitchFamily="18" charset="0"/>
                <a:cs typeface="Times New Roman" pitchFamily="18" charset="0"/>
              </a:rPr>
              <a:t>: numeric/number</a:t>
            </a:r>
          </a:p>
          <a:p>
            <a:r>
              <a:rPr lang="en-US" sz="2400" dirty="0">
                <a:solidFill>
                  <a:srgbClr val="0000FF"/>
                </a:solidFill>
                <a:latin typeface="Times New Roman" pitchFamily="18" charset="0"/>
                <a:cs typeface="Times New Roman" pitchFamily="18" charset="0"/>
              </a:rPr>
              <a:t>cntrl</a:t>
            </a:r>
            <a:r>
              <a:rPr lang="en-US" sz="2400" dirty="0">
                <a:latin typeface="Times New Roman" pitchFamily="18" charset="0"/>
                <a:cs typeface="Times New Roman" pitchFamily="18" charset="0"/>
              </a:rPr>
              <a:t>: control</a:t>
            </a:r>
          </a:p>
          <a:p>
            <a:r>
              <a:rPr lang="en-US" sz="2400" dirty="0">
                <a:solidFill>
                  <a:srgbClr val="0000FF"/>
                </a:solidFill>
                <a:latin typeface="Times New Roman" pitchFamily="18" charset="0"/>
                <a:cs typeface="Times New Roman" pitchFamily="18" charset="0"/>
              </a:rPr>
              <a:t>print</a:t>
            </a:r>
            <a:r>
              <a:rPr lang="en-US" sz="2400" dirty="0">
                <a:latin typeface="Times New Roman" pitchFamily="18" charset="0"/>
                <a:cs typeface="Times New Roman" pitchFamily="18" charset="0"/>
              </a:rPr>
              <a:t>: printable</a:t>
            </a:r>
          </a:p>
          <a:p>
            <a:r>
              <a:rPr lang="en-US" sz="2400" dirty="0">
                <a:solidFill>
                  <a:srgbClr val="0000FF"/>
                </a:solidFill>
                <a:latin typeface="Times New Roman" pitchFamily="18" charset="0"/>
                <a:cs typeface="Times New Roman" pitchFamily="18" charset="0"/>
              </a:rPr>
              <a:t>punct</a:t>
            </a:r>
            <a:r>
              <a:rPr 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punctuation characters </a:t>
            </a:r>
            <a:r>
              <a:rPr lang="en-US" altLang="zh-CN" dirty="0">
                <a:latin typeface="Times New Roman" pitchFamily="18" charset="0"/>
                <a:cs typeface="Times New Roman" pitchFamily="18" charset="0"/>
              </a:rPr>
              <a:t>(ký tự phân cách)</a:t>
            </a:r>
            <a:endParaRPr lang="en-US" altLang="zh-CN" sz="2400" dirty="0">
              <a:latin typeface="Times New Roman" pitchFamily="18" charset="0"/>
              <a:cs typeface="Times New Roman" pitchFamily="18" charset="0"/>
            </a:endParaRPr>
          </a:p>
          <a:p>
            <a:r>
              <a:rPr lang="en-US" sz="2400" dirty="0">
                <a:solidFill>
                  <a:srgbClr val="0000FF"/>
                </a:solidFill>
                <a:latin typeface="Times New Roman" pitchFamily="18" charset="0"/>
                <a:cs typeface="Times New Roman" pitchFamily="18" charset="0"/>
              </a:rPr>
              <a:t>xdigit</a:t>
            </a:r>
            <a:r>
              <a:rPr lang="en-US" sz="2400" dirty="0">
                <a:latin typeface="Times New Roman" pitchFamily="18" charset="0"/>
                <a:cs typeface="Times New Roman" pitchFamily="18" charset="0"/>
              </a:rPr>
              <a:t>: hexadecimal digit</a:t>
            </a:r>
          </a:p>
        </p:txBody>
      </p:sp>
      <p:sp>
        <p:nvSpPr>
          <p:cNvPr id="10" name="Rectangle 9"/>
          <p:cNvSpPr/>
          <p:nvPr/>
        </p:nvSpPr>
        <p:spPr>
          <a:xfrm>
            <a:off x="3505200" y="3886200"/>
            <a:ext cx="5334000" cy="7620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They are implemented using  macro-definitions using the pre-processor </a:t>
            </a:r>
            <a:r>
              <a:rPr lang="en-US" sz="2000" b="1" dirty="0">
                <a:solidFill>
                  <a:srgbClr val="FF0000"/>
                </a:solidFill>
              </a:rPr>
              <a:t>#define</a:t>
            </a:r>
          </a:p>
        </p:txBody>
      </p:sp>
    </p:spTree>
    <p:extLst>
      <p:ext uri="{BB962C8B-B14F-4D97-AF65-F5344CB8AC3E}">
        <p14:creationId xmlns:p14="http://schemas.microsoft.com/office/powerpoint/2010/main" val="3076642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r>
              <a:rPr lang="en-US" dirty="0"/>
              <a:t>Summary</a:t>
            </a:r>
          </a:p>
        </p:txBody>
      </p:sp>
      <p:sp>
        <p:nvSpPr>
          <p:cNvPr id="29699" name="Rectangle 3"/>
          <p:cNvSpPr>
            <a:spLocks noGrp="1"/>
          </p:cNvSpPr>
          <p:nvPr>
            <p:ph type="body" idx="1"/>
          </p:nvPr>
        </p:nvSpPr>
        <p:spPr>
          <a:xfrm>
            <a:off x="457200" y="1600200"/>
            <a:ext cx="5257800" cy="4525963"/>
          </a:xfrm>
        </p:spPr>
        <p:txBody>
          <a:bodyPr/>
          <a:lstStyle/>
          <a:p>
            <a:pPr>
              <a:buFont typeface="Wingdings" pitchFamily="2" charset="2"/>
              <a:buNone/>
            </a:pPr>
            <a:r>
              <a:rPr lang="en-US" dirty="0">
                <a:latin typeface="Arial" charset="0"/>
                <a:cs typeface="Arial" charset="0"/>
              </a:rPr>
              <a:t>The standard C libraries </a:t>
            </a:r>
          </a:p>
          <a:p>
            <a:r>
              <a:rPr lang="en-US" dirty="0">
                <a:latin typeface="Arial" charset="0"/>
                <a:cs typeface="Arial" charset="0"/>
              </a:rPr>
              <a:t>Standard: </a:t>
            </a:r>
            <a:r>
              <a:rPr lang="en-US" i="1" dirty="0">
                <a:latin typeface="Arial" charset="0"/>
                <a:cs typeface="Arial" charset="0"/>
              </a:rPr>
              <a:t>stdlib.h</a:t>
            </a:r>
            <a:endParaRPr lang="en-US" dirty="0">
              <a:latin typeface="Arial" charset="0"/>
              <a:cs typeface="Arial" charset="0"/>
            </a:endParaRPr>
          </a:p>
          <a:p>
            <a:r>
              <a:rPr lang="en-US" dirty="0">
                <a:latin typeface="Arial" charset="0"/>
                <a:cs typeface="Arial" charset="0"/>
              </a:rPr>
              <a:t>Time: </a:t>
            </a:r>
            <a:r>
              <a:rPr lang="en-US" i="1" dirty="0">
                <a:latin typeface="Arial" charset="0"/>
                <a:cs typeface="Arial" charset="0"/>
              </a:rPr>
              <a:t>time.h</a:t>
            </a:r>
            <a:endParaRPr lang="en-US" dirty="0">
              <a:latin typeface="Arial" charset="0"/>
              <a:cs typeface="Arial" charset="0"/>
            </a:endParaRPr>
          </a:p>
          <a:p>
            <a:r>
              <a:rPr lang="en-US" dirty="0">
                <a:latin typeface="Arial" charset="0"/>
                <a:cs typeface="Arial" charset="0"/>
              </a:rPr>
              <a:t>Math: </a:t>
            </a:r>
            <a:r>
              <a:rPr lang="en-US" i="1" dirty="0">
                <a:latin typeface="Arial" charset="0"/>
                <a:cs typeface="Arial" charset="0"/>
              </a:rPr>
              <a:t>math.h</a:t>
            </a:r>
            <a:endParaRPr lang="en-US" dirty="0">
              <a:latin typeface="Arial" charset="0"/>
              <a:cs typeface="Arial" charset="0"/>
            </a:endParaRPr>
          </a:p>
          <a:p>
            <a:r>
              <a:rPr lang="en-US" dirty="0">
                <a:latin typeface="Arial" charset="0"/>
                <a:cs typeface="Arial" charset="0"/>
              </a:rPr>
              <a:t>Character: </a:t>
            </a:r>
            <a:r>
              <a:rPr lang="en-US" i="1" dirty="0">
                <a:latin typeface="Arial" charset="0"/>
                <a:cs typeface="Arial" charset="0"/>
              </a:rPr>
              <a:t>ctype.h</a:t>
            </a:r>
            <a:endParaRPr lang="en-US" dirty="0">
              <a:latin typeface="Arial" charset="0"/>
              <a:cs typeface="Arial" charset="0"/>
            </a:endParaRPr>
          </a:p>
          <a:p>
            <a:pPr>
              <a:buFont typeface="Wingdings" pitchFamily="2" charset="2"/>
              <a:buNone/>
            </a:pPr>
            <a:endParaRPr lang="en-US" dirty="0">
              <a:latin typeface="Arial" charset="0"/>
              <a:cs typeface="Arial" charset="0"/>
            </a:endParaRPr>
          </a:p>
        </p:txBody>
      </p:sp>
      <p:sp>
        <p:nvSpPr>
          <p:cNvPr id="2970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p>
        </p:txBody>
      </p:sp>
      <p:sp>
        <p:nvSpPr>
          <p:cNvPr id="60421" name="Text Box 5"/>
          <p:cNvSpPr txBox="1">
            <a:spLocks noChangeArrowheads="1"/>
          </p:cNvSpPr>
          <p:nvPr/>
        </p:nvSpPr>
        <p:spPr bwMode="auto">
          <a:xfrm>
            <a:off x="6324600" y="3124200"/>
            <a:ext cx="182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16</a:t>
            </a:fld>
            <a:endParaRPr lang="en-US" dirty="0"/>
          </a:p>
        </p:txBody>
      </p:sp>
      <p:sp>
        <p:nvSpPr>
          <p:cNvPr id="7" name="Footer Placeholder 6"/>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738301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ox(in)">
                                      <p:cBhvr>
                                        <p:cTn id="7"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a:lstStyle/>
          <a:p>
            <a:r>
              <a:rPr lang="en-US" dirty="0"/>
              <a:t>Practice</a:t>
            </a:r>
          </a:p>
        </p:txBody>
      </p:sp>
      <p:pic>
        <p:nvPicPr>
          <p:cNvPr id="3072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913" y="1209675"/>
            <a:ext cx="6465887"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172200" y="4648200"/>
            <a:ext cx="2743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for  (j=low to high)</a:t>
            </a:r>
          </a:p>
        </p:txBody>
      </p:sp>
      <p:sp>
        <p:nvSpPr>
          <p:cNvPr id="5" name="Rectangle 4"/>
          <p:cNvSpPr/>
          <p:nvPr/>
        </p:nvSpPr>
        <p:spPr>
          <a:xfrm>
            <a:off x="228600" y="4953000"/>
            <a:ext cx="228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for  (i=low to high)</a:t>
            </a:r>
          </a:p>
        </p:txBody>
      </p:sp>
      <p:sp>
        <p:nvSpPr>
          <p:cNvPr id="6" name="Rectangle 5"/>
          <p:cNvSpPr/>
          <p:nvPr/>
        </p:nvSpPr>
        <p:spPr>
          <a:xfrm>
            <a:off x="6477000" y="55626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i*j</a:t>
            </a:r>
          </a:p>
        </p:txBody>
      </p:sp>
      <p:cxnSp>
        <p:nvCxnSpPr>
          <p:cNvPr id="8" name="Straight Arrow Connector 7"/>
          <p:cNvCxnSpPr>
            <a:stCxn id="6" idx="1"/>
          </p:cNvCxnSpPr>
          <p:nvPr/>
        </p:nvCxnSpPr>
        <p:spPr>
          <a:xfrm rot="10800000">
            <a:off x="5943600" y="5562600"/>
            <a:ext cx="5334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1"/>
          </p:cNvCxnSpPr>
          <p:nvPr/>
        </p:nvCxnSpPr>
        <p:spPr>
          <a:xfrm rot="10800000">
            <a:off x="5943600" y="48006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49911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17</a:t>
            </a:fld>
            <a:endParaRPr lang="en-US" dirty="0"/>
          </a:p>
        </p:txBody>
      </p:sp>
      <p:sp>
        <p:nvSpPr>
          <p:cNvPr id="11" name="Footer Placeholder 10"/>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631091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00FF"/>
                </a:solidFill>
              </a:rPr>
              <a:t>Input and validation</a:t>
            </a:r>
            <a:br>
              <a:rPr lang="en-US" dirty="0">
                <a:solidFill>
                  <a:srgbClr val="0000FF"/>
                </a:solidFill>
              </a:rPr>
            </a:br>
            <a:r>
              <a:rPr lang="en-US" dirty="0">
                <a:solidFill>
                  <a:srgbClr val="0000FF"/>
                </a:solidFill>
              </a:rPr>
              <a:t>Formatted output</a:t>
            </a:r>
          </a:p>
        </p:txBody>
      </p:sp>
      <p:sp>
        <p:nvSpPr>
          <p:cNvPr id="3" name="Subtitle 2"/>
          <p:cNvSpPr>
            <a:spLocks noGrp="1"/>
          </p:cNvSpPr>
          <p:nvPr>
            <p:ph type="subTitle" idx="1"/>
          </p:nvPr>
        </p:nvSpPr>
        <p:spPr/>
        <p:txBody>
          <a:bodyPr/>
          <a:lstStyle/>
          <a:p>
            <a:pPr algn="l"/>
            <a:endParaRPr lang="en-US" dirty="0">
              <a:solidFill>
                <a:schemeClr val="tx1"/>
              </a:solidFill>
            </a:endParaRPr>
          </a:p>
        </p:txBody>
      </p:sp>
    </p:spTree>
    <p:extLst>
      <p:ext uri="{BB962C8B-B14F-4D97-AF65-F5344CB8AC3E}">
        <p14:creationId xmlns:p14="http://schemas.microsoft.com/office/powerpoint/2010/main" val="2145879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r>
              <a:rPr lang="en-US" b="1" dirty="0">
                <a:solidFill>
                  <a:srgbClr val="0000FF"/>
                </a:solidFill>
              </a:rPr>
              <a:t>Contents</a:t>
            </a:r>
          </a:p>
        </p:txBody>
      </p:sp>
      <p:sp>
        <p:nvSpPr>
          <p:cNvPr id="32771" name="Rectangle 3"/>
          <p:cNvSpPr>
            <a:spLocks noGrp="1"/>
          </p:cNvSpPr>
          <p:nvPr>
            <p:ph type="body" idx="1"/>
          </p:nvPr>
        </p:nvSpPr>
        <p:spPr>
          <a:xfrm>
            <a:off x="1981200" y="1219201"/>
            <a:ext cx="6705600" cy="4419600"/>
          </a:xfrm>
        </p:spPr>
        <p:txBody>
          <a:bodyPr/>
          <a:lstStyle/>
          <a:p>
            <a:r>
              <a:rPr lang="en-US" dirty="0"/>
              <a:t>Types of Input</a:t>
            </a:r>
          </a:p>
          <a:p>
            <a:r>
              <a:rPr lang="en-US" dirty="0"/>
              <a:t>Input a character: getchar()</a:t>
            </a:r>
          </a:p>
          <a:p>
            <a:r>
              <a:rPr lang="en-US" dirty="0"/>
              <a:t>Input data:  scanf(…)</a:t>
            </a:r>
          </a:p>
          <a:p>
            <a:r>
              <a:rPr lang="en-US" dirty="0"/>
              <a:t>Validation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244164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762000" y="1219201"/>
            <a:ext cx="7924800" cy="3429000"/>
          </a:xfrm>
        </p:spPr>
        <p:txBody>
          <a:bodyPr>
            <a:normAutofit fontScale="77500" lnSpcReduction="20000"/>
          </a:bodyPr>
          <a:lstStyle/>
          <a:p>
            <a:r>
              <a:rPr lang="en-US" dirty="0"/>
              <a:t>Many basic tasks are very hard for programming beginners.</a:t>
            </a:r>
          </a:p>
          <a:p>
            <a:r>
              <a:rPr lang="en-US" dirty="0"/>
              <a:t>The standard C libraries include functions to perform mathematical calculations, character analysis and character manipulation…</a:t>
            </a:r>
          </a:p>
          <a:p>
            <a:r>
              <a:rPr lang="en-US" dirty="0"/>
              <a:t>Library header files have the extension .h</a:t>
            </a:r>
          </a:p>
          <a:p>
            <a:r>
              <a:rPr lang="en-US" dirty="0"/>
              <a:t> Library binary files are implemented in files with specific filenames which are named by designers of tool suppliers (you may not know their names)  and they are linked to your programs when they are compiled.</a:t>
            </a:r>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2</a:t>
            </a:fld>
            <a:endParaRPr lang="en-US" dirty="0"/>
          </a:p>
        </p:txBody>
      </p:sp>
      <p:grpSp>
        <p:nvGrpSpPr>
          <p:cNvPr id="13" name="Group 42"/>
          <p:cNvGrpSpPr/>
          <p:nvPr/>
        </p:nvGrpSpPr>
        <p:grpSpPr>
          <a:xfrm>
            <a:off x="304800" y="4876800"/>
            <a:ext cx="8534400" cy="1371600"/>
            <a:chOff x="152400" y="5029200"/>
            <a:chExt cx="8534400" cy="1371600"/>
          </a:xfrm>
        </p:grpSpPr>
        <p:sp>
          <p:nvSpPr>
            <p:cNvPr id="6" name="Rectangle 5"/>
            <p:cNvSpPr/>
            <p:nvPr/>
          </p:nvSpPr>
          <p:spPr>
            <a:xfrm>
              <a:off x="152400" y="5105400"/>
              <a:ext cx="7620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Lib.h</a:t>
              </a:r>
            </a:p>
          </p:txBody>
        </p:sp>
        <p:sp>
          <p:nvSpPr>
            <p:cNvPr id="7" name="Rectangle 6"/>
            <p:cNvSpPr/>
            <p:nvPr/>
          </p:nvSpPr>
          <p:spPr>
            <a:xfrm>
              <a:off x="2438400" y="5105400"/>
              <a:ext cx="8382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File.c</a:t>
              </a:r>
            </a:p>
          </p:txBody>
        </p:sp>
        <p:sp>
          <p:nvSpPr>
            <p:cNvPr id="8" name="Rectangle 7"/>
            <p:cNvSpPr/>
            <p:nvPr/>
          </p:nvSpPr>
          <p:spPr>
            <a:xfrm>
              <a:off x="5257800" y="5105400"/>
              <a:ext cx="9906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File.obj</a:t>
              </a:r>
            </a:p>
          </p:txBody>
        </p:sp>
        <p:sp>
          <p:nvSpPr>
            <p:cNvPr id="9" name="Rectangle 8"/>
            <p:cNvSpPr/>
            <p:nvPr/>
          </p:nvSpPr>
          <p:spPr>
            <a:xfrm>
              <a:off x="7696200" y="5105400"/>
              <a:ext cx="9906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File.exe</a:t>
              </a:r>
            </a:p>
          </p:txBody>
        </p:sp>
        <p:cxnSp>
          <p:nvCxnSpPr>
            <p:cNvPr id="14" name="Straight Arrow Connector 13"/>
            <p:cNvCxnSpPr>
              <a:stCxn id="6" idx="3"/>
              <a:endCxn id="7" idx="1"/>
            </p:cNvCxnSpPr>
            <p:nvPr/>
          </p:nvCxnSpPr>
          <p:spPr>
            <a:xfrm>
              <a:off x="914400" y="5334000"/>
              <a:ext cx="1524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8" idx="1"/>
            </p:cNvCxnSpPr>
            <p:nvPr/>
          </p:nvCxnSpPr>
          <p:spPr>
            <a:xfrm>
              <a:off x="3276600" y="5334000"/>
              <a:ext cx="1981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9" idx="1"/>
            </p:cNvCxnSpPr>
            <p:nvPr/>
          </p:nvCxnSpPr>
          <p:spPr>
            <a:xfrm>
              <a:off x="6248400" y="5334000"/>
              <a:ext cx="14478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066800" y="5029200"/>
              <a:ext cx="1219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include</a:t>
              </a:r>
            </a:p>
          </p:txBody>
        </p:sp>
        <p:sp>
          <p:nvSpPr>
            <p:cNvPr id="11" name="Oval 10"/>
            <p:cNvSpPr/>
            <p:nvPr/>
          </p:nvSpPr>
          <p:spPr>
            <a:xfrm>
              <a:off x="3505200" y="5029200"/>
              <a:ext cx="1447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a:t>
              </a:r>
            </a:p>
          </p:txBody>
        </p:sp>
        <p:sp>
          <p:nvSpPr>
            <p:cNvPr id="12" name="Oval 11"/>
            <p:cNvSpPr/>
            <p:nvPr/>
          </p:nvSpPr>
          <p:spPr>
            <a:xfrm>
              <a:off x="6477000" y="5029200"/>
              <a:ext cx="990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a:t>
              </a:r>
            </a:p>
          </p:txBody>
        </p:sp>
        <p:sp>
          <p:nvSpPr>
            <p:cNvPr id="19" name="Rectangle 18"/>
            <p:cNvSpPr/>
            <p:nvPr/>
          </p:nvSpPr>
          <p:spPr>
            <a:xfrm>
              <a:off x="5943600" y="5943600"/>
              <a:ext cx="20574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Library binary code</a:t>
              </a:r>
            </a:p>
          </p:txBody>
        </p:sp>
        <p:cxnSp>
          <p:nvCxnSpPr>
            <p:cNvPr id="21" name="Straight Arrow Connector 20"/>
            <p:cNvCxnSpPr>
              <a:stCxn id="19" idx="0"/>
              <a:endCxn id="12" idx="4"/>
            </p:cNvCxnSpPr>
            <p:nvPr/>
          </p:nvCxnSpPr>
          <p:spPr>
            <a:xfrm rot="5400000" flipH="1" flipV="1">
              <a:off x="6819900" y="5791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9" idx="1"/>
            </p:cNvCxnSpPr>
            <p:nvPr/>
          </p:nvCxnSpPr>
          <p:spPr>
            <a:xfrm>
              <a:off x="533400" y="6172200"/>
              <a:ext cx="5410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6" idx="2"/>
            </p:cNvCxnSpPr>
            <p:nvPr/>
          </p:nvCxnSpPr>
          <p:spPr>
            <a:xfrm rot="5400000" flipH="1" flipV="1">
              <a:off x="228600" y="5867400"/>
              <a:ext cx="6096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44" name="Rectangle 43"/>
          <p:cNvSpPr/>
          <p:nvPr/>
        </p:nvSpPr>
        <p:spPr>
          <a:xfrm>
            <a:off x="1219200" y="6096000"/>
            <a:ext cx="38862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Steps for creating a program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457200" y="0"/>
            <a:ext cx="8229600" cy="838200"/>
          </a:xfrm>
        </p:spPr>
        <p:txBody>
          <a:bodyPr/>
          <a:lstStyle/>
          <a:p>
            <a:r>
              <a:rPr lang="en-US" dirty="0"/>
              <a:t>Types of Input </a:t>
            </a:r>
          </a:p>
        </p:txBody>
      </p:sp>
      <p:sp>
        <p:nvSpPr>
          <p:cNvPr id="128003" name="Rectangle 3"/>
          <p:cNvSpPr>
            <a:spLocks noGrp="1"/>
          </p:cNvSpPr>
          <p:nvPr>
            <p:ph type="body" idx="1"/>
          </p:nvPr>
        </p:nvSpPr>
        <p:spPr>
          <a:xfrm>
            <a:off x="533400" y="2667000"/>
            <a:ext cx="8229600" cy="3810000"/>
          </a:xfrm>
        </p:spPr>
        <p:txBody>
          <a:bodyPr>
            <a:normAutofit fontScale="92500" lnSpcReduction="10000"/>
          </a:bodyPr>
          <a:lstStyle/>
          <a:p>
            <a:pPr algn="just">
              <a:lnSpc>
                <a:spcPct val="90000"/>
              </a:lnSpc>
            </a:pPr>
            <a:r>
              <a:rPr lang="en-US" sz="2400" dirty="0">
                <a:solidFill>
                  <a:srgbClr val="0000FF"/>
                </a:solidFill>
                <a:latin typeface="Arial" charset="0"/>
                <a:cs typeface="Arial" charset="0"/>
              </a:rPr>
              <a:t>Interactive program (event-based program) uses unbuffered input.  The program can respond to each and every keystroke directly. </a:t>
            </a:r>
            <a:r>
              <a:rPr lang="en-US" sz="2400" dirty="0">
                <a:latin typeface="Arial" charset="0"/>
                <a:cs typeface="Arial" charset="0"/>
              </a:rPr>
              <a:t> </a:t>
            </a:r>
          </a:p>
          <a:p>
            <a:pPr algn="just">
              <a:lnSpc>
                <a:spcPct val="90000"/>
              </a:lnSpc>
            </a:pPr>
            <a:r>
              <a:rPr lang="en-US" sz="2400" b="1" i="1" dirty="0">
                <a:solidFill>
                  <a:srgbClr val="0000FF"/>
                </a:solidFill>
                <a:latin typeface="Arial" charset="0"/>
                <a:cs typeface="Arial" charset="0"/>
              </a:rPr>
              <a:t>Buffer</a:t>
            </a:r>
            <a:r>
              <a:rPr lang="en-US" sz="2400" dirty="0">
                <a:latin typeface="Arial" charset="0"/>
                <a:cs typeface="Arial" charset="0"/>
              </a:rPr>
              <a:t>: A memory region is associated with a hardware such as keyboard, monitor, hard disk, … It holds data temporarily. Information about some buffers can be seen from </a:t>
            </a:r>
            <a:r>
              <a:rPr lang="en-US" sz="2400" i="1" dirty="0">
                <a:latin typeface="Arial" charset="0"/>
                <a:cs typeface="Arial" charset="0"/>
              </a:rPr>
              <a:t>MyComputer/ Properties/ Hardware/Device Manager/Select a device/Properties/Resources</a:t>
            </a:r>
            <a:endParaRPr lang="en-US" sz="2400" dirty="0">
              <a:solidFill>
                <a:srgbClr val="008000"/>
              </a:solidFill>
              <a:latin typeface="Arial" charset="0"/>
              <a:cs typeface="Arial" charset="0"/>
            </a:endParaRPr>
          </a:p>
          <a:p>
            <a:pPr algn="just">
              <a:lnSpc>
                <a:spcPct val="90000"/>
              </a:lnSpc>
            </a:pPr>
            <a:r>
              <a:rPr lang="en-US" sz="2400" dirty="0">
                <a:solidFill>
                  <a:srgbClr val="008000"/>
                </a:solidFill>
                <a:latin typeface="Arial" charset="0"/>
                <a:cs typeface="Arial" charset="0"/>
              </a:rPr>
              <a:t>Buffered input enables data editing before submission to a program.  That means that </a:t>
            </a:r>
            <a:r>
              <a:rPr lang="en-US" sz="2400" b="1" u="sng" dirty="0">
                <a:solidFill>
                  <a:srgbClr val="008000"/>
                </a:solidFill>
                <a:latin typeface="Arial" charset="0"/>
                <a:cs typeface="Arial" charset="0"/>
              </a:rPr>
              <a:t>input data can be treated as units</a:t>
            </a:r>
            <a:r>
              <a:rPr lang="en-US" sz="2400" dirty="0">
                <a:solidFill>
                  <a:srgbClr val="008000"/>
                </a:solidFill>
                <a:latin typeface="Arial" charset="0"/>
                <a:cs typeface="Arial" charset="0"/>
              </a:rPr>
              <a:t> and they can be pre-processed before they are passed to the program.</a:t>
            </a:r>
          </a:p>
          <a:p>
            <a:pPr algn="just">
              <a:lnSpc>
                <a:spcPct val="90000"/>
              </a:lnSpc>
            </a:pPr>
            <a:r>
              <a:rPr lang="en-US" sz="2400" dirty="0">
                <a:solidFill>
                  <a:srgbClr val="FF0000"/>
                </a:solidFill>
                <a:latin typeface="Arial" charset="0"/>
                <a:cs typeface="Arial" charset="0"/>
              </a:rPr>
              <a:t>Input functions will access device buffer to get data</a:t>
            </a:r>
            <a:r>
              <a:rPr lang="en-US" sz="2400" dirty="0">
                <a:solidFill>
                  <a:srgbClr val="0000FF"/>
                </a:solidFill>
                <a:latin typeface="Arial" charset="0"/>
                <a:cs typeface="Arial" charset="0"/>
              </a:rPr>
              <a:t>.</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20</a:t>
            </a:fld>
            <a:endParaRPr lang="en-US" dirty="0"/>
          </a:p>
        </p:txBody>
      </p:sp>
      <p:sp>
        <p:nvSpPr>
          <p:cNvPr id="7" name="Footer Placeholder 6"/>
          <p:cNvSpPr>
            <a:spLocks noGrp="1"/>
          </p:cNvSpPr>
          <p:nvPr>
            <p:ph type="ftr" sz="quarter" idx="11"/>
          </p:nvPr>
        </p:nvSpPr>
        <p:spPr/>
        <p:txBody>
          <a:bodyPr/>
          <a:lstStyle/>
          <a:p>
            <a:r>
              <a:rPr lang="en-US" dirty="0"/>
              <a:t>Libraries</a:t>
            </a:r>
          </a:p>
        </p:txBody>
      </p:sp>
      <p:grpSp>
        <p:nvGrpSpPr>
          <p:cNvPr id="34" name="Group 33"/>
          <p:cNvGrpSpPr/>
          <p:nvPr/>
        </p:nvGrpSpPr>
        <p:grpSpPr>
          <a:xfrm>
            <a:off x="152400" y="1219200"/>
            <a:ext cx="8763000" cy="1066800"/>
            <a:chOff x="152400" y="1219200"/>
            <a:chExt cx="8763000" cy="1066800"/>
          </a:xfrm>
        </p:grpSpPr>
        <p:grpSp>
          <p:nvGrpSpPr>
            <p:cNvPr id="31" name="Group 30"/>
            <p:cNvGrpSpPr/>
            <p:nvPr/>
          </p:nvGrpSpPr>
          <p:grpSpPr>
            <a:xfrm>
              <a:off x="2209800" y="1219200"/>
              <a:ext cx="6705600" cy="1066800"/>
              <a:chOff x="990600" y="1219200"/>
              <a:chExt cx="6705600" cy="1066800"/>
            </a:xfrm>
          </p:grpSpPr>
          <p:sp>
            <p:nvSpPr>
              <p:cNvPr id="8" name="Rectangle 7"/>
              <p:cNvSpPr/>
              <p:nvPr/>
            </p:nvSpPr>
            <p:spPr>
              <a:xfrm>
                <a:off x="990600" y="12192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9" name="Rectangle 8"/>
              <p:cNvSpPr/>
              <p:nvPr/>
            </p:nvSpPr>
            <p:spPr>
              <a:xfrm>
                <a:off x="990600" y="18288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10" name="Rectangle 9"/>
              <p:cNvSpPr/>
              <p:nvPr/>
            </p:nvSpPr>
            <p:spPr>
              <a:xfrm>
                <a:off x="2362200" y="12192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a:t>
                </a:r>
              </a:p>
            </p:txBody>
          </p:sp>
          <p:sp>
            <p:nvSpPr>
              <p:cNvPr id="11" name="Rectangle 10"/>
              <p:cNvSpPr/>
              <p:nvPr/>
            </p:nvSpPr>
            <p:spPr>
              <a:xfrm>
                <a:off x="2362200" y="18288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a:t>
                </a:r>
              </a:p>
            </p:txBody>
          </p:sp>
          <p:sp>
            <p:nvSpPr>
              <p:cNvPr id="12" name="Rectangle 11"/>
              <p:cNvSpPr/>
              <p:nvPr/>
            </p:nvSpPr>
            <p:spPr>
              <a:xfrm>
                <a:off x="3810000" y="18288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buffer</a:t>
                </a:r>
              </a:p>
            </p:txBody>
          </p:sp>
          <p:sp>
            <p:nvSpPr>
              <p:cNvPr id="13" name="Rectangle 12"/>
              <p:cNvSpPr/>
              <p:nvPr/>
            </p:nvSpPr>
            <p:spPr>
              <a:xfrm>
                <a:off x="5715000" y="18288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Program</a:t>
                </a:r>
              </a:p>
            </p:txBody>
          </p:sp>
          <p:sp>
            <p:nvSpPr>
              <p:cNvPr id="14" name="Rectangle 13"/>
              <p:cNvSpPr/>
              <p:nvPr/>
            </p:nvSpPr>
            <p:spPr>
              <a:xfrm>
                <a:off x="5715000" y="1219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Program</a:t>
                </a:r>
              </a:p>
            </p:txBody>
          </p:sp>
          <p:sp>
            <p:nvSpPr>
              <p:cNvPr id="15" name="Rectangle 14"/>
              <p:cNvSpPr/>
              <p:nvPr/>
            </p:nvSpPr>
            <p:spPr>
              <a:xfrm>
                <a:off x="6705600" y="1295400"/>
                <a:ext cx="914400" cy="304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var</a:t>
                </a:r>
              </a:p>
            </p:txBody>
          </p:sp>
          <p:sp>
            <p:nvSpPr>
              <p:cNvPr id="16" name="Rectangle 15"/>
              <p:cNvSpPr/>
              <p:nvPr/>
            </p:nvSpPr>
            <p:spPr>
              <a:xfrm>
                <a:off x="6705600" y="1905000"/>
                <a:ext cx="914400" cy="304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var</a:t>
                </a:r>
              </a:p>
            </p:txBody>
          </p:sp>
          <p:cxnSp>
            <p:nvCxnSpPr>
              <p:cNvPr id="18" name="Straight Arrow Connector 17"/>
              <p:cNvCxnSpPr>
                <a:stCxn id="9" idx="3"/>
                <a:endCxn id="11" idx="1"/>
              </p:cNvCxnSpPr>
              <p:nvPr/>
            </p:nvCxnSpPr>
            <p:spPr>
              <a:xfrm>
                <a:off x="1905000" y="2057400"/>
                <a:ext cx="457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2" idx="1"/>
              </p:cNvCxnSpPr>
              <p:nvPr/>
            </p:nvCxnSpPr>
            <p:spPr>
              <a:xfrm>
                <a:off x="3505200" y="2057400"/>
                <a:ext cx="3048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3"/>
              </p:cNvCxnSpPr>
              <p:nvPr/>
            </p:nvCxnSpPr>
            <p:spPr>
              <a:xfrm>
                <a:off x="5334000" y="2057400"/>
                <a:ext cx="1600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905000" y="1447800"/>
                <a:ext cx="457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3"/>
              </p:cNvCxnSpPr>
              <p:nvPr/>
            </p:nvCxnSpPr>
            <p:spPr>
              <a:xfrm>
                <a:off x="3505200" y="1447800"/>
                <a:ext cx="34290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32" name="Rectangle 31"/>
            <p:cNvSpPr/>
            <p:nvPr/>
          </p:nvSpPr>
          <p:spPr>
            <a:xfrm>
              <a:off x="152400" y="1219200"/>
              <a:ext cx="1905000" cy="457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Unbuffered Input</a:t>
              </a:r>
            </a:p>
          </p:txBody>
        </p:sp>
        <p:sp>
          <p:nvSpPr>
            <p:cNvPr id="33" name="Rectangle 32"/>
            <p:cNvSpPr/>
            <p:nvPr/>
          </p:nvSpPr>
          <p:spPr>
            <a:xfrm>
              <a:off x="152400" y="1828800"/>
              <a:ext cx="1905000" cy="457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Buffered Input</a:t>
              </a:r>
            </a:p>
          </p:txBody>
        </p:sp>
      </p:grpSp>
    </p:spTree>
    <p:extLst>
      <p:ext uri="{BB962C8B-B14F-4D97-AF65-F5344CB8AC3E}">
        <p14:creationId xmlns:p14="http://schemas.microsoft.com/office/powerpoint/2010/main" val="1927066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checkerboard(across)">
                                      <p:cBhvr>
                                        <p:cTn id="7" dur="500"/>
                                        <p:tgtEl>
                                          <p:spTgt spid="12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checkerboard(across)">
                                      <p:cBhvr>
                                        <p:cTn id="12" dur="500"/>
                                        <p:tgtEl>
                                          <p:spTgt spid="12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checkerboard(across)">
                                      <p:cBhvr>
                                        <p:cTn id="17" dur="500"/>
                                        <p:tgtEl>
                                          <p:spTgt spid="128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checkerboard(across)">
                                      <p:cBhvr>
                                        <p:cTn id="22" dur="500"/>
                                        <p:tgtEl>
                                          <p:spTgt spid="128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US" dirty="0"/>
              <a:t>Buffered Input </a:t>
            </a:r>
          </a:p>
        </p:txBody>
      </p:sp>
      <p:sp>
        <p:nvSpPr>
          <p:cNvPr id="34819" name="Rectangle 3"/>
          <p:cNvSpPr>
            <a:spLocks noGrp="1"/>
          </p:cNvSpPr>
          <p:nvPr>
            <p:ph type="body" idx="1"/>
          </p:nvPr>
        </p:nvSpPr>
        <p:spPr/>
        <p:txBody>
          <a:bodyPr>
            <a:normAutofit lnSpcReduction="10000"/>
          </a:bodyPr>
          <a:lstStyle/>
          <a:p>
            <a:pPr algn="just"/>
            <a:r>
              <a:rPr lang="en-US" dirty="0"/>
              <a:t>To transfer the contents of a buffer to a program the user must press the '\n' character.</a:t>
            </a:r>
          </a:p>
          <a:p>
            <a:pPr algn="just"/>
            <a:r>
              <a:rPr lang="en-US" dirty="0"/>
              <a:t>Stream: A concept allows generalizing access data in a buffer as a chain of characters.</a:t>
            </a:r>
          </a:p>
          <a:p>
            <a:pPr algn="just"/>
            <a:r>
              <a:rPr lang="en-US" dirty="0"/>
              <a:t>Two C functions provide buffered input facilities on the standard input stream: </a:t>
            </a:r>
          </a:p>
          <a:p>
            <a:pPr lvl="1" algn="just"/>
            <a:r>
              <a:rPr lang="en-US" b="1" dirty="0">
                <a:solidFill>
                  <a:srgbClr val="0000FF"/>
                </a:solidFill>
              </a:rPr>
              <a:t>getchar()</a:t>
            </a:r>
            <a:r>
              <a:rPr lang="en-US" b="1" dirty="0"/>
              <a:t> :</a:t>
            </a:r>
            <a:r>
              <a:rPr lang="en-US" dirty="0"/>
              <a:t> get a character from the keyboard</a:t>
            </a:r>
            <a:endParaRPr lang="en-US" dirty="0">
              <a:solidFill>
                <a:srgbClr val="0000FF"/>
              </a:solidFill>
            </a:endParaRPr>
          </a:p>
          <a:p>
            <a:pPr lvl="1" algn="just"/>
            <a:r>
              <a:rPr lang="en-US" b="1" dirty="0">
                <a:solidFill>
                  <a:srgbClr val="0000FF"/>
                </a:solidFill>
              </a:rPr>
              <a:t>scanf (…) </a:t>
            </a:r>
            <a:r>
              <a:rPr lang="en-US" b="1" dirty="0"/>
              <a:t>:</a:t>
            </a:r>
            <a:r>
              <a:rPr lang="en-US" dirty="0"/>
              <a:t> get data from the keyboard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3483485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r>
              <a:rPr lang="en-US" dirty="0"/>
              <a:t>The getchar () function</a:t>
            </a:r>
          </a:p>
        </p:txBody>
      </p:sp>
      <p:sp>
        <p:nvSpPr>
          <p:cNvPr id="36867" name="Rectangle 3"/>
          <p:cNvSpPr>
            <a:spLocks noGrp="1"/>
          </p:cNvSpPr>
          <p:nvPr>
            <p:ph type="body" idx="1"/>
          </p:nvPr>
        </p:nvSpPr>
        <p:spPr>
          <a:xfrm>
            <a:off x="228600" y="1066800"/>
            <a:ext cx="8458200" cy="2514599"/>
          </a:xfrm>
        </p:spPr>
        <p:txBody>
          <a:bodyPr>
            <a:normAutofit fontScale="92500" lnSpcReduction="20000"/>
          </a:bodyPr>
          <a:lstStyle/>
          <a:p>
            <a:r>
              <a:rPr lang="en-US" b="1" dirty="0"/>
              <a:t>getchar()</a:t>
            </a:r>
            <a:r>
              <a:rPr lang="en-US" dirty="0"/>
              <a:t> retrieves a single character from the standard input stream buffer without translating the input. Prototype:   </a:t>
            </a:r>
            <a:r>
              <a:rPr lang="en-US" b="1" dirty="0">
                <a:solidFill>
                  <a:srgbClr val="CC3300"/>
                </a:solidFill>
              </a:rPr>
              <a:t>int getchar(void );</a:t>
            </a:r>
          </a:p>
          <a:p>
            <a:r>
              <a:rPr lang="en-US" b="1" dirty="0"/>
              <a:t>getchar</a:t>
            </a:r>
            <a:r>
              <a:rPr lang="en-US" dirty="0"/>
              <a:t> returns either the </a:t>
            </a:r>
            <a:r>
              <a:rPr lang="en-US" u="sng" dirty="0"/>
              <a:t>character code</a:t>
            </a:r>
            <a:r>
              <a:rPr lang="en-US" dirty="0"/>
              <a:t> for the retrieved character or </a:t>
            </a:r>
            <a:r>
              <a:rPr lang="en-US" b="1" u="sng" dirty="0"/>
              <a:t>EOF</a:t>
            </a:r>
            <a:r>
              <a:rPr lang="en-US" dirty="0"/>
              <a:t>.  </a:t>
            </a:r>
          </a:p>
          <a:p>
            <a:pPr>
              <a:buFont typeface="Wingdings" pitchFamily="2" charset="2"/>
              <a:buNone/>
            </a:pPr>
            <a:r>
              <a:rPr lang="en-US" dirty="0"/>
              <a:t>    (EOF=-1, ctrl+z in Windows, ctrl+d in Unix)</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Rectangle 5"/>
          <p:cNvSpPr/>
          <p:nvPr/>
        </p:nvSpPr>
        <p:spPr>
          <a:xfrm>
            <a:off x="381000" y="4267200"/>
            <a:ext cx="3581400" cy="2308324"/>
          </a:xfrm>
          <a:prstGeom prst="rect">
            <a:avLst/>
          </a:prstGeom>
          <a:solidFill>
            <a:srgbClr val="FFFF99"/>
          </a:solidFill>
        </p:spPr>
        <p:txBody>
          <a:bodyPr wrap="square">
            <a:spAutoFit/>
          </a:bodyPr>
          <a:lstStyle/>
          <a:p>
            <a:r>
              <a:rPr lang="en-US" dirty="0"/>
              <a:t>#include &lt;stdio.h&gt;</a:t>
            </a:r>
          </a:p>
          <a:p>
            <a:r>
              <a:rPr lang="en-US" dirty="0"/>
              <a:t>int main()</a:t>
            </a:r>
          </a:p>
          <a:p>
            <a:r>
              <a:rPr lang="en-US" dirty="0"/>
              <a:t>{  char c;</a:t>
            </a:r>
          </a:p>
          <a:p>
            <a:r>
              <a:rPr lang="en-US" dirty="0"/>
              <a:t>   printf("Input a character:");</a:t>
            </a:r>
          </a:p>
          <a:p>
            <a:r>
              <a:rPr lang="en-US" dirty="0"/>
              <a:t>   c = getchar();</a:t>
            </a:r>
          </a:p>
          <a:p>
            <a:r>
              <a:rPr lang="en-US" dirty="0"/>
              <a:t>   printf("Code inputted:%d\n", c);</a:t>
            </a:r>
          </a:p>
          <a:p>
            <a:r>
              <a:rPr lang="en-US" dirty="0"/>
              <a:t>   getchar();</a:t>
            </a:r>
          </a:p>
          <a:p>
            <a:r>
              <a:rPr lang="en-US" dirty="0"/>
              <a:t>}</a:t>
            </a:r>
          </a:p>
        </p:txBody>
      </p:sp>
      <p:sp>
        <p:nvSpPr>
          <p:cNvPr id="7" name="Rectangle 6"/>
          <p:cNvSpPr/>
          <p:nvPr/>
        </p:nvSpPr>
        <p:spPr>
          <a:xfrm>
            <a:off x="76200" y="3733800"/>
            <a:ext cx="7086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 Paste, compile and run the program with input: Ctrl + Z</a:t>
            </a:r>
          </a:p>
        </p:txBody>
      </p:sp>
      <p:pic>
        <p:nvPicPr>
          <p:cNvPr id="3075" name="Picture 3"/>
          <p:cNvPicPr>
            <a:picLocks noChangeAspect="1" noChangeArrowheads="1"/>
          </p:cNvPicPr>
          <p:nvPr/>
        </p:nvPicPr>
        <p:blipFill>
          <a:blip r:embed="rId2"/>
          <a:srcRect/>
          <a:stretch>
            <a:fillRect/>
          </a:stretch>
        </p:blipFill>
        <p:spPr bwMode="auto">
          <a:xfrm>
            <a:off x="4277144" y="4371974"/>
            <a:ext cx="3571456" cy="1419226"/>
          </a:xfrm>
          <a:prstGeom prst="rect">
            <a:avLst/>
          </a:prstGeom>
          <a:noFill/>
          <a:ln w="9525">
            <a:noFill/>
            <a:miter lim="800000"/>
            <a:headEnd/>
            <a:tailEnd/>
          </a:ln>
          <a:effectLst/>
        </p:spPr>
      </p:pic>
    </p:spTree>
    <p:extLst>
      <p:ext uri="{BB962C8B-B14F-4D97-AF65-F5344CB8AC3E}">
        <p14:creationId xmlns:p14="http://schemas.microsoft.com/office/powerpoint/2010/main" val="1688156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r>
              <a:rPr lang="en-US" dirty="0"/>
              <a:t>getchar(): Clearing the buffer </a:t>
            </a:r>
          </a:p>
        </p:txBody>
      </p:sp>
      <p:sp>
        <p:nvSpPr>
          <p:cNvPr id="37891" name="Rectangle 3"/>
          <p:cNvSpPr>
            <a:spLocks noGrp="1"/>
          </p:cNvSpPr>
          <p:nvPr>
            <p:ph type="body" idx="1"/>
          </p:nvPr>
        </p:nvSpPr>
        <p:spPr>
          <a:xfrm>
            <a:off x="381000" y="1143000"/>
            <a:ext cx="8458200" cy="5181600"/>
          </a:xfrm>
        </p:spPr>
        <p:txBody>
          <a:bodyPr>
            <a:noAutofit/>
          </a:bodyPr>
          <a:lstStyle/>
          <a:p>
            <a:pPr marL="177800" indent="-177800"/>
            <a:r>
              <a:rPr lang="en-US" sz="2400" dirty="0">
                <a:latin typeface="Arial" charset="0"/>
                <a:cs typeface="Arial" charset="0"/>
              </a:rPr>
              <a:t> When the buffer input is used, in some cases, you may not get successfully data for a variable because some characters are remained in the keyboard buffer. How to remove them?  </a:t>
            </a:r>
            <a:endParaRPr lang="en-US" sz="2800" dirty="0">
              <a:latin typeface="Arial" charset="0"/>
              <a:cs typeface="Arial" charset="0"/>
            </a:endParaRPr>
          </a:p>
          <a:p>
            <a:pPr>
              <a:buFont typeface="Wingdings" pitchFamily="2" charset="2"/>
              <a:buNone/>
            </a:pPr>
            <a:r>
              <a:rPr lang="en-US" sz="2400" dirty="0">
                <a:solidFill>
                  <a:srgbClr val="0000FF"/>
                </a:solidFill>
                <a:latin typeface="Arial" charset="0"/>
                <a:cs typeface="Arial" charset="0"/>
              </a:rPr>
              <a:t>/* clear empties input buffer */  </a:t>
            </a:r>
          </a:p>
          <a:p>
            <a:pPr>
              <a:buFont typeface="Wingdings" pitchFamily="2" charset="2"/>
              <a:buNone/>
            </a:pPr>
            <a:r>
              <a:rPr lang="en-US" sz="2400" b="1" dirty="0">
                <a:solidFill>
                  <a:srgbClr val="CC3300"/>
                </a:solidFill>
                <a:latin typeface="Arial" charset="0"/>
                <a:cs typeface="Arial" charset="0"/>
              </a:rPr>
              <a:t>void clear (void) { </a:t>
            </a:r>
          </a:p>
          <a:p>
            <a:pPr lvl="1">
              <a:buFont typeface="Arial" charset="0"/>
              <a:buNone/>
            </a:pPr>
            <a:r>
              <a:rPr lang="en-US" sz="2400" b="1" dirty="0">
                <a:solidFill>
                  <a:srgbClr val="CC3300"/>
                </a:solidFill>
                <a:latin typeface="Arial" charset="0"/>
                <a:cs typeface="Arial" charset="0"/>
              </a:rPr>
              <a:t>while ( getchar() != '\n' ); </a:t>
            </a:r>
          </a:p>
          <a:p>
            <a:pPr>
              <a:buFont typeface="Wingdings" pitchFamily="2" charset="2"/>
              <a:buNone/>
            </a:pPr>
            <a:r>
              <a:rPr lang="en-US" sz="2400" b="1" dirty="0">
                <a:solidFill>
                  <a:srgbClr val="CC3300"/>
                </a:solidFill>
                <a:latin typeface="Arial" charset="0"/>
                <a:cs typeface="Arial" charset="0"/>
              </a:rPr>
              <a:t>}</a:t>
            </a:r>
            <a:r>
              <a:rPr lang="en-US" sz="2400" dirty="0">
                <a:solidFill>
                  <a:srgbClr val="CC3300"/>
                </a:solidFill>
                <a:latin typeface="Arial" charset="0"/>
                <a:cs typeface="Arial" charset="0"/>
              </a:rPr>
              <a:t> </a:t>
            </a:r>
          </a:p>
          <a:p>
            <a:pPr marL="177800" indent="-177800"/>
            <a:r>
              <a:rPr lang="en-US" sz="2400" dirty="0">
                <a:latin typeface="Arial" charset="0"/>
                <a:cs typeface="Arial" charset="0"/>
              </a:rPr>
              <a:t> In some tools, the function </a:t>
            </a:r>
            <a:r>
              <a:rPr lang="en-US" sz="2400" dirty="0">
                <a:solidFill>
                  <a:srgbClr val="0000FF"/>
                </a:solidFill>
                <a:latin typeface="Arial" charset="0"/>
                <a:cs typeface="Arial" charset="0"/>
              </a:rPr>
              <a:t>fflush(stdin)</a:t>
            </a:r>
            <a:r>
              <a:rPr lang="en-US" sz="2400" dirty="0">
                <a:latin typeface="Arial" charset="0"/>
                <a:cs typeface="Arial" charset="0"/>
              </a:rPr>
              <a:t> is implemented for this purpose (in </a:t>
            </a:r>
            <a:r>
              <a:rPr lang="en-US" sz="2400" dirty="0">
                <a:solidFill>
                  <a:srgbClr val="0000FF"/>
                </a:solidFill>
                <a:latin typeface="Arial" charset="0"/>
                <a:cs typeface="Arial" charset="0"/>
              </a:rPr>
              <a:t>stdio.h</a:t>
            </a:r>
            <a:r>
              <a:rPr lang="en-US" sz="2400" dirty="0">
                <a:latin typeface="Arial" charset="0"/>
                <a:cs typeface="Arial" charset="0"/>
              </a:rPr>
              <a:t>).</a:t>
            </a:r>
          </a:p>
          <a:p>
            <a:pPr marL="177800" indent="-177800"/>
            <a:r>
              <a:rPr lang="en-US" sz="2400" dirty="0">
                <a:latin typeface="Arial" charset="0"/>
                <a:cs typeface="Arial" charset="0"/>
              </a:rPr>
              <a:t> To assure that a program always receives new character data. Make clear the keyboard buffer before the operation of accepting a character (or a string)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050296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US" dirty="0"/>
              <a:t>getchar()…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7" name="Rectangle 6"/>
          <p:cNvSpPr/>
          <p:nvPr/>
        </p:nvSpPr>
        <p:spPr>
          <a:xfrm>
            <a:off x="76200" y="1737479"/>
            <a:ext cx="4572000" cy="3139321"/>
          </a:xfrm>
          <a:prstGeom prst="rect">
            <a:avLst/>
          </a:prstGeom>
          <a:solidFill>
            <a:srgbClr val="FFFF99"/>
          </a:solidFill>
        </p:spPr>
        <p:txBody>
          <a:bodyPr>
            <a:spAutoFit/>
          </a:bodyPr>
          <a:lstStyle/>
          <a:p>
            <a:r>
              <a:rPr lang="en-US" dirty="0"/>
              <a:t>#include &lt;stdio.h&gt;</a:t>
            </a:r>
          </a:p>
          <a:p>
            <a:r>
              <a:rPr lang="en-US" dirty="0"/>
              <a:t>int main()</a:t>
            </a:r>
          </a:p>
          <a:p>
            <a:r>
              <a:rPr lang="en-US" dirty="0"/>
              <a:t>{  char c1, c2;</a:t>
            </a:r>
          </a:p>
          <a:p>
            <a:r>
              <a:rPr lang="en-US" dirty="0"/>
              <a:t>   printf("Input the 1st character:");</a:t>
            </a:r>
          </a:p>
          <a:p>
            <a:r>
              <a:rPr lang="en-US" dirty="0"/>
              <a:t>   scanf("%c", &amp;c1);</a:t>
            </a:r>
          </a:p>
          <a:p>
            <a:r>
              <a:rPr lang="en-US" dirty="0"/>
              <a:t>   printf("Input the 2st character:");</a:t>
            </a:r>
          </a:p>
          <a:p>
            <a:r>
              <a:rPr lang="en-US" dirty="0"/>
              <a:t>   c2 = getchar();</a:t>
            </a:r>
          </a:p>
          <a:p>
            <a:r>
              <a:rPr lang="en-US" dirty="0"/>
              <a:t>   printf("c1=%c, ASCII:%d\n", c1, c1);</a:t>
            </a:r>
          </a:p>
          <a:p>
            <a:r>
              <a:rPr lang="en-US" dirty="0"/>
              <a:t>   printf("c2=%c, ASCII:%d\n", c2, c2);</a:t>
            </a:r>
          </a:p>
          <a:p>
            <a:r>
              <a:rPr lang="en-US" dirty="0"/>
              <a:t>   getchar();</a:t>
            </a:r>
          </a:p>
          <a:p>
            <a:r>
              <a:rPr lang="en-US" dirty="0"/>
              <a:t>}</a:t>
            </a:r>
          </a:p>
        </p:txBody>
      </p:sp>
      <p:sp>
        <p:nvSpPr>
          <p:cNvPr id="8" name="Rectangle 7"/>
          <p:cNvSpPr/>
          <p:nvPr/>
        </p:nvSpPr>
        <p:spPr>
          <a:xfrm>
            <a:off x="76200" y="1356479"/>
            <a:ext cx="449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 paste, compile and run the program:</a:t>
            </a:r>
          </a:p>
        </p:txBody>
      </p:sp>
      <p:pic>
        <p:nvPicPr>
          <p:cNvPr id="2050" name="Picture 2"/>
          <p:cNvPicPr>
            <a:picLocks noChangeAspect="1" noChangeArrowheads="1"/>
          </p:cNvPicPr>
          <p:nvPr/>
        </p:nvPicPr>
        <p:blipFill>
          <a:blip r:embed="rId3"/>
          <a:srcRect/>
          <a:stretch>
            <a:fillRect/>
          </a:stretch>
        </p:blipFill>
        <p:spPr bwMode="auto">
          <a:xfrm>
            <a:off x="4857750" y="1316600"/>
            <a:ext cx="3905250" cy="1045600"/>
          </a:xfrm>
          <a:prstGeom prst="rect">
            <a:avLst/>
          </a:prstGeom>
          <a:noFill/>
          <a:ln w="9525">
            <a:noFill/>
            <a:miter lim="800000"/>
            <a:headEnd/>
            <a:tailEnd/>
          </a:ln>
          <a:effectLst/>
        </p:spPr>
      </p:pic>
      <p:sp>
        <p:nvSpPr>
          <p:cNvPr id="10" name="Rectangle 9"/>
          <p:cNvSpPr>
            <a:spLocks noChangeArrowheads="1"/>
          </p:cNvSpPr>
          <p:nvPr/>
        </p:nvSpPr>
        <p:spPr bwMode="auto">
          <a:xfrm>
            <a:off x="6096000" y="2057400"/>
            <a:ext cx="838200" cy="533400"/>
          </a:xfrm>
          <a:prstGeom prst="rect">
            <a:avLst/>
          </a:prstGeom>
          <a:solidFill>
            <a:srgbClr val="008000"/>
          </a:solidFill>
          <a:ln w="9525">
            <a:solidFill>
              <a:schemeClr val="tx1"/>
            </a:solidFill>
            <a:miter lim="800000"/>
            <a:headEnd/>
            <a:tailEnd/>
          </a:ln>
        </p:spPr>
        <p:txBody>
          <a:bodyPr wrap="none" anchor="ctr"/>
          <a:lstStyle/>
          <a:p>
            <a:pPr algn="ctr"/>
            <a:r>
              <a:rPr lang="en-US" sz="1400" b="1" dirty="0">
                <a:solidFill>
                  <a:schemeClr val="bg1"/>
                </a:solidFill>
              </a:rPr>
              <a:t>Key</a:t>
            </a:r>
          </a:p>
          <a:p>
            <a:pPr algn="ctr"/>
            <a:r>
              <a:rPr lang="en-US" sz="1400" b="1" dirty="0">
                <a:solidFill>
                  <a:schemeClr val="bg1"/>
                </a:solidFill>
              </a:rPr>
              <a:t>board</a:t>
            </a:r>
          </a:p>
        </p:txBody>
      </p:sp>
      <p:sp>
        <p:nvSpPr>
          <p:cNvPr id="11" name="Rectangle 10"/>
          <p:cNvSpPr>
            <a:spLocks noChangeArrowheads="1"/>
          </p:cNvSpPr>
          <p:nvPr/>
        </p:nvSpPr>
        <p:spPr bwMode="auto">
          <a:xfrm>
            <a:off x="7010400" y="2057400"/>
            <a:ext cx="914400" cy="533400"/>
          </a:xfrm>
          <a:prstGeom prst="rect">
            <a:avLst/>
          </a:prstGeom>
          <a:solidFill>
            <a:srgbClr val="008000"/>
          </a:solidFill>
          <a:ln w="9525">
            <a:solidFill>
              <a:schemeClr val="tx1"/>
            </a:solidFill>
            <a:miter lim="800000"/>
            <a:headEnd/>
            <a:tailEnd/>
          </a:ln>
        </p:spPr>
        <p:txBody>
          <a:bodyPr wrap="none" anchor="ctr"/>
          <a:lstStyle/>
          <a:p>
            <a:pPr algn="ctr"/>
            <a:r>
              <a:rPr lang="en-US" sz="1400" b="1" dirty="0">
                <a:solidFill>
                  <a:schemeClr val="bg1"/>
                </a:solidFill>
              </a:rPr>
              <a:t>Buffer </a:t>
            </a:r>
          </a:p>
        </p:txBody>
      </p:sp>
      <p:sp>
        <p:nvSpPr>
          <p:cNvPr id="12" name="Rectangle 11"/>
          <p:cNvSpPr>
            <a:spLocks noChangeArrowheads="1"/>
          </p:cNvSpPr>
          <p:nvPr/>
        </p:nvSpPr>
        <p:spPr bwMode="auto">
          <a:xfrm>
            <a:off x="6096000" y="3962400"/>
            <a:ext cx="685800" cy="274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dirty="0"/>
              <a:t>c1</a:t>
            </a:r>
          </a:p>
        </p:txBody>
      </p:sp>
      <p:sp>
        <p:nvSpPr>
          <p:cNvPr id="13" name="Rectangle 12"/>
          <p:cNvSpPr>
            <a:spLocks noChangeArrowheads="1"/>
          </p:cNvSpPr>
          <p:nvPr/>
        </p:nvSpPr>
        <p:spPr bwMode="auto">
          <a:xfrm>
            <a:off x="6934200" y="3962400"/>
            <a:ext cx="1447800" cy="228600"/>
          </a:xfrm>
          <a:prstGeom prst="rect">
            <a:avLst/>
          </a:prstGeom>
          <a:solidFill>
            <a:srgbClr val="FFFF99"/>
          </a:solidFill>
          <a:ln w="9525">
            <a:solidFill>
              <a:schemeClr val="tx1"/>
            </a:solidFill>
            <a:miter lim="800000"/>
            <a:headEnd/>
            <a:tailEnd/>
          </a:ln>
        </p:spPr>
        <p:txBody>
          <a:bodyPr wrap="none" anchor="ctr"/>
          <a:lstStyle/>
          <a:p>
            <a:pPr algn="ctr"/>
            <a:r>
              <a:rPr lang="en-US" b="1" dirty="0"/>
              <a:t>01000001</a:t>
            </a:r>
          </a:p>
        </p:txBody>
      </p:sp>
      <p:sp>
        <p:nvSpPr>
          <p:cNvPr id="14" name="Rectangle 13"/>
          <p:cNvSpPr>
            <a:spLocks noChangeArrowheads="1"/>
          </p:cNvSpPr>
          <p:nvPr/>
        </p:nvSpPr>
        <p:spPr bwMode="auto">
          <a:xfrm>
            <a:off x="6096000" y="4267200"/>
            <a:ext cx="685800" cy="274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dirty="0"/>
              <a:t>c2 </a:t>
            </a:r>
          </a:p>
        </p:txBody>
      </p:sp>
      <p:sp>
        <p:nvSpPr>
          <p:cNvPr id="15" name="Rectangle 14"/>
          <p:cNvSpPr>
            <a:spLocks noChangeArrowheads="1"/>
          </p:cNvSpPr>
          <p:nvPr/>
        </p:nvSpPr>
        <p:spPr bwMode="auto">
          <a:xfrm>
            <a:off x="6934200" y="4267200"/>
            <a:ext cx="1447800" cy="228600"/>
          </a:xfrm>
          <a:prstGeom prst="rect">
            <a:avLst/>
          </a:prstGeom>
          <a:solidFill>
            <a:srgbClr val="FFFF99"/>
          </a:solidFill>
          <a:ln w="9525">
            <a:solidFill>
              <a:schemeClr val="tx1"/>
            </a:solidFill>
            <a:miter lim="800000"/>
            <a:headEnd/>
            <a:tailEnd/>
          </a:ln>
        </p:spPr>
        <p:txBody>
          <a:bodyPr wrap="none" anchor="ctr"/>
          <a:lstStyle/>
          <a:p>
            <a:pPr algn="ctr"/>
            <a:r>
              <a:rPr lang="en-US" b="1" dirty="0"/>
              <a:t>00001010</a:t>
            </a:r>
          </a:p>
        </p:txBody>
      </p:sp>
      <p:sp>
        <p:nvSpPr>
          <p:cNvPr id="16" name="Rectangle 15"/>
          <p:cNvSpPr>
            <a:spLocks noChangeArrowheads="1"/>
          </p:cNvSpPr>
          <p:nvPr/>
        </p:nvSpPr>
        <p:spPr bwMode="auto">
          <a:xfrm>
            <a:off x="6096000" y="26670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b="1" dirty="0"/>
              <a:t>A</a:t>
            </a:r>
          </a:p>
        </p:txBody>
      </p:sp>
      <p:sp>
        <p:nvSpPr>
          <p:cNvPr id="17" name="Rectangle 16"/>
          <p:cNvSpPr>
            <a:spLocks noChangeArrowheads="1"/>
          </p:cNvSpPr>
          <p:nvPr/>
        </p:nvSpPr>
        <p:spPr bwMode="auto">
          <a:xfrm>
            <a:off x="6781800" y="2667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01000001</a:t>
            </a:r>
          </a:p>
        </p:txBody>
      </p:sp>
      <p:sp>
        <p:nvSpPr>
          <p:cNvPr id="18" name="Rectangle 17"/>
          <p:cNvSpPr>
            <a:spLocks noChangeArrowheads="1"/>
          </p:cNvSpPr>
          <p:nvPr/>
        </p:nvSpPr>
        <p:spPr bwMode="auto">
          <a:xfrm>
            <a:off x="6096000" y="3048000"/>
            <a:ext cx="609600" cy="762000"/>
          </a:xfrm>
          <a:prstGeom prst="rect">
            <a:avLst/>
          </a:prstGeom>
          <a:solidFill>
            <a:schemeClr val="accent1"/>
          </a:solidFill>
          <a:ln w="9525">
            <a:solidFill>
              <a:schemeClr val="tx1"/>
            </a:solidFill>
            <a:miter lim="800000"/>
            <a:headEnd/>
            <a:tailEnd/>
          </a:ln>
        </p:spPr>
        <p:txBody>
          <a:bodyPr wrap="none" anchor="ctr"/>
          <a:lstStyle/>
          <a:p>
            <a:pPr algn="ctr"/>
            <a:r>
              <a:rPr lang="en-US" sz="1600" b="1" dirty="0"/>
              <a:t>Enter</a:t>
            </a:r>
          </a:p>
        </p:txBody>
      </p:sp>
      <p:sp>
        <p:nvSpPr>
          <p:cNvPr id="19" name="Rectangle 18"/>
          <p:cNvSpPr>
            <a:spLocks noChangeArrowheads="1"/>
          </p:cNvSpPr>
          <p:nvPr/>
        </p:nvSpPr>
        <p:spPr bwMode="auto">
          <a:xfrm>
            <a:off x="6781800" y="3048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00001101</a:t>
            </a:r>
          </a:p>
        </p:txBody>
      </p:sp>
      <p:sp>
        <p:nvSpPr>
          <p:cNvPr id="20" name="Rectangle 19"/>
          <p:cNvSpPr>
            <a:spLocks noChangeArrowheads="1"/>
          </p:cNvSpPr>
          <p:nvPr/>
        </p:nvSpPr>
        <p:spPr bwMode="auto">
          <a:xfrm>
            <a:off x="6781800" y="3429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00001010</a:t>
            </a:r>
          </a:p>
        </p:txBody>
      </p:sp>
      <p:sp>
        <p:nvSpPr>
          <p:cNvPr id="21" name="Line 21"/>
          <p:cNvSpPr>
            <a:spLocks noChangeShapeType="1"/>
          </p:cNvSpPr>
          <p:nvPr/>
        </p:nvSpPr>
        <p:spPr bwMode="auto">
          <a:xfrm>
            <a:off x="8382000" y="4038600"/>
            <a:ext cx="152400" cy="1588"/>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en-US" dirty="0"/>
          </a:p>
        </p:txBody>
      </p:sp>
      <p:sp>
        <p:nvSpPr>
          <p:cNvPr id="22" name="Line 22"/>
          <p:cNvSpPr>
            <a:spLocks noChangeShapeType="1"/>
          </p:cNvSpPr>
          <p:nvPr/>
        </p:nvSpPr>
        <p:spPr bwMode="auto">
          <a:xfrm>
            <a:off x="8077200" y="3657600"/>
            <a:ext cx="609600" cy="1588"/>
          </a:xfrm>
          <a:prstGeom prst="line">
            <a:avLst/>
          </a:prstGeom>
          <a:noFill/>
          <a:ln w="9525">
            <a:solidFill>
              <a:srgbClr val="00CC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3" name="Line 23"/>
          <p:cNvSpPr>
            <a:spLocks noChangeShapeType="1"/>
          </p:cNvSpPr>
          <p:nvPr/>
        </p:nvSpPr>
        <p:spPr bwMode="auto">
          <a:xfrm>
            <a:off x="8686800" y="3657600"/>
            <a:ext cx="1588" cy="685800"/>
          </a:xfrm>
          <a:prstGeom prst="line">
            <a:avLst/>
          </a:prstGeom>
          <a:noFill/>
          <a:ln w="9525">
            <a:solidFill>
              <a:srgbClr val="00CC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4" name="Line 24"/>
          <p:cNvSpPr>
            <a:spLocks noChangeShapeType="1"/>
          </p:cNvSpPr>
          <p:nvPr/>
        </p:nvSpPr>
        <p:spPr bwMode="auto">
          <a:xfrm flipH="1">
            <a:off x="8382000" y="4343400"/>
            <a:ext cx="304800" cy="1588"/>
          </a:xfrm>
          <a:prstGeom prst="line">
            <a:avLst/>
          </a:prstGeom>
          <a:noFill/>
          <a:ln w="9525">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5" name="Line 25"/>
          <p:cNvSpPr>
            <a:spLocks noChangeShapeType="1"/>
          </p:cNvSpPr>
          <p:nvPr/>
        </p:nvSpPr>
        <p:spPr bwMode="auto">
          <a:xfrm>
            <a:off x="8077200" y="2850310"/>
            <a:ext cx="457200" cy="158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6" name="Line 26"/>
          <p:cNvSpPr>
            <a:spLocks noChangeShapeType="1"/>
          </p:cNvSpPr>
          <p:nvPr/>
        </p:nvSpPr>
        <p:spPr bwMode="auto">
          <a:xfrm>
            <a:off x="8535988" y="2850311"/>
            <a:ext cx="0" cy="1188289"/>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7" name="Rectangle 26"/>
          <p:cNvSpPr/>
          <p:nvPr/>
        </p:nvSpPr>
        <p:spPr>
          <a:xfrm>
            <a:off x="152400" y="4953000"/>
            <a:ext cx="8839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problem is  that after user presses ‘A’ and ENTER (2 code: 13, 10), ASCII codes  of them are  put into the keyboard buffer. The function scanf(…) will get ‘A’ to c1. The remaining codes, 13 and 10, are  interpreted  to the character ‘\n’ – code 10  only, to c2 by the function getchar(). So, you can not  get a new character for c2.</a:t>
            </a:r>
          </a:p>
        </p:txBody>
      </p:sp>
    </p:spTree>
    <p:extLst>
      <p:ext uri="{BB962C8B-B14F-4D97-AF65-F5344CB8AC3E}">
        <p14:creationId xmlns:p14="http://schemas.microsoft.com/office/powerpoint/2010/main" val="348348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500"/>
                                        <p:tgtEl>
                                          <p:spTgt spid="11"/>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ox(in)">
                                      <p:cBhvr>
                                        <p:cTn id="13" dur="500"/>
                                        <p:tgtEl>
                                          <p:spTgt spid="1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ox(in)">
                                      <p:cBhvr>
                                        <p:cTn id="16" dur="500"/>
                                        <p:tgtEl>
                                          <p:spTgt spid="13"/>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ox(in)">
                                      <p:cBhvr>
                                        <p:cTn id="19" dur="500"/>
                                        <p:tgtEl>
                                          <p:spTgt spid="14"/>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500"/>
                                        <p:tgtEl>
                                          <p:spTgt spid="15"/>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ox(in)">
                                      <p:cBhvr>
                                        <p:cTn id="25" dur="500"/>
                                        <p:tgtEl>
                                          <p:spTgt spid="16"/>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ox(in)">
                                      <p:cBhvr>
                                        <p:cTn id="28" dur="500"/>
                                        <p:tgtEl>
                                          <p:spTgt spid="17"/>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ox(in)">
                                      <p:cBhvr>
                                        <p:cTn id="31" dur="500"/>
                                        <p:tgtEl>
                                          <p:spTgt spid="18"/>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ox(in)">
                                      <p:cBhvr>
                                        <p:cTn id="34" dur="500"/>
                                        <p:tgtEl>
                                          <p:spTgt spid="19"/>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ox(in)">
                                      <p:cBhvr>
                                        <p:cTn id="37" dur="500"/>
                                        <p:tgtEl>
                                          <p:spTgt spid="20"/>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ox(in)">
                                      <p:cBhvr>
                                        <p:cTn id="40" dur="500"/>
                                        <p:tgtEl>
                                          <p:spTgt spid="21"/>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ox(in)">
                                      <p:cBhvr>
                                        <p:cTn id="43" dur="500"/>
                                        <p:tgtEl>
                                          <p:spTgt spid="22"/>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ox(in)">
                                      <p:cBhvr>
                                        <p:cTn id="46" dur="500"/>
                                        <p:tgtEl>
                                          <p:spTgt spid="23"/>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box(in)">
                                      <p:cBhvr>
                                        <p:cTn id="49" dur="500"/>
                                        <p:tgtEl>
                                          <p:spTgt spid="24"/>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ox(in)">
                                      <p:cBhvr>
                                        <p:cTn id="52" dur="500"/>
                                        <p:tgtEl>
                                          <p:spTgt spid="25"/>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box(in)">
                                      <p:cBhvr>
                                        <p:cTn id="5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457200" y="0"/>
            <a:ext cx="8229600" cy="838200"/>
          </a:xfrm>
        </p:spPr>
        <p:txBody>
          <a:bodyPr/>
          <a:lstStyle/>
          <a:p>
            <a:r>
              <a:rPr lang="en-US" dirty="0"/>
              <a:t>getchar()…</a:t>
            </a:r>
            <a:endParaRPr lang="en-US" dirty="0">
              <a:latin typeface="Arial" charset="0"/>
              <a:cs typeface="Arial" charset="0"/>
            </a:endParaRPr>
          </a:p>
        </p:txBody>
      </p:sp>
      <p:sp>
        <p:nvSpPr>
          <p:cNvPr id="24" name="Slide Number Placeholder 23"/>
          <p:cNvSpPr>
            <a:spLocks noGrp="1"/>
          </p:cNvSpPr>
          <p:nvPr>
            <p:ph type="sldNum" sz="quarter" idx="12"/>
          </p:nvPr>
        </p:nvSpPr>
        <p:spPr/>
        <p:txBody>
          <a:bodyPr/>
          <a:lstStyle/>
          <a:p>
            <a:fld id="{190CC846-20B3-454D-AF77-DE04E39CF884}" type="slidenum">
              <a:rPr lang="en-US" smtClean="0"/>
              <a:pPr/>
              <a:t>25</a:t>
            </a:fld>
            <a:endParaRPr lang="en-US" dirty="0"/>
          </a:p>
        </p:txBody>
      </p:sp>
      <p:sp>
        <p:nvSpPr>
          <p:cNvPr id="25" name="Footer Placeholder 24"/>
          <p:cNvSpPr>
            <a:spLocks noGrp="1"/>
          </p:cNvSpPr>
          <p:nvPr>
            <p:ph type="ftr" sz="quarter" idx="11"/>
          </p:nvPr>
        </p:nvSpPr>
        <p:spPr/>
        <p:txBody>
          <a:bodyPr/>
          <a:lstStyle/>
          <a:p>
            <a:r>
              <a:rPr lang="en-US" dirty="0"/>
              <a:t>Libraries</a:t>
            </a:r>
          </a:p>
        </p:txBody>
      </p:sp>
      <p:sp>
        <p:nvSpPr>
          <p:cNvPr id="27" name="Rectangle 26"/>
          <p:cNvSpPr/>
          <p:nvPr/>
        </p:nvSpPr>
        <p:spPr>
          <a:xfrm>
            <a:off x="457200" y="1600200"/>
            <a:ext cx="6019800" cy="4401205"/>
          </a:xfrm>
          <a:prstGeom prst="rect">
            <a:avLst/>
          </a:prstGeom>
          <a:solidFill>
            <a:srgbClr val="FFFF99"/>
          </a:solidFill>
        </p:spPr>
        <p:txBody>
          <a:bodyPr wrap="square">
            <a:spAutoFit/>
          </a:bodyPr>
          <a:lstStyle/>
          <a:p>
            <a:r>
              <a:rPr lang="en-US" sz="2000" dirty="0"/>
              <a:t>#include &lt;stdio.h&gt;</a:t>
            </a:r>
          </a:p>
          <a:p>
            <a:r>
              <a:rPr lang="en-US" sz="2000" dirty="0"/>
              <a:t>#include &lt;stdlib.h&gt;</a:t>
            </a:r>
          </a:p>
          <a:p>
            <a:r>
              <a:rPr lang="en-US" sz="2000" dirty="0"/>
              <a:t>int main()</a:t>
            </a:r>
          </a:p>
          <a:p>
            <a:r>
              <a:rPr lang="en-US" sz="2000" dirty="0"/>
              <a:t>{  char c1, c2;</a:t>
            </a:r>
          </a:p>
          <a:p>
            <a:r>
              <a:rPr lang="en-US" sz="2000" dirty="0"/>
              <a:t>   printf("Input a character:");</a:t>
            </a:r>
          </a:p>
          <a:p>
            <a:r>
              <a:rPr lang="en-US" sz="2000" dirty="0"/>
              <a:t>   fflush(stdin);</a:t>
            </a:r>
          </a:p>
          <a:p>
            <a:r>
              <a:rPr lang="en-US" sz="2000" dirty="0"/>
              <a:t>   c1= getchar();</a:t>
            </a:r>
          </a:p>
          <a:p>
            <a:r>
              <a:rPr lang="en-US" sz="2000" dirty="0"/>
              <a:t>   printf("Input a character:");</a:t>
            </a:r>
          </a:p>
          <a:p>
            <a:r>
              <a:rPr lang="en-US" sz="2000" dirty="0"/>
              <a:t>   fflush(stdin);</a:t>
            </a:r>
          </a:p>
          <a:p>
            <a:r>
              <a:rPr lang="en-US" sz="2000" dirty="0"/>
              <a:t>   c2= getchar();</a:t>
            </a:r>
          </a:p>
          <a:p>
            <a:r>
              <a:rPr lang="en-US" sz="2000" dirty="0"/>
              <a:t>   printf("c1: %c, ASCI code: %d, %o, %X\n", c1,c1,c1,c1);</a:t>
            </a:r>
          </a:p>
          <a:p>
            <a:r>
              <a:rPr lang="en-US" sz="2000" dirty="0"/>
              <a:t>   printf("c2: %c, ASCI code: %d, %o, %X\n", c2,c2,c2,c2);</a:t>
            </a:r>
          </a:p>
          <a:p>
            <a:r>
              <a:rPr lang="en-US" sz="2000" dirty="0"/>
              <a:t>   system("pause");</a:t>
            </a:r>
          </a:p>
          <a:p>
            <a:r>
              <a:rPr lang="en-US" sz="2000" dirty="0"/>
              <a:t>}</a:t>
            </a:r>
          </a:p>
        </p:txBody>
      </p:sp>
      <p:sp>
        <p:nvSpPr>
          <p:cNvPr id="28" name="Rectangle 27"/>
          <p:cNvSpPr/>
          <p:nvPr/>
        </p:nvSpPr>
        <p:spPr>
          <a:xfrm>
            <a:off x="457200" y="1143000"/>
            <a:ext cx="449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 paste, compile and run the program:</a:t>
            </a:r>
          </a:p>
        </p:txBody>
      </p:sp>
      <p:sp>
        <p:nvSpPr>
          <p:cNvPr id="29" name="Rectangle 28"/>
          <p:cNvSpPr/>
          <p:nvPr/>
        </p:nvSpPr>
        <p:spPr>
          <a:xfrm>
            <a:off x="3810000" y="2590800"/>
            <a:ext cx="5105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function </a:t>
            </a:r>
            <a:r>
              <a:rPr lang="en-US" sz="2000" b="1" dirty="0"/>
              <a:t>system(“commandName”)</a:t>
            </a:r>
            <a:r>
              <a:rPr lang="en-US" sz="2000" dirty="0"/>
              <a:t> ,</a:t>
            </a:r>
            <a:r>
              <a:rPr lang="en-US" sz="2000" b="1" dirty="0"/>
              <a:t> </a:t>
            </a:r>
            <a:r>
              <a:rPr lang="en-US" sz="2000" dirty="0"/>
              <a:t>is prototyped in stdlib.h , allows calling a program stored in system file or an OS command.</a:t>
            </a:r>
          </a:p>
        </p:txBody>
      </p:sp>
      <p:sp>
        <p:nvSpPr>
          <p:cNvPr id="30" name="Rectangle 29"/>
          <p:cNvSpPr/>
          <p:nvPr/>
        </p:nvSpPr>
        <p:spPr>
          <a:xfrm>
            <a:off x="2895600" y="1752600"/>
            <a:ext cx="2743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input are proposed:  </a:t>
            </a:r>
          </a:p>
          <a:p>
            <a:pPr algn="ctr"/>
            <a:r>
              <a:rPr lang="en-US" dirty="0"/>
              <a:t>A  Z</a:t>
            </a:r>
          </a:p>
        </p:txBody>
      </p:sp>
    </p:spTree>
    <p:extLst>
      <p:ext uri="{BB962C8B-B14F-4D97-AF65-F5344CB8AC3E}">
        <p14:creationId xmlns:p14="http://schemas.microsoft.com/office/powerpoint/2010/main" val="3256976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838200" y="1117946"/>
            <a:ext cx="6705600" cy="5511454"/>
          </a:xfrm>
          <a:prstGeom prst="rect">
            <a:avLst/>
          </a:prstGeom>
          <a:noFill/>
          <a:ln w="9525">
            <a:noFill/>
            <a:miter lim="800000"/>
            <a:headEnd/>
            <a:tailEnd/>
          </a:ln>
          <a:effectLst/>
        </p:spPr>
      </p:pic>
      <p:sp>
        <p:nvSpPr>
          <p:cNvPr id="38914" name="Rectangle 2"/>
          <p:cNvSpPr>
            <a:spLocks noGrp="1"/>
          </p:cNvSpPr>
          <p:nvPr>
            <p:ph type="title"/>
          </p:nvPr>
        </p:nvSpPr>
        <p:spPr/>
        <p:txBody>
          <a:bodyPr/>
          <a:lstStyle/>
          <a:p>
            <a:r>
              <a:rPr lang="en-US" dirty="0"/>
              <a:t>getchar()…</a:t>
            </a:r>
            <a:endParaRPr lang="en-US" dirty="0">
              <a:latin typeface="Arial" charset="0"/>
              <a:cs typeface="Arial" charset="0"/>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26</a:t>
            </a:fld>
            <a:endParaRPr lang="en-US" dirty="0"/>
          </a:p>
        </p:txBody>
      </p:sp>
      <p:sp>
        <p:nvSpPr>
          <p:cNvPr id="6" name="Footer Placeholder 5"/>
          <p:cNvSpPr>
            <a:spLocks noGrp="1"/>
          </p:cNvSpPr>
          <p:nvPr>
            <p:ph type="ftr" sz="quarter" idx="11"/>
          </p:nvPr>
        </p:nvSpPr>
        <p:spPr/>
        <p:txBody>
          <a:bodyPr/>
          <a:lstStyle/>
          <a:p>
            <a:r>
              <a:rPr lang="en-US" dirty="0"/>
              <a:t>Libraries</a:t>
            </a:r>
          </a:p>
        </p:txBody>
      </p:sp>
      <p:pic>
        <p:nvPicPr>
          <p:cNvPr id="159750"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36443"/>
          <a:stretch/>
        </p:blipFill>
        <p:spPr bwMode="auto">
          <a:xfrm>
            <a:off x="4800600" y="2879725"/>
            <a:ext cx="4038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4800600" y="1752600"/>
            <a:ext cx="3657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user-defined function for clearing the keyboard buffer</a:t>
            </a:r>
          </a:p>
        </p:txBody>
      </p:sp>
    </p:spTree>
    <p:extLst>
      <p:ext uri="{BB962C8B-B14F-4D97-AF65-F5344CB8AC3E}">
        <p14:creationId xmlns:p14="http://schemas.microsoft.com/office/powerpoint/2010/main" val="101474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9750"/>
                                        </p:tgtEl>
                                        <p:attrNameLst>
                                          <p:attrName>style.visibility</p:attrName>
                                        </p:attrNameLst>
                                      </p:cBhvr>
                                      <p:to>
                                        <p:strVal val="visible"/>
                                      </p:to>
                                    </p:set>
                                    <p:animEffect transition="in" filter="box(in)">
                                      <p:cBhvr>
                                        <p:cTn id="7" dur="500"/>
                                        <p:tgtEl>
                                          <p:spTgt spid="159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getchar()…</a:t>
            </a:r>
          </a:p>
        </p:txBody>
      </p:sp>
      <p:sp>
        <p:nvSpPr>
          <p:cNvPr id="3" name="Content Placeholder 2"/>
          <p:cNvSpPr>
            <a:spLocks noGrp="1"/>
          </p:cNvSpPr>
          <p:nvPr>
            <p:ph idx="1"/>
          </p:nvPr>
        </p:nvSpPr>
        <p:spPr>
          <a:xfrm>
            <a:off x="762000" y="1219200"/>
            <a:ext cx="7924800" cy="1219199"/>
          </a:xfrm>
        </p:spPr>
        <p:txBody>
          <a:bodyPr>
            <a:normAutofit fontScale="70000" lnSpcReduction="20000"/>
          </a:bodyPr>
          <a:lstStyle/>
          <a:p>
            <a:r>
              <a:rPr lang="en-US" dirty="0"/>
              <a:t>Develop a program that will accept a string of characters until the key ENTER is pressed then number of digits, number of alphabets, and number of other characters are printed out. </a:t>
            </a:r>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27</a:t>
            </a:fld>
            <a:endParaRPr lang="en-US" dirty="0"/>
          </a:p>
        </p:txBody>
      </p:sp>
      <p:sp>
        <p:nvSpPr>
          <p:cNvPr id="6" name="Rectangle 5"/>
          <p:cNvSpPr/>
          <p:nvPr/>
        </p:nvSpPr>
        <p:spPr>
          <a:xfrm>
            <a:off x="1524000" y="2286000"/>
            <a:ext cx="6324600" cy="3810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Variable:  char c;</a:t>
            </a:r>
          </a:p>
          <a:p>
            <a:r>
              <a:rPr lang="en-US" dirty="0">
                <a:solidFill>
                  <a:schemeClr val="tx1"/>
                </a:solidFill>
              </a:rPr>
              <a:t>                  int numOfDigits=0, numOfAlpha=0, numOfOthers = 0</a:t>
            </a:r>
          </a:p>
          <a:p>
            <a:r>
              <a:rPr lang="en-US" dirty="0">
                <a:solidFill>
                  <a:schemeClr val="tx1"/>
                </a:solidFill>
              </a:rPr>
              <a:t>Algorithm</a:t>
            </a:r>
          </a:p>
          <a:p>
            <a:r>
              <a:rPr lang="en-US" dirty="0">
                <a:solidFill>
                  <a:schemeClr val="tx1"/>
                </a:solidFill>
              </a:rPr>
              <a:t>    While (c=getchar() != ‘\n’)</a:t>
            </a:r>
          </a:p>
          <a:p>
            <a:r>
              <a:rPr lang="en-US" dirty="0">
                <a:solidFill>
                  <a:schemeClr val="tx1"/>
                </a:solidFill>
              </a:rPr>
              <a:t>    {  if  c is a digit then numOfDigits++ ;</a:t>
            </a:r>
          </a:p>
          <a:p>
            <a:r>
              <a:rPr lang="en-US" dirty="0">
                <a:solidFill>
                  <a:schemeClr val="tx1"/>
                </a:solidFill>
              </a:rPr>
              <a:t>       else if  c is an alphabet then numOfAlpha++;</a:t>
            </a:r>
          </a:p>
          <a:p>
            <a:r>
              <a:rPr lang="en-US" dirty="0">
                <a:solidFill>
                  <a:schemeClr val="tx1"/>
                </a:solidFill>
              </a:rPr>
              <a:t>       else numOfOthers++;</a:t>
            </a:r>
          </a:p>
          <a:p>
            <a:r>
              <a:rPr lang="en-US" dirty="0">
                <a:solidFill>
                  <a:schemeClr val="tx1"/>
                </a:solidFill>
              </a:rPr>
              <a:t>    }</a:t>
            </a:r>
          </a:p>
          <a:p>
            <a:r>
              <a:rPr lang="en-US" dirty="0">
                <a:solidFill>
                  <a:schemeClr val="tx1"/>
                </a:solidFill>
              </a:rPr>
              <a:t>    Print out numOfDigits;</a:t>
            </a:r>
          </a:p>
          <a:p>
            <a:r>
              <a:rPr lang="en-US" dirty="0">
                <a:solidFill>
                  <a:schemeClr val="tx1"/>
                </a:solidFill>
              </a:rPr>
              <a:t>    Print out numOfDigits;</a:t>
            </a:r>
          </a:p>
          <a:p>
            <a:r>
              <a:rPr lang="en-US" dirty="0">
                <a:solidFill>
                  <a:schemeClr val="tx1"/>
                </a:solidFill>
              </a:rPr>
              <a:t>    Print out numOfOthers;</a:t>
            </a:r>
          </a:p>
        </p:txBody>
      </p:sp>
      <p:sp>
        <p:nvSpPr>
          <p:cNvPr id="7" name="Rectangle 6"/>
          <p:cNvSpPr/>
          <p:nvPr/>
        </p:nvSpPr>
        <p:spPr>
          <a:xfrm>
            <a:off x="5791200" y="24384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Do yourself</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en-US" dirty="0"/>
              <a:t>The scanf(…) function</a:t>
            </a:r>
          </a:p>
        </p:txBody>
      </p:sp>
      <p:sp>
        <p:nvSpPr>
          <p:cNvPr id="39939" name="Rectangle 3"/>
          <p:cNvSpPr>
            <a:spLocks noGrp="1"/>
          </p:cNvSpPr>
          <p:nvPr>
            <p:ph type="body" idx="1"/>
          </p:nvPr>
        </p:nvSpPr>
        <p:spPr/>
        <p:txBody>
          <a:bodyPr>
            <a:normAutofit lnSpcReduction="10000"/>
          </a:bodyPr>
          <a:lstStyle/>
          <a:p>
            <a:pPr algn="just"/>
            <a:r>
              <a:rPr lang="en-US" b="1" dirty="0"/>
              <a:t>scanf</a:t>
            </a:r>
            <a:r>
              <a:rPr lang="en-US" dirty="0"/>
              <a:t> retrieves data values from the standard input stream buffer under format control. </a:t>
            </a:r>
            <a:endParaRPr lang="en-US" b="1" dirty="0"/>
          </a:p>
          <a:p>
            <a:pPr lvl="1" algn="just">
              <a:buFont typeface="Arial" charset="0"/>
              <a:buNone/>
            </a:pPr>
            <a:r>
              <a:rPr lang="en-US" b="1" dirty="0">
                <a:solidFill>
                  <a:srgbClr val="0000FF"/>
                </a:solidFill>
              </a:rPr>
              <a:t>scanf( format string, &amp;identifier , ... )</a:t>
            </a:r>
            <a:r>
              <a:rPr lang="en-US" dirty="0">
                <a:solidFill>
                  <a:srgbClr val="0000FF"/>
                </a:solidFill>
              </a:rPr>
              <a:t> </a:t>
            </a:r>
          </a:p>
          <a:p>
            <a:pPr algn="just"/>
            <a:r>
              <a:rPr lang="en-US" sz="2800" b="1" dirty="0">
                <a:latin typeface="Arial" charset="0"/>
                <a:cs typeface="Arial" charset="0"/>
              </a:rPr>
              <a:t>scanf</a:t>
            </a:r>
            <a:r>
              <a:rPr lang="en-US" sz="2800" dirty="0">
                <a:latin typeface="Arial" charset="0"/>
                <a:cs typeface="Arial" charset="0"/>
              </a:rPr>
              <a:t> extracts data values from the standard input stream buffer until </a:t>
            </a:r>
            <a:r>
              <a:rPr lang="en-US" sz="2800" b="1" dirty="0">
                <a:latin typeface="Arial" charset="0"/>
                <a:cs typeface="Arial" charset="0"/>
              </a:rPr>
              <a:t>scanf</a:t>
            </a:r>
            <a:r>
              <a:rPr lang="en-US" sz="2800" dirty="0">
                <a:latin typeface="Arial" charset="0"/>
                <a:cs typeface="Arial" charset="0"/>
              </a:rPr>
              <a:t> has </a:t>
            </a:r>
          </a:p>
          <a:p>
            <a:pPr lvl="1" algn="just"/>
            <a:r>
              <a:rPr lang="en-US" sz="2400" dirty="0">
                <a:solidFill>
                  <a:srgbClr val="0000FF"/>
                </a:solidFill>
                <a:latin typeface="Arial" charset="0"/>
                <a:cs typeface="Arial" charset="0"/>
              </a:rPr>
              <a:t>interpreted and processed the entire format string</a:t>
            </a:r>
            <a:r>
              <a:rPr lang="en-US" sz="2400" dirty="0">
                <a:latin typeface="Arial" charset="0"/>
                <a:cs typeface="Arial" charset="0"/>
              </a:rPr>
              <a:t>, </a:t>
            </a:r>
          </a:p>
          <a:p>
            <a:pPr lvl="1" algn="just"/>
            <a:r>
              <a:rPr lang="en-US" sz="2400" dirty="0">
                <a:solidFill>
                  <a:srgbClr val="FF0000"/>
                </a:solidFill>
                <a:latin typeface="Arial" charset="0"/>
                <a:cs typeface="Arial" charset="0"/>
              </a:rPr>
              <a:t>found a character that does not meet the next conversion specification </a:t>
            </a:r>
            <a:r>
              <a:rPr lang="en-US" sz="2400" dirty="0">
                <a:latin typeface="Arial" charset="0"/>
                <a:cs typeface="Arial" charset="0"/>
              </a:rPr>
              <a:t>in the format string, in which case </a:t>
            </a:r>
            <a:r>
              <a:rPr lang="en-US" sz="2400" b="1" dirty="0">
                <a:latin typeface="Arial" charset="0"/>
                <a:cs typeface="Arial" charset="0"/>
              </a:rPr>
              <a:t>scanf</a:t>
            </a:r>
            <a:r>
              <a:rPr lang="en-US" sz="2400" dirty="0">
                <a:latin typeface="Arial" charset="0"/>
                <a:cs typeface="Arial" charset="0"/>
              </a:rPr>
              <a:t> </a:t>
            </a:r>
            <a:r>
              <a:rPr lang="en-US" sz="2400" b="1" i="1" u="sng" dirty="0">
                <a:solidFill>
                  <a:srgbClr val="FF0000"/>
                </a:solidFill>
                <a:latin typeface="Arial" charset="0"/>
                <a:cs typeface="Arial" charset="0"/>
              </a:rPr>
              <a:t>leaves</a:t>
            </a:r>
            <a:r>
              <a:rPr lang="en-US" sz="2400" dirty="0">
                <a:latin typeface="Arial" charset="0"/>
                <a:cs typeface="Arial" charset="0"/>
              </a:rPr>
              <a:t> the offending </a:t>
            </a:r>
            <a:r>
              <a:rPr lang="en-US" sz="1600" dirty="0">
                <a:latin typeface="Arial" charset="0"/>
                <a:cs typeface="Arial" charset="0"/>
              </a:rPr>
              <a:t>(tội lỗi)</a:t>
            </a:r>
            <a:r>
              <a:rPr lang="en-US" sz="2400" dirty="0">
                <a:latin typeface="Arial" charset="0"/>
                <a:cs typeface="Arial" charset="0"/>
              </a:rPr>
              <a:t> character in the buffer, or emptied the buffer, in which case </a:t>
            </a:r>
            <a:r>
              <a:rPr lang="en-US" sz="2400" b="1" dirty="0">
                <a:latin typeface="Arial" charset="0"/>
                <a:cs typeface="Arial" charset="0"/>
              </a:rPr>
              <a:t>scanf</a:t>
            </a:r>
            <a:r>
              <a:rPr lang="en-US" sz="2400" dirty="0">
                <a:latin typeface="Arial" charset="0"/>
                <a:cs typeface="Arial" charset="0"/>
              </a:rPr>
              <a:t> waits until the user adds more data values.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344481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en-US" dirty="0"/>
              <a:t>The scanf(…) function…</a:t>
            </a:r>
          </a:p>
        </p:txBody>
      </p:sp>
      <p:sp>
        <p:nvSpPr>
          <p:cNvPr id="39939" name="Rectangle 3"/>
          <p:cNvSpPr>
            <a:spLocks noGrp="1"/>
          </p:cNvSpPr>
          <p:nvPr>
            <p:ph type="body" idx="1"/>
          </p:nvPr>
        </p:nvSpPr>
        <p:spPr/>
        <p:txBody>
          <a:bodyPr>
            <a:normAutofit fontScale="92500"/>
          </a:bodyPr>
          <a:lstStyle/>
          <a:p>
            <a:pPr algn="just"/>
            <a:r>
              <a:rPr lang="en-US" dirty="0"/>
              <a:t>Some things are concerned when the scanf(…) function is used:</a:t>
            </a:r>
          </a:p>
          <a:p>
            <a:pPr lvl="1" algn="just"/>
            <a:r>
              <a:rPr lang="en-US" dirty="0"/>
              <a:t>How to specify the input format string?</a:t>
            </a:r>
          </a:p>
          <a:p>
            <a:pPr lvl="1" algn="just"/>
            <a:r>
              <a:rPr lang="en-US" dirty="0"/>
              <a:t>How to separate input data?</a:t>
            </a:r>
          </a:p>
          <a:p>
            <a:pPr lvl="1" algn="just"/>
            <a:r>
              <a:rPr lang="en-US" dirty="0"/>
              <a:t>How to realize that how many data were inputted successfully? </a:t>
            </a:r>
          </a:p>
          <a:p>
            <a:pPr lvl="1" algn="just"/>
            <a:r>
              <a:rPr lang="en-US" dirty="0"/>
              <a:t>How to remove the byte ‘\n’ in the keyboard buffer after an input operation? Is clearing the buffer is the only way?  </a:t>
            </a:r>
          </a:p>
          <a:p>
            <a:pPr algn="just"/>
            <a:r>
              <a:rPr lang="en-US" dirty="0"/>
              <a:t>We will get the answers in the following slides.</a:t>
            </a:r>
          </a:p>
          <a:p>
            <a:pPr lvl="1" algn="just"/>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34448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762000" y="1219201"/>
            <a:ext cx="7924800" cy="3429000"/>
          </a:xfrm>
        </p:spPr>
        <p:txBody>
          <a:bodyPr>
            <a:normAutofit fontScale="92500" lnSpcReduction="10000"/>
          </a:bodyPr>
          <a:lstStyle/>
          <a:p>
            <a:pPr marL="0" indent="0">
              <a:buNone/>
            </a:pPr>
            <a:r>
              <a:rPr lang="en-US" dirty="0">
                <a:solidFill>
                  <a:srgbClr val="0000FF"/>
                </a:solidFill>
                <a:latin typeface="+mj-lt"/>
              </a:rPr>
              <a:t>After studying this chapter, you should be able to use the following build-in libraries: </a:t>
            </a:r>
          </a:p>
          <a:p>
            <a:endParaRPr lang="en-US" dirty="0">
              <a:solidFill>
                <a:srgbClr val="0000FF"/>
              </a:solidFill>
              <a:latin typeface="+mj-lt"/>
            </a:endParaRPr>
          </a:p>
          <a:p>
            <a:pPr marL="1435100"/>
            <a:r>
              <a:rPr lang="en-US" dirty="0">
                <a:solidFill>
                  <a:srgbClr val="0000FF"/>
                </a:solidFill>
                <a:latin typeface="+mj-lt"/>
                <a:cs typeface="Arial" charset="0"/>
              </a:rPr>
              <a:t>Standard (</a:t>
            </a:r>
            <a:r>
              <a:rPr lang="en-US" dirty="0" err="1">
                <a:solidFill>
                  <a:srgbClr val="0000FF"/>
                </a:solidFill>
                <a:latin typeface="+mj-lt"/>
                <a:cs typeface="Arial" charset="0"/>
              </a:rPr>
              <a:t>stdlib.h</a:t>
            </a:r>
            <a:r>
              <a:rPr lang="en-US" dirty="0">
                <a:solidFill>
                  <a:srgbClr val="0000FF"/>
                </a:solidFill>
                <a:latin typeface="+mj-lt"/>
                <a:cs typeface="Arial" charset="0"/>
              </a:rPr>
              <a:t>)</a:t>
            </a:r>
          </a:p>
          <a:p>
            <a:pPr marL="1435100"/>
            <a:r>
              <a:rPr lang="en-US" dirty="0">
                <a:solidFill>
                  <a:srgbClr val="0000FF"/>
                </a:solidFill>
                <a:latin typeface="+mj-lt"/>
                <a:cs typeface="Arial" charset="0"/>
              </a:rPr>
              <a:t>Time        (time.h)</a:t>
            </a:r>
          </a:p>
          <a:p>
            <a:pPr marL="1435100"/>
            <a:r>
              <a:rPr lang="en-US" dirty="0">
                <a:solidFill>
                  <a:srgbClr val="0000FF"/>
                </a:solidFill>
                <a:latin typeface="+mj-lt"/>
                <a:cs typeface="Arial" charset="0"/>
              </a:rPr>
              <a:t>Math        (math.h)</a:t>
            </a:r>
          </a:p>
          <a:p>
            <a:pPr marL="1435100"/>
            <a:r>
              <a:rPr lang="en-US" dirty="0">
                <a:solidFill>
                  <a:srgbClr val="0000FF"/>
                </a:solidFill>
                <a:latin typeface="+mj-lt"/>
                <a:cs typeface="Arial" charset="0"/>
              </a:rPr>
              <a:t>Character (ctype.h)</a:t>
            </a:r>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r>
              <a:rPr lang="en-US" sz="4000" b="1" dirty="0"/>
              <a:t>scanf …: Conversion Specifiers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30</a:t>
            </a:fld>
            <a:endParaRPr lang="en-US" dirty="0"/>
          </a:p>
        </p:txBody>
      </p:sp>
      <p:sp>
        <p:nvSpPr>
          <p:cNvPr id="6" name="Footer Placeholder 5"/>
          <p:cNvSpPr>
            <a:spLocks noGrp="1"/>
          </p:cNvSpPr>
          <p:nvPr>
            <p:ph type="ftr" sz="quarter" idx="11"/>
          </p:nvPr>
        </p:nvSpPr>
        <p:spPr/>
        <p:txBody>
          <a:bodyPr/>
          <a:lstStyle/>
          <a:p>
            <a:r>
              <a:rPr lang="en-US" dirty="0"/>
              <a:t>Libraries</a:t>
            </a:r>
          </a:p>
        </p:txBody>
      </p:sp>
      <p:graphicFrame>
        <p:nvGraphicFramePr>
          <p:cNvPr id="7" name="Table 6"/>
          <p:cNvGraphicFramePr>
            <a:graphicFrameLocks noGrp="1"/>
          </p:cNvGraphicFramePr>
          <p:nvPr/>
        </p:nvGraphicFramePr>
        <p:xfrm>
          <a:off x="304800" y="1143000"/>
          <a:ext cx="8534400" cy="397764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20000"/>
                    </a:ext>
                  </a:extLst>
                </a:gridCol>
                <a:gridCol w="2044700">
                  <a:extLst>
                    <a:ext uri="{9D8B030D-6E8A-4147-A177-3AD203B41FA5}">
                      <a16:colId xmlns:a16="http://schemas.microsoft.com/office/drawing/2014/main" val="20001"/>
                    </a:ext>
                  </a:extLst>
                </a:gridCol>
                <a:gridCol w="5245100">
                  <a:extLst>
                    <a:ext uri="{9D8B030D-6E8A-4147-A177-3AD203B41FA5}">
                      <a16:colId xmlns:a16="http://schemas.microsoft.com/office/drawing/2014/main" val="20002"/>
                    </a:ext>
                  </a:extLst>
                </a:gridCol>
              </a:tblGrid>
              <a:tr h="370840">
                <a:tc>
                  <a:txBody>
                    <a:bodyPr/>
                    <a:lstStyle/>
                    <a:p>
                      <a:r>
                        <a:rPr lang="en-US" dirty="0"/>
                        <a:t>Specifier</a:t>
                      </a:r>
                    </a:p>
                  </a:txBody>
                  <a:tcPr/>
                </a:tc>
                <a:tc>
                  <a:txBody>
                    <a:bodyPr/>
                    <a:lstStyle/>
                    <a:p>
                      <a:r>
                        <a:rPr lang="en-US" dirty="0"/>
                        <a:t>Input value</a:t>
                      </a:r>
                    </a:p>
                  </a:txBody>
                  <a:tcPr/>
                </a:tc>
                <a:tc>
                  <a:txBody>
                    <a:bodyPr/>
                    <a:lstStyle/>
                    <a:p>
                      <a:r>
                        <a:rPr lang="en-US" dirty="0"/>
                        <a:t>Use with</a:t>
                      </a:r>
                    </a:p>
                  </a:txBody>
                  <a:tcPr/>
                </a:tc>
                <a:extLst>
                  <a:ext uri="{0D108BD9-81ED-4DB2-BD59-A6C34878D82A}">
                    <a16:rowId xmlns:a16="http://schemas.microsoft.com/office/drawing/2014/main" val="10000"/>
                  </a:ext>
                </a:extLst>
              </a:tr>
              <a:tr h="370840">
                <a:tc>
                  <a:txBody>
                    <a:bodyPr/>
                    <a:lstStyle/>
                    <a:p>
                      <a:r>
                        <a:rPr lang="en-US" dirty="0"/>
                        <a:t>%c</a:t>
                      </a:r>
                    </a:p>
                    <a:p>
                      <a:r>
                        <a:rPr lang="en-US" dirty="0"/>
                        <a:t>%*c</a:t>
                      </a:r>
                    </a:p>
                  </a:txBody>
                  <a:tcPr/>
                </a:tc>
                <a:tc>
                  <a:txBody>
                    <a:bodyPr/>
                    <a:lstStyle/>
                    <a:p>
                      <a:r>
                        <a:rPr lang="en-US" dirty="0"/>
                        <a:t>character</a:t>
                      </a:r>
                    </a:p>
                  </a:txBody>
                  <a:tcPr/>
                </a:tc>
                <a:tc>
                  <a:txBody>
                    <a:bodyPr/>
                    <a:lstStyle/>
                    <a:p>
                      <a:r>
                        <a:rPr lang="en-US" dirty="0"/>
                        <a:t>char</a:t>
                      </a:r>
                    </a:p>
                    <a:p>
                      <a:r>
                        <a:rPr lang="en-US" dirty="0"/>
                        <a:t>Remove one</a:t>
                      </a:r>
                      <a:r>
                        <a:rPr lang="en-US" baseline="0" dirty="0"/>
                        <a:t> character in the input buffer</a:t>
                      </a:r>
                      <a:endParaRPr lang="en-US" dirty="0"/>
                    </a:p>
                  </a:txBody>
                  <a:tcPr/>
                </a:tc>
                <a:extLst>
                  <a:ext uri="{0D108BD9-81ED-4DB2-BD59-A6C34878D82A}">
                    <a16:rowId xmlns:a16="http://schemas.microsoft.com/office/drawing/2014/main" val="10001"/>
                  </a:ext>
                </a:extLst>
              </a:tr>
              <a:tr h="370840">
                <a:tc>
                  <a:txBody>
                    <a:bodyPr/>
                    <a:lstStyle/>
                    <a:p>
                      <a:r>
                        <a:rPr lang="en-US" dirty="0"/>
                        <a:t>%d</a:t>
                      </a:r>
                    </a:p>
                  </a:txBody>
                  <a:tcPr/>
                </a:tc>
                <a:tc>
                  <a:txBody>
                    <a:bodyPr/>
                    <a:lstStyle/>
                    <a:p>
                      <a:r>
                        <a:rPr lang="en-US" dirty="0"/>
                        <a:t>decimal</a:t>
                      </a:r>
                    </a:p>
                  </a:txBody>
                  <a:tcPr/>
                </a:tc>
                <a:tc>
                  <a:txBody>
                    <a:bodyPr/>
                    <a:lstStyle/>
                    <a:p>
                      <a:r>
                        <a:rPr lang="en-US" dirty="0"/>
                        <a:t>char, int, short, long, long ong</a:t>
                      </a:r>
                    </a:p>
                  </a:txBody>
                  <a:tcPr/>
                </a:tc>
                <a:extLst>
                  <a:ext uri="{0D108BD9-81ED-4DB2-BD59-A6C34878D82A}">
                    <a16:rowId xmlns:a16="http://schemas.microsoft.com/office/drawing/2014/main" val="10002"/>
                  </a:ext>
                </a:extLst>
              </a:tr>
              <a:tr h="370840">
                <a:tc>
                  <a:txBody>
                    <a:bodyPr/>
                    <a:lstStyle/>
                    <a:p>
                      <a:r>
                        <a:rPr lang="en-US" dirty="0"/>
                        <a:t>%u</a:t>
                      </a:r>
                    </a:p>
                  </a:txBody>
                  <a:tcPr/>
                </a:tc>
                <a:tc>
                  <a:txBody>
                    <a:bodyPr/>
                    <a:lstStyle/>
                    <a:p>
                      <a:r>
                        <a:rPr lang="en-US" dirty="0"/>
                        <a:t>decimal</a:t>
                      </a:r>
                    </a:p>
                  </a:txBody>
                  <a:tcPr/>
                </a:tc>
                <a:tc>
                  <a:txBody>
                    <a:bodyPr/>
                    <a:lstStyle/>
                    <a:p>
                      <a:r>
                        <a:rPr lang="en-US" dirty="0"/>
                        <a:t>unsigned</a:t>
                      </a:r>
                      <a:r>
                        <a:rPr lang="en-US" baseline="0" dirty="0"/>
                        <a:t> int, </a:t>
                      </a:r>
                      <a:r>
                        <a:rPr lang="en-US" dirty="0"/>
                        <a:t>char, int, short, long, long long</a:t>
                      </a:r>
                    </a:p>
                  </a:txBody>
                  <a:tcPr/>
                </a:tc>
                <a:extLst>
                  <a:ext uri="{0D108BD9-81ED-4DB2-BD59-A6C34878D82A}">
                    <a16:rowId xmlns:a16="http://schemas.microsoft.com/office/drawing/2014/main" val="10003"/>
                  </a:ext>
                </a:extLst>
              </a:tr>
              <a:tr h="370840">
                <a:tc>
                  <a:txBody>
                    <a:bodyPr/>
                    <a:lstStyle/>
                    <a:p>
                      <a:r>
                        <a:rPr lang="en-US" dirty="0"/>
                        <a:t>%o</a:t>
                      </a:r>
                    </a:p>
                  </a:txBody>
                  <a:tcPr/>
                </a:tc>
                <a:tc>
                  <a:txBody>
                    <a:bodyPr/>
                    <a:lstStyle/>
                    <a:p>
                      <a:r>
                        <a:rPr lang="en-US" dirty="0"/>
                        <a:t>octal</a:t>
                      </a:r>
                    </a:p>
                  </a:txBody>
                  <a:tcPr/>
                </a:tc>
                <a:tc>
                  <a:txBody>
                    <a:bodyPr/>
                    <a:lstStyle/>
                    <a:p>
                      <a:r>
                        <a:rPr lang="en-US" dirty="0"/>
                        <a:t>unsigned</a:t>
                      </a:r>
                      <a:r>
                        <a:rPr lang="en-US" baseline="0" dirty="0"/>
                        <a:t> int, </a:t>
                      </a:r>
                      <a:r>
                        <a:rPr lang="en-US" dirty="0"/>
                        <a:t>char, int, short, long, long long</a:t>
                      </a:r>
                    </a:p>
                  </a:txBody>
                  <a:tcPr/>
                </a:tc>
                <a:extLst>
                  <a:ext uri="{0D108BD9-81ED-4DB2-BD59-A6C34878D82A}">
                    <a16:rowId xmlns:a16="http://schemas.microsoft.com/office/drawing/2014/main" val="10004"/>
                  </a:ext>
                </a:extLst>
              </a:tr>
              <a:tr h="370840">
                <a:tc>
                  <a:txBody>
                    <a:bodyPr/>
                    <a:lstStyle/>
                    <a:p>
                      <a:r>
                        <a:rPr lang="en-US" dirty="0"/>
                        <a:t>%x   %X</a:t>
                      </a:r>
                    </a:p>
                  </a:txBody>
                  <a:tcPr/>
                </a:tc>
                <a:tc>
                  <a:txBody>
                    <a:bodyPr/>
                    <a:lstStyle/>
                    <a:p>
                      <a:r>
                        <a:rPr lang="en-US" dirty="0"/>
                        <a:t>hexadecimal</a:t>
                      </a:r>
                    </a:p>
                  </a:txBody>
                  <a:tcPr/>
                </a:tc>
                <a:tc>
                  <a:txBody>
                    <a:bodyPr/>
                    <a:lstStyle/>
                    <a:p>
                      <a:r>
                        <a:rPr lang="en-US" dirty="0"/>
                        <a:t>unsigned</a:t>
                      </a:r>
                      <a:r>
                        <a:rPr lang="en-US" baseline="0" dirty="0"/>
                        <a:t> int, </a:t>
                      </a:r>
                      <a:r>
                        <a:rPr lang="en-US" dirty="0"/>
                        <a:t>char, int, short, long, long long</a:t>
                      </a:r>
                    </a:p>
                  </a:txBody>
                  <a:tcPr/>
                </a:tc>
                <a:extLst>
                  <a:ext uri="{0D108BD9-81ED-4DB2-BD59-A6C34878D82A}">
                    <a16:rowId xmlns:a16="http://schemas.microsoft.com/office/drawing/2014/main" val="10005"/>
                  </a:ext>
                </a:extLst>
              </a:tr>
              <a:tr h="370840">
                <a:tc>
                  <a:txBody>
                    <a:bodyPr/>
                    <a:lstStyle/>
                    <a:p>
                      <a:r>
                        <a:rPr lang="en-US" dirty="0"/>
                        <a:t>%ld</a:t>
                      </a:r>
                    </a:p>
                  </a:txBody>
                  <a:tcPr/>
                </a:tc>
                <a:tc>
                  <a:txBody>
                    <a:bodyPr/>
                    <a:lstStyle/>
                    <a:p>
                      <a:r>
                        <a:rPr lang="en-US" dirty="0"/>
                        <a:t>long</a:t>
                      </a:r>
                    </a:p>
                  </a:txBody>
                  <a:tcPr/>
                </a:tc>
                <a:tc>
                  <a:txBody>
                    <a:bodyPr/>
                    <a:lstStyle/>
                    <a:p>
                      <a:r>
                        <a:rPr lang="en-US" dirty="0"/>
                        <a:t>long</a:t>
                      </a:r>
                    </a:p>
                  </a:txBody>
                  <a:tcPr/>
                </a:tc>
                <a:extLst>
                  <a:ext uri="{0D108BD9-81ED-4DB2-BD59-A6C34878D82A}">
                    <a16:rowId xmlns:a16="http://schemas.microsoft.com/office/drawing/2014/main" val="10006"/>
                  </a:ext>
                </a:extLst>
              </a:tr>
              <a:tr h="370840">
                <a:tc>
                  <a:txBody>
                    <a:bodyPr/>
                    <a:lstStyle/>
                    <a:p>
                      <a:r>
                        <a:rPr lang="en-US" dirty="0"/>
                        <a:t>%f</a:t>
                      </a:r>
                    </a:p>
                  </a:txBody>
                  <a:tcPr/>
                </a:tc>
                <a:tc>
                  <a:txBody>
                    <a:bodyPr/>
                    <a:lstStyle/>
                    <a:p>
                      <a:r>
                        <a:rPr lang="en-US" dirty="0"/>
                        <a:t>float</a:t>
                      </a:r>
                    </a:p>
                  </a:txBody>
                  <a:tcPr/>
                </a:tc>
                <a:tc>
                  <a:txBody>
                    <a:bodyPr/>
                    <a:lstStyle/>
                    <a:p>
                      <a:r>
                        <a:rPr lang="en-US" dirty="0"/>
                        <a:t>float</a:t>
                      </a:r>
                    </a:p>
                  </a:txBody>
                  <a:tcPr/>
                </a:tc>
                <a:extLst>
                  <a:ext uri="{0D108BD9-81ED-4DB2-BD59-A6C34878D82A}">
                    <a16:rowId xmlns:a16="http://schemas.microsoft.com/office/drawing/2014/main" val="10007"/>
                  </a:ext>
                </a:extLst>
              </a:tr>
              <a:tr h="370840">
                <a:tc>
                  <a:txBody>
                    <a:bodyPr/>
                    <a:lstStyle/>
                    <a:p>
                      <a:r>
                        <a:rPr lang="en-US" dirty="0"/>
                        <a:t>%lf</a:t>
                      </a:r>
                    </a:p>
                  </a:txBody>
                  <a:tcPr/>
                </a:tc>
                <a:tc>
                  <a:txBody>
                    <a:bodyPr/>
                    <a:lstStyle/>
                    <a:p>
                      <a:r>
                        <a:rPr lang="en-US" dirty="0"/>
                        <a:t>double </a:t>
                      </a:r>
                    </a:p>
                  </a:txBody>
                  <a:tcPr/>
                </a:tc>
                <a:tc>
                  <a:txBody>
                    <a:bodyPr/>
                    <a:lstStyle/>
                    <a:p>
                      <a:r>
                        <a:rPr lang="en-US" dirty="0"/>
                        <a:t>double</a:t>
                      </a:r>
                    </a:p>
                  </a:txBody>
                  <a:tcPr/>
                </a:tc>
                <a:extLst>
                  <a:ext uri="{0D108BD9-81ED-4DB2-BD59-A6C34878D82A}">
                    <a16:rowId xmlns:a16="http://schemas.microsoft.com/office/drawing/2014/main" val="10008"/>
                  </a:ext>
                </a:extLst>
              </a:tr>
              <a:tr h="370840">
                <a:tc>
                  <a:txBody>
                    <a:bodyPr/>
                    <a:lstStyle/>
                    <a:p>
                      <a:r>
                        <a:rPr lang="en-US" dirty="0"/>
                        <a:t>%llf</a:t>
                      </a:r>
                    </a:p>
                  </a:txBody>
                  <a:tcPr/>
                </a:tc>
                <a:tc>
                  <a:txBody>
                    <a:bodyPr/>
                    <a:lstStyle/>
                    <a:p>
                      <a:r>
                        <a:rPr lang="en-US" dirty="0"/>
                        <a:t>long double</a:t>
                      </a:r>
                    </a:p>
                  </a:txBody>
                  <a:tcPr/>
                </a:tc>
                <a:tc>
                  <a:txBody>
                    <a:bodyPr/>
                    <a:lstStyle/>
                    <a:p>
                      <a:r>
                        <a:rPr lang="en-US" dirty="0"/>
                        <a:t>long double</a:t>
                      </a:r>
                    </a:p>
                  </a:txBody>
                  <a:tcPr/>
                </a:tc>
                <a:extLst>
                  <a:ext uri="{0D108BD9-81ED-4DB2-BD59-A6C34878D82A}">
                    <a16:rowId xmlns:a16="http://schemas.microsoft.com/office/drawing/2014/main" val="10009"/>
                  </a:ext>
                </a:extLst>
              </a:tr>
            </a:tbl>
          </a:graphicData>
        </a:graphic>
      </p:graphicFrame>
      <p:sp>
        <p:nvSpPr>
          <p:cNvPr id="8" name="Rectangle 7"/>
          <p:cNvSpPr/>
          <p:nvPr/>
        </p:nvSpPr>
        <p:spPr>
          <a:xfrm>
            <a:off x="152400" y="5334000"/>
            <a:ext cx="8686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Data from the keyboard are passed to the buffer as characters (ASCII codes). So, conversion specifiers are instructions that specifying how to converse character data to typed-data.  If  a specifier does not match the data type of a variable,  the conversion is incorrect.</a:t>
            </a:r>
          </a:p>
        </p:txBody>
      </p:sp>
    </p:spTree>
    <p:extLst>
      <p:ext uri="{BB962C8B-B14F-4D97-AF65-F5344CB8AC3E}">
        <p14:creationId xmlns:p14="http://schemas.microsoft.com/office/powerpoint/2010/main" val="2528073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a:srcRect/>
          <a:stretch>
            <a:fillRect/>
          </a:stretch>
        </p:blipFill>
        <p:spPr bwMode="auto">
          <a:xfrm>
            <a:off x="320346" y="1277495"/>
            <a:ext cx="3337254" cy="2826636"/>
          </a:xfrm>
          <a:prstGeom prst="rect">
            <a:avLst/>
          </a:prstGeom>
          <a:noFill/>
          <a:ln w="9525">
            <a:noFill/>
            <a:miter lim="800000"/>
            <a:headEnd/>
            <a:tailEnd/>
          </a:ln>
          <a:effectLst/>
        </p:spPr>
      </p:pic>
      <p:sp>
        <p:nvSpPr>
          <p:cNvPr id="44034" name="Rectangle 2"/>
          <p:cNvSpPr>
            <a:spLocks noGrp="1"/>
          </p:cNvSpPr>
          <p:nvPr>
            <p:ph type="title"/>
          </p:nvPr>
        </p:nvSpPr>
        <p:spPr/>
        <p:txBody>
          <a:bodyPr/>
          <a:lstStyle/>
          <a:p>
            <a:r>
              <a:rPr lang="en-US" dirty="0"/>
              <a:t>Conversion Specifiers…</a:t>
            </a:r>
            <a:endParaRPr lang="en-US" dirty="0">
              <a:latin typeface="Arial" charset="0"/>
              <a:cs typeface="Arial" charset="0"/>
            </a:endParaRPr>
          </a:p>
        </p:txBody>
      </p:sp>
      <p:sp>
        <p:nvSpPr>
          <p:cNvPr id="7" name="Slide Number Placeholder 6"/>
          <p:cNvSpPr>
            <a:spLocks noGrp="1"/>
          </p:cNvSpPr>
          <p:nvPr>
            <p:ph type="sldNum" sz="quarter" idx="12"/>
          </p:nvPr>
        </p:nvSpPr>
        <p:spPr>
          <a:xfrm>
            <a:off x="6934200" y="6553200"/>
            <a:ext cx="2133600" cy="244475"/>
          </a:xfrm>
        </p:spPr>
        <p:txBody>
          <a:bodyPr/>
          <a:lstStyle/>
          <a:p>
            <a:fld id="{190CC846-20B3-454D-AF77-DE04E39CF884}" type="slidenum">
              <a:rPr lang="en-US" smtClean="0"/>
              <a:pPr/>
              <a:t>31</a:t>
            </a:fld>
            <a:endParaRPr lang="en-US" dirty="0"/>
          </a:p>
        </p:txBody>
      </p:sp>
      <p:sp>
        <p:nvSpPr>
          <p:cNvPr id="8" name="Footer Placeholder 7"/>
          <p:cNvSpPr>
            <a:spLocks noGrp="1"/>
          </p:cNvSpPr>
          <p:nvPr>
            <p:ph type="ftr" sz="quarter" idx="11"/>
          </p:nvPr>
        </p:nvSpPr>
        <p:spPr>
          <a:xfrm>
            <a:off x="3124200" y="6553200"/>
            <a:ext cx="2895600" cy="244475"/>
          </a:xfrm>
        </p:spPr>
        <p:txBody>
          <a:bodyPr/>
          <a:lstStyle/>
          <a:p>
            <a:r>
              <a:rPr lang="en-US" dirty="0"/>
              <a:t>Libraries</a:t>
            </a:r>
          </a:p>
        </p:txBody>
      </p:sp>
      <p:pic>
        <p:nvPicPr>
          <p:cNvPr id="1026" name="Picture 2"/>
          <p:cNvPicPr>
            <a:picLocks noChangeAspect="1" noChangeArrowheads="1"/>
          </p:cNvPicPr>
          <p:nvPr/>
        </p:nvPicPr>
        <p:blipFill>
          <a:blip r:embed="rId3"/>
          <a:srcRect/>
          <a:stretch>
            <a:fillRect/>
          </a:stretch>
        </p:blipFill>
        <p:spPr bwMode="auto">
          <a:xfrm>
            <a:off x="4714308" y="1295400"/>
            <a:ext cx="3362892" cy="288520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079373" y="3962400"/>
            <a:ext cx="2232280" cy="5905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4656364" y="4286250"/>
            <a:ext cx="4335236" cy="514350"/>
          </a:xfrm>
          <a:prstGeom prst="rect">
            <a:avLst/>
          </a:prstGeom>
          <a:noFill/>
          <a:ln w="9525">
            <a:noFill/>
            <a:miter lim="800000"/>
            <a:headEnd/>
            <a:tailEnd/>
          </a:ln>
          <a:effectLst/>
        </p:spPr>
      </p:pic>
      <p:sp>
        <p:nvSpPr>
          <p:cNvPr id="16" name="Rectangle 15"/>
          <p:cNvSpPr/>
          <p:nvPr/>
        </p:nvSpPr>
        <p:spPr>
          <a:xfrm>
            <a:off x="381000" y="4724400"/>
            <a:ext cx="3200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conversion specifier does not match the data type long</a:t>
            </a:r>
          </a:p>
        </p:txBody>
      </p:sp>
      <p:sp>
        <p:nvSpPr>
          <p:cNvPr id="17" name="Rectangle 16"/>
          <p:cNvSpPr/>
          <p:nvPr/>
        </p:nvSpPr>
        <p:spPr>
          <a:xfrm>
            <a:off x="4876800" y="4876800"/>
            <a:ext cx="3810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conversion specifier does not match the data type  double</a:t>
            </a:r>
          </a:p>
        </p:txBody>
      </p:sp>
    </p:spTree>
    <p:extLst>
      <p:ext uri="{BB962C8B-B14F-4D97-AF65-F5344CB8AC3E}">
        <p14:creationId xmlns:p14="http://schemas.microsoft.com/office/powerpoint/2010/main" val="1210311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lstStyle/>
          <a:p>
            <a:r>
              <a:rPr lang="en-US" dirty="0"/>
              <a:t>scanf…: Default Separators</a:t>
            </a:r>
          </a:p>
        </p:txBody>
      </p:sp>
      <p:sp>
        <p:nvSpPr>
          <p:cNvPr id="43011" name="Rectangle 3"/>
          <p:cNvSpPr>
            <a:spLocks noGrp="1"/>
          </p:cNvSpPr>
          <p:nvPr>
            <p:ph type="body" idx="1"/>
          </p:nvPr>
        </p:nvSpPr>
        <p:spPr>
          <a:xfrm>
            <a:off x="762000" y="1219201"/>
            <a:ext cx="7924800" cy="2514600"/>
          </a:xfrm>
        </p:spPr>
        <p:txBody>
          <a:bodyPr>
            <a:normAutofit lnSpcReduction="10000"/>
          </a:bodyPr>
          <a:lstStyle/>
          <a:p>
            <a:pPr algn="just"/>
            <a:r>
              <a:rPr lang="en-US" dirty="0">
                <a:latin typeface="Arial" charset="0"/>
                <a:cs typeface="Arial" charset="0"/>
              </a:rPr>
              <a:t>If a input value is number lead by a whitespace , </a:t>
            </a:r>
            <a:r>
              <a:rPr lang="en-US" b="1" dirty="0">
                <a:latin typeface="Arial" charset="0"/>
                <a:cs typeface="Arial" charset="0"/>
              </a:rPr>
              <a:t>scanf</a:t>
            </a:r>
            <a:r>
              <a:rPr lang="en-US" dirty="0">
                <a:latin typeface="Arial" charset="0"/>
                <a:cs typeface="Arial" charset="0"/>
              </a:rPr>
              <a:t> treats the whitespace  as a separator (</a:t>
            </a:r>
            <a:r>
              <a:rPr lang="en-US" i="1" dirty="0"/>
              <a:t>The whitespace characters include </a:t>
            </a:r>
            <a:r>
              <a:rPr lang="en-US" b="1" i="1" dirty="0">
                <a:solidFill>
                  <a:srgbClr val="FF0000"/>
                </a:solidFill>
              </a:rPr>
              <a:t>newline, horizontal tab, form feed, vertical tab and space characters</a:t>
            </a:r>
            <a:r>
              <a:rPr lang="en-US" i="1" dirty="0"/>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dirty="0"/>
              <a:t>Libraries</a:t>
            </a:r>
          </a:p>
        </p:txBody>
      </p:sp>
      <p:pic>
        <p:nvPicPr>
          <p:cNvPr id="2050" name="Picture 2"/>
          <p:cNvPicPr>
            <a:picLocks noChangeAspect="1" noChangeArrowheads="1"/>
          </p:cNvPicPr>
          <p:nvPr/>
        </p:nvPicPr>
        <p:blipFill>
          <a:blip r:embed="rId3"/>
          <a:srcRect/>
          <a:stretch>
            <a:fillRect/>
          </a:stretch>
        </p:blipFill>
        <p:spPr bwMode="auto">
          <a:xfrm>
            <a:off x="304800" y="3657600"/>
            <a:ext cx="2752725" cy="22574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200400" y="3705225"/>
            <a:ext cx="2743200" cy="23145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6115050" y="3733800"/>
            <a:ext cx="2724150" cy="2257425"/>
          </a:xfrm>
          <a:prstGeom prst="rect">
            <a:avLst/>
          </a:prstGeom>
          <a:noFill/>
          <a:ln w="9525">
            <a:noFill/>
            <a:miter lim="800000"/>
            <a:headEnd/>
            <a:tailEnd/>
          </a:ln>
          <a:effectLst/>
        </p:spPr>
      </p:pic>
      <p:sp>
        <p:nvSpPr>
          <p:cNvPr id="9" name="Rectangle 8"/>
          <p:cNvSpPr/>
          <p:nvPr/>
        </p:nvSpPr>
        <p:spPr>
          <a:xfrm>
            <a:off x="6096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Space character</a:t>
            </a:r>
          </a:p>
        </p:txBody>
      </p:sp>
      <p:sp>
        <p:nvSpPr>
          <p:cNvPr id="10" name="Rectangle 9"/>
          <p:cNvSpPr/>
          <p:nvPr/>
        </p:nvSpPr>
        <p:spPr>
          <a:xfrm>
            <a:off x="37338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line / Enter</a:t>
            </a:r>
          </a:p>
        </p:txBody>
      </p:sp>
      <p:sp>
        <p:nvSpPr>
          <p:cNvPr id="11" name="Rectangle 10"/>
          <p:cNvSpPr/>
          <p:nvPr/>
        </p:nvSpPr>
        <p:spPr>
          <a:xfrm>
            <a:off x="65532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 character</a:t>
            </a:r>
          </a:p>
        </p:txBody>
      </p:sp>
    </p:spTree>
    <p:extLst>
      <p:ext uri="{BB962C8B-B14F-4D97-AF65-F5344CB8AC3E}">
        <p14:creationId xmlns:p14="http://schemas.microsoft.com/office/powerpoint/2010/main" val="4228658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0" y="274638"/>
            <a:ext cx="9144000" cy="563562"/>
          </a:xfrm>
        </p:spPr>
        <p:txBody>
          <a:bodyPr/>
          <a:lstStyle/>
          <a:p>
            <a:r>
              <a:rPr lang="en-US" dirty="0"/>
              <a:t>scanf…: User-Defined Separators</a:t>
            </a:r>
          </a:p>
        </p:txBody>
      </p:sp>
      <p:sp>
        <p:nvSpPr>
          <p:cNvPr id="43011" name="Rectangle 3"/>
          <p:cNvSpPr>
            <a:spLocks noGrp="1"/>
          </p:cNvSpPr>
          <p:nvPr>
            <p:ph type="body" idx="1"/>
          </p:nvPr>
        </p:nvSpPr>
        <p:spPr>
          <a:xfrm>
            <a:off x="304800" y="1143000"/>
            <a:ext cx="4495800" cy="2209800"/>
          </a:xfrm>
        </p:spPr>
        <p:txBody>
          <a:bodyPr>
            <a:normAutofit fontScale="85000" lnSpcReduction="20000"/>
          </a:bodyPr>
          <a:lstStyle/>
          <a:p>
            <a:r>
              <a:rPr lang="en-US" dirty="0">
                <a:latin typeface="Arial" charset="0"/>
                <a:cs typeface="Arial" charset="0"/>
              </a:rPr>
              <a:t>User can specify the character for separating input data.</a:t>
            </a:r>
          </a:p>
          <a:p>
            <a:r>
              <a:rPr lang="en-US" i="1" dirty="0">
                <a:latin typeface="Arial" charset="0"/>
                <a:cs typeface="Arial" charset="0"/>
              </a:rPr>
              <a:t>User-define separators will override default separators</a:t>
            </a:r>
            <a:endParaRPr lang="en-US" i="1"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dirty="0"/>
              <a:t>Libraries</a:t>
            </a:r>
          </a:p>
        </p:txBody>
      </p:sp>
      <p:pic>
        <p:nvPicPr>
          <p:cNvPr id="3076" name="Picture 4"/>
          <p:cNvPicPr>
            <a:picLocks noChangeAspect="1" noChangeArrowheads="1"/>
          </p:cNvPicPr>
          <p:nvPr/>
        </p:nvPicPr>
        <p:blipFill>
          <a:blip r:embed="rId3"/>
          <a:srcRect/>
          <a:stretch>
            <a:fillRect/>
          </a:stretch>
        </p:blipFill>
        <p:spPr bwMode="auto">
          <a:xfrm>
            <a:off x="304800" y="3657600"/>
            <a:ext cx="3695700" cy="23241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5181600" y="1143000"/>
            <a:ext cx="3676650" cy="2343150"/>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a:srcRect/>
          <a:stretch>
            <a:fillRect/>
          </a:stretch>
        </p:blipFill>
        <p:spPr bwMode="auto">
          <a:xfrm>
            <a:off x="5181600" y="3886200"/>
            <a:ext cx="3676650" cy="2362200"/>
          </a:xfrm>
          <a:prstGeom prst="rect">
            <a:avLst/>
          </a:prstGeom>
          <a:noFill/>
          <a:ln w="9525">
            <a:noFill/>
            <a:miter lim="800000"/>
            <a:headEnd/>
            <a:tailEnd/>
          </a:ln>
          <a:effectLst/>
        </p:spPr>
      </p:pic>
    </p:spTree>
    <p:extLst>
      <p:ext uri="{BB962C8B-B14F-4D97-AF65-F5344CB8AC3E}">
        <p14:creationId xmlns:p14="http://schemas.microsoft.com/office/powerpoint/2010/main" val="4228658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0" y="274638"/>
            <a:ext cx="9144000" cy="563562"/>
          </a:xfrm>
        </p:spPr>
        <p:txBody>
          <a:bodyPr/>
          <a:lstStyle/>
          <a:p>
            <a:r>
              <a:rPr lang="en-US" sz="3200" dirty="0"/>
              <a:t>scanf(…): Using %*c for removing a character</a:t>
            </a:r>
            <a:endParaRPr lang="en-US" sz="3200" dirty="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dirty="0"/>
              <a:t>Libraries</a:t>
            </a:r>
          </a:p>
        </p:txBody>
      </p:sp>
      <p:pic>
        <p:nvPicPr>
          <p:cNvPr id="4098" name="Picture 2"/>
          <p:cNvPicPr>
            <a:picLocks noChangeAspect="1" noChangeArrowheads="1"/>
          </p:cNvPicPr>
          <p:nvPr/>
        </p:nvPicPr>
        <p:blipFill>
          <a:blip r:embed="rId2"/>
          <a:srcRect/>
          <a:stretch>
            <a:fillRect/>
          </a:stretch>
        </p:blipFill>
        <p:spPr bwMode="auto">
          <a:xfrm>
            <a:off x="28575" y="1104900"/>
            <a:ext cx="2943225" cy="2324100"/>
          </a:xfrm>
          <a:prstGeom prst="rect">
            <a:avLst/>
          </a:prstGeom>
          <a:noFill/>
          <a:ln w="9525">
            <a:solidFill>
              <a:srgbClr val="00B0F0"/>
            </a:solidFill>
            <a:miter lim="800000"/>
            <a:headEnd/>
            <a:tailEnd/>
          </a:ln>
          <a:effectLst/>
        </p:spPr>
      </p:pic>
      <p:grpSp>
        <p:nvGrpSpPr>
          <p:cNvPr id="17" name="Group 16"/>
          <p:cNvGrpSpPr/>
          <p:nvPr/>
        </p:nvGrpSpPr>
        <p:grpSpPr>
          <a:xfrm>
            <a:off x="3048000" y="1143000"/>
            <a:ext cx="2971800" cy="2438400"/>
            <a:chOff x="3200400" y="1143000"/>
            <a:chExt cx="2971800" cy="2438400"/>
          </a:xfrm>
        </p:grpSpPr>
        <p:pic>
          <p:nvPicPr>
            <p:cNvPr id="4099" name="Picture 3"/>
            <p:cNvPicPr>
              <a:picLocks noChangeAspect="1" noChangeArrowheads="1"/>
            </p:cNvPicPr>
            <p:nvPr/>
          </p:nvPicPr>
          <p:blipFill>
            <a:blip r:embed="rId3"/>
            <a:srcRect/>
            <a:stretch>
              <a:fillRect/>
            </a:stretch>
          </p:blipFill>
          <p:spPr bwMode="auto">
            <a:xfrm>
              <a:off x="3200400" y="1143000"/>
              <a:ext cx="2971800" cy="2438400"/>
            </a:xfrm>
            <a:prstGeom prst="rect">
              <a:avLst/>
            </a:prstGeom>
            <a:noFill/>
            <a:ln w="9525">
              <a:solidFill>
                <a:srgbClr val="00B0F0"/>
              </a:solidFill>
              <a:miter lim="800000"/>
              <a:headEnd/>
              <a:tailEnd/>
            </a:ln>
            <a:effectLst/>
          </p:spPr>
        </p:pic>
        <p:sp>
          <p:nvSpPr>
            <p:cNvPr id="8" name="Rectangle 7"/>
            <p:cNvSpPr/>
            <p:nvPr/>
          </p:nvSpPr>
          <p:spPr>
            <a:xfrm>
              <a:off x="4343400" y="1676400"/>
              <a:ext cx="1676400" cy="381000"/>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Input: 70 ENTER</a:t>
              </a:r>
            </a:p>
          </p:txBody>
        </p:sp>
        <p:cxnSp>
          <p:nvCxnSpPr>
            <p:cNvPr id="10" name="Straight Arrow Connector 9"/>
            <p:cNvCxnSpPr/>
            <p:nvPr/>
          </p:nvCxnSpPr>
          <p:spPr>
            <a:xfrm rot="10800000">
              <a:off x="3581400" y="3352800"/>
              <a:ext cx="1752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486400" y="3124200"/>
              <a:ext cx="533400" cy="381000"/>
            </a:xfrm>
            <a:prstGeom prst="rect">
              <a:avLst/>
            </a:prstGeom>
            <a:solidFill>
              <a:srgbClr val="FFFF99"/>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‘\n’</a:t>
              </a:r>
            </a:p>
          </p:txBody>
        </p:sp>
      </p:grpSp>
      <p:pic>
        <p:nvPicPr>
          <p:cNvPr id="4100" name="Picture 4"/>
          <p:cNvPicPr>
            <a:picLocks noChangeAspect="1" noChangeArrowheads="1"/>
          </p:cNvPicPr>
          <p:nvPr/>
        </p:nvPicPr>
        <p:blipFill>
          <a:blip r:embed="rId4"/>
          <a:srcRect/>
          <a:stretch>
            <a:fillRect/>
          </a:stretch>
        </p:blipFill>
        <p:spPr bwMode="auto">
          <a:xfrm>
            <a:off x="6096000" y="1219200"/>
            <a:ext cx="2933700" cy="2324100"/>
          </a:xfrm>
          <a:prstGeom prst="rect">
            <a:avLst/>
          </a:prstGeom>
          <a:noFill/>
          <a:ln w="9525">
            <a:solidFill>
              <a:srgbClr val="00B0F0"/>
            </a:solid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0" y="3733800"/>
            <a:ext cx="2962275" cy="2466975"/>
          </a:xfrm>
          <a:prstGeom prst="rect">
            <a:avLst/>
          </a:prstGeom>
          <a:noFill/>
          <a:ln w="9525">
            <a:solidFill>
              <a:srgbClr val="00B0F0"/>
            </a:solidFill>
            <a:miter lim="800000"/>
            <a:headEnd/>
            <a:tailEnd/>
          </a:ln>
          <a:effectLst/>
        </p:spPr>
      </p:pic>
      <p:pic>
        <p:nvPicPr>
          <p:cNvPr id="4102" name="Picture 6"/>
          <p:cNvPicPr>
            <a:picLocks noChangeAspect="1" noChangeArrowheads="1"/>
          </p:cNvPicPr>
          <p:nvPr/>
        </p:nvPicPr>
        <p:blipFill>
          <a:blip r:embed="rId6"/>
          <a:srcRect/>
          <a:stretch>
            <a:fillRect/>
          </a:stretch>
        </p:blipFill>
        <p:spPr bwMode="auto">
          <a:xfrm>
            <a:off x="3048000" y="3905250"/>
            <a:ext cx="2952750" cy="2343150"/>
          </a:xfrm>
          <a:prstGeom prst="rect">
            <a:avLst/>
          </a:prstGeom>
          <a:noFill/>
          <a:ln w="9525">
            <a:solidFill>
              <a:srgbClr val="00B0F0"/>
            </a:solidFill>
            <a:miter lim="800000"/>
            <a:headEnd/>
            <a:tailEnd/>
          </a:ln>
          <a:effectLst/>
        </p:spPr>
      </p:pic>
      <p:pic>
        <p:nvPicPr>
          <p:cNvPr id="4103" name="Picture 7"/>
          <p:cNvPicPr>
            <a:picLocks noChangeAspect="1" noChangeArrowheads="1"/>
          </p:cNvPicPr>
          <p:nvPr/>
        </p:nvPicPr>
        <p:blipFill>
          <a:blip r:embed="rId7"/>
          <a:srcRect/>
          <a:stretch>
            <a:fillRect/>
          </a:stretch>
        </p:blipFill>
        <p:spPr bwMode="auto">
          <a:xfrm>
            <a:off x="6096000" y="3657600"/>
            <a:ext cx="2952750" cy="2647950"/>
          </a:xfrm>
          <a:prstGeom prst="rect">
            <a:avLst/>
          </a:prstGeom>
          <a:noFill/>
          <a:ln w="9525">
            <a:solidFill>
              <a:srgbClr val="00B0F0"/>
            </a:solidFill>
            <a:miter lim="800000"/>
            <a:headEnd/>
            <a:tailEnd/>
          </a:ln>
          <a:effectLst/>
        </p:spPr>
      </p:pic>
    </p:spTree>
    <p:extLst>
      <p:ext uri="{BB962C8B-B14F-4D97-AF65-F5344CB8AC3E}">
        <p14:creationId xmlns:p14="http://schemas.microsoft.com/office/powerpoint/2010/main" val="173151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0" y="274638"/>
            <a:ext cx="9144000" cy="563562"/>
          </a:xfrm>
        </p:spPr>
        <p:txBody>
          <a:bodyPr/>
          <a:lstStyle/>
          <a:p>
            <a:r>
              <a:rPr lang="en-US" dirty="0"/>
              <a:t>scanf…: Number of data fields are inputted</a:t>
            </a:r>
          </a:p>
        </p:txBody>
      </p:sp>
      <p:sp>
        <p:nvSpPr>
          <p:cNvPr id="47107" name="Rectangle 3"/>
          <p:cNvSpPr>
            <a:spLocks noGrp="1"/>
          </p:cNvSpPr>
          <p:nvPr>
            <p:ph type="body" idx="1"/>
          </p:nvPr>
        </p:nvSpPr>
        <p:spPr/>
        <p:txBody>
          <a:bodyPr/>
          <a:lstStyle/>
          <a:p>
            <a:pPr algn="just">
              <a:lnSpc>
                <a:spcPct val="90000"/>
              </a:lnSpc>
            </a:pPr>
            <a:r>
              <a:rPr lang="en-US" sz="2800" b="1" dirty="0">
                <a:solidFill>
                  <a:srgbClr val="0000FF"/>
                </a:solidFill>
              </a:rPr>
              <a:t>Return values from the scanf function:</a:t>
            </a:r>
          </a:p>
          <a:p>
            <a:pPr lvl="1" algn="just">
              <a:lnSpc>
                <a:spcPct val="90000"/>
              </a:lnSpc>
            </a:pPr>
            <a:r>
              <a:rPr lang="en-US" sz="2400" b="1" dirty="0"/>
              <a:t>scanf</a:t>
            </a:r>
            <a:r>
              <a:rPr lang="en-US" sz="2400" dirty="0"/>
              <a:t> returns the number of addresses successfully filled or </a:t>
            </a:r>
            <a:r>
              <a:rPr lang="en-US" sz="2400" b="1" dirty="0"/>
              <a:t>EOF</a:t>
            </a:r>
            <a:r>
              <a:rPr lang="en-US" sz="2400" dirty="0"/>
              <a:t>.  A return value of </a:t>
            </a:r>
          </a:p>
          <a:p>
            <a:pPr lvl="2" algn="just">
              <a:lnSpc>
                <a:spcPct val="90000"/>
              </a:lnSpc>
            </a:pPr>
            <a:r>
              <a:rPr lang="en-US" sz="2000" dirty="0"/>
              <a:t>0 indicates that </a:t>
            </a:r>
            <a:r>
              <a:rPr lang="en-US" sz="2000" b="1" dirty="0"/>
              <a:t>scanf</a:t>
            </a:r>
            <a:r>
              <a:rPr lang="en-US" sz="2000" dirty="0"/>
              <a:t> did not fill any address, </a:t>
            </a:r>
          </a:p>
          <a:p>
            <a:pPr lvl="2" algn="just">
              <a:lnSpc>
                <a:spcPct val="90000"/>
              </a:lnSpc>
            </a:pPr>
            <a:r>
              <a:rPr lang="en-US" sz="2000" dirty="0"/>
              <a:t>1 indicates that </a:t>
            </a:r>
            <a:r>
              <a:rPr lang="en-US" sz="2000" b="1" dirty="0"/>
              <a:t>scanf</a:t>
            </a:r>
            <a:r>
              <a:rPr lang="en-US" sz="2000" dirty="0"/>
              <a:t> filled the first address successfully, </a:t>
            </a:r>
          </a:p>
          <a:p>
            <a:pPr lvl="2" algn="just">
              <a:lnSpc>
                <a:spcPct val="90000"/>
              </a:lnSpc>
            </a:pPr>
            <a:r>
              <a:rPr lang="en-US" sz="2000" dirty="0"/>
              <a:t>2 indicates that </a:t>
            </a:r>
            <a:r>
              <a:rPr lang="en-US" sz="2000" b="1" dirty="0"/>
              <a:t>scanf</a:t>
            </a:r>
            <a:r>
              <a:rPr lang="en-US" sz="2000" dirty="0"/>
              <a:t> filled the first and second addresses successfully, </a:t>
            </a:r>
          </a:p>
          <a:p>
            <a:pPr lvl="2" algn="just">
              <a:lnSpc>
                <a:spcPct val="90000"/>
              </a:lnSpc>
            </a:pPr>
            <a:r>
              <a:rPr lang="en-US" sz="2000" dirty="0"/>
              <a:t>... </a:t>
            </a:r>
          </a:p>
          <a:p>
            <a:pPr lvl="2" algn="just">
              <a:lnSpc>
                <a:spcPct val="90000"/>
              </a:lnSpc>
            </a:pPr>
            <a:r>
              <a:rPr lang="en-US" sz="2000" b="1" dirty="0"/>
              <a:t>EOF (-1)</a:t>
            </a:r>
            <a:r>
              <a:rPr lang="en-US" sz="2000" dirty="0"/>
              <a:t> indicates that </a:t>
            </a:r>
            <a:r>
              <a:rPr lang="en-US" sz="2000" b="1" dirty="0"/>
              <a:t>scanf</a:t>
            </a:r>
            <a:r>
              <a:rPr lang="en-US" sz="2000" dirty="0"/>
              <a:t> did not fill any address AND encountered an end of data character. </a:t>
            </a:r>
          </a:p>
          <a:p>
            <a:pPr algn="just">
              <a:lnSpc>
                <a:spcPct val="90000"/>
              </a:lnSpc>
            </a:pPr>
            <a:r>
              <a:rPr lang="en-US" sz="2800" dirty="0">
                <a:solidFill>
                  <a:srgbClr val="0000FF"/>
                </a:solidFill>
              </a:rPr>
              <a:t>The return code from </a:t>
            </a:r>
            <a:r>
              <a:rPr lang="en-US" sz="2800" b="1" dirty="0">
                <a:solidFill>
                  <a:srgbClr val="0000FF"/>
                </a:solidFill>
              </a:rPr>
              <a:t>scanf</a:t>
            </a:r>
            <a:r>
              <a:rPr lang="en-US" sz="2800" dirty="0">
                <a:solidFill>
                  <a:srgbClr val="0000FF"/>
                </a:solidFill>
              </a:rPr>
              <a:t> does not reflect success of </a:t>
            </a:r>
            <a:r>
              <a:rPr lang="en-US" sz="2800" b="1" dirty="0">
                <a:solidFill>
                  <a:srgbClr val="0000FF"/>
                </a:solidFill>
              </a:rPr>
              <a:t>%*</a:t>
            </a:r>
            <a:r>
              <a:rPr lang="en-US" sz="2800" dirty="0">
                <a:solidFill>
                  <a:srgbClr val="0000FF"/>
                </a:solidFill>
              </a:rPr>
              <a:t> conversions.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35</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713938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a:lstStyle/>
          <a:p>
            <a:r>
              <a:rPr lang="en-US" dirty="0"/>
              <a:t>Number of data fields are inputted…</a:t>
            </a:r>
            <a:endParaRPr lang="en-US" dirty="0">
              <a:latin typeface="Arial" charset="0"/>
              <a:cs typeface="Arial" charset="0"/>
            </a:endParaRPr>
          </a:p>
        </p:txBody>
      </p:sp>
      <p:grpSp>
        <p:nvGrpSpPr>
          <p:cNvPr id="21" name="Group 20"/>
          <p:cNvGrpSpPr/>
          <p:nvPr/>
        </p:nvGrpSpPr>
        <p:grpSpPr>
          <a:xfrm>
            <a:off x="152400" y="1306138"/>
            <a:ext cx="8839200" cy="4866062"/>
            <a:chOff x="152400" y="1306138"/>
            <a:chExt cx="8839200" cy="4866062"/>
          </a:xfrm>
        </p:grpSpPr>
        <p:pic>
          <p:nvPicPr>
            <p:cNvPr id="5123" name="Picture 3"/>
            <p:cNvPicPr>
              <a:picLocks noChangeAspect="1" noChangeArrowheads="1"/>
            </p:cNvPicPr>
            <p:nvPr/>
          </p:nvPicPr>
          <p:blipFill>
            <a:blip r:embed="rId2"/>
            <a:srcRect/>
            <a:stretch>
              <a:fillRect/>
            </a:stretch>
          </p:blipFill>
          <p:spPr bwMode="auto">
            <a:xfrm>
              <a:off x="4648200" y="3883226"/>
              <a:ext cx="4324350" cy="1088756"/>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209550" y="5048182"/>
              <a:ext cx="4057650" cy="1050902"/>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a:srcRect/>
            <a:stretch>
              <a:fillRect/>
            </a:stretch>
          </p:blipFill>
          <p:spPr bwMode="auto">
            <a:xfrm>
              <a:off x="4632140" y="5086214"/>
              <a:ext cx="4359460" cy="1085986"/>
            </a:xfrm>
            <a:prstGeom prst="rect">
              <a:avLst/>
            </a:prstGeom>
            <a:noFill/>
            <a:ln w="9525">
              <a:noFill/>
              <a:miter lim="800000"/>
              <a:headEnd/>
              <a:tailEnd/>
            </a:ln>
            <a:effectLst/>
          </p:spPr>
        </p:pic>
        <p:pic>
          <p:nvPicPr>
            <p:cNvPr id="5126" name="Picture 6"/>
            <p:cNvPicPr>
              <a:picLocks noChangeAspect="1" noChangeArrowheads="1"/>
            </p:cNvPicPr>
            <p:nvPr/>
          </p:nvPicPr>
          <p:blipFill>
            <a:blip r:embed="rId5"/>
            <a:srcRect/>
            <a:stretch>
              <a:fillRect/>
            </a:stretch>
          </p:blipFill>
          <p:spPr bwMode="auto">
            <a:xfrm>
              <a:off x="695323" y="1306138"/>
              <a:ext cx="6924676" cy="2446644"/>
            </a:xfrm>
            <a:prstGeom prst="rect">
              <a:avLst/>
            </a:prstGeom>
            <a:noFill/>
            <a:ln w="9525">
              <a:noFill/>
              <a:miter lim="800000"/>
              <a:headEnd/>
              <a:tailEnd/>
            </a:ln>
            <a:effectLst/>
          </p:spPr>
        </p:pic>
        <p:pic>
          <p:nvPicPr>
            <p:cNvPr id="5127" name="Picture 7"/>
            <p:cNvPicPr>
              <a:picLocks noChangeAspect="1" noChangeArrowheads="1"/>
            </p:cNvPicPr>
            <p:nvPr/>
          </p:nvPicPr>
          <p:blipFill>
            <a:blip r:embed="rId6"/>
            <a:srcRect/>
            <a:stretch>
              <a:fillRect/>
            </a:stretch>
          </p:blipFill>
          <p:spPr bwMode="auto">
            <a:xfrm>
              <a:off x="152400" y="3868453"/>
              <a:ext cx="4108450" cy="1064058"/>
            </a:xfrm>
            <a:prstGeom prst="rect">
              <a:avLst/>
            </a:prstGeom>
            <a:noFill/>
            <a:ln w="9525">
              <a:noFill/>
              <a:miter lim="800000"/>
              <a:headEnd/>
              <a:tailEnd/>
            </a:ln>
            <a:effectLst/>
          </p:spPr>
        </p:pic>
        <p:pic>
          <p:nvPicPr>
            <p:cNvPr id="5128" name="Picture 8"/>
            <p:cNvPicPr>
              <a:picLocks noChangeAspect="1" noChangeArrowheads="1"/>
            </p:cNvPicPr>
            <p:nvPr/>
          </p:nvPicPr>
          <p:blipFill>
            <a:blip r:embed="rId7"/>
            <a:srcRect/>
            <a:stretch>
              <a:fillRect/>
            </a:stretch>
          </p:blipFill>
          <p:spPr bwMode="auto">
            <a:xfrm>
              <a:off x="4048124" y="1564880"/>
              <a:ext cx="3571876" cy="889790"/>
            </a:xfrm>
            <a:prstGeom prst="rect">
              <a:avLst/>
            </a:prstGeom>
            <a:noFill/>
            <a:ln w="9525">
              <a:noFill/>
              <a:miter lim="800000"/>
              <a:headEnd/>
              <a:tailEnd/>
            </a:ln>
            <a:effectLst/>
          </p:spPr>
        </p:pic>
      </p:grpSp>
    </p:spTree>
    <p:extLst>
      <p:ext uri="{BB962C8B-B14F-4D97-AF65-F5344CB8AC3E}">
        <p14:creationId xmlns:p14="http://schemas.microsoft.com/office/powerpoint/2010/main" val="1002769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p:txBody>
          <a:bodyPr/>
          <a:lstStyle/>
          <a:p>
            <a:r>
              <a:rPr lang="en-US" dirty="0"/>
              <a:t>Input Validation</a:t>
            </a:r>
          </a:p>
        </p:txBody>
      </p:sp>
      <p:sp>
        <p:nvSpPr>
          <p:cNvPr id="51203" name="Rectangle 3"/>
          <p:cNvSpPr>
            <a:spLocks noGrp="1"/>
          </p:cNvSpPr>
          <p:nvPr>
            <p:ph type="body" idx="1"/>
          </p:nvPr>
        </p:nvSpPr>
        <p:spPr/>
        <p:txBody>
          <a:bodyPr>
            <a:normAutofit fontScale="92500" lnSpcReduction="10000"/>
          </a:bodyPr>
          <a:lstStyle/>
          <a:p>
            <a:pPr algn="just"/>
            <a:r>
              <a:rPr lang="en-US" dirty="0">
                <a:latin typeface="Arial" charset="0"/>
                <a:cs typeface="Arial" charset="0"/>
              </a:rPr>
              <a:t>We cannot predict how the user will input the data values: whether the user will enter them as requested or not.  One user may make a mistake.  Another user may simply try to break the program.</a:t>
            </a:r>
          </a:p>
          <a:p>
            <a:pPr algn="just"/>
            <a:r>
              <a:rPr lang="en-US" dirty="0">
                <a:latin typeface="Arial" charset="0"/>
                <a:cs typeface="Arial" charset="0"/>
              </a:rPr>
              <a:t>The program should have code for trapping all erroneous input, which includes: </a:t>
            </a:r>
          </a:p>
          <a:p>
            <a:pPr lvl="1" algn="just"/>
            <a:r>
              <a:rPr lang="en-US" i="1" dirty="0">
                <a:solidFill>
                  <a:srgbClr val="0000FF"/>
                </a:solidFill>
                <a:latin typeface="Arial" charset="0"/>
                <a:cs typeface="Arial" charset="0"/>
              </a:rPr>
              <a:t>invalid characters </a:t>
            </a:r>
          </a:p>
          <a:p>
            <a:pPr lvl="1" algn="just"/>
            <a:r>
              <a:rPr lang="en-US" i="1" dirty="0">
                <a:solidFill>
                  <a:srgbClr val="0000FF"/>
                </a:solidFill>
                <a:latin typeface="Arial" charset="0"/>
                <a:cs typeface="Arial" charset="0"/>
              </a:rPr>
              <a:t>trailing characters </a:t>
            </a:r>
          </a:p>
          <a:p>
            <a:pPr lvl="1" algn="just"/>
            <a:r>
              <a:rPr lang="en-US" i="1" dirty="0">
                <a:solidFill>
                  <a:srgbClr val="0000FF"/>
                </a:solidFill>
                <a:latin typeface="Arial" charset="0"/>
                <a:cs typeface="Arial" charset="0"/>
              </a:rPr>
              <a:t>out-of-range input </a:t>
            </a:r>
          </a:p>
          <a:p>
            <a:pPr lvl="1" algn="just"/>
            <a:r>
              <a:rPr lang="en-US" i="1" dirty="0">
                <a:solidFill>
                  <a:srgbClr val="0000FF"/>
                </a:solidFill>
                <a:latin typeface="Arial" charset="0"/>
                <a:cs typeface="Arial" charset="0"/>
              </a:rPr>
              <a:t>incorrect number of input fields </a:t>
            </a:r>
          </a:p>
          <a:p>
            <a:pPr algn="just"/>
            <a:endParaRPr lang="en-US" dirty="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569425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a:lstStyle/>
          <a:p>
            <a:r>
              <a:rPr lang="en-US" dirty="0"/>
              <a:t>Input Validation: Example</a:t>
            </a:r>
            <a:endParaRPr lang="en-US" dirty="0">
              <a:latin typeface="Arial" charset="0"/>
              <a:cs typeface="Arial" charset="0"/>
            </a:endParaRPr>
          </a:p>
        </p:txBody>
      </p:sp>
      <p:pic>
        <p:nvPicPr>
          <p:cNvPr id="532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63" y="1943100"/>
            <a:ext cx="8628062"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190CC846-20B3-454D-AF77-DE04E39CF884}"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Rectangle 5"/>
          <p:cNvSpPr/>
          <p:nvPr/>
        </p:nvSpPr>
        <p:spPr>
          <a:xfrm>
            <a:off x="76200" y="990600"/>
            <a:ext cx="891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following function will  ensure that inputted integer must be in the range [min,max] and no  invalid characters or trailing character following inputted digits(EXCEPT  the ENTER key)</a:t>
            </a:r>
          </a:p>
        </p:txBody>
      </p:sp>
    </p:spTree>
    <p:extLst>
      <p:ext uri="{BB962C8B-B14F-4D97-AF65-F5344CB8AC3E}">
        <p14:creationId xmlns:p14="http://schemas.microsoft.com/office/powerpoint/2010/main" val="2780312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p:txBody>
          <a:bodyPr/>
          <a:lstStyle/>
          <a:p>
            <a:r>
              <a:rPr lang="en-US" dirty="0"/>
              <a:t>In-Class Practice</a:t>
            </a:r>
          </a:p>
        </p:txBody>
      </p:sp>
      <p:sp>
        <p:nvSpPr>
          <p:cNvPr id="54275" name="Rectangle 3"/>
          <p:cNvSpPr>
            <a:spLocks noGrp="1"/>
          </p:cNvSpPr>
          <p:nvPr>
            <p:ph type="body" idx="1"/>
          </p:nvPr>
        </p:nvSpPr>
        <p:spPr>
          <a:xfrm>
            <a:off x="457200" y="1524000"/>
            <a:ext cx="8229600" cy="4525963"/>
          </a:xfrm>
        </p:spPr>
        <p:txBody>
          <a:bodyPr/>
          <a:lstStyle/>
          <a:p>
            <a:pPr algn="just"/>
            <a:r>
              <a:rPr lang="en-US" dirty="0">
                <a:latin typeface="Arial" charset="0"/>
                <a:cs typeface="Arial" charset="0"/>
              </a:rPr>
              <a:t>Design and code a function named </a:t>
            </a:r>
            <a:r>
              <a:rPr lang="en-US" b="1" dirty="0">
                <a:latin typeface="Arial" charset="0"/>
                <a:cs typeface="Arial" charset="0"/>
              </a:rPr>
              <a:t>getDouble</a:t>
            </a:r>
            <a:r>
              <a:rPr lang="en-US" dirty="0">
                <a:latin typeface="Arial" charset="0"/>
                <a:cs typeface="Arial" charset="0"/>
              </a:rPr>
              <a:t> that receives two double values - a lower limit and an upper limit - and returns user input that lies between the limiting values.  Your function rejects any input that includes trailing characters or lies outside the specified limits.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75045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p:txBody>
          <a:bodyPr/>
          <a:lstStyle/>
          <a:p>
            <a:r>
              <a:rPr lang="en-US" b="1" dirty="0">
                <a:solidFill>
                  <a:srgbClr val="0000FF"/>
                </a:solidFill>
                <a:latin typeface="Arial" charset="0"/>
                <a:cs typeface="Arial" charset="0"/>
              </a:rPr>
              <a:t>Content</a:t>
            </a:r>
            <a:endParaRPr lang="en-US" dirty="0">
              <a:solidFill>
                <a:srgbClr val="0000FF"/>
              </a:solidFill>
              <a:latin typeface="Arial" charset="0"/>
              <a:cs typeface="Arial" charset="0"/>
            </a:endParaRPr>
          </a:p>
        </p:txBody>
      </p:sp>
      <p:sp>
        <p:nvSpPr>
          <p:cNvPr id="4099" name="Rectangle 3"/>
          <p:cNvSpPr>
            <a:spLocks noGrp="1"/>
          </p:cNvSpPr>
          <p:nvPr>
            <p:ph type="body" idx="1"/>
          </p:nvPr>
        </p:nvSpPr>
        <p:spPr>
          <a:xfrm>
            <a:off x="457200" y="1646238"/>
            <a:ext cx="8229600" cy="4525962"/>
          </a:xfrm>
        </p:spPr>
        <p:txBody>
          <a:bodyPr/>
          <a:lstStyle/>
          <a:p>
            <a:pPr>
              <a:buFont typeface="Wingdings" pitchFamily="2" charset="2"/>
              <a:buNone/>
            </a:pPr>
            <a:r>
              <a:rPr lang="en-US" dirty="0">
                <a:latin typeface="Arial" charset="0"/>
                <a:cs typeface="Arial" charset="0"/>
              </a:rPr>
              <a:t>The standard C libraries </a:t>
            </a:r>
          </a:p>
          <a:p>
            <a:pPr marL="1435100"/>
            <a:r>
              <a:rPr lang="en-US" dirty="0">
                <a:latin typeface="Arial" charset="0"/>
                <a:cs typeface="Arial" charset="0"/>
              </a:rPr>
              <a:t>Standard</a:t>
            </a:r>
          </a:p>
          <a:p>
            <a:pPr marL="1435100"/>
            <a:r>
              <a:rPr lang="en-US" dirty="0">
                <a:latin typeface="Arial" charset="0"/>
                <a:cs typeface="Arial" charset="0"/>
              </a:rPr>
              <a:t>Time</a:t>
            </a:r>
          </a:p>
          <a:p>
            <a:pPr marL="1435100"/>
            <a:r>
              <a:rPr lang="en-US" dirty="0">
                <a:latin typeface="Arial" charset="0"/>
                <a:cs typeface="Arial" charset="0"/>
              </a:rPr>
              <a:t>Math</a:t>
            </a:r>
          </a:p>
          <a:p>
            <a:pPr marL="1435100"/>
            <a:r>
              <a:rPr lang="en-US" dirty="0">
                <a:latin typeface="Arial" charset="0"/>
                <a:cs typeface="Arial" charset="0"/>
              </a:rPr>
              <a:t>Character</a:t>
            </a:r>
          </a:p>
          <a:p>
            <a:endParaRPr lang="en-US" dirty="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6209011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p:txBody>
          <a:bodyPr/>
          <a:lstStyle/>
          <a:p>
            <a:r>
              <a:rPr lang="en-US" dirty="0"/>
              <a:t>Summary</a:t>
            </a:r>
          </a:p>
        </p:txBody>
      </p:sp>
      <p:sp>
        <p:nvSpPr>
          <p:cNvPr id="55299" name="Rectangle 3"/>
          <p:cNvSpPr>
            <a:spLocks noGrp="1"/>
          </p:cNvSpPr>
          <p:nvPr>
            <p:ph type="body" idx="1"/>
          </p:nvPr>
        </p:nvSpPr>
        <p:spPr>
          <a:xfrm>
            <a:off x="1143000" y="1600201"/>
            <a:ext cx="4648200" cy="3124200"/>
          </a:xfrm>
        </p:spPr>
        <p:txBody>
          <a:bodyPr/>
          <a:lstStyle/>
          <a:p>
            <a:pPr>
              <a:buFont typeface="Wingdings" pitchFamily="2" charset="2"/>
              <a:buNone/>
            </a:pPr>
            <a:r>
              <a:rPr lang="en-US" b="1" dirty="0"/>
              <a:t>Input and Validation</a:t>
            </a:r>
            <a:endParaRPr lang="en-US" dirty="0"/>
          </a:p>
          <a:p>
            <a:r>
              <a:rPr lang="en-US" dirty="0"/>
              <a:t>Types of Input</a:t>
            </a:r>
          </a:p>
          <a:p>
            <a:r>
              <a:rPr lang="en-US" dirty="0"/>
              <a:t>getchar</a:t>
            </a:r>
          </a:p>
          <a:p>
            <a:r>
              <a:rPr lang="en-US" dirty="0"/>
              <a:t>scanf</a:t>
            </a:r>
          </a:p>
          <a:p>
            <a:r>
              <a:rPr lang="en-US" dirty="0"/>
              <a:t>Input validation </a:t>
            </a:r>
          </a:p>
        </p:txBody>
      </p:sp>
      <p:sp>
        <p:nvSpPr>
          <p:cNvPr id="5530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latin typeface="Times New Roman" pitchFamily="18" charset="0"/>
              <a:cs typeface="Times New Roman" pitchFamily="18" charset="0"/>
            </a:endParaRPr>
          </a:p>
        </p:txBody>
      </p:sp>
      <p:sp>
        <p:nvSpPr>
          <p:cNvPr id="154629" name="Text Box 5"/>
          <p:cNvSpPr txBox="1">
            <a:spLocks noChangeArrowheads="1"/>
          </p:cNvSpPr>
          <p:nvPr/>
        </p:nvSpPr>
        <p:spPr bwMode="auto">
          <a:xfrm>
            <a:off x="6019800" y="2590800"/>
            <a:ext cx="2286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latin typeface="Times New Roman" pitchFamily="18" charset="0"/>
                <a:cs typeface="Times New Roman" pitchFamily="18" charset="0"/>
              </a:rPr>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40</a:t>
            </a:fld>
            <a:endParaRPr lang="en-US" dirty="0"/>
          </a:p>
        </p:txBody>
      </p:sp>
      <p:sp>
        <p:nvSpPr>
          <p:cNvPr id="7" name="Footer Placeholder 6"/>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567825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4629"/>
                                        </p:tgtEl>
                                        <p:attrNameLst>
                                          <p:attrName>style.visibility</p:attrName>
                                        </p:attrNameLst>
                                      </p:cBhvr>
                                      <p:to>
                                        <p:strVal val="visible"/>
                                      </p:to>
                                    </p:set>
                                    <p:animEffect transition="in" filter="box(in)">
                                      <p:cBhvr>
                                        <p:cTn id="7" dur="500"/>
                                        <p:tgtEl>
                                          <p:spTgt spid="154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p:txBody>
          <a:bodyPr/>
          <a:lstStyle/>
          <a:p>
            <a:r>
              <a:rPr lang="en-US" b="1" dirty="0">
                <a:solidFill>
                  <a:srgbClr val="0000FF"/>
                </a:solidFill>
              </a:rPr>
              <a:t>Formatted Output</a:t>
            </a:r>
          </a:p>
        </p:txBody>
      </p:sp>
      <p:sp>
        <p:nvSpPr>
          <p:cNvPr id="56323" name="Rectangle 3"/>
          <p:cNvSpPr>
            <a:spLocks noGrp="1"/>
          </p:cNvSpPr>
          <p:nvPr>
            <p:ph type="body" idx="1"/>
          </p:nvPr>
        </p:nvSpPr>
        <p:spPr/>
        <p:txBody>
          <a:bodyPr>
            <a:normAutofit fontScale="92500" lnSpcReduction="10000"/>
          </a:bodyPr>
          <a:lstStyle/>
          <a:p>
            <a:pPr algn="just">
              <a:lnSpc>
                <a:spcPct val="90000"/>
              </a:lnSpc>
            </a:pPr>
            <a:r>
              <a:rPr lang="en-US" dirty="0"/>
              <a:t>Standard output is buffered.  The standard output buffer empties to the standard output device whenever the buffer receives a newline character or the buffer is full.</a:t>
            </a:r>
          </a:p>
          <a:p>
            <a:pPr algn="just">
              <a:lnSpc>
                <a:spcPct val="90000"/>
              </a:lnSpc>
            </a:pPr>
            <a:r>
              <a:rPr lang="en-US" dirty="0"/>
              <a:t>Buffering enables a program to continue executing without waiting for the output device to finish displaying the most recently received characters.</a:t>
            </a:r>
          </a:p>
          <a:p>
            <a:pPr algn="just">
              <a:lnSpc>
                <a:spcPct val="90000"/>
              </a:lnSpc>
            </a:pPr>
            <a:r>
              <a:rPr lang="en-US" dirty="0"/>
              <a:t>The library </a:t>
            </a:r>
            <a:r>
              <a:rPr lang="en-US" b="1" i="1" dirty="0"/>
              <a:t>stdio.h</a:t>
            </a:r>
            <a:r>
              <a:rPr lang="en-US" dirty="0"/>
              <a:t> containing functions for print out data:</a:t>
            </a:r>
          </a:p>
          <a:p>
            <a:pPr lvl="1" algn="just">
              <a:lnSpc>
                <a:spcPct val="90000"/>
              </a:lnSpc>
            </a:pPr>
            <a:r>
              <a:rPr lang="en-US" b="1" i="1" dirty="0"/>
              <a:t>putchar(int) </a:t>
            </a:r>
            <a:r>
              <a:rPr lang="en-US" dirty="0"/>
              <a:t>: character</a:t>
            </a:r>
          </a:p>
          <a:p>
            <a:pPr lvl="1" algn="just">
              <a:lnSpc>
                <a:spcPct val="90000"/>
              </a:lnSpc>
            </a:pPr>
            <a:r>
              <a:rPr lang="en-US" b="1" i="1" dirty="0"/>
              <a:t>printf ( format_string, varList)</a:t>
            </a:r>
            <a:r>
              <a:rPr lang="en-US" b="1" dirty="0"/>
              <a:t>:</a:t>
            </a:r>
            <a:r>
              <a:rPr lang="en-US" dirty="0"/>
              <a:t> list of data</a:t>
            </a:r>
            <a:endParaRPr lang="en-US" b="1" i="1"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527063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a:lstStyle/>
          <a:p>
            <a:r>
              <a:rPr lang="en-US" dirty="0"/>
              <a:t>The function putchar(int) </a:t>
            </a:r>
          </a:p>
        </p:txBody>
      </p:sp>
      <p:sp>
        <p:nvSpPr>
          <p:cNvPr id="58371" name="Rectangle 3"/>
          <p:cNvSpPr>
            <a:spLocks noGrp="1"/>
          </p:cNvSpPr>
          <p:nvPr>
            <p:ph type="body" idx="1"/>
          </p:nvPr>
        </p:nvSpPr>
        <p:spPr>
          <a:xfrm>
            <a:off x="762000" y="1219201"/>
            <a:ext cx="7924800" cy="2895599"/>
          </a:xfrm>
        </p:spPr>
        <p:txBody>
          <a:bodyPr>
            <a:normAutofit fontScale="92500"/>
          </a:bodyPr>
          <a:lstStyle/>
          <a:p>
            <a:pPr algn="just"/>
            <a:r>
              <a:rPr lang="en-US" b="1" dirty="0"/>
              <a:t>putchar</a:t>
            </a:r>
            <a:r>
              <a:rPr lang="en-US" dirty="0"/>
              <a:t> writes the character received to the standard output stream buffer and returns the character written or </a:t>
            </a:r>
            <a:r>
              <a:rPr lang="en-US" b="1" dirty="0"/>
              <a:t>EOF</a:t>
            </a:r>
            <a:r>
              <a:rPr lang="en-US" dirty="0"/>
              <a:t> if an error occurred.  </a:t>
            </a:r>
          </a:p>
          <a:p>
            <a:pPr algn="just"/>
            <a:r>
              <a:rPr lang="en-US" dirty="0"/>
              <a:t>Prototype:   </a:t>
            </a:r>
            <a:r>
              <a:rPr lang="en-US" b="1" dirty="0">
                <a:solidFill>
                  <a:srgbClr val="CC3300"/>
                </a:solidFill>
              </a:rPr>
              <a:t>int putchar ( int );</a:t>
            </a:r>
            <a:r>
              <a:rPr lang="en-US" dirty="0"/>
              <a:t> </a:t>
            </a:r>
          </a:p>
          <a:p>
            <a:pPr algn="just"/>
            <a:r>
              <a:rPr lang="en-US" dirty="0"/>
              <a:t>For example: putchar('a');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42</a:t>
            </a:fld>
            <a:endParaRPr lang="en-US" dirty="0"/>
          </a:p>
        </p:txBody>
      </p:sp>
      <p:sp>
        <p:nvSpPr>
          <p:cNvPr id="5" name="Footer Placeholder 4"/>
          <p:cNvSpPr>
            <a:spLocks noGrp="1"/>
          </p:cNvSpPr>
          <p:nvPr>
            <p:ph type="ftr" sz="quarter" idx="11"/>
          </p:nvPr>
        </p:nvSpPr>
        <p:spPr/>
        <p:txBody>
          <a:bodyPr/>
          <a:lstStyle/>
          <a:p>
            <a:r>
              <a:rPr lang="en-US" dirty="0"/>
              <a:t>Libraries</a:t>
            </a:r>
          </a:p>
        </p:txBody>
      </p:sp>
      <p:pic>
        <p:nvPicPr>
          <p:cNvPr id="6146" name="Picture 2"/>
          <p:cNvPicPr>
            <a:picLocks noChangeAspect="1" noChangeArrowheads="1"/>
          </p:cNvPicPr>
          <p:nvPr/>
        </p:nvPicPr>
        <p:blipFill>
          <a:blip r:embed="rId2"/>
          <a:srcRect/>
          <a:stretch>
            <a:fillRect/>
          </a:stretch>
        </p:blipFill>
        <p:spPr bwMode="auto">
          <a:xfrm>
            <a:off x="1001268" y="3895078"/>
            <a:ext cx="5475732" cy="2658122"/>
          </a:xfrm>
          <a:prstGeom prst="rect">
            <a:avLst/>
          </a:prstGeom>
          <a:noFill/>
          <a:ln w="9525">
            <a:solidFill>
              <a:srgbClr val="00B0F0"/>
            </a:solid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429250" y="4073978"/>
            <a:ext cx="3562350" cy="64362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5486400" y="4800600"/>
            <a:ext cx="3352800" cy="838200"/>
          </a:xfrm>
          <a:prstGeom prst="rect">
            <a:avLst/>
          </a:prstGeom>
          <a:noFill/>
          <a:ln w="9525">
            <a:noFill/>
            <a:miter lim="800000"/>
            <a:headEnd/>
            <a:tailEnd/>
          </a:ln>
          <a:effectLst/>
        </p:spPr>
      </p:pic>
    </p:spTree>
    <p:extLst>
      <p:ext uri="{BB962C8B-B14F-4D97-AF65-F5344CB8AC3E}">
        <p14:creationId xmlns:p14="http://schemas.microsoft.com/office/powerpoint/2010/main" val="29433324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p:txBody>
          <a:bodyPr/>
          <a:lstStyle/>
          <a:p>
            <a:r>
              <a:rPr lang="en-US" dirty="0"/>
              <a:t>The function printf(…) </a:t>
            </a:r>
            <a:endParaRPr lang="en-US" dirty="0">
              <a:latin typeface="Arial" charset="0"/>
              <a:cs typeface="Arial" charset="0"/>
            </a:endParaRPr>
          </a:p>
        </p:txBody>
      </p:sp>
      <p:sp>
        <p:nvSpPr>
          <p:cNvPr id="60419" name="Rectangle 3"/>
          <p:cNvSpPr>
            <a:spLocks noGrp="1"/>
          </p:cNvSpPr>
          <p:nvPr>
            <p:ph type="body" idx="1"/>
          </p:nvPr>
        </p:nvSpPr>
        <p:spPr>
          <a:xfrm>
            <a:off x="304800" y="1143000"/>
            <a:ext cx="8534400" cy="4906963"/>
          </a:xfrm>
        </p:spPr>
        <p:txBody>
          <a:bodyPr/>
          <a:lstStyle/>
          <a:p>
            <a:r>
              <a:rPr lang="en-US" sz="2800" b="1" dirty="0"/>
              <a:t>printf</a:t>
            </a:r>
            <a:r>
              <a:rPr lang="en-US" sz="2800" dirty="0"/>
              <a:t> sends data under format control to the standard output stream buffer and returns the number of characters sent.  </a:t>
            </a:r>
          </a:p>
          <a:p>
            <a:r>
              <a:rPr lang="en-US" sz="2800" dirty="0"/>
              <a:t>Syntax: </a:t>
            </a:r>
            <a:r>
              <a:rPr lang="en-US" sz="2800" b="1" dirty="0">
                <a:solidFill>
                  <a:srgbClr val="CC3300"/>
                </a:solidFill>
              </a:rPr>
              <a:t>printf ( format string , value, ..., value )</a:t>
            </a:r>
          </a:p>
          <a:p>
            <a:pPr>
              <a:buFont typeface="Wingdings" pitchFamily="2" charset="2"/>
              <a:buNone/>
            </a:pPr>
            <a:r>
              <a:rPr lang="en-US" sz="2800" b="1" dirty="0"/>
              <a:t>	</a:t>
            </a:r>
            <a:r>
              <a:rPr lang="en-US" sz="2400" i="1" dirty="0"/>
              <a:t>The format string is a literal string that consists of characters interspersed </a:t>
            </a:r>
            <a:r>
              <a:rPr lang="en-US" sz="1800" i="1" dirty="0"/>
              <a:t>(đặt rải rác)</a:t>
            </a:r>
            <a:r>
              <a:rPr lang="en-US" sz="2400" i="1" dirty="0"/>
              <a:t> with conversion specifiers.</a:t>
            </a:r>
          </a:p>
          <a:p>
            <a:pPr>
              <a:buFont typeface="Wingdings" pitchFamily="2" charset="2"/>
              <a:buNone/>
            </a:pPr>
            <a:r>
              <a:rPr lang="en-US" sz="2400" i="1" dirty="0"/>
              <a:t>	Conversion specifier </a:t>
            </a:r>
            <a:r>
              <a:rPr lang="en-US" sz="2400" i="1" u="sng" dirty="0"/>
              <a:t>begins with a % and ends with a conversion character</a:t>
            </a:r>
            <a:r>
              <a:rPr lang="en-US" sz="2800" u="sng" dirty="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939782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a:lstStyle/>
          <a:p>
            <a:r>
              <a:rPr lang="en-US" dirty="0"/>
              <a:t>p</a:t>
            </a:r>
            <a:r>
              <a:rPr lang="en-US" b="1" dirty="0"/>
              <a:t>rintf(…): Format string</a:t>
            </a:r>
            <a:r>
              <a:rPr lang="en-US" dirty="0"/>
              <a:t> </a:t>
            </a:r>
          </a:p>
        </p:txBody>
      </p:sp>
      <p:sp>
        <p:nvSpPr>
          <p:cNvPr id="61443" name="Rectangle 3"/>
          <p:cNvSpPr>
            <a:spLocks noGrp="1"/>
          </p:cNvSpPr>
          <p:nvPr>
            <p:ph type="body" idx="1"/>
          </p:nvPr>
        </p:nvSpPr>
        <p:spPr>
          <a:xfrm>
            <a:off x="457200" y="1600200"/>
            <a:ext cx="8458200" cy="1295400"/>
          </a:xfrm>
        </p:spPr>
        <p:txBody>
          <a:bodyPr/>
          <a:lstStyle/>
          <a:p>
            <a:pPr>
              <a:lnSpc>
                <a:spcPct val="80000"/>
              </a:lnSpc>
            </a:pPr>
            <a:r>
              <a:rPr lang="en-US" sz="2400" dirty="0">
                <a:latin typeface="Arial" charset="0"/>
                <a:cs typeface="Arial" charset="0"/>
              </a:rPr>
              <a:t>Between the </a:t>
            </a:r>
            <a:r>
              <a:rPr lang="en-US" sz="2400" b="1" dirty="0">
                <a:latin typeface="Arial" charset="0"/>
                <a:cs typeface="Arial" charset="0"/>
              </a:rPr>
              <a:t>%</a:t>
            </a:r>
            <a:r>
              <a:rPr lang="en-US" sz="2400" dirty="0">
                <a:latin typeface="Arial" charset="0"/>
                <a:cs typeface="Arial" charset="0"/>
              </a:rPr>
              <a:t> and the </a:t>
            </a:r>
            <a:r>
              <a:rPr lang="en-US" sz="2400" b="1" dirty="0">
                <a:latin typeface="Arial" charset="0"/>
                <a:cs typeface="Arial" charset="0"/>
              </a:rPr>
              <a:t>conversion character</a:t>
            </a:r>
            <a:r>
              <a:rPr lang="en-US" sz="2400" dirty="0">
                <a:latin typeface="Arial" charset="0"/>
                <a:cs typeface="Arial" charset="0"/>
              </a:rPr>
              <a:t>, there may be </a:t>
            </a:r>
            <a:endParaRPr lang="en-US" sz="2400" b="1" dirty="0">
              <a:latin typeface="Arial" charset="0"/>
              <a:cs typeface="Arial" charset="0"/>
            </a:endParaRPr>
          </a:p>
          <a:p>
            <a:pPr>
              <a:lnSpc>
                <a:spcPct val="80000"/>
              </a:lnSpc>
              <a:buFont typeface="Wingdings" pitchFamily="2" charset="2"/>
              <a:buNone/>
            </a:pPr>
            <a:r>
              <a:rPr lang="en-US" sz="2400" b="1" dirty="0">
                <a:latin typeface="Arial" charset="0"/>
                <a:cs typeface="Arial" charset="0"/>
              </a:rPr>
              <a:t>	% </a:t>
            </a:r>
            <a:r>
              <a:rPr lang="en-US" sz="2400" b="1" dirty="0">
                <a:solidFill>
                  <a:srgbClr val="CC3300"/>
                </a:solidFill>
                <a:latin typeface="Arial" charset="0"/>
                <a:cs typeface="Arial" charset="0"/>
              </a:rPr>
              <a:t>flags </a:t>
            </a:r>
            <a:r>
              <a:rPr lang="en-US" sz="2400" b="1" dirty="0">
                <a:solidFill>
                  <a:srgbClr val="0000FF"/>
                </a:solidFill>
                <a:latin typeface="Arial" charset="0"/>
                <a:cs typeface="Arial" charset="0"/>
              </a:rPr>
              <a:t>width</a:t>
            </a:r>
            <a:r>
              <a:rPr lang="en-US" sz="2400" b="1" dirty="0">
                <a:solidFill>
                  <a:srgbClr val="CC3300"/>
                </a:solidFill>
                <a:latin typeface="Arial" charset="0"/>
                <a:cs typeface="Arial" charset="0"/>
              </a:rPr>
              <a:t> </a:t>
            </a:r>
            <a:r>
              <a:rPr lang="en-US" sz="2400" b="1" dirty="0">
                <a:solidFill>
                  <a:srgbClr val="FF0000"/>
                </a:solidFill>
                <a:latin typeface="Arial" charset="0"/>
                <a:cs typeface="Arial" charset="0"/>
              </a:rPr>
              <a:t>. </a:t>
            </a:r>
            <a:r>
              <a:rPr lang="en-US" sz="2400" b="1" dirty="0">
                <a:solidFill>
                  <a:srgbClr val="00B050"/>
                </a:solidFill>
                <a:latin typeface="Arial" charset="0"/>
                <a:cs typeface="Arial" charset="0"/>
              </a:rPr>
              <a:t>precision</a:t>
            </a:r>
            <a:r>
              <a:rPr lang="en-US" sz="2400" b="1" dirty="0">
                <a:solidFill>
                  <a:srgbClr val="CC3300"/>
                </a:solidFill>
                <a:latin typeface="Arial" charset="0"/>
                <a:cs typeface="Arial" charset="0"/>
              </a:rPr>
              <a:t> size</a:t>
            </a:r>
            <a:r>
              <a:rPr lang="en-US" sz="2400" b="1" dirty="0">
                <a:latin typeface="Arial" charset="0"/>
                <a:cs typeface="Arial" charset="0"/>
              </a:rPr>
              <a:t> </a:t>
            </a:r>
            <a:r>
              <a:rPr lang="en-US" sz="2400" b="1" dirty="0">
                <a:solidFill>
                  <a:schemeClr val="hlink"/>
                </a:solidFill>
                <a:latin typeface="Arial" charset="0"/>
                <a:cs typeface="Arial" charset="0"/>
              </a:rPr>
              <a:t>conversion_character</a:t>
            </a:r>
            <a:r>
              <a:rPr lang="en-US" sz="2400" dirty="0">
                <a:latin typeface="Arial" charset="0"/>
                <a:cs typeface="Arial" charset="0"/>
              </a:rPr>
              <a:t> </a:t>
            </a:r>
          </a:p>
        </p:txBody>
      </p:sp>
      <p:pic>
        <p:nvPicPr>
          <p:cNvPr id="614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048000"/>
            <a:ext cx="372427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 Box 5"/>
          <p:cNvSpPr txBox="1">
            <a:spLocks noChangeArrowheads="1"/>
          </p:cNvSpPr>
          <p:nvPr/>
        </p:nvSpPr>
        <p:spPr bwMode="auto">
          <a:xfrm>
            <a:off x="685800" y="2779713"/>
            <a:ext cx="42672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solidFill>
                  <a:srgbClr val="C00000"/>
                </a:solidFill>
              </a:rPr>
              <a:t>flags</a:t>
            </a:r>
            <a:r>
              <a:rPr lang="en-US" sz="2400" dirty="0"/>
              <a:t> </a:t>
            </a:r>
          </a:p>
          <a:p>
            <a:pPr lvl="1" eaLnBrk="1" hangingPunct="1"/>
            <a:r>
              <a:rPr lang="en-US" sz="2400" b="1" dirty="0">
                <a:solidFill>
                  <a:srgbClr val="CC3300"/>
                </a:solidFill>
              </a:rPr>
              <a:t>-</a:t>
            </a:r>
            <a:r>
              <a:rPr lang="en-US" sz="2400" dirty="0"/>
              <a:t> prescribes left justification of the converted value in its field </a:t>
            </a:r>
          </a:p>
          <a:p>
            <a:pPr lvl="1" eaLnBrk="1" hangingPunct="1"/>
            <a:r>
              <a:rPr lang="en-US" sz="2400" b="1" dirty="0">
                <a:solidFill>
                  <a:srgbClr val="CC3300"/>
                </a:solidFill>
              </a:rPr>
              <a:t>0</a:t>
            </a:r>
            <a:r>
              <a:rPr lang="en-US" sz="2400" dirty="0"/>
              <a:t> pads the field width with leading zeros </a:t>
            </a:r>
          </a:p>
          <a:p>
            <a:pPr eaLnBrk="1" hangingPunct="1"/>
            <a:r>
              <a:rPr lang="en-US" sz="2400" b="1" dirty="0">
                <a:solidFill>
                  <a:srgbClr val="C00000"/>
                </a:solidFill>
              </a:rPr>
              <a:t>size</a:t>
            </a:r>
            <a:r>
              <a:rPr lang="en-US" sz="2400" dirty="0"/>
              <a:t>  identifies the size of data type of the value passed.  </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44</a:t>
            </a:fld>
            <a:endParaRPr lang="en-US" dirty="0"/>
          </a:p>
        </p:txBody>
      </p:sp>
      <p:sp>
        <p:nvSpPr>
          <p:cNvPr id="7" name="Footer Placeholder 6"/>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1309138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p:txBody>
          <a:bodyPr/>
          <a:lstStyle/>
          <a:p>
            <a:r>
              <a:rPr lang="en-US" dirty="0"/>
              <a:t>printf(…): </a:t>
            </a:r>
            <a:r>
              <a:rPr lang="en-US" b="1" dirty="0"/>
              <a:t>Conversion Specifiers</a:t>
            </a:r>
          </a:p>
        </p:txBody>
      </p:sp>
      <p:pic>
        <p:nvPicPr>
          <p:cNvPr id="624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62" y="1219200"/>
            <a:ext cx="7399338"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190CC846-20B3-454D-AF77-DE04E39CF884}"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776997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90575"/>
            <a:ext cx="8523288"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190CC846-20B3-454D-AF77-DE04E39CF884}" type="slidenum">
              <a:rPr lang="en-US" smtClean="0"/>
              <a:pPr/>
              <a:t>46</a:t>
            </a:fld>
            <a:endParaRPr lang="en-US" dirty="0"/>
          </a:p>
        </p:txBody>
      </p:sp>
      <p:sp>
        <p:nvSpPr>
          <p:cNvPr id="4" name="Footer Placeholder 3"/>
          <p:cNvSpPr>
            <a:spLocks noGrp="1"/>
          </p:cNvSpPr>
          <p:nvPr>
            <p:ph type="ftr" sz="quarter" idx="11"/>
          </p:nvPr>
        </p:nvSpPr>
        <p:spPr/>
        <p:txBody>
          <a:bodyPr/>
          <a:lstStyle/>
          <a:p>
            <a:r>
              <a:rPr lang="en-US" dirty="0"/>
              <a:t>Libraries</a:t>
            </a:r>
          </a:p>
        </p:txBody>
      </p:sp>
      <p:sp>
        <p:nvSpPr>
          <p:cNvPr id="6" name="Rectangle 2"/>
          <p:cNvSpPr>
            <a:spLocks noGrp="1"/>
          </p:cNvSpPr>
          <p:nvPr>
            <p:ph type="title"/>
          </p:nvPr>
        </p:nvSpPr>
        <p:spPr>
          <a:xfrm>
            <a:off x="0" y="152400"/>
            <a:ext cx="7924800" cy="411162"/>
          </a:xfrm>
        </p:spPr>
        <p:txBody>
          <a:bodyPr/>
          <a:lstStyle/>
          <a:p>
            <a:r>
              <a:rPr lang="en-US" dirty="0"/>
              <a:t>printf(…): Some Examples</a:t>
            </a:r>
            <a:endParaRPr lang="en-US" b="1" dirty="0"/>
          </a:p>
        </p:txBody>
      </p:sp>
    </p:spTree>
    <p:extLst>
      <p:ext uri="{BB962C8B-B14F-4D97-AF65-F5344CB8AC3E}">
        <p14:creationId xmlns:p14="http://schemas.microsoft.com/office/powerpoint/2010/main" val="35983767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a:lstStyle/>
          <a:p>
            <a:r>
              <a:rPr lang="en-US" dirty="0"/>
              <a:t>printf(…): Some Examples…</a:t>
            </a:r>
            <a:endParaRPr lang="en-US" dirty="0">
              <a:latin typeface="Arial" charset="0"/>
              <a:cs typeface="Arial" charset="0"/>
            </a:endParaRPr>
          </a:p>
        </p:txBody>
      </p:sp>
      <p:pic>
        <p:nvPicPr>
          <p:cNvPr id="168966"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t="26135"/>
          <a:stretch/>
        </p:blipFill>
        <p:spPr bwMode="auto">
          <a:xfrm>
            <a:off x="0" y="3968496"/>
            <a:ext cx="9144000" cy="109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967" name="Line 7"/>
          <p:cNvSpPr>
            <a:spLocks noChangeShapeType="1"/>
          </p:cNvSpPr>
          <p:nvPr/>
        </p:nvSpPr>
        <p:spPr bwMode="auto">
          <a:xfrm>
            <a:off x="26670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68" name="Line 8"/>
          <p:cNvSpPr>
            <a:spLocks noChangeShapeType="1"/>
          </p:cNvSpPr>
          <p:nvPr/>
        </p:nvSpPr>
        <p:spPr bwMode="auto">
          <a:xfrm>
            <a:off x="38100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69" name="Line 9"/>
          <p:cNvSpPr>
            <a:spLocks noChangeShapeType="1"/>
          </p:cNvSpPr>
          <p:nvPr/>
        </p:nvSpPr>
        <p:spPr bwMode="auto">
          <a:xfrm>
            <a:off x="55626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70" name="Line 10"/>
          <p:cNvSpPr>
            <a:spLocks noChangeShapeType="1"/>
          </p:cNvSpPr>
          <p:nvPr/>
        </p:nvSpPr>
        <p:spPr bwMode="auto">
          <a:xfrm>
            <a:off x="60960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71" name="Line 11"/>
          <p:cNvSpPr>
            <a:spLocks noChangeShapeType="1"/>
          </p:cNvSpPr>
          <p:nvPr/>
        </p:nvSpPr>
        <p:spPr bwMode="auto">
          <a:xfrm>
            <a:off x="74676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72" name="Rectangle 12"/>
          <p:cNvSpPr>
            <a:spLocks noChangeArrowheads="1"/>
          </p:cNvSpPr>
          <p:nvPr/>
        </p:nvSpPr>
        <p:spPr bwMode="auto">
          <a:xfrm>
            <a:off x="0" y="5105400"/>
            <a:ext cx="2667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Size= 20</a:t>
            </a:r>
          </a:p>
          <a:p>
            <a:pPr algn="ctr"/>
            <a:r>
              <a:rPr lang="en-US" b="1" dirty="0"/>
              <a:t> left align</a:t>
            </a:r>
          </a:p>
        </p:txBody>
      </p:sp>
      <p:sp>
        <p:nvSpPr>
          <p:cNvPr id="168973" name="Rectangle 13"/>
          <p:cNvSpPr>
            <a:spLocks noChangeArrowheads="1"/>
          </p:cNvSpPr>
          <p:nvPr/>
        </p:nvSpPr>
        <p:spPr bwMode="auto">
          <a:xfrm>
            <a:off x="2667000" y="5105400"/>
            <a:ext cx="11430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Size=10</a:t>
            </a:r>
          </a:p>
          <a:p>
            <a:pPr algn="ctr"/>
            <a:r>
              <a:rPr lang="en-US" b="1" dirty="0"/>
              <a:t>right</a:t>
            </a:r>
          </a:p>
          <a:p>
            <a:pPr algn="ctr"/>
            <a:r>
              <a:rPr lang="en-US" b="1" dirty="0"/>
              <a:t>align</a:t>
            </a:r>
          </a:p>
        </p:txBody>
      </p:sp>
      <p:sp>
        <p:nvSpPr>
          <p:cNvPr id="168974" name="Rectangle 14"/>
          <p:cNvSpPr>
            <a:spLocks noChangeArrowheads="1"/>
          </p:cNvSpPr>
          <p:nvPr/>
        </p:nvSpPr>
        <p:spPr bwMode="auto">
          <a:xfrm>
            <a:off x="3810000" y="5105400"/>
            <a:ext cx="17526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Size=15 </a:t>
            </a:r>
          </a:p>
          <a:p>
            <a:pPr algn="ctr"/>
            <a:r>
              <a:rPr lang="en-US" b="1" dirty="0"/>
              <a:t>right align</a:t>
            </a:r>
          </a:p>
        </p:txBody>
      </p:sp>
      <p:sp>
        <p:nvSpPr>
          <p:cNvPr id="168975" name="Rectangle 15"/>
          <p:cNvSpPr>
            <a:spLocks noChangeArrowheads="1"/>
          </p:cNvSpPr>
          <p:nvPr/>
        </p:nvSpPr>
        <p:spPr bwMode="auto">
          <a:xfrm>
            <a:off x="5562600" y="5105400"/>
            <a:ext cx="5334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5</a:t>
            </a:r>
          </a:p>
          <a:p>
            <a:pPr algn="ctr"/>
            <a:r>
              <a:rPr lang="en-US" b="1" dirty="0"/>
              <a:t>right</a:t>
            </a:r>
          </a:p>
          <a:p>
            <a:pPr algn="ctr"/>
            <a:r>
              <a:rPr lang="en-US" b="1" dirty="0"/>
              <a:t>align</a:t>
            </a:r>
          </a:p>
        </p:txBody>
      </p:sp>
      <p:sp>
        <p:nvSpPr>
          <p:cNvPr id="168976" name="Rectangle 16"/>
          <p:cNvSpPr>
            <a:spLocks noChangeArrowheads="1"/>
          </p:cNvSpPr>
          <p:nvPr/>
        </p:nvSpPr>
        <p:spPr bwMode="auto">
          <a:xfrm>
            <a:off x="6096000" y="5105400"/>
            <a:ext cx="13716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Size=12 </a:t>
            </a:r>
          </a:p>
          <a:p>
            <a:pPr algn="ctr"/>
            <a:r>
              <a:rPr lang="en-US" b="1" dirty="0"/>
              <a:t>including the</a:t>
            </a:r>
          </a:p>
          <a:p>
            <a:pPr algn="ctr"/>
            <a:r>
              <a:rPr lang="en-US" b="1" dirty="0"/>
              <a:t>dot character,</a:t>
            </a:r>
          </a:p>
          <a:p>
            <a:pPr algn="ctr"/>
            <a:r>
              <a:rPr lang="en-US" b="1" dirty="0"/>
              <a:t>right align</a:t>
            </a:r>
          </a:p>
        </p:txBody>
      </p:sp>
      <p:sp>
        <p:nvSpPr>
          <p:cNvPr id="15" name="Slide Number Placeholder 14"/>
          <p:cNvSpPr>
            <a:spLocks noGrp="1"/>
          </p:cNvSpPr>
          <p:nvPr>
            <p:ph type="sldNum" sz="quarter" idx="12"/>
          </p:nvPr>
        </p:nvSpPr>
        <p:spPr/>
        <p:txBody>
          <a:bodyPr/>
          <a:lstStyle/>
          <a:p>
            <a:fld id="{190CC846-20B3-454D-AF77-DE04E39CF884}" type="slidenum">
              <a:rPr lang="en-US" smtClean="0"/>
              <a:pPr/>
              <a:t>47</a:t>
            </a:fld>
            <a:endParaRPr lang="en-US" dirty="0"/>
          </a:p>
        </p:txBody>
      </p:sp>
      <p:sp>
        <p:nvSpPr>
          <p:cNvPr id="16" name="Footer Placeholder 15"/>
          <p:cNvSpPr>
            <a:spLocks noGrp="1"/>
          </p:cNvSpPr>
          <p:nvPr>
            <p:ph type="ftr" sz="quarter" idx="11"/>
          </p:nvPr>
        </p:nvSpPr>
        <p:spPr/>
        <p:txBody>
          <a:bodyPr/>
          <a:lstStyle/>
          <a:p>
            <a:r>
              <a:rPr lang="en-US" dirty="0"/>
              <a:t>Libraries</a:t>
            </a:r>
          </a:p>
        </p:txBody>
      </p:sp>
      <p:pic>
        <p:nvPicPr>
          <p:cNvPr id="7170" name="Picture 2"/>
          <p:cNvPicPr>
            <a:picLocks noChangeAspect="1" noChangeArrowheads="1"/>
          </p:cNvPicPr>
          <p:nvPr/>
        </p:nvPicPr>
        <p:blipFill>
          <a:blip r:embed="rId3"/>
          <a:srcRect/>
          <a:stretch>
            <a:fillRect/>
          </a:stretch>
        </p:blipFill>
        <p:spPr bwMode="auto">
          <a:xfrm>
            <a:off x="123826" y="818075"/>
            <a:ext cx="8715374" cy="3095314"/>
          </a:xfrm>
          <a:prstGeom prst="rect">
            <a:avLst/>
          </a:prstGeom>
          <a:noFill/>
          <a:ln w="9525">
            <a:noFill/>
            <a:miter lim="800000"/>
            <a:headEnd/>
            <a:tailEnd/>
          </a:ln>
          <a:effectLst/>
        </p:spPr>
      </p:pic>
    </p:spTree>
    <p:extLst>
      <p:ext uri="{BB962C8B-B14F-4D97-AF65-F5344CB8AC3E}">
        <p14:creationId xmlns:p14="http://schemas.microsoft.com/office/powerpoint/2010/main" val="3294831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8966"/>
                                        </p:tgtEl>
                                        <p:attrNameLst>
                                          <p:attrName>style.visibility</p:attrName>
                                        </p:attrNameLst>
                                      </p:cBhvr>
                                      <p:to>
                                        <p:strVal val="visible"/>
                                      </p:to>
                                    </p:set>
                                    <p:animEffect transition="in" filter="box(in)">
                                      <p:cBhvr>
                                        <p:cTn id="7" dur="500"/>
                                        <p:tgtEl>
                                          <p:spTgt spid="1689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68972"/>
                                        </p:tgtEl>
                                        <p:attrNameLst>
                                          <p:attrName>style.visibility</p:attrName>
                                        </p:attrNameLst>
                                      </p:cBhvr>
                                      <p:to>
                                        <p:strVal val="visible"/>
                                      </p:to>
                                    </p:set>
                                    <p:animEffect transition="in" filter="checkerboard(across)">
                                      <p:cBhvr>
                                        <p:cTn id="12" dur="500"/>
                                        <p:tgtEl>
                                          <p:spTgt spid="16897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68967"/>
                                        </p:tgtEl>
                                        <p:attrNameLst>
                                          <p:attrName>style.visibility</p:attrName>
                                        </p:attrNameLst>
                                      </p:cBhvr>
                                      <p:to>
                                        <p:strVal val="visible"/>
                                      </p:to>
                                    </p:set>
                                    <p:animEffect transition="in" filter="checkerboard(across)">
                                      <p:cBhvr>
                                        <p:cTn id="15" dur="500"/>
                                        <p:tgtEl>
                                          <p:spTgt spid="1689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8973"/>
                                        </p:tgtEl>
                                        <p:attrNameLst>
                                          <p:attrName>style.visibility</p:attrName>
                                        </p:attrNameLst>
                                      </p:cBhvr>
                                      <p:to>
                                        <p:strVal val="visible"/>
                                      </p:to>
                                    </p:set>
                                    <p:animEffect transition="in" filter="blinds(horizontal)">
                                      <p:cBhvr>
                                        <p:cTn id="20" dur="500"/>
                                        <p:tgtEl>
                                          <p:spTgt spid="16897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8968"/>
                                        </p:tgtEl>
                                        <p:attrNameLst>
                                          <p:attrName>style.visibility</p:attrName>
                                        </p:attrNameLst>
                                      </p:cBhvr>
                                      <p:to>
                                        <p:strVal val="visible"/>
                                      </p:to>
                                    </p:set>
                                    <p:animEffect transition="in" filter="blinds(horizontal)">
                                      <p:cBhvr>
                                        <p:cTn id="23" dur="500"/>
                                        <p:tgtEl>
                                          <p:spTgt spid="16896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68969"/>
                                        </p:tgtEl>
                                        <p:attrNameLst>
                                          <p:attrName>style.visibility</p:attrName>
                                        </p:attrNameLst>
                                      </p:cBhvr>
                                      <p:to>
                                        <p:strVal val="visible"/>
                                      </p:to>
                                    </p:set>
                                    <p:animEffect transition="in" filter="box(in)">
                                      <p:cBhvr>
                                        <p:cTn id="28" dur="500"/>
                                        <p:tgtEl>
                                          <p:spTgt spid="168969"/>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68974"/>
                                        </p:tgtEl>
                                        <p:attrNameLst>
                                          <p:attrName>style.visibility</p:attrName>
                                        </p:attrNameLst>
                                      </p:cBhvr>
                                      <p:to>
                                        <p:strVal val="visible"/>
                                      </p:to>
                                    </p:set>
                                    <p:animEffect transition="in" filter="box(in)">
                                      <p:cBhvr>
                                        <p:cTn id="31" dur="500"/>
                                        <p:tgtEl>
                                          <p:spTgt spid="16897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68970"/>
                                        </p:tgtEl>
                                        <p:attrNameLst>
                                          <p:attrName>style.visibility</p:attrName>
                                        </p:attrNameLst>
                                      </p:cBhvr>
                                      <p:to>
                                        <p:strVal val="visible"/>
                                      </p:to>
                                    </p:set>
                                    <p:anim calcmode="lin" valueType="num">
                                      <p:cBhvr additive="base">
                                        <p:cTn id="36" dur="500" fill="hold"/>
                                        <p:tgtEl>
                                          <p:spTgt spid="168970"/>
                                        </p:tgtEl>
                                        <p:attrNameLst>
                                          <p:attrName>ppt_x</p:attrName>
                                        </p:attrNameLst>
                                      </p:cBhvr>
                                      <p:tavLst>
                                        <p:tav tm="0">
                                          <p:val>
                                            <p:strVal val="#ppt_x"/>
                                          </p:val>
                                        </p:tav>
                                        <p:tav tm="100000">
                                          <p:val>
                                            <p:strVal val="#ppt_x"/>
                                          </p:val>
                                        </p:tav>
                                      </p:tavLst>
                                    </p:anim>
                                    <p:anim calcmode="lin" valueType="num">
                                      <p:cBhvr additive="base">
                                        <p:cTn id="37" dur="500" fill="hold"/>
                                        <p:tgtEl>
                                          <p:spTgt spid="168970"/>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68975"/>
                                        </p:tgtEl>
                                        <p:attrNameLst>
                                          <p:attrName>style.visibility</p:attrName>
                                        </p:attrNameLst>
                                      </p:cBhvr>
                                      <p:to>
                                        <p:strVal val="visible"/>
                                      </p:to>
                                    </p:set>
                                    <p:anim calcmode="lin" valueType="num">
                                      <p:cBhvr additive="base">
                                        <p:cTn id="40" dur="500" fill="hold"/>
                                        <p:tgtEl>
                                          <p:spTgt spid="168975"/>
                                        </p:tgtEl>
                                        <p:attrNameLst>
                                          <p:attrName>ppt_x</p:attrName>
                                        </p:attrNameLst>
                                      </p:cBhvr>
                                      <p:tavLst>
                                        <p:tav tm="0">
                                          <p:val>
                                            <p:strVal val="#ppt_x"/>
                                          </p:val>
                                        </p:tav>
                                        <p:tav tm="100000">
                                          <p:val>
                                            <p:strVal val="#ppt_x"/>
                                          </p:val>
                                        </p:tav>
                                      </p:tavLst>
                                    </p:anim>
                                    <p:anim calcmode="lin" valueType="num">
                                      <p:cBhvr additive="base">
                                        <p:cTn id="41" dur="500" fill="hold"/>
                                        <p:tgtEl>
                                          <p:spTgt spid="168975"/>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68976"/>
                                        </p:tgtEl>
                                        <p:attrNameLst>
                                          <p:attrName>style.visibility</p:attrName>
                                        </p:attrNameLst>
                                      </p:cBhvr>
                                      <p:to>
                                        <p:strVal val="visible"/>
                                      </p:to>
                                    </p:set>
                                    <p:animEffect transition="in" filter="box(in)">
                                      <p:cBhvr>
                                        <p:cTn id="46" dur="500"/>
                                        <p:tgtEl>
                                          <p:spTgt spid="168976"/>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68971"/>
                                        </p:tgtEl>
                                        <p:attrNameLst>
                                          <p:attrName>style.visibility</p:attrName>
                                        </p:attrNameLst>
                                      </p:cBhvr>
                                      <p:to>
                                        <p:strVal val="visible"/>
                                      </p:to>
                                    </p:set>
                                    <p:animEffect transition="in" filter="box(in)">
                                      <p:cBhvr>
                                        <p:cTn id="49" dur="500"/>
                                        <p:tgtEl>
                                          <p:spTgt spid="168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7" grpId="0" animBg="1"/>
      <p:bldP spid="168968" grpId="0" animBg="1"/>
      <p:bldP spid="168969" grpId="0" animBg="1"/>
      <p:bldP spid="168970" grpId="0" animBg="1"/>
      <p:bldP spid="168971" grpId="0" animBg="1"/>
      <p:bldP spid="168972" grpId="0" animBg="1"/>
      <p:bldP spid="168973" grpId="0" animBg="1"/>
      <p:bldP spid="168974" grpId="0" animBg="1"/>
      <p:bldP spid="168975" grpId="0" animBg="1"/>
      <p:bldP spid="16897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a:lstStyle/>
          <a:p>
            <a:r>
              <a:rPr lang="en-US" dirty="0"/>
              <a:t>Summary</a:t>
            </a:r>
          </a:p>
        </p:txBody>
      </p:sp>
      <p:sp>
        <p:nvSpPr>
          <p:cNvPr id="65539" name="Rectangle 3"/>
          <p:cNvSpPr>
            <a:spLocks noGrp="1"/>
          </p:cNvSpPr>
          <p:nvPr>
            <p:ph type="body" idx="1"/>
          </p:nvPr>
        </p:nvSpPr>
        <p:spPr>
          <a:xfrm>
            <a:off x="3200400" y="1295400"/>
            <a:ext cx="3733800" cy="1752600"/>
          </a:xfrm>
        </p:spPr>
        <p:txBody>
          <a:bodyPr/>
          <a:lstStyle/>
          <a:p>
            <a:pPr>
              <a:buFont typeface="Wingdings" pitchFamily="2" charset="2"/>
              <a:buNone/>
            </a:pPr>
            <a:r>
              <a:rPr lang="en-US" b="1" dirty="0"/>
              <a:t>Formatted Output</a:t>
            </a:r>
            <a:endParaRPr lang="en-US" dirty="0"/>
          </a:p>
          <a:p>
            <a:r>
              <a:rPr lang="en-US" dirty="0"/>
              <a:t>putchar</a:t>
            </a:r>
          </a:p>
          <a:p>
            <a:r>
              <a:rPr lang="en-US" dirty="0"/>
              <a:t>printf </a:t>
            </a:r>
          </a:p>
        </p:txBody>
      </p:sp>
      <p:sp>
        <p:nvSpPr>
          <p:cNvPr id="6554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p>
        </p:txBody>
      </p:sp>
      <p:sp>
        <p:nvSpPr>
          <p:cNvPr id="60421" name="Text Box 5"/>
          <p:cNvSpPr txBox="1">
            <a:spLocks noChangeArrowheads="1"/>
          </p:cNvSpPr>
          <p:nvPr/>
        </p:nvSpPr>
        <p:spPr bwMode="auto">
          <a:xfrm>
            <a:off x="3505200" y="3429000"/>
            <a:ext cx="182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48</a:t>
            </a:fld>
            <a:endParaRPr lang="en-US" dirty="0"/>
          </a:p>
        </p:txBody>
      </p:sp>
      <p:sp>
        <p:nvSpPr>
          <p:cNvPr id="7" name="Footer Placeholder 6"/>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611565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ox(in)">
                                      <p:cBhvr>
                                        <p:cTn id="7"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dirty="0"/>
              <a:t>Exercise</a:t>
            </a:r>
          </a:p>
        </p:txBody>
      </p:sp>
      <p:sp>
        <p:nvSpPr>
          <p:cNvPr id="66563" name="Content Placeholder 2"/>
          <p:cNvSpPr>
            <a:spLocks noGrp="1"/>
          </p:cNvSpPr>
          <p:nvPr>
            <p:ph idx="1"/>
          </p:nvPr>
        </p:nvSpPr>
        <p:spPr>
          <a:xfrm>
            <a:off x="381000" y="1143000"/>
            <a:ext cx="8534400" cy="4983163"/>
          </a:xfrm>
        </p:spPr>
        <p:txBody>
          <a:bodyPr>
            <a:noAutofit/>
          </a:bodyPr>
          <a:lstStyle/>
          <a:p>
            <a:pPr marL="58738" indent="-58738">
              <a:buFont typeface="Wingdings" pitchFamily="2" charset="2"/>
              <a:buNone/>
            </a:pPr>
            <a:r>
              <a:rPr lang="en-US" sz="2000" dirty="0"/>
              <a:t>Write a C program using the following simple menu:</a:t>
            </a:r>
          </a:p>
          <a:p>
            <a:pPr marL="58738" indent="-58738">
              <a:buFont typeface="Wingdings" pitchFamily="2" charset="2"/>
              <a:buNone/>
            </a:pPr>
            <a:r>
              <a:rPr lang="en-US" sz="2000" dirty="0"/>
              <a:t>1- Processing date data</a:t>
            </a:r>
          </a:p>
          <a:p>
            <a:pPr marL="58738" indent="-58738">
              <a:buFont typeface="Wingdings" pitchFamily="2" charset="2"/>
              <a:buNone/>
            </a:pPr>
            <a:r>
              <a:rPr lang="en-US" sz="2000" dirty="0"/>
              <a:t>2- Character data</a:t>
            </a:r>
          </a:p>
          <a:p>
            <a:pPr marL="58738" indent="-58738">
              <a:buFont typeface="Wingdings" pitchFamily="2" charset="2"/>
              <a:buNone/>
            </a:pPr>
            <a:r>
              <a:rPr lang="en-US" sz="2000" dirty="0"/>
              <a:t>3- Quit</a:t>
            </a:r>
          </a:p>
          <a:p>
            <a:pPr marL="58738" indent="-58738">
              <a:buFont typeface="Wingdings" pitchFamily="2" charset="2"/>
              <a:buNone/>
            </a:pPr>
            <a:r>
              <a:rPr lang="en-US" sz="2000" dirty="0"/>
              <a:t>Choose an operation:</a:t>
            </a:r>
          </a:p>
          <a:p>
            <a:pPr marL="58738" indent="-58738">
              <a:buFont typeface="Wingdings" pitchFamily="2" charset="2"/>
              <a:buNone/>
            </a:pPr>
            <a:endParaRPr lang="en-US" sz="2000" dirty="0"/>
          </a:p>
          <a:p>
            <a:pPr marL="58738" indent="-58738">
              <a:buFontTx/>
              <a:buChar char="-"/>
            </a:pPr>
            <a:r>
              <a:rPr lang="en-US" sz="2000" dirty="0"/>
              <a:t>When user chooses 1: User will enter values of date, month, year then the program will announce whether this date is valid or not.</a:t>
            </a:r>
          </a:p>
          <a:p>
            <a:pPr marL="58738" indent="-58738">
              <a:buFontTx/>
              <a:buChar char="-"/>
            </a:pPr>
            <a:r>
              <a:rPr lang="en-US" sz="2000" dirty="0"/>
              <a:t>-When user chooses 2: User will enter two characters, then the program will print out ASCII codes of characters between them using descending order. Examples:  Input: ca</a:t>
            </a:r>
          </a:p>
          <a:p>
            <a:pPr marL="58738" indent="-58738">
              <a:buFont typeface="Wingdings" pitchFamily="2" charset="2"/>
              <a:buNone/>
            </a:pPr>
            <a:r>
              <a:rPr lang="en-US" sz="2000" dirty="0"/>
              <a:t>                   Output:  c: 99, 63h</a:t>
            </a:r>
          </a:p>
          <a:p>
            <a:pPr marL="58738" indent="-58738">
              <a:buFont typeface="Wingdings" pitchFamily="2" charset="2"/>
              <a:buNone/>
            </a:pPr>
            <a:r>
              <a:rPr lang="en-US" sz="2000" dirty="0"/>
              <a:t>                                  b: 98, 62h</a:t>
            </a:r>
          </a:p>
          <a:p>
            <a:pPr marL="58738" indent="-58738">
              <a:buFont typeface="Wingdings" pitchFamily="2" charset="2"/>
              <a:buNone/>
            </a:pPr>
            <a:r>
              <a:rPr lang="en-US" sz="2000" dirty="0"/>
              <a:t>                                  a: 97, 61h</a:t>
            </a:r>
          </a:p>
          <a:p>
            <a:pPr marL="58738" indent="-58738">
              <a:buFontTx/>
              <a:buChar char="-"/>
            </a:pPr>
            <a:endParaRPr lang="en-US" sz="2000" dirty="0"/>
          </a:p>
          <a:p>
            <a:pPr marL="58738" indent="-58738">
              <a:buFontTx/>
              <a:buChar char="-"/>
            </a:pPr>
            <a:endParaRPr lang="en-US" sz="2000"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49</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328366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The Standard library: </a:t>
            </a:r>
            <a:r>
              <a:rPr lang="en-US" i="1" dirty="0"/>
              <a:t>Stdlib.h</a:t>
            </a:r>
          </a:p>
        </p:txBody>
      </p:sp>
      <p:sp>
        <p:nvSpPr>
          <p:cNvPr id="3" name="Content Placeholder 2"/>
          <p:cNvSpPr>
            <a:spLocks noGrp="1"/>
          </p:cNvSpPr>
          <p:nvPr>
            <p:ph idx="1"/>
          </p:nvPr>
        </p:nvSpPr>
        <p:spPr>
          <a:xfrm>
            <a:off x="228600" y="1219201"/>
            <a:ext cx="8458200" cy="914400"/>
          </a:xfrm>
        </p:spPr>
        <p:txBody>
          <a:bodyPr>
            <a:normAutofit fontScale="92500" lnSpcReduction="10000"/>
          </a:bodyPr>
          <a:lstStyle/>
          <a:p>
            <a:r>
              <a:rPr lang="en-US" dirty="0"/>
              <a:t>You can open this file using WordPad to get more information.</a:t>
            </a:r>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5</a:t>
            </a:fld>
            <a:endParaRPr lang="en-US" dirty="0"/>
          </a:p>
        </p:txBody>
      </p:sp>
      <p:graphicFrame>
        <p:nvGraphicFramePr>
          <p:cNvPr id="6" name="Table 5"/>
          <p:cNvGraphicFramePr>
            <a:graphicFrameLocks noGrp="1"/>
          </p:cNvGraphicFramePr>
          <p:nvPr/>
        </p:nvGraphicFramePr>
        <p:xfrm>
          <a:off x="304800" y="2473960"/>
          <a:ext cx="8610600" cy="3774440"/>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val="20000"/>
                    </a:ext>
                  </a:extLst>
                </a:gridCol>
              </a:tblGrid>
              <a:tr h="370840">
                <a:tc>
                  <a:txBody>
                    <a:bodyPr/>
                    <a:lstStyle/>
                    <a:p>
                      <a:r>
                        <a:rPr lang="en-US" dirty="0"/>
                        <a:t>Common used</a:t>
                      </a:r>
                      <a:r>
                        <a:rPr lang="en-US" baseline="0" dirty="0"/>
                        <a:t> functions</a:t>
                      </a:r>
                      <a:endParaRPr lang="en-US" dirty="0"/>
                    </a:p>
                  </a:txBody>
                  <a:tcPr/>
                </a:tc>
                <a:extLst>
                  <a:ext uri="{0D108BD9-81ED-4DB2-BD59-A6C34878D82A}">
                    <a16:rowId xmlns:a16="http://schemas.microsoft.com/office/drawing/2014/main" val="10000"/>
                  </a:ext>
                </a:extLst>
              </a:tr>
              <a:tr h="370840">
                <a:tc>
                  <a:txBody>
                    <a:bodyPr/>
                    <a:lstStyle/>
                    <a:p>
                      <a:r>
                        <a:rPr lang="en-US" b="1" dirty="0">
                          <a:solidFill>
                            <a:srgbClr val="0000FF"/>
                          </a:solidFill>
                        </a:rPr>
                        <a:t>int abs(int)                   long  labs(long) :   </a:t>
                      </a:r>
                      <a:r>
                        <a:rPr lang="en-US" dirty="0"/>
                        <a:t>Get</a:t>
                      </a:r>
                      <a:r>
                        <a:rPr lang="en-US" baseline="0" dirty="0"/>
                        <a:t> absolute value of integral number</a:t>
                      </a:r>
                      <a:endParaRPr lang="en-US" b="1" dirty="0">
                        <a:solidFill>
                          <a:srgbClr val="0000FF"/>
                        </a:solidFill>
                      </a:endParaRPr>
                    </a:p>
                  </a:txBody>
                  <a:tcPr/>
                </a:tc>
                <a:extLst>
                  <a:ext uri="{0D108BD9-81ED-4DB2-BD59-A6C34878D82A}">
                    <a16:rowId xmlns:a16="http://schemas.microsoft.com/office/drawing/2014/main" val="10001"/>
                  </a:ext>
                </a:extLst>
              </a:tr>
              <a:tr h="370840">
                <a:tc>
                  <a:txBody>
                    <a:bodyPr/>
                    <a:lstStyle/>
                    <a:p>
                      <a:r>
                        <a:rPr lang="en-US" b="1" dirty="0">
                          <a:solidFill>
                            <a:srgbClr val="0000FF"/>
                          </a:solidFill>
                        </a:rPr>
                        <a:t>int  rand(void),  int </a:t>
                      </a:r>
                      <a:r>
                        <a:rPr lang="en-US" b="1" u="sng" dirty="0">
                          <a:solidFill>
                            <a:srgbClr val="0000FF"/>
                          </a:solidFill>
                        </a:rPr>
                        <a:t>s</a:t>
                      </a:r>
                      <a:r>
                        <a:rPr lang="en-US" b="1" dirty="0">
                          <a:solidFill>
                            <a:srgbClr val="0000FF"/>
                          </a:solidFill>
                        </a:rPr>
                        <a:t>rand(unsigned int</a:t>
                      </a:r>
                      <a:r>
                        <a:rPr lang="en-US" b="1" baseline="0" dirty="0">
                          <a:solidFill>
                            <a:srgbClr val="0000FF"/>
                          </a:solidFill>
                        </a:rPr>
                        <a:t> seed):  </a:t>
                      </a:r>
                      <a:r>
                        <a:rPr lang="en-US" sz="1800" kern="1200" dirty="0">
                          <a:solidFill>
                            <a:schemeClr val="dk1"/>
                          </a:solidFill>
                          <a:latin typeface="+mn-lt"/>
                          <a:ea typeface="+mn-ea"/>
                          <a:cs typeface="+mn-cs"/>
                        </a:rPr>
                        <a:t>Get a</a:t>
                      </a:r>
                      <a:r>
                        <a:rPr lang="en-US" sz="1800" kern="1200" baseline="0" dirty="0">
                          <a:solidFill>
                            <a:schemeClr val="dk1"/>
                          </a:solidFill>
                          <a:latin typeface="+mn-lt"/>
                          <a:ea typeface="+mn-ea"/>
                          <a:cs typeface="+mn-cs"/>
                        </a:rPr>
                        <a:t> random integer  in [0.. RAND_MAX]</a:t>
                      </a:r>
                      <a:endParaRPr lang="en-US" sz="1800" kern="12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In DevC++ (RAND_MAX=0x7FFF),  </a:t>
                      </a:r>
                      <a:r>
                        <a:rPr lang="en-US" sz="1800" b="1" u="sng" kern="1200" dirty="0">
                          <a:solidFill>
                            <a:schemeClr val="dk1"/>
                          </a:solidFill>
                          <a:latin typeface="+mn-lt"/>
                          <a:ea typeface="+mn-ea"/>
                          <a:cs typeface="+mn-cs"/>
                        </a:rPr>
                        <a:t>s</a:t>
                      </a:r>
                      <a:r>
                        <a:rPr lang="en-US" sz="1800" kern="1200" dirty="0">
                          <a:solidFill>
                            <a:schemeClr val="dk1"/>
                          </a:solidFill>
                          <a:latin typeface="+mn-lt"/>
                          <a:ea typeface="+mn-ea"/>
                          <a:cs typeface="+mn-cs"/>
                        </a:rPr>
                        <a:t>tart up the soft</a:t>
                      </a:r>
                      <a:r>
                        <a:rPr lang="en-US" sz="1800" kern="1200" baseline="0" dirty="0">
                          <a:solidFill>
                            <a:schemeClr val="dk1"/>
                          </a:solidFill>
                          <a:latin typeface="+mn-lt"/>
                          <a:ea typeface="+mn-ea"/>
                          <a:cs typeface="+mn-cs"/>
                        </a:rPr>
                        <a:t> random mechanism</a:t>
                      </a:r>
                      <a:endParaRPr lang="en-US" b="1" dirty="0">
                        <a:solidFill>
                          <a:srgbClr val="0000FF"/>
                        </a:solidFill>
                      </a:endParaRPr>
                    </a:p>
                  </a:txBody>
                  <a:tcPr/>
                </a:tc>
                <a:extLst>
                  <a:ext uri="{0D108BD9-81ED-4DB2-BD59-A6C34878D82A}">
                    <a16:rowId xmlns:a16="http://schemas.microsoft.com/office/drawing/2014/main" val="10002"/>
                  </a:ext>
                </a:extLst>
              </a:tr>
              <a:tr h="370840">
                <a:tc>
                  <a:txBody>
                    <a:bodyPr/>
                    <a:lstStyle/>
                    <a:p>
                      <a:r>
                        <a:rPr lang="en-US" b="1" dirty="0">
                          <a:solidFill>
                            <a:srgbClr val="0000FF"/>
                          </a:solidFill>
                        </a:rPr>
                        <a:t>Functions for dynamic memory</a:t>
                      </a:r>
                      <a:r>
                        <a:rPr lang="en-US" b="1" baseline="0" dirty="0">
                          <a:solidFill>
                            <a:srgbClr val="0000FF"/>
                          </a:solidFill>
                        </a:rPr>
                        <a:t> allocating: </a:t>
                      </a:r>
                      <a:r>
                        <a:rPr lang="en-US" dirty="0"/>
                        <a:t>They are presented in the previous lecture</a:t>
                      </a:r>
                      <a:endParaRPr lang="en-US" b="1" dirty="0">
                        <a:solidFill>
                          <a:srgbClr val="0000FF"/>
                        </a:solidFill>
                      </a:endParaRPr>
                    </a:p>
                  </a:txBody>
                  <a:tcPr/>
                </a:tc>
                <a:extLst>
                  <a:ext uri="{0D108BD9-81ED-4DB2-BD59-A6C34878D82A}">
                    <a16:rowId xmlns:a16="http://schemas.microsoft.com/office/drawing/2014/main" val="10003"/>
                  </a:ext>
                </a:extLst>
              </a:tr>
              <a:tr h="370840">
                <a:tc>
                  <a:txBody>
                    <a:bodyPr/>
                    <a:lstStyle/>
                    <a:p>
                      <a:r>
                        <a:rPr lang="en-US" b="1" dirty="0">
                          <a:solidFill>
                            <a:srgbClr val="0000FF"/>
                          </a:solidFill>
                        </a:rPr>
                        <a:t>void  exit(int code):  </a:t>
                      </a:r>
                      <a:r>
                        <a:rPr lang="en-US" dirty="0"/>
                        <a:t>Force the program terminating</a:t>
                      </a:r>
                      <a:endParaRPr lang="en-US" b="1" dirty="0">
                        <a:solidFill>
                          <a:srgbClr val="0000FF"/>
                        </a:solidFill>
                      </a:endParaRPr>
                    </a:p>
                  </a:txBody>
                  <a:tcPr/>
                </a:tc>
                <a:extLst>
                  <a:ext uri="{0D108BD9-81ED-4DB2-BD59-A6C34878D82A}">
                    <a16:rowId xmlns:a16="http://schemas.microsoft.com/office/drawing/2014/main" val="10004"/>
                  </a:ext>
                </a:extLst>
              </a:tr>
              <a:tr h="370840">
                <a:tc>
                  <a:txBody>
                    <a:bodyPr/>
                    <a:lstStyle/>
                    <a:p>
                      <a:r>
                        <a:rPr lang="en-US" b="1" dirty="0">
                          <a:solidFill>
                            <a:srgbClr val="0000FF"/>
                          </a:solidFill>
                        </a:rPr>
                        <a:t>int  system ( const char* programName): </a:t>
                      </a:r>
                      <a:r>
                        <a:rPr lang="en-US" dirty="0"/>
                        <a:t>Request</a:t>
                      </a:r>
                      <a:r>
                        <a:rPr lang="en-US" baseline="0" dirty="0"/>
                        <a:t> a program to execute</a:t>
                      </a:r>
                      <a:endParaRPr lang="en-US" b="1" dirty="0">
                        <a:solidFill>
                          <a:srgbClr val="0000FF"/>
                        </a:solidFill>
                      </a:endParaRPr>
                    </a:p>
                  </a:txBody>
                  <a:tcPr/>
                </a:tc>
                <a:extLst>
                  <a:ext uri="{0D108BD9-81ED-4DB2-BD59-A6C34878D82A}">
                    <a16:rowId xmlns:a16="http://schemas.microsoft.com/office/drawing/2014/main" val="10005"/>
                  </a:ext>
                </a:extLst>
              </a:tr>
              <a:tr h="370840">
                <a:tc>
                  <a:txBody>
                    <a:bodyPr/>
                    <a:lstStyle/>
                    <a:p>
                      <a:r>
                        <a:rPr lang="en-US" b="1" dirty="0">
                          <a:solidFill>
                            <a:srgbClr val="0000FF"/>
                          </a:solidFill>
                        </a:rPr>
                        <a:t>char* itoa (int num, char* result, int base)      char* ltoa (long num, char* result, int 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Convert</a:t>
                      </a:r>
                      <a:r>
                        <a:rPr lang="en-US" baseline="0" dirty="0"/>
                        <a:t> integral number to </a:t>
                      </a:r>
                      <a:r>
                        <a:rPr lang="en-US" b="1" u="sng" baseline="0" dirty="0">
                          <a:solidFill>
                            <a:srgbClr val="FF0000"/>
                          </a:solidFill>
                        </a:rPr>
                        <a:t>A</a:t>
                      </a:r>
                      <a:r>
                        <a:rPr lang="en-US" baseline="0" dirty="0"/>
                        <a:t>SCII string</a:t>
                      </a:r>
                      <a:endParaRPr lang="en-US" b="1" dirty="0">
                        <a:solidFill>
                          <a:srgbClr val="0000FF"/>
                        </a:solidFill>
                      </a:endParaRPr>
                    </a:p>
                  </a:txBody>
                  <a:tcPr/>
                </a:tc>
                <a:extLst>
                  <a:ext uri="{0D108BD9-81ED-4DB2-BD59-A6C34878D82A}">
                    <a16:rowId xmlns:a16="http://schemas.microsoft.com/office/drawing/2014/main" val="10006"/>
                  </a:ext>
                </a:extLst>
              </a:tr>
              <a:tr h="370840">
                <a:tc>
                  <a:txBody>
                    <a:bodyPr/>
                    <a:lstStyle/>
                    <a:p>
                      <a:r>
                        <a:rPr lang="en-US" b="1" dirty="0">
                          <a:solidFill>
                            <a:srgbClr val="0000FF"/>
                          </a:solidFill>
                        </a:rPr>
                        <a:t>int  atoi (const char*)               long</a:t>
                      </a:r>
                      <a:r>
                        <a:rPr lang="en-US" b="1" baseline="0" dirty="0">
                          <a:solidFill>
                            <a:srgbClr val="0000FF"/>
                          </a:solidFill>
                        </a:rPr>
                        <a:t> atol </a:t>
                      </a:r>
                      <a:r>
                        <a:rPr lang="en-US" b="1" dirty="0">
                          <a:solidFill>
                            <a:srgbClr val="0000FF"/>
                          </a:solidFill>
                        </a:rPr>
                        <a:t>(const char*)       double</a:t>
                      </a:r>
                      <a:r>
                        <a:rPr lang="en-US" b="1" baseline="0" dirty="0">
                          <a:solidFill>
                            <a:srgbClr val="0000FF"/>
                          </a:solidFill>
                        </a:rPr>
                        <a:t>  atof </a:t>
                      </a:r>
                      <a:r>
                        <a:rPr lang="en-US" b="1" dirty="0">
                          <a:solidFill>
                            <a:srgbClr val="0000FF"/>
                          </a:solidFill>
                        </a:rPr>
                        <a:t>(const char*)</a:t>
                      </a:r>
                    </a:p>
                    <a:p>
                      <a:r>
                        <a:rPr lang="en-US" dirty="0"/>
                        <a:t>Convert an</a:t>
                      </a:r>
                      <a:r>
                        <a:rPr lang="en-US" baseline="0" dirty="0"/>
                        <a:t> </a:t>
                      </a:r>
                      <a:r>
                        <a:rPr lang="en-US" b="1" u="sng" baseline="0" dirty="0"/>
                        <a:t>A</a:t>
                      </a:r>
                      <a:r>
                        <a:rPr lang="en-US" baseline="0" dirty="0"/>
                        <a:t>SCII </a:t>
                      </a:r>
                      <a:r>
                        <a:rPr lang="en-US" dirty="0"/>
                        <a:t>string to number</a:t>
                      </a:r>
                      <a:endParaRPr lang="en-US" b="1" dirty="0">
                        <a:solidFill>
                          <a:srgbClr val="0000FF"/>
                        </a:solidFill>
                      </a:endParaRP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a:t>Exercise</a:t>
            </a:r>
          </a:p>
        </p:txBody>
      </p:sp>
      <p:sp>
        <p:nvSpPr>
          <p:cNvPr id="67587" name="Content Placeholder 2"/>
          <p:cNvSpPr>
            <a:spLocks noGrp="1"/>
          </p:cNvSpPr>
          <p:nvPr>
            <p:ph idx="1"/>
          </p:nvPr>
        </p:nvSpPr>
        <p:spPr>
          <a:xfrm>
            <a:off x="152400" y="1112837"/>
            <a:ext cx="8915400" cy="4525963"/>
          </a:xfrm>
        </p:spPr>
        <p:txBody>
          <a:bodyPr>
            <a:normAutofit fontScale="92500" lnSpcReduction="10000"/>
          </a:bodyPr>
          <a:lstStyle/>
          <a:p>
            <a:pPr marL="58738" indent="-58738">
              <a:buFont typeface="Wingdings" pitchFamily="2" charset="2"/>
              <a:buNone/>
            </a:pPr>
            <a:r>
              <a:rPr lang="en-US" sz="2400" dirty="0"/>
              <a:t>Write a C program using the following simple menu:</a:t>
            </a:r>
          </a:p>
          <a:p>
            <a:pPr marL="58738" indent="-58738">
              <a:buFont typeface="Wingdings" pitchFamily="2" charset="2"/>
              <a:buNone/>
            </a:pPr>
            <a:r>
              <a:rPr lang="en-US" sz="2400" dirty="0"/>
              <a:t>1- Quadratic equation ( phương trình bậc 2)</a:t>
            </a:r>
          </a:p>
          <a:p>
            <a:pPr marL="58738" indent="-58738">
              <a:buFont typeface="Wingdings" pitchFamily="2" charset="2"/>
              <a:buNone/>
            </a:pPr>
            <a:r>
              <a:rPr lang="en-US" sz="2400" dirty="0"/>
              <a:t>2- Bank deposit problem</a:t>
            </a:r>
          </a:p>
          <a:p>
            <a:pPr marL="58738" indent="-58738">
              <a:buFont typeface="Wingdings" pitchFamily="2" charset="2"/>
              <a:buNone/>
            </a:pPr>
            <a:r>
              <a:rPr lang="en-US" sz="2400" dirty="0"/>
              <a:t>3- Quit</a:t>
            </a:r>
          </a:p>
          <a:p>
            <a:pPr marL="58738" indent="-58738">
              <a:buFont typeface="Wingdings" pitchFamily="2" charset="2"/>
              <a:buNone/>
            </a:pPr>
            <a:r>
              <a:rPr lang="en-US" sz="2400" dirty="0"/>
              <a:t>Choose an operation:</a:t>
            </a:r>
          </a:p>
          <a:p>
            <a:pPr marL="58738" indent="-58738">
              <a:buFont typeface="Wingdings" pitchFamily="2" charset="2"/>
              <a:buNone/>
            </a:pPr>
            <a:endParaRPr lang="en-US" sz="2400" dirty="0"/>
          </a:p>
          <a:p>
            <a:pPr marL="58738" indent="-58738">
              <a:buFontTx/>
              <a:buChar char="-"/>
            </a:pPr>
            <a:r>
              <a:rPr lang="en-US" sz="2400" dirty="0"/>
              <a:t>When user chooses 1: User will enter values describing a quadratic equation then the program will print out its solution if it exists.</a:t>
            </a:r>
          </a:p>
          <a:p>
            <a:pPr marL="58738" indent="-58738">
              <a:buFontTx/>
              <a:buChar char="-"/>
            </a:pPr>
            <a:r>
              <a:rPr lang="en-US" sz="2400" dirty="0"/>
              <a:t>When user chooses 2: User will enter his/her deposit ( a positive number), monthly rate ( a positive number but less than or equal to 0.1), number of months ( positive integer), then the program will print out  his/her amount after this duration.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50</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49739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Stdlib.h…</a:t>
            </a:r>
          </a:p>
        </p:txBody>
      </p:sp>
      <p:sp>
        <p:nvSpPr>
          <p:cNvPr id="3" name="Content Placeholder 2"/>
          <p:cNvSpPr>
            <a:spLocks noGrp="1"/>
          </p:cNvSpPr>
          <p:nvPr>
            <p:ph idx="1"/>
          </p:nvPr>
        </p:nvSpPr>
        <p:spPr>
          <a:xfrm>
            <a:off x="381000" y="1295400"/>
            <a:ext cx="8305800" cy="3581400"/>
          </a:xfrm>
        </p:spPr>
        <p:txBody>
          <a:bodyPr>
            <a:normAutofit fontScale="92500" lnSpcReduction="20000"/>
          </a:bodyPr>
          <a:lstStyle/>
          <a:p>
            <a:r>
              <a:rPr lang="en-US" b="1" i="1" dirty="0">
                <a:solidFill>
                  <a:srgbClr val="0000FF"/>
                </a:solidFill>
              </a:rPr>
              <a:t>Hardware randomize</a:t>
            </a:r>
            <a:r>
              <a:rPr lang="en-US" dirty="0"/>
              <a:t>: this mechanism is supported by the hardware </a:t>
            </a:r>
            <a:r>
              <a:rPr lang="en-US" dirty="0">
                <a:sym typeface="Wingdings" pitchFamily="2" charset="2"/>
              </a:rPr>
              <a:t> Random sequence is the same in each time it performs.</a:t>
            </a:r>
            <a:endParaRPr lang="en-US" dirty="0"/>
          </a:p>
          <a:p>
            <a:r>
              <a:rPr lang="en-US" b="1" i="1" dirty="0">
                <a:solidFill>
                  <a:srgbClr val="0000FF"/>
                </a:solidFill>
              </a:rPr>
              <a:t>Software randomize</a:t>
            </a:r>
            <a:r>
              <a:rPr lang="en-US" dirty="0"/>
              <a:t>: A mechanism for generating a sequence of random number based on a mathematic algorithm using a initial number –</a:t>
            </a:r>
            <a:r>
              <a:rPr lang="en-US" b="1" dirty="0">
                <a:solidFill>
                  <a:srgbClr val="0000FF"/>
                </a:solidFill>
              </a:rPr>
              <a:t>seed</a:t>
            </a:r>
            <a:r>
              <a:rPr lang="en-US" dirty="0"/>
              <a:t> </a:t>
            </a:r>
            <a:r>
              <a:rPr lang="en-US" sz="2200" dirty="0"/>
              <a:t>(trị mầm)</a:t>
            </a:r>
            <a:r>
              <a:rPr lang="en-US" dirty="0"/>
              <a:t> (It is presented in the subject Discrete Mathematics). So, the r</a:t>
            </a:r>
            <a:r>
              <a:rPr lang="en-US" dirty="0">
                <a:sym typeface="Wingdings" pitchFamily="2" charset="2"/>
              </a:rPr>
              <a:t>andom sequence is different in  each time it performs.</a:t>
            </a:r>
            <a:endParaRPr lang="en-US" dirty="0"/>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0" y="274638"/>
            <a:ext cx="3276600" cy="563562"/>
          </a:xfrm>
        </p:spPr>
        <p:txBody>
          <a:bodyPr/>
          <a:lstStyle/>
          <a:p>
            <a:r>
              <a:rPr lang="en-US" dirty="0"/>
              <a:t>Stdlib.h…</a:t>
            </a:r>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7</a:t>
            </a:fld>
            <a:endParaRPr lang="en-US" dirty="0"/>
          </a:p>
        </p:txBody>
      </p:sp>
      <p:sp>
        <p:nvSpPr>
          <p:cNvPr id="7" name="Rectangle 6"/>
          <p:cNvSpPr/>
          <p:nvPr/>
        </p:nvSpPr>
        <p:spPr>
          <a:xfrm>
            <a:off x="152400" y="457200"/>
            <a:ext cx="7543800" cy="6186309"/>
          </a:xfrm>
          <a:prstGeom prst="rect">
            <a:avLst/>
          </a:prstGeom>
        </p:spPr>
        <p:txBody>
          <a:bodyPr wrap="square">
            <a:spAutoFit/>
          </a:bodyPr>
          <a:lstStyle/>
          <a:p>
            <a:r>
              <a:rPr lang="en-US" b="1" dirty="0"/>
              <a:t>/* stdlib_demo.c */</a:t>
            </a:r>
          </a:p>
          <a:p>
            <a:r>
              <a:rPr lang="en-US" b="1" dirty="0">
                <a:solidFill>
                  <a:srgbClr val="0000FF"/>
                </a:solidFill>
              </a:rPr>
              <a:t>#include &lt;stdio.h&gt;</a:t>
            </a:r>
          </a:p>
          <a:p>
            <a:r>
              <a:rPr lang="en-US" b="1" dirty="0">
                <a:solidFill>
                  <a:srgbClr val="0000FF"/>
                </a:solidFill>
              </a:rPr>
              <a:t>#include &lt;stdlib.h&gt;</a:t>
            </a:r>
          </a:p>
          <a:p>
            <a:r>
              <a:rPr lang="en-US" b="1" dirty="0">
                <a:solidFill>
                  <a:srgbClr val="0000FF"/>
                </a:solidFill>
              </a:rPr>
              <a:t>#include &lt;time.h&gt;</a:t>
            </a:r>
          </a:p>
          <a:p>
            <a:r>
              <a:rPr lang="en-US" b="1" dirty="0">
                <a:solidFill>
                  <a:srgbClr val="FF0000"/>
                </a:solidFill>
              </a:rPr>
              <a:t>int main()</a:t>
            </a:r>
          </a:p>
          <a:p>
            <a:r>
              <a:rPr lang="en-US" b="1" dirty="0"/>
              <a:t>{   int i; int a=5, b=50;</a:t>
            </a:r>
          </a:p>
          <a:p>
            <a:r>
              <a:rPr lang="en-US" b="1" dirty="0"/>
              <a:t>    double x=3.5, y= 20.8;</a:t>
            </a:r>
          </a:p>
          <a:p>
            <a:r>
              <a:rPr lang="en-US" b="1" dirty="0"/>
              <a:t>   </a:t>
            </a:r>
            <a:r>
              <a:rPr lang="en-US" b="1" dirty="0">
                <a:solidFill>
                  <a:srgbClr val="0000FF"/>
                </a:solidFill>
              </a:rPr>
              <a:t> printf("10 Hardware random integers:\n");</a:t>
            </a:r>
          </a:p>
          <a:p>
            <a:r>
              <a:rPr lang="en-US" b="1" dirty="0">
                <a:solidFill>
                  <a:srgbClr val="008000"/>
                </a:solidFill>
              </a:rPr>
              <a:t>    for (i=0;i&lt;10; i++) printf("%d ", rand());</a:t>
            </a:r>
          </a:p>
          <a:p>
            <a:r>
              <a:rPr lang="en-US" b="1" dirty="0">
                <a:solidFill>
                  <a:srgbClr val="0000FF"/>
                </a:solidFill>
              </a:rPr>
              <a:t>    /*Init randomise using system time-miliseconds</a:t>
            </a:r>
          </a:p>
          <a:p>
            <a:r>
              <a:rPr lang="en-US" b="1" dirty="0">
                <a:solidFill>
                  <a:srgbClr val="0000FF"/>
                </a:solidFill>
              </a:rPr>
              <a:t>        Each time the program executes, the system time changes.</a:t>
            </a:r>
          </a:p>
          <a:p>
            <a:r>
              <a:rPr lang="en-US" b="1" dirty="0">
                <a:solidFill>
                  <a:srgbClr val="0000FF"/>
                </a:solidFill>
              </a:rPr>
              <a:t>        So, random sequence changes</a:t>
            </a:r>
          </a:p>
          <a:p>
            <a:r>
              <a:rPr lang="en-US" b="1" dirty="0">
                <a:solidFill>
                  <a:srgbClr val="0000FF"/>
                </a:solidFill>
              </a:rPr>
              <a:t>    */</a:t>
            </a:r>
          </a:p>
          <a:p>
            <a:r>
              <a:rPr lang="en-US" b="1" dirty="0"/>
              <a:t>     </a:t>
            </a:r>
            <a:r>
              <a:rPr lang="en-US" b="1" dirty="0">
                <a:solidFill>
                  <a:srgbClr val="0000FF"/>
                </a:solidFill>
              </a:rPr>
              <a:t>srand(time(NULL)); </a:t>
            </a:r>
          </a:p>
          <a:p>
            <a:r>
              <a:rPr lang="en-US" b="1" dirty="0">
                <a:solidFill>
                  <a:srgbClr val="0000FF"/>
                </a:solidFill>
              </a:rPr>
              <a:t>     printf("\n\n10 Software random integers:\n");</a:t>
            </a:r>
          </a:p>
          <a:p>
            <a:r>
              <a:rPr lang="en-US" b="1" dirty="0">
                <a:solidFill>
                  <a:srgbClr val="008000"/>
                </a:solidFill>
              </a:rPr>
              <a:t>     for (i=0;i&lt;10; i++) printf("%d ", rand());</a:t>
            </a:r>
          </a:p>
          <a:p>
            <a:r>
              <a:rPr lang="en-US" b="1" dirty="0"/>
              <a:t>     </a:t>
            </a:r>
            <a:r>
              <a:rPr lang="en-US" b="1" dirty="0">
                <a:solidFill>
                  <a:srgbClr val="0000FF"/>
                </a:solidFill>
              </a:rPr>
              <a:t>printf("\n\n10 random integers between:%d...%d\n", a, b);</a:t>
            </a:r>
          </a:p>
          <a:p>
            <a:r>
              <a:rPr lang="en-US" b="1" dirty="0">
                <a:solidFill>
                  <a:srgbClr val="008000"/>
                </a:solidFill>
              </a:rPr>
              <a:t>     for (i=0;i&lt;10; i++) printf("%d ", a + rand()% (b-a));</a:t>
            </a:r>
          </a:p>
          <a:p>
            <a:r>
              <a:rPr lang="en-US" b="1" dirty="0">
                <a:solidFill>
                  <a:srgbClr val="0000FF"/>
                </a:solidFill>
              </a:rPr>
              <a:t>     printf("\n\n5 random double between:%lf...%lf\n", x, y);</a:t>
            </a:r>
          </a:p>
          <a:p>
            <a:r>
              <a:rPr lang="en-US" b="1" dirty="0"/>
              <a:t>     </a:t>
            </a:r>
            <a:r>
              <a:rPr lang="en-US" b="1" dirty="0">
                <a:solidFill>
                  <a:srgbClr val="008000"/>
                </a:solidFill>
              </a:rPr>
              <a:t>for (i=0;i&lt;5; i++) printf("%lf ", x + (double)rand()/RAND_MAX*(y-x));</a:t>
            </a:r>
          </a:p>
          <a:p>
            <a:r>
              <a:rPr lang="en-US" b="1" dirty="0"/>
              <a:t>     getchar();   </a:t>
            </a:r>
          </a:p>
          <a:p>
            <a:r>
              <a:rPr lang="en-US" b="1" dirty="0">
                <a:solidFill>
                  <a:srgbClr val="FF0000"/>
                </a:solidFill>
              </a:rPr>
              <a:t>}</a:t>
            </a:r>
          </a:p>
        </p:txBody>
      </p:sp>
      <p:sp>
        <p:nvSpPr>
          <p:cNvPr id="8" name="Rectangle 7"/>
          <p:cNvSpPr/>
          <p:nvPr/>
        </p:nvSpPr>
        <p:spPr>
          <a:xfrm>
            <a:off x="2667000" y="533400"/>
            <a:ext cx="2971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 paste, compile and run this program</a:t>
            </a:r>
          </a:p>
        </p:txBody>
      </p:sp>
      <p:cxnSp>
        <p:nvCxnSpPr>
          <p:cNvPr id="10" name="Straight Connector 9"/>
          <p:cNvCxnSpPr/>
          <p:nvPr/>
        </p:nvCxnSpPr>
        <p:spPr>
          <a:xfrm>
            <a:off x="5715000" y="1752600"/>
            <a:ext cx="1066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15000" y="23622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162800" y="2360612"/>
            <a:ext cx="1066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150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7818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181600" y="2057400"/>
            <a:ext cx="1066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4864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0</a:t>
            </a:r>
          </a:p>
        </p:txBody>
      </p:sp>
      <p:sp>
        <p:nvSpPr>
          <p:cNvPr id="22" name="Rectangle 21"/>
          <p:cNvSpPr/>
          <p:nvPr/>
        </p:nvSpPr>
        <p:spPr>
          <a:xfrm>
            <a:off x="70104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x</a:t>
            </a:r>
          </a:p>
        </p:txBody>
      </p:sp>
      <p:sp>
        <p:nvSpPr>
          <p:cNvPr id="23" name="Rectangle 22"/>
          <p:cNvSpPr/>
          <p:nvPr/>
        </p:nvSpPr>
        <p:spPr>
          <a:xfrm>
            <a:off x="80010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y</a:t>
            </a:r>
          </a:p>
        </p:txBody>
      </p:sp>
      <p:sp>
        <p:nvSpPr>
          <p:cNvPr id="24" name="Rectangle 23"/>
          <p:cNvSpPr/>
          <p:nvPr/>
        </p:nvSpPr>
        <p:spPr>
          <a:xfrm>
            <a:off x="5791200" y="1447800"/>
            <a:ext cx="838200" cy="228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y-x</a:t>
            </a:r>
          </a:p>
        </p:txBody>
      </p:sp>
      <p:sp>
        <p:nvSpPr>
          <p:cNvPr id="25" name="Oval 24"/>
          <p:cNvSpPr/>
          <p:nvPr/>
        </p:nvSpPr>
        <p:spPr>
          <a:xfrm>
            <a:off x="6400800" y="167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7924800" y="2286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p:cNvCxnSpPr/>
          <p:nvPr/>
        </p:nvCxnSpPr>
        <p:spPr>
          <a:xfrm>
            <a:off x="64770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flipH="1" flipV="1">
            <a:off x="4876800" y="3886200"/>
            <a:ext cx="2971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657600" y="6019800"/>
            <a:ext cx="2590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&lt;= value &lt;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a:t>2- The Time library: </a:t>
            </a:r>
            <a:r>
              <a:rPr lang="en-US" i="1" dirty="0"/>
              <a:t>time.h</a:t>
            </a:r>
            <a:r>
              <a:rPr lang="en-US" dirty="0"/>
              <a:t> </a:t>
            </a:r>
          </a:p>
        </p:txBody>
      </p:sp>
      <p:sp>
        <p:nvSpPr>
          <p:cNvPr id="11267" name="Rectangle 3"/>
          <p:cNvSpPr>
            <a:spLocks noGrp="1"/>
          </p:cNvSpPr>
          <p:nvPr>
            <p:ph type="body" idx="1"/>
          </p:nvPr>
        </p:nvSpPr>
        <p:spPr>
          <a:xfrm>
            <a:off x="457200" y="1219200"/>
            <a:ext cx="8229600" cy="4876799"/>
          </a:xfrm>
        </p:spPr>
        <p:txBody>
          <a:bodyPr>
            <a:normAutofit fontScale="92500" lnSpcReduction="10000"/>
          </a:bodyPr>
          <a:lstStyle/>
          <a:p>
            <a:pPr algn="just">
              <a:buNone/>
            </a:pPr>
            <a:r>
              <a:rPr lang="en-US" sz="2800" b="1" u="sng" dirty="0">
                <a:solidFill>
                  <a:srgbClr val="0000FF"/>
                </a:solidFill>
              </a:rPr>
              <a:t>Some concepts</a:t>
            </a:r>
          </a:p>
          <a:p>
            <a:pPr algn="just"/>
            <a:r>
              <a:rPr lang="en-US" sz="2800" b="1" i="1" dirty="0"/>
              <a:t>Date and time information</a:t>
            </a:r>
            <a:r>
              <a:rPr lang="en-US" sz="2800" dirty="0"/>
              <a:t> is presented in computer using an integral number. It is usually the data type </a:t>
            </a:r>
            <a:r>
              <a:rPr lang="en-US" sz="2800" b="1" i="1" dirty="0"/>
              <a:t>long</a:t>
            </a:r>
            <a:r>
              <a:rPr lang="en-US" sz="2800" dirty="0"/>
              <a:t>.</a:t>
            </a:r>
            <a:endParaRPr lang="en-US" sz="2800" b="1" i="1" dirty="0"/>
          </a:p>
          <a:p>
            <a:pPr algn="just"/>
            <a:r>
              <a:rPr lang="en-US" sz="2800" dirty="0"/>
              <a:t>A </a:t>
            </a:r>
            <a:r>
              <a:rPr lang="en-US" sz="2800" b="1" i="1" dirty="0"/>
              <a:t>clock tick</a:t>
            </a:r>
            <a:r>
              <a:rPr lang="en-US" sz="2800" dirty="0"/>
              <a:t> is the unit by which processor time is measured and is returned by 'clock'.</a:t>
            </a:r>
          </a:p>
          <a:p>
            <a:pPr algn="just"/>
            <a:r>
              <a:rPr lang="en-US" sz="2800" b="1" dirty="0"/>
              <a:t>CLOCKS_PER_SEC</a:t>
            </a:r>
            <a:r>
              <a:rPr lang="en-US" sz="2800" dirty="0"/>
              <a:t>: Number of clock ticks per second. A constant is defined in </a:t>
            </a:r>
            <a:r>
              <a:rPr lang="en-US" sz="2800" i="1" dirty="0"/>
              <a:t>time.h</a:t>
            </a:r>
            <a:r>
              <a:rPr lang="en-US" sz="2800" dirty="0"/>
              <a:t> (in Dev C++, CLOCKS_PER_SEC =1000 means that 1 clock tick = 1milisecond.</a:t>
            </a:r>
          </a:p>
          <a:p>
            <a:pPr algn="just"/>
            <a:r>
              <a:rPr lang="en-US" sz="2800" dirty="0"/>
              <a:t>2 data type are defined in the library </a:t>
            </a:r>
            <a:r>
              <a:rPr lang="en-US" sz="2800" i="1" dirty="0"/>
              <a:t>time.h:</a:t>
            </a:r>
            <a:r>
              <a:rPr lang="en-US" sz="2800" dirty="0"/>
              <a:t> </a:t>
            </a:r>
          </a:p>
          <a:p>
            <a:pPr lvl="1" algn="just"/>
            <a:r>
              <a:rPr lang="en-US" sz="2400" b="1" dirty="0">
                <a:solidFill>
                  <a:srgbClr val="0000FF"/>
                </a:solidFill>
              </a:rPr>
              <a:t>time_t</a:t>
            </a:r>
            <a:r>
              <a:rPr lang="en-US" sz="2400" dirty="0">
                <a:solidFill>
                  <a:srgbClr val="0000FF"/>
                </a:solidFill>
              </a:rPr>
              <a:t> </a:t>
            </a:r>
            <a:r>
              <a:rPr lang="en-US" sz="2400" dirty="0"/>
              <a:t>:</a:t>
            </a:r>
            <a:r>
              <a:rPr lang="en-US" sz="2400" dirty="0">
                <a:solidFill>
                  <a:srgbClr val="0000FF"/>
                </a:solidFill>
              </a:rPr>
              <a:t> </a:t>
            </a:r>
            <a:r>
              <a:rPr lang="en-US" sz="2400" dirty="0"/>
              <a:t>( in DevC++: </a:t>
            </a:r>
            <a:r>
              <a:rPr lang="en-US" sz="2400" dirty="0">
                <a:solidFill>
                  <a:srgbClr val="0000FF"/>
                </a:solidFill>
              </a:rPr>
              <a:t>typedef	long	time_t;</a:t>
            </a:r>
            <a:r>
              <a:rPr lang="en-US" sz="2400" dirty="0"/>
              <a:t>)</a:t>
            </a:r>
          </a:p>
          <a:p>
            <a:pPr lvl="1" algn="just"/>
            <a:r>
              <a:rPr lang="en-US" sz="2400" b="1" dirty="0">
                <a:solidFill>
                  <a:srgbClr val="0000FF"/>
                </a:solidFill>
              </a:rPr>
              <a:t>clock_t </a:t>
            </a:r>
            <a:r>
              <a:rPr lang="en-US" sz="2400" dirty="0"/>
              <a:t>:  ( in DevC++: </a:t>
            </a:r>
            <a:r>
              <a:rPr lang="en-US" sz="2400" dirty="0">
                <a:solidFill>
                  <a:srgbClr val="0000FF"/>
                </a:solidFill>
              </a:rPr>
              <a:t>typedef long	clock_t;</a:t>
            </a:r>
            <a:r>
              <a:rPr lang="en-US" sz="2400" dirty="0"/>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61831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a:t>The library </a:t>
            </a:r>
            <a:r>
              <a:rPr lang="en-US" i="1" dirty="0"/>
              <a:t>time.h</a:t>
            </a:r>
            <a:r>
              <a:rPr lang="en-US" dirty="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a:t>Libraries</a:t>
            </a:r>
          </a:p>
        </p:txBody>
      </p:sp>
      <p:graphicFrame>
        <p:nvGraphicFramePr>
          <p:cNvPr id="6" name="Table 5"/>
          <p:cNvGraphicFramePr>
            <a:graphicFrameLocks noGrp="1"/>
          </p:cNvGraphicFramePr>
          <p:nvPr/>
        </p:nvGraphicFramePr>
        <p:xfrm>
          <a:off x="304800" y="1447800"/>
          <a:ext cx="8610600" cy="2715741"/>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val="20000"/>
                    </a:ext>
                  </a:extLst>
                </a:gridCol>
              </a:tblGrid>
              <a:tr h="521181">
                <a:tc>
                  <a:txBody>
                    <a:bodyPr/>
                    <a:lstStyle/>
                    <a:p>
                      <a:r>
                        <a:rPr lang="en-US" dirty="0"/>
                        <a:t>Common used functions</a:t>
                      </a:r>
                    </a:p>
                  </a:txBody>
                  <a:tcPr/>
                </a:tc>
                <a:extLst>
                  <a:ext uri="{0D108BD9-81ED-4DB2-BD59-A6C34878D82A}">
                    <a16:rowId xmlns:a16="http://schemas.microsoft.com/office/drawing/2014/main" val="10000"/>
                  </a:ext>
                </a:extLst>
              </a:tr>
              <a:tr h="521181">
                <a:tc>
                  <a:txBody>
                    <a:bodyPr/>
                    <a:lstStyle/>
                    <a:p>
                      <a:r>
                        <a:rPr lang="en-US" sz="1800" b="1" dirty="0">
                          <a:solidFill>
                            <a:srgbClr val="CC3300"/>
                          </a:solidFill>
                          <a:latin typeface="Arial" charset="0"/>
                          <a:cs typeface="Arial" charset="0"/>
                        </a:rPr>
                        <a:t>time_t </a:t>
                      </a:r>
                      <a:r>
                        <a:rPr lang="en-US" sz="1800" b="1" dirty="0">
                          <a:solidFill>
                            <a:srgbClr val="0000FF"/>
                          </a:solidFill>
                          <a:latin typeface="Arial" charset="0"/>
                          <a:cs typeface="Arial" charset="0"/>
                        </a:rPr>
                        <a:t>time</a:t>
                      </a:r>
                      <a:r>
                        <a:rPr lang="en-US" sz="1800" b="1" dirty="0">
                          <a:solidFill>
                            <a:srgbClr val="CC3300"/>
                          </a:solidFill>
                          <a:latin typeface="Arial" charset="0"/>
                          <a:cs typeface="Arial" charset="0"/>
                        </a:rPr>
                        <a:t> ( time_t *tptr ); </a:t>
                      </a:r>
                      <a:r>
                        <a:rPr lang="en-US" sz="1800" dirty="0">
                          <a:latin typeface="Arial" charset="0"/>
                          <a:cs typeface="Arial" charset="0"/>
                        </a:rPr>
                        <a:t>returns the current calendar time and this time is stored</a:t>
                      </a:r>
                      <a:r>
                        <a:rPr lang="en-US" sz="1800" baseline="0" dirty="0">
                          <a:latin typeface="Arial" charset="0"/>
                          <a:cs typeface="Arial" charset="0"/>
                        </a:rPr>
                        <a:t> in it’s parameter.</a:t>
                      </a:r>
                      <a:endParaRPr lang="en-US" dirty="0"/>
                    </a:p>
                  </a:txBody>
                  <a:tcPr/>
                </a:tc>
                <a:extLst>
                  <a:ext uri="{0D108BD9-81ED-4DB2-BD59-A6C34878D82A}">
                    <a16:rowId xmlns:a16="http://schemas.microsoft.com/office/drawing/2014/main" val="10001"/>
                  </a:ext>
                </a:extLst>
              </a:tr>
              <a:tr h="56401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a:solidFill>
                            <a:srgbClr val="CC3300"/>
                          </a:solidFill>
                          <a:latin typeface="Arial" charset="0"/>
                          <a:cs typeface="Arial" charset="0"/>
                        </a:rPr>
                        <a:t>double </a:t>
                      </a:r>
                      <a:r>
                        <a:rPr lang="en-US" b="1" dirty="0">
                          <a:solidFill>
                            <a:srgbClr val="0000FF"/>
                          </a:solidFill>
                          <a:latin typeface="Arial" charset="0"/>
                          <a:cs typeface="Arial" charset="0"/>
                        </a:rPr>
                        <a:t>difftime</a:t>
                      </a:r>
                      <a:r>
                        <a:rPr lang="en-US" b="1" dirty="0">
                          <a:solidFill>
                            <a:srgbClr val="CC3300"/>
                          </a:solidFill>
                          <a:latin typeface="Arial" charset="0"/>
                          <a:cs typeface="Arial" charset="0"/>
                        </a:rPr>
                        <a:t> ( time_t  , time_t ); </a:t>
                      </a:r>
                      <a:r>
                        <a:rPr lang="en-US" dirty="0">
                          <a:latin typeface="Arial" charset="0"/>
                          <a:cs typeface="Arial" charset="0"/>
                        </a:rPr>
                        <a:t>returns the difference in seconds between two calendar time arguments.</a:t>
                      </a:r>
                      <a:endParaRPr lang="en-US" b="1" dirty="0">
                        <a:solidFill>
                          <a:srgbClr val="CC3300"/>
                        </a:solidFill>
                        <a:latin typeface="Arial" charset="0"/>
                        <a:cs typeface="Arial" charset="0"/>
                      </a:endParaRPr>
                    </a:p>
                    <a:p>
                      <a:endParaRPr lang="en-US" dirty="0"/>
                    </a:p>
                  </a:txBody>
                  <a:tcPr/>
                </a:tc>
                <a:extLst>
                  <a:ext uri="{0D108BD9-81ED-4DB2-BD59-A6C34878D82A}">
                    <a16:rowId xmlns:a16="http://schemas.microsoft.com/office/drawing/2014/main" val="10002"/>
                  </a:ext>
                </a:extLst>
              </a:tr>
              <a:tr h="521181">
                <a:tc>
                  <a:txBody>
                    <a:bodyPr/>
                    <a:lstStyle/>
                    <a:p>
                      <a:r>
                        <a:rPr lang="en-US" sz="1800" b="1" dirty="0">
                          <a:solidFill>
                            <a:srgbClr val="CC3300"/>
                          </a:solidFill>
                          <a:latin typeface="Arial" charset="0"/>
                          <a:cs typeface="Arial" charset="0"/>
                        </a:rPr>
                        <a:t>clock_t clock ( void ); </a:t>
                      </a:r>
                      <a:r>
                        <a:rPr lang="en-US" dirty="0">
                          <a:latin typeface="Arial" charset="0"/>
                          <a:cs typeface="Arial" charset="0"/>
                        </a:rPr>
                        <a:t>returns the current</a:t>
                      </a:r>
                      <a:r>
                        <a:rPr lang="en-US" baseline="0" dirty="0">
                          <a:latin typeface="Arial" charset="0"/>
                          <a:cs typeface="Arial" charset="0"/>
                        </a:rPr>
                        <a:t> </a:t>
                      </a:r>
                      <a:r>
                        <a:rPr lang="en-US" dirty="0">
                          <a:latin typeface="Arial" charset="0"/>
                          <a:cs typeface="Arial" charset="0"/>
                        </a:rPr>
                        <a:t>date</a:t>
                      </a:r>
                      <a:r>
                        <a:rPr lang="en-US" baseline="0" dirty="0">
                          <a:latin typeface="Arial" charset="0"/>
                          <a:cs typeface="Arial" charset="0"/>
                        </a:rPr>
                        <a:t> time information using the unit clock tick</a:t>
                      </a:r>
                      <a:endParaRPr lang="en-US" dirty="0"/>
                    </a:p>
                  </a:txBody>
                  <a:tcPr/>
                </a:tc>
                <a:extLst>
                  <a:ext uri="{0D108BD9-81ED-4DB2-BD59-A6C34878D82A}">
                    <a16:rowId xmlns:a16="http://schemas.microsoft.com/office/drawing/2014/main" val="10003"/>
                  </a:ext>
                </a:extLst>
              </a:tr>
            </a:tbl>
          </a:graphicData>
        </a:graphic>
      </p:graphicFrame>
      <p:sp>
        <p:nvSpPr>
          <p:cNvPr id="8" name="Rectangle 7"/>
          <p:cNvSpPr/>
          <p:nvPr/>
        </p:nvSpPr>
        <p:spPr>
          <a:xfrm>
            <a:off x="381000" y="4495800"/>
            <a:ext cx="845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We can use these function to evaluate time cost for an algorithm. </a:t>
            </a:r>
          </a:p>
        </p:txBody>
      </p:sp>
    </p:spTree>
    <p:extLst>
      <p:ext uri="{BB962C8B-B14F-4D97-AF65-F5344CB8AC3E}">
        <p14:creationId xmlns:p14="http://schemas.microsoft.com/office/powerpoint/2010/main" val="261831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1749</TotalTime>
  <Words>4343</Words>
  <Application>Microsoft Office PowerPoint</Application>
  <PresentationFormat>On-screen Show (4:3)</PresentationFormat>
  <Paragraphs>598</Paragraphs>
  <Slides>50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Times New Roman</vt:lpstr>
      <vt:lpstr>Wingdings</vt:lpstr>
      <vt:lpstr>Office Theme</vt:lpstr>
      <vt:lpstr>Libraries</vt:lpstr>
      <vt:lpstr>Introduction</vt:lpstr>
      <vt:lpstr>Objectives</vt:lpstr>
      <vt:lpstr>Content</vt:lpstr>
      <vt:lpstr>1- The Standard library: Stdlib.h</vt:lpstr>
      <vt:lpstr>Stdlib.h…</vt:lpstr>
      <vt:lpstr>Stdlib.h…</vt:lpstr>
      <vt:lpstr>2- The Time library: time.h </vt:lpstr>
      <vt:lpstr>The library time.h </vt:lpstr>
      <vt:lpstr>The library time.h </vt:lpstr>
      <vt:lpstr>3- The Math Library: Math.h</vt:lpstr>
      <vt:lpstr>The Math Library: Math.h…</vt:lpstr>
      <vt:lpstr>The Math Library: Math.h…</vt:lpstr>
      <vt:lpstr>The Math Library: Math.h…</vt:lpstr>
      <vt:lpstr>The Character Library: ctype.h </vt:lpstr>
      <vt:lpstr>Summary</vt:lpstr>
      <vt:lpstr>Practice</vt:lpstr>
      <vt:lpstr>Input and validation Formatted output</vt:lpstr>
      <vt:lpstr>Contents</vt:lpstr>
      <vt:lpstr>Types of Input </vt:lpstr>
      <vt:lpstr>Buffered Input </vt:lpstr>
      <vt:lpstr>The getchar () function</vt:lpstr>
      <vt:lpstr>getchar(): Clearing the buffer </vt:lpstr>
      <vt:lpstr>getchar()… </vt:lpstr>
      <vt:lpstr>getchar()…</vt:lpstr>
      <vt:lpstr>getchar()…</vt:lpstr>
      <vt:lpstr>getchar()…</vt:lpstr>
      <vt:lpstr>The scanf(…) function</vt:lpstr>
      <vt:lpstr>The scanf(…) function…</vt:lpstr>
      <vt:lpstr>scanf …: Conversion Specifiers</vt:lpstr>
      <vt:lpstr>Conversion Specifiers…</vt:lpstr>
      <vt:lpstr>scanf…: Default Separators</vt:lpstr>
      <vt:lpstr>scanf…: User-Defined Separators</vt:lpstr>
      <vt:lpstr>scanf(…): Using %*c for removing a character</vt:lpstr>
      <vt:lpstr>scanf…: Number of data fields are inputted</vt:lpstr>
      <vt:lpstr>Number of data fields are inputted…</vt:lpstr>
      <vt:lpstr>Input Validation</vt:lpstr>
      <vt:lpstr>Input Validation: Example</vt:lpstr>
      <vt:lpstr>In-Class Practice</vt:lpstr>
      <vt:lpstr>Summary</vt:lpstr>
      <vt:lpstr>Formatted Output</vt:lpstr>
      <vt:lpstr>The function putchar(int) </vt:lpstr>
      <vt:lpstr>The function printf(…) </vt:lpstr>
      <vt:lpstr>printf(…): Format string </vt:lpstr>
      <vt:lpstr>printf(…): Conversion Specifiers</vt:lpstr>
      <vt:lpstr>printf(…): Some Examples</vt:lpstr>
      <vt:lpstr>printf(…): Some Examples…</vt:lpstr>
      <vt:lpstr>Summary</vt:lpstr>
      <vt:lpstr>Exercise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Nghĩa Nguyễn Trọng</cp:lastModifiedBy>
  <cp:revision>83</cp:revision>
  <dcterms:created xsi:type="dcterms:W3CDTF">2013-07-11T00:46:38Z</dcterms:created>
  <dcterms:modified xsi:type="dcterms:W3CDTF">2022-02-18T02:39:37Z</dcterms:modified>
</cp:coreProperties>
</file>