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58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303" r:id="rId12"/>
    <p:sldId id="276" r:id="rId13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70"/>
    <a:srgbClr val="000000"/>
    <a:srgbClr val="003295"/>
    <a:srgbClr val="002F8D"/>
    <a:srgbClr val="002A7C"/>
    <a:srgbClr val="777777"/>
    <a:srgbClr val="C0C0C0"/>
    <a:srgbClr val="C4D8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356" autoAdjust="0"/>
  </p:normalViewPr>
  <p:slideViewPr>
    <p:cSldViewPr>
      <p:cViewPr>
        <p:scale>
          <a:sx n="80" d="100"/>
          <a:sy n="80" d="100"/>
        </p:scale>
        <p:origin x="-21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4EA4A4-2268-481C-8C06-E1FE6E8913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0" y="2371725"/>
          <a:ext cx="9144000" cy="4486275"/>
        </p:xfrm>
        <a:graphic>
          <a:graphicData uri="http://schemas.openxmlformats.org/presentationml/2006/ole">
            <p:oleObj spid="_x0000_s3089" name="Image" r:id="rId3" imgW="10438095" imgH="5980952" progId="">
              <p:embed/>
            </p:oleObj>
          </a:graphicData>
        </a:graphic>
      </p:graphicFrame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6324600"/>
            <a:ext cx="7086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23495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1412875"/>
            <a:ext cx="7993062" cy="720725"/>
          </a:xfrm>
          <a:effectLst>
            <a:outerShdw dist="28398" dir="3806097" algn="ctr" rotWithShape="0">
              <a:srgbClr val="000066">
                <a:alpha val="50000"/>
              </a:srgbClr>
            </a:outerShdw>
          </a:effectLst>
        </p:spPr>
        <p:txBody>
          <a:bodyPr/>
          <a:lstStyle>
            <a:lvl1pPr algn="ctr">
              <a:defRPr sz="4400" b="1">
                <a:solidFill>
                  <a:schemeClr val="accent1"/>
                </a:solidFill>
                <a:latin typeface="Verdana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D71C4-8C03-4374-BBCB-75E0544E9A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300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300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9E63C-4D7A-49A0-A54C-295CC05C5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2233E-D080-442F-9A0B-0AE8CE8FC7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F379-CE4F-486F-BF3F-C3EC705F62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EC9AF-440F-4D53-8071-7161E623F3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DF70C-C62D-4243-9DF2-64109E36E0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97ADA-4EB9-489E-A51E-2F8E856DC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B8D38-AF90-4B92-B018-DD2CB0696C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E02FB-E5C5-4A43-8BF6-968D88D3C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EF39A-20EB-4CEF-801C-01D3B110D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1062038"/>
        </p:xfrm>
        <a:graphic>
          <a:graphicData uri="http://schemas.openxmlformats.org/presentationml/2006/ole">
            <p:oleObj spid="_x0000_s1039" name="Image" r:id="rId14" imgW="10387302" imgH="1205924" progId="">
              <p:embed/>
            </p:oleObj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E539141-F741-44A4-BB29-7106F3FE7E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19088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10668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2"/>
          </a:solidFill>
          <a:latin typeface="+mj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j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j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924800" cy="1012825"/>
          </a:xfrm>
        </p:spPr>
        <p:txBody>
          <a:bodyPr/>
          <a:lstStyle/>
          <a:p>
            <a:r>
              <a:rPr lang="en-US" sz="4000" smtClean="0"/>
              <a:t>Linux</a:t>
            </a:r>
            <a:endParaRPr lang="en-US" sz="3600">
              <a:solidFill>
                <a:srgbClr val="C4D806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Hoàng</a:t>
            </a:r>
            <a:r>
              <a:rPr lang="en-US" smtClean="0"/>
              <a:t> </a:t>
            </a:r>
            <a:r>
              <a:rPr lang="en-US" err="1" smtClean="0"/>
              <a:t>Đức</a:t>
            </a:r>
            <a:r>
              <a:rPr lang="en-US" smtClean="0"/>
              <a:t> </a:t>
            </a:r>
            <a:r>
              <a:rPr lang="en-US" err="1" smtClean="0"/>
              <a:t>Quang</a:t>
            </a:r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3657600"/>
            <a:ext cx="7924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rgbClr val="000066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Command Line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rgbClr val="C4D806"/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Background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jobs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5943600"/>
            <a:ext cx="1905000" cy="457200"/>
          </a:xfrm>
          <a:noFill/>
        </p:spPr>
        <p:txBody>
          <a:bodyPr/>
          <a:lstStyle/>
          <a:p>
            <a:fld id="{FB2992E0-9899-4DB5-B821-E256E8263072}" type="slidenum">
              <a:rPr lang="en-US"/>
              <a:pPr/>
              <a:t>10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12954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Lệnh chạy ở background gọi là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JOB.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lệnh ở background: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command &amp;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Một số lệnh kiểm soát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jobs.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352800"/>
            <a:ext cx="6019800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722688"/>
            <a:ext cx="3886200" cy="457200"/>
          </a:xfrm>
        </p:spPr>
        <p:txBody>
          <a:bodyPr/>
          <a:lstStyle/>
          <a:p>
            <a:endParaRPr lang="en-US" sz="1600"/>
          </a:p>
        </p:txBody>
      </p:sp>
      <p:sp>
        <p:nvSpPr>
          <p:cNvPr id="83971" name="WordArt 3"/>
          <p:cNvSpPr>
            <a:spLocks noChangeArrowheads="1" noChangeShapeType="1" noTextEdit="1"/>
          </p:cNvSpPr>
          <p:nvPr/>
        </p:nvSpPr>
        <p:spPr bwMode="gray">
          <a:xfrm>
            <a:off x="3581400" y="2819400"/>
            <a:ext cx="47244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sz="5400" b="1" kern="10" smtClean="0">
                <a:ln w="19050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en-US" sz="5400" b="1" kern="10">
              <a:ln w="19050">
                <a:solidFill>
                  <a:schemeClr val="tx2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2005013" y="2843212"/>
            <a:ext cx="609600" cy="609600"/>
            <a:chOff x="816" y="1872"/>
            <a:chExt cx="384" cy="384"/>
          </a:xfrm>
        </p:grpSpPr>
        <p:sp>
          <p:nvSpPr>
            <p:cNvPr id="65549" name="Oval 1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2514600" y="3405187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2743200" y="2867322"/>
            <a:ext cx="4343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400" smtClean="0"/>
              <a:t>Cú pháp dòng lệnh</a:t>
            </a:r>
            <a:endParaRPr lang="en-US" sz="2400"/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gray">
          <a:xfrm>
            <a:off x="2133600" y="292735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2514600" y="2538412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2743200" y="2081212"/>
            <a:ext cx="4343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400" smtClean="0"/>
              <a:t>Giới thiệu dòng lệnh</a:t>
            </a:r>
            <a:endParaRPr lang="en-US" sz="2400"/>
          </a:p>
        </p:txBody>
      </p:sp>
      <p:grpSp>
        <p:nvGrpSpPr>
          <p:cNvPr id="65594" name="Group 58"/>
          <p:cNvGrpSpPr>
            <a:grpSpLocks/>
          </p:cNvGrpSpPr>
          <p:nvPr/>
        </p:nvGrpSpPr>
        <p:grpSpPr bwMode="auto">
          <a:xfrm>
            <a:off x="2003425" y="2114550"/>
            <a:ext cx="609600" cy="609600"/>
            <a:chOff x="1274" y="2437"/>
            <a:chExt cx="384" cy="384"/>
          </a:xfrm>
        </p:grpSpPr>
        <p:sp>
          <p:nvSpPr>
            <p:cNvPr id="65595" name="Text Box 59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5596" name="Oval 60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7" name="Oval 61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8" name="Oval 62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99" name="Oval 63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0" name="Oval 64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1" name="Oval 65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2" name="Oval 66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3" name="Oval 67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4" name="Oval 68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605" name="Text Box 69"/>
          <p:cNvSpPr txBox="1">
            <a:spLocks noChangeArrowheads="1"/>
          </p:cNvSpPr>
          <p:nvPr/>
        </p:nvSpPr>
        <p:spPr bwMode="gray">
          <a:xfrm>
            <a:off x="2128838" y="220821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2005013" y="4338637"/>
            <a:ext cx="609600" cy="609600"/>
            <a:chOff x="816" y="1872"/>
            <a:chExt cx="384" cy="384"/>
          </a:xfrm>
        </p:grpSpPr>
        <p:sp>
          <p:nvSpPr>
            <p:cNvPr id="31" name="Oval 1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Oval 1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Oval 1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Oval 1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1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7" name="Oval 1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9" name="Oval 2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40" name="Line 25"/>
          <p:cNvSpPr>
            <a:spLocks noChangeShapeType="1"/>
          </p:cNvSpPr>
          <p:nvPr/>
        </p:nvSpPr>
        <p:spPr bwMode="auto">
          <a:xfrm>
            <a:off x="2514600" y="4900612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2743200" y="4362747"/>
            <a:ext cx="4343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400" smtClean="0"/>
              <a:t>Chuyển hướng dòng lệnh</a:t>
            </a:r>
            <a:endParaRPr lang="en-US" sz="2400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gray">
          <a:xfrm>
            <a:off x="2133600" y="4422775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smtClean="0">
                <a:solidFill>
                  <a:srgbClr val="000000"/>
                </a:solidFill>
              </a:rPr>
              <a:t>4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43" name="Line 23"/>
          <p:cNvSpPr>
            <a:spLocks noChangeShapeType="1"/>
          </p:cNvSpPr>
          <p:nvPr/>
        </p:nvSpPr>
        <p:spPr bwMode="auto">
          <a:xfrm>
            <a:off x="2514600" y="4138612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2743200" y="3605212"/>
            <a:ext cx="4343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400" smtClean="0"/>
              <a:t>Một số lệnh thông dụng</a:t>
            </a:r>
            <a:endParaRPr lang="en-US" sz="2400"/>
          </a:p>
        </p:txBody>
      </p:sp>
      <p:grpSp>
        <p:nvGrpSpPr>
          <p:cNvPr id="45" name="Group 58"/>
          <p:cNvGrpSpPr>
            <a:grpSpLocks/>
          </p:cNvGrpSpPr>
          <p:nvPr/>
        </p:nvGrpSpPr>
        <p:grpSpPr bwMode="auto">
          <a:xfrm>
            <a:off x="2003425" y="3638550"/>
            <a:ext cx="609600" cy="609600"/>
            <a:chOff x="1274" y="2437"/>
            <a:chExt cx="384" cy="384"/>
          </a:xfrm>
        </p:grpSpPr>
        <p:sp>
          <p:nvSpPr>
            <p:cNvPr id="46" name="Text Box 59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7" name="Oval 60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61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62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63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64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65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3" name="Oval 66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4" name="Oval 67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5" name="Oval 68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56" name="Text Box 69"/>
          <p:cNvSpPr txBox="1">
            <a:spLocks noChangeArrowheads="1"/>
          </p:cNvSpPr>
          <p:nvPr/>
        </p:nvSpPr>
        <p:spPr bwMode="gray">
          <a:xfrm>
            <a:off x="2128838" y="3732212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3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85" name="Line 23"/>
          <p:cNvSpPr>
            <a:spLocks noChangeShapeType="1"/>
          </p:cNvSpPr>
          <p:nvPr/>
        </p:nvSpPr>
        <p:spPr bwMode="auto">
          <a:xfrm>
            <a:off x="2514600" y="5605462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24"/>
          <p:cNvSpPr txBox="1">
            <a:spLocks noChangeArrowheads="1"/>
          </p:cNvSpPr>
          <p:nvPr/>
        </p:nvSpPr>
        <p:spPr bwMode="auto">
          <a:xfrm>
            <a:off x="2743200" y="5072062"/>
            <a:ext cx="4343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400" smtClean="0"/>
              <a:t>Background jobs</a:t>
            </a:r>
            <a:endParaRPr lang="en-US" sz="2400"/>
          </a:p>
        </p:txBody>
      </p:sp>
      <p:grpSp>
        <p:nvGrpSpPr>
          <p:cNvPr id="87" name="Group 58"/>
          <p:cNvGrpSpPr>
            <a:grpSpLocks/>
          </p:cNvGrpSpPr>
          <p:nvPr/>
        </p:nvGrpSpPr>
        <p:grpSpPr bwMode="auto">
          <a:xfrm>
            <a:off x="2003425" y="5105400"/>
            <a:ext cx="609600" cy="609600"/>
            <a:chOff x="1274" y="2437"/>
            <a:chExt cx="384" cy="384"/>
          </a:xfrm>
        </p:grpSpPr>
        <p:sp>
          <p:nvSpPr>
            <p:cNvPr id="88" name="Text Box 59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89" name="Oval 60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Oval 61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Oval 62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Oval 63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3" name="Oval 64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" name="Oval 65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" name="Oval 66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" name="Oval 67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7" name="Oval 68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8" name="Text Box 69"/>
          <p:cNvSpPr txBox="1">
            <a:spLocks noChangeArrowheads="1"/>
          </p:cNvSpPr>
          <p:nvPr/>
        </p:nvSpPr>
        <p:spPr bwMode="gray">
          <a:xfrm>
            <a:off x="2128838" y="5199062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smtClean="0">
                <a:solidFill>
                  <a:srgbClr val="000000"/>
                </a:solidFill>
              </a:rPr>
              <a:t>5</a:t>
            </a:r>
            <a:endParaRPr lang="en-US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Giới thiệu dòng lệnh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Dòng lệnh là thế mạnh của hệ điều hành Unix và Linux.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Với hệ điều hành Unix và Linux, các thao tác đồ họa không thể đáp ứng đủ công việc cần thiết. Dòng lệnh là công cụ hữu hiệu nhất.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Dòng lệnh trong Unix và Linux là “case sensitive”.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Để biết cách sử dụng dòng lệnh, gọi lệnh man.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>
                <a:solidFill>
                  <a:srgbClr val="0066FF"/>
                </a:solidFill>
              </a:rPr>
              <a:t>Vd: man 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Cú pháp dòng lệnh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z="2400" smtClean="0"/>
              <a:t>Cú pháp của một dòng lệnh gồm có ba thành phần:</a:t>
            </a:r>
          </a:p>
          <a:p>
            <a:pPr>
              <a:buNone/>
            </a:pPr>
            <a:r>
              <a:rPr lang="en-US" sz="2400" smtClean="0"/>
              <a:t>		</a:t>
            </a:r>
            <a:r>
              <a:rPr lang="en-US" sz="2400" i="1" smtClean="0"/>
              <a:t>&lt;command&gt; [option] [arguments]</a:t>
            </a:r>
          </a:p>
          <a:p>
            <a:pPr lvl="1" eaLnBrk="1" hangingPunct="1"/>
            <a:r>
              <a:rPr lang="en-US" sz="2400" smtClean="0"/>
              <a:t>command: hệ thống sẽ làm gì?</a:t>
            </a:r>
          </a:p>
          <a:p>
            <a:pPr lvl="1" eaLnBrk="1" hangingPunct="1"/>
            <a:r>
              <a:rPr lang="en-US" sz="2400" smtClean="0"/>
              <a:t>option: hệ thống sẽ làm gì?</a:t>
            </a:r>
          </a:p>
          <a:p>
            <a:pPr lvl="1" eaLnBrk="1" hangingPunct="1"/>
            <a:r>
              <a:rPr lang="en-US" sz="2400" smtClean="0"/>
              <a:t>arguments: hệ thống sẽ thực thi lệnh ở đâu?</a:t>
            </a:r>
          </a:p>
          <a:p>
            <a:pPr eaLnBrk="1" hangingPunct="1"/>
            <a:r>
              <a:rPr lang="en-US" sz="2000" smtClean="0"/>
              <a:t>ls 	–al 	/root: </a:t>
            </a:r>
            <a:r>
              <a:rPr lang="en-US" sz="2000" i="1" smtClean="0"/>
              <a:t>liệt kê nội dung của thư mục 	</a:t>
            </a:r>
            <a:r>
              <a:rPr lang="en-US" sz="2000" i="1" smtClean="0"/>
              <a:t>	</a:t>
            </a:r>
            <a:r>
              <a:rPr lang="en-US" sz="2000" i="1" smtClean="0"/>
              <a:t>		root </a:t>
            </a:r>
            <a:r>
              <a:rPr lang="en-US" sz="2000" i="1" smtClean="0"/>
              <a:t>(bao gồm cả file ẩn).</a:t>
            </a:r>
          </a:p>
          <a:p>
            <a:pPr>
              <a:buNone/>
            </a:pPr>
            <a:endParaRPr lang="en-US" sz="2400" smtClean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 rot="16200000">
            <a:off x="1371600" y="4267200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 rot="16200000">
            <a:off x="2019300" y="41529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 rot="16200000">
            <a:off x="3009900" y="4014788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447800" y="44196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133600" y="44196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124200" y="4433888"/>
            <a:ext cx="0" cy="838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38200" y="46482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effectLst/>
              </a:rPr>
              <a:t>command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447800" y="50292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effectLst/>
              </a:rPr>
              <a:t>option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438400" y="5195888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effectLst/>
              </a:rPr>
              <a:t>arguments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Lệnh thông dụng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Lệnh su và sudo.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Lệnh gán biến môi trường.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Lệnh tạo, xóa, sửa, copy file , thư mục.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mkdir, cp, mv, rmdir, ln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cat, vi, rm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Lệnh cấp quyền trên file, thư mục.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chown, chgrp, chmod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Lệnh tìm kiếm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find, locate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Lệnh xem kích thưóc thư mục, phân vùng.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df, du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Lệnh quản lý tiến trình, tình trạng hệ thống.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ps, top, kill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Chuyển hướng dòng lệnh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096000"/>
            <a:ext cx="1905000" cy="457200"/>
          </a:xfrm>
          <a:noFill/>
        </p:spPr>
        <p:txBody>
          <a:bodyPr/>
          <a:lstStyle/>
          <a:p>
            <a:fld id="{712C8F14-86F1-459E-B7C5-B80D9C798C10}" type="slidenum">
              <a:rPr lang="en-US"/>
              <a:pPr/>
              <a:t>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14478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Phân tích lệnh </a:t>
            </a:r>
            <a:r>
              <a:rPr kumimoji="0" lang="en-US" sz="2800" b="1" i="1" u="none" strike="noStrike" kern="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ls –al /root</a:t>
            </a: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13" y="2801938"/>
            <a:ext cx="6910387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5"/>
          <p:cNvSpPr>
            <a:spLocks/>
          </p:cNvSpPr>
          <p:nvPr/>
        </p:nvSpPr>
        <p:spPr bwMode="auto">
          <a:xfrm rot="16200000">
            <a:off x="2286000" y="3106738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362200" y="4097338"/>
            <a:ext cx="3175" cy="609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14400" y="4630738"/>
            <a:ext cx="28956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CC0066"/>
                </a:solidFill>
                <a:effectLst/>
              </a:rPr>
              <a:t>Input 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CC0066"/>
                </a:solidFill>
                <a:effectLst/>
              </a:rPr>
              <a:t>(Người dùng nhập)</a:t>
            </a:r>
          </a:p>
        </p:txBody>
      </p:sp>
      <p:sp>
        <p:nvSpPr>
          <p:cNvPr id="11" name="AutoShape 8"/>
          <p:cNvSpPr>
            <a:spLocks/>
          </p:cNvSpPr>
          <p:nvPr/>
        </p:nvSpPr>
        <p:spPr bwMode="auto">
          <a:xfrm rot="5400000">
            <a:off x="5029200" y="19812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106988" y="2438400"/>
            <a:ext cx="1587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648200" y="2147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CC0066"/>
                </a:solidFill>
                <a:effectLst/>
              </a:rPr>
              <a:t>Xử lí</a:t>
            </a:r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 rot="16200000">
            <a:off x="7391400" y="33528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7467600" y="4343400"/>
            <a:ext cx="1588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781800" y="4859338"/>
            <a:ext cx="13716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CC0066"/>
                </a:solidFill>
                <a:effectLst/>
              </a:rPr>
              <a:t>Output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CC0066"/>
                </a:solidFill>
                <a:effectLst/>
              </a:rPr>
              <a:t>(Kết quả)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410200" y="2286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66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019800" y="2133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9900"/>
                </a:solidFill>
                <a:effectLst/>
              </a:rPr>
              <a:t>ls -al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 rot="5400000">
            <a:off x="2095500" y="56007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66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981200" y="5867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9900"/>
                </a:solidFill>
                <a:effectLst/>
              </a:rPr>
              <a:t>/root</a:t>
            </a:r>
          </a:p>
        </p:txBody>
      </p:sp>
      <p:pic>
        <p:nvPicPr>
          <p:cNvPr id="21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50" y="4648200"/>
            <a:ext cx="260985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AutoShape 18"/>
          <p:cNvSpPr>
            <a:spLocks noChangeArrowheads="1"/>
          </p:cNvSpPr>
          <p:nvPr/>
        </p:nvSpPr>
        <p:spPr bwMode="auto">
          <a:xfrm rot="10800000">
            <a:off x="6477000" y="51816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66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Chuyển hướng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dòng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lệnh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Redirection: có hai loại redirection:</a:t>
            </a:r>
          </a:p>
          <a:p>
            <a:pPr lvl="1" eaLnBrk="1" hangingPunct="1"/>
            <a:r>
              <a:rPr lang="en-US" smtClean="0"/>
              <a:t>redirect input</a:t>
            </a:r>
          </a:p>
          <a:p>
            <a:pPr lvl="2" eaLnBrk="1" hangingPunct="1"/>
            <a:r>
              <a:rPr lang="en-US" smtClean="0">
                <a:solidFill>
                  <a:schemeClr val="accent2"/>
                </a:solidFill>
              </a:rPr>
              <a:t>command &lt; filename</a:t>
            </a:r>
          </a:p>
          <a:p>
            <a:pPr lvl="2" eaLnBrk="1" hangingPunct="1"/>
            <a:r>
              <a:rPr lang="en-US" smtClean="0"/>
              <a:t>Tạo file /tmp/in.txt có nội dung /root</a:t>
            </a:r>
          </a:p>
          <a:p>
            <a:pPr lvl="2" eaLnBrk="1" hangingPunct="1"/>
            <a:r>
              <a:rPr lang="en-US" smtClean="0"/>
              <a:t>Sử dụng lệnh: ls –al /tmp/in.txt</a:t>
            </a:r>
          </a:p>
          <a:p>
            <a:pPr lvl="1" eaLnBrk="1" hangingPunct="1"/>
            <a:r>
              <a:rPr lang="en-US" smtClean="0"/>
              <a:t>redirect output</a:t>
            </a:r>
          </a:p>
          <a:p>
            <a:pPr lvl="2" eaLnBrk="1" hangingPunct="1"/>
            <a:r>
              <a:rPr lang="en-US" smtClean="0">
                <a:solidFill>
                  <a:schemeClr val="accent2"/>
                </a:solidFill>
              </a:rPr>
              <a:t>command &gt; output</a:t>
            </a:r>
          </a:p>
          <a:p>
            <a:pPr lvl="2" eaLnBrk="1" hangingPunct="1"/>
            <a:r>
              <a:rPr lang="en-US" smtClean="0">
                <a:solidFill>
                  <a:schemeClr val="accent2"/>
                </a:solidFill>
              </a:rPr>
              <a:t>command &gt;&gt; output</a:t>
            </a:r>
          </a:p>
          <a:p>
            <a:pPr lvl="2" eaLnBrk="1" hangingPunct="1"/>
            <a:r>
              <a:rPr lang="en-US" smtClean="0"/>
              <a:t>Sử dụng lệnh: ls –al /root &gt; /tmp/out.txt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Chuyển hướng dòng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lệnh 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Pipe: là khái niệm đưa output của lệnh này thành input của lệnh kia.</a:t>
            </a:r>
          </a:p>
          <a:p>
            <a:pPr lvl="1" eaLnBrk="1" hangingPunct="1"/>
            <a:r>
              <a:rPr lang="en-US" smtClean="0"/>
              <a:t>command1 | command2</a:t>
            </a:r>
          </a:p>
          <a:p>
            <a:pPr lvl="1" eaLnBrk="1" hangingPunct="1"/>
            <a:r>
              <a:rPr lang="en-US" smtClean="0"/>
              <a:t>ls –al /root | more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Background jobs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z="2400" smtClean="0"/>
              <a:t>Thông thường, lệnh chạy ở mode foreground, đưa kết quả output ra màn hình (có thể chuyển hướng đưa kết quả output vào file). </a:t>
            </a:r>
          </a:p>
          <a:p>
            <a:pPr eaLnBrk="1" hangingPunct="1"/>
            <a:r>
              <a:rPr lang="en-US" sz="2400" smtClean="0"/>
              <a:t>Nếu một lệnh chạy 1h ở mode foreground, thì lệnh sẽ chiếm luôn BASH shell đó </a:t>
            </a:r>
          </a:p>
          <a:p>
            <a:pPr>
              <a:buNone/>
            </a:pPr>
            <a:r>
              <a:rPr lang="en-US" sz="2400" smtClean="0"/>
              <a:t>	=&gt; người dùng phải mở một shell khác để làm việc.</a:t>
            </a:r>
          </a:p>
          <a:p>
            <a:pPr eaLnBrk="1" hangingPunct="1"/>
            <a:r>
              <a:rPr lang="en-US" sz="2400" smtClean="0"/>
              <a:t>Có thể start lệnh chạy mode background, nếu cần thiết thì đưa kết quả output vào file và người dùng vẫn có thể làm việc với BASH shell đó bình thường.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41gd">
  <a:themeElements>
    <a:clrScheme name="cdb2004141gd 3">
      <a:dk1>
        <a:srgbClr val="0066CC"/>
      </a:dk1>
      <a:lt1>
        <a:srgbClr val="B1E2FB"/>
      </a:lt1>
      <a:dk2>
        <a:srgbClr val="003399"/>
      </a:dk2>
      <a:lt2>
        <a:srgbClr val="FFFFFF"/>
      </a:lt2>
      <a:accent1>
        <a:srgbClr val="FDC529"/>
      </a:accent1>
      <a:accent2>
        <a:srgbClr val="52C828"/>
      </a:accent2>
      <a:accent3>
        <a:srgbClr val="AAADCA"/>
      </a:accent3>
      <a:accent4>
        <a:srgbClr val="97C1D6"/>
      </a:accent4>
      <a:accent5>
        <a:srgbClr val="FEDFAC"/>
      </a:accent5>
      <a:accent6>
        <a:srgbClr val="49B523"/>
      </a:accent6>
      <a:hlink>
        <a:srgbClr val="72A7F6"/>
      </a:hlink>
      <a:folHlink>
        <a:srgbClr val="A5A5FF"/>
      </a:folHlink>
    </a:clrScheme>
    <a:fontScheme name="cdb2004141gd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b2004141gd 1">
        <a:dk1>
          <a:srgbClr val="7E25CF"/>
        </a:dk1>
        <a:lt1>
          <a:srgbClr val="C6D3FE"/>
        </a:lt1>
        <a:dk2>
          <a:srgbClr val="512175"/>
        </a:dk2>
        <a:lt2>
          <a:srgbClr val="FFFFFF"/>
        </a:lt2>
        <a:accent1>
          <a:srgbClr val="FFCC66"/>
        </a:accent1>
        <a:accent2>
          <a:srgbClr val="6ABA42"/>
        </a:accent2>
        <a:accent3>
          <a:srgbClr val="B3ABBD"/>
        </a:accent3>
        <a:accent4>
          <a:srgbClr val="A9B4D9"/>
        </a:accent4>
        <a:accent5>
          <a:srgbClr val="FFE2B8"/>
        </a:accent5>
        <a:accent6>
          <a:srgbClr val="5FA83B"/>
        </a:accent6>
        <a:hlink>
          <a:srgbClr val="3399FF"/>
        </a:hlink>
        <a:folHlink>
          <a:srgbClr val="43A8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2">
        <a:dk1>
          <a:srgbClr val="009999"/>
        </a:dk1>
        <a:lt1>
          <a:srgbClr val="E2E2D6"/>
        </a:lt1>
        <a:dk2>
          <a:srgbClr val="005986"/>
        </a:dk2>
        <a:lt2>
          <a:srgbClr val="FFFFFF"/>
        </a:lt2>
        <a:accent1>
          <a:srgbClr val="12D2C9"/>
        </a:accent1>
        <a:accent2>
          <a:srgbClr val="3574C7"/>
        </a:accent2>
        <a:accent3>
          <a:srgbClr val="AAB5C3"/>
        </a:accent3>
        <a:accent4>
          <a:srgbClr val="C1C1B7"/>
        </a:accent4>
        <a:accent5>
          <a:srgbClr val="AAE5E1"/>
        </a:accent5>
        <a:accent6>
          <a:srgbClr val="2F68B4"/>
        </a:accent6>
        <a:hlink>
          <a:srgbClr val="1EBABA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3">
        <a:dk1>
          <a:srgbClr val="0066CC"/>
        </a:dk1>
        <a:lt1>
          <a:srgbClr val="B1E2FB"/>
        </a:lt1>
        <a:dk2>
          <a:srgbClr val="003399"/>
        </a:dk2>
        <a:lt2>
          <a:srgbClr val="FFFFFF"/>
        </a:lt2>
        <a:accent1>
          <a:srgbClr val="FDC529"/>
        </a:accent1>
        <a:accent2>
          <a:srgbClr val="52C828"/>
        </a:accent2>
        <a:accent3>
          <a:srgbClr val="AAADCA"/>
        </a:accent3>
        <a:accent4>
          <a:srgbClr val="97C1D6"/>
        </a:accent4>
        <a:accent5>
          <a:srgbClr val="FEDFAC"/>
        </a:accent5>
        <a:accent6>
          <a:srgbClr val="49B523"/>
        </a:accent6>
        <a:hlink>
          <a:srgbClr val="72A7F6"/>
        </a:hlink>
        <a:folHlink>
          <a:srgbClr val="A5A5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cdb2004141gd</Template>
  <TotalTime>398</TotalTime>
  <Words>419</Words>
  <Application>Microsoft PowerPoint</Application>
  <PresentationFormat>On-screen Show (4:3)</PresentationFormat>
  <Paragraphs>83</Paragraphs>
  <Slides>12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cdb2004141gd</vt:lpstr>
      <vt:lpstr>Image</vt:lpstr>
      <vt:lpstr>Linux</vt:lpstr>
      <vt:lpstr>Nội dung</vt:lpstr>
      <vt:lpstr>Giới thiệu dòng lệnh</vt:lpstr>
      <vt:lpstr>Cú pháp dòng lệnh</vt:lpstr>
      <vt:lpstr>Lệnh thông dụng</vt:lpstr>
      <vt:lpstr>Chuyển hướng dòng lệnh</vt:lpstr>
      <vt:lpstr>Chuyển hướng dòng lệnh (2)</vt:lpstr>
      <vt:lpstr>Chuyển hướng dòng lệnh (3)</vt:lpstr>
      <vt:lpstr>Background jobs</vt:lpstr>
      <vt:lpstr>Background jobs (2)</vt:lpstr>
      <vt:lpstr>Slide 11</vt:lpstr>
      <vt:lpstr>Slide 12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SonTran</dc:creator>
  <cp:lastModifiedBy>HOANG DUC QUANG</cp:lastModifiedBy>
  <cp:revision>83</cp:revision>
  <dcterms:created xsi:type="dcterms:W3CDTF">2008-09-17T15:37:49Z</dcterms:created>
  <dcterms:modified xsi:type="dcterms:W3CDTF">2009-02-20T06:09:51Z</dcterms:modified>
</cp:coreProperties>
</file>