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8" r:id="rId14"/>
    <p:sldId id="303" r:id="rId15"/>
    <p:sldId id="331" r:id="rId16"/>
    <p:sldId id="332" r:id="rId17"/>
    <p:sldId id="333" r:id="rId18"/>
    <p:sldId id="307" r:id="rId19"/>
    <p:sldId id="276" r:id="rId20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0653" autoAdjust="0"/>
  </p:normalViewPr>
  <p:slideViewPr>
    <p:cSldViewPr>
      <p:cViewPr>
        <p:scale>
          <a:sx n="80" d="100"/>
          <a:sy n="80" d="100"/>
        </p:scale>
        <p:origin x="-2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AD4-99BD-4E12-97E0-2F5138D0AA36}" type="datetimeFigureOut">
              <a:rPr lang="en-US" smtClean="0"/>
              <a:pPr/>
              <a:t>2/20/2009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DB028-8CCE-4F9B-9B15-F49B45C1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Inode thường</a:t>
            </a:r>
            <a:r>
              <a:rPr lang="en-US" baseline="0" smtClean="0"/>
              <a:t> có kích thước là 128 bytes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DB028-8CCE-4F9B-9B15-F49B45C1A6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DB028-8CCE-4F9B-9B15-F49B45C1A6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DB028-8CCE-4F9B-9B15-F49B45C1A6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Boot loader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LILO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Để cài đặt LILO làm boot loader, dùng lệnh:</a:t>
            </a:r>
          </a:p>
          <a:p>
            <a:pPr lvl="1" eaLnBrk="1" hangingPunct="1"/>
            <a:r>
              <a:rPr lang="en-US" smtClean="0"/>
              <a:t>/sbin/lilo – yêu cầu phải có file lilo.conf</a:t>
            </a:r>
          </a:p>
          <a:p>
            <a:pPr eaLnBrk="1" hangingPunct="1"/>
            <a:r>
              <a:rPr lang="en-US" smtClean="0"/>
              <a:t>Gỡ bỏ boot loader LILO, dùng lệnh:</a:t>
            </a:r>
          </a:p>
          <a:p>
            <a:pPr lvl="1" eaLnBrk="1" hangingPunct="1"/>
            <a:r>
              <a:rPr lang="en-US" smtClean="0"/>
              <a:t>/sbin/lilo –u</a:t>
            </a:r>
          </a:p>
          <a:p>
            <a:pPr eaLnBrk="1" hangingPunct="1"/>
            <a:r>
              <a:rPr lang="en-US" smtClean="0"/>
              <a:t>Tìm hiểu lệnh lilo:</a:t>
            </a:r>
          </a:p>
          <a:p>
            <a:pPr lvl="1" eaLnBrk="1" hangingPunct="1"/>
            <a:r>
              <a:rPr lang="en-US" smtClean="0"/>
              <a:t>man lilo</a:t>
            </a:r>
          </a:p>
          <a:p>
            <a:pPr eaLnBrk="1" hangingPunct="1"/>
            <a:r>
              <a:rPr lang="en-US" smtClean="0"/>
              <a:t>Tìm hiểu file cấu hình boot loader lilo:</a:t>
            </a:r>
          </a:p>
          <a:p>
            <a:pPr lvl="1" eaLnBrk="1" hangingPunct="1"/>
            <a:r>
              <a:rPr lang="en-US" smtClean="0"/>
              <a:t>man lilo.conf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Kernel image và initrd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Kernel image là hình ảnh nhỏ nhất của kernel được nén thành file vmlinuz-version.tar.gz.</a:t>
            </a:r>
          </a:p>
          <a:p>
            <a:pPr eaLnBrk="1" hangingPunct="1"/>
            <a:r>
              <a:rPr lang="en-US" smtClean="0"/>
              <a:t>Kernel image chứa những thành phần quan trọng cần thiết đầu tiên để boot máy tính.</a:t>
            </a:r>
          </a:p>
          <a:p>
            <a:pPr eaLnBrk="1" hangingPunct="1"/>
            <a:r>
              <a:rPr lang="en-US" smtClean="0"/>
              <a:t>initrd – initial ram disk: được sử dụng để detect phần cứng và load driver.</a:t>
            </a:r>
          </a:p>
          <a:p>
            <a:pPr eaLnBrk="1" hangingPunct="1"/>
            <a:r>
              <a:rPr lang="en-US" smtClean="0"/>
              <a:t>Đồng thời mount file systems dưới dạng read only để tiến hành kiểm tra.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Tiến trình init và file inittab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4478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Tiến trình init là cha của mọi tiến trình.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Tiến trình init sẽ tìm đọc file /etc/inittab để quyết định runlevel nào sẽ được boot.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Mỗi dòng trong /etc/inittab có dạng như sau: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id: runlevels:action:process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16200000">
            <a:off x="2933700" y="32385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 rot="16200000">
            <a:off x="4000500" y="33909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 rot="16200000">
            <a:off x="5067300" y="32385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1910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724400"/>
            <a:ext cx="52578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5257800"/>
            <a:ext cx="38100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3581400" y="3352800"/>
            <a:ext cx="10668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5105400" y="4267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5867400" y="3962400"/>
            <a:ext cx="320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  <a:effectLst/>
              </a:rPr>
              <a:t>Nếu không định nghĩa, sẽ boot vào runlevel nào???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Tiến trình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…(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9550" y="1295400"/>
            <a:ext cx="6521450" cy="53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Tiến trình rc.sysinit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Tiến trình rc.sysinit thực thi những nhiệm vụ sau:</a:t>
            </a:r>
          </a:p>
          <a:p>
            <a:pPr lvl="1" eaLnBrk="1" hangingPunct="1"/>
            <a:r>
              <a:rPr lang="en-US" sz="2200" smtClean="0"/>
              <a:t>thiết lập hostname của máy tính và detect môi trường network.</a:t>
            </a:r>
          </a:p>
          <a:p>
            <a:pPr lvl="1" eaLnBrk="1" hangingPunct="1"/>
            <a:r>
              <a:rPr lang="en-US" sz="2200" smtClean="0"/>
              <a:t>Mount /proc file system.</a:t>
            </a:r>
          </a:p>
          <a:p>
            <a:pPr lvl="1" eaLnBrk="1" hangingPunct="1"/>
            <a:r>
              <a:rPr lang="en-US" sz="2200" smtClean="0"/>
              <a:t>Thiết lập các tham số của kernel.</a:t>
            </a:r>
          </a:p>
          <a:p>
            <a:pPr lvl="1" eaLnBrk="1" hangingPunct="1"/>
            <a:r>
              <a:rPr lang="en-US" sz="2200" smtClean="0"/>
              <a:t>Thiết lập giờ hệ thống, fonts.</a:t>
            </a:r>
          </a:p>
          <a:p>
            <a:pPr lvl="1" eaLnBrk="1" hangingPunct="1"/>
            <a:r>
              <a:rPr lang="en-US" sz="2200" smtClean="0"/>
              <a:t>Khởi tạo phân vùng swap.</a:t>
            </a:r>
          </a:p>
          <a:p>
            <a:pPr lvl="1" eaLnBrk="1" hangingPunct="1"/>
            <a:r>
              <a:rPr lang="en-US" sz="2200" smtClean="0"/>
              <a:t>Check file system và mount lại ở mode read-write.</a:t>
            </a:r>
          </a:p>
          <a:p>
            <a:pPr lvl="1" eaLnBrk="1" hangingPunct="1"/>
            <a:r>
              <a:rPr lang="en-US" sz="2200" smtClean="0"/>
              <a:t>Load những module cần thiết.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/etc/rc.d/rc 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3716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Thực thi tất cả script liên quan đến run level đó.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Vd: nếu runlevel là 5, sẽ gọi thực thi các script trong /etc/rc.d/rc5.d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script này là file symbolic link, link đến các script thật sự, thường chứa trong /etc/init.d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648200"/>
            <a:ext cx="434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5410200"/>
            <a:ext cx="3733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/>
          </p:cNvSpPr>
          <p:nvPr/>
        </p:nvSpPr>
        <p:spPr bwMode="auto">
          <a:xfrm rot="16200000">
            <a:off x="2590800" y="4724400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2590800" y="5486400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86000" y="4953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  <a:effectLst/>
              </a:rPr>
              <a:t>start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362200" y="56991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  <a:effectLst/>
              </a:rPr>
              <a:t>stop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/etc/rc.d/rc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script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Những script có bắt đầu bằng S, hệ thống sẽ gọi chạy lệnh: /etc/rc.d/init.d/&lt;command&gt; start.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Những script bắt đầu bằng K, hệ thống sẽ gọi chạy lệnh: /etc/rc.d/init.d&lt;command&gt; stop.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315200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Quá trình shut down linux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981200" y="1477963"/>
          <a:ext cx="5410200" cy="5295900"/>
        </p:xfrm>
        <a:graphic>
          <a:graphicData uri="http://schemas.openxmlformats.org/presentationml/2006/ole">
            <p:oleObj spid="_x0000_s5122" name="Visio" r:id="rId3" imgW="6941210" imgH="683818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722688"/>
            <a:ext cx="38862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b="1" kern="10" smtClean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b="1" kern="10">
              <a:ln w="19050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2209800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277177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743200" y="2238375"/>
            <a:ext cx="43434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2400" smtClean="0"/>
              <a:t>Boot loader (boot manager)</a:t>
            </a: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2293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2024063" y="3733800"/>
            <a:ext cx="609600" cy="609600"/>
            <a:chOff x="816" y="1872"/>
            <a:chExt cx="384" cy="384"/>
          </a:xfrm>
        </p:grpSpPr>
        <p:sp>
          <p:nvSpPr>
            <p:cNvPr id="65539" name="Oval 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0" name="Oval 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514600" y="42672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743200" y="3733800"/>
            <a:ext cx="43434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2400" smtClean="0"/>
              <a:t>Tiến trình init và file inittab</a:t>
            </a: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gray">
          <a:xfrm>
            <a:off x="2162175" y="37671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514600" y="36195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2743200" y="3009900"/>
            <a:ext cx="43434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2400" smtClean="0"/>
              <a:t>Kernel image và initrd</a:t>
            </a:r>
          </a:p>
        </p:txBody>
      </p:sp>
      <p:grpSp>
        <p:nvGrpSpPr>
          <p:cNvPr id="65593" name="Group 57"/>
          <p:cNvGrpSpPr>
            <a:grpSpLocks/>
          </p:cNvGrpSpPr>
          <p:nvPr/>
        </p:nvGrpSpPr>
        <p:grpSpPr bwMode="auto">
          <a:xfrm>
            <a:off x="2022475" y="2971800"/>
            <a:ext cx="609600" cy="609600"/>
            <a:chOff x="1274" y="2437"/>
            <a:chExt cx="384" cy="384"/>
          </a:xfrm>
        </p:grpSpPr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92" name="Text Box 56"/>
          <p:cNvSpPr txBox="1">
            <a:spLocks noChangeArrowheads="1"/>
          </p:cNvSpPr>
          <p:nvPr/>
        </p:nvSpPr>
        <p:spPr bwMode="gray">
          <a:xfrm>
            <a:off x="2147888" y="3065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19812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2743200" y="1447800"/>
            <a:ext cx="43434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2400" smtClean="0"/>
              <a:t>Quá trình boot Linux</a:t>
            </a:r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1481138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15748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2514600" y="50895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743200" y="4556125"/>
            <a:ext cx="43434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2400" smtClean="0"/>
              <a:t>Tiến trình rc.sysinit</a:t>
            </a:r>
          </a:p>
        </p:txBody>
      </p:sp>
      <p:grpSp>
        <p:nvGrpSpPr>
          <p:cNvPr id="65" name="Group 57"/>
          <p:cNvGrpSpPr>
            <a:grpSpLocks/>
          </p:cNvGrpSpPr>
          <p:nvPr/>
        </p:nvGrpSpPr>
        <p:grpSpPr bwMode="auto">
          <a:xfrm>
            <a:off x="2022475" y="4518025"/>
            <a:ext cx="609600" cy="609600"/>
            <a:chOff x="1274" y="2437"/>
            <a:chExt cx="384" cy="384"/>
          </a:xfrm>
        </p:grpSpPr>
        <p:sp>
          <p:nvSpPr>
            <p:cNvPr id="66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7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3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5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6" name="Text Box 56"/>
          <p:cNvSpPr txBox="1">
            <a:spLocks noChangeArrowheads="1"/>
          </p:cNvSpPr>
          <p:nvPr/>
        </p:nvSpPr>
        <p:spPr bwMode="gray">
          <a:xfrm>
            <a:off x="2147888" y="4611688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5</a:t>
            </a:r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2024063" y="5334000"/>
            <a:ext cx="609600" cy="609600"/>
            <a:chOff x="816" y="1872"/>
            <a:chExt cx="384" cy="384"/>
          </a:xfrm>
        </p:grpSpPr>
        <p:sp>
          <p:nvSpPr>
            <p:cNvPr id="78" name="Oval 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Oval 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Oval 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4" name="Oval 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5" name="Oval 1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6" name="Oval 1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87" name="Line 29"/>
          <p:cNvSpPr>
            <a:spLocks noChangeShapeType="1"/>
          </p:cNvSpPr>
          <p:nvPr/>
        </p:nvSpPr>
        <p:spPr bwMode="auto">
          <a:xfrm>
            <a:off x="2514600" y="59023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30"/>
          <p:cNvSpPr txBox="1">
            <a:spLocks noChangeArrowheads="1"/>
          </p:cNvSpPr>
          <p:nvPr/>
        </p:nvSpPr>
        <p:spPr bwMode="auto">
          <a:xfrm>
            <a:off x="2743200" y="5368925"/>
            <a:ext cx="43434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2400" smtClean="0"/>
              <a:t>/etc/rc.d/rc script</a:t>
            </a:r>
          </a:p>
        </p:txBody>
      </p:sp>
      <p:sp>
        <p:nvSpPr>
          <p:cNvPr id="89" name="Text Box 43"/>
          <p:cNvSpPr txBox="1">
            <a:spLocks noChangeArrowheads="1"/>
          </p:cNvSpPr>
          <p:nvPr/>
        </p:nvSpPr>
        <p:spPr bwMode="gray">
          <a:xfrm>
            <a:off x="2162175" y="54022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>
                <a:solidFill>
                  <a:srgbClr val="000000"/>
                </a:solidFill>
              </a:rPr>
              <a:t>6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90" name="Line 27"/>
          <p:cNvSpPr>
            <a:spLocks noChangeShapeType="1"/>
          </p:cNvSpPr>
          <p:nvPr/>
        </p:nvSpPr>
        <p:spPr bwMode="auto">
          <a:xfrm>
            <a:off x="2562225" y="672465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2790825" y="6191250"/>
            <a:ext cx="43434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2400" smtClean="0"/>
              <a:t>Quá trình shutdown Linux</a:t>
            </a:r>
          </a:p>
        </p:txBody>
      </p:sp>
      <p:grpSp>
        <p:nvGrpSpPr>
          <p:cNvPr id="92" name="Group 57"/>
          <p:cNvGrpSpPr>
            <a:grpSpLocks/>
          </p:cNvGrpSpPr>
          <p:nvPr/>
        </p:nvGrpSpPr>
        <p:grpSpPr bwMode="auto">
          <a:xfrm>
            <a:off x="2070100" y="6153150"/>
            <a:ext cx="609600" cy="609600"/>
            <a:chOff x="1274" y="2437"/>
            <a:chExt cx="384" cy="384"/>
          </a:xfrm>
        </p:grpSpPr>
        <p:sp>
          <p:nvSpPr>
            <p:cNvPr id="93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94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0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1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2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03" name="Text Box 56"/>
          <p:cNvSpPr txBox="1">
            <a:spLocks noChangeArrowheads="1"/>
          </p:cNvSpPr>
          <p:nvPr/>
        </p:nvSpPr>
        <p:spPr bwMode="gray">
          <a:xfrm>
            <a:off x="2195513" y="624681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>
                <a:solidFill>
                  <a:srgbClr val="000000"/>
                </a:solidFill>
              </a:rPr>
              <a:t>7</a:t>
            </a:r>
            <a:endParaRPr 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Quá trình boot linux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550988" y="1258888"/>
          <a:ext cx="6419850" cy="5443537"/>
        </p:xfrm>
        <a:graphic>
          <a:graphicData uri="http://schemas.openxmlformats.org/presentationml/2006/ole">
            <p:oleObj spid="_x0000_s4098" name="Visio" r:id="rId3" imgW="8519160" imgH="722924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Quá trình boot Linux</a:t>
            </a:r>
            <a:r>
              <a:rPr lang="en-US" smtClean="0"/>
              <a:t> </a:t>
            </a:r>
            <a:r>
              <a:rPr lang="en-US" smtClean="0"/>
              <a:t>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BIOS/ POST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MBR (lilo hoặc grub): cho phép lựa chọn hệ điều hành boot.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Kernel + initrd: load kernel và detect hardware.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Mount root file system (read only)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/sbin/init: tiến trình cha của mọi tiến trình.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/etc/inittab: quyết định run level và gọi start các dịch vụ cần thiết của run level đó.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Hiển thị đồ họa nếu ở runlevel 5.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Boot loader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Boot loader hay còn gọi là boot manager cho phép quản lý nhiều hệ điều hành, chọn boot vào hệ điều hành nào.</a:t>
            </a:r>
          </a:p>
          <a:p>
            <a:pPr eaLnBrk="1" hangingPunct="1"/>
            <a:r>
              <a:rPr lang="en-US" sz="2400" smtClean="0"/>
              <a:t>Hai boot loader phổ biến của Linux:</a:t>
            </a:r>
          </a:p>
          <a:p>
            <a:pPr lvl="1" eaLnBrk="1" hangingPunct="1"/>
            <a:r>
              <a:rPr lang="en-US" sz="2200" smtClean="0"/>
              <a:t>LILO (LInux LOader)</a:t>
            </a:r>
          </a:p>
          <a:p>
            <a:pPr lvl="1" eaLnBrk="1" hangingPunct="1"/>
            <a:r>
              <a:rPr lang="en-US" sz="2200" smtClean="0"/>
              <a:t>GRUB (GRand Unified Boot loader)</a:t>
            </a:r>
          </a:p>
          <a:p>
            <a:pPr eaLnBrk="1" hangingPunct="1"/>
            <a:r>
              <a:rPr lang="en-US" sz="2400" smtClean="0"/>
              <a:t>Khi thay đổi file cấu hình, GRUB tự động nhận biết, LILO thì phải dùng lệnh /sbin/lilo để update cấu hình.</a:t>
            </a:r>
          </a:p>
          <a:p>
            <a:pPr eaLnBrk="1" hangingPunct="1"/>
            <a:r>
              <a:rPr lang="en-US" sz="2400" smtClean="0"/>
              <a:t>Ngày nay, GRUB là boot loader mặc định của đại đa số các hệ điểu hành Linux.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Boot loader GRUB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096000"/>
            <a:ext cx="1905000" cy="457200"/>
          </a:xfrm>
          <a:noFill/>
        </p:spPr>
        <p:txBody>
          <a:bodyPr/>
          <a:lstStyle/>
          <a:p>
            <a:fld id="{8E71E611-A34F-42A0-88D5-9E028A06FDFA}" type="slidenum">
              <a:rPr lang="en-US"/>
              <a:pPr/>
              <a:t>6</a:t>
            </a:fld>
            <a:endParaRPr lang="en-US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38200" y="14478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cấu hình grub.conf: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default=0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timeout=10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splashimage=(hd0,0)/grub/splash.xpm.gz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hiddenmenu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title Linux Fedora (2.6.5-1.358smp)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root (hd0,0)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kernel /vmlinuz-2.6.5-1.358smp ro root=LABEL=/ rhgb quiet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initrd /initrd-2.6.5-1.358smp.img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title Windows server 20003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rootnoverify (hd0,1)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chainloader +1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295400" y="2133600"/>
            <a:ext cx="1066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295400" y="32766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295400" y="3657600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743200" y="3657600"/>
            <a:ext cx="9144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657600" y="3810000"/>
            <a:ext cx="1676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4864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410200" y="3595687"/>
            <a:ext cx="323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66FF"/>
                </a:solidFill>
                <a:effectLst/>
              </a:rPr>
              <a:t>Đĩa đầu tiên, partition đầu tiên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Boot loader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GRUB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Cách phân biệt partition trong boot loader GRUB khác với cách thông thường của Linux.</a:t>
            </a:r>
          </a:p>
          <a:p>
            <a:pPr eaLnBrk="1" hangingPunct="1"/>
            <a:r>
              <a:rPr lang="en-US" smtClean="0"/>
              <a:t>GRUB không phân biệt IDE, và SCSI. đĩa cứng được hiểu là: hd%d.</a:t>
            </a:r>
          </a:p>
          <a:p>
            <a:pPr eaLnBrk="1" hangingPunct="1"/>
            <a:r>
              <a:rPr lang="en-US" smtClean="0"/>
              <a:t>%d: là số nguyên, bắt đầu từ zero để chỉ partition đầu tiên.</a:t>
            </a:r>
          </a:p>
          <a:p>
            <a:pPr eaLnBrk="1" hangingPunct="1"/>
            <a:r>
              <a:rPr lang="en-US" smtClean="0"/>
              <a:t>LILO có cách hiểu thông thường như Linux: hdXY, sdXY.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Boot loader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GRUB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Một số lệnh của grub: sử dụng trong mode grub, hoặc trong file grub.conf</a:t>
            </a:r>
          </a:p>
          <a:p>
            <a:pPr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82850"/>
            <a:ext cx="64008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Boot loader LILO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4478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cấu hình lilo.conf: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boot=/dev/hda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prompt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timeout=10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image=/boot/vmlinuz-2.6.5-1.358smp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label=Linux Fedora (2.6.5-1.358smp)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root=/dev/hda1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read-only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other = /dev/hda2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label=Windows server 2003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table=/dev/hda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295400" y="22860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295400" y="3352800"/>
            <a:ext cx="411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057400" y="3733800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62200" y="3733800"/>
            <a:ext cx="1219200" cy="4572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581400" y="3962400"/>
            <a:ext cx="1752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864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02250" y="3748088"/>
            <a:ext cx="367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66FF"/>
                </a:solidFill>
                <a:effectLst/>
              </a:rPr>
              <a:t>Đĩa IDE đầu tiên, partition đầu tiên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771</TotalTime>
  <Words>725</Words>
  <Application>Microsoft PowerPoint</Application>
  <PresentationFormat>On-screen Show (4:3)</PresentationFormat>
  <Paragraphs>132</Paragraphs>
  <Slides>19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cdb2004141gd</vt:lpstr>
      <vt:lpstr>Image</vt:lpstr>
      <vt:lpstr>Microsoft Office Visio Drawing</vt:lpstr>
      <vt:lpstr>Linux</vt:lpstr>
      <vt:lpstr>Nội dung</vt:lpstr>
      <vt:lpstr>Quá trình boot linux</vt:lpstr>
      <vt:lpstr>Quá trình boot Linux (2)</vt:lpstr>
      <vt:lpstr>Boot loader</vt:lpstr>
      <vt:lpstr>Boot loader GRUB</vt:lpstr>
      <vt:lpstr>Boot loader GRUB (2)</vt:lpstr>
      <vt:lpstr>Boot loader GRUB (3)</vt:lpstr>
      <vt:lpstr>Boot loader LILO</vt:lpstr>
      <vt:lpstr>Boot loader LILO (2)</vt:lpstr>
      <vt:lpstr>Kernel image và initrd</vt:lpstr>
      <vt:lpstr>Tiến trình init và file inittab</vt:lpstr>
      <vt:lpstr>Tiến trình init …(2)</vt:lpstr>
      <vt:lpstr>Tiến trình rc.sysinit</vt:lpstr>
      <vt:lpstr>/etc/rc.d/rc script</vt:lpstr>
      <vt:lpstr>/etc/rc.d/rc script (2)</vt:lpstr>
      <vt:lpstr>Quá trình shut down linux</vt:lpstr>
      <vt:lpstr>Slide 18</vt:lpstr>
      <vt:lpstr>Slide 19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106</cp:revision>
  <dcterms:created xsi:type="dcterms:W3CDTF">2008-09-17T15:37:49Z</dcterms:created>
  <dcterms:modified xsi:type="dcterms:W3CDTF">2009-02-20T08:36:14Z</dcterms:modified>
</cp:coreProperties>
</file>