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8" r:id="rId3"/>
    <p:sldId id="277" r:id="rId4"/>
    <p:sldId id="278" r:id="rId5"/>
    <p:sldId id="279" r:id="rId6"/>
    <p:sldId id="280" r:id="rId7"/>
    <p:sldId id="281" r:id="rId8"/>
    <p:sldId id="282" r:id="rId9"/>
    <p:sldId id="283" r:id="rId10"/>
    <p:sldId id="284" r:id="rId11"/>
    <p:sldId id="286" r:id="rId12"/>
    <p:sldId id="287" r:id="rId13"/>
    <p:sldId id="288" r:id="rId14"/>
    <p:sldId id="303" r:id="rId15"/>
    <p:sldId id="331" r:id="rId16"/>
    <p:sldId id="332" r:id="rId17"/>
    <p:sldId id="333" r:id="rId18"/>
    <p:sldId id="304" r:id="rId19"/>
    <p:sldId id="289" r:id="rId20"/>
    <p:sldId id="302" r:id="rId21"/>
    <p:sldId id="291" r:id="rId22"/>
    <p:sldId id="292" r:id="rId23"/>
    <p:sldId id="334" r:id="rId24"/>
    <p:sldId id="293" r:id="rId25"/>
    <p:sldId id="294" r:id="rId26"/>
    <p:sldId id="295" r:id="rId27"/>
    <p:sldId id="296" r:id="rId28"/>
    <p:sldId id="297" r:id="rId29"/>
    <p:sldId id="298" r:id="rId30"/>
    <p:sldId id="299" r:id="rId31"/>
    <p:sldId id="300" r:id="rId32"/>
    <p:sldId id="301" r:id="rId33"/>
    <p:sldId id="329" r:id="rId34"/>
    <p:sldId id="330" r:id="rId35"/>
    <p:sldId id="305" r:id="rId36"/>
    <p:sldId id="308" r:id="rId37"/>
    <p:sldId id="309" r:id="rId38"/>
    <p:sldId id="310" r:id="rId39"/>
    <p:sldId id="307" r:id="rId40"/>
    <p:sldId id="276" r:id="rId41"/>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70"/>
    <a:srgbClr val="000000"/>
    <a:srgbClr val="003295"/>
    <a:srgbClr val="002F8D"/>
    <a:srgbClr val="002A7C"/>
    <a:srgbClr val="777777"/>
    <a:srgbClr val="C0C0C0"/>
    <a:srgbClr val="C4D80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0653" autoAdjust="0"/>
  </p:normalViewPr>
  <p:slideViewPr>
    <p:cSldViewPr>
      <p:cViewPr>
        <p:scale>
          <a:sx n="80" d="100"/>
          <a:sy n="80" d="100"/>
        </p:scale>
        <p:origin x="-216"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88067"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8068"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88069"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4EA4A4-2268-481C-8C06-E1FE6E8913D2}"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492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49263"/>
          </a:xfrm>
          <a:prstGeom prst="rect">
            <a:avLst/>
          </a:prstGeom>
        </p:spPr>
        <p:txBody>
          <a:bodyPr vert="horz" lIns="91440" tIns="45720" rIns="91440" bIns="45720" rtlCol="0"/>
          <a:lstStyle>
            <a:lvl1pPr algn="r">
              <a:defRPr sz="1200"/>
            </a:lvl1pPr>
          </a:lstStyle>
          <a:p>
            <a:fld id="{DDB2CAD4-99BD-4E12-97E0-2F5138D0AA36}" type="datetimeFigureOut">
              <a:rPr lang="en-US" smtClean="0"/>
              <a:pPr/>
              <a:t>3/6/2009</a:t>
            </a:fld>
            <a:endParaRPr lang="en-US"/>
          </a:p>
        </p:txBody>
      </p:sp>
      <p:sp>
        <p:nvSpPr>
          <p:cNvPr id="4" name="Slide Image Placeholder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540750"/>
            <a:ext cx="3078163" cy="449263"/>
          </a:xfrm>
          <a:prstGeom prst="rect">
            <a:avLst/>
          </a:prstGeom>
        </p:spPr>
        <p:txBody>
          <a:bodyPr vert="horz" lIns="91440" tIns="45720" rIns="91440" bIns="45720" rtlCol="0" anchor="b"/>
          <a:lstStyle>
            <a:lvl1pPr algn="r">
              <a:defRPr sz="1200"/>
            </a:lvl1pPr>
          </a:lstStyle>
          <a:p>
            <a:fld id="{707DB028-8CCE-4F9B-9B15-F49B45C1A6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Inode thường</a:t>
            </a:r>
            <a:r>
              <a:rPr lang="en-US" baseline="0" smtClean="0"/>
              <a:t> có kích thước là 128 bytes</a:t>
            </a:r>
            <a:endParaRPr lang="en-US"/>
          </a:p>
        </p:txBody>
      </p:sp>
      <p:sp>
        <p:nvSpPr>
          <p:cNvPr id="4" name="Slide Number Placeholder 3"/>
          <p:cNvSpPr>
            <a:spLocks noGrp="1"/>
          </p:cNvSpPr>
          <p:nvPr>
            <p:ph type="sldNum" sz="quarter" idx="10"/>
          </p:nvPr>
        </p:nvSpPr>
        <p:spPr/>
        <p:txBody>
          <a:bodyPr/>
          <a:lstStyle/>
          <a:p>
            <a:fld id="{707DB028-8CCE-4F9B-9B15-F49B45C1A655}"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7DB028-8CCE-4F9B-9B15-F49B45C1A655}" type="slidenum">
              <a:rPr lang="en-US" smtClean="0"/>
              <a:pPr/>
              <a:t>14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07DB028-8CCE-4F9B-9B15-F49B45C1A655}"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find </a:t>
            </a:r>
            <a:r>
              <a:rPr lang="en-US" i="1" smtClean="0"/>
              <a:t>where-to-look criteria what-to-do</a:t>
            </a:r>
            <a:r>
              <a:rPr lang="en-US"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All arguments to find are optional, and there are defaults for all parts.  (This may depend on which version of find is used.  Here we discuss the freely available GNU version of find, which is the version available on YborStudent.)  For example </a:t>
            </a:r>
            <a:r>
              <a:rPr lang="en-US" i="1" smtClean="0"/>
              <a:t>where-to-look</a:t>
            </a:r>
            <a:r>
              <a:rPr lang="en-US" smtClean="0"/>
              <a:t> defaults to . (that is, the current working directory), </a:t>
            </a:r>
            <a:r>
              <a:rPr lang="en-US" i="1" smtClean="0"/>
              <a:t>criteria</a:t>
            </a:r>
            <a:r>
              <a:rPr lang="en-US" smtClean="0"/>
              <a:t> defaults to none (that is, show all files), and </a:t>
            </a:r>
            <a:r>
              <a:rPr lang="en-US" i="1" smtClean="0"/>
              <a:t>what-to-do</a:t>
            </a:r>
            <a:r>
              <a:rPr lang="en-US" smtClean="0"/>
              <a:t> (known as the find </a:t>
            </a:r>
            <a:r>
              <a:rPr lang="en-US" i="1" smtClean="0"/>
              <a:t>action</a:t>
            </a:r>
            <a:r>
              <a:rPr lang="en-US" smtClean="0"/>
              <a:t>) defaults to -print (that is, display found files to standard output).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Ex: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find . -print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find -print </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find .</a:t>
            </a:r>
          </a:p>
          <a:p>
            <a:r>
              <a:rPr lang="en-US" smtClean="0"/>
              <a:t>Cho cung ket qua</a:t>
            </a:r>
            <a:endParaRPr lang="en-US"/>
          </a:p>
        </p:txBody>
      </p:sp>
      <p:sp>
        <p:nvSpPr>
          <p:cNvPr id="4" name="Slide Number Placeholder 3"/>
          <p:cNvSpPr>
            <a:spLocks noGrp="1"/>
          </p:cNvSpPr>
          <p:nvPr>
            <p:ph type="sldNum" sz="quarter" idx="10"/>
          </p:nvPr>
        </p:nvSpPr>
        <p:spPr/>
        <p:txBody>
          <a:bodyPr/>
          <a:lstStyle/>
          <a:p>
            <a:fld id="{707DB028-8CCE-4F9B-9B15-F49B45C1A655}" type="slidenum">
              <a:rPr lang="en-US" smtClean="0"/>
              <a:pPr/>
              <a:t>38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aphicFrame>
        <p:nvGraphicFramePr>
          <p:cNvPr id="3089" name="Object 17"/>
          <p:cNvGraphicFramePr>
            <a:graphicFrameLocks noChangeAspect="1"/>
          </p:cNvGraphicFramePr>
          <p:nvPr/>
        </p:nvGraphicFramePr>
        <p:xfrm>
          <a:off x="0" y="2371725"/>
          <a:ext cx="9144000" cy="4486275"/>
        </p:xfrm>
        <a:graphic>
          <a:graphicData uri="http://schemas.openxmlformats.org/presentationml/2006/ole">
            <p:oleObj spid="_x0000_s3089" name="Image" r:id="rId3" imgW="10438095" imgH="5980952" progId="">
              <p:embed/>
            </p:oleObj>
          </a:graphicData>
        </a:graphic>
      </p:graphicFrame>
      <p:sp>
        <p:nvSpPr>
          <p:cNvPr id="3075" name="Rectangle 3"/>
          <p:cNvSpPr>
            <a:spLocks noGrp="1" noChangeArrowheads="1"/>
          </p:cNvSpPr>
          <p:nvPr>
            <p:ph type="subTitle" idx="1"/>
          </p:nvPr>
        </p:nvSpPr>
        <p:spPr>
          <a:xfrm>
            <a:off x="990600" y="6324600"/>
            <a:ext cx="7086600" cy="533400"/>
          </a:xfrm>
        </p:spPr>
        <p:txBody>
          <a:bodyPr/>
          <a:lstStyle>
            <a:lvl1pPr marL="0" indent="0" algn="ctr">
              <a:buFont typeface="Wingdings" pitchFamily="2" charset="2"/>
              <a:buNone/>
              <a:defRPr sz="1800" b="0">
                <a:solidFill>
                  <a:schemeClr val="tx2"/>
                </a:solidFill>
              </a:defRPr>
            </a:lvl1pPr>
          </a:lstStyle>
          <a:p>
            <a:r>
              <a:rPr lang="en-US"/>
              <a:t>Click to edit Master subtitle style</a:t>
            </a:r>
          </a:p>
        </p:txBody>
      </p:sp>
      <p:sp>
        <p:nvSpPr>
          <p:cNvPr id="3090" name="Rectangle 18"/>
          <p:cNvSpPr>
            <a:spLocks noChangeArrowheads="1"/>
          </p:cNvSpPr>
          <p:nvPr/>
        </p:nvSpPr>
        <p:spPr bwMode="gray">
          <a:xfrm>
            <a:off x="0" y="23495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
        <p:nvSpPr>
          <p:cNvPr id="3091" name="Rectangle 19"/>
          <p:cNvSpPr>
            <a:spLocks noGrp="1" noChangeArrowheads="1"/>
          </p:cNvSpPr>
          <p:nvPr>
            <p:ph type="ctrTitle" sz="quarter"/>
          </p:nvPr>
        </p:nvSpPr>
        <p:spPr>
          <a:xfrm>
            <a:off x="468313" y="1412875"/>
            <a:ext cx="7993062" cy="720725"/>
          </a:xfrm>
          <a:effectLst>
            <a:outerShdw dist="28398" dir="3806097" algn="ctr" rotWithShape="0">
              <a:srgbClr val="000066">
                <a:alpha val="50000"/>
              </a:srgbClr>
            </a:outerShdw>
          </a:effectLst>
        </p:spPr>
        <p:txBody>
          <a:bodyPr/>
          <a:lstStyle>
            <a:lvl1pPr algn="ctr">
              <a:defRPr sz="4400" b="1">
                <a:solidFill>
                  <a:schemeClr val="accent1"/>
                </a:solidFill>
                <a:latin typeface="Verdana" pitchFamily="34" charset="0"/>
              </a:defRPr>
            </a:lvl1pPr>
          </a:lstStyle>
          <a:p>
            <a:r>
              <a:rPr lang="en-US" altLang="ko-KR"/>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F4D71C4-8C03-4374-BBCB-75E0544E9A4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3007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3007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49E63C-4D7A-49A0-A54C-295CC05C525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52233E-D080-442F-9A0B-0AE8CE8FC7F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62F379-CE4F-486F-BF3F-C3EC705F62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A9EC9AF-440F-4D53-8071-7161E623F35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37DF70C-C62D-4243-9DF2-64109E36E0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1D97ADA-4EB9-489E-A51E-2F8E856DCFB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79B8D38-AF90-4B92-B018-DD2CB0696C3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37E02FB-E5C5-4A43-8BF6-968D88D3CE2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9EF39A-20EB-4CEF-801C-01D3B110D55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2700000" scaled="1"/>
        </a:gradFill>
        <a:effectLst/>
      </p:bgPr>
    </p:bg>
    <p:spTree>
      <p:nvGrpSpPr>
        <p:cNvPr id="1" name=""/>
        <p:cNvGrpSpPr/>
        <p:nvPr/>
      </p:nvGrpSpPr>
      <p:grpSpPr>
        <a:xfrm>
          <a:off x="0" y="0"/>
          <a:ext cx="0" cy="0"/>
          <a:chOff x="0" y="0"/>
          <a:chExt cx="0" cy="0"/>
        </a:xfrm>
      </p:grpSpPr>
      <p:graphicFrame>
        <p:nvGraphicFramePr>
          <p:cNvPr id="1039" name="Object 15"/>
          <p:cNvGraphicFramePr>
            <a:graphicFrameLocks noChangeAspect="1"/>
          </p:cNvGraphicFramePr>
          <p:nvPr/>
        </p:nvGraphicFramePr>
        <p:xfrm>
          <a:off x="0" y="0"/>
          <a:ext cx="9144000" cy="1062038"/>
        </p:xfrm>
        <a:graphic>
          <a:graphicData uri="http://schemas.openxmlformats.org/presentationml/2006/ole">
            <p:oleObj spid="_x0000_s1039" name="Image" r:id="rId14" imgW="10387302" imgH="1205924" progId="">
              <p:embed/>
            </p:oleObj>
          </a:graphicData>
        </a:graphic>
      </p:graphicFrame>
      <p:sp>
        <p:nvSpPr>
          <p:cNvPr id="1027" name="Rectangle 3"/>
          <p:cNvSpPr>
            <a:spLocks noGrp="1" noChangeArrowheads="1"/>
          </p:cNvSpPr>
          <p:nvPr>
            <p:ph type="body" idx="1"/>
          </p:nvPr>
        </p:nvSpPr>
        <p:spPr bwMode="auto">
          <a:xfrm>
            <a:off x="457200" y="1371600"/>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E539141-F741-44A4-BB29-7106F3FE7EFA}" type="slidenum">
              <a:rPr lang="en-US"/>
              <a:pPr/>
              <a:t>‹#›</a:t>
            </a:fld>
            <a:endParaRPr lang="en-US"/>
          </a:p>
        </p:txBody>
      </p:sp>
      <p:sp>
        <p:nvSpPr>
          <p:cNvPr id="1026" name="Rectangle 2"/>
          <p:cNvSpPr>
            <a:spLocks noGrp="1" noChangeArrowheads="1"/>
          </p:cNvSpPr>
          <p:nvPr>
            <p:ph type="title"/>
          </p:nvPr>
        </p:nvSpPr>
        <p:spPr bwMode="auto">
          <a:xfrm>
            <a:off x="990600" y="319088"/>
            <a:ext cx="75438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0" name="Rectangle 16"/>
          <p:cNvSpPr>
            <a:spLocks noChangeArrowheads="1"/>
          </p:cNvSpPr>
          <p:nvPr/>
        </p:nvSpPr>
        <p:spPr bwMode="gray">
          <a:xfrm>
            <a:off x="0" y="1066800"/>
            <a:ext cx="9144000" cy="73025"/>
          </a:xfrm>
          <a:prstGeom prst="rect">
            <a:avLst/>
          </a:prstGeom>
          <a:gradFill rotWithShape="1">
            <a:gsLst>
              <a:gs pos="0">
                <a:schemeClr val="bg1"/>
              </a:gs>
              <a:gs pos="50000">
                <a:schemeClr val="accent1"/>
              </a:gs>
              <a:gs pos="100000">
                <a:schemeClr val="bg1"/>
              </a:gs>
            </a:gsLst>
            <a:lin ang="0" scaled="1"/>
          </a:gradFill>
          <a:ln w="9525">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fontAlgn="base">
        <a:spcBef>
          <a:spcPct val="0"/>
        </a:spcBef>
        <a:spcAft>
          <a:spcPct val="0"/>
        </a:spcAft>
        <a:defRPr sz="3600">
          <a:solidFill>
            <a:schemeClr val="tx2"/>
          </a:solidFill>
          <a:latin typeface="+mj-lt"/>
          <a:ea typeface="+mj-ea"/>
          <a:cs typeface="+mj-cs"/>
        </a:defRPr>
      </a:lvl1pPr>
      <a:lvl2pPr algn="r" rtl="0" fontAlgn="base">
        <a:spcBef>
          <a:spcPct val="0"/>
        </a:spcBef>
        <a:spcAft>
          <a:spcPct val="0"/>
        </a:spcAft>
        <a:defRPr sz="3600">
          <a:solidFill>
            <a:schemeClr val="tx2"/>
          </a:solidFill>
          <a:latin typeface="Arial" charset="0"/>
        </a:defRPr>
      </a:lvl2pPr>
      <a:lvl3pPr algn="r" rtl="0" fontAlgn="base">
        <a:spcBef>
          <a:spcPct val="0"/>
        </a:spcBef>
        <a:spcAft>
          <a:spcPct val="0"/>
        </a:spcAft>
        <a:defRPr sz="3600">
          <a:solidFill>
            <a:schemeClr val="tx2"/>
          </a:solidFill>
          <a:latin typeface="Arial" charset="0"/>
        </a:defRPr>
      </a:lvl3pPr>
      <a:lvl4pPr algn="r" rtl="0" fontAlgn="base">
        <a:spcBef>
          <a:spcPct val="0"/>
        </a:spcBef>
        <a:spcAft>
          <a:spcPct val="0"/>
        </a:spcAft>
        <a:defRPr sz="3600">
          <a:solidFill>
            <a:schemeClr val="tx2"/>
          </a:solidFill>
          <a:latin typeface="Arial" charset="0"/>
        </a:defRPr>
      </a:lvl4pPr>
      <a:lvl5pPr algn="r" rtl="0" fontAlgn="base">
        <a:spcBef>
          <a:spcPct val="0"/>
        </a:spcBef>
        <a:spcAft>
          <a:spcPct val="0"/>
        </a:spcAft>
        <a:defRPr sz="3600">
          <a:solidFill>
            <a:schemeClr val="tx2"/>
          </a:solidFill>
          <a:latin typeface="Arial" charset="0"/>
        </a:defRPr>
      </a:lvl5pPr>
      <a:lvl6pPr marL="457200" algn="r" rtl="0" fontAlgn="base">
        <a:spcBef>
          <a:spcPct val="0"/>
        </a:spcBef>
        <a:spcAft>
          <a:spcPct val="0"/>
        </a:spcAft>
        <a:defRPr sz="3600">
          <a:solidFill>
            <a:schemeClr val="tx2"/>
          </a:solidFill>
          <a:latin typeface="Arial" charset="0"/>
        </a:defRPr>
      </a:lvl6pPr>
      <a:lvl7pPr marL="914400" algn="r" rtl="0" fontAlgn="base">
        <a:spcBef>
          <a:spcPct val="0"/>
        </a:spcBef>
        <a:spcAft>
          <a:spcPct val="0"/>
        </a:spcAft>
        <a:defRPr sz="3600">
          <a:solidFill>
            <a:schemeClr val="tx2"/>
          </a:solidFill>
          <a:latin typeface="Arial" charset="0"/>
        </a:defRPr>
      </a:lvl7pPr>
      <a:lvl8pPr marL="1371600" algn="r" rtl="0" fontAlgn="base">
        <a:spcBef>
          <a:spcPct val="0"/>
        </a:spcBef>
        <a:spcAft>
          <a:spcPct val="0"/>
        </a:spcAft>
        <a:defRPr sz="3600">
          <a:solidFill>
            <a:schemeClr val="tx2"/>
          </a:solidFill>
          <a:latin typeface="Arial" charset="0"/>
        </a:defRPr>
      </a:lvl8pPr>
      <a:lvl9pPr marL="1828800" algn="r" rtl="0" fontAlgn="base">
        <a:spcBef>
          <a:spcPct val="0"/>
        </a:spcBef>
        <a:spcAft>
          <a:spcPct val="0"/>
        </a:spcAft>
        <a:defRPr sz="3600">
          <a:solidFill>
            <a:schemeClr val="tx2"/>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2"/>
          </a:solidFill>
          <a:latin typeface="+mj-lt"/>
        </a:defRPr>
      </a:lvl2pPr>
      <a:lvl3pPr marL="1143000" indent="-228600" algn="l" rtl="0" fontAlgn="base">
        <a:spcBef>
          <a:spcPct val="20000"/>
        </a:spcBef>
        <a:spcAft>
          <a:spcPct val="0"/>
        </a:spcAft>
        <a:buClr>
          <a:schemeClr val="tx1"/>
        </a:buClr>
        <a:buChar char="•"/>
        <a:defRPr sz="2400">
          <a:solidFill>
            <a:schemeClr val="tx2"/>
          </a:solidFill>
          <a:latin typeface="+mj-lt"/>
        </a:defRPr>
      </a:lvl3pPr>
      <a:lvl4pPr marL="1600200" indent="-228600" algn="l" rtl="0" fontAlgn="base">
        <a:spcBef>
          <a:spcPct val="20000"/>
        </a:spcBef>
        <a:spcAft>
          <a:spcPct val="0"/>
        </a:spcAft>
        <a:buChar char="–"/>
        <a:defRPr sz="2000">
          <a:solidFill>
            <a:schemeClr val="tx2"/>
          </a:solidFill>
          <a:latin typeface="+mj-lt"/>
        </a:defRPr>
      </a:lvl4pPr>
      <a:lvl5pPr marL="2057400" indent="-228600" algn="l" rtl="0" fontAlgn="base">
        <a:spcBef>
          <a:spcPct val="20000"/>
        </a:spcBef>
        <a:spcAft>
          <a:spcPct val="0"/>
        </a:spcAft>
        <a:buChar char="»"/>
        <a:defRPr sz="2000">
          <a:solidFill>
            <a:schemeClr val="tx2"/>
          </a:solidFill>
          <a:latin typeface="+mj-lt"/>
        </a:defRPr>
      </a:lvl5pPr>
      <a:lvl6pPr marL="2514600" indent="-228600" algn="l" rtl="0" fontAlgn="base">
        <a:spcBef>
          <a:spcPct val="20000"/>
        </a:spcBef>
        <a:spcAft>
          <a:spcPct val="0"/>
        </a:spcAft>
        <a:buChar char="»"/>
        <a:defRPr sz="2000">
          <a:solidFill>
            <a:schemeClr val="tx2"/>
          </a:solidFill>
          <a:latin typeface="+mj-lt"/>
        </a:defRPr>
      </a:lvl6pPr>
      <a:lvl7pPr marL="2971800" indent="-228600" algn="l" rtl="0" fontAlgn="base">
        <a:spcBef>
          <a:spcPct val="20000"/>
        </a:spcBef>
        <a:spcAft>
          <a:spcPct val="0"/>
        </a:spcAft>
        <a:buChar char="»"/>
        <a:defRPr sz="2000">
          <a:solidFill>
            <a:schemeClr val="tx2"/>
          </a:solidFill>
          <a:latin typeface="+mj-lt"/>
        </a:defRPr>
      </a:lvl7pPr>
      <a:lvl8pPr marL="3429000" indent="-228600" algn="l" rtl="0" fontAlgn="base">
        <a:spcBef>
          <a:spcPct val="20000"/>
        </a:spcBef>
        <a:spcAft>
          <a:spcPct val="0"/>
        </a:spcAft>
        <a:buChar char="»"/>
        <a:defRPr sz="2000">
          <a:solidFill>
            <a:schemeClr val="tx2"/>
          </a:solidFill>
          <a:latin typeface="+mj-lt"/>
        </a:defRPr>
      </a:lvl8pPr>
      <a:lvl9pPr marL="3886200" indent="-228600" algn="l" rtl="0" fontAlgn="base">
        <a:spcBef>
          <a:spcPct val="20000"/>
        </a:spcBef>
        <a:spcAft>
          <a:spcPct val="0"/>
        </a:spcAft>
        <a:buChar char="»"/>
        <a:defRPr sz="2000">
          <a:solidFill>
            <a:schemeClr val="tx2"/>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219200"/>
            <a:ext cx="7924800" cy="1012825"/>
          </a:xfrm>
        </p:spPr>
        <p:txBody>
          <a:bodyPr/>
          <a:lstStyle/>
          <a:p>
            <a:r>
              <a:rPr lang="en-US" sz="4000" smtClean="0"/>
              <a:t>Linux</a:t>
            </a:r>
            <a:endParaRPr lang="en-US" sz="3600">
              <a:solidFill>
                <a:srgbClr val="C4D806"/>
              </a:solidFill>
            </a:endParaRPr>
          </a:p>
        </p:txBody>
      </p:sp>
      <p:sp>
        <p:nvSpPr>
          <p:cNvPr id="2051" name="Rectangle 3"/>
          <p:cNvSpPr>
            <a:spLocks noGrp="1" noChangeArrowheads="1"/>
          </p:cNvSpPr>
          <p:nvPr>
            <p:ph type="subTitle" idx="1"/>
          </p:nvPr>
        </p:nvSpPr>
        <p:spPr/>
        <p:txBody>
          <a:bodyPr/>
          <a:lstStyle/>
          <a:p>
            <a:r>
              <a:rPr lang="en-US" err="1" smtClean="0"/>
              <a:t>Hoàng</a:t>
            </a:r>
            <a:r>
              <a:rPr lang="en-US" smtClean="0"/>
              <a:t> </a:t>
            </a:r>
            <a:r>
              <a:rPr lang="en-US" err="1" smtClean="0"/>
              <a:t>Đức</a:t>
            </a:r>
            <a:r>
              <a:rPr lang="en-US" smtClean="0"/>
              <a:t> </a:t>
            </a:r>
            <a:r>
              <a:rPr lang="en-US" err="1" smtClean="0"/>
              <a:t>Quang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Tập tin Unix vs tập tin Windows</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80000"/>
              </a:lnSpc>
            </a:pPr>
            <a:r>
              <a:rPr lang="fr-FR" smtClean="0"/>
              <a:t>Giống nhau</a:t>
            </a:r>
          </a:p>
          <a:p>
            <a:pPr lvl="1">
              <a:lnSpc>
                <a:spcPct val="80000"/>
              </a:lnSpc>
            </a:pPr>
            <a:r>
              <a:rPr lang="fr-FR" sz="2400" smtClean="0"/>
              <a:t>độ dài tối đa cho tên tập tin là 255</a:t>
            </a:r>
          </a:p>
          <a:p>
            <a:pPr lvl="1">
              <a:lnSpc>
                <a:spcPct val="80000"/>
              </a:lnSpc>
            </a:pPr>
            <a:r>
              <a:rPr lang="fr-FR" sz="2400" smtClean="0"/>
              <a:t>Chấp nhận tất cả các kí tự để đặt tên tập tin (nhưng nên tránh sử dụng các kí tự đặc biệt như * ? [ ] &amp; để tránh sự nhập nhằng trong câu lệnh sử dụng sau này)</a:t>
            </a:r>
          </a:p>
          <a:p>
            <a:pPr>
              <a:lnSpc>
                <a:spcPct val="80000"/>
              </a:lnSpc>
            </a:pPr>
            <a:r>
              <a:rPr lang="fr-FR" smtClean="0"/>
              <a:t>Tính đặc thù của Unix</a:t>
            </a:r>
          </a:p>
          <a:p>
            <a:pPr lvl="1">
              <a:lnSpc>
                <a:spcPct val="80000"/>
              </a:lnSpc>
            </a:pPr>
            <a:r>
              <a:rPr lang="fr-FR" sz="2400" smtClean="0"/>
              <a:t>Quản lý dưới một khung nhìn của tập tin cho cả thư mục và các loại tài nguyên hệ thống (ngoại vi, bảng phân chương đĩa)</a:t>
            </a:r>
          </a:p>
          <a:p>
            <a:pPr lvl="1">
              <a:lnSpc>
                <a:spcPct val="80000"/>
              </a:lnSpc>
            </a:pPr>
            <a:r>
              <a:rPr lang="fr-FR" sz="2400" smtClean="0"/>
              <a:t>Không có khái niệm phần mở rộng của tên tập tin (kí tự '.' trong tên tập tin được đối xử như mọi kí tự khác)</a:t>
            </a:r>
          </a:p>
          <a:p>
            <a:pPr lvl="1">
              <a:lnSpc>
                <a:spcPct val="80000"/>
              </a:lnSpc>
            </a:pPr>
            <a:r>
              <a:rPr lang="fr-FR" sz="2400" smtClean="0"/>
              <a:t>Không dùng ổ đĩa logic trong cây thư mục</a:t>
            </a:r>
          </a:p>
          <a:p>
            <a:pPr lvl="1">
              <a:lnSpc>
                <a:spcPct val="80000"/>
              </a:lnSpc>
            </a:pPr>
            <a:r>
              <a:rPr lang="fr-FR" sz="2400" smtClean="0"/>
              <a:t>'/' được dùng thay cho '\' trong đường dẫn thư mục</a:t>
            </a:r>
          </a:p>
          <a:p>
            <a:pPr>
              <a:lnSpc>
                <a:spcPct val="90000"/>
              </a:lnSpc>
            </a:pP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khái niệm cơ bản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Trong Linux xem file như là một inode, thư mục là một file chứa những entry.</a:t>
            </a:r>
          </a:p>
          <a:p>
            <a:pPr>
              <a:lnSpc>
                <a:spcPct val="90000"/>
              </a:lnSpc>
            </a:pPr>
            <a:r>
              <a:rPr lang="en-US" smtClean="0"/>
              <a:t>Khi tạo một filesystem, những loại khác được tạo trong filesystem, gồm 3 phần :</a:t>
            </a:r>
          </a:p>
          <a:p>
            <a:pPr lvl="1">
              <a:lnSpc>
                <a:spcPct val="90000"/>
              </a:lnSpc>
            </a:pPr>
            <a:r>
              <a:rPr lang="en-US" smtClean="0"/>
              <a:t>Superblock</a:t>
            </a:r>
          </a:p>
          <a:p>
            <a:pPr lvl="1">
              <a:lnSpc>
                <a:spcPct val="90000"/>
              </a:lnSpc>
            </a:pPr>
            <a:r>
              <a:rPr lang="en-US" smtClean="0"/>
              <a:t>Inode</a:t>
            </a:r>
          </a:p>
          <a:p>
            <a:pPr lvl="1">
              <a:lnSpc>
                <a:spcPct val="90000"/>
              </a:lnSpc>
            </a:pPr>
            <a:r>
              <a:rPr lang="en-US" smtClean="0"/>
              <a:t>Storageblock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Superblock</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Superblock là cấu trúc được tạo tại vị trí bắt đầu filesystem. Lưu trữ các thông tin :</a:t>
            </a:r>
          </a:p>
          <a:p>
            <a:pPr lvl="1" algn="just">
              <a:buClr>
                <a:schemeClr val="tx1"/>
              </a:buClr>
            </a:pPr>
            <a:r>
              <a:rPr lang="en-US" smtClean="0"/>
              <a:t>Kích thước và cấu trúc filesystem.</a:t>
            </a:r>
          </a:p>
          <a:p>
            <a:pPr lvl="1" algn="just">
              <a:buClr>
                <a:schemeClr val="tx1"/>
              </a:buClr>
            </a:pPr>
            <a:r>
              <a:rPr lang="en-US" smtClean="0"/>
              <a:t>Thời gian cập nhật filesystem cuối cùng.</a:t>
            </a:r>
          </a:p>
          <a:p>
            <a:pPr lvl="1" algn="just">
              <a:buClr>
                <a:schemeClr val="tx1"/>
              </a:buClr>
            </a:pPr>
            <a:r>
              <a:rPr lang="en-US" smtClean="0"/>
              <a:t>Thông tin trạng thái.</a:t>
            </a:r>
          </a:p>
          <a:p>
            <a:pPr>
              <a:lnSpc>
                <a:spcPct val="90000"/>
              </a:lnSpc>
            </a:pPr>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Inode</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Inode lưu những thông tin về tập tin và thư mục được tạo trong filesystem. Mỗi tập tin tạo ra sẽ được phân bổ một inode lưu thông tin sau :</a:t>
            </a:r>
          </a:p>
          <a:p>
            <a:pPr lvl="1" algn="just">
              <a:buClr>
                <a:schemeClr val="tx1"/>
              </a:buClr>
            </a:pPr>
            <a:r>
              <a:rPr lang="en-US" smtClean="0"/>
              <a:t>Loại tập tin và quyền hạn truy cập.</a:t>
            </a:r>
          </a:p>
          <a:p>
            <a:pPr lvl="1" algn="just">
              <a:buClr>
                <a:schemeClr val="tx1"/>
              </a:buClr>
            </a:pPr>
            <a:r>
              <a:rPr lang="en-US" smtClean="0"/>
              <a:t>Người sở hữu tập tin.</a:t>
            </a:r>
          </a:p>
          <a:p>
            <a:pPr lvl="1" algn="just">
              <a:buClr>
                <a:schemeClr val="tx1"/>
              </a:buClr>
            </a:pPr>
            <a:r>
              <a:rPr lang="en-US" smtClean="0"/>
              <a:t>Kích thước và số hard link đến tập tin.</a:t>
            </a:r>
          </a:p>
          <a:p>
            <a:pPr lvl="1" algn="just">
              <a:buClr>
                <a:schemeClr val="tx1"/>
              </a:buClr>
            </a:pPr>
            <a:r>
              <a:rPr lang="en-US" smtClean="0"/>
              <a:t>Ngày và giờ chỉnh sửa tập tin lần cuối cùng.</a:t>
            </a:r>
          </a:p>
          <a:p>
            <a:pPr lvl="1" algn="just">
              <a:buClr>
                <a:schemeClr val="tx1"/>
              </a:buClr>
            </a:pPr>
            <a:r>
              <a:rPr lang="en-US" smtClean="0"/>
              <a:t>Vị trí lưu nội dung tập tin trong filesystem.</a:t>
            </a:r>
          </a:p>
          <a:p>
            <a:pPr lvl="1" algn="just">
              <a:buClr>
                <a:schemeClr val="tx1"/>
              </a:buClr>
            </a:pPr>
            <a:endParaRPr lang="en-US" smtClean="0"/>
          </a:p>
          <a:p>
            <a:pPr>
              <a:lnSpc>
                <a:spcPct val="90000"/>
              </a:lnSpc>
            </a:pPr>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 (2)</a:t>
            </a:r>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a:srcRect/>
          <a:stretch>
            <a:fillRect/>
          </a:stretch>
        </p:blipFill>
        <p:spPr bwMode="auto">
          <a:xfrm>
            <a:off x="609600" y="1646238"/>
            <a:ext cx="7970838" cy="4525962"/>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 (2)</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3"/>
          <a:srcRect/>
          <a:stretch>
            <a:fillRect/>
          </a:stretch>
        </p:blipFill>
        <p:spPr bwMode="auto">
          <a:xfrm>
            <a:off x="457200" y="509300"/>
            <a:ext cx="6096000" cy="63370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 (3)</a:t>
            </a:r>
            <a:endParaRPr lang="en-US"/>
          </a:p>
        </p:txBody>
      </p:sp>
      <p:sp>
        <p:nvSpPr>
          <p:cNvPr id="3" name="Content Placeholder 2"/>
          <p:cNvSpPr>
            <a:spLocks noGrp="1"/>
          </p:cNvSpPr>
          <p:nvPr>
            <p:ph idx="1"/>
          </p:nvPr>
        </p:nvSpPr>
        <p:spPr/>
        <p:txBody>
          <a:bodyPr/>
          <a:lstStyle/>
          <a:p>
            <a:r>
              <a:rPr lang="en-US" smtClean="0"/>
              <a:t>Mode : file, directory, symbolic link, block device, character device or FIFO</a:t>
            </a:r>
          </a:p>
          <a:p>
            <a:r>
              <a:rPr lang="en-US" smtClean="0"/>
              <a:t>Owner information: thông tin người chủ của tập tin hoặc thư mục này</a:t>
            </a:r>
          </a:p>
          <a:p>
            <a:r>
              <a:rPr lang="en-US" smtClean="0"/>
              <a:t>Size: kích thước tính theo byte</a:t>
            </a:r>
          </a:p>
          <a:p>
            <a:r>
              <a:rPr lang="en-US" smtClean="0"/>
              <a:t>Timestamps: thời gian tạo và sửa đổi cuối cùng</a:t>
            </a:r>
          </a:p>
          <a:p>
            <a:r>
              <a:rPr lang="en-US" smtClean="0"/>
              <a:t>Datablocks:</a:t>
            </a:r>
          </a:p>
          <a:p>
            <a:pPr lvl="1"/>
            <a:r>
              <a:rPr lang="en-US" smtClean="0"/>
              <a:t>12 con trỏ đầu trỏ tới block dữ liệu trên đĩa</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 (4)</a:t>
            </a:r>
            <a:endParaRPr lang="en-US"/>
          </a:p>
        </p:txBody>
      </p:sp>
      <p:graphicFrame>
        <p:nvGraphicFramePr>
          <p:cNvPr id="4" name="Content Placeholder 3"/>
          <p:cNvGraphicFramePr>
            <a:graphicFrameLocks noGrp="1"/>
          </p:cNvGraphicFramePr>
          <p:nvPr>
            <p:ph idx="1"/>
          </p:nvPr>
        </p:nvGraphicFramePr>
        <p:xfrm>
          <a:off x="761997" y="1828799"/>
          <a:ext cx="7772402" cy="4003040"/>
        </p:xfrm>
        <a:graphic>
          <a:graphicData uri="http://schemas.openxmlformats.org/drawingml/2006/table">
            <a:tbl>
              <a:tblPr/>
              <a:tblGrid>
                <a:gridCol w="2057403"/>
                <a:gridCol w="2819400"/>
                <a:gridCol w="2895599"/>
              </a:tblGrid>
              <a:tr h="635000">
                <a:tc>
                  <a:txBody>
                    <a:bodyPr/>
                    <a:lstStyle/>
                    <a:p>
                      <a:pPr marL="0" marR="0" algn="ctr">
                        <a:spcBef>
                          <a:spcPts val="0"/>
                        </a:spcBef>
                        <a:spcAft>
                          <a:spcPts val="600"/>
                        </a:spcAft>
                      </a:pPr>
                      <a:r>
                        <a:rPr lang="en-US" sz="2400" b="1">
                          <a:solidFill>
                            <a:srgbClr val="FF0000"/>
                          </a:solidFill>
                          <a:latin typeface="Times New Roman"/>
                          <a:ea typeface="Times New Roman"/>
                          <a:cs typeface="Times New Roman"/>
                        </a:rPr>
                        <a:t>Inode Address Pointers</a:t>
                      </a:r>
                      <a:endParaRPr lang="en-US" sz="240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600"/>
                        </a:spcAft>
                      </a:pPr>
                      <a:r>
                        <a:rPr lang="en-US" sz="2400" b="1">
                          <a:solidFill>
                            <a:srgbClr val="FF0000"/>
                          </a:solidFill>
                          <a:latin typeface="Times New Roman"/>
                          <a:ea typeface="Times New Roman"/>
                          <a:cs typeface="Times New Roman"/>
                        </a:rPr>
                        <a:t>Data Blocks Addressed</a:t>
                      </a:r>
                      <a:endParaRPr lang="en-US" sz="240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ctr">
                        <a:spcBef>
                          <a:spcPts val="0"/>
                        </a:spcBef>
                        <a:spcAft>
                          <a:spcPts val="600"/>
                        </a:spcAft>
                      </a:pPr>
                      <a:r>
                        <a:rPr lang="en-US" sz="2400" b="1">
                          <a:solidFill>
                            <a:srgbClr val="FF0000"/>
                          </a:solidFill>
                          <a:latin typeface="Times New Roman"/>
                          <a:ea typeface="Times New Roman"/>
                          <a:cs typeface="Times New Roman"/>
                        </a:rPr>
                        <a:t>File Size (4KB block)</a:t>
                      </a:r>
                      <a:endParaRPr lang="en-US" sz="2400">
                        <a:solidFill>
                          <a:srgbClr val="FF0000"/>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635000">
                <a:tc>
                  <a:txBody>
                    <a:bodyPr/>
                    <a:lstStyle/>
                    <a:p>
                      <a:pPr marL="0" marR="0" algn="just">
                        <a:spcBef>
                          <a:spcPts val="0"/>
                        </a:spcBef>
                        <a:spcAft>
                          <a:spcPts val="600"/>
                        </a:spcAft>
                      </a:pPr>
                      <a:r>
                        <a:rPr lang="en-US" sz="2400">
                          <a:latin typeface="Times New Roman"/>
                          <a:ea typeface="Times New Roman"/>
                          <a:cs typeface="Times New Roman"/>
                        </a:rPr>
                        <a:t>12 Direct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48 KB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000">
                <a:tc>
                  <a:txBody>
                    <a:bodyPr/>
                    <a:lstStyle/>
                    <a:p>
                      <a:pPr marL="0" marR="0" algn="just">
                        <a:spcBef>
                          <a:spcPts val="0"/>
                        </a:spcBef>
                        <a:spcAft>
                          <a:spcPts val="600"/>
                        </a:spcAft>
                      </a:pPr>
                      <a:r>
                        <a:rPr lang="en-US" sz="2400">
                          <a:latin typeface="Times New Roman"/>
                          <a:ea typeface="Times New Roman"/>
                          <a:cs typeface="Times New Roman"/>
                        </a:rPr>
                        <a:t>First Indirect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1024 (1*1024)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4,194,304 (4MB)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35000">
                <a:tc>
                  <a:txBody>
                    <a:bodyPr/>
                    <a:lstStyle/>
                    <a:p>
                      <a:pPr marL="0" marR="0" algn="just">
                        <a:spcBef>
                          <a:spcPts val="0"/>
                        </a:spcBef>
                        <a:spcAft>
                          <a:spcPts val="600"/>
                        </a:spcAft>
                      </a:pPr>
                      <a:r>
                        <a:rPr lang="en-US" sz="2400">
                          <a:latin typeface="Times New Roman"/>
                          <a:ea typeface="Times New Roman"/>
                          <a:cs typeface="Times New Roman"/>
                        </a:rPr>
                        <a:t>Second Indirect</a:t>
                      </a:r>
                      <a:endParaRPr lang="en-US" sz="24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1,048,576 (1*1024*1024)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4,294,967,296 (4GB)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70000">
                <a:tc>
                  <a:txBody>
                    <a:bodyPr/>
                    <a:lstStyle/>
                    <a:p>
                      <a:pPr marL="0" marR="0" algn="just">
                        <a:spcBef>
                          <a:spcPts val="0"/>
                        </a:spcBef>
                        <a:spcAft>
                          <a:spcPts val="600"/>
                        </a:spcAft>
                      </a:pPr>
                      <a:r>
                        <a:rPr lang="en-US" sz="2400">
                          <a:latin typeface="Times New Roman"/>
                          <a:ea typeface="Times New Roman"/>
                          <a:cs typeface="Times New Roman"/>
                        </a:rPr>
                        <a:t>Third Indirect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1,073,741,824 (1*1024*1024*1024)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600"/>
                        </a:spcAft>
                      </a:pPr>
                      <a:r>
                        <a:rPr lang="en-US" sz="2400">
                          <a:latin typeface="Times New Roman"/>
                          <a:ea typeface="Times New Roman"/>
                          <a:cs typeface="Times New Roman"/>
                        </a:rPr>
                        <a:t>4,398,046,511,104 (4,000 GB)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Inode (5)</a:t>
            </a:r>
            <a:endParaRPr lang="en-US"/>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a:srcRect/>
          <a:stretch>
            <a:fillRect/>
          </a:stretch>
        </p:blipFill>
        <p:spPr bwMode="auto">
          <a:xfrm>
            <a:off x="609600" y="2133600"/>
            <a:ext cx="7924800" cy="35179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Storageblock</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buClr>
                <a:schemeClr val="tx1"/>
              </a:buClr>
            </a:pPr>
            <a:r>
              <a:rPr lang="en-US" smtClean="0"/>
              <a:t>Storageblock là vùng lưu dữ liệu thực sự của tập tin và thư mục. Nó chia thành những datablock. Mỗi block chứa 1024 ký tự.</a:t>
            </a:r>
          </a:p>
          <a:p>
            <a:pPr lvl="1" algn="just">
              <a:buClr>
                <a:schemeClr val="tx1"/>
              </a:buClr>
            </a:pPr>
            <a:r>
              <a:rPr lang="en-US" smtClean="0"/>
              <a:t>Datablock của tập tin thường lưu inode của tập tin và nội dung của tập tin.</a:t>
            </a:r>
          </a:p>
          <a:p>
            <a:pPr lvl="1" algn="just">
              <a:buClr>
                <a:schemeClr val="tx1"/>
              </a:buClr>
            </a:pPr>
            <a:r>
              <a:rPr lang="en-US" smtClean="0"/>
              <a:t>Datablock của thư mục lưu danh sách những entry gồm inode number, tên tập tin và những thư mục con.</a:t>
            </a:r>
          </a:p>
          <a:p>
            <a:pPr>
              <a:lnSpc>
                <a:spcPct val="90000"/>
              </a:lnSpc>
            </a:pPr>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58" name="Rectangle 22"/>
          <p:cNvSpPr>
            <a:spLocks noGrp="1" noChangeArrowheads="1"/>
          </p:cNvSpPr>
          <p:nvPr>
            <p:ph type="title"/>
          </p:nvPr>
        </p:nvSpPr>
        <p:spPr/>
        <p:txBody>
          <a:bodyPr/>
          <a:lstStyle/>
          <a:p>
            <a:r>
              <a:rPr lang="en-US" err="1" smtClean="0"/>
              <a:t>Nội</a:t>
            </a:r>
            <a:r>
              <a:rPr lang="en-US" smtClean="0"/>
              <a:t> dung</a:t>
            </a:r>
            <a:endParaRPr lang="en-US"/>
          </a:p>
        </p:txBody>
      </p:sp>
      <p:grpSp>
        <p:nvGrpSpPr>
          <p:cNvPr id="65548" name="Group 12"/>
          <p:cNvGrpSpPr>
            <a:grpSpLocks/>
          </p:cNvGrpSpPr>
          <p:nvPr/>
        </p:nvGrpSpPr>
        <p:grpSpPr bwMode="auto">
          <a:xfrm>
            <a:off x="2005013" y="2986088"/>
            <a:ext cx="609600" cy="609600"/>
            <a:chOff x="816" y="1872"/>
            <a:chExt cx="384" cy="384"/>
          </a:xfrm>
        </p:grpSpPr>
        <p:sp>
          <p:nvSpPr>
            <p:cNvPr id="65549" name="Oval 1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50" name="Oval 1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51" name="Oval 1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52" name="Oval 1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53" name="Oval 1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54" name="Oval 1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55" name="Oval 1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56" name="Oval 2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57" name="Oval 2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1" name="Line 25"/>
          <p:cNvSpPr>
            <a:spLocks noChangeShapeType="1"/>
          </p:cNvSpPr>
          <p:nvPr/>
        </p:nvSpPr>
        <p:spPr bwMode="auto">
          <a:xfrm>
            <a:off x="2514600" y="35480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2" name="Text Box 26"/>
          <p:cNvSpPr txBox="1">
            <a:spLocks noChangeArrowheads="1"/>
          </p:cNvSpPr>
          <p:nvPr/>
        </p:nvSpPr>
        <p:spPr bwMode="auto">
          <a:xfrm>
            <a:off x="2743200" y="3014663"/>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File System</a:t>
            </a:r>
            <a:endParaRPr lang="en-US" sz="2400">
              <a:solidFill>
                <a:schemeClr val="tx2"/>
              </a:solidFill>
            </a:endParaRPr>
          </a:p>
        </p:txBody>
      </p:sp>
      <p:sp>
        <p:nvSpPr>
          <p:cNvPr id="65578" name="Text Box 42"/>
          <p:cNvSpPr txBox="1">
            <a:spLocks noChangeArrowheads="1"/>
          </p:cNvSpPr>
          <p:nvPr/>
        </p:nvSpPr>
        <p:spPr bwMode="gray">
          <a:xfrm>
            <a:off x="2133600" y="3070226"/>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2</a:t>
            </a:r>
          </a:p>
        </p:txBody>
      </p:sp>
      <p:grpSp>
        <p:nvGrpSpPr>
          <p:cNvPr id="65538" name="Group 2"/>
          <p:cNvGrpSpPr>
            <a:grpSpLocks/>
          </p:cNvGrpSpPr>
          <p:nvPr/>
        </p:nvGrpSpPr>
        <p:grpSpPr bwMode="auto">
          <a:xfrm>
            <a:off x="2024063" y="4786313"/>
            <a:ext cx="609600" cy="609600"/>
            <a:chOff x="816" y="1872"/>
            <a:chExt cx="384" cy="384"/>
          </a:xfrm>
        </p:grpSpPr>
        <p:sp>
          <p:nvSpPr>
            <p:cNvPr id="65539" name="Oval 3"/>
            <p:cNvSpPr>
              <a:spLocks noChangeArrowheads="1"/>
            </p:cNvSpPr>
            <p:nvPr/>
          </p:nvSpPr>
          <p:spPr bwMode="gray">
            <a:xfrm>
              <a:off x="816" y="1872"/>
              <a:ext cx="384" cy="384"/>
            </a:xfrm>
            <a:prstGeom prst="ellipse">
              <a:avLst/>
            </a:prstGeom>
            <a:gradFill rotWithShape="1">
              <a:gsLst>
                <a:gs pos="0">
                  <a:schemeClr val="accent2">
                    <a:gamma/>
                    <a:tint val="0"/>
                    <a:invGamma/>
                  </a:schemeClr>
                </a:gs>
                <a:gs pos="50000">
                  <a:schemeClr val="accent2"/>
                </a:gs>
                <a:gs pos="100000">
                  <a:schemeClr val="accent2">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5540" name="Oval 4"/>
            <p:cNvSpPr>
              <a:spLocks noChangeArrowheads="1"/>
            </p:cNvSpPr>
            <p:nvPr/>
          </p:nvSpPr>
          <p:spPr bwMode="gray">
            <a:xfrm>
              <a:off x="816" y="1872"/>
              <a:ext cx="384" cy="384"/>
            </a:xfrm>
            <a:prstGeom prst="ellipse">
              <a:avLst/>
            </a:prstGeom>
            <a:gradFill rotWithShape="1">
              <a:gsLst>
                <a:gs pos="0">
                  <a:schemeClr val="accent2">
                    <a:alpha val="32001"/>
                  </a:schemeClr>
                </a:gs>
                <a:gs pos="100000">
                  <a:schemeClr val="accent2">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41" name="Oval 5"/>
            <p:cNvSpPr>
              <a:spLocks noChangeArrowheads="1"/>
            </p:cNvSpPr>
            <p:nvPr/>
          </p:nvSpPr>
          <p:spPr bwMode="gray">
            <a:xfrm>
              <a:off x="841" y="1897"/>
              <a:ext cx="334" cy="334"/>
            </a:xfrm>
            <a:prstGeom prst="ellipse">
              <a:avLst/>
            </a:prstGeom>
            <a:gradFill rotWithShape="1">
              <a:gsLst>
                <a:gs pos="0">
                  <a:schemeClr val="accent2">
                    <a:gamma/>
                    <a:shade val="54118"/>
                    <a:invGamma/>
                  </a:schemeClr>
                </a:gs>
                <a:gs pos="50000">
                  <a:schemeClr val="accent2"/>
                </a:gs>
                <a:gs pos="100000">
                  <a:schemeClr val="accent2">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42" name="Oval 6"/>
            <p:cNvSpPr>
              <a:spLocks noChangeArrowheads="1"/>
            </p:cNvSpPr>
            <p:nvPr/>
          </p:nvSpPr>
          <p:spPr bwMode="gray">
            <a:xfrm>
              <a:off x="866" y="1922"/>
              <a:ext cx="334" cy="334"/>
            </a:xfrm>
            <a:prstGeom prst="ellipse">
              <a:avLst/>
            </a:prstGeom>
            <a:gradFill rotWithShape="1">
              <a:gsLst>
                <a:gs pos="0">
                  <a:schemeClr val="accent2">
                    <a:gamma/>
                    <a:shade val="63529"/>
                    <a:invGamma/>
                  </a:schemeClr>
                </a:gs>
                <a:gs pos="100000">
                  <a:schemeClr val="accent2">
                    <a:alpha val="0"/>
                  </a:schemeClr>
                </a:gs>
              </a:gsLst>
              <a:lin ang="2700000" scaled="1"/>
            </a:gradFill>
            <a:ln w="38100" algn="ctr">
              <a:noFill/>
              <a:round/>
              <a:headEnd/>
              <a:tailEnd/>
            </a:ln>
            <a:effectLst/>
          </p:spPr>
          <p:txBody>
            <a:bodyPr anchor="ctr">
              <a:spAutoFit/>
            </a:bodyPr>
            <a:lstStyle/>
            <a:p>
              <a:endParaRPr lang="en-US"/>
            </a:p>
          </p:txBody>
        </p:sp>
        <p:sp>
          <p:nvSpPr>
            <p:cNvPr id="65543" name="Oval 7"/>
            <p:cNvSpPr>
              <a:spLocks noChangeArrowheads="1"/>
            </p:cNvSpPr>
            <p:nvPr/>
          </p:nvSpPr>
          <p:spPr bwMode="gray">
            <a:xfrm>
              <a:off x="859" y="1914"/>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44" name="Oval 8"/>
            <p:cNvSpPr>
              <a:spLocks noChangeArrowheads="1"/>
            </p:cNvSpPr>
            <p:nvPr/>
          </p:nvSpPr>
          <p:spPr bwMode="gray">
            <a:xfrm>
              <a:off x="864" y="1919"/>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45" name="Oval 9"/>
            <p:cNvSpPr>
              <a:spLocks noChangeArrowheads="1"/>
            </p:cNvSpPr>
            <p:nvPr/>
          </p:nvSpPr>
          <p:spPr bwMode="gray">
            <a:xfrm>
              <a:off x="868" y="1921"/>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46" name="Oval 10"/>
            <p:cNvSpPr>
              <a:spLocks noChangeArrowheads="1"/>
            </p:cNvSpPr>
            <p:nvPr/>
          </p:nvSpPr>
          <p:spPr bwMode="gray">
            <a:xfrm>
              <a:off x="871" y="1923"/>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47" name="Oval 11"/>
            <p:cNvSpPr>
              <a:spLocks noChangeArrowheads="1"/>
            </p:cNvSpPr>
            <p:nvPr/>
          </p:nvSpPr>
          <p:spPr bwMode="gray">
            <a:xfrm>
              <a:off x="886" y="1931"/>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65" name="Line 29"/>
          <p:cNvSpPr>
            <a:spLocks noChangeShapeType="1"/>
          </p:cNvSpPr>
          <p:nvPr/>
        </p:nvSpPr>
        <p:spPr bwMode="auto">
          <a:xfrm>
            <a:off x="2514600" y="5354638"/>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6" name="Text Box 30"/>
          <p:cNvSpPr txBox="1">
            <a:spLocks noChangeArrowheads="1"/>
          </p:cNvSpPr>
          <p:nvPr/>
        </p:nvSpPr>
        <p:spPr bwMode="auto">
          <a:xfrm>
            <a:off x="2743200" y="4821238"/>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Các loại tập tin</a:t>
            </a:r>
            <a:endParaRPr lang="en-US" sz="2400">
              <a:solidFill>
                <a:schemeClr val="tx2"/>
              </a:solidFill>
            </a:endParaRPr>
          </a:p>
        </p:txBody>
      </p:sp>
      <p:sp>
        <p:nvSpPr>
          <p:cNvPr id="65579" name="Text Box 43"/>
          <p:cNvSpPr txBox="1">
            <a:spLocks noChangeArrowheads="1"/>
          </p:cNvSpPr>
          <p:nvPr/>
        </p:nvSpPr>
        <p:spPr bwMode="gray">
          <a:xfrm>
            <a:off x="2162175" y="4854576"/>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4</a:t>
            </a:r>
          </a:p>
        </p:txBody>
      </p:sp>
      <p:sp>
        <p:nvSpPr>
          <p:cNvPr id="65563" name="Line 27"/>
          <p:cNvSpPr>
            <a:spLocks noChangeShapeType="1"/>
          </p:cNvSpPr>
          <p:nvPr/>
        </p:nvSpPr>
        <p:spPr bwMode="auto">
          <a:xfrm>
            <a:off x="2514600" y="4440238"/>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4" name="Text Box 28"/>
          <p:cNvSpPr txBox="1">
            <a:spLocks noChangeArrowheads="1"/>
          </p:cNvSpPr>
          <p:nvPr/>
        </p:nvSpPr>
        <p:spPr bwMode="auto">
          <a:xfrm>
            <a:off x="2743200" y="3906838"/>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Một số khái niệm cơ bản</a:t>
            </a:r>
            <a:endParaRPr lang="en-US" sz="2400">
              <a:solidFill>
                <a:schemeClr val="tx2"/>
              </a:solidFill>
            </a:endParaRPr>
          </a:p>
        </p:txBody>
      </p:sp>
      <p:grpSp>
        <p:nvGrpSpPr>
          <p:cNvPr id="65593" name="Group 57"/>
          <p:cNvGrpSpPr>
            <a:grpSpLocks/>
          </p:cNvGrpSpPr>
          <p:nvPr/>
        </p:nvGrpSpPr>
        <p:grpSpPr bwMode="auto">
          <a:xfrm>
            <a:off x="2022475" y="3868738"/>
            <a:ext cx="609600" cy="609600"/>
            <a:chOff x="1274" y="2437"/>
            <a:chExt cx="384" cy="384"/>
          </a:xfrm>
        </p:grpSpPr>
        <p:sp>
          <p:nvSpPr>
            <p:cNvPr id="65582"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83"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84"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85"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86"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587"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588"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589"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590"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591"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592" name="Text Box 56"/>
          <p:cNvSpPr txBox="1">
            <a:spLocks noChangeArrowheads="1"/>
          </p:cNvSpPr>
          <p:nvPr/>
        </p:nvSpPr>
        <p:spPr bwMode="gray">
          <a:xfrm>
            <a:off x="2147888" y="3962401"/>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59" name="Line 23"/>
          <p:cNvSpPr>
            <a:spLocks noChangeShapeType="1"/>
          </p:cNvSpPr>
          <p:nvPr/>
        </p:nvSpPr>
        <p:spPr bwMode="auto">
          <a:xfrm>
            <a:off x="2514600" y="2633663"/>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5560" name="Text Box 24"/>
          <p:cNvSpPr txBox="1">
            <a:spLocks noChangeArrowheads="1"/>
          </p:cNvSpPr>
          <p:nvPr/>
        </p:nvSpPr>
        <p:spPr bwMode="auto">
          <a:xfrm>
            <a:off x="2743200" y="2100263"/>
            <a:ext cx="4343400" cy="461665"/>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Disk và Partition</a:t>
            </a:r>
          </a:p>
        </p:txBody>
      </p:sp>
      <p:grpSp>
        <p:nvGrpSpPr>
          <p:cNvPr id="65594" name="Group 58"/>
          <p:cNvGrpSpPr>
            <a:grpSpLocks/>
          </p:cNvGrpSpPr>
          <p:nvPr/>
        </p:nvGrpSpPr>
        <p:grpSpPr bwMode="auto">
          <a:xfrm>
            <a:off x="2003425" y="2133601"/>
            <a:ext cx="609600" cy="609600"/>
            <a:chOff x="1274" y="2437"/>
            <a:chExt cx="384" cy="384"/>
          </a:xfrm>
        </p:grpSpPr>
        <p:sp>
          <p:nvSpPr>
            <p:cNvPr id="65595" name="Text Box 59"/>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5596" name="Oval 60"/>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5597" name="Oval 61"/>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5598" name="Oval 62"/>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599" name="Oval 63"/>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65600" name="Oval 64"/>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65601" name="Oval 65"/>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65602" name="Oval 66"/>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65603" name="Oval 67"/>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65604" name="Oval 68"/>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65605" name="Text Box 69"/>
          <p:cNvSpPr txBox="1">
            <a:spLocks noChangeArrowheads="1"/>
          </p:cNvSpPr>
          <p:nvPr/>
        </p:nvSpPr>
        <p:spPr bwMode="gray">
          <a:xfrm>
            <a:off x="2128838" y="2227263"/>
            <a:ext cx="354013" cy="457200"/>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1</a:t>
            </a:r>
          </a:p>
        </p:txBody>
      </p:sp>
      <p:sp>
        <p:nvSpPr>
          <p:cNvPr id="63" name="Line 27"/>
          <p:cNvSpPr>
            <a:spLocks noChangeShapeType="1"/>
          </p:cNvSpPr>
          <p:nvPr/>
        </p:nvSpPr>
        <p:spPr bwMode="auto">
          <a:xfrm>
            <a:off x="2514600" y="6362700"/>
            <a:ext cx="4800600" cy="1588"/>
          </a:xfrm>
          <a:prstGeom prst="line">
            <a:avLst/>
          </a:prstGeom>
          <a:noFill/>
          <a:ln w="25400">
            <a:solidFill>
              <a:schemeClr val="tx2"/>
            </a:solidFill>
            <a:prstDash val="sysDot"/>
            <a:round/>
            <a:headEnd/>
            <a:tailEnd type="oval" w="med" len="med"/>
          </a:ln>
          <a:effectLst/>
        </p:spPr>
        <p:txBody>
          <a:bodyPr wrap="none" anchor="ctr"/>
          <a:lstStyle/>
          <a:p>
            <a:endParaRPr lang="en-US"/>
          </a:p>
        </p:txBody>
      </p:sp>
      <p:sp>
        <p:nvSpPr>
          <p:cNvPr id="64" name="Text Box 28"/>
          <p:cNvSpPr txBox="1">
            <a:spLocks noChangeArrowheads="1"/>
          </p:cNvSpPr>
          <p:nvPr/>
        </p:nvSpPr>
        <p:spPr bwMode="auto">
          <a:xfrm>
            <a:off x="2743200" y="5829300"/>
            <a:ext cx="4343400" cy="457200"/>
          </a:xfrm>
          <a:prstGeom prst="rect">
            <a:avLst/>
          </a:prstGeom>
          <a:noFill/>
          <a:ln w="9525" algn="ctr">
            <a:noFill/>
            <a:miter lim="800000"/>
            <a:headEnd/>
            <a:tailEnd/>
          </a:ln>
          <a:effectLst/>
        </p:spPr>
        <p:txBody>
          <a:bodyPr>
            <a:spAutoFit/>
          </a:bodyPr>
          <a:lstStyle/>
          <a:p>
            <a:pPr eaLnBrk="0" hangingPunct="0"/>
            <a:r>
              <a:rPr lang="en-US" sz="2400" smtClean="0">
                <a:solidFill>
                  <a:schemeClr val="tx2"/>
                </a:solidFill>
              </a:rPr>
              <a:t>Một số lệnh quản lý tập tin</a:t>
            </a:r>
            <a:endParaRPr lang="en-US" sz="2400">
              <a:solidFill>
                <a:schemeClr val="tx2"/>
              </a:solidFill>
            </a:endParaRPr>
          </a:p>
        </p:txBody>
      </p:sp>
      <p:grpSp>
        <p:nvGrpSpPr>
          <p:cNvPr id="65" name="Group 57"/>
          <p:cNvGrpSpPr>
            <a:grpSpLocks/>
          </p:cNvGrpSpPr>
          <p:nvPr/>
        </p:nvGrpSpPr>
        <p:grpSpPr bwMode="auto">
          <a:xfrm>
            <a:off x="2022475" y="5791200"/>
            <a:ext cx="609600" cy="609600"/>
            <a:chOff x="1274" y="2437"/>
            <a:chExt cx="384" cy="384"/>
          </a:xfrm>
        </p:grpSpPr>
        <p:sp>
          <p:nvSpPr>
            <p:cNvPr id="66" name="Text Box 46"/>
            <p:cNvSpPr txBox="1">
              <a:spLocks noChangeArrowheads="1"/>
            </p:cNvSpPr>
            <p:nvPr/>
          </p:nvSpPr>
          <p:spPr bwMode="gray">
            <a:xfrm>
              <a:off x="1352" y="2485"/>
              <a:ext cx="223" cy="288"/>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3</a:t>
              </a:r>
            </a:p>
          </p:txBody>
        </p:sp>
        <p:sp>
          <p:nvSpPr>
            <p:cNvPr id="67" name="Oval 47"/>
            <p:cNvSpPr>
              <a:spLocks noChangeArrowheads="1"/>
            </p:cNvSpPr>
            <p:nvPr/>
          </p:nvSpPr>
          <p:spPr bwMode="gray">
            <a:xfrm>
              <a:off x="1274" y="2437"/>
              <a:ext cx="384" cy="384"/>
            </a:xfrm>
            <a:prstGeom prst="ellipse">
              <a:avLst/>
            </a:prstGeom>
            <a:solidFill>
              <a:schemeClr val="accent1"/>
            </a:solidFill>
            <a:ln w="38100" algn="ctr">
              <a:noFill/>
              <a:round/>
              <a:headEnd/>
              <a:tailEnd/>
            </a:ln>
            <a:effectLst/>
          </p:spPr>
          <p:txBody>
            <a:bodyPr wrap="none" anchor="ctr">
              <a:spAutoFit/>
            </a:bodyPr>
            <a:lstStyle/>
            <a:p>
              <a:endParaRPr lang="en-US"/>
            </a:p>
          </p:txBody>
        </p:sp>
        <p:sp>
          <p:nvSpPr>
            <p:cNvPr id="68" name="Oval 48"/>
            <p:cNvSpPr>
              <a:spLocks noChangeArrowheads="1"/>
            </p:cNvSpPr>
            <p:nvPr/>
          </p:nvSpPr>
          <p:spPr bwMode="gray">
            <a:xfrm>
              <a:off x="1274" y="2437"/>
              <a:ext cx="384" cy="384"/>
            </a:xfrm>
            <a:prstGeom prst="ellipse">
              <a:avLst/>
            </a:prstGeom>
            <a:gradFill rotWithShape="1">
              <a:gsLst>
                <a:gs pos="0">
                  <a:schemeClr val="accent1">
                    <a:alpha val="32001"/>
                  </a:schemeClr>
                </a:gs>
                <a:gs pos="100000">
                  <a:schemeClr val="accent1">
                    <a:gamma/>
                    <a:shade val="0"/>
                    <a:invGamma/>
                    <a:alpha val="89999"/>
                  </a:schemeClr>
                </a:gs>
              </a:gsLst>
              <a:lin ang="2700000" scaled="1"/>
            </a:gradFill>
            <a:ln w="38100" algn="ctr">
              <a:noFill/>
              <a:round/>
              <a:headEnd/>
              <a:tailEnd/>
            </a:ln>
            <a:effectLst/>
          </p:spPr>
          <p:txBody>
            <a:bodyPr wrap="none" anchor="ctr">
              <a:spAutoFit/>
            </a:bodyPr>
            <a:lstStyle/>
            <a:p>
              <a:endParaRPr lang="en-US"/>
            </a:p>
          </p:txBody>
        </p:sp>
        <p:sp>
          <p:nvSpPr>
            <p:cNvPr id="69" name="Oval 49"/>
            <p:cNvSpPr>
              <a:spLocks noChangeArrowheads="1"/>
            </p:cNvSpPr>
            <p:nvPr/>
          </p:nvSpPr>
          <p:spPr bwMode="gray">
            <a:xfrm>
              <a:off x="1299" y="2462"/>
              <a:ext cx="334" cy="334"/>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0" name="Oval 50"/>
            <p:cNvSpPr>
              <a:spLocks noChangeArrowheads="1"/>
            </p:cNvSpPr>
            <p:nvPr/>
          </p:nvSpPr>
          <p:spPr bwMode="gray">
            <a:xfrm>
              <a:off x="1299" y="2463"/>
              <a:ext cx="334" cy="334"/>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en-US"/>
            </a:p>
          </p:txBody>
        </p:sp>
        <p:sp>
          <p:nvSpPr>
            <p:cNvPr id="71" name="Oval 51"/>
            <p:cNvSpPr>
              <a:spLocks noChangeArrowheads="1"/>
            </p:cNvSpPr>
            <p:nvPr/>
          </p:nvSpPr>
          <p:spPr bwMode="gray">
            <a:xfrm>
              <a:off x="1317" y="2479"/>
              <a:ext cx="300" cy="300"/>
            </a:xfrm>
            <a:prstGeom prst="ellipse">
              <a:avLst/>
            </a:prstGeom>
            <a:solidFill>
              <a:srgbClr val="333333"/>
            </a:solidFill>
            <a:ln w="38100" algn="ctr">
              <a:noFill/>
              <a:round/>
              <a:headEnd/>
              <a:tailEnd/>
            </a:ln>
            <a:effectLst/>
          </p:spPr>
          <p:txBody>
            <a:bodyPr anchor="ctr">
              <a:spAutoFit/>
            </a:bodyPr>
            <a:lstStyle/>
            <a:p>
              <a:endParaRPr lang="en-US"/>
            </a:p>
          </p:txBody>
        </p:sp>
        <p:sp>
          <p:nvSpPr>
            <p:cNvPr id="72" name="Oval 52"/>
            <p:cNvSpPr>
              <a:spLocks noChangeArrowheads="1"/>
            </p:cNvSpPr>
            <p:nvPr/>
          </p:nvSpPr>
          <p:spPr bwMode="gray">
            <a:xfrm>
              <a:off x="1322" y="2484"/>
              <a:ext cx="291" cy="291"/>
            </a:xfrm>
            <a:prstGeom prst="ellipse">
              <a:avLst/>
            </a:prstGeom>
            <a:gradFill rotWithShape="1">
              <a:gsLst>
                <a:gs pos="0">
                  <a:srgbClr val="C0C0C0">
                    <a:gamma/>
                    <a:shade val="46275"/>
                    <a:invGamma/>
                  </a:srgbClr>
                </a:gs>
                <a:gs pos="100000">
                  <a:srgbClr val="C0C0C0"/>
                </a:gs>
              </a:gsLst>
              <a:lin ang="5400000" scaled="1"/>
            </a:gradFill>
            <a:ln w="9525" algn="ctr">
              <a:noFill/>
              <a:round/>
              <a:headEnd/>
              <a:tailEnd/>
            </a:ln>
            <a:effectLst/>
          </p:spPr>
          <p:txBody>
            <a:bodyPr vert="eaVert" wrap="none" anchor="ctr"/>
            <a:lstStyle/>
            <a:p>
              <a:endParaRPr lang="en-US"/>
            </a:p>
          </p:txBody>
        </p:sp>
        <p:sp>
          <p:nvSpPr>
            <p:cNvPr id="73" name="Oval 53"/>
            <p:cNvSpPr>
              <a:spLocks noChangeArrowheads="1"/>
            </p:cNvSpPr>
            <p:nvPr/>
          </p:nvSpPr>
          <p:spPr bwMode="gray">
            <a:xfrm>
              <a:off x="1326" y="2486"/>
              <a:ext cx="283" cy="283"/>
            </a:xfrm>
            <a:prstGeom prst="ellipse">
              <a:avLst/>
            </a:prstGeom>
            <a:gradFill rotWithShape="1">
              <a:gsLst>
                <a:gs pos="0">
                  <a:srgbClr val="C0C0C0">
                    <a:alpha val="0"/>
                  </a:srgbClr>
                </a:gs>
                <a:gs pos="100000">
                  <a:srgbClr val="C0C0C0">
                    <a:gamma/>
                    <a:tint val="34902"/>
                    <a:invGamma/>
                  </a:srgbClr>
                </a:gs>
              </a:gsLst>
              <a:lin ang="5400000" scaled="1"/>
            </a:gradFill>
            <a:ln w="9525" algn="ctr">
              <a:noFill/>
              <a:round/>
              <a:headEnd/>
              <a:tailEnd/>
            </a:ln>
            <a:effectLst/>
          </p:spPr>
          <p:txBody>
            <a:bodyPr vert="eaVert" wrap="none" anchor="ctr"/>
            <a:lstStyle/>
            <a:p>
              <a:endParaRPr lang="en-US"/>
            </a:p>
          </p:txBody>
        </p:sp>
        <p:sp>
          <p:nvSpPr>
            <p:cNvPr id="74" name="Oval 54"/>
            <p:cNvSpPr>
              <a:spLocks noChangeArrowheads="1"/>
            </p:cNvSpPr>
            <p:nvPr/>
          </p:nvSpPr>
          <p:spPr bwMode="gray">
            <a:xfrm>
              <a:off x="1329" y="2488"/>
              <a:ext cx="270" cy="265"/>
            </a:xfrm>
            <a:prstGeom prst="ellipse">
              <a:avLst/>
            </a:prstGeom>
            <a:gradFill rotWithShape="1">
              <a:gsLst>
                <a:gs pos="0">
                  <a:srgbClr val="C0C0C0">
                    <a:gamma/>
                    <a:shade val="79216"/>
                    <a:invGamma/>
                  </a:srgbClr>
                </a:gs>
                <a:gs pos="100000">
                  <a:srgbClr val="C0C0C0">
                    <a:alpha val="48000"/>
                  </a:srgbClr>
                </a:gs>
              </a:gsLst>
              <a:lin ang="5400000" scaled="1"/>
            </a:gradFill>
            <a:ln w="9525" algn="ctr">
              <a:noFill/>
              <a:round/>
              <a:headEnd/>
              <a:tailEnd/>
            </a:ln>
            <a:effectLst/>
          </p:spPr>
          <p:txBody>
            <a:bodyPr vert="eaVert" wrap="none" anchor="ctr"/>
            <a:lstStyle/>
            <a:p>
              <a:endParaRPr lang="en-US"/>
            </a:p>
          </p:txBody>
        </p:sp>
        <p:sp>
          <p:nvSpPr>
            <p:cNvPr id="75" name="Oval 55"/>
            <p:cNvSpPr>
              <a:spLocks noChangeArrowheads="1"/>
            </p:cNvSpPr>
            <p:nvPr/>
          </p:nvSpPr>
          <p:spPr bwMode="gray">
            <a:xfrm>
              <a:off x="1344" y="2496"/>
              <a:ext cx="240" cy="215"/>
            </a:xfrm>
            <a:prstGeom prst="ellipse">
              <a:avLst/>
            </a:prstGeom>
            <a:gradFill rotWithShape="1">
              <a:gsLst>
                <a:gs pos="0">
                  <a:srgbClr val="C0C0C0">
                    <a:gamma/>
                    <a:tint val="0"/>
                    <a:invGamma/>
                  </a:srgbClr>
                </a:gs>
                <a:gs pos="100000">
                  <a:srgbClr val="C0C0C0">
                    <a:alpha val="38000"/>
                  </a:srgbClr>
                </a:gs>
              </a:gsLst>
              <a:lin ang="5400000" scaled="1"/>
            </a:gradFill>
            <a:ln w="9525" algn="ctr">
              <a:noFill/>
              <a:round/>
              <a:headEnd/>
              <a:tailEnd/>
            </a:ln>
            <a:effectLst/>
          </p:spPr>
          <p:txBody>
            <a:bodyPr vert="eaVert" wrap="none" anchor="ctr"/>
            <a:lstStyle/>
            <a:p>
              <a:endParaRPr lang="en-US"/>
            </a:p>
          </p:txBody>
        </p:sp>
      </p:grpSp>
      <p:sp>
        <p:nvSpPr>
          <p:cNvPr id="76" name="Text Box 56"/>
          <p:cNvSpPr txBox="1">
            <a:spLocks noChangeArrowheads="1"/>
          </p:cNvSpPr>
          <p:nvPr/>
        </p:nvSpPr>
        <p:spPr bwMode="gray">
          <a:xfrm>
            <a:off x="2147888" y="5884863"/>
            <a:ext cx="356188" cy="461665"/>
          </a:xfrm>
          <a:prstGeom prst="rect">
            <a:avLst/>
          </a:prstGeom>
          <a:noFill/>
          <a:ln w="9525" algn="ctr">
            <a:noFill/>
            <a:miter lim="800000"/>
            <a:headEnd/>
            <a:tailEnd/>
          </a:ln>
          <a:effectLst/>
        </p:spPr>
        <p:txBody>
          <a:bodyPr wrap="none">
            <a:spAutoFit/>
          </a:bodyPr>
          <a:lstStyle/>
          <a:p>
            <a:pPr eaLnBrk="0" hangingPunct="0"/>
            <a:r>
              <a:rPr lang="en-US" sz="2400" b="1">
                <a:solidFill>
                  <a:srgbClr val="000000"/>
                </a:solidFill>
              </a:rPr>
              <a:t>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loại tập tin</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en-GB" smtClean="0"/>
              <a:t>Có 3 loại tập tin chính trong một cây thư mục của Unix:</a:t>
            </a:r>
          </a:p>
          <a:p>
            <a:pPr lvl="1"/>
            <a:r>
              <a:rPr lang="en-GB" sz="2400" smtClean="0"/>
              <a:t>Tập tin thư mục là một thư mục trong đường dẫn phân loại (vd., /usr, /home,…)</a:t>
            </a:r>
          </a:p>
          <a:p>
            <a:pPr lvl="1"/>
            <a:r>
              <a:rPr lang="en-GB" sz="2400" smtClean="0"/>
              <a:t>Tập tin thông thường là một tập tin chứa dữ liệu hoặc tập tin chương trình (vd., /bin/passwd, /etc/passwd, …)</a:t>
            </a:r>
          </a:p>
          <a:p>
            <a:pPr lvl="1"/>
            <a:r>
              <a:rPr lang="en-GB" sz="2400" smtClean="0"/>
              <a:t>Tập tin đặc biệt là một tập tin thiết bị tương ứng với thiết bị ngoại vi hoặc các tập tin tự sinh bởi HĐH (vd., /dev/hda1, /dev/cdrom, /dev/lp0, …)</a:t>
            </a:r>
          </a:p>
          <a:p>
            <a:pPr>
              <a:lnSpc>
                <a:spcPct val="90000"/>
              </a:lnSpc>
            </a:pP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Liên kết (link)</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Liên kết (link) là một tập tin tham chiếu đến một tập tin có sẳn.</a:t>
            </a:r>
          </a:p>
          <a:p>
            <a:pPr lvl="1">
              <a:lnSpc>
                <a:spcPct val="90000"/>
              </a:lnSpc>
            </a:pPr>
            <a:r>
              <a:rPr lang="en-US" smtClean="0"/>
              <a:t>Cú pháp: #ln [-s] &lt;source&gt; &lt;destination&gt;</a:t>
            </a:r>
          </a:p>
          <a:p>
            <a:pPr lvl="1">
              <a:lnSpc>
                <a:spcPct val="90000"/>
              </a:lnSpc>
            </a:pPr>
            <a:r>
              <a:rPr lang="en-US" smtClean="0"/>
              <a:t>Ví dụ: #ln /urs/quang/demo /usr/thinh/demo</a:t>
            </a:r>
          </a:p>
          <a:p>
            <a:pPr>
              <a:lnSpc>
                <a:spcPct val="90000"/>
              </a:lnSpc>
            </a:pPr>
            <a:r>
              <a:rPr lang="en-US" smtClean="0"/>
              <a:t>Liên kết cứng (hard link) là một liên kết trong cùng hệ thống tập tin với hai inode entry tương ứng trỏ đến cùng một nội dung vật lý.</a:t>
            </a:r>
          </a:p>
          <a:p>
            <a:pPr>
              <a:lnSpc>
                <a:spcPct val="90000"/>
              </a:lnSpc>
            </a:pPr>
            <a:r>
              <a:rPr lang="en-US" smtClean="0"/>
              <a:t>Liên kết mềm (symbolic link) là một liên kết khác mà không sử dụng inode entry cho việc liên kết. Tùy chọn –s của lệnh ln cho phép tạo một symbolic link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filesystem được hổ trợ sẳn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Clr>
                <a:schemeClr val="tx1"/>
              </a:buClr>
            </a:pPr>
            <a:r>
              <a:rPr lang="en-US" smtClean="0"/>
              <a:t>VFS</a:t>
            </a:r>
          </a:p>
          <a:p>
            <a:pPr>
              <a:buClr>
                <a:schemeClr val="tx1"/>
              </a:buClr>
            </a:pPr>
            <a:r>
              <a:rPr lang="en-US" smtClean="0"/>
              <a:t>Ext2</a:t>
            </a:r>
          </a:p>
          <a:p>
            <a:pPr>
              <a:buClr>
                <a:schemeClr val="tx1"/>
              </a:buClr>
            </a:pPr>
            <a:r>
              <a:rPr lang="en-US" smtClean="0"/>
              <a:t>Ext3</a:t>
            </a:r>
          </a:p>
          <a:p>
            <a:pPr>
              <a:buClr>
                <a:schemeClr val="tx1"/>
              </a:buClr>
            </a:pPr>
            <a:r>
              <a:rPr lang="en-US" smtClean="0"/>
              <a:t>Vfat</a:t>
            </a:r>
          </a:p>
          <a:p>
            <a:pPr>
              <a:buClr>
                <a:schemeClr val="tx1"/>
              </a:buClr>
            </a:pPr>
            <a:r>
              <a:rPr lang="en-US" smtClean="0"/>
              <a:t>iso9660</a:t>
            </a:r>
          </a:p>
          <a:p>
            <a:pPr>
              <a:lnSpc>
                <a:spcPct val="90000"/>
              </a:lnSpc>
            </a:pPr>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trúc VFS</a:t>
            </a:r>
            <a:endParaRPr lang="en-US"/>
          </a:p>
        </p:txBody>
      </p:sp>
      <p:sp>
        <p:nvSpPr>
          <p:cNvPr id="3" name="Content Placeholder 2"/>
          <p:cNvSpPr>
            <a:spLocks noGrp="1"/>
          </p:cNvSpPr>
          <p:nvPr>
            <p:ph idx="1"/>
          </p:nvPr>
        </p:nvSpPr>
        <p:spPr/>
        <p:txBody>
          <a:bodyPr/>
          <a:lstStyle/>
          <a:p>
            <a:endParaRPr lang="en-US"/>
          </a:p>
        </p:txBody>
      </p:sp>
      <p:pic>
        <p:nvPicPr>
          <p:cNvPr id="59394" name="Picture 2"/>
          <p:cNvPicPr>
            <a:picLocks noChangeAspect="1" noChangeArrowheads="1"/>
          </p:cNvPicPr>
          <p:nvPr/>
        </p:nvPicPr>
        <p:blipFill>
          <a:blip r:embed="rId2"/>
          <a:srcRect/>
          <a:stretch>
            <a:fillRect/>
          </a:stretch>
        </p:blipFill>
        <p:spPr bwMode="auto">
          <a:xfrm>
            <a:off x="1295400" y="1409603"/>
            <a:ext cx="5867399" cy="528216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Sửa filesystem</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Khi filesystem bị lỗi, dùng lệnh sau để sửa lại</a:t>
            </a:r>
          </a:p>
          <a:p>
            <a:pPr lvl="1">
              <a:lnSpc>
                <a:spcPct val="90000"/>
              </a:lnSpc>
            </a:pPr>
            <a:r>
              <a:rPr lang="en-US" smtClean="0"/>
              <a:t>Cú pháp: #fsck &lt;option&gt; &lt;partition&gt;</a:t>
            </a:r>
          </a:p>
          <a:p>
            <a:pPr lvl="1">
              <a:lnSpc>
                <a:spcPct val="90000"/>
              </a:lnSpc>
            </a:pPr>
            <a:r>
              <a:rPr lang="en-US" smtClean="0"/>
              <a:t>Ví dụ: #fsck –V –a /</a:t>
            </a:r>
          </a:p>
        </p:txBody>
      </p:sp>
      <p:pic>
        <p:nvPicPr>
          <p:cNvPr id="4" name="Picture 4"/>
          <p:cNvPicPr>
            <a:picLocks noChangeAspect="1" noChangeArrowheads="1"/>
          </p:cNvPicPr>
          <p:nvPr/>
        </p:nvPicPr>
        <p:blipFill>
          <a:blip r:embed="rId2"/>
          <a:srcRect/>
          <a:stretch>
            <a:fillRect/>
          </a:stretch>
        </p:blipFill>
        <p:spPr bwMode="auto">
          <a:xfrm>
            <a:off x="914400" y="3505200"/>
            <a:ext cx="74676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solidFill>
                  <a:schemeClr val="tx1"/>
                </a:solidFill>
              </a:rPr>
              <a:t>Các tùy chọn của fsck </a:t>
            </a:r>
            <a:endParaRPr lang="en-US">
              <a:solidFill>
                <a:schemeClr val="tx1"/>
              </a:solidFill>
            </a:endParaRPr>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graphicFrame>
        <p:nvGraphicFramePr>
          <p:cNvPr id="5" name="Group 72"/>
          <p:cNvGraphicFramePr>
            <a:graphicFrameLocks/>
          </p:cNvGraphicFramePr>
          <p:nvPr/>
        </p:nvGraphicFramePr>
        <p:xfrm>
          <a:off x="533400" y="1600200"/>
          <a:ext cx="8305800" cy="4220212"/>
        </p:xfrm>
        <a:graphic>
          <a:graphicData uri="http://schemas.openxmlformats.org/drawingml/2006/table">
            <a:tbl>
              <a:tblPr/>
              <a:tblGrid>
                <a:gridCol w="1447800"/>
                <a:gridCol w="6858000"/>
              </a:tblGrid>
              <a:tr h="49053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Tùy chọn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Mô tả</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Duyệt khắp tập tin /etc/fstab và cố gắng kiểm tra tất cả các hệ thống tập tin chỉ trong một lần duyệt.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Chế độ chi tiết. Cho biết lệnh fsck đang làm gì.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 loai-fs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Xác định loại hệ thống tập tin cần kiểm tra.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Tự động sửa chữa những hỏng hóc trong hệ thống tập tin mà không cần hỏi.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Liệt kê tất cả các tên tập tin trong hệ thống tập tin.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Hỏi trước khi sửa chữa hệ thống tập tin.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Liệt kê các superblock trước khi kiểm tra hệ thống tập tin.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Mount filesystem</a:t>
            </a:r>
            <a:endParaRPr lang="en-US"/>
          </a:p>
        </p:txBody>
      </p:sp>
      <p:sp>
        <p:nvSpPr>
          <p:cNvPr id="66563" name="Rectangle 3"/>
          <p:cNvSpPr>
            <a:spLocks noGrp="1" noChangeArrowheads="1"/>
          </p:cNvSpPr>
          <p:nvPr>
            <p:ph type="body" idx="1"/>
          </p:nvPr>
        </p:nvSpPr>
        <p:spPr>
          <a:xfrm>
            <a:off x="152400" y="1447800"/>
            <a:ext cx="8839200" cy="5029200"/>
          </a:xfrm>
        </p:spPr>
        <p:txBody>
          <a:bodyPr/>
          <a:lstStyle/>
          <a:p>
            <a:pPr>
              <a:lnSpc>
                <a:spcPct val="90000"/>
              </a:lnSpc>
            </a:pPr>
            <a:r>
              <a:rPr lang="en-US" smtClean="0"/>
              <a:t>Mount hệ thống tập tin</a:t>
            </a:r>
          </a:p>
          <a:p>
            <a:pPr lvl="1">
              <a:lnSpc>
                <a:spcPct val="90000"/>
              </a:lnSpc>
            </a:pPr>
            <a:r>
              <a:rPr lang="en-US" sz="2600" smtClean="0"/>
              <a:t>Cú pháp: mount –t &lt;device_name&gt; &lt;mount_point&gt;</a:t>
            </a:r>
          </a:p>
          <a:p>
            <a:pPr lvl="1">
              <a:lnSpc>
                <a:spcPct val="90000"/>
              </a:lnSpc>
            </a:pPr>
            <a:endParaRPr lang="en-US" smtClean="0"/>
          </a:p>
          <a:p>
            <a:pPr lvl="1">
              <a:lnSpc>
                <a:spcPct val="90000"/>
              </a:lnSpc>
            </a:pPr>
            <a:r>
              <a:rPr lang="en-US" smtClean="0"/>
              <a:t>Một số tùy chọn</a:t>
            </a:r>
            <a:r>
              <a:rPr lang="en-US" smtClean="0">
                <a:solidFill>
                  <a:schemeClr val="tx1"/>
                </a:solidFill>
              </a:rPr>
              <a:t>:</a:t>
            </a:r>
          </a:p>
          <a:p>
            <a:pPr lvl="2">
              <a:lnSpc>
                <a:spcPct val="90000"/>
              </a:lnSpc>
            </a:pPr>
            <a:r>
              <a:rPr lang="en-US" sz="2000" smtClean="0">
                <a:solidFill>
                  <a:schemeClr val="tx1"/>
                </a:solidFill>
              </a:rPr>
              <a:t>-f : làm cho tất cả mọi thứ đều hiện ra, song nó chỉ gây ra động tác giả.</a:t>
            </a:r>
          </a:p>
          <a:p>
            <a:pPr lvl="2">
              <a:lnSpc>
                <a:spcPct val="90000"/>
              </a:lnSpc>
            </a:pPr>
            <a:r>
              <a:rPr lang="en-US" sz="2000" smtClean="0">
                <a:solidFill>
                  <a:schemeClr val="tx1"/>
                </a:solidFill>
              </a:rPr>
              <a:t>-v : chế độ chi tiết, cung cấp thông tin về những gì mount định thực hiện.</a:t>
            </a:r>
          </a:p>
          <a:p>
            <a:pPr lvl="2">
              <a:lnSpc>
                <a:spcPct val="90000"/>
              </a:lnSpc>
            </a:pPr>
            <a:r>
              <a:rPr lang="en-US" sz="2000" smtClean="0">
                <a:solidFill>
                  <a:schemeClr val="tx1"/>
                </a:solidFill>
              </a:rPr>
              <a:t>-w : mount hệ thống tập tin với quyền đọc và ghi.</a:t>
            </a:r>
          </a:p>
          <a:p>
            <a:pPr lvl="2">
              <a:lnSpc>
                <a:spcPct val="90000"/>
              </a:lnSpc>
            </a:pPr>
            <a:r>
              <a:rPr lang="en-US" sz="2000" smtClean="0">
                <a:solidFill>
                  <a:schemeClr val="tx1"/>
                </a:solidFill>
              </a:rPr>
              <a:t>-r : mount hệ thống tập tin với quyền đọc.-t loai-fs: xác định hệ thống tập tin đang được mount : ext2, ext3, vfat … </a:t>
            </a:r>
          </a:p>
          <a:p>
            <a:pPr lvl="2">
              <a:lnSpc>
                <a:spcPct val="90000"/>
              </a:lnSpc>
            </a:pPr>
            <a:r>
              <a:rPr lang="en-US" sz="2000" smtClean="0">
                <a:solidFill>
                  <a:schemeClr val="tx1"/>
                </a:solidFill>
              </a:rPr>
              <a:t>-a : mount tất cả những hệ thống tập tin được khai báo trong /etc/fstab.</a:t>
            </a:r>
          </a:p>
          <a:p>
            <a:pPr lvl="2">
              <a:lnSpc>
                <a:spcPct val="90000"/>
              </a:lnSpc>
            </a:pPr>
            <a:r>
              <a:rPr lang="en-US" sz="2000" smtClean="0">
                <a:solidFill>
                  <a:schemeClr val="tx1"/>
                </a:solidFill>
              </a:rPr>
              <a:t>-o remount &lt;fs&gt; : chỉ định việc mount lại 1 filesystem nào đó.</a:t>
            </a:r>
          </a:p>
          <a:p>
            <a:pPr lvl="1">
              <a:lnSpc>
                <a:spcPct val="90000"/>
              </a:lnSpc>
            </a:pPr>
            <a:endParaRPr lang="en-US" sz="2000" smtClean="0"/>
          </a:p>
        </p:txBody>
      </p:sp>
      <p:sp>
        <p:nvSpPr>
          <p:cNvPr id="4" name="AutoShape 7"/>
          <p:cNvSpPr>
            <a:spLocks noChangeArrowheads="1"/>
          </p:cNvSpPr>
          <p:nvPr/>
        </p:nvSpPr>
        <p:spPr bwMode="auto">
          <a:xfrm>
            <a:off x="3962400" y="2362200"/>
            <a:ext cx="2209800" cy="681038"/>
          </a:xfrm>
          <a:prstGeom prst="upArrowCallout">
            <a:avLst>
              <a:gd name="adj1" fmla="val 16795"/>
              <a:gd name="adj2" fmla="val 37059"/>
              <a:gd name="adj3" fmla="val 18301"/>
              <a:gd name="adj4" fmla="val 73514"/>
            </a:avLst>
          </a:prstGeom>
          <a:noFill/>
          <a:ln w="9525">
            <a:solidFill>
              <a:schemeClr val="tx1"/>
            </a:solidFill>
            <a:miter lim="800000"/>
            <a:headEnd/>
            <a:tailEnd/>
          </a:ln>
          <a:effectLst/>
        </p:spPr>
        <p:txBody>
          <a:bodyPr>
            <a:spAutoFit/>
          </a:bodyPr>
          <a:lstStyle/>
          <a:p>
            <a:pPr algn="ctr">
              <a:spcBef>
                <a:spcPct val="50000"/>
              </a:spcBef>
            </a:pPr>
            <a:r>
              <a:rPr lang="en-US" sz="1400"/>
              <a:t>Là thiết bị vật lý như /dev/cdrom, /dev/fd0 …</a:t>
            </a:r>
          </a:p>
        </p:txBody>
      </p:sp>
      <p:sp>
        <p:nvSpPr>
          <p:cNvPr id="5" name="AutoShape 8"/>
          <p:cNvSpPr>
            <a:spLocks noChangeArrowheads="1"/>
          </p:cNvSpPr>
          <p:nvPr/>
        </p:nvSpPr>
        <p:spPr bwMode="auto">
          <a:xfrm>
            <a:off x="6400800" y="2362200"/>
            <a:ext cx="2209800" cy="677863"/>
          </a:xfrm>
          <a:prstGeom prst="upArrowCallout">
            <a:avLst>
              <a:gd name="adj1" fmla="val 21069"/>
              <a:gd name="adj2" fmla="val 39104"/>
              <a:gd name="adj3" fmla="val 16736"/>
              <a:gd name="adj4" fmla="val 74032"/>
            </a:avLst>
          </a:prstGeom>
          <a:noFill/>
          <a:ln w="9525">
            <a:solidFill>
              <a:schemeClr val="tx1"/>
            </a:solidFill>
            <a:miter lim="800000"/>
            <a:headEnd/>
            <a:tailEnd/>
          </a:ln>
          <a:effectLst/>
        </p:spPr>
        <p:txBody>
          <a:bodyPr>
            <a:spAutoFit/>
          </a:bodyPr>
          <a:lstStyle/>
          <a:p>
            <a:pPr algn="ctr">
              <a:spcBef>
                <a:spcPct val="50000"/>
              </a:spcBef>
            </a:pPr>
            <a:r>
              <a:rPr lang="en-US" sz="1400"/>
              <a:t>Là vị trí thư mục trong cây thư mục.</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Unmount filesystem</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en-US" smtClean="0"/>
              <a:t>Cú pháp: </a:t>
            </a:r>
          </a:p>
          <a:p>
            <a:pPr lvl="1">
              <a:lnSpc>
                <a:spcPct val="90000"/>
              </a:lnSpc>
            </a:pPr>
            <a:r>
              <a:rPr lang="en-US" smtClean="0"/>
              <a:t>umount &lt;device_name&gt; &lt;mount_point&gt;</a:t>
            </a:r>
          </a:p>
          <a:p>
            <a:pPr lvl="1">
              <a:lnSpc>
                <a:spcPct val="90000"/>
              </a:lnSpc>
            </a:pPr>
            <a:r>
              <a:rPr lang="en-US" smtClean="0"/>
              <a:t>umount –a</a:t>
            </a:r>
          </a:p>
          <a:p>
            <a:pPr lvl="1">
              <a:lnSpc>
                <a:spcPct val="90000"/>
              </a:lnSpc>
            </a:pPr>
            <a:r>
              <a:rPr lang="en-US" smtClean="0"/>
              <a:t>umount –t loai_fs</a:t>
            </a:r>
          </a:p>
          <a:p>
            <a:pPr>
              <a:lnSpc>
                <a:spcPct val="90000"/>
              </a:lnSpc>
            </a:pPr>
            <a:r>
              <a:rPr lang="en-US" smtClean="0"/>
              <a:t>Lưu ý: lệnh umount không gỡ bỏ những hệ thống tập tin đang được sử dụng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Tập tin /etc/fstab</a:t>
            </a:r>
            <a:endParaRPr lang="en-US"/>
          </a:p>
        </p:txBody>
      </p:sp>
      <p:sp>
        <p:nvSpPr>
          <p:cNvPr id="66563" name="Rectangle 3"/>
          <p:cNvSpPr>
            <a:spLocks noGrp="1" noChangeArrowheads="1"/>
          </p:cNvSpPr>
          <p:nvPr>
            <p:ph type="body" idx="1"/>
          </p:nvPr>
        </p:nvSpPr>
        <p:spPr>
          <a:xfrm>
            <a:off x="838200" y="2133600"/>
            <a:ext cx="7848600" cy="4343400"/>
          </a:xfrm>
        </p:spPr>
        <p:txBody>
          <a:bodyPr/>
          <a:lstStyle/>
          <a:p>
            <a:pPr marL="341313" indent="-341313" algn="just">
              <a:lnSpc>
                <a:spcPct val="90000"/>
              </a:lnSpc>
              <a:buClr>
                <a:schemeClr val="tx1"/>
              </a:buClr>
            </a:pPr>
            <a:r>
              <a:rPr lang="en-US" sz="2200" smtClean="0">
                <a:solidFill>
                  <a:srgbClr val="FF0000"/>
                </a:solidFill>
              </a:rPr>
              <a:t>cột 1</a:t>
            </a:r>
            <a:r>
              <a:rPr lang="en-US" sz="2200" smtClean="0"/>
              <a:t>: chỉ ra thiết bị hoặc hệ thống tập tin cần mount.</a:t>
            </a:r>
          </a:p>
          <a:p>
            <a:pPr marL="341313" indent="-341313" algn="just">
              <a:lnSpc>
                <a:spcPct val="90000"/>
              </a:lnSpc>
              <a:buClr>
                <a:schemeClr val="tx1"/>
              </a:buClr>
            </a:pPr>
            <a:r>
              <a:rPr lang="en-US" sz="2200" smtClean="0">
                <a:solidFill>
                  <a:srgbClr val="FF0000"/>
                </a:solidFill>
              </a:rPr>
              <a:t>cột 2</a:t>
            </a:r>
            <a:r>
              <a:rPr lang="en-US" sz="2200" smtClean="0"/>
              <a:t>: xác định mount point (chữ </a:t>
            </a:r>
            <a:r>
              <a:rPr lang="en-US" sz="2200" smtClean="0">
                <a:solidFill>
                  <a:srgbClr val="FF0000"/>
                </a:solidFill>
              </a:rPr>
              <a:t>none</a:t>
            </a:r>
            <a:r>
              <a:rPr lang="en-US" sz="2200" smtClean="0"/>
              <a:t> sử dụng cho các hệ thống tập tin đặc biệt như swap).</a:t>
            </a:r>
          </a:p>
          <a:p>
            <a:pPr marL="341313" indent="-341313" algn="just">
              <a:lnSpc>
                <a:spcPct val="90000"/>
              </a:lnSpc>
              <a:buClr>
                <a:schemeClr val="tx1"/>
              </a:buClr>
            </a:pPr>
            <a:r>
              <a:rPr lang="en-US" sz="2200" smtClean="0">
                <a:solidFill>
                  <a:srgbClr val="FF0000"/>
                </a:solidFill>
              </a:rPr>
              <a:t>cột 3</a:t>
            </a:r>
            <a:r>
              <a:rPr lang="en-US" sz="2200" smtClean="0"/>
              <a:t>: chỉ ra loại filesystem như : vfat, ext2 …</a:t>
            </a:r>
          </a:p>
          <a:p>
            <a:pPr marL="341313" indent="-341313" algn="just">
              <a:lnSpc>
                <a:spcPct val="90000"/>
              </a:lnSpc>
              <a:buClr>
                <a:schemeClr val="tx1"/>
              </a:buClr>
            </a:pPr>
            <a:r>
              <a:rPr lang="en-US" sz="2200" smtClean="0">
                <a:solidFill>
                  <a:srgbClr val="FF0000"/>
                </a:solidFill>
              </a:rPr>
              <a:t>cột 4</a:t>
            </a:r>
            <a:r>
              <a:rPr lang="en-US" sz="2200" smtClean="0"/>
              <a:t>: các tùy chọn phân cách nhau bởi dấu phẩy.</a:t>
            </a:r>
          </a:p>
          <a:p>
            <a:pPr marL="341313" indent="-341313" algn="just">
              <a:lnSpc>
                <a:spcPct val="90000"/>
              </a:lnSpc>
              <a:buClr>
                <a:schemeClr val="tx1"/>
              </a:buClr>
            </a:pPr>
            <a:r>
              <a:rPr lang="en-US" sz="2200" smtClean="0">
                <a:solidFill>
                  <a:srgbClr val="FF0000"/>
                </a:solidFill>
              </a:rPr>
              <a:t>cột 5</a:t>
            </a:r>
            <a:r>
              <a:rPr lang="en-US" sz="2200" smtClean="0"/>
              <a:t>: xác định thời gian để lệnh </a:t>
            </a:r>
            <a:r>
              <a:rPr lang="en-US" sz="2200" smtClean="0">
                <a:solidFill>
                  <a:srgbClr val="FF0000"/>
                </a:solidFill>
              </a:rPr>
              <a:t>dump</a:t>
            </a:r>
            <a:r>
              <a:rPr lang="en-US" sz="2200" smtClean="0"/>
              <a:t> sao chép (backup) hệ thống tập tin.</a:t>
            </a:r>
          </a:p>
          <a:p>
            <a:pPr marL="341313" indent="-341313" algn="just">
              <a:lnSpc>
                <a:spcPct val="90000"/>
              </a:lnSpc>
              <a:buClr>
                <a:schemeClr val="tx1"/>
              </a:buClr>
            </a:pPr>
            <a:r>
              <a:rPr lang="en-US" sz="2200" smtClean="0">
                <a:solidFill>
                  <a:srgbClr val="FF0000"/>
                </a:solidFill>
              </a:rPr>
              <a:t>cột 6</a:t>
            </a:r>
            <a:r>
              <a:rPr lang="en-US" sz="2200" smtClean="0"/>
              <a:t>: khai báo cho lệnh </a:t>
            </a:r>
            <a:r>
              <a:rPr lang="en-US" sz="2200" smtClean="0">
                <a:solidFill>
                  <a:srgbClr val="FF0000"/>
                </a:solidFill>
              </a:rPr>
              <a:t>fsck</a:t>
            </a:r>
            <a:r>
              <a:rPr lang="en-US" sz="2200" smtClean="0"/>
              <a:t> biết thứ tự kiểm tra các hệ thống tập tin khi khởi động hệ thống.</a:t>
            </a:r>
          </a:p>
          <a:p>
            <a:pPr>
              <a:lnSpc>
                <a:spcPct val="90000"/>
              </a:lnSpc>
            </a:pPr>
            <a:endParaRPr lang="en-US" sz="2200" smtClean="0"/>
          </a:p>
        </p:txBody>
      </p:sp>
      <p:sp>
        <p:nvSpPr>
          <p:cNvPr id="4" name="Text Box 7"/>
          <p:cNvSpPr txBox="1">
            <a:spLocks noChangeArrowheads="1"/>
          </p:cNvSpPr>
          <p:nvPr/>
        </p:nvSpPr>
        <p:spPr bwMode="auto">
          <a:xfrm>
            <a:off x="304800" y="1219200"/>
            <a:ext cx="8610600" cy="942975"/>
          </a:xfrm>
          <a:prstGeom prst="rect">
            <a:avLst/>
          </a:prstGeom>
          <a:noFill/>
          <a:ln w="9525">
            <a:noFill/>
            <a:miter lim="800000"/>
            <a:headEnd/>
            <a:tailEnd/>
          </a:ln>
          <a:effectLst/>
        </p:spPr>
        <p:txBody>
          <a:bodyPr>
            <a:spAutoFit/>
          </a:bodyPr>
          <a:lstStyle/>
          <a:p>
            <a:pPr>
              <a:tabLst>
                <a:tab pos="2170113" algn="l"/>
                <a:tab pos="3835400" algn="l"/>
                <a:tab pos="5035550" algn="l"/>
                <a:tab pos="7315200" algn="l"/>
                <a:tab pos="7546975" algn="l"/>
              </a:tabLst>
            </a:pPr>
            <a:r>
              <a:rPr lang="en-US" sz="1400" b="1"/>
              <a:t>LABEL=/	/	ext3	defaults	1	1</a:t>
            </a:r>
          </a:p>
          <a:p>
            <a:pPr>
              <a:tabLst>
                <a:tab pos="2170113" algn="l"/>
                <a:tab pos="3835400" algn="l"/>
                <a:tab pos="5035550" algn="l"/>
                <a:tab pos="7315200" algn="l"/>
                <a:tab pos="7546975" algn="l"/>
              </a:tabLst>
            </a:pPr>
            <a:r>
              <a:rPr lang="en-US" sz="1400" b="1"/>
              <a:t>LABEL=/boot	/boot	ext3	 defaults	1	1</a:t>
            </a:r>
          </a:p>
          <a:p>
            <a:pPr>
              <a:tabLst>
                <a:tab pos="2170113" algn="l"/>
                <a:tab pos="3835400" algn="l"/>
                <a:tab pos="5035550" algn="l"/>
                <a:tab pos="7315200" algn="l"/>
                <a:tab pos="7546975" algn="l"/>
              </a:tabLst>
            </a:pPr>
            <a:r>
              <a:rPr lang="en-US" sz="1400" b="1"/>
              <a:t>None	/dev/pts	devpts	gid=5,mode=620	0	0</a:t>
            </a:r>
          </a:p>
          <a:p>
            <a:pPr>
              <a:tabLst>
                <a:tab pos="2170113" algn="l"/>
                <a:tab pos="3835400" algn="l"/>
                <a:tab pos="5035550" algn="l"/>
                <a:tab pos="7315200" algn="l"/>
                <a:tab pos="7546975" algn="l"/>
              </a:tabLst>
            </a:pPr>
            <a:r>
              <a:rPr lang="en-US" sz="1400" b="1"/>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Quản lý tập tin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r>
              <a:rPr lang="fr-FR" sz="2400" smtClean="0"/>
              <a:t>pwd: hiển thị đường dẫn tuyệt đối của thư mục hiện tại</a:t>
            </a:r>
          </a:p>
          <a:p>
            <a:pPr>
              <a:lnSpc>
                <a:spcPct val="90000"/>
              </a:lnSpc>
            </a:pPr>
            <a:r>
              <a:rPr lang="fr-FR" sz="2400" smtClean="0"/>
              <a:t>cd: thay đổi vị trí thư mục hiện tại</a:t>
            </a:r>
          </a:p>
          <a:p>
            <a:pPr lvl="1">
              <a:lnSpc>
                <a:spcPct val="90000"/>
              </a:lnSpc>
            </a:pPr>
            <a:r>
              <a:rPr lang="fr-FR" sz="2000" smtClean="0"/>
              <a:t>$ cd /home/quang </a:t>
            </a:r>
            <a:r>
              <a:rPr lang="fr-FR" sz="2000" smtClean="0">
                <a:sym typeface="Symbol" pitchFamily="18" charset="2"/>
              </a:rPr>
              <a:t></a:t>
            </a:r>
          </a:p>
          <a:p>
            <a:pPr lvl="1">
              <a:lnSpc>
                <a:spcPct val="90000"/>
              </a:lnSpc>
            </a:pPr>
            <a:r>
              <a:rPr lang="fr-FR" sz="2000" smtClean="0"/>
              <a:t>$ cd quang </a:t>
            </a:r>
            <a:r>
              <a:rPr lang="fr-FR" sz="2000" smtClean="0">
                <a:sym typeface="Symbol" pitchFamily="18" charset="2"/>
              </a:rPr>
              <a:t></a:t>
            </a:r>
            <a:endParaRPr lang="fr-FR" sz="2000" smtClean="0"/>
          </a:p>
          <a:p>
            <a:pPr>
              <a:lnSpc>
                <a:spcPct val="90000"/>
              </a:lnSpc>
            </a:pPr>
            <a:r>
              <a:rPr lang="fr-FR" sz="2400" smtClean="0"/>
              <a:t>ls: liệt kê các tập tin trong một thư mục</a:t>
            </a:r>
          </a:p>
          <a:p>
            <a:pPr lvl="1">
              <a:lnSpc>
                <a:spcPct val="90000"/>
              </a:lnSpc>
            </a:pPr>
            <a:r>
              <a:rPr lang="fr-FR" sz="2000" smtClean="0"/>
              <a:t>$ ls </a:t>
            </a:r>
            <a:r>
              <a:rPr lang="fr-FR" sz="2000" smtClean="0">
                <a:sym typeface="Symbol" pitchFamily="18" charset="2"/>
              </a:rPr>
              <a:t></a:t>
            </a:r>
            <a:endParaRPr lang="fr-FR" sz="2000" smtClean="0"/>
          </a:p>
          <a:p>
            <a:pPr lvl="1">
              <a:lnSpc>
                <a:spcPct val="90000"/>
              </a:lnSpc>
            </a:pPr>
            <a:r>
              <a:rPr lang="fr-FR" sz="2000" smtClean="0"/>
              <a:t>$ ls /home/quang</a:t>
            </a:r>
          </a:p>
          <a:p>
            <a:pPr lvl="1">
              <a:lnSpc>
                <a:spcPct val="90000"/>
              </a:lnSpc>
            </a:pPr>
            <a:r>
              <a:rPr lang="fr-FR" sz="2000" smtClean="0"/>
              <a:t>$ ls –la quang</a:t>
            </a:r>
          </a:p>
          <a:p>
            <a:pPr lvl="2">
              <a:lnSpc>
                <a:spcPct val="90000"/>
              </a:lnSpc>
            </a:pPr>
            <a:r>
              <a:rPr lang="fr-FR" sz="1800" smtClean="0"/>
              <a:t>tuỳ chọn -a cho phép hiển thị cả các tập tin ẩn</a:t>
            </a:r>
          </a:p>
          <a:p>
            <a:pPr lvl="2">
              <a:lnSpc>
                <a:spcPct val="90000"/>
              </a:lnSpc>
            </a:pPr>
            <a:r>
              <a:rPr lang="fr-FR" sz="1800" smtClean="0"/>
              <a:t>tuỳ chọn -l cho phép hiển thị thuộc tính cho mỗi tập tin (kiểu, quyền, liên kết, chủ sở hữu, nhóm sở hữu, kích thước, ngày sửa đổi)</a:t>
            </a:r>
          </a:p>
          <a:p>
            <a:pPr>
              <a:lnSpc>
                <a:spcPct val="90000"/>
              </a:lnSpc>
            </a:pPr>
            <a:r>
              <a:rPr lang="fr-FR" sz="2400" smtClean="0"/>
              <a:t>mkdir: tạo một thư mục rỗng</a:t>
            </a:r>
          </a:p>
          <a:p>
            <a:pPr>
              <a:lnSpc>
                <a:spcPct val="90000"/>
              </a:lnSpc>
            </a:pPr>
            <a:r>
              <a:rPr lang="fr-FR" sz="2400" smtClean="0"/>
              <a:t>rmdir: xoá một thư mục rỗng</a:t>
            </a:r>
          </a:p>
          <a:p>
            <a:pPr>
              <a:lnSpc>
                <a:spcPct val="90000"/>
              </a:lnSpc>
            </a:pPr>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Disk và partition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eaLnBrk="1" hangingPunct="1">
              <a:lnSpc>
                <a:spcPct val="90000"/>
              </a:lnSpc>
            </a:pPr>
            <a:r>
              <a:rPr lang="en-US" smtClean="0"/>
              <a:t>Mọi đĩa cứng (disk) đều cần được phân chia partition.</a:t>
            </a:r>
          </a:p>
          <a:p>
            <a:pPr eaLnBrk="1" hangingPunct="1">
              <a:lnSpc>
                <a:spcPct val="90000"/>
              </a:lnSpc>
            </a:pPr>
            <a:r>
              <a:rPr lang="en-US" smtClean="0"/>
              <a:t>Mỗi partition được xem như một phân vùng độc lập. Khi dữ liệu đầy, partition này không thể “overflow” (lấn chiếm) kích thước của partition khác.</a:t>
            </a:r>
          </a:p>
          <a:p>
            <a:pPr eaLnBrk="1" hangingPunct="1">
              <a:lnSpc>
                <a:spcPct val="90000"/>
              </a:lnSpc>
            </a:pPr>
            <a:r>
              <a:rPr lang="en-US" smtClean="0"/>
              <a:t>Có thể cài các hệ điều hành khác nhau lên các partition khác nhau. </a:t>
            </a:r>
          </a:p>
          <a:p>
            <a:pPr eaLnBrk="1" hangingPunct="1">
              <a:lnSpc>
                <a:spcPct val="90000"/>
              </a:lnSpc>
            </a:pPr>
            <a:r>
              <a:rPr lang="en-US" smtClean="0"/>
              <a:t>Sau đó, dùng một một trình quản lý boot loader để quản lý quá trình boot.</a:t>
            </a:r>
          </a:p>
          <a:p>
            <a:pPr>
              <a:lnSpc>
                <a:spcPct val="90000"/>
              </a:lnSpc>
            </a:pPr>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thư mục / tập tin đặc biệt</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 . » : thư mục hiện tại</a:t>
            </a:r>
          </a:p>
          <a:p>
            <a:r>
              <a:rPr lang="fr-FR" smtClean="0"/>
              <a:t>« .. » : thư mục cha</a:t>
            </a:r>
          </a:p>
          <a:p>
            <a:r>
              <a:rPr lang="fr-FR" smtClean="0"/>
              <a:t>« ~ » : thư mục cá nhân (home directory)</a:t>
            </a:r>
          </a:p>
          <a:p>
            <a:r>
              <a:rPr lang="fr-FR" smtClean="0"/>
              <a:t>« .xxx » : tập tin ẩn (e.g., /home/quang/.bashrc)  </a:t>
            </a:r>
          </a:p>
          <a:p>
            <a:pPr>
              <a:lnSpc>
                <a:spcPct val="90000"/>
              </a:lnSpc>
            </a:pP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fr-FR" sz="2000" b="0" smtClean="0">
                <a:latin typeface="Times New Roman" pitchFamily="18" charset="0"/>
                <a:cs typeface="Times New Roman" pitchFamily="18" charset="0"/>
              </a:rPr>
              <a:t>$ cd ~</a:t>
            </a:r>
          </a:p>
          <a:p>
            <a:pPr>
              <a:buNone/>
            </a:pPr>
            <a:r>
              <a:rPr lang="fr-FR" sz="2000" b="0" smtClean="0">
                <a:latin typeface="Times New Roman" pitchFamily="18" charset="0"/>
                <a:cs typeface="Times New Roman" pitchFamily="18" charset="0"/>
              </a:rPr>
              <a:t>$ pwd</a:t>
            </a:r>
          </a:p>
          <a:p>
            <a:pPr>
              <a:buNone/>
            </a:pPr>
            <a:r>
              <a:rPr lang="fr-FR" sz="2000" b="0" smtClean="0">
                <a:latin typeface="Times New Roman" pitchFamily="18" charset="0"/>
                <a:cs typeface="Times New Roman" pitchFamily="18" charset="0"/>
              </a:rPr>
              <a:t>/home/quang</a:t>
            </a:r>
          </a:p>
          <a:p>
            <a:pPr>
              <a:buNone/>
            </a:pPr>
            <a:r>
              <a:rPr lang="fr-FR" sz="2000" b="0" smtClean="0">
                <a:latin typeface="Times New Roman" pitchFamily="18" charset="0"/>
                <a:cs typeface="Times New Roman" pitchFamily="18" charset="0"/>
              </a:rPr>
              <a:t>$ ls -la</a:t>
            </a:r>
          </a:p>
          <a:p>
            <a:pPr>
              <a:buNone/>
            </a:pPr>
            <a:r>
              <a:rPr lang="fr-FR" sz="2000" b="0" smtClean="0">
                <a:latin typeface="Times New Roman" pitchFamily="18" charset="0"/>
                <a:cs typeface="Times New Roman" pitchFamily="18" charset="0"/>
              </a:rPr>
              <a:t>-rw-r--r-- 1 quang  user1 2451 Feb  7 07:30 .bashrc</a:t>
            </a:r>
          </a:p>
          <a:p>
            <a:pPr>
              <a:buNone/>
            </a:pPr>
            <a:r>
              <a:rPr lang="fr-FR" sz="2000" b="0" smtClean="0">
                <a:latin typeface="Times New Roman" pitchFamily="18" charset="0"/>
                <a:cs typeface="Times New Roman" pitchFamily="18" charset="0"/>
              </a:rPr>
              <a:t>-rw-r--r-- 1 quang  user1 4025 Feb 10 19:12 linux.ppt</a:t>
            </a:r>
          </a:p>
          <a:p>
            <a:pPr>
              <a:buNone/>
            </a:pPr>
            <a:r>
              <a:rPr lang="fr-FR" sz="2000" b="0" smtClean="0">
                <a:latin typeface="Times New Roman" pitchFamily="18" charset="0"/>
                <a:cs typeface="Times New Roman" pitchFamily="18" charset="0"/>
              </a:rPr>
              <a:t>drwxr-xr-- 2 quang  user1  512 Feb 10 19:12 linux</a:t>
            </a:r>
          </a:p>
          <a:p>
            <a:pPr>
              <a:buNone/>
            </a:pPr>
            <a:r>
              <a:rPr lang="fr-FR" sz="2000" b="0" smtClean="0">
                <a:latin typeface="Times New Roman" pitchFamily="18" charset="0"/>
                <a:cs typeface="Times New Roman" pitchFamily="18" charset="0"/>
              </a:rPr>
              <a:t>$ mkdir vanban</a:t>
            </a:r>
          </a:p>
          <a:p>
            <a:pPr>
              <a:buNone/>
            </a:pPr>
            <a:r>
              <a:rPr lang="fr-FR" sz="2000" b="0" smtClean="0">
                <a:latin typeface="Times New Roman" pitchFamily="18" charset="0"/>
                <a:cs typeface="Times New Roman" pitchFamily="18" charset="0"/>
              </a:rPr>
              <a:t>$ cd vanban</a:t>
            </a:r>
          </a:p>
          <a:p>
            <a:pPr>
              <a:buNone/>
            </a:pPr>
            <a:r>
              <a:rPr lang="fr-FR" sz="2000" b="0" smtClean="0">
                <a:latin typeface="Times New Roman" pitchFamily="18" charset="0"/>
                <a:cs typeface="Times New Roman" pitchFamily="18" charset="0"/>
              </a:rPr>
              <a:t>$ pwd</a:t>
            </a:r>
          </a:p>
          <a:p>
            <a:pPr>
              <a:buNone/>
            </a:pPr>
            <a:r>
              <a:rPr lang="fr-FR" sz="2000" b="0" smtClean="0">
                <a:latin typeface="Times New Roman" pitchFamily="18" charset="0"/>
                <a:cs typeface="Times New Roman" pitchFamily="18" charset="0"/>
              </a:rPr>
              <a:t>/home/quang/vanban</a:t>
            </a:r>
          </a:p>
          <a:p>
            <a:pPr>
              <a:buNone/>
            </a:pPr>
            <a:r>
              <a:rPr lang="fr-FR" sz="2000" b="0" smtClean="0">
                <a:latin typeface="Times New Roman" pitchFamily="18" charset="0"/>
                <a:cs typeface="Times New Roman" pitchFamily="18" charset="0"/>
              </a:rPr>
              <a:t>$ cd ..</a:t>
            </a:r>
          </a:p>
          <a:p>
            <a:pPr>
              <a:buNone/>
            </a:pPr>
            <a:r>
              <a:rPr lang="fr-FR" sz="2000" b="0" smtClean="0">
                <a:latin typeface="Times New Roman" pitchFamily="18" charset="0"/>
                <a:cs typeface="Times New Roman" pitchFamily="18" charset="0"/>
              </a:rPr>
              <a:t>$ pwd</a:t>
            </a:r>
          </a:p>
          <a:p>
            <a:pPr>
              <a:buNone/>
            </a:pPr>
            <a:r>
              <a:rPr lang="fr-FR" sz="2000" b="0" smtClean="0">
                <a:latin typeface="Times New Roman" pitchFamily="18" charset="0"/>
                <a:cs typeface="Times New Roman" pitchFamily="18" charset="0"/>
              </a:rPr>
              <a:t>$ rmdir vanban</a:t>
            </a:r>
          </a:p>
          <a:p>
            <a:pPr>
              <a:buNone/>
            </a:pPr>
            <a:endParaRPr lang="fr-FR" sz="2000" b="0" smtClean="0">
              <a:latin typeface="Times New Roman" pitchFamily="18" charset="0"/>
              <a:cs typeface="Times New Roman" pitchFamily="18" charset="0"/>
            </a:endParaRPr>
          </a:p>
          <a:p>
            <a:pPr>
              <a:lnSpc>
                <a:spcPct val="90000"/>
              </a:lnSpc>
            </a:pPr>
            <a:endParaRPr lang="en-US" sz="2000" b="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Một số ký tự có ý nghĩa đặc biệt</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marL="342900" lvl="1" indent="-342900">
              <a:lnSpc>
                <a:spcPct val="90000"/>
              </a:lnSpc>
              <a:buClr>
                <a:schemeClr val="hlink"/>
              </a:buClr>
              <a:buFont typeface="Wingdings" pitchFamily="2" charset="2"/>
              <a:buChar char="v"/>
            </a:pPr>
            <a:r>
              <a:rPr lang="fr-FR" b="1" smtClean="0">
                <a:solidFill>
                  <a:srgbClr val="FF3300"/>
                </a:solidFill>
              </a:rPr>
              <a:t>*</a:t>
            </a:r>
            <a:r>
              <a:rPr lang="fr-FR" smtClean="0"/>
              <a:t> dùng để thay thế cho một chuỗi kí tự bất kì bao gồm cả xâu rỗng</a:t>
            </a:r>
          </a:p>
          <a:p>
            <a:pPr marL="342900" lvl="1" indent="-342900">
              <a:lnSpc>
                <a:spcPct val="90000"/>
              </a:lnSpc>
              <a:buClr>
                <a:schemeClr val="hlink"/>
              </a:buClr>
              <a:buFont typeface="Wingdings" pitchFamily="2" charset="2"/>
              <a:buChar char="v"/>
            </a:pPr>
            <a:r>
              <a:rPr lang="fr-FR" b="1" smtClean="0">
                <a:solidFill>
                  <a:srgbClr val="FF3300"/>
                </a:solidFill>
              </a:rPr>
              <a:t>?</a:t>
            </a:r>
            <a:r>
              <a:rPr lang="fr-FR" smtClean="0"/>
              <a:t> thay thế cho một kí tự bất kì</a:t>
            </a:r>
          </a:p>
          <a:p>
            <a:pPr marL="342900" lvl="1" indent="-342900">
              <a:lnSpc>
                <a:spcPct val="90000"/>
              </a:lnSpc>
              <a:buClr>
                <a:schemeClr val="hlink"/>
              </a:buClr>
              <a:buFont typeface="Wingdings" pitchFamily="2" charset="2"/>
              <a:buChar char="v"/>
            </a:pPr>
            <a:r>
              <a:rPr lang="fr-FR" b="1" smtClean="0">
                <a:solidFill>
                  <a:srgbClr val="FF3300"/>
                </a:solidFill>
              </a:rPr>
              <a:t>[ ]</a:t>
            </a:r>
            <a:r>
              <a:rPr lang="fr-FR" smtClean="0"/>
              <a:t> được thay thế bởi một kí tự trong một tập kí tự cho trước</a:t>
            </a:r>
          </a:p>
          <a:p>
            <a:pPr marL="342900" lvl="1" indent="-342900">
              <a:lnSpc>
                <a:spcPct val="90000"/>
              </a:lnSpc>
              <a:buClr>
                <a:schemeClr val="hlink"/>
              </a:buClr>
              <a:buFont typeface="Wingdings" pitchFamily="2" charset="2"/>
              <a:buChar char="v"/>
            </a:pPr>
            <a:r>
              <a:rPr lang="fr-FR" b="1" smtClean="0">
                <a:solidFill>
                  <a:srgbClr val="FF3300"/>
                </a:solidFill>
              </a:rPr>
              <a:t>[! ]</a:t>
            </a:r>
            <a:r>
              <a:rPr lang="fr-FR" smtClean="0"/>
              <a:t> được thay thế bởi một kí tự không có trong một tập kí tự cho trước</a:t>
            </a:r>
          </a:p>
          <a:p>
            <a:pPr>
              <a:lnSpc>
                <a:spcPct val="90000"/>
              </a:lnSpc>
            </a:pPr>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a:t>
            </a:r>
            <a:endParaRPr lang="en-US"/>
          </a:p>
        </p:txBody>
      </p:sp>
      <p:sp>
        <p:nvSpPr>
          <p:cNvPr id="3" name="Content Placeholder 2"/>
          <p:cNvSpPr>
            <a:spLocks noGrp="1"/>
          </p:cNvSpPr>
          <p:nvPr>
            <p:ph idx="1"/>
          </p:nvPr>
        </p:nvSpPr>
        <p:spPr/>
        <p:txBody>
          <a:bodyPr/>
          <a:lstStyle/>
          <a:p>
            <a:pPr>
              <a:buNone/>
            </a:pPr>
            <a:r>
              <a:rPr lang="fr-FR" sz="2000" smtClean="0">
                <a:latin typeface="Times New Roman" pitchFamily="18" charset="0"/>
                <a:cs typeface="Times New Roman" pitchFamily="18" charset="0"/>
              </a:rPr>
              <a:t>$ ls -l *.[c,h]</a:t>
            </a:r>
          </a:p>
          <a:p>
            <a:pPr>
              <a:buNone/>
            </a:pPr>
            <a:r>
              <a:rPr lang="fr-FR" sz="2000" smtClean="0">
                <a:latin typeface="Times New Roman" pitchFamily="18" charset="0"/>
                <a:cs typeface="Times New Roman" pitchFamily="18" charset="0"/>
              </a:rPr>
              <a:t>-rw-r--r-- 1 quang  user1 2451 Feb  7 07:30 myprog.c</a:t>
            </a:r>
          </a:p>
          <a:p>
            <a:pPr>
              <a:buNone/>
            </a:pPr>
            <a:r>
              <a:rPr lang="fr-FR" sz="2000" smtClean="0">
                <a:latin typeface="Times New Roman" pitchFamily="18" charset="0"/>
                <a:cs typeface="Times New Roman" pitchFamily="18" charset="0"/>
              </a:rPr>
              <a:t>-rw-r--r-- 1 quang  user1 2451 Feb  7 07:30 myprog.h</a:t>
            </a:r>
          </a:p>
          <a:p>
            <a:pPr>
              <a:buNone/>
            </a:pPr>
            <a:r>
              <a:rPr lang="fr-FR" sz="2000" smtClean="0">
                <a:latin typeface="Times New Roman" pitchFamily="18" charset="0"/>
                <a:cs typeface="Times New Roman" pitchFamily="18" charset="0"/>
              </a:rPr>
              <a:t>$ ls -l *prog</a:t>
            </a:r>
          </a:p>
          <a:p>
            <a:pPr>
              <a:buNone/>
            </a:pPr>
            <a:r>
              <a:rPr lang="fr-FR" sz="2000" smtClean="0">
                <a:latin typeface="Times New Roman" pitchFamily="18" charset="0"/>
                <a:cs typeface="Times New Roman" pitchFamily="18" charset="0"/>
              </a:rPr>
              <a:t>drwxr-xr-- 2 quang  user1  512 Feb 10 19:12 c_prog</a:t>
            </a:r>
          </a:p>
          <a:p>
            <a:pPr>
              <a:buNone/>
            </a:pPr>
            <a:r>
              <a:rPr lang="fr-FR" sz="2000" smtClean="0">
                <a:latin typeface="Times New Roman" pitchFamily="18" charset="0"/>
                <a:cs typeface="Times New Roman" pitchFamily="18" charset="0"/>
              </a:rPr>
              <a:t>drwxr-xr-- 2 quang  user1  512 Feb 10 19:12 java_prog </a:t>
            </a:r>
          </a:p>
          <a:p>
            <a:pPr>
              <a:buNone/>
            </a:pPr>
            <a:r>
              <a:rPr lang="fr-FR" sz="2000" smtClean="0">
                <a:latin typeface="Times New Roman" pitchFamily="18" charset="0"/>
                <a:cs typeface="Times New Roman" pitchFamily="18" charset="0"/>
              </a:rPr>
              <a:t>$ ls -l .*</a:t>
            </a:r>
          </a:p>
          <a:p>
            <a:pPr>
              <a:buNone/>
            </a:pPr>
            <a:r>
              <a:rPr lang="fr-FR" sz="2000" smtClean="0">
                <a:latin typeface="Times New Roman" pitchFamily="18" charset="0"/>
                <a:cs typeface="Times New Roman" pitchFamily="18" charset="0"/>
              </a:rPr>
              <a:t>-rw-r--r-- 1 quang  user1 451 Feb 7 07:30 .bashrc</a:t>
            </a:r>
          </a:p>
          <a:p>
            <a:pPr>
              <a:buNone/>
            </a:pPr>
            <a:r>
              <a:rPr lang="fr-FR" sz="2000" smtClean="0">
                <a:latin typeface="Times New Roman" pitchFamily="18" charset="0"/>
                <a:cs typeface="Times New Roman" pitchFamily="18" charset="0"/>
              </a:rPr>
              <a:t>-rw-r--r-- 1 quang  user1 225 Feb 7 07:30 .bash_profile</a:t>
            </a:r>
          </a:p>
          <a:p>
            <a:pPr>
              <a:buNone/>
            </a:pPr>
            <a:r>
              <a:rPr lang="fr-FR" sz="2000" smtClean="0">
                <a:latin typeface="Times New Roman" pitchFamily="18" charset="0"/>
                <a:cs typeface="Times New Roman" pitchFamily="18" charset="0"/>
              </a:rPr>
              <a:t>-rw-r--r-- 1 quang  user1 351 Feb 7 07:30 .bash_logout</a:t>
            </a:r>
          </a:p>
          <a:p>
            <a:pPr>
              <a:buNone/>
            </a:pPr>
            <a:endParaRPr lang="en-US" sz="200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Quản lý tập tin</a:t>
            </a:r>
            <a:endParaRPr lang="en-US"/>
          </a:p>
        </p:txBody>
      </p:sp>
      <p:sp>
        <p:nvSpPr>
          <p:cNvPr id="3" name="Content Placeholder 2"/>
          <p:cNvSpPr>
            <a:spLocks noGrp="1"/>
          </p:cNvSpPr>
          <p:nvPr>
            <p:ph idx="1"/>
          </p:nvPr>
        </p:nvSpPr>
        <p:spPr/>
        <p:txBody>
          <a:bodyPr/>
          <a:lstStyle/>
          <a:p>
            <a:r>
              <a:rPr lang="fr-FR" smtClean="0"/>
              <a:t>$cp file1 […] dir</a:t>
            </a:r>
          </a:p>
          <a:p>
            <a:pPr lvl="1"/>
            <a:r>
              <a:rPr lang="fr-FR" sz="2400" smtClean="0"/>
              <a:t>sao chép một hoặc nhiều tập tin vào một thư mục</a:t>
            </a:r>
          </a:p>
          <a:p>
            <a:r>
              <a:rPr lang="fr-FR" smtClean="0"/>
              <a:t>$mv file1 […] dir</a:t>
            </a:r>
          </a:p>
          <a:p>
            <a:pPr lvl="1"/>
            <a:r>
              <a:rPr lang="fr-FR" sz="2400" smtClean="0"/>
              <a:t>di chuyển một hoặc nhiều tập tin đến một thư mục</a:t>
            </a:r>
          </a:p>
          <a:p>
            <a:r>
              <a:rPr lang="fr-FR" smtClean="0"/>
              <a:t>$rm file1 […]</a:t>
            </a:r>
          </a:p>
          <a:p>
            <a:pPr lvl="1"/>
            <a:r>
              <a:rPr lang="fr-FR" sz="2400" smtClean="0"/>
              <a:t>xoá một hoặc nhiều tập tin</a:t>
            </a:r>
          </a:p>
          <a:p>
            <a:r>
              <a:rPr lang="fr-FR" smtClean="0"/>
              <a:t>tuỳ chọn -R (recursive)</a:t>
            </a:r>
          </a:p>
          <a:p>
            <a:pPr lvl="1"/>
            <a:r>
              <a:rPr lang="fr-FR" sz="2400" smtClean="0"/>
              <a:t>cho phép sao chép/di chuyển/xoá toàn bộ thư mục bao gồm cả các thư mục con </a:t>
            </a:r>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buNone/>
            </a:pPr>
            <a:r>
              <a:rPr lang="fr-FR" sz="2000" smtClean="0">
                <a:latin typeface="Times New Roman" pitchFamily="18" charset="0"/>
                <a:cs typeface="Times New Roman" pitchFamily="18" charset="0"/>
              </a:rPr>
              <a:t>$ ls -l</a:t>
            </a:r>
          </a:p>
          <a:p>
            <a:pPr>
              <a:buNone/>
            </a:pPr>
            <a:r>
              <a:rPr lang="fr-FR" sz="2000" smtClean="0">
                <a:latin typeface="Times New Roman" pitchFamily="18" charset="0"/>
                <a:cs typeface="Times New Roman" pitchFamily="18" charset="0"/>
              </a:rPr>
              <a:t>-rw-r--r-- 1 quang  user1   16 Feb 10 19:12 test.txt</a:t>
            </a:r>
          </a:p>
          <a:p>
            <a:pPr>
              <a:buNone/>
            </a:pPr>
            <a:r>
              <a:rPr lang="fr-FR" sz="2000" smtClean="0">
                <a:latin typeface="Times New Roman" pitchFamily="18" charset="0"/>
                <a:cs typeface="Times New Roman" pitchFamily="18" charset="0"/>
              </a:rPr>
              <a:t>drwxr-xr-- 2 quang user1  512 Feb 10 19:14 vanban</a:t>
            </a:r>
          </a:p>
          <a:p>
            <a:pPr>
              <a:buNone/>
            </a:pPr>
            <a:r>
              <a:rPr lang="fr-FR" sz="2000" smtClean="0">
                <a:latin typeface="Times New Roman" pitchFamily="18" charset="0"/>
                <a:cs typeface="Times New Roman" pitchFamily="18" charset="0"/>
              </a:rPr>
              <a:t>$ cp test.txt vanban</a:t>
            </a:r>
          </a:p>
          <a:p>
            <a:pPr>
              <a:buNone/>
            </a:pPr>
            <a:r>
              <a:rPr lang="fr-FR" sz="2000" smtClean="0">
                <a:latin typeface="Times New Roman" pitchFamily="18" charset="0"/>
                <a:cs typeface="Times New Roman" pitchFamily="18" charset="0"/>
              </a:rPr>
              <a:t>$ ls -l vanban</a:t>
            </a:r>
          </a:p>
          <a:p>
            <a:pPr>
              <a:buNone/>
            </a:pPr>
            <a:r>
              <a:rPr lang="fr-FR" sz="2000" smtClean="0">
                <a:latin typeface="Times New Roman" pitchFamily="18" charset="0"/>
                <a:cs typeface="Times New Roman" pitchFamily="18" charset="0"/>
              </a:rPr>
              <a:t>-rw-r--r-- 1 quang user1   16 Feb 12 20:03 test.txt</a:t>
            </a:r>
          </a:p>
          <a:p>
            <a:pPr>
              <a:buNone/>
            </a:pPr>
            <a:r>
              <a:rPr lang="fr-FR" sz="2000" smtClean="0">
                <a:latin typeface="Times New Roman" pitchFamily="18" charset="0"/>
                <a:cs typeface="Times New Roman" pitchFamily="18" charset="0"/>
              </a:rPr>
              <a:t>$ rm –R vanban</a:t>
            </a:r>
          </a:p>
          <a:p>
            <a:pPr>
              <a:buNone/>
            </a:pPr>
            <a:r>
              <a:rPr lang="fr-FR" sz="2000" smtClean="0">
                <a:latin typeface="Times New Roman" pitchFamily="18" charset="0"/>
                <a:cs typeface="Times New Roman" pitchFamily="18" charset="0"/>
              </a:rPr>
              <a:t>$ ls -l</a:t>
            </a:r>
          </a:p>
          <a:p>
            <a:pPr>
              <a:buNone/>
            </a:pPr>
            <a:r>
              <a:rPr lang="fr-FR" sz="2000" smtClean="0">
                <a:latin typeface="Times New Roman" pitchFamily="18" charset="0"/>
                <a:cs typeface="Times New Roman" pitchFamily="18" charset="0"/>
              </a:rPr>
              <a:t>-rw-r--r-- 1 quang user1   16 Feb 10 19:12 test.txt</a:t>
            </a:r>
          </a:p>
          <a:p>
            <a:pPr>
              <a:buNone/>
            </a:pPr>
            <a:r>
              <a:rPr lang="fr-FR" sz="2000" smtClean="0">
                <a:latin typeface="Times New Roman" pitchFamily="18" charset="0"/>
                <a:cs typeface="Times New Roman" pitchFamily="18" charset="0"/>
              </a:rPr>
              <a:t>$ rm test.txt</a:t>
            </a:r>
          </a:p>
          <a:p>
            <a:pPr>
              <a:buNone/>
            </a:pPr>
            <a:r>
              <a:rPr lang="fr-FR" sz="2000" smtClean="0">
                <a:latin typeface="Times New Roman" pitchFamily="18" charset="0"/>
                <a:cs typeface="Times New Roman" pitchFamily="18" charset="0"/>
              </a:rPr>
              <a:t>$ ls -l</a:t>
            </a:r>
          </a:p>
          <a:p>
            <a:pPr>
              <a:buNone/>
            </a:pPr>
            <a:r>
              <a:rPr lang="fr-FR" sz="2000" smtClean="0">
                <a:latin typeface="Times New Roman" pitchFamily="18" charset="0"/>
                <a:cs typeface="Times New Roman" pitchFamily="18" charset="0"/>
              </a:rPr>
              <a:t>$</a:t>
            </a:r>
          </a:p>
          <a:p>
            <a:pPr>
              <a:lnSpc>
                <a:spcPct val="90000"/>
              </a:lnSpc>
              <a:buNone/>
            </a:pPr>
            <a:endParaRPr lang="en-US" sz="20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Các kiểu tập tin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gn="just"/>
            <a:r>
              <a:rPr lang="fr-FR" sz="2600" smtClean="0"/>
              <a:t>Các ký hiệu dưới đây được sử dụng để biểu diễn các kiểu tập tin</a:t>
            </a:r>
          </a:p>
          <a:p>
            <a:pPr lvl="1" algn="just"/>
            <a:r>
              <a:rPr lang="fr-FR" sz="2200" smtClean="0">
                <a:solidFill>
                  <a:srgbClr val="FF3300"/>
                </a:solidFill>
              </a:rPr>
              <a:t>-</a:t>
            </a:r>
            <a:r>
              <a:rPr lang="fr-FR" sz="2400" smtClean="0"/>
              <a:t> : tập tin thông thường</a:t>
            </a:r>
          </a:p>
          <a:p>
            <a:pPr lvl="1" algn="just"/>
            <a:r>
              <a:rPr lang="fr-FR" sz="2200" smtClean="0">
                <a:solidFill>
                  <a:srgbClr val="FF3300"/>
                </a:solidFill>
              </a:rPr>
              <a:t>d</a:t>
            </a:r>
            <a:r>
              <a:rPr lang="fr-FR" sz="2400" smtClean="0"/>
              <a:t> : thư mục</a:t>
            </a:r>
          </a:p>
          <a:p>
            <a:pPr lvl="1" algn="just"/>
            <a:r>
              <a:rPr lang="fr-FR" sz="2200" smtClean="0">
                <a:solidFill>
                  <a:srgbClr val="FF3300"/>
                </a:solidFill>
              </a:rPr>
              <a:t>b</a:t>
            </a:r>
            <a:r>
              <a:rPr lang="fr-FR" sz="2400" smtClean="0"/>
              <a:t> : tập tin đặc biệt (block)</a:t>
            </a:r>
          </a:p>
          <a:p>
            <a:pPr lvl="1" algn="just"/>
            <a:r>
              <a:rPr lang="fr-FR" sz="2200" smtClean="0">
                <a:solidFill>
                  <a:srgbClr val="FF3300"/>
                </a:solidFill>
              </a:rPr>
              <a:t>c</a:t>
            </a:r>
            <a:r>
              <a:rPr lang="fr-FR" sz="2400" smtClean="0"/>
              <a:t> : tâp tin đặc biệt (ký tự)</a:t>
            </a:r>
          </a:p>
          <a:p>
            <a:pPr lvl="1" algn="just"/>
            <a:r>
              <a:rPr lang="fr-FR" sz="2200" smtClean="0">
                <a:solidFill>
                  <a:srgbClr val="FF3300"/>
                </a:solidFill>
              </a:rPr>
              <a:t>l</a:t>
            </a:r>
            <a:r>
              <a:rPr lang="fr-FR" sz="2400" smtClean="0"/>
              <a:t> : link</a:t>
            </a:r>
          </a:p>
          <a:p>
            <a:pPr lvl="1" algn="just"/>
            <a:r>
              <a:rPr lang="fr-FR" sz="2200" smtClean="0">
                <a:solidFill>
                  <a:srgbClr val="FF3300"/>
                </a:solidFill>
              </a:rPr>
              <a:t>m</a:t>
            </a:r>
            <a:r>
              <a:rPr lang="fr-FR" sz="2400" smtClean="0"/>
              <a:t> : phần bộ nhớ trong dùng chung</a:t>
            </a:r>
          </a:p>
          <a:p>
            <a:pPr lvl="1" algn="just"/>
            <a:r>
              <a:rPr lang="fr-FR" sz="2200" smtClean="0">
                <a:solidFill>
                  <a:srgbClr val="FF3300"/>
                </a:solidFill>
              </a:rPr>
              <a:t>p</a:t>
            </a:r>
            <a:r>
              <a:rPr lang="fr-FR" sz="2400" smtClean="0"/>
              <a:t> : đường ống</a:t>
            </a:r>
          </a:p>
          <a:p>
            <a:pPr>
              <a:lnSpc>
                <a:spcPct val="90000"/>
              </a:lnSpc>
            </a:pPr>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Tìm kiếm tập tin</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buNone/>
            </a:pPr>
            <a:r>
              <a:rPr lang="fr-FR" sz="2400" smtClean="0"/>
              <a:t>$ find tên_thư_mục expressions </a:t>
            </a:r>
          </a:p>
          <a:p>
            <a:pPr lvl="1">
              <a:lnSpc>
                <a:spcPct val="90000"/>
              </a:lnSpc>
            </a:pPr>
            <a:r>
              <a:rPr lang="fr-FR" sz="2000" smtClean="0"/>
              <a:t>Cho phép tìm kiếm các file trong một thư mục (ngầm định là trong thư mục hiện tại) với một số điều kiện hoặc các lệnh thực thi trên tập các file tìm được.</a:t>
            </a:r>
          </a:p>
          <a:p>
            <a:pPr lvl="1">
              <a:lnSpc>
                <a:spcPct val="90000"/>
              </a:lnSpc>
              <a:buNone/>
            </a:pPr>
            <a:endParaRPr lang="fr-FR" sz="2000" smtClean="0"/>
          </a:p>
          <a:p>
            <a:pPr>
              <a:lnSpc>
                <a:spcPct val="90000"/>
              </a:lnSpc>
            </a:pPr>
            <a:r>
              <a:rPr lang="fr-FR" sz="2400" smtClean="0"/>
              <a:t>Các điều kiện</a:t>
            </a:r>
          </a:p>
          <a:p>
            <a:pPr lvl="1">
              <a:lnSpc>
                <a:spcPct val="90000"/>
              </a:lnSpc>
            </a:pPr>
            <a:r>
              <a:rPr lang="fr-FR" sz="2000" smtClean="0"/>
              <a:t>Tên : -name tên</a:t>
            </a:r>
          </a:p>
          <a:p>
            <a:pPr lvl="1">
              <a:lnSpc>
                <a:spcPct val="102000"/>
              </a:lnSpc>
            </a:pPr>
            <a:r>
              <a:rPr lang="fr-FR" sz="2000" smtClean="0"/>
              <a:t>Quyền truy cập : -perm quyền_truy_cập</a:t>
            </a:r>
          </a:p>
          <a:p>
            <a:pPr lvl="1">
              <a:lnSpc>
                <a:spcPct val="102000"/>
              </a:lnSpc>
            </a:pPr>
            <a:r>
              <a:rPr lang="fr-FR" sz="2000" smtClean="0"/>
              <a:t>Kiểu : -type d/f/...</a:t>
            </a:r>
          </a:p>
          <a:p>
            <a:pPr lvl="1">
              <a:lnSpc>
                <a:spcPct val="102000"/>
              </a:lnSpc>
            </a:pPr>
            <a:r>
              <a:rPr lang="fr-FR" sz="2000" smtClean="0"/>
              <a:t>Kích thước : -size N</a:t>
            </a:r>
          </a:p>
          <a:p>
            <a:pPr lvl="1">
              <a:lnSpc>
                <a:spcPct val="102000"/>
              </a:lnSpc>
            </a:pPr>
            <a:r>
              <a:rPr lang="fr-FR" sz="2000" smtClean="0"/>
              <a:t>Thời gian : -atime N, -mtime N, -ctime N</a:t>
            </a:r>
          </a:p>
          <a:p>
            <a:pPr>
              <a:lnSpc>
                <a:spcPct val="90000"/>
              </a:lnSpc>
            </a:pPr>
            <a:r>
              <a:rPr lang="fr-FR" sz="2400" smtClean="0"/>
              <a:t>Các lệnh thực thi trên tạp các file tìm được</a:t>
            </a:r>
          </a:p>
          <a:p>
            <a:pPr lvl="1">
              <a:lnSpc>
                <a:spcPct val="90000"/>
              </a:lnSpc>
            </a:pPr>
            <a:r>
              <a:rPr lang="fr-FR" sz="2000" smtClean="0"/>
              <a:t>-print</a:t>
            </a:r>
          </a:p>
          <a:p>
            <a:pPr lvl="1">
              <a:lnSpc>
                <a:spcPct val="90000"/>
              </a:lnSpc>
            </a:pPr>
            <a:r>
              <a:rPr lang="fr-FR" sz="2000" smtClean="0"/>
              <a:t>-exec câu_lệnh</a:t>
            </a:r>
          </a:p>
          <a:p>
            <a:pPr>
              <a:lnSpc>
                <a:spcPct val="90000"/>
              </a:lnSpc>
            </a:pPr>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Ví dụ</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80000"/>
              </a:lnSpc>
            </a:pPr>
            <a:r>
              <a:rPr lang="fr-FR" smtClean="0"/>
              <a:t>$find /usr -name toto -print</a:t>
            </a:r>
          </a:p>
          <a:p>
            <a:pPr lvl="1">
              <a:lnSpc>
                <a:spcPct val="80000"/>
              </a:lnSpc>
            </a:pPr>
            <a:r>
              <a:rPr lang="fr-FR" sz="2400" smtClean="0"/>
              <a:t>Tìm kiếm file tên là toto trong thư mục /usr (bao gồm cả các thư mục con của /usr)</a:t>
            </a:r>
          </a:p>
          <a:p>
            <a:pPr>
              <a:lnSpc>
                <a:spcPct val="80000"/>
              </a:lnSpc>
            </a:pPr>
            <a:r>
              <a:rPr lang="fr-FR" smtClean="0"/>
              <a:t>$find /usr -name " *.c " -print</a:t>
            </a:r>
          </a:p>
          <a:p>
            <a:pPr lvl="1">
              <a:lnSpc>
                <a:spcPct val="80000"/>
              </a:lnSpc>
            </a:pPr>
            <a:r>
              <a:rPr lang="fr-FR" sz="2400" smtClean="0"/>
              <a:t>Đưa ra danh sách các file kết thúc bằng « .c » </a:t>
            </a:r>
          </a:p>
          <a:p>
            <a:pPr>
              <a:lnSpc>
                <a:spcPct val="80000"/>
              </a:lnSpc>
            </a:pPr>
            <a:r>
              <a:rPr lang="fr-FR" smtClean="0"/>
              <a:t>$find / -mtime 3 -print </a:t>
            </a:r>
          </a:p>
          <a:p>
            <a:pPr lvl="1">
              <a:lnSpc>
                <a:spcPct val="80000"/>
              </a:lnSpc>
            </a:pPr>
            <a:r>
              <a:rPr lang="fr-FR" sz="2400" smtClean="0"/>
              <a:t>Tìm tất cả các file có thay đổi trong 3 ngày gần đây</a:t>
            </a:r>
          </a:p>
          <a:p>
            <a:pPr>
              <a:lnSpc>
                <a:spcPct val="80000"/>
              </a:lnSpc>
            </a:pPr>
            <a:r>
              <a:rPr lang="fr-FR" smtClean="0"/>
              <a:t>$find / -size 2000 -print </a:t>
            </a:r>
          </a:p>
          <a:p>
            <a:pPr lvl="1">
              <a:lnSpc>
                <a:spcPct val="80000"/>
              </a:lnSpc>
            </a:pPr>
            <a:r>
              <a:rPr lang="fr-FR" sz="2400" smtClean="0"/>
              <a:t>Tìm tất cả các file có kích thước lớn hơn 1 GB (= 2000 block 512 KB) </a:t>
            </a:r>
          </a:p>
          <a:p>
            <a:pPr>
              <a:lnSpc>
                <a:spcPct val="80000"/>
              </a:lnSpc>
            </a:pPr>
            <a:r>
              <a:rPr lang="fr-FR" smtClean="0"/>
              <a:t>$find / -type f -user olivier -perm 755 -print </a:t>
            </a:r>
          </a:p>
          <a:p>
            <a:pPr lvl="1">
              <a:lnSpc>
                <a:spcPct val="80000"/>
              </a:lnSpc>
            </a:pPr>
            <a:r>
              <a:rPr lang="fr-FR" sz="2400" smtClean="0"/>
              <a:t>Tìm tất cả các file thuộc về người sử dụng olivier, đồng thời có quyền truy cập là 755</a:t>
            </a:r>
          </a:p>
          <a:p>
            <a:pPr>
              <a:lnSpc>
                <a:spcPct val="90000"/>
              </a:lnSpc>
            </a:pPr>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Disk và partition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eaLnBrk="1" hangingPunct="1">
              <a:lnSpc>
                <a:spcPct val="90000"/>
              </a:lnSpc>
            </a:pPr>
            <a:r>
              <a:rPr lang="en-US" smtClean="0"/>
              <a:t>Những ổ đĩa IDE sẽ có tên là hdX.</a:t>
            </a:r>
          </a:p>
          <a:p>
            <a:pPr lvl="1" eaLnBrk="1" hangingPunct="1">
              <a:lnSpc>
                <a:spcPct val="90000"/>
              </a:lnSpc>
            </a:pPr>
            <a:r>
              <a:rPr lang="en-US" smtClean="0"/>
              <a:t>X có giá trị từ [a-z] đại diện cho một ổ đĩa vật lý. </a:t>
            </a:r>
            <a:r>
              <a:rPr lang="en-US" i="1" smtClean="0">
                <a:solidFill>
                  <a:schemeClr val="accent2"/>
                </a:solidFill>
              </a:rPr>
              <a:t>Vd: hda, hdb…</a:t>
            </a:r>
          </a:p>
          <a:p>
            <a:pPr eaLnBrk="1" hangingPunct="1">
              <a:lnSpc>
                <a:spcPct val="90000"/>
              </a:lnSpc>
            </a:pPr>
            <a:r>
              <a:rPr lang="en-US" smtClean="0"/>
              <a:t>Khi được chia partition, partition sẽ có dạng: hdXY</a:t>
            </a:r>
          </a:p>
          <a:p>
            <a:pPr lvl="1" eaLnBrk="1" hangingPunct="1">
              <a:lnSpc>
                <a:spcPct val="90000"/>
              </a:lnSpc>
            </a:pPr>
            <a:r>
              <a:rPr lang="en-US" smtClean="0"/>
              <a:t>X là kí tự ổ đĩa.</a:t>
            </a:r>
          </a:p>
          <a:p>
            <a:pPr lvl="1" eaLnBrk="1" hangingPunct="1">
              <a:lnSpc>
                <a:spcPct val="90000"/>
              </a:lnSpc>
            </a:pPr>
            <a:r>
              <a:rPr lang="en-US" smtClean="0"/>
              <a:t>Y là số thứ tự.</a:t>
            </a:r>
          </a:p>
          <a:p>
            <a:pPr lvl="1" eaLnBrk="1" hangingPunct="1">
              <a:lnSpc>
                <a:spcPct val="90000"/>
              </a:lnSpc>
            </a:pPr>
            <a:r>
              <a:rPr lang="en-US" i="1" smtClean="0">
                <a:solidFill>
                  <a:schemeClr val="accent2"/>
                </a:solidFill>
              </a:rPr>
              <a:t>Vd: hda1, hda2, hdb1, hdb2…</a:t>
            </a:r>
          </a:p>
          <a:p>
            <a:pPr eaLnBrk="1" hangingPunct="1">
              <a:lnSpc>
                <a:spcPct val="90000"/>
              </a:lnSpc>
            </a:pPr>
            <a:r>
              <a:rPr lang="en-US" smtClean="0"/>
              <a:t>CDROM cũng được hiểu như một ổ đĩa IDE.</a:t>
            </a:r>
          </a:p>
          <a:p>
            <a:pPr eaLnBrk="1" hangingPunct="1">
              <a:lnSpc>
                <a:spcPct val="90000"/>
              </a:lnSpc>
            </a:pPr>
            <a:r>
              <a:rPr lang="en-US" smtClean="0"/>
              <a:t>Ổ đĩa SCSI sẽ có tên là sdX</a:t>
            </a:r>
          </a:p>
          <a:p>
            <a:pPr>
              <a:lnSpc>
                <a:spcPct val="90000"/>
              </a:lnSpc>
            </a:pPr>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4038600" y="3722688"/>
            <a:ext cx="3886200" cy="457200"/>
          </a:xfrm>
        </p:spPr>
        <p:txBody>
          <a:bodyPr/>
          <a:lstStyle/>
          <a:p>
            <a:endParaRPr lang="en-US" sz="1600"/>
          </a:p>
        </p:txBody>
      </p:sp>
      <p:sp>
        <p:nvSpPr>
          <p:cNvPr id="83971" name="WordArt 3"/>
          <p:cNvSpPr>
            <a:spLocks noChangeArrowheads="1" noChangeShapeType="1" noTextEdit="1"/>
          </p:cNvSpPr>
          <p:nvPr/>
        </p:nvSpPr>
        <p:spPr bwMode="gray">
          <a:xfrm>
            <a:off x="3581400" y="2819400"/>
            <a:ext cx="4724400" cy="762000"/>
          </a:xfrm>
          <a:prstGeom prst="rect">
            <a:avLst/>
          </a:prstGeom>
        </p:spPr>
        <p:txBody>
          <a:bodyPr wrap="none" fromWordArt="1">
            <a:prstTxWarp prst="textDeflate">
              <a:avLst>
                <a:gd name="adj" fmla="val 0"/>
              </a:avLst>
            </a:prstTxWarp>
          </a:bodyPr>
          <a:lstStyle/>
          <a:p>
            <a:r>
              <a:rPr lang="en-US" sz="5400" b="1" kern="10" smtClean="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rPr>
              <a:t>Thank You !</a:t>
            </a:r>
            <a:endParaRPr lang="en-US" sz="5400" b="1" kern="10">
              <a:ln w="19050">
                <a:solidFill>
                  <a:schemeClr val="tx2"/>
                </a:solidFill>
                <a:round/>
                <a:headEnd/>
                <a:tailEnd/>
              </a:ln>
              <a:gradFill rotWithShape="1">
                <a:gsLst>
                  <a:gs pos="0">
                    <a:schemeClr val="accent1"/>
                  </a:gs>
                  <a:gs pos="100000">
                    <a:schemeClr val="hlink"/>
                  </a:gs>
                </a:gsLst>
                <a:lin ang="5400000" scaled="1"/>
              </a:gradFill>
              <a:effectLst>
                <a:outerShdw dist="8980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Disk và partition (3)</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pic>
        <p:nvPicPr>
          <p:cNvPr id="4" name="Picture 4" descr="inst7"/>
          <p:cNvPicPr>
            <a:picLocks noChangeAspect="1" noChangeArrowheads="1"/>
          </p:cNvPicPr>
          <p:nvPr/>
        </p:nvPicPr>
        <p:blipFill>
          <a:blip r:embed="rId2"/>
          <a:srcRect/>
          <a:stretch>
            <a:fillRect/>
          </a:stretch>
        </p:blipFill>
        <p:spPr bwMode="auto">
          <a:xfrm>
            <a:off x="1447800" y="1295400"/>
            <a:ext cx="6629400" cy="496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Disk và partition (4)</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pic>
        <p:nvPicPr>
          <p:cNvPr id="4" name="Picture 4"/>
          <p:cNvPicPr>
            <a:picLocks noChangeAspect="1" noChangeArrowheads="1"/>
          </p:cNvPicPr>
          <p:nvPr/>
        </p:nvPicPr>
        <p:blipFill>
          <a:blip r:embed="rId2"/>
          <a:srcRect/>
          <a:stretch>
            <a:fillRect/>
          </a:stretch>
        </p:blipFill>
        <p:spPr bwMode="auto">
          <a:xfrm>
            <a:off x="1676400" y="1524000"/>
            <a:ext cx="6324600" cy="4735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mtClean="0"/>
              <a:t>Khái niệm File Systems</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Biểu diễn bởi một cây phân cấp thư mục và các tệp dữ liệu</a:t>
            </a:r>
          </a:p>
          <a:p>
            <a:pPr lvl="1"/>
            <a:r>
              <a:rPr lang="fr-FR" smtClean="0"/>
              <a:t>Một thư mục dùng để tạo nhóm một tập các tệp dữ liệu</a:t>
            </a:r>
          </a:p>
          <a:p>
            <a:pPr lvl="1"/>
            <a:r>
              <a:rPr lang="fr-FR" smtClean="0"/>
              <a:t>Một thư mục có thể chứa các thư mục con</a:t>
            </a:r>
          </a:p>
          <a:p>
            <a:r>
              <a:rPr lang="fr-FR" smtClean="0"/>
              <a:t>Thư mục gốc (/) là điểm vào đầu tiên cho cả cây thư mục</a:t>
            </a:r>
          </a:p>
          <a:p>
            <a:pPr>
              <a:lnSpc>
                <a:spcPct val="90000"/>
              </a:lnSpc>
            </a:pPr>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thư mục thông dụng</a:t>
            </a:r>
            <a:endParaRPr lang="en-US"/>
          </a:p>
        </p:txBody>
      </p:sp>
      <p:sp>
        <p:nvSpPr>
          <p:cNvPr id="66563" name="Rectangle 3"/>
          <p:cNvSpPr>
            <a:spLocks noGrp="1" noChangeArrowheads="1"/>
          </p:cNvSpPr>
          <p:nvPr>
            <p:ph type="body" idx="1"/>
          </p:nvPr>
        </p:nvSpPr>
        <p:spPr>
          <a:xfrm>
            <a:off x="838200" y="1447800"/>
            <a:ext cx="7848600" cy="5029200"/>
          </a:xfrm>
        </p:spPr>
        <p:txBody>
          <a:bodyPr/>
          <a:lstStyle/>
          <a:p>
            <a:pPr>
              <a:lnSpc>
                <a:spcPct val="90000"/>
              </a:lnSpc>
            </a:pPr>
            <a:endParaRPr lang="en-US" smtClean="0"/>
          </a:p>
        </p:txBody>
      </p:sp>
      <p:pic>
        <p:nvPicPr>
          <p:cNvPr id="4" name="Picture 6"/>
          <p:cNvPicPr>
            <a:picLocks noChangeAspect="1" noChangeArrowheads="1"/>
          </p:cNvPicPr>
          <p:nvPr/>
        </p:nvPicPr>
        <p:blipFill>
          <a:blip r:embed="rId2"/>
          <a:srcRect/>
          <a:stretch>
            <a:fillRect/>
          </a:stretch>
        </p:blipFill>
        <p:spPr bwMode="auto">
          <a:xfrm>
            <a:off x="1676400" y="1524000"/>
            <a:ext cx="6324600" cy="47418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fr-FR" smtClean="0"/>
              <a:t>Các thư mục thông dụng (2)</a:t>
            </a:r>
            <a:endParaRPr lang="en-US"/>
          </a:p>
        </p:txBody>
      </p:sp>
      <p:sp>
        <p:nvSpPr>
          <p:cNvPr id="66563" name="Rectangle 3"/>
          <p:cNvSpPr>
            <a:spLocks noGrp="1" noChangeArrowheads="1"/>
          </p:cNvSpPr>
          <p:nvPr>
            <p:ph type="body" idx="1"/>
          </p:nvPr>
        </p:nvSpPr>
        <p:spPr>
          <a:xfrm>
            <a:off x="838200" y="1447800"/>
            <a:ext cx="7848600" cy="5029200"/>
          </a:xfrm>
        </p:spPr>
        <p:txBody>
          <a:bodyPr/>
          <a:lstStyle/>
          <a:p>
            <a:r>
              <a:rPr lang="fr-FR" smtClean="0"/>
              <a:t>/ (thư mục gốc)</a:t>
            </a:r>
          </a:p>
          <a:p>
            <a:pPr lvl="1"/>
            <a:r>
              <a:rPr lang="fr-FR" sz="2400" smtClean="0"/>
              <a:t>/bin : thư mục tệp chương trình cơ bản</a:t>
            </a:r>
          </a:p>
          <a:p>
            <a:pPr lvl="1"/>
            <a:r>
              <a:rPr lang="fr-FR" sz="2400" smtClean="0"/>
              <a:t>/boot : thư mục chứa hạt nhân của HĐH</a:t>
            </a:r>
          </a:p>
          <a:p>
            <a:pPr lvl="1"/>
            <a:r>
              <a:rPr lang="fr-FR" sz="2400" smtClean="0"/>
              <a:t>/etc : thư mục các tệp cấu hình</a:t>
            </a:r>
          </a:p>
          <a:p>
            <a:pPr lvl="1"/>
            <a:r>
              <a:rPr lang="fr-FR" sz="2400" smtClean="0"/>
              <a:t>/dev : thư mục các tệp thiết bị</a:t>
            </a:r>
          </a:p>
          <a:p>
            <a:pPr lvl="1"/>
            <a:r>
              <a:rPr lang="fr-FR" sz="2400" smtClean="0"/>
              <a:t>/home : thư mục chứa dữ liệu NSD</a:t>
            </a:r>
          </a:p>
          <a:p>
            <a:pPr lvl="1"/>
            <a:r>
              <a:rPr lang="fr-FR" sz="2400" smtClean="0"/>
              <a:t>/lib : thư viện hệ thống</a:t>
            </a:r>
          </a:p>
          <a:p>
            <a:pPr lvl="1"/>
            <a:r>
              <a:rPr lang="fr-FR" sz="2400" smtClean="0"/>
              <a:t>/usr : thư mục ứng dụng</a:t>
            </a:r>
          </a:p>
          <a:p>
            <a:pPr lvl="1"/>
            <a:r>
              <a:rPr lang="fr-FR" sz="2400" smtClean="0"/>
              <a:t>/var : thư mục dữ liệu hệ thống, thường được cập nhật</a:t>
            </a:r>
          </a:p>
          <a:p>
            <a:pPr>
              <a:lnSpc>
                <a:spcPct val="90000"/>
              </a:lnSpc>
            </a:pPr>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db2004141gd">
  <a:themeElements>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fontScheme name="cdb2004141gd">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db2004141gd 1">
        <a:dk1>
          <a:srgbClr val="7E25CF"/>
        </a:dk1>
        <a:lt1>
          <a:srgbClr val="C6D3FE"/>
        </a:lt1>
        <a:dk2>
          <a:srgbClr val="512175"/>
        </a:dk2>
        <a:lt2>
          <a:srgbClr val="FFFFFF"/>
        </a:lt2>
        <a:accent1>
          <a:srgbClr val="FFCC66"/>
        </a:accent1>
        <a:accent2>
          <a:srgbClr val="6ABA42"/>
        </a:accent2>
        <a:accent3>
          <a:srgbClr val="B3ABBD"/>
        </a:accent3>
        <a:accent4>
          <a:srgbClr val="A9B4D9"/>
        </a:accent4>
        <a:accent5>
          <a:srgbClr val="FFE2B8"/>
        </a:accent5>
        <a:accent6>
          <a:srgbClr val="5FA83B"/>
        </a:accent6>
        <a:hlink>
          <a:srgbClr val="3399FF"/>
        </a:hlink>
        <a:folHlink>
          <a:srgbClr val="43A8C7"/>
        </a:folHlink>
      </a:clrScheme>
      <a:clrMap bg1="dk2" tx1="lt1" bg2="dk1" tx2="lt2" accent1="accent1" accent2="accent2" accent3="accent3" accent4="accent4" accent5="accent5" accent6="accent6" hlink="hlink" folHlink="folHlink"/>
    </a:extraClrScheme>
    <a:extraClrScheme>
      <a:clrScheme name="cdb2004141gd 2">
        <a:dk1>
          <a:srgbClr val="009999"/>
        </a:dk1>
        <a:lt1>
          <a:srgbClr val="E2E2D6"/>
        </a:lt1>
        <a:dk2>
          <a:srgbClr val="005986"/>
        </a:dk2>
        <a:lt2>
          <a:srgbClr val="FFFFFF"/>
        </a:lt2>
        <a:accent1>
          <a:srgbClr val="12D2C9"/>
        </a:accent1>
        <a:accent2>
          <a:srgbClr val="3574C7"/>
        </a:accent2>
        <a:accent3>
          <a:srgbClr val="AAB5C3"/>
        </a:accent3>
        <a:accent4>
          <a:srgbClr val="C1C1B7"/>
        </a:accent4>
        <a:accent5>
          <a:srgbClr val="AAE5E1"/>
        </a:accent5>
        <a:accent6>
          <a:srgbClr val="2F68B4"/>
        </a:accent6>
        <a:hlink>
          <a:srgbClr val="1EBABA"/>
        </a:hlink>
        <a:folHlink>
          <a:srgbClr val="33CC33"/>
        </a:folHlink>
      </a:clrScheme>
      <a:clrMap bg1="dk2" tx1="lt1" bg2="dk1" tx2="lt2" accent1="accent1" accent2="accent2" accent3="accent3" accent4="accent4" accent5="accent5" accent6="accent6" hlink="hlink" folHlink="folHlink"/>
    </a:extraClrScheme>
    <a:extraClrScheme>
      <a:clrScheme name="cdb2004141gd 3">
        <a:dk1>
          <a:srgbClr val="0066CC"/>
        </a:dk1>
        <a:lt1>
          <a:srgbClr val="B1E2FB"/>
        </a:lt1>
        <a:dk2>
          <a:srgbClr val="003399"/>
        </a:dk2>
        <a:lt2>
          <a:srgbClr val="FFFFFF"/>
        </a:lt2>
        <a:accent1>
          <a:srgbClr val="FDC529"/>
        </a:accent1>
        <a:accent2>
          <a:srgbClr val="52C828"/>
        </a:accent2>
        <a:accent3>
          <a:srgbClr val="AAADCA"/>
        </a:accent3>
        <a:accent4>
          <a:srgbClr val="97C1D6"/>
        </a:accent4>
        <a:accent5>
          <a:srgbClr val="FEDFAC"/>
        </a:accent5>
        <a:accent6>
          <a:srgbClr val="49B523"/>
        </a:accent6>
        <a:hlink>
          <a:srgbClr val="72A7F6"/>
        </a:hlink>
        <a:folHlink>
          <a:srgbClr val="A5A5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cdb2004141gd</Template>
  <TotalTime>903</TotalTime>
  <Words>2364</Words>
  <Application>Microsoft PowerPoint</Application>
  <PresentationFormat>On-screen Show (4:3)</PresentationFormat>
  <Paragraphs>292</Paragraphs>
  <Slides>40</Slides>
  <Notes>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cdb2004141gd</vt:lpstr>
      <vt:lpstr>Image</vt:lpstr>
      <vt:lpstr>Linux</vt:lpstr>
      <vt:lpstr>Nội dung</vt:lpstr>
      <vt:lpstr>Disk và partition</vt:lpstr>
      <vt:lpstr>Disk và partition (2)</vt:lpstr>
      <vt:lpstr>Disk và partition (3)</vt:lpstr>
      <vt:lpstr>Disk và partition (4)</vt:lpstr>
      <vt:lpstr>Khái niệm File Systems</vt:lpstr>
      <vt:lpstr>Các thư mục thông dụng</vt:lpstr>
      <vt:lpstr>Các thư mục thông dụng (2)</vt:lpstr>
      <vt:lpstr>Tập tin Unix vs tập tin Windows</vt:lpstr>
      <vt:lpstr>Một số khái niệm cơ bản</vt:lpstr>
      <vt:lpstr>Superblock</vt:lpstr>
      <vt:lpstr>Inode</vt:lpstr>
      <vt:lpstr>Inode (2)</vt:lpstr>
      <vt:lpstr>Inode (2)</vt:lpstr>
      <vt:lpstr>Inode (3)</vt:lpstr>
      <vt:lpstr>Inode (4)</vt:lpstr>
      <vt:lpstr>Inode (5)</vt:lpstr>
      <vt:lpstr>Storageblock</vt:lpstr>
      <vt:lpstr>Các loại tập tin</vt:lpstr>
      <vt:lpstr>Liên kết (link)</vt:lpstr>
      <vt:lpstr>Các filesystem được hổ trợ sẳn</vt:lpstr>
      <vt:lpstr>Cấu trúc VFS</vt:lpstr>
      <vt:lpstr>Sửa filesystem</vt:lpstr>
      <vt:lpstr>Các tùy chọn của fsck </vt:lpstr>
      <vt:lpstr>Mount filesystem</vt:lpstr>
      <vt:lpstr>Unmount filesystem</vt:lpstr>
      <vt:lpstr>Tập tin /etc/fstab</vt:lpstr>
      <vt:lpstr>Quản lý tập tin</vt:lpstr>
      <vt:lpstr>Một số thư mục / tập tin đặc biệt</vt:lpstr>
      <vt:lpstr>Ví dụ</vt:lpstr>
      <vt:lpstr>Một số ký tự có ý nghĩa đặc biệt</vt:lpstr>
      <vt:lpstr>Ví dụ</vt:lpstr>
      <vt:lpstr>Quản lý tập tin</vt:lpstr>
      <vt:lpstr>Ví dụ</vt:lpstr>
      <vt:lpstr>Các kiểu tập tin</vt:lpstr>
      <vt:lpstr>Tìm kiếm tập tin</vt:lpstr>
      <vt:lpstr>Ví dụ</vt:lpstr>
      <vt:lpstr>Slide 39</vt:lpstr>
      <vt:lpstr>Slide 40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SonTran</dc:creator>
  <cp:lastModifiedBy>HOANG DUC QUANG</cp:lastModifiedBy>
  <cp:revision>105</cp:revision>
  <dcterms:created xsi:type="dcterms:W3CDTF">2008-09-17T15:37:49Z</dcterms:created>
  <dcterms:modified xsi:type="dcterms:W3CDTF">2009-03-06T04:00:30Z</dcterms:modified>
</cp:coreProperties>
</file>