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7"/>
  </p:handoutMasterIdLst>
  <p:sldIdLst>
    <p:sldId id="256" r:id="rId2"/>
    <p:sldId id="258"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310" r:id="rId25"/>
    <p:sldId id="276" r:id="rId26"/>
  </p:sldIdLst>
  <p:sldSz cx="9144000" cy="6858000" type="screen4x3"/>
  <p:notesSz cx="7102475" cy="89916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570"/>
    <a:srgbClr val="000000"/>
    <a:srgbClr val="003295"/>
    <a:srgbClr val="002F8D"/>
    <a:srgbClr val="002A7C"/>
    <a:srgbClr val="777777"/>
    <a:srgbClr val="C0C0C0"/>
    <a:srgbClr val="C4D80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356" autoAdjust="0"/>
  </p:normalViewPr>
  <p:slideViewPr>
    <p:cSldViewPr>
      <p:cViewPr>
        <p:scale>
          <a:sx n="80" d="100"/>
          <a:sy n="80" d="100"/>
        </p:scale>
        <p:origin x="-216"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88067" name="Rectangle 3"/>
          <p:cNvSpPr>
            <a:spLocks noGrp="1" noChangeArrowheads="1"/>
          </p:cNvSpPr>
          <p:nvPr>
            <p:ph type="dt" sz="quarter" idx="1"/>
          </p:nvPr>
        </p:nvSpPr>
        <p:spPr bwMode="auto">
          <a:xfrm>
            <a:off x="4022725"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8068" name="Rectangle 4"/>
          <p:cNvSpPr>
            <a:spLocks noGrp="1" noChangeArrowheads="1"/>
          </p:cNvSpPr>
          <p:nvPr>
            <p:ph type="ftr" sz="quarter" idx="2"/>
          </p:nvPr>
        </p:nvSpPr>
        <p:spPr bwMode="auto">
          <a:xfrm>
            <a:off x="0"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88069" name="Rectangle 5"/>
          <p:cNvSpPr>
            <a:spLocks noGrp="1" noChangeArrowheads="1"/>
          </p:cNvSpPr>
          <p:nvPr>
            <p:ph type="sldNum" sz="quarter" idx="3"/>
          </p:nvPr>
        </p:nvSpPr>
        <p:spPr bwMode="auto">
          <a:xfrm>
            <a:off x="4022725"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04EA4A4-2268-481C-8C06-E1FE6E8913D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3089" name="Object 17"/>
          <p:cNvGraphicFramePr>
            <a:graphicFrameLocks noChangeAspect="1"/>
          </p:cNvGraphicFramePr>
          <p:nvPr/>
        </p:nvGraphicFramePr>
        <p:xfrm>
          <a:off x="0" y="2371725"/>
          <a:ext cx="9144000" cy="4486275"/>
        </p:xfrm>
        <a:graphic>
          <a:graphicData uri="http://schemas.openxmlformats.org/presentationml/2006/ole">
            <p:oleObj spid="_x0000_s3089" name="Image" r:id="rId3" imgW="10438095" imgH="5980952" progId="">
              <p:embed/>
            </p:oleObj>
          </a:graphicData>
        </a:graphic>
      </p:graphicFrame>
      <p:sp>
        <p:nvSpPr>
          <p:cNvPr id="3075" name="Rectangle 3"/>
          <p:cNvSpPr>
            <a:spLocks noGrp="1" noChangeArrowheads="1"/>
          </p:cNvSpPr>
          <p:nvPr>
            <p:ph type="subTitle" idx="1"/>
          </p:nvPr>
        </p:nvSpPr>
        <p:spPr>
          <a:xfrm>
            <a:off x="990600" y="6324600"/>
            <a:ext cx="7086600" cy="533400"/>
          </a:xfrm>
        </p:spPr>
        <p:txBody>
          <a:bodyPr/>
          <a:lstStyle>
            <a:lvl1pPr marL="0" indent="0" algn="ctr">
              <a:buFont typeface="Wingdings" pitchFamily="2" charset="2"/>
              <a:buNone/>
              <a:defRPr sz="1800" b="0">
                <a:solidFill>
                  <a:schemeClr val="tx2"/>
                </a:solidFill>
              </a:defRPr>
            </a:lvl1pPr>
          </a:lstStyle>
          <a:p>
            <a:r>
              <a:rPr lang="en-US"/>
              <a:t>Click to edit Master subtitle style</a:t>
            </a:r>
          </a:p>
        </p:txBody>
      </p:sp>
      <p:sp>
        <p:nvSpPr>
          <p:cNvPr id="3090" name="Rectangle 18"/>
          <p:cNvSpPr>
            <a:spLocks noChangeArrowheads="1"/>
          </p:cNvSpPr>
          <p:nvPr/>
        </p:nvSpPr>
        <p:spPr bwMode="gray">
          <a:xfrm>
            <a:off x="0" y="2349500"/>
            <a:ext cx="9144000" cy="73025"/>
          </a:xfrm>
          <a:prstGeom prst="rect">
            <a:avLst/>
          </a:prstGeom>
          <a:gradFill rotWithShape="1">
            <a:gsLst>
              <a:gs pos="0">
                <a:schemeClr val="bg1"/>
              </a:gs>
              <a:gs pos="50000">
                <a:schemeClr val="accent1"/>
              </a:gs>
              <a:gs pos="100000">
                <a:schemeClr val="bg1"/>
              </a:gs>
            </a:gsLst>
            <a:lin ang="0" scaled="1"/>
          </a:gradFill>
          <a:ln w="9525">
            <a:noFill/>
            <a:miter lim="800000"/>
            <a:headEnd/>
            <a:tailEnd/>
          </a:ln>
          <a:effectLst/>
        </p:spPr>
        <p:txBody>
          <a:bodyPr wrap="none" anchor="ctr"/>
          <a:lstStyle/>
          <a:p>
            <a:endParaRPr lang="en-US"/>
          </a:p>
        </p:txBody>
      </p:sp>
      <p:sp>
        <p:nvSpPr>
          <p:cNvPr id="3091" name="Rectangle 19"/>
          <p:cNvSpPr>
            <a:spLocks noGrp="1" noChangeArrowheads="1"/>
          </p:cNvSpPr>
          <p:nvPr>
            <p:ph type="ctrTitle" sz="quarter"/>
          </p:nvPr>
        </p:nvSpPr>
        <p:spPr>
          <a:xfrm>
            <a:off x="468313" y="1412875"/>
            <a:ext cx="7993062" cy="720725"/>
          </a:xfrm>
          <a:effectLst>
            <a:outerShdw dist="28398" dir="3806097" algn="ctr" rotWithShape="0">
              <a:srgbClr val="000066">
                <a:alpha val="50000"/>
              </a:srgbClr>
            </a:outerShdw>
          </a:effectLst>
        </p:spPr>
        <p:txBody>
          <a:bodyPr/>
          <a:lstStyle>
            <a:lvl1pPr algn="ctr">
              <a:defRPr sz="4400" b="1">
                <a:solidFill>
                  <a:schemeClr val="accent1"/>
                </a:solidFill>
                <a:latin typeface="Verdana" pitchFamily="34" charset="0"/>
              </a:defRPr>
            </a:lvl1pPr>
          </a:lstStyle>
          <a:p>
            <a:r>
              <a:rPr lang="en-US" altLang="ko-KR"/>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F4D71C4-8C03-4374-BBCB-75E0544E9A4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3007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19088"/>
            <a:ext cx="6019800" cy="63007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B49E63C-4D7A-49A0-A54C-295CC05C525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52233E-D080-442F-9A0B-0AE8CE8FC7F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262F379-CE4F-486F-BF3F-C3EC705F62C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A9EC9AF-440F-4D53-8071-7161E623F35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37DF70C-C62D-4243-9DF2-64109E36E02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1D97ADA-4EB9-489E-A51E-2F8E856DCFB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79B8D38-AF90-4B92-B018-DD2CB0696C3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37E02FB-E5C5-4A43-8BF6-968D88D3CE2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89EF39A-20EB-4CEF-801C-01D3B110D55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46275"/>
                <a:invGamma/>
              </a:schemeClr>
            </a:gs>
            <a:gs pos="100000">
              <a:schemeClr val="bg1"/>
            </a:gs>
          </a:gsLst>
          <a:lin ang="2700000" scaled="1"/>
        </a:gradFill>
        <a:effectLst/>
      </p:bgPr>
    </p:bg>
    <p:spTree>
      <p:nvGrpSpPr>
        <p:cNvPr id="1" name=""/>
        <p:cNvGrpSpPr/>
        <p:nvPr/>
      </p:nvGrpSpPr>
      <p:grpSpPr>
        <a:xfrm>
          <a:off x="0" y="0"/>
          <a:ext cx="0" cy="0"/>
          <a:chOff x="0" y="0"/>
          <a:chExt cx="0" cy="0"/>
        </a:xfrm>
      </p:grpSpPr>
      <p:graphicFrame>
        <p:nvGraphicFramePr>
          <p:cNvPr id="1039" name="Object 15"/>
          <p:cNvGraphicFramePr>
            <a:graphicFrameLocks noChangeAspect="1"/>
          </p:cNvGraphicFramePr>
          <p:nvPr/>
        </p:nvGraphicFramePr>
        <p:xfrm>
          <a:off x="0" y="0"/>
          <a:ext cx="9144000" cy="1062038"/>
        </p:xfrm>
        <a:graphic>
          <a:graphicData uri="http://schemas.openxmlformats.org/presentationml/2006/ole">
            <p:oleObj spid="_x0000_s1039" name="Image" r:id="rId14" imgW="10387302" imgH="1205924" progId="">
              <p:embed/>
            </p:oleObj>
          </a:graphicData>
        </a:graphic>
      </p:graphicFrame>
      <p:sp>
        <p:nvSpPr>
          <p:cNvPr id="1027" name="Rectangle 3"/>
          <p:cNvSpPr>
            <a:spLocks noGrp="1" noChangeArrowheads="1"/>
          </p:cNvSpPr>
          <p:nvPr>
            <p:ph type="body" idx="1"/>
          </p:nvPr>
        </p:nvSpPr>
        <p:spPr bwMode="auto">
          <a:xfrm>
            <a:off x="457200" y="1371600"/>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E539141-F741-44A4-BB29-7106F3FE7EFA}" type="slidenum">
              <a:rPr lang="en-US"/>
              <a:pPr/>
              <a:t>‹#›</a:t>
            </a:fld>
            <a:endParaRPr lang="en-US"/>
          </a:p>
        </p:txBody>
      </p:sp>
      <p:sp>
        <p:nvSpPr>
          <p:cNvPr id="1026" name="Rectangle 2"/>
          <p:cNvSpPr>
            <a:spLocks noGrp="1" noChangeArrowheads="1"/>
          </p:cNvSpPr>
          <p:nvPr>
            <p:ph type="title"/>
          </p:nvPr>
        </p:nvSpPr>
        <p:spPr bwMode="auto">
          <a:xfrm>
            <a:off x="990600" y="319088"/>
            <a:ext cx="75438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40" name="Rectangle 16"/>
          <p:cNvSpPr>
            <a:spLocks noChangeArrowheads="1"/>
          </p:cNvSpPr>
          <p:nvPr/>
        </p:nvSpPr>
        <p:spPr bwMode="gray">
          <a:xfrm>
            <a:off x="0" y="1066800"/>
            <a:ext cx="9144000" cy="73025"/>
          </a:xfrm>
          <a:prstGeom prst="rect">
            <a:avLst/>
          </a:prstGeom>
          <a:gradFill rotWithShape="1">
            <a:gsLst>
              <a:gs pos="0">
                <a:schemeClr val="bg1"/>
              </a:gs>
              <a:gs pos="50000">
                <a:schemeClr val="accent1"/>
              </a:gs>
              <a:gs pos="100000">
                <a:schemeClr val="bg1"/>
              </a:gs>
            </a:gsLst>
            <a:lin ang="0" scaled="1"/>
          </a:gradFill>
          <a:ln w="9525">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rtl="0" fontAlgn="base">
        <a:spcBef>
          <a:spcPct val="0"/>
        </a:spcBef>
        <a:spcAft>
          <a:spcPct val="0"/>
        </a:spcAft>
        <a:defRPr sz="3600">
          <a:solidFill>
            <a:schemeClr val="tx2"/>
          </a:solidFill>
          <a:latin typeface="+mj-lt"/>
          <a:ea typeface="+mj-ea"/>
          <a:cs typeface="+mj-cs"/>
        </a:defRPr>
      </a:lvl1pPr>
      <a:lvl2pPr algn="r" rtl="0" fontAlgn="base">
        <a:spcBef>
          <a:spcPct val="0"/>
        </a:spcBef>
        <a:spcAft>
          <a:spcPct val="0"/>
        </a:spcAft>
        <a:defRPr sz="3600">
          <a:solidFill>
            <a:schemeClr val="tx2"/>
          </a:solidFill>
          <a:latin typeface="Arial" charset="0"/>
        </a:defRPr>
      </a:lvl2pPr>
      <a:lvl3pPr algn="r" rtl="0" fontAlgn="base">
        <a:spcBef>
          <a:spcPct val="0"/>
        </a:spcBef>
        <a:spcAft>
          <a:spcPct val="0"/>
        </a:spcAft>
        <a:defRPr sz="3600">
          <a:solidFill>
            <a:schemeClr val="tx2"/>
          </a:solidFill>
          <a:latin typeface="Arial" charset="0"/>
        </a:defRPr>
      </a:lvl3pPr>
      <a:lvl4pPr algn="r" rtl="0" fontAlgn="base">
        <a:spcBef>
          <a:spcPct val="0"/>
        </a:spcBef>
        <a:spcAft>
          <a:spcPct val="0"/>
        </a:spcAft>
        <a:defRPr sz="3600">
          <a:solidFill>
            <a:schemeClr val="tx2"/>
          </a:solidFill>
          <a:latin typeface="Arial" charset="0"/>
        </a:defRPr>
      </a:lvl4pPr>
      <a:lvl5pPr algn="r" rtl="0" fontAlgn="base">
        <a:spcBef>
          <a:spcPct val="0"/>
        </a:spcBef>
        <a:spcAft>
          <a:spcPct val="0"/>
        </a:spcAft>
        <a:defRPr sz="3600">
          <a:solidFill>
            <a:schemeClr val="tx2"/>
          </a:solidFill>
          <a:latin typeface="Arial" charset="0"/>
        </a:defRPr>
      </a:lvl5pPr>
      <a:lvl6pPr marL="457200" algn="r" rtl="0" fontAlgn="base">
        <a:spcBef>
          <a:spcPct val="0"/>
        </a:spcBef>
        <a:spcAft>
          <a:spcPct val="0"/>
        </a:spcAft>
        <a:defRPr sz="3600">
          <a:solidFill>
            <a:schemeClr val="tx2"/>
          </a:solidFill>
          <a:latin typeface="Arial" charset="0"/>
        </a:defRPr>
      </a:lvl6pPr>
      <a:lvl7pPr marL="914400" algn="r" rtl="0" fontAlgn="base">
        <a:spcBef>
          <a:spcPct val="0"/>
        </a:spcBef>
        <a:spcAft>
          <a:spcPct val="0"/>
        </a:spcAft>
        <a:defRPr sz="3600">
          <a:solidFill>
            <a:schemeClr val="tx2"/>
          </a:solidFill>
          <a:latin typeface="Arial" charset="0"/>
        </a:defRPr>
      </a:lvl7pPr>
      <a:lvl8pPr marL="1371600" algn="r" rtl="0" fontAlgn="base">
        <a:spcBef>
          <a:spcPct val="0"/>
        </a:spcBef>
        <a:spcAft>
          <a:spcPct val="0"/>
        </a:spcAft>
        <a:defRPr sz="3600">
          <a:solidFill>
            <a:schemeClr val="tx2"/>
          </a:solidFill>
          <a:latin typeface="Arial" charset="0"/>
        </a:defRPr>
      </a:lvl8pPr>
      <a:lvl9pPr marL="1828800" algn="r" rtl="0" fontAlgn="base">
        <a:spcBef>
          <a:spcPct val="0"/>
        </a:spcBef>
        <a:spcAft>
          <a:spcPct val="0"/>
        </a:spcAft>
        <a:defRPr sz="3600">
          <a:solidFill>
            <a:schemeClr val="tx2"/>
          </a:solidFill>
          <a:latin typeface="Arial" charset="0"/>
        </a:defRPr>
      </a:lvl9pPr>
    </p:titleStyle>
    <p:bodyStyle>
      <a:lvl1pPr marL="342900" indent="-342900" algn="l" rtl="0" fontAlgn="base">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800">
          <a:solidFill>
            <a:schemeClr val="tx2"/>
          </a:solidFill>
          <a:latin typeface="+mj-lt"/>
        </a:defRPr>
      </a:lvl2pPr>
      <a:lvl3pPr marL="1143000" indent="-228600" algn="l" rtl="0" fontAlgn="base">
        <a:spcBef>
          <a:spcPct val="20000"/>
        </a:spcBef>
        <a:spcAft>
          <a:spcPct val="0"/>
        </a:spcAft>
        <a:buClr>
          <a:schemeClr val="tx1"/>
        </a:buClr>
        <a:buChar char="•"/>
        <a:defRPr sz="2400">
          <a:solidFill>
            <a:schemeClr val="tx2"/>
          </a:solidFill>
          <a:latin typeface="+mj-lt"/>
        </a:defRPr>
      </a:lvl3pPr>
      <a:lvl4pPr marL="1600200" indent="-228600" algn="l" rtl="0" fontAlgn="base">
        <a:spcBef>
          <a:spcPct val="20000"/>
        </a:spcBef>
        <a:spcAft>
          <a:spcPct val="0"/>
        </a:spcAft>
        <a:buChar char="–"/>
        <a:defRPr sz="2000">
          <a:solidFill>
            <a:schemeClr val="tx2"/>
          </a:solidFill>
          <a:latin typeface="+mj-lt"/>
        </a:defRPr>
      </a:lvl4pPr>
      <a:lvl5pPr marL="2057400" indent="-228600" algn="l" rtl="0" fontAlgn="base">
        <a:spcBef>
          <a:spcPct val="20000"/>
        </a:spcBef>
        <a:spcAft>
          <a:spcPct val="0"/>
        </a:spcAft>
        <a:buChar char="»"/>
        <a:defRPr sz="2000">
          <a:solidFill>
            <a:schemeClr val="tx2"/>
          </a:solidFill>
          <a:latin typeface="+mj-lt"/>
        </a:defRPr>
      </a:lvl5pPr>
      <a:lvl6pPr marL="2514600" indent="-228600" algn="l" rtl="0" fontAlgn="base">
        <a:spcBef>
          <a:spcPct val="20000"/>
        </a:spcBef>
        <a:spcAft>
          <a:spcPct val="0"/>
        </a:spcAft>
        <a:buChar char="»"/>
        <a:defRPr sz="2000">
          <a:solidFill>
            <a:schemeClr val="tx2"/>
          </a:solidFill>
          <a:latin typeface="+mj-lt"/>
        </a:defRPr>
      </a:lvl6pPr>
      <a:lvl7pPr marL="2971800" indent="-228600" algn="l" rtl="0" fontAlgn="base">
        <a:spcBef>
          <a:spcPct val="20000"/>
        </a:spcBef>
        <a:spcAft>
          <a:spcPct val="0"/>
        </a:spcAft>
        <a:buChar char="»"/>
        <a:defRPr sz="2000">
          <a:solidFill>
            <a:schemeClr val="tx2"/>
          </a:solidFill>
          <a:latin typeface="+mj-lt"/>
        </a:defRPr>
      </a:lvl7pPr>
      <a:lvl8pPr marL="3429000" indent="-228600" algn="l" rtl="0" fontAlgn="base">
        <a:spcBef>
          <a:spcPct val="20000"/>
        </a:spcBef>
        <a:spcAft>
          <a:spcPct val="0"/>
        </a:spcAft>
        <a:buChar char="»"/>
        <a:defRPr sz="2000">
          <a:solidFill>
            <a:schemeClr val="tx2"/>
          </a:solidFill>
          <a:latin typeface="+mj-lt"/>
        </a:defRPr>
      </a:lvl8pPr>
      <a:lvl9pPr marL="3886200" indent="-228600" algn="l" rtl="0" fontAlgn="base">
        <a:spcBef>
          <a:spcPct val="20000"/>
        </a:spcBef>
        <a:spcAft>
          <a:spcPct val="0"/>
        </a:spcAft>
        <a:buChar char="»"/>
        <a:defRPr sz="2000">
          <a:solidFill>
            <a:schemeClr val="tx2"/>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1219200"/>
            <a:ext cx="7924800" cy="1012825"/>
          </a:xfrm>
        </p:spPr>
        <p:txBody>
          <a:bodyPr/>
          <a:lstStyle/>
          <a:p>
            <a:r>
              <a:rPr lang="en-US" sz="4000" smtClean="0"/>
              <a:t>Linux</a:t>
            </a:r>
            <a:endParaRPr lang="en-US" sz="3600">
              <a:solidFill>
                <a:srgbClr val="C4D806"/>
              </a:solidFill>
            </a:endParaRPr>
          </a:p>
        </p:txBody>
      </p:sp>
      <p:sp>
        <p:nvSpPr>
          <p:cNvPr id="2051" name="Rectangle 3"/>
          <p:cNvSpPr>
            <a:spLocks noGrp="1" noChangeArrowheads="1"/>
          </p:cNvSpPr>
          <p:nvPr>
            <p:ph type="subTitle" idx="1"/>
          </p:nvPr>
        </p:nvSpPr>
        <p:spPr/>
        <p:txBody>
          <a:bodyPr/>
          <a:lstStyle/>
          <a:p>
            <a:r>
              <a:rPr lang="en-US" err="1" smtClean="0"/>
              <a:t>Hoàng</a:t>
            </a:r>
            <a:r>
              <a:rPr lang="en-US" smtClean="0"/>
              <a:t> </a:t>
            </a:r>
            <a:r>
              <a:rPr lang="en-US" err="1" smtClean="0"/>
              <a:t>Đức</a:t>
            </a:r>
            <a:r>
              <a:rPr lang="en-US" smtClean="0"/>
              <a:t> </a:t>
            </a:r>
            <a:r>
              <a:rPr lang="en-US" err="1" smtClean="0"/>
              <a:t>Quang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fr-FR" smtClean="0"/>
              <a:t>Các lệnh di chuyển</a:t>
            </a:r>
            <a:endParaRPr lang="en-US"/>
          </a:p>
        </p:txBody>
      </p:sp>
      <p:sp>
        <p:nvSpPr>
          <p:cNvPr id="66563" name="Rectangle 3"/>
          <p:cNvSpPr>
            <a:spLocks noGrp="1" noChangeArrowheads="1"/>
          </p:cNvSpPr>
          <p:nvPr>
            <p:ph type="body" idx="1"/>
          </p:nvPr>
        </p:nvSpPr>
        <p:spPr>
          <a:xfrm>
            <a:off x="381000" y="1447800"/>
            <a:ext cx="8610600" cy="5029200"/>
          </a:xfrm>
        </p:spPr>
        <p:txBody>
          <a:bodyPr/>
          <a:lstStyle/>
          <a:p>
            <a:pPr>
              <a:lnSpc>
                <a:spcPct val="80000"/>
              </a:lnSpc>
            </a:pPr>
            <a:r>
              <a:rPr lang="fr-FR" sz="2400" smtClean="0"/>
              <a:t>w	 		tới điểm bắt đầu từ tiếp theo</a:t>
            </a:r>
          </a:p>
          <a:p>
            <a:pPr>
              <a:lnSpc>
                <a:spcPct val="80000"/>
              </a:lnSpc>
            </a:pPr>
            <a:r>
              <a:rPr lang="fr-FR" sz="2400" smtClean="0"/>
              <a:t>e	 		tới điểm kết thúc từ tiếp theo</a:t>
            </a:r>
          </a:p>
          <a:p>
            <a:pPr>
              <a:lnSpc>
                <a:spcPct val="80000"/>
              </a:lnSpc>
            </a:pPr>
            <a:r>
              <a:rPr lang="fr-FR" sz="2400" smtClean="0"/>
              <a:t>b			tới điểm bắt đầu từ trước đó</a:t>
            </a:r>
          </a:p>
          <a:p>
            <a:pPr>
              <a:lnSpc>
                <a:spcPct val="80000"/>
              </a:lnSpc>
            </a:pPr>
            <a:r>
              <a:rPr lang="fr-FR" sz="2400" smtClean="0"/>
              <a:t>0 (zero)</a:t>
            </a:r>
            <a:r>
              <a:rPr lang="fr-FR" sz="2400" smtClean="0"/>
              <a:t>		tới điểm bắt đầu dòng</a:t>
            </a:r>
          </a:p>
          <a:p>
            <a:pPr>
              <a:lnSpc>
                <a:spcPct val="80000"/>
              </a:lnSpc>
            </a:pPr>
            <a:r>
              <a:rPr lang="fr-FR" sz="2400" smtClean="0"/>
              <a:t>^	 		tới từ đầu tiên trong dòng</a:t>
            </a:r>
          </a:p>
          <a:p>
            <a:pPr>
              <a:lnSpc>
                <a:spcPct val="80000"/>
              </a:lnSpc>
            </a:pPr>
            <a:r>
              <a:rPr lang="fr-FR" sz="2400" smtClean="0"/>
              <a:t>$	 		tới cuối dòng</a:t>
            </a:r>
          </a:p>
          <a:p>
            <a:pPr>
              <a:lnSpc>
                <a:spcPct val="80000"/>
              </a:lnSpc>
            </a:pPr>
            <a:r>
              <a:rPr lang="fr-FR" sz="2400" smtClean="0"/>
              <a:t>&lt;Enter&gt;</a:t>
            </a:r>
            <a:r>
              <a:rPr lang="fr-FR" sz="2400" smtClean="0"/>
              <a:t>		tới dòng tiếp theo</a:t>
            </a:r>
          </a:p>
          <a:p>
            <a:pPr>
              <a:lnSpc>
                <a:spcPct val="80000"/>
              </a:lnSpc>
            </a:pPr>
            <a:r>
              <a:rPr lang="fr-FR" sz="2400" smtClean="0"/>
              <a:t>-			tới dòng </a:t>
            </a:r>
            <a:r>
              <a:rPr lang="fr-FR" sz="2400" smtClean="0"/>
              <a:t>trước (đầu dòng)</a:t>
            </a:r>
            <a:endParaRPr lang="fr-FR" sz="2400" smtClean="0"/>
          </a:p>
          <a:p>
            <a:pPr>
              <a:lnSpc>
                <a:spcPct val="80000"/>
              </a:lnSpc>
            </a:pPr>
            <a:r>
              <a:rPr lang="fr-FR" sz="2400" smtClean="0"/>
              <a:t>G	 		tới cuối tệp</a:t>
            </a:r>
          </a:p>
          <a:p>
            <a:pPr>
              <a:lnSpc>
                <a:spcPct val="80000"/>
              </a:lnSpc>
            </a:pPr>
            <a:r>
              <a:rPr lang="fr-FR" sz="2400" smtClean="0"/>
              <a:t>1G	 		tới đầu tệp</a:t>
            </a:r>
          </a:p>
          <a:p>
            <a:pPr>
              <a:lnSpc>
                <a:spcPct val="80000"/>
              </a:lnSpc>
            </a:pPr>
            <a:r>
              <a:rPr lang="fr-FR" sz="2400" smtClean="0"/>
              <a:t>nG			tới dòng thứ n</a:t>
            </a:r>
          </a:p>
          <a:p>
            <a:pPr>
              <a:lnSpc>
                <a:spcPct val="80000"/>
              </a:lnSpc>
            </a:pPr>
            <a:r>
              <a:rPr lang="fr-FR" sz="2400" smtClean="0"/>
              <a:t>&lt;</a:t>
            </a:r>
            <a:r>
              <a:rPr lang="fr-FR" sz="2400" smtClean="0"/>
              <a:t>Ctrl</a:t>
            </a:r>
            <a:r>
              <a:rPr lang="fr-FR" sz="2400" smtClean="0"/>
              <a:t>&gt; G 	hiển thị số của dòng hiện tại</a:t>
            </a:r>
          </a:p>
          <a:p>
            <a:pPr>
              <a:lnSpc>
                <a:spcPct val="80000"/>
              </a:lnSpc>
            </a:pPr>
            <a:r>
              <a:rPr lang="fr-FR" sz="2400" smtClean="0"/>
              <a:t>n|			tới cột thứ n</a:t>
            </a:r>
          </a:p>
          <a:p>
            <a:pPr>
              <a:lnSpc>
                <a:spcPct val="90000"/>
              </a:lnSpc>
            </a:pPr>
            <a:endParaRPr lang="en-US" sz="24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fr-FR" smtClean="0"/>
              <a:t>Các lệnh thêm văn bản</a:t>
            </a:r>
            <a:endParaRPr lang="en-US"/>
          </a:p>
        </p:txBody>
      </p:sp>
      <p:sp>
        <p:nvSpPr>
          <p:cNvPr id="66563" name="Rectangle 3"/>
          <p:cNvSpPr>
            <a:spLocks noGrp="1" noChangeArrowheads="1"/>
          </p:cNvSpPr>
          <p:nvPr>
            <p:ph type="body" idx="1"/>
          </p:nvPr>
        </p:nvSpPr>
        <p:spPr>
          <a:xfrm>
            <a:off x="838200" y="1447800"/>
            <a:ext cx="7848600" cy="5029200"/>
          </a:xfrm>
        </p:spPr>
        <p:txBody>
          <a:bodyPr/>
          <a:lstStyle/>
          <a:p>
            <a:r>
              <a:rPr lang="fr-FR" sz="2400" smtClean="0"/>
              <a:t>a	Thêm vào bên phải của vị trí hiện tại</a:t>
            </a:r>
          </a:p>
          <a:p>
            <a:r>
              <a:rPr lang="fr-FR" sz="2400" smtClean="0"/>
              <a:t>A	Thêm vào cuối dòng         </a:t>
            </a:r>
          </a:p>
          <a:p>
            <a:r>
              <a:rPr lang="fr-FR" sz="2400" smtClean="0"/>
              <a:t>i	Thêm vào bên phải của vị trí hiện tại</a:t>
            </a:r>
          </a:p>
          <a:p>
            <a:r>
              <a:rPr lang="fr-FR" sz="2400" smtClean="0"/>
              <a:t>I	Thêm vào đầu dòng</a:t>
            </a:r>
          </a:p>
          <a:p>
            <a:r>
              <a:rPr lang="fr-FR" sz="2400" smtClean="0"/>
              <a:t>o	Thêm một dòng mới bên dưới dòng hiện tại</a:t>
            </a:r>
          </a:p>
          <a:p>
            <a:r>
              <a:rPr lang="fr-FR" sz="2400" smtClean="0"/>
              <a:t>O	Thêm một dòng mới bên trên dòng hiện tại </a:t>
            </a:r>
          </a:p>
          <a:p>
            <a:pPr>
              <a:lnSpc>
                <a:spcPct val="90000"/>
              </a:lnSpc>
            </a:pPr>
            <a:endParaRPr lang="en-US" sz="2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fr-FR" smtClean="0"/>
              <a:t>Các lệnh xoá văn bản</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r>
              <a:rPr lang="fr-FR" sz="2400" smtClean="0"/>
              <a:t>x		Xoá một kí tự tại con trỏ</a:t>
            </a:r>
          </a:p>
          <a:p>
            <a:pPr>
              <a:lnSpc>
                <a:spcPct val="90000"/>
              </a:lnSpc>
            </a:pPr>
            <a:r>
              <a:rPr lang="fr-FR" sz="2400" smtClean="0"/>
              <a:t>dw		Xoá từ tại con trỏ hiện tại </a:t>
            </a:r>
          </a:p>
          <a:p>
            <a:pPr>
              <a:lnSpc>
                <a:spcPct val="90000"/>
              </a:lnSpc>
            </a:pPr>
            <a:r>
              <a:rPr lang="fr-FR" sz="2400" smtClean="0"/>
              <a:t>dd		Xoá dòng hiện tại</a:t>
            </a:r>
          </a:p>
          <a:p>
            <a:pPr>
              <a:lnSpc>
                <a:spcPct val="90000"/>
              </a:lnSpc>
            </a:pPr>
            <a:r>
              <a:rPr lang="fr-FR" sz="2400" smtClean="0"/>
              <a:t>nx		Xoá n kí tự từ vị trí con trỏ</a:t>
            </a:r>
          </a:p>
          <a:p>
            <a:pPr>
              <a:lnSpc>
                <a:spcPct val="90000"/>
              </a:lnSpc>
            </a:pPr>
            <a:r>
              <a:rPr lang="fr-FR" sz="2400" smtClean="0"/>
              <a:t>ndd	Xoá n dòng</a:t>
            </a:r>
          </a:p>
          <a:p>
            <a:pPr>
              <a:lnSpc>
                <a:spcPct val="90000"/>
              </a:lnSpc>
            </a:pPr>
            <a:r>
              <a:rPr lang="fr-FR" sz="2400" smtClean="0"/>
              <a:t>dnw	Xoá n từ</a:t>
            </a:r>
          </a:p>
          <a:p>
            <a:pPr>
              <a:lnSpc>
                <a:spcPct val="90000"/>
              </a:lnSpc>
            </a:pPr>
            <a:r>
              <a:rPr lang="fr-FR" sz="2400" smtClean="0"/>
              <a:t>dG 		Xoá cho đến cuối tệp</a:t>
            </a:r>
          </a:p>
          <a:p>
            <a:pPr>
              <a:lnSpc>
                <a:spcPct val="90000"/>
              </a:lnSpc>
            </a:pPr>
            <a:r>
              <a:rPr lang="fr-FR" sz="2400" smtClean="0"/>
              <a:t>d1G	Xoá cho đến đầu tệp</a:t>
            </a:r>
          </a:p>
          <a:p>
            <a:pPr>
              <a:lnSpc>
                <a:spcPct val="90000"/>
              </a:lnSpc>
            </a:pPr>
            <a:r>
              <a:rPr lang="fr-FR" sz="2400" smtClean="0"/>
              <a:t>d$		Xoá cho đến cuối dòng</a:t>
            </a:r>
          </a:p>
          <a:p>
            <a:pPr>
              <a:lnSpc>
                <a:spcPct val="90000"/>
              </a:lnSpc>
            </a:pPr>
            <a:r>
              <a:rPr lang="fr-FR" sz="2400" smtClean="0"/>
              <a:t>dn$	Xoá cho đến cuối dòng thứ n</a:t>
            </a:r>
          </a:p>
          <a:p>
            <a:pPr>
              <a:lnSpc>
                <a:spcPct val="90000"/>
              </a:lnSpc>
            </a:pPr>
            <a:endParaRPr lang="en-US" sz="2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fr-FR" smtClean="0"/>
              <a:t>Các lệnh quay lui</a:t>
            </a:r>
            <a:endParaRPr lang="en-US"/>
          </a:p>
        </p:txBody>
      </p:sp>
      <p:sp>
        <p:nvSpPr>
          <p:cNvPr id="66563" name="Rectangle 3"/>
          <p:cNvSpPr>
            <a:spLocks noGrp="1" noChangeArrowheads="1"/>
          </p:cNvSpPr>
          <p:nvPr>
            <p:ph type="body" idx="1"/>
          </p:nvPr>
        </p:nvSpPr>
        <p:spPr>
          <a:xfrm>
            <a:off x="838200" y="1447800"/>
            <a:ext cx="7848600" cy="5029200"/>
          </a:xfrm>
        </p:spPr>
        <p:txBody>
          <a:bodyPr/>
          <a:lstStyle/>
          <a:p>
            <a:r>
              <a:rPr lang="fr-FR" sz="2400" smtClean="0"/>
              <a:t>u		Bỏ câu lệnh thay đổi vừa thực </a:t>
            </a:r>
            <a:r>
              <a:rPr lang="fr-FR" sz="2400" smtClean="0"/>
              <a:t>hiện (undo)</a:t>
            </a:r>
            <a:endParaRPr lang="fr-FR" sz="2400" smtClean="0"/>
          </a:p>
          <a:p>
            <a:r>
              <a:rPr lang="fr-FR" sz="2400" smtClean="0"/>
              <a:t>U		Bỏ tất cả các thay đổi trên dòng hiện tại</a:t>
            </a:r>
          </a:p>
          <a:p>
            <a:r>
              <a:rPr lang="fr-FR" sz="2400" smtClean="0"/>
              <a:t>:e! 		Soạn thảo lại. Khôi phục lại trạng thái văn bản của lần ghi cuối cùng</a:t>
            </a:r>
          </a:p>
          <a:p>
            <a:pPr>
              <a:lnSpc>
                <a:spcPct val="90000"/>
              </a:lnSpc>
            </a:pPr>
            <a:endParaRPr lang="en-US" sz="24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fr-FR" smtClean="0"/>
              <a:t>Thay đổi văn bản</a:t>
            </a:r>
            <a:endParaRPr lang="en-US"/>
          </a:p>
        </p:txBody>
      </p:sp>
      <p:sp>
        <p:nvSpPr>
          <p:cNvPr id="66563" name="Rectangle 3"/>
          <p:cNvSpPr>
            <a:spLocks noGrp="1" noChangeArrowheads="1"/>
          </p:cNvSpPr>
          <p:nvPr>
            <p:ph type="body" idx="1"/>
          </p:nvPr>
        </p:nvSpPr>
        <p:spPr>
          <a:xfrm>
            <a:off x="228600" y="1447800"/>
            <a:ext cx="8686800" cy="5029200"/>
          </a:xfrm>
        </p:spPr>
        <p:txBody>
          <a:bodyPr/>
          <a:lstStyle/>
          <a:p>
            <a:pPr>
              <a:lnSpc>
                <a:spcPct val="90000"/>
              </a:lnSpc>
            </a:pPr>
            <a:r>
              <a:rPr lang="fr-FR" sz="2400" smtClean="0"/>
              <a:t>rc		Thay thế kí tự tại vị trí con trỏ với c</a:t>
            </a:r>
          </a:p>
          <a:p>
            <a:pPr>
              <a:lnSpc>
                <a:spcPct val="90000"/>
              </a:lnSpc>
            </a:pPr>
            <a:r>
              <a:rPr lang="fr-FR" sz="2400" smtClean="0"/>
              <a:t>cw		Thay đổi text cho từ hiện tại</a:t>
            </a:r>
          </a:p>
          <a:p>
            <a:pPr>
              <a:lnSpc>
                <a:spcPct val="90000"/>
              </a:lnSpc>
            </a:pPr>
            <a:r>
              <a:rPr lang="fr-FR" sz="2400" smtClean="0"/>
              <a:t>c$		Thay đổi text cho cả đoạn đến cuối dòng</a:t>
            </a:r>
          </a:p>
          <a:p>
            <a:pPr>
              <a:lnSpc>
                <a:spcPct val="90000"/>
              </a:lnSpc>
            </a:pPr>
            <a:r>
              <a:rPr lang="fr-FR" sz="2400" smtClean="0"/>
              <a:t>cnw		Thay đổi text cho n từ tính từ vị trí con trỏ</a:t>
            </a:r>
          </a:p>
          <a:p>
            <a:pPr>
              <a:lnSpc>
                <a:spcPct val="90000"/>
              </a:lnSpc>
            </a:pPr>
            <a:r>
              <a:rPr lang="fr-FR" sz="2400" smtClean="0"/>
              <a:t>cn$		Thay đổi cho đến cuối dòng thứ n</a:t>
            </a:r>
          </a:p>
          <a:p>
            <a:pPr>
              <a:lnSpc>
                <a:spcPct val="90000"/>
              </a:lnSpc>
            </a:pPr>
            <a:r>
              <a:rPr lang="fr-FR" sz="2400" smtClean="0"/>
              <a:t>cc		Thay đổi cho dòng hiện tại</a:t>
            </a:r>
          </a:p>
          <a:p>
            <a:pPr>
              <a:lnSpc>
                <a:spcPct val="90000"/>
              </a:lnSpc>
            </a:pPr>
            <a:r>
              <a:rPr lang="fr-FR" sz="2400" smtClean="0"/>
              <a:t>s		Thay thế một đoạn văn bản cho kí tự hiện tại</a:t>
            </a:r>
          </a:p>
          <a:p>
            <a:pPr>
              <a:lnSpc>
                <a:spcPct val="90000"/>
              </a:lnSpc>
            </a:pPr>
            <a:r>
              <a:rPr lang="fr-FR" sz="2400" smtClean="0"/>
              <a:t>ns	 	Thay thế một đoạn văn bản cho n kí tự</a:t>
            </a:r>
          </a:p>
          <a:p>
            <a:pPr>
              <a:lnSpc>
                <a:spcPct val="90000"/>
              </a:lnSpc>
            </a:pPr>
            <a:endParaRPr lang="en-US" sz="2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fr-FR" smtClean="0"/>
              <a:t>Cắt dán</a:t>
            </a:r>
            <a:endParaRPr lang="en-US"/>
          </a:p>
        </p:txBody>
      </p:sp>
      <p:sp>
        <p:nvSpPr>
          <p:cNvPr id="66563" name="Rectangle 3"/>
          <p:cNvSpPr>
            <a:spLocks noGrp="1" noChangeArrowheads="1"/>
          </p:cNvSpPr>
          <p:nvPr>
            <p:ph type="body" idx="1"/>
          </p:nvPr>
        </p:nvSpPr>
        <p:spPr>
          <a:xfrm>
            <a:off x="304800" y="1447800"/>
            <a:ext cx="8610600" cy="5029200"/>
          </a:xfrm>
        </p:spPr>
        <p:txBody>
          <a:bodyPr/>
          <a:lstStyle/>
          <a:p>
            <a:pPr>
              <a:lnSpc>
                <a:spcPct val="90000"/>
              </a:lnSpc>
            </a:pPr>
            <a:r>
              <a:rPr lang="fr-FR" sz="2400" smtClean="0"/>
              <a:t>yy		Di chuyển dòng hiện tại vào vùng đệm</a:t>
            </a:r>
          </a:p>
          <a:p>
            <a:pPr>
              <a:lnSpc>
                <a:spcPct val="90000"/>
              </a:lnSpc>
            </a:pPr>
            <a:r>
              <a:rPr lang="fr-FR" sz="2400" smtClean="0"/>
              <a:t>nyy		Di chuyển n dòng vào vùng đệm</a:t>
            </a:r>
          </a:p>
          <a:p>
            <a:pPr>
              <a:lnSpc>
                <a:spcPct val="90000"/>
              </a:lnSpc>
            </a:pPr>
            <a:r>
              <a:rPr lang="fr-FR" sz="2400" smtClean="0"/>
              <a:t>yw		Di chuyển từ tại vị trí con trỏ vào vùng đệm</a:t>
            </a:r>
          </a:p>
          <a:p>
            <a:pPr>
              <a:lnSpc>
                <a:spcPct val="90000"/>
              </a:lnSpc>
            </a:pPr>
            <a:r>
              <a:rPr lang="fr-FR" sz="2400" smtClean="0"/>
              <a:t>nyw		Di chuyển n từ vào vùng đệm</a:t>
            </a:r>
          </a:p>
          <a:p>
            <a:pPr>
              <a:lnSpc>
                <a:spcPct val="90000"/>
              </a:lnSpc>
            </a:pPr>
            <a:r>
              <a:rPr lang="fr-FR" sz="2400" smtClean="0"/>
              <a:t>y$		Di chuyển khối từ vị con trỏ đến hết dòng vào vùng đệm</a:t>
            </a:r>
          </a:p>
          <a:p>
            <a:pPr>
              <a:lnSpc>
                <a:spcPct val="90000"/>
              </a:lnSpc>
            </a:pPr>
            <a:r>
              <a:rPr lang="fr-FR" sz="2400" smtClean="0"/>
              <a:t>p		Dán nội dung vùng đệm vào bên phải con trỏ</a:t>
            </a:r>
          </a:p>
          <a:p>
            <a:pPr>
              <a:lnSpc>
                <a:spcPct val="90000"/>
              </a:lnSpc>
            </a:pPr>
            <a:r>
              <a:rPr lang="fr-FR" sz="2400" smtClean="0"/>
              <a:t>P		Dán nội dung vùng đệm vào bên trái con trỏ</a:t>
            </a:r>
          </a:p>
          <a:p>
            <a:pPr>
              <a:lnSpc>
                <a:spcPct val="90000"/>
              </a:lnSpc>
            </a:pPr>
            <a:r>
              <a:rPr lang="fr-FR" sz="2400" smtClean="0"/>
              <a:t>nP		Dán n lần vào bên trái con trỏ </a:t>
            </a:r>
          </a:p>
          <a:p>
            <a:pPr>
              <a:lnSpc>
                <a:spcPct val="90000"/>
              </a:lnSpc>
            </a:pPr>
            <a:endParaRPr lang="en-US" sz="2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fr-FR" smtClean="0"/>
              <a:t>Tìm kiếm và thay thế</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r>
              <a:rPr kumimoji="1" lang="en-US" altLang="ko-KR" sz="2400" i="1" smtClean="0">
                <a:ea typeface="굴림" pitchFamily="34" charset="-127"/>
              </a:rPr>
              <a:t>/text&lt;CR&gt;</a:t>
            </a:r>
            <a:r>
              <a:rPr kumimoji="1" lang="en-US" altLang="ko-KR" sz="2400" smtClean="0">
                <a:ea typeface="굴림" pitchFamily="34" charset="-127"/>
              </a:rPr>
              <a:t>		tìm theo hướng tiến</a:t>
            </a:r>
          </a:p>
          <a:p>
            <a:pPr>
              <a:lnSpc>
                <a:spcPct val="90000"/>
              </a:lnSpc>
            </a:pPr>
            <a:r>
              <a:rPr kumimoji="1" lang="en-US" altLang="ko-KR" sz="2400" smtClean="0">
                <a:ea typeface="굴림" pitchFamily="34" charset="-127"/>
              </a:rPr>
              <a:t>?</a:t>
            </a:r>
            <a:r>
              <a:rPr kumimoji="1" lang="en-US" altLang="ko-KR" sz="2400" i="1" smtClean="0">
                <a:ea typeface="굴림" pitchFamily="34" charset="-127"/>
              </a:rPr>
              <a:t>text</a:t>
            </a:r>
            <a:r>
              <a:rPr kumimoji="1" lang="en-US" altLang="ko-KR" sz="2400" smtClean="0">
                <a:ea typeface="굴림" pitchFamily="34" charset="-127"/>
              </a:rPr>
              <a:t>&lt;</a:t>
            </a:r>
            <a:r>
              <a:rPr kumimoji="1" lang="en-US" altLang="ko-KR" sz="2400" i="1" smtClean="0">
                <a:ea typeface="굴림" pitchFamily="34" charset="-127"/>
              </a:rPr>
              <a:t>CR</a:t>
            </a:r>
            <a:r>
              <a:rPr kumimoji="1" lang="en-US" altLang="ko-KR" sz="2400" smtClean="0">
                <a:ea typeface="굴림" pitchFamily="34" charset="-127"/>
              </a:rPr>
              <a:t>&gt;		tìm theo hướng lùi	</a:t>
            </a:r>
          </a:p>
          <a:p>
            <a:pPr>
              <a:lnSpc>
                <a:spcPct val="90000"/>
              </a:lnSpc>
            </a:pPr>
            <a:r>
              <a:rPr kumimoji="1" lang="en-US" altLang="ko-KR" sz="2400" smtClean="0">
                <a:ea typeface="굴림" pitchFamily="34" charset="-127"/>
              </a:rPr>
              <a:t>n			lặp lại quá trình tìm kiếm	</a:t>
            </a:r>
          </a:p>
          <a:p>
            <a:pPr>
              <a:lnSpc>
                <a:spcPct val="90000"/>
              </a:lnSpc>
            </a:pPr>
            <a:r>
              <a:rPr kumimoji="1" lang="en-US" altLang="ko-KR" sz="2400" smtClean="0">
                <a:ea typeface="굴림" pitchFamily="34" charset="-127"/>
              </a:rPr>
              <a:t>N			lặp lại theo hướng ngược lại</a:t>
            </a:r>
          </a:p>
          <a:p>
            <a:pPr>
              <a:lnSpc>
                <a:spcPct val="90000"/>
              </a:lnSpc>
            </a:pPr>
            <a:endParaRPr kumimoji="1" lang="en-US" altLang="ko-KR" sz="2400" smtClean="0">
              <a:ea typeface="굴림" pitchFamily="34" charset="-127"/>
            </a:endParaRPr>
          </a:p>
          <a:p>
            <a:pPr>
              <a:lnSpc>
                <a:spcPct val="90000"/>
              </a:lnSpc>
            </a:pPr>
            <a:r>
              <a:rPr kumimoji="1" lang="fr-FR" altLang="ko-KR" sz="2400" smtClean="0">
                <a:ea typeface="굴림" pitchFamily="34" charset="-127"/>
              </a:rPr>
              <a:t>Lệnh thay thế tổng quát</a:t>
            </a:r>
          </a:p>
          <a:p>
            <a:pPr lvl="1">
              <a:lnSpc>
                <a:spcPct val="90000"/>
              </a:lnSpc>
            </a:pPr>
            <a:r>
              <a:rPr kumimoji="1" lang="fr-FR" altLang="ko-KR" sz="2000" smtClean="0">
                <a:ea typeface="굴림" pitchFamily="34" charset="-127"/>
              </a:rPr>
              <a:t>:&lt;start&gt;,&lt;finish&gt;s/&lt;find&gt;/&lt;replace&gt;/g</a:t>
            </a:r>
            <a:endParaRPr kumimoji="1" lang="en-US" altLang="ko-KR" sz="2000" smtClean="0">
              <a:ea typeface="굴림" pitchFamily="34" charset="-127"/>
            </a:endParaRPr>
          </a:p>
          <a:p>
            <a:pPr lvl="1">
              <a:lnSpc>
                <a:spcPct val="90000"/>
              </a:lnSpc>
            </a:pPr>
            <a:r>
              <a:rPr kumimoji="1" lang="en-US" altLang="ko-KR" sz="2000" smtClean="0">
                <a:ea typeface="굴림" pitchFamily="34" charset="-127"/>
              </a:rPr>
              <a:t>Ví dụ</a:t>
            </a:r>
          </a:p>
          <a:p>
            <a:pPr lvl="2">
              <a:lnSpc>
                <a:spcPct val="90000"/>
              </a:lnSpc>
            </a:pPr>
            <a:r>
              <a:rPr kumimoji="1" lang="fr-FR" altLang="ko-KR" sz="1800" smtClean="0">
                <a:ea typeface="굴림" pitchFamily="34" charset="-127"/>
              </a:rPr>
              <a:t>:1,$s/the/The/g </a:t>
            </a:r>
          </a:p>
          <a:p>
            <a:pPr lvl="2">
              <a:lnSpc>
                <a:spcPct val="90000"/>
              </a:lnSpc>
            </a:pPr>
            <a:r>
              <a:rPr kumimoji="1" lang="fr-FR" altLang="ko-KR" sz="1800" smtClean="0">
                <a:ea typeface="굴림" pitchFamily="34" charset="-127"/>
              </a:rPr>
              <a:t>:1,5s/the/The/g </a:t>
            </a:r>
            <a:endParaRPr kumimoji="1" lang="en-US" altLang="ko-KR" sz="1800" smtClean="0">
              <a:ea typeface="굴림" pitchFamily="34" charset="-127"/>
            </a:endParaRPr>
          </a:p>
          <a:p>
            <a:pPr>
              <a:lnSpc>
                <a:spcPct val="90000"/>
              </a:lnSpc>
            </a:pPr>
            <a:endParaRPr lang="fr-FR" sz="2400" smtClean="0"/>
          </a:p>
          <a:p>
            <a:pPr>
              <a:lnSpc>
                <a:spcPct val="90000"/>
              </a:lnSpc>
            </a:pPr>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ko-KR" smtClean="0">
                <a:ea typeface="굴림" pitchFamily="34" charset="-127"/>
              </a:rPr>
              <a:t>Trình soạn thảo emacs</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Clr>
                <a:schemeClr val="bg2"/>
              </a:buClr>
              <a:buSzPct val="75000"/>
              <a:buFont typeface="Wingdings" pitchFamily="2" charset="2"/>
              <a:buChar char="n"/>
            </a:pPr>
            <a:r>
              <a:rPr lang="en-US" altLang="ko-KR" smtClean="0">
                <a:ea typeface="굴림" pitchFamily="34" charset="-127"/>
              </a:rPr>
              <a:t>Được phát triển trong dự án GNU</a:t>
            </a:r>
          </a:p>
          <a:p>
            <a:pPr>
              <a:buClr>
                <a:schemeClr val="bg2"/>
              </a:buClr>
              <a:buSzPct val="75000"/>
              <a:buFont typeface="Wingdings" pitchFamily="2" charset="2"/>
              <a:buChar char="n"/>
            </a:pPr>
            <a:r>
              <a:rPr lang="en-US" altLang="ko-KR" smtClean="0">
                <a:ea typeface="굴림" pitchFamily="34" charset="-127"/>
              </a:rPr>
              <a:t>Hiện có nhiều sản phẩm cho emacs</a:t>
            </a:r>
          </a:p>
          <a:p>
            <a:pPr>
              <a:buClr>
                <a:schemeClr val="bg2"/>
              </a:buClr>
              <a:buSzPct val="75000"/>
              <a:buFont typeface="Wingdings" pitchFamily="2" charset="2"/>
              <a:buChar char="n"/>
            </a:pPr>
            <a:r>
              <a:rPr lang="en-US" altLang="ko-KR" smtClean="0">
                <a:ea typeface="굴림" pitchFamily="34" charset="-127"/>
              </a:rPr>
              <a:t>emacs không phân biệt chế độ dòng lệnh và chế độ vào văn bản như là vi</a:t>
            </a:r>
          </a:p>
          <a:p>
            <a:pPr>
              <a:buClr>
                <a:schemeClr val="bg2"/>
              </a:buClr>
              <a:buSzPct val="75000"/>
              <a:buFont typeface="Wingdings" pitchFamily="2" charset="2"/>
              <a:buChar char="n"/>
            </a:pPr>
            <a:r>
              <a:rPr lang="en-US" altLang="ko-KR" smtClean="0">
                <a:ea typeface="굴림" pitchFamily="34" charset="-127"/>
              </a:rPr>
              <a:t>Các câu lệnh soạn thảo trong emacs được kiểm soát bằng tổ hợp các phím nóng với phím Control (C), Esc và Alt (M)</a:t>
            </a:r>
          </a:p>
          <a:p>
            <a:pPr>
              <a:lnSpc>
                <a:spcPct val="90000"/>
              </a:lnSpc>
            </a:pPr>
            <a:endParaRPr lang="en-US"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ko-KR" smtClean="0">
                <a:ea typeface="굴림" pitchFamily="34" charset="-127"/>
              </a:rPr>
              <a:t>Các lệnh emacs (1)</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Clr>
                <a:schemeClr val="bg2"/>
              </a:buClr>
              <a:buSzPct val="75000"/>
              <a:buNone/>
            </a:pPr>
            <a:r>
              <a:rPr lang="en-US" altLang="ko-KR" i="1" smtClean="0">
                <a:ea typeface="굴림" pitchFamily="34" charset="-127"/>
              </a:rPr>
              <a:t>Ctrl-h</a:t>
            </a:r>
            <a:r>
              <a:rPr lang="en-US" altLang="ko-KR" smtClean="0">
                <a:ea typeface="굴림" pitchFamily="34" charset="-127"/>
              </a:rPr>
              <a:t> </a:t>
            </a:r>
            <a:r>
              <a:rPr lang="en-US" altLang="ko-KR" i="1" smtClean="0">
                <a:ea typeface="굴림" pitchFamily="34" charset="-127"/>
              </a:rPr>
              <a:t>t</a:t>
            </a:r>
            <a:r>
              <a:rPr lang="en-US" altLang="ko-KR" smtClean="0">
                <a:ea typeface="굴림" pitchFamily="34" charset="-127"/>
              </a:rPr>
              <a:t> : 	xem trợ giúp</a:t>
            </a:r>
          </a:p>
          <a:p>
            <a:pPr>
              <a:buClr>
                <a:schemeClr val="bg2"/>
              </a:buClr>
              <a:buSzPct val="75000"/>
              <a:buNone/>
            </a:pPr>
            <a:r>
              <a:rPr lang="en-US" altLang="ko-KR" i="1" smtClean="0">
                <a:ea typeface="굴림" pitchFamily="34" charset="-127"/>
              </a:rPr>
              <a:t>Ctrl-g</a:t>
            </a:r>
            <a:r>
              <a:rPr lang="en-US" altLang="ko-KR" smtClean="0">
                <a:ea typeface="굴림" pitchFamily="34" charset="-127"/>
              </a:rPr>
              <a:t> : 		thoát khỏi trợ giúp</a:t>
            </a:r>
            <a:endParaRPr lang="en-US" altLang="ko-KR" i="1" smtClean="0">
              <a:ea typeface="굴림" pitchFamily="34" charset="-127"/>
            </a:endParaRPr>
          </a:p>
          <a:p>
            <a:pPr>
              <a:buClr>
                <a:schemeClr val="bg2"/>
              </a:buClr>
              <a:buSzPct val="75000"/>
              <a:buNone/>
            </a:pPr>
            <a:endParaRPr lang="en-US" altLang="ko-KR" i="1" smtClean="0">
              <a:ea typeface="굴림" pitchFamily="34" charset="-127"/>
            </a:endParaRPr>
          </a:p>
          <a:p>
            <a:pPr>
              <a:buClr>
                <a:schemeClr val="bg2"/>
              </a:buClr>
              <a:buSzPct val="75000"/>
              <a:buNone/>
            </a:pPr>
            <a:r>
              <a:rPr lang="en-US" altLang="ko-KR" i="1" smtClean="0">
                <a:ea typeface="굴림" pitchFamily="34" charset="-127"/>
              </a:rPr>
              <a:t>Ctrl-x Ctrl-c </a:t>
            </a:r>
            <a:r>
              <a:rPr lang="en-US" altLang="ko-KR" smtClean="0">
                <a:ea typeface="굴림" pitchFamily="34" charset="-127"/>
              </a:rPr>
              <a:t>: 	thoát khỏi emacs</a:t>
            </a:r>
          </a:p>
          <a:p>
            <a:pPr>
              <a:buClr>
                <a:schemeClr val="bg2"/>
              </a:buClr>
              <a:buSzPct val="75000"/>
              <a:buNone/>
            </a:pPr>
            <a:r>
              <a:rPr lang="en-US" altLang="ko-KR" i="1" smtClean="0">
                <a:ea typeface="굴림" pitchFamily="34" charset="-127"/>
              </a:rPr>
              <a:t>Ctrl-x Ctrl-s </a:t>
            </a:r>
            <a:r>
              <a:rPr lang="en-US" altLang="ko-KR" smtClean="0">
                <a:ea typeface="굴림" pitchFamily="34" charset="-127"/>
              </a:rPr>
              <a:t>: 	cất tệp</a:t>
            </a:r>
          </a:p>
          <a:p>
            <a:pPr>
              <a:buClr>
                <a:schemeClr val="bg2"/>
              </a:buClr>
              <a:buSzPct val="75000"/>
              <a:buNone/>
            </a:pPr>
            <a:r>
              <a:rPr lang="en-US" altLang="ko-KR" i="1" smtClean="0">
                <a:ea typeface="굴림" pitchFamily="34" charset="-127"/>
              </a:rPr>
              <a:t>Ctrl-x Ctrl-w </a:t>
            </a:r>
            <a:r>
              <a:rPr lang="en-US" altLang="ko-KR" smtClean="0">
                <a:ea typeface="굴림" pitchFamily="34" charset="-127"/>
              </a:rPr>
              <a:t>: 	cất tệp với tên khác</a:t>
            </a:r>
            <a:endParaRPr lang="en-US" altLang="ko-KR" i="1" smtClean="0">
              <a:ea typeface="굴림" pitchFamily="34" charset="-127"/>
            </a:endParaRPr>
          </a:p>
          <a:p>
            <a:pPr>
              <a:buClr>
                <a:schemeClr val="bg2"/>
              </a:buClr>
              <a:buSzPct val="75000"/>
              <a:buNone/>
            </a:pPr>
            <a:r>
              <a:rPr lang="en-US" altLang="ko-KR" i="1" smtClean="0">
                <a:ea typeface="굴림" pitchFamily="34" charset="-127"/>
              </a:rPr>
              <a:t>Ctrl-x Ctrl-f </a:t>
            </a:r>
            <a:r>
              <a:rPr lang="en-US" altLang="ko-KR" smtClean="0">
                <a:ea typeface="굴림" pitchFamily="34" charset="-127"/>
              </a:rPr>
              <a:t>: 	tạo một tệp mới</a:t>
            </a:r>
          </a:p>
          <a:p>
            <a:pPr>
              <a:buClr>
                <a:schemeClr val="bg2"/>
              </a:buClr>
              <a:buSzPct val="75000"/>
              <a:buNone/>
            </a:pPr>
            <a:r>
              <a:rPr lang="en-US" altLang="ko-KR" i="1" smtClean="0">
                <a:ea typeface="굴림" pitchFamily="34" charset="-127"/>
              </a:rPr>
              <a:t>Ctrl-x Ctrl-b </a:t>
            </a:r>
            <a:r>
              <a:rPr lang="en-US" altLang="ko-KR" smtClean="0">
                <a:ea typeface="굴림" pitchFamily="34" charset="-127"/>
              </a:rPr>
              <a:t>: 	xem các vùng đệm soạn thảo</a:t>
            </a:r>
            <a:endParaRPr lang="en-US" altLang="ko-KR" i="1" smtClean="0">
              <a:ea typeface="굴림" pitchFamily="34" charset="-127"/>
            </a:endParaRPr>
          </a:p>
          <a:p>
            <a:pPr>
              <a:buClr>
                <a:schemeClr val="bg2"/>
              </a:buClr>
              <a:buSzPct val="75000"/>
              <a:buNone/>
            </a:pPr>
            <a:r>
              <a:rPr lang="en-US" altLang="ko-KR" i="1" smtClean="0">
                <a:ea typeface="굴림" pitchFamily="34" charset="-127"/>
              </a:rPr>
              <a:t>Ctrl-x Ctrl-k </a:t>
            </a:r>
            <a:r>
              <a:rPr lang="en-US" altLang="ko-KR" smtClean="0">
                <a:ea typeface="굴림" pitchFamily="34" charset="-127"/>
              </a:rPr>
              <a:t>: 	xoá một vùng đệm</a:t>
            </a:r>
          </a:p>
          <a:p>
            <a:pPr>
              <a:buClr>
                <a:schemeClr val="bg2"/>
              </a:buClr>
              <a:buSzPct val="75000"/>
              <a:buNone/>
            </a:pPr>
            <a:endParaRPr lang="en-US" altLang="ko-KR" smtClean="0">
              <a:ea typeface="굴림" pitchFamily="34" charset="-127"/>
            </a:endParaRPr>
          </a:p>
          <a:p>
            <a:pPr>
              <a:lnSpc>
                <a:spcPct val="90000"/>
              </a:lnSpc>
            </a:pPr>
            <a:endParaRPr lang="en-US"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ko-KR" smtClean="0">
                <a:ea typeface="굴림" pitchFamily="34" charset="-127"/>
              </a:rPr>
              <a:t>Các lệnh emacs (2)</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Clr>
                <a:schemeClr val="bg2"/>
              </a:buClr>
              <a:buSzPct val="75000"/>
              <a:buNone/>
            </a:pPr>
            <a:r>
              <a:rPr lang="en-US" altLang="ko-KR" sz="2400" smtClean="0">
                <a:ea typeface="굴림" pitchFamily="34" charset="-127"/>
              </a:rPr>
              <a:t>Tìm kiếm</a:t>
            </a:r>
          </a:p>
          <a:p>
            <a:pPr lvl="1">
              <a:buClr>
                <a:schemeClr val="accent2"/>
              </a:buClr>
              <a:buSzPct val="80000"/>
              <a:buNone/>
            </a:pPr>
            <a:r>
              <a:rPr lang="en-US" altLang="ko-KR" sz="2000" i="1" smtClean="0">
                <a:ea typeface="굴림" pitchFamily="34" charset="-127"/>
              </a:rPr>
              <a:t>Ctrl-s str</a:t>
            </a:r>
            <a:r>
              <a:rPr lang="en-US" altLang="ko-KR" sz="2000" smtClean="0">
                <a:ea typeface="굴림" pitchFamily="34" charset="-127"/>
              </a:rPr>
              <a:t> : tìm một chuỗi theo hướng tiến</a:t>
            </a:r>
          </a:p>
          <a:p>
            <a:pPr lvl="1">
              <a:buClr>
                <a:schemeClr val="accent2"/>
              </a:buClr>
              <a:buSzPct val="80000"/>
              <a:buNone/>
            </a:pPr>
            <a:r>
              <a:rPr lang="en-US" altLang="ko-KR" sz="2000" i="1" smtClean="0">
                <a:ea typeface="굴림" pitchFamily="34" charset="-127"/>
              </a:rPr>
              <a:t>Ctrl-r str</a:t>
            </a:r>
            <a:r>
              <a:rPr lang="en-US" altLang="ko-KR" sz="2000" smtClean="0">
                <a:ea typeface="굴림" pitchFamily="34" charset="-127"/>
              </a:rPr>
              <a:t> : tìm một chuỗi theo hướng lùi</a:t>
            </a:r>
          </a:p>
          <a:p>
            <a:pPr lvl="1">
              <a:buClr>
                <a:schemeClr val="accent2"/>
              </a:buClr>
              <a:buSzPct val="80000"/>
              <a:buNone/>
            </a:pPr>
            <a:r>
              <a:rPr lang="en-US" altLang="ko-KR" sz="2000" i="1" smtClean="0">
                <a:ea typeface="굴림" pitchFamily="34" charset="-127"/>
              </a:rPr>
              <a:t>Ctrl-s</a:t>
            </a:r>
            <a:r>
              <a:rPr lang="en-US" altLang="ko-KR" sz="2000" smtClean="0">
                <a:ea typeface="굴림" pitchFamily="34" charset="-127"/>
              </a:rPr>
              <a:t> : lặp lại tìm kiếm theo hướng tiến</a:t>
            </a:r>
          </a:p>
          <a:p>
            <a:pPr lvl="1">
              <a:buClr>
                <a:schemeClr val="accent2"/>
              </a:buClr>
              <a:buSzPct val="80000"/>
              <a:buNone/>
            </a:pPr>
            <a:r>
              <a:rPr lang="en-US" altLang="ko-KR" sz="2000" i="1" smtClean="0">
                <a:ea typeface="굴림" pitchFamily="34" charset="-127"/>
              </a:rPr>
              <a:t>Ctrl-r</a:t>
            </a:r>
            <a:r>
              <a:rPr lang="en-US" altLang="ko-KR" sz="2000" smtClean="0">
                <a:ea typeface="굴림" pitchFamily="34" charset="-127"/>
              </a:rPr>
              <a:t> : lặp lại tìm kiếm theo hướng lùi</a:t>
            </a:r>
          </a:p>
          <a:p>
            <a:pPr lvl="1">
              <a:buClr>
                <a:schemeClr val="accent2"/>
              </a:buClr>
              <a:buSzPct val="80000"/>
              <a:buNone/>
            </a:pPr>
            <a:r>
              <a:rPr lang="en-US" altLang="ko-KR" sz="2000" i="1" smtClean="0">
                <a:ea typeface="굴림" pitchFamily="34" charset="-127"/>
              </a:rPr>
              <a:t>Esc</a:t>
            </a:r>
            <a:r>
              <a:rPr lang="en-US" altLang="ko-KR" sz="2000" smtClean="0">
                <a:ea typeface="굴림" pitchFamily="34" charset="-127"/>
              </a:rPr>
              <a:t> : rời chế độ tìm kiếm</a:t>
            </a:r>
          </a:p>
          <a:p>
            <a:pPr>
              <a:buClr>
                <a:schemeClr val="bg2"/>
              </a:buClr>
              <a:buSzPct val="75000"/>
              <a:buNone/>
            </a:pPr>
            <a:endParaRPr lang="en-US" altLang="ko-KR" sz="2000" smtClean="0">
              <a:ea typeface="굴림" pitchFamily="34" charset="-127"/>
            </a:endParaRPr>
          </a:p>
          <a:p>
            <a:pPr>
              <a:buClr>
                <a:schemeClr val="bg2"/>
              </a:buClr>
              <a:buSzPct val="75000"/>
              <a:buNone/>
            </a:pPr>
            <a:r>
              <a:rPr lang="en-US" altLang="ko-KR" sz="2000" i="1" smtClean="0">
                <a:ea typeface="굴림" pitchFamily="34" charset="-127"/>
              </a:rPr>
              <a:t>Ctrl-k</a:t>
            </a:r>
            <a:r>
              <a:rPr lang="en-US" altLang="ko-KR" sz="2000" smtClean="0">
                <a:ea typeface="굴림" pitchFamily="34" charset="-127"/>
              </a:rPr>
              <a:t> : Xoá đến cuối dòng.</a:t>
            </a:r>
          </a:p>
          <a:p>
            <a:pPr>
              <a:buClr>
                <a:schemeClr val="bg2"/>
              </a:buClr>
              <a:buSzPct val="75000"/>
              <a:buNone/>
            </a:pPr>
            <a:r>
              <a:rPr lang="en-US" altLang="ko-KR" sz="2000" i="1" smtClean="0">
                <a:ea typeface="굴림" pitchFamily="34" charset="-127"/>
              </a:rPr>
              <a:t>Ctrl-a Ctrl-k </a:t>
            </a:r>
            <a:r>
              <a:rPr lang="en-US" altLang="ko-KR" sz="2000" smtClean="0">
                <a:ea typeface="굴림" pitchFamily="34" charset="-127"/>
              </a:rPr>
              <a:t>: Xoá cả dòng hiện tại</a:t>
            </a:r>
          </a:p>
          <a:p>
            <a:pPr>
              <a:buClr>
                <a:schemeClr val="bg2"/>
              </a:buClr>
              <a:buSzPct val="75000"/>
              <a:buNone/>
            </a:pPr>
            <a:r>
              <a:rPr lang="en-US" altLang="ko-KR" sz="2000" i="1" smtClean="0">
                <a:ea typeface="굴림" pitchFamily="34" charset="-127"/>
              </a:rPr>
              <a:t>Ctrl-x u </a:t>
            </a:r>
            <a:r>
              <a:rPr lang="en-US" altLang="ko-KR" sz="2000" smtClean="0">
                <a:ea typeface="굴림" pitchFamily="34" charset="-127"/>
              </a:rPr>
              <a:t>or </a:t>
            </a:r>
            <a:r>
              <a:rPr lang="en-US" altLang="ko-KR" sz="2000" i="1" smtClean="0">
                <a:ea typeface="굴림" pitchFamily="34" charset="-127"/>
              </a:rPr>
              <a:t>Ctrl-_</a:t>
            </a:r>
            <a:r>
              <a:rPr lang="en-US" altLang="ko-KR" sz="2000" smtClean="0">
                <a:ea typeface="굴림" pitchFamily="34" charset="-127"/>
              </a:rPr>
              <a:t> : huỷ quay trở lại trạng thái trước</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58" name="Rectangle 22"/>
          <p:cNvSpPr>
            <a:spLocks noGrp="1" noChangeArrowheads="1"/>
          </p:cNvSpPr>
          <p:nvPr>
            <p:ph type="title"/>
          </p:nvPr>
        </p:nvSpPr>
        <p:spPr/>
        <p:txBody>
          <a:bodyPr/>
          <a:lstStyle/>
          <a:p>
            <a:r>
              <a:rPr lang="en-US" err="1" smtClean="0"/>
              <a:t>Nội</a:t>
            </a:r>
            <a:r>
              <a:rPr lang="en-US" smtClean="0"/>
              <a:t> dung</a:t>
            </a:r>
            <a:endParaRPr lang="en-US"/>
          </a:p>
        </p:txBody>
      </p:sp>
      <p:grpSp>
        <p:nvGrpSpPr>
          <p:cNvPr id="65548" name="Group 12"/>
          <p:cNvGrpSpPr>
            <a:grpSpLocks/>
          </p:cNvGrpSpPr>
          <p:nvPr/>
        </p:nvGrpSpPr>
        <p:grpSpPr bwMode="auto">
          <a:xfrm>
            <a:off x="2005013" y="2986088"/>
            <a:ext cx="609600" cy="609600"/>
            <a:chOff x="816" y="1872"/>
            <a:chExt cx="384" cy="384"/>
          </a:xfrm>
        </p:grpSpPr>
        <p:sp>
          <p:nvSpPr>
            <p:cNvPr id="65549" name="Oval 1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5550" name="Oval 1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51" name="Oval 1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52" name="Oval 1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endParaRPr lang="en-US"/>
            </a:p>
          </p:txBody>
        </p:sp>
        <p:sp>
          <p:nvSpPr>
            <p:cNvPr id="65553" name="Oval 17"/>
            <p:cNvSpPr>
              <a:spLocks noChangeArrowheads="1"/>
            </p:cNvSpPr>
            <p:nvPr/>
          </p:nvSpPr>
          <p:spPr bwMode="gray">
            <a:xfrm>
              <a:off x="859" y="1914"/>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54" name="Oval 18"/>
            <p:cNvSpPr>
              <a:spLocks noChangeArrowheads="1"/>
            </p:cNvSpPr>
            <p:nvPr/>
          </p:nvSpPr>
          <p:spPr bwMode="gray">
            <a:xfrm>
              <a:off x="864" y="191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55" name="Oval 19"/>
            <p:cNvSpPr>
              <a:spLocks noChangeArrowheads="1"/>
            </p:cNvSpPr>
            <p:nvPr/>
          </p:nvSpPr>
          <p:spPr bwMode="gray">
            <a:xfrm>
              <a:off x="868" y="192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56" name="Oval 20"/>
            <p:cNvSpPr>
              <a:spLocks noChangeArrowheads="1"/>
            </p:cNvSpPr>
            <p:nvPr/>
          </p:nvSpPr>
          <p:spPr bwMode="gray">
            <a:xfrm>
              <a:off x="871" y="192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57" name="Oval 21"/>
            <p:cNvSpPr>
              <a:spLocks noChangeArrowheads="1"/>
            </p:cNvSpPr>
            <p:nvPr/>
          </p:nvSpPr>
          <p:spPr bwMode="gray">
            <a:xfrm>
              <a:off x="886" y="193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61" name="Line 25"/>
          <p:cNvSpPr>
            <a:spLocks noChangeShapeType="1"/>
          </p:cNvSpPr>
          <p:nvPr/>
        </p:nvSpPr>
        <p:spPr bwMode="auto">
          <a:xfrm>
            <a:off x="2514600" y="3548063"/>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2" name="Text Box 26"/>
          <p:cNvSpPr txBox="1">
            <a:spLocks noChangeArrowheads="1"/>
          </p:cNvSpPr>
          <p:nvPr/>
        </p:nvSpPr>
        <p:spPr bwMode="auto">
          <a:xfrm>
            <a:off x="2743200" y="3014663"/>
            <a:ext cx="4343400" cy="457200"/>
          </a:xfrm>
          <a:prstGeom prst="rect">
            <a:avLst/>
          </a:prstGeom>
          <a:noFill/>
          <a:ln w="9525" algn="ctr">
            <a:noFill/>
            <a:miter lim="800000"/>
            <a:headEnd/>
            <a:tailEnd/>
          </a:ln>
          <a:effectLst/>
        </p:spPr>
        <p:txBody>
          <a:bodyPr>
            <a:spAutoFit/>
          </a:bodyPr>
          <a:lstStyle/>
          <a:p>
            <a:pPr eaLnBrk="0" hangingPunct="0"/>
            <a:r>
              <a:rPr lang="en-US" sz="2400" smtClean="0">
                <a:solidFill>
                  <a:schemeClr val="tx2"/>
                </a:solidFill>
              </a:rPr>
              <a:t>Các chế độ của vi</a:t>
            </a:r>
            <a:endParaRPr lang="en-US" sz="2400">
              <a:solidFill>
                <a:schemeClr val="tx2"/>
              </a:solidFill>
            </a:endParaRPr>
          </a:p>
        </p:txBody>
      </p:sp>
      <p:sp>
        <p:nvSpPr>
          <p:cNvPr id="65578" name="Text Box 42"/>
          <p:cNvSpPr txBox="1">
            <a:spLocks noChangeArrowheads="1"/>
          </p:cNvSpPr>
          <p:nvPr/>
        </p:nvSpPr>
        <p:spPr bwMode="gray">
          <a:xfrm>
            <a:off x="2133600" y="3070226"/>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2</a:t>
            </a:r>
          </a:p>
        </p:txBody>
      </p:sp>
      <p:grpSp>
        <p:nvGrpSpPr>
          <p:cNvPr id="65538" name="Group 2"/>
          <p:cNvGrpSpPr>
            <a:grpSpLocks/>
          </p:cNvGrpSpPr>
          <p:nvPr/>
        </p:nvGrpSpPr>
        <p:grpSpPr bwMode="auto">
          <a:xfrm>
            <a:off x="2024063" y="4786313"/>
            <a:ext cx="609600" cy="609600"/>
            <a:chOff x="816" y="1872"/>
            <a:chExt cx="384" cy="384"/>
          </a:xfrm>
        </p:grpSpPr>
        <p:sp>
          <p:nvSpPr>
            <p:cNvPr id="65539" name="Oval 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5540" name="Oval 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41" name="Oval 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42" name="Oval 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endParaRPr lang="en-US"/>
            </a:p>
          </p:txBody>
        </p:sp>
        <p:sp>
          <p:nvSpPr>
            <p:cNvPr id="65543" name="Oval 7"/>
            <p:cNvSpPr>
              <a:spLocks noChangeArrowheads="1"/>
            </p:cNvSpPr>
            <p:nvPr/>
          </p:nvSpPr>
          <p:spPr bwMode="gray">
            <a:xfrm>
              <a:off x="859" y="1914"/>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44" name="Oval 8"/>
            <p:cNvSpPr>
              <a:spLocks noChangeArrowheads="1"/>
            </p:cNvSpPr>
            <p:nvPr/>
          </p:nvSpPr>
          <p:spPr bwMode="gray">
            <a:xfrm>
              <a:off x="864" y="191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45" name="Oval 9"/>
            <p:cNvSpPr>
              <a:spLocks noChangeArrowheads="1"/>
            </p:cNvSpPr>
            <p:nvPr/>
          </p:nvSpPr>
          <p:spPr bwMode="gray">
            <a:xfrm>
              <a:off x="868" y="192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46" name="Oval 10"/>
            <p:cNvSpPr>
              <a:spLocks noChangeArrowheads="1"/>
            </p:cNvSpPr>
            <p:nvPr/>
          </p:nvSpPr>
          <p:spPr bwMode="gray">
            <a:xfrm>
              <a:off x="871" y="192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47" name="Oval 11"/>
            <p:cNvSpPr>
              <a:spLocks noChangeArrowheads="1"/>
            </p:cNvSpPr>
            <p:nvPr/>
          </p:nvSpPr>
          <p:spPr bwMode="gray">
            <a:xfrm>
              <a:off x="886" y="193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65" name="Line 29"/>
          <p:cNvSpPr>
            <a:spLocks noChangeShapeType="1"/>
          </p:cNvSpPr>
          <p:nvPr/>
        </p:nvSpPr>
        <p:spPr bwMode="auto">
          <a:xfrm>
            <a:off x="2514600" y="5354638"/>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6" name="Text Box 30"/>
          <p:cNvSpPr txBox="1">
            <a:spLocks noChangeArrowheads="1"/>
          </p:cNvSpPr>
          <p:nvPr/>
        </p:nvSpPr>
        <p:spPr bwMode="auto">
          <a:xfrm>
            <a:off x="2743200" y="4821238"/>
            <a:ext cx="4343400" cy="457200"/>
          </a:xfrm>
          <a:prstGeom prst="rect">
            <a:avLst/>
          </a:prstGeom>
          <a:noFill/>
          <a:ln w="9525" algn="ctr">
            <a:noFill/>
            <a:miter lim="800000"/>
            <a:headEnd/>
            <a:tailEnd/>
          </a:ln>
          <a:effectLst/>
        </p:spPr>
        <p:txBody>
          <a:bodyPr>
            <a:spAutoFit/>
          </a:bodyPr>
          <a:lstStyle/>
          <a:p>
            <a:pPr eaLnBrk="0" hangingPunct="0"/>
            <a:r>
              <a:rPr lang="en-US" sz="2400" smtClean="0">
                <a:solidFill>
                  <a:schemeClr val="tx2"/>
                </a:solidFill>
              </a:rPr>
              <a:t>Giới thiệu emacs</a:t>
            </a:r>
            <a:endParaRPr lang="en-US" sz="2400">
              <a:solidFill>
                <a:schemeClr val="tx2"/>
              </a:solidFill>
            </a:endParaRPr>
          </a:p>
        </p:txBody>
      </p:sp>
      <p:sp>
        <p:nvSpPr>
          <p:cNvPr id="65579" name="Text Box 43"/>
          <p:cNvSpPr txBox="1">
            <a:spLocks noChangeArrowheads="1"/>
          </p:cNvSpPr>
          <p:nvPr/>
        </p:nvSpPr>
        <p:spPr bwMode="gray">
          <a:xfrm>
            <a:off x="2162175" y="4854576"/>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4</a:t>
            </a:r>
          </a:p>
        </p:txBody>
      </p:sp>
      <p:sp>
        <p:nvSpPr>
          <p:cNvPr id="65563" name="Line 27"/>
          <p:cNvSpPr>
            <a:spLocks noChangeShapeType="1"/>
          </p:cNvSpPr>
          <p:nvPr/>
        </p:nvSpPr>
        <p:spPr bwMode="auto">
          <a:xfrm>
            <a:off x="2514600" y="4440238"/>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4" name="Text Box 28"/>
          <p:cNvSpPr txBox="1">
            <a:spLocks noChangeArrowheads="1"/>
          </p:cNvSpPr>
          <p:nvPr/>
        </p:nvSpPr>
        <p:spPr bwMode="auto">
          <a:xfrm>
            <a:off x="2743200" y="3906838"/>
            <a:ext cx="4343400" cy="457200"/>
          </a:xfrm>
          <a:prstGeom prst="rect">
            <a:avLst/>
          </a:prstGeom>
          <a:noFill/>
          <a:ln w="9525" algn="ctr">
            <a:noFill/>
            <a:miter lim="800000"/>
            <a:headEnd/>
            <a:tailEnd/>
          </a:ln>
          <a:effectLst/>
        </p:spPr>
        <p:txBody>
          <a:bodyPr>
            <a:spAutoFit/>
          </a:bodyPr>
          <a:lstStyle/>
          <a:p>
            <a:pPr eaLnBrk="0" hangingPunct="0"/>
            <a:r>
              <a:rPr lang="en-US" sz="2400" smtClean="0">
                <a:solidFill>
                  <a:schemeClr val="tx2"/>
                </a:solidFill>
              </a:rPr>
              <a:t>Các thao tác trên vi</a:t>
            </a:r>
            <a:endParaRPr lang="en-US" sz="2400">
              <a:solidFill>
                <a:schemeClr val="tx2"/>
              </a:solidFill>
            </a:endParaRPr>
          </a:p>
        </p:txBody>
      </p:sp>
      <p:grpSp>
        <p:nvGrpSpPr>
          <p:cNvPr id="65593" name="Group 57"/>
          <p:cNvGrpSpPr>
            <a:grpSpLocks/>
          </p:cNvGrpSpPr>
          <p:nvPr/>
        </p:nvGrpSpPr>
        <p:grpSpPr bwMode="auto">
          <a:xfrm>
            <a:off x="2022475" y="3868738"/>
            <a:ext cx="609600" cy="609600"/>
            <a:chOff x="1274" y="2437"/>
            <a:chExt cx="384" cy="384"/>
          </a:xfrm>
        </p:grpSpPr>
        <p:sp>
          <p:nvSpPr>
            <p:cNvPr id="65582" name="Text Box 46"/>
            <p:cNvSpPr txBox="1">
              <a:spLocks noChangeArrowheads="1"/>
            </p:cNvSpPr>
            <p:nvPr/>
          </p:nvSpPr>
          <p:spPr bwMode="gray">
            <a:xfrm>
              <a:off x="1352" y="2485"/>
              <a:ext cx="223" cy="288"/>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3</a:t>
              </a:r>
            </a:p>
          </p:txBody>
        </p:sp>
        <p:sp>
          <p:nvSpPr>
            <p:cNvPr id="65583" name="Oval 47"/>
            <p:cNvSpPr>
              <a:spLocks noChangeArrowheads="1"/>
            </p:cNvSpPr>
            <p:nvPr/>
          </p:nvSpPr>
          <p:spPr bwMode="gray">
            <a:xfrm>
              <a:off x="1274" y="2437"/>
              <a:ext cx="384" cy="384"/>
            </a:xfrm>
            <a:prstGeom prst="ellipse">
              <a:avLst/>
            </a:prstGeom>
            <a:solidFill>
              <a:schemeClr val="accent1"/>
            </a:solidFill>
            <a:ln w="38100" algn="ctr">
              <a:noFill/>
              <a:round/>
              <a:headEnd/>
              <a:tailEnd/>
            </a:ln>
            <a:effectLst/>
          </p:spPr>
          <p:txBody>
            <a:bodyPr wrap="none" anchor="ctr">
              <a:spAutoFit/>
            </a:bodyPr>
            <a:lstStyle/>
            <a:p>
              <a:endParaRPr lang="en-US"/>
            </a:p>
          </p:txBody>
        </p:sp>
        <p:sp>
          <p:nvSpPr>
            <p:cNvPr id="65584" name="Oval 48"/>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85" name="Oval 49"/>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86" name="Oval 50"/>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en-US"/>
            </a:p>
          </p:txBody>
        </p:sp>
        <p:sp>
          <p:nvSpPr>
            <p:cNvPr id="65587" name="Oval 51"/>
            <p:cNvSpPr>
              <a:spLocks noChangeArrowheads="1"/>
            </p:cNvSpPr>
            <p:nvPr/>
          </p:nvSpPr>
          <p:spPr bwMode="gray">
            <a:xfrm>
              <a:off x="1317" y="2479"/>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88" name="Oval 52"/>
            <p:cNvSpPr>
              <a:spLocks noChangeArrowheads="1"/>
            </p:cNvSpPr>
            <p:nvPr/>
          </p:nvSpPr>
          <p:spPr bwMode="gray">
            <a:xfrm>
              <a:off x="1322" y="2484"/>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89" name="Oval 53"/>
            <p:cNvSpPr>
              <a:spLocks noChangeArrowheads="1"/>
            </p:cNvSpPr>
            <p:nvPr/>
          </p:nvSpPr>
          <p:spPr bwMode="gray">
            <a:xfrm>
              <a:off x="1326" y="2486"/>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90" name="Oval 54"/>
            <p:cNvSpPr>
              <a:spLocks noChangeArrowheads="1"/>
            </p:cNvSpPr>
            <p:nvPr/>
          </p:nvSpPr>
          <p:spPr bwMode="gray">
            <a:xfrm>
              <a:off x="1329" y="2488"/>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91" name="Oval 55"/>
            <p:cNvSpPr>
              <a:spLocks noChangeArrowheads="1"/>
            </p:cNvSpPr>
            <p:nvPr/>
          </p:nvSpPr>
          <p:spPr bwMode="gray">
            <a:xfrm>
              <a:off x="1344" y="2496"/>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92" name="Text Box 56"/>
          <p:cNvSpPr txBox="1">
            <a:spLocks noChangeArrowheads="1"/>
          </p:cNvSpPr>
          <p:nvPr/>
        </p:nvSpPr>
        <p:spPr bwMode="gray">
          <a:xfrm>
            <a:off x="2147888" y="3962401"/>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3</a:t>
            </a:r>
          </a:p>
        </p:txBody>
      </p:sp>
      <p:sp>
        <p:nvSpPr>
          <p:cNvPr id="65559" name="Line 23"/>
          <p:cNvSpPr>
            <a:spLocks noChangeShapeType="1"/>
          </p:cNvSpPr>
          <p:nvPr/>
        </p:nvSpPr>
        <p:spPr bwMode="auto">
          <a:xfrm>
            <a:off x="2514600" y="2633663"/>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0" name="Text Box 24"/>
          <p:cNvSpPr txBox="1">
            <a:spLocks noChangeArrowheads="1"/>
          </p:cNvSpPr>
          <p:nvPr/>
        </p:nvSpPr>
        <p:spPr bwMode="auto">
          <a:xfrm>
            <a:off x="2743200" y="2100263"/>
            <a:ext cx="4343400" cy="457200"/>
          </a:xfrm>
          <a:prstGeom prst="rect">
            <a:avLst/>
          </a:prstGeom>
          <a:noFill/>
          <a:ln w="9525" algn="ctr">
            <a:noFill/>
            <a:miter lim="800000"/>
            <a:headEnd/>
            <a:tailEnd/>
          </a:ln>
          <a:effectLst/>
        </p:spPr>
        <p:txBody>
          <a:bodyPr>
            <a:spAutoFit/>
          </a:bodyPr>
          <a:lstStyle/>
          <a:p>
            <a:pPr eaLnBrk="0" hangingPunct="0"/>
            <a:r>
              <a:rPr lang="en-US" sz="2400" smtClean="0">
                <a:solidFill>
                  <a:schemeClr val="tx2"/>
                </a:solidFill>
              </a:rPr>
              <a:t>Giới thiệu</a:t>
            </a:r>
            <a:endParaRPr lang="en-US" sz="2400">
              <a:solidFill>
                <a:schemeClr val="tx2"/>
              </a:solidFill>
            </a:endParaRPr>
          </a:p>
        </p:txBody>
      </p:sp>
      <p:grpSp>
        <p:nvGrpSpPr>
          <p:cNvPr id="65594" name="Group 58"/>
          <p:cNvGrpSpPr>
            <a:grpSpLocks/>
          </p:cNvGrpSpPr>
          <p:nvPr/>
        </p:nvGrpSpPr>
        <p:grpSpPr bwMode="auto">
          <a:xfrm>
            <a:off x="2003425" y="2133601"/>
            <a:ext cx="609600" cy="609600"/>
            <a:chOff x="1274" y="2437"/>
            <a:chExt cx="384" cy="384"/>
          </a:xfrm>
        </p:grpSpPr>
        <p:sp>
          <p:nvSpPr>
            <p:cNvPr id="65595" name="Text Box 59"/>
            <p:cNvSpPr txBox="1">
              <a:spLocks noChangeArrowheads="1"/>
            </p:cNvSpPr>
            <p:nvPr/>
          </p:nvSpPr>
          <p:spPr bwMode="gray">
            <a:xfrm>
              <a:off x="1352" y="2485"/>
              <a:ext cx="223" cy="288"/>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3</a:t>
              </a:r>
            </a:p>
          </p:txBody>
        </p:sp>
        <p:sp>
          <p:nvSpPr>
            <p:cNvPr id="65596" name="Oval 60"/>
            <p:cNvSpPr>
              <a:spLocks noChangeArrowheads="1"/>
            </p:cNvSpPr>
            <p:nvPr/>
          </p:nvSpPr>
          <p:spPr bwMode="gray">
            <a:xfrm>
              <a:off x="1274" y="2437"/>
              <a:ext cx="384" cy="384"/>
            </a:xfrm>
            <a:prstGeom prst="ellipse">
              <a:avLst/>
            </a:prstGeom>
            <a:solidFill>
              <a:schemeClr val="accent1"/>
            </a:solidFill>
            <a:ln w="38100" algn="ctr">
              <a:noFill/>
              <a:round/>
              <a:headEnd/>
              <a:tailEnd/>
            </a:ln>
            <a:effectLst/>
          </p:spPr>
          <p:txBody>
            <a:bodyPr wrap="none" anchor="ctr">
              <a:spAutoFit/>
            </a:bodyPr>
            <a:lstStyle/>
            <a:p>
              <a:endParaRPr lang="en-US"/>
            </a:p>
          </p:txBody>
        </p:sp>
        <p:sp>
          <p:nvSpPr>
            <p:cNvPr id="65597" name="Oval 61"/>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98" name="Oval 62"/>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99" name="Oval 63"/>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en-US"/>
            </a:p>
          </p:txBody>
        </p:sp>
        <p:sp>
          <p:nvSpPr>
            <p:cNvPr id="65600" name="Oval 64"/>
            <p:cNvSpPr>
              <a:spLocks noChangeArrowheads="1"/>
            </p:cNvSpPr>
            <p:nvPr/>
          </p:nvSpPr>
          <p:spPr bwMode="gray">
            <a:xfrm>
              <a:off x="1317" y="2479"/>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601" name="Oval 65"/>
            <p:cNvSpPr>
              <a:spLocks noChangeArrowheads="1"/>
            </p:cNvSpPr>
            <p:nvPr/>
          </p:nvSpPr>
          <p:spPr bwMode="gray">
            <a:xfrm>
              <a:off x="1322" y="2484"/>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602" name="Oval 66"/>
            <p:cNvSpPr>
              <a:spLocks noChangeArrowheads="1"/>
            </p:cNvSpPr>
            <p:nvPr/>
          </p:nvSpPr>
          <p:spPr bwMode="gray">
            <a:xfrm>
              <a:off x="1326" y="2486"/>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603" name="Oval 67"/>
            <p:cNvSpPr>
              <a:spLocks noChangeArrowheads="1"/>
            </p:cNvSpPr>
            <p:nvPr/>
          </p:nvSpPr>
          <p:spPr bwMode="gray">
            <a:xfrm>
              <a:off x="1329" y="2488"/>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604" name="Oval 68"/>
            <p:cNvSpPr>
              <a:spLocks noChangeArrowheads="1"/>
            </p:cNvSpPr>
            <p:nvPr/>
          </p:nvSpPr>
          <p:spPr bwMode="gray">
            <a:xfrm>
              <a:off x="1344" y="2496"/>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605" name="Text Box 69"/>
          <p:cNvSpPr txBox="1">
            <a:spLocks noChangeArrowheads="1"/>
          </p:cNvSpPr>
          <p:nvPr/>
        </p:nvSpPr>
        <p:spPr bwMode="gray">
          <a:xfrm>
            <a:off x="2128838" y="2227263"/>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ko-KR" smtClean="0">
                <a:ea typeface="굴림" pitchFamily="34" charset="-127"/>
              </a:rPr>
              <a:t>Các lệnh emacs (3)</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Clr>
                <a:schemeClr val="bg2"/>
              </a:buClr>
              <a:buSzPct val="75000"/>
              <a:buNone/>
            </a:pPr>
            <a:r>
              <a:rPr lang="en-US" altLang="ko-KR" sz="2400" smtClean="0">
                <a:ea typeface="굴림" pitchFamily="34" charset="-127"/>
              </a:rPr>
              <a:t>Câu lệnh vùng</a:t>
            </a:r>
          </a:p>
          <a:p>
            <a:pPr lvl="1">
              <a:buClr>
                <a:schemeClr val="accent2"/>
              </a:buClr>
              <a:buSzPct val="80000"/>
              <a:buNone/>
            </a:pPr>
            <a:r>
              <a:rPr lang="en-US" altLang="ko-KR" sz="2000" i="1" smtClean="0">
                <a:ea typeface="굴림" pitchFamily="34" charset="-127"/>
              </a:rPr>
              <a:t>Ctrl-Spacebar </a:t>
            </a:r>
            <a:r>
              <a:rPr lang="en-US" altLang="ko-KR" sz="2000" smtClean="0">
                <a:ea typeface="굴림" pitchFamily="34" charset="-127"/>
              </a:rPr>
              <a:t>or</a:t>
            </a:r>
            <a:r>
              <a:rPr lang="en-US" altLang="ko-KR" sz="2000" i="1" smtClean="0">
                <a:ea typeface="굴림" pitchFamily="34" charset="-127"/>
              </a:rPr>
              <a:t> Ctrl-@</a:t>
            </a:r>
            <a:r>
              <a:rPr lang="en-US" altLang="ko-KR" sz="2000" smtClean="0">
                <a:ea typeface="굴림" pitchFamily="34" charset="-127"/>
              </a:rPr>
              <a:t> : đánh dấu vùng (dùng chuột)</a:t>
            </a:r>
          </a:p>
          <a:p>
            <a:pPr lvl="1">
              <a:buClr>
                <a:schemeClr val="accent2"/>
              </a:buClr>
              <a:buSzPct val="80000"/>
              <a:buNone/>
            </a:pPr>
            <a:r>
              <a:rPr lang="en-US" altLang="ko-KR" sz="2000" i="1" smtClean="0">
                <a:ea typeface="굴림" pitchFamily="34" charset="-127"/>
              </a:rPr>
              <a:t>Ctrl-w</a:t>
            </a:r>
            <a:r>
              <a:rPr lang="en-US" altLang="ko-KR" sz="2000" smtClean="0">
                <a:ea typeface="굴림" pitchFamily="34" charset="-127"/>
              </a:rPr>
              <a:t> : Cắt vùng</a:t>
            </a:r>
          </a:p>
          <a:p>
            <a:pPr lvl="1">
              <a:buClr>
                <a:schemeClr val="accent2"/>
              </a:buClr>
              <a:buSzPct val="80000"/>
              <a:buNone/>
            </a:pPr>
            <a:r>
              <a:rPr lang="en-US" altLang="ko-KR" sz="2000" i="1" smtClean="0">
                <a:ea typeface="굴림" pitchFamily="34" charset="-127"/>
              </a:rPr>
              <a:t>Alt-w</a:t>
            </a:r>
            <a:r>
              <a:rPr lang="en-US" altLang="ko-KR" sz="2000" smtClean="0">
                <a:ea typeface="굴림" pitchFamily="34" charset="-127"/>
              </a:rPr>
              <a:t> : Xoá vùng</a:t>
            </a:r>
          </a:p>
          <a:p>
            <a:pPr lvl="1">
              <a:buClr>
                <a:schemeClr val="accent2"/>
              </a:buClr>
              <a:buSzPct val="80000"/>
              <a:buNone/>
            </a:pPr>
            <a:r>
              <a:rPr lang="en-US" altLang="ko-KR" sz="2000" i="1" smtClean="0">
                <a:ea typeface="굴림" pitchFamily="34" charset="-127"/>
              </a:rPr>
              <a:t>Ctrl-y</a:t>
            </a:r>
            <a:r>
              <a:rPr lang="en-US" altLang="ko-KR" sz="2000" smtClean="0">
                <a:ea typeface="굴림" pitchFamily="34" charset="-127"/>
              </a:rPr>
              <a:t> : Cắt và copy vùng</a:t>
            </a:r>
          </a:p>
          <a:p>
            <a:pPr>
              <a:buClr>
                <a:schemeClr val="bg2"/>
              </a:buClr>
              <a:buSzPct val="75000"/>
              <a:buNone/>
            </a:pPr>
            <a:r>
              <a:rPr lang="en-US" altLang="ko-KR" sz="2400" smtClean="0">
                <a:ea typeface="굴림" pitchFamily="34" charset="-127"/>
              </a:rPr>
              <a:t>Câu lệnh cửa sổ</a:t>
            </a:r>
          </a:p>
          <a:p>
            <a:pPr lvl="1">
              <a:buClr>
                <a:schemeClr val="accent2"/>
              </a:buClr>
              <a:buSzPct val="80000"/>
              <a:buNone/>
            </a:pPr>
            <a:r>
              <a:rPr lang="en-US" altLang="ko-KR" sz="2000" i="1" smtClean="0">
                <a:ea typeface="굴림" pitchFamily="34" charset="-127"/>
              </a:rPr>
              <a:t>C-x 0 </a:t>
            </a:r>
            <a:r>
              <a:rPr lang="en-US" altLang="ko-KR" sz="2000" smtClean="0">
                <a:ea typeface="굴림" pitchFamily="34" charset="-127"/>
              </a:rPr>
              <a:t>: xoá cửa sổ</a:t>
            </a:r>
          </a:p>
          <a:p>
            <a:pPr lvl="1">
              <a:buClr>
                <a:schemeClr val="accent2"/>
              </a:buClr>
              <a:buSzPct val="80000"/>
              <a:buNone/>
            </a:pPr>
            <a:r>
              <a:rPr lang="en-US" altLang="ko-KR" sz="2000" i="1" smtClean="0">
                <a:ea typeface="굴림" pitchFamily="34" charset="-127"/>
              </a:rPr>
              <a:t>C-x 1 </a:t>
            </a:r>
            <a:r>
              <a:rPr lang="en-US" altLang="ko-KR" sz="2000" smtClean="0">
                <a:ea typeface="굴림" pitchFamily="34" charset="-127"/>
              </a:rPr>
              <a:t>: xoá cửa sổ khác</a:t>
            </a:r>
            <a:endParaRPr lang="en-US" altLang="ko-KR" sz="2000" i="1" smtClean="0">
              <a:ea typeface="굴림" pitchFamily="34" charset="-127"/>
            </a:endParaRPr>
          </a:p>
          <a:p>
            <a:pPr lvl="1">
              <a:buClr>
                <a:schemeClr val="accent2"/>
              </a:buClr>
              <a:buSzPct val="80000"/>
              <a:buNone/>
            </a:pPr>
            <a:r>
              <a:rPr lang="en-US" altLang="ko-KR" sz="2000" i="1" smtClean="0">
                <a:ea typeface="굴림" pitchFamily="34" charset="-127"/>
              </a:rPr>
              <a:t>C-x 2 </a:t>
            </a:r>
            <a:r>
              <a:rPr lang="en-US" altLang="ko-KR" sz="2000" smtClean="0">
                <a:ea typeface="굴림" pitchFamily="34" charset="-127"/>
              </a:rPr>
              <a:t>: Chia 2 theo chiều dọc</a:t>
            </a:r>
          </a:p>
          <a:p>
            <a:pPr lvl="1">
              <a:buClr>
                <a:schemeClr val="accent2"/>
              </a:buClr>
              <a:buSzPct val="80000"/>
              <a:buNone/>
            </a:pPr>
            <a:r>
              <a:rPr lang="en-US" altLang="ko-KR" sz="2000" i="1" smtClean="0">
                <a:ea typeface="굴림" pitchFamily="34" charset="-127"/>
              </a:rPr>
              <a:t>C-x 3 </a:t>
            </a:r>
            <a:r>
              <a:rPr lang="en-US" altLang="ko-KR" sz="2000" smtClean="0">
                <a:ea typeface="굴림" pitchFamily="34" charset="-127"/>
              </a:rPr>
              <a:t>: chia đôi theo chiều ngang</a:t>
            </a:r>
          </a:p>
          <a:p>
            <a:pPr>
              <a:lnSpc>
                <a:spcPct val="90000"/>
              </a:lnSpc>
            </a:pPr>
            <a:endParaRPr lang="en-US"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ko-KR" smtClean="0">
                <a:ea typeface="굴림" pitchFamily="34" charset="-127"/>
              </a:rPr>
              <a:t>Các lệnh emacs (4)</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Clr>
                <a:schemeClr val="bg2"/>
              </a:buClr>
              <a:buSzPct val="75000"/>
              <a:buNone/>
            </a:pPr>
            <a:endParaRPr lang="en-US" altLang="ko-KR" sz="2400" i="1" smtClean="0">
              <a:ea typeface="굴림" pitchFamily="34" charset="-127"/>
            </a:endParaRPr>
          </a:p>
          <a:p>
            <a:pPr>
              <a:buClr>
                <a:schemeClr val="bg2"/>
              </a:buClr>
              <a:buSzPct val="75000"/>
              <a:buNone/>
            </a:pPr>
            <a:r>
              <a:rPr lang="en-US" altLang="ko-KR" sz="2400" i="1" smtClean="0">
                <a:ea typeface="굴림" pitchFamily="34" charset="-127"/>
              </a:rPr>
              <a:t>Ctrl-h f </a:t>
            </a:r>
            <a:r>
              <a:rPr lang="en-US" altLang="ko-KR" sz="2400" smtClean="0">
                <a:ea typeface="굴림" pitchFamily="34" charset="-127"/>
              </a:rPr>
              <a:t>: mô tả hàm</a:t>
            </a:r>
            <a:endParaRPr lang="en-US" altLang="ko-KR" sz="2400" i="1" smtClean="0">
              <a:ea typeface="굴림" pitchFamily="34" charset="-127"/>
            </a:endParaRPr>
          </a:p>
          <a:p>
            <a:pPr>
              <a:buClr>
                <a:schemeClr val="bg2"/>
              </a:buClr>
              <a:buSzPct val="75000"/>
              <a:buNone/>
            </a:pPr>
            <a:r>
              <a:rPr lang="en-US" altLang="ko-KR" sz="2400" i="1" smtClean="0">
                <a:ea typeface="굴림" pitchFamily="34" charset="-127"/>
              </a:rPr>
              <a:t>Ctrl-h</a:t>
            </a:r>
            <a:r>
              <a:rPr lang="en-US" altLang="ko-KR" sz="2400" smtClean="0">
                <a:ea typeface="굴림" pitchFamily="34" charset="-127"/>
              </a:rPr>
              <a:t> </a:t>
            </a:r>
            <a:r>
              <a:rPr lang="en-US" altLang="ko-KR" sz="2400" i="1" smtClean="0">
                <a:ea typeface="굴림" pitchFamily="34" charset="-127"/>
              </a:rPr>
              <a:t>k</a:t>
            </a:r>
            <a:r>
              <a:rPr lang="en-US" altLang="ko-KR" sz="2400" smtClean="0">
                <a:ea typeface="굴림" pitchFamily="34" charset="-127"/>
              </a:rPr>
              <a:t> : mô tả các phím tắt</a:t>
            </a:r>
          </a:p>
          <a:p>
            <a:pPr>
              <a:buClr>
                <a:schemeClr val="bg2"/>
              </a:buClr>
              <a:buSzPct val="75000"/>
              <a:buNone/>
            </a:pPr>
            <a:r>
              <a:rPr lang="en-US" altLang="ko-KR" sz="2400" i="1" smtClean="0">
                <a:ea typeface="굴림" pitchFamily="34" charset="-127"/>
              </a:rPr>
              <a:t>Ctrl-h</a:t>
            </a:r>
            <a:r>
              <a:rPr lang="en-US" altLang="ko-KR" sz="2400" smtClean="0">
                <a:ea typeface="굴림" pitchFamily="34" charset="-127"/>
              </a:rPr>
              <a:t> </a:t>
            </a:r>
            <a:r>
              <a:rPr lang="en-US" altLang="ko-KR" sz="2400" i="1" smtClean="0">
                <a:ea typeface="굴림" pitchFamily="34" charset="-127"/>
              </a:rPr>
              <a:t>b</a:t>
            </a:r>
            <a:r>
              <a:rPr lang="en-US" altLang="ko-KR" sz="2400" smtClean="0">
                <a:ea typeface="굴림" pitchFamily="34" charset="-127"/>
              </a:rPr>
              <a:t> :liệt kê các phím tắt</a:t>
            </a:r>
          </a:p>
          <a:p>
            <a:pPr>
              <a:buClr>
                <a:schemeClr val="bg2"/>
              </a:buClr>
              <a:buSzPct val="75000"/>
              <a:buNone/>
            </a:pPr>
            <a:endParaRPr lang="en-US" altLang="ko-KR" sz="2400" smtClean="0">
              <a:ea typeface="굴림" pitchFamily="34" charset="-127"/>
            </a:endParaRPr>
          </a:p>
          <a:p>
            <a:pPr>
              <a:buClr>
                <a:schemeClr val="bg2"/>
              </a:buClr>
              <a:buSzPct val="75000"/>
              <a:buNone/>
            </a:pPr>
            <a:r>
              <a:rPr lang="en-US" altLang="ko-KR" sz="2400" i="1" smtClean="0">
                <a:ea typeface="굴림" pitchFamily="34" charset="-127"/>
              </a:rPr>
              <a:t>M-x</a:t>
            </a:r>
            <a:r>
              <a:rPr lang="en-US" altLang="ko-KR" sz="2400" smtClean="0">
                <a:ea typeface="굴림" pitchFamily="34" charset="-127"/>
              </a:rPr>
              <a:t> goto-line </a:t>
            </a:r>
            <a:r>
              <a:rPr lang="en-US" altLang="ko-KR" sz="2400" i="1" smtClean="0">
                <a:ea typeface="굴림" pitchFamily="34" charset="-127"/>
              </a:rPr>
              <a:t>n</a:t>
            </a:r>
            <a:r>
              <a:rPr lang="en-US" altLang="ko-KR" sz="2400" smtClean="0">
                <a:ea typeface="굴림" pitchFamily="34" charset="-127"/>
              </a:rPr>
              <a:t> : nhảy đến dòng n</a:t>
            </a:r>
          </a:p>
          <a:p>
            <a:pPr>
              <a:buClr>
                <a:schemeClr val="bg2"/>
              </a:buClr>
              <a:buSzPct val="75000"/>
              <a:buNone/>
            </a:pPr>
            <a:r>
              <a:rPr lang="en-US" altLang="ko-KR" sz="2400" i="1" smtClean="0">
                <a:ea typeface="굴림" pitchFamily="34" charset="-127"/>
              </a:rPr>
              <a:t>M-x </a:t>
            </a:r>
            <a:r>
              <a:rPr lang="en-US" altLang="ko-KR" sz="2400" smtClean="0">
                <a:ea typeface="굴림" pitchFamily="34" charset="-127"/>
              </a:rPr>
              <a:t>kill-buffer : huỷ một buffer (</a:t>
            </a:r>
            <a:r>
              <a:rPr lang="en-US" altLang="ko-KR" sz="2400" i="1" smtClean="0">
                <a:ea typeface="굴림" pitchFamily="34" charset="-127"/>
              </a:rPr>
              <a:t>C-x C-k</a:t>
            </a:r>
            <a:r>
              <a:rPr lang="en-US" altLang="ko-KR" sz="2400" smtClean="0">
                <a:ea typeface="굴림" pitchFamily="34" charset="-127"/>
              </a:rPr>
              <a:t>)</a:t>
            </a:r>
          </a:p>
          <a:p>
            <a:pPr>
              <a:buClr>
                <a:schemeClr val="bg2"/>
              </a:buClr>
              <a:buSzPct val="75000"/>
              <a:buNone/>
            </a:pPr>
            <a:r>
              <a:rPr lang="en-US" altLang="ko-KR" sz="2400" i="1" smtClean="0">
                <a:ea typeface="굴림" pitchFamily="34" charset="-127"/>
              </a:rPr>
              <a:t>M-x </a:t>
            </a:r>
            <a:r>
              <a:rPr lang="en-US" altLang="ko-KR" sz="2400" smtClean="0">
                <a:ea typeface="굴림" pitchFamily="34" charset="-127"/>
              </a:rPr>
              <a:t>kill-region : cắt vùng (</a:t>
            </a:r>
            <a:r>
              <a:rPr lang="en-US" altLang="ko-KR" sz="2400" i="1" smtClean="0">
                <a:ea typeface="굴림" pitchFamily="34" charset="-127"/>
              </a:rPr>
              <a:t>C-w</a:t>
            </a:r>
            <a:r>
              <a:rPr lang="en-US" altLang="ko-KR" sz="2400" smtClean="0">
                <a:ea typeface="굴림" pitchFamily="34" charset="-127"/>
              </a:rPr>
              <a:t>)</a:t>
            </a:r>
          </a:p>
          <a:p>
            <a:pPr>
              <a:buClr>
                <a:schemeClr val="bg2"/>
              </a:buClr>
              <a:buSzPct val="75000"/>
              <a:buNone/>
            </a:pPr>
            <a:r>
              <a:rPr lang="en-US" altLang="ko-KR" sz="2400" i="1" smtClean="0">
                <a:ea typeface="굴림" pitchFamily="34" charset="-127"/>
              </a:rPr>
              <a:t>M-x </a:t>
            </a:r>
            <a:r>
              <a:rPr lang="en-US" altLang="ko-KR" sz="2400" smtClean="0">
                <a:ea typeface="굴림" pitchFamily="34" charset="-127"/>
              </a:rPr>
              <a:t>kill-ring-save : sao chép vùng (</a:t>
            </a:r>
            <a:r>
              <a:rPr lang="en-US" altLang="ko-KR" sz="2400" i="1" smtClean="0">
                <a:ea typeface="굴림" pitchFamily="34" charset="-127"/>
              </a:rPr>
              <a:t>M-w</a:t>
            </a:r>
            <a:r>
              <a:rPr lang="en-US" altLang="ko-KR" sz="2400" smtClean="0">
                <a:ea typeface="굴림" pitchFamily="34" charset="-127"/>
              </a:rPr>
              <a:t>)</a:t>
            </a:r>
          </a:p>
          <a:p>
            <a:pPr>
              <a:buClr>
                <a:schemeClr val="bg2"/>
              </a:buClr>
              <a:buSzPct val="75000"/>
              <a:buNone/>
            </a:pPr>
            <a:r>
              <a:rPr lang="en-US" altLang="ko-KR" sz="2400" i="1" smtClean="0">
                <a:ea typeface="굴림" pitchFamily="34" charset="-127"/>
              </a:rPr>
              <a:t>M-x </a:t>
            </a:r>
            <a:r>
              <a:rPr lang="en-US" altLang="ko-KR" sz="2400" smtClean="0">
                <a:ea typeface="굴림" pitchFamily="34" charset="-127"/>
              </a:rPr>
              <a:t>delete-window : xoá cửa sổ (</a:t>
            </a:r>
            <a:r>
              <a:rPr lang="en-US" altLang="ko-KR" sz="2400" i="1" smtClean="0">
                <a:ea typeface="굴림" pitchFamily="34" charset="-127"/>
              </a:rPr>
              <a:t>C-x 0</a:t>
            </a:r>
            <a:r>
              <a:rPr lang="en-US" altLang="ko-KR" sz="2400" smtClean="0">
                <a:ea typeface="굴림" pitchFamily="34" charset="-127"/>
              </a:rPr>
              <a:t>)</a:t>
            </a:r>
          </a:p>
          <a:p>
            <a:pPr>
              <a:lnSpc>
                <a:spcPct val="90000"/>
              </a:lnSpc>
            </a:pPr>
            <a:endParaRPr lang="en-US" sz="240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ko-KR" smtClean="0">
                <a:ea typeface="굴림" pitchFamily="34" charset="-127"/>
              </a:rPr>
              <a:t>Sử dụng emacs như công cụ phát triển chương trình</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Clr>
                <a:schemeClr val="bg2"/>
              </a:buClr>
              <a:buSzPct val="75000"/>
              <a:buNone/>
            </a:pPr>
            <a:r>
              <a:rPr lang="en-US" altLang="ko-KR" i="1" smtClean="0">
                <a:ea typeface="굴림" pitchFamily="34" charset="-127"/>
              </a:rPr>
              <a:t>M-x</a:t>
            </a:r>
            <a:r>
              <a:rPr lang="en-US" altLang="ko-KR" smtClean="0">
                <a:ea typeface="굴림" pitchFamily="34" charset="-127"/>
              </a:rPr>
              <a:t> shell : nạp một shell vào emacs</a:t>
            </a:r>
          </a:p>
          <a:p>
            <a:pPr>
              <a:buClr>
                <a:schemeClr val="bg2"/>
              </a:buClr>
              <a:buSzPct val="75000"/>
              <a:buNone/>
            </a:pPr>
            <a:r>
              <a:rPr lang="en-US" altLang="ko-KR" i="1" smtClean="0">
                <a:ea typeface="굴림" pitchFamily="34" charset="-127"/>
              </a:rPr>
              <a:t>M-x</a:t>
            </a:r>
            <a:r>
              <a:rPr lang="en-US" altLang="ko-KR" smtClean="0">
                <a:ea typeface="굴림" pitchFamily="34" charset="-127"/>
              </a:rPr>
              <a:t> compile : dịch một chương trình trong buffer (ngầm định là chạy ‘make’)</a:t>
            </a:r>
          </a:p>
          <a:p>
            <a:pPr>
              <a:buClr>
                <a:schemeClr val="bg2"/>
              </a:buClr>
              <a:buSzPct val="75000"/>
              <a:buNone/>
            </a:pPr>
            <a:r>
              <a:rPr lang="en-US" altLang="ko-KR" i="1" smtClean="0">
                <a:ea typeface="굴림" pitchFamily="34" charset="-127"/>
              </a:rPr>
              <a:t>M-x</a:t>
            </a:r>
            <a:r>
              <a:rPr lang="en-US" altLang="ko-KR" smtClean="0">
                <a:ea typeface="굴림" pitchFamily="34" charset="-127"/>
              </a:rPr>
              <a:t> gdb : nạp trình gỡ rối vào emacs</a:t>
            </a:r>
          </a:p>
          <a:p>
            <a:pPr>
              <a:buClr>
                <a:schemeClr val="bg2"/>
              </a:buClr>
              <a:buSzPct val="75000"/>
              <a:buNone/>
            </a:pPr>
            <a:r>
              <a:rPr lang="en-US" altLang="ko-KR" i="1" smtClean="0">
                <a:ea typeface="굴림" pitchFamily="34" charset="-127"/>
              </a:rPr>
              <a:t>M-x</a:t>
            </a:r>
            <a:r>
              <a:rPr lang="en-US" altLang="ko-KR" smtClean="0">
                <a:ea typeface="굴림" pitchFamily="34" charset="-127"/>
              </a:rPr>
              <a:t> gud-break : tạo điểm dừng (breakpoint) trong chương trình</a:t>
            </a:r>
          </a:p>
          <a:p>
            <a:pPr>
              <a:buClr>
                <a:schemeClr val="bg2"/>
              </a:buClr>
              <a:buSzPct val="75000"/>
              <a:buNone/>
            </a:pPr>
            <a:endParaRPr lang="en-US" altLang="ko-KR" smtClean="0">
              <a:ea typeface="굴림" pitchFamily="34" charset="-127"/>
            </a:endParaRPr>
          </a:p>
          <a:p>
            <a:pPr>
              <a:buClr>
                <a:schemeClr val="bg2"/>
              </a:buClr>
              <a:buSzPct val="75000"/>
              <a:buNone/>
            </a:pPr>
            <a:endParaRPr lang="en-US" altLang="ko-KR" smtClean="0">
              <a:ea typeface="굴림" pitchFamily="34" charset="-127"/>
            </a:endParaRPr>
          </a:p>
          <a:p>
            <a:pPr>
              <a:lnSpc>
                <a:spcPct val="90000"/>
              </a:lnSpc>
            </a:pPr>
            <a:endParaRPr lang="en-US"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ko-KR" smtClean="0">
                <a:ea typeface="굴림" pitchFamily="34" charset="-127"/>
              </a:rPr>
              <a:t>Cấu hình emacs</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Clr>
                <a:schemeClr val="bg2"/>
              </a:buClr>
              <a:buSzPct val="75000"/>
              <a:buNone/>
            </a:pPr>
            <a:endParaRPr lang="en-US" altLang="ko-KR" smtClean="0">
              <a:ea typeface="굴림" pitchFamily="34" charset="-127"/>
            </a:endParaRPr>
          </a:p>
          <a:p>
            <a:pPr>
              <a:buClr>
                <a:schemeClr val="bg2"/>
              </a:buClr>
              <a:buSzPct val="75000"/>
              <a:buFont typeface="Wingdings" pitchFamily="2" charset="2"/>
              <a:buChar char="n"/>
            </a:pPr>
            <a:r>
              <a:rPr lang="en-US" altLang="ko-KR" smtClean="0">
                <a:ea typeface="굴림" pitchFamily="34" charset="-127"/>
              </a:rPr>
              <a:t>Cấu hình được ghi trong tệp ~/.emacs và sẽ được đọc khi khởi tạo emacs</a:t>
            </a:r>
          </a:p>
          <a:p>
            <a:pPr>
              <a:buClr>
                <a:schemeClr val="bg2"/>
              </a:buClr>
              <a:buSzPct val="75000"/>
              <a:buFont typeface="Wingdings" pitchFamily="2" charset="2"/>
              <a:buChar char="n"/>
            </a:pPr>
            <a:r>
              <a:rPr lang="en-US" altLang="ko-KR" smtClean="0">
                <a:ea typeface="굴림" pitchFamily="34" charset="-127"/>
              </a:rPr>
              <a:t>Có thể đặt các phím nóng trong tệp cấu hình này</a:t>
            </a:r>
          </a:p>
          <a:p>
            <a:pPr>
              <a:buClr>
                <a:schemeClr val="bg2"/>
              </a:buClr>
              <a:buSzPct val="75000"/>
              <a:buNone/>
            </a:pPr>
            <a:r>
              <a:rPr lang="en-US" altLang="ko-KR" sz="2000" smtClean="0">
                <a:latin typeface="Courier New" pitchFamily="49" charset="0"/>
                <a:ea typeface="굴림" pitchFamily="34" charset="-127"/>
              </a:rPr>
              <a:t>		(global-set-key [f10] ‘gdb)</a:t>
            </a:r>
          </a:p>
          <a:p>
            <a:pPr>
              <a:buClr>
                <a:schemeClr val="bg2"/>
              </a:buClr>
              <a:buSzPct val="75000"/>
              <a:buNone/>
            </a:pPr>
            <a:r>
              <a:rPr lang="en-US" altLang="ko-KR" sz="2000" smtClean="0">
                <a:latin typeface="Courier New" pitchFamily="49" charset="0"/>
                <a:ea typeface="굴림" pitchFamily="34" charset="-127"/>
              </a:rPr>
              <a:t>		(global-set-key [f12] ‘shell)</a:t>
            </a:r>
          </a:p>
          <a:p>
            <a:pPr>
              <a:buClr>
                <a:schemeClr val="bg2"/>
              </a:buClr>
              <a:buSzPct val="75000"/>
              <a:buNone/>
            </a:pPr>
            <a:r>
              <a:rPr lang="en-US" altLang="ko-KR" sz="2000" smtClean="0">
                <a:latin typeface="Courier New" pitchFamily="49" charset="0"/>
                <a:ea typeface="굴림" pitchFamily="34" charset="-127"/>
              </a:rPr>
              <a:t>		(global-set-key “\M-g” ‘goto-line)</a:t>
            </a:r>
          </a:p>
          <a:p>
            <a:pPr>
              <a:lnSpc>
                <a:spcPct val="90000"/>
              </a:lnSpc>
            </a:pPr>
            <a:endParaRPr lang="en-US"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subTitle" idx="1"/>
          </p:nvPr>
        </p:nvSpPr>
        <p:spPr>
          <a:xfrm>
            <a:off x="4038600" y="3722688"/>
            <a:ext cx="3886200" cy="457200"/>
          </a:xfrm>
        </p:spPr>
        <p:txBody>
          <a:bodyPr/>
          <a:lstStyle/>
          <a:p>
            <a:endParaRPr lang="en-US" sz="1600"/>
          </a:p>
        </p:txBody>
      </p:sp>
      <p:sp>
        <p:nvSpPr>
          <p:cNvPr id="83971" name="WordArt 3"/>
          <p:cNvSpPr>
            <a:spLocks noChangeArrowheads="1" noChangeShapeType="1" noTextEdit="1"/>
          </p:cNvSpPr>
          <p:nvPr/>
        </p:nvSpPr>
        <p:spPr bwMode="gray">
          <a:xfrm>
            <a:off x="3581400" y="2819400"/>
            <a:ext cx="4724400" cy="762000"/>
          </a:xfrm>
          <a:prstGeom prst="rect">
            <a:avLst/>
          </a:prstGeom>
        </p:spPr>
        <p:txBody>
          <a:bodyPr wrap="none" fromWordArt="1">
            <a:prstTxWarp prst="textDeflate">
              <a:avLst>
                <a:gd name="adj" fmla="val 0"/>
              </a:avLst>
            </a:prstTxWarp>
          </a:bodyPr>
          <a:lstStyle/>
          <a:p>
            <a:r>
              <a:rPr lang="en-US" sz="5400" b="1" kern="10" smtClean="0">
                <a:ln w="19050">
                  <a:solidFill>
                    <a:schemeClr val="tx2"/>
                  </a:solidFill>
                  <a:round/>
                  <a:headEnd/>
                  <a:tailEnd/>
                </a:ln>
                <a:gradFill rotWithShape="1">
                  <a:gsLst>
                    <a:gs pos="0">
                      <a:schemeClr val="accent1"/>
                    </a:gs>
                    <a:gs pos="100000">
                      <a:schemeClr val="hlink"/>
                    </a:gs>
                  </a:gsLst>
                  <a:lin ang="5400000" scaled="1"/>
                </a:gradFill>
                <a:effectLst>
                  <a:outerShdw dist="89803" dir="2700000" algn="ctr" rotWithShape="0">
                    <a:srgbClr val="000000">
                      <a:alpha val="50000"/>
                    </a:srgbClr>
                  </a:outerShdw>
                </a:effectLst>
                <a:latin typeface="Verdana"/>
                <a:ea typeface="Verdana"/>
                <a:cs typeface="Verdana"/>
              </a:rPr>
              <a:t>Thank You !</a:t>
            </a:r>
            <a:endParaRPr lang="en-US" sz="5400" b="1" kern="10">
              <a:ln w="19050">
                <a:solidFill>
                  <a:schemeClr val="tx2"/>
                </a:solidFill>
                <a:round/>
                <a:headEnd/>
                <a:tailEnd/>
              </a:ln>
              <a:gradFill rotWithShape="1">
                <a:gsLst>
                  <a:gs pos="0">
                    <a:schemeClr val="accent1"/>
                  </a:gs>
                  <a:gs pos="100000">
                    <a:schemeClr val="hlink"/>
                  </a:gs>
                </a:gsLst>
                <a:lin ang="5400000" scaled="1"/>
              </a:gradFill>
              <a:effectLst>
                <a:outerShdw dist="8980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Trình soạn thảo</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80000"/>
              </a:lnSpc>
            </a:pPr>
            <a:r>
              <a:rPr lang="en-US" i="1" smtClean="0">
                <a:solidFill>
                  <a:schemeClr val="accent2"/>
                </a:solidFill>
              </a:rPr>
              <a:t>Soạn thảo</a:t>
            </a:r>
            <a:r>
              <a:rPr lang="en-US" smtClean="0"/>
              <a:t> – tạo mới hoặc sửa đổi nội dung một tệp văn bản.</a:t>
            </a:r>
          </a:p>
          <a:p>
            <a:pPr>
              <a:lnSpc>
                <a:spcPct val="80000"/>
              </a:lnSpc>
            </a:pPr>
            <a:r>
              <a:rPr lang="en-US" i="1" smtClean="0">
                <a:solidFill>
                  <a:schemeClr val="accent2"/>
                </a:solidFill>
              </a:rPr>
              <a:t>Trình soạn thảo</a:t>
            </a:r>
            <a:r>
              <a:rPr lang="en-US" smtClean="0"/>
              <a:t> – là công cụ hỗ trợ khả năng soạn thảo.</a:t>
            </a:r>
          </a:p>
          <a:p>
            <a:pPr>
              <a:lnSpc>
                <a:spcPct val="80000"/>
              </a:lnSpc>
            </a:pPr>
            <a:r>
              <a:rPr lang="en-US" smtClean="0"/>
              <a:t>Một trình soạn thảo văn bản khác với một trình xử lý dạng chế bản mà trong đó cho phép định dạng văn bản trình bày với các tính chất như chữ đậm, căn giữa,…</a:t>
            </a:r>
          </a:p>
          <a:p>
            <a:pPr>
              <a:lnSpc>
                <a:spcPct val="80000"/>
              </a:lnSpc>
            </a:pPr>
            <a:r>
              <a:rPr lang="en-US" i="1" smtClean="0">
                <a:solidFill>
                  <a:schemeClr val="accent2"/>
                </a:solidFill>
              </a:rPr>
              <a:t>Màn hình soạn thảo</a:t>
            </a:r>
            <a:r>
              <a:rPr lang="en-US" smtClean="0"/>
              <a:t> – là toàn bộ màn hình dành cho hiển thị văn bản nơi mà ta có thể di chuyển vị trí con trỏ hoặc lựa chọn một đoạn văn bản, tìm kiếm từ,….</a:t>
            </a:r>
          </a:p>
          <a:p>
            <a:pPr>
              <a:lnSpc>
                <a:spcPct val="80000"/>
              </a:lnSpc>
            </a:pPr>
            <a:endParaRPr lang="fr-FR" smtClean="0"/>
          </a:p>
          <a:p>
            <a:pPr>
              <a:lnSpc>
                <a:spcPct val="90000"/>
              </a:lnSpc>
            </a:pPr>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Trình soạn thảo vi</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80000"/>
              </a:lnSpc>
            </a:pPr>
            <a:r>
              <a:rPr lang="en-US" smtClean="0"/>
              <a:t>Có trong hầu hết các hệ thống Unix</a:t>
            </a:r>
          </a:p>
          <a:p>
            <a:pPr>
              <a:lnSpc>
                <a:spcPct val="80000"/>
              </a:lnSpc>
            </a:pPr>
            <a:r>
              <a:rPr lang="en-US" smtClean="0"/>
              <a:t>Khi làm việc, nôi dung của một tệp được nạp vào một vùng nhớ đệm của chương trình để soạn thảo</a:t>
            </a:r>
          </a:p>
          <a:p>
            <a:pPr>
              <a:lnSpc>
                <a:spcPct val="80000"/>
              </a:lnSpc>
            </a:pPr>
            <a:r>
              <a:rPr lang="en-US" smtClean="0"/>
              <a:t>Mọi thao tác soạn thảo chỉ làm thay đổi nội dung vùng nhớ đệm</a:t>
            </a:r>
          </a:p>
          <a:p>
            <a:pPr>
              <a:lnSpc>
                <a:spcPct val="80000"/>
              </a:lnSpc>
            </a:pPr>
            <a:r>
              <a:rPr lang="en-US" smtClean="0"/>
              <a:t>Trong trường hợp tạo mới tệp, nội dung vùng nhớ đệm ban đầu là rỗng</a:t>
            </a:r>
          </a:p>
          <a:p>
            <a:pPr>
              <a:lnSpc>
                <a:spcPct val="80000"/>
              </a:lnSpc>
            </a:pPr>
            <a:r>
              <a:rPr lang="en-US" smtClean="0"/>
              <a:t>Khi thoát khỏi vi, người sử dụng có thể lựa chọn</a:t>
            </a:r>
          </a:p>
          <a:p>
            <a:pPr lvl="1">
              <a:lnSpc>
                <a:spcPct val="80000"/>
              </a:lnSpc>
            </a:pPr>
            <a:r>
              <a:rPr lang="en-US" sz="2400" smtClean="0"/>
              <a:t>ghi lại mọi sự thay đổi trên vùng nhớ đệm vào tệp</a:t>
            </a:r>
          </a:p>
          <a:p>
            <a:pPr lvl="1">
              <a:lnSpc>
                <a:spcPct val="80000"/>
              </a:lnSpc>
            </a:pPr>
            <a:r>
              <a:rPr lang="fr-FR" sz="2400" smtClean="0"/>
              <a:t>không thay đổi nội dung của tệp hiện tại</a:t>
            </a:r>
          </a:p>
          <a:p>
            <a:pPr>
              <a:lnSpc>
                <a:spcPct val="90000"/>
              </a:lnSpc>
            </a:pPr>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Các chế độ trong vi</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endParaRPr lang="en-US" smtClean="0"/>
          </a:p>
        </p:txBody>
      </p:sp>
      <p:sp>
        <p:nvSpPr>
          <p:cNvPr id="4" name="Rectangle 4"/>
          <p:cNvSpPr>
            <a:spLocks noChangeArrowheads="1"/>
          </p:cNvSpPr>
          <p:nvPr/>
        </p:nvSpPr>
        <p:spPr bwMode="auto">
          <a:xfrm>
            <a:off x="1606550" y="1874838"/>
            <a:ext cx="6248400" cy="4419600"/>
          </a:xfrm>
          <a:prstGeom prst="rect">
            <a:avLst/>
          </a:prstGeom>
          <a:solidFill>
            <a:srgbClr val="DDDDDD"/>
          </a:solidFill>
          <a:ln w="127000" cmpd="dbl">
            <a:solidFill>
              <a:schemeClr val="tx1"/>
            </a:solidFill>
            <a:miter lim="800000"/>
            <a:headEnd/>
            <a:tailEnd/>
          </a:ln>
          <a:effectLst/>
        </p:spPr>
        <p:txBody>
          <a:bodyPr wrap="none" anchor="ctr"/>
          <a:lstStyle/>
          <a:p>
            <a:endParaRPr lang="en-US"/>
          </a:p>
        </p:txBody>
      </p:sp>
      <p:sp>
        <p:nvSpPr>
          <p:cNvPr id="5" name="Oval 5"/>
          <p:cNvSpPr>
            <a:spLocks noChangeArrowheads="1"/>
          </p:cNvSpPr>
          <p:nvPr/>
        </p:nvSpPr>
        <p:spPr bwMode="auto">
          <a:xfrm>
            <a:off x="2514600" y="2514600"/>
            <a:ext cx="1149350" cy="1036638"/>
          </a:xfrm>
          <a:prstGeom prst="ellipse">
            <a:avLst/>
          </a:prstGeom>
          <a:solidFill>
            <a:srgbClr val="FFCC99"/>
          </a:solidFill>
          <a:ln w="38100">
            <a:solidFill>
              <a:srgbClr val="FF0000"/>
            </a:solidFill>
            <a:round/>
            <a:headEnd/>
            <a:tailEnd/>
          </a:ln>
          <a:effectLst/>
        </p:spPr>
        <p:txBody>
          <a:bodyPr wrap="none" anchor="ctr"/>
          <a:lstStyle/>
          <a:p>
            <a:pPr algn="ctr" eaLnBrk="1" hangingPunct="1"/>
            <a:r>
              <a:rPr lang="en-US" sz="2000" b="1">
                <a:solidFill>
                  <a:srgbClr val="FF0000"/>
                </a:solidFill>
                <a:latin typeface="Comic Sans MS" pitchFamily="66" charset="0"/>
              </a:rPr>
              <a:t>Command</a:t>
            </a:r>
          </a:p>
          <a:p>
            <a:pPr algn="ctr" eaLnBrk="1" hangingPunct="1"/>
            <a:r>
              <a:rPr lang="en-US" sz="2000" b="1">
                <a:solidFill>
                  <a:srgbClr val="FF0000"/>
                </a:solidFill>
                <a:latin typeface="Comic Sans MS" pitchFamily="66" charset="0"/>
              </a:rPr>
              <a:t>Mode</a:t>
            </a:r>
          </a:p>
        </p:txBody>
      </p:sp>
      <p:sp>
        <p:nvSpPr>
          <p:cNvPr id="6" name="Oval 6"/>
          <p:cNvSpPr>
            <a:spLocks noChangeArrowheads="1"/>
          </p:cNvSpPr>
          <p:nvPr/>
        </p:nvSpPr>
        <p:spPr bwMode="auto">
          <a:xfrm>
            <a:off x="6172200" y="2514600"/>
            <a:ext cx="1149350" cy="1036638"/>
          </a:xfrm>
          <a:prstGeom prst="ellipse">
            <a:avLst/>
          </a:prstGeom>
          <a:solidFill>
            <a:srgbClr val="FFCC99"/>
          </a:solidFill>
          <a:ln w="38100">
            <a:solidFill>
              <a:srgbClr val="FF0000"/>
            </a:solidFill>
            <a:round/>
            <a:headEnd/>
            <a:tailEnd/>
          </a:ln>
          <a:effectLst/>
        </p:spPr>
        <p:txBody>
          <a:bodyPr wrap="none" anchor="ctr"/>
          <a:lstStyle/>
          <a:p>
            <a:pPr algn="ctr" eaLnBrk="1" hangingPunct="1"/>
            <a:r>
              <a:rPr lang="en-US" sz="2000" b="1">
                <a:solidFill>
                  <a:srgbClr val="FF0000"/>
                </a:solidFill>
                <a:latin typeface="Comic Sans MS" pitchFamily="66" charset="0"/>
              </a:rPr>
              <a:t>Input</a:t>
            </a:r>
          </a:p>
          <a:p>
            <a:pPr algn="ctr" eaLnBrk="1" hangingPunct="1"/>
            <a:r>
              <a:rPr lang="en-US" sz="2000" b="1">
                <a:solidFill>
                  <a:srgbClr val="FF0000"/>
                </a:solidFill>
                <a:latin typeface="Comic Sans MS" pitchFamily="66" charset="0"/>
              </a:rPr>
              <a:t>Mode</a:t>
            </a:r>
          </a:p>
        </p:txBody>
      </p:sp>
      <p:sp>
        <p:nvSpPr>
          <p:cNvPr id="7" name="Oval 7"/>
          <p:cNvSpPr>
            <a:spLocks noChangeArrowheads="1"/>
          </p:cNvSpPr>
          <p:nvPr/>
        </p:nvSpPr>
        <p:spPr bwMode="auto">
          <a:xfrm>
            <a:off x="2590800" y="5105400"/>
            <a:ext cx="1149350" cy="1036638"/>
          </a:xfrm>
          <a:prstGeom prst="ellipse">
            <a:avLst/>
          </a:prstGeom>
          <a:solidFill>
            <a:srgbClr val="FFCC99"/>
          </a:solidFill>
          <a:ln w="38100">
            <a:solidFill>
              <a:srgbClr val="FF0000"/>
            </a:solidFill>
            <a:round/>
            <a:headEnd/>
            <a:tailEnd/>
          </a:ln>
          <a:effectLst/>
        </p:spPr>
        <p:txBody>
          <a:bodyPr wrap="none" anchor="ctr"/>
          <a:lstStyle/>
          <a:p>
            <a:pPr algn="ctr" eaLnBrk="1" hangingPunct="1"/>
            <a:r>
              <a:rPr lang="en-US" sz="2000" b="1">
                <a:solidFill>
                  <a:srgbClr val="FF0000"/>
                </a:solidFill>
                <a:latin typeface="Comic Sans MS" pitchFamily="66" charset="0"/>
              </a:rPr>
              <a:t>Last-Line</a:t>
            </a:r>
          </a:p>
          <a:p>
            <a:pPr algn="ctr" eaLnBrk="1" hangingPunct="1"/>
            <a:r>
              <a:rPr lang="en-US" sz="2000" b="1">
                <a:solidFill>
                  <a:srgbClr val="FF0000"/>
                </a:solidFill>
                <a:latin typeface="Comic Sans MS" pitchFamily="66" charset="0"/>
              </a:rPr>
              <a:t>Mode</a:t>
            </a:r>
          </a:p>
        </p:txBody>
      </p:sp>
      <p:sp>
        <p:nvSpPr>
          <p:cNvPr id="8" name="AutoShape 8"/>
          <p:cNvSpPr>
            <a:spLocks noChangeArrowheads="1"/>
          </p:cNvSpPr>
          <p:nvPr/>
        </p:nvSpPr>
        <p:spPr bwMode="auto">
          <a:xfrm>
            <a:off x="936625" y="2728913"/>
            <a:ext cx="1508125" cy="4413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99"/>
          </a:solidFill>
          <a:ln w="9525">
            <a:solidFill>
              <a:schemeClr val="tx1"/>
            </a:solidFill>
            <a:miter lim="800000"/>
            <a:headEnd/>
            <a:tailEnd/>
          </a:ln>
          <a:effectLst/>
        </p:spPr>
        <p:txBody>
          <a:bodyPr wrap="none" anchor="ctr"/>
          <a:lstStyle/>
          <a:p>
            <a:endParaRPr lang="en-US"/>
          </a:p>
        </p:txBody>
      </p:sp>
      <p:sp>
        <p:nvSpPr>
          <p:cNvPr id="9" name="Text Box 9"/>
          <p:cNvSpPr txBox="1">
            <a:spLocks noChangeArrowheads="1"/>
          </p:cNvSpPr>
          <p:nvPr/>
        </p:nvSpPr>
        <p:spPr bwMode="auto">
          <a:xfrm>
            <a:off x="4211638" y="3652838"/>
            <a:ext cx="2019300" cy="1616075"/>
          </a:xfrm>
          <a:prstGeom prst="rect">
            <a:avLst/>
          </a:prstGeom>
          <a:noFill/>
          <a:ln w="9525">
            <a:noFill/>
            <a:miter lim="800000"/>
            <a:headEnd/>
            <a:tailEnd/>
          </a:ln>
          <a:effectLst/>
        </p:spPr>
        <p:txBody>
          <a:bodyPr wrap="none">
            <a:spAutoFit/>
          </a:bodyPr>
          <a:lstStyle/>
          <a:p>
            <a:pPr algn="ctr" eaLnBrk="1" hangingPunct="1"/>
            <a:r>
              <a:rPr lang="en-US" sz="2000" b="1">
                <a:solidFill>
                  <a:srgbClr val="FF0000"/>
                </a:solidFill>
                <a:latin typeface="Comic Sans MS" pitchFamily="66" charset="0"/>
              </a:rPr>
              <a:t>Insert (i, I)</a:t>
            </a:r>
          </a:p>
          <a:p>
            <a:pPr algn="ctr" eaLnBrk="1" hangingPunct="1"/>
            <a:r>
              <a:rPr lang="en-US" sz="2000" b="1">
                <a:solidFill>
                  <a:srgbClr val="FF0000"/>
                </a:solidFill>
                <a:latin typeface="Comic Sans MS" pitchFamily="66" charset="0"/>
              </a:rPr>
              <a:t>Append (a, A),</a:t>
            </a:r>
          </a:p>
          <a:p>
            <a:pPr algn="ctr" eaLnBrk="1" hangingPunct="1"/>
            <a:r>
              <a:rPr lang="en-US" sz="2000" b="1">
                <a:solidFill>
                  <a:srgbClr val="FF0000"/>
                </a:solidFill>
                <a:latin typeface="Comic Sans MS" pitchFamily="66" charset="0"/>
              </a:rPr>
              <a:t>Open (o, O)</a:t>
            </a:r>
          </a:p>
          <a:p>
            <a:pPr algn="ctr" eaLnBrk="1" hangingPunct="1"/>
            <a:r>
              <a:rPr lang="en-US" sz="2000" b="1">
                <a:solidFill>
                  <a:srgbClr val="FF0000"/>
                </a:solidFill>
                <a:latin typeface="Comic Sans MS" pitchFamily="66" charset="0"/>
              </a:rPr>
              <a:t>Change (c),</a:t>
            </a:r>
          </a:p>
          <a:p>
            <a:pPr algn="ctr" eaLnBrk="1" hangingPunct="1"/>
            <a:r>
              <a:rPr lang="en-US" sz="2000" b="1">
                <a:solidFill>
                  <a:srgbClr val="FF0000"/>
                </a:solidFill>
                <a:latin typeface="Comic Sans MS" pitchFamily="66" charset="0"/>
              </a:rPr>
              <a:t>Replace (r, R)</a:t>
            </a:r>
          </a:p>
        </p:txBody>
      </p:sp>
      <p:sp>
        <p:nvSpPr>
          <p:cNvPr id="10" name="AutoShape 10"/>
          <p:cNvSpPr>
            <a:spLocks noChangeArrowheads="1"/>
          </p:cNvSpPr>
          <p:nvPr/>
        </p:nvSpPr>
        <p:spPr bwMode="auto">
          <a:xfrm>
            <a:off x="3822700" y="3240088"/>
            <a:ext cx="2584450" cy="387350"/>
          </a:xfrm>
          <a:prstGeom prst="curvedUpArrow">
            <a:avLst>
              <a:gd name="adj1" fmla="val 49454"/>
              <a:gd name="adj2" fmla="val 227810"/>
              <a:gd name="adj3" fmla="val 23704"/>
            </a:avLst>
          </a:prstGeom>
          <a:solidFill>
            <a:schemeClr val="bg2">
              <a:lumMod val="60000"/>
              <a:lumOff val="40000"/>
            </a:schemeClr>
          </a:solidFill>
          <a:ln w="9525">
            <a:solidFill>
              <a:schemeClr val="tx1"/>
            </a:solidFill>
            <a:miter lim="800000"/>
            <a:headEnd/>
            <a:tailEnd/>
          </a:ln>
          <a:effectLst/>
        </p:spPr>
        <p:txBody>
          <a:bodyPr wrap="none" anchor="ctr"/>
          <a:lstStyle/>
          <a:p>
            <a:endParaRPr lang="en-US"/>
          </a:p>
        </p:txBody>
      </p:sp>
      <p:sp>
        <p:nvSpPr>
          <p:cNvPr id="11" name="AutoShape 11"/>
          <p:cNvSpPr>
            <a:spLocks noChangeArrowheads="1"/>
          </p:cNvSpPr>
          <p:nvPr/>
        </p:nvSpPr>
        <p:spPr bwMode="auto">
          <a:xfrm rot="11043101">
            <a:off x="3435350" y="2219325"/>
            <a:ext cx="2657475" cy="498475"/>
          </a:xfrm>
          <a:prstGeom prst="curvedUpArrow">
            <a:avLst>
              <a:gd name="adj1" fmla="val 39688"/>
              <a:gd name="adj2" fmla="val 182150"/>
              <a:gd name="adj3" fmla="val 28139"/>
            </a:avLst>
          </a:prstGeom>
          <a:solidFill>
            <a:schemeClr val="bg2">
              <a:lumMod val="60000"/>
              <a:lumOff val="40000"/>
            </a:schemeClr>
          </a:solidFill>
          <a:ln w="9525">
            <a:solidFill>
              <a:schemeClr val="tx1"/>
            </a:solidFill>
            <a:miter lim="800000"/>
            <a:headEnd/>
            <a:tailEnd/>
          </a:ln>
          <a:effectLst/>
        </p:spPr>
        <p:txBody>
          <a:bodyPr wrap="none" anchor="ctr"/>
          <a:lstStyle/>
          <a:p>
            <a:endParaRPr lang="en-US"/>
          </a:p>
        </p:txBody>
      </p:sp>
      <p:sp>
        <p:nvSpPr>
          <p:cNvPr id="12" name="AutoShape 12"/>
          <p:cNvSpPr>
            <a:spLocks noChangeArrowheads="1"/>
          </p:cNvSpPr>
          <p:nvPr/>
        </p:nvSpPr>
        <p:spPr bwMode="auto">
          <a:xfrm rot="5625188">
            <a:off x="1839119" y="4253707"/>
            <a:ext cx="1527175" cy="420687"/>
          </a:xfrm>
          <a:prstGeom prst="curvedUpArrow">
            <a:avLst>
              <a:gd name="adj1" fmla="val 55411"/>
              <a:gd name="adj2" fmla="val 119981"/>
              <a:gd name="adj3" fmla="val 28139"/>
            </a:avLst>
          </a:prstGeom>
          <a:solidFill>
            <a:schemeClr val="bg2">
              <a:lumMod val="60000"/>
              <a:lumOff val="40000"/>
            </a:schemeClr>
          </a:solidFill>
          <a:ln w="9525">
            <a:solidFill>
              <a:schemeClr val="tx1"/>
            </a:solidFill>
            <a:miter lim="800000"/>
            <a:headEnd/>
            <a:tailEnd/>
          </a:ln>
          <a:effectLst/>
        </p:spPr>
        <p:txBody>
          <a:bodyPr wrap="none" anchor="ctr"/>
          <a:lstStyle/>
          <a:p>
            <a:endParaRPr lang="en-US"/>
          </a:p>
        </p:txBody>
      </p:sp>
      <p:sp>
        <p:nvSpPr>
          <p:cNvPr id="13" name="AutoShape 13"/>
          <p:cNvSpPr>
            <a:spLocks noChangeArrowheads="1"/>
          </p:cNvSpPr>
          <p:nvPr/>
        </p:nvSpPr>
        <p:spPr bwMode="auto">
          <a:xfrm rot="16339483">
            <a:off x="2836863" y="4098925"/>
            <a:ext cx="1525587" cy="423863"/>
          </a:xfrm>
          <a:prstGeom prst="curvedUpArrow">
            <a:avLst>
              <a:gd name="adj1" fmla="val 54938"/>
              <a:gd name="adj2" fmla="val 118958"/>
              <a:gd name="adj3" fmla="val 28139"/>
            </a:avLst>
          </a:prstGeom>
          <a:solidFill>
            <a:schemeClr val="bg2">
              <a:lumMod val="60000"/>
              <a:lumOff val="40000"/>
            </a:schemeClr>
          </a:solidFill>
          <a:ln w="9525">
            <a:solidFill>
              <a:schemeClr val="tx1"/>
            </a:solidFill>
            <a:miter lim="800000"/>
            <a:headEnd/>
            <a:tailEnd/>
          </a:ln>
          <a:effectLst/>
        </p:spPr>
        <p:txBody>
          <a:bodyPr wrap="none" anchor="ctr"/>
          <a:lstStyle/>
          <a:p>
            <a:endParaRPr lang="en-US"/>
          </a:p>
        </p:txBody>
      </p:sp>
      <p:sp>
        <p:nvSpPr>
          <p:cNvPr id="14" name="AutoShape 14"/>
          <p:cNvSpPr>
            <a:spLocks noChangeArrowheads="1"/>
          </p:cNvSpPr>
          <p:nvPr/>
        </p:nvSpPr>
        <p:spPr bwMode="auto">
          <a:xfrm>
            <a:off x="4460875" y="2443163"/>
            <a:ext cx="574675" cy="346075"/>
          </a:xfrm>
          <a:prstGeom prst="bevel">
            <a:avLst>
              <a:gd name="adj" fmla="val 17500"/>
            </a:avLst>
          </a:prstGeom>
          <a:solidFill>
            <a:srgbClr val="FFFF99"/>
          </a:solidFill>
          <a:ln w="9525">
            <a:solidFill>
              <a:schemeClr val="tx1"/>
            </a:solidFill>
            <a:miter lim="800000"/>
            <a:headEnd/>
            <a:tailEnd/>
          </a:ln>
          <a:effectLst/>
        </p:spPr>
        <p:txBody>
          <a:bodyPr wrap="none" anchor="ctr"/>
          <a:lstStyle/>
          <a:p>
            <a:pPr algn="ctr" eaLnBrk="1" hangingPunct="1"/>
            <a:r>
              <a:rPr lang="en-US" sz="2000" b="1">
                <a:solidFill>
                  <a:srgbClr val="FF0000"/>
                </a:solidFill>
                <a:latin typeface="Comic Sans MS" pitchFamily="66" charset="0"/>
              </a:rPr>
              <a:t>Esc</a:t>
            </a:r>
          </a:p>
        </p:txBody>
      </p:sp>
      <p:sp>
        <p:nvSpPr>
          <p:cNvPr id="15" name="AutoShape 15"/>
          <p:cNvSpPr>
            <a:spLocks noChangeArrowheads="1"/>
          </p:cNvSpPr>
          <p:nvPr/>
        </p:nvSpPr>
        <p:spPr bwMode="auto">
          <a:xfrm>
            <a:off x="2725738" y="4051300"/>
            <a:ext cx="862012" cy="414338"/>
          </a:xfrm>
          <a:prstGeom prst="bevel">
            <a:avLst>
              <a:gd name="adj" fmla="val 13542"/>
            </a:avLst>
          </a:prstGeom>
          <a:solidFill>
            <a:srgbClr val="FFFF99"/>
          </a:solidFill>
          <a:ln w="9525">
            <a:solidFill>
              <a:schemeClr val="tx1"/>
            </a:solidFill>
            <a:miter lim="800000"/>
            <a:headEnd/>
            <a:tailEnd/>
          </a:ln>
          <a:effectLst/>
        </p:spPr>
        <p:txBody>
          <a:bodyPr wrap="none" anchor="ctr"/>
          <a:lstStyle/>
          <a:p>
            <a:pPr algn="ctr" eaLnBrk="1" hangingPunct="1"/>
            <a:r>
              <a:rPr lang="en-US" b="1">
                <a:solidFill>
                  <a:srgbClr val="FF0000"/>
                </a:solidFill>
                <a:latin typeface="Comic Sans MS" pitchFamily="66" charset="0"/>
              </a:rPr>
              <a:t>Return</a:t>
            </a:r>
          </a:p>
        </p:txBody>
      </p:sp>
      <p:sp>
        <p:nvSpPr>
          <p:cNvPr id="16" name="AutoShape 16"/>
          <p:cNvSpPr>
            <a:spLocks noChangeArrowheads="1"/>
          </p:cNvSpPr>
          <p:nvPr/>
        </p:nvSpPr>
        <p:spPr bwMode="auto">
          <a:xfrm>
            <a:off x="1717675" y="4051300"/>
            <a:ext cx="574675" cy="414338"/>
          </a:xfrm>
          <a:prstGeom prst="bevel">
            <a:avLst>
              <a:gd name="adj" fmla="val 17361"/>
            </a:avLst>
          </a:prstGeom>
          <a:solidFill>
            <a:srgbClr val="FFFF99"/>
          </a:solidFill>
          <a:ln w="9525">
            <a:solidFill>
              <a:schemeClr val="tx1"/>
            </a:solidFill>
            <a:miter lim="800000"/>
            <a:headEnd/>
            <a:tailEnd/>
          </a:ln>
          <a:effectLst/>
        </p:spPr>
        <p:txBody>
          <a:bodyPr wrap="none" anchor="ctr"/>
          <a:lstStyle/>
          <a:p>
            <a:pPr algn="ctr" eaLnBrk="1" hangingPunct="1"/>
            <a:r>
              <a:rPr lang="en-US" sz="3200" b="1">
                <a:solidFill>
                  <a:srgbClr val="FF0000"/>
                </a:solidFill>
                <a:latin typeface="Comic Sans MS" pitchFamily="66"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dissolve">
                                      <p:cBhvr>
                                        <p:cTn id="29" dur="500"/>
                                        <p:tgtEl>
                                          <p:spTgt spid="10"/>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dissolv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dissolve">
                                      <p:cBhvr>
                                        <p:cTn id="38" dur="500"/>
                                        <p:tgtEl>
                                          <p:spTgt spid="11"/>
                                        </p:tgtEl>
                                      </p:cBhvr>
                                    </p:animEffect>
                                  </p:childTnLst>
                                </p:cTn>
                              </p:par>
                            </p:childTnLst>
                          </p:cTn>
                        </p:par>
                        <p:par>
                          <p:cTn id="39" fill="hold">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dissolve">
                                      <p:cBhvr>
                                        <p:cTn id="47" dur="500"/>
                                        <p:tgtEl>
                                          <p:spTgt spid="12"/>
                                        </p:tgtEl>
                                      </p:cBhvr>
                                    </p:animEffect>
                                  </p:childTnLst>
                                </p:cTn>
                              </p:par>
                            </p:childTnLst>
                          </p:cTn>
                        </p:par>
                        <p:par>
                          <p:cTn id="48" fill="hold">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dissolv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dissolve">
                                      <p:cBhvr>
                                        <p:cTn id="56" dur="500"/>
                                        <p:tgtEl>
                                          <p:spTgt spid="13"/>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dissolve">
                                      <p:cBhvr>
                                        <p:cTn id="6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autoUpdateAnimBg="0"/>
      <p:bldP spid="6" grpId="0" animBg="1" autoUpdateAnimBg="0"/>
      <p:bldP spid="7" grpId="0" animBg="1" autoUpdateAnimBg="0"/>
      <p:bldP spid="8" grpId="0" animBg="1"/>
      <p:bldP spid="9" grpId="0" autoUpdateAnimBg="0"/>
      <p:bldP spid="10" grpId="0" animBg="1"/>
      <p:bldP spid="11" grpId="0" animBg="1"/>
      <p:bldP spid="12" grpId="0" animBg="1"/>
      <p:bldP spid="13" grpId="0" animBg="1"/>
      <p:bldP spid="14" grpId="0" animBg="1" autoUpdateAnimBg="0"/>
      <p:bldP spid="15" grpId="0" animBg="1" autoUpdateAnimBg="0"/>
      <p:bldP spid="16"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fr-FR" smtClean="0"/>
              <a:t>Soạn văn bản đầu tiên</a:t>
            </a:r>
            <a:endParaRPr lang="en-US"/>
          </a:p>
        </p:txBody>
      </p:sp>
      <p:sp>
        <p:nvSpPr>
          <p:cNvPr id="66563" name="Rectangle 3"/>
          <p:cNvSpPr>
            <a:spLocks noGrp="1" noChangeArrowheads="1"/>
          </p:cNvSpPr>
          <p:nvPr>
            <p:ph type="body" idx="1"/>
          </p:nvPr>
        </p:nvSpPr>
        <p:spPr>
          <a:xfrm>
            <a:off x="838200" y="1447800"/>
            <a:ext cx="7848600" cy="5029200"/>
          </a:xfrm>
        </p:spPr>
        <p:txBody>
          <a:bodyPr/>
          <a:lstStyle/>
          <a:p>
            <a:r>
              <a:rPr lang="fr-FR" smtClean="0"/>
              <a:t>vi &lt;tên tệp&gt;</a:t>
            </a:r>
          </a:p>
          <a:p>
            <a:r>
              <a:rPr lang="fr-FR" smtClean="0"/>
              <a:t>Gõ i, a để vào chế độ chèn văn bản vào bên trái (i) hoặc bên phải (a)</a:t>
            </a:r>
          </a:p>
          <a:p>
            <a:r>
              <a:rPr lang="fr-FR" smtClean="0"/>
              <a:t>Hãy gõ một bài thơ mà bạn yêu thích</a:t>
            </a:r>
          </a:p>
          <a:p>
            <a:r>
              <a:rPr lang="fr-FR" smtClean="0"/>
              <a:t>Nhấn &lt;esc&gt; để thoát khỏi chế độ chèn văn bản</a:t>
            </a:r>
          </a:p>
          <a:p>
            <a:pPr>
              <a:lnSpc>
                <a:spcPct val="90000"/>
              </a:lnSpc>
            </a:pPr>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fr-FR" smtClean="0"/>
              <a:t>Di chuyển con trỏ trong văn bản</a:t>
            </a:r>
            <a:endParaRPr lang="en-US"/>
          </a:p>
        </p:txBody>
      </p:sp>
      <p:sp>
        <p:nvSpPr>
          <p:cNvPr id="66563" name="Rectangle 3"/>
          <p:cNvSpPr>
            <a:spLocks noGrp="1" noChangeArrowheads="1"/>
          </p:cNvSpPr>
          <p:nvPr>
            <p:ph type="body" idx="1"/>
          </p:nvPr>
        </p:nvSpPr>
        <p:spPr>
          <a:xfrm>
            <a:off x="838200" y="1447800"/>
            <a:ext cx="7848600" cy="5029200"/>
          </a:xfrm>
        </p:spPr>
        <p:txBody>
          <a:bodyPr/>
          <a:lstStyle/>
          <a:p>
            <a:r>
              <a:rPr lang="fr-FR" smtClean="0"/>
              <a:t>Tại chế độ lệnh nhấn</a:t>
            </a:r>
          </a:p>
          <a:p>
            <a:pPr lvl="1"/>
            <a:r>
              <a:rPr lang="fr-FR" smtClean="0"/>
              <a:t>h để di chuyển sang trái</a:t>
            </a:r>
          </a:p>
          <a:p>
            <a:pPr lvl="1"/>
            <a:r>
              <a:rPr lang="fr-FR" smtClean="0"/>
              <a:t>j để di chuyển xuống dưới</a:t>
            </a:r>
          </a:p>
          <a:p>
            <a:pPr lvl="1"/>
            <a:r>
              <a:rPr lang="fr-FR" smtClean="0"/>
              <a:t>k để di chuyển lên trên</a:t>
            </a:r>
          </a:p>
          <a:p>
            <a:pPr lvl="1"/>
            <a:r>
              <a:rPr lang="fr-FR" smtClean="0"/>
              <a:t>l để di chuyển sang phải</a:t>
            </a:r>
          </a:p>
          <a:p>
            <a:pPr>
              <a:lnSpc>
                <a:spcPct val="90000"/>
              </a:lnSpc>
            </a:pPr>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fr-FR" smtClean="0"/>
              <a:t>Xoá văn bản</a:t>
            </a:r>
            <a:endParaRPr lang="en-US"/>
          </a:p>
        </p:txBody>
      </p:sp>
      <p:sp>
        <p:nvSpPr>
          <p:cNvPr id="66563" name="Rectangle 3"/>
          <p:cNvSpPr>
            <a:spLocks noGrp="1" noChangeArrowheads="1"/>
          </p:cNvSpPr>
          <p:nvPr>
            <p:ph type="body" idx="1"/>
          </p:nvPr>
        </p:nvSpPr>
        <p:spPr>
          <a:xfrm>
            <a:off x="838200" y="1447800"/>
            <a:ext cx="7848600" cy="5029200"/>
          </a:xfrm>
        </p:spPr>
        <p:txBody>
          <a:bodyPr/>
          <a:lstStyle/>
          <a:p>
            <a:r>
              <a:rPr lang="fr-FR" smtClean="0"/>
              <a:t>Tại chế độ lệnh nhấn</a:t>
            </a:r>
          </a:p>
          <a:p>
            <a:pPr lvl="1"/>
            <a:r>
              <a:rPr lang="fr-FR" smtClean="0"/>
              <a:t>x để xoá một kí tự</a:t>
            </a:r>
          </a:p>
          <a:p>
            <a:pPr lvl="1"/>
            <a:r>
              <a:rPr lang="fr-FR" smtClean="0"/>
              <a:t>dd để xoá một dòng</a:t>
            </a:r>
          </a:p>
          <a:p>
            <a:pPr>
              <a:lnSpc>
                <a:spcPct val="90000"/>
              </a:lnSpc>
            </a:pPr>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fr-FR" smtClean="0"/>
              <a:t>Cất tệp và thoát</a:t>
            </a:r>
            <a:endParaRPr lang="en-US"/>
          </a:p>
        </p:txBody>
      </p:sp>
      <p:sp>
        <p:nvSpPr>
          <p:cNvPr id="66563" name="Rectangle 3"/>
          <p:cNvSpPr>
            <a:spLocks noGrp="1" noChangeArrowheads="1"/>
          </p:cNvSpPr>
          <p:nvPr>
            <p:ph type="body" idx="1"/>
          </p:nvPr>
        </p:nvSpPr>
        <p:spPr>
          <a:xfrm>
            <a:off x="838200" y="1447800"/>
            <a:ext cx="7848600" cy="5029200"/>
          </a:xfrm>
        </p:spPr>
        <p:txBody>
          <a:bodyPr/>
          <a:lstStyle/>
          <a:p>
            <a:r>
              <a:rPr lang="fr-FR" smtClean="0"/>
              <a:t>Tại chế độ lệnh nhấn</a:t>
            </a:r>
          </a:p>
          <a:p>
            <a:pPr lvl="1"/>
            <a:r>
              <a:rPr lang="fr-FR" smtClean="0"/>
              <a:t>:w để cất tệp</a:t>
            </a:r>
          </a:p>
          <a:p>
            <a:pPr lvl="1"/>
            <a:r>
              <a:rPr lang="fr-FR" smtClean="0"/>
              <a:t>:q để thoát khỏi vi</a:t>
            </a:r>
          </a:p>
          <a:p>
            <a:pPr lvl="1"/>
            <a:r>
              <a:rPr lang="fr-FR" smtClean="0"/>
              <a:t>:wq để kết hợp việc cất và thoát khỏi vi</a:t>
            </a:r>
          </a:p>
          <a:p>
            <a:pPr>
              <a:lnSpc>
                <a:spcPct val="90000"/>
              </a:lnSpc>
            </a:pPr>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141gd">
  <a:themeElements>
    <a:clrScheme name="cdb2004141gd 3">
      <a:dk1>
        <a:srgbClr val="0066CC"/>
      </a:dk1>
      <a:lt1>
        <a:srgbClr val="B1E2FB"/>
      </a:lt1>
      <a:dk2>
        <a:srgbClr val="003399"/>
      </a:dk2>
      <a:lt2>
        <a:srgbClr val="FFFFFF"/>
      </a:lt2>
      <a:accent1>
        <a:srgbClr val="FDC529"/>
      </a:accent1>
      <a:accent2>
        <a:srgbClr val="52C828"/>
      </a:accent2>
      <a:accent3>
        <a:srgbClr val="AAADCA"/>
      </a:accent3>
      <a:accent4>
        <a:srgbClr val="97C1D6"/>
      </a:accent4>
      <a:accent5>
        <a:srgbClr val="FEDFAC"/>
      </a:accent5>
      <a:accent6>
        <a:srgbClr val="49B523"/>
      </a:accent6>
      <a:hlink>
        <a:srgbClr val="72A7F6"/>
      </a:hlink>
      <a:folHlink>
        <a:srgbClr val="A5A5FF"/>
      </a:folHlink>
    </a:clrScheme>
    <a:fontScheme name="cdb2004141gd">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db2004141gd 1">
        <a:dk1>
          <a:srgbClr val="7E25CF"/>
        </a:dk1>
        <a:lt1>
          <a:srgbClr val="C6D3FE"/>
        </a:lt1>
        <a:dk2>
          <a:srgbClr val="512175"/>
        </a:dk2>
        <a:lt2>
          <a:srgbClr val="FFFFFF"/>
        </a:lt2>
        <a:accent1>
          <a:srgbClr val="FFCC66"/>
        </a:accent1>
        <a:accent2>
          <a:srgbClr val="6ABA42"/>
        </a:accent2>
        <a:accent3>
          <a:srgbClr val="B3ABBD"/>
        </a:accent3>
        <a:accent4>
          <a:srgbClr val="A9B4D9"/>
        </a:accent4>
        <a:accent5>
          <a:srgbClr val="FFE2B8"/>
        </a:accent5>
        <a:accent6>
          <a:srgbClr val="5FA83B"/>
        </a:accent6>
        <a:hlink>
          <a:srgbClr val="3399FF"/>
        </a:hlink>
        <a:folHlink>
          <a:srgbClr val="43A8C7"/>
        </a:folHlink>
      </a:clrScheme>
      <a:clrMap bg1="dk2" tx1="lt1" bg2="dk1" tx2="lt2" accent1="accent1" accent2="accent2" accent3="accent3" accent4="accent4" accent5="accent5" accent6="accent6" hlink="hlink" folHlink="folHlink"/>
    </a:extraClrScheme>
    <a:extraClrScheme>
      <a:clrScheme name="cdb2004141gd 2">
        <a:dk1>
          <a:srgbClr val="009999"/>
        </a:dk1>
        <a:lt1>
          <a:srgbClr val="E2E2D6"/>
        </a:lt1>
        <a:dk2>
          <a:srgbClr val="005986"/>
        </a:dk2>
        <a:lt2>
          <a:srgbClr val="FFFFFF"/>
        </a:lt2>
        <a:accent1>
          <a:srgbClr val="12D2C9"/>
        </a:accent1>
        <a:accent2>
          <a:srgbClr val="3574C7"/>
        </a:accent2>
        <a:accent3>
          <a:srgbClr val="AAB5C3"/>
        </a:accent3>
        <a:accent4>
          <a:srgbClr val="C1C1B7"/>
        </a:accent4>
        <a:accent5>
          <a:srgbClr val="AAE5E1"/>
        </a:accent5>
        <a:accent6>
          <a:srgbClr val="2F68B4"/>
        </a:accent6>
        <a:hlink>
          <a:srgbClr val="1EBABA"/>
        </a:hlink>
        <a:folHlink>
          <a:srgbClr val="33CC33"/>
        </a:folHlink>
      </a:clrScheme>
      <a:clrMap bg1="dk2" tx1="lt1" bg2="dk1" tx2="lt2" accent1="accent1" accent2="accent2" accent3="accent3" accent4="accent4" accent5="accent5" accent6="accent6" hlink="hlink" folHlink="folHlink"/>
    </a:extraClrScheme>
    <a:extraClrScheme>
      <a:clrScheme name="cdb2004141gd 3">
        <a:dk1>
          <a:srgbClr val="0066CC"/>
        </a:dk1>
        <a:lt1>
          <a:srgbClr val="B1E2FB"/>
        </a:lt1>
        <a:dk2>
          <a:srgbClr val="003399"/>
        </a:dk2>
        <a:lt2>
          <a:srgbClr val="FFFFFF"/>
        </a:lt2>
        <a:accent1>
          <a:srgbClr val="FDC529"/>
        </a:accent1>
        <a:accent2>
          <a:srgbClr val="52C828"/>
        </a:accent2>
        <a:accent3>
          <a:srgbClr val="AAADCA"/>
        </a:accent3>
        <a:accent4>
          <a:srgbClr val="97C1D6"/>
        </a:accent4>
        <a:accent5>
          <a:srgbClr val="FEDFAC"/>
        </a:accent5>
        <a:accent6>
          <a:srgbClr val="49B523"/>
        </a:accent6>
        <a:hlink>
          <a:srgbClr val="72A7F6"/>
        </a:hlink>
        <a:folHlink>
          <a:srgbClr val="A5A5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cdb2004141gd</Template>
  <TotalTime>560</TotalTime>
  <Words>800</Words>
  <Application>Microsoft PowerPoint</Application>
  <PresentationFormat>On-screen Show (4:3)</PresentationFormat>
  <Paragraphs>188</Paragraphs>
  <Slides>25</Slides>
  <Notes>0</Notes>
  <HiddenSlides>7</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cdb2004141gd</vt:lpstr>
      <vt:lpstr>Image</vt:lpstr>
      <vt:lpstr>Linux</vt:lpstr>
      <vt:lpstr>Nội dung</vt:lpstr>
      <vt:lpstr>Trình soạn thảo</vt:lpstr>
      <vt:lpstr>Trình soạn thảo vi</vt:lpstr>
      <vt:lpstr>Các chế độ trong vi</vt:lpstr>
      <vt:lpstr>Soạn văn bản đầu tiên</vt:lpstr>
      <vt:lpstr>Di chuyển con trỏ trong văn bản</vt:lpstr>
      <vt:lpstr>Xoá văn bản</vt:lpstr>
      <vt:lpstr>Cất tệp và thoát</vt:lpstr>
      <vt:lpstr>Các lệnh di chuyển</vt:lpstr>
      <vt:lpstr>Các lệnh thêm văn bản</vt:lpstr>
      <vt:lpstr>Các lệnh xoá văn bản</vt:lpstr>
      <vt:lpstr>Các lệnh quay lui</vt:lpstr>
      <vt:lpstr>Thay đổi văn bản</vt:lpstr>
      <vt:lpstr>Cắt dán</vt:lpstr>
      <vt:lpstr>Tìm kiếm và thay thế</vt:lpstr>
      <vt:lpstr>Trình soạn thảo emacs</vt:lpstr>
      <vt:lpstr>Các lệnh emacs (1)</vt:lpstr>
      <vt:lpstr>Các lệnh emacs (2)</vt:lpstr>
      <vt:lpstr>Các lệnh emacs (3)</vt:lpstr>
      <vt:lpstr>Các lệnh emacs (4)</vt:lpstr>
      <vt:lpstr>Sử dụng emacs như công cụ phát triển chương trình</vt:lpstr>
      <vt:lpstr>Cấu hình emacs</vt:lpstr>
      <vt:lpstr>Slide 24</vt:lpstr>
      <vt:lpstr>Slide 25</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SonTran</dc:creator>
  <cp:lastModifiedBy>HOANG DUC QUANG</cp:lastModifiedBy>
  <cp:revision>88</cp:revision>
  <dcterms:created xsi:type="dcterms:W3CDTF">2008-09-17T15:37:49Z</dcterms:created>
  <dcterms:modified xsi:type="dcterms:W3CDTF">2009-03-06T03:52:56Z</dcterms:modified>
</cp:coreProperties>
</file>