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58" r:id="rId3"/>
    <p:sldId id="277" r:id="rId4"/>
    <p:sldId id="278" r:id="rId5"/>
    <p:sldId id="310" r:id="rId6"/>
    <p:sldId id="279" r:id="rId7"/>
    <p:sldId id="280" r:id="rId8"/>
    <p:sldId id="281" r:id="rId9"/>
    <p:sldId id="312" r:id="rId10"/>
    <p:sldId id="282" r:id="rId11"/>
    <p:sldId id="283" r:id="rId12"/>
    <p:sldId id="284" r:id="rId13"/>
    <p:sldId id="285" r:id="rId14"/>
    <p:sldId id="288" r:id="rId15"/>
    <p:sldId id="289" r:id="rId16"/>
    <p:sldId id="290" r:id="rId17"/>
    <p:sldId id="291" r:id="rId18"/>
    <p:sldId id="292" r:id="rId19"/>
    <p:sldId id="313" r:id="rId20"/>
    <p:sldId id="293" r:id="rId21"/>
    <p:sldId id="294" r:id="rId22"/>
    <p:sldId id="295" r:id="rId23"/>
    <p:sldId id="296" r:id="rId24"/>
    <p:sldId id="311" r:id="rId25"/>
    <p:sldId id="299" r:id="rId26"/>
    <p:sldId id="300" r:id="rId27"/>
    <p:sldId id="301" r:id="rId28"/>
    <p:sldId id="302" r:id="rId29"/>
    <p:sldId id="297" r:id="rId30"/>
    <p:sldId id="298" r:id="rId31"/>
    <p:sldId id="287" r:id="rId32"/>
    <p:sldId id="276" r:id="rId33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356" autoAdjust="0"/>
  </p:normalViewPr>
  <p:slideViewPr>
    <p:cSldViewPr>
      <p:cViewPr>
        <p:scale>
          <a:sx n="80" d="100"/>
          <a:sy n="80" d="100"/>
        </p:scale>
        <p:origin x="-2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/etc/group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170237"/>
            <a:ext cx="2971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"/>
          <p:cNvSpPr>
            <a:spLocks/>
          </p:cNvSpPr>
          <p:nvPr/>
        </p:nvSpPr>
        <p:spPr bwMode="auto">
          <a:xfrm rot="16200000">
            <a:off x="3390900" y="3252787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43200" y="3900487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Groupname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505200" y="3671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 rot="5400000">
            <a:off x="4191000" y="3062287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267200" y="2833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5400000">
            <a:off x="5372100" y="2795587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 rot="16200000">
            <a:off x="4610100" y="3557587"/>
            <a:ext cx="152400" cy="22860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724400" y="3671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962400" y="3900487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GID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200400" y="2528887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Grouppassword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495800" y="2162175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Groupmember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410200" y="2528887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lệnh quản lý user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r>
              <a:rPr lang="en-US" smtClean="0"/>
              <a:t>useradd: tạo user.</a:t>
            </a:r>
          </a:p>
          <a:p>
            <a:r>
              <a:rPr lang="en-US" smtClean="0"/>
              <a:t>usermod: chỉnh sửa thông tin user.</a:t>
            </a:r>
          </a:p>
          <a:p>
            <a:r>
              <a:rPr lang="en-US" smtClean="0"/>
              <a:t>userdel: xóa user.</a:t>
            </a:r>
          </a:p>
          <a:p>
            <a:r>
              <a:rPr lang="en-US" smtClean="0"/>
              <a:t>groupadd: tạo group.</a:t>
            </a:r>
          </a:p>
          <a:p>
            <a:r>
              <a:rPr lang="en-US" smtClean="0"/>
              <a:t>groupdel: xóa group.</a:t>
            </a:r>
          </a:p>
          <a:p>
            <a:r>
              <a:rPr lang="en-US" smtClean="0"/>
              <a:t>groupmod: chỉnh sửa thông tin group.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người dùng (user)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useradd [options] &lt;username&gt;</a:t>
            </a:r>
          </a:p>
          <a:p>
            <a:pPr lvl="1"/>
            <a:r>
              <a:rPr lang="en-US" smtClean="0"/>
              <a:t>-c &lt;thông tin người dùng&gt;.</a:t>
            </a:r>
          </a:p>
          <a:p>
            <a:pPr lvl="1"/>
            <a:r>
              <a:rPr lang="en-US" smtClean="0"/>
              <a:t>-d &lt;thư mục cá nhân&gt;.</a:t>
            </a:r>
          </a:p>
          <a:p>
            <a:pPr lvl="1"/>
            <a:r>
              <a:rPr lang="en-US" smtClean="0"/>
              <a:t>-m : tạo thư mục cá nhân nếu chưa tồn tại.</a:t>
            </a:r>
          </a:p>
          <a:p>
            <a:pPr lvl="1"/>
            <a:r>
              <a:rPr lang="en-US" smtClean="0"/>
              <a:t>-g &lt;nhóm của người dùng&gt;.</a:t>
            </a:r>
          </a:p>
          <a:p>
            <a:r>
              <a:rPr lang="en-US" u="sng" smtClean="0"/>
              <a:t>Ví dụ</a:t>
            </a:r>
            <a:r>
              <a:rPr lang="en-US" smtClean="0"/>
              <a:t> :</a:t>
            </a:r>
          </a:p>
          <a:p>
            <a:pPr lvl="1">
              <a:buFontTx/>
              <a:buNone/>
            </a:pPr>
            <a:r>
              <a:rPr lang="en-US" smtClean="0"/>
              <a:t>#useradd –c  “Duc Quang”  –d /home/quang –m  –g  hocvien  quang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Thay đổi thông tin người dùng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usermod [options] &lt;username&gt;</a:t>
            </a:r>
          </a:p>
          <a:p>
            <a:pPr>
              <a:buClr>
                <a:schemeClr val="tx1"/>
              </a:buClr>
              <a:buNone/>
            </a:pPr>
            <a:r>
              <a:rPr lang="en-US" smtClean="0"/>
              <a:t>	Những option tương tự như lệnh useradd.</a:t>
            </a:r>
          </a:p>
          <a:p>
            <a:pPr>
              <a:buClr>
                <a:schemeClr val="tx1"/>
              </a:buClr>
              <a:buNone/>
            </a:pPr>
            <a:r>
              <a:rPr lang="en-US" smtClean="0"/>
              <a:t>	</a:t>
            </a:r>
            <a:r>
              <a:rPr lang="en-US" u="sng" smtClean="0"/>
              <a:t>Ví dụ</a:t>
            </a:r>
            <a:r>
              <a:rPr lang="en-US" smtClean="0"/>
              <a:t>: cho tài khoản quang vào nhóm giaovien và đổi phần mô tả.</a:t>
            </a:r>
          </a:p>
          <a:p>
            <a:pPr>
              <a:buNone/>
            </a:pPr>
            <a:r>
              <a:rPr lang="en-US" smtClean="0"/>
              <a:t>	#usermod  –g  giaovien  quang</a:t>
            </a:r>
          </a:p>
          <a:p>
            <a:pPr>
              <a:buNone/>
            </a:pPr>
            <a:r>
              <a:rPr lang="en-US" smtClean="0"/>
              <a:t>	#usermod  -c “Quan tri”  quang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người dùng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userdel [option] &lt;username&gt;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  <a:tabLst>
                <a:tab pos="854075" algn="l"/>
                <a:tab pos="5943600" algn="l"/>
              </a:tabLst>
            </a:pPr>
            <a:r>
              <a:rPr lang="en-US" smtClean="0"/>
              <a:t>	</a:t>
            </a:r>
            <a:r>
              <a:rPr lang="en-US" u="sng" smtClean="0"/>
              <a:t>Ví dụ</a:t>
            </a:r>
            <a:r>
              <a:rPr lang="en-US" smtClean="0"/>
              <a:t> :  #userdel  –r  quang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19088"/>
            <a:ext cx="7772400" cy="563562"/>
          </a:xfrm>
        </p:spPr>
        <p:txBody>
          <a:bodyPr/>
          <a:lstStyle/>
          <a:p>
            <a:r>
              <a:rPr lang="en-US" smtClean="0"/>
              <a:t>Khóa/Mở khóa tài khoản người dùng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None/>
              <a:tabLst>
                <a:tab pos="854075" algn="l"/>
                <a:tab pos="5943600" algn="l"/>
              </a:tabLst>
            </a:pPr>
            <a:r>
              <a:rPr lang="en-US" u="sng" smtClean="0"/>
              <a:t>Khóa</a:t>
            </a:r>
            <a:r>
              <a:rPr lang="en-US" smtClean="0"/>
              <a:t>                                      </a:t>
            </a:r>
            <a:r>
              <a:rPr lang="en-US" u="sng" smtClean="0"/>
              <a:t>Mở khóa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  <a:tabLst>
                <a:tab pos="854075" algn="l"/>
                <a:tab pos="5943600" algn="l"/>
              </a:tabLst>
            </a:pPr>
            <a:r>
              <a:rPr lang="en-US" smtClean="0">
                <a:solidFill>
                  <a:srgbClr val="FF0000"/>
                </a:solidFill>
              </a:rPr>
              <a:t>passwd –l &lt;username&gt;        passwd –u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  <a:tabLst>
                <a:tab pos="854075" algn="l"/>
                <a:tab pos="5943600" algn="l"/>
              </a:tabLst>
            </a:pPr>
            <a:r>
              <a:rPr lang="en-US" smtClean="0">
                <a:solidFill>
                  <a:srgbClr val="FF0000"/>
                </a:solidFill>
              </a:rPr>
              <a:t>usermod –L &lt;username&gt;     usermod –U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None/>
              <a:tabLst>
                <a:tab pos="854075" algn="l"/>
                <a:tab pos="5943600" algn="l"/>
              </a:tabLst>
            </a:pPr>
            <a:r>
              <a:rPr lang="en-US" smtClean="0"/>
              <a:t>	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tabLst>
                <a:tab pos="854075" algn="l"/>
                <a:tab pos="5943600" algn="l"/>
              </a:tabLst>
            </a:pPr>
            <a:r>
              <a:rPr lang="en-US" smtClean="0"/>
              <a:t>Trong /etc/passwd có thể khóa tài khoản bằng cách thay từ khóa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bằng từ khóa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nhóm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groupadd  &lt;groupname&gt;</a:t>
            </a:r>
          </a:p>
          <a:p>
            <a:pPr>
              <a:buClr>
                <a:schemeClr val="tx1"/>
              </a:buClr>
              <a:buNone/>
            </a:pPr>
            <a:r>
              <a:rPr lang="en-US" smtClean="0"/>
              <a:t>	</a:t>
            </a:r>
            <a:r>
              <a:rPr lang="en-US" u="sng" smtClean="0"/>
              <a:t>Ví dụ</a:t>
            </a:r>
            <a:r>
              <a:rPr lang="en-US" smtClean="0"/>
              <a:t> :</a:t>
            </a:r>
          </a:p>
          <a:p>
            <a:pPr>
              <a:buClr>
                <a:schemeClr val="tx1"/>
              </a:buClr>
              <a:buNone/>
            </a:pPr>
            <a:r>
              <a:rPr lang="en-US" smtClean="0"/>
              <a:t>	#groupadd  hocvien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nhóm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groupdel  &lt;groupname&gt;</a:t>
            </a:r>
          </a:p>
          <a:p>
            <a:pPr>
              <a:buClr>
                <a:schemeClr val="tx1"/>
              </a:buClr>
              <a:buNone/>
            </a:pPr>
            <a:r>
              <a:rPr lang="en-US" smtClean="0"/>
              <a:t>	</a:t>
            </a:r>
            <a:r>
              <a:rPr lang="en-US" u="sng" smtClean="0"/>
              <a:t>Ví dụ</a:t>
            </a:r>
            <a:r>
              <a:rPr lang="en-US" smtClean="0"/>
              <a:t> :</a:t>
            </a:r>
          </a:p>
          <a:p>
            <a:pPr>
              <a:buClr>
                <a:schemeClr val="tx1"/>
              </a:buClr>
              <a:buNone/>
            </a:pPr>
            <a:r>
              <a:rPr lang="en-US" smtClean="0"/>
              <a:t>	#groupdel  hocvien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Xem thông tin về user và group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1435100" algn="l"/>
              </a:tabLst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id  &lt;option&gt;  &lt;username&gt;</a:t>
            </a:r>
          </a:p>
          <a:p>
            <a:pPr>
              <a:buClr>
                <a:schemeClr val="tx1"/>
              </a:buClr>
              <a:buNone/>
              <a:tabLst>
                <a:tab pos="1435100" algn="l"/>
              </a:tabLst>
            </a:pPr>
            <a:r>
              <a:rPr lang="en-US" smtClean="0"/>
              <a:t>	</a:t>
            </a:r>
            <a:r>
              <a:rPr lang="en-US" u="sng" smtClean="0"/>
              <a:t>Ví dụ</a:t>
            </a:r>
            <a:r>
              <a:rPr lang="en-US" smtClean="0"/>
              <a:t> :	Xem groupID của user quang</a:t>
            </a:r>
          </a:p>
          <a:p>
            <a:pPr>
              <a:buClr>
                <a:schemeClr val="tx1"/>
              </a:buClr>
              <a:buNone/>
              <a:tabLst>
                <a:tab pos="1435100" algn="l"/>
              </a:tabLst>
            </a:pPr>
            <a:r>
              <a:rPr lang="en-US" smtClean="0"/>
              <a:t>		#id  -g  quang</a:t>
            </a:r>
          </a:p>
          <a:p>
            <a:pPr>
              <a:buClr>
                <a:schemeClr val="tx1"/>
              </a:buClr>
              <a:tabLst>
                <a:tab pos="1435100" algn="l"/>
              </a:tabLst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groups  &lt;username&gt;</a:t>
            </a:r>
          </a:p>
          <a:p>
            <a:pPr>
              <a:buClr>
                <a:schemeClr val="tx1"/>
              </a:buClr>
              <a:buNone/>
              <a:tabLst>
                <a:tab pos="1435100" algn="l"/>
              </a:tabLst>
            </a:pPr>
            <a:r>
              <a:rPr lang="en-US" smtClean="0"/>
              <a:t>	</a:t>
            </a:r>
            <a:r>
              <a:rPr lang="en-US" u="sng" smtClean="0"/>
              <a:t>Ví dụ</a:t>
            </a:r>
            <a:r>
              <a:rPr lang="en-US" smtClean="0"/>
              <a:t> :	Xem tên nhóm của user quang</a:t>
            </a:r>
          </a:p>
          <a:p>
            <a:pPr>
              <a:buClr>
                <a:schemeClr val="tx1"/>
              </a:buClr>
              <a:buNone/>
              <a:tabLst>
                <a:tab pos="1435100" algn="l"/>
              </a:tabLst>
            </a:pPr>
            <a:r>
              <a:rPr lang="en-US" smtClean="0"/>
              <a:t>		#groups  quang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lệnh khác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pwch: kiểm tra tính nhất quán của các tập tin /etc/passwd và /etc/shadow</a:t>
            </a:r>
          </a:p>
          <a:p>
            <a:r>
              <a:rPr lang="en-US" smtClean="0"/>
              <a:t>grpck: </a:t>
            </a:r>
            <a:r>
              <a:rPr lang="en-US" smtClean="0"/>
              <a:t>kiểm tra tính nhất quán của các tập </a:t>
            </a:r>
            <a:r>
              <a:rPr lang="en-US" smtClean="0"/>
              <a:t>tin </a:t>
            </a:r>
            <a:r>
              <a:rPr lang="en-US" smtClean="0"/>
              <a:t>/etc/group và </a:t>
            </a:r>
            <a:r>
              <a:rPr lang="en-US" smtClean="0"/>
              <a:t>/</a:t>
            </a:r>
            <a:r>
              <a:rPr lang="en-US" smtClean="0"/>
              <a:t>etc/gsshadow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2986088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3548063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29718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Group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307022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2024063" y="4786313"/>
            <a:ext cx="609600" cy="609600"/>
            <a:chOff x="816" y="1872"/>
            <a:chExt cx="384" cy="384"/>
          </a:xfrm>
        </p:grpSpPr>
        <p:sp>
          <p:nvSpPr>
            <p:cNvPr id="65539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0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514600" y="5354638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743200" y="4821238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Một số lệnh quản trị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gray">
          <a:xfrm>
            <a:off x="2162175" y="4854576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4440238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2743200" y="3906838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Các tập tin có liên quan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2022475" y="3868738"/>
            <a:ext cx="609600" cy="609600"/>
            <a:chOff x="1274" y="2437"/>
            <a:chExt cx="384" cy="384"/>
          </a:xfrm>
        </p:grpSpPr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92" name="Text Box 56"/>
          <p:cNvSpPr txBox="1">
            <a:spLocks noChangeArrowheads="1"/>
          </p:cNvSpPr>
          <p:nvPr/>
        </p:nvSpPr>
        <p:spPr bwMode="gray">
          <a:xfrm>
            <a:off x="2147888" y="3962401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2633663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2100263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smtClean="0">
                <a:solidFill>
                  <a:schemeClr val="tx2"/>
                </a:solidFill>
              </a:rPr>
              <a:t>User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2133601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2227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quyền cho người dùng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eaLnBrk="1" hangingPunct="1"/>
            <a:r>
              <a:rPr lang="en-US" smtClean="0"/>
              <a:t>Quyền trong linux được phân chia như sau:</a:t>
            </a:r>
          </a:p>
          <a:p>
            <a:pPr lvl="1" eaLnBrk="1" hangingPunct="1"/>
            <a:r>
              <a:rPr lang="en-US" smtClean="0"/>
              <a:t>Quyền đọc: r (read).</a:t>
            </a:r>
          </a:p>
          <a:p>
            <a:pPr lvl="1" eaLnBrk="1" hangingPunct="1"/>
            <a:r>
              <a:rPr lang="en-US" smtClean="0"/>
              <a:t>Quyền ghi: w (write).</a:t>
            </a:r>
          </a:p>
          <a:p>
            <a:pPr lvl="1" eaLnBrk="1" hangingPunct="1"/>
            <a:r>
              <a:rPr lang="en-US" smtClean="0"/>
              <a:t>Quyền thực thi: x (excute).</a:t>
            </a:r>
          </a:p>
          <a:p>
            <a:pPr eaLnBrk="1" hangingPunct="1"/>
            <a:r>
              <a:rPr lang="en-US" smtClean="0"/>
              <a:t>Mỗi file trong linux được gán quyền theo ba lớp user sau:</a:t>
            </a:r>
          </a:p>
          <a:p>
            <a:pPr lvl="1" eaLnBrk="1" hangingPunct="1"/>
            <a:r>
              <a:rPr lang="en-US" smtClean="0"/>
              <a:t>owner</a:t>
            </a:r>
          </a:p>
          <a:p>
            <a:pPr lvl="1" eaLnBrk="1" hangingPunct="1"/>
            <a:r>
              <a:rPr lang="en-US" smtClean="0"/>
              <a:t>group</a:t>
            </a:r>
          </a:p>
          <a:p>
            <a:pPr lvl="1" eaLnBrk="1" hangingPunct="1"/>
            <a:r>
              <a:rPr lang="en-US" smtClean="0"/>
              <a:t>everyone (other)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quyền cho người dùng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85018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8"/>
          <p:cNvSpPr>
            <a:spLocks/>
          </p:cNvSpPr>
          <p:nvPr/>
        </p:nvSpPr>
        <p:spPr bwMode="auto">
          <a:xfrm rot="16200000">
            <a:off x="2514600" y="40386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00200" y="49530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Dùng cho file thực thi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667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quyền cho người dùng (3)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00163"/>
            <a:ext cx="5715000" cy="539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quyền cho người dùng (4)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 eaLnBrk="1" hangingPunct="1"/>
            <a:r>
              <a:rPr lang="en-US" smtClean="0"/>
              <a:t>SetUID: program nào được set SUID, khi thực thi sẽ được sở hữu bởi owner của program đó, bất kể user nào gọi thực thi program này.</a:t>
            </a:r>
          </a:p>
          <a:p>
            <a:pPr algn="just" eaLnBrk="1" hangingPunct="1"/>
            <a:r>
              <a:rPr lang="en-US" smtClean="0"/>
              <a:t>SetGID: hiện thực như SUID, nhưng áp dụng cho file group owner.</a:t>
            </a:r>
          </a:p>
          <a:p>
            <a:pPr algn="just" eaLnBrk="1" hangingPunct="1"/>
            <a:r>
              <a:rPr lang="en-US" smtClean="0"/>
              <a:t>Sticky bit: chỉ cho phép owner, hoặc root được quyền delete file.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Ví dụ: với lệnh ls –l ta thấy :</a:t>
            </a:r>
          </a:p>
          <a:p>
            <a:pPr algn="just">
              <a:buNone/>
            </a:pPr>
            <a:r>
              <a:rPr lang="en-US" sz="2000" smtClean="0">
                <a:solidFill>
                  <a:srgbClr val="800000"/>
                </a:solidFill>
              </a:rPr>
              <a:t>	</a:t>
            </a:r>
            <a:r>
              <a:rPr lang="en-US" sz="2000" smtClean="0">
                <a:solidFill>
                  <a:srgbClr val="FFC000"/>
                </a:solidFill>
              </a:rPr>
              <a:t>-rw-r--r--  1  fido  user  163  Dec 7 14 : 31  myfile</a:t>
            </a:r>
          </a:p>
          <a:p>
            <a:pPr algn="just">
              <a:buNone/>
            </a:pPr>
            <a:endParaRPr lang="en-US" sz="2000" smtClean="0">
              <a:solidFill>
                <a:srgbClr val="FFC000"/>
              </a:solidFill>
            </a:endParaRPr>
          </a:p>
          <a:p>
            <a:pPr algn="just">
              <a:buNone/>
            </a:pPr>
            <a:r>
              <a:rPr lang="en-US" smtClean="0">
                <a:solidFill>
                  <a:srgbClr val="FFC000"/>
                </a:solidFill>
              </a:rPr>
              <a:t>	r    w    -    r    -    -    r    -    -</a:t>
            </a:r>
          </a:p>
          <a:p>
            <a:pPr algn="just">
              <a:buNone/>
            </a:pPr>
            <a:endParaRPr lang="en-US" smtClean="0">
              <a:solidFill>
                <a:srgbClr val="800000"/>
              </a:solidFill>
            </a:endParaRPr>
          </a:p>
          <a:p>
            <a:pPr algn="just">
              <a:spcBef>
                <a:spcPct val="50000"/>
              </a:spcBef>
            </a:pPr>
            <a:r>
              <a:rPr lang="en-US" smtClean="0"/>
              <a:t>Ngoài ra, chúng ta có thể dùng số.</a:t>
            </a:r>
          </a:p>
          <a:p>
            <a:pPr algn="just"/>
            <a:r>
              <a:rPr lang="en-US" u="sng" smtClean="0"/>
              <a:t>Ví dụ</a:t>
            </a:r>
            <a:r>
              <a:rPr lang="en-US" smtClean="0"/>
              <a:t> : quyền r, w, x : 4+2+1 = 7</a:t>
            </a:r>
          </a:p>
          <a:p>
            <a:pPr algn="just"/>
            <a:r>
              <a:rPr lang="en-US" smtClean="0"/>
              <a:t>Tổ hợp 3 quyền trên có giá trị từ 0 đến 7.</a:t>
            </a:r>
          </a:p>
          <a:p>
            <a:endParaRPr 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90600" y="18288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752600" y="236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 rot="16200000">
            <a:off x="1600200" y="2438401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 rot="16200000">
            <a:off x="3657600" y="2438401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 rot="16200000">
            <a:off x="5562600" y="2438401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66800" y="3200401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owner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971800" y="3200401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Group owner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876800" y="3214689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other users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733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chmod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mtClean="0"/>
              <a:t>Dùng để cấp quyền hạn.</a:t>
            </a:r>
          </a:p>
          <a:p>
            <a:pPr>
              <a:buClr>
                <a:schemeClr val="tx1"/>
              </a:buClr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chmod  &lt;specification&gt; &lt;file&gt;</a:t>
            </a:r>
          </a:p>
          <a:p>
            <a:pPr>
              <a:buClr>
                <a:schemeClr val="tx1"/>
              </a:buClr>
            </a:pPr>
            <a:endParaRPr lang="en-US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smtClean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u="sng" smtClean="0"/>
              <a:t>Ví dụ</a:t>
            </a:r>
            <a:r>
              <a:rPr lang="en-US" smtClean="0"/>
              <a:t> : Cấp quyền x cho mọi người trên tập tin /home/baitap.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#chmod  ugo+x  /home/baitap</a:t>
            </a:r>
          </a:p>
          <a:p>
            <a:pPr>
              <a:buClr>
                <a:schemeClr val="tx1"/>
              </a:buClr>
            </a:pPr>
            <a:endParaRPr lang="en-US" smtClean="0"/>
          </a:p>
        </p:txBody>
      </p:sp>
      <p:graphicFrame>
        <p:nvGraphicFramePr>
          <p:cNvPr id="4" name="Group 43"/>
          <p:cNvGraphicFramePr>
            <a:graphicFrameLocks noGrp="1"/>
          </p:cNvGraphicFramePr>
          <p:nvPr/>
        </p:nvGraphicFramePr>
        <p:xfrm>
          <a:off x="609600" y="2971800"/>
          <a:ext cx="8305800" cy="2514600"/>
        </p:xfrm>
        <a:graphic>
          <a:graphicData uri="http://schemas.openxmlformats.org/drawingml/2006/table">
            <a:tbl>
              <a:tblPr/>
              <a:tblGrid>
                <a:gridCol w="2895600"/>
                <a:gridCol w="3124200"/>
                <a:gridCol w="228600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Nhóm người dùng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Thao tác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Quyền hạn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  -  user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  -  group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  -  other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 -  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66738" marR="0" lvl="0" indent="-566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: thêm quyền</a:t>
                      </a:r>
                    </a:p>
                    <a:p>
                      <a:pPr marL="566738" marR="0" lvl="0" indent="-566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  : xóa quyền</a:t>
                      </a:r>
                    </a:p>
                    <a:p>
                      <a:pPr marL="566738" marR="0" lvl="0" indent="-566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 : gán quyền bằng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  -  read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 -  write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  -  excute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chown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mtClean="0"/>
              <a:t>Dùng thay đổi người sở hữu.</a:t>
            </a:r>
          </a:p>
          <a:p>
            <a:pPr>
              <a:buClr>
                <a:schemeClr val="tx1"/>
              </a:buClr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chown  &lt;owner&gt;  &lt;filename&gt;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chgrp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mtClean="0"/>
              <a:t>Dùng thay đổi nhóm sở hữu.</a:t>
            </a:r>
          </a:p>
          <a:p>
            <a:pPr>
              <a:buClr>
                <a:schemeClr val="tx1"/>
              </a:buClr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chgrp  &lt;group&gt;  &lt;filename&gt;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umask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Dùng hiển thị và xét lại quyền hạn mặc định ban đầu khi tạo một tập tin, thư mục.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mặc định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848600" cy="5029200"/>
          </a:xfrm>
        </p:spPr>
        <p:txBody>
          <a:bodyPr/>
          <a:lstStyle/>
          <a:p>
            <a:pPr algn="just" eaLnBrk="1" hangingPunct="1"/>
            <a:r>
              <a:rPr lang="en-US" smtClean="0"/>
              <a:t>Khi dùng lệnh useradd không có option kèm theo để tạo user, các thuộc tính của user sẽ được tạo theo các cấu hình mặc định.</a:t>
            </a:r>
          </a:p>
          <a:p>
            <a:pPr algn="just" eaLnBrk="1" hangingPunct="1"/>
            <a:r>
              <a:rPr lang="en-US" smtClean="0"/>
              <a:t>Những file định nghĩa cấu hình mặc định:</a:t>
            </a:r>
          </a:p>
          <a:p>
            <a:pPr lvl="1" eaLnBrk="1" hangingPunct="1"/>
            <a:r>
              <a:rPr lang="en-US" smtClean="0"/>
              <a:t>/etc/default/useradd</a:t>
            </a:r>
          </a:p>
          <a:p>
            <a:pPr lvl="1" eaLnBrk="1" hangingPunct="1"/>
            <a:r>
              <a:rPr lang="en-US" smtClean="0"/>
              <a:t>/etc/skel</a:t>
            </a:r>
          </a:p>
          <a:p>
            <a:pPr lvl="1" eaLnBrk="1" hangingPunct="1"/>
            <a:r>
              <a:rPr lang="en-US" smtClean="0"/>
              <a:t>/etc/login.defs</a:t>
            </a:r>
          </a:p>
          <a:p>
            <a:pPr algn="just" eaLnBrk="1" hangingPunct="1"/>
            <a:r>
              <a:rPr lang="en-US" smtClean="0"/>
              <a:t>Nếu muốn thay đổi cấu hình mặc định, thay đổi trực tiếp trong những file này.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Users được định nghĩa trong một hệ thống để xác định “ai? được quyền dùng cái gì?” trong hệ thống đó.</a:t>
            </a:r>
          </a:p>
          <a:p>
            <a:pPr algn="just">
              <a:buClr>
                <a:schemeClr val="tx1"/>
              </a:buClr>
            </a:pPr>
            <a:r>
              <a:rPr lang="en-US" smtClean="0"/>
              <a:t>User có username và password.</a:t>
            </a:r>
          </a:p>
          <a:p>
            <a:pPr algn="just">
              <a:buClr>
                <a:schemeClr val="tx1"/>
              </a:buClr>
            </a:pPr>
            <a:r>
              <a:rPr lang="en-US" smtClean="0"/>
              <a:t>Có hai loại user: super user và regular user.</a:t>
            </a:r>
          </a:p>
          <a:p>
            <a:pPr algn="just">
              <a:buClr>
                <a:schemeClr val="tx1"/>
              </a:buClr>
            </a:pPr>
            <a:r>
              <a:rPr lang="en-US" smtClean="0"/>
              <a:t>Mỗi user còn có một định danh riêng gọi là UID.</a:t>
            </a:r>
          </a:p>
          <a:p>
            <a:pPr lvl="1" eaLnBrk="1" hangingPunct="1"/>
            <a:r>
              <a:rPr lang="en-US" smtClean="0"/>
              <a:t>0 – 99: user có quyền quản trị.</a:t>
            </a:r>
          </a:p>
          <a:p>
            <a:pPr lvl="1" eaLnBrk="1" hangingPunct="1"/>
            <a:r>
              <a:rPr lang="en-US" smtClean="0"/>
              <a:t>&gt; 99: user khác. &gt;= 500: không phải user hệ thống.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=&gt; UID có khả năng sử dụng lại???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mặc định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 eaLnBrk="1" hangingPunct="1"/>
            <a:r>
              <a:rPr lang="en-US" smtClean="0"/>
              <a:t>/etc/default/useradd: những giá trị mặc định cho việc tạo acount.</a:t>
            </a:r>
          </a:p>
          <a:p>
            <a:pPr algn="just" eaLnBrk="1" hangingPunct="1"/>
            <a:r>
              <a:rPr lang="en-US" smtClean="0"/>
              <a:t>/etc/skel: thư mục chứa nội dung mặc định sẽ tạo trong home directory của users.</a:t>
            </a:r>
          </a:p>
          <a:p>
            <a:pPr algn="just" eaLnBrk="1" hangingPunct="1"/>
            <a:r>
              <a:rPr lang="en-US" smtClean="0"/>
              <a:t>/etc/login.defs: những cấu hình mặc định cho shadow password.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Mỗi user thuộc ít nhất một group. Mỗi group cũng có một định danh duy nhất là GID.</a:t>
            </a:r>
          </a:p>
          <a:p>
            <a:pPr eaLnBrk="1" hangingPunct="1"/>
            <a:r>
              <a:rPr lang="en-US" smtClean="0"/>
              <a:t>Mỗi users cần có những thông tin: tên user, UID, tên group, GID, home directory…</a:t>
            </a:r>
          </a:p>
          <a:p>
            <a:pPr eaLnBrk="1" hangingPunct="1"/>
            <a:r>
              <a:rPr lang="en-US" smtClean="0"/>
              <a:t>Windows quản lý thông tin bằng LDAP, Kerberos. Linux quản lý thông tin bằng file text.</a:t>
            </a:r>
          </a:p>
          <a:p>
            <a:pPr eaLnBrk="1" hangingPunct="1"/>
            <a:r>
              <a:rPr lang="en-US" smtClean="0"/>
              <a:t>Có thể chỉnh sửa thông tin của users bằng công cụ, hoặc sửa trực tiếp bằng text file.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mtClean="0"/>
              <a:t>Group là tập hợp nhiều user lại.</a:t>
            </a:r>
          </a:p>
          <a:p>
            <a:pPr>
              <a:buClr>
                <a:schemeClr val="tx1"/>
              </a:buClr>
            </a:pPr>
            <a:r>
              <a:rPr lang="en-US" smtClean="0"/>
              <a:t>Mỗi user luôn là thành viên của một group.</a:t>
            </a:r>
          </a:p>
          <a:p>
            <a:pPr algn="just">
              <a:buClr>
                <a:schemeClr val="tx1"/>
              </a:buClr>
            </a:pPr>
            <a:r>
              <a:rPr lang="en-US" smtClean="0"/>
              <a:t>Khi tạo một user thì mặc định một group được tạo ra.</a:t>
            </a:r>
          </a:p>
          <a:p>
            <a:pPr algn="just">
              <a:buClr>
                <a:schemeClr val="tx1"/>
              </a:buClr>
            </a:pPr>
            <a:r>
              <a:rPr lang="en-US" smtClean="0"/>
              <a:t>Mỗi group còn có một định danh riêng gọi là GID.</a:t>
            </a:r>
          </a:p>
          <a:p>
            <a:pPr algn="just">
              <a:buClr>
                <a:schemeClr val="tx1"/>
              </a:buClr>
            </a:pPr>
            <a:r>
              <a:rPr lang="en-US" smtClean="0"/>
              <a:t>Định danh của group thường sử dụng giá trị bắt đầu từ 500.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tập tin có liên quan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r>
              <a:rPr lang="en-US" smtClean="0"/>
              <a:t>/etc/passwd: chứa thông tin user login, password mã hóa, UID, GID, home directory, và login shell. Mỗi dòng là thông tin của một user.</a:t>
            </a:r>
          </a:p>
          <a:p>
            <a:r>
              <a:rPr lang="en-US" smtClean="0"/>
              <a:t>/etc/shadow: chứa thông tin password mã hóa, thời gian sử dụng password, thời gian phải thay đổi password…</a:t>
            </a:r>
          </a:p>
          <a:p>
            <a:r>
              <a:rPr lang="en-US" smtClean="0"/>
              <a:t>/etc/group: chứa thông tin group.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/etc/passwd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124200"/>
            <a:ext cx="54102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"/>
          <p:cNvSpPr>
            <a:spLocks/>
          </p:cNvSpPr>
          <p:nvPr/>
        </p:nvSpPr>
        <p:spPr bwMode="auto">
          <a:xfrm rot="16200000">
            <a:off x="2362200" y="32766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 rot="16200000">
            <a:off x="3390900" y="3467100"/>
            <a:ext cx="76200" cy="3048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 rot="16200000">
            <a:off x="4229100" y="32385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 rot="16200000">
            <a:off x="6553200" y="2819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5400000">
            <a:off x="3009900" y="3162300"/>
            <a:ext cx="152400" cy="22860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 rot="5400000">
            <a:off x="3695700" y="3162300"/>
            <a:ext cx="152400" cy="228600"/>
          </a:xfrm>
          <a:prstGeom prst="lef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5400000">
            <a:off x="5219700" y="27813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514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4290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343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05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3340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733800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30480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981200" y="3976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905000" y="39004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Username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2438400" y="2590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Password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2743200" y="42052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UID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124200" y="2209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GID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3657600" y="3886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Description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4495800" y="2528888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Home directory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6019800" y="3886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Shell</a:t>
            </a:r>
          </a:p>
        </p:txBody>
      </p:sp>
      <p:sp>
        <p:nvSpPr>
          <p:cNvPr id="28" name="AutoShape 30"/>
          <p:cNvSpPr>
            <a:spLocks/>
          </p:cNvSpPr>
          <p:nvPr/>
        </p:nvSpPr>
        <p:spPr bwMode="auto">
          <a:xfrm rot="16200000">
            <a:off x="7696200" y="4267200"/>
            <a:ext cx="228600" cy="2209800"/>
          </a:xfrm>
          <a:prstGeom prst="leftBrace">
            <a:avLst>
              <a:gd name="adj1" fmla="val 8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7086600" y="5729287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Shell</a:t>
            </a: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78486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4572000"/>
            <a:ext cx="81153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/etc/shadow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990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57200" y="3886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Username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19450"/>
            <a:ext cx="8153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5"/>
          <p:cNvSpPr>
            <a:spLocks/>
          </p:cNvSpPr>
          <p:nvPr/>
        </p:nvSpPr>
        <p:spPr bwMode="auto">
          <a:xfrm rot="16200000">
            <a:off x="876300" y="3314700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6294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772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AutoShape 13"/>
          <p:cNvSpPr>
            <a:spLocks/>
          </p:cNvSpPr>
          <p:nvPr/>
        </p:nvSpPr>
        <p:spPr bwMode="auto">
          <a:xfrm rot="5400000">
            <a:off x="3619500" y="800100"/>
            <a:ext cx="228600" cy="4724400"/>
          </a:xfrm>
          <a:prstGeom prst="leftBrace">
            <a:avLst>
              <a:gd name="adj1" fmla="val 1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486400" y="40386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Lần thay đổi password cuối cùng</a:t>
            </a: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37338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400800" y="514985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Ngày sau khi phải thay đổi password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6400800" y="172085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Ngày user bị warn nếu không thay đối pass</a:t>
            </a: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83058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791200" y="240665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Ngày trước khi phải thay đổi password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048000" y="2452687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Password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7162800" y="3048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Thông tin chi tiết các trường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102" y="1676400"/>
            <a:ext cx="876449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537</TotalTime>
  <Words>1057</Words>
  <Application>Microsoft PowerPoint</Application>
  <PresentationFormat>On-screen Show (4:3)</PresentationFormat>
  <Paragraphs>177</Paragraphs>
  <Slides>32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cdb2004141gd</vt:lpstr>
      <vt:lpstr>Image</vt:lpstr>
      <vt:lpstr>Linux</vt:lpstr>
      <vt:lpstr>Nội dung</vt:lpstr>
      <vt:lpstr>User</vt:lpstr>
      <vt:lpstr>User (2)</vt:lpstr>
      <vt:lpstr>Group</vt:lpstr>
      <vt:lpstr>Các tập tin có liên quan</vt:lpstr>
      <vt:lpstr>File /etc/passwd</vt:lpstr>
      <vt:lpstr>File /etc/shadow</vt:lpstr>
      <vt:lpstr>Thông tin chi tiết các trường</vt:lpstr>
      <vt:lpstr>File /etc/group</vt:lpstr>
      <vt:lpstr>Các lệnh quản lý user</vt:lpstr>
      <vt:lpstr>Tạo người dùng (user)</vt:lpstr>
      <vt:lpstr>Thay đổi thông tin người dùng</vt:lpstr>
      <vt:lpstr>Xóa người dùng</vt:lpstr>
      <vt:lpstr>Khóa/Mở khóa tài khoản người dùng</vt:lpstr>
      <vt:lpstr>Tạo nhóm</vt:lpstr>
      <vt:lpstr>Xóa nhóm</vt:lpstr>
      <vt:lpstr>Xem thông tin về user và group</vt:lpstr>
      <vt:lpstr>Một số lệnh khác</vt:lpstr>
      <vt:lpstr>Cấp quyền cho người dùng</vt:lpstr>
      <vt:lpstr>Cấp quyền cho người dùng (2)</vt:lpstr>
      <vt:lpstr>Cấp quyền cho người dùng (3)</vt:lpstr>
      <vt:lpstr>Cấp quyền cho người dùng (4)</vt:lpstr>
      <vt:lpstr>Ví dụ</vt:lpstr>
      <vt:lpstr>Lệnh chmod</vt:lpstr>
      <vt:lpstr>Lệnh chown</vt:lpstr>
      <vt:lpstr>Lệnh chgrp</vt:lpstr>
      <vt:lpstr>Lệnh umask</vt:lpstr>
      <vt:lpstr>Cấu hình mặc định</vt:lpstr>
      <vt:lpstr>Cấu hình mặc định (2)</vt:lpstr>
      <vt:lpstr>Slide 31</vt:lpstr>
      <vt:lpstr>Slide 32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99</cp:revision>
  <dcterms:created xsi:type="dcterms:W3CDTF">2008-09-17T15:37:49Z</dcterms:created>
  <dcterms:modified xsi:type="dcterms:W3CDTF">2009-03-06T05:40:11Z</dcterms:modified>
</cp:coreProperties>
</file>