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58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7" r:id="rId13"/>
    <p:sldId id="296" r:id="rId14"/>
    <p:sldId id="306" r:id="rId15"/>
    <p:sldId id="276" r:id="rId16"/>
  </p:sldIdLst>
  <p:sldSz cx="9144000" cy="6858000" type="screen4x3"/>
  <p:notesSz cx="7102475" cy="89916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570"/>
    <a:srgbClr val="000000"/>
    <a:srgbClr val="003295"/>
    <a:srgbClr val="002F8D"/>
    <a:srgbClr val="002A7C"/>
    <a:srgbClr val="777777"/>
    <a:srgbClr val="C0C0C0"/>
    <a:srgbClr val="C4D80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4356" autoAdjust="0"/>
  </p:normalViewPr>
  <p:slideViewPr>
    <p:cSldViewPr>
      <p:cViewPr>
        <p:scale>
          <a:sx n="80" d="100"/>
          <a:sy n="80" d="100"/>
        </p:scale>
        <p:origin x="-21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04EA4A4-2268-481C-8C06-E1FE6E8913D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0" y="2371725"/>
          <a:ext cx="9144000" cy="4486275"/>
        </p:xfrm>
        <a:graphic>
          <a:graphicData uri="http://schemas.openxmlformats.org/presentationml/2006/ole">
            <p:oleObj spid="_x0000_s3089" name="Image" r:id="rId3" imgW="10438095" imgH="5980952" progId="">
              <p:embed/>
            </p:oleObj>
          </a:graphicData>
        </a:graphic>
      </p:graphicFrame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6324600"/>
            <a:ext cx="70866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gray">
          <a:xfrm>
            <a:off x="0" y="2349500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1412875"/>
            <a:ext cx="7993062" cy="720725"/>
          </a:xfrm>
          <a:effectLst>
            <a:outerShdw dist="28398" dir="3806097" algn="ctr" rotWithShape="0">
              <a:srgbClr val="000066">
                <a:alpha val="50000"/>
              </a:srgbClr>
            </a:outerShdw>
          </a:effectLst>
        </p:spPr>
        <p:txBody>
          <a:bodyPr/>
          <a:lstStyle>
            <a:lvl1pPr algn="ctr">
              <a:defRPr sz="4400" b="1">
                <a:solidFill>
                  <a:schemeClr val="accent1"/>
                </a:solidFill>
                <a:latin typeface="Verdana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4D71C4-8C03-4374-BBCB-75E0544E9A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300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300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9E63C-4D7A-49A0-A54C-295CC05C52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2233E-D080-442F-9A0B-0AE8CE8FC7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2F379-CE4F-486F-BF3F-C3EC705F62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9EC9AF-440F-4D53-8071-7161E623F3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DF70C-C62D-4243-9DF2-64109E36E0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97ADA-4EB9-489E-A51E-2F8E856DCF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9B8D38-AF90-4B92-B018-DD2CB0696C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7E02FB-E5C5-4A43-8BF6-968D88D3CE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EF39A-20EB-4CEF-801C-01D3B110D5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0"/>
          <a:ext cx="9144000" cy="1062038"/>
        </p:xfrm>
        <a:graphic>
          <a:graphicData uri="http://schemas.openxmlformats.org/presentationml/2006/ole">
            <p:oleObj spid="_x0000_s1039" name="Image" r:id="rId14" imgW="10387302" imgH="1205924" progId="">
              <p:embed/>
            </p:oleObj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E539141-F741-44A4-BB29-7106F3FE7EF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19088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1066800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2"/>
          </a:solidFill>
          <a:latin typeface="+mj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2"/>
          </a:solidFill>
          <a:latin typeface="+mj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j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xvnkb.sf.ne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19200"/>
            <a:ext cx="7924800" cy="1012825"/>
          </a:xfrm>
        </p:spPr>
        <p:txBody>
          <a:bodyPr/>
          <a:lstStyle/>
          <a:p>
            <a:r>
              <a:rPr lang="en-US" sz="4000" smtClean="0"/>
              <a:t>Linux</a:t>
            </a:r>
            <a:endParaRPr lang="en-US" sz="3600">
              <a:solidFill>
                <a:srgbClr val="C4D806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 smtClean="0"/>
              <a:t>Hoàng</a:t>
            </a:r>
            <a:r>
              <a:rPr lang="en-US" smtClean="0"/>
              <a:t> </a:t>
            </a:r>
            <a:r>
              <a:rPr lang="en-US" err="1" smtClean="0"/>
              <a:t>Đức</a:t>
            </a:r>
            <a:r>
              <a:rPr lang="en-US" smtClean="0"/>
              <a:t> </a:t>
            </a:r>
            <a:r>
              <a:rPr lang="en-US" err="1" smtClean="0"/>
              <a:t>Quang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Cài đặt bằng 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source 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Sau khi giải nén, chuyển đến thư mục của gói source: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700" smtClean="0">
                <a:latin typeface="Courier New" pitchFamily="49" charset="0"/>
              </a:rPr>
              <a:t>cd &lt;extracted_dir_name&gt;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Chạy script configure, cần đọc file README, INSTALL để có những option cần thiết: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700" smtClean="0">
                <a:latin typeface="Courier New" pitchFamily="49" charset="0"/>
              </a:rPr>
              <a:t>./configure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Build gói source bằng lệnh make: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make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Cài đặt gói source: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make install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Cài đặt bằng 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source 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eaLnBrk="1" hangingPunct="1"/>
            <a:r>
              <a:rPr lang="en-US" smtClean="0"/>
              <a:t>Khi có thay đổi trong source, cần biên dịch, cài đặt lại.</a:t>
            </a:r>
          </a:p>
          <a:p>
            <a:pPr eaLnBrk="1" hangingPunct="1"/>
            <a:r>
              <a:rPr lang="en-US" smtClean="0"/>
              <a:t>Sau khi cài đặt xong, để gỡ bỏ gói source, dùng những lệnh sau:</a:t>
            </a:r>
          </a:p>
          <a:p>
            <a:pPr lvl="1" eaLnBrk="1" hangingPunct="1"/>
            <a:r>
              <a:rPr lang="en-US" smtClean="0">
                <a:latin typeface="Courier New" pitchFamily="49" charset="0"/>
              </a:rPr>
              <a:t>make clean</a:t>
            </a:r>
          </a:p>
          <a:p>
            <a:pPr lvl="1" eaLnBrk="1" hangingPunct="1"/>
            <a:r>
              <a:rPr lang="en-US" smtClean="0">
                <a:latin typeface="Courier New" pitchFamily="49" charset="0"/>
              </a:rPr>
              <a:t>make distclean</a:t>
            </a:r>
          </a:p>
          <a:p>
            <a:pPr eaLnBrk="1" hangingPunct="1"/>
            <a:r>
              <a:rPr lang="en-US" smtClean="0"/>
              <a:t>Nếu cần thiết xóa bỏ luôn thư mục source cài đặt:</a:t>
            </a:r>
          </a:p>
          <a:p>
            <a:pPr lvl="1" eaLnBrk="1" hangingPunct="1"/>
            <a:r>
              <a:rPr lang="en-US" smtClean="0">
                <a:latin typeface="Courier New" pitchFamily="49" charset="0"/>
              </a:rPr>
              <a:t>rm –rf </a:t>
            </a:r>
            <a:r>
              <a:rPr lang="en-GB" sz="2700" smtClean="0">
                <a:latin typeface="Courier New" pitchFamily="49" charset="0"/>
              </a:rPr>
              <a:t>&lt;extracted_dir_name&gt;</a:t>
            </a:r>
            <a:endParaRPr lang="en-US" sz="270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Cài keyboard tiếng việt xvnkb</a:t>
            </a:r>
          </a:p>
          <a:p>
            <a:pPr>
              <a:lnSpc>
                <a:spcPct val="90000"/>
              </a:lnSpc>
            </a:pPr>
            <a:r>
              <a:rPr lang="en-US" smtClean="0"/>
              <a:t>Download xvnkb-0.2.8.tar.bz2 từ </a:t>
            </a:r>
            <a:r>
              <a:rPr lang="en-US" smtClean="0">
                <a:hlinkClick r:id="rId2"/>
              </a:rPr>
              <a:t>http://xvnkb.sf.net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Xã nén và bung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</a:t>
            </a:r>
            <a:r>
              <a:rPr lang="en-US" smtClean="0"/>
              <a:t>ar xvnkb-0.2.8.tar.bz2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cd xvnkb-0.2.8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./configure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make install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Một số ứng dụng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eaLnBrk="1" hangingPunct="1"/>
            <a:r>
              <a:rPr lang="en-US" smtClean="0"/>
              <a:t>Một số ứng dụng cơ bản cần cho thao tác văn phòng trên linux:</a:t>
            </a:r>
          </a:p>
          <a:p>
            <a:pPr lvl="1" eaLnBrk="1" hangingPunct="1"/>
            <a:r>
              <a:rPr lang="en-US" smtClean="0"/>
              <a:t>open office</a:t>
            </a:r>
          </a:p>
          <a:p>
            <a:pPr lvl="1" eaLnBrk="1" hangingPunct="1"/>
            <a:r>
              <a:rPr lang="en-US" smtClean="0"/>
              <a:t>unikey</a:t>
            </a:r>
          </a:p>
          <a:p>
            <a:pPr lvl="1" eaLnBrk="1" hangingPunct="1"/>
            <a:r>
              <a:rPr lang="en-US" smtClean="0"/>
              <a:t>acrobat reader</a:t>
            </a:r>
          </a:p>
          <a:p>
            <a:pPr lvl="1" eaLnBrk="1" hangingPunct="1"/>
            <a:r>
              <a:rPr lang="en-US" smtClean="0"/>
              <a:t>chm reader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3722688"/>
            <a:ext cx="3886200" cy="457200"/>
          </a:xfrm>
        </p:spPr>
        <p:txBody>
          <a:bodyPr/>
          <a:lstStyle/>
          <a:p>
            <a:endParaRPr lang="en-US" sz="1600"/>
          </a:p>
        </p:txBody>
      </p:sp>
      <p:sp>
        <p:nvSpPr>
          <p:cNvPr id="83971" name="WordArt 3"/>
          <p:cNvSpPr>
            <a:spLocks noChangeArrowheads="1" noChangeShapeType="1" noTextEdit="1"/>
          </p:cNvSpPr>
          <p:nvPr/>
        </p:nvSpPr>
        <p:spPr bwMode="gray">
          <a:xfrm>
            <a:off x="3581400" y="2819400"/>
            <a:ext cx="47244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r>
              <a:rPr lang="en-US" sz="5400" b="1" kern="10" smtClean="0">
                <a:ln w="19050">
                  <a:solidFill>
                    <a:schemeClr val="tx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en-US" sz="5400" b="1" kern="10">
              <a:ln w="19050">
                <a:solidFill>
                  <a:schemeClr val="tx2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540000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Nội</a:t>
            </a:r>
            <a:r>
              <a:rPr lang="en-US" smtClean="0"/>
              <a:t> dung</a:t>
            </a:r>
            <a:endParaRPr lang="en-US"/>
          </a:p>
        </p:txBody>
      </p:sp>
      <p:grpSp>
        <p:nvGrpSpPr>
          <p:cNvPr id="65548" name="Group 12"/>
          <p:cNvGrpSpPr>
            <a:grpSpLocks/>
          </p:cNvGrpSpPr>
          <p:nvPr/>
        </p:nvGrpSpPr>
        <p:grpSpPr bwMode="auto">
          <a:xfrm>
            <a:off x="2005013" y="2986088"/>
            <a:ext cx="609600" cy="609600"/>
            <a:chOff x="816" y="1872"/>
            <a:chExt cx="384" cy="384"/>
          </a:xfrm>
        </p:grpSpPr>
        <p:sp>
          <p:nvSpPr>
            <p:cNvPr id="65549" name="Oval 13"/>
            <p:cNvSpPr>
              <a:spLocks noChangeArrowheads="1"/>
            </p:cNvSpPr>
            <p:nvPr/>
          </p:nvSpPr>
          <p:spPr bwMode="gray">
            <a:xfrm>
              <a:off x="816" y="1872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gray">
            <a:xfrm>
              <a:off x="816" y="1872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32001"/>
                  </a:schemeClr>
                </a:gs>
                <a:gs pos="100000">
                  <a:schemeClr val="accent2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gray">
            <a:xfrm>
              <a:off x="841" y="1897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54118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gray">
            <a:xfrm>
              <a:off x="866" y="192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63529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gray">
            <a:xfrm>
              <a:off x="859" y="1914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gray">
            <a:xfrm>
              <a:off x="864" y="1919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gray">
            <a:xfrm>
              <a:off x="868" y="1921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gray">
            <a:xfrm>
              <a:off x="871" y="1923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gray">
            <a:xfrm>
              <a:off x="886" y="1931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5561" name="Line 25"/>
          <p:cNvSpPr>
            <a:spLocks noChangeShapeType="1"/>
          </p:cNvSpPr>
          <p:nvPr/>
        </p:nvSpPr>
        <p:spPr bwMode="auto">
          <a:xfrm>
            <a:off x="2514600" y="3548063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62" name="Text Box 26"/>
          <p:cNvSpPr txBox="1">
            <a:spLocks noChangeArrowheads="1"/>
          </p:cNvSpPr>
          <p:nvPr/>
        </p:nvSpPr>
        <p:spPr bwMode="auto">
          <a:xfrm>
            <a:off x="2743200" y="2971800"/>
            <a:ext cx="48006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sz="2400" smtClean="0"/>
              <a:t>Redhat Package Manager (</a:t>
            </a:r>
            <a:r>
              <a:rPr lang="en-US" sz="2400" smtClean="0"/>
              <a:t>RPM</a:t>
            </a:r>
            <a:r>
              <a:rPr lang="en-US" sz="2400" smtClean="0"/>
              <a:t>)</a:t>
            </a:r>
            <a:endParaRPr lang="en-US" sz="2400"/>
          </a:p>
        </p:txBody>
      </p:sp>
      <p:sp>
        <p:nvSpPr>
          <p:cNvPr id="65578" name="Text Box 42"/>
          <p:cNvSpPr txBox="1">
            <a:spLocks noChangeArrowheads="1"/>
          </p:cNvSpPr>
          <p:nvPr/>
        </p:nvSpPr>
        <p:spPr bwMode="gray">
          <a:xfrm>
            <a:off x="2133600" y="3070226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</a:rPr>
              <a:t>2</a:t>
            </a:r>
          </a:p>
        </p:txBody>
      </p:sp>
      <p:grpSp>
        <p:nvGrpSpPr>
          <p:cNvPr id="65538" name="Group 2"/>
          <p:cNvGrpSpPr>
            <a:grpSpLocks/>
          </p:cNvGrpSpPr>
          <p:nvPr/>
        </p:nvGrpSpPr>
        <p:grpSpPr bwMode="auto">
          <a:xfrm>
            <a:off x="2024063" y="4786313"/>
            <a:ext cx="609600" cy="609600"/>
            <a:chOff x="816" y="1872"/>
            <a:chExt cx="384" cy="384"/>
          </a:xfrm>
        </p:grpSpPr>
        <p:sp>
          <p:nvSpPr>
            <p:cNvPr id="65539" name="Oval 3"/>
            <p:cNvSpPr>
              <a:spLocks noChangeArrowheads="1"/>
            </p:cNvSpPr>
            <p:nvPr/>
          </p:nvSpPr>
          <p:spPr bwMode="gray">
            <a:xfrm>
              <a:off x="816" y="1872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40" name="Oval 4"/>
            <p:cNvSpPr>
              <a:spLocks noChangeArrowheads="1"/>
            </p:cNvSpPr>
            <p:nvPr/>
          </p:nvSpPr>
          <p:spPr bwMode="gray">
            <a:xfrm>
              <a:off x="816" y="1872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32001"/>
                  </a:schemeClr>
                </a:gs>
                <a:gs pos="100000">
                  <a:schemeClr val="accent2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41" name="Oval 5"/>
            <p:cNvSpPr>
              <a:spLocks noChangeArrowheads="1"/>
            </p:cNvSpPr>
            <p:nvPr/>
          </p:nvSpPr>
          <p:spPr bwMode="gray">
            <a:xfrm>
              <a:off x="841" y="1897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54118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42" name="Oval 6"/>
            <p:cNvSpPr>
              <a:spLocks noChangeArrowheads="1"/>
            </p:cNvSpPr>
            <p:nvPr/>
          </p:nvSpPr>
          <p:spPr bwMode="gray">
            <a:xfrm>
              <a:off x="866" y="192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63529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43" name="Oval 7"/>
            <p:cNvSpPr>
              <a:spLocks noChangeArrowheads="1"/>
            </p:cNvSpPr>
            <p:nvPr/>
          </p:nvSpPr>
          <p:spPr bwMode="gray">
            <a:xfrm>
              <a:off x="859" y="1914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44" name="Oval 8"/>
            <p:cNvSpPr>
              <a:spLocks noChangeArrowheads="1"/>
            </p:cNvSpPr>
            <p:nvPr/>
          </p:nvSpPr>
          <p:spPr bwMode="gray">
            <a:xfrm>
              <a:off x="864" y="1919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45" name="Oval 9"/>
            <p:cNvSpPr>
              <a:spLocks noChangeArrowheads="1"/>
            </p:cNvSpPr>
            <p:nvPr/>
          </p:nvSpPr>
          <p:spPr bwMode="gray">
            <a:xfrm>
              <a:off x="868" y="1921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gray">
            <a:xfrm>
              <a:off x="871" y="1923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gray">
            <a:xfrm>
              <a:off x="886" y="1931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5565" name="Line 29"/>
          <p:cNvSpPr>
            <a:spLocks noChangeShapeType="1"/>
          </p:cNvSpPr>
          <p:nvPr/>
        </p:nvSpPr>
        <p:spPr bwMode="auto">
          <a:xfrm>
            <a:off x="2514600" y="5354638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66" name="Text Box 30"/>
          <p:cNvSpPr txBox="1">
            <a:spLocks noChangeArrowheads="1"/>
          </p:cNvSpPr>
          <p:nvPr/>
        </p:nvSpPr>
        <p:spPr bwMode="auto">
          <a:xfrm>
            <a:off x="2743200" y="4821238"/>
            <a:ext cx="43434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sz="2400" smtClean="0"/>
              <a:t>Cài đặt </a:t>
            </a:r>
            <a:r>
              <a:rPr lang="en-US" sz="2400" smtClean="0"/>
              <a:t>bằng </a:t>
            </a:r>
            <a:r>
              <a:rPr lang="en-US" sz="2400" smtClean="0"/>
              <a:t>source</a:t>
            </a:r>
            <a:endParaRPr lang="en-US" sz="2400"/>
          </a:p>
        </p:txBody>
      </p:sp>
      <p:sp>
        <p:nvSpPr>
          <p:cNvPr id="65579" name="Text Box 43"/>
          <p:cNvSpPr txBox="1">
            <a:spLocks noChangeArrowheads="1"/>
          </p:cNvSpPr>
          <p:nvPr/>
        </p:nvSpPr>
        <p:spPr bwMode="gray">
          <a:xfrm>
            <a:off x="2162175" y="4854576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65563" name="Line 27"/>
          <p:cNvSpPr>
            <a:spLocks noChangeShapeType="1"/>
          </p:cNvSpPr>
          <p:nvPr/>
        </p:nvSpPr>
        <p:spPr bwMode="auto">
          <a:xfrm>
            <a:off x="2514600" y="4440238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64" name="Text Box 28"/>
          <p:cNvSpPr txBox="1">
            <a:spLocks noChangeArrowheads="1"/>
          </p:cNvSpPr>
          <p:nvPr/>
        </p:nvSpPr>
        <p:spPr bwMode="auto">
          <a:xfrm>
            <a:off x="2743200" y="3906838"/>
            <a:ext cx="43434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2400" smtClean="0"/>
              <a:t>Cài đặt bằng lệnh rpm</a:t>
            </a:r>
            <a:endParaRPr lang="en-US" sz="2400">
              <a:solidFill>
                <a:schemeClr val="tx2"/>
              </a:solidFill>
            </a:endParaRPr>
          </a:p>
        </p:txBody>
      </p:sp>
      <p:grpSp>
        <p:nvGrpSpPr>
          <p:cNvPr id="65593" name="Group 57"/>
          <p:cNvGrpSpPr>
            <a:grpSpLocks/>
          </p:cNvGrpSpPr>
          <p:nvPr/>
        </p:nvGrpSpPr>
        <p:grpSpPr bwMode="auto">
          <a:xfrm>
            <a:off x="2022475" y="3868738"/>
            <a:ext cx="609600" cy="609600"/>
            <a:chOff x="1274" y="2437"/>
            <a:chExt cx="384" cy="384"/>
          </a:xfrm>
        </p:grpSpPr>
        <p:sp>
          <p:nvSpPr>
            <p:cNvPr id="65582" name="Text Box 46"/>
            <p:cNvSpPr txBox="1">
              <a:spLocks noChangeArrowheads="1"/>
            </p:cNvSpPr>
            <p:nvPr/>
          </p:nvSpPr>
          <p:spPr bwMode="gray">
            <a:xfrm>
              <a:off x="1352" y="2485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5583" name="Oval 47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solidFill>
              <a:schemeClr val="accent1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84" name="Oval 48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85" name="Oval 49"/>
            <p:cNvSpPr>
              <a:spLocks noChangeArrowheads="1"/>
            </p:cNvSpPr>
            <p:nvPr/>
          </p:nvSpPr>
          <p:spPr bwMode="gray">
            <a:xfrm>
              <a:off x="1299" y="246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86" name="Oval 50"/>
            <p:cNvSpPr>
              <a:spLocks noChangeArrowheads="1"/>
            </p:cNvSpPr>
            <p:nvPr/>
          </p:nvSpPr>
          <p:spPr bwMode="gray">
            <a:xfrm>
              <a:off x="1299" y="2463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87" name="Oval 51"/>
            <p:cNvSpPr>
              <a:spLocks noChangeArrowheads="1"/>
            </p:cNvSpPr>
            <p:nvPr/>
          </p:nvSpPr>
          <p:spPr bwMode="gray">
            <a:xfrm>
              <a:off x="1317" y="2479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88" name="Oval 52"/>
            <p:cNvSpPr>
              <a:spLocks noChangeArrowheads="1"/>
            </p:cNvSpPr>
            <p:nvPr/>
          </p:nvSpPr>
          <p:spPr bwMode="gray">
            <a:xfrm>
              <a:off x="1322" y="2484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89" name="Oval 53"/>
            <p:cNvSpPr>
              <a:spLocks noChangeArrowheads="1"/>
            </p:cNvSpPr>
            <p:nvPr/>
          </p:nvSpPr>
          <p:spPr bwMode="gray">
            <a:xfrm>
              <a:off x="1326" y="2486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90" name="Oval 54"/>
            <p:cNvSpPr>
              <a:spLocks noChangeArrowheads="1"/>
            </p:cNvSpPr>
            <p:nvPr/>
          </p:nvSpPr>
          <p:spPr bwMode="gray">
            <a:xfrm>
              <a:off x="1329" y="2488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91" name="Oval 55"/>
            <p:cNvSpPr>
              <a:spLocks noChangeArrowheads="1"/>
            </p:cNvSpPr>
            <p:nvPr/>
          </p:nvSpPr>
          <p:spPr bwMode="gray">
            <a:xfrm>
              <a:off x="1344" y="2496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5592" name="Text Box 56"/>
          <p:cNvSpPr txBox="1">
            <a:spLocks noChangeArrowheads="1"/>
          </p:cNvSpPr>
          <p:nvPr/>
        </p:nvSpPr>
        <p:spPr bwMode="gray">
          <a:xfrm>
            <a:off x="2147888" y="3962401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5559" name="Line 23"/>
          <p:cNvSpPr>
            <a:spLocks noChangeShapeType="1"/>
          </p:cNvSpPr>
          <p:nvPr/>
        </p:nvSpPr>
        <p:spPr bwMode="auto">
          <a:xfrm>
            <a:off x="2514600" y="2633663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60" name="Text Box 24"/>
          <p:cNvSpPr txBox="1">
            <a:spLocks noChangeArrowheads="1"/>
          </p:cNvSpPr>
          <p:nvPr/>
        </p:nvSpPr>
        <p:spPr bwMode="auto">
          <a:xfrm>
            <a:off x="2743200" y="2100263"/>
            <a:ext cx="43434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2400" smtClean="0"/>
              <a:t>Add/ Remove Program</a:t>
            </a:r>
            <a:endParaRPr lang="en-US" sz="2400">
              <a:solidFill>
                <a:schemeClr val="tx2"/>
              </a:solidFill>
            </a:endParaRPr>
          </a:p>
        </p:txBody>
      </p:sp>
      <p:grpSp>
        <p:nvGrpSpPr>
          <p:cNvPr id="65594" name="Group 58"/>
          <p:cNvGrpSpPr>
            <a:grpSpLocks/>
          </p:cNvGrpSpPr>
          <p:nvPr/>
        </p:nvGrpSpPr>
        <p:grpSpPr bwMode="auto">
          <a:xfrm>
            <a:off x="2003425" y="2133601"/>
            <a:ext cx="609600" cy="609600"/>
            <a:chOff x="1274" y="2437"/>
            <a:chExt cx="384" cy="384"/>
          </a:xfrm>
        </p:grpSpPr>
        <p:sp>
          <p:nvSpPr>
            <p:cNvPr id="65595" name="Text Box 59"/>
            <p:cNvSpPr txBox="1">
              <a:spLocks noChangeArrowheads="1"/>
            </p:cNvSpPr>
            <p:nvPr/>
          </p:nvSpPr>
          <p:spPr bwMode="gray">
            <a:xfrm>
              <a:off x="1352" y="2485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5596" name="Oval 60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solidFill>
              <a:schemeClr val="accent1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97" name="Oval 61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98" name="Oval 62"/>
            <p:cNvSpPr>
              <a:spLocks noChangeArrowheads="1"/>
            </p:cNvSpPr>
            <p:nvPr/>
          </p:nvSpPr>
          <p:spPr bwMode="gray">
            <a:xfrm>
              <a:off x="1299" y="246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99" name="Oval 63"/>
            <p:cNvSpPr>
              <a:spLocks noChangeArrowheads="1"/>
            </p:cNvSpPr>
            <p:nvPr/>
          </p:nvSpPr>
          <p:spPr bwMode="gray">
            <a:xfrm>
              <a:off x="1299" y="2463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600" name="Oval 64"/>
            <p:cNvSpPr>
              <a:spLocks noChangeArrowheads="1"/>
            </p:cNvSpPr>
            <p:nvPr/>
          </p:nvSpPr>
          <p:spPr bwMode="gray">
            <a:xfrm>
              <a:off x="1317" y="2479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601" name="Oval 65"/>
            <p:cNvSpPr>
              <a:spLocks noChangeArrowheads="1"/>
            </p:cNvSpPr>
            <p:nvPr/>
          </p:nvSpPr>
          <p:spPr bwMode="gray">
            <a:xfrm>
              <a:off x="1322" y="2484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602" name="Oval 66"/>
            <p:cNvSpPr>
              <a:spLocks noChangeArrowheads="1"/>
            </p:cNvSpPr>
            <p:nvPr/>
          </p:nvSpPr>
          <p:spPr bwMode="gray">
            <a:xfrm>
              <a:off x="1326" y="2486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603" name="Oval 67"/>
            <p:cNvSpPr>
              <a:spLocks noChangeArrowheads="1"/>
            </p:cNvSpPr>
            <p:nvPr/>
          </p:nvSpPr>
          <p:spPr bwMode="gray">
            <a:xfrm>
              <a:off x="1329" y="2488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604" name="Oval 68"/>
            <p:cNvSpPr>
              <a:spLocks noChangeArrowheads="1"/>
            </p:cNvSpPr>
            <p:nvPr/>
          </p:nvSpPr>
          <p:spPr bwMode="gray">
            <a:xfrm>
              <a:off x="1344" y="2496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5605" name="Text Box 69"/>
          <p:cNvSpPr txBox="1">
            <a:spLocks noChangeArrowheads="1"/>
          </p:cNvSpPr>
          <p:nvPr/>
        </p:nvSpPr>
        <p:spPr bwMode="gray">
          <a:xfrm>
            <a:off x="2128838" y="22272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Add/ 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Remove 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Program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eaLnBrk="1" hangingPunct="1"/>
            <a:r>
              <a:rPr lang="en-US" smtClean="0"/>
              <a:t>Cài đặt bằng công cụ graphic add/ remove program của Linux giải quyết được các vấn đề sau:</a:t>
            </a:r>
          </a:p>
          <a:p>
            <a:pPr lvl="1" eaLnBrk="1" hangingPunct="1"/>
            <a:r>
              <a:rPr lang="en-US" smtClean="0"/>
              <a:t>thao tác đơn giản, dễ thực hiện.</a:t>
            </a:r>
          </a:p>
          <a:p>
            <a:pPr lvl="1" eaLnBrk="1" hangingPunct="1"/>
            <a:r>
              <a:rPr lang="en-US" smtClean="0"/>
              <a:t>tự động cài các gói phụ thuộc.</a:t>
            </a:r>
          </a:p>
          <a:p>
            <a:pPr lvl="1" eaLnBrk="1" hangingPunct="1"/>
            <a:r>
              <a:rPr lang="en-US" smtClean="0"/>
              <a:t>dễ quản lý.</a:t>
            </a:r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Redhat 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Package 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Manager</a:t>
            </a:r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4400" y="1371600"/>
            <a:ext cx="7772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Được phát triển đầu tiên bởi Redhat, sau đó được các phiên bản linux khác sử dụng rộng rãi: Fedora, Mandrake, SuSe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Gói rpm có dạng: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Cài đặt bằng lệnh rpm.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Đây là kiểu cài đặt phổ biến nhất của linux.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Dễ cài đặt, dễ remove.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0963" y="3810000"/>
            <a:ext cx="4618037" cy="8826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Lệnh rpm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Cài đặt một package: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rpm –i package.rpm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Update một package: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rpm –U package.rpm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Gỡ bỏ một package: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rpm –e package.rpm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Một số option khác sử dụng trong cài đặt: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--nodeps: cho phép cài đặt, bỏ qua các gói phụ thuộc.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--force: bắt buộc upgrade, bỏ qua conflicts.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--test: không cài đặt, upgrage, chỉ test.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--requires: liệt kê các gói phụ </a:t>
            </a:r>
            <a:r>
              <a:rPr lang="en-US" sz="2200" smtClean="0"/>
              <a:t>thuộc</a:t>
            </a:r>
            <a:r>
              <a:rPr lang="en-US" sz="220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--</a:t>
            </a:r>
            <a:r>
              <a:rPr lang="en-US" sz="2200" smtClean="0"/>
              <a:t>replacepkgs: cài đè package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--</a:t>
            </a:r>
            <a:r>
              <a:rPr lang="en-US" sz="2200" smtClean="0"/>
              <a:t>replacefiles: cài đè tập tin</a:t>
            </a:r>
            <a:endParaRPr lang="en-US" sz="2200" smtClean="0"/>
          </a:p>
          <a:p>
            <a:pPr lvl="1" eaLnBrk="1" hangingPunct="1">
              <a:lnSpc>
                <a:spcPct val="90000"/>
              </a:lnSpc>
            </a:pPr>
            <a:endParaRPr lang="en-US" sz="22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Lệnh 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rpm 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848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Các option truy vấn: kết hợp với option -q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-a: hiển thị danh sách các package đã cài đặt.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-f &lt;file_name&gt;: hiển thị package sở hữu &lt;file_name&gt;.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-p &lt;package_name&gt;: hiển thị thông tin của package_name. (package_name chưa được cài đặt).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-i &lt;package_name&gt;: hiển thị thông tin của package.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-l &lt;package_name&gt;: hiển thị file chứa trong package_name.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Lệnh 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rpm 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mtClean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8077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Lệnh 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rpm 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mtClean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0"/>
            <a:ext cx="8001000" cy="39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Cài đặt bằng source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eaLnBrk="1" hangingPunct="1"/>
            <a:r>
              <a:rPr lang="en-US" smtClean="0"/>
              <a:t>Tương thích với mọi phiên bản Linux.</a:t>
            </a:r>
          </a:p>
          <a:p>
            <a:pPr eaLnBrk="1" hangingPunct="1"/>
            <a:r>
              <a:rPr lang="en-US" smtClean="0"/>
              <a:t>Được đóng gói sử dụng kiểu GNU Zip (.gz) hoặc BZip2 (bz2).</a:t>
            </a:r>
          </a:p>
          <a:p>
            <a:pPr lvl="1" eaLnBrk="1" hangingPunct="1"/>
            <a:r>
              <a:rPr lang="en-GB" sz="2200" smtClean="0">
                <a:latin typeface="Courier New" pitchFamily="49" charset="0"/>
              </a:rPr>
              <a:t>&lt;filename&gt;.tar.gz</a:t>
            </a:r>
            <a:r>
              <a:rPr lang="en-GB" sz="2200" smtClean="0"/>
              <a:t> or </a:t>
            </a:r>
            <a:r>
              <a:rPr lang="en-GB" sz="2200" smtClean="0">
                <a:latin typeface="Courier New" pitchFamily="49" charset="0"/>
              </a:rPr>
              <a:t>&lt;filename&gt;.tar.bz2</a:t>
            </a:r>
            <a:endParaRPr lang="en-US" smtClean="0"/>
          </a:p>
          <a:p>
            <a:pPr eaLnBrk="1" hangingPunct="1"/>
            <a:r>
              <a:rPr lang="en-US" smtClean="0"/>
              <a:t>Giải nén bằng lệnh:</a:t>
            </a:r>
          </a:p>
          <a:p>
            <a:pPr lvl="1" eaLnBrk="1" hangingPunct="1"/>
            <a:r>
              <a:rPr lang="en-GB" smtClean="0">
                <a:latin typeface="Courier New" pitchFamily="49" charset="0"/>
              </a:rPr>
              <a:t>tar xvzf &lt;filename&gt;.tar.gz</a:t>
            </a:r>
          </a:p>
          <a:p>
            <a:pPr lvl="1" eaLnBrk="1" hangingPunct="1"/>
            <a:r>
              <a:rPr lang="en-GB" smtClean="0">
                <a:latin typeface="Courier New" pitchFamily="49" charset="0"/>
              </a:rPr>
              <a:t>tar xvjf &lt;filename&gt;.tar.bz2</a:t>
            </a:r>
            <a:endParaRPr lang="en-US" smtClean="0"/>
          </a:p>
          <a:p>
            <a:pPr eaLnBrk="1" hangingPunct="1"/>
            <a:r>
              <a:rPr lang="en-US" smtClean="0"/>
              <a:t>Đọc file INSTALL hoặc README để có những chỉ dẫn riêng biệt của gói cài đặt.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41gd">
  <a:themeElements>
    <a:clrScheme name="cdb2004141gd 3">
      <a:dk1>
        <a:srgbClr val="0066CC"/>
      </a:dk1>
      <a:lt1>
        <a:srgbClr val="B1E2FB"/>
      </a:lt1>
      <a:dk2>
        <a:srgbClr val="003399"/>
      </a:dk2>
      <a:lt2>
        <a:srgbClr val="FFFFFF"/>
      </a:lt2>
      <a:accent1>
        <a:srgbClr val="FDC529"/>
      </a:accent1>
      <a:accent2>
        <a:srgbClr val="52C828"/>
      </a:accent2>
      <a:accent3>
        <a:srgbClr val="AAADCA"/>
      </a:accent3>
      <a:accent4>
        <a:srgbClr val="97C1D6"/>
      </a:accent4>
      <a:accent5>
        <a:srgbClr val="FEDFAC"/>
      </a:accent5>
      <a:accent6>
        <a:srgbClr val="49B523"/>
      </a:accent6>
      <a:hlink>
        <a:srgbClr val="72A7F6"/>
      </a:hlink>
      <a:folHlink>
        <a:srgbClr val="A5A5FF"/>
      </a:folHlink>
    </a:clrScheme>
    <a:fontScheme name="cdb2004141gd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db2004141gd 1">
        <a:dk1>
          <a:srgbClr val="7E25CF"/>
        </a:dk1>
        <a:lt1>
          <a:srgbClr val="C6D3FE"/>
        </a:lt1>
        <a:dk2>
          <a:srgbClr val="512175"/>
        </a:dk2>
        <a:lt2>
          <a:srgbClr val="FFFFFF"/>
        </a:lt2>
        <a:accent1>
          <a:srgbClr val="FFCC66"/>
        </a:accent1>
        <a:accent2>
          <a:srgbClr val="6ABA42"/>
        </a:accent2>
        <a:accent3>
          <a:srgbClr val="B3ABBD"/>
        </a:accent3>
        <a:accent4>
          <a:srgbClr val="A9B4D9"/>
        </a:accent4>
        <a:accent5>
          <a:srgbClr val="FFE2B8"/>
        </a:accent5>
        <a:accent6>
          <a:srgbClr val="5FA83B"/>
        </a:accent6>
        <a:hlink>
          <a:srgbClr val="3399FF"/>
        </a:hlink>
        <a:folHlink>
          <a:srgbClr val="43A8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141gd 2">
        <a:dk1>
          <a:srgbClr val="009999"/>
        </a:dk1>
        <a:lt1>
          <a:srgbClr val="E2E2D6"/>
        </a:lt1>
        <a:dk2>
          <a:srgbClr val="005986"/>
        </a:dk2>
        <a:lt2>
          <a:srgbClr val="FFFFFF"/>
        </a:lt2>
        <a:accent1>
          <a:srgbClr val="12D2C9"/>
        </a:accent1>
        <a:accent2>
          <a:srgbClr val="3574C7"/>
        </a:accent2>
        <a:accent3>
          <a:srgbClr val="AAB5C3"/>
        </a:accent3>
        <a:accent4>
          <a:srgbClr val="C1C1B7"/>
        </a:accent4>
        <a:accent5>
          <a:srgbClr val="AAE5E1"/>
        </a:accent5>
        <a:accent6>
          <a:srgbClr val="2F68B4"/>
        </a:accent6>
        <a:hlink>
          <a:srgbClr val="1EBABA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141gd 3">
        <a:dk1>
          <a:srgbClr val="0066CC"/>
        </a:dk1>
        <a:lt1>
          <a:srgbClr val="B1E2FB"/>
        </a:lt1>
        <a:dk2>
          <a:srgbClr val="003399"/>
        </a:dk2>
        <a:lt2>
          <a:srgbClr val="FFFFFF"/>
        </a:lt2>
        <a:accent1>
          <a:srgbClr val="FDC529"/>
        </a:accent1>
        <a:accent2>
          <a:srgbClr val="52C828"/>
        </a:accent2>
        <a:accent3>
          <a:srgbClr val="AAADCA"/>
        </a:accent3>
        <a:accent4>
          <a:srgbClr val="97C1D6"/>
        </a:accent4>
        <a:accent5>
          <a:srgbClr val="FEDFAC"/>
        </a:accent5>
        <a:accent6>
          <a:srgbClr val="49B523"/>
        </a:accent6>
        <a:hlink>
          <a:srgbClr val="72A7F6"/>
        </a:hlink>
        <a:folHlink>
          <a:srgbClr val="A5A5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cdb2004141gd</Template>
  <TotalTime>597</TotalTime>
  <Words>572</Words>
  <Application>Microsoft PowerPoint</Application>
  <PresentationFormat>On-screen Show (4:3)</PresentationFormat>
  <Paragraphs>92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cdb2004141gd</vt:lpstr>
      <vt:lpstr>Image</vt:lpstr>
      <vt:lpstr>Linux</vt:lpstr>
      <vt:lpstr>Nội dung</vt:lpstr>
      <vt:lpstr>Add/ Remove Program</vt:lpstr>
      <vt:lpstr>Redhat Package Manager</vt:lpstr>
      <vt:lpstr>Lệnh rpm</vt:lpstr>
      <vt:lpstr>Lệnh rpm (2)</vt:lpstr>
      <vt:lpstr>Lệnh rpm (3)</vt:lpstr>
      <vt:lpstr>Lệnh rpm (4)</vt:lpstr>
      <vt:lpstr>Cài đặt bằng source</vt:lpstr>
      <vt:lpstr>Cài đặt bằng source (2)</vt:lpstr>
      <vt:lpstr>Cài đặt bằng source (2)</vt:lpstr>
      <vt:lpstr>Ví dụ</vt:lpstr>
      <vt:lpstr>Một số ứng dụng</vt:lpstr>
      <vt:lpstr>Slide 14</vt:lpstr>
      <vt:lpstr>Slide 15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SonTran</dc:creator>
  <cp:lastModifiedBy>HOANG DUC QUANG</cp:lastModifiedBy>
  <cp:revision>107</cp:revision>
  <dcterms:created xsi:type="dcterms:W3CDTF">2008-09-17T15:37:49Z</dcterms:created>
  <dcterms:modified xsi:type="dcterms:W3CDTF">2009-03-12T15:43:57Z</dcterms:modified>
</cp:coreProperties>
</file>