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8" r:id="rId3"/>
    <p:sldId id="297" r:id="rId4"/>
    <p:sldId id="298" r:id="rId5"/>
    <p:sldId id="307" r:id="rId6"/>
    <p:sldId id="308" r:id="rId7"/>
    <p:sldId id="309" r:id="rId8"/>
    <p:sldId id="310" r:id="rId9"/>
    <p:sldId id="311" r:id="rId10"/>
    <p:sldId id="312" r:id="rId11"/>
    <p:sldId id="313" r:id="rId12"/>
    <p:sldId id="314" r:id="rId13"/>
    <p:sldId id="319" r:id="rId14"/>
    <p:sldId id="320" r:id="rId15"/>
    <p:sldId id="321" r:id="rId16"/>
    <p:sldId id="322" r:id="rId17"/>
    <p:sldId id="323" r:id="rId18"/>
    <p:sldId id="324" r:id="rId19"/>
    <p:sldId id="303" r:id="rId20"/>
    <p:sldId id="315" r:id="rId21"/>
    <p:sldId id="316" r:id="rId22"/>
    <p:sldId id="317" r:id="rId23"/>
    <p:sldId id="299" r:id="rId24"/>
    <p:sldId id="300" r:id="rId25"/>
    <p:sldId id="301" r:id="rId26"/>
    <p:sldId id="302" r:id="rId27"/>
    <p:sldId id="306" r:id="rId28"/>
    <p:sldId id="276" r:id="rId29"/>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0000"/>
    <a:srgbClr val="003295"/>
    <a:srgbClr val="002F8D"/>
    <a:srgbClr val="002A7C"/>
    <a:srgbClr val="777777"/>
    <a:srgbClr val="C0C0C0"/>
    <a:srgbClr val="C4D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86420" autoAdjust="0"/>
  </p:normalViewPr>
  <p:slideViewPr>
    <p:cSldViewPr>
      <p:cViewPr>
        <p:scale>
          <a:sx n="80" d="100"/>
          <a:sy n="80" d="100"/>
        </p:scale>
        <p:origin x="-216"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4EA4A4-2268-481C-8C06-E1FE6E8913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vl1pPr>
          </a:lstStyle>
          <a:p>
            <a:fld id="{5DAD5D48-7B8E-443C-95EE-7B629BECE295}" type="datetimeFigureOut">
              <a:rPr lang="en-US" smtClean="0"/>
              <a:pPr/>
              <a:t>3/27/2009</a:t>
            </a:fld>
            <a:endParaRPr lang="en-US"/>
          </a:p>
        </p:txBody>
      </p:sp>
      <p:sp>
        <p:nvSpPr>
          <p:cNvPr id="4" name="Slide Image Placeholder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vl1pPr>
          </a:lstStyle>
          <a:p>
            <a:fld id="{A6835D18-AD40-4C27-B479-D8AA181ED1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835D18-AD40-4C27-B479-D8AA181ED11B}"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EXAMPLES</a:t>
            </a:r>
          </a:p>
          <a:p>
            <a:r>
              <a:rPr lang="en-US" smtClean="0"/>
              <a:t>Example 1: Find the process ID of the </a:t>
            </a:r>
            <a:r>
              <a:rPr lang="en-US" b="1" smtClean="0"/>
              <a:t>named</a:t>
            </a:r>
            <a:r>
              <a:rPr lang="en-US" smtClean="0"/>
              <a:t> daemon: unix$ pgrep -u root named </a:t>
            </a:r>
          </a:p>
          <a:p>
            <a:r>
              <a:rPr lang="en-US" smtClean="0"/>
              <a:t>Example 2: Make </a:t>
            </a:r>
            <a:r>
              <a:rPr lang="en-US" b="1" smtClean="0"/>
              <a:t>syslog</a:t>
            </a:r>
            <a:r>
              <a:rPr lang="en-US" smtClean="0"/>
              <a:t> reread its configuration file: </a:t>
            </a:r>
          </a:p>
          <a:p>
            <a:r>
              <a:rPr lang="en-US" smtClean="0"/>
              <a:t>unix$ pkill -HUP syslogd </a:t>
            </a:r>
          </a:p>
          <a:p>
            <a:r>
              <a:rPr lang="en-US" smtClean="0"/>
              <a:t>Example 3: Give detailed information on all </a:t>
            </a:r>
            <a:r>
              <a:rPr lang="en-US" b="1" smtClean="0"/>
              <a:t>xterm</a:t>
            </a:r>
            <a:r>
              <a:rPr lang="en-US" smtClean="0"/>
              <a:t> processes: </a:t>
            </a:r>
          </a:p>
          <a:p>
            <a:r>
              <a:rPr lang="en-US" smtClean="0"/>
              <a:t>unix$ ps -fp $(pgrep -d, -x xterm) </a:t>
            </a:r>
          </a:p>
          <a:p>
            <a:r>
              <a:rPr lang="en-US" smtClean="0"/>
              <a:t>Example 4: Make all </a:t>
            </a:r>
            <a:r>
              <a:rPr lang="en-US" b="1" smtClean="0"/>
              <a:t>netscape</a:t>
            </a:r>
            <a:r>
              <a:rPr lang="en-US" smtClean="0"/>
              <a:t> processes run nicer: </a:t>
            </a:r>
          </a:p>
          <a:p>
            <a:r>
              <a:rPr lang="en-US" smtClean="0"/>
              <a:t>unix$ renice +4 `pgrep netscape` </a:t>
            </a:r>
          </a:p>
          <a:p>
            <a:endParaRPr lang="en-US"/>
          </a:p>
        </p:txBody>
      </p:sp>
      <p:sp>
        <p:nvSpPr>
          <p:cNvPr id="4" name="Slide Number Placeholder 3"/>
          <p:cNvSpPr>
            <a:spLocks noGrp="1"/>
          </p:cNvSpPr>
          <p:nvPr>
            <p:ph type="sldNum" sz="quarter" idx="10"/>
          </p:nvPr>
        </p:nvSpPr>
        <p:spPr/>
        <p:txBody>
          <a:bodyPr/>
          <a:lstStyle/>
          <a:p>
            <a:fld id="{A6835D18-AD40-4C27-B479-D8AA181ED11B}" type="slidenum">
              <a:rPr lang="en-US" smtClean="0"/>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835D18-AD40-4C27-B479-D8AA181ED11B}"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835D18-AD40-4C27-B479-D8AA181ED11B}"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371725"/>
          <a:ext cx="9144000" cy="4486275"/>
        </p:xfrm>
        <a:graphic>
          <a:graphicData uri="http://schemas.openxmlformats.org/presentationml/2006/ole">
            <p:oleObj spid="_x0000_s3089" name="Image" r:id="rId3" imgW="10438095" imgH="5980952" progId="">
              <p:embed/>
            </p:oleObj>
          </a:graphicData>
        </a:graphic>
      </p:graphicFrame>
      <p:sp>
        <p:nvSpPr>
          <p:cNvPr id="3075" name="Rectangle 3"/>
          <p:cNvSpPr>
            <a:spLocks noGrp="1" noChangeArrowheads="1"/>
          </p:cNvSpPr>
          <p:nvPr>
            <p:ph type="subTitle" idx="1"/>
          </p:nvPr>
        </p:nvSpPr>
        <p:spPr>
          <a:xfrm>
            <a:off x="990600" y="6324600"/>
            <a:ext cx="7086600" cy="533400"/>
          </a:xfrm>
        </p:spPr>
        <p:txBody>
          <a:bodyPr/>
          <a:lstStyle>
            <a:lvl1pPr marL="0" indent="0" algn="ctr">
              <a:buFont typeface="Wingdings" pitchFamily="2" charset="2"/>
              <a:buNone/>
              <a:defRPr sz="1800" b="0">
                <a:solidFill>
                  <a:schemeClr val="tx2"/>
                </a:solidFill>
              </a:defRPr>
            </a:lvl1pPr>
          </a:lstStyle>
          <a:p>
            <a:r>
              <a:rPr lang="en-US"/>
              <a:t>Click to edit Master subtitle style</a:t>
            </a:r>
          </a:p>
        </p:txBody>
      </p:sp>
      <p:sp>
        <p:nvSpPr>
          <p:cNvPr id="3090" name="Rectangle 18"/>
          <p:cNvSpPr>
            <a:spLocks noChangeArrowheads="1"/>
          </p:cNvSpPr>
          <p:nvPr/>
        </p:nvSpPr>
        <p:spPr bwMode="gray">
          <a:xfrm>
            <a:off x="0" y="23495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
        <p:nvSpPr>
          <p:cNvPr id="3091" name="Rectangle 19"/>
          <p:cNvSpPr>
            <a:spLocks noGrp="1" noChangeArrowheads="1"/>
          </p:cNvSpPr>
          <p:nvPr>
            <p:ph type="ctrTitle" sz="quarter"/>
          </p:nvPr>
        </p:nvSpPr>
        <p:spPr>
          <a:xfrm>
            <a:off x="468313" y="1412875"/>
            <a:ext cx="7993062" cy="720725"/>
          </a:xfrm>
          <a:effectLst>
            <a:outerShdw dist="28398" dir="3806097" algn="ctr" rotWithShape="0">
              <a:srgbClr val="000066">
                <a:alpha val="50000"/>
              </a:srgbClr>
            </a:outerShdw>
          </a:effectLst>
        </p:spPr>
        <p:txBody>
          <a:bodyPr/>
          <a:lstStyle>
            <a:lvl1pPr algn="ctr">
              <a:defRPr sz="4400" b="1">
                <a:solidFill>
                  <a:schemeClr val="accent1"/>
                </a:solidFill>
                <a:latin typeface="Verdana" pitchFamily="34" charset="0"/>
              </a:defRPr>
            </a:lvl1pPr>
          </a:lstStyle>
          <a:p>
            <a:r>
              <a:rPr lang="en-US" altLang="ko-K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4D71C4-8C03-4374-BBCB-75E0544E9A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300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300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E63C-4D7A-49A0-A54C-295CC05C52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52233E-D080-442F-9A0B-0AE8CE8FC7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62F379-CE4F-486F-BF3F-C3EC705F62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9EC9AF-440F-4D53-8071-7161E623F35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7DF70C-C62D-4243-9DF2-64109E36E0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1D97ADA-4EB9-489E-A51E-2F8E856DCFB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9B8D38-AF90-4B92-B018-DD2CB0696C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7E02FB-E5C5-4A43-8BF6-968D88D3C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EF39A-20EB-4CEF-801C-01D3B110D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2700000" scaled="1"/>
        </a:gra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2038"/>
        </p:xfrm>
        <a:graphic>
          <a:graphicData uri="http://schemas.openxmlformats.org/presentationml/2006/ole">
            <p:oleObj spid="_x0000_s1039" name="Image" r:id="rId14" imgW="10387302" imgH="1205924" progId="">
              <p:embed/>
            </p:oleObj>
          </a:graphicData>
        </a:graphic>
      </p:graphicFrame>
      <p:sp>
        <p:nvSpPr>
          <p:cNvPr id="1027" name="Rectangle 3"/>
          <p:cNvSpPr>
            <a:spLocks noGrp="1" noChangeArrowheads="1"/>
          </p:cNvSpPr>
          <p:nvPr>
            <p:ph type="body" idx="1"/>
          </p:nvPr>
        </p:nvSpPr>
        <p:spPr bwMode="auto">
          <a:xfrm>
            <a:off x="457200" y="13716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539141-F741-44A4-BB29-7106F3FE7EFA}" type="slidenum">
              <a:rPr lang="en-US"/>
              <a:pPr/>
              <a:t>‹#›</a:t>
            </a:fld>
            <a:endParaRPr lang="en-US"/>
          </a:p>
        </p:txBody>
      </p:sp>
      <p:sp>
        <p:nvSpPr>
          <p:cNvPr id="1026" name="Rectangle 2"/>
          <p:cNvSpPr>
            <a:spLocks noGrp="1" noChangeArrowheads="1"/>
          </p:cNvSpPr>
          <p:nvPr>
            <p:ph type="title"/>
          </p:nvPr>
        </p:nvSpPr>
        <p:spPr bwMode="auto">
          <a:xfrm>
            <a:off x="990600" y="319088"/>
            <a:ext cx="7543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Rectangle 16"/>
          <p:cNvSpPr>
            <a:spLocks noChangeArrowheads="1"/>
          </p:cNvSpPr>
          <p:nvPr/>
        </p:nvSpPr>
        <p:spPr bwMode="gray">
          <a:xfrm>
            <a:off x="0" y="10668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defRPr>
      </a:lvl2pPr>
      <a:lvl3pPr algn="r" rtl="0" fontAlgn="base">
        <a:spcBef>
          <a:spcPct val="0"/>
        </a:spcBef>
        <a:spcAft>
          <a:spcPct val="0"/>
        </a:spcAft>
        <a:defRPr sz="3600">
          <a:solidFill>
            <a:schemeClr val="tx2"/>
          </a:solidFill>
          <a:latin typeface="Arial" charset="0"/>
        </a:defRPr>
      </a:lvl3pPr>
      <a:lvl4pPr algn="r" rtl="0" fontAlgn="base">
        <a:spcBef>
          <a:spcPct val="0"/>
        </a:spcBef>
        <a:spcAft>
          <a:spcPct val="0"/>
        </a:spcAft>
        <a:defRPr sz="3600">
          <a:solidFill>
            <a:schemeClr val="tx2"/>
          </a:solidFill>
          <a:latin typeface="Arial" charset="0"/>
        </a:defRPr>
      </a:lvl4pPr>
      <a:lvl5pPr algn="r" rtl="0" fontAlgn="base">
        <a:spcBef>
          <a:spcPct val="0"/>
        </a:spcBef>
        <a:spcAft>
          <a:spcPct val="0"/>
        </a:spcAft>
        <a:defRPr sz="3600">
          <a:solidFill>
            <a:schemeClr val="tx2"/>
          </a:solidFill>
          <a:latin typeface="Arial" charset="0"/>
        </a:defRPr>
      </a:lvl5pPr>
      <a:lvl6pPr marL="457200" algn="r" rtl="0" fontAlgn="base">
        <a:spcBef>
          <a:spcPct val="0"/>
        </a:spcBef>
        <a:spcAft>
          <a:spcPct val="0"/>
        </a:spcAft>
        <a:defRPr sz="3600">
          <a:solidFill>
            <a:schemeClr val="tx2"/>
          </a:solidFill>
          <a:latin typeface="Arial" charset="0"/>
        </a:defRPr>
      </a:lvl6pPr>
      <a:lvl7pPr marL="914400" algn="r" rtl="0" fontAlgn="base">
        <a:spcBef>
          <a:spcPct val="0"/>
        </a:spcBef>
        <a:spcAft>
          <a:spcPct val="0"/>
        </a:spcAft>
        <a:defRPr sz="3600">
          <a:solidFill>
            <a:schemeClr val="tx2"/>
          </a:solidFill>
          <a:latin typeface="Arial" charset="0"/>
        </a:defRPr>
      </a:lvl7pPr>
      <a:lvl8pPr marL="1371600" algn="r" rtl="0" fontAlgn="base">
        <a:spcBef>
          <a:spcPct val="0"/>
        </a:spcBef>
        <a:spcAft>
          <a:spcPct val="0"/>
        </a:spcAft>
        <a:defRPr sz="3600">
          <a:solidFill>
            <a:schemeClr val="tx2"/>
          </a:solidFill>
          <a:latin typeface="Arial" charset="0"/>
        </a:defRPr>
      </a:lvl8pPr>
      <a:lvl9pPr marL="1828800" algn="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2"/>
          </a:solidFill>
          <a:latin typeface="+mj-lt"/>
        </a:defRPr>
      </a:lvl2pPr>
      <a:lvl3pPr marL="1143000" indent="-228600" algn="l" rtl="0" fontAlgn="base">
        <a:spcBef>
          <a:spcPct val="20000"/>
        </a:spcBef>
        <a:spcAft>
          <a:spcPct val="0"/>
        </a:spcAft>
        <a:buClr>
          <a:schemeClr val="tx1"/>
        </a:buClr>
        <a:buChar char="•"/>
        <a:defRPr sz="2400">
          <a:solidFill>
            <a:schemeClr val="tx2"/>
          </a:solidFill>
          <a:latin typeface="+mj-lt"/>
        </a:defRPr>
      </a:lvl3pPr>
      <a:lvl4pPr marL="1600200" indent="-228600" algn="l" rtl="0" fontAlgn="base">
        <a:spcBef>
          <a:spcPct val="20000"/>
        </a:spcBef>
        <a:spcAft>
          <a:spcPct val="0"/>
        </a:spcAft>
        <a:buChar char="–"/>
        <a:defRPr sz="2000">
          <a:solidFill>
            <a:schemeClr val="tx2"/>
          </a:solidFill>
          <a:latin typeface="+mj-lt"/>
        </a:defRPr>
      </a:lvl4pPr>
      <a:lvl5pPr marL="2057400" indent="-228600" algn="l" rtl="0" fontAlgn="base">
        <a:spcBef>
          <a:spcPct val="20000"/>
        </a:spcBef>
        <a:spcAft>
          <a:spcPct val="0"/>
        </a:spcAft>
        <a:buChar char="»"/>
        <a:defRPr sz="2000">
          <a:solidFill>
            <a:schemeClr val="tx2"/>
          </a:solidFill>
          <a:latin typeface="+mj-lt"/>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219200"/>
            <a:ext cx="7924800" cy="1012825"/>
          </a:xfrm>
        </p:spPr>
        <p:txBody>
          <a:bodyPr/>
          <a:lstStyle/>
          <a:p>
            <a:r>
              <a:rPr lang="en-US" sz="4000" smtClean="0"/>
              <a:t>Linux</a:t>
            </a:r>
            <a:endParaRPr lang="en-US" sz="3600">
              <a:solidFill>
                <a:srgbClr val="C4D806"/>
              </a:solidFill>
            </a:endParaRPr>
          </a:p>
        </p:txBody>
      </p:sp>
      <p:sp>
        <p:nvSpPr>
          <p:cNvPr id="2051" name="Rectangle 3"/>
          <p:cNvSpPr>
            <a:spLocks noGrp="1" noChangeArrowheads="1"/>
          </p:cNvSpPr>
          <p:nvPr>
            <p:ph type="subTitle" idx="1"/>
          </p:nvPr>
        </p:nvSpPr>
        <p:spPr/>
        <p:txBody>
          <a:bodyPr/>
          <a:lstStyle/>
          <a:p>
            <a:r>
              <a:rPr lang="en-US" err="1" smtClean="0"/>
              <a:t>Hoàng</a:t>
            </a:r>
            <a:r>
              <a:rPr lang="en-US" smtClean="0"/>
              <a:t> </a:t>
            </a:r>
            <a:r>
              <a:rPr lang="en-US" err="1" smtClean="0"/>
              <a:t>Đức</a:t>
            </a:r>
            <a:r>
              <a:rPr lang="en-US" smtClean="0"/>
              <a:t> </a:t>
            </a:r>
            <a:r>
              <a:rPr lang="en-US" err="1" smtClean="0"/>
              <a:t>Quang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Tạm dừng và đánh thức tiến trình</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lnSpc>
                <a:spcPct val="80000"/>
              </a:lnSpc>
            </a:pPr>
            <a:r>
              <a:rPr lang="en-US" sz="2400" smtClean="0"/>
              <a:t>Tạm dừng tiến trình đang chạy và đưa vào hậu cảnh bằng phím Ctrl + Z</a:t>
            </a:r>
          </a:p>
          <a:p>
            <a:pPr>
              <a:lnSpc>
                <a:spcPct val="80000"/>
              </a:lnSpc>
            </a:pPr>
            <a:r>
              <a:rPr lang="en-US" sz="2400" smtClean="0"/>
              <a:t>Lệnh jobs</a:t>
            </a:r>
          </a:p>
          <a:p>
            <a:pPr>
              <a:lnSpc>
                <a:spcPct val="80000"/>
              </a:lnSpc>
              <a:buNone/>
            </a:pPr>
            <a:r>
              <a:rPr lang="en-US" sz="2400" smtClean="0"/>
              <a:t>	$jobs</a:t>
            </a:r>
          </a:p>
          <a:p>
            <a:pPr>
              <a:lnSpc>
                <a:spcPct val="80000"/>
              </a:lnSpc>
              <a:buNone/>
            </a:pPr>
            <a:r>
              <a:rPr lang="en-US" sz="2400" smtClean="0"/>
              <a:t>	[1] + Stopped	find / -name pro –print &gt; results.txt</a:t>
            </a:r>
          </a:p>
          <a:p>
            <a:pPr>
              <a:lnSpc>
                <a:spcPct val="80000"/>
              </a:lnSpc>
            </a:pPr>
            <a:r>
              <a:rPr lang="en-US" sz="2400" smtClean="0"/>
              <a:t>Lệnh bg</a:t>
            </a:r>
          </a:p>
          <a:p>
            <a:pPr>
              <a:lnSpc>
                <a:spcPct val="80000"/>
              </a:lnSpc>
              <a:buNone/>
            </a:pPr>
            <a:r>
              <a:rPr lang="en-US" sz="2400" smtClean="0"/>
              <a:t>	#bg 1</a:t>
            </a:r>
          </a:p>
          <a:p>
            <a:pPr>
              <a:lnSpc>
                <a:spcPct val="80000"/>
              </a:lnSpc>
              <a:buNone/>
            </a:pPr>
            <a:r>
              <a:rPr lang="en-US" sz="2400" smtClean="0"/>
              <a:t>	find / -name pro –print &gt; results.txt</a:t>
            </a:r>
          </a:p>
          <a:p>
            <a:pPr>
              <a:lnSpc>
                <a:spcPct val="80000"/>
              </a:lnSpc>
              <a:buNone/>
            </a:pPr>
            <a:r>
              <a:rPr lang="en-US" sz="2400" smtClean="0"/>
              <a:t>	#jobs</a:t>
            </a:r>
          </a:p>
          <a:p>
            <a:pPr>
              <a:lnSpc>
                <a:spcPct val="80000"/>
              </a:lnSpc>
              <a:buNone/>
            </a:pPr>
            <a:r>
              <a:rPr lang="en-US" sz="2400" smtClean="0"/>
              <a:t>	[1] + Running	find / -name pro –print &gt; results.txt</a:t>
            </a:r>
          </a:p>
          <a:p>
            <a:pPr>
              <a:lnSpc>
                <a:spcPct val="80000"/>
              </a:lnSpc>
            </a:pPr>
            <a:r>
              <a:rPr lang="en-US" sz="2400" smtClean="0"/>
              <a:t>Lệnh fg dùng để đưa một tiến trình từ hậu cảnh sang tiền cảnh</a:t>
            </a:r>
          </a:p>
          <a:p>
            <a:pPr>
              <a:lnSpc>
                <a:spcPct val="80000"/>
              </a:lnSpc>
              <a:buNone/>
            </a:pPr>
            <a:r>
              <a:rPr lang="en-US" sz="2400" smtClean="0"/>
              <a:t>	#fg [sốthứtựtiểntình] </a:t>
            </a:r>
          </a:p>
          <a:p>
            <a:endParaRPr lang="en-US" sz="2400" smtClean="0"/>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Lệnh top</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z="2400" smtClean="0">
                <a:ea typeface="Arial Unicode MS" pitchFamily="34" charset="-128"/>
                <a:cs typeface="Arial Unicode MS" pitchFamily="34" charset="-128"/>
              </a:rPr>
              <a:t>Hiển thị sự hoạt động của các tiến trình, đặc biệt là các thông tin về tài nguyên hệ thống cũng như việc sử dụng tài nguyên đó của từng tiến trình. Với lệnh đơn giản top, ta sẽ có </a:t>
            </a:r>
          </a:p>
          <a:p>
            <a:pPr algn="just">
              <a:lnSpc>
                <a:spcPct val="90000"/>
              </a:lnSpc>
            </a:pPr>
            <a:endParaRPr lang="en-US" sz="2400" smtClean="0">
              <a:ea typeface="Arial Unicode MS" pitchFamily="34" charset="-128"/>
              <a:cs typeface="Arial Unicode MS" pitchFamily="34" charset="-128"/>
            </a:endParaRPr>
          </a:p>
          <a:p>
            <a:pPr>
              <a:lnSpc>
                <a:spcPct val="90000"/>
              </a:lnSpc>
              <a:buNone/>
            </a:pPr>
            <a:r>
              <a:rPr lang="en-US" sz="1400" smtClean="0">
                <a:latin typeface="Courier New" pitchFamily="49" charset="0"/>
                <a:ea typeface="Arial Unicode MS" pitchFamily="34" charset="-128"/>
                <a:cs typeface="Arial Unicode MS" pitchFamily="34" charset="-128"/>
              </a:rPr>
              <a:t>11:09am  up 46 days, 17:44,  2 users,  load average: 0.08, 0.03, 0.01</a:t>
            </a:r>
          </a:p>
          <a:p>
            <a:pPr>
              <a:lnSpc>
                <a:spcPct val="90000"/>
              </a:lnSpc>
              <a:buNone/>
            </a:pPr>
            <a:r>
              <a:rPr lang="en-US" sz="1400" smtClean="0">
                <a:latin typeface="Courier New" pitchFamily="49" charset="0"/>
                <a:ea typeface="Arial Unicode MS" pitchFamily="34" charset="-128"/>
                <a:cs typeface="Arial Unicode MS" pitchFamily="34" charset="-128"/>
              </a:rPr>
              <a:t>63 processes: 61 sleeping, 2 running, 0 zombie, 0 stopped</a:t>
            </a:r>
          </a:p>
          <a:p>
            <a:pPr>
              <a:lnSpc>
                <a:spcPct val="90000"/>
              </a:lnSpc>
              <a:buNone/>
            </a:pPr>
            <a:r>
              <a:rPr lang="en-US" sz="1400" smtClean="0">
                <a:latin typeface="Courier New" pitchFamily="49" charset="0"/>
                <a:ea typeface="Arial Unicode MS" pitchFamily="34" charset="-128"/>
                <a:cs typeface="Arial Unicode MS" pitchFamily="34" charset="-128"/>
              </a:rPr>
              <a:t>CPU states:  0.1% user,  0.0% system,  0.0% nice, 99.8% idle</a:t>
            </a:r>
          </a:p>
          <a:p>
            <a:pPr>
              <a:lnSpc>
                <a:spcPct val="90000"/>
              </a:lnSpc>
              <a:buNone/>
            </a:pPr>
            <a:r>
              <a:rPr lang="en-US" sz="1400" smtClean="0">
                <a:latin typeface="Courier New" pitchFamily="49" charset="0"/>
                <a:ea typeface="Arial Unicode MS" pitchFamily="34" charset="-128"/>
                <a:cs typeface="Arial Unicode MS" pitchFamily="34" charset="-128"/>
              </a:rPr>
              <a:t>Mem:   126644K av,  121568K used, 5076K free,  0K shrd,   25404K buff</a:t>
            </a:r>
          </a:p>
          <a:p>
            <a:pPr>
              <a:lnSpc>
                <a:spcPct val="90000"/>
              </a:lnSpc>
              <a:buNone/>
            </a:pPr>
            <a:r>
              <a:rPr lang="en-US" sz="1400" smtClean="0">
                <a:latin typeface="Courier New" pitchFamily="49" charset="0"/>
                <a:ea typeface="Arial Unicode MS" pitchFamily="34" charset="-128"/>
                <a:cs typeface="Arial Unicode MS" pitchFamily="34" charset="-128"/>
              </a:rPr>
              <a:t>Swap:  136544K av, 9836K used,  126708K free  36040K cached</a:t>
            </a:r>
          </a:p>
          <a:p>
            <a:pPr>
              <a:lnSpc>
                <a:spcPct val="90000"/>
              </a:lnSpc>
              <a:buNone/>
            </a:pPr>
            <a:r>
              <a:rPr lang="en-US" sz="1400" smtClean="0">
                <a:latin typeface="Courier New" pitchFamily="49" charset="0"/>
                <a:ea typeface="Arial Unicode MS" pitchFamily="34" charset="-128"/>
                <a:cs typeface="Arial Unicode MS" pitchFamily="34" charset="-128"/>
              </a:rPr>
              <a:t> </a:t>
            </a:r>
          </a:p>
          <a:p>
            <a:pPr>
              <a:lnSpc>
                <a:spcPct val="90000"/>
              </a:lnSpc>
              <a:buNone/>
            </a:pPr>
            <a:r>
              <a:rPr lang="en-US" sz="1400" smtClean="0">
                <a:latin typeface="Courier New" pitchFamily="49" charset="0"/>
                <a:ea typeface="Arial Unicode MS" pitchFamily="34" charset="-128"/>
                <a:cs typeface="Arial Unicode MS" pitchFamily="34" charset="-128"/>
              </a:rPr>
              <a:t>  PID USER     PRI  NI  SIZE  RSS SHARE STAT %CPU %MEM   TIME COMMAND</a:t>
            </a:r>
          </a:p>
          <a:p>
            <a:pPr>
              <a:lnSpc>
                <a:spcPct val="90000"/>
              </a:lnSpc>
              <a:buNone/>
            </a:pPr>
            <a:r>
              <a:rPr lang="en-US" sz="1400" smtClean="0">
                <a:latin typeface="Courier New" pitchFamily="49" charset="0"/>
                <a:ea typeface="Arial Unicode MS" pitchFamily="34" charset="-128"/>
                <a:cs typeface="Arial Unicode MS" pitchFamily="34" charset="-128"/>
              </a:rPr>
              <a:t>27568 quang     11   0  1052 1052   836 R     0.1  0.8   0:00 top</a:t>
            </a:r>
          </a:p>
          <a:p>
            <a:pPr>
              <a:lnSpc>
                <a:spcPct val="90000"/>
              </a:lnSpc>
              <a:buNone/>
            </a:pPr>
            <a:r>
              <a:rPr lang="en-US" sz="1400" smtClean="0">
                <a:latin typeface="Courier New" pitchFamily="49" charset="0"/>
                <a:ea typeface="Arial Unicode MS" pitchFamily="34" charset="-128"/>
                <a:cs typeface="Arial Unicode MS" pitchFamily="34" charset="-128"/>
              </a:rPr>
              <a:t>    1 root       0   0   124   72    68 S     0.0  0.0   0:25 init</a:t>
            </a:r>
          </a:p>
          <a:p>
            <a:pPr>
              <a:lnSpc>
                <a:spcPct val="90000"/>
              </a:lnSpc>
              <a:buNone/>
            </a:pPr>
            <a:r>
              <a:rPr lang="en-US" sz="1400" smtClean="0">
                <a:latin typeface="Courier New" pitchFamily="49" charset="0"/>
                <a:ea typeface="Arial Unicode MS" pitchFamily="34" charset="-128"/>
                <a:cs typeface="Arial Unicode MS" pitchFamily="34" charset="-128"/>
              </a:rPr>
              <a:t>    2 root       8   0     0    0     0 SW    0.0  0.0   0:00 kevent</a:t>
            </a:r>
            <a:endParaRPr lang="en-US" sz="1400" smtClean="0"/>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Lệnh top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en-US" smtClean="0">
                <a:ea typeface="Arial Unicode MS" pitchFamily="34" charset="-128"/>
                <a:cs typeface="Arial Unicode MS" pitchFamily="34" charset="-128"/>
              </a:rPr>
              <a:t>Số % máy rảnh (idle) in đậm trên là rất quan trọng. Một máy rảnh dưới 50% là một máy quá tải và cần được xem xét. Lệnh top còn cho phép theo dõi xem có tiến trình nào chiếm dụng quá nhiều thời gian CPU cũng như truy cập đĩa không.</a:t>
            </a:r>
          </a:p>
          <a:p>
            <a:pPr algn="just"/>
            <a:r>
              <a:rPr lang="en-US" smtClean="0">
                <a:ea typeface="Arial Unicode MS" pitchFamily="34" charset="-128"/>
                <a:cs typeface="Arial Unicode MS" pitchFamily="34" charset="-128"/>
              </a:rPr>
              <a:t>Ngoài ra, một số lệnh khác</a:t>
            </a:r>
          </a:p>
          <a:p>
            <a:pPr lvl="1" algn="just"/>
            <a:r>
              <a:rPr lang="en-US" smtClean="0">
                <a:ea typeface="Arial Unicode MS" pitchFamily="34" charset="-128"/>
                <a:cs typeface="Arial Unicode MS" pitchFamily="34" charset="-128"/>
              </a:rPr>
              <a:t>sar: , iostat ... cũng cho phép xem xét với các mục đích khác nhau hoạt động của máy chủ.</a:t>
            </a:r>
            <a:endParaRPr lang="en-US"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vmstat</a:t>
            </a:r>
            <a:endParaRPr lang="en-US"/>
          </a:p>
        </p:txBody>
      </p:sp>
      <p:sp>
        <p:nvSpPr>
          <p:cNvPr id="3" name="Content Placeholder 2"/>
          <p:cNvSpPr>
            <a:spLocks noGrp="1"/>
          </p:cNvSpPr>
          <p:nvPr>
            <p:ph idx="1"/>
          </p:nvPr>
        </p:nvSpPr>
        <p:spPr/>
        <p:txBody>
          <a:bodyPr/>
          <a:lstStyle/>
          <a:p>
            <a:r>
              <a:rPr lang="en-US" smtClean="0"/>
              <a:t>Thông báo tình trạng bộ nhớ ảo</a:t>
            </a:r>
            <a:endParaRPr lang="en-US"/>
          </a:p>
        </p:txBody>
      </p:sp>
      <p:pic>
        <p:nvPicPr>
          <p:cNvPr id="4098" name="Picture 2"/>
          <p:cNvPicPr>
            <a:picLocks noChangeAspect="1" noChangeArrowheads="1"/>
          </p:cNvPicPr>
          <p:nvPr/>
        </p:nvPicPr>
        <p:blipFill>
          <a:blip r:embed="rId2"/>
          <a:srcRect/>
          <a:stretch>
            <a:fillRect/>
          </a:stretch>
        </p:blipFill>
        <p:spPr bwMode="auto">
          <a:xfrm>
            <a:off x="533400" y="2286000"/>
            <a:ext cx="8235838" cy="140493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33400" y="4300538"/>
            <a:ext cx="8215310" cy="16430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mpstat</a:t>
            </a:r>
            <a:endParaRPr lang="en-US"/>
          </a:p>
        </p:txBody>
      </p:sp>
      <p:sp>
        <p:nvSpPr>
          <p:cNvPr id="3" name="Content Placeholder 2"/>
          <p:cNvSpPr>
            <a:spLocks noGrp="1"/>
          </p:cNvSpPr>
          <p:nvPr>
            <p:ph idx="1"/>
          </p:nvPr>
        </p:nvSpPr>
        <p:spPr>
          <a:xfrm>
            <a:off x="457200" y="1371601"/>
            <a:ext cx="8229600" cy="1143000"/>
          </a:xfrm>
        </p:spPr>
        <p:txBody>
          <a:bodyPr/>
          <a:lstStyle/>
          <a:p>
            <a:r>
              <a:rPr lang="en-US" smtClean="0"/>
              <a:t>Cho biết việc sử dụng cpu trong hệ thống nhiều cpu</a:t>
            </a:r>
            <a:endParaRPr lang="en-US"/>
          </a:p>
        </p:txBody>
      </p:sp>
      <p:pic>
        <p:nvPicPr>
          <p:cNvPr id="4098" name="Picture 2"/>
          <p:cNvPicPr>
            <a:picLocks noChangeAspect="1" noChangeArrowheads="1"/>
          </p:cNvPicPr>
          <p:nvPr/>
        </p:nvPicPr>
        <p:blipFill>
          <a:blip r:embed="rId2"/>
          <a:srcRect/>
          <a:stretch>
            <a:fillRect/>
          </a:stretch>
        </p:blipFill>
        <p:spPr bwMode="auto">
          <a:xfrm>
            <a:off x="152400" y="2743200"/>
            <a:ext cx="8922899" cy="1676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sar</a:t>
            </a:r>
            <a:endParaRPr lang="en-US"/>
          </a:p>
        </p:txBody>
      </p:sp>
      <p:sp>
        <p:nvSpPr>
          <p:cNvPr id="3" name="Content Placeholder 2"/>
          <p:cNvSpPr>
            <a:spLocks noGrp="1"/>
          </p:cNvSpPr>
          <p:nvPr>
            <p:ph idx="1"/>
          </p:nvPr>
        </p:nvSpPr>
        <p:spPr/>
        <p:txBody>
          <a:bodyPr/>
          <a:lstStyle/>
          <a:p>
            <a:r>
              <a:rPr lang="en-US" smtClean="0"/>
              <a:t>Hiển thị trạng thái hiện hành của cpu</a:t>
            </a:r>
            <a:endParaRPr lang="en-US"/>
          </a:p>
        </p:txBody>
      </p:sp>
      <p:pic>
        <p:nvPicPr>
          <p:cNvPr id="5122" name="Picture 2"/>
          <p:cNvPicPr>
            <a:picLocks noChangeAspect="1" noChangeArrowheads="1"/>
          </p:cNvPicPr>
          <p:nvPr/>
        </p:nvPicPr>
        <p:blipFill>
          <a:blip r:embed="rId2"/>
          <a:srcRect/>
          <a:stretch>
            <a:fillRect/>
          </a:stretch>
        </p:blipFill>
        <p:spPr bwMode="auto">
          <a:xfrm>
            <a:off x="651809" y="2043113"/>
            <a:ext cx="8187391" cy="46624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iostat</a:t>
            </a:r>
            <a:endParaRPr lang="en-US"/>
          </a:p>
        </p:txBody>
      </p:sp>
      <p:sp>
        <p:nvSpPr>
          <p:cNvPr id="3" name="Content Placeholder 2"/>
          <p:cNvSpPr>
            <a:spLocks noGrp="1"/>
          </p:cNvSpPr>
          <p:nvPr>
            <p:ph idx="1"/>
          </p:nvPr>
        </p:nvSpPr>
        <p:spPr/>
        <p:txBody>
          <a:bodyPr/>
          <a:lstStyle/>
          <a:p>
            <a:r>
              <a:rPr lang="en-US" smtClean="0"/>
              <a:t>Thống kê về tình hình sử dụng cpu, xuất/nhập trên các thiết bị ngoại vi và các phân vùng ổ cứng</a:t>
            </a:r>
            <a:endParaRPr lang="en-US"/>
          </a:p>
        </p:txBody>
      </p:sp>
      <p:pic>
        <p:nvPicPr>
          <p:cNvPr id="6146" name="Picture 2"/>
          <p:cNvPicPr>
            <a:picLocks noChangeAspect="1" noChangeArrowheads="1"/>
          </p:cNvPicPr>
          <p:nvPr/>
        </p:nvPicPr>
        <p:blipFill>
          <a:blip r:embed="rId2"/>
          <a:srcRect/>
          <a:stretch>
            <a:fillRect/>
          </a:stretch>
        </p:blipFill>
        <p:spPr bwMode="auto">
          <a:xfrm>
            <a:off x="640860" y="3000375"/>
            <a:ext cx="8119008" cy="24098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GUI</a:t>
            </a:r>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1676400" y="1371600"/>
            <a:ext cx="6096000" cy="533738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GUI (2)</a:t>
            </a:r>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1702289" y="1447800"/>
            <a:ext cx="6070111" cy="491261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Một số lệnh khác</a:t>
            </a:r>
            <a:endParaRPr lang="en-US"/>
          </a:p>
        </p:txBody>
      </p:sp>
      <p:sp>
        <p:nvSpPr>
          <p:cNvPr id="66563" name="Rectangle 3"/>
          <p:cNvSpPr>
            <a:spLocks noGrp="1" noChangeArrowheads="1"/>
          </p:cNvSpPr>
          <p:nvPr>
            <p:ph type="body" idx="1"/>
          </p:nvPr>
        </p:nvSpPr>
        <p:spPr>
          <a:xfrm>
            <a:off x="838200" y="1371600"/>
            <a:ext cx="7848600" cy="5029200"/>
          </a:xfrm>
        </p:spPr>
        <p:txBody>
          <a:bodyPr/>
          <a:lstStyle/>
          <a:p>
            <a:pPr algn="just">
              <a:buFont typeface="Symbol" pitchFamily="18" charset="2"/>
              <a:buChar char=""/>
            </a:pPr>
            <a:r>
              <a:rPr lang="en-US" sz="2200" smtClean="0"/>
              <a:t>Lệnh pstree dùng để xem thông tin cây tiến trình trong hệ thống.</a:t>
            </a:r>
          </a:p>
          <a:p>
            <a:pPr algn="just">
              <a:buNone/>
            </a:pPr>
            <a:r>
              <a:rPr lang="en-US" sz="2200" smtClean="0"/>
              <a:t>	#pstree –np</a:t>
            </a:r>
          </a:p>
          <a:p>
            <a:pPr algn="just"/>
            <a:r>
              <a:rPr lang="en-US" sz="2200" smtClean="0"/>
              <a:t>pgrep &lt;option&gt; &lt;parameter&gt;</a:t>
            </a:r>
          </a:p>
          <a:p>
            <a:pPr lvl="1" algn="just"/>
            <a:r>
              <a:rPr lang="en-US" sz="2200" smtClean="0"/>
              <a:t>Liệt kê tiến trình theo tên, và các thuộc tính khác, ví dụ: pgrep -u root sshd</a:t>
            </a:r>
          </a:p>
          <a:p>
            <a:pPr algn="just"/>
            <a:r>
              <a:rPr lang="en-US" sz="2200" smtClean="0"/>
              <a:t>pkill hủy tiến trình dựa vào tên</a:t>
            </a:r>
          </a:p>
          <a:p>
            <a:pPr algn="just"/>
            <a:r>
              <a:rPr lang="vi-VN" sz="2200" smtClean="0"/>
              <a:t>uptime</a:t>
            </a:r>
            <a:r>
              <a:rPr lang="vi-VN" sz="2200" smtClean="0"/>
              <a:t>: thể hiện thời gian của hệ thống</a:t>
            </a:r>
            <a:r>
              <a:rPr lang="en-US" sz="2200" smtClean="0"/>
              <a:t>, thời gian hệ thống đã chạy, số user đang đăng nhập, và tải </a:t>
            </a:r>
            <a:r>
              <a:rPr lang="vi-VN" sz="2200" smtClean="0"/>
              <a:t>trung bình trong khoảng thời</a:t>
            </a:r>
            <a:r>
              <a:rPr lang="en-US" sz="2200" smtClean="0"/>
              <a:t> 1 phút,</a:t>
            </a:r>
            <a:r>
              <a:rPr lang="vi-VN" sz="2200" smtClean="0"/>
              <a:t> 5 phút</a:t>
            </a:r>
            <a:r>
              <a:rPr lang="en-US" sz="2200" smtClean="0"/>
              <a:t>,</a:t>
            </a:r>
            <a:r>
              <a:rPr lang="vi-VN" sz="2200" smtClean="0"/>
              <a:t> và 15 phút</a:t>
            </a:r>
            <a:r>
              <a:rPr lang="en-US" sz="2200" smtClean="0"/>
              <a:t> trước đó</a:t>
            </a:r>
            <a:r>
              <a:rPr lang="vi-VN" sz="2200" smtClean="0"/>
              <a:t>. </a:t>
            </a:r>
            <a:endParaRPr lang="en-US" sz="2200" smtClean="0"/>
          </a:p>
          <a:p>
            <a:pPr algn="just"/>
            <a:r>
              <a:rPr lang="en-US" sz="2200" smtClean="0"/>
              <a:t>free: hiển thị thông tin về bộ nhớ của máy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8" name="Rectangle 22"/>
          <p:cNvSpPr>
            <a:spLocks noGrp="1" noChangeArrowheads="1"/>
          </p:cNvSpPr>
          <p:nvPr>
            <p:ph type="title"/>
          </p:nvPr>
        </p:nvSpPr>
        <p:spPr/>
        <p:txBody>
          <a:bodyPr/>
          <a:lstStyle/>
          <a:p>
            <a:r>
              <a:rPr lang="en-US" err="1" smtClean="0"/>
              <a:t>Nội</a:t>
            </a:r>
            <a:r>
              <a:rPr lang="en-US" smtClean="0"/>
              <a:t> dung</a:t>
            </a:r>
            <a:endParaRPr lang="en-US"/>
          </a:p>
        </p:txBody>
      </p:sp>
      <p:grpSp>
        <p:nvGrpSpPr>
          <p:cNvPr id="65548" name="Group 12"/>
          <p:cNvGrpSpPr>
            <a:grpSpLocks/>
          </p:cNvGrpSpPr>
          <p:nvPr/>
        </p:nvGrpSpPr>
        <p:grpSpPr bwMode="auto">
          <a:xfrm>
            <a:off x="2005013" y="3232150"/>
            <a:ext cx="609600" cy="609600"/>
            <a:chOff x="816" y="1872"/>
            <a:chExt cx="384" cy="384"/>
          </a:xfrm>
        </p:grpSpPr>
        <p:sp>
          <p:nvSpPr>
            <p:cNvPr id="65549"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0"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1"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2"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3" name="Oval 1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54" name="Oval 1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55"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56" name="Oval 2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57" name="Oval 2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1" name="Line 25"/>
          <p:cNvSpPr>
            <a:spLocks noChangeShapeType="1"/>
          </p:cNvSpPr>
          <p:nvPr/>
        </p:nvSpPr>
        <p:spPr bwMode="auto">
          <a:xfrm>
            <a:off x="2514600" y="379412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2" name="Text Box 26"/>
          <p:cNvSpPr txBox="1">
            <a:spLocks noChangeArrowheads="1"/>
          </p:cNvSpPr>
          <p:nvPr/>
        </p:nvSpPr>
        <p:spPr bwMode="auto">
          <a:xfrm>
            <a:off x="2743200" y="3217862"/>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Các lệnh về tiến trình</a:t>
            </a:r>
            <a:endParaRPr lang="en-US" sz="2400">
              <a:solidFill>
                <a:schemeClr val="tx2"/>
              </a:solidFill>
            </a:endParaRPr>
          </a:p>
        </p:txBody>
      </p:sp>
      <p:sp>
        <p:nvSpPr>
          <p:cNvPr id="65578" name="Text Box 42"/>
          <p:cNvSpPr txBox="1">
            <a:spLocks noChangeArrowheads="1"/>
          </p:cNvSpPr>
          <p:nvPr/>
        </p:nvSpPr>
        <p:spPr bwMode="gray">
          <a:xfrm>
            <a:off x="2133600" y="3316288"/>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2</a:t>
            </a:r>
          </a:p>
        </p:txBody>
      </p:sp>
      <p:sp>
        <p:nvSpPr>
          <p:cNvPr id="65563" name="Line 27"/>
          <p:cNvSpPr>
            <a:spLocks noChangeShapeType="1"/>
          </p:cNvSpPr>
          <p:nvPr/>
        </p:nvSpPr>
        <p:spPr bwMode="auto">
          <a:xfrm>
            <a:off x="2514600" y="46863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4" name="Text Box 28"/>
          <p:cNvSpPr txBox="1">
            <a:spLocks noChangeArrowheads="1"/>
          </p:cNvSpPr>
          <p:nvPr/>
        </p:nvSpPr>
        <p:spPr bwMode="auto">
          <a:xfrm>
            <a:off x="2743200" y="4152900"/>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Các lệnh về lập lịch</a:t>
            </a:r>
            <a:endParaRPr lang="en-US" sz="2400">
              <a:solidFill>
                <a:schemeClr val="tx2"/>
              </a:solidFill>
            </a:endParaRPr>
          </a:p>
        </p:txBody>
      </p:sp>
      <p:grpSp>
        <p:nvGrpSpPr>
          <p:cNvPr id="65593" name="Group 57"/>
          <p:cNvGrpSpPr>
            <a:grpSpLocks/>
          </p:cNvGrpSpPr>
          <p:nvPr/>
        </p:nvGrpSpPr>
        <p:grpSpPr bwMode="auto">
          <a:xfrm>
            <a:off x="2022475" y="4114800"/>
            <a:ext cx="609600" cy="609600"/>
            <a:chOff x="1274" y="2437"/>
            <a:chExt cx="384" cy="384"/>
          </a:xfrm>
        </p:grpSpPr>
        <p:sp>
          <p:nvSpPr>
            <p:cNvPr id="65582"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83"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84"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5"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86"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587"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88"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89"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0"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1"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2" name="Text Box 56"/>
          <p:cNvSpPr txBox="1">
            <a:spLocks noChangeArrowheads="1"/>
          </p:cNvSpPr>
          <p:nvPr/>
        </p:nvSpPr>
        <p:spPr bwMode="gray">
          <a:xfrm>
            <a:off x="2147888" y="420846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59" name="Line 23"/>
          <p:cNvSpPr>
            <a:spLocks noChangeShapeType="1"/>
          </p:cNvSpPr>
          <p:nvPr/>
        </p:nvSpPr>
        <p:spPr bwMode="auto">
          <a:xfrm>
            <a:off x="2514600" y="287972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0" name="Text Box 24"/>
          <p:cNvSpPr txBox="1">
            <a:spLocks noChangeArrowheads="1"/>
          </p:cNvSpPr>
          <p:nvPr/>
        </p:nvSpPr>
        <p:spPr bwMode="auto">
          <a:xfrm>
            <a:off x="2743200" y="2346325"/>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Định nghĩa</a:t>
            </a:r>
            <a:endParaRPr lang="en-US" sz="2400">
              <a:solidFill>
                <a:schemeClr val="tx2"/>
              </a:solidFill>
            </a:endParaRPr>
          </a:p>
        </p:txBody>
      </p:sp>
      <p:grpSp>
        <p:nvGrpSpPr>
          <p:cNvPr id="65594" name="Group 58"/>
          <p:cNvGrpSpPr>
            <a:grpSpLocks/>
          </p:cNvGrpSpPr>
          <p:nvPr/>
        </p:nvGrpSpPr>
        <p:grpSpPr bwMode="auto">
          <a:xfrm>
            <a:off x="2003425" y="2379663"/>
            <a:ext cx="609600" cy="609600"/>
            <a:chOff x="1274" y="2437"/>
            <a:chExt cx="384" cy="384"/>
          </a:xfrm>
        </p:grpSpPr>
        <p:sp>
          <p:nvSpPr>
            <p:cNvPr id="65595" name="Text Box 59"/>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96" name="Oval 60"/>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97"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98"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9"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600" name="Oval 64"/>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1" name="Oval 65"/>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3" name="Oval 67"/>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04" name="Oval 68"/>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05" name="Text Box 69"/>
          <p:cNvSpPr txBox="1">
            <a:spLocks noChangeArrowheads="1"/>
          </p:cNvSpPr>
          <p:nvPr/>
        </p:nvSpPr>
        <p:spPr bwMode="gray">
          <a:xfrm>
            <a:off x="2128838" y="2473325"/>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Trình lập lịch at</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en-US" sz="2400" smtClean="0"/>
              <a:t>Linux cho phép thực hiện các tiến trình ở  thời điểm định trước bằng lện at như sau:</a:t>
            </a:r>
          </a:p>
          <a:p>
            <a:pPr>
              <a:buNone/>
            </a:pPr>
            <a:r>
              <a:rPr lang="en-US" sz="2400" smtClean="0"/>
              <a:t>$ at [...] &lt;enter&gt;</a:t>
            </a:r>
          </a:p>
          <a:p>
            <a:pPr>
              <a:buNone/>
            </a:pPr>
            <a:r>
              <a:rPr lang="en-US" sz="2400" smtClean="0"/>
              <a:t>&lt;lệnh 1&gt;</a:t>
            </a:r>
          </a:p>
          <a:p>
            <a:pPr>
              <a:buNone/>
            </a:pPr>
            <a:r>
              <a:rPr lang="en-US" sz="2400" smtClean="0"/>
              <a:t>&lt;lệnh 2&gt;</a:t>
            </a:r>
          </a:p>
          <a:p>
            <a:pPr>
              <a:buNone/>
            </a:pPr>
            <a:r>
              <a:rPr lang="en-US" sz="2400" smtClean="0"/>
              <a:t>.....</a:t>
            </a:r>
          </a:p>
          <a:p>
            <a:pPr>
              <a:buNone/>
            </a:pPr>
            <a:r>
              <a:rPr lang="en-US" sz="2400" smtClean="0"/>
              <a:t>&lt;ctrl+d&gt;</a:t>
            </a:r>
          </a:p>
          <a:p>
            <a:pPr>
              <a:buNone/>
            </a:pPr>
            <a:r>
              <a:rPr lang="en-US" sz="2400" smtClean="0"/>
              <a:t>Sau khi kết thúc lện at dòng thông báo giống như sau:</a:t>
            </a:r>
          </a:p>
          <a:p>
            <a:pPr>
              <a:buNone/>
            </a:pPr>
            <a:r>
              <a:rPr lang="en-US" sz="2400" smtClean="0"/>
              <a:t>job 756001.a at Sat </a:t>
            </a:r>
            <a:r>
              <a:rPr lang="en-US" sz="2400" smtClean="0"/>
              <a:t>Mar 27 14:20:00 2009</a:t>
            </a:r>
            <a:endParaRPr lang="en-US" sz="2400" smtClean="0"/>
          </a:p>
          <a:p>
            <a:endParaRPr lang="en-US" sz="2400" smtClean="0"/>
          </a:p>
          <a:p>
            <a:pPr>
              <a:lnSpc>
                <a:spcPct val="90000"/>
              </a:lnSpc>
            </a:pPr>
            <a:endParaRPr lang="en-US" sz="24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Trình lập lịch at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en-US" smtClean="0"/>
              <a:t>Trong đó 756001.a là số nhận dạng công việc job number</a:t>
            </a:r>
          </a:p>
          <a:p>
            <a:r>
              <a:rPr lang="en-US" smtClean="0"/>
              <a:t>Để hủy bỏ lịch đã đặt ta dùng lệnh</a:t>
            </a:r>
          </a:p>
          <a:p>
            <a:pPr>
              <a:buNone/>
            </a:pPr>
            <a:r>
              <a:rPr lang="en-US" smtClean="0"/>
              <a:t>$at –r [job-number] </a:t>
            </a:r>
          </a:p>
          <a:p>
            <a:r>
              <a:rPr lang="en-US" smtClean="0"/>
              <a:t>Có thể thực hiện nhiều lệnh cùng lúc thông qua script như sau:</a:t>
            </a:r>
          </a:p>
          <a:p>
            <a:pPr>
              <a:buNone/>
            </a:pPr>
            <a:r>
              <a:rPr lang="en-US" smtClean="0"/>
              <a:t>$at [... ] &lt; tập_tin _lệnh</a:t>
            </a:r>
          </a:p>
          <a:p>
            <a:pPr>
              <a:buNone/>
            </a:pPr>
            <a:endParaRPr lang="en-US" smtClean="0"/>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Trình lập lịch batch</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en-US" smtClean="0"/>
              <a:t>Lệnh batch cho phép hệ thống tự quyết định khi nào tiến trình được thực hiện dựa trên mức tải của hệ thống (&lt;20%):</a:t>
            </a:r>
          </a:p>
          <a:p>
            <a:pPr>
              <a:buNone/>
            </a:pPr>
            <a:r>
              <a:rPr lang="en-US" smtClean="0"/>
              <a:t>$batch &lt;enter&gt;</a:t>
            </a:r>
          </a:p>
          <a:p>
            <a:pPr>
              <a:buNone/>
            </a:pPr>
            <a:r>
              <a:rPr lang="en-US" smtClean="0"/>
              <a:t>&lt;lệnh 1&gt;</a:t>
            </a:r>
          </a:p>
          <a:p>
            <a:pPr>
              <a:buNone/>
            </a:pPr>
            <a:r>
              <a:rPr lang="en-US" smtClean="0"/>
              <a:t>&lt;lệnh 2&gt; </a:t>
            </a:r>
          </a:p>
          <a:p>
            <a:pPr>
              <a:buNone/>
            </a:pPr>
            <a:r>
              <a:rPr lang="en-US" smtClean="0"/>
              <a:t>.....</a:t>
            </a:r>
          </a:p>
          <a:p>
            <a:pPr>
              <a:buNone/>
            </a:pPr>
            <a:r>
              <a:rPr lang="en-US" smtClean="0"/>
              <a:t>&lt;ctrl+d&gt;</a:t>
            </a:r>
          </a:p>
          <a:p>
            <a:pPr>
              <a:buNone/>
            </a:pPr>
            <a:endParaRPr lang="en-US"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Lập lịch với crontab</a:t>
            </a:r>
            <a:endParaRPr lang="en-US"/>
          </a:p>
        </p:txBody>
      </p:sp>
      <p:sp>
        <p:nvSpPr>
          <p:cNvPr id="66563" name="Rectangle 3"/>
          <p:cNvSpPr>
            <a:spLocks noGrp="1" noChangeArrowheads="1"/>
          </p:cNvSpPr>
          <p:nvPr>
            <p:ph type="body" idx="1"/>
          </p:nvPr>
        </p:nvSpPr>
        <p:spPr>
          <a:xfrm>
            <a:off x="838200" y="1371600"/>
            <a:ext cx="7848600" cy="5029200"/>
          </a:xfrm>
        </p:spPr>
        <p:txBody>
          <a:bodyPr/>
          <a:lstStyle/>
          <a:p>
            <a:pPr algn="just">
              <a:lnSpc>
                <a:spcPct val="90000"/>
              </a:lnSpc>
            </a:pPr>
            <a:r>
              <a:rPr lang="en-US" smtClean="0"/>
              <a:t>Lệnh at và batch cho phép thực hiện lệnh theo lịch 1 lần. </a:t>
            </a:r>
          </a:p>
          <a:p>
            <a:pPr algn="just">
              <a:lnSpc>
                <a:spcPct val="90000"/>
              </a:lnSpc>
            </a:pPr>
            <a:r>
              <a:rPr lang="en-US" smtClean="0"/>
              <a:t>Linux còn cho phép thực hiện lệnh theo lịch có tính chu kỳ thông qua lệnh cron (chronograph) và các tập tin crontabs. </a:t>
            </a:r>
          </a:p>
          <a:p>
            <a:pPr algn="just">
              <a:lnSpc>
                <a:spcPct val="90000"/>
              </a:lnSpc>
            </a:pPr>
            <a:r>
              <a:rPr lang="en-US" smtClean="0"/>
              <a:t>Chương trình daemon cron (crond) sẽ được tự động khởi động với hệ thống. Cứ mỗi phút nó kiểm tra xem có tiến trình nào đang đợi thực hiện bởi lệnh at không, rồi kiểm tra tập tin crontabs có tiến trình nào cần thực hiện không</a:t>
            </a:r>
          </a:p>
          <a:p>
            <a:pPr>
              <a:lnSpc>
                <a:spcPct val="90000"/>
              </a:lnSpc>
            </a:pP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Lập lịch với crontab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spcBef>
                <a:spcPts val="500"/>
              </a:spcBef>
              <a:spcAft>
                <a:spcPts val="500"/>
              </a:spcAft>
            </a:pPr>
            <a:r>
              <a:rPr lang="en-US" altLang="zh-CN" sz="2400" smtClean="0">
                <a:ea typeface="宋体" charset="-122"/>
              </a:rPr>
              <a:t>Để làm điều này, Ta cần tạo một tập tin text theo cú pháp của cron như sau.</a:t>
            </a:r>
          </a:p>
          <a:p>
            <a:pPr algn="just">
              <a:spcBef>
                <a:spcPts val="500"/>
              </a:spcBef>
              <a:spcAft>
                <a:spcPts val="500"/>
              </a:spcAft>
            </a:pPr>
            <a:r>
              <a:rPr lang="en-US" altLang="zh-CN" sz="2000" smtClean="0">
                <a:ea typeface="宋体" charset="-122"/>
              </a:rPr>
              <a:t>Phút giờ ngày_của_tháng tháng_của_năm ngày_của_tuần l &lt;</a:t>
            </a:r>
            <a:r>
              <a:rPr lang="en-US" altLang="zh-CN" sz="2400" smtClean="0">
                <a:ea typeface="宋体" charset="-122"/>
              </a:rPr>
              <a:t>ệnh&gt;</a:t>
            </a:r>
          </a:p>
          <a:p>
            <a:pPr algn="just">
              <a:spcBef>
                <a:spcPts val="500"/>
              </a:spcBef>
              <a:spcAft>
                <a:spcPts val="500"/>
              </a:spcAft>
              <a:buNone/>
            </a:pPr>
            <a:r>
              <a:rPr lang="en-US" altLang="zh-CN" sz="2400" smtClean="0">
                <a:ea typeface="宋体" charset="-122"/>
              </a:rPr>
              <a:t>	Ví dụ:</a:t>
            </a:r>
          </a:p>
          <a:p>
            <a:pPr algn="just">
              <a:spcBef>
                <a:spcPts val="500"/>
              </a:spcBef>
              <a:spcAft>
                <a:spcPts val="500"/>
              </a:spcAft>
              <a:buNone/>
            </a:pPr>
            <a:r>
              <a:rPr lang="en-US" altLang="zh-CN" sz="2400" smtClean="0">
                <a:ea typeface="宋体" charset="-122"/>
              </a:rPr>
              <a:t>	0 8 * * 1 /</a:t>
            </a:r>
            <a:r>
              <a:rPr lang="en-US" altLang="zh-CN" sz="2400" smtClean="0">
                <a:ea typeface="宋体" charset="-122"/>
              </a:rPr>
              <a:t>usr/bin/status_report</a:t>
            </a:r>
            <a:endParaRPr lang="en-US" altLang="zh-CN" sz="2400" smtClean="0">
              <a:ea typeface="宋体" charset="-122"/>
            </a:endParaRPr>
          </a:p>
          <a:p>
            <a:pPr algn="just">
              <a:spcBef>
                <a:spcPts val="500"/>
              </a:spcBef>
              <a:spcAft>
                <a:spcPts val="500"/>
              </a:spcAft>
            </a:pPr>
            <a:r>
              <a:rPr lang="en-US" altLang="zh-CN" sz="2400" smtClean="0">
                <a:ea typeface="宋体" charset="-122"/>
              </a:rPr>
              <a:t>Cho phép /</a:t>
            </a:r>
            <a:r>
              <a:rPr lang="en-US" altLang="zh-CN" sz="2400" smtClean="0">
                <a:ea typeface="宋体" charset="-122"/>
              </a:rPr>
              <a:t>usr/bin/status_report </a:t>
            </a:r>
            <a:r>
              <a:rPr lang="en-US" altLang="zh-CN" sz="2400" smtClean="0">
                <a:ea typeface="宋体" charset="-122"/>
              </a:rPr>
              <a:t>được thực hiện vào 8giờ 00 phút các thứ hai.</a:t>
            </a:r>
          </a:p>
          <a:p>
            <a:endParaRPr lang="en-US" sz="2400" smtClean="0"/>
          </a:p>
          <a:p>
            <a:pPr>
              <a:lnSpc>
                <a:spcPct val="90000"/>
              </a:lnSpc>
            </a:pPr>
            <a:endParaRPr 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Lập lịch với crontab (3)</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spcBef>
                <a:spcPts val="500"/>
              </a:spcBef>
              <a:spcAft>
                <a:spcPts val="500"/>
              </a:spcAft>
            </a:pPr>
            <a:r>
              <a:rPr lang="en-US" altLang="zh-CN" sz="2400" smtClean="0">
                <a:ea typeface="宋体" charset="-122"/>
              </a:rPr>
              <a:t>Mỗi hàng chứa thời gian và lệnh. Lệnh sẽ được </a:t>
            </a:r>
            <a:r>
              <a:rPr lang="en-US" altLang="zh-CN" sz="2400" i="1" smtClean="0">
                <a:ea typeface="宋体" charset="-122"/>
              </a:rPr>
              <a:t>cron</a:t>
            </a:r>
            <a:r>
              <a:rPr lang="en-US" altLang="zh-CN" sz="2400" smtClean="0">
                <a:ea typeface="宋体" charset="-122"/>
              </a:rPr>
              <a:t> thực hiện tại thời điểm ghi ở trước trên cùng dòng đó. Năm cột đầu liên quan tới thời gian có thể thay thế bằng dấu sao "*" với ý nghĩa là "với mọi". Các giá trị có thể cho các trường là : </a:t>
            </a:r>
          </a:p>
          <a:p>
            <a:pPr algn="just">
              <a:lnSpc>
                <a:spcPct val="90000"/>
              </a:lnSpc>
              <a:spcBef>
                <a:spcPts val="500"/>
              </a:spcBef>
              <a:spcAft>
                <a:spcPts val="500"/>
              </a:spcAft>
            </a:pPr>
            <a:r>
              <a:rPr lang="en-US" altLang="zh-CN" sz="2400" smtClean="0">
                <a:ea typeface="宋体" charset="-122"/>
              </a:rPr>
              <a:t>Minute (0-59)</a:t>
            </a:r>
          </a:p>
          <a:p>
            <a:pPr algn="just">
              <a:lnSpc>
                <a:spcPct val="90000"/>
              </a:lnSpc>
              <a:spcBef>
                <a:spcPts val="500"/>
              </a:spcBef>
              <a:spcAft>
                <a:spcPts val="500"/>
              </a:spcAft>
            </a:pPr>
            <a:r>
              <a:rPr lang="en-US" altLang="zh-CN" sz="2400" smtClean="0">
                <a:ea typeface="宋体" charset="-122"/>
              </a:rPr>
              <a:t>Hour (0-23)</a:t>
            </a:r>
          </a:p>
          <a:p>
            <a:pPr algn="just">
              <a:lnSpc>
                <a:spcPct val="90000"/>
              </a:lnSpc>
              <a:spcBef>
                <a:spcPts val="500"/>
              </a:spcBef>
              <a:spcAft>
                <a:spcPts val="500"/>
              </a:spcAft>
            </a:pPr>
            <a:r>
              <a:rPr lang="en-US" altLang="zh-CN" sz="2400" smtClean="0">
                <a:ea typeface="宋体" charset="-122"/>
              </a:rPr>
              <a:t>Day of month (1-31)</a:t>
            </a:r>
          </a:p>
          <a:p>
            <a:pPr algn="just">
              <a:lnSpc>
                <a:spcPct val="90000"/>
              </a:lnSpc>
              <a:spcBef>
                <a:spcPts val="500"/>
              </a:spcBef>
              <a:spcAft>
                <a:spcPts val="500"/>
              </a:spcAft>
            </a:pPr>
            <a:r>
              <a:rPr lang="en-US" altLang="zh-CN" sz="2400" smtClean="0">
                <a:ea typeface="宋体" charset="-122"/>
              </a:rPr>
              <a:t>Month of year (1-12)</a:t>
            </a:r>
          </a:p>
          <a:p>
            <a:pPr algn="just">
              <a:lnSpc>
                <a:spcPct val="90000"/>
              </a:lnSpc>
              <a:spcBef>
                <a:spcPts val="500"/>
              </a:spcBef>
              <a:spcAft>
                <a:spcPts val="500"/>
              </a:spcAft>
            </a:pPr>
            <a:r>
              <a:rPr lang="en-US" altLang="zh-CN" sz="2400" smtClean="0">
                <a:ea typeface="宋体" charset="-122"/>
              </a:rPr>
              <a:t>Day of week (0-6, 0 is Sunday)</a:t>
            </a:r>
          </a:p>
          <a:p>
            <a:pPr algn="just">
              <a:lnSpc>
                <a:spcPct val="90000"/>
              </a:lnSpc>
              <a:spcBef>
                <a:spcPts val="500"/>
              </a:spcBef>
              <a:spcAft>
                <a:spcPts val="500"/>
              </a:spcAft>
            </a:pPr>
            <a:r>
              <a:rPr lang="en-US" altLang="zh-CN" sz="2400" smtClean="0">
                <a:ea typeface="宋体" charset="-122"/>
              </a:rPr>
              <a:t>Command (rest of line)</a:t>
            </a:r>
          </a:p>
          <a:p>
            <a:pPr>
              <a:lnSpc>
                <a:spcPct val="90000"/>
              </a:lnSpc>
            </a:pPr>
            <a:endParaRPr lang="en-US" sz="2400" smtClean="0"/>
          </a:p>
          <a:p>
            <a:pPr>
              <a:lnSpc>
                <a:spcPct val="90000"/>
              </a:lnSpc>
            </a:pPr>
            <a:endParaRPr 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Lập lịch với crontab (4)</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spcBef>
                <a:spcPts val="500"/>
              </a:spcBef>
              <a:spcAft>
                <a:spcPts val="500"/>
              </a:spcAft>
            </a:pPr>
            <a:r>
              <a:rPr lang="en-US" altLang="zh-CN" smtClean="0">
                <a:ea typeface="宋体" charset="-122"/>
              </a:rPr>
              <a:t>Sau đó dùng lệnh crontab để cài đặt tập tin lệnh vào thư mục </a:t>
            </a:r>
            <a:r>
              <a:rPr lang="en-US" altLang="zh-CN" smtClean="0">
                <a:ea typeface="宋体" charset="-122"/>
              </a:rPr>
              <a:t>/var/spool/cron/crontabs. Mỗi </a:t>
            </a:r>
            <a:r>
              <a:rPr lang="en-US" altLang="zh-CN" smtClean="0">
                <a:ea typeface="宋体" charset="-122"/>
              </a:rPr>
              <a:t>người sử dụng sẽ có một tập tin crontab trùng tên mình (user name) để lưu tất cả các lệnh cần thực hiện theo chu kỳ trong thư mục này. Cú pháp sử dụng crontab:</a:t>
            </a:r>
          </a:p>
          <a:p>
            <a:pPr algn="just">
              <a:spcBef>
                <a:spcPts val="500"/>
              </a:spcBef>
              <a:spcAft>
                <a:spcPts val="500"/>
              </a:spcAft>
              <a:buNone/>
            </a:pPr>
            <a:r>
              <a:rPr lang="en-US" altLang="zh-CN" i="1" smtClean="0">
                <a:ea typeface="宋体" charset="-122"/>
              </a:rPr>
              <a:t>$crontab tên_tập_tin_lệnh</a:t>
            </a:r>
          </a:p>
          <a:p>
            <a:endParaRPr lang="en-US"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4038600" y="3722688"/>
            <a:ext cx="3886200" cy="457200"/>
          </a:xfrm>
        </p:spPr>
        <p:txBody>
          <a:bodyPr/>
          <a:lstStyle/>
          <a:p>
            <a:endParaRPr lang="en-US" sz="1600"/>
          </a:p>
        </p:txBody>
      </p:sp>
      <p:sp>
        <p:nvSpPr>
          <p:cNvPr id="83971" name="WordArt 3"/>
          <p:cNvSpPr>
            <a:spLocks noChangeArrowheads="1" noChangeShapeType="1" noTextEdit="1"/>
          </p:cNvSpPr>
          <p:nvPr/>
        </p:nvSpPr>
        <p:spPr bwMode="gray">
          <a:xfrm>
            <a:off x="3581400" y="2819400"/>
            <a:ext cx="4724400" cy="762000"/>
          </a:xfrm>
          <a:prstGeom prst="rect">
            <a:avLst/>
          </a:prstGeom>
        </p:spPr>
        <p:txBody>
          <a:bodyPr wrap="none" fromWordArt="1">
            <a:prstTxWarp prst="textDeflate">
              <a:avLst>
                <a:gd name="adj" fmla="val 0"/>
              </a:avLst>
            </a:prstTxWarp>
          </a:bodyPr>
          <a:lstStyle/>
          <a:p>
            <a:r>
              <a:rPr lang="en-US" sz="5400" b="1" kern="10" smtClean="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endParaRPr lang="en-US"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Định nghĩa</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en-US" smtClean="0"/>
              <a:t>Tiến trình (process) là một chương trình đơn chạy trên không gian địa chỉ ảo của nó. </a:t>
            </a:r>
          </a:p>
          <a:p>
            <a:pPr algn="just"/>
            <a:r>
              <a:rPr lang="en-US" smtClean="0"/>
              <a:t>Cần phân biệt tiến trình với lệnh vì một dòng lệnh trên shell có thể sinh ra nhiều tiến trình. </a:t>
            </a:r>
          </a:p>
          <a:p>
            <a:pPr algn="just"/>
            <a:r>
              <a:rPr lang="en-US" smtClean="0"/>
              <a:t>Ví dụ: dòng lệnh sau</a:t>
            </a:r>
          </a:p>
          <a:p>
            <a:pPr lvl="1" algn="just"/>
            <a:r>
              <a:rPr lang="en-US" smtClean="0"/>
              <a:t>nroff -man ps.1 | grep kill | more</a:t>
            </a:r>
          </a:p>
          <a:p>
            <a:pPr algn="just">
              <a:buNone/>
            </a:pPr>
            <a:r>
              <a:rPr lang="en-US" smtClean="0"/>
              <a:t>sẽ sinh ra 3 tiến trình khác nhau.</a:t>
            </a:r>
          </a:p>
          <a:p>
            <a:pPr algn="just"/>
            <a:r>
              <a:rPr lang="en-US" smtClean="0"/>
              <a:t>Mỗi tiến trình mang một định danh gọi là PID </a:t>
            </a:r>
          </a:p>
          <a:p>
            <a:pPr algn="just"/>
            <a:endParaRPr lang="en-US" smtClean="0"/>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loại tiến trình chính trên Linux</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en-US" smtClean="0"/>
              <a:t>Tiến trình với đối thoại (Interactive processes) : là tiến trình khởi động và quản lý bởi shell, kể cả  tiến trình foreground hoặc background. </a:t>
            </a:r>
          </a:p>
          <a:p>
            <a:pPr algn="just"/>
            <a:r>
              <a:rPr lang="en-US" smtClean="0"/>
              <a:t>Tiến trình batch (Batch processes) : Tiến trình không gắn liền đến bàn điều khiển (terminal) và được nằm trong hàng đợi để lần lượt thực hiện. </a:t>
            </a:r>
          </a:p>
          <a:p>
            <a:pPr algn="just"/>
            <a:r>
              <a:rPr lang="en-US" smtClean="0"/>
              <a:t>Tiến trình ẩn trên bộ nhớ - Daemon processes</a:t>
            </a:r>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Deamon process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z="2400" smtClean="0"/>
              <a:t>Là các tiến trình chạy dưới nền (background). Đa số các chương trình server cho các dịch vụ chạy theo phương thức này. </a:t>
            </a:r>
          </a:p>
          <a:p>
            <a:pPr algn="just">
              <a:lnSpc>
                <a:spcPct val="90000"/>
              </a:lnSpc>
            </a:pPr>
            <a:r>
              <a:rPr lang="en-US" sz="2400" smtClean="0"/>
              <a:t>Đây là các chương trình sau khi được gọi lên bộ nhớ, đợi thụ động các yêu cầu chương trình khách (client) để trả lời sau các cổng xác định (cổng là khái niệm gắn liền với giao thức TCP/IP BSD socket). </a:t>
            </a:r>
          </a:p>
          <a:p>
            <a:pPr algn="just">
              <a:lnSpc>
                <a:spcPct val="90000"/>
              </a:lnSpc>
            </a:pPr>
            <a:r>
              <a:rPr lang="en-US" sz="2400" smtClean="0"/>
              <a:t>Hầu hết các dịch vụ trên Internet như mail, Web,  DNS … chạy theo nguyên tắc này. </a:t>
            </a:r>
          </a:p>
          <a:p>
            <a:pPr algn="just">
              <a:lnSpc>
                <a:spcPct val="90000"/>
              </a:lnSpc>
            </a:pPr>
            <a:r>
              <a:rPr lang="en-US" sz="2400" smtClean="0"/>
              <a:t>Các chương trình được gọi là các chương trình daemon và tên của nó thường kết thúc bằng ký tự “d” như named, inetd …</a:t>
            </a:r>
          </a:p>
          <a:p>
            <a:pPr algn="just">
              <a:lnSpc>
                <a:spcPct val="90000"/>
              </a:lnSpc>
              <a:buNone/>
            </a:pPr>
            <a:endParaRPr 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Kiểm tra tiến trình</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t>Cách đơn giản nhất để kiểm tra hệ thống tiến trình đang chạy là sử dụng lệnh ps (process status). Lệnh ps có nhiều tùy chọn (option) và phụ thuộc một cách mặc định vào người login vào hệ thống. </a:t>
            </a:r>
          </a:p>
          <a:p>
            <a:pPr lvl="1" algn="just">
              <a:lnSpc>
                <a:spcPct val="90000"/>
              </a:lnSpc>
            </a:pPr>
            <a:r>
              <a:rPr lang="en-US" smtClean="0"/>
              <a:t>$ ps</a:t>
            </a:r>
          </a:p>
          <a:p>
            <a:pPr lvl="1" algn="just">
              <a:lnSpc>
                <a:spcPct val="90000"/>
              </a:lnSpc>
            </a:pPr>
            <a:r>
              <a:rPr lang="en-US" smtClean="0"/>
              <a:t>PID TTY STAT TIME COMMAND</a:t>
            </a:r>
          </a:p>
          <a:p>
            <a:pPr lvl="1" algn="just">
              <a:lnSpc>
                <a:spcPct val="90000"/>
              </a:lnSpc>
            </a:pPr>
            <a:r>
              <a:rPr lang="en-US" smtClean="0"/>
              <a:t>41 v01 S 0:00 -bash</a:t>
            </a:r>
          </a:p>
          <a:p>
            <a:pPr lvl="1" algn="just">
              <a:lnSpc>
                <a:spcPct val="90000"/>
              </a:lnSpc>
            </a:pPr>
            <a:r>
              <a:rPr lang="en-US" smtClean="0"/>
              <a:t>134 v01 R 0:00 ps</a:t>
            </a:r>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Lệnh ps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z="2400" smtClean="0"/>
              <a:t>Để hiển thị tất cả các process, ta có thể sử dụng lệnh ps –a. </a:t>
            </a:r>
          </a:p>
          <a:p>
            <a:pPr algn="just">
              <a:lnSpc>
                <a:spcPct val="90000"/>
              </a:lnSpc>
            </a:pPr>
            <a:r>
              <a:rPr lang="en-US" sz="2400" smtClean="0"/>
              <a:t>Một người sử dụng hệ thống bình thường có thể thấy tất cả các tiến trình, nhưng chỉ có thể điều khiển dược các tiến trình của mình tạo ra. </a:t>
            </a:r>
          </a:p>
          <a:p>
            <a:pPr algn="just">
              <a:lnSpc>
                <a:spcPct val="90000"/>
              </a:lnSpc>
            </a:pPr>
            <a:r>
              <a:rPr lang="en-US" sz="2400" smtClean="0"/>
              <a:t>Chỉ có superuser mới có quyền điều khiển tất cả các tiến trình của hệ thống Linux và của người khác. </a:t>
            </a:r>
          </a:p>
          <a:p>
            <a:pPr algn="just">
              <a:lnSpc>
                <a:spcPct val="90000"/>
              </a:lnSpc>
            </a:pPr>
            <a:r>
              <a:rPr lang="en-US" sz="2400" smtClean="0"/>
              <a:t>Lệnh ps –ax cho phép hiển thị tất cả các tiến trình, ngay cả những tiến trình không gắn liền đến có bàn điều khiển (tty). </a:t>
            </a:r>
          </a:p>
          <a:p>
            <a:pPr algn="just">
              <a:lnSpc>
                <a:spcPct val="90000"/>
              </a:lnSpc>
            </a:pPr>
            <a:r>
              <a:rPr lang="en-US" sz="2400" smtClean="0"/>
              <a:t>Chúng ta có thể coi các tiến trình đang chạy cùng với dòng lệnh đầy  đủ  để  khởi động  tiến trình  này bằng   ps –axl.  </a:t>
            </a:r>
          </a:p>
          <a:p>
            <a:pPr algn="just">
              <a:lnSpc>
                <a:spcPct val="90000"/>
              </a:lnSpc>
            </a:pPr>
            <a:endParaRPr 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Dừng một tiến trình – lệnh kill</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lgn="just"/>
            <a:r>
              <a:rPr lang="en-US" smtClean="0"/>
              <a:t>Trong nhiều trường hợp, một tiến trình có thể bị treo, một chương trình server cần nhận cấu hình mới, card mạng cần thay đổi địa chỉ IP …, khi đó chúng ta phải dừng tiến trình đang có vấn đề. </a:t>
            </a:r>
          </a:p>
          <a:p>
            <a:pPr algn="just"/>
            <a:r>
              <a:rPr lang="en-US" smtClean="0"/>
              <a:t>Linux có lệnh kill để thực hiện các công tác này. Trước tiên bạn cần phải biết PID của tiến trình cần dừng thông qua lệnh ps. </a:t>
            </a:r>
          </a:p>
          <a:p>
            <a:pPr lvl="1" algn="just"/>
            <a:r>
              <a:rPr lang="en-US" sz="2400" smtClean="0"/>
              <a:t>Chỉ có super-user mới có quyền dừng tất cả các tiến trình, còn người sử dụng chỉ được dừng các tiến trình của mình. </a:t>
            </a:r>
          </a:p>
          <a:p>
            <a:pPr>
              <a:lnSpc>
                <a:spcPct val="90000"/>
              </a:lnSpc>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Lệnh kill</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en-US" sz="2000" smtClean="0"/>
              <a:t>kill  -9  PID_của_ tiến_trình </a:t>
            </a:r>
          </a:p>
          <a:p>
            <a:pPr algn="just"/>
            <a:r>
              <a:rPr lang="en-US" sz="2000" smtClean="0"/>
              <a:t>Tham số –9 là gửi tín hiệu dừng không điều kiện chương trình. Chú ý nếu bạn logged vào hệ thống như root, nhập số PID chính xác nếu không bạn có thể dừng một tiến trình khác. Không nên dừng các tiến trình mà mình không biết vì có thể làm treo máy hoặc dịch vụ.</a:t>
            </a:r>
          </a:p>
          <a:p>
            <a:pPr algn="just"/>
            <a:r>
              <a:rPr lang="en-US" sz="2000" smtClean="0"/>
              <a:t>Một tiến trình có thể sinh ra các tiến trình con trong quá trình hoạt động của mình. Nếu bạn dừng tiến trình cha, các tiến trình con cũng sẽ dừng theo, nhưng không tức thì. Vì vậy phải đợi một khoảng thời gian và sau đó kiểm tra lại xem tất cả các tiến trình con có dừng đúng hay không. Trong một số hãn hữu các trường hợp, tiến trình có lỗi nặng không dừng được, phương pháp cuối cùng là khởi động lại máy.</a:t>
            </a:r>
          </a:p>
          <a:p>
            <a:pPr>
              <a:lnSpc>
                <a:spcPct val="90000"/>
              </a:lnSpc>
            </a:pPr>
            <a:endParaRPr 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1gd">
  <a:themeElements>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fontScheme name="cdb2004141g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41gd 1">
        <a:dk1>
          <a:srgbClr val="7E25CF"/>
        </a:dk1>
        <a:lt1>
          <a:srgbClr val="C6D3FE"/>
        </a:lt1>
        <a:dk2>
          <a:srgbClr val="512175"/>
        </a:dk2>
        <a:lt2>
          <a:srgbClr val="FFFFFF"/>
        </a:lt2>
        <a:accent1>
          <a:srgbClr val="FFCC66"/>
        </a:accent1>
        <a:accent2>
          <a:srgbClr val="6ABA42"/>
        </a:accent2>
        <a:accent3>
          <a:srgbClr val="B3ABBD"/>
        </a:accent3>
        <a:accent4>
          <a:srgbClr val="A9B4D9"/>
        </a:accent4>
        <a:accent5>
          <a:srgbClr val="FFE2B8"/>
        </a:accent5>
        <a:accent6>
          <a:srgbClr val="5FA83B"/>
        </a:accent6>
        <a:hlink>
          <a:srgbClr val="3399FF"/>
        </a:hlink>
        <a:folHlink>
          <a:srgbClr val="43A8C7"/>
        </a:folHlink>
      </a:clrScheme>
      <a:clrMap bg1="dk2" tx1="lt1" bg2="dk1" tx2="lt2" accent1="accent1" accent2="accent2" accent3="accent3" accent4="accent4" accent5="accent5" accent6="accent6" hlink="hlink" folHlink="folHlink"/>
    </a:extraClrScheme>
    <a:extraClrScheme>
      <a:clrScheme name="cdb2004141gd 2">
        <a:dk1>
          <a:srgbClr val="009999"/>
        </a:dk1>
        <a:lt1>
          <a:srgbClr val="E2E2D6"/>
        </a:lt1>
        <a:dk2>
          <a:srgbClr val="005986"/>
        </a:dk2>
        <a:lt2>
          <a:srgbClr val="FFFFFF"/>
        </a:lt2>
        <a:accent1>
          <a:srgbClr val="12D2C9"/>
        </a:accent1>
        <a:accent2>
          <a:srgbClr val="3574C7"/>
        </a:accent2>
        <a:accent3>
          <a:srgbClr val="AAB5C3"/>
        </a:accent3>
        <a:accent4>
          <a:srgbClr val="C1C1B7"/>
        </a:accent4>
        <a:accent5>
          <a:srgbClr val="AAE5E1"/>
        </a:accent5>
        <a:accent6>
          <a:srgbClr val="2F68B4"/>
        </a:accent6>
        <a:hlink>
          <a:srgbClr val="1EBABA"/>
        </a:hlink>
        <a:folHlink>
          <a:srgbClr val="33CC33"/>
        </a:folHlink>
      </a:clrScheme>
      <a:clrMap bg1="dk2" tx1="lt1" bg2="dk1" tx2="lt2" accent1="accent1" accent2="accent2" accent3="accent3" accent4="accent4" accent5="accent5" accent6="accent6" hlink="hlink" folHlink="folHlink"/>
    </a:extraClrScheme>
    <a:extraClrScheme>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cdb2004141gd</Template>
  <TotalTime>1222</TotalTime>
  <Words>1641</Words>
  <Application>Microsoft PowerPoint</Application>
  <PresentationFormat>On-screen Show (4:3)</PresentationFormat>
  <Paragraphs>150</Paragraphs>
  <Slides>28</Slides>
  <Notes>4</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cdb2004141gd</vt:lpstr>
      <vt:lpstr>Image</vt:lpstr>
      <vt:lpstr>Linux</vt:lpstr>
      <vt:lpstr>Nội dung</vt:lpstr>
      <vt:lpstr>Định nghĩa</vt:lpstr>
      <vt:lpstr>Các loại tiến trình chính trên Linux</vt:lpstr>
      <vt:lpstr>Deamon process</vt:lpstr>
      <vt:lpstr>Kiểm tra tiến trình</vt:lpstr>
      <vt:lpstr>Lệnh ps</vt:lpstr>
      <vt:lpstr>Dừng một tiến trình – lệnh kill</vt:lpstr>
      <vt:lpstr>Lệnh kill</vt:lpstr>
      <vt:lpstr>Tạm dừng và đánh thức tiến trình</vt:lpstr>
      <vt:lpstr>Lệnh top</vt:lpstr>
      <vt:lpstr>Lệnh top (2)</vt:lpstr>
      <vt:lpstr>vmstat</vt:lpstr>
      <vt:lpstr>mpstat</vt:lpstr>
      <vt:lpstr>sar</vt:lpstr>
      <vt:lpstr>iostat</vt:lpstr>
      <vt:lpstr>Sử dụng GUI</vt:lpstr>
      <vt:lpstr>Sử dụng GUI (2)</vt:lpstr>
      <vt:lpstr>Một số lệnh khác</vt:lpstr>
      <vt:lpstr>Trình lập lịch at</vt:lpstr>
      <vt:lpstr>Trình lập lịch at (2)</vt:lpstr>
      <vt:lpstr>Trình lập lịch batch</vt:lpstr>
      <vt:lpstr>Lập lịch với crontab</vt:lpstr>
      <vt:lpstr>Lập lịch với crontab (2)</vt:lpstr>
      <vt:lpstr>Lập lịch với crontab (3)</vt:lpstr>
      <vt:lpstr>Lập lịch với crontab (4)</vt:lpstr>
      <vt:lpstr>Slide 27</vt:lpstr>
      <vt:lpstr>Slide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SonTran</dc:creator>
  <cp:lastModifiedBy>HOANG DUC QUANG</cp:lastModifiedBy>
  <cp:revision>133</cp:revision>
  <dcterms:created xsi:type="dcterms:W3CDTF">2008-09-17T15:37:49Z</dcterms:created>
  <dcterms:modified xsi:type="dcterms:W3CDTF">2009-03-27T05:55:06Z</dcterms:modified>
</cp:coreProperties>
</file>