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1"/>
  </p:handoutMasterIdLst>
  <p:sldIdLst>
    <p:sldId id="256" r:id="rId2"/>
    <p:sldId id="258" r:id="rId3"/>
    <p:sldId id="277" r:id="rId4"/>
    <p:sldId id="278" r:id="rId5"/>
    <p:sldId id="279" r:id="rId6"/>
    <p:sldId id="280" r:id="rId7"/>
    <p:sldId id="281" r:id="rId8"/>
    <p:sldId id="326" r:id="rId9"/>
    <p:sldId id="327" r:id="rId10"/>
    <p:sldId id="328" r:id="rId11"/>
    <p:sldId id="329" r:id="rId12"/>
    <p:sldId id="336" r:id="rId13"/>
    <p:sldId id="330" r:id="rId14"/>
    <p:sldId id="338" r:id="rId15"/>
    <p:sldId id="339" r:id="rId16"/>
    <p:sldId id="331" r:id="rId17"/>
    <p:sldId id="337" r:id="rId18"/>
    <p:sldId id="332" r:id="rId19"/>
    <p:sldId id="333" r:id="rId20"/>
    <p:sldId id="334" r:id="rId21"/>
    <p:sldId id="335" r:id="rId22"/>
    <p:sldId id="282" r:id="rId23"/>
    <p:sldId id="340" r:id="rId24"/>
    <p:sldId id="341" r:id="rId25"/>
    <p:sldId id="342" r:id="rId26"/>
    <p:sldId id="283" r:id="rId27"/>
    <p:sldId id="284" r:id="rId28"/>
    <p:sldId id="285" r:id="rId29"/>
    <p:sldId id="343" r:id="rId30"/>
    <p:sldId id="344" r:id="rId31"/>
    <p:sldId id="345" r:id="rId32"/>
    <p:sldId id="346" r:id="rId33"/>
    <p:sldId id="348" r:id="rId34"/>
    <p:sldId id="347" r:id="rId35"/>
    <p:sldId id="350" r:id="rId36"/>
    <p:sldId id="351" r:id="rId37"/>
    <p:sldId id="352" r:id="rId38"/>
    <p:sldId id="353" r:id="rId39"/>
    <p:sldId id="354" r:id="rId40"/>
    <p:sldId id="355" r:id="rId41"/>
    <p:sldId id="356" r:id="rId42"/>
    <p:sldId id="286" r:id="rId43"/>
    <p:sldId id="358" r:id="rId44"/>
    <p:sldId id="287" r:id="rId45"/>
    <p:sldId id="363" r:id="rId46"/>
    <p:sldId id="357" r:id="rId47"/>
    <p:sldId id="289" r:id="rId48"/>
    <p:sldId id="290" r:id="rId49"/>
    <p:sldId id="361" r:id="rId50"/>
    <p:sldId id="291" r:id="rId51"/>
    <p:sldId id="362" r:id="rId52"/>
    <p:sldId id="292" r:id="rId53"/>
    <p:sldId id="359" r:id="rId54"/>
    <p:sldId id="360" r:id="rId55"/>
    <p:sldId id="293" r:id="rId56"/>
    <p:sldId id="364" r:id="rId57"/>
    <p:sldId id="288" r:id="rId58"/>
    <p:sldId id="365" r:id="rId59"/>
    <p:sldId id="294" r:id="rId60"/>
    <p:sldId id="366" r:id="rId61"/>
    <p:sldId id="295" r:id="rId62"/>
    <p:sldId id="367" r:id="rId63"/>
    <p:sldId id="296" r:id="rId64"/>
    <p:sldId id="297" r:id="rId65"/>
    <p:sldId id="298" r:id="rId66"/>
    <p:sldId id="368" r:id="rId67"/>
    <p:sldId id="369" r:id="rId68"/>
    <p:sldId id="370" r:id="rId69"/>
    <p:sldId id="299" r:id="rId70"/>
    <p:sldId id="300" r:id="rId71"/>
    <p:sldId id="301" r:id="rId72"/>
    <p:sldId id="371" r:id="rId73"/>
    <p:sldId id="325" r:id="rId74"/>
    <p:sldId id="372" r:id="rId75"/>
    <p:sldId id="373" r:id="rId76"/>
    <p:sldId id="377" r:id="rId77"/>
    <p:sldId id="376" r:id="rId78"/>
    <p:sldId id="375" r:id="rId79"/>
    <p:sldId id="374" r:id="rId80"/>
    <p:sldId id="380" r:id="rId81"/>
    <p:sldId id="385" r:id="rId82"/>
    <p:sldId id="379" r:id="rId83"/>
    <p:sldId id="384" r:id="rId84"/>
    <p:sldId id="383" r:id="rId85"/>
    <p:sldId id="382" r:id="rId86"/>
    <p:sldId id="381" r:id="rId87"/>
    <p:sldId id="387" r:id="rId88"/>
    <p:sldId id="386" r:id="rId89"/>
    <p:sldId id="276" r:id="rId90"/>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7" autoAdjust="0"/>
    <p:restoredTop sz="94356" autoAdjust="0"/>
  </p:normalViewPr>
  <p:slideViewPr>
    <p:cSldViewPr>
      <p:cViewPr>
        <p:scale>
          <a:sx n="70" d="100"/>
          <a:sy n="70" d="100"/>
        </p:scale>
        <p:origin x="-51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
        <p:nvSpPr>
          <p:cNvPr id="4" name="Rectangle 2"/>
          <p:cNvSpPr txBox="1">
            <a:spLocks noChangeArrowheads="1"/>
          </p:cNvSpPr>
          <p:nvPr/>
        </p:nvSpPr>
        <p:spPr bwMode="auto">
          <a:xfrm>
            <a:off x="609600" y="3505200"/>
            <a:ext cx="7924800" cy="1012825"/>
          </a:xfrm>
          <a:prstGeom prst="rect">
            <a:avLst/>
          </a:prstGeom>
          <a:noFill/>
          <a:ln w="9525">
            <a:noFill/>
            <a:miter lim="800000"/>
            <a:headEnd/>
            <a:tailEnd/>
          </a:ln>
          <a:effectLst>
            <a:outerShdw dist="28398" dir="3806097" algn="ctr" rotWithShape="0">
              <a:srgbClr val="000066">
                <a:alpha val="50000"/>
              </a:srgbClr>
            </a:outerShdw>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0" cap="none" spc="0" normalizeH="0" baseline="0" noProof="0" smtClean="0">
                <a:ln>
                  <a:noFill/>
                </a:ln>
                <a:solidFill>
                  <a:srgbClr val="FF0000"/>
                </a:solidFill>
                <a:effectLst/>
                <a:uLnTx/>
                <a:uFillTx/>
                <a:latin typeface="Verdana" pitchFamily="34" charset="0"/>
                <a:ea typeface="+mj-ea"/>
                <a:cs typeface="+mj-cs"/>
              </a:rPr>
              <a:t>Shell Programming</a:t>
            </a:r>
            <a:endParaRPr kumimoji="0" lang="en-US" sz="4800" b="1" i="0" u="none" strike="noStrike" kern="0" cap="none" spc="0" normalizeH="0" baseline="0" noProof="0">
              <a:ln>
                <a:noFill/>
              </a:ln>
              <a:solidFill>
                <a:srgbClr val="FF0000"/>
              </a:solidFill>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Chuyển hướng</a:t>
            </a:r>
            <a:endParaRPr lang="en-US"/>
          </a:p>
        </p:txBody>
      </p:sp>
      <p:sp>
        <p:nvSpPr>
          <p:cNvPr id="3" name="Content Placeholder 2"/>
          <p:cNvSpPr>
            <a:spLocks noGrp="1"/>
          </p:cNvSpPr>
          <p:nvPr>
            <p:ph idx="1"/>
          </p:nvPr>
        </p:nvSpPr>
        <p:spPr/>
        <p:txBody>
          <a:bodyPr/>
          <a:lstStyle/>
          <a:p>
            <a:pPr algn="just"/>
            <a:r>
              <a:rPr lang="en-US" smtClean="0"/>
              <a:t>Ghi đầu ra của một lệnh ra file hoặc vào cuối 1 file có sẳn</a:t>
            </a:r>
          </a:p>
          <a:p>
            <a:pPr lvl="1" algn="just"/>
            <a:r>
              <a:rPr lang="en-US" smtClean="0"/>
              <a:t>&gt; : ghi ra file, nếu file đã tồn tại thì ghi đè</a:t>
            </a:r>
          </a:p>
          <a:p>
            <a:pPr lvl="1" algn="just"/>
            <a:r>
              <a:rPr lang="en-US" smtClean="0"/>
              <a:t>&gt;&gt; : ghi vào cuối file (append), nếu file chưa tồn tại thì tạo mới</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Ống dẫn (pipe)</a:t>
            </a:r>
            <a:endParaRPr lang="en-US"/>
          </a:p>
        </p:txBody>
      </p:sp>
      <p:sp>
        <p:nvSpPr>
          <p:cNvPr id="3" name="Content Placeholder 2"/>
          <p:cNvSpPr>
            <a:spLocks noGrp="1"/>
          </p:cNvSpPr>
          <p:nvPr>
            <p:ph idx="1"/>
          </p:nvPr>
        </p:nvSpPr>
        <p:spPr/>
        <p:txBody>
          <a:bodyPr/>
          <a:lstStyle/>
          <a:p>
            <a:r>
              <a:rPr lang="en-US" smtClean="0"/>
              <a:t>Gửi đầu ra của một tiến trình output (stdout) sang đầu vào input (stdin) của một tiến trình khác.</a:t>
            </a:r>
          </a:p>
          <a:p>
            <a:pPr lvl="1"/>
            <a:r>
              <a:rPr lang="en-US" smtClean="0"/>
              <a:t>grep “hello” file.txt | wc -l</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Backtick</a:t>
            </a:r>
            <a:endParaRPr lang="en-US"/>
          </a:p>
        </p:txBody>
      </p:sp>
      <p:sp>
        <p:nvSpPr>
          <p:cNvPr id="3" name="Content Placeholder 2"/>
          <p:cNvSpPr>
            <a:spLocks noGrp="1"/>
          </p:cNvSpPr>
          <p:nvPr>
            <p:ph idx="1"/>
          </p:nvPr>
        </p:nvSpPr>
        <p:spPr/>
        <p:txBody>
          <a:bodyPr/>
          <a:lstStyle/>
          <a:p>
            <a:pPr algn="just"/>
            <a:r>
              <a:rPr lang="vi-VN" smtClean="0"/>
              <a:t>Đầu ra của một chương trình được sử dụng làm tham số cho chương trình khác (không phải như đầu vào stdin như ở trên) cho một lệnh khác. </a:t>
            </a:r>
            <a:endParaRPr lang="en-US" smtClean="0"/>
          </a:p>
          <a:p>
            <a:pPr algn="just"/>
            <a:r>
              <a:rPr lang="en-US" smtClean="0"/>
              <a:t>C</a:t>
            </a:r>
            <a:r>
              <a:rPr lang="vi-VN" smtClean="0"/>
              <a:t>ó thể dùng đầu ra output như là biến, tham số</a:t>
            </a:r>
            <a:r>
              <a:rPr lang="en-US" smtClean="0"/>
              <a:t> </a:t>
            </a:r>
            <a:r>
              <a:rPr lang="vi-VN" smtClean="0"/>
              <a:t>của chương trình khác</a:t>
            </a:r>
            <a:r>
              <a:rPr lang="en-US" smtClean="0"/>
              <a:t>.</a:t>
            </a:r>
          </a:p>
          <a:p>
            <a:pPr lvl="1" algn="just"/>
            <a:r>
              <a:rPr lang="en-US" smtClean="0"/>
              <a:t>find . -mtime -1 -type f -print  : tìm tất cả các tập tin có thay đổi trong 24h</a:t>
            </a:r>
          </a:p>
          <a:p>
            <a:pPr lvl="1" algn="just"/>
            <a:r>
              <a:rPr lang="en-US" smtClean="0"/>
              <a:t>tar xvf file.tar infile1 infile2 … : nén tất cả các file lại thành 1 file để lưu trữ</a:t>
            </a:r>
          </a:p>
          <a:p>
            <a:pPr lvl="1" algn="just"/>
            <a:r>
              <a:rPr lang="en-US" smtClean="0"/>
              <a:t>Có thể gộp 2 lệnh này thành một như sau: </a:t>
            </a:r>
          </a:p>
          <a:p>
            <a:pPr lvl="2" algn="just"/>
            <a:r>
              <a:rPr lang="en-US" sz="2000" b="1" smtClean="0"/>
              <a:t>tar -zcvf lastmod.tar.gz `find . -mtime -1 -type f -print`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tin lệnh</a:t>
            </a:r>
            <a:endParaRPr lang="en-US"/>
          </a:p>
        </p:txBody>
      </p:sp>
      <p:sp>
        <p:nvSpPr>
          <p:cNvPr id="3" name="Content Placeholder 2"/>
          <p:cNvSpPr>
            <a:spLocks noGrp="1"/>
          </p:cNvSpPr>
          <p:nvPr>
            <p:ph idx="1"/>
          </p:nvPr>
        </p:nvSpPr>
        <p:spPr/>
        <p:txBody>
          <a:bodyPr/>
          <a:lstStyle/>
          <a:p>
            <a:pPr algn="just"/>
            <a:r>
              <a:rPr lang="en-US" smtClean="0"/>
              <a:t>Trong quá trình làm việc, nếu phải thường xuyên nhập tổ hợp lệnh để thi hành, có thể lưu trữ tổ hợp lệnh này thành 1 tập tin script.</a:t>
            </a:r>
          </a:p>
          <a:p>
            <a:pPr algn="just"/>
            <a:r>
              <a:rPr lang="en-US" smtClean="0"/>
              <a:t>Dòng đầu tiên của file script luôn là: #!/bin/sh</a:t>
            </a:r>
          </a:p>
          <a:p>
            <a:pPr algn="just"/>
            <a:r>
              <a:rPr lang="en-US" smtClean="0"/>
              <a:t>Để thi hành shell script, gán quyền thực thi cho tập tin rồi chạy từ command line: ./shellscript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a:t>
            </a:r>
            <a:endParaRPr lang="en-US"/>
          </a:p>
        </p:txBody>
      </p:sp>
      <p:sp>
        <p:nvSpPr>
          <p:cNvPr id="3" name="Content Placeholder 2"/>
          <p:cNvSpPr>
            <a:spLocks noGrp="1"/>
          </p:cNvSpPr>
          <p:nvPr>
            <p:ph idx="1"/>
          </p:nvPr>
        </p:nvSpPr>
        <p:spPr/>
        <p:txBody>
          <a:bodyPr/>
          <a:lstStyle/>
          <a:p>
            <a:r>
              <a:rPr lang="en-US" smtClean="0"/>
              <a:t>Gồm hai loại:</a:t>
            </a:r>
          </a:p>
          <a:p>
            <a:pPr lvl="1"/>
            <a:r>
              <a:rPr lang="en-US" smtClean="0"/>
              <a:t>Biến hệ thống (System variables): được tạo bởi Linux và duy trì trong suốt phiên làm việc, biến hệ thống theo qui ước được viết bằng chữ hoa</a:t>
            </a:r>
          </a:p>
          <a:p>
            <a:pPr lvl="1"/>
            <a:r>
              <a:rPr lang="en-US" smtClean="0"/>
              <a:t>Biến do người dùng định nghĩa (User defined variable – UDV)</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biến hệ thống</a:t>
            </a:r>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04800" y="1905000"/>
            <a:ext cx="8741655" cy="41052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Biến do người dùng định nghĩa - UDV</a:t>
            </a:r>
            <a:endParaRPr lang="en-US" sz="3200"/>
          </a:p>
        </p:txBody>
      </p:sp>
      <p:sp>
        <p:nvSpPr>
          <p:cNvPr id="3" name="Content Placeholder 2"/>
          <p:cNvSpPr>
            <a:spLocks noGrp="1"/>
          </p:cNvSpPr>
          <p:nvPr>
            <p:ph idx="1"/>
          </p:nvPr>
        </p:nvSpPr>
        <p:spPr/>
        <p:txBody>
          <a:bodyPr/>
          <a:lstStyle/>
          <a:p>
            <a:pPr algn="just"/>
            <a:r>
              <a:rPr lang="en-US" sz="2400" smtClean="0"/>
              <a:t>Shell script thi hành theo cơ chế thông dịch nên biến không cần phải khai báo.</a:t>
            </a:r>
          </a:p>
          <a:p>
            <a:pPr algn="just"/>
            <a:r>
              <a:rPr lang="en-US" sz="2400" smtClean="0"/>
              <a:t>Tên biến được đặt theo qui ước của định danh (identifier)</a:t>
            </a:r>
          </a:p>
          <a:p>
            <a:pPr algn="just"/>
            <a:r>
              <a:rPr lang="en-US" sz="2400" smtClean="0"/>
              <a:t>Muốn truy xuất giá trị biến thì thêm dấu ‘$’ đứng trước</a:t>
            </a:r>
          </a:p>
          <a:p>
            <a:pPr algn="just"/>
            <a:r>
              <a:rPr lang="en-US" sz="2400" smtClean="0"/>
              <a:t>Ví dụ: </a:t>
            </a:r>
          </a:p>
          <a:p>
            <a:pPr lvl="1" algn="just"/>
            <a:r>
              <a:rPr lang="en-US" sz="2400" smtClean="0"/>
              <a:t>intValue = 2</a:t>
            </a:r>
          </a:p>
          <a:p>
            <a:pPr lvl="1" algn="just"/>
            <a:r>
              <a:rPr lang="en-US" sz="2400" smtClean="0"/>
              <a:t>echo $intValue	# hiển thị 2</a:t>
            </a:r>
          </a:p>
          <a:p>
            <a:pPr algn="just"/>
            <a:r>
              <a:rPr lang="en-US" sz="2400" smtClean="0"/>
              <a:t>Có thể dùng biến nối với ký tự như sau:</a:t>
            </a:r>
          </a:p>
          <a:p>
            <a:pPr lvl="1" algn="just"/>
            <a:r>
              <a:rPr lang="en-US" sz="2400" smtClean="0"/>
              <a:t>echo ${intValue}nd	# hiển thị 2nd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ký hiệu đặc biệt</a:t>
            </a:r>
            <a:endParaRPr lang="en-US"/>
          </a:p>
        </p:txBody>
      </p:sp>
      <p:sp>
        <p:nvSpPr>
          <p:cNvPr id="3" name="Content Placeholder 2"/>
          <p:cNvSpPr>
            <a:spLocks noGrp="1"/>
          </p:cNvSpPr>
          <p:nvPr>
            <p:ph idx="1"/>
          </p:nvPr>
        </p:nvSpPr>
        <p:spPr/>
        <p:txBody>
          <a:bodyPr/>
          <a:lstStyle/>
          <a:p>
            <a:pPr algn="just"/>
            <a:r>
              <a:rPr lang="en-US" smtClean="0"/>
              <a:t>Ký tự ‘#’ được sử dụng để tạo ghi chú</a:t>
            </a:r>
          </a:p>
          <a:p>
            <a:pPr algn="just"/>
            <a:r>
              <a:rPr lang="en-US" smtClean="0"/>
              <a:t>Đoạn văn bản đặt trong cặp dấu nháy đơn: ‘string’, sẽ hiển thị nguyên văn đoạn văn bản này</a:t>
            </a:r>
          </a:p>
          <a:p>
            <a:pPr algn="just"/>
            <a:r>
              <a:rPr lang="en-US" smtClean="0"/>
              <a:t>Đoạn văn bản đặt trong cặp dấu nháy đôi: “string”, sẽ hiển thị đoạn văn bản, trong đó, các biến sẽ được thay bằng giá trị của nó.</a:t>
            </a:r>
          </a:p>
          <a:p>
            <a:pPr algn="just"/>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lại các lệnh đã thực hiện</a:t>
            </a:r>
            <a:endParaRPr lang="en-US"/>
          </a:p>
        </p:txBody>
      </p:sp>
      <p:sp>
        <p:nvSpPr>
          <p:cNvPr id="3" name="Content Placeholder 2"/>
          <p:cNvSpPr>
            <a:spLocks noGrp="1"/>
          </p:cNvSpPr>
          <p:nvPr>
            <p:ph idx="1"/>
          </p:nvPr>
        </p:nvSpPr>
        <p:spPr/>
        <p:txBody>
          <a:bodyPr/>
          <a:lstStyle/>
          <a:p>
            <a:pPr algn="just"/>
            <a:r>
              <a:rPr lang="en-US" smtClean="0"/>
              <a:t>Thông tin về các lệnh đã thi hành trong shell của Linux sẽ được hệ thống lưu trữ lại</a:t>
            </a:r>
          </a:p>
          <a:p>
            <a:pPr algn="just"/>
            <a:r>
              <a:rPr lang="en-US" smtClean="0"/>
              <a:t>Để xem lại các lệnh đã thi hành, dùng lệnh: history</a:t>
            </a:r>
          </a:p>
          <a:p>
            <a:pPr algn="just"/>
            <a:r>
              <a:rPr lang="en-US" smtClean="0"/>
              <a:t>Để thi hành lại các lệnh trước đó, sử dụng các phím mũi tên.</a:t>
            </a:r>
          </a:p>
          <a:p>
            <a:pPr algn="just"/>
            <a:r>
              <a:rPr lang="en-US" smtClean="0"/>
              <a:t>Cũng có thể nhấn ‘Ctrl+R’, sau đó, nhập vào các ký tự của lệnh.</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lệnh</a:t>
            </a:r>
            <a:endParaRPr lang="en-US"/>
          </a:p>
        </p:txBody>
      </p:sp>
      <p:sp>
        <p:nvSpPr>
          <p:cNvPr id="3" name="Content Placeholder 2"/>
          <p:cNvSpPr>
            <a:spLocks noGrp="1"/>
          </p:cNvSpPr>
          <p:nvPr>
            <p:ph idx="1"/>
          </p:nvPr>
        </p:nvSpPr>
        <p:spPr/>
        <p:txBody>
          <a:bodyPr/>
          <a:lstStyle/>
          <a:p>
            <a:pPr algn="just"/>
            <a:r>
              <a:rPr lang="en-US" smtClean="0"/>
              <a:t>Command [option] parameter</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2005013" y="2986088"/>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2514600" y="3548063"/>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2743200" y="3014663"/>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Cú pháp ngôn ngữ shell</a:t>
            </a:r>
            <a:endParaRPr lang="en-US" sz="2400">
              <a:solidFill>
                <a:schemeClr val="tx2"/>
              </a:solidFill>
            </a:endParaRPr>
          </a:p>
        </p:txBody>
      </p:sp>
      <p:sp>
        <p:nvSpPr>
          <p:cNvPr id="65578" name="Text Box 42"/>
          <p:cNvSpPr txBox="1">
            <a:spLocks noChangeArrowheads="1"/>
          </p:cNvSpPr>
          <p:nvPr/>
        </p:nvSpPr>
        <p:spPr bwMode="gray">
          <a:xfrm>
            <a:off x="2133600" y="3070226"/>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sp>
        <p:nvSpPr>
          <p:cNvPr id="65563" name="Line 27"/>
          <p:cNvSpPr>
            <a:spLocks noChangeShapeType="1"/>
          </p:cNvSpPr>
          <p:nvPr/>
        </p:nvSpPr>
        <p:spPr bwMode="auto">
          <a:xfrm>
            <a:off x="2514600" y="4440238"/>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2743200" y="3906838"/>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Ví dụ minh họa</a:t>
            </a:r>
            <a:endParaRPr lang="en-US" sz="2400">
              <a:solidFill>
                <a:schemeClr val="tx2"/>
              </a:solidFill>
            </a:endParaRPr>
          </a:p>
        </p:txBody>
      </p:sp>
      <p:grpSp>
        <p:nvGrpSpPr>
          <p:cNvPr id="65593" name="Group 57"/>
          <p:cNvGrpSpPr>
            <a:grpSpLocks/>
          </p:cNvGrpSpPr>
          <p:nvPr/>
        </p:nvGrpSpPr>
        <p:grpSpPr bwMode="auto">
          <a:xfrm>
            <a:off x="2022475" y="3868738"/>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2147888" y="3962401"/>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2514600" y="2633663"/>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2743200" y="2100263"/>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Giới thiệu</a:t>
            </a:r>
            <a:endParaRPr lang="en-US" sz="2400">
              <a:solidFill>
                <a:schemeClr val="tx2"/>
              </a:solidFill>
            </a:endParaRPr>
          </a:p>
        </p:txBody>
      </p:sp>
      <p:grpSp>
        <p:nvGrpSpPr>
          <p:cNvPr id="65594" name="Group 58"/>
          <p:cNvGrpSpPr>
            <a:grpSpLocks/>
          </p:cNvGrpSpPr>
          <p:nvPr/>
        </p:nvGrpSpPr>
        <p:grpSpPr bwMode="auto">
          <a:xfrm>
            <a:off x="2003425" y="2133601"/>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2128838" y="22272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Tự động hoàn thành lệnh</a:t>
            </a:r>
            <a:endParaRPr lang="en-US"/>
          </a:p>
        </p:txBody>
      </p:sp>
      <p:sp>
        <p:nvSpPr>
          <p:cNvPr id="3" name="Content Placeholder 2"/>
          <p:cNvSpPr>
            <a:spLocks noGrp="1"/>
          </p:cNvSpPr>
          <p:nvPr>
            <p:ph idx="1"/>
          </p:nvPr>
        </p:nvSpPr>
        <p:spPr/>
        <p:txBody>
          <a:bodyPr/>
          <a:lstStyle/>
          <a:p>
            <a:pPr algn="just"/>
            <a:r>
              <a:rPr lang="en-US" smtClean="0"/>
              <a:t>Trong quá trình nhập lệnh của Linux, nếu lệnh quá dài, chúng ta có thể nhập vài ký tự đầu, sau đó nhấn tab, Linux sẽ tự động hoàn thành lệnh.</a:t>
            </a:r>
          </a:p>
          <a:p>
            <a:pPr algn="just"/>
            <a:r>
              <a:rPr lang="en-US" smtClean="0"/>
              <a:t>Nếu có nhiều lệnh có cùng các ký tự đầu, nhấn tab 2 lần sẽ liệt kê hết tất cả những lệnh này.</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Bí danh lệnh</a:t>
            </a:r>
            <a:endParaRPr lang="en-US"/>
          </a:p>
        </p:txBody>
      </p:sp>
      <p:sp>
        <p:nvSpPr>
          <p:cNvPr id="3" name="Content Placeholder 2"/>
          <p:cNvSpPr>
            <a:spLocks noGrp="1"/>
          </p:cNvSpPr>
          <p:nvPr>
            <p:ph idx="1"/>
          </p:nvPr>
        </p:nvSpPr>
        <p:spPr/>
        <p:txBody>
          <a:bodyPr/>
          <a:lstStyle/>
          <a:p>
            <a:r>
              <a:rPr lang="en-US" smtClean="0"/>
              <a:t>Sử dụng lệnh: alias để đặt bí danh cho các lệnh thông dụng</a:t>
            </a:r>
          </a:p>
          <a:p>
            <a:r>
              <a:rPr lang="en-US" smtClean="0"/>
              <a:t>Ví dụ: </a:t>
            </a:r>
          </a:p>
          <a:p>
            <a:pPr lvl="1"/>
            <a:r>
              <a:rPr lang="en-US" smtClean="0"/>
              <a:t>alias ll=‘ls – l’</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môi trường đăng nhập</a:t>
            </a:r>
            <a:endParaRPr lang="en-US"/>
          </a:p>
        </p:txBody>
      </p:sp>
      <p:sp>
        <p:nvSpPr>
          <p:cNvPr id="66563" name="Rectangle 3"/>
          <p:cNvSpPr>
            <a:spLocks noGrp="1" noChangeArrowheads="1"/>
          </p:cNvSpPr>
          <p:nvPr>
            <p:ph type="body" idx="1"/>
          </p:nvPr>
        </p:nvSpPr>
        <p:spPr>
          <a:xfrm>
            <a:off x="457200" y="1447800"/>
            <a:ext cx="8229600" cy="5029200"/>
          </a:xfrm>
        </p:spPr>
        <p:txBody>
          <a:bodyPr/>
          <a:lstStyle/>
          <a:p>
            <a:pPr algn="just">
              <a:buClr>
                <a:schemeClr val="tx1"/>
              </a:buClr>
            </a:pPr>
            <a:r>
              <a:rPr lang="en-US" smtClean="0"/>
              <a:t>Khi đăng nhập vào hệ thống, người dùng sẽ làm việc trong môi trường do Linux định nghĩa sẵn. Tuy nhiên, chúng ta có thể thay đổi các thiết lập này theo ý riêng của mình. Môi trường làm việc gồm hai thành phần :</a:t>
            </a:r>
          </a:p>
          <a:p>
            <a:pPr lvl="1" algn="just">
              <a:buClr>
                <a:schemeClr val="tx1"/>
              </a:buClr>
            </a:pPr>
            <a:r>
              <a:rPr lang="en-US" smtClean="0"/>
              <a:t>Môi trường terminal.</a:t>
            </a:r>
          </a:p>
          <a:p>
            <a:pPr lvl="1" algn="just">
              <a:buClr>
                <a:schemeClr val="tx1"/>
              </a:buClr>
            </a:pPr>
            <a:r>
              <a:rPr lang="en-US" smtClean="0"/>
              <a:t>Môi trường shell.</a:t>
            </a:r>
          </a:p>
          <a:p>
            <a:pPr algn="just">
              <a:buClr>
                <a:schemeClr val="tx1"/>
              </a:buClr>
              <a:buNone/>
            </a:pPr>
            <a:r>
              <a:rPr lang="en-US" smtClean="0"/>
              <a:t>	</a:t>
            </a:r>
            <a:r>
              <a:rPr lang="en-US" sz="2000" i="1" u="sng" smtClean="0">
                <a:solidFill>
                  <a:srgbClr val="800000"/>
                </a:solidFill>
              </a:rPr>
              <a:t>Lưu ý</a:t>
            </a:r>
            <a:r>
              <a:rPr lang="en-US" sz="2000" i="1" smtClean="0"/>
              <a:t> </a:t>
            </a:r>
            <a:r>
              <a:rPr lang="en-US" sz="2000" smtClean="0"/>
              <a:t>: Muốn xác lập những biến môi trường, chúng ta thay đổi trong tập tin </a:t>
            </a:r>
            <a:r>
              <a:rPr lang="en-US" sz="2000" smtClean="0">
                <a:solidFill>
                  <a:srgbClr val="FF0000"/>
                </a:solidFill>
              </a:rPr>
              <a:t>.bash_profile</a:t>
            </a:r>
            <a:r>
              <a:rPr lang="en-US" sz="2000" smtClean="0"/>
              <a:t> (nếu chạy shell bash), trong tập tin </a:t>
            </a:r>
            <a:r>
              <a:rPr lang="en-US" sz="2000" smtClean="0">
                <a:solidFill>
                  <a:srgbClr val="FF0000"/>
                </a:solidFill>
              </a:rPr>
              <a:t>.logon</a:t>
            </a:r>
            <a:r>
              <a:rPr lang="en-US" sz="2000" smtClean="0"/>
              <a:t> (nếu chạy shell C) và trong tập tin </a:t>
            </a:r>
            <a:r>
              <a:rPr lang="en-US" sz="2000" smtClean="0">
                <a:solidFill>
                  <a:srgbClr val="FF0000"/>
                </a:solidFill>
              </a:rPr>
              <a:t>.profile</a:t>
            </a:r>
            <a:r>
              <a:rPr lang="en-US" sz="2000" smtClean="0"/>
              <a:t> (nếu chạy shell Bourne).</a:t>
            </a:r>
          </a:p>
          <a:p>
            <a:pPr>
              <a:lnSpc>
                <a:spcPct val="90000"/>
              </a:lnSpc>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Thay đổi dấu nhắc lệnh</a:t>
            </a:r>
            <a:endParaRPr lang="en-US"/>
          </a:p>
        </p:txBody>
      </p:sp>
      <p:sp>
        <p:nvSpPr>
          <p:cNvPr id="3" name="Content Placeholder 2"/>
          <p:cNvSpPr>
            <a:spLocks noGrp="1"/>
          </p:cNvSpPr>
          <p:nvPr>
            <p:ph idx="1"/>
          </p:nvPr>
        </p:nvSpPr>
        <p:spPr/>
        <p:txBody>
          <a:bodyPr/>
          <a:lstStyle/>
          <a:p>
            <a:r>
              <a:rPr lang="en-US" smtClean="0"/>
              <a:t>Dấu nhắc mặc định: </a:t>
            </a:r>
          </a:p>
          <a:p>
            <a:pPr lvl="1"/>
            <a:r>
              <a:rPr lang="vi-VN" smtClean="0"/>
              <a:t>[user]@[host]:[đường dẫn]$ </a:t>
            </a:r>
            <a:endParaRPr lang="en-US" smtClean="0"/>
          </a:p>
          <a:p>
            <a:r>
              <a:rPr lang="en-US" smtClean="0"/>
              <a:t>Để thay đổi, sửa lại nội dung biến môi trường PS1</a:t>
            </a:r>
          </a:p>
          <a:p>
            <a:pPr lvl="1"/>
            <a:r>
              <a:rPr lang="de-DE" smtClean="0"/>
              <a:t>PS1='</a:t>
            </a:r>
            <a:r>
              <a:rPr lang="de-DE" i="1" smtClean="0"/>
              <a:t>[Noi dung muon hien thi]</a:t>
            </a:r>
            <a:r>
              <a:rPr lang="de-DE" smtClean="0"/>
              <a:t>‚</a:t>
            </a:r>
          </a:p>
          <a:p>
            <a:r>
              <a:rPr lang="de-DE" smtClean="0"/>
              <a:t>Ví dụ: </a:t>
            </a:r>
            <a:r>
              <a:rPr lang="en-US" b="0" smtClean="0">
                <a:solidFill>
                  <a:schemeClr val="tx2"/>
                </a:solidFill>
              </a:rPr>
              <a:t>PS1='Welcome to my Linux ‘</a:t>
            </a:r>
          </a:p>
          <a:p>
            <a:endParaRPr lang="en-US" sz="3200" b="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ký tự điều khiển để định dạng dấu nhắc lệnh</a:t>
            </a:r>
            <a:endParaRPr lang="en-US"/>
          </a:p>
        </p:txBody>
      </p:sp>
      <p:sp>
        <p:nvSpPr>
          <p:cNvPr id="3" name="Content Placeholder 2"/>
          <p:cNvSpPr>
            <a:spLocks noGrp="1"/>
          </p:cNvSpPr>
          <p:nvPr>
            <p:ph idx="1"/>
          </p:nvPr>
        </p:nvSpPr>
        <p:spPr>
          <a:xfrm>
            <a:off x="457200" y="1304925"/>
            <a:ext cx="8229600" cy="5248275"/>
          </a:xfrm>
        </p:spPr>
        <p:txBody>
          <a:bodyPr/>
          <a:lstStyle/>
          <a:p>
            <a:r>
              <a:rPr lang="vi-VN" sz="2000" smtClean="0"/>
              <a:t>\! </a:t>
            </a:r>
            <a:r>
              <a:rPr lang="en-US" sz="2000" smtClean="0"/>
              <a:t>: </a:t>
            </a:r>
            <a:r>
              <a:rPr lang="vi-VN" sz="2000" smtClean="0"/>
              <a:t>Hiển thị số thứ tự của lệnh trong history</a:t>
            </a:r>
            <a:endParaRPr lang="en-US" sz="2000" smtClean="0"/>
          </a:p>
          <a:p>
            <a:r>
              <a:rPr lang="vi-VN" sz="2000" smtClean="0"/>
              <a:t>\# </a:t>
            </a:r>
            <a:r>
              <a:rPr lang="en-US" sz="2000" smtClean="0"/>
              <a:t>: </a:t>
            </a:r>
            <a:r>
              <a:rPr lang="vi-VN" sz="2000" smtClean="0"/>
              <a:t>Hiển thị số thứ tự lệnh của lệnh hiện tại</a:t>
            </a:r>
            <a:endParaRPr lang="en-US" sz="2000" smtClean="0"/>
          </a:p>
          <a:p>
            <a:r>
              <a:rPr lang="vi-VN" sz="2000" smtClean="0"/>
              <a:t>\$ </a:t>
            </a:r>
            <a:r>
              <a:rPr lang="en-US" sz="2000" smtClean="0"/>
              <a:t>: </a:t>
            </a:r>
            <a:r>
              <a:rPr lang="vi-VN" sz="2000" smtClean="0"/>
              <a:t>Hiển thị dấu $ nếu là user bình thường và dấu # nếu là user root</a:t>
            </a:r>
            <a:endParaRPr lang="en-US" sz="2000" smtClean="0"/>
          </a:p>
          <a:p>
            <a:r>
              <a:rPr lang="vi-VN" sz="2000" smtClean="0"/>
              <a:t>\\ </a:t>
            </a:r>
            <a:r>
              <a:rPr lang="en-US" sz="2000" smtClean="0"/>
              <a:t>: </a:t>
            </a:r>
            <a:r>
              <a:rPr lang="vi-VN" sz="2000" smtClean="0"/>
              <a:t>Hiển thị dấu backslash (\)</a:t>
            </a:r>
            <a:endParaRPr lang="en-US" sz="2000" smtClean="0"/>
          </a:p>
          <a:p>
            <a:r>
              <a:rPr lang="vi-VN" sz="2000" smtClean="0"/>
              <a:t>\d </a:t>
            </a:r>
            <a:r>
              <a:rPr lang="en-US" sz="2000" smtClean="0"/>
              <a:t>: </a:t>
            </a:r>
            <a:r>
              <a:rPr lang="vi-VN" sz="2000" smtClean="0"/>
              <a:t>Hiển thị ngày hiện tại</a:t>
            </a:r>
            <a:endParaRPr lang="en-US" sz="2000" smtClean="0"/>
          </a:p>
          <a:p>
            <a:r>
              <a:rPr lang="vi-VN" sz="2000" smtClean="0"/>
              <a:t>\h </a:t>
            </a:r>
            <a:r>
              <a:rPr lang="en-US" sz="2000" smtClean="0"/>
              <a:t>: </a:t>
            </a:r>
            <a:r>
              <a:rPr lang="vi-VN" sz="2000" smtClean="0"/>
              <a:t>Hiển thị host name</a:t>
            </a:r>
            <a:endParaRPr lang="en-US" sz="2000" smtClean="0"/>
          </a:p>
          <a:p>
            <a:r>
              <a:rPr lang="vi-VN" sz="2000" smtClean="0"/>
              <a:t>\n </a:t>
            </a:r>
            <a:r>
              <a:rPr lang="en-US" sz="2000" smtClean="0"/>
              <a:t>: </a:t>
            </a:r>
            <a:r>
              <a:rPr lang="vi-VN" sz="2000" smtClean="0"/>
              <a:t>In dấu xuống dòng</a:t>
            </a:r>
            <a:endParaRPr lang="en-US" sz="2000" smtClean="0"/>
          </a:p>
          <a:p>
            <a:r>
              <a:rPr lang="vi-VN" sz="2000" smtClean="0"/>
              <a:t>\s </a:t>
            </a:r>
            <a:r>
              <a:rPr lang="en-US" sz="2000" smtClean="0"/>
              <a:t>: </a:t>
            </a:r>
            <a:r>
              <a:rPr lang="vi-VN" sz="2000" smtClean="0"/>
              <a:t>Hiển thị tên shell</a:t>
            </a:r>
            <a:endParaRPr lang="en-US" sz="2000" smtClean="0"/>
          </a:p>
          <a:p>
            <a:r>
              <a:rPr lang="vi-VN" sz="2000" smtClean="0"/>
              <a:t>\t </a:t>
            </a:r>
            <a:r>
              <a:rPr lang="en-US" sz="2000" smtClean="0"/>
              <a:t>: </a:t>
            </a:r>
            <a:r>
              <a:rPr lang="vi-VN" sz="2000" smtClean="0"/>
              <a:t>Hiển thị giờ hiện tại</a:t>
            </a:r>
            <a:endParaRPr lang="en-US" sz="2000" smtClean="0"/>
          </a:p>
          <a:p>
            <a:r>
              <a:rPr lang="vi-VN" sz="2000" smtClean="0"/>
              <a:t>\u </a:t>
            </a:r>
            <a:r>
              <a:rPr lang="en-US" sz="2000" smtClean="0"/>
              <a:t>: </a:t>
            </a:r>
            <a:r>
              <a:rPr lang="vi-VN" sz="2000" smtClean="0"/>
              <a:t>Hiển thị username</a:t>
            </a:r>
            <a:endParaRPr lang="en-US" sz="2000" smtClean="0"/>
          </a:p>
          <a:p>
            <a:r>
              <a:rPr lang="vi-VN" sz="2000" smtClean="0"/>
              <a:t>\W </a:t>
            </a:r>
            <a:r>
              <a:rPr lang="en-US" sz="2000" smtClean="0"/>
              <a:t>: </a:t>
            </a:r>
            <a:r>
              <a:rPr lang="vi-VN" sz="2000" smtClean="0"/>
              <a:t>Hiển thị tên thư mục hiện hành</a:t>
            </a:r>
            <a:endParaRPr lang="en-US" sz="2000" smtClean="0"/>
          </a:p>
          <a:p>
            <a:r>
              <a:rPr lang="vi-VN" sz="2000" smtClean="0"/>
              <a:t>\w </a:t>
            </a:r>
            <a:r>
              <a:rPr lang="en-US" sz="2000" smtClean="0"/>
              <a:t>:</a:t>
            </a:r>
            <a:r>
              <a:rPr lang="vi-VN" sz="2000" smtClean="0"/>
              <a:t>Hiển thị đường dẫn đầy đủ của thư mục hiện hành</a:t>
            </a:r>
            <a:endParaRPr lang="en-US"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304800" y="1371600"/>
            <a:ext cx="8610600" cy="5248275"/>
          </a:xfrm>
        </p:spPr>
        <p:txBody>
          <a:bodyPr/>
          <a:lstStyle/>
          <a:p>
            <a:r>
              <a:rPr lang="en-US" smtClean="0"/>
              <a:t>PS1='\u\$'</a:t>
            </a:r>
            <a:br>
              <a:rPr lang="en-US" smtClean="0"/>
            </a:br>
            <a:r>
              <a:rPr lang="en-US" i="1" smtClean="0"/>
              <a:t>sẽ cho kết quả: "root#”</a:t>
            </a:r>
          </a:p>
          <a:p>
            <a:r>
              <a:rPr lang="en-US" smtClean="0"/>
              <a:t>PS1='\u@\t \w\$'</a:t>
            </a:r>
            <a:br>
              <a:rPr lang="en-US" smtClean="0"/>
            </a:br>
            <a:r>
              <a:rPr lang="en-US" i="1" smtClean="0"/>
              <a:t>sẽ cho kết quả:                  "root@20:49:48 /etc/httpd#</a:t>
            </a:r>
          </a:p>
          <a:p>
            <a:r>
              <a:rPr lang="en-US" smtClean="0"/>
              <a:t>PS1='\t \u@\h \s \$'</a:t>
            </a:r>
            <a:br>
              <a:rPr lang="en-US" smtClean="0"/>
            </a:br>
            <a:r>
              <a:rPr lang="en-US" i="1" smtClean="0"/>
              <a:t>sẽ cho kết quả:                         "20:49:48 root@proLappy -bash #"</a:t>
            </a:r>
            <a:endParaRPr lang="en-US" i="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Thi hành lệnh của shell script</a:t>
            </a:r>
            <a:endParaRPr lang="en-US"/>
          </a:p>
        </p:txBody>
      </p:sp>
      <p:sp>
        <p:nvSpPr>
          <p:cNvPr id="66563" name="Rectangle 3"/>
          <p:cNvSpPr>
            <a:spLocks noGrp="1" noChangeArrowheads="1"/>
          </p:cNvSpPr>
          <p:nvPr>
            <p:ph type="body" idx="1"/>
          </p:nvPr>
        </p:nvSpPr>
        <p:spPr>
          <a:xfrm>
            <a:off x="533400" y="1447800"/>
            <a:ext cx="8153400" cy="5029200"/>
          </a:xfrm>
        </p:spPr>
        <p:txBody>
          <a:bodyPr/>
          <a:lstStyle/>
          <a:p>
            <a:pPr algn="just">
              <a:buClr>
                <a:schemeClr val="tx1"/>
              </a:buClr>
            </a:pPr>
            <a:r>
              <a:rPr lang="en-US" u="sng" smtClean="0"/>
              <a:t>Thi hành Shell script từ dòng lệnh</a:t>
            </a:r>
            <a:r>
              <a:rPr lang="en-US" smtClean="0"/>
              <a:t> :</a:t>
            </a:r>
          </a:p>
          <a:p>
            <a:pPr lvl="1" algn="just">
              <a:buClr>
                <a:schemeClr val="tx1"/>
              </a:buClr>
            </a:pPr>
            <a:r>
              <a:rPr lang="en-US" smtClean="0"/>
              <a:t>Chúng ta sử dụng nhiều lệnh trên một dòng cách nhau bằng dấu chấm phẩy (;).</a:t>
            </a:r>
          </a:p>
          <a:p>
            <a:pPr algn="just">
              <a:buClr>
                <a:schemeClr val="tx1"/>
              </a:buClr>
            </a:pPr>
            <a:r>
              <a:rPr lang="en-US" u="sng" smtClean="0"/>
              <a:t>Thi hành Shell script từ tập tin lệnh</a:t>
            </a:r>
            <a:r>
              <a:rPr lang="en-US" smtClean="0"/>
              <a:t> :</a:t>
            </a:r>
          </a:p>
          <a:p>
            <a:pPr lvl="1" algn="just">
              <a:buClr>
                <a:schemeClr val="tx1"/>
              </a:buClr>
            </a:pPr>
            <a:r>
              <a:rPr lang="en-US" u="sng" smtClean="0"/>
              <a:t>Cách 1</a:t>
            </a:r>
            <a:r>
              <a:rPr lang="en-US" smtClean="0"/>
              <a:t>: #</a:t>
            </a:r>
            <a:r>
              <a:rPr lang="en-US" smtClean="0">
                <a:solidFill>
                  <a:srgbClr val="FF0000"/>
                </a:solidFill>
              </a:rPr>
              <a:t>/bin/sh  filename</a:t>
            </a:r>
          </a:p>
          <a:p>
            <a:pPr lvl="1" algn="just">
              <a:buClr>
                <a:schemeClr val="tx1"/>
              </a:buClr>
              <a:buFontTx/>
              <a:buNone/>
            </a:pPr>
            <a:r>
              <a:rPr lang="en-US" smtClean="0"/>
              <a:t>	</a:t>
            </a:r>
            <a:r>
              <a:rPr lang="en-US" u="sng" smtClean="0"/>
              <a:t>Ví dụ</a:t>
            </a:r>
            <a:r>
              <a:rPr lang="en-US" smtClean="0"/>
              <a:t> : #/bin/sh  hello</a:t>
            </a:r>
          </a:p>
          <a:p>
            <a:pPr lvl="1" algn="just">
              <a:buClr>
                <a:schemeClr val="tx1"/>
              </a:buClr>
            </a:pPr>
            <a:r>
              <a:rPr lang="en-US" u="sng" smtClean="0"/>
              <a:t>Cách 2</a:t>
            </a:r>
            <a:r>
              <a:rPr lang="en-US" smtClean="0"/>
              <a:t>: Cấp quyền thực thi (excute) cho tập tin.</a:t>
            </a:r>
          </a:p>
          <a:p>
            <a:pPr lvl="1" algn="just">
              <a:buClr>
                <a:schemeClr val="tx1"/>
              </a:buClr>
              <a:buFontTx/>
              <a:buNone/>
            </a:pPr>
            <a:r>
              <a:rPr lang="en-US" smtClean="0"/>
              <a:t>	#</a:t>
            </a:r>
            <a:r>
              <a:rPr lang="en-US" smtClean="0">
                <a:solidFill>
                  <a:srgbClr val="FF0000"/>
                </a:solidFill>
              </a:rPr>
              <a:t>chmod  +x  filename</a:t>
            </a:r>
          </a:p>
          <a:p>
            <a:pPr lvl="1" algn="just">
              <a:buClr>
                <a:schemeClr val="tx1"/>
              </a:buClr>
              <a:buFontTx/>
              <a:buNone/>
            </a:pPr>
            <a:r>
              <a:rPr lang="en-US" smtClean="0"/>
              <a:t>	#</a:t>
            </a:r>
            <a:r>
              <a:rPr lang="en-US" smtClean="0">
                <a:solidFill>
                  <a:srgbClr val="FF0000"/>
                </a:solidFill>
              </a:rPr>
              <a:t>/path/filename</a:t>
            </a:r>
          </a:p>
          <a:p>
            <a:pPr>
              <a:lnSpc>
                <a:spcPct val="90000"/>
              </a:lnSpc>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Cú pháp ngôn ngữ shell</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pPr>
            <a:r>
              <a:rPr lang="en-US" smtClean="0"/>
              <a:t>Biến môi trường.</a:t>
            </a:r>
          </a:p>
          <a:p>
            <a:pPr>
              <a:buClr>
                <a:schemeClr val="tx1"/>
              </a:buClr>
            </a:pPr>
            <a:r>
              <a:rPr lang="en-US" smtClean="0"/>
              <a:t>Những biến xây dựng sẵn.</a:t>
            </a:r>
          </a:p>
          <a:p>
            <a:pPr>
              <a:buClr>
                <a:schemeClr val="tx1"/>
              </a:buClr>
            </a:pPr>
            <a:r>
              <a:rPr lang="en-US" smtClean="0"/>
              <a:t>Những biến do user định nghĩa.</a:t>
            </a:r>
          </a:p>
          <a:p>
            <a:pPr>
              <a:buClr>
                <a:schemeClr val="tx1"/>
              </a:buClr>
            </a:pPr>
            <a:r>
              <a:rPr lang="en-US" smtClean="0"/>
              <a:t>Cách tạo biến : Những biến không cần phải khai báo.</a:t>
            </a:r>
          </a:p>
          <a:p>
            <a:pPr>
              <a:buClr>
                <a:schemeClr val="tx1"/>
              </a:buClr>
              <a:buNone/>
            </a:pPr>
            <a:r>
              <a:rPr lang="en-US" smtClean="0"/>
              <a:t>		</a:t>
            </a:r>
            <a:r>
              <a:rPr lang="en-US" smtClean="0">
                <a:solidFill>
                  <a:srgbClr val="FF0000"/>
                </a:solidFill>
              </a:rPr>
              <a:t>&lt;variable name&gt;=&lt;value&gt;</a:t>
            </a:r>
          </a:p>
          <a:p>
            <a:pPr>
              <a:buClr>
                <a:schemeClr val="tx1"/>
              </a:buClr>
            </a:pPr>
            <a:r>
              <a:rPr lang="en-US" smtClean="0"/>
              <a:t>Cách truy cập những giá trị của biến.</a:t>
            </a:r>
          </a:p>
          <a:p>
            <a:pPr>
              <a:buClr>
                <a:schemeClr val="tx1"/>
              </a:buClr>
              <a:buNone/>
            </a:pPr>
            <a:r>
              <a:rPr lang="en-US" smtClean="0"/>
              <a:t>		</a:t>
            </a:r>
            <a:r>
              <a:rPr lang="en-US" smtClean="0">
                <a:solidFill>
                  <a:srgbClr val="FF0000"/>
                </a:solidFill>
              </a:rPr>
              <a:t>Variable1=$(variable2)</a:t>
            </a:r>
          </a:p>
          <a:p>
            <a:pPr>
              <a:lnSpc>
                <a:spcPct val="90000"/>
              </a:lnSpc>
            </a:pP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Cú pháp ngôn ngữ shell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Clr>
                <a:schemeClr val="tx1"/>
              </a:buClr>
              <a:tabLst>
                <a:tab pos="1773238" algn="l"/>
              </a:tabLst>
            </a:pPr>
            <a:r>
              <a:rPr lang="en-US" smtClean="0"/>
              <a:t>Nhập giá trị cho một biến.</a:t>
            </a:r>
          </a:p>
          <a:p>
            <a:pPr>
              <a:lnSpc>
                <a:spcPct val="90000"/>
              </a:lnSpc>
              <a:buClr>
                <a:schemeClr val="tx1"/>
              </a:buClr>
              <a:buNone/>
              <a:tabLst>
                <a:tab pos="1773238" algn="l"/>
              </a:tabLst>
            </a:pPr>
            <a:r>
              <a:rPr lang="en-US" smtClean="0"/>
              <a:t>		#</a:t>
            </a:r>
            <a:r>
              <a:rPr lang="en-US" smtClean="0">
                <a:solidFill>
                  <a:srgbClr val="FF0000"/>
                </a:solidFill>
              </a:rPr>
              <a:t>read variable</a:t>
            </a:r>
          </a:p>
          <a:p>
            <a:pPr>
              <a:lnSpc>
                <a:spcPct val="90000"/>
              </a:lnSpc>
              <a:buClr>
                <a:schemeClr val="tx1"/>
              </a:buClr>
              <a:tabLst>
                <a:tab pos="1773238" algn="l"/>
              </a:tabLst>
            </a:pPr>
            <a:r>
              <a:rPr lang="en-US" smtClean="0"/>
              <a:t>Biến cục bộ và toàn cục.</a:t>
            </a:r>
          </a:p>
          <a:p>
            <a:pPr>
              <a:lnSpc>
                <a:spcPct val="90000"/>
              </a:lnSpc>
              <a:buClr>
                <a:schemeClr val="tx1"/>
              </a:buClr>
              <a:tabLst>
                <a:tab pos="1773238" algn="l"/>
              </a:tabLst>
            </a:pPr>
            <a:r>
              <a:rPr lang="en-US" smtClean="0"/>
              <a:t>Biến môi trường.</a:t>
            </a:r>
          </a:p>
          <a:p>
            <a:pPr lvl="1">
              <a:lnSpc>
                <a:spcPct val="90000"/>
              </a:lnSpc>
              <a:buClr>
                <a:schemeClr val="tx1"/>
              </a:buClr>
              <a:tabLst>
                <a:tab pos="1773238" algn="l"/>
              </a:tabLst>
            </a:pPr>
            <a:r>
              <a:rPr lang="en-US" sz="2400" smtClean="0"/>
              <a:t>HOME	: Chứa thư mục người dùng.</a:t>
            </a:r>
          </a:p>
          <a:p>
            <a:pPr lvl="1">
              <a:lnSpc>
                <a:spcPct val="90000"/>
              </a:lnSpc>
              <a:buClr>
                <a:schemeClr val="tx1"/>
              </a:buClr>
              <a:tabLst>
                <a:tab pos="1773238" algn="l"/>
              </a:tabLst>
            </a:pPr>
            <a:r>
              <a:rPr lang="en-US" sz="2400" smtClean="0"/>
              <a:t>PATH	: Danh sách thư mục tìm kiếm.</a:t>
            </a:r>
          </a:p>
          <a:p>
            <a:pPr lvl="1">
              <a:lnSpc>
                <a:spcPct val="90000"/>
              </a:lnSpc>
              <a:buClr>
                <a:schemeClr val="tx1"/>
              </a:buClr>
              <a:tabLst>
                <a:tab pos="1773238" algn="l"/>
              </a:tabLst>
            </a:pPr>
            <a:r>
              <a:rPr lang="en-US" sz="2400" smtClean="0"/>
              <a:t>PS1	: Dấu nhắc hiển thị lệnh.</a:t>
            </a:r>
          </a:p>
          <a:p>
            <a:pPr>
              <a:lnSpc>
                <a:spcPct val="90000"/>
              </a:lnSpc>
              <a:buClr>
                <a:schemeClr val="tx1"/>
              </a:buClr>
              <a:tabLst>
                <a:tab pos="1773238" algn="l"/>
              </a:tabLst>
            </a:pPr>
            <a:r>
              <a:rPr lang="en-US" smtClean="0"/>
              <a:t>Những biến được xây dựng sẵn.</a:t>
            </a:r>
          </a:p>
          <a:p>
            <a:pPr lvl="1">
              <a:lnSpc>
                <a:spcPct val="90000"/>
              </a:lnSpc>
              <a:buClr>
                <a:schemeClr val="tx1"/>
              </a:buClr>
              <a:tabLst>
                <a:tab pos="1773238" algn="l"/>
              </a:tabLst>
            </a:pPr>
            <a:r>
              <a:rPr lang="en-US" sz="2400" smtClean="0"/>
              <a:t>$#	: Tổng số tham số.</a:t>
            </a:r>
          </a:p>
          <a:p>
            <a:pPr lvl="1">
              <a:lnSpc>
                <a:spcPct val="90000"/>
              </a:lnSpc>
              <a:buClr>
                <a:schemeClr val="tx1"/>
              </a:buClr>
              <a:tabLst>
                <a:tab pos="1773238" algn="l"/>
              </a:tabLst>
            </a:pPr>
            <a:r>
              <a:rPr lang="en-US" sz="2400" smtClean="0"/>
              <a:t>$0	: Tên tập tin lệnh.</a:t>
            </a:r>
          </a:p>
          <a:p>
            <a:pPr lvl="1">
              <a:lnSpc>
                <a:spcPct val="90000"/>
              </a:lnSpc>
              <a:buClr>
                <a:schemeClr val="tx1"/>
              </a:buClr>
              <a:tabLst>
                <a:tab pos="1773238" algn="l"/>
              </a:tabLst>
            </a:pPr>
            <a:r>
              <a:rPr lang="en-US" sz="2400" smtClean="0"/>
              <a:t>$*	: Danh sách tham số đầy đủ.</a:t>
            </a:r>
          </a:p>
          <a:p>
            <a:pPr>
              <a:lnSpc>
                <a:spcPct val="90000"/>
              </a:lnSpc>
              <a:buClr>
                <a:schemeClr val="tx1"/>
              </a:buClr>
              <a:tabLst>
                <a:tab pos="1773238" algn="l"/>
              </a:tabLst>
            </a:pPr>
            <a:endParaRPr lang="en-US" sz="2400"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read</a:t>
            </a:r>
            <a:endParaRPr lang="en-US"/>
          </a:p>
        </p:txBody>
      </p:sp>
      <p:sp>
        <p:nvSpPr>
          <p:cNvPr id="3" name="Content Placeholder 2"/>
          <p:cNvSpPr>
            <a:spLocks noGrp="1"/>
          </p:cNvSpPr>
          <p:nvPr>
            <p:ph idx="1"/>
          </p:nvPr>
        </p:nvSpPr>
        <p:spPr/>
        <p:txBody>
          <a:bodyPr/>
          <a:lstStyle/>
          <a:p>
            <a:r>
              <a:rPr lang="en-US" smtClean="0"/>
              <a:t>Lấy dữ liệu nhập từ bàn phím và lưu vào biến</a:t>
            </a:r>
          </a:p>
          <a:p>
            <a:pPr lvl="1"/>
            <a:r>
              <a:rPr lang="en-US" smtClean="0"/>
              <a:t>read var1 var2 var3 … varN</a:t>
            </a:r>
          </a:p>
          <a:p>
            <a:r>
              <a:rPr lang="en-US" smtClean="0"/>
              <a:t>Nếu không có tham số, giá trị sẽ được chứa trong biến $REPLY</a:t>
            </a:r>
          </a:p>
          <a:p>
            <a:r>
              <a:rPr lang="en-US" smtClean="0"/>
              <a:t>Ví dụ</a:t>
            </a:r>
          </a:p>
          <a:p>
            <a:pPr lvl="1"/>
            <a:r>
              <a:rPr lang="en-US" smtClean="0"/>
              <a:t>read</a:t>
            </a:r>
          </a:p>
          <a:p>
            <a:pPr lvl="1"/>
            <a:r>
              <a:rPr lang="en-US" smtClean="0"/>
              <a:t>var = $REPLY</a:t>
            </a:r>
          </a:p>
          <a:p>
            <a:r>
              <a:rPr lang="en-US" smtClean="0"/>
              <a:t>Ký tự ‘\’ cho phép xuống dòng để nhập tiếp dữ liệu trong lệnh read</a:t>
            </a:r>
          </a:p>
          <a:p>
            <a:r>
              <a:rPr lang="en-US" smtClean="0"/>
              <a:t>Ví dụ: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Giới thiệu</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Shell là chương trình luôn được thực thi khi người dùng đăng nhập vào hệ thống.</a:t>
            </a:r>
          </a:p>
          <a:p>
            <a:pPr algn="just">
              <a:buClr>
                <a:schemeClr val="tx1"/>
              </a:buClr>
            </a:pPr>
            <a:r>
              <a:rPr lang="en-US" smtClean="0"/>
              <a:t>Shell Linux hỗ trợ một tập lệnh mà có thể kết hợp chúng lại thành một script hay thành một chương trình có thể sử dụng nhiều lần.</a:t>
            </a:r>
          </a:p>
          <a:p>
            <a:pPr algn="just">
              <a:buClr>
                <a:schemeClr val="tx1"/>
              </a:buClr>
            </a:pPr>
            <a:r>
              <a:rPr lang="en-US" smtClean="0"/>
              <a:t>Nhược điểm chính của ngôn ngữ script là những lệnh này phải thông dịch lại mỗi lần script thực thi.</a:t>
            </a:r>
          </a:p>
          <a:p>
            <a:pPr>
              <a:lnSpc>
                <a:spcPct val="90000"/>
              </a:lnSpc>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read (2)</a:t>
            </a:r>
            <a:endParaRPr lang="en-US"/>
          </a:p>
        </p:txBody>
      </p:sp>
      <p:sp>
        <p:nvSpPr>
          <p:cNvPr id="3" name="Content Placeholder 2"/>
          <p:cNvSpPr>
            <a:spLocks noGrp="1"/>
          </p:cNvSpPr>
          <p:nvPr>
            <p:ph idx="1"/>
          </p:nvPr>
        </p:nvSpPr>
        <p:spPr/>
        <p:txBody>
          <a:bodyPr/>
          <a:lstStyle/>
          <a:p>
            <a:pPr lvl="1"/>
            <a:r>
              <a:rPr lang="en-US" smtClean="0"/>
              <a:t># read var # nhập vào : first line \</a:t>
            </a:r>
            <a:br>
              <a:rPr lang="en-US" smtClean="0"/>
            </a:br>
            <a:r>
              <a:rPr lang="en-US" smtClean="0"/>
              <a:t>second line</a:t>
            </a:r>
          </a:p>
          <a:p>
            <a:pPr lvl="1"/>
            <a:r>
              <a:rPr lang="en-US" smtClean="0"/>
              <a:t># echo “$var”, kết quả : first line second line</a:t>
            </a:r>
          </a:p>
          <a:p>
            <a:r>
              <a:rPr lang="en-US" smtClean="0"/>
              <a:t>Sử dụng lệnh read –r sẽ làm mất ý nghĩa của ký tự ‘\’</a:t>
            </a:r>
          </a:p>
          <a:p>
            <a:r>
              <a:rPr lang="en-US" smtClean="0"/>
              <a:t>Ví dụ:</a:t>
            </a:r>
          </a:p>
          <a:p>
            <a:pPr lvl="1"/>
            <a:r>
              <a:rPr lang="en-US" smtClean="0"/>
              <a:t># read –r var # nhập vào : first line \</a:t>
            </a:r>
          </a:p>
          <a:p>
            <a:pPr lvl="1"/>
            <a:r>
              <a:rPr lang="en-US" smtClean="0"/>
              <a:t># echo “$var”, kết quả : first line \</a:t>
            </a:r>
          </a:p>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read (3)</a:t>
            </a:r>
            <a:endParaRPr lang="en-US"/>
          </a:p>
        </p:txBody>
      </p:sp>
      <p:sp>
        <p:nvSpPr>
          <p:cNvPr id="3" name="Content Placeholder 2"/>
          <p:cNvSpPr>
            <a:spLocks noGrp="1"/>
          </p:cNvSpPr>
          <p:nvPr>
            <p:ph idx="1"/>
          </p:nvPr>
        </p:nvSpPr>
        <p:spPr/>
        <p:txBody>
          <a:bodyPr/>
          <a:lstStyle/>
          <a:p>
            <a:r>
              <a:rPr lang="en-US" smtClean="0"/>
              <a:t>Lệnh read cũng được dùng để đọc dữ liệu từ file</a:t>
            </a:r>
          </a:p>
          <a:p>
            <a:r>
              <a:rPr lang="en-US" smtClean="0"/>
              <a:t>Nếu file có nhiều hàng (row) dữ liệu thì chỉ hàng đầu tiên được gán cho biến</a:t>
            </a:r>
          </a:p>
          <a:p>
            <a:r>
              <a:rPr lang="en-US" smtClean="0"/>
              <a:t>Nếu read với nhiều biến (read var1 var2 …) thì read sẽ dựa vào biến $IFS để gán dữ liệu cho các biến</a:t>
            </a:r>
          </a:p>
          <a:p>
            <a:pPr lvl="1"/>
            <a:r>
              <a:rPr lang="en-US" smtClean="0"/>
              <a:t>Mặc định $IFS sẽ là khoảng trắng</a:t>
            </a:r>
          </a:p>
          <a:p>
            <a:r>
              <a:rPr lang="en-US" smtClean="0"/>
              <a:t>Ví dụ: </a:t>
            </a:r>
          </a:p>
          <a:p>
            <a:pPr lvl="1"/>
            <a:r>
              <a:rPr lang="en-US" smtClean="0"/>
              <a:t>read var &lt; data_file</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read (4)</a:t>
            </a:r>
            <a:endParaRPr lang="en-US"/>
          </a:p>
        </p:txBody>
      </p:sp>
      <p:sp>
        <p:nvSpPr>
          <p:cNvPr id="3" name="Content Placeholder 2"/>
          <p:cNvSpPr>
            <a:spLocks noGrp="1"/>
          </p:cNvSpPr>
          <p:nvPr>
            <p:ph idx="1"/>
          </p:nvPr>
        </p:nvSpPr>
        <p:spPr/>
        <p:txBody>
          <a:bodyPr/>
          <a:lstStyle/>
          <a:p>
            <a:r>
              <a:rPr lang="en-US" smtClean="0"/>
              <a:t>File có nhiều hơn 1 hàng</a:t>
            </a:r>
          </a:p>
          <a:p>
            <a:pPr lvl="1"/>
            <a:r>
              <a:rPr lang="en-US" smtClean="0"/>
              <a:t>read var1 var2 &lt; data_file</a:t>
            </a:r>
          </a:p>
          <a:p>
            <a:pPr lvl="1"/>
            <a:r>
              <a:rPr lang="en-US" smtClean="0"/>
              <a:t>Mỗi biến sẽ chứa 1 chuỗi cách biệt bởi khoảng trắng ($IFS), biến cuối cùng chứa phần còn lại của hàng.</a:t>
            </a:r>
          </a:p>
          <a:p>
            <a:r>
              <a:rPr lang="en-US" smtClean="0"/>
              <a:t>Để dọc tất cả các hàng, phải dùng vòng lặp</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mtClean="0"/>
              <a:t>	</a:t>
            </a:r>
            <a:r>
              <a:rPr lang="vi-VN" smtClean="0"/>
              <a:t>while read </a:t>
            </a:r>
            <a:r>
              <a:rPr lang="en-US" smtClean="0"/>
              <a:t>line</a:t>
            </a:r>
            <a:r>
              <a:rPr lang="vi-VN" smtClean="0"/>
              <a:t/>
            </a:r>
            <a:br>
              <a:rPr lang="vi-VN" smtClean="0"/>
            </a:br>
            <a:r>
              <a:rPr lang="vi-VN" smtClean="0"/>
              <a:t>do</a:t>
            </a:r>
            <a:br>
              <a:rPr lang="vi-VN" smtClean="0"/>
            </a:br>
            <a:r>
              <a:rPr lang="vi-VN" smtClean="0"/>
              <a:t>echo “$</a:t>
            </a:r>
            <a:r>
              <a:rPr lang="en-US" smtClean="0"/>
              <a:t>line</a:t>
            </a:r>
            <a:r>
              <a:rPr lang="vi-VN" smtClean="0"/>
              <a:t>”</a:t>
            </a:r>
            <a:br>
              <a:rPr lang="vi-VN" smtClean="0"/>
            </a:br>
            <a:r>
              <a:rPr lang="vi-VN" smtClean="0"/>
              <a:t>done &lt; /etc/passwd </a:t>
            </a:r>
            <a:endParaRPr lang="en-US" smtClean="0"/>
          </a:p>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Thay đổi IFS để tách chuỗi</a:t>
            </a:r>
            <a:endParaRPr lang="en-US"/>
          </a:p>
        </p:txBody>
      </p:sp>
      <p:sp>
        <p:nvSpPr>
          <p:cNvPr id="3" name="Content Placeholder 2"/>
          <p:cNvSpPr>
            <a:spLocks noGrp="1"/>
          </p:cNvSpPr>
          <p:nvPr>
            <p:ph idx="1"/>
          </p:nvPr>
        </p:nvSpPr>
        <p:spPr/>
        <p:txBody>
          <a:bodyPr/>
          <a:lstStyle/>
          <a:p>
            <a:pPr>
              <a:buNone/>
            </a:pPr>
            <a:r>
              <a:rPr lang="en-US" smtClean="0"/>
              <a:t>	</a:t>
            </a:r>
            <a:r>
              <a:rPr lang="vi-VN" smtClean="0"/>
              <a:t>echo “liet ke tat ca user ”</a:t>
            </a:r>
            <a:br>
              <a:rPr lang="vi-VN" smtClean="0"/>
            </a:br>
            <a:r>
              <a:rPr lang="vi-VN" smtClean="0"/>
              <a:t>OIFS=$IFS; IFS=: </a:t>
            </a:r>
            <a:br>
              <a:rPr lang="vi-VN" smtClean="0"/>
            </a:br>
            <a:r>
              <a:rPr lang="vi-VN" smtClean="0"/>
              <a:t>while read name passwd uid gid fullname ignore</a:t>
            </a:r>
            <a:br>
              <a:rPr lang="vi-VN" smtClean="0"/>
            </a:br>
            <a:r>
              <a:rPr lang="vi-VN" smtClean="0"/>
              <a:t>do</a:t>
            </a:r>
            <a:br>
              <a:rPr lang="vi-VN" smtClean="0"/>
            </a:br>
            <a:r>
              <a:rPr lang="vi-VN" smtClean="0"/>
              <a:t>echo “$name $fullname”</a:t>
            </a:r>
            <a:br>
              <a:rPr lang="vi-VN" smtClean="0"/>
            </a:br>
            <a:r>
              <a:rPr lang="vi-VN" smtClean="0"/>
              <a:t>done &lt; /etc/passwd </a:t>
            </a:r>
            <a:endParaRPr lang="en-US" smtClean="0"/>
          </a:p>
          <a:p>
            <a:pPr>
              <a:buNone/>
            </a:pPr>
            <a:r>
              <a:rPr lang="en-US" smtClean="0"/>
              <a:t>	</a:t>
            </a:r>
            <a:r>
              <a:rPr lang="vi-VN" smtClean="0"/>
              <a:t>IFS=$OIFS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số lệnh</a:t>
            </a:r>
            <a:endParaRPr lang="en-US"/>
          </a:p>
        </p:txBody>
      </p:sp>
      <p:sp>
        <p:nvSpPr>
          <p:cNvPr id="3" name="Content Placeholder 2"/>
          <p:cNvSpPr>
            <a:spLocks noGrp="1"/>
          </p:cNvSpPr>
          <p:nvPr>
            <p:ph idx="1"/>
          </p:nvPr>
        </p:nvSpPr>
        <p:spPr/>
        <p:txBody>
          <a:bodyPr/>
          <a:lstStyle/>
          <a:p>
            <a:r>
              <a:rPr lang="vi-VN" smtClean="0"/>
              <a:t>Giả sử ta có script tên myself, để thực thi script này ta cần truyền vào 2 </a:t>
            </a:r>
            <a:r>
              <a:rPr lang="en-US" smtClean="0"/>
              <a:t>t</a:t>
            </a:r>
            <a:r>
              <a:rPr lang="vi-VN" smtClean="0"/>
              <a:t>ham số như sau:</a:t>
            </a:r>
            <a:endParaRPr lang="en-US" smtClean="0"/>
          </a:p>
          <a:p>
            <a:pPr lvl="1"/>
            <a:r>
              <a:rPr lang="vi-VN" smtClean="0"/>
              <a:t>$</a:t>
            </a:r>
            <a:r>
              <a:rPr lang="en-US" smtClean="0"/>
              <a:t> </a:t>
            </a:r>
            <a:r>
              <a:rPr lang="vi-VN" smtClean="0"/>
              <a:t>myself one two</a:t>
            </a:r>
            <a:endParaRPr lang="en-US" smtClean="0"/>
          </a:p>
          <a:p>
            <a:pPr lvl="1"/>
            <a:r>
              <a:rPr lang="vi-VN" smtClean="0"/>
              <a:t>Trong đó</a:t>
            </a:r>
            <a:r>
              <a:rPr lang="en-US" smtClean="0"/>
              <a:t>:</a:t>
            </a:r>
          </a:p>
          <a:p>
            <a:pPr lvl="1"/>
            <a:r>
              <a:rPr lang="vi-VN" smtClean="0"/>
              <a:t>myself là tên script</a:t>
            </a:r>
            <a:endParaRPr lang="en-US" smtClean="0"/>
          </a:p>
          <a:p>
            <a:pPr lvl="1"/>
            <a:r>
              <a:rPr lang="vi-VN" smtClean="0"/>
              <a:t>one : tham số thứ nhất truyền vào script</a:t>
            </a:r>
            <a:endParaRPr lang="en-US" smtClean="0"/>
          </a:p>
          <a:p>
            <a:pPr lvl="1"/>
            <a:r>
              <a:rPr lang="vi-VN" smtClean="0"/>
              <a:t>two : tham số thứ hai</a:t>
            </a:r>
            <a:endParaRPr lang="en-US" smtClean="0"/>
          </a:p>
          <a:p>
            <a:r>
              <a:rPr lang="en-US" smtClean="0"/>
              <a:t>T</a:t>
            </a:r>
            <a:r>
              <a:rPr lang="vi-VN" smtClean="0"/>
              <a:t>rong shell, bạn truy xuất đến những tham số như sau :</a:t>
            </a:r>
            <a:br>
              <a:rPr lang="vi-VN" smtClean="0"/>
            </a:b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số lệnh (2)</a:t>
            </a:r>
            <a:endParaRPr lang="en-US"/>
          </a:p>
        </p:txBody>
      </p:sp>
      <p:sp>
        <p:nvSpPr>
          <p:cNvPr id="3" name="Content Placeholder 2"/>
          <p:cNvSpPr>
            <a:spLocks noGrp="1"/>
          </p:cNvSpPr>
          <p:nvPr>
            <p:ph idx="1"/>
          </p:nvPr>
        </p:nvSpPr>
        <p:spPr/>
        <p:txBody>
          <a:bodyPr/>
          <a:lstStyle/>
          <a:p>
            <a:pPr lvl="1"/>
            <a:r>
              <a:rPr lang="vi-VN" smtClean="0"/>
              <a:t>myself là $0</a:t>
            </a:r>
            <a:endParaRPr lang="en-US" smtClean="0"/>
          </a:p>
          <a:p>
            <a:pPr lvl="1"/>
            <a:r>
              <a:rPr lang="vi-VN" smtClean="0"/>
              <a:t>one là $1</a:t>
            </a:r>
            <a:endParaRPr lang="en-US" smtClean="0"/>
          </a:p>
          <a:p>
            <a:pPr lvl="1"/>
            <a:r>
              <a:rPr lang="vi-VN" smtClean="0"/>
              <a:t>two là $2</a:t>
            </a:r>
            <a:endParaRPr lang="en-US" smtClean="0"/>
          </a:p>
          <a:p>
            <a:pPr lvl="1"/>
            <a:r>
              <a:rPr lang="vi-VN" smtClean="0"/>
              <a:t>Và biến $# (có sẵn trong shell) sẽ cho giá trị 2 (có 2 tham số one và two). </a:t>
            </a:r>
            <a:endParaRPr lang="en-US" smtClean="0"/>
          </a:p>
          <a:p>
            <a:r>
              <a:rPr lang="vi-VN" smtClean="0"/>
              <a:t>Bạn </a:t>
            </a:r>
            <a:r>
              <a:rPr lang="en-US" smtClean="0"/>
              <a:t>cũng </a:t>
            </a:r>
            <a:r>
              <a:rPr lang="vi-VN" smtClean="0"/>
              <a:t>có thể lấy tất cả các</a:t>
            </a:r>
            <a:r>
              <a:rPr lang="en-US" smtClean="0"/>
              <a:t> </a:t>
            </a:r>
            <a:r>
              <a:rPr lang="vi-VN" smtClean="0"/>
              <a:t>tham số bằng cách sử dụng biến $@ hoặc $*</a:t>
            </a:r>
            <a:endParaRPr lang="en-US" smtClean="0"/>
          </a:p>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toán trong shell</a:t>
            </a:r>
            <a:endParaRPr lang="en-US"/>
          </a:p>
        </p:txBody>
      </p:sp>
      <p:sp>
        <p:nvSpPr>
          <p:cNvPr id="3" name="Content Placeholder 2"/>
          <p:cNvSpPr>
            <a:spLocks noGrp="1"/>
          </p:cNvSpPr>
          <p:nvPr>
            <p:ph idx="1"/>
          </p:nvPr>
        </p:nvSpPr>
        <p:spPr/>
        <p:txBody>
          <a:bodyPr/>
          <a:lstStyle/>
          <a:p>
            <a:r>
              <a:rPr lang="en-US" smtClean="0"/>
              <a:t>expr</a:t>
            </a:r>
          </a:p>
          <a:p>
            <a:r>
              <a:rPr lang="en-US" smtClean="0"/>
              <a:t>let</a:t>
            </a:r>
          </a:p>
          <a:p>
            <a:r>
              <a:rPr lang="en-US" smtClean="0"/>
              <a:t>$((...))</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expr</a:t>
            </a:r>
            <a:endParaRPr lang="en-US"/>
          </a:p>
        </p:txBody>
      </p:sp>
      <p:sp>
        <p:nvSpPr>
          <p:cNvPr id="3" name="Content Placeholder 2"/>
          <p:cNvSpPr>
            <a:spLocks noGrp="1"/>
          </p:cNvSpPr>
          <p:nvPr>
            <p:ph idx="1"/>
          </p:nvPr>
        </p:nvSpPr>
        <p:spPr/>
        <p:txBody>
          <a:bodyPr/>
          <a:lstStyle/>
          <a:p>
            <a:r>
              <a:rPr lang="en-US" smtClean="0"/>
              <a:t>Cú pháp : expr op1 phép toán op2</a:t>
            </a:r>
          </a:p>
          <a:p>
            <a:r>
              <a:rPr lang="en-US" smtClean="0"/>
              <a:t>Ví dụ :</a:t>
            </a:r>
          </a:p>
          <a:p>
            <a:pPr lvl="1"/>
            <a:r>
              <a:rPr lang="en-US" smtClean="0"/>
              <a:t>expr 1 + 3</a:t>
            </a:r>
          </a:p>
          <a:p>
            <a:pPr lvl="1"/>
            <a:r>
              <a:rPr lang="en-US" smtClean="0"/>
              <a:t>expr 2 – 1</a:t>
            </a:r>
          </a:p>
          <a:p>
            <a:pPr lvl="1"/>
            <a:r>
              <a:rPr lang="en-US" smtClean="0"/>
              <a:t>expr 10 / 2</a:t>
            </a:r>
          </a:p>
          <a:p>
            <a:pPr lvl="1"/>
            <a:r>
              <a:rPr lang="en-US" smtClean="0"/>
              <a:t>expr 20 % 3</a:t>
            </a:r>
          </a:p>
          <a:p>
            <a:pPr lvl="1"/>
            <a:r>
              <a:rPr lang="en-US" smtClean="0"/>
              <a:t>expr 10 \* 3</a:t>
            </a:r>
          </a:p>
          <a:p>
            <a:pPr lvl="1"/>
            <a:r>
              <a:rPr lang="en-US" smtClean="0"/>
              <a:t>echo `expr 6 + 3`</a:t>
            </a:r>
          </a:p>
          <a:p>
            <a:pPr lvl="1"/>
            <a:r>
              <a:rPr lang="en-US" smtClean="0"/>
              <a:t>z=`epxr $z + 3`</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let</a:t>
            </a:r>
            <a:endParaRPr lang="en-US"/>
          </a:p>
        </p:txBody>
      </p:sp>
      <p:sp>
        <p:nvSpPr>
          <p:cNvPr id="3" name="Content Placeholder 2"/>
          <p:cNvSpPr>
            <a:spLocks noGrp="1"/>
          </p:cNvSpPr>
          <p:nvPr>
            <p:ph idx="1"/>
          </p:nvPr>
        </p:nvSpPr>
        <p:spPr/>
        <p:txBody>
          <a:bodyPr/>
          <a:lstStyle/>
          <a:p>
            <a:r>
              <a:rPr lang="pl-PL" smtClean="0"/>
              <a:t>let “z=$z+3”</a:t>
            </a:r>
            <a:endParaRPr lang="en-US" smtClean="0"/>
          </a:p>
          <a:p>
            <a:r>
              <a:rPr lang="pl-PL" smtClean="0"/>
              <a:t>let “z += 3”</a:t>
            </a:r>
            <a:endParaRPr lang="en-US" smtClean="0"/>
          </a:p>
          <a:p>
            <a:r>
              <a:rPr lang="pl-PL" smtClean="0"/>
              <a:t>let “z=$m*$n”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Shell scripting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Shell là một cầu nối giao tiếp giữa người dùng và hệ điều hành Linux.</a:t>
            </a:r>
          </a:p>
          <a:p>
            <a:pPr algn="just">
              <a:buClr>
                <a:schemeClr val="tx1"/>
              </a:buClr>
            </a:pPr>
            <a:r>
              <a:rPr lang="en-US" smtClean="0"/>
              <a:t>Shell có sẵn như Bourne Again Shell (bash), Korn Shell (ksh), tcsh shell, …</a:t>
            </a:r>
          </a:p>
          <a:p>
            <a:pPr algn="just">
              <a:buClr>
                <a:schemeClr val="tx1"/>
              </a:buClr>
            </a:pPr>
            <a:r>
              <a:rPr lang="en-US" smtClean="0"/>
              <a:t>Mỗi user sẽ được copy một shell để làm việc với kernel.</a:t>
            </a:r>
          </a:p>
          <a:p>
            <a:pPr>
              <a:lnSpc>
                <a:spcPct val="90000"/>
              </a:lnSpc>
            </a:pPr>
            <a:r>
              <a:rPr lang="en-US" smtClean="0"/>
              <a:t>Thông tin về shell của user được lưu trong tập tin cấu hình /etc/passwd</a:t>
            </a:r>
          </a:p>
          <a:p>
            <a:pPr>
              <a:lnSpc>
                <a:spcPct val="90000"/>
              </a:lnSpc>
            </a:pPr>
            <a:r>
              <a:rPr lang="en-US" smtClean="0"/>
              <a:t>root có thể thay đổi shell của user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p:txBody>
          <a:bodyPr/>
          <a:lstStyle/>
          <a:p>
            <a:r>
              <a:rPr lang="vi-VN" smtClean="0"/>
              <a:t>z=$((z+3))</a:t>
            </a:r>
            <a:endParaRPr lang="en-US" smtClean="0"/>
          </a:p>
          <a:p>
            <a:r>
              <a:rPr lang="vi-VN" smtClean="0"/>
              <a:t>z=$(($m*$n))</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Ghi chú</a:t>
            </a:r>
            <a:endParaRPr lang="en-US"/>
          </a:p>
        </p:txBody>
      </p:sp>
      <p:sp>
        <p:nvSpPr>
          <p:cNvPr id="3" name="Content Placeholder 2"/>
          <p:cNvSpPr>
            <a:spLocks noGrp="1"/>
          </p:cNvSpPr>
          <p:nvPr>
            <p:ph idx="1"/>
          </p:nvPr>
        </p:nvSpPr>
        <p:spPr/>
        <p:txBody>
          <a:bodyPr/>
          <a:lstStyle/>
          <a:p>
            <a:pPr algn="just"/>
            <a:r>
              <a:rPr lang="vi-VN" smtClean="0"/>
              <a:t>epxr 20 % 3 : 20 mod 3</a:t>
            </a:r>
            <a:endParaRPr lang="en-US" smtClean="0"/>
          </a:p>
          <a:p>
            <a:pPr algn="just"/>
            <a:r>
              <a:rPr lang="vi-VN" smtClean="0"/>
              <a:t>epxr 10 \* 3 : phép toán nhân, s</a:t>
            </a:r>
            <a:r>
              <a:rPr lang="en-US" smtClean="0"/>
              <a:t>ử </a:t>
            </a:r>
            <a:r>
              <a:rPr lang="vi-VN" smtClean="0"/>
              <a:t>dụng \* chứ không phải * để phân</a:t>
            </a:r>
            <a:r>
              <a:rPr lang="en-US" smtClean="0"/>
              <a:t> </a:t>
            </a:r>
            <a:r>
              <a:rPr lang="vi-VN" smtClean="0"/>
              <a:t>biệt với ký tự thay thế.</a:t>
            </a:r>
            <a:endParaRPr lang="en-US" smtClean="0"/>
          </a:p>
          <a:p>
            <a:pPr algn="just"/>
            <a:r>
              <a:rPr lang="vi-VN" smtClean="0"/>
              <a:t>Dòng cuối trong ví dụ</a:t>
            </a:r>
            <a:r>
              <a:rPr lang="en-US" smtClean="0"/>
              <a:t> phần expr</a:t>
            </a:r>
            <a:r>
              <a:rPr lang="vi-VN" smtClean="0"/>
              <a:t> được sử dụng rất nhiều trong shell, khi một lệnh được đặt giữa 2 dấu ``</a:t>
            </a:r>
            <a:br>
              <a:rPr lang="vi-VN" smtClean="0"/>
            </a:br>
            <a:r>
              <a:rPr lang="vi-VN" smtClean="0"/>
              <a:t>(không phải dấu nháy đơn ‘ ’ ) thì shell sẽ thực thi lệnh đó.</a:t>
            </a:r>
            <a:br>
              <a:rPr lang="vi-VN" smtClean="0"/>
            </a:br>
            <a:r>
              <a:rPr lang="vi-VN" smtClean="0"/>
              <a:t>Ví dụ : a=`epxr 10 \* 3`</a:t>
            </a:r>
            <a:br>
              <a:rPr lang="vi-VN" smtClean="0"/>
            </a:br>
            <a:r>
              <a:rPr lang="vi-VN" smtClean="0"/>
              <a:t>--&gt; a sẽ có giá trị là 10 x 3 = 30</a:t>
            </a:r>
            <a:br>
              <a:rPr lang="vi-VN" smtClean="0"/>
            </a:br>
            <a:r>
              <a:rPr lang="vi-VN" smtClean="0"/>
              <a:t>in kết quả ra màn hình : echo $a</a:t>
            </a:r>
            <a:endParaRPr lang="en-US" smtClean="0"/>
          </a:p>
          <a:p>
            <a:pPr algn="just"/>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trúc rẽ nhánh if</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buFont typeface="Wingdings" pitchFamily="2" charset="2"/>
              <a:buChar char="§"/>
            </a:pPr>
            <a:r>
              <a:rPr lang="en-US" smtClean="0"/>
              <a:t>Kiểm tra điều kiện</a:t>
            </a:r>
          </a:p>
          <a:p>
            <a:pPr>
              <a:buClr>
                <a:schemeClr val="tx1"/>
              </a:buClr>
              <a:buNone/>
            </a:pPr>
            <a:r>
              <a:rPr lang="en-US" smtClean="0"/>
              <a:t>	</a:t>
            </a:r>
            <a:r>
              <a:rPr lang="en-US" smtClean="0">
                <a:solidFill>
                  <a:srgbClr val="FF0000"/>
                </a:solidFill>
              </a:rPr>
              <a:t>if   &lt;control command&gt; </a:t>
            </a:r>
          </a:p>
          <a:p>
            <a:pPr>
              <a:buClr>
                <a:schemeClr val="tx1"/>
              </a:buClr>
              <a:buNone/>
            </a:pPr>
            <a:r>
              <a:rPr lang="en-US" smtClean="0">
                <a:solidFill>
                  <a:srgbClr val="FF0000"/>
                </a:solidFill>
              </a:rPr>
              <a:t>	then</a:t>
            </a:r>
          </a:p>
          <a:p>
            <a:pPr>
              <a:buClr>
                <a:schemeClr val="tx1"/>
              </a:buClr>
              <a:buNone/>
            </a:pPr>
            <a:r>
              <a:rPr lang="en-US" smtClean="0">
                <a:solidFill>
                  <a:srgbClr val="FF0000"/>
                </a:solidFill>
              </a:rPr>
              <a:t>		command1</a:t>
            </a:r>
          </a:p>
          <a:p>
            <a:pPr>
              <a:buClr>
                <a:schemeClr val="tx1"/>
              </a:buClr>
              <a:buNone/>
            </a:pPr>
            <a:r>
              <a:rPr lang="en-US" smtClean="0">
                <a:solidFill>
                  <a:srgbClr val="FF0000"/>
                </a:solidFill>
              </a:rPr>
              <a:t>	[else</a:t>
            </a:r>
          </a:p>
          <a:p>
            <a:pPr>
              <a:buClr>
                <a:schemeClr val="tx1"/>
              </a:buClr>
              <a:buNone/>
            </a:pPr>
            <a:r>
              <a:rPr lang="en-US" smtClean="0">
                <a:solidFill>
                  <a:srgbClr val="FF0000"/>
                </a:solidFill>
              </a:rPr>
              <a:t>		command2]</a:t>
            </a:r>
          </a:p>
          <a:p>
            <a:pPr>
              <a:buClr>
                <a:schemeClr val="tx1"/>
              </a:buClr>
              <a:buNone/>
            </a:pPr>
            <a:r>
              <a:rPr lang="en-US" smtClean="0">
                <a:solidFill>
                  <a:srgbClr val="FF0000"/>
                </a:solidFill>
              </a:rPr>
              <a:t>	fi</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mtClean="0"/>
              <a:t>#!/bin/sh</a:t>
            </a:r>
          </a:p>
          <a:p>
            <a:pPr>
              <a:buNone/>
            </a:pPr>
            <a:r>
              <a:rPr lang="en-US" smtClean="0"/>
              <a:t>#</a:t>
            </a:r>
          </a:p>
          <a:p>
            <a:pPr>
              <a:buNone/>
            </a:pPr>
            <a:r>
              <a:rPr lang="en-US" smtClean="0"/>
              <a:t>#Script to print file</a:t>
            </a:r>
          </a:p>
          <a:p>
            <a:pPr>
              <a:buNone/>
            </a:pPr>
            <a:r>
              <a:rPr lang="en-US" smtClean="0"/>
              <a:t>#</a:t>
            </a:r>
          </a:p>
          <a:p>
            <a:pPr>
              <a:buNone/>
            </a:pPr>
            <a:r>
              <a:rPr lang="en-US" smtClean="0"/>
              <a:t>if cat $1 </a:t>
            </a:r>
          </a:p>
          <a:p>
            <a:pPr>
              <a:buNone/>
            </a:pPr>
            <a:r>
              <a:rPr lang="en-US" smtClean="0"/>
              <a:t>then</a:t>
            </a:r>
          </a:p>
          <a:p>
            <a:pPr>
              <a:buNone/>
            </a:pPr>
            <a:r>
              <a:rPr lang="en-US" smtClean="0"/>
              <a:t>echo -e "\n\nFile $1, found and successfully echoed"</a:t>
            </a:r>
          </a:p>
          <a:p>
            <a:pPr>
              <a:buNone/>
            </a:pPr>
            <a:r>
              <a:rPr lang="en-US" smtClean="0"/>
              <a:t>fi</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trúc rẽ nhánh if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Clr>
                <a:schemeClr val="tx1"/>
              </a:buClr>
              <a:buNone/>
            </a:pPr>
            <a:r>
              <a:rPr lang="en-US" smtClean="0"/>
              <a:t>	</a:t>
            </a:r>
            <a:r>
              <a:rPr lang="en-US" smtClean="0">
                <a:solidFill>
                  <a:srgbClr val="FF0000"/>
                </a:solidFill>
              </a:rPr>
              <a:t>if   &lt;control command&gt;</a:t>
            </a:r>
          </a:p>
          <a:p>
            <a:pPr>
              <a:lnSpc>
                <a:spcPct val="90000"/>
              </a:lnSpc>
              <a:buClr>
                <a:schemeClr val="tx1"/>
              </a:buClr>
              <a:buNone/>
            </a:pPr>
            <a:r>
              <a:rPr lang="en-US" smtClean="0">
                <a:solidFill>
                  <a:srgbClr val="FF0000"/>
                </a:solidFill>
              </a:rPr>
              <a:t>	then</a:t>
            </a:r>
          </a:p>
          <a:p>
            <a:pPr>
              <a:lnSpc>
                <a:spcPct val="90000"/>
              </a:lnSpc>
              <a:buClr>
                <a:schemeClr val="tx1"/>
              </a:buClr>
              <a:buNone/>
            </a:pPr>
            <a:r>
              <a:rPr lang="en-US" smtClean="0">
                <a:solidFill>
                  <a:srgbClr val="FF0000"/>
                </a:solidFill>
              </a:rPr>
              <a:t>		command1</a:t>
            </a:r>
          </a:p>
          <a:p>
            <a:pPr>
              <a:lnSpc>
                <a:spcPct val="90000"/>
              </a:lnSpc>
              <a:buClr>
                <a:schemeClr val="tx1"/>
              </a:buClr>
              <a:buNone/>
            </a:pPr>
            <a:r>
              <a:rPr lang="en-US" smtClean="0">
                <a:solidFill>
                  <a:srgbClr val="FF0000"/>
                </a:solidFill>
              </a:rPr>
              <a:t>	elif &lt; control command &gt;</a:t>
            </a:r>
          </a:p>
          <a:p>
            <a:pPr>
              <a:lnSpc>
                <a:spcPct val="90000"/>
              </a:lnSpc>
              <a:buClr>
                <a:schemeClr val="tx1"/>
              </a:buClr>
              <a:buNone/>
            </a:pPr>
            <a:r>
              <a:rPr lang="en-US" smtClean="0">
                <a:solidFill>
                  <a:srgbClr val="FF0000"/>
                </a:solidFill>
              </a:rPr>
              <a:t>	then</a:t>
            </a:r>
          </a:p>
          <a:p>
            <a:pPr>
              <a:lnSpc>
                <a:spcPct val="90000"/>
              </a:lnSpc>
              <a:buClr>
                <a:schemeClr val="tx1"/>
              </a:buClr>
              <a:buNone/>
            </a:pPr>
            <a:r>
              <a:rPr lang="en-US" smtClean="0">
                <a:solidFill>
                  <a:srgbClr val="FF0000"/>
                </a:solidFill>
              </a:rPr>
              <a:t>		command2</a:t>
            </a:r>
          </a:p>
          <a:p>
            <a:pPr>
              <a:lnSpc>
                <a:spcPct val="90000"/>
              </a:lnSpc>
              <a:buClr>
                <a:schemeClr val="tx1"/>
              </a:buClr>
              <a:buNone/>
            </a:pPr>
            <a:r>
              <a:rPr lang="en-US" smtClean="0">
                <a:solidFill>
                  <a:srgbClr val="FF0000"/>
                </a:solidFill>
              </a:rPr>
              <a:t>	[else</a:t>
            </a:r>
          </a:p>
          <a:p>
            <a:pPr>
              <a:lnSpc>
                <a:spcPct val="90000"/>
              </a:lnSpc>
              <a:buClr>
                <a:schemeClr val="tx1"/>
              </a:buClr>
              <a:buNone/>
            </a:pPr>
            <a:r>
              <a:rPr lang="en-US" smtClean="0">
                <a:solidFill>
                  <a:srgbClr val="FF0000"/>
                </a:solidFill>
              </a:rPr>
              <a:t>		command3]</a:t>
            </a:r>
          </a:p>
          <a:p>
            <a:pPr>
              <a:lnSpc>
                <a:spcPct val="90000"/>
              </a:lnSpc>
              <a:buClr>
                <a:schemeClr val="tx1"/>
              </a:buClr>
              <a:buNone/>
            </a:pPr>
            <a:r>
              <a:rPr lang="en-US" smtClean="0">
                <a:solidFill>
                  <a:srgbClr val="FF0000"/>
                </a:solidFill>
              </a:rPr>
              <a:t>	fi</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457200" y="1066800"/>
            <a:ext cx="8229600" cy="5248275"/>
          </a:xfrm>
        </p:spPr>
        <p:txBody>
          <a:bodyPr/>
          <a:lstStyle/>
          <a:p>
            <a:pPr>
              <a:buNone/>
            </a:pPr>
            <a:r>
              <a:rPr lang="en-US" sz="2000" smtClean="0"/>
              <a:t>#!/bin/sh </a:t>
            </a:r>
          </a:p>
          <a:p>
            <a:pPr>
              <a:buNone/>
            </a:pPr>
            <a:r>
              <a:rPr lang="en-US" sz="2000" smtClean="0"/>
              <a:t># </a:t>
            </a:r>
          </a:p>
          <a:p>
            <a:pPr>
              <a:buNone/>
            </a:pPr>
            <a:r>
              <a:rPr lang="en-US" sz="2000" smtClean="0"/>
              <a:t># Script to test if..elif...else # </a:t>
            </a:r>
          </a:p>
          <a:p>
            <a:pPr>
              <a:buNone/>
            </a:pPr>
            <a:r>
              <a:rPr lang="en-US" sz="2000" smtClean="0"/>
              <a:t># </a:t>
            </a:r>
          </a:p>
          <a:p>
            <a:pPr>
              <a:buNone/>
            </a:pPr>
            <a:r>
              <a:rPr lang="en-US" sz="2000" smtClean="0"/>
              <a:t>if [ $1 -gt 0 ]</a:t>
            </a:r>
          </a:p>
          <a:p>
            <a:pPr>
              <a:buNone/>
            </a:pPr>
            <a:r>
              <a:rPr lang="en-US" sz="2000" smtClean="0"/>
              <a:t>then </a:t>
            </a:r>
          </a:p>
          <a:p>
            <a:pPr>
              <a:buNone/>
            </a:pPr>
            <a:r>
              <a:rPr lang="en-US" sz="2000" smtClean="0"/>
              <a:t>	echo "$1 is positive" </a:t>
            </a:r>
          </a:p>
          <a:p>
            <a:pPr>
              <a:buNone/>
            </a:pPr>
            <a:r>
              <a:rPr lang="en-US" sz="2000" smtClean="0"/>
              <a:t>elif [ $1 -lt 0 ] </a:t>
            </a:r>
          </a:p>
          <a:p>
            <a:pPr>
              <a:buNone/>
            </a:pPr>
            <a:r>
              <a:rPr lang="en-US" sz="2000" smtClean="0"/>
              <a:t>then </a:t>
            </a:r>
          </a:p>
          <a:p>
            <a:pPr>
              <a:buNone/>
            </a:pPr>
            <a:r>
              <a:rPr lang="en-US" sz="2000" smtClean="0"/>
              <a:t>	echo "$1 is negative" </a:t>
            </a:r>
          </a:p>
          <a:p>
            <a:pPr>
              <a:buNone/>
            </a:pPr>
            <a:r>
              <a:rPr lang="en-US" sz="2000" smtClean="0"/>
              <a:t>elif [ $1 -eq 0 ]</a:t>
            </a:r>
          </a:p>
          <a:p>
            <a:pPr>
              <a:buNone/>
            </a:pPr>
            <a:r>
              <a:rPr lang="en-US" sz="2000" smtClean="0"/>
              <a:t>then </a:t>
            </a:r>
          </a:p>
          <a:p>
            <a:pPr>
              <a:buNone/>
            </a:pPr>
            <a:r>
              <a:rPr lang="en-US" sz="2000" smtClean="0"/>
              <a:t>	echo "$1 is zero" </a:t>
            </a:r>
          </a:p>
          <a:p>
            <a:pPr>
              <a:buNone/>
            </a:pPr>
            <a:r>
              <a:rPr lang="en-US" sz="2000" smtClean="0"/>
              <a:t>else </a:t>
            </a:r>
          </a:p>
          <a:p>
            <a:pPr>
              <a:buNone/>
            </a:pPr>
            <a:r>
              <a:rPr lang="en-US" sz="2000" smtClean="0"/>
              <a:t>	echo "Opps! $1 is not number, give number“</a:t>
            </a:r>
          </a:p>
          <a:p>
            <a:pPr>
              <a:buNone/>
            </a:pPr>
            <a:r>
              <a:rPr lang="en-US" sz="2000" smtClean="0"/>
              <a:t>fi</a:t>
            </a:r>
            <a:endParaRPr lang="en-US" sz="2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test</a:t>
            </a:r>
            <a:endParaRPr lang="en-US"/>
          </a:p>
        </p:txBody>
      </p:sp>
      <p:sp>
        <p:nvSpPr>
          <p:cNvPr id="3" name="Content Placeholder 2"/>
          <p:cNvSpPr>
            <a:spLocks noGrp="1"/>
          </p:cNvSpPr>
          <p:nvPr>
            <p:ph idx="1"/>
          </p:nvPr>
        </p:nvSpPr>
        <p:spPr/>
        <p:txBody>
          <a:bodyPr/>
          <a:lstStyle/>
          <a:p>
            <a:pPr algn="just"/>
            <a:r>
              <a:rPr lang="en-US" smtClean="0"/>
              <a:t>Trong cấu trúc if, phần &lt;control command&gt; là biểu thức điều kiện.</a:t>
            </a:r>
          </a:p>
          <a:p>
            <a:pPr algn="just"/>
            <a:r>
              <a:rPr lang="en-US" smtClean="0"/>
              <a:t>Sử dụng lệnh test hoặc viết tắt [], lưu ý có khoảng trắng ở hai bên cặp dấu [], để thực hiện việc so sánh.</a:t>
            </a:r>
          </a:p>
          <a:p>
            <a:pPr algn="just"/>
            <a:r>
              <a:rPr lang="en-US" smtClean="0"/>
              <a:t>Ví dụ:</a:t>
            </a:r>
          </a:p>
          <a:p>
            <a:pPr lvl="1" algn="just"/>
            <a:r>
              <a:rPr lang="en-US" smtClean="0"/>
              <a:t>test –f ‘data.txt’ hoặc [ -f ‘data.txt’ ] : kiểm tra xem ‘data.txt’ có phải là tập tin</a:t>
            </a:r>
          </a:p>
          <a:p>
            <a:pPr lvl="1" algn="just"/>
            <a:r>
              <a:rPr lang="en-US" smtClean="0"/>
              <a:t>[ -x ‘/bin/ls’ ] : kiểm tra xem ‘/bin/ls’ có tồn tại và có phải là tập tin thi hành </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test (2)</a:t>
            </a:r>
            <a:endParaRPr lang="en-US"/>
          </a:p>
        </p:txBody>
      </p:sp>
      <p:sp>
        <p:nvSpPr>
          <p:cNvPr id="66563" name="Rectangle 3"/>
          <p:cNvSpPr>
            <a:spLocks noGrp="1" noChangeArrowheads="1"/>
          </p:cNvSpPr>
          <p:nvPr>
            <p:ph type="body" idx="1"/>
          </p:nvPr>
        </p:nvSpPr>
        <p:spPr>
          <a:xfrm>
            <a:off x="381000" y="1447800"/>
            <a:ext cx="8305800" cy="5029200"/>
          </a:xfrm>
        </p:spPr>
        <p:txBody>
          <a:bodyPr/>
          <a:lstStyle/>
          <a:p>
            <a:pPr lvl="1">
              <a:buClr>
                <a:schemeClr val="tx1"/>
              </a:buClr>
              <a:buFontTx/>
              <a:buNone/>
            </a:pPr>
            <a:r>
              <a:rPr lang="en-US" smtClean="0">
                <a:solidFill>
                  <a:srgbClr val="FF0000"/>
                </a:solidFill>
              </a:rPr>
              <a:t>[&lt;blank&gt;expression&lt;blank&gt;]</a:t>
            </a:r>
          </a:p>
          <a:p>
            <a:pPr lvl="1">
              <a:buClr>
                <a:schemeClr val="tx1"/>
              </a:buClr>
            </a:pPr>
            <a:r>
              <a:rPr lang="en-US" u="sng" smtClean="0">
                <a:solidFill>
                  <a:srgbClr val="FF0000"/>
                </a:solidFill>
              </a:rPr>
              <a:t>Kiểm tra tập tin</a:t>
            </a:r>
            <a:r>
              <a:rPr lang="en-US" smtClean="0">
                <a:solidFill>
                  <a:srgbClr val="FF0000"/>
                </a:solidFill>
              </a:rPr>
              <a:t> :</a:t>
            </a:r>
          </a:p>
          <a:p>
            <a:pPr lvl="1">
              <a:buClr>
                <a:schemeClr val="tx1"/>
              </a:buClr>
              <a:buFontTx/>
              <a:buNone/>
            </a:pPr>
            <a:r>
              <a:rPr lang="en-US" smtClean="0"/>
              <a:t>	–r file	: đúng nếu file tồn tại và có thể đọc.</a:t>
            </a:r>
          </a:p>
          <a:p>
            <a:pPr lvl="1">
              <a:buClr>
                <a:schemeClr val="tx1"/>
              </a:buClr>
              <a:buFontTx/>
              <a:buNone/>
            </a:pPr>
            <a:r>
              <a:rPr lang="en-US" smtClean="0"/>
              <a:t>	–w file	: đúng nếu file tồn tại và có thể ghi.</a:t>
            </a:r>
          </a:p>
          <a:p>
            <a:pPr lvl="1">
              <a:buClr>
                <a:schemeClr val="tx1"/>
              </a:buClr>
              <a:buFontTx/>
              <a:buNone/>
            </a:pPr>
            <a:r>
              <a:rPr lang="en-US" smtClean="0"/>
              <a:t>	–x file	: đúng nếu file tồn tại và có thể thực thi.</a:t>
            </a:r>
          </a:p>
          <a:p>
            <a:pPr lvl="1">
              <a:buClr>
                <a:schemeClr val="tx1"/>
              </a:buClr>
              <a:buFontTx/>
              <a:buNone/>
            </a:pPr>
            <a:r>
              <a:rPr lang="en-US" smtClean="0"/>
              <a:t>	–f file	: đúng nếu file tồn tại.</a:t>
            </a:r>
          </a:p>
          <a:p>
            <a:pPr lvl="1">
              <a:buClr>
                <a:schemeClr val="tx1"/>
              </a:buClr>
              <a:buFontTx/>
              <a:buNone/>
            </a:pPr>
            <a:r>
              <a:rPr lang="en-US" smtClean="0"/>
              <a:t>	–d file	: đúng nếu file là một thư mục .</a:t>
            </a:r>
          </a:p>
          <a:p>
            <a:pPr lvl="1">
              <a:buClr>
                <a:schemeClr val="tx1"/>
              </a:buClr>
              <a:buFontTx/>
              <a:buNone/>
            </a:pPr>
            <a:r>
              <a:rPr lang="en-US" smtClean="0"/>
              <a:t>	–e file	: đúng nếu file tồn tại trên đĩa.</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So sánh 2 số</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buNone/>
              <a:tabLst>
                <a:tab pos="1606550" algn="l"/>
              </a:tabLst>
            </a:pPr>
            <a:r>
              <a:rPr lang="en-US" smtClean="0">
                <a:solidFill>
                  <a:srgbClr val="FF0000"/>
                </a:solidFill>
              </a:rPr>
              <a:t>	n &lt;primitive&gt; m</a:t>
            </a:r>
          </a:p>
          <a:p>
            <a:pPr lvl="1">
              <a:buClr>
                <a:schemeClr val="tx1"/>
              </a:buClr>
              <a:buFontTx/>
              <a:buNone/>
              <a:tabLst>
                <a:tab pos="1606550" algn="l"/>
              </a:tabLst>
            </a:pPr>
            <a:r>
              <a:rPr lang="en-US" smtClean="0"/>
              <a:t>	–eq	: giá trị của n và m bằng nhau.</a:t>
            </a:r>
          </a:p>
          <a:p>
            <a:pPr lvl="1">
              <a:buClr>
                <a:schemeClr val="tx1"/>
              </a:buClr>
              <a:buFontTx/>
              <a:buNone/>
              <a:tabLst>
                <a:tab pos="1606550" algn="l"/>
              </a:tabLst>
            </a:pPr>
            <a:r>
              <a:rPr lang="en-US" smtClean="0"/>
              <a:t>	–ne	: giá trị của n và m không bằng nhau.</a:t>
            </a:r>
          </a:p>
          <a:p>
            <a:pPr lvl="1">
              <a:buClr>
                <a:schemeClr val="tx1"/>
              </a:buClr>
              <a:buFontTx/>
              <a:buNone/>
              <a:tabLst>
                <a:tab pos="1606550" algn="l"/>
              </a:tabLst>
            </a:pPr>
            <a:r>
              <a:rPr lang="en-US" smtClean="0"/>
              <a:t>	–gt	: giá trị của n lớn hơn m.</a:t>
            </a:r>
          </a:p>
          <a:p>
            <a:pPr lvl="1">
              <a:buClr>
                <a:schemeClr val="tx1"/>
              </a:buClr>
              <a:buFontTx/>
              <a:buNone/>
              <a:tabLst>
                <a:tab pos="1606550" algn="l"/>
              </a:tabLst>
            </a:pPr>
            <a:r>
              <a:rPr lang="en-US" smtClean="0"/>
              <a:t>	–lt	: giá trị của n nhỏ hơn m.</a:t>
            </a:r>
          </a:p>
          <a:p>
            <a:pPr lvl="1">
              <a:buClr>
                <a:schemeClr val="tx1"/>
              </a:buClr>
              <a:buFontTx/>
              <a:buNone/>
              <a:tabLst>
                <a:tab pos="1606550" algn="l"/>
              </a:tabLst>
            </a:pPr>
            <a:r>
              <a:rPr lang="en-US" smtClean="0"/>
              <a:t>	–ge	: giá trị của n lớn hơn hay bằng m.</a:t>
            </a:r>
          </a:p>
          <a:p>
            <a:pPr lvl="1">
              <a:buClr>
                <a:schemeClr val="tx1"/>
              </a:buClr>
              <a:buFontTx/>
              <a:buNone/>
              <a:tabLst>
                <a:tab pos="1606550" algn="l"/>
              </a:tabLst>
            </a:pPr>
            <a:r>
              <a:rPr lang="en-US" smtClean="0"/>
              <a:t>	–le	: giá trị n nhỏ hơn hay bằng m</a:t>
            </a:r>
            <a:r>
              <a:rPr lang="en-US" sz="2400" smtClean="0"/>
              <a:t>.</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mtClean="0"/>
              <a:t>#!/bin/sh</a:t>
            </a:r>
          </a:p>
          <a:p>
            <a:pPr>
              <a:buNone/>
            </a:pPr>
            <a:r>
              <a:rPr lang="en-US" smtClean="0"/>
              <a:t>#</a:t>
            </a:r>
          </a:p>
          <a:p>
            <a:pPr>
              <a:buNone/>
            </a:pPr>
            <a:r>
              <a:rPr lang="en-US" smtClean="0"/>
              <a:t># Script to see whether argument is positive</a:t>
            </a:r>
          </a:p>
          <a:p>
            <a:pPr>
              <a:buNone/>
            </a:pPr>
            <a:r>
              <a:rPr lang="en-US" smtClean="0"/>
              <a:t>#</a:t>
            </a:r>
          </a:p>
          <a:p>
            <a:pPr>
              <a:buNone/>
            </a:pPr>
            <a:r>
              <a:rPr lang="en-US" smtClean="0"/>
              <a:t>if test $1 -gt 0</a:t>
            </a:r>
          </a:p>
          <a:p>
            <a:pPr>
              <a:buNone/>
            </a:pPr>
            <a:r>
              <a:rPr lang="en-US" smtClean="0"/>
              <a:t>then</a:t>
            </a:r>
          </a:p>
          <a:p>
            <a:pPr>
              <a:buNone/>
            </a:pPr>
            <a:r>
              <a:rPr lang="en-US" smtClean="0"/>
              <a:t>echo "$1 number is positive"</a:t>
            </a:r>
          </a:p>
          <a:p>
            <a:pPr>
              <a:buNone/>
            </a:pPr>
            <a:r>
              <a:rPr lang="en-US" smtClean="0"/>
              <a:t>fi</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Hoạt động của shell</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marL="514350" indent="-514350">
              <a:lnSpc>
                <a:spcPct val="90000"/>
              </a:lnSpc>
              <a:buAutoNum type="arabicPeriod"/>
            </a:pPr>
            <a:r>
              <a:rPr lang="en-US" sz="2400" smtClean="0"/>
              <a:t>Đăng nhập hệ thống</a:t>
            </a:r>
          </a:p>
          <a:p>
            <a:pPr marL="514350" indent="-514350">
              <a:lnSpc>
                <a:spcPct val="90000"/>
              </a:lnSpc>
              <a:buAutoNum type="arabicPeriod"/>
            </a:pPr>
            <a:r>
              <a:rPr lang="en-US" sz="2400" smtClean="0"/>
              <a:t>Hiển thị dấu nhắc shell</a:t>
            </a:r>
          </a:p>
          <a:p>
            <a:pPr marL="514350" indent="-514350">
              <a:lnSpc>
                <a:spcPct val="90000"/>
              </a:lnSpc>
              <a:buAutoNum type="arabicPeriod"/>
            </a:pPr>
            <a:r>
              <a:rPr lang="en-US" sz="2400" smtClean="0"/>
              <a:t>User nhập lệnh</a:t>
            </a:r>
          </a:p>
          <a:p>
            <a:pPr marL="514350" indent="-514350">
              <a:lnSpc>
                <a:spcPct val="90000"/>
              </a:lnSpc>
              <a:buAutoNum type="arabicPeriod"/>
            </a:pPr>
            <a:r>
              <a:rPr lang="en-US" sz="2400" smtClean="0"/>
              <a:t>Shell đọc lệnh</a:t>
            </a:r>
          </a:p>
          <a:p>
            <a:pPr marL="514350" indent="-514350">
              <a:lnSpc>
                <a:spcPct val="90000"/>
              </a:lnSpc>
              <a:buAutoNum type="arabicPeriod"/>
            </a:pPr>
            <a:r>
              <a:rPr lang="en-US" sz="2400" smtClean="0"/>
              <a:t>Shell tìm kiếm tập tin tương ứng trong cây thư mục và tải vào bộ nhớ (dựa vào biến môi trường PATH</a:t>
            </a:r>
          </a:p>
          <a:p>
            <a:pPr marL="514350" indent="-514350">
              <a:lnSpc>
                <a:spcPct val="90000"/>
              </a:lnSpc>
              <a:buAutoNum type="arabicPeriod"/>
            </a:pPr>
            <a:r>
              <a:rPr lang="en-US" sz="2400" smtClean="0"/>
              <a:t>Shell thực thi lệnh, và hiển thị kết quả nếu có</a:t>
            </a:r>
          </a:p>
          <a:p>
            <a:pPr marL="514350" indent="-514350">
              <a:lnSpc>
                <a:spcPct val="90000"/>
              </a:lnSpc>
              <a:buAutoNum type="arabicPeriod"/>
            </a:pPr>
            <a:r>
              <a:rPr lang="en-US" sz="2400" smtClean="0"/>
              <a:t>Trở lại dấu nhắc lệnh</a:t>
            </a:r>
          </a:p>
          <a:p>
            <a:pPr marL="514350" indent="-514350">
              <a:lnSpc>
                <a:spcPct val="90000"/>
              </a:lnSpc>
              <a:buAutoNum type="arabicPeriod"/>
            </a:pPr>
            <a:r>
              <a:rPr lang="en-US" sz="2400" smtClean="0"/>
              <a:t>Nếu không tìm thấy tập tin, shell đưa ra thông báo lỗi và hiển thị lại dấu nhắc lệnh</a:t>
            </a:r>
          </a:p>
          <a:p>
            <a:pPr>
              <a:lnSpc>
                <a:spcPct val="90000"/>
              </a:lnSpc>
            </a:pPr>
            <a:endParaRPr lang="en-US"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So sánh 2 chuỗi</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buNone/>
              <a:tabLst>
                <a:tab pos="1538288" algn="l"/>
              </a:tabLst>
            </a:pPr>
            <a:r>
              <a:rPr lang="en-US" smtClean="0">
                <a:solidFill>
                  <a:srgbClr val="FF0000"/>
                </a:solidFill>
              </a:rPr>
              <a:t>	p &lt;primitive&gt; q</a:t>
            </a:r>
          </a:p>
          <a:p>
            <a:pPr lvl="1">
              <a:buClr>
                <a:schemeClr val="tx1"/>
              </a:buClr>
              <a:buFontTx/>
              <a:buNone/>
              <a:tabLst>
                <a:tab pos="1538288" algn="l"/>
              </a:tabLst>
            </a:pPr>
            <a:r>
              <a:rPr lang="en-US" smtClean="0"/>
              <a:t>	=	: kiểm tra rằng hai chuỗi bằng nhau.</a:t>
            </a:r>
          </a:p>
          <a:p>
            <a:pPr lvl="1">
              <a:buClr>
                <a:schemeClr val="tx1"/>
              </a:buClr>
              <a:buFontTx/>
              <a:buNone/>
              <a:tabLst>
                <a:tab pos="1538288" algn="l"/>
              </a:tabLst>
            </a:pPr>
            <a:r>
              <a:rPr lang="en-US" smtClean="0"/>
              <a:t>	!=	: kiểm tra hai chuỗi không bằng nhau.</a:t>
            </a:r>
          </a:p>
          <a:p>
            <a:pPr>
              <a:buClr>
                <a:schemeClr val="tx1"/>
              </a:buClr>
              <a:buNone/>
              <a:tabLst>
                <a:tab pos="1538288" algn="l"/>
              </a:tabLst>
            </a:pPr>
            <a:r>
              <a:rPr lang="en-US" smtClean="0"/>
              <a:t>	</a:t>
            </a:r>
            <a:r>
              <a:rPr lang="en-US" smtClean="0">
                <a:solidFill>
                  <a:srgbClr val="FF0000"/>
                </a:solidFill>
              </a:rPr>
              <a:t>&lt;primitive&gt; p1</a:t>
            </a:r>
          </a:p>
          <a:p>
            <a:pPr lvl="1">
              <a:buClr>
                <a:schemeClr val="tx1"/>
              </a:buClr>
              <a:buFontTx/>
              <a:buNone/>
              <a:tabLst>
                <a:tab pos="1538288" algn="l"/>
              </a:tabLst>
            </a:pPr>
            <a:r>
              <a:rPr lang="en-US" smtClean="0"/>
              <a:t>	–z	: đúng nếu chuỗi p1 có chiều dài là 0.</a:t>
            </a:r>
          </a:p>
          <a:p>
            <a:pPr lvl="1">
              <a:buClr>
                <a:schemeClr val="tx1"/>
              </a:buClr>
              <a:buFontTx/>
              <a:buNone/>
              <a:tabLst>
                <a:tab pos="1538288" algn="l"/>
              </a:tabLst>
            </a:pPr>
            <a:r>
              <a:rPr lang="en-US" smtClean="0"/>
              <a:t>	–n	: đúng nếu chuỗi p1 có chiều dài khác 0.</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457200" y="1371600"/>
            <a:ext cx="8458200" cy="5248275"/>
          </a:xfrm>
        </p:spPr>
        <p:txBody>
          <a:bodyPr/>
          <a:lstStyle/>
          <a:p>
            <a:pPr>
              <a:buNone/>
            </a:pPr>
            <a:r>
              <a:rPr lang="en-US" sz="2000" smtClean="0"/>
              <a:t>#!/bin/sh</a:t>
            </a:r>
          </a:p>
          <a:p>
            <a:pPr>
              <a:buNone/>
            </a:pPr>
            <a:r>
              <a:rPr lang="en-US" sz="2000" smtClean="0"/>
              <a:t>#</a:t>
            </a:r>
          </a:p>
          <a:p>
            <a:pPr>
              <a:buNone/>
            </a:pPr>
            <a:r>
              <a:rPr lang="en-US" sz="2000" smtClean="0"/>
              <a:t># Script to see whether argument is positive or negative</a:t>
            </a:r>
          </a:p>
          <a:p>
            <a:pPr>
              <a:buNone/>
            </a:pPr>
            <a:r>
              <a:rPr lang="en-US" sz="2000" smtClean="0"/>
              <a:t>#</a:t>
            </a:r>
          </a:p>
          <a:p>
            <a:pPr>
              <a:buNone/>
            </a:pPr>
            <a:r>
              <a:rPr lang="en-US" sz="2000" smtClean="0"/>
              <a:t>if [ $# -eq 0 ]</a:t>
            </a:r>
          </a:p>
          <a:p>
            <a:pPr>
              <a:buNone/>
            </a:pPr>
            <a:r>
              <a:rPr lang="en-US" sz="2000" smtClean="0"/>
              <a:t>then</a:t>
            </a:r>
          </a:p>
          <a:p>
            <a:pPr>
              <a:buNone/>
            </a:pPr>
            <a:r>
              <a:rPr lang="en-US" sz="2000" smtClean="0"/>
              <a:t>	echo "$0 : You must give/supply one integers"</a:t>
            </a:r>
          </a:p>
          <a:p>
            <a:pPr>
              <a:buNone/>
            </a:pPr>
            <a:r>
              <a:rPr lang="en-US" sz="2000" smtClean="0"/>
              <a:t>	exit 1</a:t>
            </a:r>
          </a:p>
          <a:p>
            <a:pPr>
              <a:buNone/>
            </a:pPr>
            <a:r>
              <a:rPr lang="en-US" sz="2000" smtClean="0"/>
              <a:t>fi</a:t>
            </a:r>
          </a:p>
          <a:p>
            <a:pPr>
              <a:buNone/>
            </a:pPr>
            <a:r>
              <a:rPr lang="en-US" sz="2000" smtClean="0"/>
              <a:t>if test $1 -gt 0</a:t>
            </a:r>
          </a:p>
          <a:p>
            <a:pPr>
              <a:buNone/>
            </a:pPr>
            <a:r>
              <a:rPr lang="en-US" sz="2000" smtClean="0"/>
              <a:t>then</a:t>
            </a:r>
          </a:p>
          <a:p>
            <a:pPr>
              <a:buNone/>
            </a:pPr>
            <a:r>
              <a:rPr lang="en-US" sz="2000" smtClean="0"/>
              <a:t>	echo "$1 number is positive"</a:t>
            </a:r>
          </a:p>
          <a:p>
            <a:pPr>
              <a:buNone/>
            </a:pPr>
            <a:r>
              <a:rPr lang="en-US" sz="2000" smtClean="0"/>
              <a:t>else</a:t>
            </a:r>
          </a:p>
          <a:p>
            <a:pPr>
              <a:buNone/>
            </a:pPr>
            <a:r>
              <a:rPr lang="en-US" sz="2000" smtClean="0"/>
              <a:t>	echo "$1 number is negative"</a:t>
            </a:r>
          </a:p>
          <a:p>
            <a:pPr>
              <a:buNone/>
            </a:pPr>
            <a:r>
              <a:rPr lang="en-US" sz="2000" smtClean="0"/>
              <a:t>fi</a:t>
            </a:r>
            <a:endParaRPr lang="en-US" sz="2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So sánh toán tử logic</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lvl="1">
              <a:buClr>
                <a:schemeClr val="tx1"/>
              </a:buClr>
              <a:buFontTx/>
              <a:buNone/>
              <a:tabLst>
                <a:tab pos="1371600" algn="l"/>
              </a:tabLst>
            </a:pPr>
            <a:r>
              <a:rPr lang="en-US" smtClean="0"/>
              <a:t>!		: để phủ định một mệnh đề logic.</a:t>
            </a:r>
          </a:p>
          <a:p>
            <a:pPr lvl="1">
              <a:buClr>
                <a:schemeClr val="tx1"/>
              </a:buClr>
              <a:buFontTx/>
              <a:buNone/>
              <a:tabLst>
                <a:tab pos="1371600" algn="l"/>
              </a:tabLst>
            </a:pPr>
            <a:r>
              <a:rPr lang="en-US" smtClean="0"/>
              <a:t>–a	: AND.</a:t>
            </a:r>
          </a:p>
          <a:p>
            <a:pPr lvl="1">
              <a:buClr>
                <a:schemeClr val="tx1"/>
              </a:buClr>
              <a:buFontTx/>
              <a:buNone/>
              <a:tabLst>
                <a:tab pos="1371600" algn="l"/>
              </a:tabLst>
            </a:pPr>
            <a:r>
              <a:rPr lang="en-US" smtClean="0"/>
              <a:t>–o	: OR.</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000" smtClean="0"/>
              <a:t>#! /bin/bash </a:t>
            </a:r>
          </a:p>
          <a:p>
            <a:pPr>
              <a:buNone/>
            </a:pPr>
            <a:r>
              <a:rPr lang="en-US" sz="2000" smtClean="0"/>
              <a:t># Use the bash shell to run the script </a:t>
            </a:r>
          </a:p>
          <a:p>
            <a:pPr>
              <a:buNone/>
            </a:pPr>
            <a:r>
              <a:rPr lang="en-US" sz="2000" smtClean="0"/>
              <a:t>	DONE=no </a:t>
            </a:r>
          </a:p>
          <a:p>
            <a:pPr>
              <a:buNone/>
            </a:pPr>
            <a:r>
              <a:rPr lang="en-US" sz="2000" smtClean="0"/>
              <a:t>	ENTRIES="hello bye ls 1" </a:t>
            </a:r>
          </a:p>
          <a:p>
            <a:pPr>
              <a:buNone/>
            </a:pPr>
            <a:r>
              <a:rPr lang="en-US" sz="2000" smtClean="0"/>
              <a:t>	while [ $DONE = no ] </a:t>
            </a:r>
          </a:p>
          <a:p>
            <a:pPr>
              <a:buNone/>
            </a:pPr>
            <a:r>
              <a:rPr lang="en-US" sz="2000" smtClean="0"/>
              <a:t>	do </a:t>
            </a:r>
          </a:p>
          <a:p>
            <a:pPr>
              <a:buNone/>
            </a:pPr>
            <a:r>
              <a:rPr lang="en-US" sz="2000" smtClean="0"/>
              <a:t>		echo Valid entries are: $ENTRIES </a:t>
            </a:r>
          </a:p>
          <a:p>
            <a:pPr>
              <a:buNone/>
            </a:pPr>
            <a:r>
              <a:rPr lang="en-US" sz="2000" smtClean="0"/>
              <a:t>		read ENTRY </a:t>
            </a:r>
          </a:p>
          <a:p>
            <a:pPr>
              <a:buNone/>
            </a:pPr>
            <a:r>
              <a:rPr lang="en-US" sz="2000" smtClean="0"/>
              <a:t>		# Read the variable ENTRY from the user 	</a:t>
            </a:r>
          </a:p>
          <a:p>
            <a:pPr>
              <a:buNone/>
            </a:pPr>
            <a:r>
              <a:rPr lang="en-US" sz="2000" smtClean="0"/>
              <a:t>		case $ENTRY in </a:t>
            </a:r>
          </a:p>
          <a:p>
            <a:pPr>
              <a:buNone/>
            </a:pPr>
            <a:r>
              <a:rPr lang="en-US" sz="2000" smtClean="0"/>
              <a:t>		1) </a:t>
            </a:r>
          </a:p>
          <a:p>
            <a:pPr>
              <a:buNone/>
            </a:pPr>
            <a:r>
              <a:rPr lang="en-US" sz="2000" smtClean="0"/>
              <a:t>			pwd </a:t>
            </a:r>
          </a:p>
          <a:p>
            <a:pPr>
              <a:buNone/>
            </a:pPr>
            <a:r>
              <a:rPr lang="en-US" sz="2000" smtClean="0"/>
              <a:t>			;; </a:t>
            </a:r>
            <a:endParaRPr lang="en-US" sz="2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800" smtClean="0"/>
              <a:t>		hello) </a:t>
            </a:r>
          </a:p>
          <a:p>
            <a:pPr>
              <a:buNone/>
            </a:pPr>
            <a:r>
              <a:rPr lang="en-US" sz="1800" smtClean="0"/>
              <a:t>			echo How are you? </a:t>
            </a:r>
          </a:p>
          <a:p>
            <a:pPr>
              <a:buNone/>
            </a:pPr>
            <a:r>
              <a:rPr lang="en-US" sz="1800" smtClean="0"/>
              <a:t>			;; </a:t>
            </a:r>
          </a:p>
          <a:p>
            <a:pPr>
              <a:buNone/>
            </a:pPr>
            <a:r>
              <a:rPr lang="en-US" sz="1800" smtClean="0"/>
              <a:t>		bye) </a:t>
            </a:r>
          </a:p>
          <a:p>
            <a:pPr>
              <a:buNone/>
            </a:pPr>
            <a:r>
              <a:rPr lang="en-US" sz="1800" smtClean="0"/>
              <a:t>			echo exiting... </a:t>
            </a:r>
          </a:p>
          <a:p>
            <a:pPr>
              <a:buNone/>
            </a:pPr>
            <a:r>
              <a:rPr lang="en-US" sz="1800" smtClean="0"/>
              <a:t>			DONE=yes </a:t>
            </a:r>
          </a:p>
          <a:p>
            <a:pPr>
              <a:buNone/>
            </a:pPr>
            <a:r>
              <a:rPr lang="en-US" sz="1800" smtClean="0"/>
              <a:t>			;; </a:t>
            </a:r>
          </a:p>
          <a:p>
            <a:pPr>
              <a:buNone/>
            </a:pPr>
            <a:r>
              <a:rPr lang="en-US" sz="1800" smtClean="0"/>
              <a:t>		ls) </a:t>
            </a:r>
          </a:p>
          <a:p>
            <a:pPr>
              <a:buNone/>
            </a:pPr>
            <a:r>
              <a:rPr lang="en-US" sz="1800" smtClean="0"/>
              <a:t>			ls -al |more </a:t>
            </a:r>
          </a:p>
          <a:p>
            <a:pPr>
              <a:buNone/>
            </a:pPr>
            <a:r>
              <a:rPr lang="en-US" sz="1800" smtClean="0"/>
              <a:t>			;; </a:t>
            </a:r>
          </a:p>
          <a:p>
            <a:pPr>
              <a:buNone/>
            </a:pPr>
            <a:r>
              <a:rPr lang="en-US" sz="1800" smtClean="0"/>
              <a:t>		*) </a:t>
            </a:r>
          </a:p>
          <a:p>
            <a:pPr>
              <a:buNone/>
            </a:pPr>
            <a:r>
              <a:rPr lang="en-US" sz="1800" smtClean="0"/>
              <a:t>			echo $ENTRY is an unrecognized command. </a:t>
            </a:r>
          </a:p>
          <a:p>
            <a:pPr>
              <a:buNone/>
            </a:pPr>
            <a:r>
              <a:rPr lang="en-US" sz="1800" smtClean="0"/>
              <a:t>			;; </a:t>
            </a:r>
          </a:p>
          <a:p>
            <a:pPr>
              <a:buNone/>
            </a:pPr>
            <a:r>
              <a:rPr lang="en-US" sz="1800" smtClean="0"/>
              <a:t>		esac </a:t>
            </a:r>
          </a:p>
          <a:p>
            <a:pPr>
              <a:buNone/>
            </a:pPr>
            <a:r>
              <a:rPr lang="en-US" sz="1800" smtClean="0"/>
              <a:t>	done </a:t>
            </a:r>
            <a:endParaRPr lang="en-US" sz="18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expr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tabLst>
                <a:tab pos="4405313" algn="l"/>
              </a:tabLst>
            </a:pPr>
            <a:r>
              <a:rPr lang="en-US" smtClean="0"/>
              <a:t>Trong biểu thức, các toán tử và toán hạng phải cách nhau bởi khoảng trắng</a:t>
            </a:r>
          </a:p>
          <a:p>
            <a:pPr lvl="1">
              <a:buClr>
                <a:schemeClr val="tx1"/>
              </a:buClr>
              <a:buFontTx/>
              <a:buNone/>
              <a:tabLst>
                <a:tab pos="4405313" algn="l"/>
              </a:tabLst>
            </a:pPr>
            <a:r>
              <a:rPr lang="en-US" sz="2400" smtClean="0"/>
              <a:t>| hoặc	= bằng nhau</a:t>
            </a:r>
          </a:p>
          <a:p>
            <a:pPr lvl="1">
              <a:buClr>
                <a:schemeClr val="tx1"/>
              </a:buClr>
              <a:buFontTx/>
              <a:buNone/>
              <a:tabLst>
                <a:tab pos="4405313" algn="l"/>
              </a:tabLst>
            </a:pPr>
            <a:r>
              <a:rPr lang="en-US" sz="2400" smtClean="0"/>
              <a:t>&amp; và	&gt; lớn hơn</a:t>
            </a:r>
          </a:p>
          <a:p>
            <a:pPr lvl="1">
              <a:buClr>
                <a:schemeClr val="tx1"/>
              </a:buClr>
              <a:buFontTx/>
              <a:buNone/>
              <a:tabLst>
                <a:tab pos="4405313" algn="l"/>
              </a:tabLst>
            </a:pPr>
            <a:r>
              <a:rPr lang="en-US" sz="2400" smtClean="0"/>
              <a:t>&lt; nhỏ hơn	&gt;= lớn hơn hay bằng</a:t>
            </a:r>
          </a:p>
          <a:p>
            <a:pPr lvl="1">
              <a:buClr>
                <a:schemeClr val="tx1"/>
              </a:buClr>
              <a:buFontTx/>
              <a:buNone/>
              <a:tabLst>
                <a:tab pos="4405313" algn="l"/>
              </a:tabLst>
            </a:pPr>
            <a:r>
              <a:rPr lang="en-US" sz="2400" smtClean="0"/>
              <a:t>&lt;= nhỏ hơn hay bằng	!= khác nhau</a:t>
            </a:r>
          </a:p>
          <a:p>
            <a:pPr lvl="1">
              <a:buClr>
                <a:schemeClr val="tx1"/>
              </a:buClr>
              <a:buFontTx/>
              <a:buNone/>
              <a:tabLst>
                <a:tab pos="4405313" algn="l"/>
              </a:tabLst>
            </a:pPr>
            <a:r>
              <a:rPr lang="en-US" sz="2400" smtClean="0"/>
              <a:t>+ cộng	- trừ</a:t>
            </a:r>
          </a:p>
          <a:p>
            <a:pPr lvl="1">
              <a:buClr>
                <a:schemeClr val="tx1"/>
              </a:buClr>
              <a:buFontTx/>
              <a:buNone/>
              <a:tabLst>
                <a:tab pos="4405313" algn="l"/>
              </a:tabLst>
            </a:pPr>
            <a:r>
              <a:rPr lang="en-US" sz="2400" smtClean="0"/>
              <a:t>\* nhân	/ chia</a:t>
            </a:r>
            <a:endParaRPr lang="en-US" smtClean="0"/>
          </a:p>
          <a:p>
            <a:pPr algn="just">
              <a:buClr>
                <a:schemeClr val="tx1"/>
              </a:buClr>
              <a:tabLst>
                <a:tab pos="4405313" algn="l"/>
              </a:tabLst>
            </a:pPr>
            <a:r>
              <a:rPr lang="en-US" smtClean="0"/>
              <a:t>Expr không hỗ trợ tính toán trên số thực.</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Viết tắt lệnh if sử dụng dấu $$ và ||</a:t>
            </a:r>
            <a:endParaRPr lang="en-US"/>
          </a:p>
        </p:txBody>
      </p:sp>
      <p:sp>
        <p:nvSpPr>
          <p:cNvPr id="3" name="Content Placeholder 2"/>
          <p:cNvSpPr>
            <a:spLocks noGrp="1"/>
          </p:cNvSpPr>
          <p:nvPr>
            <p:ph idx="1"/>
          </p:nvPr>
        </p:nvSpPr>
        <p:spPr/>
        <p:txBody>
          <a:bodyPr/>
          <a:lstStyle/>
          <a:p>
            <a:r>
              <a:rPr lang="en-US" smtClean="0"/>
              <a:t>Ví dụ: </a:t>
            </a:r>
          </a:p>
          <a:p>
            <a:pPr lvl="1"/>
            <a:r>
              <a:rPr lang="en-US" smtClean="0"/>
              <a:t>[ -f "/etc/shadow" ] &amp;&amp; echo "This computer uses shadow passwors" </a:t>
            </a:r>
          </a:p>
          <a:p>
            <a:r>
              <a:rPr lang="en-US" smtClean="0"/>
              <a:t>Tương đương:</a:t>
            </a:r>
          </a:p>
          <a:p>
            <a:pPr lvl="1"/>
            <a:r>
              <a:rPr lang="en-US" sz="2400" smtClean="0"/>
              <a:t>if [ -f "/etc/shadow" ]</a:t>
            </a:r>
          </a:p>
          <a:p>
            <a:pPr lvl="1"/>
            <a:r>
              <a:rPr lang="en-US" sz="2400" smtClean="0"/>
              <a:t>then</a:t>
            </a:r>
          </a:p>
          <a:p>
            <a:pPr lvl="1"/>
            <a:r>
              <a:rPr lang="en-US" sz="2400" smtClean="0"/>
              <a:t>  echo “This computer uses shadow passwors" </a:t>
            </a:r>
          </a:p>
          <a:p>
            <a:r>
              <a:rPr lang="en-US" smtClean="0"/>
              <a:t>Tương tự cho toán tử || (OR)</a:t>
            </a:r>
          </a:p>
          <a:p>
            <a:pPr lvl="1"/>
            <a:r>
              <a:rPr lang="en-US" sz="1800" smtClean="0"/>
              <a:t>#!/bin/sh</a:t>
            </a:r>
          </a:p>
          <a:p>
            <a:pPr lvl="1"/>
            <a:r>
              <a:rPr lang="en-US" sz="1800" smtClean="0"/>
              <a:t>mailfolder=/var/spool/mail/james</a:t>
            </a:r>
          </a:p>
          <a:p>
            <a:pPr lvl="1"/>
            <a:r>
              <a:rPr lang="en-US" sz="1800" smtClean="0"/>
              <a:t>[ -r "$mailfolder" ] || { echo "Can not read $mailfolder" ; exit 1; }</a:t>
            </a:r>
          </a:p>
          <a:p>
            <a:pPr lvl="1"/>
            <a:r>
              <a:rPr lang="en-US" sz="1800" smtClean="0"/>
              <a:t>echo "$mailfolder has mail from:“</a:t>
            </a:r>
          </a:p>
          <a:p>
            <a:pPr lvl="1"/>
            <a:r>
              <a:rPr lang="en-US" sz="1800" smtClean="0"/>
              <a:t>grep "^From " $mailfolder</a:t>
            </a:r>
            <a:endParaRPr lang="en-US" sz="18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trúc lựa chọn case</a:t>
            </a:r>
            <a:endParaRPr lang="en-US"/>
          </a:p>
        </p:txBody>
      </p:sp>
      <p:sp>
        <p:nvSpPr>
          <p:cNvPr id="66563" name="Rectangle 3"/>
          <p:cNvSpPr>
            <a:spLocks noGrp="1" noChangeArrowheads="1"/>
          </p:cNvSpPr>
          <p:nvPr>
            <p:ph type="body" idx="1"/>
          </p:nvPr>
        </p:nvSpPr>
        <p:spPr>
          <a:xfrm>
            <a:off x="838200" y="1295400"/>
            <a:ext cx="7848600" cy="5029200"/>
          </a:xfrm>
        </p:spPr>
        <p:txBody>
          <a:bodyPr/>
          <a:lstStyle/>
          <a:p>
            <a:pPr>
              <a:buClr>
                <a:schemeClr val="tx1"/>
              </a:buClr>
              <a:buNone/>
            </a:pPr>
            <a:r>
              <a:rPr lang="en-US" smtClean="0">
                <a:solidFill>
                  <a:srgbClr val="FFFF00"/>
                </a:solidFill>
              </a:rPr>
              <a:t>	case  &lt;var&gt;  in</a:t>
            </a:r>
          </a:p>
          <a:p>
            <a:pPr>
              <a:buClr>
                <a:schemeClr val="tx1"/>
              </a:buClr>
              <a:buNone/>
            </a:pPr>
            <a:r>
              <a:rPr lang="en-US" smtClean="0">
                <a:solidFill>
                  <a:srgbClr val="FFFF00"/>
                </a:solidFill>
              </a:rPr>
              <a:t>		value1)</a:t>
            </a:r>
          </a:p>
          <a:p>
            <a:pPr>
              <a:buClr>
                <a:schemeClr val="tx1"/>
              </a:buClr>
              <a:buNone/>
            </a:pPr>
            <a:r>
              <a:rPr lang="en-US" smtClean="0">
                <a:solidFill>
                  <a:srgbClr val="FFFF00"/>
                </a:solidFill>
              </a:rPr>
              <a:t>		   command1 </a:t>
            </a:r>
            <a:endParaRPr lang="en-US" smtClean="0">
              <a:solidFill>
                <a:srgbClr val="FFFF00"/>
              </a:solidFill>
            </a:endParaRPr>
          </a:p>
          <a:p>
            <a:pPr>
              <a:buClr>
                <a:schemeClr val="tx1"/>
              </a:buClr>
              <a:buNone/>
            </a:pPr>
            <a:r>
              <a:rPr lang="en-US" smtClean="0">
                <a:solidFill>
                  <a:srgbClr val="FFFF00"/>
                </a:solidFill>
              </a:rPr>
              <a:t>	</a:t>
            </a:r>
            <a:r>
              <a:rPr lang="en-US" smtClean="0">
                <a:solidFill>
                  <a:srgbClr val="FFFF00"/>
                </a:solidFill>
              </a:rPr>
              <a:t>	   </a:t>
            </a:r>
            <a:r>
              <a:rPr lang="en-US" smtClean="0">
                <a:solidFill>
                  <a:srgbClr val="FFFF00"/>
                </a:solidFill>
              </a:rPr>
              <a:t>;;</a:t>
            </a:r>
            <a:endParaRPr lang="en-US" smtClean="0">
              <a:solidFill>
                <a:srgbClr val="FFFF00"/>
              </a:solidFill>
            </a:endParaRPr>
          </a:p>
          <a:p>
            <a:pPr>
              <a:buClr>
                <a:schemeClr val="tx1"/>
              </a:buClr>
              <a:buNone/>
            </a:pPr>
            <a:r>
              <a:rPr lang="en-US" smtClean="0">
                <a:solidFill>
                  <a:srgbClr val="FFFF00"/>
                </a:solidFill>
              </a:rPr>
              <a:t>		valueN)</a:t>
            </a:r>
          </a:p>
          <a:p>
            <a:pPr>
              <a:buClr>
                <a:schemeClr val="tx1"/>
              </a:buClr>
              <a:buNone/>
            </a:pPr>
            <a:r>
              <a:rPr lang="en-US" smtClean="0">
                <a:solidFill>
                  <a:srgbClr val="FFFF00"/>
                </a:solidFill>
              </a:rPr>
              <a:t>		   commandN </a:t>
            </a:r>
            <a:endParaRPr lang="en-US" smtClean="0">
              <a:solidFill>
                <a:srgbClr val="FFFF00"/>
              </a:solidFill>
            </a:endParaRPr>
          </a:p>
          <a:p>
            <a:pPr>
              <a:buClr>
                <a:schemeClr val="tx1"/>
              </a:buClr>
              <a:buNone/>
            </a:pPr>
            <a:r>
              <a:rPr lang="en-US" smtClean="0">
                <a:solidFill>
                  <a:srgbClr val="FFFF00"/>
                </a:solidFill>
              </a:rPr>
              <a:t>	</a:t>
            </a:r>
            <a:r>
              <a:rPr lang="en-US" smtClean="0">
                <a:solidFill>
                  <a:srgbClr val="FFFF00"/>
                </a:solidFill>
              </a:rPr>
              <a:t>	   </a:t>
            </a:r>
            <a:r>
              <a:rPr lang="en-US" smtClean="0">
                <a:solidFill>
                  <a:srgbClr val="FFFF00"/>
                </a:solidFill>
              </a:rPr>
              <a:t>;;</a:t>
            </a:r>
          </a:p>
          <a:p>
            <a:pPr>
              <a:buClr>
                <a:schemeClr val="tx1"/>
              </a:buClr>
              <a:buNone/>
            </a:pPr>
            <a:r>
              <a:rPr lang="en-US" smtClean="0">
                <a:solidFill>
                  <a:srgbClr val="FFFF00"/>
                </a:solidFill>
              </a:rPr>
              <a:t>	</a:t>
            </a:r>
            <a:r>
              <a:rPr lang="en-US" smtClean="0">
                <a:solidFill>
                  <a:srgbClr val="FFFF00"/>
                </a:solidFill>
              </a:rPr>
              <a:t>	*)</a:t>
            </a:r>
          </a:p>
          <a:p>
            <a:pPr>
              <a:buClr>
                <a:schemeClr val="tx1"/>
              </a:buClr>
              <a:buNone/>
            </a:pPr>
            <a:r>
              <a:rPr lang="en-US" smtClean="0">
                <a:solidFill>
                  <a:srgbClr val="FFFF00"/>
                </a:solidFill>
              </a:rPr>
              <a:t>	</a:t>
            </a:r>
            <a:r>
              <a:rPr lang="en-US" smtClean="0">
                <a:solidFill>
                  <a:srgbClr val="FFFF00"/>
                </a:solidFill>
              </a:rPr>
              <a:t>	   command</a:t>
            </a:r>
          </a:p>
          <a:p>
            <a:pPr>
              <a:buClr>
                <a:schemeClr val="tx1"/>
              </a:buClr>
              <a:buNone/>
            </a:pPr>
            <a:r>
              <a:rPr lang="en-US" smtClean="0">
                <a:solidFill>
                  <a:srgbClr val="FFFF00"/>
                </a:solidFill>
              </a:rPr>
              <a:t>	</a:t>
            </a:r>
            <a:r>
              <a:rPr lang="en-US" smtClean="0">
                <a:solidFill>
                  <a:srgbClr val="FFFF00"/>
                </a:solidFill>
              </a:rPr>
              <a:t>	   ;;</a:t>
            </a:r>
            <a:endParaRPr lang="en-US" smtClean="0">
              <a:solidFill>
                <a:srgbClr val="FFFF00"/>
              </a:solidFill>
            </a:endParaRPr>
          </a:p>
          <a:p>
            <a:pPr>
              <a:buClr>
                <a:schemeClr val="tx1"/>
              </a:buClr>
              <a:buNone/>
            </a:pPr>
            <a:r>
              <a:rPr lang="en-US" smtClean="0">
                <a:solidFill>
                  <a:srgbClr val="FFFF00"/>
                </a:solidFill>
              </a:rPr>
              <a:t>	esac</a:t>
            </a:r>
          </a:p>
          <a:p>
            <a:pPr>
              <a:lnSpc>
                <a:spcPct val="90000"/>
              </a:lnSpc>
            </a:pPr>
            <a:endParaRPr lang="en-US" smtClean="0">
              <a:solidFill>
                <a:srgbClr val="FFFF00"/>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400" smtClean="0"/>
              <a:t>#!/bin/sh</a:t>
            </a:r>
          </a:p>
          <a:p>
            <a:pPr>
              <a:buNone/>
            </a:pPr>
            <a:r>
              <a:rPr lang="en-US" sz="2400" smtClean="0"/>
              <a:t>ftype=`file "$1"`</a:t>
            </a:r>
          </a:p>
          <a:p>
            <a:pPr>
              <a:buNone/>
            </a:pPr>
            <a:r>
              <a:rPr lang="en-US" sz="2400" smtClean="0"/>
              <a:t>case "$ftype" in</a:t>
            </a:r>
          </a:p>
          <a:p>
            <a:pPr>
              <a:buNone/>
            </a:pPr>
            <a:r>
              <a:rPr lang="en-US" sz="2400" smtClean="0"/>
              <a:t>	"$1: Zip archive"*)</a:t>
            </a:r>
          </a:p>
          <a:p>
            <a:pPr>
              <a:buNone/>
            </a:pPr>
            <a:r>
              <a:rPr lang="en-US" sz="2400" smtClean="0"/>
              <a:t>	unzip "$1" ;;</a:t>
            </a:r>
          </a:p>
          <a:p>
            <a:pPr>
              <a:buNone/>
            </a:pPr>
            <a:r>
              <a:rPr lang="en-US" sz="2400" smtClean="0"/>
              <a:t>	"$1: gzip compressed"*)</a:t>
            </a:r>
          </a:p>
          <a:p>
            <a:pPr>
              <a:buNone/>
            </a:pPr>
            <a:r>
              <a:rPr lang="en-US" sz="2400" smtClean="0"/>
              <a:t>	gunzip "$1" ;;</a:t>
            </a:r>
            <a:br>
              <a:rPr lang="en-US" sz="2400" smtClean="0"/>
            </a:br>
            <a:r>
              <a:rPr lang="en-US" sz="2400" smtClean="0"/>
              <a:t>"$1: bzip2 compressed"*)</a:t>
            </a:r>
            <a:br>
              <a:rPr lang="en-US" sz="2400" smtClean="0"/>
            </a:br>
            <a:r>
              <a:rPr lang="en-US" sz="2400" smtClean="0"/>
              <a:t>bunzip2 "$1" ;;</a:t>
            </a:r>
            <a:br>
              <a:rPr lang="en-US" sz="2400" smtClean="0"/>
            </a:br>
            <a:r>
              <a:rPr lang="en-US" sz="2400" smtClean="0"/>
              <a:t>*) error "File $1 can not be uncompressed with smartzip";;</a:t>
            </a:r>
          </a:p>
          <a:p>
            <a:pPr>
              <a:buNone/>
            </a:pPr>
            <a:r>
              <a:rPr lang="en-US" sz="2400" smtClean="0"/>
              <a:t>esac</a:t>
            </a:r>
            <a:endParaRPr lang="en-US"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Vòng lặp for</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lvl="1">
              <a:buClr>
                <a:schemeClr val="tx1"/>
              </a:buClr>
              <a:buFontTx/>
              <a:buNone/>
            </a:pPr>
            <a:r>
              <a:rPr lang="en-US" smtClean="0">
                <a:solidFill>
                  <a:srgbClr val="FFFF00"/>
                </a:solidFill>
              </a:rPr>
              <a:t>for  variable  in  const1  const2 …</a:t>
            </a:r>
          </a:p>
          <a:p>
            <a:pPr lvl="1">
              <a:buClr>
                <a:schemeClr val="tx1"/>
              </a:buClr>
              <a:buFontTx/>
              <a:buNone/>
            </a:pPr>
            <a:r>
              <a:rPr lang="en-US" smtClean="0">
                <a:solidFill>
                  <a:srgbClr val="FFFF00"/>
                </a:solidFill>
              </a:rPr>
              <a:t>do</a:t>
            </a:r>
          </a:p>
          <a:p>
            <a:pPr lvl="1">
              <a:buClr>
                <a:schemeClr val="tx1"/>
              </a:buClr>
              <a:buFontTx/>
              <a:buNone/>
            </a:pPr>
            <a:r>
              <a:rPr lang="en-US" smtClean="0">
                <a:solidFill>
                  <a:srgbClr val="FFFF00"/>
                </a:solidFill>
              </a:rPr>
              <a:t>		  commands</a:t>
            </a:r>
          </a:p>
          <a:p>
            <a:pPr lvl="1">
              <a:buClr>
                <a:schemeClr val="tx1"/>
              </a:buClr>
              <a:buFontTx/>
              <a:buNone/>
            </a:pPr>
            <a:r>
              <a:rPr lang="en-US" smtClean="0">
                <a:solidFill>
                  <a:srgbClr val="FFFF00"/>
                </a:solidFill>
              </a:rPr>
              <a:t>done </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Thay đổi shell mặc định</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buClr>
                <a:schemeClr val="tx1"/>
              </a:buClr>
            </a:pPr>
            <a:r>
              <a:rPr lang="en-US" smtClean="0"/>
              <a:t>Chúng ta có thể thay đổi shell mặc định sang một shell khác với sự trợ giúp của lệnh </a:t>
            </a:r>
            <a:r>
              <a:rPr lang="en-US" smtClean="0">
                <a:solidFill>
                  <a:srgbClr val="FF0000"/>
                </a:solidFill>
              </a:rPr>
              <a:t>chsh</a:t>
            </a:r>
            <a:r>
              <a:rPr lang="en-US" smtClean="0"/>
              <a:t>.</a:t>
            </a:r>
          </a:p>
          <a:p>
            <a:pPr lvl="1" algn="just">
              <a:lnSpc>
                <a:spcPct val="90000"/>
              </a:lnSpc>
              <a:buClr>
                <a:schemeClr val="tx1"/>
              </a:buClr>
              <a:buFontTx/>
              <a:buNone/>
            </a:pPr>
            <a:r>
              <a:rPr lang="en-US" smtClean="0"/>
              <a:t>[root@localhost /etc]#</a:t>
            </a:r>
            <a:r>
              <a:rPr lang="en-US" smtClean="0">
                <a:solidFill>
                  <a:srgbClr val="FF0000"/>
                </a:solidFill>
              </a:rPr>
              <a:t>chsh</a:t>
            </a:r>
          </a:p>
          <a:p>
            <a:pPr lvl="1" algn="just">
              <a:lnSpc>
                <a:spcPct val="90000"/>
              </a:lnSpc>
              <a:buClr>
                <a:schemeClr val="tx1"/>
              </a:buClr>
              <a:buFontTx/>
              <a:buNone/>
            </a:pPr>
            <a:r>
              <a:rPr lang="en-US" smtClean="0"/>
              <a:t>Changing shell for root</a:t>
            </a:r>
          </a:p>
          <a:p>
            <a:pPr lvl="1" algn="just">
              <a:lnSpc>
                <a:spcPct val="90000"/>
              </a:lnSpc>
              <a:buClr>
                <a:schemeClr val="tx1"/>
              </a:buClr>
              <a:buFontTx/>
              <a:buNone/>
            </a:pPr>
            <a:r>
              <a:rPr lang="en-US" smtClean="0"/>
              <a:t>Password:******</a:t>
            </a:r>
          </a:p>
          <a:p>
            <a:pPr lvl="1" algn="just">
              <a:lnSpc>
                <a:spcPct val="90000"/>
              </a:lnSpc>
              <a:buClr>
                <a:schemeClr val="tx1"/>
              </a:buClr>
              <a:buFontTx/>
              <a:buNone/>
            </a:pPr>
            <a:r>
              <a:rPr lang="en-US" smtClean="0"/>
              <a:t>New shell [/bin/bash]: </a:t>
            </a:r>
            <a:r>
              <a:rPr lang="en-US" smtClean="0">
                <a:solidFill>
                  <a:srgbClr val="FF0000"/>
                </a:solidFill>
              </a:rPr>
              <a:t>/bin/sh</a:t>
            </a:r>
          </a:p>
          <a:p>
            <a:pPr lvl="1" algn="just">
              <a:lnSpc>
                <a:spcPct val="90000"/>
              </a:lnSpc>
              <a:buClr>
                <a:schemeClr val="tx1"/>
              </a:buClr>
              <a:buFontTx/>
              <a:buNone/>
            </a:pPr>
            <a:r>
              <a:rPr lang="en-US" smtClean="0"/>
              <a:t>Shell changed</a:t>
            </a:r>
            <a:r>
              <a:rPr lang="en-US" sz="3200" smtClean="0"/>
              <a:t> </a:t>
            </a:r>
          </a:p>
          <a:p>
            <a:pPr algn="just">
              <a:lnSpc>
                <a:spcPct val="90000"/>
              </a:lnSpc>
              <a:buClr>
                <a:schemeClr val="tx1"/>
              </a:buClr>
            </a:pPr>
            <a:r>
              <a:rPr lang="en-US" u="sng" smtClean="0"/>
              <a:t>Shell scripts</a:t>
            </a:r>
            <a:r>
              <a:rPr lang="en-US" smtClean="0"/>
              <a:t> : Các tập tin chứa nhiều lệnh và có thể thực thi được gọi là shell scripts.</a:t>
            </a:r>
            <a:endParaRPr lang="en-US" sz="3600"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000" smtClean="0"/>
              <a:t>#!/bin/sh</a:t>
            </a:r>
          </a:p>
          <a:p>
            <a:pPr>
              <a:buNone/>
            </a:pPr>
            <a:r>
              <a:rPr lang="en-US" sz="2000" smtClean="0"/>
              <a:t>if [ $# -eq 0 ]</a:t>
            </a:r>
          </a:p>
          <a:p>
            <a:pPr>
              <a:buNone/>
            </a:pPr>
            <a:r>
              <a:rPr lang="en-US" sz="2000" smtClean="0"/>
              <a:t>then</a:t>
            </a:r>
          </a:p>
          <a:p>
            <a:pPr>
              <a:buNone/>
            </a:pPr>
            <a:r>
              <a:rPr lang="en-US" sz="2000" smtClean="0"/>
              <a:t>	echo “Thieu tham so“ </a:t>
            </a:r>
          </a:p>
          <a:p>
            <a:pPr>
              <a:buNone/>
            </a:pPr>
            <a:r>
              <a:rPr lang="en-US" sz="2000" smtClean="0"/>
              <a:t>	echo "Syntax : $0 number"</a:t>
            </a:r>
          </a:p>
          <a:p>
            <a:pPr>
              <a:buNone/>
            </a:pPr>
            <a:r>
              <a:rPr lang="en-US" sz="2000" smtClean="0"/>
              <a:t>	echo “In bang cuu chuong cho number"</a:t>
            </a:r>
          </a:p>
          <a:p>
            <a:pPr>
              <a:buNone/>
            </a:pPr>
            <a:r>
              <a:rPr lang="en-US" sz="2000" smtClean="0"/>
              <a:t>	exit 1</a:t>
            </a:r>
          </a:p>
          <a:p>
            <a:pPr>
              <a:buNone/>
            </a:pPr>
            <a:r>
              <a:rPr lang="en-US" sz="2000" smtClean="0"/>
              <a:t>fi</a:t>
            </a:r>
          </a:p>
          <a:p>
            <a:pPr>
              <a:buNone/>
            </a:pPr>
            <a:r>
              <a:rPr lang="en-US" sz="2000" smtClean="0"/>
              <a:t>n=$1</a:t>
            </a:r>
          </a:p>
          <a:p>
            <a:pPr>
              <a:buNone/>
            </a:pPr>
            <a:r>
              <a:rPr lang="nn-NO" sz="2000" smtClean="0"/>
              <a:t>for i in 1 2 3 4 5 6 7 8 9 10</a:t>
            </a:r>
          </a:p>
          <a:p>
            <a:pPr>
              <a:buNone/>
            </a:pPr>
            <a:r>
              <a:rPr lang="en-US" sz="2000" smtClean="0"/>
              <a:t>do</a:t>
            </a:r>
          </a:p>
          <a:p>
            <a:pPr>
              <a:buNone/>
            </a:pPr>
            <a:r>
              <a:rPr lang="pt-BR" sz="2000" smtClean="0"/>
              <a:t>	echo "$n * $i = `expr $i \* $n`"</a:t>
            </a:r>
          </a:p>
          <a:p>
            <a:pPr>
              <a:buNone/>
            </a:pPr>
            <a:r>
              <a:rPr lang="en-US" sz="2000" smtClean="0"/>
              <a:t>done</a:t>
            </a:r>
            <a:endParaRPr lang="en-US" sz="20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Vòng lặp while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lvl="1">
              <a:buClr>
                <a:schemeClr val="tx1"/>
              </a:buClr>
              <a:buFontTx/>
              <a:buNone/>
            </a:pPr>
            <a:r>
              <a:rPr lang="en-US" smtClean="0">
                <a:solidFill>
                  <a:srgbClr val="FFFF00"/>
                </a:solidFill>
              </a:rPr>
              <a:t>while   expression</a:t>
            </a:r>
          </a:p>
          <a:p>
            <a:pPr lvl="1">
              <a:buClr>
                <a:schemeClr val="tx1"/>
              </a:buClr>
              <a:buFontTx/>
              <a:buNone/>
            </a:pPr>
            <a:r>
              <a:rPr lang="en-US" smtClean="0">
                <a:solidFill>
                  <a:srgbClr val="FFFF00"/>
                </a:solidFill>
              </a:rPr>
              <a:t>do</a:t>
            </a:r>
          </a:p>
          <a:p>
            <a:pPr lvl="1">
              <a:buClr>
                <a:schemeClr val="tx1"/>
              </a:buClr>
              <a:buFontTx/>
              <a:buNone/>
            </a:pPr>
            <a:r>
              <a:rPr lang="en-US" smtClean="0">
                <a:solidFill>
                  <a:srgbClr val="FFFF00"/>
                </a:solidFill>
              </a:rPr>
              <a:t>	  command</a:t>
            </a:r>
          </a:p>
          <a:p>
            <a:pPr lvl="1">
              <a:buClr>
                <a:schemeClr val="tx1"/>
              </a:buClr>
              <a:buFontTx/>
              <a:buNone/>
            </a:pPr>
            <a:r>
              <a:rPr lang="en-US" smtClean="0">
                <a:solidFill>
                  <a:srgbClr val="FFFF00"/>
                </a:solidFill>
              </a:rPr>
              <a:t>done </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000" smtClean="0"/>
              <a:t>#!/bin/sh</a:t>
            </a:r>
          </a:p>
          <a:p>
            <a:pPr>
              <a:buNone/>
            </a:pPr>
            <a:r>
              <a:rPr lang="en-US" sz="2000" smtClean="0"/>
              <a:t>if [ $# -eq 0 ]</a:t>
            </a:r>
          </a:p>
          <a:p>
            <a:pPr>
              <a:buNone/>
            </a:pPr>
            <a:r>
              <a:rPr lang="en-US" sz="2000" smtClean="0"/>
              <a:t>then</a:t>
            </a:r>
          </a:p>
          <a:p>
            <a:pPr>
              <a:buNone/>
            </a:pPr>
            <a:r>
              <a:rPr lang="en-US" sz="2000" smtClean="0"/>
              <a:t>	echo “Thieu tham so“ </a:t>
            </a:r>
          </a:p>
          <a:p>
            <a:pPr>
              <a:buNone/>
            </a:pPr>
            <a:r>
              <a:rPr lang="en-US" sz="2000" smtClean="0"/>
              <a:t>	echo "Syntax : $0 number"</a:t>
            </a:r>
          </a:p>
          <a:p>
            <a:pPr>
              <a:buNone/>
            </a:pPr>
            <a:r>
              <a:rPr lang="en-US" sz="2000" smtClean="0"/>
              <a:t>	echo “In bang cuu chuong cho number"</a:t>
            </a:r>
          </a:p>
          <a:p>
            <a:pPr>
              <a:buNone/>
            </a:pPr>
            <a:r>
              <a:rPr lang="en-US" sz="2000" smtClean="0"/>
              <a:t>	exit 1</a:t>
            </a:r>
          </a:p>
          <a:p>
            <a:pPr>
              <a:buNone/>
            </a:pPr>
            <a:r>
              <a:rPr lang="en-US" sz="2000" smtClean="0"/>
              <a:t>fi</a:t>
            </a:r>
          </a:p>
          <a:p>
            <a:pPr>
              <a:buNone/>
            </a:pPr>
            <a:r>
              <a:rPr lang="en-US" sz="2000" smtClean="0"/>
              <a:t>n=$1</a:t>
            </a:r>
          </a:p>
          <a:p>
            <a:pPr>
              <a:buNone/>
            </a:pPr>
            <a:r>
              <a:rPr lang="en-US" sz="2000" smtClean="0"/>
              <a:t>i=1</a:t>
            </a:r>
          </a:p>
          <a:p>
            <a:pPr>
              <a:buNone/>
            </a:pPr>
            <a:r>
              <a:rPr lang="en-US" sz="2000" smtClean="0"/>
              <a:t>while [ $i -le 10 ]</a:t>
            </a:r>
          </a:p>
          <a:p>
            <a:pPr>
              <a:buNone/>
            </a:pPr>
            <a:r>
              <a:rPr lang="en-US" sz="2000" smtClean="0"/>
              <a:t>do</a:t>
            </a:r>
          </a:p>
          <a:p>
            <a:pPr>
              <a:buNone/>
            </a:pPr>
            <a:r>
              <a:rPr lang="pt-BR" sz="2000" smtClean="0"/>
              <a:t>	echo "$n * $i = `expr $i \* $n`“</a:t>
            </a:r>
          </a:p>
          <a:p>
            <a:pPr>
              <a:buNone/>
            </a:pPr>
            <a:r>
              <a:rPr lang="pt-BR" sz="2000" smtClean="0"/>
              <a:t>	i = `expr $i + 1`</a:t>
            </a:r>
          </a:p>
          <a:p>
            <a:pPr>
              <a:buNone/>
            </a:pPr>
            <a:r>
              <a:rPr lang="en-US" sz="2000" smtClean="0"/>
              <a:t>done</a:t>
            </a:r>
          </a:p>
          <a:p>
            <a:endParaRPr lang="en-US" sz="2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Vòng lặp util</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buNone/>
            </a:pPr>
            <a:r>
              <a:rPr lang="en-US" smtClean="0">
                <a:solidFill>
                  <a:srgbClr val="FF0000"/>
                </a:solidFill>
              </a:rPr>
              <a:t>	</a:t>
            </a:r>
            <a:r>
              <a:rPr lang="en-US" smtClean="0">
                <a:solidFill>
                  <a:srgbClr val="FFFF00"/>
                </a:solidFill>
              </a:rPr>
              <a:t>until   expression</a:t>
            </a:r>
          </a:p>
          <a:p>
            <a:pPr>
              <a:buClr>
                <a:schemeClr val="tx1"/>
              </a:buClr>
              <a:buNone/>
            </a:pPr>
            <a:r>
              <a:rPr lang="en-US" smtClean="0">
                <a:solidFill>
                  <a:srgbClr val="FFFF00"/>
                </a:solidFill>
              </a:rPr>
              <a:t>	do</a:t>
            </a:r>
          </a:p>
          <a:p>
            <a:pPr>
              <a:buClr>
                <a:schemeClr val="tx1"/>
              </a:buClr>
              <a:buNone/>
            </a:pPr>
            <a:r>
              <a:rPr lang="en-US" smtClean="0">
                <a:solidFill>
                  <a:srgbClr val="FFFF00"/>
                </a:solidFill>
              </a:rPr>
              <a:t>		commands</a:t>
            </a:r>
          </a:p>
          <a:p>
            <a:pPr>
              <a:buClr>
                <a:schemeClr val="tx1"/>
              </a:buClr>
              <a:buNone/>
            </a:pPr>
            <a:r>
              <a:rPr lang="en-US" smtClean="0">
                <a:solidFill>
                  <a:srgbClr val="FFFF00"/>
                </a:solidFill>
              </a:rPr>
              <a:t>	done </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lệnh ngắt sự thi hành vòng lặp</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Lệnh </a:t>
            </a:r>
            <a:r>
              <a:rPr lang="en-US" smtClean="0">
                <a:solidFill>
                  <a:srgbClr val="FF0000"/>
                </a:solidFill>
              </a:rPr>
              <a:t>break</a:t>
            </a:r>
            <a:r>
              <a:rPr lang="en-US" smtClean="0"/>
              <a:t> thoát khỏi vòng lặp bên trong để trở ra vòng lặp kết tiếp.</a:t>
            </a:r>
          </a:p>
          <a:p>
            <a:pPr algn="just">
              <a:buClr>
                <a:schemeClr val="tx1"/>
              </a:buClr>
            </a:pPr>
            <a:r>
              <a:rPr lang="en-US" smtClean="0"/>
              <a:t>Lệnh </a:t>
            </a:r>
            <a:r>
              <a:rPr lang="en-US" smtClean="0">
                <a:solidFill>
                  <a:srgbClr val="FF0000"/>
                </a:solidFill>
              </a:rPr>
              <a:t>exit</a:t>
            </a:r>
            <a:r>
              <a:rPr lang="en-US" smtClean="0"/>
              <a:t> thoát khỏi vòng lặp trở lại dấu nhắc shell.</a:t>
            </a:r>
          </a:p>
          <a:p>
            <a:pPr algn="just">
              <a:buClr>
                <a:schemeClr val="tx1"/>
              </a:buClr>
            </a:pPr>
            <a:r>
              <a:rPr lang="en-US" smtClean="0"/>
              <a:t>Lệnh </a:t>
            </a:r>
            <a:r>
              <a:rPr lang="en-US" smtClean="0">
                <a:solidFill>
                  <a:srgbClr val="FF0000"/>
                </a:solidFill>
              </a:rPr>
              <a:t>continue</a:t>
            </a:r>
            <a:r>
              <a:rPr lang="en-US" smtClean="0"/>
              <a:t> dùng để quay lại vòng lặp kế mà không thực hiện các lệnh còn lại.</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Lệnh sleep</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Dùng để tạm ngừng chương trình thực thi trong một giai đoạn thời gian nào đó.</a:t>
            </a:r>
          </a:p>
          <a:p>
            <a:pPr algn="just">
              <a:buClr>
                <a:schemeClr val="tx1"/>
              </a:buClr>
            </a:pPr>
            <a:r>
              <a:rPr lang="en-US" i="1" u="sng" smtClean="0"/>
              <a:t>Cú pháp</a:t>
            </a:r>
            <a:r>
              <a:rPr lang="en-US" smtClean="0"/>
              <a:t> :  </a:t>
            </a:r>
            <a:r>
              <a:rPr lang="en-US" smtClean="0">
                <a:solidFill>
                  <a:srgbClr val="FF0000"/>
                </a:solidFill>
              </a:rPr>
              <a:t>sleep  time</a:t>
            </a:r>
          </a:p>
          <a:p>
            <a:pPr algn="just">
              <a:buClr>
                <a:schemeClr val="tx1"/>
              </a:buClr>
            </a:pPr>
            <a:r>
              <a:rPr lang="en-US" u="sng" smtClean="0"/>
              <a:t>Ví dụ</a:t>
            </a:r>
            <a:r>
              <a:rPr lang="en-US" smtClean="0"/>
              <a:t> : sleep  60</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select</a:t>
            </a:r>
            <a:endParaRPr lang="en-US"/>
          </a:p>
        </p:txBody>
      </p:sp>
      <p:sp>
        <p:nvSpPr>
          <p:cNvPr id="3" name="Content Placeholder 2"/>
          <p:cNvSpPr>
            <a:spLocks noGrp="1"/>
          </p:cNvSpPr>
          <p:nvPr>
            <p:ph idx="1"/>
          </p:nvPr>
        </p:nvSpPr>
        <p:spPr/>
        <p:txBody>
          <a:bodyPr/>
          <a:lstStyle/>
          <a:p>
            <a:r>
              <a:rPr lang="en-US" smtClean="0"/>
              <a:t>Được dùng để lựa chọn các phương án tương tác khác nhau</a:t>
            </a:r>
          </a:p>
          <a:p>
            <a:r>
              <a:rPr lang="en-US" smtClean="0"/>
              <a:t>Cú pháp:</a:t>
            </a:r>
          </a:p>
          <a:p>
            <a:pPr lvl="1">
              <a:buNone/>
            </a:pPr>
            <a:r>
              <a:rPr lang="en-US" smtClean="0"/>
              <a:t>select var in ...  </a:t>
            </a:r>
          </a:p>
          <a:p>
            <a:pPr lvl="1">
              <a:buNone/>
            </a:pPr>
            <a:r>
              <a:rPr lang="en-US" smtClean="0"/>
              <a:t>do </a:t>
            </a:r>
          </a:p>
          <a:p>
            <a:pPr lvl="1">
              <a:buNone/>
            </a:pPr>
            <a:r>
              <a:rPr lang="en-US" smtClean="0"/>
              <a:t>	break </a:t>
            </a:r>
          </a:p>
          <a:p>
            <a:pPr lvl="1">
              <a:buNone/>
            </a:pPr>
            <a:r>
              <a:rPr lang="en-US" smtClean="0"/>
              <a:t>done</a:t>
            </a:r>
          </a:p>
          <a:p>
            <a:r>
              <a:rPr lang="en-US" smtClean="0"/>
              <a:t>Bắt đầu sử dụng biến $var ở đây</a:t>
            </a:r>
          </a:p>
          <a:p>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mtClean="0"/>
              <a:t>#!/bin/sh </a:t>
            </a:r>
          </a:p>
          <a:p>
            <a:pPr>
              <a:buNone/>
            </a:pPr>
            <a:r>
              <a:rPr lang="en-US" smtClean="0"/>
              <a:t>echo "What is your favourite OS?“</a:t>
            </a:r>
          </a:p>
          <a:p>
            <a:pPr>
              <a:buNone/>
            </a:pPr>
            <a:r>
              <a:rPr lang="en-US" smtClean="0"/>
              <a:t>select var in "Linux" "Gnu Hurd" "Free BSD" "Other” </a:t>
            </a:r>
          </a:p>
          <a:p>
            <a:pPr>
              <a:buNone/>
            </a:pPr>
            <a:r>
              <a:rPr lang="en-US" smtClean="0"/>
              <a:t>do </a:t>
            </a:r>
          </a:p>
          <a:p>
            <a:pPr>
              <a:buNone/>
            </a:pPr>
            <a:r>
              <a:rPr lang="en-US" smtClean="0"/>
              <a:t>	break </a:t>
            </a:r>
          </a:p>
          <a:p>
            <a:pPr>
              <a:buNone/>
            </a:pPr>
            <a:r>
              <a:rPr lang="en-US" smtClean="0"/>
              <a:t>done </a:t>
            </a:r>
          </a:p>
          <a:p>
            <a:pPr>
              <a:buNone/>
            </a:pPr>
            <a:r>
              <a:rPr lang="en-US" smtClean="0"/>
              <a:t>echo "You have selected $var" </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(2)</a:t>
            </a:r>
            <a:endParaRPr lang="en-US"/>
          </a:p>
        </p:txBody>
      </p:sp>
      <p:sp>
        <p:nvSpPr>
          <p:cNvPr id="3" name="Content Placeholder 2"/>
          <p:cNvSpPr>
            <a:spLocks noGrp="1"/>
          </p:cNvSpPr>
          <p:nvPr>
            <p:ph idx="1"/>
          </p:nvPr>
        </p:nvSpPr>
        <p:spPr/>
        <p:txBody>
          <a:bodyPr/>
          <a:lstStyle/>
          <a:p>
            <a:r>
              <a:rPr lang="en-US" smtClean="0"/>
              <a:t>Thay đổi biến môi trường PS3 (Korn shell) để thay đổi dấu nhắc</a:t>
            </a:r>
          </a:p>
          <a:p>
            <a:pPr>
              <a:buNone/>
            </a:pPr>
            <a:r>
              <a:rPr lang="en-US" smtClean="0"/>
              <a:t>#!/bin/sh </a:t>
            </a:r>
          </a:p>
          <a:p>
            <a:pPr>
              <a:buNone/>
            </a:pPr>
            <a:r>
              <a:rPr lang="en-US" smtClean="0"/>
              <a:t>PS3=“You choose: ”</a:t>
            </a:r>
          </a:p>
          <a:p>
            <a:pPr>
              <a:buNone/>
            </a:pPr>
            <a:r>
              <a:rPr lang="en-US" smtClean="0"/>
              <a:t>echo "What is your favourite OS?“</a:t>
            </a:r>
          </a:p>
          <a:p>
            <a:pPr>
              <a:buNone/>
            </a:pPr>
            <a:r>
              <a:rPr lang="en-US" smtClean="0"/>
              <a:t>select var in "Linux" "Gnu Hurd" "Free BSD" "Other” </a:t>
            </a:r>
          </a:p>
          <a:p>
            <a:pPr>
              <a:buNone/>
            </a:pPr>
            <a:r>
              <a:rPr lang="en-US" smtClean="0"/>
              <a:t>do </a:t>
            </a:r>
          </a:p>
          <a:p>
            <a:pPr>
              <a:buNone/>
            </a:pPr>
            <a:r>
              <a:rPr lang="en-US" smtClean="0"/>
              <a:t>	break </a:t>
            </a:r>
          </a:p>
          <a:p>
            <a:pPr>
              <a:buNone/>
            </a:pPr>
            <a:r>
              <a:rPr lang="en-US" smtClean="0"/>
              <a:t>done </a:t>
            </a:r>
          </a:p>
          <a:p>
            <a:pPr>
              <a:buNone/>
            </a:pPr>
            <a:r>
              <a:rPr lang="en-US" smtClean="0"/>
              <a:t>echo "You have selected $var" </a:t>
            </a:r>
          </a:p>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ví dụ minh họa</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Clr>
                <a:schemeClr val="tx1"/>
              </a:buClr>
            </a:pPr>
            <a:r>
              <a:rPr lang="en-US" sz="2000" u="sng" smtClean="0"/>
              <a:t>Ví dụ 1</a:t>
            </a:r>
            <a:r>
              <a:rPr lang="en-US" sz="2000" smtClean="0"/>
              <a:t> : Kiểm tra user nhập vào có trong hệ thống không? Nếu có, kiểm tra user có đang login vào hệ thống không? In thông báo.</a:t>
            </a:r>
          </a:p>
          <a:p>
            <a:pPr lvl="1">
              <a:lnSpc>
                <a:spcPct val="90000"/>
              </a:lnSpc>
              <a:buClr>
                <a:schemeClr val="tx1"/>
              </a:buClr>
              <a:buFontTx/>
              <a:buNone/>
            </a:pPr>
            <a:r>
              <a:rPr lang="en-US" sz="2000" smtClean="0"/>
              <a:t>Đoạn chương trình :</a:t>
            </a:r>
          </a:p>
          <a:p>
            <a:pPr lvl="1">
              <a:lnSpc>
                <a:spcPct val="90000"/>
              </a:lnSpc>
              <a:buClr>
                <a:schemeClr val="tx1"/>
              </a:buClr>
              <a:buFontTx/>
              <a:buNone/>
            </a:pPr>
            <a:r>
              <a:rPr lang="en-US" sz="1600" smtClean="0"/>
              <a:t>tmp=$(  grep  $1:x  /etc/passwd | wc –l )</a:t>
            </a:r>
          </a:p>
          <a:p>
            <a:pPr lvl="1">
              <a:lnSpc>
                <a:spcPct val="90000"/>
              </a:lnSpc>
              <a:buClr>
                <a:schemeClr val="tx1"/>
              </a:buClr>
              <a:buFontTx/>
              <a:buNone/>
            </a:pPr>
            <a:r>
              <a:rPr lang="en-US" sz="1600" smtClean="0"/>
              <a:t>if [ $tmp  –eq  0 ]</a:t>
            </a:r>
          </a:p>
          <a:p>
            <a:pPr lvl="1">
              <a:lnSpc>
                <a:spcPct val="90000"/>
              </a:lnSpc>
              <a:buClr>
                <a:schemeClr val="tx1"/>
              </a:buClr>
              <a:buFontTx/>
              <a:buNone/>
            </a:pPr>
            <a:r>
              <a:rPr lang="en-US" sz="1600" smtClean="0"/>
              <a:t>then</a:t>
            </a:r>
          </a:p>
          <a:p>
            <a:pPr lvl="1">
              <a:lnSpc>
                <a:spcPct val="90000"/>
              </a:lnSpc>
              <a:buClr>
                <a:schemeClr val="tx1"/>
              </a:buClr>
              <a:buFontTx/>
              <a:buNone/>
            </a:pPr>
            <a:r>
              <a:rPr lang="en-US" sz="1600" smtClean="0"/>
              <a:t>	echo “User $1 không tồn tại trong hệ thống”</a:t>
            </a:r>
          </a:p>
          <a:p>
            <a:pPr lvl="1">
              <a:lnSpc>
                <a:spcPct val="90000"/>
              </a:lnSpc>
              <a:buClr>
                <a:schemeClr val="tx1"/>
              </a:buClr>
              <a:buFontTx/>
              <a:buNone/>
            </a:pPr>
            <a:r>
              <a:rPr lang="en-US" sz="1600" smtClean="0"/>
              <a:t>else</a:t>
            </a:r>
          </a:p>
          <a:p>
            <a:pPr lvl="1">
              <a:lnSpc>
                <a:spcPct val="90000"/>
              </a:lnSpc>
              <a:buClr>
                <a:schemeClr val="tx1"/>
              </a:buClr>
              <a:buFontTx/>
              <a:buNone/>
            </a:pPr>
            <a:r>
              <a:rPr lang="en-US" sz="1600" smtClean="0"/>
              <a:t>	echo “User $1 tồn tại trong hệ thống”</a:t>
            </a:r>
          </a:p>
          <a:p>
            <a:pPr lvl="1">
              <a:lnSpc>
                <a:spcPct val="90000"/>
              </a:lnSpc>
              <a:buClr>
                <a:schemeClr val="tx1"/>
              </a:buClr>
              <a:buFontTx/>
              <a:buNone/>
            </a:pPr>
            <a:r>
              <a:rPr lang="en-US" sz="1600" smtClean="0"/>
              <a:t>	grep $1:x /etc/passwd</a:t>
            </a:r>
          </a:p>
          <a:p>
            <a:pPr lvl="1">
              <a:lnSpc>
                <a:spcPct val="90000"/>
              </a:lnSpc>
              <a:buClr>
                <a:schemeClr val="tx1"/>
              </a:buClr>
              <a:buFontTx/>
              <a:buNone/>
            </a:pPr>
            <a:r>
              <a:rPr lang="en-US" sz="1600" smtClean="0"/>
              <a:t>	kt=$( who | grep $1 | wc –l )</a:t>
            </a:r>
          </a:p>
          <a:p>
            <a:pPr lvl="1">
              <a:lnSpc>
                <a:spcPct val="90000"/>
              </a:lnSpc>
              <a:buClr>
                <a:schemeClr val="tx1"/>
              </a:buClr>
              <a:buFontTx/>
              <a:buNone/>
            </a:pPr>
            <a:r>
              <a:rPr lang="en-US" sz="1600" smtClean="0"/>
              <a:t>	if [ $kt –ne 0 ]</a:t>
            </a:r>
          </a:p>
          <a:p>
            <a:pPr lvl="1">
              <a:lnSpc>
                <a:spcPct val="90000"/>
              </a:lnSpc>
              <a:buClr>
                <a:schemeClr val="tx1"/>
              </a:buClr>
              <a:buFontTx/>
              <a:buNone/>
            </a:pPr>
            <a:r>
              <a:rPr lang="en-US" sz="1600" smtClean="0"/>
              <a:t>	then</a:t>
            </a:r>
          </a:p>
          <a:p>
            <a:pPr lvl="1">
              <a:lnSpc>
                <a:spcPct val="90000"/>
              </a:lnSpc>
              <a:buClr>
                <a:schemeClr val="tx1"/>
              </a:buClr>
              <a:buFontTx/>
              <a:buNone/>
            </a:pPr>
            <a:r>
              <a:rPr lang="en-US" sz="1600" smtClean="0"/>
              <a:t>		  echo “User $1 đang logon vào hệ thống”</a:t>
            </a:r>
          </a:p>
          <a:p>
            <a:pPr lvl="1">
              <a:lnSpc>
                <a:spcPct val="90000"/>
              </a:lnSpc>
              <a:buClr>
                <a:schemeClr val="tx1"/>
              </a:buClr>
              <a:buFontTx/>
              <a:buNone/>
            </a:pPr>
            <a:r>
              <a:rPr lang="en-US" sz="1600" smtClean="0"/>
              <a:t>	else</a:t>
            </a:r>
          </a:p>
          <a:p>
            <a:pPr lvl="1">
              <a:lnSpc>
                <a:spcPct val="90000"/>
              </a:lnSpc>
              <a:buClr>
                <a:schemeClr val="tx1"/>
              </a:buClr>
              <a:buFontTx/>
              <a:buNone/>
            </a:pPr>
            <a:r>
              <a:rPr lang="en-US" sz="1600" smtClean="0"/>
              <a:t>		  echo “User $1 không logon vào  hệ thống”</a:t>
            </a:r>
          </a:p>
          <a:p>
            <a:pPr lvl="1">
              <a:lnSpc>
                <a:spcPct val="90000"/>
              </a:lnSpc>
              <a:buClr>
                <a:schemeClr val="tx1"/>
              </a:buClr>
              <a:buFontTx/>
              <a:buNone/>
            </a:pPr>
            <a:r>
              <a:rPr lang="en-US" sz="1600" smtClean="0"/>
              <a:t>	fi</a:t>
            </a:r>
          </a:p>
          <a:p>
            <a:pPr lvl="1">
              <a:lnSpc>
                <a:spcPct val="90000"/>
              </a:lnSpc>
              <a:buClr>
                <a:schemeClr val="tx1"/>
              </a:buClr>
              <a:buFontTx/>
              <a:buNone/>
            </a:pPr>
            <a:r>
              <a:rPr lang="en-US" sz="1600" smtClean="0"/>
              <a:t>fi</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tính năng của shell</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Clr>
                <a:schemeClr val="tx1"/>
              </a:buClr>
            </a:pPr>
            <a:r>
              <a:rPr lang="en-US" sz="2400" smtClean="0"/>
              <a:t>Xử lý tương tác (Interative processing).</a:t>
            </a:r>
          </a:p>
          <a:p>
            <a:pPr>
              <a:lnSpc>
                <a:spcPct val="90000"/>
              </a:lnSpc>
              <a:buClr>
                <a:schemeClr val="tx1"/>
              </a:buClr>
            </a:pPr>
            <a:r>
              <a:rPr lang="en-US" sz="2400" smtClean="0"/>
              <a:t>Chạy nền (Background).</a:t>
            </a:r>
          </a:p>
          <a:p>
            <a:pPr>
              <a:lnSpc>
                <a:spcPct val="90000"/>
              </a:lnSpc>
              <a:buClr>
                <a:schemeClr val="tx1"/>
              </a:buClr>
            </a:pPr>
            <a:r>
              <a:rPr lang="en-US" sz="2400" smtClean="0"/>
              <a:t>Chuyển hướng (Redirection).</a:t>
            </a:r>
          </a:p>
          <a:p>
            <a:pPr>
              <a:lnSpc>
                <a:spcPct val="90000"/>
              </a:lnSpc>
              <a:buClr>
                <a:schemeClr val="tx1"/>
              </a:buClr>
            </a:pPr>
            <a:r>
              <a:rPr lang="en-US" sz="2400" smtClean="0"/>
              <a:t>Ống dẫn (Pipe).</a:t>
            </a:r>
          </a:p>
          <a:p>
            <a:pPr>
              <a:lnSpc>
                <a:spcPct val="90000"/>
              </a:lnSpc>
              <a:buClr>
                <a:schemeClr val="tx1"/>
              </a:buClr>
            </a:pPr>
            <a:r>
              <a:rPr lang="en-US" sz="2400" smtClean="0"/>
              <a:t>Tập tin lệnh (Shell scripts).</a:t>
            </a:r>
          </a:p>
          <a:p>
            <a:pPr>
              <a:lnSpc>
                <a:spcPct val="90000"/>
              </a:lnSpc>
              <a:buClr>
                <a:schemeClr val="tx1"/>
              </a:buClr>
            </a:pPr>
            <a:r>
              <a:rPr lang="en-US" sz="2400" smtClean="0"/>
              <a:t>Biến (Shell variables).</a:t>
            </a:r>
          </a:p>
          <a:p>
            <a:pPr>
              <a:lnSpc>
                <a:spcPct val="90000"/>
              </a:lnSpc>
              <a:buClr>
                <a:schemeClr val="tx1"/>
              </a:buClr>
            </a:pPr>
            <a:r>
              <a:rPr lang="en-US" sz="2400" smtClean="0"/>
              <a:t>Dùng lại các lệnh đã thực hiện (Command history).</a:t>
            </a:r>
          </a:p>
          <a:p>
            <a:pPr>
              <a:lnSpc>
                <a:spcPct val="90000"/>
              </a:lnSpc>
              <a:buClr>
                <a:schemeClr val="tx1"/>
              </a:buClr>
            </a:pPr>
            <a:r>
              <a:rPr lang="en-US" sz="2400" smtClean="0"/>
              <a:t>Cấu trúc lệnh như ngôn ngữ lập trình.</a:t>
            </a:r>
          </a:p>
          <a:p>
            <a:pPr>
              <a:lnSpc>
                <a:spcPct val="90000"/>
              </a:lnSpc>
              <a:buClr>
                <a:schemeClr val="tx1"/>
              </a:buClr>
            </a:pPr>
            <a:r>
              <a:rPr lang="en-US" sz="2400" smtClean="0"/>
              <a:t>Tự động hoàn tất tên tập tin hoặc lệnh.</a:t>
            </a:r>
          </a:p>
          <a:p>
            <a:pPr>
              <a:lnSpc>
                <a:spcPct val="90000"/>
              </a:lnSpc>
              <a:buClr>
                <a:schemeClr val="tx1"/>
              </a:buClr>
            </a:pPr>
            <a:r>
              <a:rPr lang="en-US" sz="2400" smtClean="0"/>
              <a:t>Bí danh cho lệnh (Command alias).</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ví dụ minh họa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lnSpc>
                <a:spcPct val="90000"/>
              </a:lnSpc>
              <a:buClr>
                <a:schemeClr val="tx1"/>
              </a:buClr>
            </a:pPr>
            <a:r>
              <a:rPr lang="en-US" sz="2000" u="sng" smtClean="0"/>
              <a:t>Ví dụ 2</a:t>
            </a:r>
            <a:r>
              <a:rPr lang="en-US" sz="2000" smtClean="0"/>
              <a:t> : Kiểm tra xem hôm nay có phải là thứ bảy không? Nếu phải, user nhập vào sẽ thông báo “Hôm nay là ngày nghĩ” và thoát.</a:t>
            </a:r>
          </a:p>
          <a:p>
            <a:pPr lvl="1">
              <a:lnSpc>
                <a:spcPct val="90000"/>
              </a:lnSpc>
              <a:buClr>
                <a:schemeClr val="tx1"/>
              </a:buClr>
              <a:buFontTx/>
              <a:buNone/>
            </a:pPr>
            <a:r>
              <a:rPr lang="en-US" sz="2000" smtClean="0"/>
              <a:t>Đoạn chương trình :</a:t>
            </a:r>
          </a:p>
          <a:p>
            <a:pPr lvl="1">
              <a:lnSpc>
                <a:spcPct val="90000"/>
              </a:lnSpc>
              <a:buClr>
                <a:schemeClr val="tx1"/>
              </a:buClr>
              <a:buFontTx/>
              <a:buNone/>
            </a:pPr>
            <a:r>
              <a:rPr lang="en-US" sz="1600" smtClean="0"/>
              <a:t>kiemtra()</a:t>
            </a:r>
          </a:p>
          <a:p>
            <a:pPr lvl="1">
              <a:lnSpc>
                <a:spcPct val="90000"/>
              </a:lnSpc>
              <a:buClr>
                <a:schemeClr val="tx1"/>
              </a:buClr>
              <a:buFontTx/>
              <a:buNone/>
            </a:pPr>
            <a:r>
              <a:rPr lang="en-US" sz="1600" smtClean="0"/>
              <a:t>{</a:t>
            </a:r>
          </a:p>
          <a:p>
            <a:pPr lvl="1">
              <a:lnSpc>
                <a:spcPct val="90000"/>
              </a:lnSpc>
              <a:buClr>
                <a:schemeClr val="tx1"/>
              </a:buClr>
              <a:buFontTx/>
              <a:buNone/>
            </a:pPr>
            <a:r>
              <a:rPr lang="en-US" sz="1600" smtClean="0"/>
              <a:t>	if [  $1  =  “Sat”  ]</a:t>
            </a:r>
          </a:p>
          <a:p>
            <a:pPr lvl="1">
              <a:lnSpc>
                <a:spcPct val="90000"/>
              </a:lnSpc>
              <a:buClr>
                <a:schemeClr val="tx1"/>
              </a:buClr>
              <a:buFontTx/>
              <a:buNone/>
            </a:pPr>
            <a:r>
              <a:rPr lang="en-US" sz="1600" smtClean="0"/>
              <a:t>	then</a:t>
            </a:r>
          </a:p>
          <a:p>
            <a:pPr lvl="1">
              <a:lnSpc>
                <a:spcPct val="90000"/>
              </a:lnSpc>
              <a:buClr>
                <a:schemeClr val="tx1"/>
              </a:buClr>
              <a:buFontTx/>
              <a:buNone/>
            </a:pPr>
            <a:r>
              <a:rPr lang="en-US" sz="1600" smtClean="0"/>
              <a:t>		  echo “Hôm nay là ngày nghĩ”</a:t>
            </a:r>
          </a:p>
          <a:p>
            <a:pPr lvl="1">
              <a:lnSpc>
                <a:spcPct val="90000"/>
              </a:lnSpc>
              <a:buClr>
                <a:schemeClr val="tx1"/>
              </a:buClr>
              <a:buFontTx/>
              <a:buNone/>
            </a:pPr>
            <a:r>
              <a:rPr lang="en-US" sz="1600" smtClean="0"/>
              <a:t>		  sleep 60</a:t>
            </a:r>
          </a:p>
          <a:p>
            <a:pPr lvl="1">
              <a:lnSpc>
                <a:spcPct val="90000"/>
              </a:lnSpc>
              <a:buClr>
                <a:schemeClr val="tx1"/>
              </a:buClr>
              <a:buFontTx/>
              <a:buNone/>
            </a:pPr>
            <a:r>
              <a:rPr lang="en-US" sz="1600" smtClean="0"/>
              <a:t>		  exit</a:t>
            </a:r>
          </a:p>
          <a:p>
            <a:pPr lvl="1">
              <a:lnSpc>
                <a:spcPct val="90000"/>
              </a:lnSpc>
              <a:buClr>
                <a:schemeClr val="tx1"/>
              </a:buClr>
              <a:buFontTx/>
              <a:buNone/>
            </a:pPr>
            <a:r>
              <a:rPr lang="en-US" sz="1600" smtClean="0"/>
              <a:t>	else</a:t>
            </a:r>
          </a:p>
          <a:p>
            <a:pPr lvl="1">
              <a:lnSpc>
                <a:spcPct val="90000"/>
              </a:lnSpc>
              <a:buClr>
                <a:schemeClr val="tx1"/>
              </a:buClr>
              <a:buFontTx/>
              <a:buNone/>
            </a:pPr>
            <a:r>
              <a:rPr lang="en-US" sz="1600" smtClean="0"/>
              <a:t>		  echo “Hom nay là ngày $1”</a:t>
            </a:r>
          </a:p>
          <a:p>
            <a:pPr lvl="1">
              <a:lnSpc>
                <a:spcPct val="90000"/>
              </a:lnSpc>
              <a:buClr>
                <a:schemeClr val="tx1"/>
              </a:buClr>
              <a:buFontTx/>
              <a:buNone/>
            </a:pPr>
            <a:r>
              <a:rPr lang="en-US" sz="1600" smtClean="0"/>
              <a:t>	fi</a:t>
            </a:r>
          </a:p>
          <a:p>
            <a:pPr lvl="1">
              <a:lnSpc>
                <a:spcPct val="90000"/>
              </a:lnSpc>
              <a:buClr>
                <a:schemeClr val="tx1"/>
              </a:buClr>
              <a:buFontTx/>
              <a:buNone/>
            </a:pPr>
            <a:r>
              <a:rPr lang="en-US" sz="1600" smtClean="0"/>
              <a:t>}</a:t>
            </a:r>
          </a:p>
          <a:p>
            <a:pPr lvl="1">
              <a:lnSpc>
                <a:spcPct val="90000"/>
              </a:lnSpc>
              <a:buClr>
                <a:schemeClr val="tx1"/>
              </a:buClr>
              <a:buFontTx/>
              <a:buNone/>
            </a:pPr>
            <a:r>
              <a:rPr lang="en-US" sz="1600" smtClean="0"/>
              <a:t>tmp = $( date | cut –c 3 )</a:t>
            </a:r>
          </a:p>
          <a:p>
            <a:pPr lvl="1">
              <a:lnSpc>
                <a:spcPct val="90000"/>
              </a:lnSpc>
              <a:buClr>
                <a:schemeClr val="tx1"/>
              </a:buClr>
              <a:buFontTx/>
              <a:buNone/>
            </a:pPr>
            <a:r>
              <a:rPr lang="en-US" sz="1600" smtClean="0"/>
              <a:t>kiemtra  $tmp</a:t>
            </a:r>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ví dụ minh họa (3)</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z="2000" u="sng" smtClean="0"/>
              <a:t>Ví dụ 3</a:t>
            </a:r>
            <a:r>
              <a:rPr lang="en-US" sz="2000" smtClean="0"/>
              <a:t> : Thực hiện các phép toán +, -, \*, / của 2 số.</a:t>
            </a:r>
          </a:p>
          <a:p>
            <a:pPr lvl="1">
              <a:buClr>
                <a:schemeClr val="tx1"/>
              </a:buClr>
              <a:buFontTx/>
              <a:buNone/>
            </a:pPr>
            <a:r>
              <a:rPr lang="en-US" sz="2000" smtClean="0"/>
              <a:t>Đoạn chương trình :</a:t>
            </a:r>
          </a:p>
          <a:p>
            <a:pPr lvl="1">
              <a:buClr>
                <a:schemeClr val="tx1"/>
              </a:buClr>
              <a:buFontTx/>
              <a:buNone/>
            </a:pPr>
            <a:r>
              <a:rPr lang="en-US" sz="2000" smtClean="0"/>
              <a:t>tong=` expr  $1  +  $2 `</a:t>
            </a:r>
          </a:p>
          <a:p>
            <a:pPr lvl="1">
              <a:buClr>
                <a:schemeClr val="tx1"/>
              </a:buClr>
              <a:buFontTx/>
              <a:buNone/>
            </a:pPr>
            <a:r>
              <a:rPr lang="en-US" sz="2000" smtClean="0"/>
              <a:t>echo “Tong của 2 số $1 và $2 là : $tong”</a:t>
            </a:r>
          </a:p>
          <a:p>
            <a:pPr lvl="1">
              <a:buClr>
                <a:schemeClr val="tx1"/>
              </a:buClr>
              <a:buFontTx/>
              <a:buNone/>
            </a:pPr>
            <a:r>
              <a:rPr lang="en-US" sz="2000" smtClean="0"/>
              <a:t>hieu=` expr  $1  -  $2 `</a:t>
            </a:r>
          </a:p>
          <a:p>
            <a:pPr lvl="1">
              <a:buClr>
                <a:schemeClr val="tx1"/>
              </a:buClr>
              <a:buFontTx/>
              <a:buNone/>
            </a:pPr>
            <a:r>
              <a:rPr lang="en-US" sz="2000" smtClean="0"/>
              <a:t>echo “Hiệu của 2 số $1 và $2 là : $hieu”</a:t>
            </a:r>
          </a:p>
          <a:p>
            <a:pPr lvl="1">
              <a:buClr>
                <a:schemeClr val="tx1"/>
              </a:buClr>
              <a:buFontTx/>
              <a:buNone/>
            </a:pPr>
            <a:r>
              <a:rPr lang="en-US" sz="2000" smtClean="0"/>
              <a:t>tich=` expr  $1  \*  $2 `</a:t>
            </a:r>
          </a:p>
          <a:p>
            <a:pPr lvl="1">
              <a:buClr>
                <a:schemeClr val="tx1"/>
              </a:buClr>
              <a:buFontTx/>
              <a:buNone/>
            </a:pPr>
            <a:r>
              <a:rPr lang="en-US" sz="2000" smtClean="0"/>
              <a:t>echo “Tích của 2 số $1 và $2 là : $tich”</a:t>
            </a:r>
          </a:p>
          <a:p>
            <a:pPr lvl="1">
              <a:buClr>
                <a:schemeClr val="tx1"/>
              </a:buClr>
              <a:buFontTx/>
              <a:buNone/>
            </a:pPr>
            <a:r>
              <a:rPr lang="en-US" sz="2000" smtClean="0"/>
              <a:t>th=` expr  $1  /  $2 `</a:t>
            </a:r>
          </a:p>
          <a:p>
            <a:pPr lvl="1">
              <a:buClr>
                <a:schemeClr val="tx1"/>
              </a:buClr>
              <a:buFontTx/>
              <a:buNone/>
            </a:pPr>
            <a:r>
              <a:rPr lang="en-US" sz="2000" smtClean="0"/>
              <a:t>echo “Thương của 2 số $1 và $2 là : $th”</a:t>
            </a:r>
          </a:p>
          <a:p>
            <a:pPr lvl="1">
              <a:buClr>
                <a:schemeClr val="tx1"/>
              </a:buClr>
              <a:buFontTx/>
              <a:buNone/>
            </a:pPr>
            <a:endParaRPr lang="en-US" sz="2000" smtClean="0"/>
          </a:p>
          <a:p>
            <a:pPr lvl="1">
              <a:buClr>
                <a:schemeClr val="tx1"/>
              </a:buClr>
              <a:buFontTx/>
              <a:buNone/>
            </a:pPr>
            <a:endParaRPr lang="en-US" sz="2000" smtClean="0"/>
          </a:p>
          <a:p>
            <a:pPr lvl="1">
              <a:buClr>
                <a:schemeClr val="tx1"/>
              </a:buClr>
              <a:buFontTx/>
              <a:buNone/>
            </a:pPr>
            <a:endParaRPr lang="en-US" sz="2000" smtClean="0"/>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ví dụ minh họa (4)</a:t>
            </a:r>
            <a:endParaRPr lang="en-US"/>
          </a:p>
        </p:txBody>
      </p:sp>
      <p:sp>
        <p:nvSpPr>
          <p:cNvPr id="3" name="Content Placeholder 2"/>
          <p:cNvSpPr>
            <a:spLocks noGrp="1"/>
          </p:cNvSpPr>
          <p:nvPr>
            <p:ph idx="1"/>
          </p:nvPr>
        </p:nvSpPr>
        <p:spPr>
          <a:xfrm>
            <a:off x="381000" y="1381125"/>
            <a:ext cx="8534400" cy="5248275"/>
          </a:xfrm>
        </p:spPr>
        <p:txBody>
          <a:bodyPr/>
          <a:lstStyle/>
          <a:p>
            <a:r>
              <a:rPr lang="en-US" sz="2000" u="sng" smtClean="0"/>
              <a:t>Ví dụ 4</a:t>
            </a:r>
            <a:r>
              <a:rPr lang="en-US" sz="2000" smtClean="0"/>
              <a:t>: Đoán số</a:t>
            </a:r>
          </a:p>
          <a:p>
            <a:pPr lvl="1">
              <a:buNone/>
            </a:pPr>
            <a:r>
              <a:rPr lang="en-US" sz="1800" smtClean="0"/>
              <a:t>secretNumber=$(( ((`date +%N` / 1000) % 100) +1 ))</a:t>
            </a:r>
          </a:p>
          <a:p>
            <a:pPr lvl="1">
              <a:buNone/>
            </a:pPr>
            <a:r>
              <a:rPr lang="en-US" sz="1800" smtClean="0"/>
              <a:t>guess=-1 </a:t>
            </a:r>
          </a:p>
          <a:p>
            <a:pPr lvl="1">
              <a:buNone/>
            </a:pPr>
            <a:r>
              <a:rPr lang="en-US" sz="1800" smtClean="0"/>
              <a:t>while [ "$guess" != "$secretNumber" ]; do </a:t>
            </a:r>
          </a:p>
          <a:p>
            <a:pPr lvl="1">
              <a:buNone/>
            </a:pPr>
            <a:r>
              <a:rPr lang="en-US" sz="1800" smtClean="0"/>
              <a:t>	echo -n "I am thinking of a number between 1 and 100. Enter your guess:" </a:t>
            </a:r>
          </a:p>
          <a:p>
            <a:pPr lvl="1">
              <a:buNone/>
            </a:pPr>
            <a:r>
              <a:rPr lang="en-US" sz="1800" smtClean="0"/>
              <a:t>	read guess </a:t>
            </a:r>
          </a:p>
          <a:p>
            <a:pPr lvl="1">
              <a:buNone/>
            </a:pPr>
            <a:r>
              <a:rPr lang="en-US" sz="1800" smtClean="0"/>
              <a:t>		if [ "$guess" = "" ]; then </a:t>
            </a:r>
          </a:p>
          <a:p>
            <a:pPr lvl="1">
              <a:buNone/>
            </a:pPr>
            <a:r>
              <a:rPr lang="en-US" sz="1800" smtClean="0"/>
              <a:t>		   echo "Please enter a number." </a:t>
            </a:r>
          </a:p>
          <a:p>
            <a:pPr lvl="1">
              <a:buNone/>
            </a:pPr>
            <a:r>
              <a:rPr lang="en-US" sz="1800" smtClean="0"/>
              <a:t>		elif [ "$guess" = "$secretNumber" ]; then </a:t>
            </a:r>
          </a:p>
          <a:p>
            <a:pPr lvl="1">
              <a:buNone/>
            </a:pPr>
            <a:r>
              <a:rPr lang="en-US" sz="1800" smtClean="0"/>
              <a:t>		   echo -e "\aYes! $guess is the correct answer!" </a:t>
            </a:r>
          </a:p>
          <a:p>
            <a:pPr lvl="1">
              <a:buNone/>
            </a:pPr>
            <a:r>
              <a:rPr lang="en-US" sz="1800" smtClean="0"/>
              <a:t>		elif [ "$secretNumber" -gt "$guess" ]; then </a:t>
            </a:r>
          </a:p>
          <a:p>
            <a:pPr lvl="1">
              <a:buNone/>
            </a:pPr>
            <a:r>
              <a:rPr lang="en-US" sz="1800" smtClean="0"/>
              <a:t>		   echo "The secret number is larger than your guess. Try again." </a:t>
            </a:r>
          </a:p>
          <a:p>
            <a:pPr lvl="1">
              <a:buNone/>
            </a:pPr>
            <a:r>
              <a:rPr lang="en-US" sz="1800" smtClean="0"/>
              <a:t>		else </a:t>
            </a:r>
          </a:p>
          <a:p>
            <a:pPr lvl="1">
              <a:buNone/>
            </a:pPr>
            <a:r>
              <a:rPr lang="en-US" sz="1800" smtClean="0"/>
              <a:t>		   echo "The secret number is smaller than your guess. Try again." </a:t>
            </a:r>
          </a:p>
          <a:p>
            <a:pPr lvl="1">
              <a:buNone/>
            </a:pPr>
            <a:r>
              <a:rPr lang="en-US" sz="1800" smtClean="0"/>
              <a:t>	fi </a:t>
            </a:r>
          </a:p>
          <a:p>
            <a:pPr lvl="1">
              <a:buNone/>
            </a:pPr>
            <a:r>
              <a:rPr lang="en-US" sz="1800" smtClean="0"/>
              <a:t>done </a:t>
            </a:r>
            <a:endParaRPr lang="en-US" sz="18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Mảng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Khai báo:</a:t>
            </a:r>
          </a:p>
          <a:p>
            <a:pPr marL="342900" lvl="1" indent="-342900">
              <a:lnSpc>
                <a:spcPct val="90000"/>
              </a:lnSpc>
              <a:buClr>
                <a:schemeClr val="hlink"/>
              </a:buClr>
              <a:buNone/>
            </a:pPr>
            <a:r>
              <a:rPr lang="fr-FR" sz="2400" smtClean="0"/>
              <a:t>	ArrayName=("element 1" "element 2" "element 3")</a:t>
            </a:r>
          </a:p>
          <a:p>
            <a:pPr>
              <a:lnSpc>
                <a:spcPct val="90000"/>
              </a:lnSpc>
            </a:pPr>
            <a:r>
              <a:rPr lang="en-US" smtClean="0"/>
              <a:t>Truy xuất tới các phần tử của mảng</a:t>
            </a:r>
          </a:p>
          <a:p>
            <a:pPr lvl="1">
              <a:lnSpc>
                <a:spcPct val="90000"/>
              </a:lnSpc>
              <a:buNone/>
            </a:pPr>
            <a:r>
              <a:rPr lang="en-US" sz="2400" smtClean="0"/>
              <a:t>${ArrayName[subscript]}</a:t>
            </a:r>
          </a:p>
          <a:p>
            <a:pPr>
              <a:lnSpc>
                <a:spcPct val="90000"/>
              </a:lnSpc>
            </a:pPr>
            <a:r>
              <a:rPr lang="en-US" smtClean="0"/>
              <a:t>Lấy số phần tử của mảng</a:t>
            </a:r>
          </a:p>
          <a:p>
            <a:pPr lvl="1">
              <a:lnSpc>
                <a:spcPct val="90000"/>
              </a:lnSpc>
              <a:buNone/>
            </a:pPr>
            <a:r>
              <a:rPr lang="en-US" sz="2400" smtClean="0"/>
              <a:t>${</a:t>
            </a:r>
            <a:r>
              <a:rPr lang="en-US" sz="2400" i="1" smtClean="0"/>
              <a:t>#ArrayName[@]} hoặc </a:t>
            </a:r>
            <a:r>
              <a:rPr lang="en-US" sz="2400" smtClean="0"/>
              <a:t>${</a:t>
            </a:r>
            <a:r>
              <a:rPr lang="en-US" sz="2400" i="1" smtClean="0"/>
              <a:t>#ArrayName[*]}</a:t>
            </a:r>
            <a:endParaRPr lang="en-US" sz="2400" smtClean="0"/>
          </a:p>
          <a:p>
            <a:pPr>
              <a:lnSpc>
                <a:spcPct val="90000"/>
              </a:lnSpc>
            </a:pPr>
            <a:r>
              <a:rPr lang="en-US" smtClean="0"/>
              <a:t>Lấy tất cả các phần tử của mảng</a:t>
            </a:r>
          </a:p>
          <a:p>
            <a:pPr lvl="1">
              <a:lnSpc>
                <a:spcPct val="90000"/>
              </a:lnSpc>
              <a:buNone/>
            </a:pPr>
            <a:r>
              <a:rPr lang="en-US" sz="2400" i="1" smtClean="0"/>
              <a:t>${ArrayName[*]}</a:t>
            </a:r>
          </a:p>
          <a:p>
            <a:pPr>
              <a:lnSpc>
                <a:spcPct val="90000"/>
              </a:lnSpc>
            </a:pPr>
            <a:r>
              <a:rPr lang="en-US" smtClean="0"/>
              <a:t>Lấy tất cả chỉ số các phần tử của mảng</a:t>
            </a:r>
          </a:p>
          <a:p>
            <a:pPr lvl="1">
              <a:lnSpc>
                <a:spcPct val="90000"/>
              </a:lnSpc>
              <a:buNone/>
            </a:pPr>
            <a:r>
              <a:rPr lang="en-US" i="1" smtClean="0"/>
              <a:t>${!ArrayName[*]}</a:t>
            </a:r>
            <a:endParaRPr lang="en-US" smtClean="0"/>
          </a:p>
          <a:p>
            <a:pPr>
              <a:lnSpc>
                <a:spcPct val="90000"/>
              </a:lnSpc>
            </a:pPr>
            <a:endParaRPr lang="en-US"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000" smtClean="0"/>
              <a:t>#!/bin/bash </a:t>
            </a:r>
          </a:p>
          <a:p>
            <a:pPr>
              <a:buNone/>
            </a:pPr>
            <a:r>
              <a:rPr lang="en-US" sz="2000" smtClean="0"/>
              <a:t>array=(one two three four [5]=five) </a:t>
            </a:r>
          </a:p>
          <a:p>
            <a:pPr>
              <a:buNone/>
            </a:pPr>
            <a:r>
              <a:rPr lang="en-US" sz="2000" smtClean="0"/>
              <a:t>echo "Array size: ${#array[*]}" </a:t>
            </a:r>
          </a:p>
          <a:p>
            <a:pPr>
              <a:buNone/>
            </a:pPr>
            <a:r>
              <a:rPr lang="en-US" sz="2000" smtClean="0"/>
              <a:t>echo "Array items:" </a:t>
            </a:r>
          </a:p>
          <a:p>
            <a:pPr>
              <a:buNone/>
            </a:pPr>
            <a:r>
              <a:rPr lang="en-US" sz="2000" smtClean="0"/>
              <a:t>for item in ${array[*]} do </a:t>
            </a:r>
          </a:p>
          <a:p>
            <a:pPr>
              <a:buNone/>
            </a:pPr>
            <a:r>
              <a:rPr lang="en-US" sz="2000" smtClean="0"/>
              <a:t>	printf " %s\n" $item </a:t>
            </a:r>
          </a:p>
          <a:p>
            <a:pPr>
              <a:buNone/>
            </a:pPr>
            <a:r>
              <a:rPr lang="en-US" sz="2000" smtClean="0"/>
              <a:t>done </a:t>
            </a:r>
          </a:p>
          <a:p>
            <a:pPr>
              <a:buNone/>
            </a:pPr>
            <a:r>
              <a:rPr lang="en-US" sz="2000" smtClean="0"/>
              <a:t>echo "Array indexes:" </a:t>
            </a:r>
          </a:p>
          <a:p>
            <a:pPr>
              <a:buNone/>
            </a:pPr>
            <a:r>
              <a:rPr lang="en-US" sz="2000" smtClean="0"/>
              <a:t>for index in ${!array[*]} do </a:t>
            </a:r>
          </a:p>
          <a:p>
            <a:pPr>
              <a:buNone/>
            </a:pPr>
            <a:r>
              <a:rPr lang="en-US" sz="2000" smtClean="0"/>
              <a:t>	printf " %d\n" $index </a:t>
            </a:r>
          </a:p>
          <a:p>
            <a:pPr>
              <a:buNone/>
            </a:pPr>
            <a:r>
              <a:rPr lang="en-US" sz="2000" smtClean="0"/>
              <a:t>done </a:t>
            </a:r>
          </a:p>
          <a:p>
            <a:pPr>
              <a:buNone/>
            </a:pPr>
            <a:r>
              <a:rPr lang="en-US" sz="2000" smtClean="0"/>
              <a:t>echo "Array items and indexes:" </a:t>
            </a:r>
          </a:p>
          <a:p>
            <a:pPr>
              <a:buNone/>
            </a:pPr>
            <a:r>
              <a:rPr lang="en-US" sz="2000" smtClean="0"/>
              <a:t>for index in ${!array[*]} do </a:t>
            </a:r>
          </a:p>
          <a:p>
            <a:pPr>
              <a:buNone/>
            </a:pPr>
            <a:r>
              <a:rPr lang="en-US" sz="2000" smtClean="0"/>
              <a:t>	printf "%4d: %s\n" $index ${array[$index]} </a:t>
            </a:r>
          </a:p>
          <a:p>
            <a:pPr>
              <a:buNone/>
            </a:pPr>
            <a:r>
              <a:rPr lang="en-US" sz="2000" smtClean="0"/>
              <a:t>done </a:t>
            </a:r>
            <a:endParaRPr lang="en-US" sz="20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Chuỗi và chuỗi con</a:t>
            </a:r>
            <a:endParaRPr lang="en-US"/>
          </a:p>
        </p:txBody>
      </p:sp>
      <p:sp>
        <p:nvSpPr>
          <p:cNvPr id="3" name="Content Placeholder 2"/>
          <p:cNvSpPr>
            <a:spLocks noGrp="1"/>
          </p:cNvSpPr>
          <p:nvPr>
            <p:ph idx="1"/>
          </p:nvPr>
        </p:nvSpPr>
        <p:spPr/>
        <p:txBody>
          <a:bodyPr/>
          <a:lstStyle/>
          <a:p>
            <a:r>
              <a:rPr lang="en-US" smtClean="0"/>
              <a:t>Chuỗi trong shell</a:t>
            </a:r>
          </a:p>
          <a:p>
            <a:pPr lvl="1">
              <a:buNone/>
            </a:pPr>
            <a:r>
              <a:rPr lang="en-US" smtClean="0"/>
              <a:t>Str=“Vi du ve chuoi trong Shell”</a:t>
            </a:r>
          </a:p>
          <a:p>
            <a:r>
              <a:rPr lang="en-US" smtClean="0"/>
              <a:t>Chuỗi con</a:t>
            </a:r>
          </a:p>
          <a:p>
            <a:pPr lvl="1">
              <a:buNone/>
            </a:pPr>
            <a:r>
              <a:rPr lang="en-US" smtClean="0"/>
              <a:t>SubString=${String:start:leng}</a:t>
            </a:r>
          </a:p>
          <a:p>
            <a:pPr lvl="1">
              <a:buNone/>
            </a:pPr>
            <a:r>
              <a:rPr lang="en-US" smtClean="0"/>
              <a:t>Ví dụ: SubStr=${Str:3:13}	</a:t>
            </a:r>
            <a:r>
              <a:rPr lang="en-US" smtClean="0">
                <a:sym typeface="Wingdings" pitchFamily="2" charset="2"/>
              </a:rPr>
              <a:t> “du ve chuoi”</a:t>
            </a:r>
            <a:endParaRPr lang="en-US" smtClean="0"/>
          </a:p>
          <a:p>
            <a:r>
              <a:rPr lang="en-US" smtClean="0"/>
              <a:t>Chỉ số của chuỗi bắt đầu từ 0</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Tìm và thay thế chuỗi con trong chuỗi cha</a:t>
            </a:r>
            <a:endParaRPr lang="en-US"/>
          </a:p>
        </p:txBody>
      </p:sp>
      <p:sp>
        <p:nvSpPr>
          <p:cNvPr id="3" name="Content Placeholder 2"/>
          <p:cNvSpPr>
            <a:spLocks noGrp="1"/>
          </p:cNvSpPr>
          <p:nvPr>
            <p:ph idx="1"/>
          </p:nvPr>
        </p:nvSpPr>
        <p:spPr/>
        <p:txBody>
          <a:bodyPr/>
          <a:lstStyle/>
          <a:p>
            <a:r>
              <a:rPr lang="en-US" smtClean="0"/>
              <a:t>Thay thế chuỗi con trong chuỗi cha</a:t>
            </a:r>
          </a:p>
          <a:p>
            <a:r>
              <a:rPr lang="en-US" sz="2400" smtClean="0"/>
              <a:t>s1=“Toi dang hoc Linux, dang hoc C”</a:t>
            </a:r>
          </a:p>
          <a:p>
            <a:r>
              <a:rPr lang="en-US" sz="2400" smtClean="0"/>
              <a:t>s2=${s1/dang/da} </a:t>
            </a:r>
            <a:r>
              <a:rPr lang="en-US" sz="2400" smtClean="0">
                <a:sym typeface="Wingdings" pitchFamily="2" charset="2"/>
              </a:rPr>
              <a:t> s2=“Toi da hoc…”</a:t>
            </a:r>
            <a:endParaRPr lang="en-US" sz="2400" smtClean="0"/>
          </a:p>
          <a:p>
            <a:r>
              <a:rPr lang="en-US" smtClean="0"/>
              <a:t>Thay thế tất cả chuỗi con trong chuỗi cha</a:t>
            </a:r>
          </a:p>
          <a:p>
            <a:r>
              <a:rPr lang="en-US" sz="2400" smtClean="0"/>
              <a:t>s2=${s1//dang/da} </a:t>
            </a:r>
            <a:r>
              <a:rPr lang="en-US" sz="2400" smtClean="0">
                <a:sym typeface="Wingdings" pitchFamily="2" charset="2"/>
              </a:rPr>
              <a:t> s2=“Toi da…, da…”</a:t>
            </a:r>
            <a:endParaRPr lang="en-US" sz="2400" smtClean="0"/>
          </a:p>
          <a:p>
            <a:endParaRPr lang="en-US" smtClean="0"/>
          </a:p>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400" smtClean="0"/>
              <a:t>#!/bin/bash</a:t>
            </a:r>
          </a:p>
          <a:p>
            <a:pPr>
              <a:buNone/>
            </a:pPr>
            <a:r>
              <a:rPr lang="en-US" sz="2400" smtClean="0"/>
              <a:t>list="cricket frog cat dog" </a:t>
            </a:r>
          </a:p>
          <a:p>
            <a:pPr>
              <a:buNone/>
            </a:pPr>
            <a:r>
              <a:rPr lang="en-US" sz="2400" smtClean="0"/>
              <a:t>poem="I wanna be a x\n\ </a:t>
            </a:r>
          </a:p>
          <a:p>
            <a:pPr>
              <a:buNone/>
            </a:pPr>
            <a:r>
              <a:rPr lang="en-US" sz="2400" smtClean="0"/>
              <a:t>A x is what I'd love to be\n\ </a:t>
            </a:r>
          </a:p>
          <a:p>
            <a:pPr>
              <a:buNone/>
            </a:pPr>
            <a:r>
              <a:rPr lang="en-US" sz="2400" smtClean="0"/>
              <a:t>If I became a x\n\ </a:t>
            </a:r>
          </a:p>
          <a:p>
            <a:pPr>
              <a:buNone/>
            </a:pPr>
            <a:r>
              <a:rPr lang="en-US" sz="2400" smtClean="0"/>
              <a:t>How happy I would be.\n" </a:t>
            </a:r>
          </a:p>
          <a:p>
            <a:pPr>
              <a:buNone/>
            </a:pPr>
            <a:r>
              <a:rPr lang="en-US" sz="2400" smtClean="0"/>
              <a:t>for critter in $list; do </a:t>
            </a:r>
          </a:p>
          <a:p>
            <a:pPr>
              <a:buNone/>
            </a:pPr>
            <a:r>
              <a:rPr lang="en-US" sz="2400" smtClean="0"/>
              <a:t>	echo -e ${poem//x/$critter} </a:t>
            </a:r>
          </a:p>
          <a:p>
            <a:pPr>
              <a:buNone/>
            </a:pPr>
            <a:r>
              <a:rPr lang="en-US" sz="2400" smtClean="0"/>
              <a:t>done </a:t>
            </a:r>
            <a:endParaRPr lang="en-US" sz="24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toán tử của chuỗi</a:t>
            </a:r>
            <a:endParaRPr lang="en-US"/>
          </a:p>
        </p:txBody>
      </p:sp>
      <p:sp>
        <p:nvSpPr>
          <p:cNvPr id="3" name="Content Placeholder 2"/>
          <p:cNvSpPr>
            <a:spLocks noGrp="1"/>
          </p:cNvSpPr>
          <p:nvPr>
            <p:ph idx="1"/>
          </p:nvPr>
        </p:nvSpPr>
        <p:spPr/>
        <p:txBody>
          <a:bodyPr/>
          <a:lstStyle/>
          <a:p>
            <a:r>
              <a:rPr lang="en-US" sz="2400" smtClean="0"/>
              <a:t>str=“Toi dang hoc Linux”</a:t>
            </a:r>
          </a:p>
          <a:p>
            <a:r>
              <a:rPr lang="en-US" sz="2400" smtClean="0"/>
              <a:t>“#”: xóa chuỗi so khớp ngắn nhất từ bên trái</a:t>
            </a:r>
          </a:p>
          <a:p>
            <a:pPr lvl="1"/>
            <a:r>
              <a:rPr lang="en-US" sz="2400" smtClean="0"/>
              <a:t>s=${str#t*i}	</a:t>
            </a:r>
            <a:r>
              <a:rPr lang="en-US" sz="2400" smtClean="0">
                <a:sym typeface="Wingdings" pitchFamily="2" charset="2"/>
              </a:rPr>
              <a:t> s=“dang hoc Linux”</a:t>
            </a:r>
          </a:p>
          <a:p>
            <a:r>
              <a:rPr lang="en-US" sz="2400" smtClean="0"/>
              <a:t>“##”: xóa chuỗi so khớp dài nhất từ bên trái</a:t>
            </a:r>
          </a:p>
          <a:p>
            <a:pPr lvl="1"/>
            <a:r>
              <a:rPr lang="en-US" sz="2400" smtClean="0"/>
              <a:t>s=${str##t*i}	</a:t>
            </a:r>
            <a:r>
              <a:rPr lang="en-US" sz="2400" smtClean="0">
                <a:sym typeface="Wingdings" pitchFamily="2" charset="2"/>
              </a:rPr>
              <a:t> s=“nux”</a:t>
            </a:r>
          </a:p>
          <a:p>
            <a:r>
              <a:rPr lang="en-US" sz="2400" smtClean="0"/>
              <a:t>“%”: xóa chuỗi so khớp ngắn nhất từ bên phải</a:t>
            </a:r>
          </a:p>
          <a:p>
            <a:pPr lvl="1"/>
            <a:r>
              <a:rPr lang="en-US" sz="2400" smtClean="0"/>
              <a:t>s=${str%i*x}	</a:t>
            </a:r>
            <a:r>
              <a:rPr lang="en-US" sz="2400" smtClean="0">
                <a:sym typeface="Wingdings" pitchFamily="2" charset="2"/>
              </a:rPr>
              <a:t> s=“Toi dang hoc”</a:t>
            </a:r>
          </a:p>
          <a:p>
            <a:r>
              <a:rPr lang="en-US" sz="2400" smtClean="0"/>
              <a:t>“%%”: xóa chuỗi so khớp dài nhất từ bên phải</a:t>
            </a:r>
          </a:p>
          <a:p>
            <a:pPr lvl="1"/>
            <a:r>
              <a:rPr lang="en-US" sz="2400" smtClean="0"/>
              <a:t>s=${st%%i*x}	</a:t>
            </a:r>
            <a:r>
              <a:rPr lang="en-US" sz="2400" smtClean="0">
                <a:sym typeface="Wingdings" pitchFamily="2" charset="2"/>
              </a:rPr>
              <a:t> s=“To”</a:t>
            </a:r>
          </a:p>
          <a:p>
            <a:endParaRPr lang="en-US" sz="2400" smtClean="0">
              <a:sym typeface="Wingdings" pitchFamily="2" charset="2"/>
            </a:endParaRPr>
          </a:p>
          <a:p>
            <a:endParaRPr lang="en-US" sz="24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Ví dụ: Đổi tên tập tin *.html thành *.htm</a:t>
            </a:r>
            <a:endParaRPr lang="en-US" sz="3200"/>
          </a:p>
        </p:txBody>
      </p:sp>
      <p:sp>
        <p:nvSpPr>
          <p:cNvPr id="3" name="Content Placeholder 2"/>
          <p:cNvSpPr>
            <a:spLocks noGrp="1"/>
          </p:cNvSpPr>
          <p:nvPr>
            <p:ph idx="1"/>
          </p:nvPr>
        </p:nvSpPr>
        <p:spPr/>
        <p:txBody>
          <a:bodyPr/>
          <a:lstStyle/>
          <a:p>
            <a:pPr>
              <a:buNone/>
            </a:pPr>
            <a:r>
              <a:rPr lang="en-US" smtClean="0"/>
              <a:t>#!/bin/bash </a:t>
            </a:r>
          </a:p>
          <a:p>
            <a:pPr>
              <a:buNone/>
            </a:pPr>
            <a:r>
              <a:rPr lang="en-US" smtClean="0"/>
              <a:t>for i in *.html; do </a:t>
            </a:r>
          </a:p>
          <a:p>
            <a:pPr>
              <a:buNone/>
            </a:pPr>
            <a:r>
              <a:rPr lang="en-US" smtClean="0"/>
              <a:t>	if [ -f ${i%l} ]; then </a:t>
            </a:r>
          </a:p>
          <a:p>
            <a:pPr>
              <a:buNone/>
            </a:pPr>
            <a:r>
              <a:rPr lang="en-US" smtClean="0"/>
              <a:t>		echo "${i%l} already exists" </a:t>
            </a:r>
          </a:p>
          <a:p>
            <a:pPr>
              <a:buNone/>
            </a:pPr>
            <a:r>
              <a:rPr lang="en-US" smtClean="0"/>
              <a:t>	else </a:t>
            </a:r>
          </a:p>
          <a:p>
            <a:pPr>
              <a:buNone/>
            </a:pPr>
            <a:r>
              <a:rPr lang="en-US" smtClean="0"/>
              <a:t>		mv $i ${i%l} </a:t>
            </a:r>
          </a:p>
          <a:p>
            <a:pPr>
              <a:buNone/>
            </a:pPr>
            <a:r>
              <a:rPr lang="en-US" smtClean="0"/>
              <a:t>	fi </a:t>
            </a:r>
          </a:p>
          <a:p>
            <a:pPr>
              <a:buNone/>
            </a:pPr>
            <a:r>
              <a:rPr lang="en-US" smtClean="0"/>
              <a:t>done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Xử lý tương tác</a:t>
            </a:r>
            <a:endParaRPr lang="en-US"/>
          </a:p>
        </p:txBody>
      </p:sp>
      <p:sp>
        <p:nvSpPr>
          <p:cNvPr id="3" name="Content Placeholder 2"/>
          <p:cNvSpPr>
            <a:spLocks noGrp="1"/>
          </p:cNvSpPr>
          <p:nvPr>
            <p:ph idx="1"/>
          </p:nvPr>
        </p:nvSpPr>
        <p:spPr/>
        <p:txBody>
          <a:bodyPr/>
          <a:lstStyle/>
          <a:p>
            <a:pPr algn="just"/>
            <a:r>
              <a:rPr lang="en-US" smtClean="0"/>
              <a:t>Khi user nhập các lệnh từ command line, shell sẽ thông dịch các lệnh, gửi tới cho kernel thi hành, và hiển thị kết quả nhận được.</a:t>
            </a:r>
          </a:p>
          <a:p>
            <a:pPr algn="just"/>
            <a:endParaRPr lang="en-US" smtClean="0"/>
          </a:p>
          <a:p>
            <a:pPr algn="just"/>
            <a:endParaRPr lang="en-US" sz="1800" smtClean="0"/>
          </a:p>
          <a:p>
            <a:pPr algn="just"/>
            <a:endParaRPr lang="en-US" smtClean="0"/>
          </a:p>
          <a:p>
            <a:pPr algn="just"/>
            <a:r>
              <a:rPr lang="en-US" smtClean="0"/>
              <a:t>Bạn nhập lệnh từ shell, và nó được chuyển thành</a:t>
            </a:r>
            <a:endParaRPr lang="en-US"/>
          </a:p>
        </p:txBody>
      </p:sp>
      <p:pic>
        <p:nvPicPr>
          <p:cNvPr id="4098" name="Picture 2"/>
          <p:cNvPicPr>
            <a:picLocks noChangeAspect="1" noChangeArrowheads="1"/>
          </p:cNvPicPr>
          <p:nvPr/>
        </p:nvPicPr>
        <p:blipFill>
          <a:blip r:embed="rId2"/>
          <a:srcRect/>
          <a:stretch>
            <a:fillRect/>
          </a:stretch>
        </p:blipFill>
        <p:spPr bwMode="auto">
          <a:xfrm>
            <a:off x="1447800" y="3124200"/>
            <a:ext cx="6432331" cy="1219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47800" y="5562600"/>
            <a:ext cx="6490138"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toán tử về chuỗi khác</a:t>
            </a:r>
            <a:endParaRPr lang="en-US"/>
          </a:p>
        </p:txBody>
      </p:sp>
      <p:sp>
        <p:nvSpPr>
          <p:cNvPr id="3" name="Content Placeholder 2"/>
          <p:cNvSpPr>
            <a:spLocks noGrp="1"/>
          </p:cNvSpPr>
          <p:nvPr>
            <p:ph idx="1"/>
          </p:nvPr>
        </p:nvSpPr>
        <p:spPr/>
        <p:txBody>
          <a:bodyPr/>
          <a:lstStyle/>
          <a:p>
            <a:pPr algn="just"/>
            <a:r>
              <a:rPr lang="en-US" sz="2400" smtClean="0"/>
              <a:t>${foo:-bar}: nếu biến foo đã khởi tạo và khác null, trả về $foo, ngược lại, trả về bar</a:t>
            </a:r>
          </a:p>
          <a:p>
            <a:pPr algn="just"/>
            <a:r>
              <a:rPr lang="en-US" sz="2400" smtClean="0"/>
              <a:t>${foo:=bar}: nếu biến foo đã khởi tạo và khác null, trả về $foo, ngược lại, nếu foo không tồn tại hoặc bằng null, gán foo=bar và trả về bar</a:t>
            </a:r>
          </a:p>
          <a:p>
            <a:pPr algn="just"/>
            <a:r>
              <a:rPr lang="en-US" sz="2400" smtClean="0"/>
              <a:t>${foo:+bar}: nếu biến foo đã khởi tạo và khác null, trả về bar, ngược lại trả về null</a:t>
            </a:r>
          </a:p>
          <a:p>
            <a:pPr algn="just"/>
            <a:r>
              <a:rPr lang="en-US" sz="2400" smtClean="0"/>
              <a:t>${foo:?”error msg”} nếu biến foo đã khởi tạo và khác null, trả về $foo, ngược lại, in thông báo lỗi, nếu không có thông báo lỗi, in parameter null or not set</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a:t>
            </a:r>
            <a:endParaRPr lang="en-US"/>
          </a:p>
        </p:txBody>
      </p:sp>
      <p:sp>
        <p:nvSpPr>
          <p:cNvPr id="3" name="Content Placeholder 2"/>
          <p:cNvSpPr>
            <a:spLocks noGrp="1"/>
          </p:cNvSpPr>
          <p:nvPr>
            <p:ph idx="1"/>
          </p:nvPr>
        </p:nvSpPr>
        <p:spPr/>
        <p:txBody>
          <a:bodyPr/>
          <a:lstStyle/>
          <a:p>
            <a:r>
              <a:rPr lang="en-US" smtClean="0"/>
              <a:t>Cú pháp</a:t>
            </a:r>
          </a:p>
          <a:p>
            <a:pPr lvl="1">
              <a:buNone/>
            </a:pPr>
            <a:r>
              <a:rPr lang="en-US" i="1" smtClean="0"/>
              <a:t>function-name ( )</a:t>
            </a:r>
          </a:p>
          <a:p>
            <a:pPr lvl="1">
              <a:buNone/>
            </a:pPr>
            <a:r>
              <a:rPr lang="en-US" i="1" smtClean="0"/>
              <a:t>{</a:t>
            </a:r>
          </a:p>
          <a:p>
            <a:pPr lvl="1">
              <a:buNone/>
            </a:pPr>
            <a:r>
              <a:rPr lang="en-US" i="1" smtClean="0"/>
              <a:t>command1</a:t>
            </a:r>
          </a:p>
          <a:p>
            <a:pPr lvl="1">
              <a:buNone/>
            </a:pPr>
            <a:r>
              <a:rPr lang="en-US" i="1" smtClean="0"/>
              <a:t>command2</a:t>
            </a:r>
          </a:p>
          <a:p>
            <a:pPr lvl="1">
              <a:buNone/>
            </a:pPr>
            <a:r>
              <a:rPr lang="en-US" i="1" smtClean="0"/>
              <a:t>.....</a:t>
            </a:r>
          </a:p>
          <a:p>
            <a:pPr lvl="1">
              <a:buNone/>
            </a:pPr>
            <a:r>
              <a:rPr lang="en-US" i="1" smtClean="0"/>
              <a:t>...</a:t>
            </a:r>
          </a:p>
          <a:p>
            <a:pPr lvl="1">
              <a:buNone/>
            </a:pPr>
            <a:r>
              <a:rPr lang="en-US" i="1" smtClean="0"/>
              <a:t>commandN</a:t>
            </a:r>
          </a:p>
          <a:p>
            <a:pPr lvl="1">
              <a:buNone/>
            </a:pPr>
            <a:r>
              <a:rPr lang="en-US" i="1" smtClean="0"/>
              <a:t>return</a:t>
            </a:r>
          </a:p>
          <a:p>
            <a:pPr lvl="1">
              <a:buNone/>
            </a:pPr>
            <a:r>
              <a:rPr lang="en-US" i="1" smtClean="0"/>
              <a:t>}</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z="2400" smtClean="0"/>
              <a:t>SayHello()</a:t>
            </a:r>
          </a:p>
          <a:p>
            <a:pPr>
              <a:buNone/>
            </a:pPr>
            <a:r>
              <a:rPr lang="en-US" sz="2400" smtClean="0"/>
              <a:t>{</a:t>
            </a:r>
          </a:p>
          <a:p>
            <a:pPr>
              <a:buNone/>
            </a:pPr>
            <a:r>
              <a:rPr lang="en-US" sz="2400" smtClean="0"/>
              <a:t>echo "Hello $LOGNAME, Have nice computing"</a:t>
            </a:r>
          </a:p>
          <a:p>
            <a:pPr>
              <a:buNone/>
            </a:pPr>
            <a:r>
              <a:rPr lang="en-US" sz="2400" smtClean="0"/>
              <a:t>return</a:t>
            </a:r>
          </a:p>
          <a:p>
            <a:pPr>
              <a:buNone/>
            </a:pPr>
            <a:r>
              <a:rPr lang="en-US" sz="2400" smtClean="0"/>
              <a:t>}</a:t>
            </a:r>
          </a:p>
          <a:p>
            <a:endParaRPr 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Giao tiếp người dùng</a:t>
            </a:r>
            <a:endParaRPr lang="en-US"/>
          </a:p>
        </p:txBody>
      </p:sp>
      <p:sp>
        <p:nvSpPr>
          <p:cNvPr id="3" name="Content Placeholder 2"/>
          <p:cNvSpPr>
            <a:spLocks noGrp="1"/>
          </p:cNvSpPr>
          <p:nvPr>
            <p:ph idx="1"/>
          </p:nvPr>
        </p:nvSpPr>
        <p:spPr/>
        <p:txBody>
          <a:bodyPr/>
          <a:lstStyle/>
          <a:p>
            <a:r>
              <a:rPr lang="en-US" smtClean="0"/>
              <a:t>Chương trình/shell script phải có tương tác với người dùng</a:t>
            </a:r>
          </a:p>
          <a:p>
            <a:r>
              <a:rPr lang="en-US" smtClean="0"/>
              <a:t>Có hai cách tương tác với người dùng:</a:t>
            </a:r>
          </a:p>
          <a:p>
            <a:pPr lvl="1"/>
            <a:r>
              <a:rPr lang="en-US" smtClean="0"/>
              <a:t>Thông qua tham số</a:t>
            </a:r>
          </a:p>
          <a:p>
            <a:pPr lvl="1"/>
            <a:r>
              <a:rPr lang="en-US" smtClean="0"/>
              <a:t>Đọc dữ liệu nhập từ bàn phím và lưu vào biến</a:t>
            </a:r>
          </a:p>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en-US" smtClean="0"/>
              <a:t>#!/bin/bash</a:t>
            </a:r>
          </a:p>
          <a:p>
            <a:pPr>
              <a:buNone/>
            </a:pPr>
            <a:r>
              <a:rPr lang="en-US" smtClean="0"/>
              <a:t>echo “Nhap ten :“</a:t>
            </a:r>
          </a:p>
          <a:p>
            <a:pPr>
              <a:buNone/>
            </a:pPr>
            <a:r>
              <a:rPr lang="en-US" smtClean="0"/>
              <a:t>read na</a:t>
            </a:r>
          </a:p>
          <a:p>
            <a:pPr>
              <a:buNone/>
            </a:pPr>
            <a:r>
              <a:rPr lang="en-US" smtClean="0"/>
              <a:t>echo “Nhap nam sinh:“ </a:t>
            </a:r>
          </a:p>
          <a:p>
            <a:pPr>
              <a:buNone/>
            </a:pPr>
            <a:r>
              <a:rPr lang="en-US" smtClean="0"/>
              <a:t>read age</a:t>
            </a:r>
          </a:p>
          <a:p>
            <a:pPr>
              <a:buNone/>
            </a:pPr>
            <a:r>
              <a:rPr lang="en-US" smtClean="0"/>
              <a:t>neyr=`expr $age + 1`</a:t>
            </a:r>
          </a:p>
          <a:p>
            <a:pPr>
              <a:buNone/>
            </a:pPr>
            <a:r>
              <a:rPr lang="en-US" smtClean="0"/>
              <a:t>echo "Hello $na, next year you will be $neyr yrs old."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Có thể tạo menu (text based) để tương tác với người dùng</a:t>
            </a:r>
            <a:endParaRPr lang="en-US"/>
          </a:p>
        </p:txBody>
      </p:sp>
      <p:sp>
        <p:nvSpPr>
          <p:cNvPr id="3" name="Content Placeholder 2"/>
          <p:cNvSpPr>
            <a:spLocks noGrp="1"/>
          </p:cNvSpPr>
          <p:nvPr>
            <p:ph idx="1"/>
          </p:nvPr>
        </p:nvSpPr>
        <p:spPr/>
        <p:txBody>
          <a:bodyPr/>
          <a:lstStyle/>
          <a:p>
            <a:pPr>
              <a:buNone/>
            </a:pPr>
            <a:r>
              <a:rPr lang="en-US" sz="2000" smtClean="0"/>
              <a:t>#!/bin/bash</a:t>
            </a:r>
          </a:p>
          <a:p>
            <a:pPr>
              <a:buNone/>
            </a:pPr>
            <a:r>
              <a:rPr lang="en-US" sz="2000" smtClean="0"/>
              <a:t>while :</a:t>
            </a:r>
          </a:p>
          <a:p>
            <a:pPr>
              <a:buNone/>
            </a:pPr>
            <a:r>
              <a:rPr lang="en-US" sz="2000" smtClean="0"/>
              <a:t>do</a:t>
            </a:r>
          </a:p>
          <a:p>
            <a:pPr>
              <a:buNone/>
            </a:pPr>
            <a:r>
              <a:rPr lang="en-US" sz="2000" smtClean="0"/>
              <a:t>clear</a:t>
            </a:r>
          </a:p>
          <a:p>
            <a:pPr>
              <a:buNone/>
            </a:pPr>
            <a:r>
              <a:rPr lang="en-US" sz="2000" smtClean="0"/>
              <a:t>echo "-------------------------------------"</a:t>
            </a:r>
          </a:p>
          <a:p>
            <a:pPr>
              <a:buNone/>
            </a:pPr>
            <a:r>
              <a:rPr lang="en-US" sz="2000" smtClean="0"/>
              <a:t>echo " Main Menu "</a:t>
            </a:r>
          </a:p>
          <a:p>
            <a:pPr>
              <a:buNone/>
            </a:pPr>
            <a:r>
              <a:rPr lang="en-US" sz="2000" smtClean="0"/>
              <a:t>echo "-------------------------------------"</a:t>
            </a:r>
          </a:p>
          <a:p>
            <a:pPr>
              <a:buNone/>
            </a:pPr>
            <a:r>
              <a:rPr lang="en-US" sz="2000" smtClean="0"/>
              <a:t>echo "[1] Show Todays date/time"</a:t>
            </a:r>
          </a:p>
          <a:p>
            <a:pPr>
              <a:buNone/>
            </a:pPr>
            <a:r>
              <a:rPr lang="en-US" sz="2000" smtClean="0"/>
              <a:t>echo "[2] Show files in current directory“</a:t>
            </a:r>
          </a:p>
          <a:p>
            <a:pPr>
              <a:buNone/>
            </a:pPr>
            <a:r>
              <a:rPr lang="en-US" sz="2000" smtClean="0"/>
              <a:t>echo "[3] Show calendar"</a:t>
            </a:r>
          </a:p>
          <a:p>
            <a:pPr>
              <a:buNone/>
            </a:pPr>
            <a:r>
              <a:rPr lang="en-US" sz="2000" smtClean="0"/>
              <a:t>echo "[4] Start editor to write letters"</a:t>
            </a:r>
          </a:p>
          <a:p>
            <a:pPr>
              <a:buNone/>
            </a:pPr>
            <a:r>
              <a:rPr lang="en-US" sz="2000" smtClean="0"/>
              <a:t>echo "[5] Exit/Stop"</a:t>
            </a:r>
          </a:p>
          <a:p>
            <a:pPr>
              <a:buNone/>
            </a:pPr>
            <a:r>
              <a:rPr lang="en-US" sz="2000" smtClean="0"/>
              <a:t>echo "======================="</a:t>
            </a:r>
          </a:p>
          <a:p>
            <a:pPr>
              <a:buNone/>
            </a:pPr>
            <a:r>
              <a:rPr lang="en-US" sz="2000" smtClean="0"/>
              <a:t>echo -n "Enter your menu choice [1-5]: "</a:t>
            </a:r>
            <a:endParaRPr 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000" smtClean="0"/>
              <a:t>read yourch</a:t>
            </a:r>
          </a:p>
          <a:p>
            <a:pPr>
              <a:buNone/>
            </a:pPr>
            <a:r>
              <a:rPr lang="en-US" sz="2000" smtClean="0"/>
              <a:t>case $yourch in</a:t>
            </a:r>
          </a:p>
          <a:p>
            <a:pPr>
              <a:buNone/>
            </a:pPr>
            <a:r>
              <a:rPr lang="en-US" sz="2000" smtClean="0"/>
              <a:t>  1) echo "Today is `date` , press a key. . ." ; read ;;</a:t>
            </a:r>
          </a:p>
          <a:p>
            <a:pPr>
              <a:buNone/>
            </a:pPr>
            <a:r>
              <a:rPr lang="en-US" sz="2000" smtClean="0"/>
              <a:t>  2) echo "Files in `pwd`" ; ls -l ; echo "Press a key. . ." ; read ;;</a:t>
            </a:r>
          </a:p>
          <a:p>
            <a:pPr>
              <a:buNone/>
            </a:pPr>
            <a:r>
              <a:rPr lang="en-US" sz="2000" smtClean="0"/>
              <a:t>  3) cal ; echo "Press a key. . ." ; read ;;</a:t>
            </a:r>
          </a:p>
          <a:p>
            <a:pPr>
              <a:buNone/>
            </a:pPr>
            <a:r>
              <a:rPr lang="en-US" sz="2000" smtClean="0"/>
              <a:t>  4) vi ;;</a:t>
            </a:r>
          </a:p>
          <a:p>
            <a:pPr>
              <a:buNone/>
            </a:pPr>
            <a:r>
              <a:rPr lang="en-US" sz="2000" smtClean="0"/>
              <a:t>  5) exit 0 ;;</a:t>
            </a:r>
          </a:p>
          <a:p>
            <a:pPr>
              <a:buNone/>
            </a:pPr>
            <a:r>
              <a:rPr lang="en-US" sz="2000" smtClean="0"/>
              <a:t>  *) echo "Opps!!! Please select choice 1,2,3,4, or 5";</a:t>
            </a:r>
          </a:p>
          <a:p>
            <a:pPr>
              <a:buNone/>
            </a:pPr>
            <a:r>
              <a:rPr lang="en-US" sz="2000" smtClean="0"/>
              <a:t>  echo "Press a key. . ." ; read ;;</a:t>
            </a:r>
          </a:p>
          <a:p>
            <a:pPr>
              <a:buNone/>
            </a:pPr>
            <a:r>
              <a:rPr lang="en-US" sz="2000" smtClean="0"/>
              <a:t>esca</a:t>
            </a:r>
          </a:p>
          <a:p>
            <a:pPr>
              <a:buNone/>
            </a:pPr>
            <a:r>
              <a:rPr lang="en-US" sz="2000" smtClean="0"/>
              <a:t>done</a:t>
            </a:r>
            <a:endParaRPr lang="en-US" sz="2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bài tập về script</a:t>
            </a:r>
            <a:endParaRPr lang="en-US"/>
          </a:p>
        </p:txBody>
      </p:sp>
      <p:sp>
        <p:nvSpPr>
          <p:cNvPr id="3" name="Content Placeholder 2"/>
          <p:cNvSpPr>
            <a:spLocks noGrp="1"/>
          </p:cNvSpPr>
          <p:nvPr>
            <p:ph idx="1"/>
          </p:nvPr>
        </p:nvSpPr>
        <p:spPr/>
        <p:txBody>
          <a:bodyPr/>
          <a:lstStyle/>
          <a:p>
            <a:r>
              <a:rPr lang="en-US" smtClean="0"/>
              <a:t>Viết script hiển thị ngày, giờ hiện hành cùng với username và thư mục đang làm việc</a:t>
            </a:r>
          </a:p>
          <a:p>
            <a:r>
              <a:rPr lang="en-US" smtClean="0"/>
              <a:t>Viết script cho phép nhập vào 1 số, in số này theo thứ tự ngược lại, ví dụ: nhập vào 123, xuất ra 321</a:t>
            </a:r>
          </a:p>
          <a:p>
            <a:r>
              <a:rPr lang="en-US" smtClean="0"/>
              <a:t>Viết script cho phép nhập vào 1 số, in ra tổng các chữ số của số này</a:t>
            </a:r>
          </a:p>
          <a:p>
            <a:r>
              <a:rPr lang="en-US" smtClean="0"/>
              <a:t>Sử dụng vòng lặp, in ra màn hình các loại hình như sau:</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00" name="Picture 4"/>
          <p:cNvPicPr>
            <a:picLocks noChangeAspect="1" noChangeArrowheads="1"/>
          </p:cNvPicPr>
          <p:nvPr/>
        </p:nvPicPr>
        <p:blipFill>
          <a:blip r:embed="rId2"/>
          <a:srcRect/>
          <a:stretch>
            <a:fillRect/>
          </a:stretch>
        </p:blipFill>
        <p:spPr bwMode="auto">
          <a:xfrm>
            <a:off x="457200" y="1371600"/>
            <a:ext cx="1233487" cy="2346044"/>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851852" y="1371600"/>
            <a:ext cx="1204722" cy="2362200"/>
          </a:xfrm>
          <a:prstGeom prst="rect">
            <a:avLst/>
          </a:prstGeom>
          <a:noFill/>
          <a:ln w="9525">
            <a:noFill/>
            <a:miter lim="800000"/>
            <a:headEnd/>
            <a:tailEnd/>
          </a:ln>
          <a:effectLst/>
        </p:spPr>
      </p:pic>
      <p:pic>
        <p:nvPicPr>
          <p:cNvPr id="4102" name="Picture 6"/>
          <p:cNvPicPr>
            <a:picLocks noGrp="1" noChangeAspect="1" noChangeArrowheads="1"/>
          </p:cNvPicPr>
          <p:nvPr>
            <p:ph idx="1"/>
          </p:nvPr>
        </p:nvPicPr>
        <p:blipFill>
          <a:blip r:embed="rId4"/>
          <a:srcRect/>
          <a:stretch>
            <a:fillRect/>
          </a:stretch>
        </p:blipFill>
        <p:spPr bwMode="auto">
          <a:xfrm>
            <a:off x="3200400" y="1371599"/>
            <a:ext cx="2408518" cy="2362201"/>
          </a:xfrm>
          <a:prstGeom prst="rect">
            <a:avLst/>
          </a:prstGeom>
          <a:noFill/>
          <a:ln w="9525">
            <a:noFill/>
            <a:miter lim="800000"/>
            <a:headEnd/>
            <a:tailEnd/>
          </a:ln>
          <a:effectLst/>
        </p:spPr>
      </p:pic>
      <p:pic>
        <p:nvPicPr>
          <p:cNvPr id="4103" name="Picture 7"/>
          <p:cNvPicPr>
            <a:picLocks noChangeAspect="1" noChangeArrowheads="1"/>
          </p:cNvPicPr>
          <p:nvPr/>
        </p:nvPicPr>
        <p:blipFill>
          <a:blip r:embed="rId5"/>
          <a:srcRect/>
          <a:stretch>
            <a:fillRect/>
          </a:stretch>
        </p:blipFill>
        <p:spPr bwMode="auto">
          <a:xfrm>
            <a:off x="5791200" y="1371600"/>
            <a:ext cx="2312988" cy="2362200"/>
          </a:xfrm>
          <a:prstGeom prst="rect">
            <a:avLst/>
          </a:prstGeom>
          <a:noFill/>
          <a:ln w="9525">
            <a:noFill/>
            <a:miter lim="800000"/>
            <a:headEnd/>
            <a:tailEnd/>
          </a:ln>
          <a:effectLst/>
        </p:spPr>
      </p:pic>
      <p:pic>
        <p:nvPicPr>
          <p:cNvPr id="4104" name="Picture 8"/>
          <p:cNvPicPr>
            <a:picLocks noChangeAspect="1" noChangeArrowheads="1"/>
          </p:cNvPicPr>
          <p:nvPr/>
        </p:nvPicPr>
        <p:blipFill>
          <a:blip r:embed="rId6"/>
          <a:srcRect/>
          <a:stretch>
            <a:fillRect/>
          </a:stretch>
        </p:blipFill>
        <p:spPr bwMode="auto">
          <a:xfrm>
            <a:off x="457200" y="3886200"/>
            <a:ext cx="1295400" cy="2659704"/>
          </a:xfrm>
          <a:prstGeom prst="rect">
            <a:avLst/>
          </a:prstGeom>
          <a:noFill/>
          <a:ln w="9525">
            <a:noFill/>
            <a:miter lim="800000"/>
            <a:headEnd/>
            <a:tailEnd/>
          </a:ln>
          <a:effectLst/>
        </p:spPr>
      </p:pic>
      <p:pic>
        <p:nvPicPr>
          <p:cNvPr id="4105" name="Picture 9"/>
          <p:cNvPicPr>
            <a:picLocks noChangeAspect="1" noChangeArrowheads="1"/>
          </p:cNvPicPr>
          <p:nvPr/>
        </p:nvPicPr>
        <p:blipFill>
          <a:blip r:embed="rId7"/>
          <a:srcRect/>
          <a:stretch>
            <a:fillRect/>
          </a:stretch>
        </p:blipFill>
        <p:spPr bwMode="auto">
          <a:xfrm>
            <a:off x="1828799" y="3886200"/>
            <a:ext cx="2002055" cy="1981200"/>
          </a:xfrm>
          <a:prstGeom prst="rect">
            <a:avLst/>
          </a:prstGeom>
          <a:noFill/>
          <a:ln w="9525">
            <a:noFill/>
            <a:miter lim="800000"/>
            <a:headEnd/>
            <a:tailEnd/>
          </a:ln>
          <a:effectLst/>
        </p:spPr>
      </p:pic>
      <p:pic>
        <p:nvPicPr>
          <p:cNvPr id="4106" name="Picture 10"/>
          <p:cNvPicPr>
            <a:picLocks noChangeAspect="1" noChangeArrowheads="1"/>
          </p:cNvPicPr>
          <p:nvPr/>
        </p:nvPicPr>
        <p:blipFill>
          <a:blip r:embed="rId8"/>
          <a:srcRect/>
          <a:stretch>
            <a:fillRect/>
          </a:stretch>
        </p:blipFill>
        <p:spPr bwMode="auto">
          <a:xfrm>
            <a:off x="3962400" y="3886199"/>
            <a:ext cx="1905000" cy="1984375"/>
          </a:xfrm>
          <a:prstGeom prst="rect">
            <a:avLst/>
          </a:prstGeom>
          <a:noFill/>
          <a:ln w="9525">
            <a:noFill/>
            <a:miter lim="800000"/>
            <a:headEnd/>
            <a:tailEnd/>
          </a:ln>
          <a:effectLst/>
        </p:spPr>
      </p:pic>
      <p:pic>
        <p:nvPicPr>
          <p:cNvPr id="4107" name="Picture 11"/>
          <p:cNvPicPr>
            <a:picLocks noChangeAspect="1" noChangeArrowheads="1"/>
          </p:cNvPicPr>
          <p:nvPr/>
        </p:nvPicPr>
        <p:blipFill>
          <a:blip r:embed="rId9"/>
          <a:srcRect/>
          <a:stretch>
            <a:fillRect/>
          </a:stretch>
        </p:blipFill>
        <p:spPr bwMode="auto">
          <a:xfrm>
            <a:off x="6019800" y="3886200"/>
            <a:ext cx="1371600" cy="2814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038600" y="3722688"/>
            <a:ext cx="3886200" cy="457200"/>
          </a:xfrm>
        </p:spPr>
        <p:txBody>
          <a:bodyPr/>
          <a:lstStyle/>
          <a:p>
            <a:endParaRPr lang="en-US" sz="1600"/>
          </a:p>
        </p:txBody>
      </p:sp>
      <p:sp>
        <p:nvSpPr>
          <p:cNvPr id="83971" name="WordArt 3"/>
          <p:cNvSpPr>
            <a:spLocks noChangeArrowheads="1" noChangeShapeType="1" noTextEdit="1"/>
          </p:cNvSpPr>
          <p:nvPr/>
        </p:nvSpPr>
        <p:spPr bwMode="gray">
          <a:xfrm>
            <a:off x="3581400" y="2819400"/>
            <a:ext cx="4724400" cy="762000"/>
          </a:xfrm>
          <a:prstGeom prst="rect">
            <a:avLst/>
          </a:prstGeom>
        </p:spPr>
        <p:txBody>
          <a:bodyPr wrap="none" fromWordArt="1">
            <a:prstTxWarp prst="textDeflate">
              <a:avLst>
                <a:gd name="adj" fmla="val 0"/>
              </a:avLst>
            </a:prstTxWarp>
          </a:bodyPr>
          <a:lstStyle/>
          <a:p>
            <a:r>
              <a:rPr lang="en-US" sz="5400" b="1" kern="10" smtClean="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endParaRPr lang="en-US"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Chạy nền</a:t>
            </a:r>
            <a:endParaRPr lang="en-US"/>
          </a:p>
        </p:txBody>
      </p:sp>
      <p:sp>
        <p:nvSpPr>
          <p:cNvPr id="3" name="Content Placeholder 2"/>
          <p:cNvSpPr>
            <a:spLocks noGrp="1"/>
          </p:cNvSpPr>
          <p:nvPr>
            <p:ph idx="1"/>
          </p:nvPr>
        </p:nvSpPr>
        <p:spPr/>
        <p:txBody>
          <a:bodyPr/>
          <a:lstStyle/>
          <a:p>
            <a:pPr algn="just"/>
            <a:r>
              <a:rPr lang="en-US" smtClean="0"/>
              <a:t>Các lệnh của shell khi thi hành nếu không cần tương tác với người dùng có thể chạy ở chế độ nền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1226</TotalTime>
  <Words>3588</Words>
  <Application>Microsoft PowerPoint</Application>
  <PresentationFormat>On-screen Show (4:3)</PresentationFormat>
  <Paragraphs>691</Paragraphs>
  <Slides>89</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cdb2004141gd</vt:lpstr>
      <vt:lpstr>Image</vt:lpstr>
      <vt:lpstr>Linux</vt:lpstr>
      <vt:lpstr>Nội dung</vt:lpstr>
      <vt:lpstr>Giới thiệu</vt:lpstr>
      <vt:lpstr>Shell scripting</vt:lpstr>
      <vt:lpstr>Hoạt động của shell</vt:lpstr>
      <vt:lpstr>Thay đổi shell mặc định</vt:lpstr>
      <vt:lpstr>Một số tính năng của shell</vt:lpstr>
      <vt:lpstr>Xử lý tương tác</vt:lpstr>
      <vt:lpstr>Chạy nền</vt:lpstr>
      <vt:lpstr>Chuyển hướng</vt:lpstr>
      <vt:lpstr>Ống dẫn (pipe)</vt:lpstr>
      <vt:lpstr>Backtick</vt:lpstr>
      <vt:lpstr>Tập tin lệnh</vt:lpstr>
      <vt:lpstr>Biến</vt:lpstr>
      <vt:lpstr>Một số biến hệ thống</vt:lpstr>
      <vt:lpstr>Biến do người dùng định nghĩa - UDV</vt:lpstr>
      <vt:lpstr>Một số ký hiệu đặc biệt</vt:lpstr>
      <vt:lpstr>Sử dụng lại các lệnh đã thực hiện</vt:lpstr>
      <vt:lpstr>Cấu trúc lệnh</vt:lpstr>
      <vt:lpstr>Tự động hoàn thành lệnh</vt:lpstr>
      <vt:lpstr>Bí danh lệnh</vt:lpstr>
      <vt:lpstr>Cấu hình môi trường đăng nhập</vt:lpstr>
      <vt:lpstr>Thay đổi dấu nhắc lệnh</vt:lpstr>
      <vt:lpstr>Một số ký tự điều khiển để định dạng dấu nhắc lệnh</vt:lpstr>
      <vt:lpstr>Ví dụ</vt:lpstr>
      <vt:lpstr>Thi hành lệnh của shell script</vt:lpstr>
      <vt:lpstr>Cú pháp ngôn ngữ shell</vt:lpstr>
      <vt:lpstr>Cú pháp ngôn ngữ shell (2)</vt:lpstr>
      <vt:lpstr>Lệnh read</vt:lpstr>
      <vt:lpstr>Lệnh read (2)</vt:lpstr>
      <vt:lpstr>Lệnh read (3)</vt:lpstr>
      <vt:lpstr>Lệnh read (4)</vt:lpstr>
      <vt:lpstr>Ví dụ</vt:lpstr>
      <vt:lpstr>Thay đổi IFS để tách chuỗi</vt:lpstr>
      <vt:lpstr>Tham số lệnh</vt:lpstr>
      <vt:lpstr>Tham số lệnh (2)</vt:lpstr>
      <vt:lpstr>Tính toán trong shell</vt:lpstr>
      <vt:lpstr>expr</vt:lpstr>
      <vt:lpstr>let</vt:lpstr>
      <vt:lpstr>$((...))</vt:lpstr>
      <vt:lpstr>Ghi chú</vt:lpstr>
      <vt:lpstr>Cấu trúc rẽ nhánh if</vt:lpstr>
      <vt:lpstr>Ví dụ</vt:lpstr>
      <vt:lpstr>Cấu trúc rẽ nhánh if (2)</vt:lpstr>
      <vt:lpstr>Ví dụ</vt:lpstr>
      <vt:lpstr>Lệnh test</vt:lpstr>
      <vt:lpstr>Lệnh test (2)</vt:lpstr>
      <vt:lpstr>So sánh 2 số</vt:lpstr>
      <vt:lpstr>Ví dụ</vt:lpstr>
      <vt:lpstr>So sánh 2 chuỗi</vt:lpstr>
      <vt:lpstr>Ví dụ</vt:lpstr>
      <vt:lpstr>So sánh toán tử logic</vt:lpstr>
      <vt:lpstr>Ví dụ</vt:lpstr>
      <vt:lpstr>Slide 54</vt:lpstr>
      <vt:lpstr>Lệnh expr</vt:lpstr>
      <vt:lpstr>Viết tắt lệnh if sử dụng dấu $$ và ||</vt:lpstr>
      <vt:lpstr>Cấu trúc lựa chọn case</vt:lpstr>
      <vt:lpstr>Ví dụ</vt:lpstr>
      <vt:lpstr>Vòng lặp for</vt:lpstr>
      <vt:lpstr>Ví dụ</vt:lpstr>
      <vt:lpstr>Vòng lặp while</vt:lpstr>
      <vt:lpstr>Ví dụ</vt:lpstr>
      <vt:lpstr>Vòng lặp util</vt:lpstr>
      <vt:lpstr>Các lệnh ngắt sự thi hành vòng lặp</vt:lpstr>
      <vt:lpstr>Lệnh sleep</vt:lpstr>
      <vt:lpstr>Lệnh select</vt:lpstr>
      <vt:lpstr>Ví dụ</vt:lpstr>
      <vt:lpstr>Ví dụ (2)</vt:lpstr>
      <vt:lpstr>Các ví dụ minh họa</vt:lpstr>
      <vt:lpstr>Các ví dụ minh họa (2)</vt:lpstr>
      <vt:lpstr>Các ví dụ minh họa (3)</vt:lpstr>
      <vt:lpstr>Các ví dụ minh họa (4)</vt:lpstr>
      <vt:lpstr>Mảng</vt:lpstr>
      <vt:lpstr>Ví dụ</vt:lpstr>
      <vt:lpstr>Chuỗi và chuỗi con</vt:lpstr>
      <vt:lpstr>Tìm và thay thế chuỗi con trong chuỗi cha</vt:lpstr>
      <vt:lpstr>Ví dụ</vt:lpstr>
      <vt:lpstr>Các toán tử của chuỗi</vt:lpstr>
      <vt:lpstr>Ví dụ: Đổi tên tập tin *.html thành *.htm</vt:lpstr>
      <vt:lpstr>Một số toán tử về chuỗi khác</vt:lpstr>
      <vt:lpstr>Hàm</vt:lpstr>
      <vt:lpstr>Ví dụ</vt:lpstr>
      <vt:lpstr>Giao tiếp người dùng</vt:lpstr>
      <vt:lpstr>Ví dụ</vt:lpstr>
      <vt:lpstr>Có thể tạo menu (text based) để tương tác với người dùng</vt:lpstr>
      <vt:lpstr>Slide 86</vt:lpstr>
      <vt:lpstr>Một số bài tập về script</vt:lpstr>
      <vt:lpstr>Slide 88</vt:lpstr>
      <vt:lpstr>Slide 89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179</cp:revision>
  <dcterms:created xsi:type="dcterms:W3CDTF">2008-09-17T15:37:49Z</dcterms:created>
  <dcterms:modified xsi:type="dcterms:W3CDTF">2009-04-10T09:16:11Z</dcterms:modified>
</cp:coreProperties>
</file>