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rawings/legacyDiagramText27.bin" ContentType="application/vnd.ms-office.legacyDiagramText"/>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drawings/legacyDiagramText16.bin" ContentType="application/vnd.ms-office.legacyDiagramTex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rawings/legacyDiagramText8.bin" ContentType="application/vnd.ms-office.legacyDiagramText"/>
  <Override PartName="/ppt/drawings/legacyDiagramText23.bin" ContentType="application/vnd.ms-office.legacyDiagramText"/>
  <Override PartName="/ppt/drawings/legacyDiagramText12.bin" ContentType="application/vnd.ms-office.legacyDiagramText"/>
  <Override PartName="/ppt/slides/slide99.xml" ContentType="application/vnd.openxmlformats-officedocument.presentationml.slide+xml"/>
  <Override PartName="/ppt/drawings/legacyDiagramText4.bin" ContentType="application/vnd.ms-office.legacyDiagramTex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drawings/legacyDiagramText17.bin" ContentType="application/vnd.ms-office.legacyDiagramText"/>
  <Override PartName="/ppt/drawings/legacyDiagramText28.bin" ContentType="application/vnd.ms-office.legacyDiagramText"/>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rawings/legacyDiagramText15.bin" ContentType="application/vnd.ms-office.legacyDiagramText"/>
  <Override PartName="/ppt/drawings/legacyDiagramText26.bin" ContentType="application/vnd.ms-office.legacyDiagramText"/>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rawings/legacyDiagramText9.bin" ContentType="application/vnd.ms-office.legacyDiagramText"/>
  <Override PartName="/ppt/drawings/legacyDiagramText13.bin" ContentType="application/vnd.ms-office.legacyDiagramText"/>
  <Override PartName="/ppt/drawings/legacyDiagramText24.bin" ContentType="application/vnd.ms-office.legacyDiagramText"/>
  <Override PartName="/ppt/slideLayouts/slideLayout10.xml" ContentType="application/vnd.openxmlformats-officedocument.presentationml.slideLayout+xml"/>
  <Default Extension="vml" ContentType="application/vnd.openxmlformats-officedocument.vmlDrawing"/>
  <Override PartName="/ppt/drawings/legacyDiagramText7.bin" ContentType="application/vnd.ms-office.legacyDiagramText"/>
  <Override PartName="/ppt/drawings/legacyDiagramText11.bin" ContentType="application/vnd.ms-office.legacyDiagramText"/>
  <Override PartName="/ppt/drawings/legacyDiagramText20.bin" ContentType="application/vnd.ms-office.legacyDiagramText"/>
  <Override PartName="/ppt/drawings/legacyDiagramText22.bin" ContentType="application/vnd.ms-office.legacyDiagramText"/>
  <Override PartName="/ppt/slides/slide89.xml" ContentType="application/vnd.openxmlformats-officedocument.presentationml.slide+xml"/>
  <Override PartName="/ppt/slides/slide98.xml" ContentType="application/vnd.openxmlformats-officedocument.presentationml.slide+xml"/>
  <Override PartName="/ppt/drawings/legacyDiagramText5.bin" ContentType="application/vnd.ms-office.legacyDiagramText"/>
  <Override PartName="/ppt/legacyDocTextInfo.bin" ContentType="application/vnd.ms-office.legacyDocTextInfo"/>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drawings/legacyDiagramText1.bin" ContentType="application/vnd.ms-office.legacyDiagramText"/>
  <Override PartName="/ppt/drawings/legacyDiagramText3.bin" ContentType="application/vnd.ms-office.legacyDiagramText"/>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drawings/legacyDiagramText18.bin" ContentType="application/vnd.ms-office.legacyDiagramText"/>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rawings/legacyDiagramText25.bin" ContentType="application/vnd.ms-office.legacyDiagramText"/>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rawings/legacyDiagramText14.bin" ContentType="application/vnd.ms-office.legacyDiagramText"/>
  <Override PartName="/ppt/drawings/legacyDiagramText6.bin" ContentType="application/vnd.ms-office.legacyDiagramText"/>
  <Override PartName="/ppt/drawings/legacyDiagramText21.bin" ContentType="application/vnd.ms-office.legacyDiagramText"/>
  <Override PartName="/ppt/slides/slide79.xml" ContentType="application/vnd.openxmlformats-officedocument.presentationml.slide+xml"/>
  <Override PartName="/ppt/drawings/legacyDiagramText10.bin" ContentType="application/vnd.ms-office.legacyDiagramText"/>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drawings/legacyDiagramText2.bin" ContentType="application/vnd.ms-office.legacyDiagramText"/>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drawings/legacyDiagramText19.bin" ContentType="application/vnd.ms-office.legacyDiagramText"/>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6"/>
  </p:handoutMasterIdLst>
  <p:sldIdLst>
    <p:sldId id="256" r:id="rId2"/>
    <p:sldId id="258"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360" r:id="rId22"/>
    <p:sldId id="361" r:id="rId23"/>
    <p:sldId id="362" r:id="rId24"/>
    <p:sldId id="363" r:id="rId25"/>
    <p:sldId id="364" r:id="rId26"/>
    <p:sldId id="365" r:id="rId27"/>
    <p:sldId id="366" r:id="rId28"/>
    <p:sldId id="367" r:id="rId29"/>
    <p:sldId id="368" r:id="rId30"/>
    <p:sldId id="369"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439" r:id="rId45"/>
    <p:sldId id="440" r:id="rId46"/>
    <p:sldId id="452" r:id="rId47"/>
    <p:sldId id="454" r:id="rId48"/>
    <p:sldId id="455" r:id="rId49"/>
    <p:sldId id="456" r:id="rId50"/>
    <p:sldId id="457" r:id="rId51"/>
    <p:sldId id="458" r:id="rId52"/>
    <p:sldId id="459" r:id="rId53"/>
    <p:sldId id="460" r:id="rId54"/>
    <p:sldId id="461" r:id="rId55"/>
    <p:sldId id="462" r:id="rId56"/>
    <p:sldId id="463" r:id="rId57"/>
    <p:sldId id="464" r:id="rId58"/>
    <p:sldId id="453" r:id="rId59"/>
    <p:sldId id="373" r:id="rId60"/>
    <p:sldId id="465" r:id="rId61"/>
    <p:sldId id="298" r:id="rId62"/>
    <p:sldId id="374" r:id="rId63"/>
    <p:sldId id="375" r:id="rId64"/>
    <p:sldId id="376" r:id="rId65"/>
    <p:sldId id="377" r:id="rId66"/>
    <p:sldId id="378" r:id="rId67"/>
    <p:sldId id="379" r:id="rId68"/>
    <p:sldId id="380" r:id="rId69"/>
    <p:sldId id="466" r:id="rId70"/>
    <p:sldId id="467" r:id="rId71"/>
    <p:sldId id="468" r:id="rId72"/>
    <p:sldId id="469" r:id="rId73"/>
    <p:sldId id="470" r:id="rId74"/>
    <p:sldId id="471" r:id="rId75"/>
    <p:sldId id="472" r:id="rId76"/>
    <p:sldId id="473" r:id="rId77"/>
    <p:sldId id="302" r:id="rId78"/>
    <p:sldId id="303" r:id="rId79"/>
    <p:sldId id="304" r:id="rId80"/>
    <p:sldId id="305" r:id="rId81"/>
    <p:sldId id="306" r:id="rId82"/>
    <p:sldId id="307" r:id="rId83"/>
    <p:sldId id="308" r:id="rId84"/>
    <p:sldId id="312" r:id="rId85"/>
    <p:sldId id="370" r:id="rId86"/>
    <p:sldId id="371" r:id="rId87"/>
    <p:sldId id="381" r:id="rId88"/>
    <p:sldId id="382" r:id="rId89"/>
    <p:sldId id="383" r:id="rId90"/>
    <p:sldId id="384" r:id="rId91"/>
    <p:sldId id="385" r:id="rId92"/>
    <p:sldId id="386" r:id="rId93"/>
    <p:sldId id="387" r:id="rId94"/>
    <p:sldId id="388" r:id="rId95"/>
    <p:sldId id="389" r:id="rId96"/>
    <p:sldId id="390" r:id="rId97"/>
    <p:sldId id="391" r:id="rId98"/>
    <p:sldId id="392" r:id="rId99"/>
    <p:sldId id="393" r:id="rId100"/>
    <p:sldId id="394" r:id="rId101"/>
    <p:sldId id="395" r:id="rId102"/>
    <p:sldId id="396" r:id="rId103"/>
    <p:sldId id="397" r:id="rId104"/>
    <p:sldId id="398" r:id="rId105"/>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70"/>
    <a:srgbClr val="000000"/>
    <a:srgbClr val="003295"/>
    <a:srgbClr val="002F8D"/>
    <a:srgbClr val="002A7C"/>
    <a:srgbClr val="777777"/>
    <a:srgbClr val="C0C0C0"/>
    <a:srgbClr val="C4D80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180" autoAdjust="0"/>
  </p:normalViewPr>
  <p:slideViewPr>
    <p:cSldViewPr>
      <p:cViewPr>
        <p:scale>
          <a:sx n="70" d="100"/>
          <a:sy n="70" d="100"/>
        </p:scale>
        <p:origin x="-5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microsoft.com/office/2006/relationships/legacyDocTextInfo" Target="legacyDocTextInfo.bin"/><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4" Type="http://schemas.microsoft.com/office/2006/relationships/legacyDiagramText" Target="legacyDiagramText4.bin"/></Relationships>
</file>

<file path=ppt/drawings/_rels/vmlDrawing4.vml.rels><?xml version="1.0" encoding="UTF-8" standalone="yes"?>
<Relationships xmlns="http://schemas.openxmlformats.org/package/2006/relationships"><Relationship Id="rId3" Type="http://schemas.microsoft.com/office/2006/relationships/legacyDiagramText" Target="legacyDiagramText10.bin"/><Relationship Id="rId7" Type="http://schemas.microsoft.com/office/2006/relationships/legacyDiagramText" Target="legacyDiagramText14.bin"/><Relationship Id="rId2" Type="http://schemas.microsoft.com/office/2006/relationships/legacyDiagramText" Target="legacyDiagramText9.bin"/><Relationship Id="rId1" Type="http://schemas.microsoft.com/office/2006/relationships/legacyDiagramText" Target="legacyDiagramText8.bin"/><Relationship Id="rId6" Type="http://schemas.microsoft.com/office/2006/relationships/legacyDiagramText" Target="legacyDiagramText13.bin"/><Relationship Id="rId5" Type="http://schemas.microsoft.com/office/2006/relationships/legacyDiagramText" Target="legacyDiagramText12.bin"/><Relationship Id="rId4" Type="http://schemas.microsoft.com/office/2006/relationships/legacyDiagramText" Target="legacyDiagramText11.bin"/></Relationships>
</file>

<file path=ppt/drawings/_rels/vmlDrawing5.vml.rels><?xml version="1.0" encoding="UTF-8" standalone="yes"?>
<Relationships xmlns="http://schemas.openxmlformats.org/package/2006/relationships"><Relationship Id="rId3" Type="http://schemas.microsoft.com/office/2006/relationships/legacyDiagramText" Target="legacyDiagramText17.bin"/><Relationship Id="rId7" Type="http://schemas.microsoft.com/office/2006/relationships/legacyDiagramText" Target="legacyDiagramText21.bin"/><Relationship Id="rId2" Type="http://schemas.microsoft.com/office/2006/relationships/legacyDiagramText" Target="legacyDiagramText16.bin"/><Relationship Id="rId1" Type="http://schemas.microsoft.com/office/2006/relationships/legacyDiagramText" Target="legacyDiagramText15.bin"/><Relationship Id="rId6" Type="http://schemas.microsoft.com/office/2006/relationships/legacyDiagramText" Target="legacyDiagramText20.bin"/><Relationship Id="rId5" Type="http://schemas.microsoft.com/office/2006/relationships/legacyDiagramText" Target="legacyDiagramText19.bin"/><Relationship Id="rId4" Type="http://schemas.microsoft.com/office/2006/relationships/legacyDiagramText" Target="legacyDiagramText18.bin"/></Relationships>
</file>

<file path=ppt/drawings/_rels/vmlDrawing6.vml.rels><?xml version="1.0" encoding="UTF-8" standalone="yes"?>
<Relationships xmlns="http://schemas.openxmlformats.org/package/2006/relationships"><Relationship Id="rId3" Type="http://schemas.microsoft.com/office/2006/relationships/legacyDiagramText" Target="legacyDiagramText24.bin"/><Relationship Id="rId7" Type="http://schemas.microsoft.com/office/2006/relationships/legacyDiagramText" Target="legacyDiagramText28.bin"/><Relationship Id="rId2" Type="http://schemas.microsoft.com/office/2006/relationships/legacyDiagramText" Target="legacyDiagramText23.bin"/><Relationship Id="rId1" Type="http://schemas.microsoft.com/office/2006/relationships/legacyDiagramText" Target="legacyDiagramText22.bin"/><Relationship Id="rId6" Type="http://schemas.microsoft.com/office/2006/relationships/legacyDiagramText" Target="legacyDiagramText27.bin"/><Relationship Id="rId5" Type="http://schemas.microsoft.com/office/2006/relationships/legacyDiagramText" Target="legacyDiagramText26.bin"/><Relationship Id="rId4" Type="http://schemas.microsoft.com/office/2006/relationships/legacyDiagramText" Target="legacyDiagramText25.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8067"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8068"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8069"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04EA4A4-2268-481C-8C06-E1FE6E8913D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0" y="2371725"/>
          <a:ext cx="9144000" cy="4486275"/>
        </p:xfrm>
        <a:graphic>
          <a:graphicData uri="http://schemas.openxmlformats.org/presentationml/2006/ole">
            <p:oleObj spid="_x0000_s3089" name="Image" r:id="rId3" imgW="10438095" imgH="5980952" progId="">
              <p:embed/>
            </p:oleObj>
          </a:graphicData>
        </a:graphic>
      </p:graphicFrame>
      <p:sp>
        <p:nvSpPr>
          <p:cNvPr id="3075" name="Rectangle 3"/>
          <p:cNvSpPr>
            <a:spLocks noGrp="1" noChangeArrowheads="1"/>
          </p:cNvSpPr>
          <p:nvPr>
            <p:ph type="subTitle" idx="1"/>
          </p:nvPr>
        </p:nvSpPr>
        <p:spPr>
          <a:xfrm>
            <a:off x="990600" y="6324600"/>
            <a:ext cx="7086600" cy="533400"/>
          </a:xfrm>
        </p:spPr>
        <p:txBody>
          <a:bodyPr/>
          <a:lstStyle>
            <a:lvl1pPr marL="0" indent="0" algn="ctr">
              <a:buFont typeface="Wingdings" pitchFamily="2" charset="2"/>
              <a:buNone/>
              <a:defRPr sz="1800" b="0">
                <a:solidFill>
                  <a:schemeClr val="tx2"/>
                </a:solidFill>
              </a:defRPr>
            </a:lvl1pPr>
          </a:lstStyle>
          <a:p>
            <a:r>
              <a:rPr lang="en-US"/>
              <a:t>Click to edit Master subtitle style</a:t>
            </a:r>
          </a:p>
        </p:txBody>
      </p:sp>
      <p:sp>
        <p:nvSpPr>
          <p:cNvPr id="3090" name="Rectangle 18"/>
          <p:cNvSpPr>
            <a:spLocks noChangeArrowheads="1"/>
          </p:cNvSpPr>
          <p:nvPr/>
        </p:nvSpPr>
        <p:spPr bwMode="gray">
          <a:xfrm>
            <a:off x="0" y="23495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
        <p:nvSpPr>
          <p:cNvPr id="3091" name="Rectangle 19"/>
          <p:cNvSpPr>
            <a:spLocks noGrp="1" noChangeArrowheads="1"/>
          </p:cNvSpPr>
          <p:nvPr>
            <p:ph type="ctrTitle" sz="quarter"/>
          </p:nvPr>
        </p:nvSpPr>
        <p:spPr>
          <a:xfrm>
            <a:off x="468313" y="1412875"/>
            <a:ext cx="7993062" cy="720725"/>
          </a:xfrm>
          <a:effectLst>
            <a:outerShdw dist="28398" dir="3806097" algn="ctr" rotWithShape="0">
              <a:srgbClr val="000066">
                <a:alpha val="50000"/>
              </a:srgbClr>
            </a:outerShdw>
          </a:effectLst>
        </p:spPr>
        <p:txBody>
          <a:bodyPr/>
          <a:lstStyle>
            <a:lvl1pPr algn="ctr">
              <a:defRPr sz="4400" b="1">
                <a:solidFill>
                  <a:schemeClr val="accent1"/>
                </a:solidFill>
                <a:latin typeface="Verdana" pitchFamily="34" charset="0"/>
              </a:defRPr>
            </a:lvl1pPr>
          </a:lstStyle>
          <a:p>
            <a:r>
              <a:rPr lang="en-US" altLang="ko-KR"/>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4D71C4-8C03-4374-BBCB-75E0544E9A4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300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300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49E63C-4D7A-49A0-A54C-295CC05C52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52233E-D080-442F-9A0B-0AE8CE8FC7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62F379-CE4F-486F-BF3F-C3EC705F62C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9EC9AF-440F-4D53-8071-7161E623F35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7DF70C-C62D-4243-9DF2-64109E36E02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1D97ADA-4EB9-489E-A51E-2F8E856DCFB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9B8D38-AF90-4B92-B018-DD2CB0696C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7E02FB-E5C5-4A43-8BF6-968D88D3CE2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9EF39A-20EB-4CEF-801C-01D3B110D5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2700000" scaled="1"/>
        </a:gra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0"/>
          <a:ext cx="9144000" cy="1062038"/>
        </p:xfrm>
        <a:graphic>
          <a:graphicData uri="http://schemas.openxmlformats.org/presentationml/2006/ole">
            <p:oleObj spid="_x0000_s1039" name="Image" r:id="rId14" imgW="10387302" imgH="1205924" progId="">
              <p:embed/>
            </p:oleObj>
          </a:graphicData>
        </a:graphic>
      </p:graphicFrame>
      <p:sp>
        <p:nvSpPr>
          <p:cNvPr id="1027" name="Rectangle 3"/>
          <p:cNvSpPr>
            <a:spLocks noGrp="1" noChangeArrowheads="1"/>
          </p:cNvSpPr>
          <p:nvPr>
            <p:ph type="body" idx="1"/>
          </p:nvPr>
        </p:nvSpPr>
        <p:spPr bwMode="auto">
          <a:xfrm>
            <a:off x="457200" y="13716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E539141-F741-44A4-BB29-7106F3FE7EFA}" type="slidenum">
              <a:rPr lang="en-US"/>
              <a:pPr/>
              <a:t>‹#›</a:t>
            </a:fld>
            <a:endParaRPr lang="en-US"/>
          </a:p>
        </p:txBody>
      </p:sp>
      <p:sp>
        <p:nvSpPr>
          <p:cNvPr id="1026" name="Rectangle 2"/>
          <p:cNvSpPr>
            <a:spLocks noGrp="1" noChangeArrowheads="1"/>
          </p:cNvSpPr>
          <p:nvPr>
            <p:ph type="title"/>
          </p:nvPr>
        </p:nvSpPr>
        <p:spPr bwMode="auto">
          <a:xfrm>
            <a:off x="990600" y="319088"/>
            <a:ext cx="75438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0" name="Rectangle 16"/>
          <p:cNvSpPr>
            <a:spLocks noChangeArrowheads="1"/>
          </p:cNvSpPr>
          <p:nvPr/>
        </p:nvSpPr>
        <p:spPr bwMode="gray">
          <a:xfrm>
            <a:off x="0" y="10668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fontAlgn="base">
        <a:spcBef>
          <a:spcPct val="0"/>
        </a:spcBef>
        <a:spcAft>
          <a:spcPct val="0"/>
        </a:spcAft>
        <a:defRPr sz="3600">
          <a:solidFill>
            <a:schemeClr val="tx2"/>
          </a:solidFill>
          <a:latin typeface="+mj-lt"/>
          <a:ea typeface="+mj-ea"/>
          <a:cs typeface="+mj-cs"/>
        </a:defRPr>
      </a:lvl1pPr>
      <a:lvl2pPr algn="r" rtl="0" fontAlgn="base">
        <a:spcBef>
          <a:spcPct val="0"/>
        </a:spcBef>
        <a:spcAft>
          <a:spcPct val="0"/>
        </a:spcAft>
        <a:defRPr sz="3600">
          <a:solidFill>
            <a:schemeClr val="tx2"/>
          </a:solidFill>
          <a:latin typeface="Arial" charset="0"/>
        </a:defRPr>
      </a:lvl2pPr>
      <a:lvl3pPr algn="r" rtl="0" fontAlgn="base">
        <a:spcBef>
          <a:spcPct val="0"/>
        </a:spcBef>
        <a:spcAft>
          <a:spcPct val="0"/>
        </a:spcAft>
        <a:defRPr sz="3600">
          <a:solidFill>
            <a:schemeClr val="tx2"/>
          </a:solidFill>
          <a:latin typeface="Arial" charset="0"/>
        </a:defRPr>
      </a:lvl3pPr>
      <a:lvl4pPr algn="r" rtl="0" fontAlgn="base">
        <a:spcBef>
          <a:spcPct val="0"/>
        </a:spcBef>
        <a:spcAft>
          <a:spcPct val="0"/>
        </a:spcAft>
        <a:defRPr sz="3600">
          <a:solidFill>
            <a:schemeClr val="tx2"/>
          </a:solidFill>
          <a:latin typeface="Arial" charset="0"/>
        </a:defRPr>
      </a:lvl4pPr>
      <a:lvl5pPr algn="r" rtl="0" fontAlgn="base">
        <a:spcBef>
          <a:spcPct val="0"/>
        </a:spcBef>
        <a:spcAft>
          <a:spcPct val="0"/>
        </a:spcAft>
        <a:defRPr sz="3600">
          <a:solidFill>
            <a:schemeClr val="tx2"/>
          </a:solidFill>
          <a:latin typeface="Arial" charset="0"/>
        </a:defRPr>
      </a:lvl5pPr>
      <a:lvl6pPr marL="457200" algn="r" rtl="0" fontAlgn="base">
        <a:spcBef>
          <a:spcPct val="0"/>
        </a:spcBef>
        <a:spcAft>
          <a:spcPct val="0"/>
        </a:spcAft>
        <a:defRPr sz="3600">
          <a:solidFill>
            <a:schemeClr val="tx2"/>
          </a:solidFill>
          <a:latin typeface="Arial" charset="0"/>
        </a:defRPr>
      </a:lvl6pPr>
      <a:lvl7pPr marL="914400" algn="r" rtl="0" fontAlgn="base">
        <a:spcBef>
          <a:spcPct val="0"/>
        </a:spcBef>
        <a:spcAft>
          <a:spcPct val="0"/>
        </a:spcAft>
        <a:defRPr sz="3600">
          <a:solidFill>
            <a:schemeClr val="tx2"/>
          </a:solidFill>
          <a:latin typeface="Arial" charset="0"/>
        </a:defRPr>
      </a:lvl7pPr>
      <a:lvl8pPr marL="1371600" algn="r" rtl="0" fontAlgn="base">
        <a:spcBef>
          <a:spcPct val="0"/>
        </a:spcBef>
        <a:spcAft>
          <a:spcPct val="0"/>
        </a:spcAft>
        <a:defRPr sz="3600">
          <a:solidFill>
            <a:schemeClr val="tx2"/>
          </a:solidFill>
          <a:latin typeface="Arial" charset="0"/>
        </a:defRPr>
      </a:lvl8pPr>
      <a:lvl9pPr marL="1828800" algn="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2"/>
          </a:solidFill>
          <a:latin typeface="+mj-lt"/>
        </a:defRPr>
      </a:lvl2pPr>
      <a:lvl3pPr marL="1143000" indent="-228600" algn="l" rtl="0" fontAlgn="base">
        <a:spcBef>
          <a:spcPct val="20000"/>
        </a:spcBef>
        <a:spcAft>
          <a:spcPct val="0"/>
        </a:spcAft>
        <a:buClr>
          <a:schemeClr val="tx1"/>
        </a:buClr>
        <a:buChar char="•"/>
        <a:defRPr sz="2400">
          <a:solidFill>
            <a:schemeClr val="tx2"/>
          </a:solidFill>
          <a:latin typeface="+mj-lt"/>
        </a:defRPr>
      </a:lvl3pPr>
      <a:lvl4pPr marL="1600200" indent="-228600" algn="l" rtl="0" fontAlgn="base">
        <a:spcBef>
          <a:spcPct val="20000"/>
        </a:spcBef>
        <a:spcAft>
          <a:spcPct val="0"/>
        </a:spcAft>
        <a:buChar char="–"/>
        <a:defRPr sz="2000">
          <a:solidFill>
            <a:schemeClr val="tx2"/>
          </a:solidFill>
          <a:latin typeface="+mj-lt"/>
        </a:defRPr>
      </a:lvl4pPr>
      <a:lvl5pPr marL="2057400" indent="-228600" algn="l" rtl="0" fontAlgn="base">
        <a:spcBef>
          <a:spcPct val="20000"/>
        </a:spcBef>
        <a:spcAft>
          <a:spcPct val="0"/>
        </a:spcAft>
        <a:buChar char="»"/>
        <a:defRPr sz="2000">
          <a:solidFill>
            <a:schemeClr val="tx2"/>
          </a:solidFill>
          <a:latin typeface="+mj-lt"/>
        </a:defRPr>
      </a:lvl5pPr>
      <a:lvl6pPr marL="2514600" indent="-228600" algn="l" rtl="0" fontAlgn="base">
        <a:spcBef>
          <a:spcPct val="20000"/>
        </a:spcBef>
        <a:spcAft>
          <a:spcPct val="0"/>
        </a:spcAft>
        <a:buChar char="»"/>
        <a:defRPr sz="2000">
          <a:solidFill>
            <a:schemeClr val="tx2"/>
          </a:solidFill>
          <a:latin typeface="+mj-lt"/>
        </a:defRPr>
      </a:lvl6pPr>
      <a:lvl7pPr marL="2971800" indent="-228600" algn="l" rtl="0" fontAlgn="base">
        <a:spcBef>
          <a:spcPct val="20000"/>
        </a:spcBef>
        <a:spcAft>
          <a:spcPct val="0"/>
        </a:spcAft>
        <a:buChar char="»"/>
        <a:defRPr sz="2000">
          <a:solidFill>
            <a:schemeClr val="tx2"/>
          </a:solidFill>
          <a:latin typeface="+mj-lt"/>
        </a:defRPr>
      </a:lvl7pPr>
      <a:lvl8pPr marL="3429000" indent="-228600" algn="l" rtl="0" fontAlgn="base">
        <a:spcBef>
          <a:spcPct val="20000"/>
        </a:spcBef>
        <a:spcAft>
          <a:spcPct val="0"/>
        </a:spcAft>
        <a:buChar char="»"/>
        <a:defRPr sz="2000">
          <a:solidFill>
            <a:schemeClr val="tx2"/>
          </a:solidFill>
          <a:latin typeface="+mj-lt"/>
        </a:defRPr>
      </a:lvl8pPr>
      <a:lvl9pPr marL="3886200" indent="-228600" algn="l" rtl="0" fontAlgn="base">
        <a:spcBef>
          <a:spcPct val="20000"/>
        </a:spcBef>
        <a:spcAft>
          <a:spcPct val="0"/>
        </a:spcAft>
        <a:buChar char="»"/>
        <a:defRPr sz="2000">
          <a:solidFill>
            <a:schemeClr val="tx2"/>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219200"/>
            <a:ext cx="7924800" cy="1012825"/>
          </a:xfrm>
        </p:spPr>
        <p:txBody>
          <a:bodyPr/>
          <a:lstStyle/>
          <a:p>
            <a:r>
              <a:rPr lang="en-US" sz="4000" smtClean="0"/>
              <a:t>Linux</a:t>
            </a:r>
            <a:endParaRPr lang="en-US" sz="3600">
              <a:solidFill>
                <a:srgbClr val="C4D806"/>
              </a:solidFill>
            </a:endParaRPr>
          </a:p>
        </p:txBody>
      </p:sp>
      <p:sp>
        <p:nvSpPr>
          <p:cNvPr id="2051" name="Rectangle 3"/>
          <p:cNvSpPr>
            <a:spLocks noGrp="1" noChangeArrowheads="1"/>
          </p:cNvSpPr>
          <p:nvPr>
            <p:ph type="subTitle" idx="1"/>
          </p:nvPr>
        </p:nvSpPr>
        <p:spPr/>
        <p:txBody>
          <a:bodyPr/>
          <a:lstStyle/>
          <a:p>
            <a:r>
              <a:rPr lang="en-US" err="1" smtClean="0"/>
              <a:t>Hoàng</a:t>
            </a:r>
            <a:r>
              <a:rPr lang="en-US" smtClean="0"/>
              <a:t> </a:t>
            </a:r>
            <a:r>
              <a:rPr lang="en-US" err="1" smtClean="0"/>
              <a:t>Đức</a:t>
            </a:r>
            <a:r>
              <a:rPr lang="en-US" smtClean="0"/>
              <a:t> </a:t>
            </a:r>
            <a:r>
              <a:rPr lang="en-US" err="1" smtClean="0"/>
              <a:t>Quang</a:t>
            </a:r>
            <a:endParaRPr lang="en-US"/>
          </a:p>
        </p:txBody>
      </p:sp>
      <p:sp>
        <p:nvSpPr>
          <p:cNvPr id="4" name="Rectangle 2"/>
          <p:cNvSpPr txBox="1">
            <a:spLocks noChangeArrowheads="1"/>
          </p:cNvSpPr>
          <p:nvPr/>
        </p:nvSpPr>
        <p:spPr bwMode="auto">
          <a:xfrm>
            <a:off x="762000" y="3406775"/>
            <a:ext cx="7924800" cy="1012825"/>
          </a:xfrm>
          <a:prstGeom prst="rect">
            <a:avLst/>
          </a:prstGeom>
          <a:noFill/>
          <a:ln w="9525">
            <a:noFill/>
            <a:miter lim="800000"/>
            <a:headEnd/>
            <a:tailEnd/>
          </a:ln>
          <a:effectLst>
            <a:outerShdw dist="28398" dir="3806097" algn="ctr" rotWithShape="0">
              <a:srgbClr val="000066">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smtClean="0">
                <a:ln>
                  <a:noFill/>
                </a:ln>
                <a:solidFill>
                  <a:srgbClr val="FF0000"/>
                </a:solidFill>
                <a:effectLst/>
                <a:uLnTx/>
                <a:uFillTx/>
                <a:latin typeface="Verdana" pitchFamily="34" charset="0"/>
                <a:ea typeface="+mj-ea"/>
                <a:cs typeface="+mj-cs"/>
              </a:rPr>
              <a:t>Lập</a:t>
            </a:r>
            <a:r>
              <a:rPr kumimoji="0" lang="en-US" sz="4000" b="1" i="0" u="none" strike="noStrike" kern="0" cap="none" spc="0" normalizeH="0" noProof="0" smtClean="0">
                <a:ln>
                  <a:noFill/>
                </a:ln>
                <a:solidFill>
                  <a:srgbClr val="FF0000"/>
                </a:solidFill>
                <a:effectLst/>
                <a:uLnTx/>
                <a:uFillTx/>
                <a:latin typeface="Verdana" pitchFamily="34" charset="0"/>
                <a:ea typeface="+mj-ea"/>
                <a:cs typeface="+mj-cs"/>
              </a:rPr>
              <a:t> trình C trên </a:t>
            </a:r>
            <a:r>
              <a:rPr kumimoji="0" lang="en-US" sz="4000" b="1" i="0" u="none" strike="noStrike" kern="0" cap="none" spc="0" normalizeH="0" baseline="0" noProof="0" smtClean="0">
                <a:ln>
                  <a:noFill/>
                </a:ln>
                <a:solidFill>
                  <a:srgbClr val="FF0000"/>
                </a:solidFill>
                <a:effectLst/>
                <a:uLnTx/>
                <a:uFillTx/>
                <a:latin typeface="Verdana" pitchFamily="34" charset="0"/>
                <a:ea typeface="+mj-ea"/>
                <a:cs typeface="+mj-cs"/>
              </a:rPr>
              <a:t>Linux</a:t>
            </a:r>
            <a:endParaRPr kumimoji="0" lang="en-US" sz="3600" b="1" i="0" u="none" strike="noStrike" kern="0" cap="none" spc="0" normalizeH="0" baseline="0" noProof="0">
              <a:ln>
                <a:noFill/>
              </a:ln>
              <a:solidFill>
                <a:srgbClr val="FF0000"/>
              </a:solidFill>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Biên dịch ‘thông minh’</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Với các chương trình nhỏ, chúng ta không quan tâm đến thời gian biên dịch chương trình</a:t>
            </a:r>
          </a:p>
          <a:p>
            <a:pPr algn="just">
              <a:lnSpc>
                <a:spcPct val="90000"/>
              </a:lnSpc>
            </a:pPr>
            <a:r>
              <a:rPr lang="en-US" smtClean="0"/>
              <a:t>Với các chương trình lớn, ví dụ như hệ điều hành, có rất nhiều tập tin mã nguồn cần biên dịch, công cụ make sẽ biên dịch lại chỉ những tập tin có sự thay đổi kể từ lần biên dịch cuối</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None/>
            </a:pPr>
            <a:r>
              <a:rPr lang="en-US" sz="1800" smtClean="0"/>
              <a:t>#include &lt;string.h&gt;</a:t>
            </a:r>
          </a:p>
          <a:p>
            <a:pPr>
              <a:buNone/>
            </a:pPr>
            <a:r>
              <a:rPr lang="en-US" sz="1800" smtClean="0"/>
              <a:t>#include &lt;sys/types.h&gt;</a:t>
            </a:r>
          </a:p>
          <a:p>
            <a:pPr>
              <a:buNone/>
            </a:pPr>
            <a:r>
              <a:rPr lang="en-US" sz="1800" smtClean="0"/>
              <a:t>#include &lt;sys/socket.h&gt;</a:t>
            </a:r>
          </a:p>
          <a:p>
            <a:pPr>
              <a:buNone/>
            </a:pPr>
            <a:r>
              <a:rPr lang="en-US" sz="1800" smtClean="0"/>
              <a:t>#include &lt;netinet/in.h&gt;</a:t>
            </a:r>
          </a:p>
          <a:p>
            <a:pPr>
              <a:buNone/>
            </a:pPr>
            <a:r>
              <a:rPr lang="en-US" sz="1800" smtClean="0"/>
              <a:t>#define MYPORT 3334</a:t>
            </a:r>
          </a:p>
          <a:p>
            <a:pPr>
              <a:buNone/>
            </a:pPr>
            <a:r>
              <a:rPr lang="en-US" sz="1800" smtClean="0"/>
              <a:t>int main()  {</a:t>
            </a:r>
          </a:p>
          <a:p>
            <a:pPr>
              <a:buNone/>
            </a:pPr>
            <a:r>
              <a:rPr lang="en-US" sz="1800" smtClean="0"/>
              <a:t>int sockfd;  /* socket file descriptor */</a:t>
            </a:r>
          </a:p>
          <a:p>
            <a:pPr>
              <a:buNone/>
            </a:pPr>
            <a:r>
              <a:rPr lang="en-US" sz="1800" smtClean="0"/>
              <a:t>struct sockaddr_in my_addr;</a:t>
            </a:r>
          </a:p>
          <a:p>
            <a:pPr>
              <a:buNone/>
            </a:pPr>
            <a:r>
              <a:rPr lang="en-US" sz="1800" smtClean="0"/>
              <a:t>sockfd = socket(AF_INET, SOCK_STREAM, 0);</a:t>
            </a:r>
          </a:p>
          <a:p>
            <a:pPr>
              <a:buNone/>
            </a:pPr>
            <a:r>
              <a:rPr lang="en-US" sz="1800" smtClean="0"/>
              <a:t>if((sockfd = socket(AF_INET, SOCK_STREAM, 0)) == -1) {</a:t>
            </a:r>
          </a:p>
          <a:p>
            <a:pPr>
              <a:buNone/>
            </a:pPr>
            <a:r>
              <a:rPr lang="en-US" sz="1800" smtClean="0"/>
              <a:t>  perror("Server-socket() error lol!");</a:t>
            </a:r>
          </a:p>
          <a:p>
            <a:pPr>
              <a:buNone/>
            </a:pPr>
            <a:r>
              <a:rPr lang="en-US" sz="1800" smtClean="0"/>
              <a:t>  exit(1);</a:t>
            </a:r>
          </a:p>
          <a:p>
            <a:pPr>
              <a:buNone/>
            </a:pPr>
            <a:r>
              <a:rPr lang="en-US" sz="1800" smtClean="0"/>
              <a:t>}</a:t>
            </a:r>
          </a:p>
          <a:p>
            <a:pPr>
              <a:buNone/>
            </a:pPr>
            <a:r>
              <a:rPr lang="en-US" sz="1800" smtClean="0"/>
              <a:t>else</a:t>
            </a:r>
          </a:p>
          <a:p>
            <a:pPr>
              <a:buNone/>
            </a:pPr>
            <a:r>
              <a:rPr lang="en-US" sz="1800" smtClean="0"/>
              <a:t>  printf("Server-socket() sockfd is OK...\n");</a:t>
            </a:r>
          </a:p>
          <a:p>
            <a:pPr>
              <a:lnSpc>
                <a:spcPct val="90000"/>
              </a:lnSpc>
              <a:buNone/>
            </a:pPr>
            <a:endParaRPr lang="en-US" sz="180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 (2)</a:t>
            </a:r>
            <a:endParaRPr lang="en-US"/>
          </a:p>
        </p:txBody>
      </p:sp>
      <p:sp>
        <p:nvSpPr>
          <p:cNvPr id="66563" name="Rectangle 3"/>
          <p:cNvSpPr>
            <a:spLocks noGrp="1" noChangeArrowheads="1"/>
          </p:cNvSpPr>
          <p:nvPr>
            <p:ph type="body" idx="1"/>
          </p:nvPr>
        </p:nvSpPr>
        <p:spPr>
          <a:xfrm>
            <a:off x="838200" y="1295400"/>
            <a:ext cx="7848600" cy="5029200"/>
          </a:xfrm>
        </p:spPr>
        <p:txBody>
          <a:bodyPr/>
          <a:lstStyle/>
          <a:p>
            <a:pPr>
              <a:buNone/>
            </a:pPr>
            <a:r>
              <a:rPr lang="en-US" sz="1800" smtClean="0"/>
              <a:t>/* host byte order */</a:t>
            </a:r>
          </a:p>
          <a:p>
            <a:pPr>
              <a:buNone/>
            </a:pPr>
            <a:r>
              <a:rPr lang="en-US" sz="1800" smtClean="0"/>
              <a:t>my_addr.sin_family = AF_INET;</a:t>
            </a:r>
          </a:p>
          <a:p>
            <a:pPr>
              <a:buNone/>
            </a:pPr>
            <a:r>
              <a:rPr lang="en-US" sz="1800" smtClean="0"/>
              <a:t>/* short, network byte order */</a:t>
            </a:r>
          </a:p>
          <a:p>
            <a:pPr>
              <a:buNone/>
            </a:pPr>
            <a:r>
              <a:rPr lang="en-US" sz="1800" smtClean="0"/>
              <a:t>my_addr.sin_port = htons(MYPORT);</a:t>
            </a:r>
          </a:p>
          <a:p>
            <a:pPr>
              <a:buNone/>
            </a:pPr>
            <a:r>
              <a:rPr lang="en-US" sz="1800" smtClean="0"/>
              <a:t>my_addr.sin_addr.s_addr = INADDR_ANY;</a:t>
            </a:r>
          </a:p>
          <a:p>
            <a:pPr>
              <a:buNone/>
            </a:pPr>
            <a:r>
              <a:rPr lang="en-US" sz="1800" smtClean="0"/>
              <a:t>/* zero the rest of the struct */</a:t>
            </a:r>
          </a:p>
          <a:p>
            <a:pPr>
              <a:buNone/>
            </a:pPr>
            <a:r>
              <a:rPr lang="en-US" sz="1800" smtClean="0"/>
              <a:t>memset(&amp;(my_addr.sin_zero), 0, 8); </a:t>
            </a:r>
          </a:p>
          <a:p>
            <a:pPr>
              <a:buNone/>
            </a:pPr>
            <a:r>
              <a:rPr lang="en-US" sz="1800" smtClean="0"/>
              <a:t>if(bind(sockfd, (struct sockaddr *)&amp;my_addr, sizeof(structsockaddr)) == -1) {</a:t>
            </a:r>
          </a:p>
          <a:p>
            <a:pPr>
              <a:buNone/>
            </a:pPr>
            <a:r>
              <a:rPr lang="en-US" sz="1800" smtClean="0"/>
              <a:t>  perror("Server-bind() error lol!");</a:t>
            </a:r>
          </a:p>
          <a:p>
            <a:pPr>
              <a:buNone/>
            </a:pPr>
            <a:r>
              <a:rPr lang="en-US" sz="1800" smtClean="0"/>
              <a:t>  exit(1);</a:t>
            </a:r>
          </a:p>
          <a:p>
            <a:pPr>
              <a:buNone/>
            </a:pPr>
            <a:r>
              <a:rPr lang="en-US" sz="1800" smtClean="0"/>
              <a:t>}</a:t>
            </a:r>
          </a:p>
          <a:p>
            <a:pPr>
              <a:buNone/>
            </a:pPr>
            <a:r>
              <a:rPr lang="en-US" sz="1800" smtClean="0"/>
              <a:t>else</a:t>
            </a:r>
          </a:p>
          <a:p>
            <a:pPr>
              <a:buNone/>
            </a:pPr>
            <a:r>
              <a:rPr lang="en-US" sz="1800" smtClean="0"/>
              <a:t>  printf("Server-bind() is OK...\n");</a:t>
            </a:r>
          </a:p>
          <a:p>
            <a:pPr>
              <a:buNone/>
            </a:pPr>
            <a:r>
              <a:rPr lang="en-US" sz="1800" smtClean="0"/>
              <a:t>/*....other codes....*/ </a:t>
            </a:r>
          </a:p>
          <a:p>
            <a:pPr>
              <a:buNone/>
            </a:pPr>
            <a:r>
              <a:rPr lang="en-US" sz="1800" smtClean="0"/>
              <a:t>return 0;</a:t>
            </a:r>
          </a:p>
          <a:p>
            <a:pPr>
              <a:buNone/>
            </a:pPr>
            <a:r>
              <a:rPr lang="en-US" sz="1800" smtClean="0"/>
              <a:t>}</a:t>
            </a:r>
          </a:p>
          <a:p>
            <a:pPr>
              <a:lnSpc>
                <a:spcPct val="90000"/>
              </a:lnSpc>
            </a:pPr>
            <a:endParaRPr lang="en-US" sz="18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 (3)</a:t>
            </a:r>
            <a:endParaRPr lang="en-US"/>
          </a:p>
        </p:txBody>
      </p:sp>
      <p:sp>
        <p:nvSpPr>
          <p:cNvPr id="66563" name="Rectangle 3"/>
          <p:cNvSpPr>
            <a:spLocks noGrp="1" noChangeArrowheads="1"/>
          </p:cNvSpPr>
          <p:nvPr>
            <p:ph type="body" idx="1"/>
          </p:nvPr>
        </p:nvSpPr>
        <p:spPr>
          <a:xfrm>
            <a:off x="838200" y="1219200"/>
            <a:ext cx="7848600" cy="5029200"/>
          </a:xfrm>
        </p:spPr>
        <p:txBody>
          <a:bodyPr/>
          <a:lstStyle/>
          <a:p>
            <a:pPr>
              <a:buNone/>
            </a:pPr>
            <a:r>
              <a:rPr lang="en-US" sz="1800" smtClean="0"/>
              <a:t>#include &lt;unistd.h&gt;</a:t>
            </a:r>
          </a:p>
          <a:p>
            <a:pPr>
              <a:buNone/>
            </a:pPr>
            <a:r>
              <a:rPr lang="en-US" sz="1800" smtClean="0"/>
              <a:t>#include &lt;sys/types.h&gt;</a:t>
            </a:r>
          </a:p>
          <a:p>
            <a:pPr>
              <a:buNone/>
            </a:pPr>
            <a:r>
              <a:rPr lang="en-US" sz="1800" smtClean="0"/>
              <a:t>#include &lt;sys/socket.h&gt;</a:t>
            </a:r>
          </a:p>
          <a:p>
            <a:pPr>
              <a:buNone/>
            </a:pPr>
            <a:r>
              <a:rPr lang="en-US" sz="1800" smtClean="0"/>
              <a:t>#include &lt;netinet/in.h&gt; </a:t>
            </a:r>
          </a:p>
          <a:p>
            <a:pPr>
              <a:buNone/>
            </a:pPr>
            <a:r>
              <a:rPr lang="en-US" sz="1800" smtClean="0"/>
              <a:t>#define DEST_IP "127.0.0.1"</a:t>
            </a:r>
          </a:p>
          <a:p>
            <a:pPr>
              <a:buNone/>
            </a:pPr>
            <a:r>
              <a:rPr lang="en-US" sz="1800" smtClean="0"/>
              <a:t>#define DEST_PORT 80 </a:t>
            </a:r>
          </a:p>
          <a:p>
            <a:pPr>
              <a:buNone/>
            </a:pPr>
            <a:r>
              <a:rPr lang="en-US" sz="1800" smtClean="0"/>
              <a:t>int main(int argc, char *argv[ ]) {</a:t>
            </a:r>
          </a:p>
          <a:p>
            <a:pPr>
              <a:buNone/>
            </a:pPr>
            <a:r>
              <a:rPr lang="en-US" sz="1800" smtClean="0"/>
              <a:t>int sockfd;</a:t>
            </a:r>
          </a:p>
          <a:p>
            <a:pPr>
              <a:buNone/>
            </a:pPr>
            <a:r>
              <a:rPr lang="en-US" sz="1800" smtClean="0"/>
              <a:t>/* will hold the destination addr */</a:t>
            </a:r>
          </a:p>
          <a:p>
            <a:pPr>
              <a:buNone/>
            </a:pPr>
            <a:r>
              <a:rPr lang="en-US" sz="1800" smtClean="0"/>
              <a:t>struct sockaddr_in dest_addr; </a:t>
            </a:r>
          </a:p>
          <a:p>
            <a:pPr>
              <a:buNone/>
            </a:pPr>
            <a:r>
              <a:rPr lang="en-US" sz="1800" smtClean="0"/>
              <a:t>sockfd = socket(AF_INET, SOCK_STREAM, 0); </a:t>
            </a:r>
          </a:p>
          <a:p>
            <a:pPr>
              <a:buNone/>
            </a:pPr>
            <a:r>
              <a:rPr lang="en-US" sz="1800" smtClean="0"/>
              <a:t>if(sockfd == -1) {</a:t>
            </a:r>
          </a:p>
          <a:p>
            <a:pPr>
              <a:buNone/>
            </a:pPr>
            <a:r>
              <a:rPr lang="en-US" sz="1800" smtClean="0"/>
              <a:t>  perror("Client-socket() error lol!");</a:t>
            </a:r>
          </a:p>
          <a:p>
            <a:pPr>
              <a:buNone/>
            </a:pPr>
            <a:r>
              <a:rPr lang="en-US" sz="1800" smtClean="0"/>
              <a:t>  exit(1);</a:t>
            </a:r>
          </a:p>
          <a:p>
            <a:pPr>
              <a:buNone/>
            </a:pPr>
            <a:r>
              <a:rPr lang="en-US" sz="1800" smtClean="0"/>
              <a:t>}</a:t>
            </a:r>
          </a:p>
          <a:p>
            <a:pPr>
              <a:buNone/>
            </a:pPr>
            <a:r>
              <a:rPr lang="en-US" sz="1800" smtClean="0"/>
              <a:t>else</a:t>
            </a:r>
          </a:p>
          <a:p>
            <a:pPr>
              <a:buNone/>
            </a:pPr>
            <a:r>
              <a:rPr lang="en-US" sz="1800" smtClean="0"/>
              <a:t>  printf("Client-socket() sockfd is OK...\n");</a:t>
            </a:r>
          </a:p>
          <a:p>
            <a:pPr>
              <a:buNone/>
            </a:pPr>
            <a:r>
              <a:rPr lang="en-US" sz="1800" smtClean="0"/>
              <a:t> </a:t>
            </a:r>
          </a:p>
          <a:p>
            <a:pPr>
              <a:lnSpc>
                <a:spcPct val="90000"/>
              </a:lnSpc>
            </a:pPr>
            <a:endParaRPr lang="en-US" sz="180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 (4)</a:t>
            </a:r>
            <a:endParaRPr lang="en-US"/>
          </a:p>
        </p:txBody>
      </p:sp>
      <p:sp>
        <p:nvSpPr>
          <p:cNvPr id="66563" name="Rectangle 3"/>
          <p:cNvSpPr>
            <a:spLocks noGrp="1" noChangeArrowheads="1"/>
          </p:cNvSpPr>
          <p:nvPr>
            <p:ph type="body" idx="1"/>
          </p:nvPr>
        </p:nvSpPr>
        <p:spPr>
          <a:xfrm>
            <a:off x="838200" y="1295400"/>
            <a:ext cx="7848600" cy="5029200"/>
          </a:xfrm>
        </p:spPr>
        <p:txBody>
          <a:bodyPr/>
          <a:lstStyle/>
          <a:p>
            <a:pPr>
              <a:buNone/>
            </a:pPr>
            <a:r>
              <a:rPr lang="en-US" sz="1800" smtClean="0"/>
              <a:t>/* host byte order */</a:t>
            </a:r>
          </a:p>
          <a:p>
            <a:pPr>
              <a:buNone/>
            </a:pPr>
            <a:r>
              <a:rPr lang="en-US" sz="1800" smtClean="0"/>
              <a:t>dest_addr.sin_family = AF_INET;</a:t>
            </a:r>
          </a:p>
          <a:p>
            <a:pPr>
              <a:buNone/>
            </a:pPr>
            <a:r>
              <a:rPr lang="en-US" sz="1800" smtClean="0"/>
              <a:t>/* short, network byte order */</a:t>
            </a:r>
          </a:p>
          <a:p>
            <a:pPr>
              <a:buNone/>
            </a:pPr>
            <a:r>
              <a:rPr lang="en-US" sz="1800" smtClean="0"/>
              <a:t>dest_addr.sin_port = htons(DEST_PORT);</a:t>
            </a:r>
          </a:p>
          <a:p>
            <a:pPr>
              <a:buNone/>
            </a:pPr>
            <a:r>
              <a:rPr lang="en-US" sz="1800" smtClean="0"/>
              <a:t>dest_addr.sin_addr.s_addr = inet_addr(DEST_IP); </a:t>
            </a:r>
          </a:p>
          <a:p>
            <a:pPr>
              <a:buNone/>
            </a:pPr>
            <a:r>
              <a:rPr lang="en-US" sz="1800" smtClean="0"/>
              <a:t>/* zero the rest of the struct */</a:t>
            </a:r>
          </a:p>
          <a:p>
            <a:pPr>
              <a:buNone/>
            </a:pPr>
            <a:r>
              <a:rPr lang="en-US" sz="1800" smtClean="0"/>
              <a:t>memset(&amp;(dest_addr.sin_zero), 0, 8); </a:t>
            </a:r>
          </a:p>
          <a:p>
            <a:pPr>
              <a:buNone/>
            </a:pPr>
            <a:r>
              <a:rPr lang="en-US" sz="1800" smtClean="0"/>
              <a:t>if(connect(sockfd, (struct sockaddr *)&amp;dest_addr, sizeof(struct sockaddr)) == -1) {</a:t>
            </a:r>
          </a:p>
          <a:p>
            <a:pPr>
              <a:buNone/>
            </a:pPr>
            <a:r>
              <a:rPr lang="en-US" sz="1800" smtClean="0"/>
              <a:t>  perror("Client-connect() error lol");</a:t>
            </a:r>
          </a:p>
          <a:p>
            <a:pPr>
              <a:buNone/>
            </a:pPr>
            <a:r>
              <a:rPr lang="en-US" sz="1800" smtClean="0"/>
              <a:t>  exit(1);</a:t>
            </a:r>
          </a:p>
          <a:p>
            <a:pPr>
              <a:buNone/>
            </a:pPr>
            <a:r>
              <a:rPr lang="en-US" sz="1800" smtClean="0"/>
              <a:t>}</a:t>
            </a:r>
          </a:p>
          <a:p>
            <a:pPr>
              <a:buNone/>
            </a:pPr>
            <a:r>
              <a:rPr lang="en-US" sz="1800" smtClean="0"/>
              <a:t>else</a:t>
            </a:r>
          </a:p>
          <a:p>
            <a:pPr>
              <a:buNone/>
            </a:pPr>
            <a:r>
              <a:rPr lang="en-US" sz="1800" smtClean="0"/>
              <a:t>  printf("Client-connect() is OK...\n");</a:t>
            </a:r>
          </a:p>
          <a:p>
            <a:pPr>
              <a:buNone/>
            </a:pPr>
            <a:r>
              <a:rPr lang="en-US" sz="1800" smtClean="0"/>
              <a:t>/*...other codes...*/</a:t>
            </a:r>
          </a:p>
          <a:p>
            <a:pPr>
              <a:buNone/>
            </a:pPr>
            <a:r>
              <a:rPr lang="en-US" sz="1800" smtClean="0"/>
              <a:t>return 0;</a:t>
            </a:r>
          </a:p>
          <a:p>
            <a:pPr>
              <a:buNone/>
            </a:pPr>
            <a:r>
              <a:rPr lang="en-US" sz="1800" smtClean="0"/>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Sự phụ thuộc (dependency)</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Một tập tin có thể phụ thuộc vào các tập tin khác</a:t>
            </a:r>
          </a:p>
          <a:p>
            <a:pPr lvl="1">
              <a:lnSpc>
                <a:spcPct val="90000"/>
              </a:lnSpc>
            </a:pPr>
            <a:r>
              <a:rPr lang="en-US" smtClean="0"/>
              <a:t>Ví dụ tập tin mã nguồn C phụ thuộc vào tập tin header (.h)</a:t>
            </a:r>
          </a:p>
          <a:p>
            <a:pPr lvl="1">
              <a:lnSpc>
                <a:spcPct val="90000"/>
              </a:lnSpc>
            </a:pPr>
            <a:r>
              <a:rPr lang="en-US" smtClean="0"/>
              <a:t>Nếu tập tin header (.h) thay đổi, các tập tin mã nguồn .c có #include tập tin header này sẽ phải biên dịch lại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Sự phụ thuộc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graphicFrame>
        <p:nvGraphicFramePr>
          <p:cNvPr id="4098" name="Organization Chart 2"/>
          <p:cNvGraphicFramePr>
            <a:graphicFrameLocks/>
          </p:cNvGraphicFramePr>
          <p:nvPr/>
        </p:nvGraphicFramePr>
        <p:xfrm>
          <a:off x="609600" y="1905000"/>
          <a:ext cx="8261350" cy="4114800"/>
        </p:xfrm>
        <a:graphic>
          <a:graphicData uri="http://schemas.openxmlformats.org/drawingml/2006/compatibility">
            <com:legacyDrawing xmlns:com="http://schemas.openxmlformats.org/drawingml/2006/compatibility" spid="_x0000_s4098"/>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Sự phụ thuộc (3)</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graphicFrame>
        <p:nvGraphicFramePr>
          <p:cNvPr id="5122" name="Organization Chart 2"/>
          <p:cNvGraphicFramePr>
            <a:graphicFrameLocks/>
          </p:cNvGraphicFramePr>
          <p:nvPr/>
        </p:nvGraphicFramePr>
        <p:xfrm>
          <a:off x="609600" y="1981200"/>
          <a:ext cx="8261350" cy="4114800"/>
        </p:xfrm>
        <a:graphic>
          <a:graphicData uri="http://schemas.openxmlformats.org/drawingml/2006/compatibility">
            <com:legacyDrawing xmlns:com="http://schemas.openxmlformats.org/drawingml/2006/compatibility" spid="_x0000_s512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Sự phụ thuộc (4)</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graphicFrame>
        <p:nvGraphicFramePr>
          <p:cNvPr id="6146" name="Organization Chart 2"/>
          <p:cNvGraphicFramePr>
            <a:graphicFrameLocks/>
          </p:cNvGraphicFramePr>
          <p:nvPr/>
        </p:nvGraphicFramePr>
        <p:xfrm>
          <a:off x="577850" y="1981200"/>
          <a:ext cx="8261350" cy="4114800"/>
        </p:xfrm>
        <a:graphic>
          <a:graphicData uri="http://schemas.openxmlformats.org/drawingml/2006/compatibility">
            <com:legacyDrawing xmlns:com="http://schemas.openxmlformats.org/drawingml/2006/compatibility" spid="_x0000_s614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“Rule” của makefile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FontTx/>
              <a:buNone/>
            </a:pPr>
            <a:r>
              <a:rPr lang="en-US" smtClean="0"/>
              <a:t>hello: demo.c</a:t>
            </a:r>
          </a:p>
          <a:p>
            <a:pPr algn="just">
              <a:buFontTx/>
              <a:buNone/>
            </a:pPr>
            <a:r>
              <a:rPr lang="en-US" smtClean="0"/>
              <a:t>			gcc demo.c –o hello</a:t>
            </a:r>
          </a:p>
          <a:p>
            <a:pPr algn="just">
              <a:lnSpc>
                <a:spcPct val="90000"/>
              </a:lnSpc>
              <a:buNone/>
            </a:pPr>
            <a:endParaRPr lang="en-US" smtClean="0"/>
          </a:p>
          <a:p>
            <a:pPr algn="just">
              <a:lnSpc>
                <a:spcPct val="90000"/>
              </a:lnSpc>
            </a:pPr>
            <a:endParaRPr lang="en-US" smtClean="0"/>
          </a:p>
          <a:p>
            <a:pPr algn="just">
              <a:lnSpc>
                <a:spcPct val="90000"/>
              </a:lnSpc>
            </a:pPr>
            <a:r>
              <a:rPr lang="en-US" smtClean="0"/>
              <a:t>Lưu thành tập tin có tên: “Makefile” trong cùng thư mục với tập tin hello.c</a:t>
            </a:r>
          </a:p>
          <a:p>
            <a:pPr algn="just">
              <a:lnSpc>
                <a:spcPct val="90000"/>
              </a:lnSpc>
            </a:pPr>
            <a:r>
              <a:rPr lang="en-US" smtClean="0"/>
              <a:t>Để biên dịch, gõ lệnh: make</a:t>
            </a:r>
          </a:p>
          <a:p>
            <a:pPr algn="just">
              <a:lnSpc>
                <a:spcPct val="90000"/>
              </a:lnSpc>
            </a:pPr>
            <a:r>
              <a:rPr lang="en-US" smtClean="0"/>
              <a:t>Kết quả sẽ biên dịch thành tập tin hello</a:t>
            </a:r>
          </a:p>
        </p:txBody>
      </p:sp>
      <p:sp>
        <p:nvSpPr>
          <p:cNvPr id="4" name="Line 5"/>
          <p:cNvSpPr>
            <a:spLocks noChangeShapeType="1"/>
          </p:cNvSpPr>
          <p:nvPr/>
        </p:nvSpPr>
        <p:spPr bwMode="auto">
          <a:xfrm flipH="1">
            <a:off x="3581400" y="1600200"/>
            <a:ext cx="1447800" cy="152400"/>
          </a:xfrm>
          <a:prstGeom prst="line">
            <a:avLst/>
          </a:prstGeom>
          <a:noFill/>
          <a:ln w="95250">
            <a:solidFill>
              <a:srgbClr val="FF0000"/>
            </a:solidFill>
            <a:round/>
            <a:headEnd/>
            <a:tailEnd type="triangle" w="med" len="med"/>
          </a:ln>
          <a:effectLst/>
        </p:spPr>
        <p:txBody>
          <a:bodyPr/>
          <a:lstStyle/>
          <a:p>
            <a:endParaRPr lang="en-US">
              <a:solidFill>
                <a:srgbClr val="FFFF00"/>
              </a:solidFill>
            </a:endParaRPr>
          </a:p>
        </p:txBody>
      </p:sp>
      <p:sp>
        <p:nvSpPr>
          <p:cNvPr id="5" name="Line 7"/>
          <p:cNvSpPr>
            <a:spLocks noChangeShapeType="1"/>
          </p:cNvSpPr>
          <p:nvPr/>
        </p:nvSpPr>
        <p:spPr bwMode="auto">
          <a:xfrm flipH="1" flipV="1">
            <a:off x="6477000" y="2362200"/>
            <a:ext cx="533400" cy="228600"/>
          </a:xfrm>
          <a:prstGeom prst="line">
            <a:avLst/>
          </a:prstGeom>
          <a:noFill/>
          <a:ln w="95250">
            <a:solidFill>
              <a:srgbClr val="FF0000"/>
            </a:solidFill>
            <a:round/>
            <a:headEnd/>
            <a:tailEnd type="triangle" w="med" len="med"/>
          </a:ln>
          <a:effectLst/>
        </p:spPr>
        <p:txBody>
          <a:bodyPr/>
          <a:lstStyle/>
          <a:p>
            <a:endParaRPr lang="en-US">
              <a:solidFill>
                <a:srgbClr val="FFFF00"/>
              </a:solidFill>
            </a:endParaRPr>
          </a:p>
        </p:txBody>
      </p:sp>
      <p:sp>
        <p:nvSpPr>
          <p:cNvPr id="6" name="Text Box 8"/>
          <p:cNvSpPr txBox="1">
            <a:spLocks noChangeArrowheads="1"/>
          </p:cNvSpPr>
          <p:nvPr/>
        </p:nvSpPr>
        <p:spPr bwMode="auto">
          <a:xfrm>
            <a:off x="3751063" y="2590800"/>
            <a:ext cx="5240537" cy="584775"/>
          </a:xfrm>
          <a:prstGeom prst="rect">
            <a:avLst/>
          </a:prstGeom>
          <a:noFill/>
          <a:ln w="9525">
            <a:noFill/>
            <a:miter lim="800000"/>
            <a:headEnd/>
            <a:tailEnd/>
          </a:ln>
          <a:effectLst/>
        </p:spPr>
        <p:txBody>
          <a:bodyPr wrap="none">
            <a:spAutoFit/>
          </a:bodyPr>
          <a:lstStyle/>
          <a:p>
            <a:r>
              <a:rPr lang="en-US" sz="3200" smtClean="0">
                <a:solidFill>
                  <a:srgbClr val="FFFF00"/>
                </a:solidFill>
                <a:effectLst>
                  <a:outerShdw blurRad="38100" dist="38100" dir="2700000" algn="tl">
                    <a:srgbClr val="000000"/>
                  </a:outerShdw>
                </a:effectLst>
              </a:rPr>
              <a:t>hello.c biên dịch thành </a:t>
            </a:r>
            <a:r>
              <a:rPr lang="en-US" sz="3200">
                <a:solidFill>
                  <a:srgbClr val="FFFF00"/>
                </a:solidFill>
                <a:effectLst>
                  <a:outerShdw blurRad="38100" dist="38100" dir="2700000" algn="tl">
                    <a:srgbClr val="000000"/>
                  </a:outerShdw>
                </a:effectLst>
              </a:rPr>
              <a:t>hello</a:t>
            </a:r>
          </a:p>
        </p:txBody>
      </p:sp>
      <p:sp>
        <p:nvSpPr>
          <p:cNvPr id="10" name="Text Box 6"/>
          <p:cNvSpPr txBox="1">
            <a:spLocks noChangeArrowheads="1"/>
          </p:cNvSpPr>
          <p:nvPr/>
        </p:nvSpPr>
        <p:spPr bwMode="auto">
          <a:xfrm>
            <a:off x="4495800" y="1066800"/>
            <a:ext cx="4488728" cy="1077218"/>
          </a:xfrm>
          <a:prstGeom prst="rect">
            <a:avLst/>
          </a:prstGeom>
          <a:noFill/>
          <a:ln w="9525">
            <a:noFill/>
            <a:miter lim="800000"/>
            <a:headEnd/>
            <a:tailEnd/>
          </a:ln>
          <a:effectLst/>
        </p:spPr>
        <p:txBody>
          <a:bodyPr wrap="none">
            <a:spAutoFit/>
          </a:bodyPr>
          <a:lstStyle/>
          <a:p>
            <a:r>
              <a:rPr lang="en-US" sz="3200" smtClean="0">
                <a:solidFill>
                  <a:srgbClr val="FFFF00"/>
                </a:solidFill>
                <a:effectLst>
                  <a:outerShdw blurRad="38100" dist="38100" dir="2700000" algn="tl">
                    <a:srgbClr val="000000"/>
                  </a:outerShdw>
                </a:effectLst>
              </a:rPr>
              <a:t>Dòng </a:t>
            </a:r>
            <a:r>
              <a:rPr lang="en-US" sz="3200">
                <a:solidFill>
                  <a:srgbClr val="FFFF00"/>
                </a:solidFill>
                <a:effectLst>
                  <a:outerShdw blurRad="38100" dist="38100" dir="2700000" algn="tl">
                    <a:srgbClr val="000000"/>
                  </a:outerShdw>
                </a:effectLst>
              </a:rPr>
              <a:t>– </a:t>
            </a:r>
            <a:r>
              <a:rPr lang="en-US" sz="3200" smtClean="0">
                <a:solidFill>
                  <a:srgbClr val="FFFF00"/>
                </a:solidFill>
                <a:effectLst>
                  <a:outerShdw blurRad="38100" dist="38100" dir="2700000" algn="tl">
                    <a:srgbClr val="000000"/>
                  </a:outerShdw>
                </a:effectLst>
              </a:rPr>
              <a:t>hello sẽ phụ </a:t>
            </a:r>
          </a:p>
          <a:p>
            <a:r>
              <a:rPr lang="en-US" sz="3200" smtClean="0">
                <a:solidFill>
                  <a:srgbClr val="FFFF00"/>
                </a:solidFill>
                <a:effectLst>
                  <a:outerShdw blurRad="38100" dist="38100" dir="2700000" algn="tl">
                    <a:srgbClr val="000000"/>
                  </a:outerShdw>
                </a:effectLst>
              </a:rPr>
              <a:t>thuộc vào tập tin hello.c</a:t>
            </a:r>
            <a:endParaRPr lang="en-US" sz="3200">
              <a:solidFill>
                <a:srgbClr val="FFFF00"/>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trúc của rule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FontTx/>
              <a:buNone/>
            </a:pPr>
            <a:r>
              <a:rPr lang="en-US" smtClean="0"/>
              <a:t>target:  prerequisite1 prerequisite2 …</a:t>
            </a:r>
          </a:p>
          <a:p>
            <a:pPr>
              <a:buFontTx/>
              <a:buNone/>
            </a:pPr>
            <a:r>
              <a:rPr lang="en-US" smtClean="0"/>
              <a:t>			command to make target</a:t>
            </a:r>
          </a:p>
          <a:p>
            <a:pPr>
              <a:lnSpc>
                <a:spcPct val="90000"/>
              </a:lnSpc>
            </a:pPr>
            <a:r>
              <a:rPr lang="en-US" smtClean="0"/>
              <a:t>Target là tập tin kết quả</a:t>
            </a:r>
          </a:p>
          <a:p>
            <a:pPr>
              <a:lnSpc>
                <a:spcPct val="90000"/>
              </a:lnSpc>
            </a:pPr>
            <a:r>
              <a:rPr lang="en-US" smtClean="0"/>
              <a:t>Prerequisite là các tập tin cần thiết cho target (và target sẽ được biên dịch lại nếu các tập tin prerequisite bị thay đổi)</a:t>
            </a:r>
          </a:p>
          <a:p>
            <a:pPr>
              <a:lnSpc>
                <a:spcPct val="90000"/>
              </a:lnSpc>
            </a:pPr>
            <a:r>
              <a:rPr lang="en-US" smtClean="0"/>
              <a:t>Command là lệnh dùng để biên dịch</a:t>
            </a:r>
          </a:p>
          <a:p>
            <a:pPr>
              <a:lnSpc>
                <a:spcPct val="90000"/>
              </a:lnSpc>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Dự án có nhiều target</a:t>
            </a:r>
            <a:endParaRPr lang="en-US"/>
          </a:p>
        </p:txBody>
      </p:sp>
      <p:sp>
        <p:nvSpPr>
          <p:cNvPr id="66563" name="Rectangle 3"/>
          <p:cNvSpPr>
            <a:spLocks noGrp="1" noChangeArrowheads="1"/>
          </p:cNvSpPr>
          <p:nvPr>
            <p:ph type="body" idx="1"/>
          </p:nvPr>
        </p:nvSpPr>
        <p:spPr>
          <a:xfrm>
            <a:off x="838200" y="3276600"/>
            <a:ext cx="7848600" cy="3200400"/>
          </a:xfrm>
        </p:spPr>
        <p:txBody>
          <a:bodyPr/>
          <a:lstStyle/>
          <a:p>
            <a:pPr>
              <a:spcBef>
                <a:spcPct val="50000"/>
              </a:spcBef>
              <a:buNone/>
            </a:pPr>
            <a:r>
              <a:rPr lang="en-US" sz="2400" smtClean="0">
                <a:effectLst>
                  <a:outerShdw blurRad="38100" dist="38100" dir="2700000" algn="tl">
                    <a:srgbClr val="000000"/>
                  </a:outerShdw>
                </a:effectLst>
              </a:rPr>
              <a:t>MyProject: main.o interface.o</a:t>
            </a:r>
          </a:p>
          <a:p>
            <a:pPr>
              <a:spcBef>
                <a:spcPct val="50000"/>
              </a:spcBef>
              <a:buNone/>
            </a:pPr>
            <a:r>
              <a:rPr lang="en-US" sz="2400" smtClean="0">
                <a:effectLst>
                  <a:outerShdw blurRad="38100" dist="38100" dir="2700000" algn="tl">
                    <a:srgbClr val="000000"/>
                  </a:outerShdw>
                </a:effectLst>
              </a:rPr>
              <a:t>	gcc main.o interface.o –o MyProject</a:t>
            </a:r>
          </a:p>
          <a:p>
            <a:pPr>
              <a:spcBef>
                <a:spcPct val="50000"/>
              </a:spcBef>
              <a:buNone/>
            </a:pPr>
            <a:r>
              <a:rPr lang="en-US" sz="2400" smtClean="0">
                <a:effectLst>
                  <a:outerShdw blurRad="38100" dist="38100" dir="2700000" algn="tl">
                    <a:srgbClr val="000000"/>
                  </a:outerShdw>
                </a:effectLst>
              </a:rPr>
              <a:t>main.o: main.c interface.h</a:t>
            </a:r>
          </a:p>
          <a:p>
            <a:pPr>
              <a:spcBef>
                <a:spcPct val="50000"/>
              </a:spcBef>
              <a:buNone/>
            </a:pPr>
            <a:r>
              <a:rPr lang="en-US" sz="2400" smtClean="0">
                <a:effectLst>
                  <a:outerShdw blurRad="38100" dist="38100" dir="2700000" algn="tl">
                    <a:srgbClr val="000000"/>
                  </a:outerShdw>
                </a:effectLst>
              </a:rPr>
              <a:t>	gcc –c main.c –o main.o</a:t>
            </a:r>
          </a:p>
          <a:p>
            <a:pPr>
              <a:spcBef>
                <a:spcPct val="50000"/>
              </a:spcBef>
              <a:buNone/>
            </a:pPr>
            <a:r>
              <a:rPr lang="en-US" sz="2400" smtClean="0">
                <a:effectLst>
                  <a:outerShdw blurRad="38100" dist="38100" dir="2700000" algn="tl">
                    <a:srgbClr val="000000"/>
                  </a:outerShdw>
                </a:effectLst>
              </a:rPr>
              <a:t>interface.o: interface.c interface.h</a:t>
            </a:r>
          </a:p>
          <a:p>
            <a:pPr>
              <a:spcBef>
                <a:spcPct val="50000"/>
              </a:spcBef>
              <a:buNone/>
            </a:pPr>
            <a:r>
              <a:rPr lang="en-US" sz="2400" smtClean="0">
                <a:effectLst>
                  <a:outerShdw blurRad="38100" dist="38100" dir="2700000" algn="tl">
                    <a:srgbClr val="000000"/>
                  </a:outerShdw>
                </a:effectLst>
              </a:rPr>
              <a:t>	gcc –c interface.c –o interface.o</a:t>
            </a:r>
          </a:p>
          <a:p>
            <a:pPr>
              <a:lnSpc>
                <a:spcPct val="90000"/>
              </a:lnSpc>
            </a:pPr>
            <a:endParaRPr lang="en-US" sz="2400" smtClean="0"/>
          </a:p>
        </p:txBody>
      </p:sp>
      <p:graphicFrame>
        <p:nvGraphicFramePr>
          <p:cNvPr id="7170" name="Organization Chart 2"/>
          <p:cNvGraphicFramePr>
            <a:graphicFrameLocks/>
          </p:cNvGraphicFramePr>
          <p:nvPr/>
        </p:nvGraphicFramePr>
        <p:xfrm>
          <a:off x="2971800" y="1219200"/>
          <a:ext cx="6096000" cy="3048000"/>
        </p:xfrm>
        <a:graphic>
          <a:graphicData uri="http://schemas.openxmlformats.org/drawingml/2006/compatibility">
            <com:legacyDrawing xmlns:com="http://schemas.openxmlformats.org/drawingml/2006/compatibility" spid="_x0000_s7170"/>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Target chính</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Trong tập tin Makefile, target đầu tiên được gọi là target chính</a:t>
            </a:r>
          </a:p>
          <a:p>
            <a:pPr algn="just">
              <a:lnSpc>
                <a:spcPct val="90000"/>
              </a:lnSpc>
            </a:pPr>
            <a:r>
              <a:rPr lang="en-US" smtClean="0"/>
              <a:t>Khi gõ lệnh: make, target chính sẽ được xử lý đầu tiên </a:t>
            </a:r>
          </a:p>
          <a:p>
            <a:pPr algn="just">
              <a:lnSpc>
                <a:spcPct val="90000"/>
              </a:lnSpc>
            </a:pPr>
            <a:r>
              <a:rPr lang="en-US" smtClean="0"/>
              <a:t>Có thể yêu cầu chỉ thi hành 1 target cụ thể bằng cách: make main.o</a:t>
            </a:r>
          </a:p>
          <a:p>
            <a:pPr algn="just">
              <a:lnSpc>
                <a:spcPct val="90000"/>
              </a:lnSpc>
            </a:pPr>
            <a:r>
              <a:rPr lang="en-US" smtClean="0"/>
              <a:t>Nếu tập tin interface.h thay đổi, make sẽ biên dịch lại cả 2 tập tin interface.o và main.o, và MyProject mới sẽ được biên dịch lại từ 2 tập tin .o này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Target “clean”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Dùng để xóa các tập tin kết quả trong quá trình biên dịch</a:t>
            </a:r>
          </a:p>
          <a:p>
            <a:pPr>
              <a:lnSpc>
                <a:spcPct val="90000"/>
              </a:lnSpc>
            </a:pPr>
            <a:r>
              <a:rPr lang="en-US" smtClean="0"/>
              <a:t>Trong tập tin Makefile, thêm dòng sau:</a:t>
            </a:r>
          </a:p>
          <a:p>
            <a:pPr lvl="1">
              <a:lnSpc>
                <a:spcPct val="90000"/>
              </a:lnSpc>
              <a:buNone/>
            </a:pPr>
            <a:r>
              <a:rPr lang="en-US" smtClean="0"/>
              <a:t>clean:</a:t>
            </a:r>
          </a:p>
          <a:p>
            <a:pPr lvl="1">
              <a:lnSpc>
                <a:spcPct val="90000"/>
              </a:lnSpc>
              <a:buNone/>
            </a:pPr>
            <a:r>
              <a:rPr lang="en-US" smtClean="0"/>
              <a:t>		rm –rf ./*.o</a:t>
            </a:r>
          </a:p>
          <a:p>
            <a:pPr>
              <a:lnSpc>
                <a:spcPct val="90000"/>
              </a:lnSpc>
            </a:pPr>
            <a:r>
              <a:rPr lang="en-US" smtClean="0"/>
              <a:t>Để thi hành make với target này, dùng lệnh:</a:t>
            </a:r>
          </a:p>
          <a:p>
            <a:pPr lvl="1">
              <a:lnSpc>
                <a:spcPct val="90000"/>
              </a:lnSpc>
            </a:pPr>
            <a:r>
              <a:rPr lang="en-US" smtClean="0"/>
              <a:t>make clean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8" name="Rectangle 22"/>
          <p:cNvSpPr>
            <a:spLocks noGrp="1" noChangeArrowheads="1"/>
          </p:cNvSpPr>
          <p:nvPr>
            <p:ph type="title"/>
          </p:nvPr>
        </p:nvSpPr>
        <p:spPr/>
        <p:txBody>
          <a:bodyPr/>
          <a:lstStyle/>
          <a:p>
            <a:r>
              <a:rPr lang="en-US" err="1" smtClean="0"/>
              <a:t>Nội</a:t>
            </a:r>
            <a:r>
              <a:rPr lang="en-US" smtClean="0"/>
              <a:t> dung</a:t>
            </a:r>
            <a:endParaRPr lang="en-US"/>
          </a:p>
        </p:txBody>
      </p:sp>
      <p:grpSp>
        <p:nvGrpSpPr>
          <p:cNvPr id="65548" name="Group 12"/>
          <p:cNvGrpSpPr>
            <a:grpSpLocks/>
          </p:cNvGrpSpPr>
          <p:nvPr/>
        </p:nvGrpSpPr>
        <p:grpSpPr bwMode="auto">
          <a:xfrm>
            <a:off x="1220788" y="2409825"/>
            <a:ext cx="609600" cy="609600"/>
            <a:chOff x="816" y="1872"/>
            <a:chExt cx="384" cy="384"/>
          </a:xfrm>
        </p:grpSpPr>
        <p:sp>
          <p:nvSpPr>
            <p:cNvPr id="65549"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0"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1"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2"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3" name="Oval 1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54" name="Oval 1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55"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56" name="Oval 2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57" name="Oval 2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1" name="Line 25"/>
          <p:cNvSpPr>
            <a:spLocks noChangeShapeType="1"/>
          </p:cNvSpPr>
          <p:nvPr/>
        </p:nvSpPr>
        <p:spPr bwMode="auto">
          <a:xfrm>
            <a:off x="1730375" y="2971800"/>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2" name="Text Box 26"/>
          <p:cNvSpPr txBox="1">
            <a:spLocks noChangeArrowheads="1"/>
          </p:cNvSpPr>
          <p:nvPr/>
        </p:nvSpPr>
        <p:spPr bwMode="auto">
          <a:xfrm>
            <a:off x="1958975" y="2438400"/>
            <a:ext cx="5105400" cy="461665"/>
          </a:xfrm>
          <a:prstGeom prst="rect">
            <a:avLst/>
          </a:prstGeom>
          <a:noFill/>
          <a:ln w="9525" algn="ctr">
            <a:noFill/>
            <a:miter lim="800000"/>
            <a:headEnd/>
            <a:tailEnd/>
          </a:ln>
          <a:effectLst/>
        </p:spPr>
        <p:txBody>
          <a:bodyPr wrap="square">
            <a:spAutoFit/>
          </a:bodyPr>
          <a:lstStyle/>
          <a:p>
            <a:pPr algn="l" eaLnBrk="0" hangingPunct="0"/>
            <a:r>
              <a:rPr lang="en-US" sz="2400" smtClean="0">
                <a:solidFill>
                  <a:schemeClr val="tx2"/>
                </a:solidFill>
              </a:rPr>
              <a:t>Trình biên dịch gcc và tiện ích make</a:t>
            </a:r>
            <a:endParaRPr lang="en-US" sz="2400">
              <a:solidFill>
                <a:schemeClr val="tx2"/>
              </a:solidFill>
            </a:endParaRPr>
          </a:p>
        </p:txBody>
      </p:sp>
      <p:sp>
        <p:nvSpPr>
          <p:cNvPr id="65578" name="Text Box 42"/>
          <p:cNvSpPr txBox="1">
            <a:spLocks noChangeArrowheads="1"/>
          </p:cNvSpPr>
          <p:nvPr/>
        </p:nvSpPr>
        <p:spPr bwMode="gray">
          <a:xfrm>
            <a:off x="1349375" y="2493963"/>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2</a:t>
            </a:r>
          </a:p>
        </p:txBody>
      </p:sp>
      <p:grpSp>
        <p:nvGrpSpPr>
          <p:cNvPr id="65538" name="Group 2"/>
          <p:cNvGrpSpPr>
            <a:grpSpLocks/>
          </p:cNvGrpSpPr>
          <p:nvPr/>
        </p:nvGrpSpPr>
        <p:grpSpPr bwMode="auto">
          <a:xfrm>
            <a:off x="1239838" y="4210050"/>
            <a:ext cx="609600" cy="609600"/>
            <a:chOff x="816" y="1872"/>
            <a:chExt cx="384" cy="384"/>
          </a:xfrm>
        </p:grpSpPr>
        <p:sp>
          <p:nvSpPr>
            <p:cNvPr id="65539"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40"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41"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42"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43" name="Oval 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44" name="Oval 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45"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46" name="Oval 1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47" name="Oval 1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5" name="Line 29"/>
          <p:cNvSpPr>
            <a:spLocks noChangeShapeType="1"/>
          </p:cNvSpPr>
          <p:nvPr/>
        </p:nvSpPr>
        <p:spPr bwMode="auto">
          <a:xfrm>
            <a:off x="1730375" y="477837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6" name="Text Box 30"/>
          <p:cNvSpPr txBox="1">
            <a:spLocks noChangeArrowheads="1"/>
          </p:cNvSpPr>
          <p:nvPr/>
        </p:nvSpPr>
        <p:spPr bwMode="auto">
          <a:xfrm>
            <a:off x="1958975" y="4244975"/>
            <a:ext cx="4343400" cy="457200"/>
          </a:xfrm>
          <a:prstGeom prst="rect">
            <a:avLst/>
          </a:prstGeom>
          <a:noFill/>
          <a:ln w="9525" algn="ctr">
            <a:noFill/>
            <a:miter lim="800000"/>
            <a:headEnd/>
            <a:tailEnd/>
          </a:ln>
          <a:effectLst/>
        </p:spPr>
        <p:txBody>
          <a:bodyPr>
            <a:spAutoFit/>
          </a:bodyPr>
          <a:lstStyle/>
          <a:p>
            <a:pPr algn="l" eaLnBrk="0" hangingPunct="0"/>
            <a:r>
              <a:rPr lang="en-US" sz="2400" smtClean="0">
                <a:solidFill>
                  <a:schemeClr val="tx2"/>
                </a:solidFill>
              </a:rPr>
              <a:t>Thư viện trên Linux</a:t>
            </a:r>
            <a:endParaRPr lang="en-US" sz="2400">
              <a:solidFill>
                <a:schemeClr val="tx2"/>
              </a:solidFill>
            </a:endParaRPr>
          </a:p>
        </p:txBody>
      </p:sp>
      <p:sp>
        <p:nvSpPr>
          <p:cNvPr id="65579" name="Text Box 43"/>
          <p:cNvSpPr txBox="1">
            <a:spLocks noChangeArrowheads="1"/>
          </p:cNvSpPr>
          <p:nvPr/>
        </p:nvSpPr>
        <p:spPr bwMode="gray">
          <a:xfrm>
            <a:off x="1377950" y="4278313"/>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4</a:t>
            </a:r>
          </a:p>
        </p:txBody>
      </p:sp>
      <p:sp>
        <p:nvSpPr>
          <p:cNvPr id="65563" name="Line 27"/>
          <p:cNvSpPr>
            <a:spLocks noChangeShapeType="1"/>
          </p:cNvSpPr>
          <p:nvPr/>
        </p:nvSpPr>
        <p:spPr bwMode="auto">
          <a:xfrm>
            <a:off x="1730375" y="386397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4" name="Text Box 28"/>
          <p:cNvSpPr txBox="1">
            <a:spLocks noChangeArrowheads="1"/>
          </p:cNvSpPr>
          <p:nvPr/>
        </p:nvSpPr>
        <p:spPr bwMode="auto">
          <a:xfrm>
            <a:off x="1958975" y="3330575"/>
            <a:ext cx="4343400" cy="457200"/>
          </a:xfrm>
          <a:prstGeom prst="rect">
            <a:avLst/>
          </a:prstGeom>
          <a:noFill/>
          <a:ln w="9525" algn="ctr">
            <a:noFill/>
            <a:miter lim="800000"/>
            <a:headEnd/>
            <a:tailEnd/>
          </a:ln>
          <a:effectLst/>
        </p:spPr>
        <p:txBody>
          <a:bodyPr>
            <a:spAutoFit/>
          </a:bodyPr>
          <a:lstStyle/>
          <a:p>
            <a:pPr algn="l" eaLnBrk="0" hangingPunct="0"/>
            <a:r>
              <a:rPr lang="en-US" sz="2400" smtClean="0">
                <a:solidFill>
                  <a:schemeClr val="tx2"/>
                </a:solidFill>
              </a:rPr>
              <a:t>Lập trình c trên Linux</a:t>
            </a:r>
            <a:endParaRPr lang="en-US" sz="2400">
              <a:solidFill>
                <a:schemeClr val="tx2"/>
              </a:solidFill>
            </a:endParaRPr>
          </a:p>
        </p:txBody>
      </p:sp>
      <p:grpSp>
        <p:nvGrpSpPr>
          <p:cNvPr id="65593" name="Group 57"/>
          <p:cNvGrpSpPr>
            <a:grpSpLocks/>
          </p:cNvGrpSpPr>
          <p:nvPr/>
        </p:nvGrpSpPr>
        <p:grpSpPr bwMode="auto">
          <a:xfrm>
            <a:off x="1238250" y="3292475"/>
            <a:ext cx="609600" cy="609600"/>
            <a:chOff x="1274" y="2437"/>
            <a:chExt cx="384" cy="384"/>
          </a:xfrm>
        </p:grpSpPr>
        <p:sp>
          <p:nvSpPr>
            <p:cNvPr id="65582"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83"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84"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5"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86"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587"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88"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89"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0"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1"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2" name="Text Box 56"/>
          <p:cNvSpPr txBox="1">
            <a:spLocks noChangeArrowheads="1"/>
          </p:cNvSpPr>
          <p:nvPr/>
        </p:nvSpPr>
        <p:spPr bwMode="gray">
          <a:xfrm>
            <a:off x="1363663" y="3386138"/>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59" name="Line 23"/>
          <p:cNvSpPr>
            <a:spLocks noChangeShapeType="1"/>
          </p:cNvSpPr>
          <p:nvPr/>
        </p:nvSpPr>
        <p:spPr bwMode="auto">
          <a:xfrm>
            <a:off x="1730375" y="2057400"/>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0" name="Text Box 24"/>
          <p:cNvSpPr txBox="1">
            <a:spLocks noChangeArrowheads="1"/>
          </p:cNvSpPr>
          <p:nvPr/>
        </p:nvSpPr>
        <p:spPr bwMode="auto">
          <a:xfrm>
            <a:off x="1958975" y="1524000"/>
            <a:ext cx="4343400" cy="457200"/>
          </a:xfrm>
          <a:prstGeom prst="rect">
            <a:avLst/>
          </a:prstGeom>
          <a:noFill/>
          <a:ln w="9525" algn="ctr">
            <a:noFill/>
            <a:miter lim="800000"/>
            <a:headEnd/>
            <a:tailEnd/>
          </a:ln>
          <a:effectLst/>
        </p:spPr>
        <p:txBody>
          <a:bodyPr>
            <a:spAutoFit/>
          </a:bodyPr>
          <a:lstStyle/>
          <a:p>
            <a:pPr algn="l" eaLnBrk="0" hangingPunct="0"/>
            <a:r>
              <a:rPr lang="en-US" sz="2400" smtClean="0">
                <a:solidFill>
                  <a:schemeClr val="tx2"/>
                </a:solidFill>
              </a:rPr>
              <a:t>Giới thiệu</a:t>
            </a:r>
            <a:endParaRPr lang="en-US" sz="2400">
              <a:solidFill>
                <a:schemeClr val="tx2"/>
              </a:solidFill>
            </a:endParaRPr>
          </a:p>
        </p:txBody>
      </p:sp>
      <p:grpSp>
        <p:nvGrpSpPr>
          <p:cNvPr id="65594" name="Group 58"/>
          <p:cNvGrpSpPr>
            <a:grpSpLocks/>
          </p:cNvGrpSpPr>
          <p:nvPr/>
        </p:nvGrpSpPr>
        <p:grpSpPr bwMode="auto">
          <a:xfrm>
            <a:off x="1219200" y="1557338"/>
            <a:ext cx="609600" cy="609600"/>
            <a:chOff x="1274" y="2437"/>
            <a:chExt cx="384" cy="384"/>
          </a:xfrm>
        </p:grpSpPr>
        <p:sp>
          <p:nvSpPr>
            <p:cNvPr id="65595" name="Text Box 59"/>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96" name="Oval 60"/>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97"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98"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9"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600" name="Oval 64"/>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1" name="Oval 65"/>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3" name="Oval 67"/>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04" name="Oval 68"/>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05" name="Text Box 69"/>
          <p:cNvSpPr txBox="1">
            <a:spLocks noChangeArrowheads="1"/>
          </p:cNvSpPr>
          <p:nvPr/>
        </p:nvSpPr>
        <p:spPr bwMode="gray">
          <a:xfrm>
            <a:off x="1344613" y="1651000"/>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1</a:t>
            </a:r>
          </a:p>
        </p:txBody>
      </p:sp>
      <p:grpSp>
        <p:nvGrpSpPr>
          <p:cNvPr id="84" name="Group 2"/>
          <p:cNvGrpSpPr>
            <a:grpSpLocks/>
          </p:cNvGrpSpPr>
          <p:nvPr/>
        </p:nvGrpSpPr>
        <p:grpSpPr bwMode="auto">
          <a:xfrm>
            <a:off x="1262063" y="5943600"/>
            <a:ext cx="609600" cy="609600"/>
            <a:chOff x="816" y="1872"/>
            <a:chExt cx="384" cy="384"/>
          </a:xfrm>
        </p:grpSpPr>
        <p:sp>
          <p:nvSpPr>
            <p:cNvPr id="85"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86"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87"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88"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89" name="Oval 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90" name="Oval 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91"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92" name="Oval 1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93" name="Oval 1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94" name="Line 29"/>
          <p:cNvSpPr>
            <a:spLocks noChangeShapeType="1"/>
          </p:cNvSpPr>
          <p:nvPr/>
        </p:nvSpPr>
        <p:spPr bwMode="auto">
          <a:xfrm>
            <a:off x="1752600" y="651192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95" name="Text Box 30"/>
          <p:cNvSpPr txBox="1">
            <a:spLocks noChangeArrowheads="1"/>
          </p:cNvSpPr>
          <p:nvPr/>
        </p:nvSpPr>
        <p:spPr bwMode="auto">
          <a:xfrm>
            <a:off x="1981200" y="5978525"/>
            <a:ext cx="4343400" cy="457200"/>
          </a:xfrm>
          <a:prstGeom prst="rect">
            <a:avLst/>
          </a:prstGeom>
          <a:noFill/>
          <a:ln w="9525" algn="ctr">
            <a:noFill/>
            <a:miter lim="800000"/>
            <a:headEnd/>
            <a:tailEnd/>
          </a:ln>
          <a:effectLst/>
        </p:spPr>
        <p:txBody>
          <a:bodyPr>
            <a:spAutoFit/>
          </a:bodyPr>
          <a:lstStyle/>
          <a:p>
            <a:pPr algn="l" eaLnBrk="0" hangingPunct="0"/>
            <a:r>
              <a:rPr lang="en-US" sz="2400" smtClean="0">
                <a:solidFill>
                  <a:schemeClr val="tx2"/>
                </a:solidFill>
              </a:rPr>
              <a:t>Tiểu trình (thread)</a:t>
            </a:r>
            <a:endParaRPr lang="en-US" sz="2400">
              <a:solidFill>
                <a:schemeClr val="tx2"/>
              </a:solidFill>
            </a:endParaRPr>
          </a:p>
        </p:txBody>
      </p:sp>
      <p:sp>
        <p:nvSpPr>
          <p:cNvPr id="96" name="Text Box 43"/>
          <p:cNvSpPr txBox="1">
            <a:spLocks noChangeArrowheads="1"/>
          </p:cNvSpPr>
          <p:nvPr/>
        </p:nvSpPr>
        <p:spPr bwMode="gray">
          <a:xfrm>
            <a:off x="1400175" y="6011863"/>
            <a:ext cx="356188" cy="461665"/>
          </a:xfrm>
          <a:prstGeom prst="rect">
            <a:avLst/>
          </a:prstGeom>
          <a:noFill/>
          <a:ln w="9525" algn="ctr">
            <a:noFill/>
            <a:miter lim="800000"/>
            <a:headEnd/>
            <a:tailEnd/>
          </a:ln>
          <a:effectLst/>
        </p:spPr>
        <p:txBody>
          <a:bodyPr wrap="none">
            <a:spAutoFit/>
          </a:bodyPr>
          <a:lstStyle/>
          <a:p>
            <a:pPr eaLnBrk="0" hangingPunct="0"/>
            <a:r>
              <a:rPr lang="en-US" sz="2400" b="1" smtClean="0">
                <a:solidFill>
                  <a:srgbClr val="000000"/>
                </a:solidFill>
              </a:rPr>
              <a:t>6</a:t>
            </a:r>
            <a:endParaRPr lang="en-US" sz="2400" b="1">
              <a:solidFill>
                <a:srgbClr val="000000"/>
              </a:solidFill>
            </a:endParaRPr>
          </a:p>
        </p:txBody>
      </p:sp>
      <p:sp>
        <p:nvSpPr>
          <p:cNvPr id="97" name="Line 27"/>
          <p:cNvSpPr>
            <a:spLocks noChangeShapeType="1"/>
          </p:cNvSpPr>
          <p:nvPr/>
        </p:nvSpPr>
        <p:spPr bwMode="auto">
          <a:xfrm>
            <a:off x="1752600" y="559752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98" name="Text Box 28"/>
          <p:cNvSpPr txBox="1">
            <a:spLocks noChangeArrowheads="1"/>
          </p:cNvSpPr>
          <p:nvPr/>
        </p:nvSpPr>
        <p:spPr bwMode="auto">
          <a:xfrm>
            <a:off x="1981200" y="5064125"/>
            <a:ext cx="4343400" cy="457200"/>
          </a:xfrm>
          <a:prstGeom prst="rect">
            <a:avLst/>
          </a:prstGeom>
          <a:noFill/>
          <a:ln w="9525" algn="ctr">
            <a:noFill/>
            <a:miter lim="800000"/>
            <a:headEnd/>
            <a:tailEnd/>
          </a:ln>
          <a:effectLst/>
        </p:spPr>
        <p:txBody>
          <a:bodyPr>
            <a:spAutoFit/>
          </a:bodyPr>
          <a:lstStyle/>
          <a:p>
            <a:pPr algn="l" eaLnBrk="0" hangingPunct="0"/>
            <a:r>
              <a:rPr lang="en-US" sz="2400" smtClean="0">
                <a:solidFill>
                  <a:schemeClr val="tx2"/>
                </a:solidFill>
              </a:rPr>
              <a:t>Tiến trình (process)</a:t>
            </a:r>
            <a:endParaRPr lang="en-US" sz="2400">
              <a:solidFill>
                <a:schemeClr val="tx2"/>
              </a:solidFill>
            </a:endParaRPr>
          </a:p>
        </p:txBody>
      </p:sp>
      <p:grpSp>
        <p:nvGrpSpPr>
          <p:cNvPr id="99" name="Group 57"/>
          <p:cNvGrpSpPr>
            <a:grpSpLocks/>
          </p:cNvGrpSpPr>
          <p:nvPr/>
        </p:nvGrpSpPr>
        <p:grpSpPr bwMode="auto">
          <a:xfrm>
            <a:off x="1260475" y="5026025"/>
            <a:ext cx="609600" cy="609600"/>
            <a:chOff x="1274" y="2437"/>
            <a:chExt cx="384" cy="384"/>
          </a:xfrm>
        </p:grpSpPr>
        <p:sp>
          <p:nvSpPr>
            <p:cNvPr id="100"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101"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102"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103"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04"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105"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106"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107"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108"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109"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110" name="Text Box 56"/>
          <p:cNvSpPr txBox="1">
            <a:spLocks noChangeArrowheads="1"/>
          </p:cNvSpPr>
          <p:nvPr/>
        </p:nvSpPr>
        <p:spPr bwMode="gray">
          <a:xfrm>
            <a:off x="1385888" y="5119688"/>
            <a:ext cx="356188" cy="461665"/>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Lập trình c trên Linux</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Cấu trúc chương trình C trên Linux giống với cấu trúc chương trình C trên Windows hay bất kỳ HĐH nào khác</a:t>
            </a:r>
          </a:p>
          <a:p>
            <a:pPr algn="just">
              <a:lnSpc>
                <a:spcPct val="90000"/>
              </a:lnSpc>
            </a:pPr>
            <a:r>
              <a:rPr lang="en-US" smtClean="0"/>
              <a:t>Phân biệt chữ hoa/thường (case sensitive)</a:t>
            </a:r>
          </a:p>
          <a:p>
            <a:pPr algn="just">
              <a:lnSpc>
                <a:spcPct val="90000"/>
              </a:lnSpc>
            </a:pPr>
            <a:r>
              <a:rPr lang="en-US" smtClean="0"/>
              <a:t>Hổ trợ các cấu trúc điều khiển: </a:t>
            </a:r>
          </a:p>
          <a:p>
            <a:pPr lvl="1" algn="just">
              <a:lnSpc>
                <a:spcPct val="90000"/>
              </a:lnSpc>
            </a:pPr>
            <a:r>
              <a:rPr lang="en-US" smtClean="0"/>
              <a:t>Tuần tự</a:t>
            </a:r>
          </a:p>
          <a:p>
            <a:pPr lvl="1" algn="just">
              <a:lnSpc>
                <a:spcPct val="90000"/>
              </a:lnSpc>
            </a:pPr>
            <a:r>
              <a:rPr lang="en-US" smtClean="0"/>
              <a:t>Lựa chọn</a:t>
            </a:r>
          </a:p>
          <a:p>
            <a:pPr lvl="1" algn="just">
              <a:lnSpc>
                <a:spcPct val="90000"/>
              </a:lnSpc>
            </a:pPr>
            <a:r>
              <a:rPr lang="en-US" smtClean="0"/>
              <a:t>Lặp</a:t>
            </a:r>
          </a:p>
          <a:p>
            <a:pPr algn="just">
              <a:lnSpc>
                <a:spcPct val="90000"/>
              </a:lnSpc>
            </a:pPr>
            <a:r>
              <a:rPr lang="en-US" smtClean="0"/>
              <a:t>Chương trình con - hàm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Thư viện</a:t>
            </a:r>
            <a:endParaRPr lang="en-US"/>
          </a:p>
        </p:txBody>
      </p:sp>
      <p:sp>
        <p:nvSpPr>
          <p:cNvPr id="66563" name="Rectangle 3"/>
          <p:cNvSpPr>
            <a:spLocks noGrp="1" noChangeArrowheads="1"/>
          </p:cNvSpPr>
          <p:nvPr>
            <p:ph type="body" idx="1"/>
          </p:nvPr>
        </p:nvSpPr>
        <p:spPr>
          <a:xfrm>
            <a:off x="838200" y="1295400"/>
            <a:ext cx="7848600" cy="5029200"/>
          </a:xfrm>
        </p:spPr>
        <p:txBody>
          <a:bodyPr/>
          <a:lstStyle/>
          <a:p>
            <a:pPr algn="just">
              <a:lnSpc>
                <a:spcPct val="90000"/>
              </a:lnSpc>
            </a:pPr>
            <a:r>
              <a:rPr lang="en-US" smtClean="0"/>
              <a:t>Hình thức đơn giản của thư viện là tập hợp các tập tin .o do trình biên dịch tạo ra với tùy chọn –c</a:t>
            </a:r>
          </a:p>
          <a:p>
            <a:pPr lvl="1" algn="just">
              <a:lnSpc>
                <a:spcPct val="90000"/>
              </a:lnSpc>
            </a:pPr>
            <a:r>
              <a:rPr lang="en-US" smtClean="0"/>
              <a:t>gcc –c -demo.c</a:t>
            </a:r>
          </a:p>
          <a:p>
            <a:pPr lvl="1" algn="just">
              <a:lnSpc>
                <a:spcPct val="90000"/>
              </a:lnSpc>
            </a:pPr>
            <a:r>
              <a:rPr lang="en-US" smtClean="0"/>
              <a:t>Trình biên dịch tạo tập tin đối tượng demo.o, tập tin này chứa mã máy của chương trình đã được sắp xếp lại</a:t>
            </a:r>
          </a:p>
          <a:p>
            <a:pPr algn="just">
              <a:lnSpc>
                <a:spcPct val="90000"/>
              </a:lnSpc>
            </a:pPr>
            <a:r>
              <a:rPr lang="en-US" smtClean="0"/>
              <a:t>Để tạo tập tin thực thi</a:t>
            </a:r>
          </a:p>
          <a:p>
            <a:pPr lvl="1" algn="just">
              <a:lnSpc>
                <a:spcPct val="90000"/>
              </a:lnSpc>
            </a:pPr>
            <a:r>
              <a:rPr lang="en-US" smtClean="0"/>
              <a:t>gcc –o hello demo.o</a:t>
            </a:r>
          </a:p>
          <a:p>
            <a:pPr lvl="1" algn="just">
              <a:lnSpc>
                <a:spcPct val="90000"/>
              </a:lnSpc>
            </a:pPr>
            <a:r>
              <a:rPr lang="en-US" smtClean="0"/>
              <a:t>Trình biên dịch sẽ gọi trình liên kết </a:t>
            </a:r>
            <a:r>
              <a:rPr lang="en-US" smtClean="0">
                <a:solidFill>
                  <a:srgbClr val="FFFF00"/>
                </a:solidFill>
              </a:rPr>
              <a:t>ld</a:t>
            </a:r>
            <a:r>
              <a:rPr lang="en-US" smtClean="0"/>
              <a:t> để tạo ra tập tin thi hành</a:t>
            </a:r>
          </a:p>
          <a:p>
            <a:pPr algn="just">
              <a:lnSpc>
                <a:spcPct val="90000"/>
              </a:lnSpc>
            </a:pPr>
            <a:r>
              <a:rPr lang="en-US" smtClean="0"/>
              <a:t>Nếu không sử dụng tùy chọn –c, gcc sẽ kết hợp 2 quá trình này lại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Thư viện liên kết tĩnh</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Khi liên kết, trình biên dịch sẽ lấy toàn bộ mã thi hành của thư viện đưa và chương trình chính</a:t>
            </a:r>
          </a:p>
          <a:p>
            <a:pPr algn="just">
              <a:lnSpc>
                <a:spcPct val="90000"/>
              </a:lnSpc>
            </a:pPr>
            <a:r>
              <a:rPr lang="en-US" smtClean="0"/>
              <a:t>Chạy độc lập với thư viện sau khi biên dịch xong</a:t>
            </a:r>
          </a:p>
          <a:p>
            <a:pPr algn="just">
              <a:lnSpc>
                <a:spcPct val="90000"/>
              </a:lnSpc>
            </a:pPr>
            <a:r>
              <a:rPr lang="en-US" smtClean="0"/>
              <a:t>Khi nâng cấp thư viện, muốn cập nhật vào chương trình, chúng ta phải biên dịch lại</a:t>
            </a:r>
          </a:p>
          <a:p>
            <a:pPr algn="just">
              <a:lnSpc>
                <a:spcPct val="90000"/>
              </a:lnSpc>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a:t>
            </a:r>
            <a:endParaRPr lang="en-US"/>
          </a:p>
        </p:txBody>
      </p:sp>
      <p:sp>
        <p:nvSpPr>
          <p:cNvPr id="66563" name="Rectangle 3"/>
          <p:cNvSpPr>
            <a:spLocks noGrp="1" noChangeArrowheads="1"/>
          </p:cNvSpPr>
          <p:nvPr>
            <p:ph type="body" idx="1"/>
          </p:nvPr>
        </p:nvSpPr>
        <p:spPr>
          <a:xfrm>
            <a:off x="914400" y="1447800"/>
            <a:ext cx="7848600" cy="5029200"/>
          </a:xfrm>
        </p:spPr>
        <p:txBody>
          <a:bodyPr/>
          <a:lstStyle/>
          <a:p>
            <a:pPr>
              <a:lnSpc>
                <a:spcPct val="90000"/>
              </a:lnSpc>
              <a:buNone/>
            </a:pPr>
            <a:r>
              <a:rPr lang="en-US" sz="2000" smtClean="0"/>
              <a:t>/*tập tin add.c */</a:t>
            </a:r>
          </a:p>
          <a:p>
            <a:pPr>
              <a:lnSpc>
                <a:spcPct val="90000"/>
              </a:lnSpc>
              <a:buNone/>
            </a:pPr>
            <a:r>
              <a:rPr lang="en-US" sz="2000" smtClean="0"/>
              <a:t>int add (int a, int b)</a:t>
            </a:r>
          </a:p>
          <a:p>
            <a:pPr>
              <a:lnSpc>
                <a:spcPct val="90000"/>
              </a:lnSpc>
              <a:buNone/>
            </a:pPr>
            <a:r>
              <a:rPr lang="en-US" sz="2000" smtClean="0"/>
              <a:t>{</a:t>
            </a:r>
          </a:p>
          <a:p>
            <a:pPr>
              <a:lnSpc>
                <a:spcPct val="90000"/>
              </a:lnSpc>
              <a:buNone/>
            </a:pPr>
            <a:r>
              <a:rPr lang="en-US" sz="2000" smtClean="0"/>
              <a:t>	return a + b;</a:t>
            </a:r>
          </a:p>
          <a:p>
            <a:pPr>
              <a:lnSpc>
                <a:spcPct val="90000"/>
              </a:lnSpc>
              <a:buNone/>
            </a:pPr>
            <a:r>
              <a:rPr lang="en-US" sz="2000" smtClean="0"/>
              <a:t>}</a:t>
            </a:r>
          </a:p>
          <a:p>
            <a:pPr>
              <a:lnSpc>
                <a:spcPct val="90000"/>
              </a:lnSpc>
              <a:buNone/>
            </a:pPr>
            <a:endParaRPr lang="en-US" sz="2000" smtClean="0"/>
          </a:p>
          <a:p>
            <a:pPr>
              <a:lnSpc>
                <a:spcPct val="90000"/>
              </a:lnSpc>
              <a:buNone/>
            </a:pPr>
            <a:r>
              <a:rPr lang="en-US" sz="2000" smtClean="0"/>
              <a:t>/*tập tin sub.c */</a:t>
            </a:r>
          </a:p>
          <a:p>
            <a:pPr>
              <a:lnSpc>
                <a:spcPct val="90000"/>
              </a:lnSpc>
              <a:buNone/>
            </a:pPr>
            <a:r>
              <a:rPr lang="en-US" sz="2000" smtClean="0"/>
              <a:t>int sub (int a, int b)</a:t>
            </a:r>
          </a:p>
          <a:p>
            <a:pPr>
              <a:lnSpc>
                <a:spcPct val="90000"/>
              </a:lnSpc>
              <a:buNone/>
            </a:pPr>
            <a:r>
              <a:rPr lang="en-US" sz="2000" smtClean="0"/>
              <a:t>{</a:t>
            </a:r>
          </a:p>
          <a:p>
            <a:pPr>
              <a:lnSpc>
                <a:spcPct val="90000"/>
              </a:lnSpc>
              <a:buNone/>
            </a:pPr>
            <a:r>
              <a:rPr lang="en-US" sz="2000" smtClean="0"/>
              <a:t>	return a - b;</a:t>
            </a:r>
          </a:p>
          <a:p>
            <a:pPr>
              <a:lnSpc>
                <a:spcPct val="90000"/>
              </a:lnSpc>
              <a:buNone/>
            </a:pPr>
            <a:r>
              <a:rPr lang="en-US" sz="2000" smtClean="0"/>
              <a:t>}</a:t>
            </a:r>
          </a:p>
          <a:p>
            <a:pPr>
              <a:lnSpc>
                <a:spcPct val="90000"/>
              </a:lnSpc>
              <a:buNone/>
            </a:pPr>
            <a:endParaRPr lang="en-US" sz="2000" smtClean="0"/>
          </a:p>
          <a:p>
            <a:pPr>
              <a:lnSpc>
                <a:spcPct val="90000"/>
              </a:lnSpc>
              <a:buNone/>
            </a:pPr>
            <a:r>
              <a:rPr lang="en-US" sz="2000" smtClean="0"/>
              <a:t>/*tập tin lib.h */</a:t>
            </a:r>
          </a:p>
          <a:p>
            <a:pPr>
              <a:lnSpc>
                <a:spcPct val="90000"/>
              </a:lnSpc>
              <a:buNone/>
            </a:pPr>
            <a:r>
              <a:rPr lang="en-US" sz="2000" smtClean="0"/>
              <a:t>int add (int a, int b);</a:t>
            </a:r>
          </a:p>
          <a:p>
            <a:pPr>
              <a:lnSpc>
                <a:spcPct val="90000"/>
              </a:lnSpc>
              <a:buNone/>
            </a:pPr>
            <a:r>
              <a:rPr lang="en-US" sz="2000" smtClean="0"/>
              <a:t>int sub (int a, int b);</a:t>
            </a:r>
          </a:p>
          <a:p>
            <a:pPr>
              <a:lnSpc>
                <a:spcPct val="90000"/>
              </a:lnSpc>
              <a:buNone/>
            </a:pPr>
            <a:endParaRPr lang="en-US" sz="2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None/>
            </a:pPr>
            <a:r>
              <a:rPr lang="en-US" sz="1800" smtClean="0"/>
              <a:t>/* program.c */</a:t>
            </a:r>
          </a:p>
          <a:p>
            <a:pPr>
              <a:buNone/>
            </a:pPr>
            <a:r>
              <a:rPr lang="en-US" sz="1800" smtClean="0"/>
              <a:t>#include &lt;stdio.h&gt;</a:t>
            </a:r>
          </a:p>
          <a:p>
            <a:pPr>
              <a:buNone/>
            </a:pPr>
            <a:r>
              <a:rPr lang="en-US" sz="1800" smtClean="0"/>
              <a:t>#include "lib.h"</a:t>
            </a:r>
          </a:p>
          <a:p>
            <a:pPr>
              <a:buNone/>
            </a:pPr>
            <a:r>
              <a:rPr lang="en-US" sz="1800" smtClean="0"/>
              <a:t> </a:t>
            </a:r>
          </a:p>
          <a:p>
            <a:pPr>
              <a:buNone/>
            </a:pPr>
            <a:r>
              <a:rPr lang="en-US" sz="1800" smtClean="0"/>
              <a:t>int main ()</a:t>
            </a:r>
          </a:p>
          <a:p>
            <a:pPr>
              <a:buNone/>
            </a:pPr>
            <a:r>
              <a:rPr lang="en-US" sz="1800" smtClean="0"/>
              <a:t>{</a:t>
            </a:r>
          </a:p>
          <a:p>
            <a:pPr>
              <a:buNone/>
            </a:pPr>
            <a:r>
              <a:rPr lang="en-US" sz="1800" smtClean="0"/>
              <a:t>  int a, b;</a:t>
            </a:r>
          </a:p>
          <a:p>
            <a:pPr>
              <a:buNone/>
            </a:pPr>
            <a:r>
              <a:rPr lang="en-US" sz="1800" smtClean="0"/>
              <a:t>  printf( "Nhap vào a : " );</a:t>
            </a:r>
          </a:p>
          <a:p>
            <a:pPr>
              <a:buNone/>
            </a:pPr>
            <a:r>
              <a:rPr lang="en-US" sz="1800" smtClean="0"/>
              <a:t>  scanf( "%d", &amp;a );</a:t>
            </a:r>
          </a:p>
          <a:p>
            <a:pPr>
              <a:buNone/>
            </a:pPr>
            <a:r>
              <a:rPr lang="en-US" sz="1800" smtClean="0"/>
              <a:t>  printf("Nhap vào b : " );</a:t>
            </a:r>
          </a:p>
          <a:p>
            <a:pPr>
              <a:buNone/>
            </a:pPr>
            <a:r>
              <a:rPr lang="en-US" sz="1800" smtClean="0"/>
              <a:t>  scanf( "%d", &amp;b );</a:t>
            </a:r>
          </a:p>
          <a:p>
            <a:pPr>
              <a:buNone/>
            </a:pPr>
            <a:r>
              <a:rPr lang="en-US" sz="1800" smtClean="0"/>
              <a:t>  printf( "Tổng %d + %d = %d\n", a, b, add( a, b ) );</a:t>
            </a:r>
          </a:p>
          <a:p>
            <a:pPr>
              <a:buNone/>
            </a:pPr>
            <a:r>
              <a:rPr lang="en-US" sz="1800" smtClean="0"/>
              <a:t>  printf( "Tich %d - %d = %ld\n", a, b, sub( a, b ) );</a:t>
            </a:r>
          </a:p>
          <a:p>
            <a:pPr>
              <a:buNone/>
            </a:pPr>
            <a:r>
              <a:rPr lang="en-US" sz="1800" smtClean="0"/>
              <a:t>  return 0;</a:t>
            </a:r>
          </a:p>
          <a:p>
            <a:pPr>
              <a:buNone/>
            </a:pPr>
            <a:r>
              <a:rPr lang="en-US" sz="1800" smtClean="0"/>
              <a:t>}</a:t>
            </a:r>
          </a:p>
          <a:p>
            <a:pPr>
              <a:lnSpc>
                <a:spcPct val="90000"/>
              </a:lnSpc>
              <a:buNone/>
            </a:pPr>
            <a:endParaRPr lang="en-US" sz="1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Biên dịch và liên kết</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gcc –c add.c sub.c</a:t>
            </a:r>
          </a:p>
          <a:p>
            <a:pPr>
              <a:lnSpc>
                <a:spcPct val="90000"/>
              </a:lnSpc>
            </a:pPr>
            <a:r>
              <a:rPr lang="en-US" smtClean="0"/>
              <a:t>gcc –c program.c</a:t>
            </a:r>
          </a:p>
          <a:p>
            <a:pPr>
              <a:lnSpc>
                <a:spcPct val="90000"/>
              </a:lnSpc>
            </a:pPr>
            <a:r>
              <a:rPr lang="en-US" smtClean="0"/>
              <a:t>gcc –oprogram add.o sub.o program.o</a:t>
            </a:r>
          </a:p>
          <a:p>
            <a:pPr>
              <a:lnSpc>
                <a:spcPct val="90000"/>
              </a:lnSpc>
            </a:pPr>
            <a:r>
              <a:rPr lang="en-US" smtClean="0"/>
              <a:t>Thi hành chương trình</a:t>
            </a:r>
          </a:p>
          <a:p>
            <a:pPr lvl="1">
              <a:lnSpc>
                <a:spcPct val="90000"/>
              </a:lnSpc>
            </a:pPr>
            <a:r>
              <a:rPr lang="en-US" smtClean="0"/>
              <a:t>./program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Tạo thư viện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z="2400" smtClean="0"/>
              <a:t>Thư viện liên kết tĩnh .a là tập hợp các tập tin .o</a:t>
            </a:r>
          </a:p>
          <a:p>
            <a:pPr algn="just">
              <a:lnSpc>
                <a:spcPct val="90000"/>
              </a:lnSpc>
            </a:pPr>
            <a:r>
              <a:rPr lang="en-US" sz="2400" smtClean="0"/>
              <a:t>Tập tin .a là 1 dạng tập tin nén được tạo ra bởi chương trình ar</a:t>
            </a:r>
          </a:p>
          <a:p>
            <a:pPr lvl="1" algn="just">
              <a:lnSpc>
                <a:spcPct val="90000"/>
              </a:lnSpc>
            </a:pPr>
            <a:r>
              <a:rPr lang="en-US" sz="2400" smtClean="0"/>
              <a:t>ar cvr libcal.a add.o sub.o</a:t>
            </a:r>
          </a:p>
          <a:p>
            <a:pPr algn="just">
              <a:lnSpc>
                <a:spcPct val="90000"/>
              </a:lnSpc>
            </a:pPr>
            <a:r>
              <a:rPr lang="en-US" sz="2400" smtClean="0"/>
              <a:t>Sau khi có thư viện libcal.a, chúng ta có thể liên kết chương trình</a:t>
            </a:r>
          </a:p>
          <a:p>
            <a:pPr lvl="1" algn="just">
              <a:lnSpc>
                <a:spcPct val="90000"/>
              </a:lnSpc>
            </a:pPr>
            <a:r>
              <a:rPr lang="en-US" sz="2400" smtClean="0"/>
              <a:t>gcc –o program program.o libcal.a</a:t>
            </a:r>
          </a:p>
          <a:p>
            <a:pPr algn="just">
              <a:lnSpc>
                <a:spcPct val="90000"/>
              </a:lnSpc>
            </a:pPr>
            <a:r>
              <a:rPr lang="en-US" sz="2400" smtClean="0"/>
              <a:t>Có thể chỉ định thư viện bằng tham số -l</a:t>
            </a:r>
          </a:p>
          <a:p>
            <a:pPr lvl="1" algn="just">
              <a:lnSpc>
                <a:spcPct val="90000"/>
              </a:lnSpc>
            </a:pPr>
            <a:r>
              <a:rPr lang="en-US" sz="2400" smtClean="0"/>
              <a:t>Gcc –oprogram program.o –L. –lcal</a:t>
            </a:r>
          </a:p>
          <a:p>
            <a:pPr algn="just">
              <a:lnSpc>
                <a:spcPct val="90000"/>
              </a:lnSpc>
            </a:pPr>
            <a:r>
              <a:rPr lang="en-US" sz="2400" smtClean="0"/>
              <a:t>Sử dụng lệnh </a:t>
            </a:r>
            <a:r>
              <a:rPr lang="en-US" sz="2400" smtClean="0">
                <a:solidFill>
                  <a:srgbClr val="FFFF00"/>
                </a:solidFill>
              </a:rPr>
              <a:t>nm</a:t>
            </a:r>
            <a:r>
              <a:rPr lang="en-US" sz="2400" smtClean="0"/>
              <a:t> để xem các hàm đã biên dịch sử dụng trong thư viện, chương trình, tập tin .o.</a:t>
            </a:r>
          </a:p>
          <a:p>
            <a:pPr lvl="1" algn="just">
              <a:lnSpc>
                <a:spcPct val="90000"/>
              </a:lnSpc>
            </a:pPr>
            <a:r>
              <a:rPr lang="en-US" sz="2400" smtClean="0"/>
              <a:t>nm add.o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Thư viện liên kết động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z="2400" smtClean="0"/>
              <a:t>Thư viện liên kết tĩnh nhúng mã nhị phân vào chương trình sau khi biên dịch</a:t>
            </a:r>
          </a:p>
          <a:p>
            <a:pPr lvl="1" algn="just">
              <a:lnSpc>
                <a:spcPct val="90000"/>
              </a:lnSpc>
            </a:pPr>
            <a:r>
              <a:rPr lang="en-US" sz="2400" smtClean="0"/>
              <a:t>Tốn không gian đĩa</a:t>
            </a:r>
          </a:p>
          <a:p>
            <a:pPr lvl="1" algn="just">
              <a:lnSpc>
                <a:spcPct val="90000"/>
              </a:lnSpc>
            </a:pPr>
            <a:r>
              <a:rPr lang="en-US" sz="2400" smtClean="0"/>
              <a:t>Nâng cấp khó khăn</a:t>
            </a:r>
          </a:p>
          <a:p>
            <a:pPr algn="just">
              <a:lnSpc>
                <a:spcPct val="90000"/>
              </a:lnSpc>
            </a:pPr>
            <a:r>
              <a:rPr lang="en-US" sz="2400" smtClean="0"/>
              <a:t>Thư viện liên kết động có chức năng giống thư viện liên kết tĩnh</a:t>
            </a:r>
          </a:p>
          <a:p>
            <a:pPr lvl="1" algn="just">
              <a:lnSpc>
                <a:spcPct val="90000"/>
              </a:lnSpc>
            </a:pPr>
            <a:r>
              <a:rPr lang="en-US" sz="2400" smtClean="0"/>
              <a:t>Hàm trong thư viện liên kết động không đưa vào chương trình khi biên dịch và liên kết</a:t>
            </a:r>
          </a:p>
          <a:p>
            <a:pPr lvl="1" algn="just">
              <a:lnSpc>
                <a:spcPct val="90000"/>
              </a:lnSpc>
            </a:pPr>
            <a:r>
              <a:rPr lang="en-US" sz="2400" smtClean="0"/>
              <a:t>Trình liên kết chỉ lưu thông tin tham chiếu đến các hàm trong thư viện liên kết động</a:t>
            </a:r>
          </a:p>
          <a:p>
            <a:pPr lvl="1" algn="just">
              <a:lnSpc>
                <a:spcPct val="90000"/>
              </a:lnSpc>
            </a:pPr>
            <a:r>
              <a:rPr lang="en-US" sz="2400" smtClean="0"/>
              <a:t>Tại thời điểm thi hành, HĐH sẽ nạp các chương trình liên kết cần tham chiếu vào bộ nhớ</a:t>
            </a:r>
          </a:p>
          <a:p>
            <a:pPr lvl="1" algn="just">
              <a:lnSpc>
                <a:spcPct val="90000"/>
              </a:lnSpc>
            </a:pPr>
            <a:r>
              <a:rPr lang="en-US" sz="2400" smtClean="0"/>
              <a:t>Nhiều chương trình có thể chia sẽ thư viện liên kết động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Tạo thư viện liên kết động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Cần thêm lựa chọn –fpic (PIC: Position Independence Code – mã lệnh vị trí độc lập)</a:t>
            </a:r>
          </a:p>
          <a:p>
            <a:pPr lvl="1" algn="just">
              <a:lnSpc>
                <a:spcPct val="90000"/>
              </a:lnSpc>
            </a:pPr>
            <a:r>
              <a:rPr lang="en-US" smtClean="0"/>
              <a:t>gcc –fpic –c add.c sub.c</a:t>
            </a:r>
          </a:p>
          <a:p>
            <a:pPr algn="just">
              <a:lnSpc>
                <a:spcPct val="90000"/>
              </a:lnSpc>
            </a:pPr>
            <a:r>
              <a:rPr lang="en-US" smtClean="0"/>
              <a:t>Sử dụng lựa chọn –shared của gcc để tạo thư viện liên kết động</a:t>
            </a:r>
          </a:p>
          <a:p>
            <a:pPr lvl="1" algn="just">
              <a:lnSpc>
                <a:spcPct val="90000"/>
              </a:lnSpc>
            </a:pPr>
            <a:r>
              <a:rPr lang="en-US" smtClean="0"/>
              <a:t>gcc –shared –olibcal.so add.o sub.o</a:t>
            </a:r>
          </a:p>
          <a:p>
            <a:pPr algn="just">
              <a:lnSpc>
                <a:spcPct val="90000"/>
              </a:lnSpc>
            </a:pPr>
            <a:r>
              <a:rPr lang="en-US" smtClean="0"/>
              <a:t>Biên dịch chương trình</a:t>
            </a:r>
          </a:p>
          <a:p>
            <a:pPr lvl="1" algn="just">
              <a:lnSpc>
                <a:spcPct val="90000"/>
              </a:lnSpc>
            </a:pPr>
            <a:r>
              <a:rPr lang="en-US" smtClean="0"/>
              <a:t>gcc -oprogram program.c –L. -lcal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Sử dụng thư viện liên kết động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Khi HĐH nạp chương trình program vào để thi hành, nó cũng cần phải nạp chương trình libcal.so </a:t>
            </a:r>
          </a:p>
          <a:p>
            <a:pPr algn="just">
              <a:lnSpc>
                <a:spcPct val="90000"/>
              </a:lnSpc>
            </a:pPr>
            <a:r>
              <a:rPr lang="en-US" smtClean="0"/>
              <a:t>Tạp tin libcal.so sẽ được tìm kiếm trong các thư mục chuẩn, và trong đường dẫn của biến môi trường LD_LIBRARY_PATH</a:t>
            </a:r>
          </a:p>
          <a:p>
            <a:pPr lvl="1" algn="just">
              <a:lnSpc>
                <a:spcPct val="90000"/>
              </a:lnSpc>
            </a:pPr>
            <a:r>
              <a:rPr lang="en-US" smtClean="0"/>
              <a:t>$LD_LIBRARY_PATH=.</a:t>
            </a:r>
          </a:p>
          <a:p>
            <a:pPr lvl="1" algn="just">
              <a:lnSpc>
                <a:spcPct val="90000"/>
              </a:lnSpc>
            </a:pPr>
            <a:r>
              <a:rPr lang="en-US" smtClean="0"/>
              <a:t>$export LD_LIBRARY_PATH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Linux là hệ điều hành mã nguồn mở được viết bằng ngôn ngữ C</a:t>
            </a:r>
          </a:p>
          <a:p>
            <a:pPr algn="just">
              <a:lnSpc>
                <a:spcPct val="90000"/>
              </a:lnSpc>
            </a:pPr>
            <a:r>
              <a:rPr lang="en-US" smtClean="0"/>
              <a:t>Trình biên dịch C được cung cấp miễn phí và tích hợp sẳn trong Linux</a:t>
            </a:r>
          </a:p>
          <a:p>
            <a:pPr algn="just">
              <a:lnSpc>
                <a:spcPct val="90000"/>
              </a:lnSpc>
            </a:pPr>
            <a:r>
              <a:rPr lang="en-US" smtClean="0"/>
              <a:t>Trình biên dịch C của Linux đã có từ rất lâu và là một trong những trình biên dịch ổn định nhất</a:t>
            </a:r>
          </a:p>
          <a:p>
            <a:pPr algn="just">
              <a:lnSpc>
                <a:spcPct val="90000"/>
              </a:lnSpc>
            </a:pPr>
            <a:r>
              <a:rPr lang="en-US" smtClean="0"/>
              <a:t>Hổ trợ biên dịch từ dòng lệnh với rất nhiều lựa chọn (option)</a:t>
            </a:r>
          </a:p>
          <a:p>
            <a:pPr algn="just">
              <a:lnSpc>
                <a:spcPct val="90000"/>
              </a:lnSpc>
            </a:pPr>
            <a:r>
              <a:rPr lang="en-US" smtClean="0"/>
              <a:t>Trình biên dịch C của Linux có tên: gcc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Kiểm tra</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Để kiểm tra xem HĐH có tìm thấy các thư viện liên kết động sử dụng trong chương trình hay không</a:t>
            </a:r>
          </a:p>
          <a:p>
            <a:pPr lvl="1" algn="just">
              <a:lnSpc>
                <a:spcPct val="90000"/>
              </a:lnSpc>
            </a:pPr>
            <a:r>
              <a:rPr lang="en-US" smtClean="0"/>
              <a:t>$ldd program</a:t>
            </a:r>
          </a:p>
          <a:p>
            <a:pPr algn="just">
              <a:lnSpc>
                <a:spcPct val="90000"/>
              </a:lnSpc>
            </a:pPr>
            <a:r>
              <a:rPr lang="en-US" smtClean="0"/>
              <a:t>Để có thể sử dụng thư viện liên kết động, HĐH phải nhìn thấy được các thư viện này khi thi hành</a:t>
            </a:r>
          </a:p>
          <a:p>
            <a:pPr algn="just">
              <a:lnSpc>
                <a:spcPct val="90000"/>
              </a:lnSpc>
            </a:pPr>
            <a:r>
              <a:rPr lang="en-US" smtClean="0"/>
              <a:t>Trong trường hợp không tìm thấy thư viện liên kết động, chương trình sẽ phải ngừng thi hành</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Quá trình tạo process</a:t>
            </a:r>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2057400"/>
            <a:ext cx="9144000" cy="40036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với process</a:t>
            </a:r>
            <a:endParaRPr lang="en-US"/>
          </a:p>
        </p:txBody>
      </p:sp>
      <p:sp>
        <p:nvSpPr>
          <p:cNvPr id="3" name="Content Placeholder 2"/>
          <p:cNvSpPr>
            <a:spLocks noGrp="1"/>
          </p:cNvSpPr>
          <p:nvPr>
            <p:ph idx="1"/>
          </p:nvPr>
        </p:nvSpPr>
        <p:spPr/>
        <p:txBody>
          <a:bodyPr/>
          <a:lstStyle/>
          <a:p>
            <a:r>
              <a:rPr lang="en-US" smtClean="0"/>
              <a:t>Kiến trúc hệ thống Linux</a:t>
            </a:r>
          </a:p>
          <a:p>
            <a:r>
              <a:rPr lang="en-US" smtClean="0"/>
              <a:t>Tổ chức của process</a:t>
            </a:r>
          </a:p>
          <a:p>
            <a:r>
              <a:rPr lang="en-US" smtClean="0"/>
              <a:t>Xử lý tham số dòng lệnh</a:t>
            </a:r>
          </a:p>
          <a:p>
            <a:r>
              <a:rPr lang="en-US" smtClean="0"/>
              <a:t>Tạo mới và kết thúc process</a:t>
            </a:r>
          </a:p>
          <a:p>
            <a:r>
              <a:rPr lang="en-US" smtClean="0"/>
              <a:t>Gọi thực thi lệnh/chương trình khác bằng system(), exec(), …</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lược về kiến trúc HĐH Linux</a:t>
            </a:r>
            <a:endParaRPr lang="en-US"/>
          </a:p>
        </p:txBody>
      </p:sp>
      <p:sp>
        <p:nvSpPr>
          <p:cNvPr id="3" name="Content Placeholder 2"/>
          <p:cNvSpPr>
            <a:spLocks noGrp="1"/>
          </p:cNvSpPr>
          <p:nvPr>
            <p:ph idx="1"/>
          </p:nvPr>
        </p:nvSpPr>
        <p:spPr>
          <a:xfrm>
            <a:off x="304800" y="1371600"/>
            <a:ext cx="8534400" cy="5248275"/>
          </a:xfrm>
        </p:spPr>
        <p:txBody>
          <a:bodyPr/>
          <a:lstStyle/>
          <a:p>
            <a:r>
              <a:rPr lang="en-US" smtClean="0"/>
              <a:t>Đơn khối (monolithic)</a:t>
            </a:r>
          </a:p>
          <a:p>
            <a:r>
              <a:rPr lang="en-US" smtClean="0"/>
              <a:t>Đa nhiệm (Multitasking)</a:t>
            </a:r>
          </a:p>
          <a:p>
            <a:r>
              <a:rPr lang="en-US" smtClean="0"/>
              <a:t>Nhiều người dùng đồng thời (multiuser)</a:t>
            </a:r>
          </a:p>
          <a:p>
            <a:r>
              <a:rPr lang="en-US" smtClean="0"/>
              <a:t>Chia sẽ thời gian (time-sharing)</a:t>
            </a:r>
          </a:p>
          <a:p>
            <a:r>
              <a:rPr lang="en-US" smtClean="0"/>
              <a:t>Bảo mật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tổng quan</a:t>
            </a:r>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838200" y="1905000"/>
            <a:ext cx="7467600" cy="447516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luận lý</a:t>
            </a:r>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533400" y="2057400"/>
            <a:ext cx="8001000" cy="42608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Kernel Linux</a:t>
            </a:r>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1905000" y="1905000"/>
            <a:ext cx="5029200" cy="453548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Kernel space và user space</a:t>
            </a:r>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914400" y="1828800"/>
            <a:ext cx="7239000" cy="463391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các process</a:t>
            </a:r>
            <a:endParaRPr lang="en-US"/>
          </a:p>
        </p:txBody>
      </p:sp>
      <p:sp>
        <p:nvSpPr>
          <p:cNvPr id="3" name="Content Placeholder 2"/>
          <p:cNvSpPr>
            <a:spLocks noGrp="1"/>
          </p:cNvSpPr>
          <p:nvPr>
            <p:ph idx="1"/>
          </p:nvPr>
        </p:nvSpPr>
        <p:spPr/>
        <p:txBody>
          <a:bodyPr/>
          <a:lstStyle/>
          <a:p>
            <a:r>
              <a:rPr lang="en-US" smtClean="0"/>
              <a:t>Đa nhiệm</a:t>
            </a:r>
          </a:p>
          <a:p>
            <a:r>
              <a:rPr lang="en-US" smtClean="0"/>
              <a:t>Tác vụ -&gt; process</a:t>
            </a:r>
          </a:p>
          <a:p>
            <a:r>
              <a:rPr lang="en-US" smtClean="0"/>
              <a:t>Mỗi process có:</a:t>
            </a:r>
          </a:p>
          <a:p>
            <a:pPr lvl="1"/>
            <a:r>
              <a:rPr lang="en-US" smtClean="0"/>
              <a:t>Không gian địa chỉ (Address space)</a:t>
            </a:r>
          </a:p>
          <a:p>
            <a:pPr lvl="1"/>
            <a:r>
              <a:rPr lang="en-US" smtClean="0"/>
              <a:t>Code thi hành</a:t>
            </a:r>
          </a:p>
          <a:p>
            <a:pPr lvl="1"/>
            <a:r>
              <a:rPr lang="en-US" smtClean="0"/>
              <a:t>Các vùng chứa dữ liệu</a:t>
            </a:r>
          </a:p>
          <a:p>
            <a:pPr lvl="1"/>
            <a:r>
              <a:rPr lang="en-US" smtClean="0"/>
              <a:t>Stack</a:t>
            </a:r>
          </a:p>
          <a:p>
            <a:r>
              <a:rPr lang="en-US" smtClean="0"/>
              <a:t>Trạng thái process</a:t>
            </a:r>
          </a:p>
          <a:p>
            <a:pPr lvl="1"/>
            <a:r>
              <a:rPr lang="en-US" smtClean="0"/>
              <a:t>Register, program counter, stack pointer,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danh của process</a:t>
            </a:r>
            <a:endParaRPr lang="en-US"/>
          </a:p>
        </p:txBody>
      </p:sp>
      <p:sp>
        <p:nvSpPr>
          <p:cNvPr id="3" name="Content Placeholder 2"/>
          <p:cNvSpPr>
            <a:spLocks noGrp="1"/>
          </p:cNvSpPr>
          <p:nvPr>
            <p:ph idx="1"/>
          </p:nvPr>
        </p:nvSpPr>
        <p:spPr/>
        <p:txBody>
          <a:bodyPr/>
          <a:lstStyle/>
          <a:p>
            <a:pPr algn="just"/>
            <a:r>
              <a:rPr lang="vi-VN" smtClean="0"/>
              <a:t>Process identifier (PID) duy</a:t>
            </a:r>
            <a:r>
              <a:rPr lang="en-US" smtClean="0"/>
              <a:t> </a:t>
            </a:r>
            <a:r>
              <a:rPr lang="vi-VN" smtClean="0"/>
              <a:t>nhất, tăng</a:t>
            </a:r>
            <a:r>
              <a:rPr lang="en-US" smtClean="0"/>
              <a:t> </a:t>
            </a:r>
            <a:r>
              <a:rPr lang="vi-VN" smtClean="0"/>
              <a:t>dần</a:t>
            </a:r>
            <a:r>
              <a:rPr lang="en-US" smtClean="0"/>
              <a:t> </a:t>
            </a:r>
            <a:r>
              <a:rPr lang="vi-VN" smtClean="0"/>
              <a:t>từ</a:t>
            </a:r>
            <a:r>
              <a:rPr lang="en-US" smtClean="0"/>
              <a:t> </a:t>
            </a:r>
            <a:r>
              <a:rPr lang="vi-VN" smtClean="0"/>
              <a:t>0</a:t>
            </a:r>
          </a:p>
          <a:p>
            <a:pPr algn="just"/>
            <a:r>
              <a:rPr lang="vi-VN" smtClean="0"/>
              <a:t>Một</a:t>
            </a:r>
            <a:r>
              <a:rPr lang="en-US" smtClean="0"/>
              <a:t> </a:t>
            </a:r>
            <a:r>
              <a:rPr lang="vi-VN" smtClean="0"/>
              <a:t>số</a:t>
            </a:r>
            <a:r>
              <a:rPr lang="en-US" smtClean="0"/>
              <a:t> </a:t>
            </a:r>
            <a:r>
              <a:rPr lang="vi-VN" smtClean="0"/>
              <a:t>PID đặc</a:t>
            </a:r>
            <a:r>
              <a:rPr lang="en-US" smtClean="0"/>
              <a:t> </a:t>
            </a:r>
            <a:r>
              <a:rPr lang="vi-VN" smtClean="0"/>
              <a:t>biệt:</a:t>
            </a:r>
          </a:p>
          <a:p>
            <a:pPr lvl="1" algn="just"/>
            <a:r>
              <a:rPr lang="en-US" smtClean="0"/>
              <a:t>0: root</a:t>
            </a:r>
          </a:p>
          <a:p>
            <a:pPr lvl="1" algn="just"/>
            <a:r>
              <a:rPr lang="en-US" smtClean="0"/>
              <a:t>1: init</a:t>
            </a:r>
          </a:p>
          <a:p>
            <a:pPr lvl="1" algn="just"/>
            <a:r>
              <a:rPr lang="en-US" smtClean="0"/>
              <a:t>…</a:t>
            </a:r>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 và C++</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Linux hổ trợ chương trình được viết bằng C thường (standard C) và C++ (object oriented C)</a:t>
            </a:r>
          </a:p>
          <a:p>
            <a:pPr lvl="1" algn="just">
              <a:lnSpc>
                <a:spcPct val="90000"/>
              </a:lnSpc>
            </a:pPr>
            <a:r>
              <a:rPr lang="en-US" smtClean="0"/>
              <a:t>Chương trình C thường có phần mở rộng là .c</a:t>
            </a:r>
          </a:p>
          <a:p>
            <a:pPr lvl="1" algn="just">
              <a:lnSpc>
                <a:spcPct val="90000"/>
              </a:lnSpc>
            </a:pPr>
            <a:r>
              <a:rPr lang="en-US" smtClean="0"/>
              <a:t>Chương trình C++ có phần mở rộng là .c++ hoặc .C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nhớ của process</a:t>
            </a:r>
            <a:endParaRPr lang="en-US"/>
          </a:p>
        </p:txBody>
      </p:sp>
      <p:sp>
        <p:nvSpPr>
          <p:cNvPr id="3" name="Content Placeholder 2"/>
          <p:cNvSpPr>
            <a:spLocks noGrp="1"/>
          </p:cNvSpPr>
          <p:nvPr>
            <p:ph idx="1"/>
          </p:nvPr>
        </p:nvSpPr>
        <p:spPr/>
        <p:txBody>
          <a:bodyPr/>
          <a:lstStyle/>
          <a:p>
            <a:pPr algn="just"/>
            <a:r>
              <a:rPr lang="vi-VN" smtClean="0"/>
              <a:t>Text: chứa</a:t>
            </a:r>
            <a:r>
              <a:rPr lang="en-US" smtClean="0"/>
              <a:t> </a:t>
            </a:r>
            <a:r>
              <a:rPr lang="vi-VN" smtClean="0"/>
              <a:t>chương</a:t>
            </a:r>
            <a:r>
              <a:rPr lang="en-US" smtClean="0"/>
              <a:t> </a:t>
            </a:r>
            <a:r>
              <a:rPr lang="vi-VN" smtClean="0"/>
              <a:t>trình</a:t>
            </a:r>
            <a:r>
              <a:rPr lang="en-US" smtClean="0"/>
              <a:t> </a:t>
            </a:r>
            <a:r>
              <a:rPr lang="vi-VN" smtClean="0"/>
              <a:t>–</a:t>
            </a:r>
            <a:r>
              <a:rPr lang="en-US" smtClean="0"/>
              <a:t> </a:t>
            </a:r>
            <a:r>
              <a:rPr lang="vi-VN" smtClean="0"/>
              <a:t>code thực</a:t>
            </a:r>
            <a:r>
              <a:rPr lang="en-US" smtClean="0"/>
              <a:t> </a:t>
            </a:r>
            <a:r>
              <a:rPr lang="vi-VN" smtClean="0"/>
              <a:t>thi</a:t>
            </a:r>
            <a:r>
              <a:rPr lang="en-US" smtClean="0"/>
              <a:t> </a:t>
            </a:r>
            <a:r>
              <a:rPr lang="vi-VN" smtClean="0"/>
              <a:t>-</a:t>
            </a:r>
            <a:r>
              <a:rPr lang="en-US" smtClean="0"/>
              <a:t> </a:t>
            </a:r>
            <a:r>
              <a:rPr lang="vi-VN" smtClean="0"/>
              <a:t>chứa</a:t>
            </a:r>
            <a:r>
              <a:rPr lang="en-US" smtClean="0"/>
              <a:t> </a:t>
            </a:r>
            <a:r>
              <a:rPr lang="vi-VN" smtClean="0"/>
              <a:t>các</a:t>
            </a:r>
            <a:r>
              <a:rPr lang="en-US" smtClean="0"/>
              <a:t> </a:t>
            </a:r>
            <a:r>
              <a:rPr lang="vi-VN" smtClean="0"/>
              <a:t>instruction dành</a:t>
            </a:r>
            <a:r>
              <a:rPr lang="en-US" smtClean="0"/>
              <a:t> </a:t>
            </a:r>
            <a:r>
              <a:rPr lang="vi-VN" smtClean="0"/>
              <a:t>cho</a:t>
            </a:r>
            <a:r>
              <a:rPr lang="en-US" smtClean="0"/>
              <a:t> </a:t>
            </a:r>
            <a:r>
              <a:rPr lang="vi-VN" smtClean="0"/>
              <a:t>CPU thực</a:t>
            </a:r>
            <a:r>
              <a:rPr lang="en-US" smtClean="0"/>
              <a:t> </a:t>
            </a:r>
            <a:r>
              <a:rPr lang="vi-VN" smtClean="0"/>
              <a:t>hiện</a:t>
            </a:r>
            <a:r>
              <a:rPr lang="en-US" smtClean="0"/>
              <a:t> </a:t>
            </a:r>
            <a:r>
              <a:rPr lang="vi-VN" smtClean="0"/>
              <a:t>-</a:t>
            </a:r>
            <a:r>
              <a:rPr lang="en-US" smtClean="0"/>
              <a:t> </a:t>
            </a:r>
            <a:r>
              <a:rPr lang="vi-VN" smtClean="0"/>
              <a:t>read only.</a:t>
            </a:r>
            <a:endParaRPr lang="en-US" smtClean="0"/>
          </a:p>
          <a:p>
            <a:pPr algn="just"/>
            <a:endParaRPr lang="vi-VN" smtClean="0"/>
          </a:p>
          <a:p>
            <a:pPr algn="just"/>
            <a:r>
              <a:rPr lang="vi-VN" smtClean="0"/>
              <a:t>Data: vùng</a:t>
            </a:r>
            <a:r>
              <a:rPr lang="en-US" smtClean="0"/>
              <a:t> </a:t>
            </a:r>
            <a:r>
              <a:rPr lang="vi-VN" smtClean="0"/>
              <a:t>dữ</a:t>
            </a:r>
            <a:r>
              <a:rPr lang="en-US" smtClean="0"/>
              <a:t> </a:t>
            </a:r>
            <a:r>
              <a:rPr lang="vi-VN" smtClean="0"/>
              <a:t>liệu</a:t>
            </a:r>
            <a:r>
              <a:rPr lang="en-US" smtClean="0"/>
              <a:t> </a:t>
            </a:r>
            <a:r>
              <a:rPr lang="vi-VN" smtClean="0"/>
              <a:t>-</a:t>
            </a:r>
            <a:r>
              <a:rPr lang="en-US" smtClean="0"/>
              <a:t> </a:t>
            </a:r>
            <a:r>
              <a:rPr lang="vi-VN" smtClean="0"/>
              <a:t>chứa</a:t>
            </a:r>
            <a:r>
              <a:rPr lang="en-US" smtClean="0"/>
              <a:t> </a:t>
            </a:r>
            <a:r>
              <a:rPr lang="vi-VN" smtClean="0"/>
              <a:t>các</a:t>
            </a:r>
            <a:r>
              <a:rPr lang="en-US" smtClean="0"/>
              <a:t> </a:t>
            </a:r>
            <a:r>
              <a:rPr lang="vi-VN" smtClean="0"/>
              <a:t>biến</a:t>
            </a:r>
            <a:r>
              <a:rPr lang="en-US" smtClean="0"/>
              <a:t> </a:t>
            </a:r>
            <a:r>
              <a:rPr lang="vi-VN" smtClean="0"/>
              <a:t>được</a:t>
            </a:r>
            <a:r>
              <a:rPr lang="en-US" smtClean="0"/>
              <a:t> </a:t>
            </a:r>
            <a:r>
              <a:rPr lang="vi-VN" smtClean="0"/>
              <a:t>khai</a:t>
            </a:r>
            <a:r>
              <a:rPr lang="en-US" smtClean="0"/>
              <a:t> </a:t>
            </a:r>
            <a:r>
              <a:rPr lang="vi-VN" smtClean="0"/>
              <a:t>báo</a:t>
            </a:r>
            <a:r>
              <a:rPr lang="en-US" smtClean="0"/>
              <a:t> </a:t>
            </a:r>
            <a:r>
              <a:rPr lang="vi-VN" smtClean="0"/>
              <a:t>tĩnh</a:t>
            </a:r>
            <a:r>
              <a:rPr lang="en-US" smtClean="0"/>
              <a:t> </a:t>
            </a:r>
            <a:r>
              <a:rPr lang="vi-VN" smtClean="0"/>
              <a:t>hoặc</a:t>
            </a:r>
            <a:r>
              <a:rPr lang="en-US" smtClean="0"/>
              <a:t> </a:t>
            </a:r>
            <a:r>
              <a:rPr lang="vi-VN" smtClean="0"/>
              <a:t>động</a:t>
            </a:r>
            <a:r>
              <a:rPr lang="en-US" smtClean="0"/>
              <a:t> </a:t>
            </a:r>
            <a:r>
              <a:rPr lang="vi-VN" smtClean="0"/>
              <a:t>–</a:t>
            </a:r>
            <a:r>
              <a:rPr lang="en-US" smtClean="0"/>
              <a:t> </a:t>
            </a:r>
            <a:r>
              <a:rPr lang="vi-VN" smtClean="0"/>
              <a:t>xin</a:t>
            </a:r>
            <a:r>
              <a:rPr lang="en-US" smtClean="0"/>
              <a:t> </a:t>
            </a:r>
            <a:r>
              <a:rPr lang="vi-VN" smtClean="0"/>
              <a:t>cấp</a:t>
            </a:r>
            <a:r>
              <a:rPr lang="en-US" smtClean="0"/>
              <a:t> </a:t>
            </a:r>
            <a:r>
              <a:rPr lang="vi-VN" smtClean="0"/>
              <a:t>phát</a:t>
            </a:r>
            <a:r>
              <a:rPr lang="en-US" smtClean="0"/>
              <a:t> </a:t>
            </a:r>
            <a:r>
              <a:rPr lang="vi-VN" smtClean="0"/>
              <a:t>trong</a:t>
            </a:r>
            <a:r>
              <a:rPr lang="en-US" smtClean="0"/>
              <a:t> </a:t>
            </a:r>
            <a:r>
              <a:rPr lang="vi-VN" smtClean="0"/>
              <a:t>lúc</a:t>
            </a:r>
            <a:r>
              <a:rPr lang="en-US" smtClean="0"/>
              <a:t> </a:t>
            </a:r>
            <a:r>
              <a:rPr lang="vi-VN" smtClean="0"/>
              <a:t>thực</a:t>
            </a:r>
            <a:r>
              <a:rPr lang="en-US" smtClean="0"/>
              <a:t> </a:t>
            </a:r>
            <a:r>
              <a:rPr lang="vi-VN" smtClean="0"/>
              <a:t>thi.</a:t>
            </a:r>
            <a:endParaRPr lang="en-US" smtClean="0"/>
          </a:p>
          <a:p>
            <a:pPr algn="just"/>
            <a:endParaRPr lang="vi-VN" smtClean="0"/>
          </a:p>
          <a:p>
            <a:pPr algn="just"/>
            <a:r>
              <a:rPr lang="vi-VN" smtClean="0"/>
              <a:t>Stack: chứa</a:t>
            </a:r>
            <a:r>
              <a:rPr lang="en-US" smtClean="0"/>
              <a:t> </a:t>
            </a:r>
            <a:r>
              <a:rPr lang="vi-VN" smtClean="0"/>
              <a:t>trạng</a:t>
            </a:r>
            <a:r>
              <a:rPr lang="en-US" smtClean="0"/>
              <a:t> </a:t>
            </a:r>
            <a:r>
              <a:rPr lang="vi-VN" smtClean="0"/>
              <a:t>thái</a:t>
            </a:r>
            <a:r>
              <a:rPr lang="en-US" smtClean="0"/>
              <a:t> </a:t>
            </a:r>
            <a:r>
              <a:rPr lang="vi-VN" smtClean="0"/>
              <a:t>và</a:t>
            </a:r>
            <a:r>
              <a:rPr lang="en-US" smtClean="0"/>
              <a:t> </a:t>
            </a:r>
            <a:r>
              <a:rPr lang="vi-VN" smtClean="0"/>
              <a:t>các</a:t>
            </a:r>
            <a:r>
              <a:rPr lang="en-US" smtClean="0"/>
              <a:t> </a:t>
            </a:r>
            <a:r>
              <a:rPr lang="vi-VN" smtClean="0"/>
              <a:t>thông</a:t>
            </a:r>
            <a:r>
              <a:rPr lang="en-US" smtClean="0"/>
              <a:t> </a:t>
            </a:r>
            <a:r>
              <a:rPr lang="vi-VN" smtClean="0"/>
              <a:t>tin liên</a:t>
            </a:r>
            <a:r>
              <a:rPr lang="en-US" smtClean="0"/>
              <a:t> </a:t>
            </a:r>
            <a:r>
              <a:rPr lang="vi-VN" smtClean="0"/>
              <a:t>quan</a:t>
            </a:r>
            <a:r>
              <a:rPr lang="en-US" smtClean="0"/>
              <a:t> </a:t>
            </a:r>
            <a:r>
              <a:rPr lang="vi-VN" smtClean="0"/>
              <a:t>đến</a:t>
            </a:r>
            <a:r>
              <a:rPr lang="en-US" smtClean="0"/>
              <a:t> </a:t>
            </a:r>
            <a:r>
              <a:rPr lang="vi-VN" smtClean="0"/>
              <a:t>việc</a:t>
            </a:r>
            <a:r>
              <a:rPr lang="en-US" smtClean="0"/>
              <a:t> </a:t>
            </a:r>
            <a:r>
              <a:rPr lang="vi-VN" smtClean="0"/>
              <a:t>gọi</a:t>
            </a:r>
            <a:r>
              <a:rPr lang="en-US" smtClean="0"/>
              <a:t> </a:t>
            </a:r>
            <a:r>
              <a:rPr lang="vi-VN" smtClean="0"/>
              <a:t>hàm.</a:t>
            </a:r>
          </a:p>
          <a:p>
            <a:pPr algn="just"/>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bộ nhớ</a:t>
            </a:r>
            <a:endParaRPr lang="en-US"/>
          </a:p>
        </p:txBody>
      </p:sp>
      <p:sp>
        <p:nvSpPr>
          <p:cNvPr id="3" name="Content Placeholder 2"/>
          <p:cNvSpPr>
            <a:spLocks noGrp="1"/>
          </p:cNvSpPr>
          <p:nvPr>
            <p:ph idx="1"/>
          </p:nvPr>
        </p:nvSpPr>
        <p:spPr>
          <a:xfrm>
            <a:off x="0" y="1371600"/>
            <a:ext cx="5638800" cy="5248275"/>
          </a:xfrm>
        </p:spPr>
        <p:txBody>
          <a:bodyPr/>
          <a:lstStyle/>
          <a:p>
            <a:r>
              <a:rPr lang="en-US" smtClean="0"/>
              <a:t>Process memory layout:</a:t>
            </a:r>
          </a:p>
          <a:p>
            <a:pPr lvl="1"/>
            <a:r>
              <a:rPr lang="en-US" smtClean="0"/>
              <a:t>Text segment (code)</a:t>
            </a:r>
          </a:p>
          <a:p>
            <a:pPr lvl="1"/>
            <a:r>
              <a:rPr lang="en-US" smtClean="0"/>
              <a:t>Data segment</a:t>
            </a:r>
          </a:p>
          <a:p>
            <a:pPr lvl="1"/>
            <a:r>
              <a:rPr lang="en-US" smtClean="0"/>
              <a:t>Stack</a:t>
            </a:r>
          </a:p>
          <a:p>
            <a:pPr lvl="1"/>
            <a:r>
              <a:rPr lang="en-US" smtClean="0"/>
              <a:t>Heap</a:t>
            </a:r>
          </a:p>
          <a:p>
            <a:pPr lvl="1"/>
            <a:r>
              <a:rPr lang="en-US" smtClean="0"/>
              <a:t>Command-line arguments</a:t>
            </a:r>
          </a:p>
          <a:p>
            <a:pPr lvl="1"/>
            <a:r>
              <a:rPr lang="en-US" smtClean="0"/>
              <a:t>Environment variables</a:t>
            </a:r>
          </a:p>
          <a:p>
            <a:endParaRPr lang="en-US" smtClean="0"/>
          </a:p>
          <a:p>
            <a:endParaRPr lang="en-US" smtClean="0"/>
          </a:p>
          <a:p>
            <a:endParaRPr lang="en-US"/>
          </a:p>
        </p:txBody>
      </p:sp>
      <p:pic>
        <p:nvPicPr>
          <p:cNvPr id="4" name="Picture 2"/>
          <p:cNvPicPr>
            <a:picLocks noChangeAspect="1" noChangeArrowheads="1"/>
          </p:cNvPicPr>
          <p:nvPr/>
        </p:nvPicPr>
        <p:blipFill>
          <a:blip r:embed="rId2"/>
          <a:srcRect/>
          <a:stretch>
            <a:fillRect/>
          </a:stretch>
        </p:blipFill>
        <p:spPr bwMode="auto">
          <a:xfrm>
            <a:off x="5018087" y="1752600"/>
            <a:ext cx="4125913" cy="48768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bộ nhớ</a:t>
            </a:r>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2209800" y="1446009"/>
            <a:ext cx="5748338" cy="5183391"/>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Lấy đối số và biến môi trường</a:t>
            </a:r>
            <a:endParaRPr lang="en-US"/>
          </a:p>
        </p:txBody>
      </p:sp>
      <p:sp>
        <p:nvSpPr>
          <p:cNvPr id="3" name="Content Placeholder 2"/>
          <p:cNvSpPr>
            <a:spLocks noGrp="1"/>
          </p:cNvSpPr>
          <p:nvPr>
            <p:ph idx="1"/>
          </p:nvPr>
        </p:nvSpPr>
        <p:spPr/>
        <p:txBody>
          <a:bodyPr/>
          <a:lstStyle/>
          <a:p>
            <a:pPr algn="just"/>
            <a:r>
              <a:rPr lang="vi-VN" smtClean="0"/>
              <a:t>Chương</a:t>
            </a:r>
            <a:r>
              <a:rPr lang="en-US" smtClean="0"/>
              <a:t> </a:t>
            </a:r>
            <a:r>
              <a:rPr lang="vi-VN" smtClean="0"/>
              <a:t>trình</a:t>
            </a:r>
            <a:r>
              <a:rPr lang="en-US" smtClean="0"/>
              <a:t> </a:t>
            </a:r>
            <a:r>
              <a:rPr lang="vi-VN" smtClean="0"/>
              <a:t>C</a:t>
            </a:r>
          </a:p>
          <a:p>
            <a:pPr lvl="2" algn="just">
              <a:buFont typeface="Wingdings 2" pitchFamily="18" charset="2"/>
              <a:buNone/>
            </a:pPr>
            <a:r>
              <a:rPr lang="en-US" smtClean="0">
                <a:latin typeface="Courier" pitchFamily="49" charset="0"/>
              </a:rPr>
              <a:t>int main(int argc, char *argv[]) {</a:t>
            </a:r>
          </a:p>
          <a:p>
            <a:pPr lvl="2" algn="just">
              <a:buFont typeface="Wingdings 2" pitchFamily="18" charset="2"/>
              <a:buNone/>
            </a:pPr>
            <a:r>
              <a:rPr lang="en-US" smtClean="0">
                <a:latin typeface="Courier" pitchFamily="49" charset="0"/>
              </a:rPr>
              <a:t>}</a:t>
            </a:r>
          </a:p>
          <a:p>
            <a:pPr algn="just"/>
            <a:r>
              <a:rPr lang="vi-VN" smtClean="0"/>
              <a:t>Trong</a:t>
            </a:r>
            <a:r>
              <a:rPr lang="en-US" smtClean="0"/>
              <a:t> </a:t>
            </a:r>
            <a:r>
              <a:rPr lang="vi-VN" smtClean="0"/>
              <a:t>đó</a:t>
            </a:r>
          </a:p>
          <a:p>
            <a:pPr lvl="1" algn="just"/>
            <a:r>
              <a:rPr lang="vi-VN" smtClean="0"/>
              <a:t>int</a:t>
            </a:r>
            <a:r>
              <a:rPr lang="en-US" smtClean="0"/>
              <a:t> </a:t>
            </a:r>
            <a:r>
              <a:rPr lang="vi-VN" smtClean="0"/>
              <a:t>argc: số</a:t>
            </a:r>
            <a:r>
              <a:rPr lang="en-US" smtClean="0"/>
              <a:t> </a:t>
            </a:r>
            <a:r>
              <a:rPr lang="vi-VN" smtClean="0"/>
              <a:t>tham</a:t>
            </a:r>
            <a:r>
              <a:rPr lang="en-US" smtClean="0"/>
              <a:t> </a:t>
            </a:r>
            <a:r>
              <a:rPr lang="vi-VN" smtClean="0"/>
              <a:t>số</a:t>
            </a:r>
            <a:r>
              <a:rPr lang="en-US" smtClean="0"/>
              <a:t> </a:t>
            </a:r>
            <a:r>
              <a:rPr lang="vi-VN" smtClean="0"/>
              <a:t>của</a:t>
            </a:r>
            <a:r>
              <a:rPr lang="en-US" smtClean="0"/>
              <a:t> </a:t>
            </a:r>
            <a:r>
              <a:rPr lang="vi-VN" smtClean="0"/>
              <a:t>chương</a:t>
            </a:r>
            <a:r>
              <a:rPr lang="en-US" smtClean="0"/>
              <a:t> </a:t>
            </a:r>
            <a:r>
              <a:rPr lang="vi-VN" smtClean="0"/>
              <a:t>trình</a:t>
            </a:r>
            <a:r>
              <a:rPr lang="en-US" smtClean="0"/>
              <a:t> </a:t>
            </a:r>
            <a:r>
              <a:rPr lang="vi-VN" smtClean="0"/>
              <a:t>khi</a:t>
            </a:r>
            <a:r>
              <a:rPr lang="en-US" smtClean="0"/>
              <a:t> </a:t>
            </a:r>
            <a:r>
              <a:rPr lang="vi-VN" smtClean="0"/>
              <a:t>chạy</a:t>
            </a:r>
          </a:p>
          <a:p>
            <a:pPr lvl="1" algn="just"/>
            <a:r>
              <a:rPr lang="en-US" smtClean="0"/>
              <a:t>char *argv[]: danh sách các tham số</a:t>
            </a:r>
          </a:p>
          <a:p>
            <a:pPr algn="just"/>
            <a:r>
              <a:rPr lang="en-US" smtClean="0"/>
              <a:t>Ngoài ra, còn có các biến ngoại (external variable)</a:t>
            </a:r>
          </a:p>
          <a:p>
            <a:pPr lvl="1" algn="just"/>
            <a:r>
              <a:rPr lang="vi-VN" smtClean="0"/>
              <a:t>extern char **environ: danh</a:t>
            </a:r>
            <a:r>
              <a:rPr lang="en-US" smtClean="0">
                <a:latin typeface="Courier" pitchFamily="49" charset="0"/>
              </a:rPr>
              <a:t> </a:t>
            </a:r>
            <a:r>
              <a:rPr lang="vi-VN" smtClean="0"/>
              <a:t>sách</a:t>
            </a:r>
            <a:r>
              <a:rPr lang="en-US" smtClean="0">
                <a:latin typeface="Courier" pitchFamily="49" charset="0"/>
              </a:rPr>
              <a:t> </a:t>
            </a:r>
            <a:r>
              <a:rPr lang="vi-VN" smtClean="0"/>
              <a:t>biến</a:t>
            </a:r>
            <a:r>
              <a:rPr lang="en-US" smtClean="0">
                <a:latin typeface="Courier" pitchFamily="49" charset="0"/>
              </a:rPr>
              <a:t> </a:t>
            </a:r>
            <a:r>
              <a:rPr lang="vi-VN" smtClean="0"/>
              <a:t>môi</a:t>
            </a:r>
            <a:r>
              <a:rPr lang="en-US" smtClean="0">
                <a:latin typeface="Courier" pitchFamily="49" charset="0"/>
              </a:rPr>
              <a:t> </a:t>
            </a:r>
            <a:r>
              <a:rPr lang="vi-VN" smtClean="0"/>
              <a:t>trường</a:t>
            </a:r>
          </a:p>
          <a:p>
            <a:pPr algn="just"/>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Lấy đối số và biến </a:t>
            </a:r>
            <a:r>
              <a:rPr lang="en-US" smtClean="0"/>
              <a:t>môi </a:t>
            </a:r>
            <a:r>
              <a:rPr lang="en-US" smtClean="0"/>
              <a:t>trường (2)</a:t>
            </a:r>
            <a:endParaRPr lang="en-US"/>
          </a:p>
        </p:txBody>
      </p:sp>
      <p:sp>
        <p:nvSpPr>
          <p:cNvPr id="3" name="Content Placeholder 2"/>
          <p:cNvSpPr>
            <a:spLocks noGrp="1"/>
          </p:cNvSpPr>
          <p:nvPr>
            <p:ph idx="1"/>
          </p:nvPr>
        </p:nvSpPr>
        <p:spPr/>
        <p:txBody>
          <a:bodyPr/>
          <a:lstStyle/>
          <a:p>
            <a:pPr algn="just"/>
            <a:r>
              <a:rPr lang="vi-VN" smtClean="0"/>
              <a:t>Giả</a:t>
            </a:r>
            <a:r>
              <a:rPr lang="en-US" smtClean="0"/>
              <a:t> </a:t>
            </a:r>
            <a:r>
              <a:rPr lang="vi-VN" smtClean="0"/>
              <a:t>sử</a:t>
            </a:r>
            <a:r>
              <a:rPr lang="en-US" smtClean="0"/>
              <a:t> </a:t>
            </a:r>
            <a:r>
              <a:rPr lang="vi-VN" smtClean="0"/>
              <a:t>bạn</a:t>
            </a:r>
            <a:r>
              <a:rPr lang="en-US" smtClean="0"/>
              <a:t> </a:t>
            </a:r>
            <a:r>
              <a:rPr lang="vi-VN" smtClean="0"/>
              <a:t>muốn</a:t>
            </a:r>
            <a:r>
              <a:rPr lang="en-US" smtClean="0"/>
              <a:t> </a:t>
            </a:r>
            <a:r>
              <a:rPr lang="vi-VN" smtClean="0"/>
              <a:t>viết</a:t>
            </a:r>
            <a:r>
              <a:rPr lang="en-US" smtClean="0"/>
              <a:t> </a:t>
            </a:r>
            <a:r>
              <a:rPr lang="vi-VN" smtClean="0"/>
              <a:t>một</a:t>
            </a:r>
            <a:r>
              <a:rPr lang="en-US" smtClean="0"/>
              <a:t> </a:t>
            </a:r>
            <a:r>
              <a:rPr lang="vi-VN" smtClean="0"/>
              <a:t>chương</a:t>
            </a:r>
            <a:r>
              <a:rPr lang="en-US" smtClean="0"/>
              <a:t> </a:t>
            </a:r>
            <a:r>
              <a:rPr lang="vi-VN" smtClean="0"/>
              <a:t>trình</a:t>
            </a:r>
            <a:r>
              <a:rPr lang="en-US" smtClean="0"/>
              <a:t> </a:t>
            </a:r>
            <a:r>
              <a:rPr lang="vi-VN" smtClean="0"/>
              <a:t>tên</a:t>
            </a:r>
            <a:r>
              <a:rPr lang="en-US" smtClean="0"/>
              <a:t> </a:t>
            </a:r>
            <a:r>
              <a:rPr lang="vi-VN" smtClean="0"/>
              <a:t>là</a:t>
            </a:r>
            <a:r>
              <a:rPr lang="en-US" smtClean="0"/>
              <a:t> </a:t>
            </a:r>
            <a:r>
              <a:rPr lang="vi-VN" i="1" smtClean="0"/>
              <a:t>myapp</a:t>
            </a:r>
            <a:r>
              <a:rPr lang="vi-VN" smtClean="0"/>
              <a:t>, nhận</a:t>
            </a:r>
            <a:r>
              <a:rPr lang="en-US" smtClean="0"/>
              <a:t> </a:t>
            </a:r>
            <a:r>
              <a:rPr lang="vi-VN" smtClean="0"/>
              <a:t>từ</a:t>
            </a:r>
            <a:r>
              <a:rPr lang="en-US" smtClean="0"/>
              <a:t> </a:t>
            </a:r>
            <a:r>
              <a:rPr lang="vi-VN" smtClean="0"/>
              <a:t>dòng</a:t>
            </a:r>
            <a:r>
              <a:rPr lang="en-US" smtClean="0"/>
              <a:t> </a:t>
            </a:r>
            <a:r>
              <a:rPr lang="vi-VN" smtClean="0"/>
              <a:t>lệnh</a:t>
            </a:r>
            <a:r>
              <a:rPr lang="en-US" smtClean="0"/>
              <a:t> </a:t>
            </a:r>
            <a:r>
              <a:rPr lang="vi-VN" smtClean="0"/>
              <a:t>n tham</a:t>
            </a:r>
            <a:r>
              <a:rPr lang="en-US" smtClean="0"/>
              <a:t> </a:t>
            </a:r>
            <a:r>
              <a:rPr lang="vi-VN" smtClean="0"/>
              <a:t>số</a:t>
            </a:r>
            <a:r>
              <a:rPr lang="en-US" smtClean="0"/>
              <a:t> </a:t>
            </a:r>
            <a:r>
              <a:rPr lang="vi-VN" smtClean="0"/>
              <a:t>là</a:t>
            </a:r>
            <a:r>
              <a:rPr lang="en-US" smtClean="0"/>
              <a:t> </a:t>
            </a:r>
            <a:r>
              <a:rPr lang="vi-VN" smtClean="0"/>
              <a:t>số</a:t>
            </a:r>
            <a:r>
              <a:rPr lang="en-US" smtClean="0"/>
              <a:t> </a:t>
            </a:r>
            <a:r>
              <a:rPr lang="vi-VN" smtClean="0"/>
              <a:t>nguyên, chương</a:t>
            </a:r>
            <a:r>
              <a:rPr lang="en-US" smtClean="0"/>
              <a:t> </a:t>
            </a:r>
            <a:r>
              <a:rPr lang="vi-VN" smtClean="0"/>
              <a:t>trình</a:t>
            </a:r>
            <a:r>
              <a:rPr lang="en-US" smtClean="0"/>
              <a:t> </a:t>
            </a:r>
            <a:r>
              <a:rPr lang="vi-VN" smtClean="0"/>
              <a:t>sẽ</a:t>
            </a:r>
            <a:r>
              <a:rPr lang="en-US" smtClean="0"/>
              <a:t> </a:t>
            </a:r>
            <a:r>
              <a:rPr lang="vi-VN" smtClean="0"/>
              <a:t>hiển</a:t>
            </a:r>
            <a:r>
              <a:rPr lang="en-US" smtClean="0"/>
              <a:t> </a:t>
            </a:r>
            <a:r>
              <a:rPr lang="vi-VN" smtClean="0"/>
              <a:t>thị</a:t>
            </a:r>
            <a:r>
              <a:rPr lang="en-US" smtClean="0"/>
              <a:t> </a:t>
            </a:r>
            <a:r>
              <a:rPr lang="vi-VN" smtClean="0"/>
              <a:t>dòng</a:t>
            </a:r>
            <a:r>
              <a:rPr lang="en-US" smtClean="0"/>
              <a:t> </a:t>
            </a:r>
            <a:r>
              <a:rPr lang="vi-VN" smtClean="0"/>
              <a:t>thông</a:t>
            </a:r>
            <a:r>
              <a:rPr lang="en-US" smtClean="0"/>
              <a:t> </a:t>
            </a:r>
            <a:r>
              <a:rPr lang="vi-VN" smtClean="0"/>
              <a:t>báo</a:t>
            </a:r>
            <a:r>
              <a:rPr lang="en-US" smtClean="0"/>
              <a:t> </a:t>
            </a:r>
            <a:r>
              <a:rPr lang="vi-VN" smtClean="0"/>
              <a:t>cho</a:t>
            </a:r>
            <a:r>
              <a:rPr lang="en-US" smtClean="0"/>
              <a:t> </a:t>
            </a:r>
            <a:r>
              <a:rPr lang="vi-VN" smtClean="0"/>
              <a:t>biết</a:t>
            </a:r>
            <a:r>
              <a:rPr lang="en-US" smtClean="0"/>
              <a:t> </a:t>
            </a:r>
            <a:r>
              <a:rPr lang="vi-VN" smtClean="0"/>
              <a:t>số</a:t>
            </a:r>
            <a:r>
              <a:rPr lang="en-US" smtClean="0"/>
              <a:t> </a:t>
            </a:r>
            <a:r>
              <a:rPr lang="vi-VN" smtClean="0"/>
              <a:t>lớn</a:t>
            </a:r>
            <a:r>
              <a:rPr lang="en-US" smtClean="0"/>
              <a:t> </a:t>
            </a:r>
            <a:r>
              <a:rPr lang="vi-VN" smtClean="0"/>
              <a:t>nhất.</a:t>
            </a:r>
          </a:p>
          <a:p>
            <a:r>
              <a:rPr lang="vi-VN" smtClean="0"/>
              <a:t>Gọithựcthichươngtrìnhmyapp.</a:t>
            </a:r>
          </a:p>
          <a:p>
            <a:pPr lvl="2">
              <a:buFont typeface="Wingdings 2" pitchFamily="18" charset="2"/>
              <a:buNone/>
            </a:pPr>
            <a:r>
              <a:rPr lang="en-US" smtClean="0">
                <a:latin typeface="Courier" pitchFamily="49" charset="0"/>
              </a:rPr>
              <a:t>$./myapp 12 34 56 78</a:t>
            </a:r>
          </a:p>
          <a:p>
            <a:pPr lvl="2">
              <a:buFont typeface="Wingdings 2" pitchFamily="18" charset="2"/>
              <a:buNone/>
            </a:pPr>
            <a:r>
              <a:rPr lang="en-US" smtClean="0">
                <a:latin typeface="Courier" pitchFamily="49" charset="0"/>
              </a:rPr>
              <a:t>The biggest integer is 78</a:t>
            </a:r>
          </a:p>
          <a:p>
            <a:endParaRPr lang="en-US" smtClean="0"/>
          </a:p>
          <a:p>
            <a:endParaRPr lang="en-US"/>
          </a:p>
        </p:txBody>
      </p:sp>
      <p:pic>
        <p:nvPicPr>
          <p:cNvPr id="4" name="Picture 2"/>
          <p:cNvPicPr>
            <a:picLocks noChangeAspect="1" noChangeArrowheads="1"/>
          </p:cNvPicPr>
          <p:nvPr/>
        </p:nvPicPr>
        <p:blipFill>
          <a:blip r:embed="rId2"/>
          <a:srcRect/>
          <a:stretch>
            <a:fillRect/>
          </a:stretch>
        </p:blipFill>
        <p:spPr bwMode="auto">
          <a:xfrm>
            <a:off x="0" y="4968875"/>
            <a:ext cx="9144000" cy="19653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marL="274320" indent="-274320" fontAlgn="auto">
              <a:spcAft>
                <a:spcPts val="0"/>
              </a:spcAft>
              <a:buClr>
                <a:schemeClr val="accent3"/>
              </a:buClr>
              <a:buFont typeface="Wingdings 2"/>
              <a:buNone/>
              <a:defRPr/>
            </a:pPr>
            <a:r>
              <a:rPr lang="en-US" sz="2000" smtClean="0">
                <a:latin typeface="Times New Roman" pitchFamily="18" charset="0"/>
                <a:cs typeface="Times New Roman" pitchFamily="18" charset="0"/>
              </a:rPr>
              <a:t>#include &lt;stdio.h&gt;</a:t>
            </a:r>
          </a:p>
          <a:p>
            <a:pPr marL="274320" indent="-274320" fontAlgn="auto">
              <a:spcAft>
                <a:spcPts val="0"/>
              </a:spcAft>
              <a:buClr>
                <a:schemeClr val="accent3"/>
              </a:buClr>
              <a:buFont typeface="Wingdings 2"/>
              <a:buNone/>
              <a:defRPr/>
            </a:pPr>
            <a:r>
              <a:rPr lang="en-US" sz="2000" smtClean="0">
                <a:latin typeface="Times New Roman" pitchFamily="18" charset="0"/>
                <a:cs typeface="Times New Roman" pitchFamily="18" charset="0"/>
              </a:rPr>
              <a:t>#include &lt;stdlib.h&gt;</a:t>
            </a:r>
          </a:p>
          <a:p>
            <a:pPr marL="274320" indent="-274320" fontAlgn="auto">
              <a:spcAft>
                <a:spcPts val="0"/>
              </a:spcAft>
              <a:buClr>
                <a:schemeClr val="accent3"/>
              </a:buClr>
              <a:buFont typeface="Wingdings 2"/>
              <a:buNone/>
              <a:defRPr/>
            </a:pPr>
            <a:r>
              <a:rPr lang="en-US" sz="2000" smtClean="0">
                <a:latin typeface="Times New Roman" pitchFamily="18" charset="0"/>
                <a:cs typeface="Times New Roman" pitchFamily="18" charset="0"/>
              </a:rPr>
              <a:t>extern char **environ;</a:t>
            </a:r>
          </a:p>
          <a:p>
            <a:pPr marL="274320" indent="-274320" fontAlgn="auto">
              <a:spcAft>
                <a:spcPts val="0"/>
              </a:spcAft>
              <a:buClr>
                <a:schemeClr val="accent3"/>
              </a:buClr>
              <a:buFont typeface="Wingdings 2"/>
              <a:buNone/>
              <a:defRPr/>
            </a:pPr>
            <a:r>
              <a:rPr lang="en-US" sz="2000" smtClean="0">
                <a:latin typeface="Times New Roman" pitchFamily="18" charset="0"/>
                <a:cs typeface="Times New Roman" pitchFamily="18" charset="0"/>
              </a:rPr>
              <a:t>int main(int argc, char *argv[]) {</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int </a:t>
            </a:r>
            <a:r>
              <a:rPr lang="en-US" sz="2000" b="1" smtClean="0">
                <a:latin typeface="Times New Roman" pitchFamily="18" charset="0"/>
                <a:cs typeface="Times New Roman" pitchFamily="18" charset="0"/>
              </a:rPr>
              <a:t>i;</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printf(“Number of arguments is %d\n",argc);</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printf(“Arguments:\n");</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for(i=0; i&lt;argc; i++)</a:t>
            </a:r>
          </a:p>
          <a:p>
            <a:pPr marL="640080" lvl="1" indent="-246888" fontAlgn="auto">
              <a:spcAft>
                <a:spcPts val="0"/>
              </a:spcAft>
              <a:buFont typeface="Wingdings 2"/>
              <a:buNone/>
              <a:defRPr/>
            </a:pPr>
            <a:r>
              <a:rPr lang="pt-BR" sz="2000" b="1" smtClean="0">
                <a:latin typeface="Times New Roman" pitchFamily="18" charset="0"/>
                <a:cs typeface="Times New Roman" pitchFamily="18" charset="0"/>
              </a:rPr>
              <a:t>	printf("argv[%d]=%s\n",i,argv[i]);</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getchar();</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for (i=0; environ[i]!=(char *)0; i++)</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	printf("%s\n",environ[i]);</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return 0;</a:t>
            </a:r>
          </a:p>
          <a:p>
            <a:pPr marL="274320" indent="-274320" fontAlgn="auto">
              <a:spcAft>
                <a:spcPts val="0"/>
              </a:spcAft>
              <a:buClr>
                <a:schemeClr val="accent3"/>
              </a:buClr>
              <a:buFont typeface="Wingdings 2"/>
              <a:buNone/>
              <a:defRPr/>
            </a:pPr>
            <a:r>
              <a:rPr lang="en-US" sz="2000" smtClean="0">
                <a:latin typeface="Times New Roman" pitchFamily="18" charset="0"/>
                <a:cs typeface="Times New Roman" pitchFamily="18" charset="0"/>
              </a:rPr>
              <a:t>}</a:t>
            </a:r>
          </a:p>
          <a:p>
            <a:pPr>
              <a:buNone/>
            </a:pPr>
            <a:endParaRPr lang="en-US" sz="200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hàm lấy id của process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int getpid()</a:t>
            </a:r>
          </a:p>
          <a:p>
            <a:pPr lvl="1">
              <a:lnSpc>
                <a:spcPct val="90000"/>
              </a:lnSpc>
            </a:pPr>
            <a:r>
              <a:rPr lang="en-US" smtClean="0"/>
              <a:t>Trả về 1 số nguyên là id của tiến trình hiện tại</a:t>
            </a:r>
          </a:p>
          <a:p>
            <a:pPr>
              <a:lnSpc>
                <a:spcPct val="90000"/>
              </a:lnSpc>
            </a:pPr>
            <a:r>
              <a:rPr lang="en-US" smtClean="0"/>
              <a:t>int getppid()</a:t>
            </a:r>
          </a:p>
          <a:p>
            <a:pPr lvl="1">
              <a:lnSpc>
                <a:spcPct val="90000"/>
              </a:lnSpc>
            </a:pPr>
            <a:r>
              <a:rPr lang="en-US" smtClean="0"/>
              <a:t>Trả về 1 số nguyên là id của tiến trình cha</a:t>
            </a:r>
          </a:p>
          <a:p>
            <a:pPr>
              <a:lnSpc>
                <a:spcPct val="90000"/>
              </a:lnSpc>
            </a:pPr>
            <a:r>
              <a:rPr lang="en-US" smtClean="0"/>
              <a:t>int getpgrp()</a:t>
            </a:r>
          </a:p>
          <a:p>
            <a:pPr lvl="1">
              <a:lnSpc>
                <a:spcPct val="90000"/>
              </a:lnSpc>
            </a:pPr>
            <a:r>
              <a:rPr lang="en-US" smtClean="0"/>
              <a:t>Trả về số nguyên là số hiệu của nhóm tiến trình</a:t>
            </a:r>
          </a:p>
          <a:p>
            <a:pPr>
              <a:lnSpc>
                <a:spcPct val="90000"/>
              </a:lnSpc>
            </a:pPr>
            <a:r>
              <a:rPr lang="en-US" smtClean="0"/>
              <a:t>int setpgrp()</a:t>
            </a:r>
          </a:p>
          <a:p>
            <a:pPr lvl="1">
              <a:lnSpc>
                <a:spcPct val="90000"/>
              </a:lnSpc>
            </a:pPr>
            <a:r>
              <a:rPr lang="en-US" smtClean="0"/>
              <a:t>Trả về số nguyên là số hiệu của nhóm tiến trình mới tạo ra</a:t>
            </a:r>
          </a:p>
          <a:p>
            <a:pPr>
              <a:lnSpc>
                <a:spcPct val="90000"/>
              </a:lnSpc>
            </a:pPr>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Font typeface="Wingdings 2" pitchFamily="18" charset="2"/>
              <a:buNone/>
            </a:pPr>
            <a:r>
              <a:rPr lang="en-US" smtClean="0">
                <a:latin typeface="Times New Roman" pitchFamily="18" charset="0"/>
                <a:cs typeface="Times New Roman" pitchFamily="18" charset="0"/>
              </a:rPr>
              <a:t>#include &lt;stdio.h&gt;</a:t>
            </a:r>
          </a:p>
          <a:p>
            <a:pPr>
              <a:buFont typeface="Wingdings 2" pitchFamily="18" charset="2"/>
              <a:buNone/>
            </a:pPr>
            <a:r>
              <a:rPr lang="en-US" smtClean="0">
                <a:latin typeface="Times New Roman" pitchFamily="18" charset="0"/>
                <a:cs typeface="Times New Roman" pitchFamily="18" charset="0"/>
              </a:rPr>
              <a:t>#include &lt;unistd.h&gt;</a:t>
            </a:r>
          </a:p>
          <a:p>
            <a:pPr>
              <a:buFont typeface="Wingdings 2" pitchFamily="18" charset="2"/>
              <a:buNone/>
            </a:pPr>
            <a:r>
              <a:rPr lang="en-US" smtClean="0">
                <a:latin typeface="Times New Roman" pitchFamily="18" charset="0"/>
                <a:cs typeface="Times New Roman" pitchFamily="18" charset="0"/>
              </a:rPr>
              <a:t>int main() {</a:t>
            </a:r>
          </a:p>
          <a:p>
            <a:pPr lvl="1">
              <a:buFont typeface="Wingdings 2" pitchFamily="18" charset="2"/>
              <a:buNone/>
            </a:pPr>
            <a:r>
              <a:rPr lang="en-US" smtClean="0">
                <a:latin typeface="Times New Roman" pitchFamily="18" charset="0"/>
                <a:cs typeface="Times New Roman" pitchFamily="18" charset="0"/>
              </a:rPr>
              <a:t>printf("Processid: %d\n", getpid());</a:t>
            </a:r>
          </a:p>
          <a:p>
            <a:pPr lvl="1">
              <a:buFont typeface="Wingdings 2" pitchFamily="18" charset="2"/>
              <a:buNone/>
            </a:pPr>
            <a:r>
              <a:rPr lang="en-US" smtClean="0">
                <a:latin typeface="Times New Roman" pitchFamily="18" charset="0"/>
                <a:cs typeface="Times New Roman" pitchFamily="18" charset="0"/>
              </a:rPr>
              <a:t>printf("Parent process id: %d\n", getppid());</a:t>
            </a:r>
          </a:p>
          <a:p>
            <a:pPr lvl="1">
              <a:buFont typeface="Wingdings 2" pitchFamily="18" charset="2"/>
              <a:buNone/>
            </a:pPr>
            <a:r>
              <a:rPr lang="en-US" smtClean="0">
                <a:latin typeface="Times New Roman" pitchFamily="18" charset="0"/>
                <a:cs typeface="Times New Roman" pitchFamily="18" charset="0"/>
              </a:rPr>
              <a:t>return 0;</a:t>
            </a:r>
          </a:p>
          <a:p>
            <a:pPr>
              <a:buFont typeface="Wingdings 2" pitchFamily="18" charset="2"/>
              <a:buNone/>
            </a:pPr>
            <a:r>
              <a:rPr lang="en-US" smtClean="0">
                <a:latin typeface="Times New Roman" pitchFamily="18" charset="0"/>
                <a:cs typeface="Times New Roman" pitchFamily="18" charset="0"/>
              </a:rPr>
              <a:t>}</a:t>
            </a:r>
          </a:p>
          <a:p>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process</a:t>
            </a:r>
            <a:endParaRPr lang="en-US"/>
          </a:p>
        </p:txBody>
      </p:sp>
      <p:sp>
        <p:nvSpPr>
          <p:cNvPr id="3" name="Content Placeholder 2"/>
          <p:cNvSpPr>
            <a:spLocks noGrp="1"/>
          </p:cNvSpPr>
          <p:nvPr>
            <p:ph idx="1"/>
          </p:nvPr>
        </p:nvSpPr>
        <p:spPr/>
        <p:txBody>
          <a:bodyPr/>
          <a:lstStyle/>
          <a:p>
            <a:pPr algn="just"/>
            <a:r>
              <a:rPr lang="vi-VN" smtClean="0"/>
              <a:t>Hệ</a:t>
            </a:r>
            <a:r>
              <a:rPr lang="en-US" smtClean="0"/>
              <a:t> </a:t>
            </a:r>
            <a:r>
              <a:rPr lang="vi-VN" smtClean="0"/>
              <a:t>điều</a:t>
            </a:r>
            <a:r>
              <a:rPr lang="en-US" smtClean="0"/>
              <a:t> </a:t>
            </a:r>
            <a:r>
              <a:rPr lang="vi-VN" smtClean="0"/>
              <a:t>hành</a:t>
            </a:r>
            <a:r>
              <a:rPr lang="en-US" smtClean="0"/>
              <a:t> </a:t>
            </a:r>
            <a:r>
              <a:rPr lang="vi-VN" smtClean="0"/>
              <a:t>tạo</a:t>
            </a:r>
            <a:r>
              <a:rPr lang="en-US" smtClean="0"/>
              <a:t> </a:t>
            </a:r>
            <a:r>
              <a:rPr lang="vi-VN" smtClean="0"/>
              <a:t>process bằng</a:t>
            </a:r>
            <a:r>
              <a:rPr lang="en-US" smtClean="0"/>
              <a:t> </a:t>
            </a:r>
            <a:r>
              <a:rPr lang="vi-VN" smtClean="0"/>
              <a:t>cách</a:t>
            </a:r>
            <a:r>
              <a:rPr lang="en-US" smtClean="0"/>
              <a:t> </a:t>
            </a:r>
            <a:r>
              <a:rPr lang="vi-VN" smtClean="0"/>
              <a:t>nhân</a:t>
            </a:r>
            <a:r>
              <a:rPr lang="en-US" smtClean="0"/>
              <a:t> </a:t>
            </a:r>
            <a:r>
              <a:rPr lang="vi-VN" smtClean="0"/>
              <a:t>bản</a:t>
            </a:r>
            <a:r>
              <a:rPr lang="en-US" smtClean="0"/>
              <a:t> </a:t>
            </a:r>
            <a:r>
              <a:rPr lang="vi-VN" smtClean="0"/>
              <a:t>một</a:t>
            </a:r>
            <a:r>
              <a:rPr lang="en-US" smtClean="0"/>
              <a:t> </a:t>
            </a:r>
            <a:r>
              <a:rPr lang="vi-VN" smtClean="0"/>
              <a:t>process đang</a:t>
            </a:r>
            <a:r>
              <a:rPr lang="en-US" smtClean="0"/>
              <a:t> </a:t>
            </a:r>
            <a:r>
              <a:rPr lang="vi-VN" smtClean="0"/>
              <a:t>tồn</a:t>
            </a:r>
            <a:r>
              <a:rPr lang="en-US" smtClean="0"/>
              <a:t> </a:t>
            </a:r>
            <a:r>
              <a:rPr lang="vi-VN" smtClean="0"/>
              <a:t>tại.</a:t>
            </a:r>
          </a:p>
          <a:p>
            <a:pPr algn="just"/>
            <a:r>
              <a:rPr lang="vi-VN" smtClean="0"/>
              <a:t>Process mới</a:t>
            </a:r>
            <a:r>
              <a:rPr lang="en-US" smtClean="0"/>
              <a:t> </a:t>
            </a:r>
            <a:r>
              <a:rPr lang="vi-VN" smtClean="0"/>
              <a:t>được</a:t>
            </a:r>
            <a:r>
              <a:rPr lang="en-US" smtClean="0"/>
              <a:t> </a:t>
            </a:r>
            <a:r>
              <a:rPr lang="vi-VN" smtClean="0"/>
              <a:t>tạo</a:t>
            </a:r>
            <a:r>
              <a:rPr lang="en-US" smtClean="0"/>
              <a:t> </a:t>
            </a:r>
            <a:r>
              <a:rPr lang="vi-VN" smtClean="0"/>
              <a:t>ra</a:t>
            </a:r>
            <a:r>
              <a:rPr lang="en-US" smtClean="0"/>
              <a:t> </a:t>
            </a:r>
            <a:r>
              <a:rPr lang="vi-VN" smtClean="0"/>
              <a:t>gọi</a:t>
            </a:r>
            <a:r>
              <a:rPr lang="en-US" smtClean="0"/>
              <a:t> </a:t>
            </a:r>
            <a:r>
              <a:rPr lang="vi-VN" smtClean="0"/>
              <a:t>là</a:t>
            </a:r>
            <a:r>
              <a:rPr lang="en-US" smtClean="0"/>
              <a:t> </a:t>
            </a:r>
            <a:r>
              <a:rPr lang="vi-VN" smtClean="0"/>
              <a:t>con (child), process kia</a:t>
            </a:r>
            <a:r>
              <a:rPr lang="en-US" smtClean="0"/>
              <a:t> </a:t>
            </a:r>
            <a:r>
              <a:rPr lang="vi-VN" smtClean="0"/>
              <a:t>là</a:t>
            </a:r>
            <a:r>
              <a:rPr lang="en-US" smtClean="0"/>
              <a:t> </a:t>
            </a:r>
            <a:r>
              <a:rPr lang="vi-VN" smtClean="0"/>
              <a:t>cha (parent).</a:t>
            </a:r>
          </a:p>
          <a:p>
            <a:pPr algn="just"/>
            <a:endParaRPr lang="en-US"/>
          </a:p>
        </p:txBody>
      </p:sp>
      <p:pic>
        <p:nvPicPr>
          <p:cNvPr id="4" name="Picture 2"/>
          <p:cNvPicPr>
            <a:picLocks noChangeAspect="1" noChangeArrowheads="1"/>
          </p:cNvPicPr>
          <p:nvPr/>
        </p:nvPicPr>
        <p:blipFill>
          <a:blip r:embed="rId2"/>
          <a:srcRect/>
          <a:stretch>
            <a:fillRect/>
          </a:stretch>
        </p:blipFill>
        <p:spPr bwMode="auto">
          <a:xfrm>
            <a:off x="685800" y="3810000"/>
            <a:ext cx="7924800" cy="25463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 kỳ sống của process</a:t>
            </a:r>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1981200"/>
            <a:ext cx="9144000" cy="43767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just"/>
            <a:r>
              <a:rPr lang="en-US" smtClean="0"/>
              <a:t>Soạn thảo chương trình C</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Có thể sử dụng các chương trình soạn thảo từ dòng lệnh như:</a:t>
            </a:r>
          </a:p>
          <a:p>
            <a:pPr lvl="1" algn="just">
              <a:lnSpc>
                <a:spcPct val="90000"/>
              </a:lnSpc>
            </a:pPr>
            <a:r>
              <a:rPr lang="en-US" smtClean="0"/>
              <a:t>cat</a:t>
            </a:r>
          </a:p>
          <a:p>
            <a:pPr lvl="1" algn="just">
              <a:lnSpc>
                <a:spcPct val="90000"/>
              </a:lnSpc>
            </a:pPr>
            <a:r>
              <a:rPr lang="en-US" smtClean="0"/>
              <a:t>vi</a:t>
            </a:r>
          </a:p>
          <a:p>
            <a:pPr lvl="1" algn="just">
              <a:lnSpc>
                <a:spcPct val="90000"/>
              </a:lnSpc>
            </a:pPr>
            <a:r>
              <a:rPr lang="en-US" smtClean="0"/>
              <a:t>emacs</a:t>
            </a:r>
          </a:p>
          <a:p>
            <a:pPr algn="just">
              <a:lnSpc>
                <a:spcPct val="90000"/>
              </a:lnSpc>
            </a:pPr>
            <a:r>
              <a:rPr lang="en-US" smtClean="0"/>
              <a:t>Trong môi trường đồ họa của Linux, có nhiều chương trình hổ trợ hơn: </a:t>
            </a:r>
          </a:p>
          <a:p>
            <a:pPr lvl="1" algn="just">
              <a:lnSpc>
                <a:spcPct val="90000"/>
              </a:lnSpc>
            </a:pPr>
            <a:r>
              <a:rPr lang="en-US" smtClean="0"/>
              <a:t>KDevelop</a:t>
            </a:r>
          </a:p>
          <a:p>
            <a:pPr lvl="1" algn="just">
              <a:lnSpc>
                <a:spcPct val="90000"/>
              </a:lnSpc>
            </a:pPr>
            <a:r>
              <a:rPr lang="en-US" smtClean="0"/>
              <a:t>Netbean</a:t>
            </a:r>
          </a:p>
          <a:p>
            <a:pPr lvl="1" algn="just">
              <a:lnSpc>
                <a:spcPct val="90000"/>
              </a:lnSpc>
            </a:pPr>
            <a:r>
              <a:rPr lang="en-US" smtClean="0"/>
              <a:t>Visual</a:t>
            </a:r>
          </a:p>
          <a:p>
            <a:pPr lvl="1" algn="just">
              <a:lnSpc>
                <a:spcPct val="90000"/>
              </a:lnSpc>
            </a:pPr>
            <a:r>
              <a:rPr lang="en-US" smtClean="0"/>
              <a:t>Eclipse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process</a:t>
            </a:r>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838200" y="1981200"/>
            <a:ext cx="7620000" cy="44799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process</a:t>
            </a:r>
            <a:endParaRPr lang="en-US"/>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Dùng hàm: pid_t fork(void); </a:t>
            </a: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Nếu thành công:</a:t>
            </a:r>
          </a:p>
          <a:p>
            <a:pPr lvl="1"/>
            <a:r>
              <a:rPr lang="en-US" smtClean="0">
                <a:latin typeface="Times New Roman" pitchFamily="18" charset="0"/>
                <a:cs typeface="Times New Roman" pitchFamily="18" charset="0"/>
              </a:rPr>
              <a:t>trả về 0 trong thân process con</a:t>
            </a:r>
          </a:p>
          <a:p>
            <a:pPr lvl="1"/>
            <a:r>
              <a:rPr lang="en-US" smtClean="0">
                <a:latin typeface="Times New Roman" pitchFamily="18" charset="0"/>
                <a:cs typeface="Times New Roman" pitchFamily="18" charset="0"/>
              </a:rPr>
              <a:t>PID của con (&gt;0) trong thân process cha.</a:t>
            </a:r>
          </a:p>
          <a:p>
            <a:pPr lvl="1"/>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Nếu thất bại, trả về </a:t>
            </a:r>
            <a:r>
              <a:rPr lang="en-US" smtClean="0">
                <a:latin typeface="Times New Roman" pitchFamily="18" charset="0"/>
                <a:cs typeface="Times New Roman" pitchFamily="18" charset="0"/>
              </a:rPr>
              <a:t>-</a:t>
            </a:r>
            <a:r>
              <a:rPr lang="en-US" smtClean="0">
                <a:latin typeface="Times New Roman" pitchFamily="18" charset="0"/>
                <a:cs typeface="Times New Roman" pitchFamily="18" charset="0"/>
              </a:rPr>
              <a:t>1</a:t>
            </a:r>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Dạng mẫu chương trình</a:t>
            </a:r>
            <a:endParaRPr lang="en-US"/>
          </a:p>
        </p:txBody>
      </p:sp>
      <p:sp>
        <p:nvSpPr>
          <p:cNvPr id="3" name="Content Placeholder 2"/>
          <p:cNvSpPr>
            <a:spLocks noGrp="1"/>
          </p:cNvSpPr>
          <p:nvPr>
            <p:ph idx="1"/>
          </p:nvPr>
        </p:nvSpPr>
        <p:spPr>
          <a:xfrm>
            <a:off x="381000" y="1447800"/>
            <a:ext cx="8229600" cy="5248275"/>
          </a:xfrm>
        </p:spPr>
        <p:txBody>
          <a:bodyPr/>
          <a:lstStyle/>
          <a:p>
            <a:pPr lvl="2">
              <a:buFont typeface="Wingdings 2" pitchFamily="18" charset="2"/>
              <a:buNone/>
            </a:pPr>
            <a:r>
              <a:rPr lang="en-US" sz="3200" b="1" smtClean="0">
                <a:latin typeface="Times New Roman" pitchFamily="18" charset="0"/>
                <a:cs typeface="Times New Roman" pitchFamily="18" charset="0"/>
              </a:rPr>
              <a:t>pid_t pid;</a:t>
            </a:r>
          </a:p>
          <a:p>
            <a:pPr lvl="2">
              <a:buFont typeface="Wingdings 2" pitchFamily="18" charset="2"/>
              <a:buNone/>
            </a:pPr>
            <a:r>
              <a:rPr lang="en-US" sz="3200" b="1" smtClean="0">
                <a:latin typeface="Times New Roman" pitchFamily="18" charset="0"/>
                <a:cs typeface="Times New Roman" pitchFamily="18" charset="0"/>
              </a:rPr>
              <a:t>pid = fork();</a:t>
            </a:r>
          </a:p>
          <a:p>
            <a:pPr lvl="2">
              <a:buFont typeface="Wingdings 2" pitchFamily="18" charset="2"/>
              <a:buNone/>
            </a:pPr>
            <a:r>
              <a:rPr lang="en-US" sz="3200" b="1" smtClean="0">
                <a:latin typeface="Times New Roman" pitchFamily="18" charset="0"/>
                <a:cs typeface="Times New Roman" pitchFamily="18" charset="0"/>
              </a:rPr>
              <a:t>if (pid==0) {</a:t>
            </a:r>
          </a:p>
          <a:p>
            <a:pPr lvl="2">
              <a:buFont typeface="Wingdings 2" pitchFamily="18" charset="2"/>
              <a:buNone/>
            </a:pPr>
            <a:r>
              <a:rPr lang="en-US" sz="3200" b="1" smtClean="0">
                <a:latin typeface="Times New Roman" pitchFamily="18" charset="0"/>
                <a:cs typeface="Times New Roman" pitchFamily="18" charset="0"/>
              </a:rPr>
              <a:t>	  // child code here</a:t>
            </a:r>
          </a:p>
          <a:p>
            <a:pPr lvl="2">
              <a:buFont typeface="Wingdings 2" pitchFamily="18" charset="2"/>
              <a:buNone/>
            </a:pPr>
            <a:r>
              <a:rPr lang="en-US" sz="3200" b="1" smtClean="0">
                <a:latin typeface="Times New Roman" pitchFamily="18" charset="0"/>
                <a:cs typeface="Times New Roman" pitchFamily="18" charset="0"/>
              </a:rPr>
              <a:t>} else if (pid&gt;0) {</a:t>
            </a:r>
          </a:p>
          <a:p>
            <a:pPr lvl="2">
              <a:buFont typeface="Wingdings 2" pitchFamily="18" charset="2"/>
              <a:buNone/>
            </a:pPr>
            <a:r>
              <a:rPr lang="en-US" sz="3200" b="1" smtClean="0">
                <a:latin typeface="Times New Roman" pitchFamily="18" charset="0"/>
                <a:cs typeface="Times New Roman" pitchFamily="18" charset="0"/>
              </a:rPr>
              <a:t>	  // parent code here</a:t>
            </a:r>
          </a:p>
          <a:p>
            <a:pPr lvl="2">
              <a:buFont typeface="Wingdings 2" pitchFamily="18" charset="2"/>
              <a:buNone/>
            </a:pPr>
            <a:r>
              <a:rPr lang="en-US" sz="3200" b="1" smtClean="0">
                <a:latin typeface="Times New Roman" pitchFamily="18" charset="0"/>
                <a:cs typeface="Times New Roman" pitchFamily="18" charset="0"/>
              </a:rPr>
              <a:t>} else {</a:t>
            </a:r>
          </a:p>
          <a:p>
            <a:pPr lvl="2">
              <a:buFont typeface="Wingdings 2" pitchFamily="18" charset="2"/>
              <a:buNone/>
            </a:pPr>
            <a:r>
              <a:rPr lang="en-US" sz="3200" b="1" smtClean="0">
                <a:latin typeface="Times New Roman" pitchFamily="18" charset="0"/>
                <a:cs typeface="Times New Roman" pitchFamily="18" charset="0"/>
              </a:rPr>
              <a:t>	  // error warning</a:t>
            </a:r>
          </a:p>
          <a:p>
            <a:pPr lvl="2">
              <a:buFont typeface="Wingdings 2" pitchFamily="18" charset="2"/>
              <a:buNone/>
            </a:pPr>
            <a:r>
              <a:rPr lang="en-US" sz="3200" b="1" smtClean="0">
                <a:latin typeface="Times New Roman" pitchFamily="18" charset="0"/>
                <a:cs typeface="Times New Roman" pitchFamily="18" charset="0"/>
              </a:rPr>
              <a:t>}</a:t>
            </a:r>
            <a:endParaRPr lang="en-US" sz="3200" b="1" smtClean="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457200" y="1143000"/>
            <a:ext cx="8229600" cy="5248275"/>
          </a:xfrm>
        </p:spPr>
        <p:txBody>
          <a:bodyPr/>
          <a:lstStyle/>
          <a:p>
            <a:pPr marL="640080" lvl="1" indent="-246888" fontAlgn="auto">
              <a:spcAft>
                <a:spcPts val="0"/>
              </a:spcAft>
              <a:buFont typeface="Wingdings 2"/>
              <a:buNone/>
              <a:defRPr/>
            </a:pPr>
            <a:r>
              <a:rPr lang="en-US" sz="2000" b="1" smtClean="0">
                <a:latin typeface="Times New Roman" pitchFamily="18" charset="0"/>
                <a:cs typeface="Times New Roman" pitchFamily="18" charset="0"/>
              </a:rPr>
              <a:t>#include &lt;stdio.h&gt;</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#include &lt;unistd.h&gt;</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int main() {</a:t>
            </a:r>
          </a:p>
          <a:p>
            <a:pPr lvl="2" indent="-246888" fontAlgn="auto">
              <a:spcAft>
                <a:spcPts val="0"/>
              </a:spcAft>
              <a:buFont typeface="Wingdings 2"/>
              <a:buNone/>
              <a:defRPr/>
            </a:pPr>
            <a:r>
              <a:rPr lang="en-US" sz="2000" b="1" smtClean="0">
                <a:latin typeface="Times New Roman" pitchFamily="18" charset="0"/>
                <a:cs typeface="Times New Roman" pitchFamily="18" charset="0"/>
              </a:rPr>
              <a:t>int childid;</a:t>
            </a:r>
          </a:p>
          <a:p>
            <a:pPr lvl="2" indent="-246888" fontAlgn="auto">
              <a:spcAft>
                <a:spcPts val="0"/>
              </a:spcAft>
              <a:buFont typeface="Wingdings 2"/>
              <a:buNone/>
              <a:defRPr/>
            </a:pPr>
            <a:r>
              <a:rPr lang="en-US" sz="2000" b="1" smtClean="0">
                <a:latin typeface="Times New Roman" pitchFamily="18" charset="0"/>
                <a:cs typeface="Times New Roman" pitchFamily="18" charset="0"/>
              </a:rPr>
              <a:t>if ((childid=fork())==0) {</a:t>
            </a:r>
          </a:p>
          <a:p>
            <a:pPr marL="1188720" lvl="3" indent="-210312" fontAlgn="auto">
              <a:spcAft>
                <a:spcPts val="0"/>
              </a:spcAft>
              <a:buClr>
                <a:schemeClr val="accent3"/>
              </a:buClr>
              <a:buFont typeface="Wingdings 2"/>
              <a:buNone/>
              <a:defRPr/>
            </a:pPr>
            <a:r>
              <a:rPr lang="en-US" b="1" smtClean="0">
                <a:latin typeface="Times New Roman" pitchFamily="18" charset="0"/>
                <a:cs typeface="Times New Roman" pitchFamily="18" charset="0"/>
              </a:rPr>
              <a:t>printf("Child process output: PID=%d\n",getpid());</a:t>
            </a:r>
          </a:p>
          <a:p>
            <a:pPr marL="1188720" lvl="3" indent="-210312" fontAlgn="auto">
              <a:spcAft>
                <a:spcPts val="0"/>
              </a:spcAft>
              <a:buClr>
                <a:schemeClr val="accent3"/>
              </a:buClr>
              <a:buFont typeface="Wingdings 2"/>
              <a:buNone/>
              <a:defRPr/>
            </a:pPr>
            <a:r>
              <a:rPr lang="en-US" b="1" smtClean="0">
                <a:latin typeface="Times New Roman" pitchFamily="18" charset="0"/>
                <a:cs typeface="Times New Roman" pitchFamily="18" charset="0"/>
              </a:rPr>
              <a:t>printf("My parent PID is %d\n\n",getppid());</a:t>
            </a:r>
          </a:p>
          <a:p>
            <a:pPr lvl="2" indent="-246888" fontAlgn="auto">
              <a:spcAft>
                <a:spcPts val="0"/>
              </a:spcAft>
              <a:buFont typeface="Wingdings 2"/>
              <a:buNone/>
              <a:defRPr/>
            </a:pPr>
            <a:r>
              <a:rPr lang="en-US" sz="2000" b="1" smtClean="0">
                <a:latin typeface="Times New Roman" pitchFamily="18" charset="0"/>
                <a:cs typeface="Times New Roman" pitchFamily="18" charset="0"/>
              </a:rPr>
              <a:t>}else if(childid&gt;0) {</a:t>
            </a:r>
          </a:p>
          <a:p>
            <a:pPr marL="1188720" lvl="3" indent="-210312" fontAlgn="auto">
              <a:spcAft>
                <a:spcPts val="0"/>
              </a:spcAft>
              <a:buClr>
                <a:schemeClr val="accent3"/>
              </a:buClr>
              <a:buFont typeface="Wingdings 2"/>
              <a:buNone/>
              <a:defRPr/>
            </a:pPr>
            <a:r>
              <a:rPr lang="en-US" b="1" smtClean="0">
                <a:latin typeface="Times New Roman" pitchFamily="18" charset="0"/>
                <a:cs typeface="Times New Roman" pitchFamily="18" charset="0"/>
              </a:rPr>
              <a:t>printf("Parent process output: PID=%d\n“,getpid());</a:t>
            </a:r>
          </a:p>
          <a:p>
            <a:pPr marL="1188720" lvl="3" indent="-210312" fontAlgn="auto">
              <a:spcAft>
                <a:spcPts val="0"/>
              </a:spcAft>
              <a:buClr>
                <a:schemeClr val="accent3"/>
              </a:buClr>
              <a:buFont typeface="Wingdings 2"/>
              <a:buNone/>
              <a:defRPr/>
            </a:pPr>
            <a:r>
              <a:rPr lang="en-US" b="1" smtClean="0">
                <a:latin typeface="Times New Roman" pitchFamily="18" charset="0"/>
                <a:cs typeface="Times New Roman" pitchFamily="18" charset="0"/>
              </a:rPr>
              <a:t>printf("Child PID=%d\n“,childid);</a:t>
            </a:r>
          </a:p>
          <a:p>
            <a:pPr lvl="2" indent="-246888" fontAlgn="auto">
              <a:spcAft>
                <a:spcPts val="0"/>
              </a:spcAft>
              <a:buFont typeface="Wingdings 2"/>
              <a:buNone/>
              <a:defRPr/>
            </a:pPr>
            <a:r>
              <a:rPr lang="en-US" sz="2000" b="1" smtClean="0">
                <a:latin typeface="Times New Roman" pitchFamily="18" charset="0"/>
                <a:cs typeface="Times New Roman" pitchFamily="18" charset="0"/>
              </a:rPr>
              <a:t>}else {</a:t>
            </a:r>
          </a:p>
          <a:p>
            <a:pPr marL="1188720" lvl="3" indent="-210312" fontAlgn="auto">
              <a:spcAft>
                <a:spcPts val="0"/>
              </a:spcAft>
              <a:buClr>
                <a:schemeClr val="accent3"/>
              </a:buClr>
              <a:buFont typeface="Wingdings 2"/>
              <a:buNone/>
              <a:defRPr/>
            </a:pPr>
            <a:r>
              <a:rPr lang="en-US" b="1" smtClean="0">
                <a:latin typeface="Times New Roman" pitchFamily="18" charset="0"/>
                <a:cs typeface="Times New Roman" pitchFamily="18" charset="0"/>
              </a:rPr>
              <a:t>printf("Fork error!\n");</a:t>
            </a:r>
          </a:p>
          <a:p>
            <a:pPr marL="1188720" lvl="3" indent="-210312" fontAlgn="auto">
              <a:spcAft>
                <a:spcPts val="0"/>
              </a:spcAft>
              <a:buClr>
                <a:schemeClr val="accent3"/>
              </a:buClr>
              <a:buFont typeface="Wingdings 2"/>
              <a:buNone/>
              <a:defRPr/>
            </a:pPr>
            <a:r>
              <a:rPr lang="en-US" b="1" smtClean="0">
                <a:latin typeface="Times New Roman" pitchFamily="18" charset="0"/>
                <a:cs typeface="Times New Roman" pitchFamily="18" charset="0"/>
              </a:rPr>
              <a:t>exit(1);</a:t>
            </a:r>
          </a:p>
          <a:p>
            <a:pPr lvl="2" indent="-246888" fontAlgn="auto">
              <a:spcAft>
                <a:spcPts val="0"/>
              </a:spcAft>
              <a:buFont typeface="Wingdings 2"/>
              <a:buNone/>
              <a:defRPr/>
            </a:pPr>
            <a:r>
              <a:rPr lang="en-US" sz="2000" b="1" smtClean="0">
                <a:latin typeface="Times New Roman" pitchFamily="18" charset="0"/>
                <a:cs typeface="Times New Roman" pitchFamily="18" charset="0"/>
              </a:rPr>
              <a:t>}</a:t>
            </a:r>
          </a:p>
          <a:p>
            <a:pPr lvl="2" indent="-246888" fontAlgn="auto">
              <a:spcAft>
                <a:spcPts val="0"/>
              </a:spcAft>
              <a:buFont typeface="Wingdings 2"/>
              <a:buNone/>
              <a:defRPr/>
            </a:pPr>
            <a:r>
              <a:rPr lang="en-US" sz="2000" b="1" smtClean="0">
                <a:latin typeface="Times New Roman" pitchFamily="18" charset="0"/>
                <a:cs typeface="Times New Roman" pitchFamily="18" charset="0"/>
              </a:rPr>
              <a:t>return 0;</a:t>
            </a:r>
          </a:p>
          <a:p>
            <a:pPr marL="640080" lvl="1" indent="-246888" fontAlgn="auto">
              <a:spcAft>
                <a:spcPts val="0"/>
              </a:spcAft>
              <a:buFont typeface="Wingdings 2"/>
              <a:buNone/>
              <a:defRPr/>
            </a:pPr>
            <a:r>
              <a:rPr lang="en-US" sz="2000" b="1" smtClean="0">
                <a:latin typeface="Times New Roman" pitchFamily="18" charset="0"/>
                <a:cs typeface="Times New Roman" pitchFamily="18" charset="0"/>
              </a:rPr>
              <a:t>}</a:t>
            </a:r>
            <a:endParaRPr lang="en-US" sz="2000" b="1" smtClean="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thúc process</a:t>
            </a:r>
            <a:endParaRPr lang="en-US"/>
          </a:p>
        </p:txBody>
      </p:sp>
      <p:sp>
        <p:nvSpPr>
          <p:cNvPr id="3" name="Content Placeholder 2"/>
          <p:cNvSpPr>
            <a:spLocks noGrp="1"/>
          </p:cNvSpPr>
          <p:nvPr>
            <p:ph idx="1"/>
          </p:nvPr>
        </p:nvSpPr>
        <p:spPr/>
        <p:txBody>
          <a:bodyPr/>
          <a:lstStyle/>
          <a:p>
            <a:r>
              <a:rPr lang="en-US" smtClean="0"/>
              <a:t>Dùng system call </a:t>
            </a:r>
            <a:r>
              <a:rPr lang="en-US" smtClean="0">
                <a:latin typeface="Courier" pitchFamily="49" charset="0"/>
              </a:rPr>
              <a:t>exit()</a:t>
            </a:r>
          </a:p>
          <a:p>
            <a:endParaRPr lang="en-US" smtClean="0">
              <a:latin typeface="Courier" pitchFamily="49" charset="0"/>
            </a:endParaRPr>
          </a:p>
          <a:p>
            <a:r>
              <a:rPr lang="vi-VN" smtClean="0"/>
              <a:t>Orphaned</a:t>
            </a:r>
            <a:r>
              <a:rPr lang="en-US" smtClean="0"/>
              <a:t> </a:t>
            </a:r>
            <a:r>
              <a:rPr lang="vi-VN" smtClean="0"/>
              <a:t>process: process cha </a:t>
            </a:r>
            <a:r>
              <a:rPr lang="vi-VN" smtClean="0"/>
              <a:t>kết</a:t>
            </a:r>
            <a:r>
              <a:rPr lang="en-US" smtClean="0"/>
              <a:t> </a:t>
            </a:r>
            <a:r>
              <a:rPr lang="vi-VN" smtClean="0"/>
              <a:t>thúc</a:t>
            </a:r>
            <a:r>
              <a:rPr lang="en-US" smtClean="0"/>
              <a:t> </a:t>
            </a:r>
            <a:r>
              <a:rPr lang="vi-VN" smtClean="0"/>
              <a:t>trước</a:t>
            </a:r>
            <a:r>
              <a:rPr lang="en-US" smtClean="0"/>
              <a:t> </a:t>
            </a:r>
            <a:r>
              <a:rPr lang="en-US" smtClean="0"/>
              <a:t>-&gt; </a:t>
            </a:r>
            <a:r>
              <a:rPr lang="vi-VN" smtClean="0"/>
              <a:t>process con sau</a:t>
            </a:r>
            <a:r>
              <a:rPr lang="en-US" smtClean="0"/>
              <a:t> </a:t>
            </a:r>
            <a:r>
              <a:rPr lang="vi-VN" smtClean="0"/>
              <a:t>đó</a:t>
            </a:r>
            <a:r>
              <a:rPr lang="en-US" smtClean="0"/>
              <a:t> </a:t>
            </a:r>
            <a:r>
              <a:rPr lang="vi-VN" smtClean="0"/>
              <a:t>sẽ</a:t>
            </a:r>
            <a:r>
              <a:rPr lang="en-US" smtClean="0"/>
              <a:t> </a:t>
            </a:r>
            <a:r>
              <a:rPr lang="vi-VN" smtClean="0"/>
              <a:t>có</a:t>
            </a:r>
            <a:r>
              <a:rPr lang="en-US" smtClean="0"/>
              <a:t> </a:t>
            </a:r>
            <a:r>
              <a:rPr lang="vi-VN" smtClean="0"/>
              <a:t>cha là</a:t>
            </a:r>
            <a:r>
              <a:rPr lang="en-US" smtClean="0"/>
              <a:t> </a:t>
            </a:r>
            <a:r>
              <a:rPr lang="vi-VN" smtClean="0"/>
              <a:t>init (PID=1)</a:t>
            </a:r>
          </a:p>
          <a:p>
            <a:r>
              <a:rPr lang="en-US" smtClean="0"/>
              <a:t>Zombied process</a:t>
            </a:r>
          </a:p>
          <a:p>
            <a:pPr lvl="1"/>
            <a:r>
              <a:rPr lang="vi-VN" smtClean="0"/>
              <a:t>Process </a:t>
            </a:r>
            <a:r>
              <a:rPr lang="en-US" smtClean="0"/>
              <a:t>con </a:t>
            </a:r>
            <a:r>
              <a:rPr lang="vi-VN" smtClean="0"/>
              <a:t>kết</a:t>
            </a:r>
            <a:r>
              <a:rPr lang="en-US" smtClean="0"/>
              <a:t> </a:t>
            </a:r>
            <a:r>
              <a:rPr lang="vi-VN" smtClean="0"/>
              <a:t>thúc</a:t>
            </a:r>
            <a:r>
              <a:rPr lang="en-US" smtClean="0"/>
              <a:t> </a:t>
            </a:r>
            <a:r>
              <a:rPr lang="vi-VN" smtClean="0"/>
              <a:t>nhưng</a:t>
            </a:r>
            <a:r>
              <a:rPr lang="en-US" smtClean="0"/>
              <a:t> </a:t>
            </a:r>
            <a:r>
              <a:rPr lang="vi-VN" smtClean="0"/>
              <a:t>chưa</a:t>
            </a:r>
            <a:r>
              <a:rPr lang="en-US" smtClean="0"/>
              <a:t> </a:t>
            </a:r>
            <a:r>
              <a:rPr lang="vi-VN" smtClean="0"/>
              <a:t>báo</a:t>
            </a:r>
            <a:r>
              <a:rPr lang="en-US" smtClean="0"/>
              <a:t> </a:t>
            </a:r>
            <a:r>
              <a:rPr lang="vi-VN" smtClean="0"/>
              <a:t>trạng</a:t>
            </a:r>
            <a:r>
              <a:rPr lang="en-US" smtClean="0"/>
              <a:t> </a:t>
            </a:r>
            <a:r>
              <a:rPr lang="vi-VN" smtClean="0"/>
              <a:t>thái</a:t>
            </a:r>
            <a:r>
              <a:rPr lang="en-US" smtClean="0"/>
              <a:t> </a:t>
            </a:r>
            <a:r>
              <a:rPr lang="vi-VN" smtClean="0"/>
              <a:t>cho</a:t>
            </a:r>
            <a:r>
              <a:rPr lang="en-US" smtClean="0"/>
              <a:t> </a:t>
            </a:r>
            <a:r>
              <a:rPr lang="vi-VN" smtClean="0"/>
              <a:t>process cha biết.</a:t>
            </a:r>
          </a:p>
          <a:p>
            <a:pPr lvl="1"/>
            <a:r>
              <a:rPr lang="vi-VN" smtClean="0"/>
              <a:t>Dùng</a:t>
            </a:r>
            <a:r>
              <a:rPr lang="en-US" smtClean="0"/>
              <a:t> </a:t>
            </a:r>
            <a:r>
              <a:rPr lang="vi-VN" smtClean="0"/>
              <a:t>hàm</a:t>
            </a:r>
            <a:r>
              <a:rPr lang="en-US" smtClean="0"/>
              <a:t> </a:t>
            </a:r>
            <a:r>
              <a:rPr lang="vi-VN" b="1" smtClean="0"/>
              <a:t>wait()</a:t>
            </a:r>
            <a:r>
              <a:rPr lang="en-US" b="1" smtClean="0"/>
              <a:t> </a:t>
            </a:r>
            <a:r>
              <a:rPr lang="vi-VN" smtClean="0"/>
              <a:t>hay </a:t>
            </a:r>
            <a:r>
              <a:rPr lang="vi-VN" b="1" smtClean="0"/>
              <a:t>waitpid()</a:t>
            </a:r>
            <a:r>
              <a:rPr lang="en-US" b="1" smtClean="0"/>
              <a:t> </a:t>
            </a:r>
            <a:r>
              <a:rPr lang="vi-VN" smtClean="0"/>
              <a:t>ở</a:t>
            </a:r>
            <a:r>
              <a:rPr lang="en-US" smtClean="0"/>
              <a:t> </a:t>
            </a:r>
            <a:r>
              <a:rPr lang="vi-VN" smtClean="0"/>
              <a:t>process cha để</a:t>
            </a:r>
            <a:r>
              <a:rPr lang="en-US" smtClean="0"/>
              <a:t> </a:t>
            </a:r>
            <a:r>
              <a:rPr lang="vi-VN" smtClean="0"/>
              <a:t>lấy</a:t>
            </a:r>
            <a:r>
              <a:rPr lang="en-US" smtClean="0"/>
              <a:t> </a:t>
            </a:r>
            <a:r>
              <a:rPr lang="vi-VN" smtClean="0"/>
              <a:t>trạng</a:t>
            </a:r>
            <a:r>
              <a:rPr lang="en-US" smtClean="0"/>
              <a:t> </a:t>
            </a:r>
            <a:r>
              <a:rPr lang="vi-VN" smtClean="0"/>
              <a:t>thái</a:t>
            </a:r>
            <a:r>
              <a:rPr lang="en-US" smtClean="0"/>
              <a:t> </a:t>
            </a:r>
            <a:r>
              <a:rPr lang="vi-VN" smtClean="0"/>
              <a:t>trả</a:t>
            </a:r>
            <a:r>
              <a:rPr lang="en-US" smtClean="0"/>
              <a:t> </a:t>
            </a:r>
            <a:r>
              <a:rPr lang="vi-VN" smtClean="0"/>
              <a:t>về</a:t>
            </a:r>
            <a:r>
              <a:rPr lang="en-US" smtClean="0"/>
              <a:t> </a:t>
            </a:r>
            <a:r>
              <a:rPr lang="vi-VN" smtClean="0"/>
              <a:t>từ</a:t>
            </a:r>
            <a:r>
              <a:rPr lang="en-US" smtClean="0"/>
              <a:t> </a:t>
            </a:r>
            <a:r>
              <a:rPr lang="vi-VN" smtClean="0"/>
              <a:t>process con.</a:t>
            </a:r>
          </a:p>
          <a:p>
            <a:endParaRPr lang="en-US" smtClean="0"/>
          </a:p>
          <a:p>
            <a:pPr>
              <a:buNone/>
            </a:pPr>
            <a:endParaRPr 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a:t>
            </a:r>
            <a:endParaRPr lang="en-US"/>
          </a:p>
        </p:txBody>
      </p:sp>
      <p:sp>
        <p:nvSpPr>
          <p:cNvPr id="66563" name="Rectangle 3"/>
          <p:cNvSpPr>
            <a:spLocks noGrp="1" noChangeArrowheads="1"/>
          </p:cNvSpPr>
          <p:nvPr>
            <p:ph type="body" idx="1"/>
          </p:nvPr>
        </p:nvSpPr>
        <p:spPr>
          <a:xfrm>
            <a:off x="838200" y="1219200"/>
            <a:ext cx="7848600" cy="5029200"/>
          </a:xfrm>
        </p:spPr>
        <p:txBody>
          <a:bodyPr/>
          <a:lstStyle/>
          <a:p>
            <a:pPr>
              <a:buNone/>
            </a:pPr>
            <a:r>
              <a:rPr lang="en-US" sz="1800" smtClean="0"/>
              <a:t>#include &lt;stdio.h&gt;</a:t>
            </a:r>
          </a:p>
          <a:p>
            <a:pPr>
              <a:buNone/>
            </a:pPr>
            <a:r>
              <a:rPr lang="en-US" sz="1800" smtClean="0"/>
              <a:t>#include &lt;stdlib.h&gt;</a:t>
            </a:r>
          </a:p>
          <a:p>
            <a:pPr>
              <a:buNone/>
            </a:pPr>
            <a:r>
              <a:rPr lang="en-US" sz="1800" smtClean="0"/>
              <a:t>#include &lt;unistd.h&gt;</a:t>
            </a:r>
          </a:p>
          <a:p>
            <a:pPr>
              <a:buNone/>
            </a:pPr>
            <a:r>
              <a:rPr lang="en-US" sz="1800" smtClean="0"/>
              <a:t>#include &lt;sys/types.h&gt; /* for pid_t */</a:t>
            </a:r>
          </a:p>
          <a:p>
            <a:pPr>
              <a:buNone/>
            </a:pPr>
            <a:r>
              <a:rPr lang="en-US" sz="1800" smtClean="0"/>
              <a:t>#include &lt;sys/wait.h&gt; /* for wait */</a:t>
            </a:r>
          </a:p>
          <a:p>
            <a:endParaRPr lang="en-US" sz="1800" smtClean="0"/>
          </a:p>
          <a:p>
            <a:pPr>
              <a:buNone/>
            </a:pPr>
            <a:r>
              <a:rPr lang="en-US" sz="1800" smtClean="0"/>
              <a:t>void doWork(const char *str)</a:t>
            </a:r>
          </a:p>
          <a:p>
            <a:pPr>
              <a:buNone/>
            </a:pPr>
            <a:r>
              <a:rPr lang="en-US" sz="1800" smtClean="0"/>
              <a:t>{</a:t>
            </a:r>
          </a:p>
          <a:p>
            <a:pPr>
              <a:buNone/>
            </a:pPr>
            <a:r>
              <a:rPr lang="en-US" sz="1800" smtClean="0"/>
              <a:t>	int i;</a:t>
            </a:r>
          </a:p>
          <a:p>
            <a:pPr>
              <a:buNone/>
            </a:pPr>
            <a:r>
              <a:rPr lang="en-US" sz="1800" smtClean="0"/>
              <a:t>	int sum = 0;</a:t>
            </a:r>
          </a:p>
          <a:p>
            <a:pPr>
              <a:buNone/>
            </a:pPr>
            <a:r>
              <a:rPr lang="en-US" sz="1800" smtClean="0"/>
              <a:t>	printf("Entered work function (%s)\n",str);</a:t>
            </a:r>
          </a:p>
          <a:p>
            <a:pPr>
              <a:buNone/>
            </a:pPr>
            <a:r>
              <a:rPr lang="en-US" sz="1800" smtClean="0"/>
              <a:t>	fflush(stdout);</a:t>
            </a:r>
          </a:p>
          <a:p>
            <a:pPr>
              <a:buNone/>
            </a:pPr>
            <a:r>
              <a:rPr lang="en-US" sz="1800" smtClean="0"/>
              <a:t>	for (i=1;i&lt;=10000000;i++)</a:t>
            </a:r>
          </a:p>
          <a:p>
            <a:pPr>
              <a:buNone/>
            </a:pPr>
            <a:r>
              <a:rPr lang="en-US" sz="1800" smtClean="0"/>
              <a:t>		sum += i;</a:t>
            </a:r>
          </a:p>
          <a:p>
            <a:pPr>
              <a:buNone/>
            </a:pPr>
            <a:r>
              <a:rPr lang="en-US" sz="1800" smtClean="0"/>
              <a:t>	printf(“sum = “%d”, sum);</a:t>
            </a:r>
          </a:p>
          <a:p>
            <a:pPr>
              <a:buNone/>
            </a:pPr>
            <a:r>
              <a:rPr lang="en-US" sz="1800" smtClean="0"/>
              <a:t>	printf("Leaving work function (%s)\n",str);</a:t>
            </a:r>
          </a:p>
          <a:p>
            <a:pPr>
              <a:buNone/>
            </a:pPr>
            <a:r>
              <a:rPr lang="en-US" sz="1800"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None/>
            </a:pPr>
            <a:r>
              <a:rPr lang="en-US" sz="2000" smtClean="0"/>
              <a:t>int main()</a:t>
            </a:r>
          </a:p>
          <a:p>
            <a:pPr>
              <a:buNone/>
            </a:pPr>
            <a:r>
              <a:rPr lang="en-US" sz="2000" smtClean="0"/>
              <a:t>{</a:t>
            </a:r>
          </a:p>
          <a:p>
            <a:pPr>
              <a:buNone/>
            </a:pPr>
            <a:r>
              <a:rPr lang="en-US" sz="2000" smtClean="0"/>
              <a:t>	pid_t pid=fork();</a:t>
            </a:r>
          </a:p>
          <a:p>
            <a:pPr>
              <a:buNone/>
            </a:pPr>
            <a:r>
              <a:rPr lang="en-US" sz="2000" smtClean="0"/>
              <a:t>	if (pid==0) 	{ /* child process */</a:t>
            </a:r>
          </a:p>
          <a:p>
            <a:pPr>
              <a:buNone/>
            </a:pPr>
            <a:r>
              <a:rPr lang="en-US" sz="2000" smtClean="0"/>
              <a:t>		doWork("child");  </a:t>
            </a:r>
          </a:p>
          <a:p>
            <a:pPr>
              <a:buNone/>
            </a:pPr>
            <a:r>
              <a:rPr lang="en-US" sz="2000" smtClean="0"/>
              <a:t>		exit(0);</a:t>
            </a:r>
          </a:p>
          <a:p>
            <a:pPr>
              <a:buNone/>
            </a:pPr>
            <a:r>
              <a:rPr lang="en-US" sz="2000" smtClean="0"/>
              <a:t>	}</a:t>
            </a:r>
          </a:p>
          <a:p>
            <a:pPr>
              <a:buNone/>
            </a:pPr>
            <a:r>
              <a:rPr lang="en-US" sz="2000" smtClean="0"/>
              <a:t>	else 		{ /* pid!=0; parent process */</a:t>
            </a:r>
          </a:p>
          <a:p>
            <a:pPr>
              <a:buNone/>
            </a:pPr>
            <a:r>
              <a:rPr lang="en-US" sz="2000" smtClean="0"/>
              <a:t>		doWork("parent");</a:t>
            </a:r>
          </a:p>
          <a:p>
            <a:pPr>
              <a:buNone/>
            </a:pPr>
            <a:r>
              <a:rPr lang="en-US" sz="2000" smtClean="0"/>
              <a:t>		waitpid(pid,0,0); /* wait for child to exit */</a:t>
            </a:r>
          </a:p>
          <a:p>
            <a:pPr>
              <a:buNone/>
            </a:pPr>
            <a:r>
              <a:rPr lang="en-US" sz="2000" smtClean="0"/>
              <a:t>	}</a:t>
            </a:r>
          </a:p>
          <a:p>
            <a:pPr>
              <a:buNone/>
            </a:pPr>
            <a:r>
              <a:rPr lang="en-US" sz="2000" smtClean="0"/>
              <a:t>	return 0;</a:t>
            </a:r>
          </a:p>
          <a:p>
            <a:pPr>
              <a:buNone/>
            </a:pPr>
            <a:r>
              <a:rPr lang="en-US" sz="200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hàm gọi thi hành chương trình</a:t>
            </a:r>
            <a:endParaRPr lang="en-US"/>
          </a:p>
        </p:txBody>
      </p:sp>
      <p:sp>
        <p:nvSpPr>
          <p:cNvPr id="3" name="Content Placeholder 2"/>
          <p:cNvSpPr>
            <a:spLocks noGrp="1"/>
          </p:cNvSpPr>
          <p:nvPr>
            <p:ph idx="1"/>
          </p:nvPr>
        </p:nvSpPr>
        <p:spPr/>
        <p:txBody>
          <a:bodyPr/>
          <a:lstStyle/>
          <a:p>
            <a:pPr marL="274320" indent="-274320" fontAlgn="auto">
              <a:spcAft>
                <a:spcPts val="0"/>
              </a:spcAft>
              <a:buClr>
                <a:schemeClr val="accent3"/>
              </a:buClr>
              <a:buFont typeface="Wingdings 2"/>
              <a:buChar char=""/>
              <a:defRPr/>
            </a:pPr>
            <a:r>
              <a:rPr lang="en-US" sz="2400" smtClean="0">
                <a:latin typeface="Times New Roman" pitchFamily="18" charset="0"/>
                <a:cs typeface="Times New Roman" pitchFamily="18" charset="0"/>
              </a:rPr>
              <a:t>int system(const char *string);</a:t>
            </a:r>
          </a:p>
          <a:p>
            <a:pPr marL="274320" indent="-274320" fontAlgn="auto">
              <a:spcAft>
                <a:spcPts val="0"/>
              </a:spcAft>
              <a:buClr>
                <a:schemeClr val="accent3"/>
              </a:buClr>
              <a:buFont typeface="Wingdings 2"/>
              <a:buChar char=""/>
              <a:defRPr/>
            </a:pPr>
            <a:endParaRPr lang="en-US" sz="2400" smtClean="0">
              <a:latin typeface="Times New Roman" pitchFamily="18" charset="0"/>
              <a:cs typeface="Times New Roman" pitchFamily="18" charset="0"/>
            </a:endParaRPr>
          </a:p>
          <a:p>
            <a:pPr marL="274320" indent="-274320" fontAlgn="auto">
              <a:spcAft>
                <a:spcPts val="0"/>
              </a:spcAft>
              <a:buClr>
                <a:schemeClr val="accent3"/>
              </a:buClr>
              <a:buFont typeface="Wingdings 2"/>
              <a:buChar char=""/>
              <a:defRPr/>
            </a:pPr>
            <a:r>
              <a:rPr lang="en-US" sz="2400" smtClean="0">
                <a:latin typeface="Times New Roman" pitchFamily="18" charset="0"/>
                <a:cs typeface="Times New Roman" pitchFamily="18" charset="0"/>
              </a:rPr>
              <a:t>int execl(const char *path, const char *arg, ...)</a:t>
            </a:r>
          </a:p>
          <a:p>
            <a:pPr marL="274320" indent="-274320" fontAlgn="auto">
              <a:spcAft>
                <a:spcPts val="0"/>
              </a:spcAft>
              <a:buClr>
                <a:schemeClr val="accent3"/>
              </a:buClr>
              <a:buFont typeface="Wingdings 2"/>
              <a:buChar char=""/>
              <a:defRPr/>
            </a:pPr>
            <a:r>
              <a:rPr lang="en-US" sz="2400" smtClean="0">
                <a:latin typeface="Times New Roman" pitchFamily="18" charset="0"/>
                <a:cs typeface="Times New Roman" pitchFamily="18" charset="0"/>
              </a:rPr>
              <a:t>int execv(const char *path, const char *argv[ ])</a:t>
            </a:r>
          </a:p>
          <a:p>
            <a:pPr marL="274320" indent="-274320" fontAlgn="auto">
              <a:spcAft>
                <a:spcPts val="0"/>
              </a:spcAft>
              <a:buClr>
                <a:schemeClr val="accent3"/>
              </a:buClr>
              <a:buFont typeface="Wingdings 2"/>
              <a:buChar char=""/>
              <a:defRPr/>
            </a:pPr>
            <a:endParaRPr lang="en-US" sz="2400" smtClean="0">
              <a:latin typeface="Times New Roman" pitchFamily="18" charset="0"/>
              <a:cs typeface="Times New Roman" pitchFamily="18" charset="0"/>
            </a:endParaRPr>
          </a:p>
          <a:p>
            <a:pPr marL="274320" indent="-274320" fontAlgn="auto">
              <a:spcAft>
                <a:spcPts val="0"/>
              </a:spcAft>
              <a:buClr>
                <a:schemeClr val="accent3"/>
              </a:buClr>
              <a:buFont typeface="Wingdings 2"/>
              <a:buChar char=""/>
              <a:defRPr/>
            </a:pPr>
            <a:r>
              <a:rPr lang="en-US" sz="2400" smtClean="0">
                <a:latin typeface="Times New Roman" pitchFamily="18" charset="0"/>
                <a:cs typeface="Times New Roman" pitchFamily="18" charset="0"/>
              </a:rPr>
              <a:t>int execlp(const char *lename, const char *arg, ...)</a:t>
            </a:r>
          </a:p>
          <a:p>
            <a:pPr marL="274320" indent="-274320" fontAlgn="auto">
              <a:spcAft>
                <a:spcPts val="0"/>
              </a:spcAft>
              <a:buClr>
                <a:schemeClr val="accent3"/>
              </a:buClr>
              <a:buFont typeface="Wingdings 2"/>
              <a:buChar char=""/>
              <a:defRPr/>
            </a:pPr>
            <a:r>
              <a:rPr lang="en-US" sz="2400" smtClean="0">
                <a:latin typeface="Times New Roman" pitchFamily="18" charset="0"/>
                <a:cs typeface="Times New Roman" pitchFamily="18" charset="0"/>
              </a:rPr>
              <a:t>int execvp(const char *lename, const char *argv[ ])</a:t>
            </a:r>
          </a:p>
          <a:p>
            <a:pPr marL="274320" indent="-274320" fontAlgn="auto">
              <a:spcAft>
                <a:spcPts val="0"/>
              </a:spcAft>
              <a:buClr>
                <a:schemeClr val="accent3"/>
              </a:buClr>
              <a:buFont typeface="Wingdings 2"/>
              <a:buChar char=""/>
              <a:defRPr/>
            </a:pPr>
            <a:endParaRPr lang="en-US" sz="2400" smtClean="0">
              <a:latin typeface="Times New Roman" pitchFamily="18" charset="0"/>
              <a:cs typeface="Times New Roman" pitchFamily="18" charset="0"/>
            </a:endParaRPr>
          </a:p>
          <a:p>
            <a:pPr marL="274320" indent="-274320" fontAlgn="auto">
              <a:spcAft>
                <a:spcPts val="0"/>
              </a:spcAft>
              <a:buClr>
                <a:schemeClr val="accent3"/>
              </a:buClr>
              <a:buFont typeface="Wingdings 2"/>
              <a:buChar char=""/>
              <a:defRPr/>
            </a:pPr>
            <a:r>
              <a:rPr lang="en-US" sz="2400" smtClean="0">
                <a:latin typeface="Times New Roman" pitchFamily="18" charset="0"/>
                <a:cs typeface="Times New Roman" pitchFamily="18" charset="0"/>
              </a:rPr>
              <a:t>int execle(const char *path, const char *arg, ..., const char **env)</a:t>
            </a:r>
          </a:p>
          <a:p>
            <a:pPr marL="274320" indent="-274320" fontAlgn="auto">
              <a:spcAft>
                <a:spcPts val="0"/>
              </a:spcAft>
              <a:buClr>
                <a:schemeClr val="accent3"/>
              </a:buClr>
              <a:buFont typeface="Wingdings 2"/>
              <a:buChar char=""/>
              <a:defRPr/>
            </a:pPr>
            <a:r>
              <a:rPr lang="en-US" sz="2400" smtClean="0">
                <a:latin typeface="Times New Roman" pitchFamily="18" charset="0"/>
                <a:cs typeface="Times New Roman" pitchFamily="18" charset="0"/>
              </a:rPr>
              <a:t>int execve(const char *path, const char *argv[ ], const char **env)</a:t>
            </a:r>
          </a:p>
          <a:p>
            <a:pPr marL="274320" indent="-274320" fontAlgn="auto">
              <a:spcAft>
                <a:spcPts val="0"/>
              </a:spcAft>
              <a:buClr>
                <a:schemeClr val="accent3"/>
              </a:buClr>
              <a:buFont typeface="Wingdings 2"/>
              <a:buChar char=""/>
              <a:defRPr/>
            </a:pPr>
            <a:endParaRPr lang="en-US" sz="2400" smtClean="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tiến trình - system</a:t>
            </a:r>
            <a:endParaRPr lang="en-US"/>
          </a:p>
        </p:txBody>
      </p:sp>
      <p:sp>
        <p:nvSpPr>
          <p:cNvPr id="3" name="Content Placeholder 2"/>
          <p:cNvSpPr>
            <a:spLocks noGrp="1"/>
          </p:cNvSpPr>
          <p:nvPr>
            <p:ph idx="1"/>
          </p:nvPr>
        </p:nvSpPr>
        <p:spPr/>
        <p:txBody>
          <a:bodyPr/>
          <a:lstStyle/>
          <a:p>
            <a:pPr algn="just"/>
            <a:r>
              <a:rPr lang="vi-VN" sz="3600" smtClean="0">
                <a:latin typeface="Times New Roman" pitchFamily="18" charset="0"/>
                <a:cs typeface="Times New Roman" pitchFamily="18" charset="0"/>
              </a:rPr>
              <a:t>Xử</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lý</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một</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lệnh</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được</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chỉ</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ra</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trong</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thông</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số</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string</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và</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trả</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về</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sau</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khi</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lệnh</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được</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thực</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thi</a:t>
            </a:r>
            <a:r>
              <a:rPr lang="en-US" sz="3600" smtClean="0">
                <a:latin typeface="Times New Roman" pitchFamily="18" charset="0"/>
                <a:cs typeface="Times New Roman" pitchFamily="18" charset="0"/>
              </a:rPr>
              <a:t> </a:t>
            </a:r>
            <a:r>
              <a:rPr lang="vi-VN" sz="3600" smtClean="0">
                <a:latin typeface="Times New Roman" pitchFamily="18" charset="0"/>
                <a:cs typeface="Times New Roman" pitchFamily="18" charset="0"/>
              </a:rPr>
              <a:t>xong</a:t>
            </a:r>
            <a:endParaRPr lang="en-US" sz="3600" smtClean="0">
              <a:latin typeface="Times New Roman" pitchFamily="18" charset="0"/>
              <a:cs typeface="Times New Roman" pitchFamily="18" charset="0"/>
            </a:endParaRPr>
          </a:p>
          <a:p>
            <a:pPr lvl="1">
              <a:buNone/>
            </a:pPr>
            <a:endParaRPr lang="en-US" sz="2400" b="1" smtClean="0">
              <a:latin typeface="Times New Roman" pitchFamily="18" charset="0"/>
              <a:cs typeface="Times New Roman" pitchFamily="18" charset="0"/>
            </a:endParaRPr>
          </a:p>
          <a:p>
            <a:pPr lvl="1">
              <a:buNone/>
            </a:pPr>
            <a:r>
              <a:rPr lang="en-US" sz="2400" b="1" smtClean="0">
                <a:latin typeface="Times New Roman" pitchFamily="18" charset="0"/>
                <a:cs typeface="Times New Roman" pitchFamily="18" charset="0"/>
              </a:rPr>
              <a:t>#include &lt;stdlib.h&gt;</a:t>
            </a:r>
          </a:p>
          <a:p>
            <a:pPr lvl="1">
              <a:buNone/>
            </a:pPr>
            <a:r>
              <a:rPr lang="en-US" sz="2400" b="1" smtClean="0">
                <a:latin typeface="Times New Roman" pitchFamily="18" charset="0"/>
                <a:cs typeface="Times New Roman" pitchFamily="18" charset="0"/>
              </a:rPr>
              <a:t>int main ()</a:t>
            </a:r>
          </a:p>
          <a:p>
            <a:pPr lvl="1">
              <a:buNone/>
            </a:pPr>
            <a:r>
              <a:rPr lang="en-US" sz="2400" b="1" smtClean="0">
                <a:latin typeface="Times New Roman" pitchFamily="18" charset="0"/>
                <a:cs typeface="Times New Roman" pitchFamily="18" charset="0"/>
              </a:rPr>
              <a:t>{</a:t>
            </a:r>
          </a:p>
          <a:p>
            <a:pPr lvl="1">
              <a:buNone/>
            </a:pPr>
            <a:r>
              <a:rPr lang="en-US" sz="2400" b="1" smtClean="0">
                <a:latin typeface="Times New Roman" pitchFamily="18" charset="0"/>
                <a:cs typeface="Times New Roman" pitchFamily="18" charset="0"/>
              </a:rPr>
              <a:t>	int return_value;</a:t>
            </a:r>
          </a:p>
          <a:p>
            <a:pPr lvl="1">
              <a:buNone/>
            </a:pPr>
            <a:r>
              <a:rPr lang="en-US" sz="2400" b="1" smtClean="0">
                <a:latin typeface="Times New Roman" pitchFamily="18" charset="0"/>
                <a:cs typeface="Times New Roman" pitchFamily="18" charset="0"/>
              </a:rPr>
              <a:t>	return_value = system (“ls -l /”);</a:t>
            </a:r>
          </a:p>
          <a:p>
            <a:pPr lvl="1">
              <a:buNone/>
            </a:pPr>
            <a:r>
              <a:rPr lang="en-US" sz="2400" b="1" smtClean="0">
                <a:latin typeface="Times New Roman" pitchFamily="18" charset="0"/>
                <a:cs typeface="Times New Roman" pitchFamily="18" charset="0"/>
              </a:rPr>
              <a:t>	return return_value;</a:t>
            </a:r>
          </a:p>
          <a:p>
            <a:pPr lvl="1">
              <a:buNone/>
            </a:pPr>
            <a:r>
              <a:rPr lang="en-US" sz="2400" b="1" smtClean="0">
                <a:latin typeface="Times New Roman" pitchFamily="18" charset="0"/>
                <a:cs typeface="Times New Roman" pitchFamily="18" charset="0"/>
              </a:rPr>
              <a:t>}</a:t>
            </a:r>
            <a:endParaRPr lang="en-US" sz="8000" b="1">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tiến trình - exec</a:t>
            </a:r>
            <a:endParaRPr lang="en-US"/>
          </a:p>
        </p:txBody>
      </p:sp>
      <p:sp>
        <p:nvSpPr>
          <p:cNvPr id="3" name="Content Placeholder 2"/>
          <p:cNvSpPr>
            <a:spLocks noGrp="1"/>
          </p:cNvSpPr>
          <p:nvPr>
            <p:ph idx="1"/>
          </p:nvPr>
        </p:nvSpPr>
        <p:spPr/>
        <p:txBody>
          <a:bodyPr/>
          <a:lstStyle/>
          <a:p>
            <a:pPr algn="just"/>
            <a:r>
              <a:rPr lang="en-US" smtClean="0"/>
              <a:t>Các hàm exec…() sẽ thi hành như sau</a:t>
            </a:r>
            <a:endParaRPr lang="en-US"/>
          </a:p>
        </p:txBody>
      </p:sp>
      <p:pic>
        <p:nvPicPr>
          <p:cNvPr id="4" name="Picture 2"/>
          <p:cNvPicPr>
            <a:picLocks noChangeAspect="1" noChangeArrowheads="1"/>
          </p:cNvPicPr>
          <p:nvPr/>
        </p:nvPicPr>
        <p:blipFill>
          <a:blip r:embed="rId2"/>
          <a:srcRect/>
          <a:stretch>
            <a:fillRect/>
          </a:stretch>
        </p:blipFill>
        <p:spPr bwMode="auto">
          <a:xfrm>
            <a:off x="150235" y="2438400"/>
            <a:ext cx="8943543" cy="2971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Chương trình hello.c</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buNone/>
            </a:pPr>
            <a:r>
              <a:rPr lang="en-US" smtClean="0"/>
              <a:t>#include &lt;stdio.h&gt;</a:t>
            </a:r>
          </a:p>
          <a:p>
            <a:pPr>
              <a:lnSpc>
                <a:spcPct val="90000"/>
              </a:lnSpc>
              <a:buNone/>
            </a:pPr>
            <a:r>
              <a:rPr lang="en-US" smtClean="0"/>
              <a:t>#include &lt;stdlib.h&gt;</a:t>
            </a:r>
          </a:p>
          <a:p>
            <a:pPr>
              <a:lnSpc>
                <a:spcPct val="90000"/>
              </a:lnSpc>
              <a:buNone/>
            </a:pPr>
            <a:r>
              <a:rPr lang="en-US" smtClean="0"/>
              <a:t>int main(int argc, char **argv)</a:t>
            </a:r>
          </a:p>
          <a:p>
            <a:pPr>
              <a:lnSpc>
                <a:spcPct val="90000"/>
              </a:lnSpc>
              <a:buNone/>
            </a:pPr>
            <a:r>
              <a:rPr lang="en-US" smtClean="0"/>
              <a:t>{</a:t>
            </a:r>
          </a:p>
          <a:p>
            <a:pPr>
              <a:lnSpc>
                <a:spcPct val="90000"/>
              </a:lnSpc>
              <a:buNone/>
            </a:pPr>
            <a:r>
              <a:rPr lang="en-US" smtClean="0"/>
              <a:t>  printf(“Hello, world!\n”);</a:t>
            </a:r>
          </a:p>
          <a:p>
            <a:pPr>
              <a:lnSpc>
                <a:spcPct val="90000"/>
              </a:lnSpc>
              <a:buNone/>
            </a:pPr>
            <a:r>
              <a:rPr lang="en-US" smtClean="0"/>
              <a:t>  return 0;</a:t>
            </a:r>
          </a:p>
          <a:p>
            <a:pPr>
              <a:lnSpc>
                <a:spcPct val="90000"/>
              </a:lnSpc>
              <a:buNone/>
            </a:pPr>
            <a:r>
              <a:rPr lang="en-US"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Chú ý</a:t>
            </a:r>
            <a:endParaRPr lang="en-US"/>
          </a:p>
        </p:txBody>
      </p:sp>
      <p:sp>
        <p:nvSpPr>
          <p:cNvPr id="3" name="Content Placeholder 2"/>
          <p:cNvSpPr>
            <a:spLocks noGrp="1"/>
          </p:cNvSpPr>
          <p:nvPr>
            <p:ph idx="1"/>
          </p:nvPr>
        </p:nvSpPr>
        <p:spPr>
          <a:xfrm>
            <a:off x="457200" y="1219200"/>
            <a:ext cx="8229600" cy="5248275"/>
          </a:xfrm>
        </p:spPr>
        <p:txBody>
          <a:bodyPr/>
          <a:lstStyle/>
          <a:p>
            <a:pPr algn="just"/>
            <a:r>
              <a:rPr lang="vi-VN" sz="2400" smtClean="0"/>
              <a:t>Các</a:t>
            </a:r>
            <a:r>
              <a:rPr lang="en-US" sz="2400" smtClean="0"/>
              <a:t> </a:t>
            </a:r>
            <a:r>
              <a:rPr lang="vi-VN" sz="2400" smtClean="0"/>
              <a:t>hàm</a:t>
            </a:r>
            <a:r>
              <a:rPr lang="en-US" sz="2400" smtClean="0"/>
              <a:t> </a:t>
            </a:r>
            <a:r>
              <a:rPr lang="vi-VN" sz="2400" smtClean="0"/>
              <a:t>exec sẽ</a:t>
            </a:r>
            <a:r>
              <a:rPr lang="en-US" sz="2400" smtClean="0"/>
              <a:t> </a:t>
            </a:r>
            <a:r>
              <a:rPr lang="vi-VN" sz="2400" smtClean="0"/>
              <a:t>thay</a:t>
            </a:r>
            <a:r>
              <a:rPr lang="en-US" sz="2400" smtClean="0"/>
              <a:t> </a:t>
            </a:r>
            <a:r>
              <a:rPr lang="vi-VN" sz="2400" smtClean="0"/>
              <a:t>thế</a:t>
            </a:r>
            <a:r>
              <a:rPr lang="en-US" sz="2400" smtClean="0"/>
              <a:t> </a:t>
            </a:r>
            <a:r>
              <a:rPr lang="vi-VN" sz="2400" smtClean="0"/>
              <a:t>process gọi</a:t>
            </a:r>
            <a:r>
              <a:rPr lang="en-US" sz="2400" smtClean="0"/>
              <a:t> </a:t>
            </a:r>
            <a:r>
              <a:rPr lang="vi-VN" sz="2400" smtClean="0"/>
              <a:t>hàm</a:t>
            </a:r>
            <a:r>
              <a:rPr lang="en-US" sz="2400" smtClean="0"/>
              <a:t> </a:t>
            </a:r>
            <a:r>
              <a:rPr lang="vi-VN" sz="2400" smtClean="0"/>
              <a:t>bằng</a:t>
            </a:r>
            <a:r>
              <a:rPr lang="en-US" sz="2400" smtClean="0"/>
              <a:t> </a:t>
            </a:r>
            <a:r>
              <a:rPr lang="vi-VN" sz="2400" smtClean="0"/>
              <a:t>chương</a:t>
            </a:r>
            <a:r>
              <a:rPr lang="en-US" sz="2400" smtClean="0"/>
              <a:t> </a:t>
            </a:r>
            <a:r>
              <a:rPr lang="vi-VN" sz="2400" smtClean="0"/>
              <a:t>trình</a:t>
            </a:r>
            <a:r>
              <a:rPr lang="en-US" sz="2400" smtClean="0"/>
              <a:t> </a:t>
            </a:r>
            <a:r>
              <a:rPr lang="vi-VN" sz="2400" smtClean="0"/>
              <a:t>tương</a:t>
            </a:r>
            <a:r>
              <a:rPr lang="en-US" sz="2400" smtClean="0"/>
              <a:t> </a:t>
            </a:r>
            <a:r>
              <a:rPr lang="vi-VN" sz="2400" smtClean="0"/>
              <a:t>ứng</a:t>
            </a:r>
            <a:r>
              <a:rPr lang="en-US" sz="2400" smtClean="0"/>
              <a:t> </a:t>
            </a:r>
            <a:r>
              <a:rPr lang="vi-VN" sz="2400" smtClean="0"/>
              <a:t>trong</a:t>
            </a:r>
            <a:r>
              <a:rPr lang="en-US" sz="2400" smtClean="0"/>
              <a:t> </a:t>
            </a:r>
            <a:r>
              <a:rPr lang="vi-VN" sz="2400" smtClean="0"/>
              <a:t>tham</a:t>
            </a:r>
            <a:r>
              <a:rPr lang="en-US" sz="2400" smtClean="0"/>
              <a:t> </a:t>
            </a:r>
            <a:r>
              <a:rPr lang="vi-VN" sz="2400" smtClean="0"/>
              <a:t>số</a:t>
            </a:r>
            <a:r>
              <a:rPr lang="en-US" sz="2400" smtClean="0"/>
              <a:t> </a:t>
            </a:r>
            <a:r>
              <a:rPr lang="vi-VN" sz="2400" smtClean="0"/>
              <a:t>nhập</a:t>
            </a:r>
            <a:r>
              <a:rPr lang="en-US" sz="2400" smtClean="0"/>
              <a:t> </a:t>
            </a:r>
            <a:r>
              <a:rPr lang="vi-VN" sz="2400" smtClean="0"/>
              <a:t>của</a:t>
            </a:r>
            <a:r>
              <a:rPr lang="en-US" sz="2400" smtClean="0"/>
              <a:t> </a:t>
            </a:r>
            <a:r>
              <a:rPr lang="vi-VN" sz="2400" smtClean="0"/>
              <a:t>hàm. Vùng</a:t>
            </a:r>
            <a:r>
              <a:rPr lang="en-US" sz="2400" smtClean="0"/>
              <a:t> </a:t>
            </a:r>
            <a:r>
              <a:rPr lang="vi-VN" sz="2400" smtClean="0"/>
              <a:t>text, data, stack bị</a:t>
            </a:r>
            <a:r>
              <a:rPr lang="en-US" sz="2400" smtClean="0"/>
              <a:t> </a:t>
            </a:r>
            <a:r>
              <a:rPr lang="vi-VN" sz="2400" smtClean="0"/>
              <a:t>thay</a:t>
            </a:r>
            <a:r>
              <a:rPr lang="en-US" sz="2400" smtClean="0"/>
              <a:t> </a:t>
            </a:r>
            <a:r>
              <a:rPr lang="vi-VN" sz="2400" smtClean="0"/>
              <a:t>thế, vùng</a:t>
            </a:r>
            <a:r>
              <a:rPr lang="en-US" sz="2400" smtClean="0"/>
              <a:t> </a:t>
            </a:r>
            <a:r>
              <a:rPr lang="vi-VN" sz="2400" smtClean="0"/>
              <a:t>u</a:t>
            </a:r>
            <a:r>
              <a:rPr lang="en-US" sz="2400" smtClean="0"/>
              <a:t>ser</a:t>
            </a:r>
            <a:r>
              <a:rPr lang="vi-VN" sz="2400" smtClean="0"/>
              <a:t> (user area) không</a:t>
            </a:r>
            <a:r>
              <a:rPr lang="en-US" sz="2400" smtClean="0"/>
              <a:t> </a:t>
            </a:r>
            <a:r>
              <a:rPr lang="vi-VN" sz="2400" smtClean="0"/>
              <a:t>bị</a:t>
            </a:r>
            <a:r>
              <a:rPr lang="en-US" sz="2400" smtClean="0"/>
              <a:t> </a:t>
            </a:r>
            <a:r>
              <a:rPr lang="vi-VN" sz="2400" smtClean="0"/>
              <a:t>thay</a:t>
            </a:r>
            <a:r>
              <a:rPr lang="en-US" sz="2400" smtClean="0"/>
              <a:t> </a:t>
            </a:r>
            <a:r>
              <a:rPr lang="vi-VN" sz="2400" smtClean="0"/>
              <a:t>thế</a:t>
            </a:r>
            <a:endParaRPr lang="en-US" sz="2400" smtClean="0"/>
          </a:p>
          <a:p>
            <a:pPr algn="just"/>
            <a:r>
              <a:rPr lang="vi-VN" sz="2400" smtClean="0"/>
              <a:t>Chương</a:t>
            </a:r>
            <a:r>
              <a:rPr lang="en-US" sz="2400" smtClean="0"/>
              <a:t> </a:t>
            </a:r>
            <a:r>
              <a:rPr lang="vi-VN" sz="2400" smtClean="0"/>
              <a:t>trình</a:t>
            </a:r>
            <a:r>
              <a:rPr lang="en-US" sz="2400" smtClean="0"/>
              <a:t> </a:t>
            </a:r>
            <a:r>
              <a:rPr lang="vi-VN" sz="2400" smtClean="0"/>
              <a:t>được</a:t>
            </a:r>
            <a:r>
              <a:rPr lang="en-US" sz="2400" smtClean="0"/>
              <a:t> </a:t>
            </a:r>
            <a:r>
              <a:rPr lang="vi-VN" sz="2400" smtClean="0"/>
              <a:t>gọi</a:t>
            </a:r>
            <a:r>
              <a:rPr lang="en-US" sz="2400" smtClean="0"/>
              <a:t> </a:t>
            </a:r>
            <a:r>
              <a:rPr lang="vi-VN" sz="2400" smtClean="0"/>
              <a:t>bắt</a:t>
            </a:r>
            <a:r>
              <a:rPr lang="en-US" sz="2400" smtClean="0"/>
              <a:t> </a:t>
            </a:r>
            <a:r>
              <a:rPr lang="vi-VN" sz="2400" smtClean="0"/>
              <a:t>đầu</a:t>
            </a:r>
            <a:r>
              <a:rPr lang="en-US" sz="2400" smtClean="0"/>
              <a:t> </a:t>
            </a:r>
            <a:r>
              <a:rPr lang="vi-VN" sz="2400" smtClean="0"/>
              <a:t>thực</a:t>
            </a:r>
            <a:r>
              <a:rPr lang="en-US" sz="2400" smtClean="0"/>
              <a:t> </a:t>
            </a:r>
            <a:r>
              <a:rPr lang="vi-VN" sz="2400" smtClean="0"/>
              <a:t>thi</a:t>
            </a:r>
            <a:r>
              <a:rPr lang="en-US" sz="2400" smtClean="0"/>
              <a:t> </a:t>
            </a:r>
            <a:r>
              <a:rPr lang="vi-VN" sz="2400" smtClean="0"/>
              <a:t>ở</a:t>
            </a:r>
            <a:r>
              <a:rPr lang="en-US" sz="2400" smtClean="0"/>
              <a:t> </a:t>
            </a:r>
            <a:r>
              <a:rPr lang="vi-VN" sz="2400" smtClean="0"/>
              <a:t>hàm</a:t>
            </a:r>
            <a:r>
              <a:rPr lang="en-US" sz="2400" smtClean="0"/>
              <a:t> </a:t>
            </a:r>
            <a:r>
              <a:rPr lang="vi-VN" sz="2400" smtClean="0"/>
              <a:t>main() (entry point), có</a:t>
            </a:r>
            <a:r>
              <a:rPr lang="en-US" sz="2400" smtClean="0"/>
              <a:t> </a:t>
            </a:r>
            <a:r>
              <a:rPr lang="vi-VN" sz="2400" smtClean="0"/>
              <a:t>thể</a:t>
            </a:r>
            <a:r>
              <a:rPr lang="en-US" sz="2400" smtClean="0"/>
              <a:t> </a:t>
            </a:r>
            <a:r>
              <a:rPr lang="vi-VN" sz="2400" smtClean="0"/>
              <a:t>nhận</a:t>
            </a:r>
            <a:r>
              <a:rPr lang="en-US" sz="2400" smtClean="0"/>
              <a:t> </a:t>
            </a:r>
            <a:r>
              <a:rPr lang="vi-VN" sz="2400" smtClean="0"/>
              <a:t>tham</a:t>
            </a:r>
            <a:r>
              <a:rPr lang="en-US" sz="2400" smtClean="0"/>
              <a:t> </a:t>
            </a:r>
            <a:r>
              <a:rPr lang="vi-VN" sz="2400" smtClean="0"/>
              <a:t>số</a:t>
            </a:r>
            <a:r>
              <a:rPr lang="en-US" sz="2400" smtClean="0"/>
              <a:t> </a:t>
            </a:r>
            <a:r>
              <a:rPr lang="vi-VN" sz="2400" smtClean="0"/>
              <a:t>nhập</a:t>
            </a:r>
            <a:r>
              <a:rPr lang="en-US" sz="2400" smtClean="0"/>
              <a:t> </a:t>
            </a:r>
            <a:r>
              <a:rPr lang="vi-VN" sz="2400" smtClean="0"/>
              <a:t>thông</a:t>
            </a:r>
            <a:r>
              <a:rPr lang="en-US" sz="2400" smtClean="0"/>
              <a:t> </a:t>
            </a:r>
            <a:r>
              <a:rPr lang="vi-VN" sz="2400" smtClean="0"/>
              <a:t>qua các</a:t>
            </a:r>
            <a:r>
              <a:rPr lang="en-US" sz="2400" smtClean="0"/>
              <a:t> </a:t>
            </a:r>
            <a:r>
              <a:rPr lang="vi-VN" sz="2400" smtClean="0"/>
              <a:t>tham</a:t>
            </a:r>
            <a:r>
              <a:rPr lang="en-US" sz="2400" smtClean="0"/>
              <a:t> </a:t>
            </a:r>
            <a:r>
              <a:rPr lang="vi-VN" sz="2400" smtClean="0"/>
              <a:t>số</a:t>
            </a:r>
            <a:r>
              <a:rPr lang="en-US" sz="2400" smtClean="0"/>
              <a:t> </a:t>
            </a:r>
            <a:r>
              <a:rPr lang="vi-VN" sz="2400" smtClean="0"/>
              <a:t>truyền</a:t>
            </a:r>
            <a:r>
              <a:rPr lang="en-US" sz="2400" smtClean="0"/>
              <a:t> </a:t>
            </a:r>
            <a:r>
              <a:rPr lang="vi-VN" sz="2400" smtClean="0"/>
              <a:t>vào</a:t>
            </a:r>
            <a:r>
              <a:rPr lang="en-US" sz="2400" smtClean="0"/>
              <a:t> </a:t>
            </a:r>
            <a:r>
              <a:rPr lang="vi-VN" sz="2400" smtClean="0"/>
              <a:t>các</a:t>
            </a:r>
            <a:r>
              <a:rPr lang="en-US" sz="2400" smtClean="0"/>
              <a:t> </a:t>
            </a:r>
            <a:r>
              <a:rPr lang="vi-VN" sz="2400" smtClean="0"/>
              <a:t>hàm</a:t>
            </a:r>
            <a:r>
              <a:rPr lang="en-US" sz="2400" smtClean="0"/>
              <a:t> </a:t>
            </a:r>
            <a:r>
              <a:rPr lang="vi-VN" sz="2400" smtClean="0"/>
              <a:t>exec</a:t>
            </a:r>
            <a:endParaRPr lang="en-US" sz="2400" smtClean="0"/>
          </a:p>
          <a:p>
            <a:pPr algn="just"/>
            <a:r>
              <a:rPr lang="en-US" sz="2400" smtClean="0"/>
              <a:t>Ví dụ:</a:t>
            </a:r>
          </a:p>
          <a:p>
            <a:pPr lvl="1" algn="just"/>
            <a:r>
              <a:rPr lang="en-US" sz="2400" smtClean="0"/>
              <a:t>Gọi thi hành lệnh tại dấu nhắc</a:t>
            </a:r>
          </a:p>
          <a:p>
            <a:pPr lvl="1" algn="just">
              <a:buNone/>
            </a:pPr>
            <a:r>
              <a:rPr lang="en-US" sz="2400" smtClean="0"/>
              <a:t>	$ls –l /</a:t>
            </a:r>
          </a:p>
          <a:p>
            <a:pPr lvl="1" algn="just"/>
            <a:r>
              <a:rPr lang="en-US" sz="2400" smtClean="0"/>
              <a:t>Chương trình dùng exec…()</a:t>
            </a:r>
          </a:p>
          <a:p>
            <a:pPr lvl="1" algn="just">
              <a:buNone/>
            </a:pPr>
            <a:r>
              <a:rPr lang="en-US" sz="2400" smtClean="0"/>
              <a:t>	</a:t>
            </a:r>
            <a:r>
              <a:rPr lang="en-US" sz="2400" smtClean="0">
                <a:latin typeface="Courier" pitchFamily="49" charset="0"/>
              </a:rPr>
              <a:t>execl(“/</a:t>
            </a:r>
            <a:r>
              <a:rPr lang="en-US" sz="2400" smtClean="0">
                <a:latin typeface="Courier" pitchFamily="49" charset="0"/>
              </a:rPr>
              <a:t>bin/ls</a:t>
            </a:r>
            <a:r>
              <a:rPr lang="en-US" sz="2400" smtClean="0">
                <a:latin typeface="Courier" pitchFamily="49" charset="0"/>
              </a:rPr>
              <a:t>”, “/</a:t>
            </a:r>
            <a:r>
              <a:rPr lang="en-US" sz="2400" smtClean="0">
                <a:latin typeface="Courier" pitchFamily="49" charset="0"/>
              </a:rPr>
              <a:t>bin/ls</a:t>
            </a:r>
            <a:r>
              <a:rPr lang="en-US" sz="2400" smtClean="0">
                <a:latin typeface="Courier" pitchFamily="49" charset="0"/>
              </a:rPr>
              <a:t>”, “-</a:t>
            </a:r>
            <a:r>
              <a:rPr lang="en-US" sz="2400" smtClean="0">
                <a:latin typeface="Courier" pitchFamily="49" charset="0"/>
              </a:rPr>
              <a:t>l</a:t>
            </a:r>
            <a:r>
              <a:rPr lang="en-US" sz="2400" smtClean="0">
                <a:latin typeface="Courier" pitchFamily="49" charset="0"/>
              </a:rPr>
              <a:t>”, “/”, </a:t>
            </a:r>
            <a:r>
              <a:rPr lang="en-US" sz="2400" smtClean="0">
                <a:latin typeface="Courier" pitchFamily="49" charset="0"/>
              </a:rPr>
              <a:t>(char*)0);</a:t>
            </a:r>
            <a:endParaRPr lang="en-US" sz="2400" smtClean="0"/>
          </a:p>
          <a:p>
            <a:pPr lvl="1" algn="just">
              <a:buNone/>
            </a:pPr>
            <a:endParaRPr 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Tạo tiến trình – fork()</a:t>
            </a:r>
            <a:endParaRPr lang="en-US"/>
          </a:p>
        </p:txBody>
      </p:sp>
      <p:sp>
        <p:nvSpPr>
          <p:cNvPr id="66563" name="Rectangle 3"/>
          <p:cNvSpPr>
            <a:spLocks noGrp="1" noChangeArrowheads="1"/>
          </p:cNvSpPr>
          <p:nvPr>
            <p:ph type="body" idx="1"/>
          </p:nvPr>
        </p:nvSpPr>
        <p:spPr>
          <a:xfrm>
            <a:off x="838200" y="1295400"/>
            <a:ext cx="7848600" cy="5029200"/>
          </a:xfrm>
        </p:spPr>
        <p:txBody>
          <a:bodyPr/>
          <a:lstStyle/>
          <a:p>
            <a:pPr algn="just">
              <a:lnSpc>
                <a:spcPct val="90000"/>
              </a:lnSpc>
            </a:pPr>
            <a:r>
              <a:rPr lang="en-US" smtClean="0"/>
              <a:t>Hàm int fork() sẽ tạo ra tiến trình con, giá trị trả ra:</a:t>
            </a:r>
          </a:p>
          <a:p>
            <a:pPr lvl="1" algn="just">
              <a:lnSpc>
                <a:spcPct val="90000"/>
              </a:lnSpc>
            </a:pPr>
            <a:r>
              <a:rPr lang="en-US" smtClean="0"/>
              <a:t>0: tiến trình con</a:t>
            </a:r>
          </a:p>
          <a:p>
            <a:pPr lvl="1" algn="just">
              <a:lnSpc>
                <a:spcPct val="90000"/>
              </a:lnSpc>
            </a:pPr>
            <a:r>
              <a:rPr lang="en-US" smtClean="0"/>
              <a:t>pid: tiến trình cha</a:t>
            </a:r>
          </a:p>
          <a:p>
            <a:pPr lvl="1" algn="just">
              <a:lnSpc>
                <a:spcPct val="90000"/>
              </a:lnSpc>
            </a:pPr>
            <a:r>
              <a:rPr lang="en-US" smtClean="0"/>
              <a:t>-1: không tạo được tiến trình con</a:t>
            </a:r>
          </a:p>
          <a:p>
            <a:pPr algn="just">
              <a:lnSpc>
                <a:spcPct val="90000"/>
              </a:lnSpc>
            </a:pPr>
            <a:r>
              <a:rPr lang="en-US" smtClean="0"/>
              <a:t>Nếu lệnh fork() thực hiện thành công, tiến trình cha và tiến trình con sẽ có chung đoạn mã</a:t>
            </a:r>
          </a:p>
          <a:p>
            <a:pPr lvl="1" algn="just">
              <a:lnSpc>
                <a:spcPct val="90000"/>
              </a:lnSpc>
            </a:pPr>
            <a:r>
              <a:rPr lang="en-US" smtClean="0"/>
              <a:t>Đoạn dữ liệu của tiến trình con là bản sao chép chính xác đoạn dữ liệu của tiến trình cha</a:t>
            </a:r>
          </a:p>
          <a:p>
            <a:pPr lvl="1" algn="just">
              <a:lnSpc>
                <a:spcPct val="90000"/>
              </a:lnSpc>
            </a:pPr>
            <a:r>
              <a:rPr lang="en-US" smtClean="0"/>
              <a:t>Tiến trình con khác tiến trình cha ở pid, thời gian xử lý</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Phối hợp giữa fork() và exec()</a:t>
            </a:r>
            <a:endParaRPr lang="en-US"/>
          </a:p>
        </p:txBody>
      </p:sp>
      <p:sp>
        <p:nvSpPr>
          <p:cNvPr id="3" name="Content Placeholder 2"/>
          <p:cNvSpPr>
            <a:spLocks noGrp="1"/>
          </p:cNvSpPr>
          <p:nvPr>
            <p:ph idx="1"/>
          </p:nvPr>
        </p:nvSpPr>
        <p:spPr>
          <a:xfrm>
            <a:off x="457200" y="1219200"/>
            <a:ext cx="8229600" cy="5248275"/>
          </a:xfrm>
        </p:spPr>
        <p:txBody>
          <a:bodyPr/>
          <a:lstStyle/>
          <a:p>
            <a:pPr>
              <a:buNone/>
            </a:pPr>
            <a:r>
              <a:rPr lang="en-US" sz="1600" smtClean="0"/>
              <a:t>#include &lt;stdio.h&gt;</a:t>
            </a:r>
          </a:p>
          <a:p>
            <a:pPr>
              <a:buNone/>
            </a:pPr>
            <a:r>
              <a:rPr lang="en-US" sz="1600" smtClean="0"/>
              <a:t>#include &lt;stdlib.h&gt;</a:t>
            </a:r>
          </a:p>
          <a:p>
            <a:pPr>
              <a:buNone/>
            </a:pPr>
            <a:r>
              <a:rPr lang="en-US" sz="1600" smtClean="0"/>
              <a:t>#include &lt;unistd.h&gt; 		/* for fork */</a:t>
            </a:r>
          </a:p>
          <a:p>
            <a:pPr>
              <a:buNone/>
            </a:pPr>
            <a:r>
              <a:rPr lang="en-US" sz="1600" smtClean="0"/>
              <a:t>#include &lt;sys/types.h&gt; 	/* for pid_t */</a:t>
            </a:r>
          </a:p>
          <a:p>
            <a:pPr>
              <a:buNone/>
            </a:pPr>
            <a:r>
              <a:rPr lang="en-US" sz="1600" smtClean="0"/>
              <a:t>#include &lt;sys/wait.h&gt; 		/* for wait */</a:t>
            </a:r>
          </a:p>
          <a:p>
            <a:pPr>
              <a:buNone/>
            </a:pPr>
            <a:endParaRPr lang="en-US" sz="1600" smtClean="0"/>
          </a:p>
          <a:p>
            <a:pPr>
              <a:buNone/>
            </a:pPr>
            <a:r>
              <a:rPr lang="en-US" sz="1600" smtClean="0"/>
              <a:t>int main()</a:t>
            </a:r>
          </a:p>
          <a:p>
            <a:pPr>
              <a:buNone/>
            </a:pPr>
            <a:r>
              <a:rPr lang="en-US" sz="1600" smtClean="0"/>
              <a:t>{</a:t>
            </a:r>
          </a:p>
          <a:p>
            <a:pPr>
              <a:buNone/>
            </a:pPr>
            <a:r>
              <a:rPr lang="en-US" sz="1600" smtClean="0"/>
              <a:t>	pid_t pid=fork();</a:t>
            </a:r>
          </a:p>
          <a:p>
            <a:pPr>
              <a:buNone/>
            </a:pPr>
            <a:r>
              <a:rPr lang="en-US" sz="1600" smtClean="0"/>
              <a:t>	if (pid==0) { 	/* child process */</a:t>
            </a:r>
          </a:p>
          <a:p>
            <a:pPr>
              <a:buNone/>
            </a:pPr>
            <a:r>
              <a:rPr lang="en-US" sz="1600" smtClean="0"/>
              <a:t>		static char *argv[]={"echo","Foo is my name.",NULL};</a:t>
            </a:r>
          </a:p>
          <a:p>
            <a:pPr>
              <a:buNone/>
            </a:pPr>
            <a:r>
              <a:rPr lang="en-US" sz="1600" smtClean="0"/>
              <a:t>		execv("/bin/echo",argv);</a:t>
            </a:r>
          </a:p>
          <a:p>
            <a:pPr>
              <a:buNone/>
            </a:pPr>
            <a:r>
              <a:rPr lang="en-US" sz="1600" smtClean="0"/>
              <a:t>		exit(127); 	/* only if execv fails */</a:t>
            </a:r>
          </a:p>
          <a:p>
            <a:pPr>
              <a:buNone/>
            </a:pPr>
            <a:r>
              <a:rPr lang="en-US" sz="1600" smtClean="0"/>
              <a:t>	}</a:t>
            </a:r>
          </a:p>
          <a:p>
            <a:pPr>
              <a:buNone/>
            </a:pPr>
            <a:r>
              <a:rPr lang="en-US" sz="1600" smtClean="0"/>
              <a:t>	else { 		/* pid!=0; parent process */</a:t>
            </a:r>
          </a:p>
          <a:p>
            <a:pPr>
              <a:buNone/>
            </a:pPr>
            <a:r>
              <a:rPr lang="en-US" sz="1600" smtClean="0"/>
              <a:t>		waitpid(pid,0,0); /* wait for child to exit */</a:t>
            </a:r>
          </a:p>
          <a:p>
            <a:pPr>
              <a:buNone/>
            </a:pPr>
            <a:r>
              <a:rPr lang="en-US" sz="1600" smtClean="0"/>
              <a:t>	}</a:t>
            </a:r>
          </a:p>
          <a:p>
            <a:pPr>
              <a:buNone/>
            </a:pPr>
            <a:r>
              <a:rPr lang="en-US" sz="1600" smtClean="0"/>
              <a:t>	return 0;</a:t>
            </a:r>
          </a:p>
          <a:p>
            <a:pPr>
              <a:buNone/>
            </a:pPr>
            <a:r>
              <a:rPr lang="en-US" sz="1600" smtClean="0"/>
              <a:t>}</a:t>
            </a:r>
            <a:endParaRPr lang="en-US"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Liên lạc giữa các tiến trình - pipe</a:t>
            </a:r>
            <a:endParaRPr lang="en-US"/>
          </a:p>
        </p:txBody>
      </p:sp>
      <p:sp>
        <p:nvSpPr>
          <p:cNvPr id="3" name="Content Placeholder 2"/>
          <p:cNvSpPr>
            <a:spLocks noGrp="1"/>
          </p:cNvSpPr>
          <p:nvPr>
            <p:ph idx="1"/>
          </p:nvPr>
        </p:nvSpPr>
        <p:spPr/>
        <p:txBody>
          <a:bodyPr/>
          <a:lstStyle/>
          <a:p>
            <a:r>
              <a:rPr lang="en-US" smtClean="0"/>
              <a:t>Pipe là 1 cơ chế hổ trợ liên lạc gián tiếp giữa các tiến trình</a:t>
            </a:r>
          </a:p>
          <a:p>
            <a:r>
              <a:rPr lang="en-US" smtClean="0"/>
              <a:t>Pipe là một dạng file</a:t>
            </a:r>
          </a:p>
          <a:p>
            <a:r>
              <a:rPr lang="en-US" smtClean="0"/>
              <a:t>Pipe gồm có 2 đầu, thông tin đi vào từ đầu này và đi ra từ đầu kia</a:t>
            </a:r>
            <a:endParaRPr lang="en-US"/>
          </a:p>
        </p:txBody>
      </p:sp>
      <p:grpSp>
        <p:nvGrpSpPr>
          <p:cNvPr id="9" name="Group 8"/>
          <p:cNvGrpSpPr/>
          <p:nvPr/>
        </p:nvGrpSpPr>
        <p:grpSpPr>
          <a:xfrm>
            <a:off x="1905000" y="4334470"/>
            <a:ext cx="5410200" cy="932260"/>
            <a:chOff x="1905000" y="4334470"/>
            <a:chExt cx="5410200" cy="932260"/>
          </a:xfrm>
        </p:grpSpPr>
        <p:sp>
          <p:nvSpPr>
            <p:cNvPr id="4" name="Rounded Rectangle 3"/>
            <p:cNvSpPr/>
            <p:nvPr/>
          </p:nvSpPr>
          <p:spPr bwMode="auto">
            <a:xfrm>
              <a:off x="3276600" y="4343400"/>
              <a:ext cx="2667000" cy="914400"/>
            </a:xfrm>
            <a:prstGeom prst="round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1905000" y="4343400"/>
              <a:ext cx="1371600" cy="923330"/>
            </a:xfrm>
            <a:prstGeom prst="rect">
              <a:avLst/>
            </a:prstGeom>
            <a:noFill/>
          </p:spPr>
          <p:txBody>
            <a:bodyPr wrap="square" rtlCol="0">
              <a:spAutoFit/>
            </a:bodyPr>
            <a:lstStyle/>
            <a:p>
              <a:endParaRPr lang="en-US" smtClean="0"/>
            </a:p>
            <a:p>
              <a:r>
                <a:rPr lang="en-US" smtClean="0"/>
                <a:t>Dữ liệu vào</a:t>
              </a:r>
            </a:p>
            <a:p>
              <a:endParaRPr lang="en-US"/>
            </a:p>
          </p:txBody>
        </p:sp>
        <p:sp>
          <p:nvSpPr>
            <p:cNvPr id="6" name="TextBox 5"/>
            <p:cNvSpPr txBox="1"/>
            <p:nvPr/>
          </p:nvSpPr>
          <p:spPr>
            <a:xfrm>
              <a:off x="5943600" y="4334470"/>
              <a:ext cx="1371600" cy="923330"/>
            </a:xfrm>
            <a:prstGeom prst="rect">
              <a:avLst/>
            </a:prstGeom>
            <a:noFill/>
          </p:spPr>
          <p:txBody>
            <a:bodyPr wrap="square" rtlCol="0">
              <a:spAutoFit/>
            </a:bodyPr>
            <a:lstStyle/>
            <a:p>
              <a:endParaRPr lang="en-US" smtClean="0"/>
            </a:p>
            <a:p>
              <a:r>
                <a:rPr lang="en-US" smtClean="0"/>
                <a:t>Dữ liệu ra</a:t>
              </a:r>
            </a:p>
            <a:p>
              <a:endParaRPr lang="en-US"/>
            </a:p>
          </p:txBody>
        </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tính chất của pipe</a:t>
            </a:r>
            <a:endParaRPr lang="en-US"/>
          </a:p>
        </p:txBody>
      </p:sp>
      <p:sp>
        <p:nvSpPr>
          <p:cNvPr id="3" name="Content Placeholder 2"/>
          <p:cNvSpPr>
            <a:spLocks noGrp="1"/>
          </p:cNvSpPr>
          <p:nvPr>
            <p:ph idx="1"/>
          </p:nvPr>
        </p:nvSpPr>
        <p:spPr/>
        <p:txBody>
          <a:bodyPr/>
          <a:lstStyle/>
          <a:p>
            <a:pPr algn="just"/>
            <a:r>
              <a:rPr lang="en-US" smtClean="0"/>
              <a:t>Pipe chỉ tồn tại trong thời gian thực hiện của tiến trình tạo ra nó</a:t>
            </a:r>
          </a:p>
          <a:p>
            <a:pPr algn="just"/>
            <a:r>
              <a:rPr lang="en-US" smtClean="0"/>
              <a:t>Sử dụng hàm pipe() để tạo pipe</a:t>
            </a:r>
          </a:p>
          <a:p>
            <a:pPr algn="just"/>
            <a:r>
              <a:rPr lang="en-US" smtClean="0"/>
              <a:t>Nhiều tiến trình có thể cùng đọc và ghi trên cùng pipe, tuy nhiên ở đầu ra, chúng ta không phân biệt được dữ liệu của các tiến trình</a:t>
            </a:r>
          </a:p>
          <a:p>
            <a:pPr algn="just"/>
            <a:r>
              <a:rPr lang="en-US" smtClean="0"/>
              <a:t>Dung lượng của pipe là 4Kb</a:t>
            </a:r>
          </a:p>
          <a:p>
            <a:pPr algn="just"/>
            <a:r>
              <a:rPr lang="en-US" smtClean="0"/>
              <a:t>Không thể thay đổi vị trí của thông tin trong ống dẫn</a:t>
            </a:r>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pipe</a:t>
            </a:r>
            <a:endParaRPr lang="en-US"/>
          </a:p>
        </p:txBody>
      </p:sp>
      <p:sp>
        <p:nvSpPr>
          <p:cNvPr id="3" name="Content Placeholder 2"/>
          <p:cNvSpPr>
            <a:spLocks noGrp="1"/>
          </p:cNvSpPr>
          <p:nvPr>
            <p:ph idx="1"/>
          </p:nvPr>
        </p:nvSpPr>
        <p:spPr/>
        <p:txBody>
          <a:bodyPr/>
          <a:lstStyle/>
          <a:p>
            <a:pPr algn="just"/>
            <a:r>
              <a:rPr lang="en-US" smtClean="0"/>
              <a:t>Khai báo: int  myPipe[2];</a:t>
            </a:r>
          </a:p>
          <a:p>
            <a:pPr algn="just"/>
            <a:r>
              <a:rPr lang="en-US" smtClean="0"/>
              <a:t>Gọi hàm: pipe(myPipe);</a:t>
            </a:r>
          </a:p>
          <a:p>
            <a:pPr lvl="1" algn="just"/>
            <a:r>
              <a:rPr lang="en-US" smtClean="0"/>
              <a:t>Hàm pipe trả về giá trị 0 nếu thành công, -1 nếu thất bại</a:t>
            </a:r>
          </a:p>
          <a:p>
            <a:pPr lvl="1" algn="just"/>
            <a:r>
              <a:rPr lang="en-US" smtClean="0"/>
              <a:t>myPipe[0]: cho phép đọc thông tin từ pipe</a:t>
            </a:r>
          </a:p>
          <a:p>
            <a:pPr lvl="1" algn="just"/>
            <a:r>
              <a:rPr lang="en-US" smtClean="0"/>
              <a:t>myPipe[1]: cho phép ghi thông tin vào pipe</a:t>
            </a:r>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z="2000" smtClean="0"/>
              <a:t>#include &lt;stdio.h&gt;</a:t>
            </a:r>
          </a:p>
          <a:p>
            <a:pPr>
              <a:buNone/>
            </a:pPr>
            <a:r>
              <a:rPr lang="en-US" sz="2000" smtClean="0"/>
              <a:t>#include &lt;errno.h&gt;</a:t>
            </a:r>
          </a:p>
          <a:p>
            <a:pPr>
              <a:buNone/>
            </a:pPr>
            <a:r>
              <a:rPr lang="en-US" sz="2000" smtClean="0"/>
              <a:t>void readPipe(int nPipe)</a:t>
            </a:r>
          </a:p>
          <a:p>
            <a:pPr>
              <a:buNone/>
            </a:pPr>
            <a:r>
              <a:rPr lang="en-US" sz="2000" smtClean="0"/>
              <a:t>{</a:t>
            </a:r>
          </a:p>
          <a:p>
            <a:pPr>
              <a:buNone/>
            </a:pPr>
            <a:r>
              <a:rPr lang="en-US" sz="2000" smtClean="0"/>
              <a:t>	int nread;</a:t>
            </a:r>
          </a:p>
          <a:p>
            <a:pPr>
              <a:buNone/>
            </a:pPr>
            <a:r>
              <a:rPr lang="en-US" sz="2000" smtClean="0"/>
              <a:t>	char buf[100];</a:t>
            </a:r>
          </a:p>
          <a:p>
            <a:pPr>
              <a:buNone/>
            </a:pPr>
            <a:r>
              <a:rPr lang="en-US" sz="2000" smtClean="0"/>
              <a:t>	switch (nread=read(nPipe, buf, sizeof(buf))</a:t>
            </a:r>
          </a:p>
          <a:p>
            <a:pPr>
              <a:buNone/>
            </a:pPr>
            <a:r>
              <a:rPr lang="en-US" sz="2000" smtClean="0"/>
              <a:t>	{</a:t>
            </a:r>
          </a:p>
          <a:p>
            <a:pPr>
              <a:buNone/>
            </a:pPr>
            <a:r>
              <a:rPr lang="en-US" sz="2000" smtClean="0"/>
              <a:t>		case -1:</a:t>
            </a:r>
          </a:p>
          <a:p>
            <a:pPr>
              <a:buNone/>
            </a:pPr>
            <a:r>
              <a:rPr lang="en-US" sz="2000" smtClean="0"/>
              <a:t>		case 0: </a:t>
            </a:r>
          </a:p>
          <a:p>
            <a:pPr>
              <a:buNone/>
            </a:pPr>
            <a:r>
              <a:rPr lang="en-US" sz="2000" smtClean="0"/>
              <a:t>			printf(“Error\n”);</a:t>
            </a:r>
          </a:p>
          <a:p>
            <a:pPr>
              <a:buNone/>
            </a:pPr>
            <a:r>
              <a:rPr lang="en-US" sz="2000" smtClean="0"/>
              <a:t>			break;</a:t>
            </a:r>
          </a:p>
          <a:p>
            <a:pPr>
              <a:buNone/>
            </a:pPr>
            <a:r>
              <a:rPr lang="en-US" sz="2000" smtClean="0"/>
              <a:t>		default: </a:t>
            </a:r>
          </a:p>
          <a:p>
            <a:pPr>
              <a:buNone/>
            </a:pPr>
            <a:r>
              <a:rPr lang="en-US" sz="2000" smtClean="0"/>
              <a:t>			printf(“%s co %d ky tu\n”, nread, buf);</a:t>
            </a:r>
          </a:p>
          <a:p>
            <a:pPr>
              <a:buNone/>
            </a:pPr>
            <a:r>
              <a:rPr lang="en-US" sz="2000" smtClean="0"/>
              <a:t>	}</a:t>
            </a:r>
          </a:p>
          <a:p>
            <a:pPr>
              <a:buNone/>
            </a:pPr>
            <a:r>
              <a:rPr lang="en-US" sz="2000" smtClean="0"/>
              <a:t>}</a:t>
            </a:r>
            <a:endParaRPr lang="en-US" sz="200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(2)</a:t>
            </a:r>
            <a:endParaRPr lang="en-US"/>
          </a:p>
        </p:txBody>
      </p:sp>
      <p:sp>
        <p:nvSpPr>
          <p:cNvPr id="3" name="Content Placeholder 2"/>
          <p:cNvSpPr>
            <a:spLocks noGrp="1"/>
          </p:cNvSpPr>
          <p:nvPr>
            <p:ph idx="1"/>
          </p:nvPr>
        </p:nvSpPr>
        <p:spPr>
          <a:xfrm>
            <a:off x="457200" y="1143000"/>
            <a:ext cx="8229600" cy="5248275"/>
          </a:xfrm>
        </p:spPr>
        <p:txBody>
          <a:bodyPr/>
          <a:lstStyle/>
          <a:p>
            <a:pPr>
              <a:buNone/>
            </a:pPr>
            <a:r>
              <a:rPr lang="en-US" sz="2000" smtClean="0"/>
              <a:t>int main()  {</a:t>
            </a:r>
          </a:p>
          <a:p>
            <a:pPr>
              <a:buNone/>
            </a:pPr>
            <a:r>
              <a:rPr lang="en-US" sz="2000" smtClean="0"/>
              <a:t>	int fd[2];</a:t>
            </a:r>
          </a:p>
          <a:p>
            <a:pPr>
              <a:buNone/>
            </a:pPr>
            <a:r>
              <a:rPr lang="en-US" sz="2000" smtClean="0"/>
              <a:t>	char buf[20];</a:t>
            </a:r>
          </a:p>
          <a:p>
            <a:pPr>
              <a:buNone/>
            </a:pPr>
            <a:r>
              <a:rPr lang="en-US" sz="2000" smtClean="0"/>
              <a:t>	if (pipe(fd) == -1) {</a:t>
            </a:r>
          </a:p>
          <a:p>
            <a:pPr>
              <a:buNone/>
            </a:pPr>
            <a:r>
              <a:rPr lang="en-US" sz="2000" smtClean="0"/>
              <a:t>		printf(“Error\n”);</a:t>
            </a:r>
          </a:p>
          <a:p>
            <a:pPr>
              <a:buNone/>
            </a:pPr>
            <a:r>
              <a:rPr lang="en-US" sz="2000" smtClean="0"/>
              <a:t>		exit(1);</a:t>
            </a:r>
          </a:p>
          <a:p>
            <a:pPr>
              <a:buNone/>
            </a:pPr>
            <a:r>
              <a:rPr lang="en-US" sz="2000" smtClean="0"/>
              <a:t>	}</a:t>
            </a:r>
          </a:p>
          <a:p>
            <a:pPr>
              <a:buNone/>
            </a:pPr>
            <a:r>
              <a:rPr lang="en-US" sz="2000" smtClean="0"/>
              <a:t>	switch (fork())  	{</a:t>
            </a:r>
          </a:p>
          <a:p>
            <a:pPr>
              <a:buNone/>
            </a:pPr>
            <a:r>
              <a:rPr lang="en-US" sz="2000" smtClean="0"/>
              <a:t>		case -1: printf(“Error\n”);</a:t>
            </a:r>
          </a:p>
          <a:p>
            <a:pPr>
              <a:buNone/>
            </a:pPr>
            <a:r>
              <a:rPr lang="en-US" sz="2000" smtClean="0"/>
              <a:t>			    break;</a:t>
            </a:r>
          </a:p>
          <a:p>
            <a:pPr>
              <a:buNone/>
            </a:pPr>
            <a:r>
              <a:rPr lang="en-US" sz="2000" smtClean="0"/>
              <a:t>		case 0: </a:t>
            </a:r>
          </a:p>
          <a:p>
            <a:pPr>
              <a:buNone/>
            </a:pPr>
            <a:r>
              <a:rPr lang="en-US" sz="2000" smtClean="0"/>
              <a:t>			if (close(fd[1] == -1) exit(1);</a:t>
            </a:r>
          </a:p>
          <a:p>
            <a:pPr>
              <a:buNone/>
            </a:pPr>
            <a:r>
              <a:rPr lang="en-US" sz="2000" smtClean="0"/>
              <a:t>			readPipe(fd[0]);</a:t>
            </a:r>
          </a:p>
          <a:p>
            <a:pPr>
              <a:buNone/>
            </a:pPr>
            <a:r>
              <a:rPr lang="en-US" sz="2000" smtClean="0"/>
              <a:t>			exit(0);</a:t>
            </a:r>
          </a:p>
          <a:p>
            <a:pPr>
              <a:buNone/>
            </a:pPr>
            <a:r>
              <a:rPr lang="en-US" sz="2000" smtClean="0"/>
              <a:t>	}</a:t>
            </a:r>
          </a:p>
          <a:p>
            <a:pPr>
              <a:buNone/>
            </a:pPr>
            <a:endParaRPr lang="en-US" sz="200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(3)</a:t>
            </a:r>
            <a:endParaRPr lang="en-US"/>
          </a:p>
        </p:txBody>
      </p:sp>
      <p:sp>
        <p:nvSpPr>
          <p:cNvPr id="3" name="Content Placeholder 2"/>
          <p:cNvSpPr>
            <a:spLocks noGrp="1"/>
          </p:cNvSpPr>
          <p:nvPr>
            <p:ph idx="1"/>
          </p:nvPr>
        </p:nvSpPr>
        <p:spPr/>
        <p:txBody>
          <a:bodyPr/>
          <a:lstStyle/>
          <a:p>
            <a:pPr>
              <a:buNone/>
            </a:pPr>
            <a:r>
              <a:rPr lang="en-US" sz="2000" smtClean="0"/>
              <a:t>	close(fd[0]);</a:t>
            </a:r>
          </a:p>
          <a:p>
            <a:pPr>
              <a:buNone/>
            </a:pPr>
            <a:r>
              <a:rPr lang="en-US" sz="2000" smtClean="0"/>
              <a:t>	if (write(fd[1]), “hello”, 6) == -1)</a:t>
            </a:r>
          </a:p>
          <a:p>
            <a:pPr>
              <a:buNone/>
            </a:pPr>
            <a:r>
              <a:rPr lang="en-US" sz="2000" smtClean="0"/>
              <a:t>		exit(2);</a:t>
            </a:r>
          </a:p>
          <a:p>
            <a:pPr>
              <a:buNone/>
            </a:pPr>
            <a:r>
              <a:rPr lang="en-US" sz="2000" smtClean="0"/>
              <a:t>}</a:t>
            </a:r>
            <a:endParaRPr lang="en-US" sz="200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thread</a:t>
            </a:r>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a:srcRect/>
          <a:stretch>
            <a:fillRect/>
          </a:stretch>
        </p:blipFill>
        <p:spPr bwMode="auto">
          <a:xfrm>
            <a:off x="1066800" y="1981200"/>
            <a:ext cx="7072313" cy="44307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Biên dịch và thi hành</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Để biên dịch chương trình</a:t>
            </a:r>
          </a:p>
          <a:p>
            <a:pPr lvl="1" algn="just">
              <a:lnSpc>
                <a:spcPct val="90000"/>
              </a:lnSpc>
            </a:pPr>
            <a:r>
              <a:rPr lang="en-US" smtClean="0"/>
              <a:t>gcc –o hello hello.c</a:t>
            </a:r>
          </a:p>
          <a:p>
            <a:pPr algn="just">
              <a:lnSpc>
                <a:spcPct val="90000"/>
              </a:lnSpc>
            </a:pPr>
            <a:r>
              <a:rPr lang="en-US" smtClean="0"/>
              <a:t>Trong trường hợp biên dịch có lỗi, trình biên dịch sẽ hiển thị thứ tự của dòng lệnh bị lỗi</a:t>
            </a:r>
          </a:p>
          <a:p>
            <a:pPr algn="just">
              <a:lnSpc>
                <a:spcPct val="90000"/>
              </a:lnSpc>
            </a:pPr>
            <a:r>
              <a:rPr lang="en-US" smtClean="0"/>
              <a:t>Để thi hành chương trình</a:t>
            </a:r>
          </a:p>
          <a:p>
            <a:pPr lvl="1" algn="just">
              <a:lnSpc>
                <a:spcPct val="90000"/>
              </a:lnSpc>
            </a:pPr>
            <a:r>
              <a:rPr lang="en-US" smtClean="0"/>
              <a:t>./hello</a:t>
            </a:r>
          </a:p>
          <a:p>
            <a:pPr algn="just">
              <a:lnSpc>
                <a:spcPct val="90000"/>
              </a:lnSpc>
            </a:pPr>
            <a:r>
              <a:rPr lang="en-US" smtClean="0"/>
              <a:t>Nếu chương trình có nhiều tập tin mã nguồn (source code)</a:t>
            </a:r>
          </a:p>
          <a:p>
            <a:pPr lvl="1" algn="just">
              <a:lnSpc>
                <a:spcPct val="90000"/>
              </a:lnSpc>
            </a:pPr>
            <a:r>
              <a:rPr lang="en-US" smtClean="0"/>
              <a:t>gcc –o ten sc1.c sc2.c sc3.c</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thread (2)</a:t>
            </a:r>
            <a:endParaRPr lang="en-US"/>
          </a:p>
        </p:txBody>
      </p:sp>
      <p:sp>
        <p:nvSpPr>
          <p:cNvPr id="3" name="Content Placeholder 2"/>
          <p:cNvSpPr>
            <a:spLocks noGrp="1"/>
          </p:cNvSpPr>
          <p:nvPr>
            <p:ph idx="1"/>
          </p:nvPr>
        </p:nvSpPr>
        <p:spPr/>
        <p:txBody>
          <a:bodyPr/>
          <a:lstStyle/>
          <a:p>
            <a:endParaRPr lang="en-US"/>
          </a:p>
        </p:txBody>
      </p:sp>
      <p:grpSp>
        <p:nvGrpSpPr>
          <p:cNvPr id="4" name="Group 45"/>
          <p:cNvGrpSpPr>
            <a:grpSpLocks/>
          </p:cNvGrpSpPr>
          <p:nvPr/>
        </p:nvGrpSpPr>
        <p:grpSpPr bwMode="auto">
          <a:xfrm>
            <a:off x="838200" y="2209800"/>
            <a:ext cx="3127375" cy="4114800"/>
            <a:chOff x="838200" y="2209800"/>
            <a:chExt cx="3127248" cy="4114800"/>
          </a:xfrm>
        </p:grpSpPr>
        <p:sp>
          <p:nvSpPr>
            <p:cNvPr id="5" name="Rectangle 4"/>
            <p:cNvSpPr/>
            <p:nvPr/>
          </p:nvSpPr>
          <p:spPr>
            <a:xfrm>
              <a:off x="838200" y="2209800"/>
              <a:ext cx="3124073" cy="411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0000FF"/>
                </a:solidFill>
              </a:endParaRPr>
            </a:p>
          </p:txBody>
        </p:sp>
        <p:grpSp>
          <p:nvGrpSpPr>
            <p:cNvPr id="6" name="Group 10"/>
            <p:cNvGrpSpPr>
              <a:grpSpLocks/>
            </p:cNvGrpSpPr>
            <p:nvPr/>
          </p:nvGrpSpPr>
          <p:grpSpPr bwMode="auto">
            <a:xfrm>
              <a:off x="838200" y="2209800"/>
              <a:ext cx="3127248" cy="1600200"/>
              <a:chOff x="4343400" y="2209800"/>
              <a:chExt cx="3127248" cy="1600200"/>
            </a:xfrm>
          </p:grpSpPr>
          <p:sp>
            <p:nvSpPr>
              <p:cNvPr id="8" name="Rectangle 7"/>
              <p:cNvSpPr/>
              <p:nvPr/>
            </p:nvSpPr>
            <p:spPr>
              <a:xfrm>
                <a:off x="4343400" y="2209800"/>
                <a:ext cx="3127248"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chemeClr val="tx2"/>
                    </a:solidFill>
                  </a:rPr>
                  <a:t>CODE</a:t>
                </a:r>
                <a:endParaRPr lang="en-US" sz="2400" b="1" dirty="0">
                  <a:solidFill>
                    <a:schemeClr val="tx2"/>
                  </a:solidFill>
                </a:endParaRPr>
              </a:p>
            </p:txBody>
          </p:sp>
          <p:sp>
            <p:nvSpPr>
              <p:cNvPr id="9" name="Rectangle 8"/>
              <p:cNvSpPr/>
              <p:nvPr/>
            </p:nvSpPr>
            <p:spPr>
              <a:xfrm>
                <a:off x="4343400" y="2743200"/>
                <a:ext cx="3127248"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chemeClr val="tx2"/>
                    </a:solidFill>
                  </a:rPr>
                  <a:t>DATA</a:t>
                </a:r>
                <a:endParaRPr lang="en-US" sz="2400" b="1" dirty="0">
                  <a:solidFill>
                    <a:schemeClr val="tx2"/>
                  </a:solidFill>
                </a:endParaRPr>
              </a:p>
            </p:txBody>
          </p:sp>
          <p:sp>
            <p:nvSpPr>
              <p:cNvPr id="10" name="Rectangle 9"/>
              <p:cNvSpPr/>
              <p:nvPr/>
            </p:nvSpPr>
            <p:spPr>
              <a:xfrm>
                <a:off x="4343400" y="3276600"/>
                <a:ext cx="3127248"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chemeClr val="tx2"/>
                    </a:solidFill>
                  </a:rPr>
                  <a:t>STACK</a:t>
                </a:r>
                <a:endParaRPr lang="en-US" sz="2400" b="1" dirty="0">
                  <a:solidFill>
                    <a:schemeClr val="tx2"/>
                  </a:solidFill>
                </a:endParaRPr>
              </a:p>
            </p:txBody>
          </p:sp>
        </p:grpSp>
        <p:pic>
          <p:nvPicPr>
            <p:cNvPr id="7" name="Picture 2"/>
            <p:cNvPicPr>
              <a:picLocks noChangeAspect="1" noChangeArrowheads="1"/>
            </p:cNvPicPr>
            <p:nvPr/>
          </p:nvPicPr>
          <p:blipFill>
            <a:blip r:embed="rId2"/>
            <a:srcRect/>
            <a:stretch>
              <a:fillRect/>
            </a:stretch>
          </p:blipFill>
          <p:spPr bwMode="auto">
            <a:xfrm>
              <a:off x="1839686" y="3842658"/>
              <a:ext cx="914400" cy="2426677"/>
            </a:xfrm>
            <a:prstGeom prst="rect">
              <a:avLst/>
            </a:prstGeom>
            <a:noFill/>
            <a:ln w="9525">
              <a:noFill/>
              <a:miter lim="800000"/>
              <a:headEnd/>
              <a:tailEnd/>
            </a:ln>
          </p:spPr>
        </p:pic>
      </p:grpSp>
      <p:grpSp>
        <p:nvGrpSpPr>
          <p:cNvPr id="11" name="Group 44"/>
          <p:cNvGrpSpPr>
            <a:grpSpLocks/>
          </p:cNvGrpSpPr>
          <p:nvPr/>
        </p:nvGrpSpPr>
        <p:grpSpPr bwMode="auto">
          <a:xfrm>
            <a:off x="4876800" y="2209800"/>
            <a:ext cx="3127375" cy="4114800"/>
            <a:chOff x="4876800" y="2209800"/>
            <a:chExt cx="3127248" cy="4114800"/>
          </a:xfrm>
        </p:grpSpPr>
        <p:sp>
          <p:nvSpPr>
            <p:cNvPr id="12" name="Rectangle 11"/>
            <p:cNvSpPr/>
            <p:nvPr/>
          </p:nvSpPr>
          <p:spPr>
            <a:xfrm>
              <a:off x="4876800" y="2209800"/>
              <a:ext cx="3124073" cy="4114800"/>
            </a:xfrm>
            <a:prstGeom prst="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0000FF"/>
                </a:solidFill>
              </a:endParaRPr>
            </a:p>
          </p:txBody>
        </p:sp>
        <p:grpSp>
          <p:nvGrpSpPr>
            <p:cNvPr id="13" name="Group 43"/>
            <p:cNvGrpSpPr>
              <a:grpSpLocks/>
            </p:cNvGrpSpPr>
            <p:nvPr/>
          </p:nvGrpSpPr>
          <p:grpSpPr bwMode="auto">
            <a:xfrm>
              <a:off x="4876800" y="2209800"/>
              <a:ext cx="3127248" cy="1066800"/>
              <a:chOff x="4873752" y="2209800"/>
              <a:chExt cx="3127248" cy="1066800"/>
            </a:xfrm>
          </p:grpSpPr>
          <p:sp>
            <p:nvSpPr>
              <p:cNvPr id="29" name="Rectangle 28"/>
              <p:cNvSpPr/>
              <p:nvPr/>
            </p:nvSpPr>
            <p:spPr>
              <a:xfrm>
                <a:off x="4873752" y="2209800"/>
                <a:ext cx="3127248"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chemeClr val="tx2"/>
                    </a:solidFill>
                  </a:rPr>
                  <a:t>CODE</a:t>
                </a:r>
                <a:endParaRPr lang="en-US" sz="2400" b="1" dirty="0">
                  <a:solidFill>
                    <a:schemeClr val="tx2"/>
                  </a:solidFill>
                </a:endParaRPr>
              </a:p>
            </p:txBody>
          </p:sp>
          <p:sp>
            <p:nvSpPr>
              <p:cNvPr id="30" name="Rectangle 29"/>
              <p:cNvSpPr/>
              <p:nvPr/>
            </p:nvSpPr>
            <p:spPr>
              <a:xfrm>
                <a:off x="4873752" y="2743200"/>
                <a:ext cx="3127248"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chemeClr val="tx2"/>
                    </a:solidFill>
                  </a:rPr>
                  <a:t>DATA</a:t>
                </a:r>
                <a:endParaRPr lang="en-US" sz="2400" b="1" dirty="0">
                  <a:solidFill>
                    <a:schemeClr val="tx2"/>
                  </a:solidFill>
                </a:endParaRPr>
              </a:p>
            </p:txBody>
          </p:sp>
        </p:grpSp>
        <p:grpSp>
          <p:nvGrpSpPr>
            <p:cNvPr id="14" name="Group 40"/>
            <p:cNvGrpSpPr>
              <a:grpSpLocks/>
            </p:cNvGrpSpPr>
            <p:nvPr/>
          </p:nvGrpSpPr>
          <p:grpSpPr bwMode="auto">
            <a:xfrm>
              <a:off x="4876800" y="3276600"/>
              <a:ext cx="1042946" cy="3048000"/>
              <a:chOff x="4873752" y="3276600"/>
              <a:chExt cx="1042946" cy="3048000"/>
            </a:xfrm>
          </p:grpSpPr>
          <p:sp>
            <p:nvSpPr>
              <p:cNvPr id="25" name="Rectangle 24"/>
              <p:cNvSpPr/>
              <p:nvPr/>
            </p:nvSpPr>
            <p:spPr>
              <a:xfrm>
                <a:off x="4873752" y="3276600"/>
                <a:ext cx="1042946"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2"/>
                    </a:solidFill>
                  </a:rPr>
                  <a:t>STACK</a:t>
                </a:r>
                <a:endParaRPr lang="en-US" b="1" dirty="0">
                  <a:solidFill>
                    <a:schemeClr val="tx2"/>
                  </a:solidFill>
                </a:endParaRPr>
              </a:p>
            </p:txBody>
          </p:sp>
          <p:grpSp>
            <p:nvGrpSpPr>
              <p:cNvPr id="26" name="Group 39"/>
              <p:cNvGrpSpPr>
                <a:grpSpLocks/>
              </p:cNvGrpSpPr>
              <p:nvPr/>
            </p:nvGrpSpPr>
            <p:grpSpPr bwMode="auto">
              <a:xfrm>
                <a:off x="4873752" y="3810000"/>
                <a:ext cx="1042946" cy="2514600"/>
                <a:chOff x="4873752" y="3810000"/>
                <a:chExt cx="1042946" cy="2514600"/>
              </a:xfrm>
            </p:grpSpPr>
            <p:sp>
              <p:nvSpPr>
                <p:cNvPr id="27" name="Rectangle 26"/>
                <p:cNvSpPr/>
                <p:nvPr/>
              </p:nvSpPr>
              <p:spPr>
                <a:xfrm>
                  <a:off x="4873752" y="3810000"/>
                  <a:ext cx="1042946" cy="25146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b="1" dirty="0">
                    <a:solidFill>
                      <a:srgbClr val="0000FF"/>
                    </a:solidFill>
                  </a:endParaRPr>
                </a:p>
              </p:txBody>
            </p:sp>
            <p:pic>
              <p:nvPicPr>
                <p:cNvPr id="28" name="Picture 2"/>
                <p:cNvPicPr>
                  <a:picLocks noChangeAspect="1" noChangeArrowheads="1"/>
                </p:cNvPicPr>
                <p:nvPr/>
              </p:nvPicPr>
              <p:blipFill>
                <a:blip r:embed="rId2"/>
                <a:srcRect/>
                <a:stretch>
                  <a:fillRect/>
                </a:stretch>
              </p:blipFill>
              <p:spPr bwMode="auto">
                <a:xfrm>
                  <a:off x="4953000" y="3842658"/>
                  <a:ext cx="914400" cy="2426677"/>
                </a:xfrm>
                <a:prstGeom prst="rect">
                  <a:avLst/>
                </a:prstGeom>
                <a:noFill/>
                <a:ln w="9525">
                  <a:noFill/>
                  <a:miter lim="800000"/>
                  <a:headEnd/>
                  <a:tailEnd/>
                </a:ln>
              </p:spPr>
            </p:pic>
          </p:grpSp>
        </p:grpSp>
        <p:grpSp>
          <p:nvGrpSpPr>
            <p:cNvPr id="15" name="Group 41"/>
            <p:cNvGrpSpPr>
              <a:grpSpLocks/>
            </p:cNvGrpSpPr>
            <p:nvPr/>
          </p:nvGrpSpPr>
          <p:grpSpPr bwMode="auto">
            <a:xfrm>
              <a:off x="5913396" y="3276600"/>
              <a:ext cx="1042945" cy="3048000"/>
              <a:chOff x="5910348" y="3276600"/>
              <a:chExt cx="1042945" cy="3048000"/>
            </a:xfrm>
          </p:grpSpPr>
          <p:sp>
            <p:nvSpPr>
              <p:cNvPr id="21" name="Rectangle 20"/>
              <p:cNvSpPr/>
              <p:nvPr/>
            </p:nvSpPr>
            <p:spPr>
              <a:xfrm>
                <a:off x="5910348" y="3276600"/>
                <a:ext cx="1042945"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2"/>
                    </a:solidFill>
                  </a:rPr>
                  <a:t>STACK</a:t>
                </a:r>
                <a:endParaRPr lang="en-US" b="1" dirty="0">
                  <a:solidFill>
                    <a:schemeClr val="tx2"/>
                  </a:solidFill>
                </a:endParaRPr>
              </a:p>
            </p:txBody>
          </p:sp>
          <p:grpSp>
            <p:nvGrpSpPr>
              <p:cNvPr id="22" name="Group 37"/>
              <p:cNvGrpSpPr>
                <a:grpSpLocks/>
              </p:cNvGrpSpPr>
              <p:nvPr/>
            </p:nvGrpSpPr>
            <p:grpSpPr bwMode="auto">
              <a:xfrm>
                <a:off x="5910348" y="3810000"/>
                <a:ext cx="1042945" cy="2514600"/>
                <a:chOff x="5025558" y="3962400"/>
                <a:chExt cx="1042945" cy="2514600"/>
              </a:xfrm>
            </p:grpSpPr>
            <p:sp>
              <p:nvSpPr>
                <p:cNvPr id="23" name="Rectangle 22"/>
                <p:cNvSpPr/>
                <p:nvPr/>
              </p:nvSpPr>
              <p:spPr>
                <a:xfrm>
                  <a:off x="5025558" y="3962400"/>
                  <a:ext cx="1042945" cy="25146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b="1" dirty="0">
                    <a:solidFill>
                      <a:srgbClr val="0000FF"/>
                    </a:solidFill>
                  </a:endParaRPr>
                </a:p>
              </p:txBody>
            </p:sp>
            <p:pic>
              <p:nvPicPr>
                <p:cNvPr id="24" name="Picture 2"/>
                <p:cNvPicPr>
                  <a:picLocks noChangeAspect="1" noChangeArrowheads="1"/>
                </p:cNvPicPr>
                <p:nvPr/>
              </p:nvPicPr>
              <p:blipFill>
                <a:blip r:embed="rId2"/>
                <a:srcRect/>
                <a:stretch>
                  <a:fillRect/>
                </a:stretch>
              </p:blipFill>
              <p:spPr bwMode="auto">
                <a:xfrm>
                  <a:off x="5105400" y="3995058"/>
                  <a:ext cx="914400" cy="2426677"/>
                </a:xfrm>
                <a:prstGeom prst="rect">
                  <a:avLst/>
                </a:prstGeom>
                <a:noFill/>
                <a:ln w="9525">
                  <a:noFill/>
                  <a:miter lim="800000"/>
                  <a:headEnd/>
                  <a:tailEnd/>
                </a:ln>
              </p:spPr>
            </p:pic>
          </p:grpSp>
        </p:grpSp>
        <p:grpSp>
          <p:nvGrpSpPr>
            <p:cNvPr id="16" name="Group 42"/>
            <p:cNvGrpSpPr>
              <a:grpSpLocks/>
            </p:cNvGrpSpPr>
            <p:nvPr/>
          </p:nvGrpSpPr>
          <p:grpSpPr bwMode="auto">
            <a:xfrm>
              <a:off x="6961103" y="3276600"/>
              <a:ext cx="1042945" cy="3048000"/>
              <a:chOff x="6958055" y="3276600"/>
              <a:chExt cx="1042945" cy="3048000"/>
            </a:xfrm>
          </p:grpSpPr>
          <p:sp>
            <p:nvSpPr>
              <p:cNvPr id="17" name="Rectangle 16"/>
              <p:cNvSpPr/>
              <p:nvPr/>
            </p:nvSpPr>
            <p:spPr>
              <a:xfrm>
                <a:off x="6958055" y="3276600"/>
                <a:ext cx="1042945"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2"/>
                    </a:solidFill>
                  </a:rPr>
                  <a:t>STACK</a:t>
                </a:r>
                <a:endParaRPr lang="en-US" b="1" dirty="0">
                  <a:solidFill>
                    <a:schemeClr val="tx2"/>
                  </a:solidFill>
                </a:endParaRPr>
              </a:p>
            </p:txBody>
          </p:sp>
          <p:grpSp>
            <p:nvGrpSpPr>
              <p:cNvPr id="18" name="Group 38"/>
              <p:cNvGrpSpPr>
                <a:grpSpLocks/>
              </p:cNvGrpSpPr>
              <p:nvPr/>
            </p:nvGrpSpPr>
            <p:grpSpPr bwMode="auto">
              <a:xfrm>
                <a:off x="6958055" y="3810000"/>
                <a:ext cx="1042945" cy="2514600"/>
                <a:chOff x="7006823" y="4005942"/>
                <a:chExt cx="1042945" cy="2514600"/>
              </a:xfrm>
            </p:grpSpPr>
            <p:sp>
              <p:nvSpPr>
                <p:cNvPr id="19" name="Rectangle 18"/>
                <p:cNvSpPr/>
                <p:nvPr/>
              </p:nvSpPr>
              <p:spPr>
                <a:xfrm>
                  <a:off x="7006823" y="4005942"/>
                  <a:ext cx="1042945" cy="25146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b="1" dirty="0">
                    <a:solidFill>
                      <a:srgbClr val="0000FF"/>
                    </a:solidFill>
                  </a:endParaRPr>
                </a:p>
              </p:txBody>
            </p:sp>
            <p:pic>
              <p:nvPicPr>
                <p:cNvPr id="20" name="Picture 2"/>
                <p:cNvPicPr>
                  <a:picLocks noChangeAspect="1" noChangeArrowheads="1"/>
                </p:cNvPicPr>
                <p:nvPr/>
              </p:nvPicPr>
              <p:blipFill>
                <a:blip r:embed="rId2"/>
                <a:srcRect/>
                <a:stretch>
                  <a:fillRect/>
                </a:stretch>
              </p:blipFill>
              <p:spPr bwMode="auto">
                <a:xfrm>
                  <a:off x="7086600" y="4038600"/>
                  <a:ext cx="914400" cy="2426677"/>
                </a:xfrm>
                <a:prstGeom prst="rect">
                  <a:avLst/>
                </a:prstGeom>
                <a:noFill/>
                <a:ln w="9525">
                  <a:noFill/>
                  <a:miter lim="800000"/>
                  <a:headEnd/>
                  <a:tailEnd/>
                </a:ln>
              </p:spPr>
            </p:pic>
          </p:gr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POSIX thread</a:t>
            </a:r>
            <a:endParaRPr lang="en-US"/>
          </a:p>
        </p:txBody>
      </p:sp>
      <p:sp>
        <p:nvSpPr>
          <p:cNvPr id="3" name="Content Placeholder 2"/>
          <p:cNvSpPr>
            <a:spLocks noGrp="1"/>
          </p:cNvSpPr>
          <p:nvPr>
            <p:ph idx="1"/>
          </p:nvPr>
        </p:nvSpPr>
        <p:spPr/>
        <p:txBody>
          <a:bodyPr/>
          <a:lstStyle/>
          <a:p>
            <a:r>
              <a:rPr lang="en-US" sz="2400" smtClean="0"/>
              <a:t>Khởi tạo </a:t>
            </a:r>
            <a:r>
              <a:rPr lang="en-US" sz="2400" smtClean="0"/>
              <a:t>thread </a:t>
            </a:r>
            <a:r>
              <a:rPr lang="en-US" sz="2400" smtClean="0"/>
              <a:t>mới</a:t>
            </a:r>
          </a:p>
          <a:p>
            <a:pPr marL="640080" lvl="1" indent="-246888" fontAlgn="auto">
              <a:spcAft>
                <a:spcPts val="0"/>
              </a:spcAft>
              <a:buFont typeface="Wingdings 2"/>
              <a:buNone/>
              <a:defRPr/>
            </a:pPr>
            <a:r>
              <a:rPr lang="en-US" sz="2400" smtClean="0">
                <a:latin typeface="Courier" pitchFamily="49" charset="0"/>
              </a:rPr>
              <a:t>#include &lt;pthread.h&gt;</a:t>
            </a:r>
          </a:p>
          <a:p>
            <a:pPr marL="640080" lvl="1" indent="-246888" fontAlgn="auto">
              <a:spcAft>
                <a:spcPts val="0"/>
              </a:spcAft>
              <a:buFont typeface="Wingdings 2"/>
              <a:buNone/>
              <a:defRPr/>
            </a:pPr>
            <a:r>
              <a:rPr lang="en-US" sz="2400" smtClean="0">
                <a:latin typeface="Courier" pitchFamily="49" charset="0"/>
              </a:rPr>
              <a:t>int </a:t>
            </a:r>
            <a:r>
              <a:rPr lang="en-US" sz="2400" b="1" smtClean="0">
                <a:latin typeface="Courier" pitchFamily="49" charset="0"/>
              </a:rPr>
              <a:t>pthread_create</a:t>
            </a:r>
            <a:r>
              <a:rPr lang="en-US" sz="2400" smtClean="0">
                <a:latin typeface="Courier" pitchFamily="49" charset="0"/>
              </a:rPr>
              <a:t>(</a:t>
            </a:r>
          </a:p>
          <a:p>
            <a:pPr marL="640080" lvl="1" indent="-246888" fontAlgn="auto">
              <a:spcAft>
                <a:spcPts val="0"/>
              </a:spcAft>
              <a:buFont typeface="Wingdings 2"/>
              <a:buNone/>
              <a:defRPr/>
            </a:pPr>
            <a:r>
              <a:rPr lang="en-US" sz="2400" smtClean="0">
                <a:latin typeface="Courier" pitchFamily="49" charset="0"/>
              </a:rPr>
              <a:t>			 </a:t>
            </a:r>
            <a:r>
              <a:rPr lang="en-US" sz="2400" b="1" smtClean="0">
                <a:latin typeface="Courier" pitchFamily="49" charset="0"/>
              </a:rPr>
              <a:t>pthread_t</a:t>
            </a:r>
            <a:r>
              <a:rPr lang="en-US" sz="2400" smtClean="0">
                <a:latin typeface="Courier" pitchFamily="49" charset="0"/>
              </a:rPr>
              <a:t> *thread, 			           		 </a:t>
            </a:r>
            <a:r>
              <a:rPr lang="en-US" sz="2400" b="1" smtClean="0">
                <a:latin typeface="Courier" pitchFamily="49" charset="0"/>
              </a:rPr>
              <a:t>pthread_attr_t</a:t>
            </a:r>
            <a:r>
              <a:rPr lang="en-US" sz="2400" smtClean="0">
                <a:latin typeface="Courier" pitchFamily="49" charset="0"/>
              </a:rPr>
              <a:t> *attr,</a:t>
            </a:r>
          </a:p>
          <a:p>
            <a:pPr marL="640080" lvl="1" indent="-246888" fontAlgn="auto">
              <a:spcAft>
                <a:spcPts val="0"/>
              </a:spcAft>
              <a:buFont typeface="Wingdings 2"/>
              <a:buNone/>
              <a:defRPr/>
            </a:pPr>
            <a:r>
              <a:rPr lang="en-US" sz="2400" smtClean="0">
                <a:latin typeface="Courier" pitchFamily="49" charset="0"/>
              </a:rPr>
              <a:t> 			 </a:t>
            </a:r>
            <a:r>
              <a:rPr lang="en-US" sz="2400" b="1" smtClean="0">
                <a:latin typeface="Courier" pitchFamily="49" charset="0"/>
              </a:rPr>
              <a:t>void</a:t>
            </a:r>
            <a:r>
              <a:rPr lang="en-US" sz="2400" smtClean="0">
                <a:latin typeface="Courier" pitchFamily="49" charset="0"/>
              </a:rPr>
              <a:t> *(*start_routine)(void *), 		 </a:t>
            </a:r>
            <a:r>
              <a:rPr lang="en-US" sz="2400" b="1" smtClean="0">
                <a:latin typeface="Courier" pitchFamily="49" charset="0"/>
              </a:rPr>
              <a:t>void</a:t>
            </a:r>
            <a:r>
              <a:rPr lang="en-US" sz="2400" smtClean="0">
                <a:latin typeface="Courier" pitchFamily="49" charset="0"/>
              </a:rPr>
              <a:t> *</a:t>
            </a:r>
            <a:r>
              <a:rPr lang="en-US" sz="2400" smtClean="0">
                <a:latin typeface="Courier" pitchFamily="49" charset="0"/>
              </a:rPr>
              <a:t>arg</a:t>
            </a:r>
            <a:r>
              <a:rPr lang="en-US" sz="2400" smtClean="0">
                <a:latin typeface="Courier" pitchFamily="49" charset="0"/>
              </a:rPr>
              <a:t>);</a:t>
            </a:r>
            <a:endParaRPr lang="en-US" sz="2400" smtClean="0"/>
          </a:p>
          <a:p>
            <a:r>
              <a:rPr lang="en-US" sz="2400" smtClean="0"/>
              <a:t>Kết quả trả về</a:t>
            </a:r>
          </a:p>
          <a:p>
            <a:pPr lvl="1"/>
            <a:r>
              <a:rPr lang="en-US" sz="2400" b="1" smtClean="0"/>
              <a:t>0</a:t>
            </a:r>
            <a:r>
              <a:rPr lang="en-US" sz="2400" smtClean="0"/>
              <a:t>:      Thành công, tạo thread mới, tham số </a:t>
            </a:r>
            <a:r>
              <a:rPr lang="en-US" sz="2400" b="1" smtClean="0"/>
              <a:t>thread</a:t>
            </a:r>
            <a:r>
              <a:rPr lang="en-US" sz="2400" smtClean="0"/>
              <a:t> chứa </a:t>
            </a:r>
            <a:r>
              <a:rPr lang="en-US" sz="2400" smtClean="0"/>
              <a:t>thread </a:t>
            </a:r>
            <a:r>
              <a:rPr lang="en-US" sz="2400" smtClean="0"/>
              <a:t>ID</a:t>
            </a:r>
          </a:p>
          <a:p>
            <a:pPr lvl="1"/>
            <a:r>
              <a:rPr lang="en-US" sz="2400" b="1" smtClean="0"/>
              <a:t>&lt;&gt;0</a:t>
            </a:r>
            <a:r>
              <a:rPr lang="en-US" sz="2400" smtClean="0"/>
              <a:t>: Thất bại (mã lỗi trả về chứa trong biến ngoài </a:t>
            </a:r>
            <a:r>
              <a:rPr lang="en-US" sz="2400" b="1" smtClean="0"/>
              <a:t>errno)</a:t>
            </a:r>
            <a:endParaRPr lang="en-US" sz="2400" smtClean="0"/>
          </a:p>
          <a:p>
            <a:endParaRPr 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a:t>
            </a:r>
            <a:r>
              <a:rPr lang="en-US" smtClean="0"/>
              <a:t>POSIX </a:t>
            </a:r>
            <a:r>
              <a:rPr lang="en-US" smtClean="0"/>
              <a:t>thread (2)</a:t>
            </a:r>
            <a:endParaRPr lang="en-US"/>
          </a:p>
        </p:txBody>
      </p:sp>
      <p:sp>
        <p:nvSpPr>
          <p:cNvPr id="3" name="Content Placeholder 2"/>
          <p:cNvSpPr>
            <a:spLocks noGrp="1"/>
          </p:cNvSpPr>
          <p:nvPr>
            <p:ph idx="1"/>
          </p:nvPr>
        </p:nvSpPr>
        <p:spPr>
          <a:xfrm>
            <a:off x="457200" y="1219200"/>
            <a:ext cx="8229600" cy="5248275"/>
          </a:xfrm>
        </p:spPr>
        <p:txBody>
          <a:bodyPr/>
          <a:lstStyle/>
          <a:p>
            <a:r>
              <a:rPr lang="vi-VN" smtClean="0"/>
              <a:t>Lưu ý về</a:t>
            </a:r>
            <a:r>
              <a:rPr lang="en-US" smtClean="0"/>
              <a:t> </a:t>
            </a:r>
            <a:r>
              <a:rPr lang="vi-VN" smtClean="0"/>
              <a:t>tham số</a:t>
            </a:r>
            <a:r>
              <a:rPr lang="en-US" smtClean="0"/>
              <a:t> </a:t>
            </a:r>
            <a:r>
              <a:rPr lang="vi-VN" smtClean="0"/>
              <a:t>thứ</a:t>
            </a:r>
            <a:r>
              <a:rPr lang="en-US" smtClean="0"/>
              <a:t> </a:t>
            </a:r>
            <a:r>
              <a:rPr lang="vi-VN" smtClean="0"/>
              <a:t>3 start_routine</a:t>
            </a:r>
          </a:p>
          <a:p>
            <a:pPr lvl="1"/>
            <a:r>
              <a:rPr lang="en-US" smtClean="0"/>
              <a:t>nên có kiểu trả về là con trỏ kiểu void, nếu không thì phải có type casting khi gọi pthread_create().</a:t>
            </a:r>
          </a:p>
          <a:p>
            <a:pPr lvl="1"/>
            <a:r>
              <a:rPr lang="vi-VN" smtClean="0"/>
              <a:t>nên có</a:t>
            </a:r>
            <a:r>
              <a:rPr lang="en-US" smtClean="0"/>
              <a:t> </a:t>
            </a:r>
            <a:r>
              <a:rPr lang="vi-VN" smtClean="0"/>
              <a:t>một tham số</a:t>
            </a:r>
            <a:r>
              <a:rPr lang="en-US" smtClean="0"/>
              <a:t> </a:t>
            </a:r>
            <a:r>
              <a:rPr lang="vi-VN" smtClean="0"/>
              <a:t>kiểu con trỏ</a:t>
            </a:r>
            <a:r>
              <a:rPr lang="en-US" smtClean="0"/>
              <a:t> </a:t>
            </a:r>
            <a:r>
              <a:rPr lang="vi-VN" smtClean="0"/>
              <a:t>void. Tham số</a:t>
            </a:r>
            <a:r>
              <a:rPr lang="en-US" smtClean="0"/>
              <a:t> </a:t>
            </a:r>
            <a:r>
              <a:rPr lang="vi-VN" smtClean="0"/>
              <a:t>của hàm </a:t>
            </a:r>
            <a:r>
              <a:rPr lang="vi-VN" b="1" smtClean="0"/>
              <a:t>start_routine</a:t>
            </a:r>
            <a:r>
              <a:rPr lang="en-US" b="1" smtClean="0"/>
              <a:t> </a:t>
            </a:r>
            <a:r>
              <a:rPr lang="vi-VN" smtClean="0"/>
              <a:t>sẽ được truyền vào thông qua tham số</a:t>
            </a:r>
            <a:r>
              <a:rPr lang="en-US" smtClean="0"/>
              <a:t> </a:t>
            </a:r>
            <a:r>
              <a:rPr lang="vi-VN" smtClean="0"/>
              <a:t>thứ</a:t>
            </a:r>
            <a:r>
              <a:rPr lang="en-US" smtClean="0"/>
              <a:t> </a:t>
            </a:r>
            <a:r>
              <a:rPr lang="vi-VN" smtClean="0"/>
              <a:t>4 của hàm pthread_create().</a:t>
            </a:r>
          </a:p>
          <a:p>
            <a:r>
              <a:rPr lang="vi-VN" smtClean="0"/>
              <a:t>Lưu ý về</a:t>
            </a:r>
            <a:r>
              <a:rPr lang="en-US" smtClean="0"/>
              <a:t> </a:t>
            </a:r>
            <a:r>
              <a:rPr lang="vi-VN" smtClean="0"/>
              <a:t>tham số</a:t>
            </a:r>
            <a:r>
              <a:rPr lang="en-US" smtClean="0"/>
              <a:t> </a:t>
            </a:r>
            <a:r>
              <a:rPr lang="vi-VN" smtClean="0"/>
              <a:t>thứ</a:t>
            </a:r>
            <a:r>
              <a:rPr lang="en-US" smtClean="0"/>
              <a:t> </a:t>
            </a:r>
            <a:r>
              <a:rPr lang="vi-VN" smtClean="0"/>
              <a:t>4 arg</a:t>
            </a:r>
          </a:p>
          <a:p>
            <a:pPr lvl="1"/>
            <a:r>
              <a:rPr lang="en-US" smtClean="0"/>
              <a:t>là tham số truyền vào cho hàm </a:t>
            </a:r>
            <a:r>
              <a:rPr lang="en-US" b="1" smtClean="0"/>
              <a:t>start_routine</a:t>
            </a:r>
          </a:p>
          <a:p>
            <a:pPr lvl="1"/>
            <a:r>
              <a:rPr lang="vi-VN" smtClean="0"/>
              <a:t>nếu cần truyền nhiều hơn 1 tham số</a:t>
            </a:r>
            <a:r>
              <a:rPr lang="en-US" smtClean="0"/>
              <a:t> </a:t>
            </a:r>
            <a:r>
              <a:rPr lang="vi-VN" smtClean="0"/>
              <a:t>thì nên định nghĩa </a:t>
            </a:r>
            <a:r>
              <a:rPr lang="vi-VN" b="1" smtClean="0"/>
              <a:t>arg</a:t>
            </a:r>
            <a:r>
              <a:rPr lang="en-US" b="1" smtClean="0"/>
              <a:t> </a:t>
            </a:r>
            <a:r>
              <a:rPr lang="vi-VN" smtClean="0"/>
              <a:t>là</a:t>
            </a:r>
            <a:r>
              <a:rPr lang="en-US" smtClean="0"/>
              <a:t> </a:t>
            </a:r>
            <a:r>
              <a:rPr lang="vi-VN" smtClean="0"/>
              <a:t>kiểu cấu </a:t>
            </a:r>
            <a:r>
              <a:rPr lang="vi-VN" smtClean="0"/>
              <a:t>trúc </a:t>
            </a:r>
            <a:r>
              <a:rPr lang="vi-VN" b="1" smtClean="0"/>
              <a:t>struct</a:t>
            </a:r>
            <a:endParaRPr lang="vi-VN" b="1"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a:t>
            </a:r>
            <a:r>
              <a:rPr lang="en-US" smtClean="0"/>
              <a:t>POSIX </a:t>
            </a:r>
            <a:r>
              <a:rPr lang="en-US" smtClean="0"/>
              <a:t>thread (3)</a:t>
            </a:r>
            <a:endParaRPr lang="en-US"/>
          </a:p>
        </p:txBody>
      </p:sp>
      <p:sp>
        <p:nvSpPr>
          <p:cNvPr id="3" name="Content Placeholder 2"/>
          <p:cNvSpPr>
            <a:spLocks noGrp="1"/>
          </p:cNvSpPr>
          <p:nvPr>
            <p:ph idx="1"/>
          </p:nvPr>
        </p:nvSpPr>
        <p:spPr/>
        <p:txBody>
          <a:bodyPr/>
          <a:lstStyle/>
          <a:p>
            <a:r>
              <a:rPr lang="en-US" smtClean="0"/>
              <a:t>Thread kết thúc thực thi khi</a:t>
            </a:r>
          </a:p>
          <a:p>
            <a:pPr lvl="1"/>
            <a:r>
              <a:rPr lang="en-US" smtClean="0"/>
              <a:t>hàm </a:t>
            </a:r>
            <a:r>
              <a:rPr lang="en-US" smtClean="0">
                <a:latin typeface="Courier" pitchFamily="49" charset="0"/>
              </a:rPr>
              <a:t>start_routine</a:t>
            </a:r>
            <a:r>
              <a:rPr lang="en-US" smtClean="0"/>
              <a:t> kết thúc</a:t>
            </a:r>
          </a:p>
          <a:p>
            <a:pPr lvl="1"/>
            <a:r>
              <a:rPr lang="vi-VN" smtClean="0"/>
              <a:t>có</a:t>
            </a:r>
            <a:r>
              <a:rPr lang="en-US" smtClean="0"/>
              <a:t> </a:t>
            </a:r>
            <a:r>
              <a:rPr lang="vi-VN" smtClean="0"/>
              <a:t>lời gọi hàm </a:t>
            </a:r>
            <a:r>
              <a:rPr lang="en-US" smtClean="0">
                <a:latin typeface="Courier" pitchFamily="49" charset="0"/>
              </a:rPr>
              <a:t>pthread_exit()</a:t>
            </a:r>
            <a:r>
              <a:rPr lang="vi-VN" b="1" smtClean="0"/>
              <a:t> </a:t>
            </a:r>
            <a:r>
              <a:rPr lang="vi-VN" smtClean="0"/>
              <a:t>tường minh.</a:t>
            </a:r>
          </a:p>
          <a:p>
            <a:pPr lvl="1"/>
            <a:r>
              <a:rPr lang="en-US" smtClean="0"/>
              <a:t>thread bị ngắt bởi lời gọi hàm </a:t>
            </a:r>
            <a:r>
              <a:rPr lang="en-US" smtClean="0">
                <a:latin typeface="Courier" pitchFamily="49" charset="0"/>
              </a:rPr>
              <a:t>pthread_cancel()</a:t>
            </a:r>
          </a:p>
          <a:p>
            <a:pPr lvl="1"/>
            <a:r>
              <a:rPr lang="en-US" smtClean="0"/>
              <a:t>process chính kết thúc</a:t>
            </a:r>
          </a:p>
          <a:p>
            <a:pPr lvl="1"/>
            <a:r>
              <a:rPr lang="en-US" smtClean="0"/>
              <a:t>một trong các thread gọi system call </a:t>
            </a:r>
            <a:r>
              <a:rPr lang="en-US" smtClean="0">
                <a:latin typeface="Courier" pitchFamily="49" charset="0"/>
              </a:rPr>
              <a:t>exec()</a:t>
            </a:r>
          </a:p>
          <a:p>
            <a:r>
              <a:rPr lang="vi-VN" smtClean="0"/>
              <a:t>Lời gọi hàm kết thúc thread tường minh</a:t>
            </a:r>
          </a:p>
          <a:p>
            <a:pPr lvl="1">
              <a:buFont typeface="Wingdings 2" pitchFamily="18" charset="2"/>
              <a:buNone/>
            </a:pPr>
            <a:r>
              <a:rPr lang="en-US" smtClean="0">
                <a:latin typeface="Courier" pitchFamily="49" charset="0"/>
              </a:rPr>
              <a:t>	void </a:t>
            </a:r>
            <a:r>
              <a:rPr lang="en-US" b="1" smtClean="0">
                <a:latin typeface="Courier" pitchFamily="49" charset="0"/>
              </a:rPr>
              <a:t>pthread_exit</a:t>
            </a:r>
            <a:r>
              <a:rPr lang="en-US" smtClean="0">
                <a:latin typeface="Courier" pitchFamily="49" charset="0"/>
              </a:rPr>
              <a:t>(</a:t>
            </a:r>
            <a:r>
              <a:rPr lang="en-US" b="1" smtClean="0">
                <a:latin typeface="Courier" pitchFamily="49" charset="0"/>
              </a:rPr>
              <a:t>void</a:t>
            </a:r>
            <a:r>
              <a:rPr lang="en-US" smtClean="0">
                <a:latin typeface="Courier" pitchFamily="49" charset="0"/>
              </a:rPr>
              <a:t> * </a:t>
            </a:r>
            <a:r>
              <a:rPr lang="en-US" smtClean="0">
                <a:latin typeface="Courier" pitchFamily="49" charset="0"/>
              </a:rPr>
              <a:t>retval</a:t>
            </a:r>
            <a:r>
              <a:rPr lang="en-US" smtClean="0">
                <a:latin typeface="Courier" pitchFamily="49" charset="0"/>
              </a:rPr>
              <a:t>);</a:t>
            </a:r>
            <a:endParaRPr lang="en-US" smtClean="0">
              <a:latin typeface="Courier"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marL="640080" lvl="1" indent="-246888" fontAlgn="auto">
              <a:spcAft>
                <a:spcPts val="0"/>
              </a:spcAft>
              <a:buFont typeface="Wingdings 2"/>
              <a:buNone/>
              <a:defRPr/>
            </a:pPr>
            <a:r>
              <a:rPr lang="en-US" sz="2600" b="1" smtClean="0">
                <a:latin typeface="Courier" pitchFamily="49" charset="0"/>
              </a:rPr>
              <a:t>#include &lt;pthread.h&gt;</a:t>
            </a:r>
          </a:p>
          <a:p>
            <a:pPr marL="640080" lvl="1" indent="-246888" fontAlgn="auto">
              <a:spcAft>
                <a:spcPts val="0"/>
              </a:spcAft>
              <a:buFont typeface="Wingdings 2"/>
              <a:buNone/>
              <a:defRPr/>
            </a:pPr>
            <a:r>
              <a:rPr lang="en-US" sz="2600" b="1" smtClean="0">
                <a:latin typeface="Courier" pitchFamily="49" charset="0"/>
              </a:rPr>
              <a:t>#include &lt;stdio.h&gt;</a:t>
            </a:r>
          </a:p>
          <a:p>
            <a:pPr marL="640080" lvl="1" indent="-246888" fontAlgn="auto">
              <a:spcAft>
                <a:spcPts val="0"/>
              </a:spcAft>
              <a:buFont typeface="Wingdings 2"/>
              <a:buNone/>
              <a:defRPr/>
            </a:pPr>
            <a:r>
              <a:rPr lang="en-US" sz="2600" b="1" smtClean="0">
                <a:latin typeface="Courier" pitchFamily="49" charset="0"/>
              </a:rPr>
              <a:t>void* func(void* </a:t>
            </a:r>
            <a:r>
              <a:rPr lang="en-US" sz="2600" b="1" smtClean="0">
                <a:latin typeface="Courier" pitchFamily="49" charset="0"/>
              </a:rPr>
              <a:t>arg</a:t>
            </a:r>
            <a:r>
              <a:rPr lang="en-US" sz="2600" b="1" smtClean="0">
                <a:latin typeface="Courier" pitchFamily="49" charset="0"/>
              </a:rPr>
              <a:t>) {</a:t>
            </a:r>
            <a:endParaRPr lang="en-US" sz="2600" b="1" smtClean="0">
              <a:latin typeface="Courier" pitchFamily="49" charset="0"/>
            </a:endParaRPr>
          </a:p>
          <a:p>
            <a:pPr marL="640080" lvl="1" indent="-246888" fontAlgn="auto">
              <a:spcAft>
                <a:spcPts val="0"/>
              </a:spcAft>
              <a:buFont typeface="Wingdings 2"/>
              <a:buNone/>
              <a:defRPr/>
            </a:pPr>
            <a:r>
              <a:rPr lang="en-US" sz="2600" b="1" smtClean="0">
                <a:latin typeface="Courier" pitchFamily="49" charset="0"/>
              </a:rPr>
              <a:t>	int i;</a:t>
            </a:r>
          </a:p>
          <a:p>
            <a:pPr marL="640080" lvl="1" indent="-246888" fontAlgn="auto">
              <a:spcAft>
                <a:spcPts val="0"/>
              </a:spcAft>
              <a:buFont typeface="Wingdings 2"/>
              <a:buNone/>
              <a:defRPr/>
            </a:pPr>
            <a:r>
              <a:rPr lang="nn-NO" sz="2600" b="1" smtClean="0">
                <a:latin typeface="Courier" pitchFamily="49" charset="0"/>
              </a:rPr>
              <a:t>	for (i = 0; i &lt; 2; i++) {</a:t>
            </a:r>
          </a:p>
          <a:p>
            <a:pPr marL="1188720" lvl="3" indent="-210312" fontAlgn="auto">
              <a:spcAft>
                <a:spcPts val="0"/>
              </a:spcAft>
              <a:buClr>
                <a:schemeClr val="accent3"/>
              </a:buClr>
              <a:buFont typeface="Wingdings 2"/>
              <a:buNone/>
              <a:defRPr/>
            </a:pPr>
            <a:r>
              <a:rPr lang="en-US" sz="2600" b="1" smtClean="0">
                <a:latin typeface="Courier" pitchFamily="49" charset="0"/>
              </a:rPr>
              <a:t>printf ("This is thread %d\n", </a:t>
            </a:r>
            <a:r>
              <a:rPr lang="en-US" sz="2600" b="1" smtClean="0">
                <a:latin typeface="Courier" pitchFamily="49" charset="0"/>
              </a:rPr>
              <a:t>	</a:t>
            </a:r>
            <a:r>
              <a:rPr lang="en-US" sz="2600" b="1" smtClean="0">
                <a:latin typeface="Courier" pitchFamily="49" charset="0"/>
              </a:rPr>
              <a:t>	*((int*)arg));</a:t>
            </a:r>
          </a:p>
          <a:p>
            <a:pPr marL="1188720" lvl="3" indent="-210312" fontAlgn="auto">
              <a:spcAft>
                <a:spcPts val="0"/>
              </a:spcAft>
              <a:buClr>
                <a:schemeClr val="accent3"/>
              </a:buClr>
              <a:buFont typeface="Wingdings 2"/>
              <a:buNone/>
              <a:defRPr/>
            </a:pPr>
            <a:r>
              <a:rPr lang="en-US" sz="2600" b="1" smtClean="0">
                <a:latin typeface="Courier" pitchFamily="49" charset="0"/>
              </a:rPr>
              <a:t>sleep (1);</a:t>
            </a:r>
          </a:p>
          <a:p>
            <a:pPr marL="640080" lvl="1" indent="-246888" fontAlgn="auto">
              <a:spcAft>
                <a:spcPts val="0"/>
              </a:spcAft>
              <a:buFont typeface="Wingdings 2"/>
              <a:buNone/>
              <a:defRPr/>
            </a:pPr>
            <a:r>
              <a:rPr lang="en-US" sz="2600" b="1" smtClean="0">
                <a:latin typeface="Courier" pitchFamily="49" charset="0"/>
              </a:rPr>
              <a:t>	}</a:t>
            </a:r>
          </a:p>
          <a:p>
            <a:pPr marL="640080" lvl="1" indent="-246888" fontAlgn="auto">
              <a:spcAft>
                <a:spcPts val="0"/>
              </a:spcAft>
              <a:buFont typeface="Wingdings 2"/>
              <a:buNone/>
              <a:defRPr/>
            </a:pPr>
            <a:r>
              <a:rPr lang="en-US" sz="2600" b="1" smtClean="0">
                <a:latin typeface="Courier" pitchFamily="49" charset="0"/>
              </a:rPr>
              <a:t>}</a:t>
            </a:r>
          </a:p>
          <a:p>
            <a:pPr>
              <a:buNone/>
            </a:pP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(2)</a:t>
            </a:r>
            <a:endParaRPr lang="en-US"/>
          </a:p>
        </p:txBody>
      </p:sp>
      <p:sp>
        <p:nvSpPr>
          <p:cNvPr id="3" name="Content Placeholder 2"/>
          <p:cNvSpPr>
            <a:spLocks noGrp="1"/>
          </p:cNvSpPr>
          <p:nvPr>
            <p:ph idx="1"/>
          </p:nvPr>
        </p:nvSpPr>
        <p:spPr/>
        <p:txBody>
          <a:bodyPr/>
          <a:lstStyle/>
          <a:p>
            <a:pPr lvl="1">
              <a:buFont typeface="Wingdings 2" pitchFamily="18" charset="2"/>
              <a:buNone/>
            </a:pPr>
            <a:r>
              <a:rPr lang="en-US" b="1" smtClean="0">
                <a:latin typeface="Times New Roman" pitchFamily="18" charset="0"/>
                <a:cs typeface="Times New Roman" pitchFamily="18" charset="0"/>
              </a:rPr>
              <a:t>int main (int argc, char **argv) {</a:t>
            </a:r>
          </a:p>
          <a:p>
            <a:pPr lvl="2">
              <a:buFont typeface="Wingdings 2" pitchFamily="18" charset="2"/>
              <a:buNone/>
            </a:pPr>
            <a:r>
              <a:rPr lang="en-US" sz="2800" b="1" smtClean="0">
                <a:latin typeface="Times New Roman" pitchFamily="18" charset="0"/>
                <a:cs typeface="Times New Roman" pitchFamily="18" charset="0"/>
              </a:rPr>
              <a:t>int i;</a:t>
            </a:r>
          </a:p>
          <a:p>
            <a:pPr lvl="2">
              <a:buFont typeface="Wingdings 2" pitchFamily="18" charset="2"/>
              <a:buNone/>
            </a:pPr>
            <a:r>
              <a:rPr lang="en-US" sz="2800" b="1" smtClean="0">
                <a:latin typeface="Times New Roman" pitchFamily="18" charset="0"/>
                <a:cs typeface="Times New Roman" pitchFamily="18" charset="0"/>
              </a:rPr>
              <a:t>pthread_t tid[3];</a:t>
            </a:r>
          </a:p>
          <a:p>
            <a:pPr lvl="2">
              <a:buFont typeface="Wingdings 2" pitchFamily="18" charset="2"/>
              <a:buNone/>
            </a:pPr>
            <a:r>
              <a:rPr lang="nn-NO" sz="2800" b="1" smtClean="0">
                <a:latin typeface="Times New Roman" pitchFamily="18" charset="0"/>
                <a:cs typeface="Times New Roman" pitchFamily="18" charset="0"/>
              </a:rPr>
              <a:t>for (i=0; i&lt;3; i++){</a:t>
            </a:r>
          </a:p>
          <a:p>
            <a:pPr lvl="1">
              <a:buFont typeface="Wingdings 2" pitchFamily="18" charset="2"/>
              <a:buNone/>
            </a:pPr>
            <a:r>
              <a:rPr lang="en-US" b="1" smtClean="0">
                <a:latin typeface="Times New Roman" pitchFamily="18" charset="0"/>
                <a:cs typeface="Times New Roman" pitchFamily="18" charset="0"/>
              </a:rPr>
              <a:t>		pthread_create(&amp;tid[i], NULL, func, 						    (void*)&amp;tid[i]);</a:t>
            </a:r>
          </a:p>
          <a:p>
            <a:pPr lvl="1">
              <a:buFont typeface="Wingdings 2" pitchFamily="18" charset="2"/>
              <a:buNone/>
            </a:pPr>
            <a:r>
              <a:rPr lang="en-US" b="1" smtClean="0">
                <a:latin typeface="Times New Roman" pitchFamily="18" charset="0"/>
                <a:cs typeface="Times New Roman" pitchFamily="18" charset="0"/>
              </a:rPr>
              <a:t>	}</a:t>
            </a:r>
          </a:p>
          <a:p>
            <a:pPr lvl="2">
              <a:buFont typeface="Wingdings 2" pitchFamily="18" charset="2"/>
              <a:buNone/>
            </a:pPr>
            <a:r>
              <a:rPr lang="en-US" sz="2800" b="1" smtClean="0">
                <a:latin typeface="Times New Roman" pitchFamily="18" charset="0"/>
                <a:cs typeface="Times New Roman" pitchFamily="18" charset="0"/>
              </a:rPr>
              <a:t>sleep (5); </a:t>
            </a:r>
          </a:p>
          <a:p>
            <a:pPr lvl="2">
              <a:buFont typeface="Wingdings 2" pitchFamily="18" charset="2"/>
              <a:buNone/>
            </a:pPr>
            <a:r>
              <a:rPr lang="en-US" sz="2800" b="1" smtClean="0">
                <a:latin typeface="Times New Roman" pitchFamily="18" charset="0"/>
                <a:cs typeface="Times New Roman" pitchFamily="18" charset="0"/>
              </a:rPr>
              <a:t>return 0;</a:t>
            </a:r>
          </a:p>
          <a:p>
            <a:pPr lvl="1">
              <a:buFont typeface="Wingdings 2" pitchFamily="18" charset="2"/>
              <a:buNone/>
            </a:pPr>
            <a:r>
              <a:rPr lang="en-US" b="1" smtClean="0">
                <a:latin typeface="Times New Roman" pitchFamily="18" charset="0"/>
                <a:cs typeface="Times New Roman" pitchFamily="18" charset="0"/>
              </a:rPr>
              <a:t>}</a:t>
            </a:r>
            <a:endParaRPr lang="en-US" b="1"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Biên dịch và thi hành</a:t>
            </a:r>
            <a:endParaRPr lang="en-US"/>
          </a:p>
        </p:txBody>
      </p:sp>
      <p:sp>
        <p:nvSpPr>
          <p:cNvPr id="3" name="Content Placeholder 2"/>
          <p:cNvSpPr>
            <a:spLocks noGrp="1"/>
          </p:cNvSpPr>
          <p:nvPr>
            <p:ph idx="1"/>
          </p:nvPr>
        </p:nvSpPr>
        <p:spPr/>
        <p:txBody>
          <a:bodyPr/>
          <a:lstStyle/>
          <a:p>
            <a:pPr lvl="2">
              <a:buFont typeface="Wingdings 2" pitchFamily="18" charset="2"/>
              <a:buNone/>
            </a:pPr>
            <a:r>
              <a:rPr lang="en-US" b="1" smtClean="0">
                <a:latin typeface="Courier" pitchFamily="49" charset="0"/>
              </a:rPr>
              <a:t>$gcc pthcreate.c -o pthcreate -</a:t>
            </a:r>
            <a:r>
              <a:rPr lang="en-US" b="1" smtClean="0">
                <a:solidFill>
                  <a:srgbClr val="FF0000"/>
                </a:solidFill>
                <a:latin typeface="Courier" pitchFamily="49" charset="0"/>
              </a:rPr>
              <a:t>lpthread</a:t>
            </a:r>
          </a:p>
          <a:p>
            <a:pPr lvl="2">
              <a:buFont typeface="Wingdings 2" pitchFamily="18" charset="2"/>
              <a:buNone/>
            </a:pPr>
            <a:r>
              <a:rPr lang="en-US" b="1" smtClean="0">
                <a:latin typeface="Courier" pitchFamily="49" charset="0"/>
              </a:rPr>
              <a:t>$./pthcreate</a:t>
            </a:r>
          </a:p>
          <a:p>
            <a:pPr lvl="2">
              <a:buFont typeface="Wingdings 2" pitchFamily="18" charset="2"/>
              <a:buNone/>
            </a:pPr>
            <a:r>
              <a:rPr lang="en-US" sz="2200" smtClean="0">
                <a:latin typeface="Courier" pitchFamily="49" charset="0"/>
              </a:rPr>
              <a:t>This is thread -1208886368</a:t>
            </a:r>
          </a:p>
          <a:p>
            <a:pPr lvl="2">
              <a:buFont typeface="Wingdings 2" pitchFamily="18" charset="2"/>
              <a:buNone/>
            </a:pPr>
            <a:r>
              <a:rPr lang="en-US" sz="2200" smtClean="0">
                <a:latin typeface="Courier" pitchFamily="49" charset="0"/>
              </a:rPr>
              <a:t>This is thread -1219376224</a:t>
            </a:r>
          </a:p>
          <a:p>
            <a:pPr lvl="2">
              <a:buFont typeface="Wingdings 2" pitchFamily="18" charset="2"/>
              <a:buNone/>
            </a:pPr>
            <a:r>
              <a:rPr lang="en-US" sz="2200" smtClean="0">
                <a:latin typeface="Courier" pitchFamily="49" charset="0"/>
              </a:rPr>
              <a:t>This is thread -1229866080</a:t>
            </a:r>
          </a:p>
          <a:p>
            <a:pPr lvl="2">
              <a:buFont typeface="Wingdings 2" pitchFamily="18" charset="2"/>
              <a:buNone/>
            </a:pPr>
            <a:r>
              <a:rPr lang="en-US" sz="2200" smtClean="0">
                <a:latin typeface="Courier" pitchFamily="49" charset="0"/>
              </a:rPr>
              <a:t>This is thread -1208886368</a:t>
            </a:r>
          </a:p>
          <a:p>
            <a:pPr lvl="2">
              <a:buFont typeface="Wingdings 2" pitchFamily="18" charset="2"/>
              <a:buNone/>
            </a:pPr>
            <a:r>
              <a:rPr lang="en-US" sz="2200" smtClean="0">
                <a:latin typeface="Courier" pitchFamily="49" charset="0"/>
              </a:rPr>
              <a:t>This is thread -1219376224</a:t>
            </a:r>
          </a:p>
          <a:p>
            <a:pPr lvl="2">
              <a:buFont typeface="Wingdings 2" pitchFamily="18" charset="2"/>
              <a:buNone/>
            </a:pPr>
            <a:r>
              <a:rPr lang="en-US" sz="2200" smtClean="0">
                <a:latin typeface="Courier" pitchFamily="49" charset="0"/>
              </a:rPr>
              <a:t>This is thread -1229866080</a:t>
            </a:r>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Tiểu trình - thread</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Các tiến trình của cùng một chương trình sử dụng chung phần mã lệnh, nhưng có phần dữ liệu khác nhau</a:t>
            </a:r>
          </a:p>
          <a:p>
            <a:pPr algn="just">
              <a:lnSpc>
                <a:spcPct val="90000"/>
              </a:lnSpc>
            </a:pPr>
            <a:r>
              <a:rPr lang="en-US" smtClean="0"/>
              <a:t>Các tiểu trình của cùng tiến trình sẽ sử dụng chung vùng mã lệnh và vùng dữ liệu, sử dụng chung vùng địa chỉ</a:t>
            </a:r>
          </a:p>
          <a:p>
            <a:pPr algn="just">
              <a:lnSpc>
                <a:spcPct val="90000"/>
              </a:lnSpc>
            </a:pPr>
            <a:r>
              <a:rPr lang="en-US" smtClean="0"/>
              <a:t>Mỗi thread trong Linux được quản lý bởi thread ID, có kiểu là pthread_t trong C</a:t>
            </a:r>
          </a:p>
          <a:p>
            <a:pPr algn="just">
              <a:lnSpc>
                <a:spcPct val="90000"/>
              </a:lnSpc>
            </a:pPr>
            <a:r>
              <a:rPr lang="en-US" smtClean="0"/>
              <a:t>Các thread sẽ không biết ai tạo ra nó</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thread sẽ sử dụng chung?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Mã lệnh</a:t>
            </a:r>
          </a:p>
          <a:p>
            <a:pPr>
              <a:lnSpc>
                <a:spcPct val="90000"/>
              </a:lnSpc>
            </a:pPr>
            <a:r>
              <a:rPr lang="en-US" smtClean="0"/>
              <a:t>Dữ liệu</a:t>
            </a:r>
          </a:p>
          <a:p>
            <a:pPr>
              <a:lnSpc>
                <a:spcPct val="90000"/>
              </a:lnSpc>
            </a:pPr>
            <a:r>
              <a:rPr lang="en-US" smtClean="0"/>
              <a:t>Các tập tin đang mở</a:t>
            </a:r>
          </a:p>
          <a:p>
            <a:pPr>
              <a:lnSpc>
                <a:spcPct val="90000"/>
              </a:lnSpc>
            </a:pPr>
            <a:r>
              <a:rPr lang="en-US" smtClean="0"/>
              <a:t>Signals và signal handler</a:t>
            </a:r>
          </a:p>
          <a:p>
            <a:pPr>
              <a:lnSpc>
                <a:spcPct val="90000"/>
              </a:lnSpc>
            </a:pPr>
            <a:r>
              <a:rPr lang="en-US" smtClean="0"/>
              <a:t>Thư mục hiện hành</a:t>
            </a:r>
          </a:p>
          <a:p>
            <a:pPr>
              <a:lnSpc>
                <a:spcPct val="90000"/>
              </a:lnSpc>
            </a:pPr>
            <a:r>
              <a:rPr lang="en-US" smtClean="0"/>
              <a:t>UserID và GroupID</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Mỗi thread sẽ có riêng?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Thread ID</a:t>
            </a:r>
          </a:p>
          <a:p>
            <a:pPr algn="just">
              <a:lnSpc>
                <a:spcPct val="90000"/>
              </a:lnSpc>
            </a:pPr>
            <a:r>
              <a:rPr lang="en-US" smtClean="0"/>
              <a:t>Các thanh ghi (register), con trỏ đến stack riêng</a:t>
            </a:r>
          </a:p>
          <a:p>
            <a:pPr algn="just">
              <a:lnSpc>
                <a:spcPct val="90000"/>
              </a:lnSpc>
            </a:pPr>
            <a:r>
              <a:rPr lang="en-US" smtClean="0"/>
              <a:t>Stack lưu giữ biến cục bộ, địa chỉ trả về của hàm</a:t>
            </a:r>
          </a:p>
          <a:p>
            <a:pPr algn="just">
              <a:lnSpc>
                <a:spcPct val="90000"/>
              </a:lnSpc>
            </a:pPr>
            <a:r>
              <a:rPr lang="en-US" smtClean="0"/>
              <a:t>Độ ưu tiên</a:t>
            </a:r>
          </a:p>
          <a:p>
            <a:pPr algn="just">
              <a:lnSpc>
                <a:spcPct val="90000"/>
              </a:lnSpc>
            </a:pPr>
            <a:r>
              <a:rPr lang="en-US" smtClean="0"/>
              <a:t>Giá trị trả về</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Một số option của gcc</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Hổ trợ debug: -g</a:t>
            </a:r>
          </a:p>
          <a:p>
            <a:pPr lvl="1" algn="just">
              <a:lnSpc>
                <a:spcPct val="90000"/>
              </a:lnSpc>
            </a:pPr>
            <a:r>
              <a:rPr lang="en-US" smtClean="0"/>
              <a:t>gcc – g –o hello hello.c</a:t>
            </a:r>
          </a:p>
          <a:p>
            <a:pPr lvl="1" algn="just">
              <a:lnSpc>
                <a:spcPct val="90000"/>
              </a:lnSpc>
            </a:pPr>
            <a:r>
              <a:rPr lang="en-US" smtClean="0"/>
              <a:t>Có thể debug hello với một chương trình debugger như gdb</a:t>
            </a:r>
          </a:p>
          <a:p>
            <a:pPr algn="just">
              <a:lnSpc>
                <a:spcPct val="90000"/>
              </a:lnSpc>
            </a:pPr>
            <a:r>
              <a:rPr lang="en-US" smtClean="0"/>
              <a:t>In tất cả các cảnh báo (warning): -Wall</a:t>
            </a:r>
          </a:p>
          <a:p>
            <a:pPr lvl="1" algn="just">
              <a:lnSpc>
                <a:spcPct val="90000"/>
              </a:lnSpc>
            </a:pPr>
            <a:r>
              <a:rPr lang="en-US" smtClean="0"/>
              <a:t>Gcc –Wall –o hello hello.c</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Tạo thread – pthread_create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Cú pháp:</a:t>
            </a:r>
          </a:p>
          <a:p>
            <a:pPr lvl="1">
              <a:lnSpc>
                <a:spcPct val="90000"/>
              </a:lnSpc>
            </a:pPr>
            <a:r>
              <a:rPr lang="en-US" smtClean="0"/>
              <a:t>int pthread_create(pthread_t * thread, </a:t>
            </a:r>
            <a:br>
              <a:rPr lang="en-US" smtClean="0"/>
            </a:br>
            <a:r>
              <a:rPr lang="en-US" smtClean="0"/>
              <a:t>const pthread_attr_t * attr,</a:t>
            </a:r>
            <a:br>
              <a:rPr lang="en-US" smtClean="0"/>
            </a:br>
            <a:r>
              <a:rPr lang="en-US" smtClean="0"/>
              <a:t>void * (*start_routine)(void *), </a:t>
            </a:r>
          </a:p>
          <a:p>
            <a:pPr lvl="1">
              <a:lnSpc>
                <a:spcPct val="90000"/>
              </a:lnSpc>
              <a:buNone/>
            </a:pPr>
            <a:r>
              <a:rPr lang="en-US" smtClean="0"/>
              <a:t>	void *arg);</a:t>
            </a:r>
          </a:p>
          <a:p>
            <a:pPr lvl="1">
              <a:lnSpc>
                <a:spcPct val="90000"/>
              </a:lnSpc>
            </a:pPr>
            <a:r>
              <a:rPr lang="en-US" smtClean="0"/>
              <a:t>thread: thread id trả về</a:t>
            </a:r>
          </a:p>
          <a:p>
            <a:pPr lvl="1">
              <a:lnSpc>
                <a:spcPct val="90000"/>
              </a:lnSpc>
            </a:pPr>
            <a:r>
              <a:rPr lang="en-US" smtClean="0"/>
              <a:t>attr: NULL trong trường hợp bình thường</a:t>
            </a:r>
          </a:p>
          <a:p>
            <a:pPr lvl="1">
              <a:lnSpc>
                <a:spcPct val="90000"/>
              </a:lnSpc>
            </a:pPr>
            <a:r>
              <a:rPr lang="en-US" smtClean="0"/>
              <a:t>void * (*start_routine)(void *): con trỏ tới hàm cần thi hành</a:t>
            </a:r>
          </a:p>
          <a:p>
            <a:pPr lvl="1">
              <a:lnSpc>
                <a:spcPct val="90000"/>
              </a:lnSpc>
            </a:pPr>
            <a:r>
              <a:rPr lang="en-US" smtClean="0"/>
              <a:t>void *arg: tham số của hàm</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Thoát thread – pthread_exit()</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Cú pháp:</a:t>
            </a:r>
          </a:p>
          <a:p>
            <a:pPr lvl="1">
              <a:lnSpc>
                <a:spcPct val="90000"/>
              </a:lnSpc>
            </a:pPr>
            <a:r>
              <a:rPr lang="en-US" smtClean="0"/>
              <a:t>void pthread_exit(void *retval);</a:t>
            </a:r>
          </a:p>
          <a:p>
            <a:pPr lvl="1">
              <a:lnSpc>
                <a:spcPct val="90000"/>
              </a:lnSpc>
            </a:pPr>
            <a:r>
              <a:rPr lang="en-US" smtClean="0"/>
              <a:t>retval: giá trị trả về của thread</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buNone/>
            </a:pPr>
            <a:r>
              <a:rPr lang="en-US" sz="1800" smtClean="0"/>
              <a:t>	#include &lt;stdio.h&gt;</a:t>
            </a:r>
            <a:br>
              <a:rPr lang="en-US" sz="1800" smtClean="0"/>
            </a:br>
            <a:r>
              <a:rPr lang="en-US" sz="1800" smtClean="0"/>
              <a:t>#include &lt;stdlib.h&gt;</a:t>
            </a:r>
            <a:br>
              <a:rPr lang="en-US" sz="1800" smtClean="0"/>
            </a:br>
            <a:r>
              <a:rPr lang="en-US" sz="1800" smtClean="0"/>
              <a:t>#include &lt;pthread.h&gt;</a:t>
            </a:r>
            <a:br>
              <a:rPr lang="en-US" sz="1800" smtClean="0"/>
            </a:br>
            <a:r>
              <a:rPr lang="en-US" sz="1800" smtClean="0"/>
              <a:t/>
            </a:r>
            <a:br>
              <a:rPr lang="en-US" sz="1800" smtClean="0"/>
            </a:br>
            <a:r>
              <a:rPr lang="en-US" sz="1800" smtClean="0"/>
              <a:t>void *print_message_function( void *ptr );</a:t>
            </a:r>
            <a:br>
              <a:rPr lang="en-US" sz="1800" smtClean="0"/>
            </a:br>
            <a:r>
              <a:rPr lang="en-US" sz="1800" smtClean="0"/>
              <a:t/>
            </a:r>
            <a:br>
              <a:rPr lang="en-US" sz="1800" smtClean="0"/>
            </a:br>
            <a:r>
              <a:rPr lang="en-US" sz="1800" smtClean="0"/>
              <a:t>main()</a:t>
            </a:r>
            <a:br>
              <a:rPr lang="en-US" sz="1800" smtClean="0"/>
            </a:br>
            <a:r>
              <a:rPr lang="en-US" sz="1800" smtClean="0"/>
              <a:t>{</a:t>
            </a:r>
            <a:br>
              <a:rPr lang="en-US" sz="1800" smtClean="0"/>
            </a:br>
            <a:r>
              <a:rPr lang="en-US" sz="1800" smtClean="0"/>
              <a:t>	pthread_t thread1, thread2;</a:t>
            </a:r>
            <a:br>
              <a:rPr lang="en-US" sz="1800" smtClean="0"/>
            </a:br>
            <a:r>
              <a:rPr lang="en-US" sz="1800" smtClean="0"/>
              <a:t>	char *message1 = "Thread 1";</a:t>
            </a:r>
            <a:br>
              <a:rPr lang="en-US" sz="1800" smtClean="0"/>
            </a:br>
            <a:r>
              <a:rPr lang="en-US" sz="1800" smtClean="0"/>
              <a:t>	char *message2 = "Thread 2";</a:t>
            </a:r>
            <a:br>
              <a:rPr lang="en-US" sz="1800" smtClean="0"/>
            </a:br>
            <a:r>
              <a:rPr lang="en-US" sz="1800" smtClean="0"/>
              <a:t>	int iret1, iret2;</a:t>
            </a:r>
            <a:br>
              <a:rPr lang="en-US" sz="1800" smtClean="0"/>
            </a:br>
            <a:r>
              <a:rPr lang="en-US" sz="1800" smtClean="0"/>
              <a:t/>
            </a:r>
            <a:br>
              <a:rPr lang="en-US" sz="1800" smtClean="0"/>
            </a:br>
            <a:r>
              <a:rPr lang="en-US" sz="1800" smtClean="0"/>
              <a:t>	iret1 = pthread_create( &amp;thread1, NULL, 			print_message_function, (void*) message1);</a:t>
            </a:r>
            <a:br>
              <a:rPr lang="en-US" sz="1800" smtClean="0"/>
            </a:br>
            <a:r>
              <a:rPr lang="en-US" sz="1800" smtClean="0"/>
              <a:t>	iret2 = pthread_create( &amp;thread2, NULL, 		print_message_function, (void*) message2);</a:t>
            </a:r>
            <a:br>
              <a:rPr lang="en-US" sz="1800" smtClean="0"/>
            </a:br>
            <a:r>
              <a:rPr lang="en-US" sz="1800" smtClean="0"/>
              <a:t/>
            </a:r>
            <a:br>
              <a:rPr lang="en-US" sz="1800" smtClean="0"/>
            </a:br>
            <a:r>
              <a:rPr lang="en-US" sz="1800" smtClean="0"/>
              <a:t>	pthread_join( thread1, NULL);</a:t>
            </a:r>
            <a:br>
              <a:rPr lang="en-US" sz="1800" smtClean="0"/>
            </a:br>
            <a:r>
              <a:rPr lang="en-US" sz="1800" smtClean="0"/>
              <a:t>	pthread_join( thread2, NULL); </a:t>
            </a:r>
            <a:br>
              <a:rPr lang="en-US" sz="1800" smtClean="0"/>
            </a:br>
            <a:r>
              <a:rPr lang="en-US" sz="1800" smtClean="0"/>
              <a:t/>
            </a:r>
            <a:br>
              <a:rPr lang="en-US" sz="1800" smtClean="0"/>
            </a:br>
            <a:endParaRPr lang="en-US" sz="1800"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buNone/>
            </a:pPr>
            <a:r>
              <a:rPr lang="en-US" sz="1800" smtClean="0"/>
              <a:t>		printf("Thread 1 returns: %d\n",iret1);</a:t>
            </a:r>
            <a:br>
              <a:rPr lang="en-US" sz="1800" smtClean="0"/>
            </a:br>
            <a:r>
              <a:rPr lang="en-US" sz="1800" smtClean="0"/>
              <a:t>	printf("Thread 2 returns: %d\n",iret2);</a:t>
            </a:r>
            <a:br>
              <a:rPr lang="en-US" sz="1800" smtClean="0"/>
            </a:br>
            <a:r>
              <a:rPr lang="en-US" sz="1800" smtClean="0"/>
              <a:t>	exit(0);</a:t>
            </a:r>
            <a:br>
              <a:rPr lang="en-US" sz="1800" smtClean="0"/>
            </a:br>
            <a:r>
              <a:rPr lang="en-US" sz="1800" smtClean="0"/>
              <a:t>}</a:t>
            </a:r>
            <a:br>
              <a:rPr lang="en-US" sz="1800" smtClean="0"/>
            </a:br>
            <a:r>
              <a:rPr lang="en-US" sz="1800" smtClean="0"/>
              <a:t/>
            </a:r>
            <a:br>
              <a:rPr lang="en-US" sz="1800" smtClean="0"/>
            </a:br>
            <a:r>
              <a:rPr lang="en-US" sz="1800" smtClean="0"/>
              <a:t>void *print_message_function( void *ptr )</a:t>
            </a:r>
            <a:br>
              <a:rPr lang="en-US" sz="1800" smtClean="0"/>
            </a:br>
            <a:r>
              <a:rPr lang="en-US" sz="1800" smtClean="0"/>
              <a:t>{</a:t>
            </a:r>
            <a:br>
              <a:rPr lang="en-US" sz="1800" smtClean="0"/>
            </a:br>
            <a:r>
              <a:rPr lang="en-US" sz="1800" smtClean="0"/>
              <a:t>	char *message;	</a:t>
            </a:r>
            <a:br>
              <a:rPr lang="en-US" sz="1800" smtClean="0"/>
            </a:br>
            <a:r>
              <a:rPr lang="en-US" sz="1800" smtClean="0"/>
              <a:t>	message = (char *) ptr;</a:t>
            </a:r>
            <a:br>
              <a:rPr lang="en-US" sz="1800" smtClean="0"/>
            </a:br>
            <a:r>
              <a:rPr lang="en-US" sz="1800" smtClean="0"/>
              <a:t>	printf("%s \n", message);</a:t>
            </a:r>
            <a:br>
              <a:rPr lang="en-US" sz="1800" smtClean="0"/>
            </a:br>
            <a:r>
              <a:rPr lang="en-US" sz="1800" smtClean="0"/>
              <a:t>}</a:t>
            </a:r>
          </a:p>
          <a:p>
            <a:pPr>
              <a:lnSpc>
                <a:spcPct val="90000"/>
              </a:lnSpc>
              <a:buNone/>
            </a:pPr>
            <a:endParaRPr lang="en-US" sz="1800"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Lập trình mạng với Linux</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Hổ trợ phát triển ứng dụng mạng dựa trên giao thức tcp/ip</a:t>
            </a:r>
          </a:p>
          <a:p>
            <a:pPr algn="just">
              <a:lnSpc>
                <a:spcPct val="90000"/>
              </a:lnSpc>
            </a:pPr>
            <a:r>
              <a:rPr lang="en-US" smtClean="0"/>
              <a:t>Các ứng dụng có vai trò khác nhau</a:t>
            </a:r>
          </a:p>
          <a:p>
            <a:pPr lvl="1" algn="just">
              <a:lnSpc>
                <a:spcPct val="90000"/>
              </a:lnSpc>
            </a:pPr>
            <a:r>
              <a:rPr lang="en-US" smtClean="0"/>
              <a:t>Server chờ client kết nối và xử lý yêu cầu của client</a:t>
            </a:r>
          </a:p>
          <a:p>
            <a:pPr lvl="1" algn="just">
              <a:lnSpc>
                <a:spcPct val="90000"/>
              </a:lnSpc>
            </a:pPr>
            <a:r>
              <a:rPr lang="en-US" smtClean="0"/>
              <a:t>Client gửi các yêu cầu lên cho server</a:t>
            </a:r>
          </a:p>
          <a:p>
            <a:pPr lvl="1" algn="just">
              <a:lnSpc>
                <a:spcPct val="90000"/>
              </a:lnSpc>
            </a:pPr>
            <a:endParaRPr lang="en-US" smtClean="0"/>
          </a:p>
          <a:p>
            <a:pPr lvl="1" algn="just">
              <a:lnSpc>
                <a:spcPct val="90000"/>
              </a:lnSpc>
            </a:pPr>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3200" b="1" smtClean="0"/>
              <a:t>Connectionless (UDP) và </a:t>
            </a:r>
            <a:br>
              <a:rPr lang="en-US" sz="3200" b="1" smtClean="0"/>
            </a:br>
            <a:r>
              <a:rPr lang="en-US" sz="3200" b="1" smtClean="0"/>
              <a:t>Connection-Oriented (TCP) Servers</a:t>
            </a:r>
            <a:endParaRPr lang="en-US" sz="3200"/>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Chúng ta có thể chọn connection-oriented server hoặc connectionless server</a:t>
            </a:r>
          </a:p>
          <a:p>
            <a:pPr algn="just">
              <a:lnSpc>
                <a:spcPct val="90000"/>
              </a:lnSpc>
            </a:pPr>
            <a:r>
              <a:rPr lang="en-US" smtClean="0"/>
              <a:t>Trong thuật ngữ mạng, đơn vị tính cho dữ liệu khi truyền qua mạng là datagram.</a:t>
            </a:r>
          </a:p>
          <a:p>
            <a:pPr lvl="1" algn="just">
              <a:lnSpc>
                <a:spcPct val="90000"/>
              </a:lnSpc>
            </a:pPr>
            <a:r>
              <a:rPr lang="en-US" smtClean="0"/>
              <a:t>Datagram socket thuộc dạng connectionless</a:t>
            </a:r>
          </a:p>
          <a:p>
            <a:pPr algn="just">
              <a:lnSpc>
                <a:spcPct val="90000"/>
              </a:lnSpc>
            </a:pPr>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User Datagram Protocol (UDP)</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Thuộc loại connectionless</a:t>
            </a:r>
          </a:p>
          <a:p>
            <a:pPr algn="just">
              <a:lnSpc>
                <a:spcPct val="90000"/>
              </a:lnSpc>
            </a:pPr>
            <a:r>
              <a:rPr lang="en-US" smtClean="0"/>
              <a:t>Một socket có thể gửi (send) và nhận (receive) packet từ nhiều máy tính khác nhau</a:t>
            </a:r>
          </a:p>
          <a:p>
            <a:pPr algn="just">
              <a:lnSpc>
                <a:spcPct val="90000"/>
              </a:lnSpc>
            </a:pPr>
            <a:r>
              <a:rPr lang="en-US" smtClean="0"/>
              <a:t>Dữ liệu truyền trên mạng hiệu quả</a:t>
            </a:r>
          </a:p>
          <a:p>
            <a:pPr algn="just">
              <a:lnSpc>
                <a:spcPct val="90000"/>
              </a:lnSpc>
            </a:pPr>
            <a:r>
              <a:rPr lang="en-US" smtClean="0"/>
              <a:t>Trong quá trình truyền, có thể bị mất packet hoặc packet truyền sai thứ tự</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Transmission Control Protocol (TCP)</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Thuộc loại connection-oriented</a:t>
            </a:r>
          </a:p>
          <a:p>
            <a:pPr algn="just">
              <a:lnSpc>
                <a:spcPct val="90000"/>
              </a:lnSpc>
            </a:pPr>
            <a:r>
              <a:rPr lang="en-US" smtClean="0"/>
              <a:t>1 socket client phải kết nối đến socket server</a:t>
            </a:r>
          </a:p>
          <a:p>
            <a:pPr algn="just">
              <a:lnSpc>
                <a:spcPct val="90000"/>
              </a:lnSpc>
            </a:pPr>
            <a:r>
              <a:rPr lang="en-US" smtClean="0"/>
              <a:t>TCP socket cung cấp kênh truyền 2 chiều cho cả client và server</a:t>
            </a:r>
          </a:p>
          <a:p>
            <a:pPr algn="just">
              <a:lnSpc>
                <a:spcPct val="90000"/>
              </a:lnSpc>
            </a:pPr>
            <a:r>
              <a:rPr lang="en-US" smtClean="0"/>
              <a:t>Dữ liệu bị mất sẽ được kiểm tra và truyền lại</a:t>
            </a:r>
          </a:p>
          <a:p>
            <a:pPr algn="just">
              <a:lnSpc>
                <a:spcPct val="90000"/>
              </a:lnSpc>
            </a:pPr>
            <a:r>
              <a:rPr lang="en-US" smtClean="0"/>
              <a:t>Dữ liệu truyền và nhận sẽ theo đúng thứ tự</a:t>
            </a:r>
          </a:p>
          <a:p>
            <a:pPr algn="just">
              <a:lnSpc>
                <a:spcPct val="90000"/>
              </a:lnSpc>
            </a:pPr>
            <a:r>
              <a:rPr lang="en-US" smtClean="0"/>
              <a:t>Dữ liệu truyền là một chuỗi các byte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Stateless và Statefull server</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Statefull server sẽ lưu giữ trạng thái kết nối của client</a:t>
            </a:r>
          </a:p>
          <a:p>
            <a:pPr algn="just">
              <a:lnSpc>
                <a:spcPct val="90000"/>
              </a:lnSpc>
            </a:pPr>
            <a:r>
              <a:rPr lang="en-US" smtClean="0"/>
              <a:t>Stateless server không lưu giữ những trạng thái này</a:t>
            </a:r>
          </a:p>
          <a:p>
            <a:pPr algn="just">
              <a:lnSpc>
                <a:spcPct val="90000"/>
              </a:lnSpc>
            </a:pPr>
            <a:r>
              <a:rPr lang="en-US" smtClean="0"/>
              <a:t>Sử dụng stateless file server, client phải:</a:t>
            </a:r>
          </a:p>
          <a:p>
            <a:pPr lvl="1" algn="just">
              <a:lnSpc>
                <a:spcPct val="90000"/>
              </a:lnSpc>
            </a:pPr>
            <a:r>
              <a:rPr lang="en-US" smtClean="0"/>
              <a:t>Xác định file mỗi lần request</a:t>
            </a:r>
          </a:p>
          <a:p>
            <a:pPr lvl="1" algn="just">
              <a:lnSpc>
                <a:spcPct val="90000"/>
              </a:lnSpc>
            </a:pPr>
            <a:r>
              <a:rPr lang="en-US" smtClean="0"/>
              <a:t>Xác định vị trí cho việc đọc và ghi</a:t>
            </a:r>
          </a:p>
          <a:p>
            <a:pPr lvl="1" algn="just">
              <a:lnSpc>
                <a:spcPct val="90000"/>
              </a:lnSpc>
            </a:pPr>
            <a:r>
              <a:rPr lang="en-US" smtClean="0"/>
              <a:t>Phải đăng nhập lại cho mỗi request</a:t>
            </a:r>
          </a:p>
          <a:p>
            <a:pPr algn="just">
              <a:lnSpc>
                <a:spcPct val="90000"/>
              </a:lnSpc>
            </a:pPr>
            <a:r>
              <a:rPr lang="en-US" smtClean="0"/>
              <a:t>Sử dụng statefull server, client sẽ phải gửi ít dữ liệu cho mỗi yêu cầu hơn</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Socket</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Socket là một API cho IPC</a:t>
            </a:r>
          </a:p>
          <a:p>
            <a:pPr algn="just">
              <a:lnSpc>
                <a:spcPct val="90000"/>
              </a:lnSpc>
            </a:pPr>
            <a:r>
              <a:rPr lang="en-US" smtClean="0"/>
              <a:t>Nó cài đặt các hàm hổ trợ cho kết nối giữa 2 process, cả cục bộ và qua mạng</a:t>
            </a:r>
          </a:p>
          <a:p>
            <a:pPr algn="just">
              <a:lnSpc>
                <a:spcPct val="90000"/>
              </a:lnSpc>
            </a:pPr>
            <a:r>
              <a:rPr lang="en-US" smtClean="0"/>
              <a:t>Không phụ thuộc vào ngôn ngữ</a:t>
            </a:r>
          </a:p>
          <a:p>
            <a:pPr algn="just">
              <a:lnSpc>
                <a:spcPct val="90000"/>
              </a:lnSpc>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Makefiles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Makefile là tập tin cấu hình được dùng bởi chương trình </a:t>
            </a:r>
            <a:r>
              <a:rPr lang="en-US" smtClean="0">
                <a:solidFill>
                  <a:srgbClr val="FFFF00"/>
                </a:solidFill>
              </a:rPr>
              <a:t>make</a:t>
            </a:r>
          </a:p>
          <a:p>
            <a:pPr algn="just">
              <a:lnSpc>
                <a:spcPct val="90000"/>
              </a:lnSpc>
            </a:pPr>
            <a:r>
              <a:rPr lang="en-US" smtClean="0"/>
              <a:t>Make có chức năng giống như một trình quản lý dự án (project manager), ví dụ phần project của Borlandc 3.1.</a:t>
            </a:r>
          </a:p>
          <a:p>
            <a:pPr algn="just">
              <a:lnSpc>
                <a:spcPct val="90000"/>
              </a:lnSpc>
            </a:pPr>
            <a:r>
              <a:rPr lang="en-US" smtClean="0"/>
              <a:t>Hổ trợ biên dịch toàn dự án một cách ‘thông minh’ với chỉ một lệnh</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Sơ đồ mô tả hoạt động của mô hình socket</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pic>
        <p:nvPicPr>
          <p:cNvPr id="31746" name="Picture 2"/>
          <p:cNvPicPr>
            <a:picLocks noChangeAspect="1" noChangeArrowheads="1"/>
          </p:cNvPicPr>
          <p:nvPr/>
        </p:nvPicPr>
        <p:blipFill>
          <a:blip r:embed="rId2"/>
          <a:srcRect/>
          <a:stretch>
            <a:fillRect/>
          </a:stretch>
        </p:blipFill>
        <p:spPr bwMode="auto">
          <a:xfrm>
            <a:off x="2368525" y="1219200"/>
            <a:ext cx="4413275" cy="5519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Một số cấu trúc dữ liệu và hàm hổ trợ của socket – Cấu trúc địa chỉ IP</a:t>
            </a:r>
            <a:endParaRPr lang="en-US"/>
          </a:p>
        </p:txBody>
      </p:sp>
      <p:sp>
        <p:nvSpPr>
          <p:cNvPr id="66563" name="Rectangle 3"/>
          <p:cNvSpPr>
            <a:spLocks noGrp="1" noChangeArrowheads="1"/>
          </p:cNvSpPr>
          <p:nvPr>
            <p:ph type="body" idx="1"/>
          </p:nvPr>
        </p:nvSpPr>
        <p:spPr>
          <a:xfrm>
            <a:off x="838200" y="1371600"/>
            <a:ext cx="7848600" cy="5029200"/>
          </a:xfrm>
        </p:spPr>
        <p:txBody>
          <a:bodyPr/>
          <a:lstStyle/>
          <a:p>
            <a:pPr algn="just">
              <a:lnSpc>
                <a:spcPct val="90000"/>
              </a:lnSpc>
            </a:pPr>
            <a:r>
              <a:rPr lang="en-US" sz="2400" smtClean="0"/>
              <a:t>Mỗi máy tính trên mạng internet sẽ có một hay nhiều địa chỉ IP, đây là con số dùng để phân biệt các máy tính với nhau</a:t>
            </a:r>
          </a:p>
          <a:p>
            <a:pPr algn="just">
              <a:lnSpc>
                <a:spcPct val="90000"/>
              </a:lnSpc>
            </a:pPr>
            <a:r>
              <a:rPr lang="en-US" sz="2400" smtClean="0"/>
              <a:t>Người ta sử dụng 4 bytes theo thứ tự để xác định địa chỉ IP</a:t>
            </a:r>
          </a:p>
          <a:p>
            <a:pPr lvl="1" algn="just">
              <a:lnSpc>
                <a:spcPct val="90000"/>
              </a:lnSpc>
            </a:pPr>
            <a:r>
              <a:rPr lang="en-US" sz="2400" smtClean="0"/>
              <a:t>192.168.1.100</a:t>
            </a:r>
          </a:p>
          <a:p>
            <a:pPr lvl="1" algn="just">
              <a:lnSpc>
                <a:spcPct val="90000"/>
              </a:lnSpc>
            </a:pPr>
            <a:r>
              <a:rPr lang="en-US" sz="2400" smtClean="0"/>
              <a:t>Địa chỉ phân thành các A, B, C</a:t>
            </a:r>
          </a:p>
          <a:p>
            <a:pPr algn="just">
              <a:lnSpc>
                <a:spcPct val="90000"/>
              </a:lnSpc>
            </a:pPr>
            <a:r>
              <a:rPr lang="en-US" sz="2400" smtClean="0"/>
              <a:t>Người dùng có thể dùng tên hoặc địa chỉ IP để xác định máy tính qua mạng</a:t>
            </a:r>
          </a:p>
          <a:p>
            <a:pPr algn="just">
              <a:lnSpc>
                <a:spcPct val="90000"/>
              </a:lnSpc>
            </a:pPr>
            <a:r>
              <a:rPr lang="en-US" sz="2400" smtClean="0"/>
              <a:t>Nhưng chương trình cần sử dụng địa chỉ để kết nối, do dó, nếu sử dụng tên, cần phải chuyển thành địa chỉ</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Host Address Data Type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Địa chỉ của máy tính được biểu diễn như là một số nguyên (unsigned long int)</a:t>
            </a:r>
          </a:p>
          <a:p>
            <a:pPr algn="just">
              <a:lnSpc>
                <a:spcPct val="90000"/>
              </a:lnSpc>
            </a:pPr>
            <a:r>
              <a:rPr lang="en-US" smtClean="0"/>
              <a:t>C hổ trợ kiểu struct in_addr để đóng gói địa chỉ IP, được khai báo trong tập tin “in.h”</a:t>
            </a:r>
          </a:p>
          <a:p>
            <a:pPr algn="just">
              <a:lnSpc>
                <a:spcPct val="90000"/>
              </a:lnSpc>
            </a:pPr>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hàm hổ trợ</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int inet_aton(const char *name, struct in_addr *addr)</a:t>
            </a:r>
          </a:p>
          <a:p>
            <a:pPr lvl="1">
              <a:lnSpc>
                <a:spcPct val="90000"/>
              </a:lnSpc>
            </a:pPr>
            <a:r>
              <a:rPr lang="en-US" smtClean="0"/>
              <a:t>Chuyển tên thành địa chỉ ip</a:t>
            </a:r>
          </a:p>
          <a:p>
            <a:pPr>
              <a:lnSpc>
                <a:spcPct val="90000"/>
              </a:lnSpc>
            </a:pPr>
            <a:r>
              <a:rPr lang="en-US" smtClean="0"/>
              <a:t>unsigned long int inet_addr(const char *name)</a:t>
            </a:r>
          </a:p>
          <a:p>
            <a:pPr lvl="1">
              <a:lnSpc>
                <a:spcPct val="90000"/>
              </a:lnSpc>
            </a:pPr>
            <a:r>
              <a:rPr lang="en-US" smtClean="0"/>
              <a:t>Chuyển tên thành địa chỉ ip dạng binary</a:t>
            </a:r>
          </a:p>
          <a:p>
            <a:pPr>
              <a:lnSpc>
                <a:spcPct val="90000"/>
              </a:lnSpc>
            </a:pPr>
            <a:r>
              <a:rPr lang="en-US" smtClean="0"/>
              <a:t>char * inet_ntoa(struct in_addr addr)</a:t>
            </a:r>
          </a:p>
          <a:p>
            <a:pPr lvl="1">
              <a:lnSpc>
                <a:spcPct val="90000"/>
              </a:lnSpc>
            </a:pPr>
            <a:r>
              <a:rPr lang="en-US" smtClean="0"/>
              <a:t>Chuyển địa chỉ ip thành tên</a:t>
            </a:r>
          </a:p>
          <a:p>
            <a:pPr>
              <a:lnSpc>
                <a:spcPct val="90000"/>
              </a:lnSpc>
            </a:pPr>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Host name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Bên cạnh việc sử dụng địa chỉ IP, có thể xác định máy tính bằng tên</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trúc hosten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char *h_name: tên của host</a:t>
            </a:r>
          </a:p>
          <a:p>
            <a:pPr algn="just">
              <a:lnSpc>
                <a:spcPct val="90000"/>
              </a:lnSpc>
            </a:pPr>
            <a:r>
              <a:rPr lang="en-US" smtClean="0"/>
              <a:t>char **h_aliases: các tên khác của host</a:t>
            </a:r>
          </a:p>
          <a:p>
            <a:pPr algn="just">
              <a:lnSpc>
                <a:spcPct val="90000"/>
              </a:lnSpc>
            </a:pPr>
            <a:r>
              <a:rPr lang="en-US" smtClean="0"/>
              <a:t>int h_addrtype: Kiểu địa chỉ của máy, thường là AF_INET</a:t>
            </a:r>
          </a:p>
          <a:p>
            <a:pPr algn="just">
              <a:lnSpc>
                <a:spcPct val="90000"/>
              </a:lnSpc>
            </a:pPr>
            <a:r>
              <a:rPr lang="en-US" smtClean="0"/>
              <a:t>int h_length: chiều dài của mỗi địa chỉ, tính theo byte</a:t>
            </a:r>
          </a:p>
          <a:p>
            <a:pPr algn="just">
              <a:lnSpc>
                <a:spcPct val="90000"/>
              </a:lnSpc>
            </a:pPr>
            <a:r>
              <a:rPr lang="en-US" smtClean="0"/>
              <a:t>char **h_addr_list: danh sách địa chỉ của host</a:t>
            </a:r>
          </a:p>
          <a:p>
            <a:pPr algn="just">
              <a:lnSpc>
                <a:spcPct val="90000"/>
              </a:lnSpc>
            </a:pPr>
            <a:r>
              <a:rPr lang="en-US" smtClean="0"/>
              <a:t>char *h_addr: chính là h_addr_list[0]</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hàm hổ trợ</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struct hostent * gethostbyname(const char *name)</a:t>
            </a:r>
          </a:p>
          <a:p>
            <a:pPr>
              <a:lnSpc>
                <a:spcPct val="90000"/>
              </a:lnSpc>
            </a:pPr>
            <a:r>
              <a:rPr lang="en-US" smtClean="0"/>
              <a:t>struct hostent * gethostbyaddr(const char *addr, int length, int format)</a:t>
            </a:r>
          </a:p>
          <a:p>
            <a:pPr lvl="1">
              <a:lnSpc>
                <a:spcPct val="90000"/>
              </a:lnSpc>
            </a:pPr>
            <a:r>
              <a:rPr lang="en-US" smtClean="0"/>
              <a:t>Lấy thông tin của máy thông qua tên hoặc dịa chỉ ip</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b="1" smtClean="0"/>
              <a:t>struct sockaddr</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None/>
            </a:pPr>
            <a:r>
              <a:rPr lang="en-US" smtClean="0"/>
              <a:t>struct sockaddr { </a:t>
            </a:r>
          </a:p>
          <a:p>
            <a:pPr>
              <a:buNone/>
            </a:pPr>
            <a:r>
              <a:rPr lang="en-US" smtClean="0"/>
              <a:t>	u_char sa_len;     </a:t>
            </a:r>
          </a:p>
          <a:p>
            <a:pPr>
              <a:buNone/>
            </a:pPr>
            <a:r>
              <a:rPr lang="en-US" smtClean="0"/>
              <a:t>	u_short sa_family;     	//AF_xxx</a:t>
            </a:r>
          </a:p>
          <a:p>
            <a:pPr>
              <a:buNone/>
            </a:pPr>
            <a:r>
              <a:rPr lang="en-US" smtClean="0"/>
              <a:t>   char    sa_data[14];   // 14 bytes of protocol address</a:t>
            </a:r>
          </a:p>
          <a:p>
            <a:pPr>
              <a:buNone/>
            </a:pPr>
            <a:r>
              <a:rPr lang="en-US" smtClean="0"/>
              <a:t>};</a:t>
            </a:r>
          </a:p>
          <a:p>
            <a:pPr>
              <a:lnSpc>
                <a:spcPct val="90000"/>
              </a:lnSpc>
            </a:pPr>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b="1" smtClean="0"/>
              <a:t>struct sockaddr_in</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en-US" sz="2400" smtClean="0"/>
              <a:t>struct sockaddr_in { </a:t>
            </a:r>
          </a:p>
          <a:p>
            <a:pPr>
              <a:buNone/>
            </a:pPr>
            <a:r>
              <a:rPr lang="en-US" sz="2400" smtClean="0"/>
              <a:t>	u_char sin_len;     </a:t>
            </a:r>
          </a:p>
          <a:p>
            <a:pPr>
              <a:buNone/>
            </a:pPr>
            <a:r>
              <a:rPr lang="en-US" sz="2400" smtClean="0"/>
              <a:t>	u_short sin_family;        // Address family</a:t>
            </a:r>
          </a:p>
          <a:p>
            <a:pPr>
              <a:buNone/>
            </a:pPr>
            <a:r>
              <a:rPr lang="en-US" sz="2400" smtClean="0"/>
              <a:t>   u_short sin_port;          // Port number</a:t>
            </a:r>
          </a:p>
          <a:p>
            <a:pPr>
              <a:buNone/>
            </a:pPr>
            <a:r>
              <a:rPr lang="en-US" sz="2400" smtClean="0"/>
              <a:t>	struct  in_addr sin_addr;  // Internet or 	IP address</a:t>
            </a:r>
          </a:p>
          <a:p>
            <a:pPr>
              <a:buNone/>
            </a:pPr>
            <a:r>
              <a:rPr lang="en-US" sz="2400" smtClean="0"/>
              <a:t>	char    sin_zero[8];       // Same size as 	struct sockaddr</a:t>
            </a:r>
          </a:p>
          <a:p>
            <a:pPr>
              <a:buNone/>
            </a:pPr>
            <a:r>
              <a:rPr lang="en-US" sz="2400" smtClean="0"/>
              <a: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hàm hổ trợ của socket</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int socket(int domain, int type, int protocol);</a:t>
            </a:r>
          </a:p>
          <a:p>
            <a:pPr lvl="1">
              <a:lnSpc>
                <a:spcPct val="90000"/>
              </a:lnSpc>
            </a:pPr>
            <a:r>
              <a:rPr lang="en-US" smtClean="0"/>
              <a:t>Tạo socket</a:t>
            </a:r>
          </a:p>
          <a:p>
            <a:pPr>
              <a:lnSpc>
                <a:spcPct val="90000"/>
              </a:lnSpc>
            </a:pPr>
            <a:r>
              <a:rPr lang="en-US" smtClean="0"/>
              <a:t>int bind(int sockfd, struct sockaddr *my_addr, int addrlen);</a:t>
            </a:r>
          </a:p>
          <a:p>
            <a:pPr lvl="1">
              <a:lnSpc>
                <a:spcPct val="90000"/>
              </a:lnSpc>
            </a:pPr>
            <a:r>
              <a:rPr lang="en-US" smtClean="0"/>
              <a:t>Gắn tên máy vào socket</a:t>
            </a:r>
          </a:p>
          <a:p>
            <a:pPr>
              <a:lnSpc>
                <a:spcPct val="90000"/>
              </a:lnSpc>
            </a:pPr>
            <a:r>
              <a:rPr lang="en-US" smtClean="0"/>
              <a:t>int connect(int sockfd, struct sockaddr *serv_addr, int addrlen);</a:t>
            </a:r>
          </a:p>
          <a:p>
            <a:pPr lvl="1">
              <a:lnSpc>
                <a:spcPct val="90000"/>
              </a:lnSpc>
            </a:pPr>
            <a:r>
              <a:rPr lang="en-US" smtClean="0"/>
              <a:t>Kết nối socket vào 1 máy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41gd">
  <a:themeElements>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fontScheme name="cdb2004141gd">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db2004141gd 1">
        <a:dk1>
          <a:srgbClr val="7E25CF"/>
        </a:dk1>
        <a:lt1>
          <a:srgbClr val="C6D3FE"/>
        </a:lt1>
        <a:dk2>
          <a:srgbClr val="512175"/>
        </a:dk2>
        <a:lt2>
          <a:srgbClr val="FFFFFF"/>
        </a:lt2>
        <a:accent1>
          <a:srgbClr val="FFCC66"/>
        </a:accent1>
        <a:accent2>
          <a:srgbClr val="6ABA42"/>
        </a:accent2>
        <a:accent3>
          <a:srgbClr val="B3ABBD"/>
        </a:accent3>
        <a:accent4>
          <a:srgbClr val="A9B4D9"/>
        </a:accent4>
        <a:accent5>
          <a:srgbClr val="FFE2B8"/>
        </a:accent5>
        <a:accent6>
          <a:srgbClr val="5FA83B"/>
        </a:accent6>
        <a:hlink>
          <a:srgbClr val="3399FF"/>
        </a:hlink>
        <a:folHlink>
          <a:srgbClr val="43A8C7"/>
        </a:folHlink>
      </a:clrScheme>
      <a:clrMap bg1="dk2" tx1="lt1" bg2="dk1" tx2="lt2" accent1="accent1" accent2="accent2" accent3="accent3" accent4="accent4" accent5="accent5" accent6="accent6" hlink="hlink" folHlink="folHlink"/>
    </a:extraClrScheme>
    <a:extraClrScheme>
      <a:clrScheme name="cdb2004141gd 2">
        <a:dk1>
          <a:srgbClr val="009999"/>
        </a:dk1>
        <a:lt1>
          <a:srgbClr val="E2E2D6"/>
        </a:lt1>
        <a:dk2>
          <a:srgbClr val="005986"/>
        </a:dk2>
        <a:lt2>
          <a:srgbClr val="FFFFFF"/>
        </a:lt2>
        <a:accent1>
          <a:srgbClr val="12D2C9"/>
        </a:accent1>
        <a:accent2>
          <a:srgbClr val="3574C7"/>
        </a:accent2>
        <a:accent3>
          <a:srgbClr val="AAB5C3"/>
        </a:accent3>
        <a:accent4>
          <a:srgbClr val="C1C1B7"/>
        </a:accent4>
        <a:accent5>
          <a:srgbClr val="AAE5E1"/>
        </a:accent5>
        <a:accent6>
          <a:srgbClr val="2F68B4"/>
        </a:accent6>
        <a:hlink>
          <a:srgbClr val="1EBABA"/>
        </a:hlink>
        <a:folHlink>
          <a:srgbClr val="33CC33"/>
        </a:folHlink>
      </a:clrScheme>
      <a:clrMap bg1="dk2" tx1="lt1" bg2="dk1" tx2="lt2" accent1="accent1" accent2="accent2" accent3="accent3" accent4="accent4" accent5="accent5" accent6="accent6" hlink="hlink" folHlink="folHlink"/>
    </a:extraClrScheme>
    <a:extraClrScheme>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cdb2004141gd</Template>
  <TotalTime>1878</TotalTime>
  <Words>4150</Words>
  <Application>Microsoft PowerPoint</Application>
  <PresentationFormat>On-screen Show (4:3)</PresentationFormat>
  <Paragraphs>780</Paragraphs>
  <Slides>104</Slides>
  <Notes>0</Notes>
  <HiddenSlides>14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06" baseType="lpstr">
      <vt:lpstr>cdb2004141gd</vt:lpstr>
      <vt:lpstr>Image</vt:lpstr>
      <vt:lpstr>Linux</vt:lpstr>
      <vt:lpstr>Nội dung</vt:lpstr>
      <vt:lpstr>Giới thiệu</vt:lpstr>
      <vt:lpstr>C và C++</vt:lpstr>
      <vt:lpstr>Soạn thảo chương trình C</vt:lpstr>
      <vt:lpstr>Chương trình hello.c</vt:lpstr>
      <vt:lpstr>Biên dịch và thi hành</vt:lpstr>
      <vt:lpstr>Một số option của gcc</vt:lpstr>
      <vt:lpstr>Makefiles</vt:lpstr>
      <vt:lpstr>Biên dịch ‘thông minh’</vt:lpstr>
      <vt:lpstr>Sự phụ thuộc (dependency)</vt:lpstr>
      <vt:lpstr>Sự phụ thuộc (2)</vt:lpstr>
      <vt:lpstr>Sự phụ thuộc (3)</vt:lpstr>
      <vt:lpstr>Sự phụ thuộc (4)</vt:lpstr>
      <vt:lpstr>“Rule” của makefile</vt:lpstr>
      <vt:lpstr>Cấu trúc của rule</vt:lpstr>
      <vt:lpstr>Dự án có nhiều target</vt:lpstr>
      <vt:lpstr>Target chính</vt:lpstr>
      <vt:lpstr>Target “clean”</vt:lpstr>
      <vt:lpstr>Lập trình c trên Linux</vt:lpstr>
      <vt:lpstr>Thư viện</vt:lpstr>
      <vt:lpstr>Thư viện liên kết tĩnh</vt:lpstr>
      <vt:lpstr>Ví dụ</vt:lpstr>
      <vt:lpstr>Ví dụ (2)</vt:lpstr>
      <vt:lpstr>Biên dịch và liên kết</vt:lpstr>
      <vt:lpstr>Tạo thư viện</vt:lpstr>
      <vt:lpstr>Thư viện liên kết động</vt:lpstr>
      <vt:lpstr>Tạo thư viện liên kết động</vt:lpstr>
      <vt:lpstr>Sử dụng thư viện liên kết động</vt:lpstr>
      <vt:lpstr>Kiểm tra</vt:lpstr>
      <vt:lpstr>Quá trình tạo process</vt:lpstr>
      <vt:lpstr>Lập trình với process</vt:lpstr>
      <vt:lpstr>Sơ lược về kiến trúc HĐH Linux</vt:lpstr>
      <vt:lpstr>Kiến trúc tổng quan</vt:lpstr>
      <vt:lpstr>Kiến trúc luận lý</vt:lpstr>
      <vt:lpstr>Kernel Linux</vt:lpstr>
      <vt:lpstr>Kernel space và user space</vt:lpstr>
      <vt:lpstr>Quản lý các process</vt:lpstr>
      <vt:lpstr>Định danh của process</vt:lpstr>
      <vt:lpstr>Bộ nhớ của process</vt:lpstr>
      <vt:lpstr>Cấu trúc bộ nhớ</vt:lpstr>
      <vt:lpstr>Cấu trúc bộ nhớ</vt:lpstr>
      <vt:lpstr>Lấy đối số và biến môi trường</vt:lpstr>
      <vt:lpstr>Lấy đối số và biến môi trường (2)</vt:lpstr>
      <vt:lpstr>Ví dụ</vt:lpstr>
      <vt:lpstr>Các hàm lấy id của process</vt:lpstr>
      <vt:lpstr>Ví dụ</vt:lpstr>
      <vt:lpstr>Tạo process</vt:lpstr>
      <vt:lpstr>Chu kỳ sống của process</vt:lpstr>
      <vt:lpstr>Tạo process</vt:lpstr>
      <vt:lpstr>Tạo process</vt:lpstr>
      <vt:lpstr>Dạng mẫu chương trình</vt:lpstr>
      <vt:lpstr>Ví dụ</vt:lpstr>
      <vt:lpstr>Kết thúc process</vt:lpstr>
      <vt:lpstr>Ví dụ</vt:lpstr>
      <vt:lpstr>Ví dụ (2)</vt:lpstr>
      <vt:lpstr>Các hàm gọi thi hành chương trình</vt:lpstr>
      <vt:lpstr>Tạo tiến trình - system</vt:lpstr>
      <vt:lpstr>Tạo tiến trình - exec</vt:lpstr>
      <vt:lpstr>Chú ý</vt:lpstr>
      <vt:lpstr>Tạo tiến trình – fork()</vt:lpstr>
      <vt:lpstr>Phối hợp giữa fork() và exec()</vt:lpstr>
      <vt:lpstr>Liên lạc giữa các tiến trình - pipe</vt:lpstr>
      <vt:lpstr>Một số tính chất của pipe</vt:lpstr>
      <vt:lpstr>Sử dụng pipe</vt:lpstr>
      <vt:lpstr>Ví dụ</vt:lpstr>
      <vt:lpstr>Ví dụ (2)</vt:lpstr>
      <vt:lpstr>Ví dụ (3)</vt:lpstr>
      <vt:lpstr>Giới thiệu về thread</vt:lpstr>
      <vt:lpstr>Giới thiệu về thread (2)</vt:lpstr>
      <vt:lpstr>Lập trình POSIX thread</vt:lpstr>
      <vt:lpstr>Lập trình POSIX thread (2)</vt:lpstr>
      <vt:lpstr>Lập trình POSIX thread (3)</vt:lpstr>
      <vt:lpstr>Ví dụ</vt:lpstr>
      <vt:lpstr>Ví dụ (2)</vt:lpstr>
      <vt:lpstr>Biên dịch và thi hành</vt:lpstr>
      <vt:lpstr>Tiểu trình - thread</vt:lpstr>
      <vt:lpstr>Các thread sẽ sử dụng chung?</vt:lpstr>
      <vt:lpstr>Mỗi thread sẽ có riêng?</vt:lpstr>
      <vt:lpstr>Tạo thread – pthread_create</vt:lpstr>
      <vt:lpstr>Thoát thread – pthread_exit()</vt:lpstr>
      <vt:lpstr>Ví dụ</vt:lpstr>
      <vt:lpstr>Ví dụ (2)</vt:lpstr>
      <vt:lpstr>Lập trình mạng với Linux</vt:lpstr>
      <vt:lpstr>Connectionless (UDP) và  Connection-Oriented (TCP) Servers</vt:lpstr>
      <vt:lpstr>User Datagram Protocol (UDP)</vt:lpstr>
      <vt:lpstr>Transmission Control Protocol (TCP)</vt:lpstr>
      <vt:lpstr>Stateless và Statefull server</vt:lpstr>
      <vt:lpstr>Socket</vt:lpstr>
      <vt:lpstr>Sơ đồ mô tả hoạt động của mô hình socket</vt:lpstr>
      <vt:lpstr>Một số cấu trúc dữ liệu và hàm hổ trợ của socket – Cấu trúc địa chỉ IP</vt:lpstr>
      <vt:lpstr>Host Address Data Type</vt:lpstr>
      <vt:lpstr>Các hàm hổ trợ</vt:lpstr>
      <vt:lpstr>Host name</vt:lpstr>
      <vt:lpstr>Cấu trúc hosten</vt:lpstr>
      <vt:lpstr>Các hàm hổ trợ</vt:lpstr>
      <vt:lpstr>struct sockaddr</vt:lpstr>
      <vt:lpstr>struct sockaddr_in</vt:lpstr>
      <vt:lpstr>Các hàm hổ trợ của socket</vt:lpstr>
      <vt:lpstr>Ví dụ</vt:lpstr>
      <vt:lpstr>Ví dụ (2)</vt:lpstr>
      <vt:lpstr>Ví dụ (3)</vt:lpstr>
      <vt:lpstr>Ví dụ (4)</vt:lpstr>
      <vt:lpstr>Slide 104</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SonTran</dc:creator>
  <cp:lastModifiedBy>HOANG DUC QUANG</cp:lastModifiedBy>
  <cp:revision>177</cp:revision>
  <dcterms:created xsi:type="dcterms:W3CDTF">2008-09-17T15:37:49Z</dcterms:created>
  <dcterms:modified xsi:type="dcterms:W3CDTF">2009-04-23T10:21:59Z</dcterms:modified>
</cp:coreProperties>
</file>