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90" r:id="rId15"/>
    <p:sldId id="291" r:id="rId16"/>
    <p:sldId id="292" r:id="rId17"/>
    <p:sldId id="293" r:id="rId18"/>
    <p:sldId id="294" r:id="rId19"/>
    <p:sldId id="298" r:id="rId20"/>
    <p:sldId id="276" r:id="rId21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56" autoAdjust="0"/>
  </p:normalViewPr>
  <p:slideViewPr>
    <p:cSldViewPr>
      <p:cViewPr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559175"/>
            <a:ext cx="7924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Network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 (4)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None/>
            </a:pPr>
            <a:r>
              <a:rPr lang="en-US" smtClean="0"/>
              <a:t>DEVICE=eth0</a:t>
            </a:r>
          </a:p>
          <a:p>
            <a:pPr>
              <a:buNone/>
            </a:pPr>
            <a:r>
              <a:rPr lang="en-US" smtClean="0"/>
              <a:t>ONBOOT=yes</a:t>
            </a:r>
          </a:p>
          <a:p>
            <a:pPr>
              <a:buNone/>
            </a:pPr>
            <a:r>
              <a:rPr lang="en-US" smtClean="0"/>
              <a:t>BOOPROTO=static</a:t>
            </a:r>
          </a:p>
          <a:p>
            <a:pPr>
              <a:buNone/>
            </a:pPr>
            <a:r>
              <a:rPr lang="en-US" smtClean="0"/>
              <a:t>BROADCAST=192.168.1.254</a:t>
            </a:r>
          </a:p>
          <a:p>
            <a:pPr>
              <a:buNone/>
            </a:pPr>
            <a:r>
              <a:rPr lang="en-US" smtClean="0"/>
              <a:t>IPADDR=192.168.1.10</a:t>
            </a:r>
          </a:p>
          <a:p>
            <a:pPr>
              <a:buNone/>
            </a:pPr>
            <a:r>
              <a:rPr lang="en-US" smtClean="0"/>
              <a:t>NETMASK=255.255.255.0</a:t>
            </a:r>
          </a:p>
          <a:p>
            <a:pPr>
              <a:buNone/>
            </a:pPr>
            <a:r>
              <a:rPr lang="en-US" smtClean="0"/>
              <a:t>NETWORK=192.168.1.1</a:t>
            </a:r>
          </a:p>
          <a:p>
            <a:pPr>
              <a:buNone/>
            </a:pPr>
            <a:r>
              <a:rPr lang="en-US" smtClean="0"/>
              <a:t>TYPE=Ethernet</a:t>
            </a:r>
          </a:p>
          <a:p>
            <a:pPr>
              <a:lnSpc>
                <a:spcPct val="90000"/>
              </a:lnSpc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 (5)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Setup – network configuration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6409" y="2286000"/>
            <a:ext cx="8649510" cy="41910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 (6)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85199"/>
            <a:ext cx="8610600" cy="439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Telnet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Dịch vụ Telnet hỗ trợ cho người dùng trong vấn đề làm việc từ xa. Tuy nhiên, tên và mật khẩu không được mã hóa khi gởi qua mạng.</a:t>
            </a:r>
          </a:p>
          <a:p>
            <a:pPr algn="just">
              <a:buClr>
                <a:schemeClr val="tx1"/>
              </a:buClr>
            </a:pPr>
            <a:r>
              <a:rPr lang="en-US" u="sng" smtClean="0"/>
              <a:t>Cài đặt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rpm  -i  telnet-server-version. i386.rpm</a:t>
            </a:r>
          </a:p>
          <a:p>
            <a:pPr algn="just">
              <a:buClr>
                <a:schemeClr val="tx1"/>
              </a:buClr>
            </a:pPr>
            <a:r>
              <a:rPr lang="en-US" u="sng" smtClean="0"/>
              <a:t>Cấu hình</a:t>
            </a:r>
            <a:r>
              <a:rPr lang="en-US" smtClean="0"/>
              <a:t> :</a:t>
            </a:r>
          </a:p>
          <a:p>
            <a:pPr lvl="1" algn="just">
              <a:buClr>
                <a:schemeClr val="tx1"/>
              </a:buClr>
            </a:pPr>
            <a:r>
              <a:rPr lang="en-US" u="sng" smtClean="0"/>
              <a:t>Cách 1</a:t>
            </a:r>
            <a:r>
              <a:rPr lang="en-US" smtClean="0"/>
              <a:t> : Sửa tập tin cấu hình </a:t>
            </a:r>
            <a:r>
              <a:rPr lang="en-US" smtClean="0">
                <a:solidFill>
                  <a:srgbClr val="FF0000"/>
                </a:solidFill>
              </a:rPr>
              <a:t>/etc/xinetd.d/telnet</a:t>
            </a:r>
          </a:p>
          <a:p>
            <a:pPr lvl="1" algn="just">
              <a:buClr>
                <a:schemeClr val="tx1"/>
              </a:buClr>
              <a:buFontTx/>
              <a:buNone/>
            </a:pPr>
            <a:r>
              <a:rPr lang="en-US" smtClean="0"/>
              <a:t>	Khởi động : #</a:t>
            </a:r>
            <a:r>
              <a:rPr lang="en-US" smtClean="0">
                <a:solidFill>
                  <a:srgbClr val="FF0000"/>
                </a:solidFill>
              </a:rPr>
              <a:t>/etc/rc.d/init.d/xinetd  start|stop</a:t>
            </a:r>
          </a:p>
          <a:p>
            <a:pPr lvl="1" algn="just">
              <a:buClr>
                <a:schemeClr val="tx1"/>
              </a:buClr>
            </a:pPr>
            <a:r>
              <a:rPr lang="en-US" u="sng" smtClean="0"/>
              <a:t>Cách 2</a:t>
            </a:r>
            <a:r>
              <a:rPr lang="en-US" smtClean="0"/>
              <a:t> : Kích hoạt : #</a:t>
            </a:r>
            <a:r>
              <a:rPr lang="en-US" smtClean="0">
                <a:solidFill>
                  <a:srgbClr val="FF0000"/>
                </a:solidFill>
              </a:rPr>
              <a:t>chkconfig  telnet  on</a:t>
            </a:r>
          </a:p>
          <a:p>
            <a:pPr lvl="1" algn="just">
              <a:buClr>
                <a:schemeClr val="tx1"/>
              </a:buClr>
              <a:buFontTx/>
              <a:buNone/>
            </a:pPr>
            <a:r>
              <a:rPr lang="en-US" smtClean="0"/>
              <a:t>			   Kiểm tra : #</a:t>
            </a:r>
            <a:r>
              <a:rPr lang="en-US" smtClean="0">
                <a:solidFill>
                  <a:srgbClr val="FF0000"/>
                </a:solidFill>
              </a:rPr>
              <a:t>netstat  –a|grep  telnet</a:t>
            </a:r>
          </a:p>
          <a:p>
            <a:pPr lvl="1" algn="just">
              <a:buClr>
                <a:schemeClr val="tx1"/>
              </a:buClr>
              <a:buFontTx/>
              <a:buNone/>
            </a:pPr>
            <a:r>
              <a:rPr lang="en-US" smtClean="0"/>
              <a:t>			   Dừng telnet : #</a:t>
            </a:r>
            <a:r>
              <a:rPr lang="en-US" smtClean="0">
                <a:solidFill>
                  <a:srgbClr val="FF0000"/>
                </a:solidFill>
              </a:rPr>
              <a:t>chkconfig  telnet  off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Telnet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u="sng" smtClean="0"/>
              <a:t>Bảo mật dịch vụ telnet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Cho phép telnet hoạt động trên tcp port khác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u="sng" smtClean="0"/>
              <a:t>Bước 1</a:t>
            </a:r>
            <a:r>
              <a:rPr lang="en-US" smtClean="0"/>
              <a:t> : Mở tập tin </a:t>
            </a:r>
            <a:r>
              <a:rPr lang="en-US" smtClean="0">
                <a:solidFill>
                  <a:srgbClr val="FF0000"/>
                </a:solidFill>
              </a:rPr>
              <a:t>/etc/services</a:t>
            </a:r>
            <a:r>
              <a:rPr lang="en-US" smtClean="0"/>
              <a:t> và thêm dòng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	   </a:t>
            </a:r>
            <a:r>
              <a:rPr lang="en-US" smtClean="0">
                <a:solidFill>
                  <a:srgbClr val="FF0000"/>
                </a:solidFill>
              </a:rPr>
              <a:t>stelnet     7777/tcp       #”secure” telnet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u="sng" smtClean="0"/>
              <a:t>Bước 2</a:t>
            </a:r>
            <a:r>
              <a:rPr lang="en-US" smtClean="0"/>
              <a:t> : Chép tập tin </a:t>
            </a:r>
            <a:r>
              <a:rPr lang="en-US" smtClean="0">
                <a:solidFill>
                  <a:srgbClr val="FF0000"/>
                </a:solidFill>
              </a:rPr>
              <a:t>telnet</a:t>
            </a:r>
            <a:r>
              <a:rPr lang="en-US" smtClean="0"/>
              <a:t> thành </a:t>
            </a:r>
            <a:r>
              <a:rPr lang="en-US" smtClean="0">
                <a:solidFill>
                  <a:srgbClr val="FF0000"/>
                </a:solidFill>
              </a:rPr>
              <a:t>stelnet</a:t>
            </a:r>
            <a:r>
              <a:rPr lang="en-US" smtClean="0"/>
              <a:t>.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u="sng" smtClean="0"/>
              <a:t>Bước 3</a:t>
            </a:r>
            <a:r>
              <a:rPr lang="en-US" smtClean="0"/>
              <a:t> : Đổi thông tin trong tập tin stelnet.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u="sng" smtClean="0"/>
              <a:t>Bước 4</a:t>
            </a:r>
            <a:r>
              <a:rPr lang="en-US" smtClean="0"/>
              <a:t> : Kích hoạt stelnet bằng lệnh chkconfig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</a:t>
            </a:r>
            <a:r>
              <a:rPr lang="en-US" u="sng" smtClean="0"/>
              <a:t>Bước 5</a:t>
            </a:r>
            <a:r>
              <a:rPr lang="en-US" smtClean="0"/>
              <a:t> : Kiểm tra hoạt động stelnet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Cho phép một số địa chỉ truy xuất telnet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	only_from = &lt;IP_address&gt;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Remote Access (SSH)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5029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>
                <a:solidFill>
                  <a:srgbClr val="FF0000"/>
                </a:solidFill>
              </a:rPr>
              <a:t>ssh</a:t>
            </a:r>
            <a:r>
              <a:rPr lang="en-US" smtClean="0"/>
              <a:t> hỗ trợ cho người dùng truy cập từ xa và ưu điểm của nó là tên người dùng và mật khẩu sẽ được mã hóa khi gởi qua mạng.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ssh có hai thành phần: server và client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Khởi động: </a:t>
            </a:r>
            <a:r>
              <a:rPr lang="en-US" smtClean="0">
                <a:solidFill>
                  <a:srgbClr val="FF0000"/>
                </a:solidFill>
              </a:rPr>
              <a:t>/etc/init.d/ssh start|stop|restart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Sử dụng ssh client:</a:t>
            </a:r>
          </a:p>
          <a:p>
            <a:pPr marL="457200" lvl="1" indent="0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$</a:t>
            </a:r>
            <a:r>
              <a:rPr lang="en-US" smtClean="0">
                <a:solidFill>
                  <a:srgbClr val="FF0000"/>
                </a:solidFill>
              </a:rPr>
              <a:t>ssh &lt;options&gt; &lt;host&gt; &lt;options&gt; &lt;command&gt;</a:t>
            </a:r>
          </a:p>
          <a:p>
            <a:pPr marL="457200" lvl="1" indent="0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 smtClean="0"/>
              <a:t>Ví dụ</a:t>
            </a:r>
            <a:r>
              <a:rPr lang="en-US" smtClean="0"/>
              <a:t> : $ssh –l  &lt;tên_user&gt;  &lt;ssh_address&gt;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Quản trị hệ thống Linux thông qua ssh client for Windows.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DHCP là một công cụ hữu ích trong việc quản trị mạng. DHCP cấp cho máy trạm những thông tin trong đó có địa chỉ IP.</a:t>
            </a:r>
          </a:p>
          <a:p>
            <a:pPr algn="just">
              <a:buClr>
                <a:schemeClr val="tx1"/>
              </a:buClr>
            </a:pPr>
            <a:r>
              <a:rPr lang="en-US" u="sng" smtClean="0"/>
              <a:t>DHCP server</a:t>
            </a:r>
            <a:r>
              <a:rPr lang="en-US" smtClean="0"/>
              <a:t> : Cấp IP cho máy tính khác.</a:t>
            </a:r>
          </a:p>
          <a:p>
            <a:pPr algn="just">
              <a:buClr>
                <a:schemeClr val="tx1"/>
              </a:buClr>
            </a:pPr>
            <a:r>
              <a:rPr lang="en-US" u="sng" smtClean="0"/>
              <a:t>DHCP client</a:t>
            </a:r>
            <a:r>
              <a:rPr lang="en-US" smtClean="0"/>
              <a:t> : Nh</a:t>
            </a:r>
            <a:r>
              <a:rPr lang="vi-VN" smtClean="0"/>
              <a:t>ậ</a:t>
            </a:r>
            <a:r>
              <a:rPr lang="en-US" smtClean="0"/>
              <a:t>n </a:t>
            </a:r>
            <a:r>
              <a:rPr lang="vi-VN" smtClean="0"/>
              <a:t>đị</a:t>
            </a:r>
            <a:r>
              <a:rPr lang="en-US" smtClean="0"/>
              <a:t>a ch</a:t>
            </a:r>
            <a:r>
              <a:rPr lang="vi-VN" smtClean="0"/>
              <a:t>ỉ</a:t>
            </a:r>
            <a:r>
              <a:rPr lang="en-US" smtClean="0"/>
              <a:t> IP t</a:t>
            </a:r>
            <a:r>
              <a:rPr lang="vi-VN" smtClean="0"/>
              <a:t>ừ</a:t>
            </a:r>
            <a:r>
              <a:rPr lang="en-US" smtClean="0"/>
              <a:t> dhcp server.</a:t>
            </a:r>
          </a:p>
          <a:p>
            <a:pPr algn="just">
              <a:buClr>
                <a:schemeClr val="tx1"/>
              </a:buClr>
            </a:pPr>
            <a:r>
              <a:rPr lang="en-US" u="sng" smtClean="0"/>
              <a:t>C</a:t>
            </a:r>
            <a:r>
              <a:rPr lang="vi-VN" u="sng" smtClean="0"/>
              <a:t>ấ</a:t>
            </a:r>
            <a:r>
              <a:rPr lang="en-US" u="sng" smtClean="0"/>
              <a:t>u h</a:t>
            </a:r>
            <a:r>
              <a:rPr lang="vi-VN" u="sng" smtClean="0"/>
              <a:t>ì</a:t>
            </a:r>
            <a:r>
              <a:rPr lang="en-US" u="sng" smtClean="0"/>
              <a:t>nh DHCP</a:t>
            </a:r>
            <a:r>
              <a:rPr lang="en-US" smtClean="0"/>
              <a:t> :</a:t>
            </a:r>
          </a:p>
          <a:p>
            <a:pPr lvl="1" algn="just">
              <a:buClr>
                <a:schemeClr val="tx1"/>
              </a:buClr>
            </a:pPr>
            <a:r>
              <a:rPr lang="en-US" smtClean="0"/>
              <a:t>C</a:t>
            </a:r>
            <a:r>
              <a:rPr lang="vi-VN" smtClean="0"/>
              <a:t>à</a:t>
            </a:r>
            <a:r>
              <a:rPr lang="en-US" smtClean="0"/>
              <a:t>i </a:t>
            </a:r>
            <a:r>
              <a:rPr lang="vi-VN" smtClean="0"/>
              <a:t>đặ</a:t>
            </a:r>
            <a:r>
              <a:rPr lang="en-US" smtClean="0"/>
              <a:t>t : </a:t>
            </a:r>
            <a:r>
              <a:rPr lang="vi-VN" smtClean="0"/>
              <a:t>#</a:t>
            </a:r>
            <a:r>
              <a:rPr lang="vi-VN" smtClean="0">
                <a:solidFill>
                  <a:srgbClr val="FF0000"/>
                </a:solidFill>
              </a:rPr>
              <a:t>rpm 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–ivh 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vi-VN" smtClean="0">
                <a:solidFill>
                  <a:srgbClr val="FF0000"/>
                </a:solidFill>
              </a:rPr>
              <a:t>packagename.rpm</a:t>
            </a:r>
          </a:p>
          <a:p>
            <a:pPr lvl="1" algn="just">
              <a:buClr>
                <a:schemeClr val="tx1"/>
              </a:buClr>
            </a:pPr>
            <a:r>
              <a:rPr lang="en-US" smtClean="0"/>
              <a:t>T</a:t>
            </a:r>
            <a:r>
              <a:rPr lang="vi-VN" smtClean="0"/>
              <a:t>ạ</a:t>
            </a:r>
            <a:r>
              <a:rPr lang="en-US" smtClean="0"/>
              <a:t>o tập tin cấu hình </a:t>
            </a:r>
            <a:r>
              <a:rPr lang="en-US" smtClean="0">
                <a:solidFill>
                  <a:srgbClr val="FF0000"/>
                </a:solidFill>
              </a:rPr>
              <a:t>/etc/dhcp</a:t>
            </a:r>
            <a:r>
              <a:rPr lang="vi-VN" smtClean="0">
                <a:solidFill>
                  <a:srgbClr val="FF0000"/>
                </a:solidFill>
              </a:rPr>
              <a:t>d.conf</a:t>
            </a:r>
            <a:r>
              <a:rPr lang="en-US" smtClean="0"/>
              <a:t> v</a:t>
            </a:r>
            <a:r>
              <a:rPr lang="vi-VN" smtClean="0"/>
              <a:t>à</a:t>
            </a:r>
            <a:r>
              <a:rPr lang="en-US" smtClean="0"/>
              <a:t> ch</a:t>
            </a:r>
            <a:r>
              <a:rPr lang="vi-VN" smtClean="0"/>
              <a:t>ỉ</a:t>
            </a:r>
            <a:r>
              <a:rPr lang="en-US" smtClean="0"/>
              <a:t>nh s</a:t>
            </a:r>
            <a:r>
              <a:rPr lang="vi-VN" smtClean="0"/>
              <a:t>ử</a:t>
            </a:r>
            <a:r>
              <a:rPr lang="en-US" smtClean="0"/>
              <a:t>a nội dung t</a:t>
            </a:r>
            <a:r>
              <a:rPr lang="vi-VN" smtClean="0"/>
              <a:t>ậ</a:t>
            </a:r>
            <a:r>
              <a:rPr lang="en-US" smtClean="0"/>
              <a:t>p tin này.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vi-VN" smtClean="0"/>
              <a:t>default-lease-time	600;</a:t>
            </a:r>
          </a:p>
          <a:p>
            <a:pPr>
              <a:lnSpc>
                <a:spcPct val="90000"/>
              </a:lnSpc>
              <a:buNone/>
            </a:pPr>
            <a:r>
              <a:rPr lang="vi-VN" smtClean="0"/>
              <a:t>max-lease-time	</a:t>
            </a:r>
            <a:r>
              <a:rPr lang="en-US" smtClean="0"/>
              <a:t>	</a:t>
            </a:r>
            <a:r>
              <a:rPr lang="vi-VN" smtClean="0"/>
              <a:t>7200</a:t>
            </a:r>
            <a:r>
              <a:rPr lang="vi-VN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vi-VN" smtClean="0"/>
              <a:t>option subnet-mask	255.255.255.0;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r>
              <a:rPr lang="en-US" smtClean="0"/>
              <a:t>option </a:t>
            </a:r>
            <a:r>
              <a:rPr lang="en-US" smtClean="0"/>
              <a:t>broadcast-address 192.168.1.255</a:t>
            </a:r>
            <a:r>
              <a:rPr lang="en-US" smtClean="0"/>
              <a:t>;</a:t>
            </a:r>
            <a:endParaRPr lang="vi-VN" smtClean="0"/>
          </a:p>
          <a:p>
            <a:pPr>
              <a:lnSpc>
                <a:spcPct val="90000"/>
              </a:lnSpc>
              <a:buNone/>
            </a:pPr>
            <a:r>
              <a:rPr lang="vi-VN" smtClean="0"/>
              <a:t>option routers	1</a:t>
            </a:r>
            <a:r>
              <a:rPr lang="en-US" smtClean="0"/>
              <a:t>9</a:t>
            </a:r>
            <a:r>
              <a:rPr lang="vi-VN" smtClean="0"/>
              <a:t>2.</a:t>
            </a:r>
            <a:r>
              <a:rPr lang="en-US" smtClean="0"/>
              <a:t>168</a:t>
            </a:r>
            <a:r>
              <a:rPr lang="vi-VN" smtClean="0"/>
              <a:t>.</a:t>
            </a:r>
            <a:r>
              <a:rPr lang="en-US" smtClean="0"/>
              <a:t>1</a:t>
            </a:r>
            <a:r>
              <a:rPr lang="vi-VN" smtClean="0"/>
              <a:t>.</a:t>
            </a:r>
            <a:r>
              <a:rPr lang="en-US" smtClean="0"/>
              <a:t>254</a:t>
            </a:r>
            <a:r>
              <a:rPr lang="vi-VN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vi-VN" smtClean="0"/>
              <a:t>option domain-name-servers</a:t>
            </a:r>
            <a:r>
              <a:rPr lang="en-US" smtClean="0"/>
              <a:t>	</a:t>
            </a:r>
            <a:r>
              <a:rPr lang="vi-VN" smtClean="0"/>
              <a:t>1</a:t>
            </a:r>
            <a:r>
              <a:rPr lang="en-US" smtClean="0"/>
              <a:t>9</a:t>
            </a:r>
            <a:r>
              <a:rPr lang="vi-VN" smtClean="0"/>
              <a:t>2.</a:t>
            </a:r>
            <a:r>
              <a:rPr lang="en-US" smtClean="0"/>
              <a:t>168</a:t>
            </a:r>
            <a:r>
              <a:rPr lang="vi-VN" smtClean="0"/>
              <a:t>.</a:t>
            </a:r>
            <a:r>
              <a:rPr lang="en-US" smtClean="0"/>
              <a:t>1</a:t>
            </a:r>
            <a:r>
              <a:rPr lang="vi-VN" smtClean="0"/>
              <a:t>.</a:t>
            </a:r>
            <a:r>
              <a:rPr lang="en-US" smtClean="0"/>
              <a:t>1,192.168.1.2</a:t>
            </a:r>
            <a:r>
              <a:rPr lang="vi-VN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vi-VN" smtClean="0"/>
              <a:t>option domain-name	“</a:t>
            </a:r>
            <a:r>
              <a:rPr lang="en-US" smtClean="0"/>
              <a:t>example.com</a:t>
            </a:r>
            <a:r>
              <a:rPr lang="vi-VN" smtClean="0"/>
              <a:t>”;</a:t>
            </a:r>
          </a:p>
          <a:p>
            <a:pPr>
              <a:lnSpc>
                <a:spcPct val="90000"/>
              </a:lnSpc>
              <a:buNone/>
            </a:pPr>
            <a:r>
              <a:rPr lang="en-US" smtClean="0"/>
              <a:t>s</a:t>
            </a:r>
            <a:r>
              <a:rPr lang="vi-VN" smtClean="0"/>
              <a:t>ubnet</a:t>
            </a:r>
            <a:r>
              <a:rPr lang="en-US" smtClean="0"/>
              <a:t>   </a:t>
            </a:r>
            <a:r>
              <a:rPr lang="vi-VN" smtClean="0"/>
              <a:t>1</a:t>
            </a:r>
            <a:r>
              <a:rPr lang="en-US" smtClean="0"/>
              <a:t>9</a:t>
            </a:r>
            <a:r>
              <a:rPr lang="vi-VN" smtClean="0"/>
              <a:t>2.</a:t>
            </a:r>
            <a:r>
              <a:rPr lang="en-US" smtClean="0"/>
              <a:t>168</a:t>
            </a:r>
            <a:r>
              <a:rPr lang="vi-VN" smtClean="0"/>
              <a:t>.</a:t>
            </a:r>
            <a:r>
              <a:rPr lang="en-US" smtClean="0"/>
              <a:t>1</a:t>
            </a:r>
            <a:r>
              <a:rPr lang="vi-VN" smtClean="0"/>
              <a:t>.0	netmask	255.255.255.0 {</a:t>
            </a:r>
            <a:r>
              <a:rPr lang="en-US" smtClean="0"/>
              <a:t> </a:t>
            </a:r>
            <a:r>
              <a:rPr lang="vi-VN" smtClean="0"/>
              <a:t>range	1</a:t>
            </a:r>
            <a:r>
              <a:rPr lang="en-US" smtClean="0"/>
              <a:t>9</a:t>
            </a:r>
            <a:r>
              <a:rPr lang="vi-VN" smtClean="0"/>
              <a:t>2.</a:t>
            </a:r>
            <a:r>
              <a:rPr lang="en-US" smtClean="0"/>
              <a:t>168</a:t>
            </a:r>
            <a:r>
              <a:rPr lang="vi-VN" smtClean="0"/>
              <a:t>.</a:t>
            </a:r>
            <a:r>
              <a:rPr lang="en-US" smtClean="0"/>
              <a:t>1</a:t>
            </a:r>
            <a:r>
              <a:rPr lang="vi-VN" smtClean="0"/>
              <a:t>.10	1</a:t>
            </a:r>
            <a:r>
              <a:rPr lang="en-US" smtClean="0"/>
              <a:t>9</a:t>
            </a:r>
            <a:r>
              <a:rPr lang="vi-VN" smtClean="0"/>
              <a:t>2.</a:t>
            </a:r>
            <a:r>
              <a:rPr lang="en-US" smtClean="0"/>
              <a:t>168</a:t>
            </a:r>
            <a:r>
              <a:rPr lang="vi-VN" smtClean="0"/>
              <a:t>.</a:t>
            </a:r>
            <a:r>
              <a:rPr lang="en-US" smtClean="0"/>
              <a:t>0</a:t>
            </a:r>
            <a:r>
              <a:rPr lang="vi-VN" smtClean="0"/>
              <a:t>.</a:t>
            </a:r>
            <a:r>
              <a:rPr lang="en-US" smtClean="0"/>
              <a:t>100</a:t>
            </a:r>
            <a:r>
              <a:rPr lang="vi-VN" smtClean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vi-VN" smtClean="0"/>
              <a:t>}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T</a:t>
            </a:r>
            <a:r>
              <a:rPr lang="vi-VN" smtClean="0"/>
              <a:t>ậ</a:t>
            </a:r>
            <a:r>
              <a:rPr lang="en-US" smtClean="0"/>
              <a:t>p tin</a:t>
            </a:r>
            <a:r>
              <a:rPr lang="vi-VN" smtClean="0"/>
              <a:t> </a:t>
            </a:r>
            <a:r>
              <a:rPr lang="vi-VN" smtClean="0">
                <a:solidFill>
                  <a:srgbClr val="FF0000"/>
                </a:solidFill>
              </a:rPr>
              <a:t>/</a:t>
            </a:r>
            <a:r>
              <a:rPr lang="en-US" smtClean="0">
                <a:solidFill>
                  <a:srgbClr val="FF0000"/>
                </a:solidFill>
              </a:rPr>
              <a:t>var/lib/dhcp/</a:t>
            </a:r>
            <a:r>
              <a:rPr lang="vi-VN" smtClean="0">
                <a:solidFill>
                  <a:srgbClr val="FF0000"/>
                </a:solidFill>
              </a:rPr>
              <a:t>dhcpd.</a:t>
            </a:r>
            <a:r>
              <a:rPr lang="en-US" smtClean="0">
                <a:solidFill>
                  <a:srgbClr val="FF0000"/>
                </a:solidFill>
              </a:rPr>
              <a:t>l</a:t>
            </a:r>
            <a:r>
              <a:rPr lang="vi-VN" smtClean="0">
                <a:solidFill>
                  <a:srgbClr val="FF0000"/>
                </a:solidFill>
              </a:rPr>
              <a:t>eases</a:t>
            </a:r>
            <a:r>
              <a:rPr lang="en-US" smtClean="0"/>
              <a:t> l</a:t>
            </a:r>
            <a:r>
              <a:rPr lang="vi-VN" smtClean="0"/>
              <a:t>ư</a:t>
            </a:r>
            <a:r>
              <a:rPr lang="en-US" smtClean="0"/>
              <a:t>u nh</a:t>
            </a:r>
            <a:r>
              <a:rPr lang="vi-VN" smtClean="0"/>
              <a:t>ữ</a:t>
            </a:r>
            <a:r>
              <a:rPr lang="en-US" smtClean="0"/>
              <a:t>ng th</a:t>
            </a:r>
            <a:r>
              <a:rPr lang="vi-VN" smtClean="0"/>
              <a:t>ô</a:t>
            </a:r>
            <a:r>
              <a:rPr lang="en-US" smtClean="0"/>
              <a:t>ng tin v</a:t>
            </a:r>
            <a:r>
              <a:rPr lang="vi-VN" smtClean="0"/>
              <a:t>ề</a:t>
            </a:r>
            <a:r>
              <a:rPr lang="en-US" smtClean="0"/>
              <a:t> </a:t>
            </a:r>
            <a:r>
              <a:rPr lang="vi-VN" smtClean="0"/>
              <a:t>đị</a:t>
            </a:r>
            <a:r>
              <a:rPr lang="en-US" smtClean="0"/>
              <a:t>a ch</a:t>
            </a:r>
            <a:r>
              <a:rPr lang="vi-VN" smtClean="0"/>
              <a:t>ỉ</a:t>
            </a:r>
            <a:r>
              <a:rPr lang="en-US" smtClean="0"/>
              <a:t> IP </a:t>
            </a:r>
            <a:r>
              <a:rPr lang="vi-VN" smtClean="0"/>
              <a:t>đã</a:t>
            </a:r>
            <a:r>
              <a:rPr lang="en-US" smtClean="0"/>
              <a:t> </a:t>
            </a:r>
            <a:r>
              <a:rPr lang="vi-VN" smtClean="0"/>
              <a:t>đượ</a:t>
            </a:r>
            <a:r>
              <a:rPr lang="en-US" smtClean="0"/>
              <a:t>c c</a:t>
            </a:r>
            <a:r>
              <a:rPr lang="vi-VN" smtClean="0"/>
              <a:t>ấ</a:t>
            </a:r>
            <a:r>
              <a:rPr lang="en-US" smtClean="0"/>
              <a:t>p ph</a:t>
            </a:r>
            <a:r>
              <a:rPr lang="vi-VN" smtClean="0"/>
              <a:t>á</a:t>
            </a:r>
            <a:r>
              <a:rPr lang="en-US" smtClean="0"/>
              <a:t>t.</a:t>
            </a:r>
            <a:endParaRPr lang="vi-VN" smtClean="0"/>
          </a:p>
          <a:p>
            <a:pPr>
              <a:buClr>
                <a:schemeClr val="tx1"/>
              </a:buClr>
            </a:pPr>
            <a:r>
              <a:rPr lang="vi-VN" u="sng" smtClean="0"/>
              <a:t>Khởi động </a:t>
            </a:r>
            <a:r>
              <a:rPr lang="en-US" u="sng" smtClean="0"/>
              <a:t>d</a:t>
            </a:r>
            <a:r>
              <a:rPr lang="vi-VN" u="sng" smtClean="0"/>
              <a:t>ị</a:t>
            </a:r>
            <a:r>
              <a:rPr lang="en-US" u="sng" smtClean="0"/>
              <a:t>ch v</a:t>
            </a:r>
            <a:r>
              <a:rPr lang="vi-VN" u="sng" smtClean="0"/>
              <a:t>ụ</a:t>
            </a:r>
            <a:r>
              <a:rPr lang="en-US" u="sng" smtClean="0"/>
              <a:t> DHCP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#</a:t>
            </a:r>
            <a:r>
              <a:rPr lang="vi-VN" smtClean="0">
                <a:solidFill>
                  <a:srgbClr val="FF0000"/>
                </a:solidFill>
              </a:rPr>
              <a:t>/etc/init.d/dhcpd </a:t>
            </a:r>
            <a:r>
              <a:rPr lang="en-US" smtClean="0">
                <a:solidFill>
                  <a:srgbClr val="FF0000"/>
                </a:solidFill>
              </a:rPr>
              <a:t>  </a:t>
            </a:r>
            <a:r>
              <a:rPr lang="vi-VN" smtClean="0">
                <a:solidFill>
                  <a:srgbClr val="FF0000"/>
                </a:solidFill>
              </a:rPr>
              <a:t>start</a:t>
            </a:r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vi-VN" smtClean="0">
                <a:solidFill>
                  <a:srgbClr val="FF0000"/>
                </a:solidFill>
              </a:rPr>
              <a:t>stop</a:t>
            </a:r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vi-VN" smtClean="0">
                <a:solidFill>
                  <a:srgbClr val="FF0000"/>
                </a:solidFill>
              </a:rPr>
              <a:t>restart</a:t>
            </a:r>
            <a:endParaRPr lang="en-US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u="sng" smtClean="0"/>
              <a:t>Kiểm tra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Trên Win9x : gõ lệnh </a:t>
            </a:r>
            <a:r>
              <a:rPr lang="en-US" smtClean="0">
                <a:solidFill>
                  <a:srgbClr val="FF0000"/>
                </a:solidFill>
              </a:rPr>
              <a:t>ipconfig</a:t>
            </a:r>
            <a:r>
              <a:rPr lang="en-US" smtClean="0"/>
              <a:t> hoặc </a:t>
            </a:r>
            <a:r>
              <a:rPr lang="en-US" smtClean="0">
                <a:solidFill>
                  <a:srgbClr val="FF0000"/>
                </a:solidFill>
              </a:rPr>
              <a:t>winipcfg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Trên Linux : #</a:t>
            </a:r>
            <a:r>
              <a:rPr lang="en-US" smtClean="0">
                <a:solidFill>
                  <a:srgbClr val="FF0000"/>
                </a:solidFill>
              </a:rPr>
              <a:t>ifconfig  -a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28600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28479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31457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Cấu hình địa chỉ IP cho NIC</a:t>
            </a:r>
            <a:endParaRPr lang="en-US" sz="24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3701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3810000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4378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38449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Công cụ cấu hình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38671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3619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086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Thiết bị mạng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0480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1416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0574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15240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TCP/IP</a:t>
            </a:r>
            <a:endParaRPr lang="en-US" sz="2400"/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15573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1651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57" name="Group 2"/>
          <p:cNvGrpSpPr>
            <a:grpSpLocks/>
          </p:cNvGrpSpPr>
          <p:nvPr/>
        </p:nvGrpSpPr>
        <p:grpSpPr bwMode="auto">
          <a:xfrm>
            <a:off x="2024063" y="5334000"/>
            <a:ext cx="609600" cy="609600"/>
            <a:chOff x="816" y="1872"/>
            <a:chExt cx="384" cy="384"/>
          </a:xfrm>
        </p:grpSpPr>
        <p:sp>
          <p:nvSpPr>
            <p:cNvPr id="58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2514600" y="5902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2743200" y="53689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Secure Remote Access - SSH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gray">
          <a:xfrm>
            <a:off x="2162175" y="54022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6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2514600" y="5143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2743200" y="4610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Telnet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72" name="Group 57"/>
          <p:cNvGrpSpPr>
            <a:grpSpLocks/>
          </p:cNvGrpSpPr>
          <p:nvPr/>
        </p:nvGrpSpPr>
        <p:grpSpPr bwMode="auto">
          <a:xfrm>
            <a:off x="2022475" y="4572000"/>
            <a:ext cx="609600" cy="609600"/>
            <a:chOff x="1274" y="2437"/>
            <a:chExt cx="384" cy="384"/>
          </a:xfrm>
        </p:grpSpPr>
        <p:sp>
          <p:nvSpPr>
            <p:cNvPr id="73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4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83" name="Text Box 56"/>
          <p:cNvSpPr txBox="1">
            <a:spLocks noChangeArrowheads="1"/>
          </p:cNvSpPr>
          <p:nvPr/>
        </p:nvSpPr>
        <p:spPr bwMode="gray">
          <a:xfrm>
            <a:off x="2147888" y="46656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2514600" y="6667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2743200" y="6134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DHCP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86" name="Group 57"/>
          <p:cNvGrpSpPr>
            <a:grpSpLocks/>
          </p:cNvGrpSpPr>
          <p:nvPr/>
        </p:nvGrpSpPr>
        <p:grpSpPr bwMode="auto">
          <a:xfrm>
            <a:off x="2022475" y="6096000"/>
            <a:ext cx="609600" cy="609600"/>
            <a:chOff x="1274" y="2437"/>
            <a:chExt cx="384" cy="384"/>
          </a:xfrm>
        </p:grpSpPr>
        <p:sp>
          <p:nvSpPr>
            <p:cNvPr id="87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8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7" name="Text Box 56"/>
          <p:cNvSpPr txBox="1">
            <a:spLocks noChangeArrowheads="1"/>
          </p:cNvSpPr>
          <p:nvPr/>
        </p:nvSpPr>
        <p:spPr bwMode="gray">
          <a:xfrm>
            <a:off x="2147888" y="61896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TCP/IP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Họ giao thức TCP/IP gồm 3 giao thức: TCP, UDP, IP.</a:t>
            </a:r>
          </a:p>
          <a:p>
            <a:pPr lvl="1" algn="just">
              <a:buClr>
                <a:schemeClr val="tx1"/>
              </a:buClr>
            </a:pPr>
            <a:r>
              <a:rPr lang="en-US" smtClean="0"/>
              <a:t>TCP : Là giao thức dựa trên kết nối.</a:t>
            </a:r>
          </a:p>
          <a:p>
            <a:pPr lvl="1" algn="just">
              <a:buClr>
                <a:schemeClr val="tx1"/>
              </a:buClr>
            </a:pPr>
            <a:r>
              <a:rPr lang="en-US" smtClean="0"/>
              <a:t>UDP : Là một giao thức không kết nối.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IP : Xử lý cơ chế truyền dữ liệu thực tế.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địa chỉ IP cho NIC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Xem địa chỉ IP</a:t>
            </a:r>
            <a:r>
              <a:rPr lang="en-US" smtClean="0"/>
              <a:t>.</a:t>
            </a:r>
          </a:p>
          <a:p>
            <a:pPr marL="1265238" lvl="1" indent="-808038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Để xem địa chỉ IP, ta dùng lệnh </a:t>
            </a:r>
            <a:r>
              <a:rPr lang="en-US" smtClean="0">
                <a:solidFill>
                  <a:srgbClr val="FF0000"/>
                </a:solidFill>
              </a:rPr>
              <a:t>ifconfig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Thay đổi địa chỉ IP</a:t>
            </a:r>
            <a:r>
              <a:rPr lang="en-US" smtClean="0"/>
              <a:t>.</a:t>
            </a:r>
          </a:p>
          <a:p>
            <a:pPr marL="1265238" lvl="1" indent="-808038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Ta có các cách thay đổi địa chỉ IP sau :</a:t>
            </a:r>
          </a:p>
          <a:p>
            <a:pPr marL="1265238" lvl="1" indent="-808038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 smtClean="0"/>
              <a:t>C1</a:t>
            </a:r>
            <a:r>
              <a:rPr lang="en-US" smtClean="0"/>
              <a:t> : #</a:t>
            </a:r>
            <a:r>
              <a:rPr lang="en-US" smtClean="0">
                <a:solidFill>
                  <a:srgbClr val="FF0000"/>
                </a:solidFill>
              </a:rPr>
              <a:t>ifconfig  &lt;interface_name&gt;  &lt;IP_address&gt;  netmask  &lt;netmask_address&gt;  up</a:t>
            </a:r>
          </a:p>
          <a:p>
            <a:pPr marL="1265238" lvl="1" indent="-808038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 smtClean="0"/>
              <a:t>C2</a:t>
            </a:r>
            <a:r>
              <a:rPr lang="en-US" smtClean="0"/>
              <a:t> : Thay đổi thông tin cấu hình mạng trong tập tin </a:t>
            </a:r>
            <a:r>
              <a:rPr lang="en-US" smtClean="0">
                <a:solidFill>
                  <a:srgbClr val="FF0000"/>
                </a:solidFill>
              </a:rPr>
              <a:t>/etc/sysconfig/network-scripts/ifcfg-eth0</a:t>
            </a:r>
          </a:p>
          <a:p>
            <a:pPr marL="1265238" lvl="1" indent="-808038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u="sng" smtClean="0"/>
              <a:t>C3</a:t>
            </a:r>
            <a:r>
              <a:rPr lang="en-US" smtClean="0"/>
              <a:t> : Dùng trình tiện ích setup để cấu hình.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mtClean="0"/>
              <a:t>	Ta có thể sử dụng IP tĩnh </a:t>
            </a:r>
            <a:r>
              <a:rPr lang="en-US" sz="2400" smtClean="0"/>
              <a:t>(BOOTPROTO=static)</a:t>
            </a:r>
            <a:r>
              <a:rPr lang="en-US" smtClean="0"/>
              <a:t> hoặc IP động </a:t>
            </a:r>
            <a:r>
              <a:rPr lang="en-US" sz="2400" smtClean="0"/>
              <a:t>(BOOTPROTO=dhcp).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địa chỉ IP cho NIC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u="sng" smtClean="0"/>
              <a:t>Tạo nhiều địa chỉ IP cho card mạng</a:t>
            </a:r>
            <a:r>
              <a:rPr lang="en-US" smtClean="0"/>
              <a:t>.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mtClean="0"/>
              <a:t>	Phương thức tạo nhiều địa chỉ IP trên card mạng được gọi là IP alias.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Bước 1</a:t>
            </a:r>
            <a:r>
              <a:rPr lang="en-US" smtClean="0"/>
              <a:t> : Đảm bảo tên interface thật phải tồn tại.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Bước 2</a:t>
            </a:r>
            <a:r>
              <a:rPr lang="en-US" smtClean="0"/>
              <a:t> : dùng lệnh ifconfig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#</a:t>
            </a:r>
            <a:r>
              <a:rPr lang="en-US" smtClean="0">
                <a:solidFill>
                  <a:srgbClr val="FF0000"/>
                </a:solidFill>
              </a:rPr>
              <a:t>ifconfig  &lt;interface_name&gt;:x  &lt;IP_address&gt;  netmask  &lt;netmask_address&gt;  up</a:t>
            </a:r>
            <a:endParaRPr lang="en-US" smtClean="0"/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Trong đó :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là subinterface_number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Bước 3</a:t>
            </a:r>
            <a:r>
              <a:rPr lang="en-US" smtClean="0"/>
              <a:t> : Khởi động lại </a:t>
            </a:r>
            <a:r>
              <a:rPr lang="en-US" smtClean="0">
                <a:solidFill>
                  <a:srgbClr val="FF0000"/>
                </a:solidFill>
              </a:rPr>
              <a:t>/etc/init.d/network restart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(hoặc dùng lệnh ifup, ifdown).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bị mạng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Card mạng</a:t>
            </a:r>
            <a:r>
              <a:rPr lang="en-US" smtClean="0"/>
              <a:t>.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Để kiểm tra trạng thái tất cả các card mạng ta dùng lệnh : #</a:t>
            </a:r>
            <a:r>
              <a:rPr lang="en-US" smtClean="0">
                <a:solidFill>
                  <a:srgbClr val="FF0000"/>
                </a:solidFill>
              </a:rPr>
              <a:t>netstat –in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Xem bảng định tuyến trên router</a:t>
            </a:r>
            <a:r>
              <a:rPr lang="en-US" smtClean="0">
                <a:solidFill>
                  <a:srgbClr val="FF0000"/>
                </a:solidFill>
              </a:rPr>
              <a:t> netstat –rn</a:t>
            </a:r>
            <a:r>
              <a:rPr lang="en-US" smtClean="0"/>
              <a:t>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Router</a:t>
            </a:r>
            <a:r>
              <a:rPr lang="en-US" smtClean="0"/>
              <a:t> : Ta có thể mô tả đường đi (route) hoặc xóa đường đi trong bảng định tuyến trên router.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mtClean="0">
                <a:solidFill>
                  <a:srgbClr val="FF0000"/>
                </a:solidFill>
              </a:rPr>
              <a:t>route add default gw </a:t>
            </a:r>
            <a:r>
              <a:rPr lang="en-US" smtClean="0">
                <a:solidFill>
                  <a:srgbClr val="FF0000"/>
                </a:solidFill>
              </a:rPr>
              <a:t>192.168.1.250</a:t>
            </a:r>
            <a:endParaRPr lang="en-US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mtClean="0">
                <a:solidFill>
                  <a:srgbClr val="FF0000"/>
                </a:solidFill>
              </a:rPr>
              <a:t>route add –net 10.0.0.0 netmask 255.0.0.0 gw 192.168.1.254 eth0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mtClean="0">
                <a:solidFill>
                  <a:srgbClr val="FF0000"/>
                </a:solidFill>
              </a:rPr>
              <a:t>route del –net 10.0.0.0 netmask 255.0.0.0 gw 192.168.1.254 eth0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Lệnh ifconfig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400" y="1981200"/>
            <a:ext cx="6477000" cy="471703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Lệnh route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5801" y="2286000"/>
            <a:ext cx="8619599" cy="21336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cấu hình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u="sng" smtClean="0"/>
              <a:t>Lệnh hostname</a:t>
            </a:r>
            <a:r>
              <a:rPr lang="en-US" smtClean="0"/>
              <a:t> : Đặt tên máy.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u="sng" smtClean="0"/>
              <a:t>Ví dụ</a:t>
            </a:r>
            <a:r>
              <a:rPr lang="en-US" smtClean="0"/>
              <a:t> : Đặt  tên máy tính là mailserver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	#hostname   mailserver</a:t>
            </a:r>
          </a:p>
          <a:p>
            <a:pPr>
              <a:buClr>
                <a:schemeClr val="tx1"/>
              </a:buClr>
            </a:pPr>
            <a:r>
              <a:rPr lang="en-US" u="sng" smtClean="0"/>
              <a:t>Chỉnh sửa trực tiếp vào các tập tin</a:t>
            </a:r>
            <a:r>
              <a:rPr lang="en-US" smtClean="0"/>
              <a:t> :</a:t>
            </a:r>
          </a:p>
          <a:p>
            <a:pPr lvl="1"/>
            <a:r>
              <a:rPr lang="en-US" smtClean="0"/>
              <a:t>/etc/hosts</a:t>
            </a:r>
          </a:p>
          <a:p>
            <a:pPr lvl="1"/>
            <a:r>
              <a:rPr lang="en-US" smtClean="0"/>
              <a:t>/etc/sysconfig/network</a:t>
            </a:r>
          </a:p>
          <a:p>
            <a:pPr lvl="1"/>
            <a:r>
              <a:rPr lang="en-US" smtClean="0"/>
              <a:t>/etc/sysconfig/network-scripts/ifcfg-ethx 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408</TotalTime>
  <Words>669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cdb2004141gd</vt:lpstr>
      <vt:lpstr>Image</vt:lpstr>
      <vt:lpstr>Linux</vt:lpstr>
      <vt:lpstr>Nội dung</vt:lpstr>
      <vt:lpstr>TCP/IP</vt:lpstr>
      <vt:lpstr>Cấu hình địa chỉ IP cho NIC</vt:lpstr>
      <vt:lpstr>Cấu hình địa chỉ IP cho NIC (2)</vt:lpstr>
      <vt:lpstr>Thiết bị mạng</vt:lpstr>
      <vt:lpstr>Công cụ cấu hình</vt:lpstr>
      <vt:lpstr>Công cụ cấu hình (2)</vt:lpstr>
      <vt:lpstr>Công cụ cấu hình (3)</vt:lpstr>
      <vt:lpstr>Công cụ cấu hình (4)</vt:lpstr>
      <vt:lpstr>Công cụ cấu hình (5)</vt:lpstr>
      <vt:lpstr>Công cụ cấu hình (6)</vt:lpstr>
      <vt:lpstr>Telnet</vt:lpstr>
      <vt:lpstr>Telnet (2)</vt:lpstr>
      <vt:lpstr>Secure Remote Access (SSH)</vt:lpstr>
      <vt:lpstr>DHCP</vt:lpstr>
      <vt:lpstr>DHCP (2)</vt:lpstr>
      <vt:lpstr>DHCP (3)</vt:lpstr>
      <vt:lpstr>Slide 19</vt:lpstr>
      <vt:lpstr>Slide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100</cp:revision>
  <dcterms:created xsi:type="dcterms:W3CDTF">2008-09-17T15:37:49Z</dcterms:created>
  <dcterms:modified xsi:type="dcterms:W3CDTF">2009-05-15T06:21:42Z</dcterms:modified>
</cp:coreProperties>
</file>