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77" r:id="rId4"/>
    <p:sldId id="298" r:id="rId5"/>
    <p:sldId id="321" r:id="rId6"/>
    <p:sldId id="322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20" r:id="rId19"/>
    <p:sldId id="276" r:id="rId20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000000"/>
    <a:srgbClr val="003295"/>
    <a:srgbClr val="002F8D"/>
    <a:srgbClr val="002A7C"/>
    <a:srgbClr val="777777"/>
    <a:srgbClr val="C0C0C0"/>
    <a:srgbClr val="C4D8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356" autoAdjust="0"/>
  </p:normalViewPr>
  <p:slideViewPr>
    <p:cSldViewPr>
      <p:cViewPr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4EA4A4-2268-481C-8C06-E1FE6E8913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16B24-679F-412A-9856-7C3952A2B017}" type="datetimeFigureOut">
              <a:rPr lang="en-US" smtClean="0"/>
              <a:pPr/>
              <a:t>5/16/2009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4520D-CD02-4431-B7BE-BACA0CCEFE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4520D-CD02-4431-B7BE-BACA0CCEFE1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2371725"/>
          <a:ext cx="9144000" cy="4486275"/>
        </p:xfrm>
        <a:graphic>
          <a:graphicData uri="http://schemas.openxmlformats.org/presentationml/2006/ole">
            <p:oleObj spid="_x0000_s3089" name="Image" r:id="rId3" imgW="10438095" imgH="5980952" progId="">
              <p:embed/>
            </p:oleObj>
          </a:graphicData>
        </a:graphic>
      </p:graphicFrame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6324600"/>
            <a:ext cx="7086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3495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1412875"/>
            <a:ext cx="7993062" cy="720725"/>
          </a:xfrm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/>
          <a:lstStyle>
            <a:lvl1pPr algn="ctr">
              <a:defRPr sz="4400" b="1">
                <a:solidFill>
                  <a:schemeClr val="accent1"/>
                </a:solidFill>
                <a:latin typeface="Verdana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D71C4-8C03-4374-BBCB-75E0544E9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30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30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9E63C-4D7A-49A0-A54C-295CC05C5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233E-D080-442F-9A0B-0AE8CE8FC7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2F379-CE4F-486F-BF3F-C3EC705F6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EC9AF-440F-4D53-8071-7161E623F3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DF70C-C62D-4243-9DF2-64109E36E0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97ADA-4EB9-489E-A51E-2F8E856DCF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B8D38-AF90-4B92-B018-DD2CB0696C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E02FB-E5C5-4A43-8BF6-968D88D3CE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EF39A-20EB-4CEF-801C-01D3B110D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1062038"/>
        </p:xfrm>
        <a:graphic>
          <a:graphicData uri="http://schemas.openxmlformats.org/presentationml/2006/ole">
            <p:oleObj spid="_x0000_s1039" name="Image" r:id="rId14" imgW="10387302" imgH="1205924" progId="">
              <p:embed/>
            </p:oleObj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539141-F741-44A4-BB29-7106F3FE7E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19088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1066800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2"/>
          </a:solidFill>
          <a:latin typeface="+mj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2"/>
          </a:solidFill>
          <a:latin typeface="+mj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j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924800" cy="1012825"/>
          </a:xfrm>
        </p:spPr>
        <p:txBody>
          <a:bodyPr/>
          <a:lstStyle/>
          <a:p>
            <a:r>
              <a:rPr lang="en-US" sz="4000" smtClean="0"/>
              <a:t>Linux</a:t>
            </a:r>
            <a:endParaRPr lang="en-US" sz="3600">
              <a:solidFill>
                <a:srgbClr val="C4D806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Hoàng</a:t>
            </a:r>
            <a:r>
              <a:rPr lang="en-US" smtClean="0"/>
              <a:t> </a:t>
            </a:r>
            <a:r>
              <a:rPr lang="en-US" err="1" smtClean="0"/>
              <a:t>Đức</a:t>
            </a:r>
            <a:r>
              <a:rPr lang="en-US" smtClean="0"/>
              <a:t> </a:t>
            </a:r>
            <a:r>
              <a:rPr lang="en-US" err="1" smtClean="0"/>
              <a:t>Quang</a:t>
            </a:r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3886200"/>
            <a:ext cx="7924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3806097" algn="ctr" rotWithShape="0">
              <a:srgbClr val="000066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SAMBA</a:t>
            </a: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Samba (5)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rgbClr val="800000"/>
                </a:solidFill>
              </a:rPr>
              <a:t>[</a:t>
            </a:r>
            <a:r>
              <a:rPr lang="en-US" smtClean="0">
                <a:solidFill>
                  <a:schemeClr val="accent1"/>
                </a:solidFill>
              </a:rPr>
              <a:t>printers]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comment = All Printer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path = /var/spool/samba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browseable = no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public = yes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guest ok = no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writable = no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printable = yes  </a:t>
            </a:r>
            <a:r>
              <a:rPr lang="en-US" smtClean="0"/>
              <a:t>; cho phép in.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create mask = 0700</a:t>
            </a:r>
          </a:p>
          <a:p>
            <a:pPr>
              <a:lnSpc>
                <a:spcPct val="90000"/>
              </a:lnSpc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Samba (60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[dirshare]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comment = “chia sẻ thư mục”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path = /usr/local/share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valid users = hv1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browseable = yes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public = no</a:t>
            </a:r>
          </a:p>
          <a:p>
            <a:pPr lvl="1"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writable = yes</a:t>
            </a:r>
          </a:p>
          <a:p>
            <a:pPr>
              <a:lnSpc>
                <a:spcPct val="90000"/>
              </a:lnSpc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Những biến trong file smb.conf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mtClean="0"/>
              <a:t>Những biến được thay thế :</a:t>
            </a:r>
          </a:p>
          <a:p>
            <a:pPr lvl="1"/>
            <a:r>
              <a:rPr lang="en-US" sz="2400" smtClean="0"/>
              <a:t>%h	: tên của host mà samba đang chạy.</a:t>
            </a:r>
          </a:p>
          <a:p>
            <a:pPr lvl="1"/>
            <a:r>
              <a:rPr lang="en-US" sz="2400" smtClean="0"/>
              <a:t>%m	: tên NETBIOS của máy khách.</a:t>
            </a:r>
          </a:p>
          <a:p>
            <a:pPr lvl="1"/>
            <a:r>
              <a:rPr lang="en-US" sz="2400" smtClean="0"/>
              <a:t>%S	: tên dịch vụ hiện hành</a:t>
            </a:r>
          </a:p>
          <a:p>
            <a:pPr>
              <a:buClr>
                <a:schemeClr val="tx1"/>
              </a:buClr>
            </a:pPr>
            <a:r>
              <a:rPr lang="en-US" smtClean="0"/>
              <a:t>Những biến trong file smb.conf</a:t>
            </a:r>
          </a:p>
          <a:p>
            <a:pPr lvl="1"/>
            <a:r>
              <a:rPr lang="en-US" sz="2400" smtClean="0"/>
              <a:t>guest ok</a:t>
            </a:r>
          </a:p>
          <a:p>
            <a:pPr lvl="1"/>
            <a:r>
              <a:rPr lang="en-US" sz="2400" smtClean="0"/>
              <a:t>guest only</a:t>
            </a:r>
          </a:p>
          <a:p>
            <a:pPr lvl="1"/>
            <a:r>
              <a:rPr lang="en-US" sz="2400" smtClean="0"/>
              <a:t>print ok</a:t>
            </a:r>
          </a:p>
          <a:p>
            <a:pPr lvl="1"/>
            <a:r>
              <a:rPr lang="en-US" sz="2400" smtClean="0"/>
              <a:t>browseable</a:t>
            </a:r>
          </a:p>
          <a:p>
            <a:pPr lvl="1"/>
            <a:r>
              <a:rPr lang="en-US" sz="2400" smtClean="0"/>
              <a:t>hostallow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Những biến trong file smb.conf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5029200"/>
          </a:xfrm>
        </p:spPr>
        <p:txBody>
          <a:bodyPr/>
          <a:lstStyle/>
          <a:p>
            <a:pPr lvl="1">
              <a:tabLst>
                <a:tab pos="3365500" algn="l"/>
              </a:tabLst>
            </a:pPr>
            <a:r>
              <a:rPr lang="en-US" sz="2400" smtClean="0"/>
              <a:t>host allow	: Chỉ ra các host được phép truy xuất.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create mask	: Định quyền mặc định.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workgroup	: Chỉ ra nhóm mà máy tham gia.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log file	: Xác định vị trí tập tin Log.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max log size	: Kích thước tối đa của tập tin log.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encrypt passwords	: Cần hay không cần mã hóa Pass.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smb passwd file	: Tập tin lưu trữ các user truy xuất.</a:t>
            </a:r>
          </a:p>
          <a:p>
            <a:pPr lvl="1">
              <a:tabLst>
                <a:tab pos="3365500" algn="l"/>
              </a:tabLst>
            </a:pPr>
            <a:r>
              <a:rPr lang="en-US" sz="2400" smtClean="0"/>
              <a:t>server string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Mã hóa password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50292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Bạn phải tạo ra mật khẩu của người dùng riêng cho samba server quản lý.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Những lệnh sau đây sẽ giúp bạn: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#</a:t>
            </a:r>
            <a:r>
              <a:rPr lang="en-US" sz="2000" smtClean="0">
                <a:solidFill>
                  <a:schemeClr val="accent1"/>
                </a:solidFill>
              </a:rPr>
              <a:t>cat  /etc/passwd  |  mksmbpasswd.sh  &gt;  /etc/samba/smbpasswd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#</a:t>
            </a:r>
            <a:r>
              <a:rPr lang="en-US" sz="2000" smtClean="0">
                <a:solidFill>
                  <a:schemeClr val="accent1"/>
                </a:solidFill>
              </a:rPr>
              <a:t>chmod 600  /etc/samba/smbpasswd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/>
              <a:t>#</a:t>
            </a:r>
            <a:r>
              <a:rPr lang="en-US" sz="2000" smtClean="0">
                <a:solidFill>
                  <a:schemeClr val="accent1"/>
                </a:solidFill>
              </a:rPr>
              <a:t>smbpasswd   username</a:t>
            </a:r>
            <a:endParaRPr lang="en-US" sz="1800" smtClean="0">
              <a:solidFill>
                <a:schemeClr val="accent1"/>
              </a:solidFill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Chỉnh lại tập tin smb.conf :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>
                <a:solidFill>
                  <a:schemeClr val="accent1"/>
                </a:solidFill>
              </a:rPr>
              <a:t>encrypt passwd = yes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z="2000" smtClean="0">
                <a:solidFill>
                  <a:schemeClr val="accent1"/>
                </a:solidFill>
              </a:rPr>
              <a:t>smb passwd file = /etc/samba/smbpasswd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smtClean="0"/>
              <a:t>Khởi động samba server :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mtClean="0"/>
              <a:t>		</a:t>
            </a:r>
            <a:r>
              <a:rPr lang="en-US" sz="2000" smtClean="0"/>
              <a:t>#</a:t>
            </a:r>
            <a:r>
              <a:rPr lang="en-US" sz="2000" smtClean="0">
                <a:solidFill>
                  <a:schemeClr val="accent1"/>
                </a:solidFill>
              </a:rPr>
              <a:t>/etc/init.d/smb  start|stop|restart</a:t>
            </a:r>
            <a:endParaRPr lang="en-US"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SMBclient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772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/>
              <a:t>Từ dấu nhắc lệnh của shell, ta sử dụng smbclient để truy xuất thư mục chia sẻ trên SMB server. </a:t>
            </a:r>
            <a:r>
              <a:rPr lang="en-US" i="1" u="sng" smtClean="0"/>
              <a:t>Cú pháp</a:t>
            </a:r>
            <a:r>
              <a:rPr lang="en-US" smtClean="0"/>
              <a:t> 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>
                <a:solidFill>
                  <a:schemeClr val="accent1"/>
                </a:solidFill>
              </a:rPr>
              <a:t>smbclient   &lt;//SMB_ServerName/Sharename&gt;  &lt;option&gt;   &lt;username&gt;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u="sng" smtClean="0"/>
              <a:t>Ví dụ</a:t>
            </a:r>
            <a:r>
              <a:rPr lang="en-US" smtClean="0"/>
              <a:t> : #smbclient  //smb_server/data  -U  hv1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smtClean="0"/>
              <a:t>Password:</a:t>
            </a:r>
            <a:endParaRPr lang="en-US" smtClean="0">
              <a:solidFill>
                <a:srgbClr val="FF0000"/>
              </a:solidFill>
            </a:endParaRPr>
          </a:p>
          <a:p>
            <a:pPr algn="just">
              <a:buClr>
                <a:schemeClr val="tx1"/>
              </a:buClr>
            </a:pPr>
            <a:r>
              <a:rPr lang="en-US" u="sng" smtClean="0"/>
              <a:t>Tập lệnh thường được sử dụng</a:t>
            </a:r>
            <a:r>
              <a:rPr lang="en-US" smtClean="0"/>
              <a:t> (tham khảo giáo trình).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cập chia sẽ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5029200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smtClean="0"/>
              <a:t>Ta có thể ánh xạ một thư mục chia sẻ vào ổ đĩa cục bộ.</a:t>
            </a:r>
          </a:p>
          <a:p>
            <a:pPr lvl="1">
              <a:buClr>
                <a:schemeClr val="tx1"/>
              </a:buClr>
              <a:buNone/>
            </a:pPr>
            <a:r>
              <a:rPr lang="en-US" i="1" u="sng" smtClean="0"/>
              <a:t>Cú pháp</a:t>
            </a:r>
            <a:r>
              <a:rPr lang="en-US" smtClean="0"/>
              <a:t> : #</a:t>
            </a:r>
            <a:r>
              <a:rPr lang="en-US" smtClean="0">
                <a:solidFill>
                  <a:schemeClr val="accent1"/>
                </a:solidFill>
              </a:rPr>
              <a:t>mount  -t  smbfs</a:t>
            </a:r>
          </a:p>
          <a:p>
            <a:pPr lvl="1">
              <a:buClr>
                <a:schemeClr val="tx1"/>
              </a:buClr>
              <a:buNone/>
            </a:pPr>
            <a:r>
              <a:rPr lang="en-US" smtClean="0">
                <a:solidFill>
                  <a:schemeClr val="accent1"/>
                </a:solidFill>
              </a:rPr>
              <a:t>	&lt;//IP|Server/Sharename&gt; &lt;mount point&gt; -o</a:t>
            </a:r>
          </a:p>
          <a:p>
            <a:pPr lvl="1">
              <a:buClr>
                <a:schemeClr val="tx1"/>
              </a:buClr>
              <a:buNone/>
            </a:pPr>
            <a:r>
              <a:rPr lang="en-US" smtClean="0">
                <a:solidFill>
                  <a:schemeClr val="accent1"/>
                </a:solidFill>
              </a:rPr>
              <a:t>		username=&lt;username&gt;</a:t>
            </a:r>
          </a:p>
          <a:p>
            <a:pPr lvl="1">
              <a:buClr>
                <a:schemeClr val="tx1"/>
              </a:buClr>
              <a:buNone/>
            </a:pPr>
            <a:r>
              <a:rPr lang="en-US" smtClean="0">
                <a:solidFill>
                  <a:schemeClr val="accent1"/>
                </a:solidFill>
              </a:rPr>
              <a:t>		password=&lt;password&gt;</a:t>
            </a:r>
          </a:p>
          <a:p>
            <a:pPr lvl="1">
              <a:buClr>
                <a:schemeClr val="tx1"/>
              </a:buClr>
            </a:pPr>
            <a:r>
              <a:rPr lang="en-US" u="sng" smtClean="0"/>
              <a:t>Ví dụ</a:t>
            </a:r>
            <a:r>
              <a:rPr lang="en-US" smtClean="0"/>
              <a:t> : #mount  –t  smbfs  //smb_server/data</a:t>
            </a:r>
          </a:p>
          <a:p>
            <a:pPr lvl="1">
              <a:buClr>
                <a:schemeClr val="tx1"/>
              </a:buClr>
              <a:buNone/>
            </a:pPr>
            <a:r>
              <a:rPr lang="en-US" smtClean="0"/>
              <a:t>		/mnt/smb  -o  username=hv,password=hv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3200" smtClean="0"/>
              <a:t>Ngoài ra, ta có thể thực hiện việc mount tự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cập chia sẽ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5029200"/>
          </a:xfrm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en-US" smtClean="0"/>
              <a:t>	động tài nguyên từ SMB Server.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u="sng" smtClean="0"/>
              <a:t>Bước 1</a:t>
            </a:r>
            <a:r>
              <a:rPr lang="en-US" smtClean="0"/>
              <a:t> : Tạo thư mục mount point (/mnt/smb).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u="sng" smtClean="0"/>
              <a:t>Bước 2</a:t>
            </a:r>
            <a:r>
              <a:rPr lang="en-US" smtClean="0"/>
              <a:t> : Mô tả dòng sau vào tập tin </a:t>
            </a:r>
            <a:r>
              <a:rPr lang="en-US" smtClean="0">
                <a:solidFill>
                  <a:schemeClr val="accent1"/>
                </a:solidFill>
              </a:rPr>
              <a:t>/etc/fstab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sz="2000" smtClean="0">
                <a:solidFill>
                  <a:schemeClr val="accent1"/>
                </a:solidFill>
              </a:rPr>
              <a:t>//SMB_Server/ShareName  /mnt/smb  smbfs  credential=/etc/cred 0 0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u="sng" smtClean="0"/>
              <a:t>Bước 3</a:t>
            </a:r>
            <a:r>
              <a:rPr lang="en-US" smtClean="0"/>
              <a:t> : Tạo tập tin /etc/cred để lưu thông tin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smtClean="0"/>
              <a:t>	usermane = &lt;username&gt;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smtClean="0"/>
              <a:t>	password = &lt;password&gt;</a:t>
            </a:r>
          </a:p>
          <a:p>
            <a:pPr marL="457200" lvl="1" indent="0">
              <a:buClr>
                <a:schemeClr val="tx1"/>
              </a:buClr>
              <a:buFontTx/>
              <a:buNone/>
            </a:pPr>
            <a:r>
              <a:rPr lang="en-US" u="sng" smtClean="0"/>
              <a:t>Bước 4</a:t>
            </a:r>
            <a:r>
              <a:rPr lang="en-US" smtClean="0"/>
              <a:t> : Dùng lệnh </a:t>
            </a:r>
            <a:r>
              <a:rPr lang="en-US" smtClean="0">
                <a:solidFill>
                  <a:schemeClr val="accent1"/>
                </a:solidFill>
              </a:rPr>
              <a:t>mount  –a</a:t>
            </a:r>
            <a:r>
              <a:rPr lang="en-US" smtClean="0"/>
              <a:t> để update tập tin /etc/fstab và kiểm tra.</a:t>
            </a:r>
          </a:p>
          <a:p>
            <a:pPr>
              <a:buClr>
                <a:schemeClr val="tx1"/>
              </a:buClr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722688"/>
            <a:ext cx="3886200" cy="457200"/>
          </a:xfrm>
        </p:spPr>
        <p:txBody>
          <a:bodyPr/>
          <a:lstStyle/>
          <a:p>
            <a:endParaRPr lang="en-US" sz="1600"/>
          </a:p>
        </p:txBody>
      </p:sp>
      <p:sp>
        <p:nvSpPr>
          <p:cNvPr id="83971" name="WordArt 3"/>
          <p:cNvSpPr>
            <a:spLocks noChangeArrowheads="1" noChangeShapeType="1" noTextEdit="1"/>
          </p:cNvSpPr>
          <p:nvPr/>
        </p:nvSpPr>
        <p:spPr bwMode="gray">
          <a:xfrm>
            <a:off x="3581400" y="2819400"/>
            <a:ext cx="47244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en-US" sz="5400" b="1" kern="10" smtClean="0">
                <a:ln w="19050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  <a:endParaRPr lang="en-US" sz="5400" b="1" kern="10">
              <a:ln w="19050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2005013" y="2286000"/>
            <a:ext cx="609600" cy="609600"/>
            <a:chOff x="816" y="1872"/>
            <a:chExt cx="384" cy="384"/>
          </a:xfrm>
        </p:grpSpPr>
        <p:sp>
          <p:nvSpPr>
            <p:cNvPr id="65549" name="Oval 1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2514600" y="284797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2743200" y="231457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Cài đặt và khởi động samba</a:t>
            </a:r>
            <a:endParaRPr lang="en-US" sz="2400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gray">
          <a:xfrm>
            <a:off x="2133600" y="2370138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2024063" y="3810000"/>
            <a:ext cx="609600" cy="609600"/>
            <a:chOff x="816" y="1872"/>
            <a:chExt cx="384" cy="384"/>
          </a:xfrm>
        </p:grpSpPr>
        <p:sp>
          <p:nvSpPr>
            <p:cNvPr id="65539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0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3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44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65" name="Line 29"/>
          <p:cNvSpPr>
            <a:spLocks noChangeShapeType="1"/>
          </p:cNvSpPr>
          <p:nvPr/>
        </p:nvSpPr>
        <p:spPr bwMode="auto">
          <a:xfrm>
            <a:off x="2514600" y="43783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2743200" y="3844925"/>
            <a:ext cx="50292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/>
            <a:r>
              <a:rPr lang="en-US" sz="2400" smtClean="0"/>
              <a:t>Những biến trong file smb.conf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5579" name="Text Box 43"/>
          <p:cNvSpPr txBox="1">
            <a:spLocks noChangeArrowheads="1"/>
          </p:cNvSpPr>
          <p:nvPr/>
        </p:nvSpPr>
        <p:spPr bwMode="gray">
          <a:xfrm>
            <a:off x="2162175" y="386715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514600" y="3619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743200" y="3086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Cấu hình samba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65593" name="Group 57"/>
          <p:cNvGrpSpPr>
            <a:grpSpLocks/>
          </p:cNvGrpSpPr>
          <p:nvPr/>
        </p:nvGrpSpPr>
        <p:grpSpPr bwMode="auto">
          <a:xfrm>
            <a:off x="2022475" y="3048000"/>
            <a:ext cx="609600" cy="609600"/>
            <a:chOff x="1274" y="2437"/>
            <a:chExt cx="384" cy="384"/>
          </a:xfrm>
        </p:grpSpPr>
        <p:sp>
          <p:nvSpPr>
            <p:cNvPr id="65582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83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4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85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6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7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88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89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0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591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592" name="Text Box 56"/>
          <p:cNvSpPr txBox="1">
            <a:spLocks noChangeArrowheads="1"/>
          </p:cNvSpPr>
          <p:nvPr/>
        </p:nvSpPr>
        <p:spPr bwMode="gray">
          <a:xfrm>
            <a:off x="2147888" y="3141663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514600" y="20574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2743200" y="15240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Tổng quan về samba</a:t>
            </a:r>
            <a:endParaRPr lang="en-US" sz="2400"/>
          </a:p>
        </p:txBody>
      </p:sp>
      <p:grpSp>
        <p:nvGrpSpPr>
          <p:cNvPr id="65594" name="Group 58"/>
          <p:cNvGrpSpPr>
            <a:grpSpLocks/>
          </p:cNvGrpSpPr>
          <p:nvPr/>
        </p:nvGrpSpPr>
        <p:grpSpPr bwMode="auto">
          <a:xfrm>
            <a:off x="2003425" y="1557338"/>
            <a:ext cx="609600" cy="609600"/>
            <a:chOff x="1274" y="2437"/>
            <a:chExt cx="384" cy="384"/>
          </a:xfrm>
        </p:grpSpPr>
        <p:sp>
          <p:nvSpPr>
            <p:cNvPr id="65595" name="Text Box 59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5596" name="Oval 60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7" name="Oval 61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598" name="Oval 62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599" name="Oval 63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0" name="Oval 64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601" name="Oval 65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2" name="Oval 66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3" name="Oval 67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604" name="Oval 68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5605" name="Text Box 69"/>
          <p:cNvSpPr txBox="1">
            <a:spLocks noChangeArrowheads="1"/>
          </p:cNvSpPr>
          <p:nvPr/>
        </p:nvSpPr>
        <p:spPr bwMode="gray">
          <a:xfrm>
            <a:off x="2128838" y="1651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57" name="Group 2"/>
          <p:cNvGrpSpPr>
            <a:grpSpLocks/>
          </p:cNvGrpSpPr>
          <p:nvPr/>
        </p:nvGrpSpPr>
        <p:grpSpPr bwMode="auto">
          <a:xfrm>
            <a:off x="2024063" y="5334000"/>
            <a:ext cx="609600" cy="609600"/>
            <a:chOff x="816" y="1872"/>
            <a:chExt cx="384" cy="384"/>
          </a:xfrm>
        </p:grpSpPr>
        <p:sp>
          <p:nvSpPr>
            <p:cNvPr id="58" name="Oval 3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Oval 4"/>
            <p:cNvSpPr>
              <a:spLocks noChangeArrowheads="1"/>
            </p:cNvSpPr>
            <p:nvPr/>
          </p:nvSpPr>
          <p:spPr bwMode="gray">
            <a:xfrm>
              <a:off x="816" y="1872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alpha val="32001"/>
                  </a:schemeClr>
                </a:gs>
                <a:gs pos="100000">
                  <a:schemeClr val="accent2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5"/>
            <p:cNvSpPr>
              <a:spLocks noChangeArrowheads="1"/>
            </p:cNvSpPr>
            <p:nvPr/>
          </p:nvSpPr>
          <p:spPr bwMode="gray">
            <a:xfrm>
              <a:off x="841" y="1897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5411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Oval 6"/>
            <p:cNvSpPr>
              <a:spLocks noChangeArrowheads="1"/>
            </p:cNvSpPr>
            <p:nvPr/>
          </p:nvSpPr>
          <p:spPr bwMode="gray">
            <a:xfrm>
              <a:off x="866" y="192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63529"/>
                    <a:invGamma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gray">
            <a:xfrm>
              <a:off x="859" y="1914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gray">
            <a:xfrm>
              <a:off x="864" y="1919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gray">
            <a:xfrm>
              <a:off x="868" y="1921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gray">
            <a:xfrm>
              <a:off x="871" y="1923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gray">
            <a:xfrm>
              <a:off x="886" y="1931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7" name="Line 29"/>
          <p:cNvSpPr>
            <a:spLocks noChangeShapeType="1"/>
          </p:cNvSpPr>
          <p:nvPr/>
        </p:nvSpPr>
        <p:spPr bwMode="auto">
          <a:xfrm>
            <a:off x="2514600" y="5902325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2743200" y="5368925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Sử dụng SMB client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9" name="Text Box 43"/>
          <p:cNvSpPr txBox="1">
            <a:spLocks noChangeArrowheads="1"/>
          </p:cNvSpPr>
          <p:nvPr/>
        </p:nvSpPr>
        <p:spPr bwMode="gray">
          <a:xfrm>
            <a:off x="2162175" y="54022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6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70" name="Line 27"/>
          <p:cNvSpPr>
            <a:spLocks noChangeShapeType="1"/>
          </p:cNvSpPr>
          <p:nvPr/>
        </p:nvSpPr>
        <p:spPr bwMode="auto">
          <a:xfrm>
            <a:off x="2514600" y="5143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2743200" y="4610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Mã hóa password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72" name="Group 57"/>
          <p:cNvGrpSpPr>
            <a:grpSpLocks/>
          </p:cNvGrpSpPr>
          <p:nvPr/>
        </p:nvGrpSpPr>
        <p:grpSpPr bwMode="auto">
          <a:xfrm>
            <a:off x="2022475" y="4572000"/>
            <a:ext cx="609600" cy="609600"/>
            <a:chOff x="1274" y="2437"/>
            <a:chExt cx="384" cy="384"/>
          </a:xfrm>
        </p:grpSpPr>
        <p:sp>
          <p:nvSpPr>
            <p:cNvPr id="73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4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0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1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82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83" name="Text Box 56"/>
          <p:cNvSpPr txBox="1">
            <a:spLocks noChangeArrowheads="1"/>
          </p:cNvSpPr>
          <p:nvPr/>
        </p:nvSpPr>
        <p:spPr bwMode="gray">
          <a:xfrm>
            <a:off x="2147888" y="46656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</a:rPr>
              <a:t>5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>
            <a:off x="2514600" y="6667500"/>
            <a:ext cx="4800600" cy="1588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2743200" y="6134100"/>
            <a:ext cx="4343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sz="2400" smtClean="0"/>
              <a:t>Truy cập chia sẻ</a:t>
            </a:r>
            <a:endParaRPr lang="en-US" sz="2400">
              <a:solidFill>
                <a:schemeClr val="tx2"/>
              </a:solidFill>
            </a:endParaRPr>
          </a:p>
        </p:txBody>
      </p:sp>
      <p:grpSp>
        <p:nvGrpSpPr>
          <p:cNvPr id="86" name="Group 57"/>
          <p:cNvGrpSpPr>
            <a:grpSpLocks/>
          </p:cNvGrpSpPr>
          <p:nvPr/>
        </p:nvGrpSpPr>
        <p:grpSpPr bwMode="auto">
          <a:xfrm>
            <a:off x="2022475" y="6096000"/>
            <a:ext cx="609600" cy="609600"/>
            <a:chOff x="1274" y="2437"/>
            <a:chExt cx="384" cy="384"/>
          </a:xfrm>
        </p:grpSpPr>
        <p:sp>
          <p:nvSpPr>
            <p:cNvPr id="87" name="Text Box 46"/>
            <p:cNvSpPr txBox="1">
              <a:spLocks noChangeArrowheads="1"/>
            </p:cNvSpPr>
            <p:nvPr/>
          </p:nvSpPr>
          <p:spPr bwMode="gray">
            <a:xfrm>
              <a:off x="1352" y="2485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8" name="Oval 47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Oval 48"/>
            <p:cNvSpPr>
              <a:spLocks noChangeArrowheads="1"/>
            </p:cNvSpPr>
            <p:nvPr/>
          </p:nvSpPr>
          <p:spPr bwMode="gray">
            <a:xfrm>
              <a:off x="1274" y="2437"/>
              <a:ext cx="384" cy="38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Oval 49"/>
            <p:cNvSpPr>
              <a:spLocks noChangeArrowheads="1"/>
            </p:cNvSpPr>
            <p:nvPr/>
          </p:nvSpPr>
          <p:spPr bwMode="gray">
            <a:xfrm>
              <a:off x="1299" y="2462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Oval 50"/>
            <p:cNvSpPr>
              <a:spLocks noChangeArrowheads="1"/>
            </p:cNvSpPr>
            <p:nvPr/>
          </p:nvSpPr>
          <p:spPr bwMode="gray">
            <a:xfrm>
              <a:off x="1299" y="2463"/>
              <a:ext cx="334" cy="33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Oval 51"/>
            <p:cNvSpPr>
              <a:spLocks noChangeArrowheads="1"/>
            </p:cNvSpPr>
            <p:nvPr/>
          </p:nvSpPr>
          <p:spPr bwMode="gray">
            <a:xfrm>
              <a:off x="1317" y="2479"/>
              <a:ext cx="300" cy="300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Oval 52"/>
            <p:cNvSpPr>
              <a:spLocks noChangeArrowheads="1"/>
            </p:cNvSpPr>
            <p:nvPr/>
          </p:nvSpPr>
          <p:spPr bwMode="gray">
            <a:xfrm>
              <a:off x="1322" y="2484"/>
              <a:ext cx="291" cy="291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gray">
            <a:xfrm>
              <a:off x="1326" y="2486"/>
              <a:ext cx="283" cy="2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5" name="Oval 54"/>
            <p:cNvSpPr>
              <a:spLocks noChangeArrowheads="1"/>
            </p:cNvSpPr>
            <p:nvPr/>
          </p:nvSpPr>
          <p:spPr bwMode="gray">
            <a:xfrm>
              <a:off x="1329" y="2488"/>
              <a:ext cx="270" cy="26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96" name="Oval 55"/>
            <p:cNvSpPr>
              <a:spLocks noChangeArrowheads="1"/>
            </p:cNvSpPr>
            <p:nvPr/>
          </p:nvSpPr>
          <p:spPr bwMode="gray">
            <a:xfrm>
              <a:off x="1344" y="2496"/>
              <a:ext cx="240" cy="21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97" name="Text Box 56"/>
          <p:cNvSpPr txBox="1">
            <a:spLocks noChangeArrowheads="1"/>
          </p:cNvSpPr>
          <p:nvPr/>
        </p:nvSpPr>
        <p:spPr bwMode="gray">
          <a:xfrm>
            <a:off x="2147888" y="6189663"/>
            <a:ext cx="3561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quan về Samba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buClr>
                <a:schemeClr val="tx1"/>
              </a:buClr>
              <a:tabLst>
                <a:tab pos="2408238" algn="l"/>
              </a:tabLst>
            </a:pPr>
            <a:r>
              <a:rPr lang="en-US" smtClean="0"/>
              <a:t>Samba là chương trình tiện ích hỗ trợ việc  chia sẻ tài nguyên cho những máy khác như Linux, Windows.</a:t>
            </a:r>
          </a:p>
          <a:p>
            <a:pPr algn="just">
              <a:buClr>
                <a:schemeClr val="tx1"/>
              </a:buClr>
              <a:tabLst>
                <a:tab pos="2408238" algn="l"/>
              </a:tabLst>
            </a:pPr>
            <a:r>
              <a:rPr lang="en-US" smtClean="0"/>
              <a:t>Bộ Samba gồm nhiều thành phần :</a:t>
            </a:r>
          </a:p>
          <a:p>
            <a:pPr lvl="1" algn="just">
              <a:tabLst>
                <a:tab pos="2408238" algn="l"/>
              </a:tabLst>
            </a:pPr>
            <a:r>
              <a:rPr lang="en-US" smtClean="0"/>
              <a:t>smbd	: Cung cấp dịch vụ in ấn.</a:t>
            </a:r>
          </a:p>
          <a:p>
            <a:pPr lvl="1" algn="just">
              <a:tabLst>
                <a:tab pos="2408238" algn="l"/>
              </a:tabLst>
            </a:pPr>
            <a:r>
              <a:rPr lang="en-US" smtClean="0"/>
              <a:t>nmbd	: Hỗ trợ dịch vụ tên NETBIOS.</a:t>
            </a:r>
          </a:p>
          <a:p>
            <a:pPr lvl="1" algn="just">
              <a:tabLst>
                <a:tab pos="2408238" algn="l"/>
              </a:tabLst>
            </a:pPr>
            <a:r>
              <a:rPr lang="en-US" smtClean="0"/>
              <a:t>smbclient	: Dùng khi truy cập tài nguyên.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và khởi động Samba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u="sng" smtClean="0"/>
              <a:t>Cài đặt Samba</a:t>
            </a:r>
            <a:r>
              <a:rPr lang="en-US" smtClean="0"/>
              <a:t> :</a:t>
            </a:r>
          </a:p>
          <a:p>
            <a:pPr algn="just">
              <a:buClr>
                <a:schemeClr val="tx1"/>
              </a:buClr>
              <a:buNone/>
            </a:pPr>
            <a:r>
              <a:rPr lang="en-US" smtClean="0"/>
              <a:t>	Chúng ta có thể cài đặt Samba trong quá trình cài </a:t>
            </a:r>
            <a:r>
              <a:rPr lang="en-US" smtClean="0"/>
              <a:t>Linux hoặc </a:t>
            </a:r>
            <a:r>
              <a:rPr lang="en-US" smtClean="0"/>
              <a:t>cài sau bằng tiện ích RPM. Các tập tin này bao gồm :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system-config-samba-1.2.15-0.fc2.1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samba-3.0.7-2.fc2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samba-client-3.0.7-2.fc2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samba-common-3.0.7-2.fc2</a:t>
            </a:r>
          </a:p>
          <a:p>
            <a:pPr lvl="1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samba-swat-3.0.7-2.fc2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và khởi động Samba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Khởi động Samba tại thời điểm boot của hệ thống chkconfig</a:t>
            </a:r>
            <a:r>
              <a:rPr lang="en-US" smtClean="0"/>
              <a:t> :</a:t>
            </a:r>
          </a:p>
          <a:p>
            <a:pPr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smtClean="0"/>
              <a:t>	#</a:t>
            </a:r>
            <a:r>
              <a:rPr lang="en-US" smtClean="0">
                <a:solidFill>
                  <a:schemeClr val="accent1"/>
                </a:solidFill>
              </a:rPr>
              <a:t>chkconfig  smb  on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Ta có thể start/stop/restart samba</a:t>
            </a:r>
            <a:r>
              <a:rPr lang="en-US" smtClean="0"/>
              <a:t> 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#</a:t>
            </a:r>
            <a:r>
              <a:rPr lang="en-US" smtClean="0">
                <a:solidFill>
                  <a:schemeClr val="accent1"/>
                </a:solidFill>
              </a:rPr>
              <a:t>service  smb  start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#</a:t>
            </a:r>
            <a:r>
              <a:rPr lang="en-US" smtClean="0">
                <a:solidFill>
                  <a:schemeClr val="accent1"/>
                </a:solidFill>
              </a:rPr>
              <a:t>service  smb  stop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#</a:t>
            </a:r>
            <a:r>
              <a:rPr lang="en-US" smtClean="0">
                <a:solidFill>
                  <a:schemeClr val="accent1"/>
                </a:solidFill>
              </a:rPr>
              <a:t>service  smb  restart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u="sng" smtClean="0"/>
              <a:t>Kiểm tra</a:t>
            </a:r>
            <a:r>
              <a:rPr lang="en-US" smtClean="0"/>
              <a:t> 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smtClean="0"/>
              <a:t>#</a:t>
            </a:r>
            <a:r>
              <a:rPr lang="en-US" smtClean="0">
                <a:solidFill>
                  <a:schemeClr val="accent1"/>
                </a:solidFill>
              </a:rPr>
              <a:t>pgrep  smb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Samba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u="sng" smtClean="0"/>
              <a:t>Có nhiều cách</a:t>
            </a:r>
            <a:r>
              <a:rPr lang="en-US" smtClean="0"/>
              <a:t> :</a:t>
            </a:r>
          </a:p>
          <a:p>
            <a:pPr lvl="1"/>
            <a:r>
              <a:rPr lang="en-US" smtClean="0"/>
              <a:t>Chỉnh sửa trực tíêp vào tập tin smb.conf</a:t>
            </a:r>
          </a:p>
          <a:p>
            <a:pPr lvl="1"/>
            <a:r>
              <a:rPr lang="en-US" smtClean="0"/>
              <a:t>linuxconf</a:t>
            </a:r>
          </a:p>
          <a:p>
            <a:pPr lvl="1"/>
            <a:r>
              <a:rPr lang="en-US" smtClean="0"/>
              <a:t>SWAT</a:t>
            </a:r>
          </a:p>
          <a:p>
            <a:pPr algn="just">
              <a:buClr>
                <a:schemeClr val="tx1"/>
              </a:buClr>
            </a:pPr>
            <a:r>
              <a:rPr lang="en-US" smtClean="0">
                <a:solidFill>
                  <a:schemeClr val="accent1"/>
                </a:solidFill>
              </a:rPr>
              <a:t>/etc/samba/smb.conf </a:t>
            </a:r>
            <a:r>
              <a:rPr lang="en-US" smtClean="0"/>
              <a:t>: là tập tin cấu hình chính của samba. Tập tin này có nhiều phần, mỗi phần bắt đầu bằng dấu […] và tiếp tục đến bắt đầu của phần mới. Những dòng bắt đầu bằng dấu ; hay # là những dòng chú thích.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Samba (2)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5029200"/>
          </a:xfrm>
        </p:spPr>
        <p:txBody>
          <a:bodyPr/>
          <a:lstStyle/>
          <a:p>
            <a:pPr algn="just">
              <a:buClr>
                <a:schemeClr val="tx1"/>
              </a:buClr>
            </a:pPr>
            <a:r>
              <a:rPr lang="en-US" smtClean="0"/>
              <a:t>Cú pháp của mỗi dòng :</a:t>
            </a:r>
          </a:p>
          <a:p>
            <a:pPr lvl="1">
              <a:buFontTx/>
              <a:buNone/>
            </a:pPr>
            <a:r>
              <a:rPr lang="en-US" smtClean="0"/>
              <a:t>Paramater=value</a:t>
            </a:r>
          </a:p>
          <a:p>
            <a:pPr>
              <a:buNone/>
            </a:pPr>
            <a:r>
              <a:rPr lang="en-US" smtClean="0"/>
              <a:t>Các thành phần trong tập tin cấu hình :</a:t>
            </a:r>
          </a:p>
          <a:p>
            <a:pPr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graphicFrame>
        <p:nvGraphicFramePr>
          <p:cNvPr id="4" name="Group 38"/>
          <p:cNvGraphicFramePr>
            <a:graphicFrameLocks/>
          </p:cNvGraphicFramePr>
          <p:nvPr/>
        </p:nvGraphicFramePr>
        <p:xfrm>
          <a:off x="609600" y="3124200"/>
          <a:ext cx="8229600" cy="3124200"/>
        </p:xfrm>
        <a:graphic>
          <a:graphicData uri="http://schemas.openxmlformats.org/drawingml/2006/table">
            <a:tbl>
              <a:tblPr/>
              <a:tblGrid>
                <a:gridCol w="2076450"/>
                <a:gridCol w="615315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Thành phần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Giải thích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[global]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tham số cấu hình chung.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[printers]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Chứa các tham số sử dụng cho máy in.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[home]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Chỉ định SMB chia sẻ thư mục của user.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[netlogon]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Chia sẻ logon script.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[profile]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Chia sẻ profile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Samba (3)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848600" cy="5029200"/>
          </a:xfrm>
        </p:spPr>
        <p:txBody>
          <a:bodyPr/>
          <a:lstStyle/>
          <a:p>
            <a:pPr algn="just">
              <a:buClr>
                <a:schemeClr val="tx1"/>
              </a:buClr>
              <a:buNone/>
            </a:pPr>
            <a:r>
              <a:rPr lang="en-US" sz="2000" smtClean="0"/>
              <a:t>	[global]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workgroup = LINUX  </a:t>
            </a:r>
            <a:r>
              <a:rPr lang="en-US" sz="2000" smtClean="0"/>
              <a:t>; chỉ ra nhóm mà máy sẽ tham gia.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server string = Samba Server  </a:t>
            </a:r>
            <a:r>
              <a:rPr lang="en-US" sz="2000" smtClean="0"/>
              <a:t>;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hosts allow = </a:t>
            </a:r>
            <a:r>
              <a:rPr lang="en-US" sz="2000" smtClean="0">
                <a:solidFill>
                  <a:schemeClr val="accent1"/>
                </a:solidFill>
              </a:rPr>
              <a:t>192.168.1.111  192.168.1.112  </a:t>
            </a:r>
            <a:r>
              <a:rPr lang="en-US" sz="2000" smtClean="0"/>
              <a:t>; chỉ định các địa chỉ được phép truy cập đến samba server.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guest account = pcguest  </a:t>
            </a:r>
            <a:r>
              <a:rPr lang="en-US" sz="2000" smtClean="0"/>
              <a:t>; cung cấp username cho 1 account khách trên server. Account này nhận diện những user được dùng dịch vụ samba dành cho khách.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log file = /var/log/samba/smb.%m </a:t>
            </a:r>
            <a:r>
              <a:rPr lang="en-US" sz="2000" smtClean="0"/>
              <a:t>; xác định vị trí tập tin log của từng client truy cập samba.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max log size = 50 </a:t>
            </a:r>
            <a:r>
              <a:rPr lang="en-US" sz="2000" smtClean="0"/>
              <a:t>; kích thước tối đa của tập tin log (KB).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encrypt password = yes  </a:t>
            </a:r>
            <a:r>
              <a:rPr lang="en-US" sz="2000" smtClean="0"/>
              <a:t>; mã hóa mật khẩu.</a:t>
            </a:r>
          </a:p>
          <a:p>
            <a:pPr lvl="1" algn="just">
              <a:buClr>
                <a:schemeClr val="tx1"/>
              </a:buClr>
            </a:pPr>
            <a:r>
              <a:rPr lang="en-US" sz="2000" smtClean="0">
                <a:solidFill>
                  <a:schemeClr val="accent1"/>
                </a:solidFill>
              </a:rPr>
              <a:t>smb passwd file = /etc/samba/smbpasswd  </a:t>
            </a:r>
            <a:r>
              <a:rPr lang="en-US" sz="2000" smtClean="0"/>
              <a:t>; tập tin lưu trữ những user được phép truy cập đến server smb.</a:t>
            </a:r>
          </a:p>
          <a:p>
            <a:pPr>
              <a:lnSpc>
                <a:spcPct val="90000"/>
              </a:lnSpc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hình Samba (4)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029200"/>
          </a:xfrm>
        </p:spPr>
        <p:txBody>
          <a:bodyPr/>
          <a:lstStyle/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[homes]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comment = Home Directory</a:t>
            </a:r>
            <a:r>
              <a:rPr lang="en-US" sz="2400" smtClean="0"/>
              <a:t>  ; chỉ định dòng chú thích.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path = %H  </a:t>
            </a:r>
            <a:r>
              <a:rPr lang="en-US" sz="2400" smtClean="0"/>
              <a:t>; chỉ định thư mục gốc cho user.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read only = no  </a:t>
            </a:r>
            <a:r>
              <a:rPr lang="en-US" sz="2400" smtClean="0"/>
              <a:t>; chỉ được quyền đọc trong thư mục path.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valid users = %S  </a:t>
            </a:r>
            <a:r>
              <a:rPr lang="en-US" sz="2400" smtClean="0"/>
              <a:t>; chỉ định tên user được phép truy xuất. Nếu ta cho phép group ta dùng cú pháp @group_name.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browseable = no </a:t>
            </a:r>
            <a:r>
              <a:rPr lang="en-US" sz="2400" smtClean="0"/>
              <a:t> ; hiển thị trên danh sách duyệt mạng.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writeable = yes  </a:t>
            </a:r>
            <a:r>
              <a:rPr lang="en-US" sz="2400" smtClean="0"/>
              <a:t>; chỉ định quyền ghi.</a:t>
            </a:r>
          </a:p>
          <a:p>
            <a:pPr marL="457200" lvl="1" indent="0" algn="just">
              <a:buClr>
                <a:schemeClr val="tx1"/>
              </a:buClr>
              <a:buFontTx/>
              <a:buNone/>
            </a:pPr>
            <a:r>
              <a:rPr lang="en-US" sz="2400" smtClean="0">
                <a:solidFill>
                  <a:schemeClr val="accent1"/>
                </a:solidFill>
              </a:rPr>
              <a:t>create mask = 0750  </a:t>
            </a:r>
            <a:r>
              <a:rPr lang="en-US" sz="2400" smtClean="0"/>
              <a:t>; kiểm tra xem trong số những tập tin tạo ra trong thư mục chia sẻ, thì tập tin nào được phép làm gì.</a:t>
            </a:r>
          </a:p>
          <a:p>
            <a:pPr>
              <a:lnSpc>
                <a:spcPct val="90000"/>
              </a:lnSpc>
              <a:buNone/>
            </a:pPr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1gd">
  <a:themeElements>
    <a:clrScheme name="cdb2004141gd 3">
      <a:dk1>
        <a:srgbClr val="0066CC"/>
      </a:dk1>
      <a:lt1>
        <a:srgbClr val="B1E2FB"/>
      </a:lt1>
      <a:dk2>
        <a:srgbClr val="003399"/>
      </a:dk2>
      <a:lt2>
        <a:srgbClr val="FFFFFF"/>
      </a:lt2>
      <a:accent1>
        <a:srgbClr val="FDC529"/>
      </a:accent1>
      <a:accent2>
        <a:srgbClr val="52C828"/>
      </a:accent2>
      <a:accent3>
        <a:srgbClr val="AAADCA"/>
      </a:accent3>
      <a:accent4>
        <a:srgbClr val="97C1D6"/>
      </a:accent4>
      <a:accent5>
        <a:srgbClr val="FEDFAC"/>
      </a:accent5>
      <a:accent6>
        <a:srgbClr val="49B523"/>
      </a:accent6>
      <a:hlink>
        <a:srgbClr val="72A7F6"/>
      </a:hlink>
      <a:folHlink>
        <a:srgbClr val="A5A5FF"/>
      </a:folHlink>
    </a:clrScheme>
    <a:fontScheme name="cdb2004141gd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db2004141gd 1">
        <a:dk1>
          <a:srgbClr val="7E25CF"/>
        </a:dk1>
        <a:lt1>
          <a:srgbClr val="C6D3FE"/>
        </a:lt1>
        <a:dk2>
          <a:srgbClr val="512175"/>
        </a:dk2>
        <a:lt2>
          <a:srgbClr val="FFFFFF"/>
        </a:lt2>
        <a:accent1>
          <a:srgbClr val="FFCC66"/>
        </a:accent1>
        <a:accent2>
          <a:srgbClr val="6ABA42"/>
        </a:accent2>
        <a:accent3>
          <a:srgbClr val="B3ABBD"/>
        </a:accent3>
        <a:accent4>
          <a:srgbClr val="A9B4D9"/>
        </a:accent4>
        <a:accent5>
          <a:srgbClr val="FFE2B8"/>
        </a:accent5>
        <a:accent6>
          <a:srgbClr val="5FA83B"/>
        </a:accent6>
        <a:hlink>
          <a:srgbClr val="3399FF"/>
        </a:hlink>
        <a:folHlink>
          <a:srgbClr val="43A8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2">
        <a:dk1>
          <a:srgbClr val="009999"/>
        </a:dk1>
        <a:lt1>
          <a:srgbClr val="E2E2D6"/>
        </a:lt1>
        <a:dk2>
          <a:srgbClr val="005986"/>
        </a:dk2>
        <a:lt2>
          <a:srgbClr val="FFFFFF"/>
        </a:lt2>
        <a:accent1>
          <a:srgbClr val="12D2C9"/>
        </a:accent1>
        <a:accent2>
          <a:srgbClr val="3574C7"/>
        </a:accent2>
        <a:accent3>
          <a:srgbClr val="AAB5C3"/>
        </a:accent3>
        <a:accent4>
          <a:srgbClr val="C1C1B7"/>
        </a:accent4>
        <a:accent5>
          <a:srgbClr val="AAE5E1"/>
        </a:accent5>
        <a:accent6>
          <a:srgbClr val="2F68B4"/>
        </a:accent6>
        <a:hlink>
          <a:srgbClr val="1EBABA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db2004141gd 3">
        <a:dk1>
          <a:srgbClr val="0066CC"/>
        </a:dk1>
        <a:lt1>
          <a:srgbClr val="B1E2FB"/>
        </a:lt1>
        <a:dk2>
          <a:srgbClr val="003399"/>
        </a:dk2>
        <a:lt2>
          <a:srgbClr val="FFFFFF"/>
        </a:lt2>
        <a:accent1>
          <a:srgbClr val="FDC529"/>
        </a:accent1>
        <a:accent2>
          <a:srgbClr val="52C828"/>
        </a:accent2>
        <a:accent3>
          <a:srgbClr val="AAADCA"/>
        </a:accent3>
        <a:accent4>
          <a:srgbClr val="97C1D6"/>
        </a:accent4>
        <a:accent5>
          <a:srgbClr val="FEDFAC"/>
        </a:accent5>
        <a:accent6>
          <a:srgbClr val="49B523"/>
        </a:accent6>
        <a:hlink>
          <a:srgbClr val="72A7F6"/>
        </a:hlink>
        <a:folHlink>
          <a:srgbClr val="A5A5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cdb2004141gd</Template>
  <TotalTime>497</TotalTime>
  <Words>652</Words>
  <Application>Microsoft Office PowerPoint</Application>
  <PresentationFormat>On-screen Show (4:3)</PresentationFormat>
  <Paragraphs>161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cdb2004141gd</vt:lpstr>
      <vt:lpstr>Image</vt:lpstr>
      <vt:lpstr>Linux</vt:lpstr>
      <vt:lpstr>Nội dung</vt:lpstr>
      <vt:lpstr>Tổng quan về Samba</vt:lpstr>
      <vt:lpstr>Cài đặt và khởi động Samba</vt:lpstr>
      <vt:lpstr>Cài đặt và khởi động Samba (2)</vt:lpstr>
      <vt:lpstr>Cấu hình Samba</vt:lpstr>
      <vt:lpstr>Cấu hình Samba (2)</vt:lpstr>
      <vt:lpstr>Cấu hình Samba (3)</vt:lpstr>
      <vt:lpstr>Cấu hình Samba (4)</vt:lpstr>
      <vt:lpstr>Cấu hình Samba (5)</vt:lpstr>
      <vt:lpstr>Cấu hình Samba (60</vt:lpstr>
      <vt:lpstr>Những biến trong file smb.conf</vt:lpstr>
      <vt:lpstr>Những biến trong file smb.conf (2)</vt:lpstr>
      <vt:lpstr>Mã hóa password</vt:lpstr>
      <vt:lpstr>Sử dụng SMBclient</vt:lpstr>
      <vt:lpstr>Truy cập chia sẽ</vt:lpstr>
      <vt:lpstr>Truy cập chia sẽ (2)</vt:lpstr>
      <vt:lpstr>Slide 18</vt:lpstr>
      <vt:lpstr>Slide 19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SonTran</dc:creator>
  <cp:lastModifiedBy>HOANG DUC QUANG</cp:lastModifiedBy>
  <cp:revision>119</cp:revision>
  <dcterms:created xsi:type="dcterms:W3CDTF">2008-09-17T15:37:49Z</dcterms:created>
  <dcterms:modified xsi:type="dcterms:W3CDTF">2009-05-16T00:44:51Z</dcterms:modified>
</cp:coreProperties>
</file>