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3"/>
  </p:handoutMasterIdLst>
  <p:sldIdLst>
    <p:sldId id="256" r:id="rId2"/>
    <p:sldId id="258" r:id="rId3"/>
    <p:sldId id="298" r:id="rId4"/>
    <p:sldId id="299" r:id="rId5"/>
    <p:sldId id="300" r:id="rId6"/>
    <p:sldId id="301" r:id="rId7"/>
    <p:sldId id="302" r:id="rId8"/>
    <p:sldId id="303" r:id="rId9"/>
    <p:sldId id="304" r:id="rId10"/>
    <p:sldId id="305" r:id="rId11"/>
    <p:sldId id="276" r:id="rId12"/>
  </p:sldIdLst>
  <p:sldSz cx="9144000" cy="6858000" type="screen4x3"/>
  <p:notesSz cx="7102475" cy="89916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570"/>
    <a:srgbClr val="000000"/>
    <a:srgbClr val="003295"/>
    <a:srgbClr val="002F8D"/>
    <a:srgbClr val="002A7C"/>
    <a:srgbClr val="777777"/>
    <a:srgbClr val="C0C0C0"/>
    <a:srgbClr val="C4D80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356" autoAdjust="0"/>
  </p:normalViewPr>
  <p:slideViewPr>
    <p:cSldViewPr>
      <p:cViewPr>
        <p:scale>
          <a:sx n="70" d="100"/>
          <a:sy n="70" d="100"/>
        </p:scale>
        <p:origin x="-51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bwMode="auto">
          <a:xfrm>
            <a:off x="0" y="0"/>
            <a:ext cx="3078163" cy="4492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US"/>
          </a:p>
        </p:txBody>
      </p:sp>
      <p:sp>
        <p:nvSpPr>
          <p:cNvPr id="88067" name="Rectangle 3"/>
          <p:cNvSpPr>
            <a:spLocks noGrp="1" noChangeArrowheads="1"/>
          </p:cNvSpPr>
          <p:nvPr>
            <p:ph type="dt" sz="quarter" idx="1"/>
          </p:nvPr>
        </p:nvSpPr>
        <p:spPr bwMode="auto">
          <a:xfrm>
            <a:off x="4022725" y="0"/>
            <a:ext cx="3078163" cy="4492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88068" name="Rectangle 4"/>
          <p:cNvSpPr>
            <a:spLocks noGrp="1" noChangeArrowheads="1"/>
          </p:cNvSpPr>
          <p:nvPr>
            <p:ph type="ftr" sz="quarter" idx="2"/>
          </p:nvPr>
        </p:nvSpPr>
        <p:spPr bwMode="auto">
          <a:xfrm>
            <a:off x="0" y="8540750"/>
            <a:ext cx="3078163" cy="4492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US"/>
          </a:p>
        </p:txBody>
      </p:sp>
      <p:sp>
        <p:nvSpPr>
          <p:cNvPr id="88069" name="Rectangle 5"/>
          <p:cNvSpPr>
            <a:spLocks noGrp="1" noChangeArrowheads="1"/>
          </p:cNvSpPr>
          <p:nvPr>
            <p:ph type="sldNum" sz="quarter" idx="3"/>
          </p:nvPr>
        </p:nvSpPr>
        <p:spPr bwMode="auto">
          <a:xfrm>
            <a:off x="4022725" y="8540750"/>
            <a:ext cx="3078163" cy="4492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704EA4A4-2268-481C-8C06-E1FE6E8913D2}" type="slidenum">
              <a:rPr lang="en-US"/>
              <a:pPr/>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aphicFrame>
        <p:nvGraphicFramePr>
          <p:cNvPr id="3089" name="Object 17"/>
          <p:cNvGraphicFramePr>
            <a:graphicFrameLocks noChangeAspect="1"/>
          </p:cNvGraphicFramePr>
          <p:nvPr/>
        </p:nvGraphicFramePr>
        <p:xfrm>
          <a:off x="0" y="2371725"/>
          <a:ext cx="9144000" cy="4486275"/>
        </p:xfrm>
        <a:graphic>
          <a:graphicData uri="http://schemas.openxmlformats.org/presentationml/2006/ole">
            <p:oleObj spid="_x0000_s3089" name="Image" r:id="rId3" imgW="10438095" imgH="5980952" progId="">
              <p:embed/>
            </p:oleObj>
          </a:graphicData>
        </a:graphic>
      </p:graphicFrame>
      <p:sp>
        <p:nvSpPr>
          <p:cNvPr id="3075" name="Rectangle 3"/>
          <p:cNvSpPr>
            <a:spLocks noGrp="1" noChangeArrowheads="1"/>
          </p:cNvSpPr>
          <p:nvPr>
            <p:ph type="subTitle" idx="1"/>
          </p:nvPr>
        </p:nvSpPr>
        <p:spPr>
          <a:xfrm>
            <a:off x="990600" y="6324600"/>
            <a:ext cx="7086600" cy="533400"/>
          </a:xfrm>
        </p:spPr>
        <p:txBody>
          <a:bodyPr/>
          <a:lstStyle>
            <a:lvl1pPr marL="0" indent="0" algn="ctr">
              <a:buFont typeface="Wingdings" pitchFamily="2" charset="2"/>
              <a:buNone/>
              <a:defRPr sz="1800" b="0">
                <a:solidFill>
                  <a:schemeClr val="tx2"/>
                </a:solidFill>
              </a:defRPr>
            </a:lvl1pPr>
          </a:lstStyle>
          <a:p>
            <a:r>
              <a:rPr lang="en-US"/>
              <a:t>Click to edit Master subtitle style</a:t>
            </a:r>
          </a:p>
        </p:txBody>
      </p:sp>
      <p:sp>
        <p:nvSpPr>
          <p:cNvPr id="3090" name="Rectangle 18"/>
          <p:cNvSpPr>
            <a:spLocks noChangeArrowheads="1"/>
          </p:cNvSpPr>
          <p:nvPr/>
        </p:nvSpPr>
        <p:spPr bwMode="gray">
          <a:xfrm>
            <a:off x="0" y="2349500"/>
            <a:ext cx="9144000" cy="73025"/>
          </a:xfrm>
          <a:prstGeom prst="rect">
            <a:avLst/>
          </a:prstGeom>
          <a:gradFill rotWithShape="1">
            <a:gsLst>
              <a:gs pos="0">
                <a:schemeClr val="bg1"/>
              </a:gs>
              <a:gs pos="50000">
                <a:schemeClr val="accent1"/>
              </a:gs>
              <a:gs pos="100000">
                <a:schemeClr val="bg1"/>
              </a:gs>
            </a:gsLst>
            <a:lin ang="0" scaled="1"/>
          </a:gradFill>
          <a:ln w="9525">
            <a:noFill/>
            <a:miter lim="800000"/>
            <a:headEnd/>
            <a:tailEnd/>
          </a:ln>
          <a:effectLst/>
        </p:spPr>
        <p:txBody>
          <a:bodyPr wrap="none" anchor="ctr"/>
          <a:lstStyle/>
          <a:p>
            <a:endParaRPr lang="en-US"/>
          </a:p>
        </p:txBody>
      </p:sp>
      <p:sp>
        <p:nvSpPr>
          <p:cNvPr id="3091" name="Rectangle 19"/>
          <p:cNvSpPr>
            <a:spLocks noGrp="1" noChangeArrowheads="1"/>
          </p:cNvSpPr>
          <p:nvPr>
            <p:ph type="ctrTitle" sz="quarter"/>
          </p:nvPr>
        </p:nvSpPr>
        <p:spPr>
          <a:xfrm>
            <a:off x="468313" y="1412875"/>
            <a:ext cx="7993062" cy="720725"/>
          </a:xfrm>
          <a:effectLst>
            <a:outerShdw dist="28398" dir="3806097" algn="ctr" rotWithShape="0">
              <a:srgbClr val="000066">
                <a:alpha val="50000"/>
              </a:srgbClr>
            </a:outerShdw>
          </a:effectLst>
        </p:spPr>
        <p:txBody>
          <a:bodyPr/>
          <a:lstStyle>
            <a:lvl1pPr algn="ctr">
              <a:defRPr sz="4400" b="1">
                <a:solidFill>
                  <a:schemeClr val="accent1"/>
                </a:solidFill>
                <a:latin typeface="Verdana" pitchFamily="34" charset="0"/>
              </a:defRPr>
            </a:lvl1pPr>
          </a:lstStyle>
          <a:p>
            <a:r>
              <a:rPr lang="en-US" altLang="ko-KR"/>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F4D71C4-8C03-4374-BBCB-75E0544E9A4B}"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19088"/>
            <a:ext cx="2057400" cy="63007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19088"/>
            <a:ext cx="6019800" cy="63007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B49E63C-4D7A-49A0-A54C-295CC05C525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552233E-D080-442F-9A0B-0AE8CE8FC7F6}"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262F379-CE4F-486F-BF3F-C3EC705F62C3}"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A9EC9AF-440F-4D53-8071-7161E623F359}"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337DF70C-C62D-4243-9DF2-64109E36E02E}"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81D97ADA-4EB9-489E-A51E-2F8E856DCFB1}"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A79B8D38-AF90-4B92-B018-DD2CB0696C3F}"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37E02FB-E5C5-4A43-8BF6-968D88D3CE2C}"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89EF39A-20EB-4CEF-801C-01D3B110D55D}"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shade val="46275"/>
                <a:invGamma/>
              </a:schemeClr>
            </a:gs>
            <a:gs pos="100000">
              <a:schemeClr val="bg1"/>
            </a:gs>
          </a:gsLst>
          <a:lin ang="2700000" scaled="1"/>
        </a:gradFill>
        <a:effectLst/>
      </p:bgPr>
    </p:bg>
    <p:spTree>
      <p:nvGrpSpPr>
        <p:cNvPr id="1" name=""/>
        <p:cNvGrpSpPr/>
        <p:nvPr/>
      </p:nvGrpSpPr>
      <p:grpSpPr>
        <a:xfrm>
          <a:off x="0" y="0"/>
          <a:ext cx="0" cy="0"/>
          <a:chOff x="0" y="0"/>
          <a:chExt cx="0" cy="0"/>
        </a:xfrm>
      </p:grpSpPr>
      <p:graphicFrame>
        <p:nvGraphicFramePr>
          <p:cNvPr id="1039" name="Object 15"/>
          <p:cNvGraphicFramePr>
            <a:graphicFrameLocks noChangeAspect="1"/>
          </p:cNvGraphicFramePr>
          <p:nvPr/>
        </p:nvGraphicFramePr>
        <p:xfrm>
          <a:off x="0" y="0"/>
          <a:ext cx="9144000" cy="1062038"/>
        </p:xfrm>
        <a:graphic>
          <a:graphicData uri="http://schemas.openxmlformats.org/presentationml/2006/ole">
            <p:oleObj spid="_x0000_s1039" name="Image" r:id="rId14" imgW="10387302" imgH="1205924" progId="">
              <p:embed/>
            </p:oleObj>
          </a:graphicData>
        </a:graphic>
      </p:graphicFrame>
      <p:sp>
        <p:nvSpPr>
          <p:cNvPr id="1027" name="Rectangle 3"/>
          <p:cNvSpPr>
            <a:spLocks noGrp="1" noChangeArrowheads="1"/>
          </p:cNvSpPr>
          <p:nvPr>
            <p:ph type="body" idx="1"/>
          </p:nvPr>
        </p:nvSpPr>
        <p:spPr bwMode="auto">
          <a:xfrm>
            <a:off x="457200" y="1371600"/>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4008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vl1pPr>
          </a:lstStyle>
          <a:p>
            <a:endParaRPr lang="en-US"/>
          </a:p>
        </p:txBody>
      </p:sp>
      <p:sp>
        <p:nvSpPr>
          <p:cNvPr id="1029" name="Rectangle 5"/>
          <p:cNvSpPr>
            <a:spLocks noGrp="1" noChangeArrowheads="1"/>
          </p:cNvSpPr>
          <p:nvPr>
            <p:ph type="ftr" sz="quarter" idx="3"/>
          </p:nvPr>
        </p:nvSpPr>
        <p:spPr bwMode="auto">
          <a:xfrm>
            <a:off x="3124200" y="6400800"/>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30" name="Rectangle 6"/>
          <p:cNvSpPr>
            <a:spLocks noGrp="1" noChangeArrowheads="1"/>
          </p:cNvSpPr>
          <p:nvPr>
            <p:ph type="sldNum" sz="quarter" idx="4"/>
          </p:nvPr>
        </p:nvSpPr>
        <p:spPr bwMode="auto">
          <a:xfrm>
            <a:off x="6553200" y="64008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AE539141-F741-44A4-BB29-7106F3FE7EFA}" type="slidenum">
              <a:rPr lang="en-US"/>
              <a:pPr/>
              <a:t>‹#›</a:t>
            </a:fld>
            <a:endParaRPr lang="en-US"/>
          </a:p>
        </p:txBody>
      </p:sp>
      <p:sp>
        <p:nvSpPr>
          <p:cNvPr id="1026" name="Rectangle 2"/>
          <p:cNvSpPr>
            <a:spLocks noGrp="1" noChangeArrowheads="1"/>
          </p:cNvSpPr>
          <p:nvPr>
            <p:ph type="title"/>
          </p:nvPr>
        </p:nvSpPr>
        <p:spPr bwMode="auto">
          <a:xfrm>
            <a:off x="990600" y="319088"/>
            <a:ext cx="7543800"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40" name="Rectangle 16"/>
          <p:cNvSpPr>
            <a:spLocks noChangeArrowheads="1"/>
          </p:cNvSpPr>
          <p:nvPr/>
        </p:nvSpPr>
        <p:spPr bwMode="gray">
          <a:xfrm>
            <a:off x="0" y="1066800"/>
            <a:ext cx="9144000" cy="73025"/>
          </a:xfrm>
          <a:prstGeom prst="rect">
            <a:avLst/>
          </a:prstGeom>
          <a:gradFill rotWithShape="1">
            <a:gsLst>
              <a:gs pos="0">
                <a:schemeClr val="bg1"/>
              </a:gs>
              <a:gs pos="50000">
                <a:schemeClr val="accent1"/>
              </a:gs>
              <a:gs pos="100000">
                <a:schemeClr val="bg1"/>
              </a:gs>
            </a:gsLst>
            <a:lin ang="0" scaled="1"/>
          </a:gradFill>
          <a:ln w="9525">
            <a:noFill/>
            <a:miter lim="800000"/>
            <a:headEnd/>
            <a:tailEnd/>
          </a:ln>
          <a:effectLst/>
        </p:spPr>
        <p:txBody>
          <a:bodyPr wrap="none" anchor="ctr"/>
          <a:lstStyle/>
          <a:p>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rtl="0" fontAlgn="base">
        <a:spcBef>
          <a:spcPct val="0"/>
        </a:spcBef>
        <a:spcAft>
          <a:spcPct val="0"/>
        </a:spcAft>
        <a:defRPr sz="3600">
          <a:solidFill>
            <a:schemeClr val="tx2"/>
          </a:solidFill>
          <a:latin typeface="+mj-lt"/>
          <a:ea typeface="+mj-ea"/>
          <a:cs typeface="+mj-cs"/>
        </a:defRPr>
      </a:lvl1pPr>
      <a:lvl2pPr algn="r" rtl="0" fontAlgn="base">
        <a:spcBef>
          <a:spcPct val="0"/>
        </a:spcBef>
        <a:spcAft>
          <a:spcPct val="0"/>
        </a:spcAft>
        <a:defRPr sz="3600">
          <a:solidFill>
            <a:schemeClr val="tx2"/>
          </a:solidFill>
          <a:latin typeface="Arial" charset="0"/>
        </a:defRPr>
      </a:lvl2pPr>
      <a:lvl3pPr algn="r" rtl="0" fontAlgn="base">
        <a:spcBef>
          <a:spcPct val="0"/>
        </a:spcBef>
        <a:spcAft>
          <a:spcPct val="0"/>
        </a:spcAft>
        <a:defRPr sz="3600">
          <a:solidFill>
            <a:schemeClr val="tx2"/>
          </a:solidFill>
          <a:latin typeface="Arial" charset="0"/>
        </a:defRPr>
      </a:lvl3pPr>
      <a:lvl4pPr algn="r" rtl="0" fontAlgn="base">
        <a:spcBef>
          <a:spcPct val="0"/>
        </a:spcBef>
        <a:spcAft>
          <a:spcPct val="0"/>
        </a:spcAft>
        <a:defRPr sz="3600">
          <a:solidFill>
            <a:schemeClr val="tx2"/>
          </a:solidFill>
          <a:latin typeface="Arial" charset="0"/>
        </a:defRPr>
      </a:lvl4pPr>
      <a:lvl5pPr algn="r" rtl="0" fontAlgn="base">
        <a:spcBef>
          <a:spcPct val="0"/>
        </a:spcBef>
        <a:spcAft>
          <a:spcPct val="0"/>
        </a:spcAft>
        <a:defRPr sz="3600">
          <a:solidFill>
            <a:schemeClr val="tx2"/>
          </a:solidFill>
          <a:latin typeface="Arial" charset="0"/>
        </a:defRPr>
      </a:lvl5pPr>
      <a:lvl6pPr marL="457200" algn="r" rtl="0" fontAlgn="base">
        <a:spcBef>
          <a:spcPct val="0"/>
        </a:spcBef>
        <a:spcAft>
          <a:spcPct val="0"/>
        </a:spcAft>
        <a:defRPr sz="3600">
          <a:solidFill>
            <a:schemeClr val="tx2"/>
          </a:solidFill>
          <a:latin typeface="Arial" charset="0"/>
        </a:defRPr>
      </a:lvl6pPr>
      <a:lvl7pPr marL="914400" algn="r" rtl="0" fontAlgn="base">
        <a:spcBef>
          <a:spcPct val="0"/>
        </a:spcBef>
        <a:spcAft>
          <a:spcPct val="0"/>
        </a:spcAft>
        <a:defRPr sz="3600">
          <a:solidFill>
            <a:schemeClr val="tx2"/>
          </a:solidFill>
          <a:latin typeface="Arial" charset="0"/>
        </a:defRPr>
      </a:lvl7pPr>
      <a:lvl8pPr marL="1371600" algn="r" rtl="0" fontAlgn="base">
        <a:spcBef>
          <a:spcPct val="0"/>
        </a:spcBef>
        <a:spcAft>
          <a:spcPct val="0"/>
        </a:spcAft>
        <a:defRPr sz="3600">
          <a:solidFill>
            <a:schemeClr val="tx2"/>
          </a:solidFill>
          <a:latin typeface="Arial" charset="0"/>
        </a:defRPr>
      </a:lvl8pPr>
      <a:lvl9pPr marL="1828800" algn="r" rtl="0" fontAlgn="base">
        <a:spcBef>
          <a:spcPct val="0"/>
        </a:spcBef>
        <a:spcAft>
          <a:spcPct val="0"/>
        </a:spcAft>
        <a:defRPr sz="3600">
          <a:solidFill>
            <a:schemeClr val="tx2"/>
          </a:solidFill>
          <a:latin typeface="Arial" charset="0"/>
        </a:defRPr>
      </a:lvl9pPr>
    </p:titleStyle>
    <p:bodyStyle>
      <a:lvl1pPr marL="342900" indent="-342900" algn="l" rtl="0" fontAlgn="base">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fontAlgn="base">
        <a:spcBef>
          <a:spcPct val="20000"/>
        </a:spcBef>
        <a:spcAft>
          <a:spcPct val="0"/>
        </a:spcAft>
        <a:buClr>
          <a:schemeClr val="accent1"/>
        </a:buClr>
        <a:buFont typeface="Wingdings" pitchFamily="2" charset="2"/>
        <a:buChar char="§"/>
        <a:defRPr sz="2800">
          <a:solidFill>
            <a:schemeClr val="tx2"/>
          </a:solidFill>
          <a:latin typeface="+mj-lt"/>
        </a:defRPr>
      </a:lvl2pPr>
      <a:lvl3pPr marL="1143000" indent="-228600" algn="l" rtl="0" fontAlgn="base">
        <a:spcBef>
          <a:spcPct val="20000"/>
        </a:spcBef>
        <a:spcAft>
          <a:spcPct val="0"/>
        </a:spcAft>
        <a:buClr>
          <a:schemeClr val="tx1"/>
        </a:buClr>
        <a:buChar char="•"/>
        <a:defRPr sz="2400">
          <a:solidFill>
            <a:schemeClr val="tx2"/>
          </a:solidFill>
          <a:latin typeface="+mj-lt"/>
        </a:defRPr>
      </a:lvl3pPr>
      <a:lvl4pPr marL="1600200" indent="-228600" algn="l" rtl="0" fontAlgn="base">
        <a:spcBef>
          <a:spcPct val="20000"/>
        </a:spcBef>
        <a:spcAft>
          <a:spcPct val="0"/>
        </a:spcAft>
        <a:buChar char="–"/>
        <a:defRPr sz="2000">
          <a:solidFill>
            <a:schemeClr val="tx2"/>
          </a:solidFill>
          <a:latin typeface="+mj-lt"/>
        </a:defRPr>
      </a:lvl4pPr>
      <a:lvl5pPr marL="2057400" indent="-228600" algn="l" rtl="0" fontAlgn="base">
        <a:spcBef>
          <a:spcPct val="20000"/>
        </a:spcBef>
        <a:spcAft>
          <a:spcPct val="0"/>
        </a:spcAft>
        <a:buChar char="»"/>
        <a:defRPr sz="2000">
          <a:solidFill>
            <a:schemeClr val="tx2"/>
          </a:solidFill>
          <a:latin typeface="+mj-lt"/>
        </a:defRPr>
      </a:lvl5pPr>
      <a:lvl6pPr marL="2514600" indent="-228600" algn="l" rtl="0" fontAlgn="base">
        <a:spcBef>
          <a:spcPct val="20000"/>
        </a:spcBef>
        <a:spcAft>
          <a:spcPct val="0"/>
        </a:spcAft>
        <a:buChar char="»"/>
        <a:defRPr sz="2000">
          <a:solidFill>
            <a:schemeClr val="tx2"/>
          </a:solidFill>
          <a:latin typeface="+mj-lt"/>
        </a:defRPr>
      </a:lvl6pPr>
      <a:lvl7pPr marL="2971800" indent="-228600" algn="l" rtl="0" fontAlgn="base">
        <a:spcBef>
          <a:spcPct val="20000"/>
        </a:spcBef>
        <a:spcAft>
          <a:spcPct val="0"/>
        </a:spcAft>
        <a:buChar char="»"/>
        <a:defRPr sz="2000">
          <a:solidFill>
            <a:schemeClr val="tx2"/>
          </a:solidFill>
          <a:latin typeface="+mj-lt"/>
        </a:defRPr>
      </a:lvl7pPr>
      <a:lvl8pPr marL="3429000" indent="-228600" algn="l" rtl="0" fontAlgn="base">
        <a:spcBef>
          <a:spcPct val="20000"/>
        </a:spcBef>
        <a:spcAft>
          <a:spcPct val="0"/>
        </a:spcAft>
        <a:buChar char="»"/>
        <a:defRPr sz="2000">
          <a:solidFill>
            <a:schemeClr val="tx2"/>
          </a:solidFill>
          <a:latin typeface="+mj-lt"/>
        </a:defRPr>
      </a:lvl8pPr>
      <a:lvl9pPr marL="3886200" indent="-228600" algn="l" rtl="0" fontAlgn="base">
        <a:spcBef>
          <a:spcPct val="20000"/>
        </a:spcBef>
        <a:spcAft>
          <a:spcPct val="0"/>
        </a:spcAft>
        <a:buChar char="»"/>
        <a:defRPr sz="2000">
          <a:solidFill>
            <a:schemeClr val="tx2"/>
          </a:solidFill>
          <a:latin typeface="+mj-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09600" y="1219200"/>
            <a:ext cx="7924800" cy="1012825"/>
          </a:xfrm>
        </p:spPr>
        <p:txBody>
          <a:bodyPr/>
          <a:lstStyle/>
          <a:p>
            <a:r>
              <a:rPr lang="en-US" sz="4000" smtClean="0"/>
              <a:t>Linux</a:t>
            </a:r>
            <a:endParaRPr lang="en-US" sz="3600">
              <a:solidFill>
                <a:srgbClr val="C4D806"/>
              </a:solidFill>
            </a:endParaRPr>
          </a:p>
        </p:txBody>
      </p:sp>
      <p:sp>
        <p:nvSpPr>
          <p:cNvPr id="2051" name="Rectangle 3"/>
          <p:cNvSpPr>
            <a:spLocks noGrp="1" noChangeArrowheads="1"/>
          </p:cNvSpPr>
          <p:nvPr>
            <p:ph type="subTitle" idx="1"/>
          </p:nvPr>
        </p:nvSpPr>
        <p:spPr/>
        <p:txBody>
          <a:bodyPr/>
          <a:lstStyle/>
          <a:p>
            <a:r>
              <a:rPr lang="en-US" err="1" smtClean="0"/>
              <a:t>Hoàng</a:t>
            </a:r>
            <a:r>
              <a:rPr lang="en-US" smtClean="0"/>
              <a:t> </a:t>
            </a:r>
            <a:r>
              <a:rPr lang="en-US" err="1" smtClean="0"/>
              <a:t>Đức</a:t>
            </a:r>
            <a:r>
              <a:rPr lang="en-US" smtClean="0"/>
              <a:t> </a:t>
            </a:r>
            <a:r>
              <a:rPr lang="en-US" err="1" smtClean="0"/>
              <a:t>Quang</a:t>
            </a:r>
            <a:endParaRPr lang="en-US"/>
          </a:p>
        </p:txBody>
      </p:sp>
      <p:sp>
        <p:nvSpPr>
          <p:cNvPr id="4" name="Rectangle 2"/>
          <p:cNvSpPr txBox="1">
            <a:spLocks noChangeArrowheads="1"/>
          </p:cNvSpPr>
          <p:nvPr/>
        </p:nvSpPr>
        <p:spPr bwMode="auto">
          <a:xfrm>
            <a:off x="609600" y="4114800"/>
            <a:ext cx="7924800" cy="1012825"/>
          </a:xfrm>
          <a:prstGeom prst="rect">
            <a:avLst/>
          </a:prstGeom>
          <a:noFill/>
          <a:ln w="9525">
            <a:noFill/>
            <a:miter lim="800000"/>
            <a:headEnd/>
            <a:tailEnd/>
          </a:ln>
          <a:effectLst>
            <a:outerShdw dist="28398" dir="3806097" algn="ctr" rotWithShape="0">
              <a:srgbClr val="000066">
                <a:alpha val="50000"/>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000" b="1" i="0" u="none" strike="noStrike" kern="0" cap="none" spc="0" normalizeH="0" baseline="0" noProof="0" smtClean="0">
                <a:ln>
                  <a:noFill/>
                </a:ln>
                <a:solidFill>
                  <a:schemeClr val="accent1"/>
                </a:solidFill>
                <a:effectLst/>
                <a:uLnTx/>
                <a:uFillTx/>
                <a:latin typeface="Verdana" pitchFamily="34" charset="0"/>
                <a:ea typeface="+mj-ea"/>
                <a:cs typeface="+mj-cs"/>
              </a:rPr>
              <a:t>NFS</a:t>
            </a:r>
            <a:endParaRPr kumimoji="0" lang="en-US" sz="3600" b="1" i="0" u="none" strike="noStrike" kern="0" cap="none" spc="0" normalizeH="0" baseline="0" noProof="0">
              <a:ln>
                <a:noFill/>
              </a:ln>
              <a:solidFill>
                <a:srgbClr val="C4D806"/>
              </a:solidFill>
              <a:effectLst/>
              <a:uLnTx/>
              <a:uFillTx/>
              <a:latin typeface="Verdana" pitchFamily="34" charset="0"/>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Cấu hình NFS (5)</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buClr>
                <a:schemeClr val="tx1"/>
              </a:buClr>
            </a:pPr>
            <a:r>
              <a:rPr lang="en-US" u="sng" smtClean="0"/>
              <a:t>Theo dõi và xử lý sự cố trên NFS Server</a:t>
            </a:r>
            <a:r>
              <a:rPr lang="en-US" smtClean="0"/>
              <a:t> :</a:t>
            </a:r>
          </a:p>
          <a:p>
            <a:pPr lvl="1">
              <a:buClr>
                <a:schemeClr val="tx1"/>
              </a:buClr>
            </a:pPr>
            <a:r>
              <a:rPr lang="en-US" u="sng" smtClean="0"/>
              <a:t>Liệt kê các export directory</a:t>
            </a:r>
            <a:r>
              <a:rPr lang="en-US" smtClean="0"/>
              <a:t> :</a:t>
            </a:r>
          </a:p>
          <a:p>
            <a:pPr lvl="1">
              <a:buClr>
                <a:schemeClr val="tx1"/>
              </a:buClr>
              <a:buFontTx/>
              <a:buNone/>
            </a:pPr>
            <a:r>
              <a:rPr lang="en-US" smtClean="0">
                <a:solidFill>
                  <a:schemeClr val="accent1"/>
                </a:solidFill>
              </a:rPr>
              <a:t>	#showmount  -a</a:t>
            </a:r>
          </a:p>
          <a:p>
            <a:pPr lvl="1">
              <a:buClr>
                <a:schemeClr val="tx1"/>
              </a:buClr>
            </a:pPr>
            <a:r>
              <a:rPr lang="en-US" u="sng" smtClean="0"/>
              <a:t>Liệt kê các mounting file system</a:t>
            </a:r>
            <a:r>
              <a:rPr lang="en-US" smtClean="0"/>
              <a:t> :</a:t>
            </a:r>
          </a:p>
          <a:p>
            <a:pPr lvl="1">
              <a:buClr>
                <a:schemeClr val="tx1"/>
              </a:buClr>
              <a:buFontTx/>
              <a:buNone/>
            </a:pPr>
            <a:r>
              <a:rPr lang="en-US" smtClean="0">
                <a:solidFill>
                  <a:schemeClr val="accent1"/>
                </a:solidFill>
              </a:rPr>
              <a:t>	#df  -F  nfs</a:t>
            </a:r>
          </a:p>
          <a:p>
            <a:pPr lvl="1">
              <a:buClr>
                <a:schemeClr val="tx1"/>
              </a:buClr>
            </a:pPr>
            <a:r>
              <a:rPr lang="en-US" u="sng" smtClean="0"/>
              <a:t>Thống kê lỗi trên NFS</a:t>
            </a:r>
            <a:r>
              <a:rPr lang="en-US" smtClean="0"/>
              <a:t> :</a:t>
            </a:r>
          </a:p>
          <a:p>
            <a:pPr lvl="1">
              <a:buClr>
                <a:schemeClr val="tx1"/>
              </a:buClr>
              <a:buFontTx/>
              <a:buNone/>
            </a:pPr>
            <a:r>
              <a:rPr lang="en-US" smtClean="0">
                <a:solidFill>
                  <a:schemeClr val="accent1"/>
                </a:solidFill>
              </a:rPr>
              <a:t>	#nfsstat  -s</a:t>
            </a:r>
          </a:p>
          <a:p>
            <a:pPr>
              <a:lnSpc>
                <a:spcPct val="90000"/>
              </a:lnSpc>
            </a:pPr>
            <a:endParaRPr lang="en-US"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subTitle" idx="1"/>
          </p:nvPr>
        </p:nvSpPr>
        <p:spPr>
          <a:xfrm>
            <a:off x="4038600" y="3722688"/>
            <a:ext cx="3886200" cy="457200"/>
          </a:xfrm>
        </p:spPr>
        <p:txBody>
          <a:bodyPr/>
          <a:lstStyle/>
          <a:p>
            <a:endParaRPr lang="en-US" sz="1600"/>
          </a:p>
        </p:txBody>
      </p:sp>
      <p:sp>
        <p:nvSpPr>
          <p:cNvPr id="83971" name="WordArt 3"/>
          <p:cNvSpPr>
            <a:spLocks noChangeArrowheads="1" noChangeShapeType="1" noTextEdit="1"/>
          </p:cNvSpPr>
          <p:nvPr/>
        </p:nvSpPr>
        <p:spPr bwMode="gray">
          <a:xfrm>
            <a:off x="3581400" y="2819400"/>
            <a:ext cx="4724400" cy="762000"/>
          </a:xfrm>
          <a:prstGeom prst="rect">
            <a:avLst/>
          </a:prstGeom>
        </p:spPr>
        <p:txBody>
          <a:bodyPr wrap="none" fromWordArt="1">
            <a:prstTxWarp prst="textDeflate">
              <a:avLst>
                <a:gd name="adj" fmla="val 0"/>
              </a:avLst>
            </a:prstTxWarp>
          </a:bodyPr>
          <a:lstStyle/>
          <a:p>
            <a:r>
              <a:rPr lang="en-US" sz="5400" b="1" kern="10" smtClean="0">
                <a:ln w="19050">
                  <a:solidFill>
                    <a:schemeClr val="tx2"/>
                  </a:solidFill>
                  <a:round/>
                  <a:headEnd/>
                  <a:tailEnd/>
                </a:ln>
                <a:gradFill rotWithShape="1">
                  <a:gsLst>
                    <a:gs pos="0">
                      <a:schemeClr val="accent1"/>
                    </a:gs>
                    <a:gs pos="100000">
                      <a:schemeClr val="hlink"/>
                    </a:gs>
                  </a:gsLst>
                  <a:lin ang="5400000" scaled="1"/>
                </a:gradFill>
                <a:effectLst>
                  <a:outerShdw dist="89803" dir="2700000" algn="ctr" rotWithShape="0">
                    <a:srgbClr val="000000">
                      <a:alpha val="50000"/>
                    </a:srgbClr>
                  </a:outerShdw>
                </a:effectLst>
                <a:latin typeface="Verdana"/>
                <a:ea typeface="Verdana"/>
                <a:cs typeface="Verdana"/>
              </a:rPr>
              <a:t>Thank You !</a:t>
            </a:r>
            <a:endParaRPr lang="en-US" sz="5400" b="1" kern="10">
              <a:ln w="19050">
                <a:solidFill>
                  <a:schemeClr val="tx2"/>
                </a:solidFill>
                <a:round/>
                <a:headEnd/>
                <a:tailEnd/>
              </a:ln>
              <a:gradFill rotWithShape="1">
                <a:gsLst>
                  <a:gs pos="0">
                    <a:schemeClr val="accent1"/>
                  </a:gs>
                  <a:gs pos="100000">
                    <a:schemeClr val="hlink"/>
                  </a:gs>
                </a:gsLst>
                <a:lin ang="5400000" scaled="1"/>
              </a:gradFill>
              <a:effectLst>
                <a:outerShdw dist="89803" dir="2700000" algn="ctr" rotWithShape="0">
                  <a:srgbClr val="000000">
                    <a:alpha val="50000"/>
                  </a:srgbClr>
                </a:outerShdw>
              </a:effectLst>
              <a:latin typeface="Verdana"/>
              <a:ea typeface="Verdana"/>
              <a:cs typeface="Verdan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58" name="Rectangle 22"/>
          <p:cNvSpPr>
            <a:spLocks noGrp="1" noChangeArrowheads="1"/>
          </p:cNvSpPr>
          <p:nvPr>
            <p:ph type="title"/>
          </p:nvPr>
        </p:nvSpPr>
        <p:spPr/>
        <p:txBody>
          <a:bodyPr/>
          <a:lstStyle/>
          <a:p>
            <a:r>
              <a:rPr lang="en-US" err="1" smtClean="0"/>
              <a:t>Nội</a:t>
            </a:r>
            <a:r>
              <a:rPr lang="en-US" smtClean="0"/>
              <a:t> dung</a:t>
            </a:r>
            <a:endParaRPr lang="en-US"/>
          </a:p>
        </p:txBody>
      </p:sp>
      <p:grpSp>
        <p:nvGrpSpPr>
          <p:cNvPr id="65548" name="Group 12"/>
          <p:cNvGrpSpPr>
            <a:grpSpLocks/>
          </p:cNvGrpSpPr>
          <p:nvPr/>
        </p:nvGrpSpPr>
        <p:grpSpPr bwMode="auto">
          <a:xfrm>
            <a:off x="2005013" y="2590800"/>
            <a:ext cx="609600" cy="609600"/>
            <a:chOff x="816" y="1872"/>
            <a:chExt cx="384" cy="384"/>
          </a:xfrm>
        </p:grpSpPr>
        <p:sp>
          <p:nvSpPr>
            <p:cNvPr id="65549" name="Oval 13"/>
            <p:cNvSpPr>
              <a:spLocks noChangeArrowheads="1"/>
            </p:cNvSpPr>
            <p:nvPr/>
          </p:nvSpPr>
          <p:spPr bwMode="gray">
            <a:xfrm>
              <a:off x="816" y="1872"/>
              <a:ext cx="384" cy="384"/>
            </a:xfrm>
            <a:prstGeom prst="ellipse">
              <a:avLst/>
            </a:prstGeom>
            <a:gradFill rotWithShape="1">
              <a:gsLst>
                <a:gs pos="0">
                  <a:schemeClr val="accent2">
                    <a:gamma/>
                    <a:tint val="0"/>
                    <a:invGamma/>
                  </a:schemeClr>
                </a:gs>
                <a:gs pos="50000">
                  <a:schemeClr val="accent2"/>
                </a:gs>
                <a:gs pos="100000">
                  <a:schemeClr val="accent2">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65550" name="Oval 14"/>
            <p:cNvSpPr>
              <a:spLocks noChangeArrowheads="1"/>
            </p:cNvSpPr>
            <p:nvPr/>
          </p:nvSpPr>
          <p:spPr bwMode="gray">
            <a:xfrm>
              <a:off x="816" y="1872"/>
              <a:ext cx="384" cy="384"/>
            </a:xfrm>
            <a:prstGeom prst="ellipse">
              <a:avLst/>
            </a:prstGeom>
            <a:gradFill rotWithShape="1">
              <a:gsLst>
                <a:gs pos="0">
                  <a:schemeClr val="accent2">
                    <a:alpha val="32001"/>
                  </a:schemeClr>
                </a:gs>
                <a:gs pos="100000">
                  <a:schemeClr val="accent2">
                    <a:gamma/>
                    <a:shade val="0"/>
                    <a:invGamma/>
                    <a:alpha val="89999"/>
                  </a:schemeClr>
                </a:gs>
              </a:gsLst>
              <a:lin ang="2700000" scaled="1"/>
            </a:gradFill>
            <a:ln w="38100" algn="ctr">
              <a:noFill/>
              <a:round/>
              <a:headEnd/>
              <a:tailEnd/>
            </a:ln>
            <a:effectLst/>
          </p:spPr>
          <p:txBody>
            <a:bodyPr wrap="none" anchor="ctr">
              <a:spAutoFit/>
            </a:bodyPr>
            <a:lstStyle/>
            <a:p>
              <a:endParaRPr lang="en-US"/>
            </a:p>
          </p:txBody>
        </p:sp>
        <p:sp>
          <p:nvSpPr>
            <p:cNvPr id="65551" name="Oval 15"/>
            <p:cNvSpPr>
              <a:spLocks noChangeArrowheads="1"/>
            </p:cNvSpPr>
            <p:nvPr/>
          </p:nvSpPr>
          <p:spPr bwMode="gray">
            <a:xfrm>
              <a:off x="841" y="1897"/>
              <a:ext cx="334" cy="334"/>
            </a:xfrm>
            <a:prstGeom prst="ellipse">
              <a:avLst/>
            </a:prstGeom>
            <a:gradFill rotWithShape="1">
              <a:gsLst>
                <a:gs pos="0">
                  <a:schemeClr val="accent2">
                    <a:gamma/>
                    <a:shade val="54118"/>
                    <a:invGamma/>
                  </a:schemeClr>
                </a:gs>
                <a:gs pos="50000">
                  <a:schemeClr val="accent2"/>
                </a:gs>
                <a:gs pos="100000">
                  <a:schemeClr val="accent2">
                    <a:gamma/>
                    <a:shade val="54118"/>
                    <a:invGamma/>
                  </a:schemeClr>
                </a:gs>
              </a:gsLst>
              <a:lin ang="18900000" scaled="1"/>
            </a:gradFill>
            <a:ln w="38100" algn="ctr">
              <a:noFill/>
              <a:round/>
              <a:headEnd/>
              <a:tailEnd/>
            </a:ln>
            <a:effectLst/>
          </p:spPr>
          <p:txBody>
            <a:bodyPr anchor="ctr">
              <a:spAutoFit/>
            </a:bodyPr>
            <a:lstStyle/>
            <a:p>
              <a:endParaRPr lang="en-US"/>
            </a:p>
          </p:txBody>
        </p:sp>
        <p:sp>
          <p:nvSpPr>
            <p:cNvPr id="65552" name="Oval 16"/>
            <p:cNvSpPr>
              <a:spLocks noChangeArrowheads="1"/>
            </p:cNvSpPr>
            <p:nvPr/>
          </p:nvSpPr>
          <p:spPr bwMode="gray">
            <a:xfrm>
              <a:off x="866" y="1922"/>
              <a:ext cx="334" cy="334"/>
            </a:xfrm>
            <a:prstGeom prst="ellipse">
              <a:avLst/>
            </a:prstGeom>
            <a:gradFill rotWithShape="1">
              <a:gsLst>
                <a:gs pos="0">
                  <a:schemeClr val="accent2">
                    <a:gamma/>
                    <a:shade val="63529"/>
                    <a:invGamma/>
                  </a:schemeClr>
                </a:gs>
                <a:gs pos="100000">
                  <a:schemeClr val="accent2">
                    <a:alpha val="0"/>
                  </a:schemeClr>
                </a:gs>
              </a:gsLst>
              <a:lin ang="2700000" scaled="1"/>
            </a:gradFill>
            <a:ln w="38100" algn="ctr">
              <a:noFill/>
              <a:round/>
              <a:headEnd/>
              <a:tailEnd/>
            </a:ln>
            <a:effectLst/>
          </p:spPr>
          <p:txBody>
            <a:bodyPr anchor="ctr">
              <a:spAutoFit/>
            </a:bodyPr>
            <a:lstStyle/>
            <a:p>
              <a:endParaRPr lang="en-US"/>
            </a:p>
          </p:txBody>
        </p:sp>
        <p:sp>
          <p:nvSpPr>
            <p:cNvPr id="65553" name="Oval 17"/>
            <p:cNvSpPr>
              <a:spLocks noChangeArrowheads="1"/>
            </p:cNvSpPr>
            <p:nvPr/>
          </p:nvSpPr>
          <p:spPr bwMode="gray">
            <a:xfrm>
              <a:off x="859" y="1914"/>
              <a:ext cx="300" cy="300"/>
            </a:xfrm>
            <a:prstGeom prst="ellipse">
              <a:avLst/>
            </a:prstGeom>
            <a:solidFill>
              <a:srgbClr val="333333"/>
            </a:solidFill>
            <a:ln w="38100" algn="ctr">
              <a:noFill/>
              <a:round/>
              <a:headEnd/>
              <a:tailEnd/>
            </a:ln>
            <a:effectLst/>
          </p:spPr>
          <p:txBody>
            <a:bodyPr anchor="ctr">
              <a:spAutoFit/>
            </a:bodyPr>
            <a:lstStyle/>
            <a:p>
              <a:endParaRPr lang="en-US"/>
            </a:p>
          </p:txBody>
        </p:sp>
        <p:sp>
          <p:nvSpPr>
            <p:cNvPr id="65554" name="Oval 18"/>
            <p:cNvSpPr>
              <a:spLocks noChangeArrowheads="1"/>
            </p:cNvSpPr>
            <p:nvPr/>
          </p:nvSpPr>
          <p:spPr bwMode="gray">
            <a:xfrm>
              <a:off x="864" y="1919"/>
              <a:ext cx="291" cy="291"/>
            </a:xfrm>
            <a:prstGeom prst="ellipse">
              <a:avLst/>
            </a:prstGeom>
            <a:gradFill rotWithShape="1">
              <a:gsLst>
                <a:gs pos="0">
                  <a:srgbClr val="C0C0C0">
                    <a:gamma/>
                    <a:shade val="46275"/>
                    <a:invGamma/>
                  </a:srgbClr>
                </a:gs>
                <a:gs pos="100000">
                  <a:srgbClr val="C0C0C0"/>
                </a:gs>
              </a:gsLst>
              <a:lin ang="5400000" scaled="1"/>
            </a:gradFill>
            <a:ln w="9525" algn="ctr">
              <a:noFill/>
              <a:round/>
              <a:headEnd/>
              <a:tailEnd/>
            </a:ln>
            <a:effectLst/>
          </p:spPr>
          <p:txBody>
            <a:bodyPr vert="eaVert" wrap="none" anchor="ctr"/>
            <a:lstStyle/>
            <a:p>
              <a:endParaRPr lang="en-US"/>
            </a:p>
          </p:txBody>
        </p:sp>
        <p:sp>
          <p:nvSpPr>
            <p:cNvPr id="65555" name="Oval 19"/>
            <p:cNvSpPr>
              <a:spLocks noChangeArrowheads="1"/>
            </p:cNvSpPr>
            <p:nvPr/>
          </p:nvSpPr>
          <p:spPr bwMode="gray">
            <a:xfrm>
              <a:off x="868" y="1921"/>
              <a:ext cx="283" cy="283"/>
            </a:xfrm>
            <a:prstGeom prst="ellipse">
              <a:avLst/>
            </a:prstGeom>
            <a:gradFill rotWithShape="1">
              <a:gsLst>
                <a:gs pos="0">
                  <a:srgbClr val="C0C0C0">
                    <a:alpha val="0"/>
                  </a:srgbClr>
                </a:gs>
                <a:gs pos="100000">
                  <a:srgbClr val="C0C0C0">
                    <a:gamma/>
                    <a:tint val="34902"/>
                    <a:invGamma/>
                  </a:srgbClr>
                </a:gs>
              </a:gsLst>
              <a:lin ang="5400000" scaled="1"/>
            </a:gradFill>
            <a:ln w="9525" algn="ctr">
              <a:noFill/>
              <a:round/>
              <a:headEnd/>
              <a:tailEnd/>
            </a:ln>
            <a:effectLst/>
          </p:spPr>
          <p:txBody>
            <a:bodyPr vert="eaVert" wrap="none" anchor="ctr"/>
            <a:lstStyle/>
            <a:p>
              <a:endParaRPr lang="en-US"/>
            </a:p>
          </p:txBody>
        </p:sp>
        <p:sp>
          <p:nvSpPr>
            <p:cNvPr id="65556" name="Oval 20"/>
            <p:cNvSpPr>
              <a:spLocks noChangeArrowheads="1"/>
            </p:cNvSpPr>
            <p:nvPr/>
          </p:nvSpPr>
          <p:spPr bwMode="gray">
            <a:xfrm>
              <a:off x="871" y="1923"/>
              <a:ext cx="270" cy="265"/>
            </a:xfrm>
            <a:prstGeom prst="ellipse">
              <a:avLst/>
            </a:prstGeom>
            <a:gradFill rotWithShape="1">
              <a:gsLst>
                <a:gs pos="0">
                  <a:srgbClr val="C0C0C0">
                    <a:gamma/>
                    <a:shade val="79216"/>
                    <a:invGamma/>
                  </a:srgbClr>
                </a:gs>
                <a:gs pos="100000">
                  <a:srgbClr val="C0C0C0">
                    <a:alpha val="48000"/>
                  </a:srgbClr>
                </a:gs>
              </a:gsLst>
              <a:lin ang="5400000" scaled="1"/>
            </a:gradFill>
            <a:ln w="9525" algn="ctr">
              <a:noFill/>
              <a:round/>
              <a:headEnd/>
              <a:tailEnd/>
            </a:ln>
            <a:effectLst/>
          </p:spPr>
          <p:txBody>
            <a:bodyPr vert="eaVert" wrap="none" anchor="ctr"/>
            <a:lstStyle/>
            <a:p>
              <a:endParaRPr lang="en-US"/>
            </a:p>
          </p:txBody>
        </p:sp>
        <p:sp>
          <p:nvSpPr>
            <p:cNvPr id="65557" name="Oval 21"/>
            <p:cNvSpPr>
              <a:spLocks noChangeArrowheads="1"/>
            </p:cNvSpPr>
            <p:nvPr/>
          </p:nvSpPr>
          <p:spPr bwMode="gray">
            <a:xfrm>
              <a:off x="886" y="1931"/>
              <a:ext cx="240" cy="215"/>
            </a:xfrm>
            <a:prstGeom prst="ellipse">
              <a:avLst/>
            </a:prstGeom>
            <a:gradFill rotWithShape="1">
              <a:gsLst>
                <a:gs pos="0">
                  <a:srgbClr val="C0C0C0">
                    <a:gamma/>
                    <a:tint val="0"/>
                    <a:invGamma/>
                  </a:srgbClr>
                </a:gs>
                <a:gs pos="100000">
                  <a:srgbClr val="C0C0C0">
                    <a:alpha val="38000"/>
                  </a:srgbClr>
                </a:gs>
              </a:gsLst>
              <a:lin ang="5400000" scaled="1"/>
            </a:gradFill>
            <a:ln w="9525" algn="ctr">
              <a:noFill/>
              <a:round/>
              <a:headEnd/>
              <a:tailEnd/>
            </a:ln>
            <a:effectLst/>
          </p:spPr>
          <p:txBody>
            <a:bodyPr vert="eaVert" wrap="none" anchor="ctr"/>
            <a:lstStyle/>
            <a:p>
              <a:endParaRPr lang="en-US"/>
            </a:p>
          </p:txBody>
        </p:sp>
      </p:grpSp>
      <p:sp>
        <p:nvSpPr>
          <p:cNvPr id="65561" name="Line 25"/>
          <p:cNvSpPr>
            <a:spLocks noChangeShapeType="1"/>
          </p:cNvSpPr>
          <p:nvPr/>
        </p:nvSpPr>
        <p:spPr bwMode="auto">
          <a:xfrm>
            <a:off x="2514600" y="3152775"/>
            <a:ext cx="4800600" cy="1588"/>
          </a:xfrm>
          <a:prstGeom prst="line">
            <a:avLst/>
          </a:prstGeom>
          <a:noFill/>
          <a:ln w="25400">
            <a:solidFill>
              <a:schemeClr val="tx2"/>
            </a:solidFill>
            <a:prstDash val="sysDot"/>
            <a:round/>
            <a:headEnd/>
            <a:tailEnd type="oval" w="med" len="med"/>
          </a:ln>
          <a:effectLst/>
        </p:spPr>
        <p:txBody>
          <a:bodyPr wrap="none" anchor="ctr"/>
          <a:lstStyle/>
          <a:p>
            <a:endParaRPr lang="en-US"/>
          </a:p>
        </p:txBody>
      </p:sp>
      <p:sp>
        <p:nvSpPr>
          <p:cNvPr id="65562" name="Text Box 26"/>
          <p:cNvSpPr txBox="1">
            <a:spLocks noChangeArrowheads="1"/>
          </p:cNvSpPr>
          <p:nvPr/>
        </p:nvSpPr>
        <p:spPr bwMode="auto">
          <a:xfrm>
            <a:off x="2743200" y="2619375"/>
            <a:ext cx="4343400" cy="457200"/>
          </a:xfrm>
          <a:prstGeom prst="rect">
            <a:avLst/>
          </a:prstGeom>
          <a:noFill/>
          <a:ln w="9525" algn="ctr">
            <a:noFill/>
            <a:miter lim="800000"/>
            <a:headEnd/>
            <a:tailEnd/>
          </a:ln>
          <a:effectLst/>
        </p:spPr>
        <p:txBody>
          <a:bodyPr>
            <a:spAutoFit/>
          </a:bodyPr>
          <a:lstStyle/>
          <a:p>
            <a:pPr algn="l" eaLnBrk="0" hangingPunct="0"/>
            <a:r>
              <a:rPr lang="en-US" sz="2400" smtClean="0"/>
              <a:t>Cài đặt NFS</a:t>
            </a:r>
            <a:endParaRPr lang="en-US" sz="2400"/>
          </a:p>
        </p:txBody>
      </p:sp>
      <p:sp>
        <p:nvSpPr>
          <p:cNvPr id="65578" name="Text Box 42"/>
          <p:cNvSpPr txBox="1">
            <a:spLocks noChangeArrowheads="1"/>
          </p:cNvSpPr>
          <p:nvPr/>
        </p:nvSpPr>
        <p:spPr bwMode="gray">
          <a:xfrm>
            <a:off x="2133600" y="2674938"/>
            <a:ext cx="354013" cy="457200"/>
          </a:xfrm>
          <a:prstGeom prst="rect">
            <a:avLst/>
          </a:prstGeom>
          <a:noFill/>
          <a:ln w="9525" algn="ctr">
            <a:noFill/>
            <a:miter lim="800000"/>
            <a:headEnd/>
            <a:tailEnd/>
          </a:ln>
          <a:effectLst/>
        </p:spPr>
        <p:txBody>
          <a:bodyPr wrap="none">
            <a:spAutoFit/>
          </a:bodyPr>
          <a:lstStyle/>
          <a:p>
            <a:pPr eaLnBrk="0" hangingPunct="0"/>
            <a:r>
              <a:rPr lang="en-US" sz="2400" b="1">
                <a:solidFill>
                  <a:srgbClr val="000000"/>
                </a:solidFill>
              </a:rPr>
              <a:t>2</a:t>
            </a:r>
          </a:p>
        </p:txBody>
      </p:sp>
      <p:sp>
        <p:nvSpPr>
          <p:cNvPr id="65563" name="Line 27"/>
          <p:cNvSpPr>
            <a:spLocks noChangeShapeType="1"/>
          </p:cNvSpPr>
          <p:nvPr/>
        </p:nvSpPr>
        <p:spPr bwMode="auto">
          <a:xfrm>
            <a:off x="2514600" y="4076700"/>
            <a:ext cx="4800600" cy="1588"/>
          </a:xfrm>
          <a:prstGeom prst="line">
            <a:avLst/>
          </a:prstGeom>
          <a:noFill/>
          <a:ln w="25400">
            <a:solidFill>
              <a:schemeClr val="tx2"/>
            </a:solidFill>
            <a:prstDash val="sysDot"/>
            <a:round/>
            <a:headEnd/>
            <a:tailEnd type="oval" w="med" len="med"/>
          </a:ln>
          <a:effectLst/>
        </p:spPr>
        <p:txBody>
          <a:bodyPr wrap="none" anchor="ctr"/>
          <a:lstStyle/>
          <a:p>
            <a:endParaRPr lang="en-US"/>
          </a:p>
        </p:txBody>
      </p:sp>
      <p:sp>
        <p:nvSpPr>
          <p:cNvPr id="65564" name="Text Box 28"/>
          <p:cNvSpPr txBox="1">
            <a:spLocks noChangeArrowheads="1"/>
          </p:cNvSpPr>
          <p:nvPr/>
        </p:nvSpPr>
        <p:spPr bwMode="auto">
          <a:xfrm>
            <a:off x="2743200" y="3543300"/>
            <a:ext cx="4343400" cy="457200"/>
          </a:xfrm>
          <a:prstGeom prst="rect">
            <a:avLst/>
          </a:prstGeom>
          <a:noFill/>
          <a:ln w="9525" algn="ctr">
            <a:noFill/>
            <a:miter lim="800000"/>
            <a:headEnd/>
            <a:tailEnd/>
          </a:ln>
          <a:effectLst/>
        </p:spPr>
        <p:txBody>
          <a:bodyPr>
            <a:spAutoFit/>
          </a:bodyPr>
          <a:lstStyle/>
          <a:p>
            <a:pPr algn="l" eaLnBrk="0" hangingPunct="0"/>
            <a:r>
              <a:rPr lang="en-US" sz="2400" smtClean="0"/>
              <a:t>Cấu hình NFS</a:t>
            </a:r>
            <a:endParaRPr lang="en-US" sz="2400">
              <a:solidFill>
                <a:schemeClr val="tx2"/>
              </a:solidFill>
            </a:endParaRPr>
          </a:p>
        </p:txBody>
      </p:sp>
      <p:grpSp>
        <p:nvGrpSpPr>
          <p:cNvPr id="65593" name="Group 57"/>
          <p:cNvGrpSpPr>
            <a:grpSpLocks/>
          </p:cNvGrpSpPr>
          <p:nvPr/>
        </p:nvGrpSpPr>
        <p:grpSpPr bwMode="auto">
          <a:xfrm>
            <a:off x="2022475" y="3505200"/>
            <a:ext cx="609600" cy="609600"/>
            <a:chOff x="1274" y="2437"/>
            <a:chExt cx="384" cy="384"/>
          </a:xfrm>
        </p:grpSpPr>
        <p:sp>
          <p:nvSpPr>
            <p:cNvPr id="65582" name="Text Box 46"/>
            <p:cNvSpPr txBox="1">
              <a:spLocks noChangeArrowheads="1"/>
            </p:cNvSpPr>
            <p:nvPr/>
          </p:nvSpPr>
          <p:spPr bwMode="gray">
            <a:xfrm>
              <a:off x="1352" y="2485"/>
              <a:ext cx="223" cy="288"/>
            </a:xfrm>
            <a:prstGeom prst="rect">
              <a:avLst/>
            </a:prstGeom>
            <a:noFill/>
            <a:ln w="9525" algn="ctr">
              <a:noFill/>
              <a:miter lim="800000"/>
              <a:headEnd/>
              <a:tailEnd/>
            </a:ln>
            <a:effectLst/>
          </p:spPr>
          <p:txBody>
            <a:bodyPr wrap="none">
              <a:spAutoFit/>
            </a:bodyPr>
            <a:lstStyle/>
            <a:p>
              <a:pPr eaLnBrk="0" hangingPunct="0"/>
              <a:r>
                <a:rPr lang="en-US" sz="2400" b="1">
                  <a:solidFill>
                    <a:srgbClr val="000000"/>
                  </a:solidFill>
                </a:rPr>
                <a:t>3</a:t>
              </a:r>
            </a:p>
          </p:txBody>
        </p:sp>
        <p:sp>
          <p:nvSpPr>
            <p:cNvPr id="65583" name="Oval 47"/>
            <p:cNvSpPr>
              <a:spLocks noChangeArrowheads="1"/>
            </p:cNvSpPr>
            <p:nvPr/>
          </p:nvSpPr>
          <p:spPr bwMode="gray">
            <a:xfrm>
              <a:off x="1274" y="2437"/>
              <a:ext cx="384" cy="384"/>
            </a:xfrm>
            <a:prstGeom prst="ellipse">
              <a:avLst/>
            </a:prstGeom>
            <a:solidFill>
              <a:schemeClr val="accent1"/>
            </a:solidFill>
            <a:ln w="38100" algn="ctr">
              <a:noFill/>
              <a:round/>
              <a:headEnd/>
              <a:tailEnd/>
            </a:ln>
            <a:effectLst/>
          </p:spPr>
          <p:txBody>
            <a:bodyPr wrap="none" anchor="ctr">
              <a:spAutoFit/>
            </a:bodyPr>
            <a:lstStyle/>
            <a:p>
              <a:endParaRPr lang="en-US"/>
            </a:p>
          </p:txBody>
        </p:sp>
        <p:sp>
          <p:nvSpPr>
            <p:cNvPr id="65584" name="Oval 48"/>
            <p:cNvSpPr>
              <a:spLocks noChangeArrowheads="1"/>
            </p:cNvSpPr>
            <p:nvPr/>
          </p:nvSpPr>
          <p:spPr bwMode="gray">
            <a:xfrm>
              <a:off x="1274" y="2437"/>
              <a:ext cx="384" cy="384"/>
            </a:xfrm>
            <a:prstGeom prst="ellipse">
              <a:avLst/>
            </a:prstGeom>
            <a:gradFill rotWithShape="1">
              <a:gsLst>
                <a:gs pos="0">
                  <a:schemeClr val="accent1">
                    <a:alpha val="32001"/>
                  </a:schemeClr>
                </a:gs>
                <a:gs pos="100000">
                  <a:schemeClr val="accent1">
                    <a:gamma/>
                    <a:shade val="0"/>
                    <a:invGamma/>
                    <a:alpha val="89999"/>
                  </a:schemeClr>
                </a:gs>
              </a:gsLst>
              <a:lin ang="2700000" scaled="1"/>
            </a:gradFill>
            <a:ln w="38100" algn="ctr">
              <a:noFill/>
              <a:round/>
              <a:headEnd/>
              <a:tailEnd/>
            </a:ln>
            <a:effectLst/>
          </p:spPr>
          <p:txBody>
            <a:bodyPr wrap="none" anchor="ctr">
              <a:spAutoFit/>
            </a:bodyPr>
            <a:lstStyle/>
            <a:p>
              <a:endParaRPr lang="en-US"/>
            </a:p>
          </p:txBody>
        </p:sp>
        <p:sp>
          <p:nvSpPr>
            <p:cNvPr id="65585" name="Oval 49"/>
            <p:cNvSpPr>
              <a:spLocks noChangeArrowheads="1"/>
            </p:cNvSpPr>
            <p:nvPr/>
          </p:nvSpPr>
          <p:spPr bwMode="gray">
            <a:xfrm>
              <a:off x="1299" y="2462"/>
              <a:ext cx="334" cy="334"/>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headEnd/>
              <a:tailEnd/>
            </a:ln>
            <a:effectLst/>
          </p:spPr>
          <p:txBody>
            <a:bodyPr anchor="ctr">
              <a:spAutoFit/>
            </a:bodyPr>
            <a:lstStyle/>
            <a:p>
              <a:endParaRPr lang="en-US"/>
            </a:p>
          </p:txBody>
        </p:sp>
        <p:sp>
          <p:nvSpPr>
            <p:cNvPr id="65586" name="Oval 50"/>
            <p:cNvSpPr>
              <a:spLocks noChangeArrowheads="1"/>
            </p:cNvSpPr>
            <p:nvPr/>
          </p:nvSpPr>
          <p:spPr bwMode="gray">
            <a:xfrm>
              <a:off x="1299" y="2463"/>
              <a:ext cx="334" cy="334"/>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headEnd/>
              <a:tailEnd/>
            </a:ln>
            <a:effectLst/>
          </p:spPr>
          <p:txBody>
            <a:bodyPr anchor="ctr">
              <a:spAutoFit/>
            </a:bodyPr>
            <a:lstStyle/>
            <a:p>
              <a:endParaRPr lang="en-US"/>
            </a:p>
          </p:txBody>
        </p:sp>
        <p:sp>
          <p:nvSpPr>
            <p:cNvPr id="65587" name="Oval 51"/>
            <p:cNvSpPr>
              <a:spLocks noChangeArrowheads="1"/>
            </p:cNvSpPr>
            <p:nvPr/>
          </p:nvSpPr>
          <p:spPr bwMode="gray">
            <a:xfrm>
              <a:off x="1317" y="2479"/>
              <a:ext cx="300" cy="300"/>
            </a:xfrm>
            <a:prstGeom prst="ellipse">
              <a:avLst/>
            </a:prstGeom>
            <a:solidFill>
              <a:srgbClr val="333333"/>
            </a:solidFill>
            <a:ln w="38100" algn="ctr">
              <a:noFill/>
              <a:round/>
              <a:headEnd/>
              <a:tailEnd/>
            </a:ln>
            <a:effectLst/>
          </p:spPr>
          <p:txBody>
            <a:bodyPr anchor="ctr">
              <a:spAutoFit/>
            </a:bodyPr>
            <a:lstStyle/>
            <a:p>
              <a:endParaRPr lang="en-US"/>
            </a:p>
          </p:txBody>
        </p:sp>
        <p:sp>
          <p:nvSpPr>
            <p:cNvPr id="65588" name="Oval 52"/>
            <p:cNvSpPr>
              <a:spLocks noChangeArrowheads="1"/>
            </p:cNvSpPr>
            <p:nvPr/>
          </p:nvSpPr>
          <p:spPr bwMode="gray">
            <a:xfrm>
              <a:off x="1322" y="2484"/>
              <a:ext cx="291" cy="291"/>
            </a:xfrm>
            <a:prstGeom prst="ellipse">
              <a:avLst/>
            </a:prstGeom>
            <a:gradFill rotWithShape="1">
              <a:gsLst>
                <a:gs pos="0">
                  <a:srgbClr val="C0C0C0">
                    <a:gamma/>
                    <a:shade val="46275"/>
                    <a:invGamma/>
                  </a:srgbClr>
                </a:gs>
                <a:gs pos="100000">
                  <a:srgbClr val="C0C0C0"/>
                </a:gs>
              </a:gsLst>
              <a:lin ang="5400000" scaled="1"/>
            </a:gradFill>
            <a:ln w="9525" algn="ctr">
              <a:noFill/>
              <a:round/>
              <a:headEnd/>
              <a:tailEnd/>
            </a:ln>
            <a:effectLst/>
          </p:spPr>
          <p:txBody>
            <a:bodyPr vert="eaVert" wrap="none" anchor="ctr"/>
            <a:lstStyle/>
            <a:p>
              <a:endParaRPr lang="en-US"/>
            </a:p>
          </p:txBody>
        </p:sp>
        <p:sp>
          <p:nvSpPr>
            <p:cNvPr id="65589" name="Oval 53"/>
            <p:cNvSpPr>
              <a:spLocks noChangeArrowheads="1"/>
            </p:cNvSpPr>
            <p:nvPr/>
          </p:nvSpPr>
          <p:spPr bwMode="gray">
            <a:xfrm>
              <a:off x="1326" y="2486"/>
              <a:ext cx="283" cy="283"/>
            </a:xfrm>
            <a:prstGeom prst="ellipse">
              <a:avLst/>
            </a:prstGeom>
            <a:gradFill rotWithShape="1">
              <a:gsLst>
                <a:gs pos="0">
                  <a:srgbClr val="C0C0C0">
                    <a:alpha val="0"/>
                  </a:srgbClr>
                </a:gs>
                <a:gs pos="100000">
                  <a:srgbClr val="C0C0C0">
                    <a:gamma/>
                    <a:tint val="34902"/>
                    <a:invGamma/>
                  </a:srgbClr>
                </a:gs>
              </a:gsLst>
              <a:lin ang="5400000" scaled="1"/>
            </a:gradFill>
            <a:ln w="9525" algn="ctr">
              <a:noFill/>
              <a:round/>
              <a:headEnd/>
              <a:tailEnd/>
            </a:ln>
            <a:effectLst/>
          </p:spPr>
          <p:txBody>
            <a:bodyPr vert="eaVert" wrap="none" anchor="ctr"/>
            <a:lstStyle/>
            <a:p>
              <a:endParaRPr lang="en-US"/>
            </a:p>
          </p:txBody>
        </p:sp>
        <p:sp>
          <p:nvSpPr>
            <p:cNvPr id="65590" name="Oval 54"/>
            <p:cNvSpPr>
              <a:spLocks noChangeArrowheads="1"/>
            </p:cNvSpPr>
            <p:nvPr/>
          </p:nvSpPr>
          <p:spPr bwMode="gray">
            <a:xfrm>
              <a:off x="1329" y="2488"/>
              <a:ext cx="270" cy="265"/>
            </a:xfrm>
            <a:prstGeom prst="ellipse">
              <a:avLst/>
            </a:prstGeom>
            <a:gradFill rotWithShape="1">
              <a:gsLst>
                <a:gs pos="0">
                  <a:srgbClr val="C0C0C0">
                    <a:gamma/>
                    <a:shade val="79216"/>
                    <a:invGamma/>
                  </a:srgbClr>
                </a:gs>
                <a:gs pos="100000">
                  <a:srgbClr val="C0C0C0">
                    <a:alpha val="48000"/>
                  </a:srgbClr>
                </a:gs>
              </a:gsLst>
              <a:lin ang="5400000" scaled="1"/>
            </a:gradFill>
            <a:ln w="9525" algn="ctr">
              <a:noFill/>
              <a:round/>
              <a:headEnd/>
              <a:tailEnd/>
            </a:ln>
            <a:effectLst/>
          </p:spPr>
          <p:txBody>
            <a:bodyPr vert="eaVert" wrap="none" anchor="ctr"/>
            <a:lstStyle/>
            <a:p>
              <a:endParaRPr lang="en-US"/>
            </a:p>
          </p:txBody>
        </p:sp>
        <p:sp>
          <p:nvSpPr>
            <p:cNvPr id="65591" name="Oval 55"/>
            <p:cNvSpPr>
              <a:spLocks noChangeArrowheads="1"/>
            </p:cNvSpPr>
            <p:nvPr/>
          </p:nvSpPr>
          <p:spPr bwMode="gray">
            <a:xfrm>
              <a:off x="1344" y="2496"/>
              <a:ext cx="240" cy="215"/>
            </a:xfrm>
            <a:prstGeom prst="ellipse">
              <a:avLst/>
            </a:prstGeom>
            <a:gradFill rotWithShape="1">
              <a:gsLst>
                <a:gs pos="0">
                  <a:srgbClr val="C0C0C0">
                    <a:gamma/>
                    <a:tint val="0"/>
                    <a:invGamma/>
                  </a:srgbClr>
                </a:gs>
                <a:gs pos="100000">
                  <a:srgbClr val="C0C0C0">
                    <a:alpha val="38000"/>
                  </a:srgbClr>
                </a:gs>
              </a:gsLst>
              <a:lin ang="5400000" scaled="1"/>
            </a:gradFill>
            <a:ln w="9525" algn="ctr">
              <a:noFill/>
              <a:round/>
              <a:headEnd/>
              <a:tailEnd/>
            </a:ln>
            <a:effectLst/>
          </p:spPr>
          <p:txBody>
            <a:bodyPr vert="eaVert" wrap="none" anchor="ctr"/>
            <a:lstStyle/>
            <a:p>
              <a:endParaRPr lang="en-US"/>
            </a:p>
          </p:txBody>
        </p:sp>
      </p:grpSp>
      <p:sp>
        <p:nvSpPr>
          <p:cNvPr id="65592" name="Text Box 56"/>
          <p:cNvSpPr txBox="1">
            <a:spLocks noChangeArrowheads="1"/>
          </p:cNvSpPr>
          <p:nvPr/>
        </p:nvSpPr>
        <p:spPr bwMode="gray">
          <a:xfrm>
            <a:off x="2147888" y="3598863"/>
            <a:ext cx="354013" cy="457200"/>
          </a:xfrm>
          <a:prstGeom prst="rect">
            <a:avLst/>
          </a:prstGeom>
          <a:noFill/>
          <a:ln w="9525" algn="ctr">
            <a:noFill/>
            <a:miter lim="800000"/>
            <a:headEnd/>
            <a:tailEnd/>
          </a:ln>
          <a:effectLst/>
        </p:spPr>
        <p:txBody>
          <a:bodyPr wrap="none">
            <a:spAutoFit/>
          </a:bodyPr>
          <a:lstStyle/>
          <a:p>
            <a:pPr eaLnBrk="0" hangingPunct="0"/>
            <a:r>
              <a:rPr lang="en-US" sz="2400" b="1">
                <a:solidFill>
                  <a:srgbClr val="000000"/>
                </a:solidFill>
              </a:rPr>
              <a:t>3</a:t>
            </a:r>
          </a:p>
        </p:txBody>
      </p:sp>
      <p:sp>
        <p:nvSpPr>
          <p:cNvPr id="65559" name="Line 23"/>
          <p:cNvSpPr>
            <a:spLocks noChangeShapeType="1"/>
          </p:cNvSpPr>
          <p:nvPr/>
        </p:nvSpPr>
        <p:spPr bwMode="auto">
          <a:xfrm>
            <a:off x="2514600" y="2209800"/>
            <a:ext cx="4800600" cy="1588"/>
          </a:xfrm>
          <a:prstGeom prst="line">
            <a:avLst/>
          </a:prstGeom>
          <a:noFill/>
          <a:ln w="25400">
            <a:solidFill>
              <a:schemeClr val="tx2"/>
            </a:solidFill>
            <a:prstDash val="sysDot"/>
            <a:round/>
            <a:headEnd/>
            <a:tailEnd type="oval" w="med" len="med"/>
          </a:ln>
          <a:effectLst/>
        </p:spPr>
        <p:txBody>
          <a:bodyPr wrap="none" anchor="ctr"/>
          <a:lstStyle/>
          <a:p>
            <a:endParaRPr lang="en-US"/>
          </a:p>
        </p:txBody>
      </p:sp>
      <p:sp>
        <p:nvSpPr>
          <p:cNvPr id="65560" name="Text Box 24"/>
          <p:cNvSpPr txBox="1">
            <a:spLocks noChangeArrowheads="1"/>
          </p:cNvSpPr>
          <p:nvPr/>
        </p:nvSpPr>
        <p:spPr bwMode="auto">
          <a:xfrm>
            <a:off x="2743200" y="1676400"/>
            <a:ext cx="4343400" cy="457200"/>
          </a:xfrm>
          <a:prstGeom prst="rect">
            <a:avLst/>
          </a:prstGeom>
          <a:noFill/>
          <a:ln w="9525" algn="ctr">
            <a:noFill/>
            <a:miter lim="800000"/>
            <a:headEnd/>
            <a:tailEnd/>
          </a:ln>
          <a:effectLst/>
        </p:spPr>
        <p:txBody>
          <a:bodyPr>
            <a:spAutoFit/>
          </a:bodyPr>
          <a:lstStyle/>
          <a:p>
            <a:pPr algn="l" eaLnBrk="0" hangingPunct="0"/>
            <a:r>
              <a:rPr lang="en-US" sz="2400" smtClean="0"/>
              <a:t>Quá trình hoạt động của NFS</a:t>
            </a:r>
            <a:endParaRPr lang="en-US" sz="2400"/>
          </a:p>
        </p:txBody>
      </p:sp>
      <p:grpSp>
        <p:nvGrpSpPr>
          <p:cNvPr id="65594" name="Group 58"/>
          <p:cNvGrpSpPr>
            <a:grpSpLocks/>
          </p:cNvGrpSpPr>
          <p:nvPr/>
        </p:nvGrpSpPr>
        <p:grpSpPr bwMode="auto">
          <a:xfrm>
            <a:off x="2003425" y="1709738"/>
            <a:ext cx="609600" cy="609600"/>
            <a:chOff x="1274" y="2437"/>
            <a:chExt cx="384" cy="384"/>
          </a:xfrm>
        </p:grpSpPr>
        <p:sp>
          <p:nvSpPr>
            <p:cNvPr id="65595" name="Text Box 59"/>
            <p:cNvSpPr txBox="1">
              <a:spLocks noChangeArrowheads="1"/>
            </p:cNvSpPr>
            <p:nvPr/>
          </p:nvSpPr>
          <p:spPr bwMode="gray">
            <a:xfrm>
              <a:off x="1352" y="2485"/>
              <a:ext cx="223" cy="288"/>
            </a:xfrm>
            <a:prstGeom prst="rect">
              <a:avLst/>
            </a:prstGeom>
            <a:noFill/>
            <a:ln w="9525" algn="ctr">
              <a:noFill/>
              <a:miter lim="800000"/>
              <a:headEnd/>
              <a:tailEnd/>
            </a:ln>
            <a:effectLst/>
          </p:spPr>
          <p:txBody>
            <a:bodyPr wrap="none">
              <a:spAutoFit/>
            </a:bodyPr>
            <a:lstStyle/>
            <a:p>
              <a:pPr eaLnBrk="0" hangingPunct="0"/>
              <a:r>
                <a:rPr lang="en-US" sz="2400" b="1">
                  <a:solidFill>
                    <a:srgbClr val="000000"/>
                  </a:solidFill>
                </a:rPr>
                <a:t>3</a:t>
              </a:r>
            </a:p>
          </p:txBody>
        </p:sp>
        <p:sp>
          <p:nvSpPr>
            <p:cNvPr id="65596" name="Oval 60"/>
            <p:cNvSpPr>
              <a:spLocks noChangeArrowheads="1"/>
            </p:cNvSpPr>
            <p:nvPr/>
          </p:nvSpPr>
          <p:spPr bwMode="gray">
            <a:xfrm>
              <a:off x="1274" y="2437"/>
              <a:ext cx="384" cy="384"/>
            </a:xfrm>
            <a:prstGeom prst="ellipse">
              <a:avLst/>
            </a:prstGeom>
            <a:solidFill>
              <a:schemeClr val="accent1"/>
            </a:solidFill>
            <a:ln w="38100" algn="ctr">
              <a:noFill/>
              <a:round/>
              <a:headEnd/>
              <a:tailEnd/>
            </a:ln>
            <a:effectLst/>
          </p:spPr>
          <p:txBody>
            <a:bodyPr wrap="none" anchor="ctr">
              <a:spAutoFit/>
            </a:bodyPr>
            <a:lstStyle/>
            <a:p>
              <a:endParaRPr lang="en-US"/>
            </a:p>
          </p:txBody>
        </p:sp>
        <p:sp>
          <p:nvSpPr>
            <p:cNvPr id="65597" name="Oval 61"/>
            <p:cNvSpPr>
              <a:spLocks noChangeArrowheads="1"/>
            </p:cNvSpPr>
            <p:nvPr/>
          </p:nvSpPr>
          <p:spPr bwMode="gray">
            <a:xfrm>
              <a:off x="1274" y="2437"/>
              <a:ext cx="384" cy="384"/>
            </a:xfrm>
            <a:prstGeom prst="ellipse">
              <a:avLst/>
            </a:prstGeom>
            <a:gradFill rotWithShape="1">
              <a:gsLst>
                <a:gs pos="0">
                  <a:schemeClr val="accent1">
                    <a:alpha val="32001"/>
                  </a:schemeClr>
                </a:gs>
                <a:gs pos="100000">
                  <a:schemeClr val="accent1">
                    <a:gamma/>
                    <a:shade val="0"/>
                    <a:invGamma/>
                    <a:alpha val="89999"/>
                  </a:schemeClr>
                </a:gs>
              </a:gsLst>
              <a:lin ang="2700000" scaled="1"/>
            </a:gradFill>
            <a:ln w="38100" algn="ctr">
              <a:noFill/>
              <a:round/>
              <a:headEnd/>
              <a:tailEnd/>
            </a:ln>
            <a:effectLst/>
          </p:spPr>
          <p:txBody>
            <a:bodyPr wrap="none" anchor="ctr">
              <a:spAutoFit/>
            </a:bodyPr>
            <a:lstStyle/>
            <a:p>
              <a:endParaRPr lang="en-US"/>
            </a:p>
          </p:txBody>
        </p:sp>
        <p:sp>
          <p:nvSpPr>
            <p:cNvPr id="65598" name="Oval 62"/>
            <p:cNvSpPr>
              <a:spLocks noChangeArrowheads="1"/>
            </p:cNvSpPr>
            <p:nvPr/>
          </p:nvSpPr>
          <p:spPr bwMode="gray">
            <a:xfrm>
              <a:off x="1299" y="2462"/>
              <a:ext cx="334" cy="334"/>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headEnd/>
              <a:tailEnd/>
            </a:ln>
            <a:effectLst/>
          </p:spPr>
          <p:txBody>
            <a:bodyPr anchor="ctr">
              <a:spAutoFit/>
            </a:bodyPr>
            <a:lstStyle/>
            <a:p>
              <a:endParaRPr lang="en-US"/>
            </a:p>
          </p:txBody>
        </p:sp>
        <p:sp>
          <p:nvSpPr>
            <p:cNvPr id="65599" name="Oval 63"/>
            <p:cNvSpPr>
              <a:spLocks noChangeArrowheads="1"/>
            </p:cNvSpPr>
            <p:nvPr/>
          </p:nvSpPr>
          <p:spPr bwMode="gray">
            <a:xfrm>
              <a:off x="1299" y="2463"/>
              <a:ext cx="334" cy="334"/>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headEnd/>
              <a:tailEnd/>
            </a:ln>
            <a:effectLst/>
          </p:spPr>
          <p:txBody>
            <a:bodyPr anchor="ctr">
              <a:spAutoFit/>
            </a:bodyPr>
            <a:lstStyle/>
            <a:p>
              <a:endParaRPr lang="en-US"/>
            </a:p>
          </p:txBody>
        </p:sp>
        <p:sp>
          <p:nvSpPr>
            <p:cNvPr id="65600" name="Oval 64"/>
            <p:cNvSpPr>
              <a:spLocks noChangeArrowheads="1"/>
            </p:cNvSpPr>
            <p:nvPr/>
          </p:nvSpPr>
          <p:spPr bwMode="gray">
            <a:xfrm>
              <a:off x="1317" y="2479"/>
              <a:ext cx="300" cy="300"/>
            </a:xfrm>
            <a:prstGeom prst="ellipse">
              <a:avLst/>
            </a:prstGeom>
            <a:solidFill>
              <a:srgbClr val="333333"/>
            </a:solidFill>
            <a:ln w="38100" algn="ctr">
              <a:noFill/>
              <a:round/>
              <a:headEnd/>
              <a:tailEnd/>
            </a:ln>
            <a:effectLst/>
          </p:spPr>
          <p:txBody>
            <a:bodyPr anchor="ctr">
              <a:spAutoFit/>
            </a:bodyPr>
            <a:lstStyle/>
            <a:p>
              <a:endParaRPr lang="en-US"/>
            </a:p>
          </p:txBody>
        </p:sp>
        <p:sp>
          <p:nvSpPr>
            <p:cNvPr id="65601" name="Oval 65"/>
            <p:cNvSpPr>
              <a:spLocks noChangeArrowheads="1"/>
            </p:cNvSpPr>
            <p:nvPr/>
          </p:nvSpPr>
          <p:spPr bwMode="gray">
            <a:xfrm>
              <a:off x="1322" y="2484"/>
              <a:ext cx="291" cy="291"/>
            </a:xfrm>
            <a:prstGeom prst="ellipse">
              <a:avLst/>
            </a:prstGeom>
            <a:gradFill rotWithShape="1">
              <a:gsLst>
                <a:gs pos="0">
                  <a:srgbClr val="C0C0C0">
                    <a:gamma/>
                    <a:shade val="46275"/>
                    <a:invGamma/>
                  </a:srgbClr>
                </a:gs>
                <a:gs pos="100000">
                  <a:srgbClr val="C0C0C0"/>
                </a:gs>
              </a:gsLst>
              <a:lin ang="5400000" scaled="1"/>
            </a:gradFill>
            <a:ln w="9525" algn="ctr">
              <a:noFill/>
              <a:round/>
              <a:headEnd/>
              <a:tailEnd/>
            </a:ln>
            <a:effectLst/>
          </p:spPr>
          <p:txBody>
            <a:bodyPr vert="eaVert" wrap="none" anchor="ctr"/>
            <a:lstStyle/>
            <a:p>
              <a:endParaRPr lang="en-US"/>
            </a:p>
          </p:txBody>
        </p:sp>
        <p:sp>
          <p:nvSpPr>
            <p:cNvPr id="65602" name="Oval 66"/>
            <p:cNvSpPr>
              <a:spLocks noChangeArrowheads="1"/>
            </p:cNvSpPr>
            <p:nvPr/>
          </p:nvSpPr>
          <p:spPr bwMode="gray">
            <a:xfrm>
              <a:off x="1326" y="2486"/>
              <a:ext cx="283" cy="283"/>
            </a:xfrm>
            <a:prstGeom prst="ellipse">
              <a:avLst/>
            </a:prstGeom>
            <a:gradFill rotWithShape="1">
              <a:gsLst>
                <a:gs pos="0">
                  <a:srgbClr val="C0C0C0">
                    <a:alpha val="0"/>
                  </a:srgbClr>
                </a:gs>
                <a:gs pos="100000">
                  <a:srgbClr val="C0C0C0">
                    <a:gamma/>
                    <a:tint val="34902"/>
                    <a:invGamma/>
                  </a:srgbClr>
                </a:gs>
              </a:gsLst>
              <a:lin ang="5400000" scaled="1"/>
            </a:gradFill>
            <a:ln w="9525" algn="ctr">
              <a:noFill/>
              <a:round/>
              <a:headEnd/>
              <a:tailEnd/>
            </a:ln>
            <a:effectLst/>
          </p:spPr>
          <p:txBody>
            <a:bodyPr vert="eaVert" wrap="none" anchor="ctr"/>
            <a:lstStyle/>
            <a:p>
              <a:endParaRPr lang="en-US"/>
            </a:p>
          </p:txBody>
        </p:sp>
        <p:sp>
          <p:nvSpPr>
            <p:cNvPr id="65603" name="Oval 67"/>
            <p:cNvSpPr>
              <a:spLocks noChangeArrowheads="1"/>
            </p:cNvSpPr>
            <p:nvPr/>
          </p:nvSpPr>
          <p:spPr bwMode="gray">
            <a:xfrm>
              <a:off x="1329" y="2488"/>
              <a:ext cx="270" cy="265"/>
            </a:xfrm>
            <a:prstGeom prst="ellipse">
              <a:avLst/>
            </a:prstGeom>
            <a:gradFill rotWithShape="1">
              <a:gsLst>
                <a:gs pos="0">
                  <a:srgbClr val="C0C0C0">
                    <a:gamma/>
                    <a:shade val="79216"/>
                    <a:invGamma/>
                  </a:srgbClr>
                </a:gs>
                <a:gs pos="100000">
                  <a:srgbClr val="C0C0C0">
                    <a:alpha val="48000"/>
                  </a:srgbClr>
                </a:gs>
              </a:gsLst>
              <a:lin ang="5400000" scaled="1"/>
            </a:gradFill>
            <a:ln w="9525" algn="ctr">
              <a:noFill/>
              <a:round/>
              <a:headEnd/>
              <a:tailEnd/>
            </a:ln>
            <a:effectLst/>
          </p:spPr>
          <p:txBody>
            <a:bodyPr vert="eaVert" wrap="none" anchor="ctr"/>
            <a:lstStyle/>
            <a:p>
              <a:endParaRPr lang="en-US"/>
            </a:p>
          </p:txBody>
        </p:sp>
        <p:sp>
          <p:nvSpPr>
            <p:cNvPr id="65604" name="Oval 68"/>
            <p:cNvSpPr>
              <a:spLocks noChangeArrowheads="1"/>
            </p:cNvSpPr>
            <p:nvPr/>
          </p:nvSpPr>
          <p:spPr bwMode="gray">
            <a:xfrm>
              <a:off x="1344" y="2496"/>
              <a:ext cx="240" cy="215"/>
            </a:xfrm>
            <a:prstGeom prst="ellipse">
              <a:avLst/>
            </a:prstGeom>
            <a:gradFill rotWithShape="1">
              <a:gsLst>
                <a:gs pos="0">
                  <a:srgbClr val="C0C0C0">
                    <a:gamma/>
                    <a:tint val="0"/>
                    <a:invGamma/>
                  </a:srgbClr>
                </a:gs>
                <a:gs pos="100000">
                  <a:srgbClr val="C0C0C0">
                    <a:alpha val="38000"/>
                  </a:srgbClr>
                </a:gs>
              </a:gsLst>
              <a:lin ang="5400000" scaled="1"/>
            </a:gradFill>
            <a:ln w="9525" algn="ctr">
              <a:noFill/>
              <a:round/>
              <a:headEnd/>
              <a:tailEnd/>
            </a:ln>
            <a:effectLst/>
          </p:spPr>
          <p:txBody>
            <a:bodyPr vert="eaVert" wrap="none" anchor="ctr"/>
            <a:lstStyle/>
            <a:p>
              <a:endParaRPr lang="en-US"/>
            </a:p>
          </p:txBody>
        </p:sp>
      </p:grpSp>
      <p:sp>
        <p:nvSpPr>
          <p:cNvPr id="65605" name="Text Box 69"/>
          <p:cNvSpPr txBox="1">
            <a:spLocks noChangeArrowheads="1"/>
          </p:cNvSpPr>
          <p:nvPr/>
        </p:nvSpPr>
        <p:spPr bwMode="gray">
          <a:xfrm>
            <a:off x="2128838" y="1803400"/>
            <a:ext cx="354013" cy="457200"/>
          </a:xfrm>
          <a:prstGeom prst="rect">
            <a:avLst/>
          </a:prstGeom>
          <a:noFill/>
          <a:ln w="9525" algn="ctr">
            <a:noFill/>
            <a:miter lim="800000"/>
            <a:headEnd/>
            <a:tailEnd/>
          </a:ln>
          <a:effectLst/>
        </p:spPr>
        <p:txBody>
          <a:bodyPr wrap="none">
            <a:spAutoFit/>
          </a:bodyPr>
          <a:lstStyle/>
          <a:p>
            <a:pPr eaLnBrk="0" hangingPunct="0"/>
            <a:r>
              <a:rPr lang="en-US" sz="2400" b="1">
                <a:solidFill>
                  <a:srgbClr val="000000"/>
                </a:solidFill>
              </a:rPr>
              <a:t>1</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Quá trình hoạt động của NFS</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gn="just">
              <a:buClr>
                <a:schemeClr val="tx1"/>
              </a:buClr>
            </a:pPr>
            <a:r>
              <a:rPr lang="en-US" smtClean="0"/>
              <a:t>NFS là dịch vụ hổ trợ cơ chế chia sẻ tài nguyên giữa các máy chủ Linux. Dịch vụ NFS sử dụng rộng rãi dịch vụ RPC (Remote Procedure Call).</a:t>
            </a:r>
          </a:p>
          <a:p>
            <a:pPr algn="just">
              <a:buClr>
                <a:schemeClr val="tx1"/>
              </a:buClr>
            </a:pPr>
            <a:r>
              <a:rPr lang="en-US" u="sng" smtClean="0"/>
              <a:t>Một số khái niệm chính về NFS</a:t>
            </a:r>
          </a:p>
          <a:p>
            <a:pPr lvl="1" algn="just">
              <a:buClr>
                <a:schemeClr val="tx1"/>
              </a:buClr>
            </a:pPr>
            <a:r>
              <a:rPr lang="en-US" sz="2400" smtClean="0">
                <a:solidFill>
                  <a:schemeClr val="accent1"/>
                </a:solidFill>
              </a:rPr>
              <a:t>Virtual filesystem (VFS) </a:t>
            </a:r>
            <a:r>
              <a:rPr lang="en-US" sz="2400" smtClean="0"/>
              <a:t>là một kỹ thuật tự động chuyển hướng tất cả các truy xuất đến NFS-mount file một cách thông suốt trên Remote Server.</a:t>
            </a:r>
          </a:p>
          <a:p>
            <a:pPr lvl="1" algn="just">
              <a:buClr>
                <a:schemeClr val="tx1"/>
              </a:buClr>
            </a:pPr>
            <a:r>
              <a:rPr lang="en-US" sz="2400" smtClean="0">
                <a:solidFill>
                  <a:schemeClr val="accent1"/>
                </a:solidFill>
              </a:rPr>
              <a:t>Stateless Operation </a:t>
            </a:r>
            <a:r>
              <a:rPr lang="en-US" sz="2400" smtClean="0"/>
              <a:t>là những chương trình đọc và ghi tập tin trên hệ thống tập tin cục bộ dựa vào hệ thống để theo dõi và ghi nhận vị trí đọc dữ liệu thông qua con trỏ địa chỉ pointer.</a:t>
            </a:r>
          </a:p>
          <a:p>
            <a:pPr>
              <a:lnSpc>
                <a:spcPct val="90000"/>
              </a:lnSpc>
            </a:pPr>
            <a:endParaRPr 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Quá trình hoạt động NFS (2)</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lvl="1" algn="just">
              <a:buClr>
                <a:schemeClr val="tx1"/>
              </a:buClr>
            </a:pPr>
            <a:r>
              <a:rPr lang="en-US" sz="2400" smtClean="0">
                <a:solidFill>
                  <a:schemeClr val="accent1"/>
                </a:solidFill>
              </a:rPr>
              <a:t>Caching</a:t>
            </a:r>
            <a:r>
              <a:rPr lang="en-US" sz="2400" smtClean="0"/>
              <a:t> trên NFS Client để lưu lại một số dữ liệu cần thiết vào hệ thống cục bộ.</a:t>
            </a:r>
          </a:p>
          <a:p>
            <a:pPr lvl="1" algn="just">
              <a:buClr>
                <a:schemeClr val="tx1"/>
              </a:buClr>
            </a:pPr>
            <a:r>
              <a:rPr lang="en-US" sz="2400" smtClean="0">
                <a:solidFill>
                  <a:schemeClr val="accent1"/>
                </a:solidFill>
              </a:rPr>
              <a:t>NFS Background Mounting </a:t>
            </a:r>
            <a:r>
              <a:rPr lang="en-US" sz="2400" smtClean="0"/>
              <a:t>chỉ định khoảng thời gian đợi với tham số </a:t>
            </a:r>
            <a:r>
              <a:rPr lang="en-US" sz="2400" smtClean="0">
                <a:solidFill>
                  <a:schemeClr val="accent1"/>
                </a:solidFill>
              </a:rPr>
              <a:t>gb</a:t>
            </a:r>
            <a:r>
              <a:rPr lang="en-US" sz="2400" smtClean="0"/>
              <a:t> trong trường hợp Remote Server không tồn tại.</a:t>
            </a:r>
          </a:p>
          <a:p>
            <a:pPr lvl="1" algn="just">
              <a:buClr>
                <a:schemeClr val="tx1"/>
              </a:buClr>
            </a:pPr>
            <a:r>
              <a:rPr lang="en-US" sz="2400" smtClean="0">
                <a:solidFill>
                  <a:schemeClr val="accent1"/>
                </a:solidFill>
              </a:rPr>
              <a:t>Hard and Soft Mounts </a:t>
            </a:r>
            <a:r>
              <a:rPr lang="en-US" sz="2400" smtClean="0"/>
              <a:t>có ý nghĩa rằng quá trình mount file luôn được tiến hành và quá trình sử dụng RPC để mount remote file system.</a:t>
            </a:r>
          </a:p>
          <a:p>
            <a:pPr lvl="1" algn="just">
              <a:buClr>
                <a:schemeClr val="tx1"/>
              </a:buClr>
            </a:pPr>
            <a:r>
              <a:rPr lang="en-US" sz="2400" smtClean="0">
                <a:solidFill>
                  <a:schemeClr val="accent1"/>
                </a:solidFill>
              </a:rPr>
              <a:t>NFS Versions </a:t>
            </a:r>
            <a:r>
              <a:rPr lang="en-US" sz="2400" smtClean="0"/>
              <a:t>là các phiên bản của NFS. Hiện tại NFS có 3 phiên bản 2, 3 và 4.</a:t>
            </a:r>
          </a:p>
          <a:p>
            <a:pPr>
              <a:buClr>
                <a:schemeClr val="tx1"/>
              </a:buClr>
            </a:pPr>
            <a:endParaRPr lang="en-US" sz="2400" smtClean="0"/>
          </a:p>
          <a:p>
            <a:pPr>
              <a:lnSpc>
                <a:spcPct val="90000"/>
              </a:lnSpc>
            </a:pPr>
            <a:endParaRPr 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Cài đặt NFS</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gn="just">
              <a:buClr>
                <a:schemeClr val="tx1"/>
              </a:buClr>
            </a:pPr>
            <a:r>
              <a:rPr lang="en-US" smtClean="0"/>
              <a:t>NFS được cài đặt mặc định trên Linux. Khi hệ thống khởi động, dịch vụ NFS sẽ hoạt động. Ta có thể dùng một số lệnh sau để kiểm tra NFS trong hệ thống :</a:t>
            </a:r>
          </a:p>
          <a:p>
            <a:pPr lvl="1" algn="just">
              <a:buClr>
                <a:schemeClr val="tx1"/>
              </a:buClr>
              <a:buFontTx/>
              <a:buNone/>
            </a:pPr>
            <a:r>
              <a:rPr lang="en-US" smtClean="0"/>
              <a:t>#</a:t>
            </a:r>
            <a:r>
              <a:rPr lang="en-US" smtClean="0">
                <a:solidFill>
                  <a:schemeClr val="accent1"/>
                </a:solidFill>
              </a:rPr>
              <a:t>rpm  -qa | grep  nfs</a:t>
            </a:r>
          </a:p>
          <a:p>
            <a:pPr lvl="1" algn="just">
              <a:buClr>
                <a:schemeClr val="tx1"/>
              </a:buClr>
              <a:buFontTx/>
              <a:buNone/>
            </a:pPr>
            <a:r>
              <a:rPr lang="en-US" smtClean="0"/>
              <a:t>	redhat-config-nfs-1.1.3-1</a:t>
            </a:r>
          </a:p>
          <a:p>
            <a:pPr lvl="1" algn="just">
              <a:buClr>
                <a:schemeClr val="tx1"/>
              </a:buClr>
              <a:buFontTx/>
              <a:buNone/>
            </a:pPr>
            <a:r>
              <a:rPr lang="en-US" smtClean="0"/>
              <a:t>	nfs-utils-1.0.1-3.9</a:t>
            </a:r>
          </a:p>
          <a:p>
            <a:pPr lvl="1" algn="just">
              <a:buClr>
                <a:schemeClr val="tx1"/>
              </a:buClr>
              <a:buFontTx/>
              <a:buNone/>
            </a:pPr>
            <a:r>
              <a:rPr lang="en-US" smtClean="0"/>
              <a:t>#</a:t>
            </a:r>
            <a:r>
              <a:rPr lang="en-US" smtClean="0">
                <a:solidFill>
                  <a:schemeClr val="accent1"/>
                </a:solidFill>
              </a:rPr>
              <a:t>rpm  -q  portmap</a:t>
            </a:r>
          </a:p>
          <a:p>
            <a:pPr lvl="1" algn="just">
              <a:buClr>
                <a:schemeClr val="tx1"/>
              </a:buClr>
              <a:buFontTx/>
              <a:buNone/>
            </a:pPr>
            <a:r>
              <a:rPr lang="en-US" smtClean="0"/>
              <a:t>	portmap-4.0-57</a:t>
            </a:r>
          </a:p>
          <a:p>
            <a:pPr>
              <a:lnSpc>
                <a:spcPct val="90000"/>
              </a:lnSpc>
            </a:pPr>
            <a:endParaRPr 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Cấu hình NFS</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gn="just">
              <a:buClr>
                <a:schemeClr val="tx1"/>
              </a:buClr>
              <a:tabLst>
                <a:tab pos="3367088" algn="l"/>
              </a:tabLst>
            </a:pPr>
            <a:r>
              <a:rPr lang="en-US" smtClean="0"/>
              <a:t>Cả hai NFS Server và NFS Client đều phải cài NFS package. Sau đó ta tiến hành cấu hình NFS trong tập tin </a:t>
            </a:r>
            <a:r>
              <a:rPr lang="en-US" smtClean="0">
                <a:solidFill>
                  <a:schemeClr val="accent1"/>
                </a:solidFill>
              </a:rPr>
              <a:t>/etc/exports</a:t>
            </a:r>
          </a:p>
          <a:p>
            <a:pPr lvl="1" algn="just">
              <a:buClr>
                <a:schemeClr val="tx1"/>
              </a:buClr>
              <a:buFontTx/>
              <a:buNone/>
              <a:tabLst>
                <a:tab pos="3367088" algn="l"/>
              </a:tabLst>
            </a:pPr>
            <a:r>
              <a:rPr lang="en-US" smtClean="0">
                <a:solidFill>
                  <a:schemeClr val="accent1"/>
                </a:solidFill>
              </a:rPr>
              <a:t>#/etc/exports</a:t>
            </a:r>
          </a:p>
          <a:p>
            <a:pPr lvl="1" algn="just">
              <a:buClr>
                <a:schemeClr val="tx1"/>
              </a:buClr>
              <a:buFontTx/>
              <a:buNone/>
              <a:tabLst>
                <a:tab pos="3367088" algn="l"/>
              </a:tabLst>
            </a:pPr>
            <a:r>
              <a:rPr lang="en-US" smtClean="0">
                <a:solidFill>
                  <a:schemeClr val="accent1"/>
                </a:solidFill>
              </a:rPr>
              <a:t>	/data/files	*(ro,sync)</a:t>
            </a:r>
          </a:p>
          <a:p>
            <a:pPr lvl="1" algn="just">
              <a:buClr>
                <a:schemeClr val="tx1"/>
              </a:buClr>
              <a:buFontTx/>
              <a:buNone/>
              <a:tabLst>
                <a:tab pos="3367088" algn="l"/>
              </a:tabLst>
            </a:pPr>
            <a:r>
              <a:rPr lang="en-US" smtClean="0">
                <a:solidFill>
                  <a:schemeClr val="accent1"/>
                </a:solidFill>
              </a:rPr>
              <a:t>	/home	192.168.1.0/24(rw,sync)</a:t>
            </a:r>
          </a:p>
          <a:p>
            <a:pPr lvl="1" algn="just">
              <a:buClr>
                <a:schemeClr val="tx1"/>
              </a:buClr>
              <a:buFontTx/>
              <a:buNone/>
              <a:tabLst>
                <a:tab pos="3367088" algn="l"/>
              </a:tabLst>
            </a:pPr>
            <a:r>
              <a:rPr lang="en-US" smtClean="0">
                <a:solidFill>
                  <a:schemeClr val="accent1"/>
                </a:solidFill>
              </a:rPr>
              <a:t>	/data/test	*.my-site.com(rw,sync)</a:t>
            </a:r>
          </a:p>
          <a:p>
            <a:pPr lvl="1" algn="just">
              <a:buClr>
                <a:schemeClr val="tx1"/>
              </a:buClr>
              <a:buFontTx/>
              <a:buNone/>
              <a:tabLst>
                <a:tab pos="3367088" algn="l"/>
              </a:tabLst>
            </a:pPr>
            <a:r>
              <a:rPr lang="en-US" smtClean="0">
                <a:solidFill>
                  <a:schemeClr val="accent1"/>
                </a:solidFill>
              </a:rPr>
              <a:t>	/data/database	192.168.1.203/32(rw,sync)</a:t>
            </a:r>
          </a:p>
          <a:p>
            <a:pPr lvl="1" algn="just">
              <a:buClr>
                <a:schemeClr val="tx1"/>
              </a:buClr>
              <a:buFontTx/>
              <a:buNone/>
              <a:tabLst>
                <a:tab pos="3367088" algn="l"/>
              </a:tabLst>
            </a:pPr>
            <a:r>
              <a:rPr lang="en-US" i="1" smtClean="0"/>
              <a:t>* Sau khi cấu hình phải reactive lại NFS Server.</a:t>
            </a:r>
          </a:p>
          <a:p>
            <a:pPr>
              <a:lnSpc>
                <a:spcPct val="90000"/>
              </a:lnSpc>
            </a:pPr>
            <a:endParaRPr 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Cấu hình NFS (2)</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buClr>
                <a:schemeClr val="tx1"/>
              </a:buClr>
            </a:pPr>
            <a:r>
              <a:rPr lang="en-US" u="sng" smtClean="0"/>
              <a:t>Khởi động NFS</a:t>
            </a:r>
            <a:r>
              <a:rPr lang="en-US" smtClean="0"/>
              <a:t> :</a:t>
            </a:r>
          </a:p>
          <a:p>
            <a:pPr lvl="1">
              <a:buClr>
                <a:schemeClr val="tx1"/>
              </a:buClr>
              <a:buFontTx/>
              <a:buNone/>
            </a:pPr>
            <a:r>
              <a:rPr lang="en-US" smtClean="0">
                <a:solidFill>
                  <a:schemeClr val="accent1"/>
                </a:solidFill>
              </a:rPr>
              <a:t>#chkconfig  --level  35  nfs  on</a:t>
            </a:r>
          </a:p>
          <a:p>
            <a:pPr lvl="1">
              <a:buClr>
                <a:schemeClr val="tx1"/>
              </a:buClr>
              <a:buFontTx/>
              <a:buNone/>
            </a:pPr>
            <a:r>
              <a:rPr lang="en-US" smtClean="0">
                <a:solidFill>
                  <a:schemeClr val="accent1"/>
                </a:solidFill>
              </a:rPr>
              <a:t>#chkconfig  --level  35  nfslock  on</a:t>
            </a:r>
          </a:p>
          <a:p>
            <a:pPr lvl="1">
              <a:buClr>
                <a:schemeClr val="tx1"/>
              </a:buClr>
              <a:buFontTx/>
              <a:buNone/>
            </a:pPr>
            <a:r>
              <a:rPr lang="en-US" smtClean="0">
                <a:solidFill>
                  <a:schemeClr val="accent1"/>
                </a:solidFill>
              </a:rPr>
              <a:t>#chkconfig  --level  35  portmap  on</a:t>
            </a:r>
          </a:p>
          <a:p>
            <a:pPr lvl="1">
              <a:buClr>
                <a:schemeClr val="tx1"/>
              </a:buClr>
              <a:buFontTx/>
              <a:buNone/>
            </a:pPr>
            <a:r>
              <a:rPr lang="en-US" smtClean="0">
                <a:solidFill>
                  <a:schemeClr val="accent1"/>
                </a:solidFill>
              </a:rPr>
              <a:t>#service  portmap  start</a:t>
            </a:r>
          </a:p>
          <a:p>
            <a:pPr lvl="1">
              <a:buClr>
                <a:schemeClr val="tx1"/>
              </a:buClr>
              <a:buFontTx/>
              <a:buNone/>
            </a:pPr>
            <a:r>
              <a:rPr lang="en-US" smtClean="0">
                <a:solidFill>
                  <a:schemeClr val="accent1"/>
                </a:solidFill>
              </a:rPr>
              <a:t>#service  nfslock  start</a:t>
            </a:r>
          </a:p>
          <a:p>
            <a:pPr lvl="1">
              <a:buClr>
                <a:schemeClr val="tx1"/>
              </a:buClr>
              <a:buFontTx/>
              <a:buNone/>
            </a:pPr>
            <a:r>
              <a:rPr lang="en-US" smtClean="0">
                <a:solidFill>
                  <a:schemeClr val="accent1"/>
                </a:solidFill>
              </a:rPr>
              <a:t>#service  nfs  start</a:t>
            </a:r>
          </a:p>
          <a:p>
            <a:pPr>
              <a:buClr>
                <a:schemeClr val="tx1"/>
              </a:buClr>
            </a:pPr>
            <a:r>
              <a:rPr lang="en-US" u="sng" smtClean="0"/>
              <a:t>Kiểm tra hoạt động NFS</a:t>
            </a:r>
            <a:r>
              <a:rPr lang="en-US" smtClean="0"/>
              <a:t> :</a:t>
            </a:r>
          </a:p>
          <a:p>
            <a:pPr lvl="1">
              <a:buClr>
                <a:schemeClr val="tx1"/>
              </a:buClr>
              <a:buFontTx/>
              <a:buNone/>
            </a:pPr>
            <a:r>
              <a:rPr lang="en-US" smtClean="0">
                <a:solidFill>
                  <a:schemeClr val="accent1"/>
                </a:solidFill>
              </a:rPr>
              <a:t>#rpcinfo  -p  localhost</a:t>
            </a:r>
          </a:p>
          <a:p>
            <a:pPr>
              <a:lnSpc>
                <a:spcPct val="90000"/>
              </a:lnSpc>
            </a:pPr>
            <a:endParaRPr 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Cấu hình NFS (3)</a:t>
            </a:r>
            <a:endParaRPr lang="en-US"/>
          </a:p>
        </p:txBody>
      </p:sp>
      <p:sp>
        <p:nvSpPr>
          <p:cNvPr id="66563" name="Rectangle 3"/>
          <p:cNvSpPr>
            <a:spLocks noGrp="1" noChangeArrowheads="1"/>
          </p:cNvSpPr>
          <p:nvPr>
            <p:ph type="body" idx="1"/>
          </p:nvPr>
        </p:nvSpPr>
        <p:spPr>
          <a:xfrm>
            <a:off x="381000" y="1219200"/>
            <a:ext cx="8534400" cy="5029200"/>
          </a:xfrm>
        </p:spPr>
        <p:txBody>
          <a:bodyPr/>
          <a:lstStyle/>
          <a:p>
            <a:pPr>
              <a:buClr>
                <a:schemeClr val="tx1"/>
              </a:buClr>
            </a:pPr>
            <a:r>
              <a:rPr lang="en-US" u="sng" smtClean="0"/>
              <a:t>Cấu hình NFS Client</a:t>
            </a:r>
            <a:r>
              <a:rPr lang="en-US" smtClean="0"/>
              <a:t> : Thông qua </a:t>
            </a:r>
            <a:r>
              <a:rPr lang="en-US" smtClean="0">
                <a:solidFill>
                  <a:schemeClr val="accent1"/>
                </a:solidFill>
              </a:rPr>
              <a:t>/etc/fstab</a:t>
            </a:r>
          </a:p>
          <a:p>
            <a:pPr marL="457200" lvl="1" indent="0">
              <a:buClr>
                <a:schemeClr val="tx1"/>
              </a:buClr>
              <a:buFontTx/>
              <a:buNone/>
            </a:pPr>
            <a:r>
              <a:rPr lang="en-US" u="sng" smtClean="0"/>
              <a:t>Bước 1</a:t>
            </a:r>
            <a:r>
              <a:rPr lang="en-US" smtClean="0"/>
              <a:t> : Khởi tạo và kiểm tra hoạt động của NFS.</a:t>
            </a:r>
          </a:p>
          <a:p>
            <a:pPr marL="457200" lvl="1" indent="0">
              <a:buClr>
                <a:schemeClr val="tx1"/>
              </a:buClr>
              <a:buFontTx/>
              <a:buNone/>
            </a:pPr>
            <a:r>
              <a:rPr lang="en-US" u="sng" smtClean="0"/>
              <a:t>Bước 2</a:t>
            </a:r>
            <a:r>
              <a:rPr lang="en-US" smtClean="0"/>
              <a:t> : Mount một tài nguyên từ NFS Server</a:t>
            </a:r>
          </a:p>
          <a:p>
            <a:pPr marL="457200" lvl="1" indent="0">
              <a:buClr>
                <a:schemeClr val="tx1"/>
              </a:buClr>
              <a:buFontTx/>
              <a:buNone/>
            </a:pPr>
            <a:r>
              <a:rPr lang="en-US" sz="2000" smtClean="0">
                <a:solidFill>
                  <a:srgbClr val="FF0000"/>
                </a:solidFill>
              </a:rPr>
              <a:t>	</a:t>
            </a:r>
            <a:r>
              <a:rPr lang="en-US" sz="2000" smtClean="0">
                <a:solidFill>
                  <a:schemeClr val="accent1"/>
                </a:solidFill>
              </a:rPr>
              <a:t>MountPoint		Type Options Dump FSCK</a:t>
            </a:r>
          </a:p>
          <a:p>
            <a:pPr marL="457200" lvl="1" indent="0">
              <a:buClr>
                <a:schemeClr val="tx1"/>
              </a:buClr>
              <a:buFontTx/>
              <a:buNone/>
            </a:pPr>
            <a:r>
              <a:rPr lang="en-US" sz="2000" smtClean="0">
                <a:solidFill>
                  <a:schemeClr val="accent1"/>
                </a:solidFill>
              </a:rPr>
              <a:t>	192.168.1.100:/data/files   /mnt/nfs   nfs  soft, nfsvers=2  0  0</a:t>
            </a:r>
          </a:p>
          <a:p>
            <a:pPr marL="457200" lvl="1" indent="0">
              <a:buClr>
                <a:schemeClr val="tx1"/>
              </a:buClr>
              <a:buFontTx/>
              <a:buNone/>
            </a:pPr>
            <a:r>
              <a:rPr lang="en-US" u="sng" smtClean="0"/>
              <a:t>Bước 3</a:t>
            </a:r>
            <a:r>
              <a:rPr lang="en-US" smtClean="0"/>
              <a:t> : Thực thi tập tin /etc/fstab</a:t>
            </a:r>
          </a:p>
          <a:p>
            <a:pPr marL="457200" lvl="1" indent="0">
              <a:buClr>
                <a:schemeClr val="tx1"/>
              </a:buClr>
              <a:buFontTx/>
              <a:buNone/>
            </a:pPr>
            <a:r>
              <a:rPr lang="en-US" sz="2000" smtClean="0"/>
              <a:t>	</a:t>
            </a:r>
            <a:r>
              <a:rPr lang="en-US" sz="2000" smtClean="0">
                <a:solidFill>
                  <a:schemeClr val="accent1"/>
                </a:solidFill>
              </a:rPr>
              <a:t>#mkdir  /mnt/nfs</a:t>
            </a:r>
          </a:p>
          <a:p>
            <a:pPr marL="457200" lvl="1" indent="0">
              <a:buClr>
                <a:schemeClr val="tx1"/>
              </a:buClr>
              <a:buFontTx/>
              <a:buNone/>
            </a:pPr>
            <a:r>
              <a:rPr lang="en-US" sz="2000" smtClean="0">
                <a:solidFill>
                  <a:schemeClr val="accent1"/>
                </a:solidFill>
              </a:rPr>
              <a:t>	#mount  -a</a:t>
            </a:r>
          </a:p>
          <a:p>
            <a:pPr marL="457200" lvl="1" indent="0">
              <a:buClr>
                <a:schemeClr val="tx1"/>
              </a:buClr>
              <a:buFontTx/>
              <a:buNone/>
            </a:pPr>
            <a:r>
              <a:rPr lang="en-US" smtClean="0"/>
              <a:t>	</a:t>
            </a:r>
            <a:r>
              <a:rPr lang="en-US" u="sng" smtClean="0"/>
              <a:t>Trong trường hợp mount NFS thông qua lệnh</a:t>
            </a:r>
            <a:r>
              <a:rPr lang="en-US" smtClean="0"/>
              <a:t> :</a:t>
            </a:r>
          </a:p>
          <a:p>
            <a:pPr marL="457200" lvl="1" indent="0">
              <a:buClr>
                <a:schemeClr val="tx1"/>
              </a:buClr>
              <a:buFontTx/>
              <a:buNone/>
            </a:pPr>
            <a:r>
              <a:rPr lang="en-US" sz="2000" smtClean="0"/>
              <a:t>	</a:t>
            </a:r>
            <a:r>
              <a:rPr lang="en-US" sz="2000" smtClean="0">
                <a:solidFill>
                  <a:schemeClr val="accent1"/>
                </a:solidFill>
              </a:rPr>
              <a:t>#mkdir  /mnt/nfs</a:t>
            </a:r>
          </a:p>
          <a:p>
            <a:pPr marL="457200" lvl="1" indent="0">
              <a:buClr>
                <a:schemeClr val="tx1"/>
              </a:buClr>
              <a:buFontTx/>
              <a:buNone/>
            </a:pPr>
            <a:r>
              <a:rPr lang="en-US" sz="2000" smtClean="0">
                <a:solidFill>
                  <a:schemeClr val="accent1"/>
                </a:solidFill>
              </a:rPr>
              <a:t>	#mount  -t  nfs  192.168.1.100:/data/file   /mnt/nfs</a:t>
            </a:r>
          </a:p>
          <a:p>
            <a:pPr>
              <a:lnSpc>
                <a:spcPct val="90000"/>
              </a:lnSpc>
            </a:pPr>
            <a:endParaRPr 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Cấu hình NFS (4)</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buClr>
                <a:schemeClr val="tx1"/>
              </a:buClr>
            </a:pPr>
            <a:r>
              <a:rPr lang="en-US" u="sng" smtClean="0"/>
              <a:t>Kích hoạt tập tin /etc/exports</a:t>
            </a:r>
            <a:r>
              <a:rPr lang="en-US" smtClean="0"/>
              <a:t> :</a:t>
            </a:r>
          </a:p>
          <a:p>
            <a:pPr lvl="1">
              <a:buClr>
                <a:schemeClr val="tx1"/>
              </a:buClr>
            </a:pPr>
            <a:r>
              <a:rPr lang="en-US" u="sng" smtClean="0"/>
              <a:t>Reload lai NFS</a:t>
            </a:r>
            <a:r>
              <a:rPr lang="en-US" smtClean="0"/>
              <a:t> :</a:t>
            </a:r>
          </a:p>
          <a:p>
            <a:pPr lvl="1">
              <a:buClr>
                <a:schemeClr val="tx1"/>
              </a:buClr>
              <a:buFontTx/>
              <a:buNone/>
            </a:pPr>
            <a:r>
              <a:rPr lang="en-US" smtClean="0"/>
              <a:t>	</a:t>
            </a:r>
            <a:r>
              <a:rPr lang="en-US" smtClean="0">
                <a:solidFill>
                  <a:schemeClr val="accent1"/>
                </a:solidFill>
              </a:rPr>
              <a:t>#exportfs  -a</a:t>
            </a:r>
          </a:p>
          <a:p>
            <a:pPr lvl="1">
              <a:buClr>
                <a:schemeClr val="tx1"/>
              </a:buClr>
            </a:pPr>
            <a:r>
              <a:rPr lang="en-US" u="sng" smtClean="0"/>
              <a:t>Chỉ có mục mới trong tập tin /etc/exports</a:t>
            </a:r>
            <a:r>
              <a:rPr lang="en-US" smtClean="0"/>
              <a:t> :</a:t>
            </a:r>
          </a:p>
          <a:p>
            <a:pPr lvl="1">
              <a:buClr>
                <a:schemeClr val="tx1"/>
              </a:buClr>
              <a:buFontTx/>
              <a:buNone/>
            </a:pPr>
            <a:r>
              <a:rPr lang="en-US" smtClean="0">
                <a:solidFill>
                  <a:schemeClr val="accent1"/>
                </a:solidFill>
              </a:rPr>
              <a:t>	#exportfs  -r</a:t>
            </a:r>
          </a:p>
          <a:p>
            <a:pPr lvl="1">
              <a:buClr>
                <a:schemeClr val="tx1"/>
              </a:buClr>
            </a:pPr>
            <a:r>
              <a:rPr lang="en-US" u="sng" smtClean="0"/>
              <a:t>Xóa hay thay đổi một thư mục đã chia sẻ</a:t>
            </a:r>
            <a:r>
              <a:rPr lang="en-US" smtClean="0"/>
              <a:t> :</a:t>
            </a:r>
          </a:p>
          <a:p>
            <a:pPr lvl="1">
              <a:buClr>
                <a:schemeClr val="tx1"/>
              </a:buClr>
              <a:buFontTx/>
              <a:buNone/>
            </a:pPr>
            <a:r>
              <a:rPr lang="en-US" smtClean="0"/>
              <a:t>	</a:t>
            </a:r>
            <a:r>
              <a:rPr lang="en-US" smtClean="0">
                <a:solidFill>
                  <a:schemeClr val="accent1"/>
                </a:solidFill>
              </a:rPr>
              <a:t>#umount  /mnt/nfs</a:t>
            </a:r>
          </a:p>
          <a:p>
            <a:pPr lvl="1">
              <a:buClr>
                <a:schemeClr val="tx1"/>
              </a:buClr>
              <a:buFontTx/>
              <a:buNone/>
            </a:pPr>
            <a:r>
              <a:rPr lang="en-US" smtClean="0">
                <a:solidFill>
                  <a:schemeClr val="accent1"/>
                </a:solidFill>
              </a:rPr>
              <a:t>	#exportfs  -ua</a:t>
            </a:r>
          </a:p>
          <a:p>
            <a:pPr lvl="1">
              <a:buClr>
                <a:schemeClr val="tx1"/>
              </a:buClr>
              <a:buFontTx/>
              <a:buNone/>
            </a:pPr>
            <a:r>
              <a:rPr lang="en-US" smtClean="0">
                <a:solidFill>
                  <a:schemeClr val="accent1"/>
                </a:solidFill>
              </a:rPr>
              <a:t>	#exportfs  -a</a:t>
            </a:r>
          </a:p>
          <a:p>
            <a:pPr>
              <a:lnSpc>
                <a:spcPct val="90000"/>
              </a:lnSpc>
            </a:pPr>
            <a:endParaRPr 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db2004141gd">
  <a:themeElements>
    <a:clrScheme name="cdb2004141gd 3">
      <a:dk1>
        <a:srgbClr val="0066CC"/>
      </a:dk1>
      <a:lt1>
        <a:srgbClr val="B1E2FB"/>
      </a:lt1>
      <a:dk2>
        <a:srgbClr val="003399"/>
      </a:dk2>
      <a:lt2>
        <a:srgbClr val="FFFFFF"/>
      </a:lt2>
      <a:accent1>
        <a:srgbClr val="FDC529"/>
      </a:accent1>
      <a:accent2>
        <a:srgbClr val="52C828"/>
      </a:accent2>
      <a:accent3>
        <a:srgbClr val="AAADCA"/>
      </a:accent3>
      <a:accent4>
        <a:srgbClr val="97C1D6"/>
      </a:accent4>
      <a:accent5>
        <a:srgbClr val="FEDFAC"/>
      </a:accent5>
      <a:accent6>
        <a:srgbClr val="49B523"/>
      </a:accent6>
      <a:hlink>
        <a:srgbClr val="72A7F6"/>
      </a:hlink>
      <a:folHlink>
        <a:srgbClr val="A5A5FF"/>
      </a:folHlink>
    </a:clrScheme>
    <a:fontScheme name="cdb2004141gd">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db2004141gd 1">
        <a:dk1>
          <a:srgbClr val="7E25CF"/>
        </a:dk1>
        <a:lt1>
          <a:srgbClr val="C6D3FE"/>
        </a:lt1>
        <a:dk2>
          <a:srgbClr val="512175"/>
        </a:dk2>
        <a:lt2>
          <a:srgbClr val="FFFFFF"/>
        </a:lt2>
        <a:accent1>
          <a:srgbClr val="FFCC66"/>
        </a:accent1>
        <a:accent2>
          <a:srgbClr val="6ABA42"/>
        </a:accent2>
        <a:accent3>
          <a:srgbClr val="B3ABBD"/>
        </a:accent3>
        <a:accent4>
          <a:srgbClr val="A9B4D9"/>
        </a:accent4>
        <a:accent5>
          <a:srgbClr val="FFE2B8"/>
        </a:accent5>
        <a:accent6>
          <a:srgbClr val="5FA83B"/>
        </a:accent6>
        <a:hlink>
          <a:srgbClr val="3399FF"/>
        </a:hlink>
        <a:folHlink>
          <a:srgbClr val="43A8C7"/>
        </a:folHlink>
      </a:clrScheme>
      <a:clrMap bg1="dk2" tx1="lt1" bg2="dk1" tx2="lt2" accent1="accent1" accent2="accent2" accent3="accent3" accent4="accent4" accent5="accent5" accent6="accent6" hlink="hlink" folHlink="folHlink"/>
    </a:extraClrScheme>
    <a:extraClrScheme>
      <a:clrScheme name="cdb2004141gd 2">
        <a:dk1>
          <a:srgbClr val="009999"/>
        </a:dk1>
        <a:lt1>
          <a:srgbClr val="E2E2D6"/>
        </a:lt1>
        <a:dk2>
          <a:srgbClr val="005986"/>
        </a:dk2>
        <a:lt2>
          <a:srgbClr val="FFFFFF"/>
        </a:lt2>
        <a:accent1>
          <a:srgbClr val="12D2C9"/>
        </a:accent1>
        <a:accent2>
          <a:srgbClr val="3574C7"/>
        </a:accent2>
        <a:accent3>
          <a:srgbClr val="AAB5C3"/>
        </a:accent3>
        <a:accent4>
          <a:srgbClr val="C1C1B7"/>
        </a:accent4>
        <a:accent5>
          <a:srgbClr val="AAE5E1"/>
        </a:accent5>
        <a:accent6>
          <a:srgbClr val="2F68B4"/>
        </a:accent6>
        <a:hlink>
          <a:srgbClr val="1EBABA"/>
        </a:hlink>
        <a:folHlink>
          <a:srgbClr val="33CC33"/>
        </a:folHlink>
      </a:clrScheme>
      <a:clrMap bg1="dk2" tx1="lt1" bg2="dk1" tx2="lt2" accent1="accent1" accent2="accent2" accent3="accent3" accent4="accent4" accent5="accent5" accent6="accent6" hlink="hlink" folHlink="folHlink"/>
    </a:extraClrScheme>
    <a:extraClrScheme>
      <a:clrScheme name="cdb2004141gd 3">
        <a:dk1>
          <a:srgbClr val="0066CC"/>
        </a:dk1>
        <a:lt1>
          <a:srgbClr val="B1E2FB"/>
        </a:lt1>
        <a:dk2>
          <a:srgbClr val="003399"/>
        </a:dk2>
        <a:lt2>
          <a:srgbClr val="FFFFFF"/>
        </a:lt2>
        <a:accent1>
          <a:srgbClr val="FDC529"/>
        </a:accent1>
        <a:accent2>
          <a:srgbClr val="52C828"/>
        </a:accent2>
        <a:accent3>
          <a:srgbClr val="AAADCA"/>
        </a:accent3>
        <a:accent4>
          <a:srgbClr val="97C1D6"/>
        </a:accent4>
        <a:accent5>
          <a:srgbClr val="FEDFAC"/>
        </a:accent5>
        <a:accent6>
          <a:srgbClr val="49B523"/>
        </a:accent6>
        <a:hlink>
          <a:srgbClr val="72A7F6"/>
        </a:hlink>
        <a:folHlink>
          <a:srgbClr val="A5A5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cdb2004141gd</Template>
  <TotalTime>844</TotalTime>
  <Words>453</Words>
  <Application>Microsoft Office PowerPoint</Application>
  <PresentationFormat>On-screen Show (4:3)</PresentationFormat>
  <Paragraphs>78</Paragraphs>
  <Slides>11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3" baseType="lpstr">
      <vt:lpstr>cdb2004141gd</vt:lpstr>
      <vt:lpstr>Image</vt:lpstr>
      <vt:lpstr>Linux</vt:lpstr>
      <vt:lpstr>Nội dung</vt:lpstr>
      <vt:lpstr>Quá trình hoạt động của NFS</vt:lpstr>
      <vt:lpstr>Quá trình hoạt động NFS (2)</vt:lpstr>
      <vt:lpstr>Cài đặt NFS</vt:lpstr>
      <vt:lpstr>Cấu hình NFS</vt:lpstr>
      <vt:lpstr>Cấu hình NFS (2)</vt:lpstr>
      <vt:lpstr>Cấu hình NFS (3)</vt:lpstr>
      <vt:lpstr>Cấu hình NFS (4)</vt:lpstr>
      <vt:lpstr>Cấu hình NFS (5)</vt:lpstr>
      <vt:lpstr>Slide 11</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SonTran</dc:creator>
  <cp:lastModifiedBy>HOANG DUC QUANG</cp:lastModifiedBy>
  <cp:revision>107</cp:revision>
  <dcterms:created xsi:type="dcterms:W3CDTF">2008-09-17T15:37:49Z</dcterms:created>
  <dcterms:modified xsi:type="dcterms:W3CDTF">2009-05-16T01:36:17Z</dcterms:modified>
</cp:coreProperties>
</file>