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1"/>
  </p:handoutMasterIdLst>
  <p:sldIdLst>
    <p:sldId id="256" r:id="rId2"/>
    <p:sldId id="258" r:id="rId3"/>
    <p:sldId id="27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35" r:id="rId28"/>
    <p:sldId id="322" r:id="rId29"/>
    <p:sldId id="336" r:id="rId30"/>
    <p:sldId id="323" r:id="rId31"/>
    <p:sldId id="324" r:id="rId32"/>
    <p:sldId id="325" r:id="rId33"/>
    <p:sldId id="326" r:id="rId34"/>
    <p:sldId id="327" r:id="rId35"/>
    <p:sldId id="328" r:id="rId36"/>
    <p:sldId id="337" r:id="rId37"/>
    <p:sldId id="329" r:id="rId38"/>
    <p:sldId id="334" r:id="rId39"/>
    <p:sldId id="276" r:id="rId40"/>
  </p:sldIdLst>
  <p:sldSz cx="9144000" cy="6858000" type="screen4x3"/>
  <p:notesSz cx="7102475" cy="89916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70"/>
    <a:srgbClr val="000000"/>
    <a:srgbClr val="003295"/>
    <a:srgbClr val="002F8D"/>
    <a:srgbClr val="002A7C"/>
    <a:srgbClr val="777777"/>
    <a:srgbClr val="C0C0C0"/>
    <a:srgbClr val="C4D80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356" autoAdjust="0"/>
  </p:normalViewPr>
  <p:slideViewPr>
    <p:cSldViewPr>
      <p:cViewPr>
        <p:scale>
          <a:sx n="60" d="100"/>
          <a:sy n="60" d="100"/>
        </p:scale>
        <p:origin x="-786"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8067"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8068"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8069"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04EA4A4-2268-481C-8C06-E1FE6E8913D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3089" name="Object 17"/>
          <p:cNvGraphicFramePr>
            <a:graphicFrameLocks noChangeAspect="1"/>
          </p:cNvGraphicFramePr>
          <p:nvPr/>
        </p:nvGraphicFramePr>
        <p:xfrm>
          <a:off x="0" y="2371725"/>
          <a:ext cx="9144000" cy="4486275"/>
        </p:xfrm>
        <a:graphic>
          <a:graphicData uri="http://schemas.openxmlformats.org/presentationml/2006/ole">
            <p:oleObj spid="_x0000_s3089" name="Image" r:id="rId3" imgW="10438095" imgH="5980952" progId="">
              <p:embed/>
            </p:oleObj>
          </a:graphicData>
        </a:graphic>
      </p:graphicFrame>
      <p:sp>
        <p:nvSpPr>
          <p:cNvPr id="3075" name="Rectangle 3"/>
          <p:cNvSpPr>
            <a:spLocks noGrp="1" noChangeArrowheads="1"/>
          </p:cNvSpPr>
          <p:nvPr>
            <p:ph type="subTitle" idx="1"/>
          </p:nvPr>
        </p:nvSpPr>
        <p:spPr>
          <a:xfrm>
            <a:off x="990600" y="6324600"/>
            <a:ext cx="7086600" cy="533400"/>
          </a:xfrm>
        </p:spPr>
        <p:txBody>
          <a:bodyPr/>
          <a:lstStyle>
            <a:lvl1pPr marL="0" indent="0" algn="ctr">
              <a:buFont typeface="Wingdings" pitchFamily="2" charset="2"/>
              <a:buNone/>
              <a:defRPr sz="1800" b="0">
                <a:solidFill>
                  <a:schemeClr val="tx2"/>
                </a:solidFill>
              </a:defRPr>
            </a:lvl1pPr>
          </a:lstStyle>
          <a:p>
            <a:r>
              <a:rPr lang="en-US"/>
              <a:t>Click to edit Master subtitle style</a:t>
            </a:r>
          </a:p>
        </p:txBody>
      </p:sp>
      <p:sp>
        <p:nvSpPr>
          <p:cNvPr id="3090" name="Rectangle 18"/>
          <p:cNvSpPr>
            <a:spLocks noChangeArrowheads="1"/>
          </p:cNvSpPr>
          <p:nvPr/>
        </p:nvSpPr>
        <p:spPr bwMode="gray">
          <a:xfrm>
            <a:off x="0" y="23495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
        <p:nvSpPr>
          <p:cNvPr id="3091" name="Rectangle 19"/>
          <p:cNvSpPr>
            <a:spLocks noGrp="1" noChangeArrowheads="1"/>
          </p:cNvSpPr>
          <p:nvPr>
            <p:ph type="ctrTitle" sz="quarter"/>
          </p:nvPr>
        </p:nvSpPr>
        <p:spPr>
          <a:xfrm>
            <a:off x="468313" y="1412875"/>
            <a:ext cx="7993062" cy="720725"/>
          </a:xfrm>
          <a:effectLst>
            <a:outerShdw dist="28398" dir="3806097" algn="ctr" rotWithShape="0">
              <a:srgbClr val="000066">
                <a:alpha val="50000"/>
              </a:srgbClr>
            </a:outerShdw>
          </a:effectLst>
        </p:spPr>
        <p:txBody>
          <a:bodyPr/>
          <a:lstStyle>
            <a:lvl1pPr algn="ctr">
              <a:defRPr sz="4400" b="1">
                <a:solidFill>
                  <a:schemeClr val="accent1"/>
                </a:solidFill>
                <a:latin typeface="Verdana" pitchFamily="34" charset="0"/>
              </a:defRPr>
            </a:lvl1pPr>
          </a:lstStyle>
          <a:p>
            <a:r>
              <a:rPr lang="en-US" altLang="ko-KR"/>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F4D71C4-8C03-4374-BBCB-75E0544E9A4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300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300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49E63C-4D7A-49A0-A54C-295CC05C525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52233E-D080-442F-9A0B-0AE8CE8FC7F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62F379-CE4F-486F-BF3F-C3EC705F62C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9EC9AF-440F-4D53-8071-7161E623F35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37DF70C-C62D-4243-9DF2-64109E36E02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1D97ADA-4EB9-489E-A51E-2F8E856DCFB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9B8D38-AF90-4B92-B018-DD2CB0696C3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37E02FB-E5C5-4A43-8BF6-968D88D3CE2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89EF39A-20EB-4CEF-801C-01D3B110D55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2700000" scaled="1"/>
        </a:gra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nvGraphicFramePr>
        <p:xfrm>
          <a:off x="0" y="0"/>
          <a:ext cx="9144000" cy="1062038"/>
        </p:xfrm>
        <a:graphic>
          <a:graphicData uri="http://schemas.openxmlformats.org/presentationml/2006/ole">
            <p:oleObj spid="_x0000_s1039" name="Image" r:id="rId14" imgW="10387302" imgH="1205924" progId="">
              <p:embed/>
            </p:oleObj>
          </a:graphicData>
        </a:graphic>
      </p:graphicFrame>
      <p:sp>
        <p:nvSpPr>
          <p:cNvPr id="1027" name="Rectangle 3"/>
          <p:cNvSpPr>
            <a:spLocks noGrp="1" noChangeArrowheads="1"/>
          </p:cNvSpPr>
          <p:nvPr>
            <p:ph type="body" idx="1"/>
          </p:nvPr>
        </p:nvSpPr>
        <p:spPr bwMode="auto">
          <a:xfrm>
            <a:off x="457200" y="13716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E539141-F741-44A4-BB29-7106F3FE7EFA}" type="slidenum">
              <a:rPr lang="en-US"/>
              <a:pPr/>
              <a:t>‹#›</a:t>
            </a:fld>
            <a:endParaRPr lang="en-US"/>
          </a:p>
        </p:txBody>
      </p:sp>
      <p:sp>
        <p:nvSpPr>
          <p:cNvPr id="1026" name="Rectangle 2"/>
          <p:cNvSpPr>
            <a:spLocks noGrp="1" noChangeArrowheads="1"/>
          </p:cNvSpPr>
          <p:nvPr>
            <p:ph type="title"/>
          </p:nvPr>
        </p:nvSpPr>
        <p:spPr bwMode="auto">
          <a:xfrm>
            <a:off x="990600" y="319088"/>
            <a:ext cx="75438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0" name="Rectangle 16"/>
          <p:cNvSpPr>
            <a:spLocks noChangeArrowheads="1"/>
          </p:cNvSpPr>
          <p:nvPr/>
        </p:nvSpPr>
        <p:spPr bwMode="gray">
          <a:xfrm>
            <a:off x="0" y="10668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fontAlgn="base">
        <a:spcBef>
          <a:spcPct val="0"/>
        </a:spcBef>
        <a:spcAft>
          <a:spcPct val="0"/>
        </a:spcAft>
        <a:defRPr sz="3600">
          <a:solidFill>
            <a:schemeClr val="tx2"/>
          </a:solidFill>
          <a:latin typeface="+mj-lt"/>
          <a:ea typeface="+mj-ea"/>
          <a:cs typeface="+mj-cs"/>
        </a:defRPr>
      </a:lvl1pPr>
      <a:lvl2pPr algn="r" rtl="0" fontAlgn="base">
        <a:spcBef>
          <a:spcPct val="0"/>
        </a:spcBef>
        <a:spcAft>
          <a:spcPct val="0"/>
        </a:spcAft>
        <a:defRPr sz="3600">
          <a:solidFill>
            <a:schemeClr val="tx2"/>
          </a:solidFill>
          <a:latin typeface="Arial" charset="0"/>
        </a:defRPr>
      </a:lvl2pPr>
      <a:lvl3pPr algn="r" rtl="0" fontAlgn="base">
        <a:spcBef>
          <a:spcPct val="0"/>
        </a:spcBef>
        <a:spcAft>
          <a:spcPct val="0"/>
        </a:spcAft>
        <a:defRPr sz="3600">
          <a:solidFill>
            <a:schemeClr val="tx2"/>
          </a:solidFill>
          <a:latin typeface="Arial" charset="0"/>
        </a:defRPr>
      </a:lvl3pPr>
      <a:lvl4pPr algn="r" rtl="0" fontAlgn="base">
        <a:spcBef>
          <a:spcPct val="0"/>
        </a:spcBef>
        <a:spcAft>
          <a:spcPct val="0"/>
        </a:spcAft>
        <a:defRPr sz="3600">
          <a:solidFill>
            <a:schemeClr val="tx2"/>
          </a:solidFill>
          <a:latin typeface="Arial" charset="0"/>
        </a:defRPr>
      </a:lvl4pPr>
      <a:lvl5pPr algn="r" rtl="0" fontAlgn="base">
        <a:spcBef>
          <a:spcPct val="0"/>
        </a:spcBef>
        <a:spcAft>
          <a:spcPct val="0"/>
        </a:spcAft>
        <a:defRPr sz="3600">
          <a:solidFill>
            <a:schemeClr val="tx2"/>
          </a:solidFill>
          <a:latin typeface="Arial" charset="0"/>
        </a:defRPr>
      </a:lvl5pPr>
      <a:lvl6pPr marL="457200" algn="r" rtl="0" fontAlgn="base">
        <a:spcBef>
          <a:spcPct val="0"/>
        </a:spcBef>
        <a:spcAft>
          <a:spcPct val="0"/>
        </a:spcAft>
        <a:defRPr sz="3600">
          <a:solidFill>
            <a:schemeClr val="tx2"/>
          </a:solidFill>
          <a:latin typeface="Arial" charset="0"/>
        </a:defRPr>
      </a:lvl6pPr>
      <a:lvl7pPr marL="914400" algn="r" rtl="0" fontAlgn="base">
        <a:spcBef>
          <a:spcPct val="0"/>
        </a:spcBef>
        <a:spcAft>
          <a:spcPct val="0"/>
        </a:spcAft>
        <a:defRPr sz="3600">
          <a:solidFill>
            <a:schemeClr val="tx2"/>
          </a:solidFill>
          <a:latin typeface="Arial" charset="0"/>
        </a:defRPr>
      </a:lvl7pPr>
      <a:lvl8pPr marL="1371600" algn="r" rtl="0" fontAlgn="base">
        <a:spcBef>
          <a:spcPct val="0"/>
        </a:spcBef>
        <a:spcAft>
          <a:spcPct val="0"/>
        </a:spcAft>
        <a:defRPr sz="3600">
          <a:solidFill>
            <a:schemeClr val="tx2"/>
          </a:solidFill>
          <a:latin typeface="Arial" charset="0"/>
        </a:defRPr>
      </a:lvl8pPr>
      <a:lvl9pPr marL="1828800" algn="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2"/>
          </a:solidFill>
          <a:latin typeface="+mj-lt"/>
        </a:defRPr>
      </a:lvl2pPr>
      <a:lvl3pPr marL="1143000" indent="-228600" algn="l" rtl="0" fontAlgn="base">
        <a:spcBef>
          <a:spcPct val="20000"/>
        </a:spcBef>
        <a:spcAft>
          <a:spcPct val="0"/>
        </a:spcAft>
        <a:buClr>
          <a:schemeClr val="tx1"/>
        </a:buClr>
        <a:buChar char="•"/>
        <a:defRPr sz="2400">
          <a:solidFill>
            <a:schemeClr val="tx2"/>
          </a:solidFill>
          <a:latin typeface="+mj-lt"/>
        </a:defRPr>
      </a:lvl3pPr>
      <a:lvl4pPr marL="1600200" indent="-228600" algn="l" rtl="0" fontAlgn="base">
        <a:spcBef>
          <a:spcPct val="20000"/>
        </a:spcBef>
        <a:spcAft>
          <a:spcPct val="0"/>
        </a:spcAft>
        <a:buChar char="–"/>
        <a:defRPr sz="2000">
          <a:solidFill>
            <a:schemeClr val="tx2"/>
          </a:solidFill>
          <a:latin typeface="+mj-lt"/>
        </a:defRPr>
      </a:lvl4pPr>
      <a:lvl5pPr marL="2057400" indent="-228600" algn="l" rtl="0" fontAlgn="base">
        <a:spcBef>
          <a:spcPct val="20000"/>
        </a:spcBef>
        <a:spcAft>
          <a:spcPct val="0"/>
        </a:spcAft>
        <a:buChar char="»"/>
        <a:defRPr sz="2000">
          <a:solidFill>
            <a:schemeClr val="tx2"/>
          </a:solidFill>
          <a:latin typeface="+mj-lt"/>
        </a:defRPr>
      </a:lvl5pPr>
      <a:lvl6pPr marL="2514600" indent="-228600" algn="l" rtl="0" fontAlgn="base">
        <a:spcBef>
          <a:spcPct val="20000"/>
        </a:spcBef>
        <a:spcAft>
          <a:spcPct val="0"/>
        </a:spcAft>
        <a:buChar char="»"/>
        <a:defRPr sz="2000">
          <a:solidFill>
            <a:schemeClr val="tx2"/>
          </a:solidFill>
          <a:latin typeface="+mj-lt"/>
        </a:defRPr>
      </a:lvl6pPr>
      <a:lvl7pPr marL="2971800" indent="-228600" algn="l" rtl="0" fontAlgn="base">
        <a:spcBef>
          <a:spcPct val="20000"/>
        </a:spcBef>
        <a:spcAft>
          <a:spcPct val="0"/>
        </a:spcAft>
        <a:buChar char="»"/>
        <a:defRPr sz="2000">
          <a:solidFill>
            <a:schemeClr val="tx2"/>
          </a:solidFill>
          <a:latin typeface="+mj-lt"/>
        </a:defRPr>
      </a:lvl7pPr>
      <a:lvl8pPr marL="3429000" indent="-228600" algn="l" rtl="0" fontAlgn="base">
        <a:spcBef>
          <a:spcPct val="20000"/>
        </a:spcBef>
        <a:spcAft>
          <a:spcPct val="0"/>
        </a:spcAft>
        <a:buChar char="»"/>
        <a:defRPr sz="2000">
          <a:solidFill>
            <a:schemeClr val="tx2"/>
          </a:solidFill>
          <a:latin typeface="+mj-lt"/>
        </a:defRPr>
      </a:lvl8pPr>
      <a:lvl9pPr marL="3886200" indent="-228600" algn="l" rtl="0" fontAlgn="base">
        <a:spcBef>
          <a:spcPct val="20000"/>
        </a:spcBef>
        <a:spcAft>
          <a:spcPct val="0"/>
        </a:spcAft>
        <a:buChar char="»"/>
        <a:defRPr sz="2000">
          <a:solidFill>
            <a:schemeClr val="tx2"/>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219200"/>
            <a:ext cx="7924800" cy="1012825"/>
          </a:xfrm>
        </p:spPr>
        <p:txBody>
          <a:bodyPr/>
          <a:lstStyle/>
          <a:p>
            <a:r>
              <a:rPr lang="en-US" sz="4000" smtClean="0"/>
              <a:t>Linux</a:t>
            </a:r>
            <a:endParaRPr lang="en-US" sz="3600">
              <a:solidFill>
                <a:srgbClr val="C4D806"/>
              </a:solidFill>
            </a:endParaRPr>
          </a:p>
        </p:txBody>
      </p:sp>
      <p:sp>
        <p:nvSpPr>
          <p:cNvPr id="2051" name="Rectangle 3"/>
          <p:cNvSpPr>
            <a:spLocks noGrp="1" noChangeArrowheads="1"/>
          </p:cNvSpPr>
          <p:nvPr>
            <p:ph type="subTitle" idx="1"/>
          </p:nvPr>
        </p:nvSpPr>
        <p:spPr/>
        <p:txBody>
          <a:bodyPr/>
          <a:lstStyle/>
          <a:p>
            <a:r>
              <a:rPr lang="en-US" err="1" smtClean="0"/>
              <a:t>Hoàng</a:t>
            </a:r>
            <a:r>
              <a:rPr lang="en-US" smtClean="0"/>
              <a:t> </a:t>
            </a:r>
            <a:r>
              <a:rPr lang="en-US" err="1" smtClean="0"/>
              <a:t>Đức</a:t>
            </a:r>
            <a:r>
              <a:rPr lang="en-US" smtClean="0"/>
              <a:t> </a:t>
            </a:r>
            <a:r>
              <a:rPr lang="en-US" err="1" smtClean="0"/>
              <a:t>Quang</a:t>
            </a:r>
            <a:endParaRPr lang="en-US"/>
          </a:p>
        </p:txBody>
      </p:sp>
      <p:sp>
        <p:nvSpPr>
          <p:cNvPr id="4" name="Rectangle 2"/>
          <p:cNvSpPr txBox="1">
            <a:spLocks noChangeArrowheads="1"/>
          </p:cNvSpPr>
          <p:nvPr/>
        </p:nvSpPr>
        <p:spPr bwMode="auto">
          <a:xfrm>
            <a:off x="685800" y="3733800"/>
            <a:ext cx="7924800" cy="1012825"/>
          </a:xfrm>
          <a:prstGeom prst="rect">
            <a:avLst/>
          </a:prstGeom>
          <a:noFill/>
          <a:ln w="9525">
            <a:noFill/>
            <a:miter lim="800000"/>
            <a:headEnd/>
            <a:tailEnd/>
          </a:ln>
          <a:effectLst>
            <a:outerShdw dist="28398" dir="3806097" algn="ctr" rotWithShape="0">
              <a:srgbClr val="000066">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smtClean="0">
                <a:ln>
                  <a:noFill/>
                </a:ln>
                <a:solidFill>
                  <a:schemeClr val="accent1"/>
                </a:solidFill>
                <a:effectLst/>
                <a:uLnTx/>
                <a:uFillTx/>
                <a:latin typeface="Verdana" pitchFamily="34" charset="0"/>
                <a:ea typeface="+mj-ea"/>
                <a:cs typeface="+mj-cs"/>
              </a:rPr>
              <a:t>Apache Web Server</a:t>
            </a:r>
            <a:endParaRPr kumimoji="0" lang="en-US" sz="3600" b="1" i="0" u="none" strike="noStrike" kern="0" cap="none" spc="0" normalizeH="0" baseline="0" noProof="0">
              <a:ln>
                <a:noFill/>
              </a:ln>
              <a:solidFill>
                <a:srgbClr val="C4D806"/>
              </a:solidFill>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Web động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z="2400" smtClean="0">
                <a:latin typeface="+mj-lt"/>
              </a:rPr>
              <a:t>Hình vẽ sau minh hoạ khi Web browser yêu cầu một trang Web động phát sinh từ một chương trình CGI.</a:t>
            </a:r>
          </a:p>
        </p:txBody>
      </p:sp>
      <p:pic>
        <p:nvPicPr>
          <p:cNvPr id="4" name="Picture 4"/>
          <p:cNvPicPr>
            <a:picLocks noChangeAspect="1" noChangeArrowheads="1"/>
          </p:cNvPicPr>
          <p:nvPr/>
        </p:nvPicPr>
        <p:blipFill>
          <a:blip r:embed="rId2"/>
          <a:srcRect/>
          <a:stretch>
            <a:fillRect/>
          </a:stretch>
        </p:blipFill>
        <p:spPr>
          <a:xfrm>
            <a:off x="1600200" y="2542336"/>
            <a:ext cx="6461125" cy="4163264"/>
          </a:xfrm>
          <a:prstGeom prst="rect">
            <a:avLst/>
          </a:prstGeom>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Giới thiệu về Apache</a:t>
            </a:r>
            <a:endParaRPr lang="en-US"/>
          </a:p>
        </p:txBody>
      </p:sp>
      <p:sp>
        <p:nvSpPr>
          <p:cNvPr id="66563" name="Rectangle 3"/>
          <p:cNvSpPr>
            <a:spLocks noGrp="1" noChangeArrowheads="1"/>
          </p:cNvSpPr>
          <p:nvPr>
            <p:ph type="body" idx="1"/>
          </p:nvPr>
        </p:nvSpPr>
        <p:spPr>
          <a:xfrm>
            <a:off x="838200" y="1295400"/>
            <a:ext cx="7848600" cy="5029200"/>
          </a:xfrm>
        </p:spPr>
        <p:txBody>
          <a:bodyPr/>
          <a:lstStyle/>
          <a:p>
            <a:pPr algn="just">
              <a:lnSpc>
                <a:spcPct val="90000"/>
              </a:lnSpc>
            </a:pPr>
            <a:r>
              <a:rPr lang="vi-VN" smtClean="0">
                <a:latin typeface="+mj-lt"/>
              </a:rPr>
              <a:t>Apache là một phần mềm có nhiều tính năng mạnh và linh hoạt dùng để làm Webserver</a:t>
            </a:r>
            <a:endParaRPr lang="en-US" smtClean="0">
              <a:latin typeface="+mj-lt"/>
            </a:endParaRPr>
          </a:p>
          <a:p>
            <a:pPr algn="just"/>
            <a:r>
              <a:rPr lang="vi-VN" smtClean="0">
                <a:latin typeface="+mj-lt"/>
              </a:rPr>
              <a:t>Hỗ trợ đầy đủ những giao thức HTTP trước đây như HTTP/1.1</a:t>
            </a:r>
          </a:p>
          <a:p>
            <a:pPr algn="just"/>
            <a:r>
              <a:rPr lang="en-US" smtClean="0">
                <a:latin typeface="+mj-lt"/>
              </a:rPr>
              <a:t>Có thể cấu hình và mở rộng những module. </a:t>
            </a:r>
          </a:p>
          <a:p>
            <a:pPr algn="just"/>
            <a:r>
              <a:rPr lang="vi-VN" smtClean="0">
                <a:latin typeface="+mj-lt"/>
              </a:rPr>
              <a:t>Cung cấp source code đầy đủ với license không hạn chế.</a:t>
            </a:r>
          </a:p>
          <a:p>
            <a:pPr algn="just"/>
            <a:r>
              <a:rPr lang="vi-VN" smtClean="0">
                <a:latin typeface="+mj-lt"/>
              </a:rPr>
              <a:t>Chạy trên nhiều hệ điều hành như Windows NT/9x, Netware 5.x, OS/2 và trên hầu hết các hệ điều hành Unix, Linux.</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Cài đặt apache</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None/>
            </a:pPr>
            <a:r>
              <a:rPr lang="en-US" sz="2400" smtClean="0"/>
              <a:t>	Ta có thể download apache từ website chính sau:</a:t>
            </a:r>
            <a:endParaRPr lang="en-US" sz="2400" smtClean="0">
              <a:latin typeface="VNI-Aptima" pitchFamily="2" charset="0"/>
            </a:endParaRPr>
          </a:p>
          <a:p>
            <a:pPr algn="ctr">
              <a:buNone/>
            </a:pPr>
            <a:r>
              <a:rPr lang="en-US" smtClean="0">
                <a:solidFill>
                  <a:schemeClr val="accent1"/>
                </a:solidFill>
              </a:rPr>
              <a:t>http://www.apache.org</a:t>
            </a:r>
            <a:r>
              <a:rPr lang="en-US" sz="3600" smtClean="0">
                <a:solidFill>
                  <a:schemeClr val="accent1"/>
                </a:solidFill>
              </a:rPr>
              <a:t> </a:t>
            </a:r>
          </a:p>
          <a:p>
            <a:r>
              <a:rPr lang="vi-VN" sz="2400" smtClean="0"/>
              <a:t>Có 2 cách cài đặt apache:</a:t>
            </a:r>
          </a:p>
          <a:p>
            <a:pPr lvl="1"/>
            <a:r>
              <a:rPr lang="vi-VN" sz="2400" smtClean="0"/>
              <a:t>Cài đặt Apache từ source</a:t>
            </a:r>
          </a:p>
          <a:p>
            <a:pPr lvl="1"/>
            <a:r>
              <a:rPr lang="vi-VN" sz="2400" smtClean="0"/>
              <a:t>Cài đặt Apache từ pakage rpm</a:t>
            </a:r>
            <a:endParaRPr lang="en-US" sz="2400" smtClean="0">
              <a:latin typeface="VNI-Aptima" pitchFamily="2" charset="0"/>
            </a:endParaRPr>
          </a:p>
          <a:p>
            <a:pPr algn="ctr">
              <a:buNone/>
            </a:pPr>
            <a:r>
              <a:rPr lang="en-US" sz="2400" smtClean="0"/>
              <a:t>	#rpm   –ivh   httpd.version.i386.rpm</a:t>
            </a: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latin typeface="VNI-Aptima" pitchFamily="2" charset="0"/>
              </a:rPr>
              <a:t>Caùc taäp tin vaø thö muïc caáu hình cuûa Apache</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None/>
            </a:pPr>
            <a:r>
              <a:rPr lang="en-US" smtClean="0">
                <a:solidFill>
                  <a:srgbClr val="FF0000"/>
                </a:solidFill>
                <a:latin typeface="+mj-lt"/>
              </a:rPr>
              <a:t>	</a:t>
            </a:r>
            <a:r>
              <a:rPr lang="en-US" smtClean="0">
                <a:solidFill>
                  <a:schemeClr val="accent1"/>
                </a:solidFill>
                <a:latin typeface="+mj-lt"/>
              </a:rPr>
              <a:t>/etc/httpd/conf/httpd.conf </a:t>
            </a:r>
            <a:r>
              <a:rPr lang="en-US" smtClean="0">
                <a:latin typeface="+mj-lt"/>
              </a:rPr>
              <a:t>: đây là một tập tin cấu hình chính hết sức quan trọng cho Apache server. </a:t>
            </a:r>
          </a:p>
          <a:p>
            <a:pPr algn="just">
              <a:buNone/>
            </a:pPr>
            <a:r>
              <a:rPr lang="en-US" smtClean="0">
                <a:solidFill>
                  <a:schemeClr val="accent1"/>
                </a:solidFill>
                <a:latin typeface="+mj-lt"/>
              </a:rPr>
              <a:t>	/etc/httpd/modules</a:t>
            </a:r>
            <a:r>
              <a:rPr lang="en-US" smtClean="0">
                <a:solidFill>
                  <a:srgbClr val="FF0000"/>
                </a:solidFill>
                <a:latin typeface="+mj-lt"/>
              </a:rPr>
              <a:t> </a:t>
            </a:r>
            <a:r>
              <a:rPr lang="en-US" smtClean="0">
                <a:latin typeface="+mj-lt"/>
              </a:rPr>
              <a:t>: chứa các module của Web Server.</a:t>
            </a:r>
          </a:p>
          <a:p>
            <a:pPr algn="just">
              <a:buNone/>
            </a:pPr>
            <a:r>
              <a:rPr lang="en-US" smtClean="0">
                <a:solidFill>
                  <a:schemeClr val="accent1"/>
                </a:solidFill>
                <a:latin typeface="+mj-lt"/>
              </a:rPr>
              <a:t>	/etc/httpd/logs</a:t>
            </a:r>
            <a:r>
              <a:rPr lang="en-US" smtClean="0">
                <a:solidFill>
                  <a:srgbClr val="FF0000"/>
                </a:solidFill>
                <a:latin typeface="+mj-lt"/>
              </a:rPr>
              <a:t> </a:t>
            </a:r>
            <a:r>
              <a:rPr lang="en-US" smtClean="0">
                <a:latin typeface="+mj-lt"/>
              </a:rPr>
              <a:t>: chứa log file của Apache.</a:t>
            </a:r>
          </a:p>
          <a:p>
            <a:pPr algn="just">
              <a:buNone/>
            </a:pPr>
            <a:r>
              <a:rPr lang="en-US" smtClean="0">
                <a:solidFill>
                  <a:srgbClr val="FF0000"/>
                </a:solidFill>
                <a:latin typeface="+mj-lt"/>
              </a:rPr>
              <a:t>	</a:t>
            </a:r>
            <a:r>
              <a:rPr lang="en-US" smtClean="0">
                <a:solidFill>
                  <a:schemeClr val="accent1"/>
                </a:solidFill>
                <a:latin typeface="+mj-lt"/>
              </a:rPr>
              <a:t>/var/www/html</a:t>
            </a:r>
            <a:r>
              <a:rPr lang="en-US" smtClean="0">
                <a:solidFill>
                  <a:srgbClr val="FF0000"/>
                </a:solidFill>
                <a:latin typeface="+mj-lt"/>
              </a:rPr>
              <a:t> </a:t>
            </a:r>
            <a:r>
              <a:rPr lang="en-US" smtClean="0">
                <a:latin typeface="+mj-lt"/>
              </a:rPr>
              <a:t>: chứa các trang Web.</a:t>
            </a:r>
          </a:p>
          <a:p>
            <a:pPr algn="just">
              <a:buNone/>
            </a:pPr>
            <a:r>
              <a:rPr lang="en-US" smtClean="0">
                <a:solidFill>
                  <a:schemeClr val="accent1"/>
                </a:solidFill>
                <a:latin typeface="+mj-lt"/>
              </a:rPr>
              <a:t>	/var/www/cgi-bin</a:t>
            </a:r>
            <a:r>
              <a:rPr lang="en-US" smtClean="0">
                <a:solidFill>
                  <a:srgbClr val="FF0000"/>
                </a:solidFill>
                <a:latin typeface="+mj-lt"/>
              </a:rPr>
              <a:t> </a:t>
            </a:r>
            <a:r>
              <a:rPr lang="en-US" smtClean="0">
                <a:latin typeface="+mj-lt"/>
              </a:rPr>
              <a:t>: chứa các script sử dụng cho trang Web.</a:t>
            </a:r>
          </a:p>
          <a:p>
            <a:pPr>
              <a:lnSpc>
                <a:spcPct val="90000"/>
              </a:lnSpc>
            </a:pPr>
            <a:endParaRPr lang="en-US" smtClean="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Khởi động apache</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None/>
            </a:pPr>
            <a:r>
              <a:rPr lang="en-US" smtClean="0">
                <a:solidFill>
                  <a:srgbClr val="FF0000"/>
                </a:solidFill>
              </a:rPr>
              <a:t>	</a:t>
            </a:r>
            <a:r>
              <a:rPr lang="en-US" smtClean="0">
                <a:solidFill>
                  <a:schemeClr val="accent1"/>
                </a:solidFill>
              </a:rPr>
              <a:t>#/etc/init.d/httpd  stop</a:t>
            </a:r>
          </a:p>
          <a:p>
            <a:pPr>
              <a:buNone/>
            </a:pPr>
            <a:r>
              <a:rPr lang="en-US" smtClean="0">
                <a:solidFill>
                  <a:schemeClr val="accent1"/>
                </a:solidFill>
              </a:rPr>
              <a:t>	#/etc/init.d/httpd  start </a:t>
            </a:r>
          </a:p>
          <a:p>
            <a:pPr>
              <a:buNone/>
            </a:pPr>
            <a:r>
              <a:rPr lang="en-US" smtClean="0">
                <a:solidFill>
                  <a:schemeClr val="accent1"/>
                </a:solidFill>
              </a:rPr>
              <a:t>	#/etc/init.d/httpd  restart</a:t>
            </a:r>
            <a:endParaRPr lang="vi-VN" smtClean="0">
              <a:solidFill>
                <a:schemeClr val="accent1"/>
              </a:solidFill>
            </a:endParaRPr>
          </a:p>
          <a:p>
            <a:pPr>
              <a:lnSpc>
                <a:spcPct val="90000"/>
              </a:lnSpc>
            </a:pPr>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hình Apache cơ bản</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vi-VN" smtClean="0"/>
              <a:t>Các thông số cấu hình cơ bản trong tập tin </a:t>
            </a:r>
            <a:r>
              <a:rPr lang="vi-VN" smtClean="0">
                <a:solidFill>
                  <a:schemeClr val="accent1"/>
                </a:solidFill>
              </a:rPr>
              <a:t>/etc/httpd/conf/httpd.conf</a:t>
            </a:r>
            <a:endParaRPr lang="en-US" smtClean="0">
              <a:solidFill>
                <a:schemeClr val="accent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Định nghĩa Server</a:t>
            </a:r>
            <a:endParaRPr lang="en-US"/>
          </a:p>
        </p:txBody>
      </p:sp>
      <p:sp>
        <p:nvSpPr>
          <p:cNvPr id="66563" name="Rectangle 3"/>
          <p:cNvSpPr>
            <a:spLocks noGrp="1" noChangeArrowheads="1"/>
          </p:cNvSpPr>
          <p:nvPr>
            <p:ph type="body" idx="1"/>
          </p:nvPr>
        </p:nvSpPr>
        <p:spPr>
          <a:xfrm>
            <a:off x="228600" y="1447800"/>
            <a:ext cx="8839200" cy="5029200"/>
          </a:xfrm>
        </p:spPr>
        <p:txBody>
          <a:bodyPr/>
          <a:lstStyle/>
          <a:p>
            <a:pPr algn="just"/>
            <a:r>
              <a:rPr lang="en-US" smtClean="0">
                <a:latin typeface="+mj-lt"/>
              </a:rPr>
              <a:t>ServerName  &lt;hostname&gt;</a:t>
            </a:r>
          </a:p>
          <a:p>
            <a:pPr lvl="1" algn="just"/>
            <a:r>
              <a:rPr lang="en-US" smtClean="0"/>
              <a:t>Ví dụ: ServerName  www.soft.com </a:t>
            </a:r>
          </a:p>
          <a:p>
            <a:pPr algn="just"/>
            <a:r>
              <a:rPr lang="en-US" smtClean="0">
                <a:latin typeface="+mj-lt"/>
              </a:rPr>
              <a:t>ServerAdmin  &lt;Email address of Admin&gt; </a:t>
            </a:r>
          </a:p>
          <a:p>
            <a:pPr lvl="1" algn="just"/>
            <a:r>
              <a:rPr lang="en-US" smtClean="0"/>
              <a:t>Ví dụ: ServerAdmin  root@soft.com </a:t>
            </a:r>
          </a:p>
          <a:p>
            <a:pPr algn="just"/>
            <a:r>
              <a:rPr lang="en-US" smtClean="0">
                <a:latin typeface="+mj-lt"/>
              </a:rPr>
              <a:t>ServerType  &lt;inetd/standalone&gt;</a:t>
            </a:r>
          </a:p>
          <a:p>
            <a:pPr algn="just"/>
            <a:r>
              <a:rPr lang="vi-VN" smtClean="0">
                <a:latin typeface="+mj-lt"/>
              </a:rPr>
              <a:t>Qui định cách nạp chương trình, có hai cách:</a:t>
            </a:r>
          </a:p>
          <a:p>
            <a:pPr lvl="1" algn="just"/>
            <a:r>
              <a:rPr lang="en-US" smtClean="0"/>
              <a:t>inetd : chạy từ hệ thống.</a:t>
            </a:r>
          </a:p>
          <a:p>
            <a:pPr lvl="1" algn="just"/>
            <a:r>
              <a:rPr lang="en-US" smtClean="0"/>
              <a:t>standalone : chạy từ các init level.</a:t>
            </a:r>
          </a:p>
          <a:p>
            <a:pPr lvl="1" algn="just"/>
            <a:r>
              <a:rPr lang="en-US" smtClean="0"/>
              <a:t>Ví dụ: ServerType  standalone</a:t>
            </a:r>
          </a:p>
          <a:p>
            <a:pPr algn="just">
              <a:lnSpc>
                <a:spcPct val="90000"/>
              </a:lnSpc>
            </a:pPr>
            <a:endParaRPr lang="en-US" smtClean="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Vị trí thư mục root</a:t>
            </a:r>
            <a:endParaRPr lang="en-US"/>
          </a:p>
        </p:txBody>
      </p:sp>
      <p:sp>
        <p:nvSpPr>
          <p:cNvPr id="66563" name="Rectangle 3"/>
          <p:cNvSpPr>
            <a:spLocks noGrp="1" noChangeArrowheads="1"/>
          </p:cNvSpPr>
          <p:nvPr>
            <p:ph type="body" idx="1"/>
          </p:nvPr>
        </p:nvSpPr>
        <p:spPr>
          <a:xfrm>
            <a:off x="533400" y="1447800"/>
            <a:ext cx="8458200" cy="5029200"/>
          </a:xfrm>
        </p:spPr>
        <p:txBody>
          <a:bodyPr/>
          <a:lstStyle/>
          <a:p>
            <a:pPr algn="just">
              <a:lnSpc>
                <a:spcPct val="90000"/>
              </a:lnSpc>
            </a:pPr>
            <a:r>
              <a:rPr lang="en-US" sz="2400" smtClean="0">
                <a:solidFill>
                  <a:schemeClr val="accent1"/>
                </a:solidFill>
                <a:latin typeface="+mj-lt"/>
              </a:rPr>
              <a:t>DocumentRoot &lt;đường dẫn thư mục&gt;</a:t>
            </a:r>
          </a:p>
          <a:p>
            <a:pPr lvl="1" algn="just">
              <a:lnSpc>
                <a:spcPct val="90000"/>
              </a:lnSpc>
            </a:pPr>
            <a:r>
              <a:rPr lang="en-US" sz="2400" smtClean="0"/>
              <a:t>Ví dụ: DocumentRoot /urs/web</a:t>
            </a:r>
          </a:p>
          <a:p>
            <a:pPr lvl="1" algn="just"/>
            <a:r>
              <a:rPr lang="en-US" sz="2400" smtClean="0"/>
              <a:t>Khi có</a:t>
            </a:r>
            <a:r>
              <a:rPr lang="vi-VN" sz="2400" smtClean="0"/>
              <a:t> yêu cầu http://www.soft.com/index.html sẽ đưa vào trang Web /usr/web/index.html</a:t>
            </a:r>
            <a:endParaRPr lang="cy-GB" sz="2400" smtClean="0"/>
          </a:p>
          <a:p>
            <a:pPr algn="just"/>
            <a:r>
              <a:rPr lang="vi-VN" sz="2400" smtClean="0">
                <a:solidFill>
                  <a:schemeClr val="accent1"/>
                </a:solidFill>
                <a:latin typeface="+mj-lt"/>
              </a:rPr>
              <a:t>ServerRoot  &lt;vị trí thư mục cài đặt apache&gt;</a:t>
            </a:r>
          </a:p>
          <a:p>
            <a:pPr lvl="1" algn="just"/>
            <a:r>
              <a:rPr lang="vi-VN" sz="2400" smtClean="0"/>
              <a:t>Mặc định: ServerRoot   /usr/local/apache</a:t>
            </a:r>
            <a:r>
              <a:rPr lang="cy-GB" sz="2400" smtClean="0"/>
              <a:t> </a:t>
            </a:r>
          </a:p>
          <a:p>
            <a:pPr algn="just"/>
            <a:r>
              <a:rPr lang="en-US" sz="2400" smtClean="0">
                <a:solidFill>
                  <a:schemeClr val="accent1"/>
                </a:solidFill>
                <a:latin typeface="+mj-lt"/>
              </a:rPr>
              <a:t>ErrorLog  &lt;vị trí file log&gt;</a:t>
            </a:r>
          </a:p>
          <a:p>
            <a:pPr lvl="1" algn="just"/>
            <a:r>
              <a:rPr lang="en-US" sz="2400" smtClean="0"/>
              <a:t>Ví dụ: ErrorLog  /var/logs/httpd/error_log</a:t>
            </a:r>
          </a:p>
          <a:p>
            <a:pPr algn="just"/>
            <a:r>
              <a:rPr lang="vi-VN" sz="2400" smtClean="0">
                <a:solidFill>
                  <a:schemeClr val="accent1"/>
                </a:solidFill>
                <a:latin typeface="+mj-lt"/>
              </a:rPr>
              <a:t>DirectoryIndex  &lt;danh sách các trang web mặc định&gt;</a:t>
            </a:r>
          </a:p>
          <a:p>
            <a:pPr lvl="1" algn="just"/>
            <a:r>
              <a:rPr lang="en-US" sz="2400" smtClean="0"/>
              <a:t>Ví dụ: DirectoryIndex index.html index.htm index.shtml index.php index.php4 index.php3 index.cgi</a:t>
            </a:r>
          </a:p>
          <a:p>
            <a:pPr algn="just"/>
            <a:endParaRPr lang="en-US" sz="2400" smtClean="0">
              <a:latin typeface="+mj-lt"/>
            </a:endParaRPr>
          </a:p>
          <a:p>
            <a:pPr algn="just">
              <a:lnSpc>
                <a:spcPct val="90000"/>
              </a:lnSpc>
            </a:pPr>
            <a:endParaRPr lang="en-US" sz="2400" smtClean="0">
              <a:latin typeface="+mj-lt"/>
            </a:endParaRPr>
          </a:p>
          <a:p>
            <a:pPr algn="just">
              <a:lnSpc>
                <a:spcPct val="90000"/>
              </a:lnSpc>
            </a:pPr>
            <a:endParaRPr lang="en-US" sz="2400" smtClean="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hình mạng</a:t>
            </a:r>
            <a:endParaRPr lang="en-US"/>
          </a:p>
        </p:txBody>
      </p:sp>
      <p:sp>
        <p:nvSpPr>
          <p:cNvPr id="66563" name="Rectangle 3"/>
          <p:cNvSpPr>
            <a:spLocks noGrp="1" noChangeArrowheads="1"/>
          </p:cNvSpPr>
          <p:nvPr>
            <p:ph type="body" idx="1"/>
          </p:nvPr>
        </p:nvSpPr>
        <p:spPr>
          <a:xfrm>
            <a:off x="838200" y="1219200"/>
            <a:ext cx="7848600" cy="5029200"/>
          </a:xfrm>
        </p:spPr>
        <p:txBody>
          <a:bodyPr/>
          <a:lstStyle/>
          <a:p>
            <a:pPr>
              <a:lnSpc>
                <a:spcPct val="90000"/>
              </a:lnSpc>
              <a:buClr>
                <a:schemeClr val="tx1"/>
              </a:buClr>
            </a:pPr>
            <a:r>
              <a:rPr lang="en-US" smtClean="0">
                <a:solidFill>
                  <a:schemeClr val="accent1"/>
                </a:solidFill>
                <a:latin typeface="+mj-lt"/>
              </a:rPr>
              <a:t>MaxClients  &lt;number&gt;</a:t>
            </a:r>
          </a:p>
          <a:p>
            <a:pPr lvl="1">
              <a:lnSpc>
                <a:spcPct val="90000"/>
              </a:lnSpc>
              <a:buClr>
                <a:schemeClr val="tx1"/>
              </a:buClr>
            </a:pPr>
            <a:r>
              <a:rPr lang="en-US" smtClean="0">
                <a:latin typeface="+mj-lt"/>
              </a:rPr>
              <a:t>Ví dụ: MaxClients  256</a:t>
            </a:r>
          </a:p>
          <a:p>
            <a:pPr>
              <a:lnSpc>
                <a:spcPct val="90000"/>
              </a:lnSpc>
              <a:buClr>
                <a:schemeClr val="tx1"/>
              </a:buClr>
            </a:pPr>
            <a:r>
              <a:rPr lang="en-US" smtClean="0">
                <a:solidFill>
                  <a:schemeClr val="accent1"/>
                </a:solidFill>
                <a:latin typeface="+mj-lt"/>
              </a:rPr>
              <a:t>Listen  &lt;Port/IP&gt;</a:t>
            </a:r>
          </a:p>
          <a:p>
            <a:pPr lvl="1">
              <a:lnSpc>
                <a:spcPct val="90000"/>
              </a:lnSpc>
              <a:buClr>
                <a:schemeClr val="tx1"/>
              </a:buClr>
            </a:pPr>
            <a:r>
              <a:rPr lang="en-US" smtClean="0">
                <a:latin typeface="+mj-lt"/>
              </a:rPr>
              <a:t>Ví dụ: Listen	 80	</a:t>
            </a:r>
          </a:p>
          <a:p>
            <a:pPr>
              <a:lnSpc>
                <a:spcPct val="90000"/>
              </a:lnSpc>
              <a:buClr>
                <a:schemeClr val="tx1"/>
              </a:buClr>
            </a:pPr>
            <a:r>
              <a:rPr lang="en-US" smtClean="0">
                <a:solidFill>
                  <a:schemeClr val="accent1"/>
                </a:solidFill>
                <a:latin typeface="+mj-lt"/>
              </a:rPr>
              <a:t>Listen  &lt;IP:port&gt;</a:t>
            </a:r>
            <a:r>
              <a:rPr lang="cy-GB" smtClean="0">
                <a:solidFill>
                  <a:srgbClr val="FF0000"/>
                </a:solidFill>
                <a:latin typeface="+mj-lt"/>
              </a:rPr>
              <a:t>  </a:t>
            </a:r>
          </a:p>
          <a:p>
            <a:pPr lvl="1">
              <a:lnSpc>
                <a:spcPct val="90000"/>
              </a:lnSpc>
              <a:buClr>
                <a:schemeClr val="tx1"/>
              </a:buClr>
            </a:pPr>
            <a:r>
              <a:rPr lang="en-US" smtClean="0">
                <a:latin typeface="+mj-lt"/>
              </a:rPr>
              <a:t>Ví dụ: Listen  172.29.7.225:80</a:t>
            </a:r>
          </a:p>
          <a:p>
            <a:pPr>
              <a:lnSpc>
                <a:spcPct val="90000"/>
              </a:lnSpc>
              <a:buClr>
                <a:schemeClr val="tx1"/>
              </a:buClr>
            </a:pPr>
            <a:r>
              <a:rPr lang="en-US" smtClean="0">
                <a:solidFill>
                  <a:schemeClr val="accent1"/>
                </a:solidFill>
                <a:latin typeface="+mj-lt"/>
              </a:rPr>
              <a:t>TimeOut  &lt;time&gt;</a:t>
            </a:r>
            <a:r>
              <a:rPr lang="en-US" smtClean="0">
                <a:solidFill>
                  <a:srgbClr val="FF0000"/>
                </a:solidFill>
                <a:latin typeface="+mj-lt"/>
              </a:rPr>
              <a:t>	</a:t>
            </a:r>
          </a:p>
          <a:p>
            <a:pPr lvl="1">
              <a:lnSpc>
                <a:spcPct val="90000"/>
              </a:lnSpc>
              <a:buClr>
                <a:schemeClr val="tx1"/>
              </a:buClr>
            </a:pPr>
            <a:r>
              <a:rPr lang="en-US" smtClean="0">
                <a:latin typeface="+mj-lt"/>
              </a:rPr>
              <a:t>Ví dụ: TimeOut  300</a:t>
            </a:r>
          </a:p>
          <a:p>
            <a:pPr>
              <a:lnSpc>
                <a:spcPct val="90000"/>
              </a:lnSpc>
              <a:buClr>
                <a:schemeClr val="tx1"/>
              </a:buClr>
            </a:pPr>
            <a:r>
              <a:rPr lang="en-US" smtClean="0">
                <a:solidFill>
                  <a:schemeClr val="accent1"/>
                </a:solidFill>
                <a:latin typeface="+mj-lt"/>
              </a:rPr>
              <a:t>KeepAlive  &lt;On/Off&gt;</a:t>
            </a:r>
            <a:r>
              <a:rPr lang="cy-GB" smtClean="0">
                <a:solidFill>
                  <a:schemeClr val="accent1"/>
                </a:solidFill>
                <a:latin typeface="+mj-lt"/>
              </a:rPr>
              <a:t> </a:t>
            </a:r>
          </a:p>
          <a:p>
            <a:pPr>
              <a:lnSpc>
                <a:spcPct val="90000"/>
              </a:lnSpc>
              <a:buClr>
                <a:schemeClr val="tx1"/>
              </a:buClr>
            </a:pPr>
            <a:r>
              <a:rPr lang="en-US" smtClean="0">
                <a:solidFill>
                  <a:schemeClr val="accent1"/>
                </a:solidFill>
                <a:latin typeface="+mj-lt"/>
              </a:rPr>
              <a:t>MaxKeepAliveRequests </a:t>
            </a:r>
            <a:r>
              <a:rPr lang="cy-GB" smtClean="0">
                <a:solidFill>
                  <a:schemeClr val="accent1"/>
                </a:solidFill>
                <a:latin typeface="+mj-lt"/>
              </a:rPr>
              <a:t> </a:t>
            </a:r>
            <a:r>
              <a:rPr lang="en-US" smtClean="0">
                <a:solidFill>
                  <a:schemeClr val="accent1"/>
                </a:solidFill>
                <a:latin typeface="+mj-lt"/>
              </a:rPr>
              <a:t>&lt;số  Request&gt;</a:t>
            </a:r>
          </a:p>
          <a:p>
            <a:pPr>
              <a:lnSpc>
                <a:spcPct val="90000"/>
              </a:lnSpc>
              <a:buClr>
                <a:schemeClr val="tx1"/>
              </a:buClr>
            </a:pPr>
            <a:r>
              <a:rPr lang="en-US" smtClean="0">
                <a:solidFill>
                  <a:schemeClr val="accent1"/>
                </a:solidFill>
                <a:latin typeface="+mj-lt"/>
              </a:rPr>
              <a:t>KeepAliveTimeout  &lt;time&gt;</a:t>
            </a:r>
          </a:p>
          <a:p>
            <a:pPr>
              <a:lnSpc>
                <a:spcPct val="90000"/>
              </a:lnSpc>
              <a:buClr>
                <a:schemeClr val="tx1"/>
              </a:buClr>
            </a:pPr>
            <a:r>
              <a:rPr lang="en-US" smtClean="0">
                <a:solidFill>
                  <a:schemeClr val="accent1"/>
                </a:solidFill>
                <a:latin typeface="+mj-lt"/>
              </a:rPr>
              <a:t>BindAddress  &lt;IP/*&gt;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Ánh xạ đường dẫn cục bộ</a:t>
            </a:r>
            <a:endParaRPr lang="en-US"/>
          </a:p>
        </p:txBody>
      </p:sp>
      <p:sp>
        <p:nvSpPr>
          <p:cNvPr id="66563" name="Rectangle 3"/>
          <p:cNvSpPr>
            <a:spLocks noGrp="1" noChangeArrowheads="1"/>
          </p:cNvSpPr>
          <p:nvPr>
            <p:ph type="body" idx="1"/>
          </p:nvPr>
        </p:nvSpPr>
        <p:spPr>
          <a:xfrm>
            <a:off x="228600" y="1447800"/>
            <a:ext cx="8763000" cy="5029200"/>
          </a:xfrm>
        </p:spPr>
        <p:txBody>
          <a:bodyPr/>
          <a:lstStyle/>
          <a:p>
            <a:pPr algn="just"/>
            <a:r>
              <a:rPr lang="vi-VN" sz="2400" smtClean="0">
                <a:latin typeface="+mj-lt"/>
              </a:rPr>
              <a:t>Alias dùng để ánh xạ đường dẫn cục bộ (không nằm trong DocumentRoot) thành đường dẫn http.</a:t>
            </a:r>
          </a:p>
          <a:p>
            <a:pPr lvl="1" algn="just"/>
            <a:r>
              <a:rPr lang="vi-VN" sz="2400" smtClean="0"/>
              <a:t>Cú pháp: Alias  &lt;đường dẫn http&gt;   &lt;đường dẫn cục bộ&gt;</a:t>
            </a:r>
          </a:p>
          <a:p>
            <a:pPr lvl="1" algn="just"/>
            <a:r>
              <a:rPr lang="pt-BR" sz="2400" smtClean="0"/>
              <a:t>Ví dụ:  Alias   /doc  /pub/data</a:t>
            </a:r>
          </a:p>
          <a:p>
            <a:pPr lvl="1" algn="just"/>
            <a:r>
              <a:rPr lang="vi-VN" sz="2400" smtClean="0"/>
              <a:t>Thì khi truy cập http://www.soft.com/doc sẽ quy vào đường dẫn cục bộ là  /pub/data.</a:t>
            </a:r>
            <a:endParaRPr lang="en-US" sz="2400" smtClean="0"/>
          </a:p>
          <a:p>
            <a:pPr algn="just"/>
            <a:r>
              <a:rPr lang="en-US" sz="2400" smtClean="0">
                <a:latin typeface="+mj-lt"/>
              </a:rPr>
              <a:t>Có thể kết hợp với Directory directive</a:t>
            </a:r>
          </a:p>
          <a:p>
            <a:pPr lvl="1" algn="just"/>
            <a:r>
              <a:rPr lang="en-US" sz="2400" smtClean="0"/>
              <a:t>Ví dụ:	</a:t>
            </a:r>
          </a:p>
          <a:p>
            <a:pPr lvl="1" algn="just">
              <a:buNone/>
            </a:pPr>
            <a:r>
              <a:rPr lang="vi-VN" sz="2400" smtClean="0"/>
              <a:t>Alias  /doc  /pub/data</a:t>
            </a:r>
          </a:p>
          <a:p>
            <a:pPr marL="522288" lvl="1" indent="0" algn="just">
              <a:buFontTx/>
              <a:buNone/>
            </a:pPr>
            <a:r>
              <a:rPr lang="vi-VN" sz="2400" smtClean="0"/>
              <a:t>&lt;Directory  /pub/data&gt;</a:t>
            </a:r>
          </a:p>
          <a:p>
            <a:pPr marL="522288" lvl="1" indent="0" algn="just">
              <a:buFontTx/>
              <a:buNone/>
            </a:pPr>
            <a:r>
              <a:rPr lang="vi-VN" sz="2400" smtClean="0"/>
              <a:t>	AuthType  Basic</a:t>
            </a:r>
          </a:p>
          <a:p>
            <a:pPr marL="522288" lvl="1" indent="0" algn="just">
              <a:buFontTx/>
              <a:buNone/>
            </a:pPr>
            <a:r>
              <a:rPr lang="vi-VN" sz="2400" smtClean="0"/>
              <a:t>	AuthName  intranet</a:t>
            </a:r>
          </a:p>
        </p:txBody>
      </p:sp>
      <p:sp>
        <p:nvSpPr>
          <p:cNvPr id="4" name="Rectangle 2"/>
          <p:cNvSpPr txBox="1">
            <a:spLocks noChangeArrowheads="1"/>
          </p:cNvSpPr>
          <p:nvPr/>
        </p:nvSpPr>
        <p:spPr bwMode="auto">
          <a:xfrm>
            <a:off x="3505200" y="4953000"/>
            <a:ext cx="5562600" cy="1828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522288" lvl="1" algn="l"/>
            <a:r>
              <a:rPr lang="vi-VN" sz="2000" smtClean="0"/>
              <a:t>	</a:t>
            </a:r>
            <a:r>
              <a:rPr lang="vi-VN" sz="2400" smtClean="0">
                <a:solidFill>
                  <a:schemeClr val="tx2"/>
                </a:solidFill>
              </a:rPr>
              <a:t>AuthUserFile  /etc/httpd/passwd</a:t>
            </a:r>
            <a:endParaRPr lang="en-US" sz="2400" smtClean="0">
              <a:solidFill>
                <a:schemeClr val="tx2"/>
              </a:solidFill>
            </a:endParaRPr>
          </a:p>
          <a:p>
            <a:pPr marL="522288" lvl="1" indent="0" algn="l">
              <a:buFontTx/>
              <a:buNone/>
            </a:pPr>
            <a:r>
              <a:rPr lang="en-US" sz="2400" smtClean="0">
                <a:solidFill>
                  <a:schemeClr val="tx2"/>
                </a:solidFill>
              </a:rPr>
              <a:t>	</a:t>
            </a:r>
            <a:r>
              <a:rPr lang="vi-VN" sz="2400" smtClean="0">
                <a:solidFill>
                  <a:schemeClr val="tx2"/>
                </a:solidFill>
              </a:rPr>
              <a:t>Require  user  hally  tom</a:t>
            </a:r>
          </a:p>
          <a:p>
            <a:pPr marL="522288" lvl="1" indent="0" algn="l">
              <a:buFontTx/>
              <a:buNone/>
            </a:pPr>
            <a:r>
              <a:rPr lang="vi-VN" sz="2400" smtClean="0">
                <a:solidFill>
                  <a:schemeClr val="tx2"/>
                </a:solidFill>
              </a:rPr>
              <a:t>	Allow  from  internal.com</a:t>
            </a:r>
          </a:p>
          <a:p>
            <a:pPr marL="522288" lvl="1" indent="0" algn="l">
              <a:buFontTx/>
              <a:buNone/>
            </a:pPr>
            <a:r>
              <a:rPr lang="vi-VN" sz="2400" smtClean="0">
                <a:solidFill>
                  <a:schemeClr val="tx2"/>
                </a:solidFill>
              </a:rPr>
              <a:t>&lt;/Directory&gt;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58" name="Rectangle 22"/>
          <p:cNvSpPr>
            <a:spLocks noGrp="1" noChangeArrowheads="1"/>
          </p:cNvSpPr>
          <p:nvPr>
            <p:ph type="title"/>
          </p:nvPr>
        </p:nvSpPr>
        <p:spPr/>
        <p:txBody>
          <a:bodyPr/>
          <a:lstStyle/>
          <a:p>
            <a:r>
              <a:rPr lang="en-US" err="1" smtClean="0"/>
              <a:t>Nội</a:t>
            </a:r>
            <a:r>
              <a:rPr lang="en-US" smtClean="0"/>
              <a:t> dung</a:t>
            </a:r>
            <a:endParaRPr lang="en-US"/>
          </a:p>
        </p:txBody>
      </p:sp>
      <p:grpSp>
        <p:nvGrpSpPr>
          <p:cNvPr id="65548" name="Group 12"/>
          <p:cNvGrpSpPr>
            <a:grpSpLocks/>
          </p:cNvGrpSpPr>
          <p:nvPr/>
        </p:nvGrpSpPr>
        <p:grpSpPr bwMode="auto">
          <a:xfrm>
            <a:off x="2005013" y="2438400"/>
            <a:ext cx="609600" cy="609600"/>
            <a:chOff x="816" y="1872"/>
            <a:chExt cx="384" cy="384"/>
          </a:xfrm>
        </p:grpSpPr>
        <p:sp>
          <p:nvSpPr>
            <p:cNvPr id="65549"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50"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51"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52"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53" name="Oval 17"/>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54" name="Oval 18"/>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55"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56" name="Oval 20"/>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57" name="Oval 21"/>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1" name="Line 25"/>
          <p:cNvSpPr>
            <a:spLocks noChangeShapeType="1"/>
          </p:cNvSpPr>
          <p:nvPr/>
        </p:nvSpPr>
        <p:spPr bwMode="auto">
          <a:xfrm>
            <a:off x="2514600" y="3000375"/>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2" name="Text Box 26"/>
          <p:cNvSpPr txBox="1">
            <a:spLocks noChangeArrowheads="1"/>
          </p:cNvSpPr>
          <p:nvPr/>
        </p:nvSpPr>
        <p:spPr bwMode="auto">
          <a:xfrm>
            <a:off x="2743200" y="2466975"/>
            <a:ext cx="4343400" cy="457200"/>
          </a:xfrm>
          <a:prstGeom prst="rect">
            <a:avLst/>
          </a:prstGeom>
          <a:noFill/>
          <a:ln w="9525" algn="ctr">
            <a:noFill/>
            <a:miter lim="800000"/>
            <a:headEnd/>
            <a:tailEnd/>
          </a:ln>
          <a:effectLst/>
        </p:spPr>
        <p:txBody>
          <a:bodyPr>
            <a:spAutoFit/>
          </a:bodyPr>
          <a:lstStyle/>
          <a:p>
            <a:pPr algn="l" eaLnBrk="0" hangingPunct="0"/>
            <a:r>
              <a:rPr lang="en-US" sz="2400" smtClean="0"/>
              <a:t>Giới thiệu Apache</a:t>
            </a:r>
            <a:endParaRPr lang="en-US" sz="2400"/>
          </a:p>
        </p:txBody>
      </p:sp>
      <p:sp>
        <p:nvSpPr>
          <p:cNvPr id="65578" name="Text Box 42"/>
          <p:cNvSpPr txBox="1">
            <a:spLocks noChangeArrowheads="1"/>
          </p:cNvSpPr>
          <p:nvPr/>
        </p:nvSpPr>
        <p:spPr bwMode="gray">
          <a:xfrm>
            <a:off x="2133600" y="2522538"/>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2</a:t>
            </a:r>
          </a:p>
        </p:txBody>
      </p:sp>
      <p:grpSp>
        <p:nvGrpSpPr>
          <p:cNvPr id="65538" name="Group 2"/>
          <p:cNvGrpSpPr>
            <a:grpSpLocks/>
          </p:cNvGrpSpPr>
          <p:nvPr/>
        </p:nvGrpSpPr>
        <p:grpSpPr bwMode="auto">
          <a:xfrm>
            <a:off x="2024063" y="3962400"/>
            <a:ext cx="609600" cy="609600"/>
            <a:chOff x="816" y="1872"/>
            <a:chExt cx="384" cy="384"/>
          </a:xfrm>
        </p:grpSpPr>
        <p:sp>
          <p:nvSpPr>
            <p:cNvPr id="65539" name="Oval 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40" name="Oval 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41" name="Oval 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42" name="Oval 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43" name="Oval 7"/>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44" name="Oval 8"/>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45" name="Oval 9"/>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46" name="Oval 10"/>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47" name="Oval 11"/>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5" name="Line 29"/>
          <p:cNvSpPr>
            <a:spLocks noChangeShapeType="1"/>
          </p:cNvSpPr>
          <p:nvPr/>
        </p:nvSpPr>
        <p:spPr bwMode="auto">
          <a:xfrm>
            <a:off x="2514600" y="4530725"/>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6" name="Text Box 30"/>
          <p:cNvSpPr txBox="1">
            <a:spLocks noChangeArrowheads="1"/>
          </p:cNvSpPr>
          <p:nvPr/>
        </p:nvSpPr>
        <p:spPr bwMode="auto">
          <a:xfrm>
            <a:off x="2743200" y="3997325"/>
            <a:ext cx="4343400" cy="457200"/>
          </a:xfrm>
          <a:prstGeom prst="rect">
            <a:avLst/>
          </a:prstGeom>
          <a:noFill/>
          <a:ln w="9525" algn="ctr">
            <a:noFill/>
            <a:miter lim="800000"/>
            <a:headEnd/>
            <a:tailEnd/>
          </a:ln>
          <a:effectLst/>
        </p:spPr>
        <p:txBody>
          <a:bodyPr>
            <a:spAutoFit/>
          </a:bodyPr>
          <a:lstStyle/>
          <a:p>
            <a:pPr algn="l" eaLnBrk="0" hangingPunct="0"/>
            <a:r>
              <a:rPr lang="en-US" sz="2400" smtClean="0"/>
              <a:t>Cấu hình Apache cơ bản</a:t>
            </a:r>
            <a:endParaRPr lang="en-US" sz="2400">
              <a:solidFill>
                <a:schemeClr val="tx2"/>
              </a:solidFill>
            </a:endParaRPr>
          </a:p>
        </p:txBody>
      </p:sp>
      <p:sp>
        <p:nvSpPr>
          <p:cNvPr id="65579" name="Text Box 43"/>
          <p:cNvSpPr txBox="1">
            <a:spLocks noChangeArrowheads="1"/>
          </p:cNvSpPr>
          <p:nvPr/>
        </p:nvSpPr>
        <p:spPr bwMode="gray">
          <a:xfrm>
            <a:off x="2162175" y="4019550"/>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4</a:t>
            </a:r>
          </a:p>
        </p:txBody>
      </p:sp>
      <p:sp>
        <p:nvSpPr>
          <p:cNvPr id="65563" name="Line 27"/>
          <p:cNvSpPr>
            <a:spLocks noChangeShapeType="1"/>
          </p:cNvSpPr>
          <p:nvPr/>
        </p:nvSpPr>
        <p:spPr bwMode="auto">
          <a:xfrm>
            <a:off x="2514600" y="3771900"/>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4" name="Text Box 28"/>
          <p:cNvSpPr txBox="1">
            <a:spLocks noChangeArrowheads="1"/>
          </p:cNvSpPr>
          <p:nvPr/>
        </p:nvSpPr>
        <p:spPr bwMode="auto">
          <a:xfrm>
            <a:off x="2743200" y="3238500"/>
            <a:ext cx="4343400" cy="457200"/>
          </a:xfrm>
          <a:prstGeom prst="rect">
            <a:avLst/>
          </a:prstGeom>
          <a:noFill/>
          <a:ln w="9525" algn="ctr">
            <a:noFill/>
            <a:miter lim="800000"/>
            <a:headEnd/>
            <a:tailEnd/>
          </a:ln>
          <a:effectLst/>
        </p:spPr>
        <p:txBody>
          <a:bodyPr>
            <a:spAutoFit/>
          </a:bodyPr>
          <a:lstStyle/>
          <a:p>
            <a:pPr algn="l" eaLnBrk="0" hangingPunct="0"/>
            <a:r>
              <a:rPr lang="en-US" sz="2400" smtClean="0"/>
              <a:t>Cài đặt Apache</a:t>
            </a:r>
            <a:endParaRPr lang="en-US" sz="2400">
              <a:solidFill>
                <a:schemeClr val="tx2"/>
              </a:solidFill>
            </a:endParaRPr>
          </a:p>
        </p:txBody>
      </p:sp>
      <p:grpSp>
        <p:nvGrpSpPr>
          <p:cNvPr id="65593" name="Group 57"/>
          <p:cNvGrpSpPr>
            <a:grpSpLocks/>
          </p:cNvGrpSpPr>
          <p:nvPr/>
        </p:nvGrpSpPr>
        <p:grpSpPr bwMode="auto">
          <a:xfrm>
            <a:off x="2022475" y="3200400"/>
            <a:ext cx="609600" cy="609600"/>
            <a:chOff x="1274" y="2437"/>
            <a:chExt cx="384" cy="384"/>
          </a:xfrm>
        </p:grpSpPr>
        <p:sp>
          <p:nvSpPr>
            <p:cNvPr id="65582" name="Text Box 46"/>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83" name="Oval 47"/>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84"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85"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86"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587" name="Oval 51"/>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88" name="Oval 52"/>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89"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90" name="Oval 54"/>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91" name="Oval 55"/>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92" name="Text Box 56"/>
          <p:cNvSpPr txBox="1">
            <a:spLocks noChangeArrowheads="1"/>
          </p:cNvSpPr>
          <p:nvPr/>
        </p:nvSpPr>
        <p:spPr bwMode="gray">
          <a:xfrm>
            <a:off x="2147888" y="3294063"/>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59" name="Line 23"/>
          <p:cNvSpPr>
            <a:spLocks noChangeShapeType="1"/>
          </p:cNvSpPr>
          <p:nvPr/>
        </p:nvSpPr>
        <p:spPr bwMode="auto">
          <a:xfrm>
            <a:off x="2514600" y="2209800"/>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0" name="Text Box 24"/>
          <p:cNvSpPr txBox="1">
            <a:spLocks noChangeArrowheads="1"/>
          </p:cNvSpPr>
          <p:nvPr/>
        </p:nvSpPr>
        <p:spPr bwMode="auto">
          <a:xfrm>
            <a:off x="2743200" y="1676400"/>
            <a:ext cx="4343400" cy="457200"/>
          </a:xfrm>
          <a:prstGeom prst="rect">
            <a:avLst/>
          </a:prstGeom>
          <a:noFill/>
          <a:ln w="9525" algn="ctr">
            <a:noFill/>
            <a:miter lim="800000"/>
            <a:headEnd/>
            <a:tailEnd/>
          </a:ln>
          <a:effectLst/>
        </p:spPr>
        <p:txBody>
          <a:bodyPr>
            <a:spAutoFit/>
          </a:bodyPr>
          <a:lstStyle/>
          <a:p>
            <a:pPr algn="l" eaLnBrk="0" hangingPunct="0"/>
            <a:r>
              <a:rPr lang="en-US" sz="2400" smtClean="0"/>
              <a:t>Giới thiệu về Web server</a:t>
            </a:r>
            <a:endParaRPr lang="en-US" sz="2400"/>
          </a:p>
        </p:txBody>
      </p:sp>
      <p:grpSp>
        <p:nvGrpSpPr>
          <p:cNvPr id="65594" name="Group 58"/>
          <p:cNvGrpSpPr>
            <a:grpSpLocks/>
          </p:cNvGrpSpPr>
          <p:nvPr/>
        </p:nvGrpSpPr>
        <p:grpSpPr bwMode="auto">
          <a:xfrm>
            <a:off x="2003425" y="1709738"/>
            <a:ext cx="609600" cy="609600"/>
            <a:chOff x="1274" y="2437"/>
            <a:chExt cx="384" cy="384"/>
          </a:xfrm>
        </p:grpSpPr>
        <p:sp>
          <p:nvSpPr>
            <p:cNvPr id="65595" name="Text Box 59"/>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96" name="Oval 60"/>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97"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98"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99"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600" name="Oval 64"/>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601" name="Oval 65"/>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602"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603" name="Oval 67"/>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604" name="Oval 68"/>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605" name="Text Box 69"/>
          <p:cNvSpPr txBox="1">
            <a:spLocks noChangeArrowheads="1"/>
          </p:cNvSpPr>
          <p:nvPr/>
        </p:nvSpPr>
        <p:spPr bwMode="gray">
          <a:xfrm>
            <a:off x="2128838" y="1803400"/>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1</a:t>
            </a:r>
          </a:p>
        </p:txBody>
      </p:sp>
      <p:grpSp>
        <p:nvGrpSpPr>
          <p:cNvPr id="57" name="Group 2"/>
          <p:cNvGrpSpPr>
            <a:grpSpLocks/>
          </p:cNvGrpSpPr>
          <p:nvPr/>
        </p:nvGrpSpPr>
        <p:grpSpPr bwMode="auto">
          <a:xfrm>
            <a:off x="2024063" y="5486400"/>
            <a:ext cx="609600" cy="609600"/>
            <a:chOff x="816" y="1872"/>
            <a:chExt cx="384" cy="384"/>
          </a:xfrm>
        </p:grpSpPr>
        <p:sp>
          <p:nvSpPr>
            <p:cNvPr id="58" name="Oval 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9" name="Oval 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0" name="Oval 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1" name="Oval 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2" name="Oval 7"/>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3" name="Oval 8"/>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4" name="Oval 9"/>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 name="Oval 10"/>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6" name="Oval 11"/>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7" name="Line 29"/>
          <p:cNvSpPr>
            <a:spLocks noChangeShapeType="1"/>
          </p:cNvSpPr>
          <p:nvPr/>
        </p:nvSpPr>
        <p:spPr bwMode="auto">
          <a:xfrm>
            <a:off x="2514600" y="6054725"/>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8" name="Text Box 30"/>
          <p:cNvSpPr txBox="1">
            <a:spLocks noChangeArrowheads="1"/>
          </p:cNvSpPr>
          <p:nvPr/>
        </p:nvSpPr>
        <p:spPr bwMode="auto">
          <a:xfrm>
            <a:off x="2743200" y="5521325"/>
            <a:ext cx="4343400" cy="457200"/>
          </a:xfrm>
          <a:prstGeom prst="rect">
            <a:avLst/>
          </a:prstGeom>
          <a:noFill/>
          <a:ln w="9525" algn="ctr">
            <a:noFill/>
            <a:miter lim="800000"/>
            <a:headEnd/>
            <a:tailEnd/>
          </a:ln>
          <a:effectLst/>
        </p:spPr>
        <p:txBody>
          <a:bodyPr>
            <a:spAutoFit/>
          </a:bodyPr>
          <a:lstStyle/>
          <a:p>
            <a:pPr algn="l" eaLnBrk="0" hangingPunct="0"/>
            <a:r>
              <a:rPr lang="en-US" sz="2400" smtClean="0"/>
              <a:t>Các tập tin Log</a:t>
            </a:r>
            <a:endParaRPr lang="en-US" sz="2400">
              <a:solidFill>
                <a:schemeClr val="tx2"/>
              </a:solidFill>
            </a:endParaRPr>
          </a:p>
        </p:txBody>
      </p:sp>
      <p:sp>
        <p:nvSpPr>
          <p:cNvPr id="69" name="Text Box 43"/>
          <p:cNvSpPr txBox="1">
            <a:spLocks noChangeArrowheads="1"/>
          </p:cNvSpPr>
          <p:nvPr/>
        </p:nvSpPr>
        <p:spPr bwMode="gray">
          <a:xfrm>
            <a:off x="2162175" y="5554663"/>
            <a:ext cx="356188" cy="461665"/>
          </a:xfrm>
          <a:prstGeom prst="rect">
            <a:avLst/>
          </a:prstGeom>
          <a:noFill/>
          <a:ln w="9525" algn="ctr">
            <a:noFill/>
            <a:miter lim="800000"/>
            <a:headEnd/>
            <a:tailEnd/>
          </a:ln>
          <a:effectLst/>
        </p:spPr>
        <p:txBody>
          <a:bodyPr wrap="none">
            <a:spAutoFit/>
          </a:bodyPr>
          <a:lstStyle/>
          <a:p>
            <a:pPr eaLnBrk="0" hangingPunct="0"/>
            <a:r>
              <a:rPr lang="en-US" sz="2400" b="1" smtClean="0">
                <a:solidFill>
                  <a:srgbClr val="000000"/>
                </a:solidFill>
              </a:rPr>
              <a:t>6</a:t>
            </a:r>
            <a:endParaRPr lang="en-US" sz="2400" b="1">
              <a:solidFill>
                <a:srgbClr val="000000"/>
              </a:solidFill>
            </a:endParaRPr>
          </a:p>
        </p:txBody>
      </p:sp>
      <p:sp>
        <p:nvSpPr>
          <p:cNvPr id="70" name="Line 27"/>
          <p:cNvSpPr>
            <a:spLocks noChangeShapeType="1"/>
          </p:cNvSpPr>
          <p:nvPr/>
        </p:nvSpPr>
        <p:spPr bwMode="auto">
          <a:xfrm>
            <a:off x="2514600" y="5295900"/>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71" name="Text Box 28"/>
          <p:cNvSpPr txBox="1">
            <a:spLocks noChangeArrowheads="1"/>
          </p:cNvSpPr>
          <p:nvPr/>
        </p:nvSpPr>
        <p:spPr bwMode="auto">
          <a:xfrm>
            <a:off x="2743200" y="4762500"/>
            <a:ext cx="4343400" cy="457200"/>
          </a:xfrm>
          <a:prstGeom prst="rect">
            <a:avLst/>
          </a:prstGeom>
          <a:noFill/>
          <a:ln w="9525" algn="ctr">
            <a:noFill/>
            <a:miter lim="800000"/>
            <a:headEnd/>
            <a:tailEnd/>
          </a:ln>
          <a:effectLst/>
        </p:spPr>
        <p:txBody>
          <a:bodyPr>
            <a:spAutoFit/>
          </a:bodyPr>
          <a:lstStyle/>
          <a:p>
            <a:pPr algn="l" eaLnBrk="0" hangingPunct="0"/>
            <a:r>
              <a:rPr lang="en-US" sz="2400" smtClean="0"/>
              <a:t>Cấu hình Apache nâng cao</a:t>
            </a:r>
            <a:endParaRPr lang="en-US" sz="2400">
              <a:solidFill>
                <a:schemeClr val="tx2"/>
              </a:solidFill>
            </a:endParaRPr>
          </a:p>
        </p:txBody>
      </p:sp>
      <p:grpSp>
        <p:nvGrpSpPr>
          <p:cNvPr id="72" name="Group 57"/>
          <p:cNvGrpSpPr>
            <a:grpSpLocks/>
          </p:cNvGrpSpPr>
          <p:nvPr/>
        </p:nvGrpSpPr>
        <p:grpSpPr bwMode="auto">
          <a:xfrm>
            <a:off x="2022475" y="4724400"/>
            <a:ext cx="609600" cy="609600"/>
            <a:chOff x="1274" y="2437"/>
            <a:chExt cx="384" cy="384"/>
          </a:xfrm>
        </p:grpSpPr>
        <p:sp>
          <p:nvSpPr>
            <p:cNvPr id="73" name="Text Box 46"/>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74" name="Oval 47"/>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75"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76"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7"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78" name="Oval 51"/>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79" name="Oval 52"/>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80"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81" name="Oval 54"/>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82" name="Oval 55"/>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83" name="Text Box 56"/>
          <p:cNvSpPr txBox="1">
            <a:spLocks noChangeArrowheads="1"/>
          </p:cNvSpPr>
          <p:nvPr/>
        </p:nvSpPr>
        <p:spPr bwMode="gray">
          <a:xfrm>
            <a:off x="2147888" y="4818063"/>
            <a:ext cx="356188" cy="461665"/>
          </a:xfrm>
          <a:prstGeom prst="rect">
            <a:avLst/>
          </a:prstGeom>
          <a:noFill/>
          <a:ln w="9525" algn="ctr">
            <a:noFill/>
            <a:miter lim="800000"/>
            <a:headEnd/>
            <a:tailEnd/>
          </a:ln>
          <a:effectLst/>
        </p:spPr>
        <p:txBody>
          <a:bodyPr wrap="none">
            <a:spAutoFit/>
          </a:bodyPr>
          <a:lstStyle/>
          <a:p>
            <a:pPr eaLnBrk="0" hangingPunct="0"/>
            <a:r>
              <a:rPr lang="en-US" sz="2400" b="1" smtClean="0">
                <a:solidFill>
                  <a:srgbClr val="000000"/>
                </a:solidFill>
              </a:rPr>
              <a:t>5</a:t>
            </a:r>
            <a:endParaRPr lang="en-US" sz="2400" b="1">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Tạo homepage cho user (UserDir)</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vi-VN" sz="2400" smtClean="0">
                <a:latin typeface="+mj-lt"/>
              </a:rPr>
              <a:t>Cho phép người dùng tạo home page của mình trên Server.</a:t>
            </a:r>
          </a:p>
          <a:p>
            <a:pPr lvl="1" algn="just"/>
            <a:r>
              <a:rPr lang="en-US" sz="2000" smtClean="0"/>
              <a:t>Ví dụ: 	Userdir  www</a:t>
            </a:r>
          </a:p>
          <a:p>
            <a:pPr lvl="1" algn="just">
              <a:buNone/>
            </a:pPr>
            <a:r>
              <a:rPr lang="en-US" sz="2000" smtClean="0"/>
              <a:t>&lt;Directory  /home/*/www&gt;</a:t>
            </a:r>
          </a:p>
          <a:p>
            <a:pPr lvl="1" algn="just">
              <a:buNone/>
            </a:pPr>
            <a:r>
              <a:rPr lang="en-US" sz="2000" smtClean="0"/>
              <a:t>	Order deny,allow</a:t>
            </a:r>
          </a:p>
          <a:p>
            <a:pPr lvl="1" algn="just">
              <a:buNone/>
            </a:pPr>
            <a:r>
              <a:rPr lang="en-US" sz="2000" smtClean="0"/>
              <a:t>	Allow from all</a:t>
            </a:r>
          </a:p>
          <a:p>
            <a:pPr lvl="1" algn="just">
              <a:buNone/>
            </a:pPr>
            <a:r>
              <a:rPr lang="en-US" sz="2000" smtClean="0"/>
              <a:t>&lt;/Directory&gt;</a:t>
            </a:r>
          </a:p>
          <a:p>
            <a:pPr lvl="1" algn="just"/>
            <a:r>
              <a:rPr lang="vi-VN" sz="2000" smtClean="0"/>
              <a:t>Trong home directory của người dùng tạo thư mục www, thay đổi quyền truy cập trên home directory bằng cách thêm quyền “x” cho tất cả mọi người.</a:t>
            </a:r>
          </a:p>
          <a:p>
            <a:pPr lvl="1" algn="just"/>
            <a:r>
              <a:rPr lang="en-US" sz="2000" smtClean="0"/>
              <a:t>#chmod  755  /home</a:t>
            </a:r>
          </a:p>
          <a:p>
            <a:pPr lvl="1" algn="just"/>
            <a:r>
              <a:rPr lang="vi-VN" sz="2000" smtClean="0"/>
              <a:t>Khi đó cú pháp truy cập từ Web Browser có dạng như sau:</a:t>
            </a:r>
          </a:p>
          <a:p>
            <a:pPr lvl="1" algn="just"/>
            <a:r>
              <a:rPr lang="en-US" sz="2000" smtClean="0"/>
              <a:t>http://www.soft.com/~&lt;username&gt;</a:t>
            </a:r>
          </a:p>
          <a:p>
            <a:pPr lvl="1" algn="just"/>
            <a:r>
              <a:rPr lang="es-ES" sz="2000" smtClean="0"/>
              <a:t>Ví dụ:  http://www.soft.com/~hv1</a:t>
            </a:r>
            <a:endParaRPr lang="vi-VN" sz="2000" smtClean="0"/>
          </a:p>
          <a:p>
            <a:pPr algn="just">
              <a:lnSpc>
                <a:spcPct val="90000"/>
              </a:lnSpc>
            </a:pPr>
            <a:endParaRPr lang="en-US" sz="2000" smtClean="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hình apache nâng cao</a:t>
            </a:r>
            <a:endParaRPr lang="en-US"/>
          </a:p>
        </p:txBody>
      </p:sp>
      <p:sp>
        <p:nvSpPr>
          <p:cNvPr id="66563" name="Rectangle 3"/>
          <p:cNvSpPr>
            <a:spLocks noGrp="1" noChangeArrowheads="1"/>
          </p:cNvSpPr>
          <p:nvPr>
            <p:ph type="body" idx="1"/>
          </p:nvPr>
        </p:nvSpPr>
        <p:spPr>
          <a:xfrm>
            <a:off x="609600" y="1447800"/>
            <a:ext cx="8229600" cy="5029200"/>
          </a:xfrm>
        </p:spPr>
        <p:txBody>
          <a:bodyPr/>
          <a:lstStyle/>
          <a:p>
            <a:pPr algn="just">
              <a:lnSpc>
                <a:spcPct val="90000"/>
              </a:lnSpc>
            </a:pPr>
            <a:r>
              <a:rPr lang="en-US" smtClean="0">
                <a:latin typeface="+mj-lt"/>
              </a:rPr>
              <a:t>Xác thực người dùng (Authentication)</a:t>
            </a:r>
          </a:p>
          <a:p>
            <a:pPr lvl="1" algn="just"/>
            <a:r>
              <a:rPr lang="en-US" smtClean="0"/>
              <a:t>Đối với những thông tin cần bảo mật, khi có yêu cầu truy xuất thông tin này, WebServer phải chứng thực những yêu cầu này có hợp lệ hay không. </a:t>
            </a:r>
          </a:p>
          <a:p>
            <a:pPr lvl="1" algn="just"/>
            <a:r>
              <a:rPr lang="vi-VN" smtClean="0"/>
              <a:t>Thông tin chứng thực thường bao gồm:</a:t>
            </a:r>
            <a:endParaRPr lang="en-US" smtClean="0"/>
          </a:p>
          <a:p>
            <a:pPr lvl="1" algn="ctr">
              <a:buNone/>
            </a:pPr>
            <a:r>
              <a:rPr lang="en-US" smtClean="0">
                <a:solidFill>
                  <a:schemeClr val="accent1"/>
                </a:solidFill>
              </a:rPr>
              <a:t>Username</a:t>
            </a:r>
            <a:r>
              <a:rPr lang="en-US" smtClean="0"/>
              <a:t> và </a:t>
            </a:r>
            <a:r>
              <a:rPr lang="en-US" smtClean="0">
                <a:solidFill>
                  <a:schemeClr val="accent1"/>
                </a:solidFill>
              </a:rPr>
              <a:t>password</a:t>
            </a:r>
          </a:p>
          <a:p>
            <a:pPr algn="just"/>
            <a:r>
              <a:rPr lang="en-US" smtClean="0">
                <a:latin typeface="+mj-lt"/>
              </a:rPr>
              <a:t>Có hai loại xác thực</a:t>
            </a:r>
          </a:p>
          <a:p>
            <a:pPr lvl="1" algn="just"/>
            <a:r>
              <a:rPr lang="en-US" smtClean="0"/>
              <a:t>Basic authentication</a:t>
            </a:r>
          </a:p>
          <a:p>
            <a:pPr lvl="1" algn="just"/>
            <a:r>
              <a:rPr lang="en-US" smtClean="0"/>
              <a:t>Digest authentication</a:t>
            </a:r>
            <a:endParaRPr lang="vi-VN" smtClean="0"/>
          </a:p>
          <a:p>
            <a:pPr lvl="1" algn="just">
              <a:lnSpc>
                <a:spcPct val="90000"/>
              </a:lnSpc>
            </a:pPr>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Basic Authentication</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en-US" smtClean="0">
                <a:latin typeface="+mj-lt"/>
              </a:rPr>
              <a:t>Đối với cách xác thực này</a:t>
            </a:r>
            <a:r>
              <a:rPr lang="vi-VN" smtClean="0">
                <a:latin typeface="+mj-lt"/>
              </a:rPr>
              <a:t>, username và password chỉ có tác dụng trong </a:t>
            </a:r>
            <a:r>
              <a:rPr lang="en-US" smtClean="0">
                <a:latin typeface="+mj-lt"/>
              </a:rPr>
              <a:t>một </a:t>
            </a:r>
            <a:r>
              <a:rPr lang="vi-VN" smtClean="0">
                <a:latin typeface="+mj-lt"/>
              </a:rPr>
              <a:t>lần giao dịch của Web Browser với Web Server. </a:t>
            </a:r>
            <a:r>
              <a:rPr lang="en-US" smtClean="0">
                <a:latin typeface="+mj-lt"/>
              </a:rPr>
              <a:t>Trong </a:t>
            </a:r>
            <a:r>
              <a:rPr lang="vi-VN" smtClean="0">
                <a:latin typeface="+mj-lt"/>
              </a:rPr>
              <a:t>lần truy cập </a:t>
            </a:r>
            <a:r>
              <a:rPr lang="en-US" smtClean="0">
                <a:latin typeface="+mj-lt"/>
              </a:rPr>
              <a:t>kế tiếp vào</a:t>
            </a:r>
            <a:r>
              <a:rPr lang="vi-VN" smtClean="0">
                <a:latin typeface="+mj-lt"/>
              </a:rPr>
              <a:t> website này, bạn phải nhập lại username và paswword.</a:t>
            </a:r>
          </a:p>
          <a:p>
            <a:pPr algn="just"/>
            <a:r>
              <a:rPr lang="vi-VN" smtClean="0">
                <a:latin typeface="+mj-lt"/>
              </a:rPr>
              <a:t>Cấu hình chứng thực sẽ trải qua các bước sau:</a:t>
            </a:r>
          </a:p>
          <a:p>
            <a:pPr lvl="1" algn="just"/>
            <a:r>
              <a:rPr lang="vi-VN" smtClean="0">
                <a:latin typeface="+mj-lt"/>
              </a:rPr>
              <a:t>Tạo tập tin lưu password của người dùng.</a:t>
            </a:r>
          </a:p>
          <a:p>
            <a:pPr lvl="1" algn="just"/>
            <a:r>
              <a:rPr lang="en-US" smtClean="0">
                <a:latin typeface="+mj-lt"/>
              </a:rPr>
              <a:t>Tạo tập tin group. (</a:t>
            </a:r>
            <a:r>
              <a:rPr lang="en-US" i="1" smtClean="0">
                <a:latin typeface="+mj-lt"/>
              </a:rPr>
              <a:t>có thể bỏ qua</a:t>
            </a:r>
            <a:r>
              <a:rPr lang="en-US" smtClean="0">
                <a:latin typeface="+mj-lt"/>
              </a:rPr>
              <a:t>)</a:t>
            </a:r>
          </a:p>
          <a:p>
            <a:pPr lvl="1" algn="just"/>
            <a:r>
              <a:rPr lang="en-US" smtClean="0">
                <a:latin typeface="+mj-lt"/>
              </a:rPr>
              <a:t>Cấu hình Apache.</a:t>
            </a:r>
          </a:p>
          <a:p>
            <a:pPr algn="just">
              <a:lnSpc>
                <a:spcPct val="90000"/>
              </a:lnSpc>
            </a:pPr>
            <a:endParaRPr lang="en-US" smtClean="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Tạo tập tin password người dùng</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vi-VN" smtClean="0">
                <a:latin typeface="+mj-lt"/>
              </a:rPr>
              <a:t>Dùng lệnh htpasswd có cú pháp như sau:</a:t>
            </a:r>
          </a:p>
          <a:p>
            <a:pPr lvl="1" algn="just">
              <a:buNone/>
            </a:pPr>
            <a:r>
              <a:rPr lang="en-US" smtClean="0">
                <a:solidFill>
                  <a:schemeClr val="accent1"/>
                </a:solidFill>
                <a:latin typeface="+mj-lt"/>
              </a:rPr>
              <a:t>#htpasswd  –c  &lt;vị trí tập tin password&gt;  &lt;username&gt;</a:t>
            </a:r>
          </a:p>
          <a:p>
            <a:pPr algn="just"/>
            <a:r>
              <a:rPr lang="vi-VN" smtClean="0">
                <a:latin typeface="+mj-lt"/>
              </a:rPr>
              <a:t>Chương trình sẽ yêu cầu bạn nhập vào password, và sau đó nhập lại một lần nữa.</a:t>
            </a:r>
          </a:p>
          <a:p>
            <a:pPr algn="just"/>
            <a:r>
              <a:rPr lang="vi-VN" smtClean="0">
                <a:latin typeface="+mj-lt"/>
              </a:rPr>
              <a:t>Tuỳ chọn -c sẽ tạo tập tin password mới. Nếu tập tin này đã tồn tại nó sẽ xoá nội dung cũ và ghi vào nội dung mới.</a:t>
            </a:r>
          </a:p>
          <a:p>
            <a:pPr algn="just"/>
            <a:r>
              <a:rPr lang="vi-VN" smtClean="0">
                <a:solidFill>
                  <a:schemeClr val="accent1"/>
                </a:solidFill>
                <a:latin typeface="+mj-lt"/>
              </a:rPr>
              <a:t>&lt;vị trí tập tin password&gt;</a:t>
            </a:r>
            <a:r>
              <a:rPr lang="vi-VN" smtClean="0">
                <a:latin typeface="+mj-lt"/>
              </a:rPr>
              <a:t> : thông thường nó tạo tại thư mục chứa tập tin cấu hình Apache </a:t>
            </a:r>
            <a:r>
              <a:rPr lang="vi-VN" smtClean="0">
                <a:solidFill>
                  <a:schemeClr val="accent1"/>
                </a:solidFill>
                <a:latin typeface="+mj-lt"/>
              </a:rPr>
              <a:t>/etc/httpd/conf</a:t>
            </a:r>
          </a:p>
          <a:p>
            <a:pPr algn="just">
              <a:lnSpc>
                <a:spcPct val="90000"/>
              </a:lnSpc>
            </a:pPr>
            <a:endParaRPr lang="en-US" smtClean="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Tạo tập tin group</a:t>
            </a:r>
            <a:endParaRPr lang="en-US"/>
          </a:p>
        </p:txBody>
      </p:sp>
      <p:sp>
        <p:nvSpPr>
          <p:cNvPr id="66563" name="Rectangle 3"/>
          <p:cNvSpPr>
            <a:spLocks noGrp="1" noChangeArrowheads="1"/>
          </p:cNvSpPr>
          <p:nvPr>
            <p:ph type="body" idx="1"/>
          </p:nvPr>
        </p:nvSpPr>
        <p:spPr>
          <a:xfrm>
            <a:off x="533400" y="1447800"/>
            <a:ext cx="8153400" cy="5029200"/>
          </a:xfrm>
        </p:spPr>
        <p:txBody>
          <a:bodyPr/>
          <a:lstStyle/>
          <a:p>
            <a:pPr algn="just"/>
            <a:r>
              <a:rPr lang="vi-VN" smtClean="0">
                <a:latin typeface="+mj-lt"/>
              </a:rPr>
              <a:t>Nhằm tạo điều kiện thuận lợi cho người quản trị trong việc quản lý chứng thực, Apache hỗ trợ tính năng nhóm người dùng.</a:t>
            </a:r>
          </a:p>
          <a:p>
            <a:pPr algn="just"/>
            <a:r>
              <a:rPr lang="en-US" smtClean="0">
                <a:latin typeface="+mj-lt"/>
              </a:rPr>
              <a:t>Dạng tổng quát của tập tin group:</a:t>
            </a:r>
          </a:p>
          <a:p>
            <a:pPr lvl="1" algn="just">
              <a:buNone/>
            </a:pPr>
            <a:r>
              <a:rPr lang="en-US" smtClean="0">
                <a:solidFill>
                  <a:schemeClr val="accent1"/>
                </a:solidFill>
                <a:latin typeface="+mj-lt"/>
              </a:rPr>
              <a:t>&lt;groupname&gt;:&lt;user lists&gt;</a:t>
            </a:r>
          </a:p>
          <a:p>
            <a:pPr lvl="1" algn="just"/>
            <a:r>
              <a:rPr lang="en-US" smtClean="0">
                <a:latin typeface="+mj-lt"/>
              </a:rPr>
              <a:t>groupname: tên nhóm.</a:t>
            </a:r>
          </a:p>
          <a:p>
            <a:pPr lvl="1" algn="just"/>
            <a:r>
              <a:rPr lang="en-US" smtClean="0">
                <a:latin typeface="+mj-lt"/>
              </a:rPr>
              <a:t>user list: danh sách các thành viên trong nhóm (phân cách nhau bởi khoảng trắng).</a:t>
            </a:r>
          </a:p>
          <a:p>
            <a:pPr lvl="1" algn="just"/>
            <a:r>
              <a:rPr lang="nb-NO" smtClean="0">
                <a:latin typeface="+mj-lt"/>
              </a:rPr>
              <a:t>Ví dụ:   admin: adm1 adm2 adm3</a:t>
            </a:r>
            <a:endParaRPr lang="vi-VN" smtClean="0">
              <a:latin typeface="+mj-lt"/>
            </a:endParaRPr>
          </a:p>
          <a:p>
            <a:pPr algn="just">
              <a:lnSpc>
                <a:spcPct val="90000"/>
              </a:lnSpc>
            </a:pPr>
            <a:endParaRPr lang="en-US" smtClean="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hình apache</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vi-VN" sz="2400" smtClean="0">
                <a:latin typeface="+mj-lt"/>
              </a:rPr>
              <a:t>Sau khi tạo tập tin password và group, cấu hình chứng thực của Apache, được thiết lập với những chỉ dẫn sau:</a:t>
            </a:r>
          </a:p>
          <a:p>
            <a:pPr lvl="1" algn="just">
              <a:buNone/>
            </a:pPr>
            <a:r>
              <a:rPr lang="vi-VN" sz="2400" smtClean="0">
                <a:latin typeface="+mj-lt"/>
              </a:rPr>
              <a:t>&lt;Directory  [/thư_mục_cục_bộ]&gt;</a:t>
            </a:r>
          </a:p>
          <a:p>
            <a:pPr lvl="1" algn="just">
              <a:buNone/>
            </a:pPr>
            <a:r>
              <a:rPr lang="en-US" sz="2400" smtClean="0">
                <a:latin typeface="+mj-lt"/>
              </a:rPr>
              <a:t>	AuthType </a:t>
            </a:r>
            <a:r>
              <a:rPr lang="en-US" sz="2400" smtClean="0">
                <a:solidFill>
                  <a:schemeClr val="accent1"/>
                </a:solidFill>
                <a:latin typeface="+mj-lt"/>
              </a:rPr>
              <a:t>Basic</a:t>
            </a:r>
          </a:p>
          <a:p>
            <a:pPr lvl="1" algn="just">
              <a:buNone/>
            </a:pPr>
            <a:r>
              <a:rPr lang="en-US" sz="2400" smtClean="0">
                <a:latin typeface="+mj-lt"/>
              </a:rPr>
              <a:t>	AuthName [tên_chứng_thực]</a:t>
            </a:r>
          </a:p>
          <a:p>
            <a:pPr lvl="1" algn="just">
              <a:buNone/>
            </a:pPr>
            <a:r>
              <a:rPr lang="en-US" sz="2400" smtClean="0">
                <a:latin typeface="+mj-lt"/>
              </a:rPr>
              <a:t>	AuthUserFile [vị_trí_tập_tin_password]</a:t>
            </a:r>
          </a:p>
          <a:p>
            <a:pPr lvl="1" algn="just">
              <a:buNone/>
            </a:pPr>
            <a:r>
              <a:rPr lang="en-US" sz="2400" smtClean="0">
                <a:latin typeface="+mj-lt"/>
              </a:rPr>
              <a:t>	AuthGroupFile [vị_trí_tập_tin_group]</a:t>
            </a:r>
          </a:p>
          <a:p>
            <a:pPr lvl="1" algn="just">
              <a:buNone/>
            </a:pPr>
            <a:r>
              <a:rPr lang="en-US" sz="2400" smtClean="0">
                <a:latin typeface="+mj-lt"/>
              </a:rPr>
              <a:t>	Require user [tên_user1] [tên_user2] . . .</a:t>
            </a:r>
          </a:p>
          <a:p>
            <a:pPr lvl="1" algn="just">
              <a:buNone/>
            </a:pPr>
            <a:r>
              <a:rPr lang="en-US" sz="2400" smtClean="0">
                <a:latin typeface="+mj-lt"/>
              </a:rPr>
              <a:t>	Require group [tên_nhóm1] [tên_nhóm2] . . .</a:t>
            </a:r>
          </a:p>
          <a:p>
            <a:pPr lvl="1" algn="just">
              <a:buNone/>
            </a:pPr>
            <a:r>
              <a:rPr lang="en-US" sz="2400" smtClean="0">
                <a:latin typeface="+mj-lt"/>
              </a:rPr>
              <a:t>	Option Indexes (hiển thị những file dạng khác html)</a:t>
            </a:r>
          </a:p>
          <a:p>
            <a:pPr lvl="1" algn="just">
              <a:buNone/>
            </a:pPr>
            <a:r>
              <a:rPr lang="en-US" sz="2400" smtClean="0">
                <a:latin typeface="+mj-lt"/>
              </a:rPr>
              <a:t>&lt;/Directory&gt;</a:t>
            </a:r>
            <a:endParaRPr lang="vi-VN" sz="2400" smtClean="0">
              <a:latin typeface="+mj-lt"/>
            </a:endParaRPr>
          </a:p>
          <a:p>
            <a:pPr algn="just">
              <a:lnSpc>
                <a:spcPct val="90000"/>
              </a:lnSpc>
            </a:pPr>
            <a:endParaRPr lang="en-US" sz="2400" smtClean="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Digest Authentication</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vi-VN" sz="2400" smtClean="0">
                <a:latin typeface="+mj-lt"/>
              </a:rPr>
              <a:t>Digest Authentication cung cấp một phương pháp bảo vệ nội dung web một cách luân phiên. </a:t>
            </a:r>
          </a:p>
          <a:p>
            <a:pPr algn="just"/>
            <a:r>
              <a:rPr lang="vi-VN" sz="2400" smtClean="0">
                <a:latin typeface="+mj-lt"/>
              </a:rPr>
              <a:t>Server sẽ cấp cho Client một thẻ chứng thực để bảo vệ website, thẻ này được gọi là realm (vùng lãnh thổ). Web Browser sẽ lưu lại username và password mà bạn đã cung cấp cùng với realm. Việc lưu trữ này chỉ có tác dung trong giao dịch hiện hành của Browser. Nhưng cũng có một vài Browser cho phép lưu chúng một cách cố định.</a:t>
            </a:r>
          </a:p>
          <a:p>
            <a:pPr algn="just"/>
            <a:r>
              <a:rPr lang="vi-VN" sz="2400" smtClean="0">
                <a:latin typeface="+mj-lt"/>
              </a:rPr>
              <a:t>Các bước thực hiện tương tự như </a:t>
            </a:r>
            <a:r>
              <a:rPr lang="vi-VN" sz="2400" smtClean="0">
                <a:solidFill>
                  <a:schemeClr val="accent1"/>
                </a:solidFill>
                <a:latin typeface="+mj-lt"/>
              </a:rPr>
              <a:t>Basic Authentication</a:t>
            </a:r>
            <a:r>
              <a:rPr lang="vi-VN" sz="2400" smtClean="0">
                <a:latin typeface="+mj-lt"/>
              </a:rPr>
              <a:t>.</a:t>
            </a:r>
          </a:p>
          <a:p>
            <a:pPr algn="just">
              <a:lnSpc>
                <a:spcPct val="90000"/>
              </a:lnSpc>
            </a:pPr>
            <a:endParaRPr lang="en-US" sz="2400" smtClean="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Tạo tập tin password người dùng</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vi-VN" smtClean="0">
                <a:latin typeface="+mj-lt"/>
              </a:rPr>
              <a:t>Dùng lệnh ht</a:t>
            </a:r>
            <a:r>
              <a:rPr lang="en-US" smtClean="0">
                <a:latin typeface="+mj-lt"/>
              </a:rPr>
              <a:t>digest</a:t>
            </a:r>
            <a:r>
              <a:rPr lang="vi-VN" smtClean="0">
                <a:latin typeface="+mj-lt"/>
              </a:rPr>
              <a:t> có cú pháp như sau:</a:t>
            </a:r>
          </a:p>
          <a:p>
            <a:pPr lvl="1" algn="just">
              <a:buNone/>
            </a:pPr>
            <a:r>
              <a:rPr lang="en-US" smtClean="0">
                <a:solidFill>
                  <a:schemeClr val="accent1"/>
                </a:solidFill>
                <a:latin typeface="+mj-lt"/>
              </a:rPr>
              <a:t>#htdigest  –c  &lt;vị trí tập tin password&gt;  &lt;username&gt;</a:t>
            </a:r>
          </a:p>
          <a:p>
            <a:pPr algn="just"/>
            <a:r>
              <a:rPr lang="vi-VN" smtClean="0">
                <a:latin typeface="+mj-lt"/>
              </a:rPr>
              <a:t>Chương trình sẽ yêu cầu bạn nhập vào password, và sau đó nhập lại một lần nữa.</a:t>
            </a:r>
          </a:p>
          <a:p>
            <a:pPr algn="just"/>
            <a:r>
              <a:rPr lang="vi-VN" smtClean="0">
                <a:latin typeface="+mj-lt"/>
              </a:rPr>
              <a:t>Tuỳ chọn -c sẽ tạo tập tin password mới. Nếu tập tin này đã tồn tại nó sẽ xoá nội dung cũ và ghi vào nội dung mới.</a:t>
            </a:r>
          </a:p>
          <a:p>
            <a:pPr algn="just"/>
            <a:r>
              <a:rPr lang="vi-VN" smtClean="0">
                <a:solidFill>
                  <a:schemeClr val="accent1"/>
                </a:solidFill>
                <a:latin typeface="+mj-lt"/>
              </a:rPr>
              <a:t>&lt;vị trí tập tin password&gt;</a:t>
            </a:r>
            <a:r>
              <a:rPr lang="vi-VN" smtClean="0">
                <a:latin typeface="+mj-lt"/>
              </a:rPr>
              <a:t> : thông thường nó tạo tại thư mục chứa tập tin cấu hình Apache </a:t>
            </a:r>
            <a:r>
              <a:rPr lang="vi-VN" smtClean="0">
                <a:solidFill>
                  <a:schemeClr val="accent1"/>
                </a:solidFill>
                <a:latin typeface="+mj-lt"/>
              </a:rPr>
              <a:t>/etc/httpd/conf</a:t>
            </a:r>
          </a:p>
          <a:p>
            <a:pPr algn="just">
              <a:lnSpc>
                <a:spcPct val="90000"/>
              </a:lnSpc>
            </a:pPr>
            <a:endParaRPr lang="en-US" smtClean="0">
              <a:latin typeface="+mj-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Tập tin group</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en-US" smtClean="0"/>
              <a:t>Dạng tổng quát của tập tin group:</a:t>
            </a:r>
          </a:p>
          <a:p>
            <a:pPr lvl="1">
              <a:buNone/>
            </a:pPr>
            <a:r>
              <a:rPr lang="en-US" smtClean="0">
                <a:solidFill>
                  <a:schemeClr val="accent1"/>
                </a:solidFill>
              </a:rPr>
              <a:t>&lt;groupname&gt;:&lt;user lists&gt;</a:t>
            </a:r>
          </a:p>
          <a:p>
            <a:pPr lvl="1"/>
            <a:r>
              <a:rPr lang="en-US" smtClean="0"/>
              <a:t>groupname: tên nhóm.</a:t>
            </a:r>
          </a:p>
          <a:p>
            <a:pPr lvl="1"/>
            <a:r>
              <a:rPr lang="en-US" smtClean="0"/>
              <a:t>user list: danh sách các thành viên trong nhóm (phân cách nhau bởi khoảng trắng).</a:t>
            </a:r>
          </a:p>
          <a:p>
            <a:pPr lvl="1"/>
            <a:r>
              <a:rPr lang="nb-NO" smtClean="0"/>
              <a:t>Ví dụ:   admin: adm1 adm2 adm3</a:t>
            </a:r>
            <a:endParaRPr lang="vi-VN" smtClean="0"/>
          </a:p>
          <a:p>
            <a:pPr>
              <a:lnSpc>
                <a:spcPct val="90000"/>
              </a:lnSpc>
            </a:pPr>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hình apache</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vi-VN" sz="2400" smtClean="0">
                <a:latin typeface="+mj-lt"/>
              </a:rPr>
              <a:t>Sau khi tạo tập tin password và group, cấu hình chứng thực của Apache, được thiết lập với những chỉ dẫn sau:</a:t>
            </a:r>
          </a:p>
          <a:p>
            <a:pPr lvl="1" algn="just">
              <a:buNone/>
            </a:pPr>
            <a:r>
              <a:rPr lang="vi-VN" sz="2400" smtClean="0">
                <a:latin typeface="+mj-lt"/>
              </a:rPr>
              <a:t>&lt;Directory  [/thư_mục_cục_bộ]&gt;</a:t>
            </a:r>
          </a:p>
          <a:p>
            <a:pPr lvl="1" algn="just">
              <a:buNone/>
            </a:pPr>
            <a:r>
              <a:rPr lang="en-US" sz="2400" smtClean="0">
                <a:latin typeface="+mj-lt"/>
              </a:rPr>
              <a:t>	AuthType </a:t>
            </a:r>
            <a:r>
              <a:rPr lang="en-US" sz="2400" smtClean="0">
                <a:solidFill>
                  <a:schemeClr val="accent1"/>
                </a:solidFill>
                <a:latin typeface="+mj-lt"/>
              </a:rPr>
              <a:t>Digest</a:t>
            </a:r>
          </a:p>
          <a:p>
            <a:pPr lvl="1" algn="just">
              <a:buNone/>
            </a:pPr>
            <a:r>
              <a:rPr lang="en-US" sz="2400" smtClean="0">
                <a:latin typeface="+mj-lt"/>
              </a:rPr>
              <a:t>	AuthName [tên_chứng_thực]</a:t>
            </a:r>
          </a:p>
          <a:p>
            <a:pPr lvl="1" algn="just">
              <a:buNone/>
            </a:pPr>
            <a:r>
              <a:rPr lang="en-US" sz="2400" smtClean="0">
                <a:latin typeface="+mj-lt"/>
              </a:rPr>
              <a:t>	AuthUserFile [vị_trí_tập_tin_password]</a:t>
            </a:r>
          </a:p>
          <a:p>
            <a:pPr lvl="1" algn="just">
              <a:buNone/>
            </a:pPr>
            <a:r>
              <a:rPr lang="en-US" sz="2400" smtClean="0">
                <a:latin typeface="+mj-lt"/>
              </a:rPr>
              <a:t>	AuthGroupFile [vị_trí_tập_tin_group]</a:t>
            </a:r>
          </a:p>
          <a:p>
            <a:pPr lvl="1" algn="just">
              <a:buNone/>
            </a:pPr>
            <a:r>
              <a:rPr lang="en-US" sz="2400" smtClean="0">
                <a:latin typeface="+mj-lt"/>
              </a:rPr>
              <a:t>	Require user [tên_user1] [tên_user2] . . .</a:t>
            </a:r>
          </a:p>
          <a:p>
            <a:pPr lvl="1" algn="just">
              <a:buNone/>
            </a:pPr>
            <a:r>
              <a:rPr lang="en-US" sz="2400" smtClean="0">
                <a:latin typeface="+mj-lt"/>
              </a:rPr>
              <a:t>	Require group [tên_nhóm1] [tên_nhóm2] . . .</a:t>
            </a:r>
          </a:p>
          <a:p>
            <a:pPr lvl="1" algn="just">
              <a:buNone/>
            </a:pPr>
            <a:r>
              <a:rPr lang="en-US" sz="2400" smtClean="0">
                <a:latin typeface="+mj-lt"/>
              </a:rPr>
              <a:t>	Option Indexes (hiển thị những file dạng khác html)</a:t>
            </a:r>
          </a:p>
          <a:p>
            <a:pPr lvl="1" algn="just">
              <a:buNone/>
            </a:pPr>
            <a:r>
              <a:rPr lang="en-US" sz="2400" smtClean="0">
                <a:latin typeface="+mj-lt"/>
              </a:rPr>
              <a:t>&lt;/Directory&gt;</a:t>
            </a:r>
            <a:endParaRPr lang="vi-VN" sz="2400" smtClean="0">
              <a:latin typeface="+mj-lt"/>
            </a:endParaRPr>
          </a:p>
          <a:p>
            <a:pPr algn="just">
              <a:lnSpc>
                <a:spcPct val="90000"/>
              </a:lnSpc>
            </a:pPr>
            <a:endParaRPr lang="en-US" sz="2400" smtClean="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Giới thiệu về Web Server</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marL="352425" indent="-352425" algn="just">
              <a:buClr>
                <a:schemeClr val="tx1"/>
              </a:buClr>
            </a:pPr>
            <a:r>
              <a:rPr lang="en-US" smtClean="0">
                <a:latin typeface="+mj-lt"/>
              </a:rPr>
              <a:t>Giao </a:t>
            </a:r>
            <a:r>
              <a:rPr lang="en-US" smtClean="0">
                <a:latin typeface="+mj-lt"/>
              </a:rPr>
              <a:t>thức </a:t>
            </a:r>
            <a:r>
              <a:rPr lang="en-US" smtClean="0">
                <a:latin typeface="+mj-lt"/>
              </a:rPr>
              <a:t>HTTP (HyperText Transfer Protocol).</a:t>
            </a:r>
          </a:p>
          <a:p>
            <a:pPr marL="752475" lvl="1" indent="-352425" algn="just">
              <a:buClr>
                <a:schemeClr val="tx1"/>
              </a:buClr>
            </a:pPr>
            <a:r>
              <a:rPr lang="en-US" sz="2400" smtClean="0"/>
              <a:t>HTTP là một giao thức cho phép Web browsers và Web Servers có thể giao tiếp với nhau. Nó chuẩn hoá các thao tác cơ bản mà một Web Server phải làm được</a:t>
            </a:r>
            <a:r>
              <a:rPr lang="en-US" sz="2400" b="1" smtClean="0"/>
              <a:t>.</a:t>
            </a:r>
            <a:r>
              <a:rPr lang="en-US" sz="2400" b="1" i="1" smtClean="0"/>
              <a:t> </a:t>
            </a:r>
          </a:p>
          <a:p>
            <a:pPr marL="752475" lvl="1" indent="-352425" algn="just">
              <a:buClr>
                <a:schemeClr val="tx1"/>
              </a:buClr>
            </a:pPr>
            <a:r>
              <a:rPr lang="en-US" sz="2400" smtClean="0"/>
              <a:t>HTTP </a:t>
            </a:r>
            <a:r>
              <a:rPr lang="en-US" sz="2400" smtClean="0"/>
              <a:t>là </a:t>
            </a:r>
            <a:r>
              <a:rPr lang="en-US" sz="2400" smtClean="0"/>
              <a:t>giao thức đơn giản giống như với các giao thức chuẩn khác của Internet, thông tin điều khiển được truyền dưới dạng văn bản thô thông qua kết nối TCP</a:t>
            </a: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Điều khiển truy cập</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vi-VN" smtClean="0">
                <a:latin typeface="+mj-lt"/>
              </a:rPr>
              <a:t>Ngoài việc bảo vệ nội dung website bằng sự chứng thực, Apache còn giới hạn việc truy cập của người dùng dựa trên những thông tin khác</a:t>
            </a:r>
            <a:endParaRPr lang="en-US" smtClean="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Allow và Deny</a:t>
            </a:r>
            <a:endParaRPr lang="en-US"/>
          </a:p>
        </p:txBody>
      </p:sp>
      <p:sp>
        <p:nvSpPr>
          <p:cNvPr id="66563" name="Rectangle 3"/>
          <p:cNvSpPr>
            <a:spLocks noGrp="1" noChangeArrowheads="1"/>
          </p:cNvSpPr>
          <p:nvPr>
            <p:ph type="body" idx="1"/>
          </p:nvPr>
        </p:nvSpPr>
        <p:spPr>
          <a:xfrm>
            <a:off x="533400" y="1447800"/>
            <a:ext cx="8305800" cy="5029200"/>
          </a:xfrm>
        </p:spPr>
        <p:txBody>
          <a:bodyPr/>
          <a:lstStyle/>
          <a:p>
            <a:r>
              <a:rPr lang="vi-VN" smtClean="0">
                <a:latin typeface="+mj-lt"/>
              </a:rPr>
              <a:t>Dùng để cấm hay cho phép việc truy cập tài nguyên dựa trên tên máy hoặc địa chỉ IP.</a:t>
            </a:r>
          </a:p>
          <a:p>
            <a:pPr lvl="1">
              <a:buNone/>
            </a:pPr>
            <a:r>
              <a:rPr lang="en-US" smtClean="0">
                <a:solidFill>
                  <a:schemeClr val="accent1"/>
                </a:solidFill>
                <a:latin typeface="+mj-lt"/>
              </a:rPr>
              <a:t>Cú pháp: Allow/Deny  from  [Address]</a:t>
            </a:r>
          </a:p>
          <a:p>
            <a:pPr lvl="1"/>
            <a:r>
              <a:rPr lang="en-US" smtClean="0">
                <a:latin typeface="+mj-lt"/>
              </a:rPr>
              <a:t>Allow: cho phép.</a:t>
            </a:r>
          </a:p>
          <a:p>
            <a:pPr lvl="1"/>
            <a:r>
              <a:rPr lang="en-US" smtClean="0">
                <a:latin typeface="+mj-lt"/>
              </a:rPr>
              <a:t>Deny: cấm.</a:t>
            </a:r>
          </a:p>
          <a:p>
            <a:pPr lvl="1"/>
            <a:r>
              <a:rPr lang="vi-VN" smtClean="0">
                <a:latin typeface="+mj-lt"/>
              </a:rPr>
              <a:t>Address: địa chỉ IP/đường mạng hay tên máy.</a:t>
            </a:r>
          </a:p>
          <a:p>
            <a:pPr lvl="1"/>
            <a:r>
              <a:rPr lang="en-US" smtClean="0">
                <a:latin typeface="+mj-lt"/>
              </a:rPr>
              <a:t>Ví dụ:	Allow from 192.168. 1.100</a:t>
            </a:r>
            <a:endParaRPr lang="vi-VN" smtClean="0">
              <a:latin typeface="+mj-lt"/>
            </a:endParaRPr>
          </a:p>
          <a:p>
            <a:pPr>
              <a:lnSpc>
                <a:spcPct val="90000"/>
              </a:lnSpc>
            </a:pPr>
            <a:endParaRPr lang="en-US" smtClean="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Allow và Deny (2)</a:t>
            </a:r>
            <a:endParaRPr lang="en-US"/>
          </a:p>
        </p:txBody>
      </p:sp>
      <p:sp>
        <p:nvSpPr>
          <p:cNvPr id="66563" name="Rectangle 3"/>
          <p:cNvSpPr>
            <a:spLocks noGrp="1" noChangeArrowheads="1"/>
          </p:cNvSpPr>
          <p:nvPr>
            <p:ph type="body" idx="1"/>
          </p:nvPr>
        </p:nvSpPr>
        <p:spPr>
          <a:xfrm>
            <a:off x="533400" y="1447800"/>
            <a:ext cx="8305800" cy="5029200"/>
          </a:xfrm>
        </p:spPr>
        <p:txBody>
          <a:bodyPr/>
          <a:lstStyle/>
          <a:p>
            <a:pPr algn="just"/>
            <a:r>
              <a:rPr lang="vi-VN" smtClean="0">
                <a:latin typeface="+mj-lt"/>
              </a:rPr>
              <a:t>Có thể sử dụng Order để kết hợp giữa Allow và Deny trong việc giới hạn truy cập.</a:t>
            </a:r>
          </a:p>
          <a:p>
            <a:pPr algn="just"/>
            <a:r>
              <a:rPr lang="vi-VN" smtClean="0">
                <a:latin typeface="+mj-lt"/>
              </a:rPr>
              <a:t>Nếu thứ tự của Order là </a:t>
            </a:r>
            <a:r>
              <a:rPr lang="vi-VN" smtClean="0">
                <a:solidFill>
                  <a:schemeClr val="accent1"/>
                </a:solidFill>
                <a:latin typeface="+mj-lt"/>
              </a:rPr>
              <a:t>Deny, Allow</a:t>
            </a:r>
            <a:r>
              <a:rPr lang="vi-VN" smtClean="0">
                <a:latin typeface="+mj-lt"/>
              </a:rPr>
              <a:t> thì Deny được kiểm tra trước và bất kỳ những client nào </a:t>
            </a:r>
            <a:r>
              <a:rPr lang="vi-VN" i="1" u="sng" smtClean="0">
                <a:latin typeface="+mj-lt"/>
              </a:rPr>
              <a:t>không phù hợp với Deny hoặc phù hợp với một Allow</a:t>
            </a:r>
            <a:r>
              <a:rPr lang="vi-VN" smtClean="0">
                <a:latin typeface="+mj-lt"/>
              </a:rPr>
              <a:t> thì được phép truy cập.</a:t>
            </a:r>
          </a:p>
          <a:p>
            <a:pPr algn="just"/>
            <a:r>
              <a:rPr lang="vi-VN" smtClean="0">
                <a:latin typeface="+mj-lt"/>
              </a:rPr>
              <a:t>Nếu thứ tự của Order là </a:t>
            </a:r>
            <a:r>
              <a:rPr lang="vi-VN" smtClean="0">
                <a:solidFill>
                  <a:schemeClr val="accent1"/>
                </a:solidFill>
                <a:latin typeface="+mj-lt"/>
              </a:rPr>
              <a:t>Allow,</a:t>
            </a:r>
            <a:r>
              <a:rPr lang="en-US" smtClean="0">
                <a:solidFill>
                  <a:schemeClr val="accent1"/>
                </a:solidFill>
                <a:latin typeface="+mj-lt"/>
              </a:rPr>
              <a:t> </a:t>
            </a:r>
            <a:r>
              <a:rPr lang="vi-VN" smtClean="0">
                <a:solidFill>
                  <a:schemeClr val="accent1"/>
                </a:solidFill>
                <a:latin typeface="+mj-lt"/>
              </a:rPr>
              <a:t>Deny</a:t>
            </a:r>
            <a:r>
              <a:rPr lang="vi-VN" smtClean="0">
                <a:latin typeface="+mj-lt"/>
              </a:rPr>
              <a:t> thì Allow được kiểm tra trước tiên và bất kỳ client nào </a:t>
            </a:r>
            <a:r>
              <a:rPr lang="vi-VN" i="1" u="sng" smtClean="0">
                <a:latin typeface="+mj-lt"/>
              </a:rPr>
              <a:t>không phù hợp với một điều kiện Allow hoặc phù hợp với một điều kiện Deny</a:t>
            </a:r>
            <a:r>
              <a:rPr lang="vi-VN" smtClean="0">
                <a:latin typeface="+mj-lt"/>
              </a:rPr>
              <a:t> thì bị cấm truy cập đến server</a:t>
            </a:r>
            <a:endParaRPr lang="en-US" smtClean="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Satify</a:t>
            </a:r>
            <a:endParaRPr lang="en-US"/>
          </a:p>
        </p:txBody>
      </p:sp>
      <p:sp>
        <p:nvSpPr>
          <p:cNvPr id="66563" name="Rectangle 3"/>
          <p:cNvSpPr>
            <a:spLocks noGrp="1" noChangeArrowheads="1"/>
          </p:cNvSpPr>
          <p:nvPr>
            <p:ph type="body" idx="1"/>
          </p:nvPr>
        </p:nvSpPr>
        <p:spPr>
          <a:xfrm>
            <a:off x="381000" y="1447800"/>
            <a:ext cx="8458200" cy="5029200"/>
          </a:xfrm>
        </p:spPr>
        <p:txBody>
          <a:bodyPr/>
          <a:lstStyle/>
          <a:p>
            <a:pPr algn="just"/>
            <a:r>
              <a:rPr lang="vi-VN" smtClean="0">
                <a:latin typeface="+mj-lt"/>
              </a:rPr>
              <a:t>Được dùng để chỉ ra nhiều tiêu chuẩn cần phải được xem xét trong việc bảo mật nội dung website. </a:t>
            </a:r>
          </a:p>
          <a:p>
            <a:pPr lvl="1" algn="just">
              <a:buNone/>
            </a:pPr>
            <a:r>
              <a:rPr lang="en-US" smtClean="0">
                <a:solidFill>
                  <a:schemeClr val="accent1"/>
                </a:solidFill>
                <a:latin typeface="+mj-lt"/>
              </a:rPr>
              <a:t>Cú pháp: Satisfy  &lt;giá_trị&gt;</a:t>
            </a:r>
          </a:p>
          <a:p>
            <a:pPr algn="just"/>
            <a:r>
              <a:rPr lang="vi-VN" smtClean="0">
                <a:latin typeface="+mj-lt"/>
              </a:rPr>
              <a:t>Statisfy có 2 giá trị: </a:t>
            </a:r>
            <a:r>
              <a:rPr lang="vi-VN" smtClean="0">
                <a:solidFill>
                  <a:schemeClr val="accent1"/>
                </a:solidFill>
                <a:latin typeface="+mj-lt"/>
              </a:rPr>
              <a:t>all</a:t>
            </a:r>
            <a:r>
              <a:rPr lang="vi-VN" smtClean="0">
                <a:latin typeface="+mj-lt"/>
              </a:rPr>
              <a:t> (mặc định) và </a:t>
            </a:r>
            <a:r>
              <a:rPr lang="vi-VN" smtClean="0">
                <a:solidFill>
                  <a:schemeClr val="accent1"/>
                </a:solidFill>
                <a:latin typeface="+mj-lt"/>
              </a:rPr>
              <a:t>any</a:t>
            </a:r>
            <a:r>
              <a:rPr lang="vi-VN" smtClean="0">
                <a:latin typeface="+mj-lt"/>
              </a:rPr>
              <a:t>.</a:t>
            </a:r>
          </a:p>
          <a:p>
            <a:pPr lvl="1" algn="just"/>
            <a:r>
              <a:rPr lang="vi-VN" smtClean="0">
                <a:latin typeface="+mj-lt"/>
              </a:rPr>
              <a:t>Giá trị </a:t>
            </a:r>
            <a:r>
              <a:rPr lang="vi-VN" smtClean="0">
                <a:solidFill>
                  <a:schemeClr val="accent1"/>
                </a:solidFill>
                <a:latin typeface="+mj-lt"/>
              </a:rPr>
              <a:t>all</a:t>
            </a:r>
            <a:r>
              <a:rPr lang="vi-VN" smtClean="0">
                <a:latin typeface="+mj-lt"/>
              </a:rPr>
              <a:t>: nếu nhiều tiêu chuẩn được chỉ ra thì tất cả những tiêu chuẩn này phải thoả mãn thì người dùng được phép truy cập tài nguyên.</a:t>
            </a:r>
          </a:p>
          <a:p>
            <a:pPr lvl="1" algn="just"/>
            <a:r>
              <a:rPr lang="vi-VN" smtClean="0">
                <a:latin typeface="+mj-lt"/>
              </a:rPr>
              <a:t>Giá trị </a:t>
            </a:r>
            <a:r>
              <a:rPr lang="vi-VN" smtClean="0">
                <a:solidFill>
                  <a:schemeClr val="accent1"/>
                </a:solidFill>
                <a:latin typeface="+mj-lt"/>
              </a:rPr>
              <a:t>any</a:t>
            </a:r>
            <a:r>
              <a:rPr lang="vi-VN" smtClean="0">
                <a:latin typeface="+mj-lt"/>
              </a:rPr>
              <a:t>: nếu nhiều tiêu chuẩn được chỉ ra, một trong những tiêu chuẩn này hợp lệ thì người dùng được phép truy cập tài nguyên</a:t>
            </a:r>
            <a:endParaRPr lang="en-US" smtClean="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Tạo Virtual Host</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vi-VN" smtClean="0">
                <a:latin typeface="+mj-lt"/>
              </a:rPr>
              <a:t>Đây là tính năng của Apache nhằm giúp chúng ta duy trì nhiều hơn một Web Server trên một máy tính.</a:t>
            </a:r>
          </a:p>
          <a:p>
            <a:pPr algn="just"/>
            <a:r>
              <a:rPr lang="en-US" smtClean="0">
                <a:latin typeface="+mj-lt"/>
              </a:rPr>
              <a:t>Có hai loại Virtual Host:</a:t>
            </a:r>
          </a:p>
          <a:p>
            <a:pPr lvl="1" algn="just"/>
            <a:r>
              <a:rPr lang="vi-VN" smtClean="0">
                <a:solidFill>
                  <a:schemeClr val="accent1"/>
                </a:solidFill>
                <a:latin typeface="+mj-lt"/>
              </a:rPr>
              <a:t>IP-based Virtual Hosting</a:t>
            </a:r>
            <a:r>
              <a:rPr lang="vi-VN" smtClean="0">
                <a:latin typeface="+mj-lt"/>
              </a:rPr>
              <a:t>: sử dụng những địa chỉ IP khác nhau cho từng domain.</a:t>
            </a:r>
          </a:p>
          <a:p>
            <a:pPr lvl="1" algn="just"/>
            <a:r>
              <a:rPr lang="vi-VN" smtClean="0">
                <a:solidFill>
                  <a:schemeClr val="accent1"/>
                </a:solidFill>
                <a:latin typeface="+mj-lt"/>
              </a:rPr>
              <a:t>Named-based Virtual Hosting</a:t>
            </a:r>
            <a:r>
              <a:rPr lang="vi-VN" smtClean="0">
                <a:latin typeface="+mj-lt"/>
              </a:rPr>
              <a:t>: nhiều domain chia sẻ trên một địa chỉ IP.</a:t>
            </a:r>
          </a:p>
          <a:p>
            <a:pPr algn="just">
              <a:lnSpc>
                <a:spcPct val="90000"/>
              </a:lnSpc>
            </a:pPr>
            <a:endParaRPr lang="en-US" smtClean="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 Cấu hình Virtual host bằng IP-based Virtual host</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buNone/>
            </a:pPr>
            <a:r>
              <a:rPr lang="en-US" smtClean="0">
                <a:latin typeface="+mj-lt"/>
              </a:rPr>
              <a:t>&lt;VirtualHost  </a:t>
            </a:r>
            <a:r>
              <a:rPr lang="en-US" smtClean="0">
                <a:solidFill>
                  <a:schemeClr val="accent1"/>
                </a:solidFill>
                <a:latin typeface="+mj-lt"/>
              </a:rPr>
              <a:t>192.168.1.200</a:t>
            </a:r>
            <a:r>
              <a:rPr lang="en-US" smtClean="0">
                <a:latin typeface="+mj-lt"/>
              </a:rPr>
              <a:t>&gt;    </a:t>
            </a:r>
          </a:p>
          <a:p>
            <a:pPr>
              <a:lnSpc>
                <a:spcPct val="90000"/>
              </a:lnSpc>
              <a:buNone/>
            </a:pPr>
            <a:r>
              <a:rPr lang="en-US" smtClean="0">
                <a:latin typeface="+mj-lt"/>
              </a:rPr>
              <a:t>	ServerAdmin webmaster@net.com    </a:t>
            </a:r>
          </a:p>
          <a:p>
            <a:pPr>
              <a:lnSpc>
                <a:spcPct val="90000"/>
              </a:lnSpc>
              <a:buNone/>
            </a:pPr>
            <a:r>
              <a:rPr lang="en-US" smtClean="0">
                <a:latin typeface="+mj-lt"/>
              </a:rPr>
              <a:t>	DocumentRoot /home/www/net</a:t>
            </a:r>
          </a:p>
          <a:p>
            <a:pPr>
              <a:lnSpc>
                <a:spcPct val="90000"/>
              </a:lnSpc>
              <a:buNone/>
            </a:pPr>
            <a:r>
              <a:rPr lang="en-US" smtClean="0">
                <a:latin typeface="+mj-lt"/>
              </a:rPr>
              <a:t>	ServerName www.net.com    </a:t>
            </a:r>
          </a:p>
          <a:p>
            <a:pPr>
              <a:lnSpc>
                <a:spcPct val="90000"/>
              </a:lnSpc>
              <a:buNone/>
            </a:pPr>
            <a:r>
              <a:rPr lang="en-US" smtClean="0">
                <a:latin typeface="+mj-lt"/>
              </a:rPr>
              <a:t>&lt;/VirtualHost&gt;</a:t>
            </a:r>
          </a:p>
          <a:p>
            <a:pPr>
              <a:lnSpc>
                <a:spcPct val="90000"/>
              </a:lnSpc>
              <a:buNone/>
            </a:pPr>
            <a:endParaRPr lang="en-US" smtClean="0">
              <a:latin typeface="+mj-lt"/>
            </a:endParaRPr>
          </a:p>
          <a:p>
            <a:pPr>
              <a:lnSpc>
                <a:spcPct val="90000"/>
              </a:lnSpc>
              <a:buNone/>
            </a:pPr>
            <a:r>
              <a:rPr lang="en-US" smtClean="0">
                <a:latin typeface="+mj-lt"/>
              </a:rPr>
              <a:t>&lt;VirtualHost </a:t>
            </a:r>
            <a:r>
              <a:rPr lang="en-US" smtClean="0">
                <a:solidFill>
                  <a:schemeClr val="accent1"/>
                </a:solidFill>
                <a:latin typeface="+mj-lt"/>
              </a:rPr>
              <a:t>192.168.1.201</a:t>
            </a:r>
            <a:r>
              <a:rPr lang="en-US" smtClean="0">
                <a:latin typeface="+mj-lt"/>
              </a:rPr>
              <a:t>&gt;    </a:t>
            </a:r>
          </a:p>
          <a:p>
            <a:pPr>
              <a:lnSpc>
                <a:spcPct val="90000"/>
              </a:lnSpc>
              <a:buNone/>
            </a:pPr>
            <a:r>
              <a:rPr lang="en-US" smtClean="0">
                <a:latin typeface="+mj-lt"/>
              </a:rPr>
              <a:t>	ServerAdmin webmaster@soft.com    </a:t>
            </a:r>
          </a:p>
          <a:p>
            <a:pPr>
              <a:lnSpc>
                <a:spcPct val="90000"/>
              </a:lnSpc>
              <a:buNone/>
            </a:pPr>
            <a:r>
              <a:rPr lang="en-US" smtClean="0">
                <a:latin typeface="+mj-lt"/>
              </a:rPr>
              <a:t>	DocumentRoot /home/www/soft    </a:t>
            </a:r>
          </a:p>
          <a:p>
            <a:pPr>
              <a:lnSpc>
                <a:spcPct val="90000"/>
              </a:lnSpc>
              <a:buNone/>
            </a:pPr>
            <a:r>
              <a:rPr lang="en-US" smtClean="0">
                <a:latin typeface="+mj-lt"/>
              </a:rPr>
              <a:t>	ServerName www.soft.com </a:t>
            </a:r>
          </a:p>
          <a:p>
            <a:pPr>
              <a:lnSpc>
                <a:spcPct val="90000"/>
              </a:lnSpc>
              <a:buNone/>
            </a:pPr>
            <a:r>
              <a:rPr lang="en-US" smtClean="0">
                <a:latin typeface="+mj-lt"/>
              </a:rPr>
              <a:t>&lt;/VirtualHost&gt;</a:t>
            </a:r>
            <a:endParaRPr lang="vi-VN" smtClean="0">
              <a:latin typeface="+mj-lt"/>
            </a:endParaRPr>
          </a:p>
          <a:p>
            <a:pPr>
              <a:lnSpc>
                <a:spcPct val="90000"/>
              </a:lnSpc>
            </a:pPr>
            <a:endParaRPr lang="en-US" smtClean="0">
              <a:latin typeface="+mj-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 Cấu hình Virtual host bằng Name-based Virtual host</a:t>
            </a:r>
            <a:endParaRPr lang="en-US"/>
          </a:p>
        </p:txBody>
      </p:sp>
      <p:sp>
        <p:nvSpPr>
          <p:cNvPr id="66563" name="Rectangle 3"/>
          <p:cNvSpPr>
            <a:spLocks noGrp="1" noChangeArrowheads="1"/>
          </p:cNvSpPr>
          <p:nvPr>
            <p:ph type="body" idx="1"/>
          </p:nvPr>
        </p:nvSpPr>
        <p:spPr>
          <a:xfrm>
            <a:off x="838200" y="1219200"/>
            <a:ext cx="7848600" cy="5029200"/>
          </a:xfrm>
        </p:spPr>
        <p:txBody>
          <a:bodyPr/>
          <a:lstStyle/>
          <a:p>
            <a:pPr>
              <a:lnSpc>
                <a:spcPct val="90000"/>
              </a:lnSpc>
              <a:buNone/>
            </a:pPr>
            <a:r>
              <a:rPr lang="en-US" smtClean="0">
                <a:latin typeface="+mj-lt"/>
              </a:rPr>
              <a:t>NameVirtualHost 203.162.40.1</a:t>
            </a:r>
          </a:p>
          <a:p>
            <a:pPr>
              <a:lnSpc>
                <a:spcPct val="90000"/>
              </a:lnSpc>
              <a:buNone/>
            </a:pPr>
            <a:r>
              <a:rPr lang="en-US" smtClean="0">
                <a:latin typeface="+mj-lt"/>
              </a:rPr>
              <a:t>&lt;VirtualHost 203.162.40.1&gt;    </a:t>
            </a:r>
          </a:p>
          <a:p>
            <a:pPr>
              <a:lnSpc>
                <a:spcPct val="90000"/>
              </a:lnSpc>
              <a:buNone/>
            </a:pPr>
            <a:r>
              <a:rPr lang="en-US" smtClean="0">
                <a:latin typeface="+mj-lt"/>
              </a:rPr>
              <a:t>	ServerAdmin webmaster@net.com    </a:t>
            </a:r>
          </a:p>
          <a:p>
            <a:pPr>
              <a:lnSpc>
                <a:spcPct val="90000"/>
              </a:lnSpc>
              <a:buNone/>
            </a:pPr>
            <a:r>
              <a:rPr lang="en-US" smtClean="0">
                <a:latin typeface="+mj-lt"/>
              </a:rPr>
              <a:t>	DocumentRoot /home/www/net</a:t>
            </a:r>
          </a:p>
          <a:p>
            <a:pPr>
              <a:lnSpc>
                <a:spcPct val="90000"/>
              </a:lnSpc>
              <a:buNone/>
            </a:pPr>
            <a:r>
              <a:rPr lang="en-US" smtClean="0">
                <a:latin typeface="+mj-lt"/>
              </a:rPr>
              <a:t>	ServerName </a:t>
            </a:r>
            <a:r>
              <a:rPr lang="en-US" smtClean="0">
                <a:solidFill>
                  <a:schemeClr val="accent1"/>
                </a:solidFill>
                <a:latin typeface="+mj-lt"/>
              </a:rPr>
              <a:t>www.net.com</a:t>
            </a:r>
            <a:r>
              <a:rPr lang="en-US" smtClean="0">
                <a:solidFill>
                  <a:srgbClr val="FF0000"/>
                </a:solidFill>
                <a:latin typeface="+mj-lt"/>
              </a:rPr>
              <a:t> </a:t>
            </a:r>
            <a:r>
              <a:rPr lang="en-US" smtClean="0">
                <a:latin typeface="+mj-lt"/>
              </a:rPr>
              <a:t>   </a:t>
            </a:r>
          </a:p>
          <a:p>
            <a:pPr>
              <a:lnSpc>
                <a:spcPct val="90000"/>
              </a:lnSpc>
              <a:buNone/>
            </a:pPr>
            <a:r>
              <a:rPr lang="en-US" smtClean="0">
                <a:latin typeface="+mj-lt"/>
              </a:rPr>
              <a:t>&lt;/VirtualHost&gt;</a:t>
            </a:r>
          </a:p>
          <a:p>
            <a:pPr>
              <a:lnSpc>
                <a:spcPct val="90000"/>
              </a:lnSpc>
              <a:buNone/>
            </a:pPr>
            <a:endParaRPr lang="en-US" smtClean="0">
              <a:latin typeface="+mj-lt"/>
            </a:endParaRPr>
          </a:p>
          <a:p>
            <a:pPr>
              <a:lnSpc>
                <a:spcPct val="90000"/>
              </a:lnSpc>
              <a:buNone/>
            </a:pPr>
            <a:r>
              <a:rPr lang="en-US" smtClean="0">
                <a:latin typeface="+mj-lt"/>
              </a:rPr>
              <a:t>&lt;VirtualHost 203.162.40.1&gt;    </a:t>
            </a:r>
          </a:p>
          <a:p>
            <a:pPr>
              <a:lnSpc>
                <a:spcPct val="90000"/>
              </a:lnSpc>
              <a:buNone/>
            </a:pPr>
            <a:r>
              <a:rPr lang="en-US" smtClean="0">
                <a:latin typeface="+mj-lt"/>
              </a:rPr>
              <a:t>	ServerAdmin webmaster@soft.com    </a:t>
            </a:r>
          </a:p>
          <a:p>
            <a:pPr>
              <a:lnSpc>
                <a:spcPct val="90000"/>
              </a:lnSpc>
              <a:buNone/>
            </a:pPr>
            <a:r>
              <a:rPr lang="en-US" smtClean="0">
                <a:latin typeface="+mj-lt"/>
              </a:rPr>
              <a:t>	DocumentRoot /home/www/soft    </a:t>
            </a:r>
          </a:p>
          <a:p>
            <a:pPr>
              <a:lnSpc>
                <a:spcPct val="90000"/>
              </a:lnSpc>
              <a:buNone/>
            </a:pPr>
            <a:r>
              <a:rPr lang="en-US" smtClean="0">
                <a:latin typeface="+mj-lt"/>
              </a:rPr>
              <a:t>	ServerName </a:t>
            </a:r>
            <a:r>
              <a:rPr lang="en-US" smtClean="0">
                <a:solidFill>
                  <a:schemeClr val="accent1"/>
                </a:solidFill>
                <a:latin typeface="+mj-lt"/>
              </a:rPr>
              <a:t>www.soft.com</a:t>
            </a:r>
            <a:r>
              <a:rPr lang="en-US" smtClean="0">
                <a:solidFill>
                  <a:srgbClr val="FF0000"/>
                </a:solidFill>
                <a:latin typeface="+mj-lt"/>
              </a:rPr>
              <a:t> </a:t>
            </a:r>
          </a:p>
          <a:p>
            <a:pPr>
              <a:lnSpc>
                <a:spcPct val="90000"/>
              </a:lnSpc>
              <a:buNone/>
            </a:pPr>
            <a:r>
              <a:rPr lang="en-US" smtClean="0">
                <a:latin typeface="+mj-lt"/>
              </a:rPr>
              <a:t>&lt;/VirtualHost&gt;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tập tin log</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vi-VN" smtClean="0">
                <a:latin typeface="+mj-lt"/>
              </a:rPr>
              <a:t>Apache có nhiều tập tin log khác nhau nhằm ghi nhận lại những hoạt động của Web Server. </a:t>
            </a:r>
          </a:p>
          <a:p>
            <a:pPr algn="just"/>
            <a:r>
              <a:rPr lang="nn-NO" smtClean="0">
                <a:latin typeface="+mj-lt"/>
              </a:rPr>
              <a:t>Gồm các tập tin sau:</a:t>
            </a:r>
          </a:p>
          <a:p>
            <a:pPr lvl="1" algn="just"/>
            <a:r>
              <a:rPr lang="en-US" smtClean="0">
                <a:latin typeface="+mj-lt"/>
              </a:rPr>
              <a:t>/var/log/httpd/access_log</a:t>
            </a:r>
          </a:p>
          <a:p>
            <a:pPr lvl="1" algn="just"/>
            <a:r>
              <a:rPr lang="en-US" smtClean="0">
                <a:latin typeface="+mj-lt"/>
              </a:rPr>
              <a:t>/var/log/httpd/error_log</a:t>
            </a:r>
          </a:p>
          <a:p>
            <a:pPr lvl="1" algn="just"/>
            <a:r>
              <a:rPr lang="en-US" smtClean="0">
                <a:latin typeface="+mj-lt"/>
              </a:rPr>
              <a:t>/var/log/messages</a:t>
            </a:r>
            <a:endParaRPr lang="vi-VN" smtClean="0">
              <a:latin typeface="+mj-lt"/>
            </a:endParaRPr>
          </a:p>
          <a:p>
            <a:pPr algn="just">
              <a:lnSpc>
                <a:spcPct val="90000"/>
              </a:lnSpc>
            </a:pPr>
            <a:endParaRPr lang="en-US" smtClean="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4038600" y="3722688"/>
            <a:ext cx="3886200" cy="457200"/>
          </a:xfrm>
        </p:spPr>
        <p:txBody>
          <a:bodyPr/>
          <a:lstStyle/>
          <a:p>
            <a:endParaRPr lang="en-US" sz="1600"/>
          </a:p>
        </p:txBody>
      </p:sp>
      <p:sp>
        <p:nvSpPr>
          <p:cNvPr id="83971" name="WordArt 3"/>
          <p:cNvSpPr>
            <a:spLocks noChangeArrowheads="1" noChangeShapeType="1" noTextEdit="1"/>
          </p:cNvSpPr>
          <p:nvPr/>
        </p:nvSpPr>
        <p:spPr bwMode="gray">
          <a:xfrm>
            <a:off x="3581400" y="2819400"/>
            <a:ext cx="4724400" cy="762000"/>
          </a:xfrm>
          <a:prstGeom prst="rect">
            <a:avLst/>
          </a:prstGeom>
        </p:spPr>
        <p:txBody>
          <a:bodyPr wrap="none" fromWordArt="1">
            <a:prstTxWarp prst="textDeflate">
              <a:avLst>
                <a:gd name="adj" fmla="val 0"/>
              </a:avLst>
            </a:prstTxWarp>
          </a:bodyPr>
          <a:lstStyle/>
          <a:p>
            <a:r>
              <a:rPr lang="en-US" sz="5400" b="1" kern="10" smtClean="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rPr>
              <a:t>Thank You !</a:t>
            </a:r>
            <a:endParaRPr lang="en-US" sz="5400" b="1" kern="1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Giới thiệu về Web Server (2)</a:t>
            </a:r>
            <a:endParaRPr lang="en-US"/>
          </a:p>
        </p:txBody>
      </p:sp>
      <p:sp>
        <p:nvSpPr>
          <p:cNvPr id="66563" name="Rectangle 3"/>
          <p:cNvSpPr>
            <a:spLocks noGrp="1" noChangeArrowheads="1"/>
          </p:cNvSpPr>
          <p:nvPr>
            <p:ph type="body" idx="1"/>
          </p:nvPr>
        </p:nvSpPr>
        <p:spPr>
          <a:xfrm>
            <a:off x="533400" y="1447800"/>
            <a:ext cx="8382000" cy="5029200"/>
          </a:xfrm>
        </p:spPr>
        <p:txBody>
          <a:bodyPr/>
          <a:lstStyle/>
          <a:p>
            <a:pPr algn="just"/>
            <a:r>
              <a:rPr lang="vi-VN" smtClean="0"/>
              <a:t>Web Server và cách hoạt động</a:t>
            </a:r>
          </a:p>
          <a:p>
            <a:pPr lvl="1" algn="just"/>
            <a:r>
              <a:rPr lang="vi-VN" smtClean="0"/>
              <a:t>Web Server có thể phục vụ </a:t>
            </a:r>
            <a:r>
              <a:rPr lang="vi-VN" smtClean="0"/>
              <a:t>c</a:t>
            </a:r>
            <a:r>
              <a:rPr lang="en-US" smtClean="0"/>
              <a:t>á</a:t>
            </a:r>
            <a:r>
              <a:rPr lang="vi-VN" smtClean="0"/>
              <a:t>c t</a:t>
            </a:r>
            <a:r>
              <a:rPr lang="en-US" smtClean="0"/>
              <a:t>à</a:t>
            </a:r>
            <a:r>
              <a:rPr lang="vi-VN" smtClean="0"/>
              <a:t>i </a:t>
            </a:r>
            <a:r>
              <a:rPr lang="vi-VN" smtClean="0"/>
              <a:t>liệu HTML dưới dạng siêu văn bản gồm: </a:t>
            </a:r>
            <a:r>
              <a:rPr lang="vi-VN" smtClean="0">
                <a:solidFill>
                  <a:schemeClr val="accent1"/>
                </a:solidFill>
              </a:rPr>
              <a:t>văn bản, hình ảnh, âm thanh, phim,…</a:t>
            </a:r>
            <a:endParaRPr lang="en-US" smtClean="0">
              <a:solidFill>
                <a:schemeClr val="accent1"/>
              </a:solidFill>
            </a:endParaRPr>
          </a:p>
          <a:p>
            <a:pPr lvl="1" algn="just">
              <a:lnSpc>
                <a:spcPct val="90000"/>
              </a:lnSpc>
              <a:buClr>
                <a:schemeClr val="tx1"/>
              </a:buClr>
            </a:pPr>
            <a:r>
              <a:rPr lang="en-US" smtClean="0"/>
              <a:t>Đầu tiên xét Web server ở mức độ cơ bản thì nó phục vụ các nội dung tĩnh. Nghĩa là khi Web server nhận 1 yêu cầu lấy trang Web sau từ Web browser:</a:t>
            </a:r>
          </a:p>
          <a:p>
            <a:pPr lvl="1" algn="ctr">
              <a:lnSpc>
                <a:spcPct val="90000"/>
              </a:lnSpc>
              <a:buClr>
                <a:schemeClr val="tx1"/>
              </a:buClr>
              <a:buNone/>
            </a:pPr>
            <a:r>
              <a:rPr lang="en-US" smtClean="0">
                <a:solidFill>
                  <a:schemeClr val="accent1"/>
                </a:solidFill>
              </a:rPr>
              <a:t>http://www.vanlang.edu.vn/index.html</a:t>
            </a:r>
          </a:p>
          <a:p>
            <a:pPr lvl="1" algn="just">
              <a:lnSpc>
                <a:spcPct val="90000"/>
              </a:lnSpc>
              <a:buClr>
                <a:schemeClr val="tx1"/>
              </a:buClr>
              <a:buNone/>
            </a:pPr>
            <a:r>
              <a:rPr lang="en-US" smtClean="0"/>
              <a:t>	thì nó sẽ ánh xạ (map) Uniform Resource Locator (URL) trên vào một file cục bộ trên máy server.</a:t>
            </a:r>
          </a:p>
          <a:p>
            <a:pPr algn="just">
              <a:buClr>
                <a:schemeClr val="tx1"/>
              </a:buClr>
              <a:buNone/>
            </a:pPr>
            <a:r>
              <a:rPr lang="en-US" smtClean="0"/>
              <a:t>	</a:t>
            </a:r>
            <a:endParaRPr lang="vi-VN" smtClean="0"/>
          </a:p>
          <a:p>
            <a:pPr algn="just">
              <a:lnSpc>
                <a:spcPct val="90000"/>
              </a:lnSpc>
            </a:pP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Giới thiệu về Web Server (3)</a:t>
            </a:r>
            <a:br>
              <a:rPr lang="en-US" smtClean="0"/>
            </a:br>
            <a:r>
              <a:rPr lang="en-US" smtClean="0"/>
              <a:t>Mô hình hoạt động của Web Server</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tx1"/>
              </a:buClr>
            </a:pPr>
            <a:r>
              <a:rPr lang="en-US" sz="2200" smtClean="0">
                <a:latin typeface="+mj-lt"/>
              </a:rPr>
              <a:t>Chấp nhận kết nối.  </a:t>
            </a:r>
          </a:p>
          <a:p>
            <a:pPr>
              <a:buClr>
                <a:schemeClr val="tx1"/>
              </a:buClr>
            </a:pPr>
            <a:r>
              <a:rPr lang="en-US" sz="2200" smtClean="0">
                <a:latin typeface="+mj-lt"/>
              </a:rPr>
              <a:t>Sinh ra các nội dung tĩnh hoặc động cho Web browser. </a:t>
            </a:r>
          </a:p>
          <a:p>
            <a:pPr>
              <a:buClr>
                <a:schemeClr val="tx1"/>
              </a:buClr>
            </a:pPr>
            <a:r>
              <a:rPr lang="en-US" sz="2200" smtClean="0">
                <a:latin typeface="+mj-lt"/>
              </a:rPr>
              <a:t>Đóng kết nối.  </a:t>
            </a:r>
          </a:p>
          <a:p>
            <a:pPr>
              <a:buClr>
                <a:schemeClr val="tx1"/>
              </a:buClr>
            </a:pPr>
            <a:r>
              <a:rPr lang="en-US" sz="2200" smtClean="0">
                <a:latin typeface="+mj-lt"/>
              </a:rPr>
              <a:t>Chấp nhận kết nối.  </a:t>
            </a:r>
          </a:p>
          <a:p>
            <a:pPr>
              <a:buClr>
                <a:schemeClr val="tx1"/>
              </a:buClr>
            </a:pPr>
            <a:r>
              <a:rPr lang="en-US" sz="2200" smtClean="0">
                <a:latin typeface="+mj-lt"/>
              </a:rPr>
              <a:t>Lặp lại quá trình trên ...</a:t>
            </a:r>
            <a:r>
              <a:rPr lang="en-US" sz="2500" b="1" smtClean="0">
                <a:latin typeface="+mj-lt"/>
              </a:rPr>
              <a:t> </a:t>
            </a:r>
          </a:p>
          <a:p>
            <a:pPr algn="just">
              <a:buNone/>
            </a:pPr>
            <a:r>
              <a:rPr lang="en-US" sz="2400" smtClean="0">
                <a:latin typeface="+mj-lt"/>
              </a:rPr>
              <a:t>	</a:t>
            </a:r>
            <a:r>
              <a:rPr lang="en-US" sz="2200" smtClean="0">
                <a:latin typeface="+mj-lt"/>
              </a:rPr>
              <a:t>Mặc dù mô hình này hoạt động, nó vẫn cần phải thiết kế lại để phục vụ được nhiều người trong cùng 1 lúc. Web servers có xu hướng tận dụng ưu điểm của 2 phương pháp khác nhau để giải quyết vấn đề này: đa tiểu trình (multi-threading)  hoặc đa tiến trình (multi-processing) hoặc các hệ lai giữa multi-processing và multi-threading.</a:t>
            </a:r>
            <a:endParaRPr lang="vi-VN" sz="2200" smtClean="0">
              <a:latin typeface="+mj-lt"/>
            </a:endParaRPr>
          </a:p>
          <a:p>
            <a:pPr>
              <a:lnSpc>
                <a:spcPct val="90000"/>
              </a:lnSpc>
            </a:pPr>
            <a:endParaRPr lang="en-US" smtClean="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Giới thiệu về Web Server (4)</a:t>
            </a:r>
            <a:br>
              <a:rPr lang="en-US" smtClean="0"/>
            </a:br>
            <a:r>
              <a:rPr lang="en-US" sz="3200" smtClean="0"/>
              <a:t>Địa chỉ URL (Uniform Resource Locator)</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en-US" smtClean="0">
                <a:latin typeface="+mj-lt"/>
                <a:cs typeface="Times New Roman" pitchFamily="18" charset="0"/>
              </a:rPr>
              <a:t>Được dùng để truy xuất các dịch vụ thông tin của Web Server từ trình duyệt. Ta cần phải chỉ rõ loại giao thức, địa chỉ hay tên và số port của loại dịch vụ này. </a:t>
            </a:r>
          </a:p>
          <a:p>
            <a:pPr algn="just">
              <a:lnSpc>
                <a:spcPct val="90000"/>
              </a:lnSpc>
            </a:pPr>
            <a:r>
              <a:rPr lang="en-US" smtClean="0">
                <a:latin typeface="+mj-lt"/>
                <a:cs typeface="Times New Roman" pitchFamily="18" charset="0"/>
              </a:rPr>
              <a:t>Trên các trình duyệt web, thông tin này được xác định bằng địa chỉ URL</a:t>
            </a:r>
          </a:p>
          <a:p>
            <a:pPr lvl="1" algn="ctr">
              <a:lnSpc>
                <a:spcPct val="90000"/>
              </a:lnSpc>
              <a:buNone/>
            </a:pPr>
            <a:r>
              <a:rPr lang="en-US" smtClean="0">
                <a:cs typeface="Times New Roman" pitchFamily="18" charset="0"/>
              </a:rPr>
              <a:t>Method://host.subdomain.domain/</a:t>
            </a:r>
            <a:endParaRPr lang="en-US" smtClean="0">
              <a:latin typeface="+mj-lt"/>
              <a:cs typeface="Times New Roman" pitchFamily="18" charset="0"/>
            </a:endParaRPr>
          </a:p>
          <a:p>
            <a:pPr lvl="1" algn="just">
              <a:lnSpc>
                <a:spcPct val="90000"/>
              </a:lnSpc>
            </a:pPr>
            <a:r>
              <a:rPr lang="en-US" smtClean="0">
                <a:latin typeface="+mj-lt"/>
                <a:cs typeface="Times New Roman" pitchFamily="18" charset="0"/>
              </a:rPr>
              <a:t>Method: cho biết loại dịch vụ được sử dụng, ví dụ: http, ftp, mail, …</a:t>
            </a:r>
          </a:p>
          <a:p>
            <a:pPr lvl="1" algn="just">
              <a:lnSpc>
                <a:spcPct val="90000"/>
              </a:lnSpc>
            </a:pPr>
            <a:r>
              <a:rPr lang="en-US" smtClean="0">
                <a:latin typeface="+mj-lt"/>
                <a:cs typeface="Times New Roman" pitchFamily="18" charset="0"/>
              </a:rPr>
              <a:t>Host.subdomain.domain: cho biết tên hay địa chỉ IP của máy chủ cần truy xuất</a:t>
            </a:r>
          </a:p>
          <a:p>
            <a:pPr algn="just">
              <a:lnSpc>
                <a:spcPct val="90000"/>
              </a:lnSpc>
            </a:pPr>
            <a:endParaRPr lang="en-US"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Giới thiệu về Web Server (5)</a:t>
            </a:r>
            <a:br>
              <a:rPr lang="en-US" smtClean="0"/>
            </a:br>
            <a:r>
              <a:rPr lang="en-US" sz="3200" smtClean="0"/>
              <a:t>File tài liệu html là tập tin văn bản thô</a:t>
            </a:r>
            <a:endParaRPr lang="en-US"/>
          </a:p>
        </p:txBody>
      </p:sp>
      <p:sp>
        <p:nvSpPr>
          <p:cNvPr id="66563" name="Rectangle 3"/>
          <p:cNvSpPr>
            <a:spLocks noGrp="1" noChangeArrowheads="1"/>
          </p:cNvSpPr>
          <p:nvPr>
            <p:ph type="body" idx="1"/>
          </p:nvPr>
        </p:nvSpPr>
        <p:spPr>
          <a:xfrm>
            <a:off x="838200" y="1295400"/>
            <a:ext cx="7848600" cy="5029200"/>
          </a:xfrm>
        </p:spPr>
        <p:txBody>
          <a:bodyPr/>
          <a:lstStyle/>
          <a:p>
            <a:pPr marL="874713" lvl="1" indent="-417513">
              <a:buFontTx/>
              <a:buNone/>
            </a:pPr>
            <a:r>
              <a:rPr lang="en-US" sz="2400" b="1" i="1" smtClean="0"/>
              <a:t>&lt;html&gt; </a:t>
            </a:r>
          </a:p>
          <a:p>
            <a:pPr marL="874713" lvl="1" indent="-417513">
              <a:buFontTx/>
              <a:buNone/>
            </a:pPr>
            <a:r>
              <a:rPr lang="en-US" sz="2400" b="1" i="1" smtClean="0"/>
              <a:t>&lt;head&gt; &lt;title&gt; WWW &lt;/title&gt; </a:t>
            </a:r>
          </a:p>
          <a:p>
            <a:pPr marL="874713" lvl="1" indent="-417513">
              <a:buFontTx/>
              <a:buNone/>
            </a:pPr>
            <a:r>
              <a:rPr lang="en-US" sz="2400" b="1" i="1" smtClean="0"/>
              <a:t>&lt;head&gt;</a:t>
            </a:r>
          </a:p>
          <a:p>
            <a:pPr marL="874713" lvl="1" indent="-417513">
              <a:buFontTx/>
              <a:buNone/>
            </a:pPr>
            <a:r>
              <a:rPr lang="en-US" sz="2400" b="1" i="1" smtClean="0"/>
              <a:t>&lt;body&gt;</a:t>
            </a:r>
          </a:p>
          <a:p>
            <a:pPr marL="874713" lvl="1" indent="-417513">
              <a:buFontTx/>
              <a:buNone/>
            </a:pPr>
            <a:r>
              <a:rPr lang="en-US" sz="2400" b="1" i="1" smtClean="0"/>
              <a:t>&lt;p align=center&gt;</a:t>
            </a:r>
          </a:p>
          <a:p>
            <a:pPr marL="874713" lvl="1" indent="-417513">
              <a:buFontTx/>
              <a:buNone/>
            </a:pPr>
            <a:r>
              <a:rPr lang="en-US" sz="2400" b="1" i="1" smtClean="0"/>
              <a:t>&lt;a href=“http://www.hcmuns.edu.vn/”&gt;&lt;b&gt;Trường Đại Học Khoa Học Tự Nhiên TP.HCM &lt;/b&gt;&lt;/a&gt;</a:t>
            </a:r>
          </a:p>
          <a:p>
            <a:pPr marL="874713" lvl="1" indent="-417513">
              <a:buFontTx/>
              <a:buNone/>
            </a:pPr>
            <a:r>
              <a:rPr lang="en-US" sz="2400" b="1" i="1" smtClean="0"/>
              <a:t>&lt;/b&gt;</a:t>
            </a:r>
          </a:p>
          <a:p>
            <a:pPr marL="874713" lvl="1" indent="-417513">
              <a:buFontTx/>
              <a:buNone/>
            </a:pPr>
            <a:r>
              <a:rPr lang="en-US" sz="2400" b="1" i="1" smtClean="0"/>
              <a:t>&lt;/p&gt;</a:t>
            </a:r>
          </a:p>
          <a:p>
            <a:pPr marL="874713" lvl="1" indent="-417513">
              <a:buFontTx/>
              <a:buNone/>
            </a:pPr>
            <a:r>
              <a:rPr lang="en-US" sz="2400" b="1" i="1" smtClean="0"/>
              <a:t>&lt;body&gt;</a:t>
            </a:r>
          </a:p>
          <a:p>
            <a:pPr marL="874713" lvl="1" indent="-417513">
              <a:buFontTx/>
              <a:buNone/>
            </a:pPr>
            <a:r>
              <a:rPr lang="en-US" sz="2400" b="1" i="1" smtClean="0"/>
              <a:t>&lt;/html&gt;</a:t>
            </a:r>
            <a:r>
              <a:rPr lang="en-US" sz="2400" smtClean="0"/>
              <a:t> </a:t>
            </a:r>
            <a:endParaRPr lang="vi-VN" sz="2400" smtClean="0"/>
          </a:p>
          <a:p>
            <a:pPr>
              <a:lnSpc>
                <a:spcPct val="90000"/>
              </a:lnSpc>
              <a:buNone/>
            </a:pPr>
            <a:endParaRPr lang="en-US" sz="32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Giới thiệu về Web Server (6)</a:t>
            </a:r>
            <a:br>
              <a:rPr lang="en-US" smtClean="0"/>
            </a:br>
            <a:r>
              <a:rPr lang="en-US" smtClean="0"/>
              <a:t>Trình duyệt</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pPr>
            <a:r>
              <a:rPr lang="vi-VN" smtClean="0">
                <a:latin typeface="+mj-lt"/>
              </a:rPr>
              <a:t>Là những chương trình duyệt Web ở phía người dùng, như Internet Explorer, </a:t>
            </a:r>
            <a:r>
              <a:rPr lang="en-US" smtClean="0">
                <a:latin typeface="+mj-lt"/>
              </a:rPr>
              <a:t>Firefox</a:t>
            </a:r>
            <a:r>
              <a:rPr lang="vi-VN" smtClean="0">
                <a:latin typeface="+mj-lt"/>
              </a:rPr>
              <a:t>.., để hiển thị những thông tin trang Web cho người dùng. </a:t>
            </a:r>
            <a:endParaRPr lang="en-US" smtClean="0">
              <a:latin typeface="+mj-lt"/>
            </a:endParaRPr>
          </a:p>
          <a:p>
            <a:pPr algn="just">
              <a:lnSpc>
                <a:spcPct val="90000"/>
              </a:lnSpc>
            </a:pPr>
            <a:r>
              <a:rPr lang="en-US" smtClean="0">
                <a:latin typeface="+mj-lt"/>
              </a:rPr>
              <a:t>Trình duyệt </a:t>
            </a:r>
            <a:r>
              <a:rPr lang="vi-VN" smtClean="0">
                <a:latin typeface="+mj-lt"/>
              </a:rPr>
              <a:t>sẽ gửi yêu cầu đến Web Server. Sau đó, đợi Web Server xử lý trả kết quả về </a:t>
            </a:r>
            <a:r>
              <a:rPr lang="en-US" smtClean="0">
                <a:latin typeface="+mj-lt"/>
              </a:rPr>
              <a:t>và </a:t>
            </a:r>
            <a:r>
              <a:rPr lang="vi-VN" smtClean="0">
                <a:latin typeface="+mj-lt"/>
              </a:rPr>
              <a:t>hiển thị cho người dùng. Tất cả mọi yêu cầu đều được xử lý bởi Web Server.</a:t>
            </a:r>
          </a:p>
          <a:p>
            <a:pPr>
              <a:lnSpc>
                <a:spcPct val="90000"/>
              </a:lnSpc>
            </a:pPr>
            <a:endParaRPr lang="en-US" smtClean="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Giới thiệu về Web Server (7)</a:t>
            </a:r>
            <a:br>
              <a:rPr lang="en-US" smtClean="0"/>
            </a:br>
            <a:r>
              <a:rPr lang="en-US" smtClean="0"/>
              <a:t>Web động</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vi-VN" sz="2400" smtClean="0">
                <a:latin typeface="+mj-lt"/>
              </a:rPr>
              <a:t>Một trong các nội dung động (thường gọi tắt là Web động) cơ bản là các trang Web được tạo ra để đáp ứng các dữ liệu nhập vào của người dng trực tiếp hay gián tiếp. </a:t>
            </a:r>
          </a:p>
          <a:p>
            <a:pPr algn="just"/>
            <a:r>
              <a:rPr lang="vi-VN" sz="2400" smtClean="0">
                <a:latin typeface="+mj-lt"/>
              </a:rPr>
              <a:t>Cách cổ điển nhất và được dùng phổ biến nhất cho việc tạo nội dung động là sử dụng Common Gateway Interface (CGI). Cụ thể là CGI định nghĩa một cách thức Web server chạy một chương trình một cách cục bộ và trả kết quả thông qua Web server đến Web browser của người dùng đã yêu cầu nội dung động.</a:t>
            </a:r>
          </a:p>
          <a:p>
            <a:pPr algn="just"/>
            <a:r>
              <a:rPr lang="vi-VN" sz="2400" smtClean="0">
                <a:latin typeface="+mj-lt"/>
              </a:rPr>
              <a:t>CGI về cơ bản là một giao thức mở rộng của Web Server.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41gd">
  <a:themeElements>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fontScheme name="cdb2004141gd">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db2004141gd 1">
        <a:dk1>
          <a:srgbClr val="7E25CF"/>
        </a:dk1>
        <a:lt1>
          <a:srgbClr val="C6D3FE"/>
        </a:lt1>
        <a:dk2>
          <a:srgbClr val="512175"/>
        </a:dk2>
        <a:lt2>
          <a:srgbClr val="FFFFFF"/>
        </a:lt2>
        <a:accent1>
          <a:srgbClr val="FFCC66"/>
        </a:accent1>
        <a:accent2>
          <a:srgbClr val="6ABA42"/>
        </a:accent2>
        <a:accent3>
          <a:srgbClr val="B3ABBD"/>
        </a:accent3>
        <a:accent4>
          <a:srgbClr val="A9B4D9"/>
        </a:accent4>
        <a:accent5>
          <a:srgbClr val="FFE2B8"/>
        </a:accent5>
        <a:accent6>
          <a:srgbClr val="5FA83B"/>
        </a:accent6>
        <a:hlink>
          <a:srgbClr val="3399FF"/>
        </a:hlink>
        <a:folHlink>
          <a:srgbClr val="43A8C7"/>
        </a:folHlink>
      </a:clrScheme>
      <a:clrMap bg1="dk2" tx1="lt1" bg2="dk1" tx2="lt2" accent1="accent1" accent2="accent2" accent3="accent3" accent4="accent4" accent5="accent5" accent6="accent6" hlink="hlink" folHlink="folHlink"/>
    </a:extraClrScheme>
    <a:extraClrScheme>
      <a:clrScheme name="cdb2004141gd 2">
        <a:dk1>
          <a:srgbClr val="009999"/>
        </a:dk1>
        <a:lt1>
          <a:srgbClr val="E2E2D6"/>
        </a:lt1>
        <a:dk2>
          <a:srgbClr val="005986"/>
        </a:dk2>
        <a:lt2>
          <a:srgbClr val="FFFFFF"/>
        </a:lt2>
        <a:accent1>
          <a:srgbClr val="12D2C9"/>
        </a:accent1>
        <a:accent2>
          <a:srgbClr val="3574C7"/>
        </a:accent2>
        <a:accent3>
          <a:srgbClr val="AAB5C3"/>
        </a:accent3>
        <a:accent4>
          <a:srgbClr val="C1C1B7"/>
        </a:accent4>
        <a:accent5>
          <a:srgbClr val="AAE5E1"/>
        </a:accent5>
        <a:accent6>
          <a:srgbClr val="2F68B4"/>
        </a:accent6>
        <a:hlink>
          <a:srgbClr val="1EBABA"/>
        </a:hlink>
        <a:folHlink>
          <a:srgbClr val="33CC33"/>
        </a:folHlink>
      </a:clrScheme>
      <a:clrMap bg1="dk2" tx1="lt1" bg2="dk1" tx2="lt2" accent1="accent1" accent2="accent2" accent3="accent3" accent4="accent4" accent5="accent5" accent6="accent6" hlink="hlink" folHlink="folHlink"/>
    </a:extraClrScheme>
    <a:extraClrScheme>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cdb2004141gd</Template>
  <TotalTime>490</TotalTime>
  <Words>2091</Words>
  <Application>Microsoft Office PowerPoint</Application>
  <PresentationFormat>On-screen Show (4:3)</PresentationFormat>
  <Paragraphs>270</Paragraphs>
  <Slides>39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cdb2004141gd</vt:lpstr>
      <vt:lpstr>Image</vt:lpstr>
      <vt:lpstr>Linux</vt:lpstr>
      <vt:lpstr>Nội dung</vt:lpstr>
      <vt:lpstr>Giới thiệu về Web Server</vt:lpstr>
      <vt:lpstr>Giới thiệu về Web Server (2)</vt:lpstr>
      <vt:lpstr>Giới thiệu về Web Server (3) Mô hình hoạt động của Web Server</vt:lpstr>
      <vt:lpstr>Giới thiệu về Web Server (4) Địa chỉ URL (Uniform Resource Locator)</vt:lpstr>
      <vt:lpstr>Giới thiệu về Web Server (5) File tài liệu html là tập tin văn bản thô</vt:lpstr>
      <vt:lpstr>Giới thiệu về Web Server (6) Trình duyệt</vt:lpstr>
      <vt:lpstr>Giới thiệu về Web Server (7) Web động</vt:lpstr>
      <vt:lpstr>Web động (2)</vt:lpstr>
      <vt:lpstr>Giới thiệu về Apache</vt:lpstr>
      <vt:lpstr>Cài đặt apache</vt:lpstr>
      <vt:lpstr>Caùc taäp tin vaø thö muïc caáu hình cuûa Apache</vt:lpstr>
      <vt:lpstr>Khởi động apache</vt:lpstr>
      <vt:lpstr>Cấu hình Apache cơ bản</vt:lpstr>
      <vt:lpstr>Định nghĩa Server</vt:lpstr>
      <vt:lpstr>Vị trí thư mục root</vt:lpstr>
      <vt:lpstr>Cấu hình mạng</vt:lpstr>
      <vt:lpstr>Ánh xạ đường dẫn cục bộ</vt:lpstr>
      <vt:lpstr>Tạo homepage cho user (UserDir)</vt:lpstr>
      <vt:lpstr>Cấu hình apache nâng cao</vt:lpstr>
      <vt:lpstr>Basic Authentication</vt:lpstr>
      <vt:lpstr>Tạo tập tin password người dùng</vt:lpstr>
      <vt:lpstr>Tạo tập tin group</vt:lpstr>
      <vt:lpstr>Cấu hình apache</vt:lpstr>
      <vt:lpstr>Digest Authentication</vt:lpstr>
      <vt:lpstr>Tạo tập tin password người dùng</vt:lpstr>
      <vt:lpstr>Tập tin group</vt:lpstr>
      <vt:lpstr>Cấu hình apache</vt:lpstr>
      <vt:lpstr>Điều khiển truy cập</vt:lpstr>
      <vt:lpstr>Allow và Deny</vt:lpstr>
      <vt:lpstr>Allow và Deny (2)</vt:lpstr>
      <vt:lpstr>Satify</vt:lpstr>
      <vt:lpstr>Tạo Virtual Host</vt:lpstr>
      <vt:lpstr>Ví dụ: Cấu hình Virtual host bằng IP-based Virtual host</vt:lpstr>
      <vt:lpstr>Ví dụ: Cấu hình Virtual host bằng Name-based Virtual host</vt:lpstr>
      <vt:lpstr>Các tập tin log</vt:lpstr>
      <vt:lpstr>Slide 38</vt:lpstr>
      <vt:lpstr>Slide 39</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SonTran</dc:creator>
  <cp:lastModifiedBy>HOANG DUC QUANG</cp:lastModifiedBy>
  <cp:revision>159</cp:revision>
  <dcterms:created xsi:type="dcterms:W3CDTF">2008-09-17T15:37:49Z</dcterms:created>
  <dcterms:modified xsi:type="dcterms:W3CDTF">2009-05-22T06:23:15Z</dcterms:modified>
</cp:coreProperties>
</file>