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1"/>
  </p:notesMasterIdLst>
  <p:sldIdLst>
    <p:sldId id="256" r:id="rId2"/>
    <p:sldId id="436" r:id="rId3"/>
    <p:sldId id="414" r:id="rId4"/>
    <p:sldId id="401" r:id="rId5"/>
    <p:sldId id="374" r:id="rId6"/>
    <p:sldId id="432" r:id="rId7"/>
    <p:sldId id="375" r:id="rId8"/>
    <p:sldId id="376" r:id="rId9"/>
    <p:sldId id="428" r:id="rId10"/>
    <p:sldId id="415" r:id="rId11"/>
    <p:sldId id="416" r:id="rId12"/>
    <p:sldId id="417" r:id="rId13"/>
    <p:sldId id="418" r:id="rId14"/>
    <p:sldId id="419" r:id="rId15"/>
    <p:sldId id="377" r:id="rId16"/>
    <p:sldId id="429" r:id="rId17"/>
    <p:sldId id="382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37" r:id="rId26"/>
    <p:sldId id="421" r:id="rId27"/>
    <p:sldId id="378" r:id="rId28"/>
    <p:sldId id="394" r:id="rId29"/>
    <p:sldId id="43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4" autoAdjust="0"/>
    <p:restoredTop sz="84507" autoAdjust="0"/>
  </p:normalViewPr>
  <p:slideViewPr>
    <p:cSldViewPr>
      <p:cViewPr varScale="1">
        <p:scale>
          <a:sx n="72" d="100"/>
          <a:sy n="72" d="100"/>
        </p:scale>
        <p:origin x="16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EF7861-424C-465D-BDAA-1E73E34D6CBD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696F13-D2D0-4310-ACB2-89661ACDBE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271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5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28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996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87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77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258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0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1580-D419-404C-86FE-946385375AD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15197-C94A-4719-846D-0F45D941AFE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6154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8DC5F-4902-4FF8-9728-41A4F0D651E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86065-F96E-45B8-97C5-21E569A375D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881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DCB57-8219-4120-AE71-35EF5DB6E4A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DEB07-0A49-476A-A0B0-15236FC2EBB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55097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EE01C-8228-49BE-B340-801277FC6A3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78324-C1FC-4932-81CA-ECD236E55B9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297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80199-AF74-4F99-B7CD-A94B5E28A71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279A2-D590-4D0F-A559-5B9EF6EF447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353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FFB1-438A-4BE8-B940-DB4F4A294F5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1B368-52C4-4140-BA91-648790B0FFA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952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4A69A-03B2-4A71-A041-74245264689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71DA9-F089-4C4D-8643-2524734E1FC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4656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73009-6FBB-4EFA-A877-6E7A9DB40FF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34D61-1C96-4FDD-9DE8-5CA06CE5A8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3664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13BF3-BF6E-4458-8C7E-A0ECF07073B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84BA8-2206-4A16-B7AA-C0F6F998BD1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7862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AEB11-40B6-475F-B188-85018B2B96B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F560A-B0B1-4B54-B401-4289EC46CD1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700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DBA78-646C-4B9F-92DA-1EE8E7AC723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C77A1-100E-4AE7-8C6F-BD1D644DA35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856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6320A-6829-4EF1-B31C-2E927A58886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7A044-8F13-4DA0-8D60-B196C2F1429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6734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6C2F1-CCA9-46F5-A113-4A3DCE3E594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C8B67-169E-435C-9F34-96F62C1AA34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0584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D712E36-A9CB-4C72-8EE4-F0DE3499E43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52AA9F6-3BCE-4FDF-9F2B-DB484E6212B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2055" name="Picture 8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839200" cy="5486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 computers have physical devices for acquiring input and producing output.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them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Others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→ How does OS manage/ manipulate I/O (physical) devices?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Every OS has an I/O subsystem for managing its I/O devices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of I/O software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Others are specific to particular I/O devices using device driver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 uses the I/O software basing on I/O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 mechanism for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access programs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 the resources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OS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Involves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all access to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code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 reliability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be detecting latent errors at the interface between component subsystems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OS manage the system security such as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protecting the system from unwanted intruders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 attributes of file to protect the file accession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Shell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piece of software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essentially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kind 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end-users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UNIX command interpreter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(Ex: terminal), or GUI (Ex: Gnome, KDE)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Although it is not part of the OS, it makes heavy use of many OS features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shells exist such as sh – Shell, csh – C Shell, ksh – Korn Shell, and bash – Bourne Again Shell (default shell in most Linux system)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started up (when user logs in) with prompt ($) character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 the terminal as standard input and output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 list of shell command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(same as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bat file in DOS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computers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hardwired instruction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instructions were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 hardware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could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changed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flexible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microprogramming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Memories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Had just over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128 KB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(from 1959 to 1964)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assembly language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lots of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nowadays (up to Gigabytes, Terabytes …)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protection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hardware on IBM 7090/7094 so they just ran one program at a time, minicomputer and Intel 8080 – 80286 CPU running multiprogramming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Microcomputer protect hardware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run ability multiprogramming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magnetic-tape based (no disks, no file system concepts)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 disk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(by IBM in 1956) named RAMMAC (4m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store 5 million 7 bit characters, 35.000 $)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CDC 6600 in 1964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permanent 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1970,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disk with 2.5 MB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(40cm diameter and 5cm high) had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directory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Floppy disk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(512KB, 1.2MB, 1.4 MB …)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 disk, Optical, Smart card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programs larger than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machine’s physical 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moving pieces back and forth between RAM and disk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Enabled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have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 dynamically link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time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having it compiled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 work when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fscanf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file 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 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fopen or fscanf function as OS command that can access or control the disk?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Where do both of function operate? Kernel mode or user mode?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mode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service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it has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trap instruction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(interrupt)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(kernel mode)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 figures out what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calling process wants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inspecting the parameter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then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carries out the system call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control 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the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programs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(hidden to user)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protected resources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Making a system call is like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of procedure call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making a system call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Programs put the arguments in registers or on the stack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Then, it issues trap instructions to switch form user mode to kernel mode at the fixed address where the procedure located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mode dispatches to the correct system call handler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system call handler has completed its work, the trap instructions is issued to witch form kernel to user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Then, the procedure returns to the user program in the usual way procedure calls return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vs. System Programs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programs provide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convenient environment for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 development and execution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(e.g, file manipulation, status, etc…)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seen by most users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simply user interfaces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  <p:bldP spid="2" grpId="0" animBg="1"/>
      <p:bldP spid="3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502" y="3695700"/>
            <a:ext cx="2228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88" y="3445669"/>
            <a:ext cx="2247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Manage and make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resource</a:t>
            </a:r>
          </a:p>
          <a:p>
            <a:pPr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843" y="3217307"/>
            <a:ext cx="23717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3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75" y="1883465"/>
            <a:ext cx="2219325" cy="19716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05225" y="2369879"/>
            <a:ext cx="223837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23837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0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1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312" y="1524000"/>
            <a:ext cx="2095500" cy="257175"/>
          </a:xfrm>
          <a:prstGeom prst="rect">
            <a:avLst/>
          </a:prstGeom>
        </p:spPr>
      </p:pic>
      <p:cxnSp>
        <p:nvCxnSpPr>
          <p:cNvPr id="35" name="Curved Connector 34"/>
          <p:cNvCxnSpPr>
            <a:endCxn id="32" idx="3"/>
          </p:cNvCxnSpPr>
          <p:nvPr/>
        </p:nvCxnSpPr>
        <p:spPr>
          <a:xfrm rot="5400000" flipH="1" flipV="1">
            <a:off x="4441550" y="3230838"/>
            <a:ext cx="3256512" cy="100012"/>
          </a:xfrm>
          <a:prstGeom prst="curvedConnector4">
            <a:avLst>
              <a:gd name="adj1" fmla="val 18726"/>
              <a:gd name="adj2" fmla="val 673087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1435" y="31192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0931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57262"/>
            <a:ext cx="5191125" cy="4943475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1397052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286000" y="1883466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1883465"/>
            <a:ext cx="2343150" cy="208168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733800" y="2369879"/>
            <a:ext cx="236220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4275" y="2740940"/>
            <a:ext cx="24193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782417"/>
            <a:ext cx="2143125" cy="2667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3276602" y="1915767"/>
            <a:ext cx="723899" cy="2961032"/>
          </a:xfrm>
          <a:prstGeom prst="curved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2496" y="1942918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4166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4909100"/>
            <a:ext cx="295275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312" y="1524000"/>
            <a:ext cx="2095500" cy="257175"/>
          </a:xfrm>
          <a:prstGeom prst="rect">
            <a:avLst/>
          </a:prstGeom>
        </p:spPr>
      </p:pic>
      <p:cxnSp>
        <p:nvCxnSpPr>
          <p:cNvPr id="35" name="Curved Connector 34"/>
          <p:cNvCxnSpPr>
            <a:endCxn id="32" idx="3"/>
          </p:cNvCxnSpPr>
          <p:nvPr/>
        </p:nvCxnSpPr>
        <p:spPr>
          <a:xfrm rot="5400000" flipH="1" flipV="1">
            <a:off x="4441550" y="3230838"/>
            <a:ext cx="3256512" cy="100012"/>
          </a:xfrm>
          <a:prstGeom prst="curvedConnector4">
            <a:avLst>
              <a:gd name="adj1" fmla="val 18726"/>
              <a:gd name="adj2" fmla="val 673087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1435" y="311928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9551" y="2829867"/>
            <a:ext cx="2076449" cy="246519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 rot="5400000">
            <a:off x="5495454" y="2229321"/>
            <a:ext cx="1048692" cy="152400"/>
          </a:xfrm>
          <a:prstGeom prst="curvedConnector3">
            <a:avLst>
              <a:gd name="adj1" fmla="val 6895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32429" y="2404578"/>
            <a:ext cx="444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5217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8435" name="Picture 624" descr="0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6248400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219200" y="57912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 steps executing the system call:  read (fd, buffer, nbytes)</a:t>
            </a:r>
            <a:endParaRPr lang="en-GB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1-17.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2743200"/>
            <a:ext cx="25908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2286000" y="3352800"/>
            <a:ext cx="1295400" cy="38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3800" y="1389373"/>
            <a:ext cx="2590800" cy="9728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18465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438400" y="1875787"/>
            <a:ext cx="1295400" cy="12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7" t="552" r="17184" b="552"/>
          <a:stretch>
            <a:fillRect/>
          </a:stretch>
        </p:blipFill>
        <p:spPr bwMode="auto">
          <a:xfrm>
            <a:off x="2895600" y="1143000"/>
            <a:ext cx="4038600" cy="4549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(cont)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3886200" cy="6096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 for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fork(), exec(), wait(), exit() … 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open(), close(), read(), write(), lseek(), stat() …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and File system management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mkdir(), mount(), link(), chown() …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Miscellaneous: chdir(), chmod(), kill(), time()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Windows Win32 API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652" name="Picture 4" descr="01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55245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52578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5344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Shell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Ontogeny Recapitulates Phylogeny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038600" y="3429000"/>
            <a:ext cx="5105400" cy="3124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process appear on?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exist at any time,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many programs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 OS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them?</a:t>
            </a:r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0592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548640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3048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 registers value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its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4187825"/>
          <a:ext cx="662940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Artwork" r:id="rId4" imgW="8771429" imgH="3704762" progId="Adobe.Illustrator.7">
                  <p:embed/>
                </p:oleObj>
              </mc:Choice>
              <mc:Fallback>
                <p:oleObj name="Artwork" r:id="rId4" imgW="8771429" imgH="3704762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87825"/>
                        <a:ext cx="6629400" cy="267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24400"/>
            <a:ext cx="28194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>
          <a:xfrm>
            <a:off x="0" y="1219200"/>
            <a:ext cx="9144000" cy="38100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processes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system consists of a collection of processes (many programs)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 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many 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forming a process hierarchy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only one parent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zero, one, or more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particular OS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ways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2484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memory (multiple processes)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time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(However, the memory is limited)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may even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pause a running 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 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 it back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somewhere different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This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 address of program 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programs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their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(protection mechanism)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address spaces is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addresses a process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 list of memory locations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(set of addresses)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0 to some maximum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the process can read and write (the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 flexible in coding)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space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decoupled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the physical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larger or smaller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4" name="Picture 4" descr="01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51188"/>
            <a:ext cx="48768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 information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info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path name, root directory, file descriptor (Windows)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Mounted file system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(UNIX)</a:t>
            </a:r>
          </a:p>
          <a:p>
            <a:pPr lvl="3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mechanism for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among processes</a:t>
            </a:r>
          </a:p>
          <a:p>
            <a:pPr lvl="3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pseudofile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b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connect 2 processes</a:t>
            </a:r>
          </a:p>
          <a:p>
            <a:pPr lvl="3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 </a:t>
            </a:r>
            <a:b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inherit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channel</a:t>
            </a:r>
            <a:b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one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b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pPr lvl="3"/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9" name="Picture 5" descr="01-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638800"/>
            <a:ext cx="2362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5410200" y="5105400"/>
            <a:ext cx="2309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1-15 &amp; 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838200"/>
            <a:ext cx="89154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(cont)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 I/O devices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 or writing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 kinds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block special files and character special files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special file </a:t>
            </a:r>
          </a:p>
          <a:p>
            <a:pPr lvl="3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disks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one consisting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numbered blocks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can be individually 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addressed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special file</a:t>
            </a:r>
          </a:p>
          <a:p>
            <a:pPr lvl="3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printer, modem, mice, …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devices that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 or output a character stream</a:t>
            </a:r>
          </a:p>
          <a:p>
            <a:pPr lvl="3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(not block and not addressed)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files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a way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grouping 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1757</Words>
  <Application>Microsoft Office PowerPoint</Application>
  <PresentationFormat>On-screen Show (4:3)</PresentationFormat>
  <Paragraphs>215</Paragraphs>
  <Slides>29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Wingdings</vt:lpstr>
      <vt:lpstr>Office Theme</vt:lpstr>
      <vt:lpstr>Artwork</vt:lpstr>
      <vt:lpstr>Introduction   Operating System Concepts System Calls </vt:lpstr>
      <vt:lpstr>Review</vt:lpstr>
      <vt:lpstr>Objectives</vt:lpstr>
      <vt:lpstr>Operating System Concepts Processes</vt:lpstr>
      <vt:lpstr>Operating System Concepts Processes </vt:lpstr>
      <vt:lpstr>Operating System Concepts Processes </vt:lpstr>
      <vt:lpstr>Operating System Concepts Address Spaces</vt:lpstr>
      <vt:lpstr>Operating System Concepts Files</vt:lpstr>
      <vt:lpstr>Operating System Concepts Files</vt:lpstr>
      <vt:lpstr>Operating System Concepts Input/Output</vt:lpstr>
      <vt:lpstr>Operating System Concepts Protection</vt:lpstr>
      <vt:lpstr>Operating System Concepts The Shell</vt:lpstr>
      <vt:lpstr>Operating System Concepts Ontogeny Recapitulates Phylogeny</vt:lpstr>
      <vt:lpstr>Operating System Concepts Ontogeny Recapitulates Phylogeny</vt:lpstr>
      <vt:lpstr>System Calls</vt:lpstr>
      <vt:lpstr>System Calls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System Calls (cont)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OS-Introduction</dc:title>
  <dc:creator>Kieu Trong Khanh</dc:creator>
  <cp:lastModifiedBy>Kieu Trong Khanh</cp:lastModifiedBy>
  <cp:revision>1371</cp:revision>
  <dcterms:created xsi:type="dcterms:W3CDTF">2007-08-21T04:43:22Z</dcterms:created>
  <dcterms:modified xsi:type="dcterms:W3CDTF">2018-01-05T22:28:27Z</dcterms:modified>
</cp:coreProperties>
</file>