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0"/>
  </p:notesMasterIdLst>
  <p:sldIdLst>
    <p:sldId id="256" r:id="rId2"/>
    <p:sldId id="436" r:id="rId3"/>
    <p:sldId id="437" r:id="rId4"/>
    <p:sldId id="414" r:id="rId5"/>
    <p:sldId id="379" r:id="rId6"/>
    <p:sldId id="425" r:id="rId7"/>
    <p:sldId id="430" r:id="rId8"/>
    <p:sldId id="431" r:id="rId9"/>
    <p:sldId id="403" r:id="rId10"/>
    <p:sldId id="404" r:id="rId11"/>
    <p:sldId id="405" r:id="rId12"/>
    <p:sldId id="422" r:id="rId13"/>
    <p:sldId id="423" r:id="rId14"/>
    <p:sldId id="424" r:id="rId15"/>
    <p:sldId id="420" r:id="rId16"/>
    <p:sldId id="435" r:id="rId17"/>
    <p:sldId id="394" r:id="rId18"/>
    <p:sldId id="43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33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91818" autoAdjust="0"/>
  </p:normalViewPr>
  <p:slideViewPr>
    <p:cSldViewPr>
      <p:cViewPr varScale="1">
        <p:scale>
          <a:sx n="66" d="100"/>
          <a:sy n="66" d="100"/>
        </p:scale>
        <p:origin x="18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B36340-5A09-4122-83F8-52F8E5196560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59C8E2-67C5-46A9-885F-A8DB4A4F9F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34F13-1D82-4767-B337-B4D74D2A703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3A506-72BB-4CCC-A992-623DF506677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31180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98EF0-BA4E-4721-A371-0F32C58CFCC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D857-3232-45C6-8BF9-D751712B2F4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3356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7962E-2C78-4819-9BE9-A2D588DDBAB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7F618-9DC0-45C1-97D2-2CE1398391B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95779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CA979-C175-40A1-965A-487BF4F0B2F1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4D148-33FA-4DF1-BC57-20D43B7FF13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96163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8E9C2-E691-4D08-9E78-E4C8F99C690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5CFBE-25A4-45CF-BD02-0D946F270F3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253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59632-E538-425B-A210-82EB4215890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19FDCC-BA6B-4B08-B6AC-9EC4E537854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7660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7C2A-D5AD-47D2-A8FA-C0A7F8F25DA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95AAB-5FD5-4E5E-8854-282CFEF0E58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1532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DE9E6-D804-4B87-87DB-A66EDAB25E5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59FA4-7BF5-461D-B81B-44B01355346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5498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C8954-4EE5-4405-AAAB-CA6E65382C2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BA9B3-C514-435B-9D61-3D6EDA326D7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8624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F6B41-1405-4035-8C42-75ADFCC7225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00803-FA3E-439D-B09C-62BE55BB40D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1270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8C43E-A4EC-4745-953D-3EFEC10EE7A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979C3-3ECC-4E15-B52D-F97A626ADB1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0568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EA1DC-80ED-413D-BA88-CBA2E0D46A1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4576E-EE03-49A2-89FC-BF4A9CFECE9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0206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FDB62-699A-40FB-A086-EF2169DE2036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7E221-3FA9-440B-A451-E67AD4FEFDF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206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34A387E-3DF5-4CCE-90AC-7B748B5C218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DF834C-F6F8-4E9C-A19C-CFB96C45792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  <p:pic>
        <p:nvPicPr>
          <p:cNvPr id="3079" name="Picture 8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Structure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Client – Server Model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915400" cy="16764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satisfy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client’s request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server’s services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 same computers</a:t>
            </a:r>
          </a:p>
        </p:txBody>
      </p:sp>
      <p:graphicFrame>
        <p:nvGraphicFramePr>
          <p:cNvPr id="20480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2590800"/>
          <a:ext cx="81534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4" imgW="4828571" imgH="1324160" progId="Paint.Picture">
                  <p:embed/>
                </p:oleObj>
              </mc:Choice>
              <mc:Fallback>
                <p:oleObj name="Bitmap Image" r:id="rId4" imgW="4828571" imgH="1324160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8000" contrast="3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153400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06" name="Picture 6" descr="01-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7734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07" name="Text Box 4"/>
          <p:cNvSpPr txBox="1">
            <a:spLocks noChangeArrowheads="1"/>
          </p:cNvSpPr>
          <p:nvPr/>
        </p:nvSpPr>
        <p:spPr bwMode="auto">
          <a:xfrm>
            <a:off x="4572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virtual machine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extended machine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 hardware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(provide an exact duplicate of the underlying real machine)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 any OS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that will run directly on the bare hardware at the same time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VMware Workstation, MS Virtual PC, Virtual Box, …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 running on CD (Linux, Ubuntu …)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Machine):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 produces code through Java interpreter.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Can be shipped on Internet and run on the computer that has a JVM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resources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solving system compatibility system and do not disrupt the normal system operation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allocate all disks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VM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457200" y="17653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(a) Nonvirtual machine		 (b) virtual machine</a:t>
            </a:r>
          </a:p>
        </p:txBody>
      </p:sp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5431" r="610" b="5159"/>
          <a:stretch>
            <a:fillRect/>
          </a:stretch>
        </p:blipFill>
        <p:spPr bwMode="auto">
          <a:xfrm>
            <a:off x="1371600" y="1143000"/>
            <a:ext cx="6172200" cy="41814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04800" y="58674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Virtual-machine implementation is called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monitor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layer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23749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VMWare Architecture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1143000" y="1295400"/>
            <a:ext cx="6616700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(VM)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3400" y="1447800"/>
            <a:ext cx="7351713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JVM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1447800" y="1749425"/>
            <a:ext cx="6388100" cy="3000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Exokernels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 in kernel mode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subset of the resource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(instead of exact copying entire of underlying real machine)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of them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Moreover, exokernels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VM thinking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it has its own disk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(0 to maximum size of partition area)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exokernel scheme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 a layer mapping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 track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which virtual machine has been assigned which resource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in user mode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(protection from real machine)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Less overhead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keep the VM out of each other’s hair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Exokernels – Example 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447800"/>
            <a:ext cx="880903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4191000"/>
            <a:ext cx="2286000" cy="381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Concepts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5344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structure, mechanism, implementation, …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structure, mechanism, implementation, vs. Processes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IPC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How, comparatives, protection of processes/ threads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and make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resource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mode,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time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user mode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 kernel mode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CPU a process to other process together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File, Directory, Special file (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vs. character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management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vs. Dedicated device, I/O software layer (device independent)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19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143000"/>
            <a:ext cx="8610600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execution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 memory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process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of resources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code, data, stack, CPU registers value, PC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needing to run a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each process is 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(i.e., all memory locations that the process can read and write)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(array or linked list) stores all the information of processes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hierarchy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(tree)</a:t>
            </a:r>
          </a:p>
        </p:txBody>
      </p:sp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95800"/>
            <a:ext cx="24384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4770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1-13.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151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Layered Systems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Micro kernels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Client – Server Models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144000" cy="38862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OS runs as a single program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kernel mode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OS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as a collection of procedures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together into a single large executable binary program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invokes the requested service procedure.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 procedures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carry out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4263" lvl="2" indent="-16986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each system call there is one service procedure that takes care of it and executes it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utility procedures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84263" lvl="2" indent="-169863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service procedures.</a:t>
            </a:r>
          </a:p>
          <a:p>
            <a:pPr marL="1084263" lvl="2" indent="-169863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Do things that are needed by several service procedures (e.g fetch data)</a:t>
            </a:r>
          </a:p>
        </p:txBody>
      </p:sp>
      <p:graphicFrame>
        <p:nvGraphicFramePr>
          <p:cNvPr id="1026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1676400" y="4800600"/>
          <a:ext cx="35052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itmap Image" r:id="rId4" imgW="5477640" imgH="2514286" progId="Paint.Picture">
                  <p:embed/>
                </p:oleObj>
              </mc:Choice>
              <mc:Fallback>
                <p:oleObj name="Bitmap Image" r:id="rId4" imgW="5477640" imgH="2514286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42000" contrast="7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35052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1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219200"/>
            <a:ext cx="8915400" cy="56388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one single large executable binary program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(not flexibility)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protection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hide information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 to call any other ones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uses low level language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procedure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 each other 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procedure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(static) → cannot manage  user environments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(fast)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MS-DOS</a:t>
            </a:r>
          </a:p>
          <a:p>
            <a:pPr lvl="2" algn="just"/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Layered Systems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9144000" cy="6019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The OS is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broken up 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layer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, each built on top of lower</a:t>
            </a:r>
          </a:p>
          <a:p>
            <a:pPr algn="just">
              <a:lnSpc>
                <a:spcPct val="90000"/>
              </a:lnSpc>
            </a:pP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bottom layer 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highest layer 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, layers are  selected so that each one uses functions, operations and services of only lower-level layers.</a:t>
            </a:r>
          </a:p>
          <a:p>
            <a:pPr algn="just">
              <a:lnSpc>
                <a:spcPct val="90000"/>
              </a:lnSpc>
            </a:pP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Lower layers 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(usually called the kernel)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300" b="1">
                <a:latin typeface="Times New Roman" panose="02020603050405020304" pitchFamily="18" charset="0"/>
                <a:cs typeface="Times New Roman" panose="02020603050405020304" pitchFamily="18" charset="0"/>
              </a:rPr>
              <a:t>most fundamental functions to manage system resources.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 layers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How many layers?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What’re functions?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maintain, support, manage errors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Modularity, encapsulation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OS/2, Windows NT, Vista and Unix (describe the system, do not build the system)</a:t>
            </a:r>
          </a:p>
        </p:txBody>
      </p:sp>
      <p:pic>
        <p:nvPicPr>
          <p:cNvPr id="2017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276600"/>
            <a:ext cx="46482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6" name="Text Box 4"/>
          <p:cNvSpPr txBox="1">
            <a:spLocks noChangeArrowheads="1"/>
          </p:cNvSpPr>
          <p:nvPr/>
        </p:nvSpPr>
        <p:spPr bwMode="auto">
          <a:xfrm>
            <a:off x="63246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1-25.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OS Kernels have problems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10bugs/ 1000 lines code (buggy,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bring down the 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layers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went in the kernel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complexity, large, and difficult to manage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1676400" y="2895600"/>
            <a:ext cx="6019800" cy="36274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OS Structure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Microkernels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 all nonessential components 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user mode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(splitting the OS into small, well-defined modules)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(separate)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resist crashing the entire system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 user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against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minimal kernel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put the mechanism for doing something in the kernel but not the policy (scheduling with highest priority process)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facility using message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passing between the client program and the various series in user mode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components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nonessential or essential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? (depending on the design ideas or requirements)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user space to kernel space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port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new architectures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(less code is running in kernel mode)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Symbian, Apple MacOS X 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1025</Words>
  <Application>Microsoft Office PowerPoint</Application>
  <PresentationFormat>On-screen Show (4:3)</PresentationFormat>
  <Paragraphs>170</Paragraphs>
  <Slides>18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Wingdings</vt:lpstr>
      <vt:lpstr>Office Theme</vt:lpstr>
      <vt:lpstr>Bitmap Image</vt:lpstr>
      <vt:lpstr>Introduction   Operating System Structure </vt:lpstr>
      <vt:lpstr>Review</vt:lpstr>
      <vt:lpstr>Review… </vt:lpstr>
      <vt:lpstr>Objectives</vt:lpstr>
      <vt:lpstr>OS Structure Monolithic Systems </vt:lpstr>
      <vt:lpstr>OS Structure Monolithic Systems </vt:lpstr>
      <vt:lpstr>OS Structure Layered Systems </vt:lpstr>
      <vt:lpstr>OS Structure Microkernels </vt:lpstr>
      <vt:lpstr>OS Structure Microkernels </vt:lpstr>
      <vt:lpstr>OS Structure Client – Server Model</vt:lpstr>
      <vt:lpstr>OS Structure Virtual Machines (VM)</vt:lpstr>
      <vt:lpstr>OS Structure Virtual Machines (VM)</vt:lpstr>
      <vt:lpstr>OS Structure Virtual Machines (VM)</vt:lpstr>
      <vt:lpstr>OS Structure Virtual Machines (VM)</vt:lpstr>
      <vt:lpstr>OS Structure Exokernels</vt:lpstr>
      <vt:lpstr>OS Structure Exokernels – Example 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OS-Introduction</dc:title>
  <dc:creator>Kieu Trong Khanh</dc:creator>
  <cp:lastModifiedBy>Kieu Trong Khanh</cp:lastModifiedBy>
  <cp:revision>1346</cp:revision>
  <dcterms:created xsi:type="dcterms:W3CDTF">2007-08-21T04:43:22Z</dcterms:created>
  <dcterms:modified xsi:type="dcterms:W3CDTF">2018-01-05T22:29:03Z</dcterms:modified>
</cp:coreProperties>
</file>